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59" r:id="rId4"/>
    <p:sldId id="260" r:id="rId5"/>
    <p:sldId id="1086" r:id="rId6"/>
    <p:sldId id="1307" r:id="rId7"/>
    <p:sldId id="1170" r:id="rId8"/>
    <p:sldId id="1308" r:id="rId9"/>
    <p:sldId id="1098" r:id="rId10"/>
    <p:sldId id="1184" r:id="rId11"/>
    <p:sldId id="1089" r:id="rId12"/>
    <p:sldId id="1309" r:id="rId13"/>
    <p:sldId id="784" r:id="rId14"/>
    <p:sldId id="1310" r:id="rId15"/>
    <p:sldId id="1175" r:id="rId16"/>
    <p:sldId id="1188" r:id="rId17"/>
    <p:sldId id="1311" r:id="rId18"/>
    <p:sldId id="1312" r:id="rId19"/>
    <p:sldId id="1177" r:id="rId20"/>
    <p:sldId id="1313" r:id="rId21"/>
    <p:sldId id="1180" r:id="rId22"/>
    <p:sldId id="1186" r:id="rId23"/>
    <p:sldId id="1181" r:id="rId24"/>
    <p:sldId id="1179" r:id="rId25"/>
    <p:sldId id="1182" r:id="rId26"/>
    <p:sldId id="1183" r:id="rId27"/>
    <p:sldId id="1187" r:id="rId28"/>
    <p:sldId id="1277" r:id="rId29"/>
    <p:sldId id="1314" r:id="rId30"/>
    <p:sldId id="1193" r:id="rId31"/>
    <p:sldId id="1315" r:id="rId32"/>
    <p:sldId id="1316" r:id="rId33"/>
    <p:sldId id="1317" r:id="rId34"/>
    <p:sldId id="1099" r:id="rId35"/>
    <p:sldId id="1318" r:id="rId36"/>
    <p:sldId id="1278" r:id="rId37"/>
    <p:sldId id="1319" r:id="rId38"/>
    <p:sldId id="266"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9693"/>
    <a:srgbClr val="9FC9C7"/>
    <a:srgbClr val="BBE0E3"/>
    <a:srgbClr val="A2CAC9"/>
    <a:srgbClr val="A6CDCC"/>
    <a:srgbClr val="B3DABB"/>
    <a:srgbClr val="DDEBEB"/>
    <a:srgbClr val="ABD1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42" d="100"/>
          <a:sy n="42" d="100"/>
        </p:scale>
        <p:origin x="1604" y="596"/>
      </p:cViewPr>
      <p:guideLst/>
    </p:cSldViewPr>
  </p:slideViewPr>
  <p:notesTextViewPr>
    <p:cViewPr>
      <p:scale>
        <a:sx n="1" d="1"/>
        <a:sy n="1" d="1"/>
      </p:scale>
      <p:origin x="0" y="0"/>
    </p:cViewPr>
  </p:notesTextViewPr>
  <p:sorterViewPr>
    <p:cViewPr>
      <p:scale>
        <a:sx n="35" d="100"/>
        <a:sy n="3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FB66F95-6617-4EF5-B6FF-74E5EBDC739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ECFB9-3E59-4865-9DCA-58A8670F136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B66F95-6617-4EF5-B6FF-74E5EBDC739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ECFB9-3E59-4865-9DCA-58A8670F136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grpSp>
        <p:nvGrpSpPr>
          <p:cNvPr id="42" name="组合 41"/>
          <p:cNvGrpSpPr/>
          <p:nvPr/>
        </p:nvGrpSpPr>
        <p:grpSpPr>
          <a:xfrm>
            <a:off x="905900" y="1911407"/>
            <a:ext cx="7435070" cy="1268577"/>
            <a:chOff x="2424017" y="2050333"/>
            <a:chExt cx="7435070" cy="1268577"/>
          </a:xfrm>
        </p:grpSpPr>
        <p:grpSp>
          <p:nvGrpSpPr>
            <p:cNvPr id="38" name="组合 37"/>
            <p:cNvGrpSpPr/>
            <p:nvPr/>
          </p:nvGrpSpPr>
          <p:grpSpPr>
            <a:xfrm>
              <a:off x="2424017" y="2050333"/>
              <a:ext cx="1268577" cy="1268577"/>
              <a:chOff x="2424017" y="2050333"/>
              <a:chExt cx="1268577" cy="1268577"/>
            </a:xfrm>
          </p:grpSpPr>
          <p:sp>
            <p:nvSpPr>
              <p:cNvPr id="14" name="椭圆 13"/>
              <p:cNvSpPr/>
              <p:nvPr/>
            </p:nvSpPr>
            <p:spPr>
              <a:xfrm>
                <a:off x="2424017"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0" name="文本框 9"/>
              <p:cNvSpPr txBox="1"/>
              <p:nvPr/>
            </p:nvSpPr>
            <p:spPr>
              <a:xfrm>
                <a:off x="2557721" y="2222956"/>
                <a:ext cx="1002439" cy="922020"/>
              </a:xfrm>
              <a:prstGeom prst="rect">
                <a:avLst/>
              </a:prstGeom>
              <a:noFill/>
            </p:spPr>
            <p:txBody>
              <a:bodyPr wrap="square" rtlCol="0">
                <a:spAutoFit/>
              </a:bodyPr>
              <a:lstStyle/>
              <a:p>
                <a:pPr algn="ctr"/>
                <a:r>
                  <a:rPr lang="zh-CN" altLang="en-US" sz="5400" b="1" dirty="0">
                    <a:cs typeface="+mn-ea"/>
                    <a:sym typeface="+mn-lt"/>
                  </a:rPr>
                  <a:t>计</a:t>
                </a:r>
                <a:endParaRPr lang="zh-CN" altLang="en-US" sz="5400" b="1" dirty="0">
                  <a:cs typeface="+mn-ea"/>
                  <a:sym typeface="+mn-lt"/>
                </a:endParaRPr>
              </a:p>
            </p:txBody>
          </p:sp>
        </p:grpSp>
        <p:grpSp>
          <p:nvGrpSpPr>
            <p:cNvPr id="39" name="组合 38"/>
            <p:cNvGrpSpPr/>
            <p:nvPr/>
          </p:nvGrpSpPr>
          <p:grpSpPr>
            <a:xfrm>
              <a:off x="3975536" y="2050333"/>
              <a:ext cx="1268577" cy="1268577"/>
              <a:chOff x="4041576" y="2050333"/>
              <a:chExt cx="1268577" cy="1268577"/>
            </a:xfrm>
          </p:grpSpPr>
          <p:sp>
            <p:nvSpPr>
              <p:cNvPr id="15" name="椭圆 14"/>
              <p:cNvSpPr/>
              <p:nvPr/>
            </p:nvSpPr>
            <p:spPr>
              <a:xfrm>
                <a:off x="4041576"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1" name="文本框 10"/>
              <p:cNvSpPr txBox="1"/>
              <p:nvPr/>
            </p:nvSpPr>
            <p:spPr>
              <a:xfrm>
                <a:off x="4197505" y="2222956"/>
                <a:ext cx="1002439" cy="922020"/>
              </a:xfrm>
              <a:prstGeom prst="rect">
                <a:avLst/>
              </a:prstGeom>
              <a:noFill/>
            </p:spPr>
            <p:txBody>
              <a:bodyPr wrap="square" rtlCol="0">
                <a:spAutoFit/>
              </a:bodyPr>
              <a:lstStyle/>
              <a:p>
                <a:pPr algn="ctr"/>
                <a:r>
                  <a:rPr lang="zh-CN" altLang="en-US" sz="5400" b="1" dirty="0">
                    <a:cs typeface="+mn-ea"/>
                    <a:sym typeface="+mn-lt"/>
                  </a:rPr>
                  <a:t>算</a:t>
                </a:r>
                <a:endParaRPr lang="zh-CN" altLang="en-US" sz="5400" b="1" dirty="0">
                  <a:cs typeface="+mn-ea"/>
                  <a:sym typeface="+mn-lt"/>
                </a:endParaRPr>
              </a:p>
            </p:txBody>
          </p:sp>
        </p:grpSp>
        <p:grpSp>
          <p:nvGrpSpPr>
            <p:cNvPr id="40" name="组合 39"/>
            <p:cNvGrpSpPr/>
            <p:nvPr/>
          </p:nvGrpSpPr>
          <p:grpSpPr>
            <a:xfrm>
              <a:off x="5545470" y="2050333"/>
              <a:ext cx="1268577" cy="1268577"/>
              <a:chOff x="5266070" y="2050333"/>
              <a:chExt cx="1268577" cy="1268577"/>
            </a:xfrm>
          </p:grpSpPr>
          <p:sp>
            <p:nvSpPr>
              <p:cNvPr id="16" name="椭圆 15"/>
              <p:cNvSpPr/>
              <p:nvPr/>
            </p:nvSpPr>
            <p:spPr>
              <a:xfrm>
                <a:off x="5266070"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2" name="文本框 11"/>
              <p:cNvSpPr txBox="1"/>
              <p:nvPr/>
            </p:nvSpPr>
            <p:spPr>
              <a:xfrm>
                <a:off x="5398504" y="2222956"/>
                <a:ext cx="1002439" cy="922020"/>
              </a:xfrm>
              <a:prstGeom prst="rect">
                <a:avLst/>
              </a:prstGeom>
              <a:noFill/>
            </p:spPr>
            <p:txBody>
              <a:bodyPr wrap="square" rtlCol="0">
                <a:spAutoFit/>
              </a:bodyPr>
              <a:lstStyle/>
              <a:p>
                <a:pPr algn="ctr"/>
                <a:r>
                  <a:rPr lang="zh-CN" altLang="en-US" sz="5400" b="1" dirty="0">
                    <a:cs typeface="+mn-ea"/>
                    <a:sym typeface="+mn-lt"/>
                  </a:rPr>
                  <a:t>机</a:t>
                </a:r>
                <a:endParaRPr lang="zh-CN" altLang="en-US" sz="5400" b="1" dirty="0">
                  <a:cs typeface="+mn-ea"/>
                  <a:sym typeface="+mn-lt"/>
                </a:endParaRPr>
              </a:p>
            </p:txBody>
          </p:sp>
        </p:grpSp>
        <p:sp>
          <p:nvSpPr>
            <p:cNvPr id="17" name="椭圆 16"/>
            <p:cNvSpPr/>
            <p:nvPr/>
          </p:nvSpPr>
          <p:spPr>
            <a:xfrm>
              <a:off x="8590510"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sp>
        <p:nvSpPr>
          <p:cNvPr id="33" name="文本框 32"/>
          <p:cNvSpPr txBox="1"/>
          <p:nvPr/>
        </p:nvSpPr>
        <p:spPr>
          <a:xfrm>
            <a:off x="1637660" y="3325854"/>
            <a:ext cx="8916681" cy="368300"/>
          </a:xfrm>
          <a:prstGeom prst="rect">
            <a:avLst/>
          </a:prstGeom>
          <a:noFill/>
        </p:spPr>
        <p:txBody>
          <a:bodyPr wrap="square" rtlCol="0">
            <a:spAutoFit/>
          </a:bodyPr>
          <a:lstStyle/>
          <a:p>
            <a:pPr algn="dist"/>
            <a:r>
              <a:rPr lang="en-US" altLang="zh-CN" dirty="0">
                <a:latin typeface="手书体" panose="02010800040101010101" pitchFamily="2" charset="-122"/>
                <a:ea typeface="手书体" panose="02010800040101010101" pitchFamily="2" charset="-122"/>
                <a:sym typeface="+mn-ea"/>
              </a:rPr>
              <a:t>Computer application foundation</a:t>
            </a:r>
            <a:endParaRPr lang="zh-CN" altLang="en-US" dirty="0">
              <a:cs typeface="+mn-ea"/>
              <a:sym typeface="+mn-lt"/>
            </a:endParaRPr>
          </a:p>
        </p:txBody>
      </p:sp>
      <p:sp>
        <p:nvSpPr>
          <p:cNvPr id="36" name="文本框 35"/>
          <p:cNvSpPr txBox="1"/>
          <p:nvPr/>
        </p:nvSpPr>
        <p:spPr>
          <a:xfrm>
            <a:off x="1893570" y="4417060"/>
            <a:ext cx="8248650" cy="583565"/>
          </a:xfrm>
          <a:prstGeom prst="rect">
            <a:avLst/>
          </a:prstGeom>
          <a:noFill/>
        </p:spPr>
        <p:txBody>
          <a:bodyPr wrap="square" rtlCol="0">
            <a:spAutoFit/>
          </a:bodyPr>
          <a:lstStyle/>
          <a:p>
            <a:pPr algn="dist"/>
            <a:r>
              <a:rPr lang="en-US" altLang="zh-CN" sz="3200">
                <a:latin typeface="手书体" panose="02010800040101010101" pitchFamily="2" charset="-122"/>
                <a:ea typeface="手书体" panose="02010800040101010101" pitchFamily="2" charset="-122"/>
                <a:sym typeface="+mn-ea"/>
              </a:rPr>
              <a:t>项目</a:t>
            </a:r>
            <a:r>
              <a:rPr lang="zh-CN" altLang="en-US" sz="3200">
                <a:latin typeface="手书体" panose="02010800040101010101" pitchFamily="2" charset="-122"/>
                <a:ea typeface="手书体" panose="02010800040101010101" pitchFamily="2" charset="-122"/>
                <a:sym typeface="+mn-ea"/>
              </a:rPr>
              <a:t>四</a:t>
            </a:r>
            <a:r>
              <a:rPr lang="en-US" altLang="zh-CN" sz="3200">
                <a:latin typeface="手书体" panose="02010800040101010101" pitchFamily="2" charset="-122"/>
                <a:ea typeface="手书体" panose="02010800040101010101" pitchFamily="2" charset="-122"/>
                <a:sym typeface="+mn-ea"/>
              </a:rPr>
              <a:t>　使用 PowerPoint 2013 制作幻灯片</a:t>
            </a:r>
            <a:r>
              <a:rPr lang="en-US" altLang="zh-CN" sz="2400">
                <a:latin typeface="手书体" panose="02010800040101010101" pitchFamily="2" charset="-122"/>
                <a:ea typeface="手书体" panose="02010800040101010101" pitchFamily="2" charset="-122"/>
                <a:sym typeface="+mn-ea"/>
              </a:rPr>
              <a:t>　</a:t>
            </a:r>
            <a:endParaRPr lang="zh-CN" altLang="en-US" sz="2400" b="1" dirty="0">
              <a:cs typeface="+mn-ea"/>
              <a:sym typeface="+mn-lt"/>
            </a:endParaRPr>
          </a:p>
        </p:txBody>
      </p:sp>
      <p:sp>
        <p:nvSpPr>
          <p:cNvPr id="46" name="斜纹 45"/>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斜纹 46"/>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p:cNvSpPr txBox="1"/>
          <p:nvPr/>
        </p:nvSpPr>
        <p:spPr>
          <a:xfrm rot="2898973">
            <a:off x="729429" y="-274433"/>
            <a:ext cx="613410" cy="2502454"/>
          </a:xfrm>
          <a:prstGeom prst="rect">
            <a:avLst/>
          </a:prstGeom>
          <a:noFill/>
        </p:spPr>
        <p:txBody>
          <a:bodyPr vert="eaVert" wrap="square" rtlCol="0">
            <a:spAutoFit/>
          </a:bodyPr>
          <a:lstStyle/>
          <a:p>
            <a:pPr algn="dist"/>
            <a:r>
              <a:rPr lang="zh-CN" altLang="en-US" sz="2800" b="1" dirty="0">
                <a:cs typeface="+mn-ea"/>
                <a:sym typeface="+mn-lt"/>
              </a:rPr>
              <a:t>计算机应用</a:t>
            </a:r>
            <a:endParaRPr lang="zh-CN" altLang="en-US" sz="2800" b="1" dirty="0">
              <a:cs typeface="+mn-ea"/>
              <a:sym typeface="+mn-lt"/>
            </a:endParaRPr>
          </a:p>
        </p:txBody>
      </p:sp>
      <p:sp>
        <p:nvSpPr>
          <p:cNvPr id="49" name="文本框 48"/>
          <p:cNvSpPr txBox="1"/>
          <p:nvPr/>
        </p:nvSpPr>
        <p:spPr>
          <a:xfrm rot="2920961">
            <a:off x="10906210" y="4714883"/>
            <a:ext cx="613410" cy="2312437"/>
          </a:xfrm>
          <a:prstGeom prst="rect">
            <a:avLst/>
          </a:prstGeom>
          <a:noFill/>
        </p:spPr>
        <p:txBody>
          <a:bodyPr vert="eaVert" wrap="square" rtlCol="0">
            <a:spAutoFit/>
          </a:bodyPr>
          <a:lstStyle/>
          <a:p>
            <a:pPr algn="dist"/>
            <a:r>
              <a:rPr lang="zh-CN" altLang="en-US" sz="2800" b="1" dirty="0">
                <a:cs typeface="+mn-ea"/>
                <a:sym typeface="+mn-lt"/>
              </a:rPr>
              <a:t>计算机应用</a:t>
            </a:r>
            <a:endParaRPr lang="zh-CN" altLang="en-US" sz="2800" b="1" dirty="0">
              <a:cs typeface="+mn-ea"/>
              <a:sym typeface="+mn-lt"/>
            </a:endParaRPr>
          </a:p>
        </p:txBody>
      </p:sp>
      <p:sp>
        <p:nvSpPr>
          <p:cNvPr id="3" name="椭圆 2"/>
          <p:cNvSpPr/>
          <p:nvPr/>
        </p:nvSpPr>
        <p:spPr>
          <a:xfrm>
            <a:off x="5591573" y="1911407"/>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cs typeface="+mn-ea"/>
              <a:sym typeface="+mn-lt"/>
            </a:endParaRPr>
          </a:p>
        </p:txBody>
      </p:sp>
      <p:sp>
        <p:nvSpPr>
          <p:cNvPr id="4" name="椭圆 3"/>
          <p:cNvSpPr/>
          <p:nvPr/>
        </p:nvSpPr>
        <p:spPr>
          <a:xfrm>
            <a:off x="8542418" y="1911407"/>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5" name="椭圆 4"/>
          <p:cNvSpPr/>
          <p:nvPr/>
        </p:nvSpPr>
        <p:spPr>
          <a:xfrm>
            <a:off x="10044193" y="1911407"/>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6" name="文本框 5"/>
          <p:cNvSpPr txBox="1"/>
          <p:nvPr/>
        </p:nvSpPr>
        <p:spPr>
          <a:xfrm>
            <a:off x="5725277" y="2082760"/>
            <a:ext cx="1002439" cy="922020"/>
          </a:xfrm>
          <a:prstGeom prst="rect">
            <a:avLst/>
          </a:prstGeom>
          <a:noFill/>
        </p:spPr>
        <p:txBody>
          <a:bodyPr wrap="square" rtlCol="0">
            <a:spAutoFit/>
          </a:bodyPr>
          <a:p>
            <a:pPr algn="ctr"/>
            <a:r>
              <a:rPr lang="zh-CN" altLang="en-US" sz="5400" b="1" dirty="0">
                <a:cs typeface="+mn-ea"/>
                <a:sym typeface="+mn-lt"/>
              </a:rPr>
              <a:t>应</a:t>
            </a:r>
            <a:endParaRPr lang="zh-CN" altLang="en-US" sz="5400" b="1" dirty="0">
              <a:cs typeface="+mn-ea"/>
              <a:sym typeface="+mn-lt"/>
            </a:endParaRPr>
          </a:p>
        </p:txBody>
      </p:sp>
      <p:sp>
        <p:nvSpPr>
          <p:cNvPr id="7" name="文本框 6"/>
          <p:cNvSpPr txBox="1"/>
          <p:nvPr/>
        </p:nvSpPr>
        <p:spPr>
          <a:xfrm>
            <a:off x="7206097" y="2084030"/>
            <a:ext cx="1002439" cy="923330"/>
          </a:xfrm>
          <a:prstGeom prst="rect">
            <a:avLst/>
          </a:prstGeom>
          <a:noFill/>
        </p:spPr>
        <p:txBody>
          <a:bodyPr wrap="square" rtlCol="0">
            <a:spAutoFit/>
          </a:bodyPr>
          <a:lstStyle/>
          <a:p>
            <a:pPr algn="ctr"/>
            <a:r>
              <a:rPr lang="zh-CN" altLang="en-US" sz="5400" b="1" dirty="0">
                <a:cs typeface="+mn-ea"/>
                <a:sym typeface="+mn-lt"/>
              </a:rPr>
              <a:t>用</a:t>
            </a:r>
            <a:endParaRPr lang="zh-CN" altLang="en-US" sz="5400" b="1" dirty="0">
              <a:cs typeface="+mn-ea"/>
              <a:sym typeface="+mn-lt"/>
            </a:endParaRPr>
          </a:p>
        </p:txBody>
      </p:sp>
      <p:sp>
        <p:nvSpPr>
          <p:cNvPr id="8" name="文本框 7"/>
          <p:cNvSpPr txBox="1"/>
          <p:nvPr/>
        </p:nvSpPr>
        <p:spPr>
          <a:xfrm>
            <a:off x="8676122" y="2084030"/>
            <a:ext cx="1002439" cy="922020"/>
          </a:xfrm>
          <a:prstGeom prst="rect">
            <a:avLst/>
          </a:prstGeom>
          <a:noFill/>
        </p:spPr>
        <p:txBody>
          <a:bodyPr wrap="square" rtlCol="0">
            <a:spAutoFit/>
          </a:bodyPr>
          <a:lstStyle/>
          <a:p>
            <a:pPr algn="ctr"/>
            <a:r>
              <a:rPr lang="zh-CN" altLang="en-US" sz="5400" b="1" dirty="0">
                <a:cs typeface="+mn-ea"/>
                <a:sym typeface="+mn-lt"/>
              </a:rPr>
              <a:t>基</a:t>
            </a:r>
            <a:endParaRPr lang="zh-CN" altLang="en-US" sz="5400" b="1" dirty="0">
              <a:cs typeface="+mn-ea"/>
              <a:sym typeface="+mn-lt"/>
            </a:endParaRPr>
          </a:p>
        </p:txBody>
      </p:sp>
      <p:sp>
        <p:nvSpPr>
          <p:cNvPr id="9" name="文本框 8"/>
          <p:cNvSpPr txBox="1"/>
          <p:nvPr/>
        </p:nvSpPr>
        <p:spPr>
          <a:xfrm>
            <a:off x="10177897" y="2085300"/>
            <a:ext cx="1002439" cy="922020"/>
          </a:xfrm>
          <a:prstGeom prst="rect">
            <a:avLst/>
          </a:prstGeom>
          <a:noFill/>
        </p:spPr>
        <p:txBody>
          <a:bodyPr wrap="square" rtlCol="0">
            <a:spAutoFit/>
          </a:bodyPr>
          <a:p>
            <a:pPr algn="ctr"/>
            <a:r>
              <a:rPr lang="zh-CN" altLang="en-US" sz="5400" b="1" dirty="0">
                <a:cs typeface="+mn-ea"/>
                <a:sym typeface="+mn-lt"/>
              </a:rPr>
              <a:t>础</a:t>
            </a:r>
            <a:endParaRPr lang="zh-CN" altLang="en-US" sz="5400" b="1" dirty="0">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88790" y="217170"/>
            <a:ext cx="3357880" cy="600774"/>
            <a:chOff x="4793728" y="1533400"/>
            <a:chExt cx="3799105" cy="601141"/>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639410" y="1617252"/>
              <a:ext cx="2953423" cy="440787"/>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创建演示文稿</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27385"/>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15" name="ïṡḷîḓe"/>
          <p:cNvSpPr/>
          <p:nvPr/>
        </p:nvSpPr>
        <p:spPr bwMode="auto">
          <a:xfrm rot="10800000">
            <a:off x="614680" y="1529080"/>
            <a:ext cx="4707255" cy="783590"/>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518795" y="1964690"/>
            <a:ext cx="489839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新建演示文稿的具体操作步骤如下：</a:t>
            </a:r>
            <a:endParaRPr lang="zh-CN" altLang="en-US" sz="2000" dirty="0">
              <a:solidFill>
                <a:srgbClr val="0D0D0D"/>
              </a:solidFill>
              <a:latin typeface="+mn-lt"/>
              <a:ea typeface="+mn-ea"/>
              <a:cs typeface="+mn-ea"/>
              <a:sym typeface="+mn-lt"/>
            </a:endParaRPr>
          </a:p>
          <a:p>
            <a:pPr indent="360045" fontAlgn="auto">
              <a:lnSpc>
                <a:spcPct val="150000"/>
              </a:lnSpc>
            </a:pP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在 PowerPoint 2013 文档中，切换到【文件】选项卡，如图 4-13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在 Backstage 视图中，选择【新建】选项，选择准备应用的演示文稿模板。</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步骤三　完成建立空白演示文稿的操作。</a:t>
            </a:r>
            <a:endParaRPr lang="zh-CN" altLang="en-US" sz="2000" dirty="0">
              <a:solidFill>
                <a:srgbClr val="0D0D0D"/>
              </a:solidFill>
              <a:latin typeface="+mn-lt"/>
              <a:ea typeface="+mn-ea"/>
              <a:cs typeface="+mn-ea"/>
              <a:sym typeface="+mn-lt"/>
            </a:endParaRPr>
          </a:p>
        </p:txBody>
      </p:sp>
      <p:pic>
        <p:nvPicPr>
          <p:cNvPr id="2" name="图片 1" descr="捕获"/>
          <p:cNvPicPr>
            <a:picLocks noChangeAspect="1"/>
          </p:cNvPicPr>
          <p:nvPr/>
        </p:nvPicPr>
        <p:blipFill>
          <a:blip r:embed="rId2"/>
          <a:stretch>
            <a:fillRect/>
          </a:stretch>
        </p:blipFill>
        <p:spPr>
          <a:xfrm>
            <a:off x="6489700" y="1421130"/>
            <a:ext cx="4148455" cy="36093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0" y="1"/>
            <a:ext cx="12192000" cy="6857999"/>
            <a:chOff x="0" y="1"/>
            <a:chExt cx="12192000" cy="6857999"/>
          </a:xfrm>
        </p:grpSpPr>
        <p:pic>
          <p:nvPicPr>
            <p:cNvPr id="15" name="图片 14"/>
            <p:cNvPicPr>
              <a:picLocks noChangeAspect="1"/>
            </p:cNvPicPr>
            <p:nvPr/>
          </p:nvPicPr>
          <p:blipFill>
            <a:blip r:embed="rId1"/>
            <a:stretch>
              <a:fillRect/>
            </a:stretch>
          </p:blipFill>
          <p:spPr>
            <a:xfrm>
              <a:off x="0" y="1"/>
              <a:ext cx="12192000" cy="6857999"/>
            </a:xfrm>
            <a:prstGeom prst="rect">
              <a:avLst/>
            </a:prstGeom>
          </p:spPr>
        </p:pic>
        <p:sp>
          <p:nvSpPr>
            <p:cNvPr id="16" name="矩形 15"/>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斜纹 16"/>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 name="斜纹 17"/>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2" name="组合 1"/>
          <p:cNvGrpSpPr/>
          <p:nvPr/>
        </p:nvGrpSpPr>
        <p:grpSpPr>
          <a:xfrm>
            <a:off x="1186180" y="1586865"/>
            <a:ext cx="9081135" cy="1501775"/>
            <a:chOff x="3586" y="5085"/>
            <a:chExt cx="8419" cy="1989"/>
          </a:xfrm>
        </p:grpSpPr>
        <p:sp>
          <p:nvSpPr>
            <p:cNvPr id="19" name="矩形 3"/>
            <p:cNvSpPr/>
            <p:nvPr/>
          </p:nvSpPr>
          <p:spPr>
            <a:xfrm>
              <a:off x="3615" y="5085"/>
              <a:ext cx="8390" cy="1779"/>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rgbClr val="9FC9C7"/>
            </a:solidFill>
            <a:ln w="25400" cap="flat" cmpd="sng" algn="ctr">
              <a:noFill/>
              <a:prstDash val="solid"/>
            </a:ln>
            <a:effectLst/>
          </p:spPr>
          <p:txBody>
            <a:bodyPr lIns="1620000" tIns="46800" rIns="72000" bIns="46800" anchor="ctr"/>
            <a:lstStyle/>
            <a:p>
              <a:pPr marL="0" marR="0" lvl="1" indent="0" defTabSz="488950" rtl="0" eaLnBrk="1" fontAlgn="auto" latinLnBrk="0" hangingPunct="1">
                <a:lnSpc>
                  <a:spcPct val="130000"/>
                </a:lnSpc>
                <a:spcAft>
                  <a:spcPct val="0"/>
                </a:spcAft>
                <a:buClrTx/>
                <a:buSzTx/>
                <a:buFontTx/>
                <a:buNone/>
                <a:defRPr/>
              </a:pPr>
              <a:endParaRPr kumimoji="0" lang="zh-CN" altLang="en-US" sz="1100" b="0" i="0" u="none" strike="noStrike" kern="1200" cap="none" spc="0" normalizeH="0" baseline="0" noProof="0" dirty="0">
                <a:solidFill>
                  <a:schemeClr val="bg2">
                    <a:lumMod val="50000"/>
                  </a:schemeClr>
                </a:solidFill>
                <a:effectLst/>
                <a:uLnTx/>
                <a:uFillTx/>
                <a:cs typeface="+mn-ea"/>
                <a:sym typeface="+mn-lt"/>
              </a:endParaRPr>
            </a:p>
          </p:txBody>
        </p:sp>
        <p:sp>
          <p:nvSpPr>
            <p:cNvPr id="20" name="直角三角形 2"/>
            <p:cNvSpPr/>
            <p:nvPr/>
          </p:nvSpPr>
          <p:spPr>
            <a:xfrm rot="17117050" flipH="1">
              <a:off x="4042" y="5352"/>
              <a:ext cx="1266" cy="2178"/>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tx2">
                <a:lumMod val="60000"/>
                <a:lumOff val="40000"/>
              </a:schemeClr>
            </a:solidFill>
            <a:ln w="25400" cap="flat" cmpd="sng" algn="ctr">
              <a:noFill/>
              <a:prstDash val="solid"/>
            </a:ln>
            <a:effectLst/>
          </p:spPr>
          <p:txBody>
            <a:bodyPr anchor="ctr"/>
            <a:lstStyle/>
            <a:p>
              <a:pPr marL="0" marR="0" lvl="0" indent="0" algn="ctr" defTabSz="914400" rtl="0" eaLnBrk="1" fontAlgn="auto" latinLnBrk="0" hangingPunct="1">
                <a:lnSpc>
                  <a:spcPct val="130000"/>
                </a:lnSpc>
                <a:buClrTx/>
                <a:buSzTx/>
                <a:buFontTx/>
                <a:buNone/>
                <a:defRPr/>
              </a:pPr>
              <a:endParaRPr kumimoji="0" lang="zh-CN" altLang="en-US" sz="1350" b="0" i="0" u="none" strike="noStrike" kern="0" cap="none" spc="0" normalizeH="0" baseline="0" noProof="0" dirty="0">
                <a:ln>
                  <a:noFill/>
                </a:ln>
                <a:solidFill>
                  <a:sysClr val="window" lastClr="FFFFFF"/>
                </a:solidFill>
                <a:effectLst/>
                <a:uLnTx/>
                <a:uFillTx/>
                <a:cs typeface="+mn-ea"/>
                <a:sym typeface="+mn-lt"/>
              </a:endParaRPr>
            </a:p>
          </p:txBody>
        </p:sp>
      </p:grpSp>
      <p:sp>
        <p:nvSpPr>
          <p:cNvPr id="58" name="文本框 37"/>
          <p:cNvSpPr txBox="1">
            <a:spLocks noChangeArrowheads="1"/>
          </p:cNvSpPr>
          <p:nvPr/>
        </p:nvSpPr>
        <p:spPr bwMode="auto">
          <a:xfrm>
            <a:off x="2902585" y="1512570"/>
            <a:ext cx="7528560"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 在 PowerPoint 2013 文档中完成演示文稿的创建与编辑操作后，可以将演示文稿保存到电脑中，便于日后进行演示文稿内容的查看与编辑操作。介绍保存演示文稿的具体操作步骤如下：</a:t>
            </a:r>
            <a:endParaRPr lang="zh-CN" altLang="en-US" sz="2000" dirty="0">
              <a:solidFill>
                <a:srgbClr val="0D0D0D"/>
              </a:solidFill>
              <a:latin typeface="+mn-lt"/>
              <a:ea typeface="+mn-ea"/>
              <a:cs typeface="+mn-ea"/>
              <a:sym typeface="+mn-lt"/>
            </a:endParaRPr>
          </a:p>
          <a:p>
            <a:pPr fontAlgn="auto">
              <a:lnSpc>
                <a:spcPct val="150000"/>
              </a:lnSpc>
            </a:pP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步骤一　在 PowerPoint 2013 文档的工作界面中，切换到【文件】选项卡。</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在 Backstage 视图中，选择【另存为】选项。</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步骤三　单击【浏览】按钮。</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步骤四　弹出【另存为】对话框，设置保存位置，在【文件名】下拉列表框中输入名称，单击【保存】按钮即可保存演示文稿。</a:t>
            </a:r>
            <a:endParaRPr lang="zh-CN" altLang="en-US" sz="2000" dirty="0">
              <a:solidFill>
                <a:srgbClr val="0D0D0D"/>
              </a:solidFill>
              <a:latin typeface="+mn-lt"/>
              <a:ea typeface="+mn-ea"/>
              <a:cs typeface="+mn-ea"/>
              <a:sym typeface="+mn-lt"/>
            </a:endParaRPr>
          </a:p>
        </p:txBody>
      </p:sp>
      <p:grpSp>
        <p:nvGrpSpPr>
          <p:cNvPr id="24" name="组合 23"/>
          <p:cNvGrpSpPr/>
          <p:nvPr/>
        </p:nvGrpSpPr>
        <p:grpSpPr>
          <a:xfrm>
            <a:off x="4299868" y="207257"/>
            <a:ext cx="3844925" cy="603515"/>
            <a:chOff x="4793728" y="1533400"/>
            <a:chExt cx="3844925" cy="603515"/>
          </a:xfrm>
        </p:grpSpPr>
        <p:sp>
          <p:nvSpPr>
            <p:cNvPr id="2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4" name="pa_     _17"/>
            <p:cNvSpPr>
              <a:spLocks noChangeArrowheads="1"/>
            </p:cNvSpPr>
            <p:nvPr/>
          </p:nvSpPr>
          <p:spPr bwMode="gray">
            <a:xfrm>
              <a:off x="5496038" y="1588010"/>
              <a:ext cx="3142615" cy="474296"/>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a:solidFill>
                    <a:schemeClr val="accent1">
                      <a:lumMod val="75000"/>
                    </a:schemeClr>
                  </a:solidFill>
                  <a:latin typeface="华文细黑" panose="02010600040101010101" charset="-122"/>
                  <a:ea typeface="华文细黑" panose="02010600040101010101" charset="-122"/>
                  <a:sym typeface="+mn-ea"/>
                </a:rPr>
                <a:t>   </a:t>
              </a:r>
              <a:r>
                <a:rPr lang="zh-CN" altLang="en-US" sz="2000" b="1">
                  <a:solidFill>
                    <a:schemeClr val="accent1">
                      <a:lumMod val="75000"/>
                    </a:schemeClr>
                  </a:solidFill>
                  <a:latin typeface="华文细黑" panose="02010600040101010101" charset="-122"/>
                  <a:ea typeface="华文细黑" panose="02010600040101010101" charset="-122"/>
                  <a:sym typeface="+mn-ea"/>
                </a:rPr>
                <a:t>保存演示文稿</a:t>
              </a:r>
              <a:endParaRPr lang="zh-CN" altLang="en-US" sz="2000" b="1">
                <a:solidFill>
                  <a:schemeClr val="accent1">
                    <a:lumMod val="75000"/>
                  </a:schemeClr>
                </a:solidFill>
                <a:latin typeface="华文细黑" panose="02010600040101010101" charset="-122"/>
                <a:ea typeface="华文细黑" panose="02010600040101010101" charset="-122"/>
                <a:sym typeface="+mn-ea"/>
              </a:endParaRPr>
            </a:p>
          </p:txBody>
        </p:sp>
        <p:sp>
          <p:nvSpPr>
            <p:cNvPr id="35"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6"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二</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1"/>
            <a:ext cx="12192000" cy="6857999"/>
            <a:chOff x="0" y="1"/>
            <a:chExt cx="12192000" cy="6857999"/>
          </a:xfrm>
        </p:grpSpPr>
        <p:pic>
          <p:nvPicPr>
            <p:cNvPr id="19" name="图片 18"/>
            <p:cNvPicPr>
              <a:picLocks noChangeAspect="1"/>
            </p:cNvPicPr>
            <p:nvPr/>
          </p:nvPicPr>
          <p:blipFill>
            <a:blip r:embed="rId1"/>
            <a:stretch>
              <a:fillRect/>
            </a:stretch>
          </p:blipFill>
          <p:spPr>
            <a:xfrm>
              <a:off x="0" y="1"/>
              <a:ext cx="12192000" cy="6857999"/>
            </a:xfrm>
            <a:prstGeom prst="rect">
              <a:avLst/>
            </a:prstGeom>
          </p:spPr>
        </p:pic>
        <p:sp>
          <p:nvSpPr>
            <p:cNvPr id="21" name="矩形 20"/>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斜纹 21"/>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3" name="斜纹 22"/>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24" name="组合 23"/>
          <p:cNvGrpSpPr/>
          <p:nvPr/>
        </p:nvGrpSpPr>
        <p:grpSpPr>
          <a:xfrm>
            <a:off x="4299868" y="207257"/>
            <a:ext cx="3844925" cy="603515"/>
            <a:chOff x="4793728" y="1533400"/>
            <a:chExt cx="3844925" cy="603515"/>
          </a:xfrm>
        </p:grpSpPr>
        <p:sp>
          <p:nvSpPr>
            <p:cNvPr id="2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4" name="pa_     _17"/>
            <p:cNvSpPr>
              <a:spLocks noChangeArrowheads="1"/>
            </p:cNvSpPr>
            <p:nvPr/>
          </p:nvSpPr>
          <p:spPr bwMode="gray">
            <a:xfrm>
              <a:off x="5496038" y="1588010"/>
              <a:ext cx="3142615" cy="474296"/>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a:solidFill>
                    <a:schemeClr val="accent1">
                      <a:lumMod val="75000"/>
                    </a:schemeClr>
                  </a:solidFill>
                  <a:latin typeface="华文细黑" panose="02010600040101010101" charset="-122"/>
                  <a:ea typeface="华文细黑" panose="02010600040101010101" charset="-122"/>
                  <a:sym typeface="+mn-ea"/>
                </a:rPr>
                <a:t>    </a:t>
              </a:r>
              <a:r>
                <a:rPr lang="zh-CN" altLang="en-US" sz="2000" b="1">
                  <a:solidFill>
                    <a:schemeClr val="accent1">
                      <a:lumMod val="75000"/>
                    </a:schemeClr>
                  </a:solidFill>
                  <a:latin typeface="华文细黑" panose="02010600040101010101" charset="-122"/>
                  <a:ea typeface="华文细黑" panose="02010600040101010101" charset="-122"/>
                  <a:sym typeface="+mn-ea"/>
                </a:rPr>
                <a:t>关闭演示文稿</a:t>
              </a:r>
              <a:endParaRPr lang="zh-CN" altLang="en-US" sz="2000" b="1">
                <a:solidFill>
                  <a:schemeClr val="accent1">
                    <a:lumMod val="75000"/>
                  </a:schemeClr>
                </a:solidFill>
                <a:latin typeface="华文细黑" panose="02010600040101010101" charset="-122"/>
                <a:ea typeface="华文细黑" panose="02010600040101010101" charset="-122"/>
                <a:sym typeface="+mn-ea"/>
              </a:endParaRPr>
            </a:p>
          </p:txBody>
        </p:sp>
        <p:sp>
          <p:nvSpPr>
            <p:cNvPr id="35"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6"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grpSp>
        <p:nvGrpSpPr>
          <p:cNvPr id="4" name="Group 25"/>
          <p:cNvGrpSpPr/>
          <p:nvPr/>
        </p:nvGrpSpPr>
        <p:grpSpPr bwMode="auto">
          <a:xfrm>
            <a:off x="590550" y="2256155"/>
            <a:ext cx="2009140" cy="562610"/>
            <a:chOff x="816" y="2304"/>
            <a:chExt cx="1440" cy="448"/>
          </a:xfrm>
        </p:grpSpPr>
        <p:sp>
          <p:nvSpPr>
            <p:cNvPr id="32" name="Freeform: Shape 26"/>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a:endParaRPr>
                <a:solidFill>
                  <a:schemeClr val="bg1"/>
                </a:solidFill>
                <a:cs typeface="+mn-ea"/>
                <a:sym typeface="+mn-lt"/>
              </a:endParaRPr>
            </a:p>
          </p:txBody>
        </p:sp>
        <p:sp>
          <p:nvSpPr>
            <p:cNvPr id="33" name="Rectangle 27"/>
            <p:cNvSpPr/>
            <p:nvPr/>
          </p:nvSpPr>
          <p:spPr bwMode="gray">
            <a:xfrm>
              <a:off x="816" y="2304"/>
              <a:ext cx="1440" cy="393"/>
            </a:xfrm>
            <a:prstGeom prst="rect">
              <a:avLst/>
            </a:prstGeom>
            <a:solidFill>
              <a:srgbClr val="54969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eaLnBrk="1" hangingPunct="1"/>
              <a:r>
                <a:rPr lang="zh-CN" altLang="en-US" sz="1600" dirty="0">
                  <a:solidFill>
                    <a:schemeClr val="bg1"/>
                  </a:solidFill>
                  <a:latin typeface="手书体" panose="02010800040101010101" pitchFamily="2" charset="-122"/>
                  <a:ea typeface="手书体" panose="02010800040101010101" pitchFamily="2" charset="-122"/>
                  <a:sym typeface="+mn-ea"/>
                </a:rPr>
                <a:t>步骤一</a:t>
              </a:r>
              <a:endParaRPr lang="zh-CN" altLang="en-US" sz="1600" dirty="0">
                <a:solidFill>
                  <a:schemeClr val="bg1"/>
                </a:solidFill>
                <a:latin typeface="手书体" panose="02010800040101010101" pitchFamily="2" charset="-122"/>
                <a:ea typeface="手书体" panose="02010800040101010101" pitchFamily="2" charset="-122"/>
                <a:sym typeface="+mn-ea"/>
              </a:endParaRPr>
            </a:p>
          </p:txBody>
        </p:sp>
      </p:grpSp>
      <p:sp>
        <p:nvSpPr>
          <p:cNvPr id="20" name="文本框 37"/>
          <p:cNvSpPr txBox="1">
            <a:spLocks noChangeArrowheads="1"/>
          </p:cNvSpPr>
          <p:nvPr/>
        </p:nvSpPr>
        <p:spPr bwMode="auto">
          <a:xfrm>
            <a:off x="2009140" y="1228090"/>
            <a:ext cx="86283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0D0D0D"/>
                </a:solidFill>
                <a:latin typeface="+mn-lt"/>
                <a:ea typeface="+mn-ea"/>
                <a:cs typeface="+mn-ea"/>
                <a:sym typeface="+mn-lt"/>
              </a:rPr>
              <a:t>关闭演示文稿的具体操作步骤如下：</a:t>
            </a:r>
            <a:endParaRPr lang="zh-CN" altLang="en-US" sz="2400" dirty="0">
              <a:solidFill>
                <a:srgbClr val="0D0D0D"/>
              </a:solidFill>
              <a:latin typeface="+mn-lt"/>
              <a:ea typeface="+mn-ea"/>
              <a:cs typeface="+mn-ea"/>
              <a:sym typeface="+mn-lt"/>
            </a:endParaRPr>
          </a:p>
        </p:txBody>
      </p:sp>
      <p:grpSp>
        <p:nvGrpSpPr>
          <p:cNvPr id="5" name="Group 28"/>
          <p:cNvGrpSpPr/>
          <p:nvPr/>
        </p:nvGrpSpPr>
        <p:grpSpPr bwMode="auto">
          <a:xfrm>
            <a:off x="590550" y="3547110"/>
            <a:ext cx="2009140" cy="562610"/>
            <a:chOff x="816" y="2304"/>
            <a:chExt cx="1440" cy="448"/>
          </a:xfrm>
        </p:grpSpPr>
        <p:sp>
          <p:nvSpPr>
            <p:cNvPr id="30" name="Freeform: Shape 29"/>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a:endParaRPr>
                <a:solidFill>
                  <a:schemeClr val="bg1"/>
                </a:solidFill>
                <a:cs typeface="+mn-ea"/>
                <a:sym typeface="+mn-lt"/>
              </a:endParaRPr>
            </a:p>
          </p:txBody>
        </p:sp>
        <p:sp>
          <p:nvSpPr>
            <p:cNvPr id="31" name="Rectangle 30"/>
            <p:cNvSpPr/>
            <p:nvPr/>
          </p:nvSpPr>
          <p:spPr bwMode="gray">
            <a:xfrm>
              <a:off x="816" y="2304"/>
              <a:ext cx="1440" cy="393"/>
            </a:xfrm>
            <a:prstGeom prst="rect">
              <a:avLst/>
            </a:prstGeom>
            <a:solidFill>
              <a:srgbClr val="54969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eaLnBrk="1" hangingPunct="1"/>
              <a:r>
                <a:rPr lang="zh-CN" altLang="en-US" sz="1600" dirty="0">
                  <a:solidFill>
                    <a:schemeClr val="bg1"/>
                  </a:solidFill>
                  <a:cs typeface="+mn-ea"/>
                  <a:sym typeface="+mn-lt"/>
                </a:rPr>
                <a:t>步骤二</a:t>
              </a:r>
              <a:endParaRPr lang="zh-CN" altLang="en-US" sz="1600" dirty="0">
                <a:solidFill>
                  <a:schemeClr val="bg1"/>
                </a:solidFill>
                <a:cs typeface="+mn-ea"/>
                <a:sym typeface="+mn-lt"/>
              </a:endParaRPr>
            </a:p>
          </p:txBody>
        </p:sp>
      </p:grpSp>
      <p:sp>
        <p:nvSpPr>
          <p:cNvPr id="2" name="文本框 37"/>
          <p:cNvSpPr txBox="1">
            <a:spLocks noChangeArrowheads="1"/>
          </p:cNvSpPr>
          <p:nvPr/>
        </p:nvSpPr>
        <p:spPr bwMode="auto">
          <a:xfrm>
            <a:off x="2900680" y="2180590"/>
            <a:ext cx="572198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dirty="0">
                <a:solidFill>
                  <a:srgbClr val="0D0D0D"/>
                </a:solidFill>
                <a:latin typeface="+mn-lt"/>
                <a:ea typeface="+mn-ea"/>
                <a:cs typeface="+mn-ea"/>
                <a:sym typeface="+mn-lt"/>
              </a:rPr>
              <a:t>步骤一　在 PowerPoint 2013 文档中，保存演示文稿后切换到【文件】选项卡，如图4-14 所示。</a:t>
            </a:r>
            <a:endParaRPr lang="zh-CN" altLang="en-US" dirty="0">
              <a:solidFill>
                <a:srgbClr val="0D0D0D"/>
              </a:solidFill>
              <a:latin typeface="+mn-lt"/>
              <a:ea typeface="+mn-ea"/>
              <a:cs typeface="+mn-ea"/>
              <a:sym typeface="+mn-lt"/>
            </a:endParaRPr>
          </a:p>
        </p:txBody>
      </p:sp>
      <p:grpSp>
        <p:nvGrpSpPr>
          <p:cNvPr id="6" name="Group 31"/>
          <p:cNvGrpSpPr/>
          <p:nvPr/>
        </p:nvGrpSpPr>
        <p:grpSpPr bwMode="auto">
          <a:xfrm>
            <a:off x="590550" y="4794885"/>
            <a:ext cx="2009140" cy="562610"/>
            <a:chOff x="816" y="2304"/>
            <a:chExt cx="1440" cy="448"/>
          </a:xfrm>
        </p:grpSpPr>
        <p:sp>
          <p:nvSpPr>
            <p:cNvPr id="28" name="Freeform: Shape 32"/>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a:endParaRPr>
                <a:solidFill>
                  <a:schemeClr val="bg1"/>
                </a:solidFill>
                <a:cs typeface="+mn-ea"/>
                <a:sym typeface="+mn-lt"/>
              </a:endParaRPr>
            </a:p>
          </p:txBody>
        </p:sp>
        <p:sp>
          <p:nvSpPr>
            <p:cNvPr id="29" name="Rectangle 33"/>
            <p:cNvSpPr/>
            <p:nvPr/>
          </p:nvSpPr>
          <p:spPr bwMode="gray">
            <a:xfrm>
              <a:off x="816" y="2304"/>
              <a:ext cx="1440" cy="393"/>
            </a:xfrm>
            <a:prstGeom prst="rect">
              <a:avLst/>
            </a:prstGeom>
            <a:solidFill>
              <a:srgbClr val="54969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eaLnBrk="1" hangingPunct="1"/>
              <a:r>
                <a:rPr lang="zh-CN" altLang="en-US" sz="1600" dirty="0">
                  <a:solidFill>
                    <a:schemeClr val="bg1"/>
                  </a:solidFill>
                  <a:cs typeface="+mn-ea"/>
                  <a:sym typeface="+mn-lt"/>
                </a:rPr>
                <a:t>步骤三</a:t>
              </a:r>
              <a:endParaRPr lang="zh-CN" altLang="en-US" sz="1600" dirty="0">
                <a:solidFill>
                  <a:schemeClr val="bg1"/>
                </a:solidFill>
                <a:cs typeface="+mn-ea"/>
                <a:sym typeface="+mn-lt"/>
              </a:endParaRPr>
            </a:p>
          </p:txBody>
        </p:sp>
      </p:grpSp>
      <p:sp>
        <p:nvSpPr>
          <p:cNvPr id="8" name="文本框 37"/>
          <p:cNvSpPr txBox="1">
            <a:spLocks noChangeArrowheads="1"/>
          </p:cNvSpPr>
          <p:nvPr/>
        </p:nvSpPr>
        <p:spPr bwMode="auto">
          <a:xfrm>
            <a:off x="2900680" y="3471545"/>
            <a:ext cx="557720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dirty="0">
                <a:solidFill>
                  <a:srgbClr val="0D0D0D"/>
                </a:solidFill>
                <a:latin typeface="+mn-lt"/>
                <a:ea typeface="+mn-ea"/>
                <a:cs typeface="+mn-ea"/>
                <a:sym typeface="+mn-lt"/>
              </a:rPr>
              <a:t>步骤二　在 Backstage 视图中，选择【关闭】选项，如图 4-15 所示。</a:t>
            </a:r>
            <a:endParaRPr lang="zh-CN" altLang="en-US" dirty="0">
              <a:solidFill>
                <a:srgbClr val="0D0D0D"/>
              </a:solidFill>
              <a:latin typeface="+mn-lt"/>
              <a:ea typeface="+mn-ea"/>
              <a:cs typeface="+mn-ea"/>
              <a:sym typeface="+mn-lt"/>
            </a:endParaRPr>
          </a:p>
        </p:txBody>
      </p:sp>
      <p:sp>
        <p:nvSpPr>
          <p:cNvPr id="7" name="文本框 37"/>
          <p:cNvSpPr txBox="1">
            <a:spLocks noChangeArrowheads="1"/>
          </p:cNvSpPr>
          <p:nvPr/>
        </p:nvSpPr>
        <p:spPr bwMode="auto">
          <a:xfrm>
            <a:off x="2900680" y="4794885"/>
            <a:ext cx="557720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dirty="0">
                <a:solidFill>
                  <a:srgbClr val="0D0D0D"/>
                </a:solidFill>
                <a:latin typeface="+mn-lt"/>
                <a:ea typeface="+mn-ea"/>
                <a:cs typeface="+mn-ea"/>
                <a:sym typeface="+mn-lt"/>
              </a:rPr>
              <a:t>步骤三　通过以上步骤即可关闭演示文稿，如图 4-16 所示。</a:t>
            </a:r>
            <a:endParaRPr lang="zh-CN" altLang="en-US" dirty="0">
              <a:solidFill>
                <a:srgbClr val="0D0D0D"/>
              </a:solidFill>
              <a:latin typeface="+mn-lt"/>
              <a:ea typeface="+mn-ea"/>
              <a:cs typeface="+mn-ea"/>
              <a:sym typeface="+mn-lt"/>
            </a:endParaRPr>
          </a:p>
        </p:txBody>
      </p:sp>
      <p:pic>
        <p:nvPicPr>
          <p:cNvPr id="12" name="图片 11" descr="捕获"/>
          <p:cNvPicPr>
            <a:picLocks noChangeAspect="1"/>
          </p:cNvPicPr>
          <p:nvPr/>
        </p:nvPicPr>
        <p:blipFill>
          <a:blip r:embed="rId2"/>
          <a:stretch>
            <a:fillRect/>
          </a:stretch>
        </p:blipFill>
        <p:spPr>
          <a:xfrm>
            <a:off x="8778240" y="2580005"/>
            <a:ext cx="3242945" cy="2354580"/>
          </a:xfrm>
          <a:prstGeom prst="rect">
            <a:avLst/>
          </a:prstGeom>
        </p:spPr>
      </p:pic>
      <p:pic>
        <p:nvPicPr>
          <p:cNvPr id="13" name="图片 12" descr="捕获"/>
          <p:cNvPicPr>
            <a:picLocks noChangeAspect="1"/>
          </p:cNvPicPr>
          <p:nvPr/>
        </p:nvPicPr>
        <p:blipFill>
          <a:blip r:embed="rId3"/>
          <a:stretch>
            <a:fillRect/>
          </a:stretch>
        </p:blipFill>
        <p:spPr>
          <a:xfrm>
            <a:off x="8946515" y="1646555"/>
            <a:ext cx="2588895" cy="3641725"/>
          </a:xfrm>
          <a:prstGeom prst="rect">
            <a:avLst/>
          </a:prstGeom>
        </p:spPr>
      </p:pic>
      <p:pic>
        <p:nvPicPr>
          <p:cNvPr id="14" name="图片 13" descr="捕获"/>
          <p:cNvPicPr>
            <a:picLocks noChangeAspect="1"/>
          </p:cNvPicPr>
          <p:nvPr/>
        </p:nvPicPr>
        <p:blipFill>
          <a:blip r:embed="rId4"/>
          <a:stretch>
            <a:fillRect/>
          </a:stretch>
        </p:blipFill>
        <p:spPr>
          <a:xfrm>
            <a:off x="8389620" y="2581275"/>
            <a:ext cx="3702050" cy="27762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ox(in)">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linds(horizontal)">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1"/>
            <a:ext cx="12192000" cy="6857999"/>
            <a:chOff x="0" y="1"/>
            <a:chExt cx="12192000" cy="6857999"/>
          </a:xfrm>
        </p:grpSpPr>
        <p:pic>
          <p:nvPicPr>
            <p:cNvPr id="19" name="图片 18"/>
            <p:cNvPicPr>
              <a:picLocks noChangeAspect="1"/>
            </p:cNvPicPr>
            <p:nvPr/>
          </p:nvPicPr>
          <p:blipFill>
            <a:blip r:embed="rId1"/>
            <a:stretch>
              <a:fillRect/>
            </a:stretch>
          </p:blipFill>
          <p:spPr>
            <a:xfrm>
              <a:off x="0" y="1"/>
              <a:ext cx="12192000" cy="6857999"/>
            </a:xfrm>
            <a:prstGeom prst="rect">
              <a:avLst/>
            </a:prstGeom>
          </p:spPr>
        </p:pic>
        <p:sp>
          <p:nvSpPr>
            <p:cNvPr id="21" name="矩形 20"/>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斜纹 21"/>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3" name="斜纹 22"/>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24" name="组合 23"/>
          <p:cNvGrpSpPr/>
          <p:nvPr/>
        </p:nvGrpSpPr>
        <p:grpSpPr>
          <a:xfrm>
            <a:off x="4299868" y="207257"/>
            <a:ext cx="3844925" cy="603515"/>
            <a:chOff x="4793728" y="1533400"/>
            <a:chExt cx="3844925" cy="603515"/>
          </a:xfrm>
        </p:grpSpPr>
        <p:sp>
          <p:nvSpPr>
            <p:cNvPr id="2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4" name="pa_     _17"/>
            <p:cNvSpPr>
              <a:spLocks noChangeArrowheads="1"/>
            </p:cNvSpPr>
            <p:nvPr/>
          </p:nvSpPr>
          <p:spPr bwMode="gray">
            <a:xfrm>
              <a:off x="5496038" y="1588010"/>
              <a:ext cx="3142615" cy="474296"/>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a:solidFill>
                    <a:schemeClr val="accent1">
                      <a:lumMod val="75000"/>
                    </a:schemeClr>
                  </a:solidFill>
                  <a:latin typeface="华文细黑" panose="02010600040101010101" charset="-122"/>
                  <a:ea typeface="华文细黑" panose="02010600040101010101" charset="-122"/>
                  <a:sym typeface="+mn-ea"/>
                </a:rPr>
                <a:t>    </a:t>
              </a:r>
              <a:r>
                <a:rPr lang="zh-CN" altLang="en-US" sz="2000" b="1">
                  <a:solidFill>
                    <a:schemeClr val="accent1">
                      <a:lumMod val="75000"/>
                    </a:schemeClr>
                  </a:solidFill>
                  <a:latin typeface="华文细黑" panose="02010600040101010101" charset="-122"/>
                  <a:ea typeface="华文细黑" panose="02010600040101010101" charset="-122"/>
                  <a:sym typeface="+mn-ea"/>
                </a:rPr>
                <a:t>关闭演示文稿</a:t>
              </a:r>
              <a:endParaRPr lang="zh-CN" altLang="en-US" sz="2000" b="1">
                <a:solidFill>
                  <a:schemeClr val="accent1">
                    <a:lumMod val="75000"/>
                  </a:schemeClr>
                </a:solidFill>
                <a:latin typeface="华文细黑" panose="02010600040101010101" charset="-122"/>
                <a:ea typeface="华文细黑" panose="02010600040101010101" charset="-122"/>
                <a:sym typeface="+mn-ea"/>
              </a:endParaRPr>
            </a:p>
          </p:txBody>
        </p:sp>
        <p:sp>
          <p:nvSpPr>
            <p:cNvPr id="35"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6"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grpSp>
        <p:nvGrpSpPr>
          <p:cNvPr id="4" name="Group 25"/>
          <p:cNvGrpSpPr/>
          <p:nvPr/>
        </p:nvGrpSpPr>
        <p:grpSpPr bwMode="auto">
          <a:xfrm>
            <a:off x="590550" y="2256155"/>
            <a:ext cx="2009140" cy="562610"/>
            <a:chOff x="816" y="2304"/>
            <a:chExt cx="1440" cy="448"/>
          </a:xfrm>
        </p:grpSpPr>
        <p:sp>
          <p:nvSpPr>
            <p:cNvPr id="32" name="Freeform: Shape 26"/>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a:endParaRPr>
                <a:solidFill>
                  <a:schemeClr val="bg1"/>
                </a:solidFill>
                <a:cs typeface="+mn-ea"/>
                <a:sym typeface="+mn-lt"/>
              </a:endParaRPr>
            </a:p>
          </p:txBody>
        </p:sp>
        <p:sp>
          <p:nvSpPr>
            <p:cNvPr id="33" name="Rectangle 27"/>
            <p:cNvSpPr/>
            <p:nvPr/>
          </p:nvSpPr>
          <p:spPr bwMode="gray">
            <a:xfrm>
              <a:off x="816" y="2304"/>
              <a:ext cx="1440" cy="393"/>
            </a:xfrm>
            <a:prstGeom prst="rect">
              <a:avLst/>
            </a:prstGeom>
            <a:solidFill>
              <a:srgbClr val="54969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eaLnBrk="1" hangingPunct="1"/>
              <a:r>
                <a:rPr lang="zh-CN" altLang="en-US" sz="1600" dirty="0">
                  <a:solidFill>
                    <a:schemeClr val="bg1"/>
                  </a:solidFill>
                  <a:latin typeface="手书体" panose="02010800040101010101" pitchFamily="2" charset="-122"/>
                  <a:ea typeface="手书体" panose="02010800040101010101" pitchFamily="2" charset="-122"/>
                  <a:sym typeface="+mn-ea"/>
                </a:rPr>
                <a:t>步骤一</a:t>
              </a:r>
              <a:endParaRPr lang="zh-CN" altLang="en-US" sz="1600" dirty="0">
                <a:solidFill>
                  <a:schemeClr val="bg1"/>
                </a:solidFill>
                <a:latin typeface="手书体" panose="02010800040101010101" pitchFamily="2" charset="-122"/>
                <a:ea typeface="手书体" panose="02010800040101010101" pitchFamily="2" charset="-122"/>
                <a:sym typeface="+mn-ea"/>
              </a:endParaRPr>
            </a:p>
          </p:txBody>
        </p:sp>
      </p:grpSp>
      <p:sp>
        <p:nvSpPr>
          <p:cNvPr id="20" name="文本框 37"/>
          <p:cNvSpPr txBox="1">
            <a:spLocks noChangeArrowheads="1"/>
          </p:cNvSpPr>
          <p:nvPr/>
        </p:nvSpPr>
        <p:spPr bwMode="auto">
          <a:xfrm>
            <a:off x="2009140" y="1228090"/>
            <a:ext cx="86283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0D0D0D"/>
                </a:solidFill>
                <a:latin typeface="+mn-lt"/>
                <a:ea typeface="+mn-ea"/>
                <a:cs typeface="+mn-ea"/>
                <a:sym typeface="+mn-lt"/>
              </a:rPr>
              <a:t>打开演示文稿的具体操作步骤如下：</a:t>
            </a:r>
            <a:endParaRPr lang="zh-CN" altLang="en-US" sz="2400" dirty="0">
              <a:solidFill>
                <a:srgbClr val="0D0D0D"/>
              </a:solidFill>
              <a:latin typeface="+mn-lt"/>
              <a:ea typeface="+mn-ea"/>
              <a:cs typeface="+mn-ea"/>
              <a:sym typeface="+mn-lt"/>
            </a:endParaRPr>
          </a:p>
        </p:txBody>
      </p:sp>
      <p:grpSp>
        <p:nvGrpSpPr>
          <p:cNvPr id="5" name="Group 28"/>
          <p:cNvGrpSpPr/>
          <p:nvPr/>
        </p:nvGrpSpPr>
        <p:grpSpPr bwMode="auto">
          <a:xfrm>
            <a:off x="590550" y="3471545"/>
            <a:ext cx="2009140" cy="562610"/>
            <a:chOff x="816" y="2304"/>
            <a:chExt cx="1440" cy="448"/>
          </a:xfrm>
        </p:grpSpPr>
        <p:sp>
          <p:nvSpPr>
            <p:cNvPr id="30" name="Freeform: Shape 29"/>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a:endParaRPr>
                <a:solidFill>
                  <a:schemeClr val="bg1"/>
                </a:solidFill>
                <a:cs typeface="+mn-ea"/>
                <a:sym typeface="+mn-lt"/>
              </a:endParaRPr>
            </a:p>
          </p:txBody>
        </p:sp>
        <p:sp>
          <p:nvSpPr>
            <p:cNvPr id="31" name="Rectangle 30"/>
            <p:cNvSpPr/>
            <p:nvPr/>
          </p:nvSpPr>
          <p:spPr bwMode="gray">
            <a:xfrm>
              <a:off x="816" y="2304"/>
              <a:ext cx="1440" cy="393"/>
            </a:xfrm>
            <a:prstGeom prst="rect">
              <a:avLst/>
            </a:prstGeom>
            <a:solidFill>
              <a:srgbClr val="54969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eaLnBrk="1" hangingPunct="1"/>
              <a:r>
                <a:rPr lang="zh-CN" altLang="en-US" sz="1600" dirty="0">
                  <a:solidFill>
                    <a:schemeClr val="bg1"/>
                  </a:solidFill>
                  <a:cs typeface="+mn-ea"/>
                  <a:sym typeface="+mn-lt"/>
                </a:rPr>
                <a:t>步骤二</a:t>
              </a:r>
              <a:endParaRPr lang="zh-CN" altLang="en-US" sz="1600" dirty="0">
                <a:solidFill>
                  <a:schemeClr val="bg1"/>
                </a:solidFill>
                <a:cs typeface="+mn-ea"/>
                <a:sym typeface="+mn-lt"/>
              </a:endParaRPr>
            </a:p>
          </p:txBody>
        </p:sp>
      </p:grpSp>
      <p:sp>
        <p:nvSpPr>
          <p:cNvPr id="2" name="文本框 37"/>
          <p:cNvSpPr txBox="1">
            <a:spLocks noChangeArrowheads="1"/>
          </p:cNvSpPr>
          <p:nvPr/>
        </p:nvSpPr>
        <p:spPr bwMode="auto">
          <a:xfrm>
            <a:off x="2900680" y="2041525"/>
            <a:ext cx="572198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dirty="0">
                <a:solidFill>
                  <a:srgbClr val="0D0D0D"/>
                </a:solidFill>
                <a:latin typeface="+mn-lt"/>
                <a:ea typeface="+mn-ea"/>
                <a:cs typeface="+mn-ea"/>
                <a:sym typeface="+mn-lt"/>
              </a:rPr>
              <a:t>步骤一　在 PowerPoint 2013 文档中，保存演示文稿后，切换到【文件】选项卡，如图 4-17 所示。</a:t>
            </a:r>
            <a:endParaRPr lang="zh-CN" altLang="en-US" dirty="0">
              <a:solidFill>
                <a:srgbClr val="0D0D0D"/>
              </a:solidFill>
              <a:latin typeface="+mn-lt"/>
              <a:ea typeface="+mn-ea"/>
              <a:cs typeface="+mn-ea"/>
              <a:sym typeface="+mn-lt"/>
            </a:endParaRPr>
          </a:p>
        </p:txBody>
      </p:sp>
      <p:grpSp>
        <p:nvGrpSpPr>
          <p:cNvPr id="6" name="Group 31"/>
          <p:cNvGrpSpPr/>
          <p:nvPr/>
        </p:nvGrpSpPr>
        <p:grpSpPr bwMode="auto">
          <a:xfrm>
            <a:off x="590550" y="4702175"/>
            <a:ext cx="2009140" cy="562610"/>
            <a:chOff x="816" y="2304"/>
            <a:chExt cx="1440" cy="448"/>
          </a:xfrm>
        </p:grpSpPr>
        <p:sp>
          <p:nvSpPr>
            <p:cNvPr id="28" name="Freeform: Shape 32"/>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a:endParaRPr>
                <a:solidFill>
                  <a:schemeClr val="bg1"/>
                </a:solidFill>
                <a:cs typeface="+mn-ea"/>
                <a:sym typeface="+mn-lt"/>
              </a:endParaRPr>
            </a:p>
          </p:txBody>
        </p:sp>
        <p:sp>
          <p:nvSpPr>
            <p:cNvPr id="29" name="Rectangle 33"/>
            <p:cNvSpPr/>
            <p:nvPr/>
          </p:nvSpPr>
          <p:spPr bwMode="gray">
            <a:xfrm>
              <a:off x="816" y="2304"/>
              <a:ext cx="1440" cy="393"/>
            </a:xfrm>
            <a:prstGeom prst="rect">
              <a:avLst/>
            </a:prstGeom>
            <a:solidFill>
              <a:srgbClr val="54969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eaLnBrk="1" hangingPunct="1"/>
              <a:r>
                <a:rPr lang="zh-CN" altLang="en-US" sz="1600" dirty="0">
                  <a:solidFill>
                    <a:schemeClr val="bg1"/>
                  </a:solidFill>
                  <a:cs typeface="+mn-ea"/>
                  <a:sym typeface="+mn-lt"/>
                </a:rPr>
                <a:t>步骤三</a:t>
              </a:r>
              <a:endParaRPr lang="zh-CN" altLang="en-US" sz="1600" dirty="0">
                <a:solidFill>
                  <a:schemeClr val="bg1"/>
                </a:solidFill>
                <a:cs typeface="+mn-ea"/>
                <a:sym typeface="+mn-lt"/>
              </a:endParaRPr>
            </a:p>
          </p:txBody>
        </p:sp>
      </p:grpSp>
      <p:sp>
        <p:nvSpPr>
          <p:cNvPr id="8" name="文本框 37"/>
          <p:cNvSpPr txBox="1">
            <a:spLocks noChangeArrowheads="1"/>
          </p:cNvSpPr>
          <p:nvPr/>
        </p:nvSpPr>
        <p:spPr bwMode="auto">
          <a:xfrm>
            <a:off x="2900680" y="3296285"/>
            <a:ext cx="557720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dirty="0">
                <a:solidFill>
                  <a:srgbClr val="0D0D0D"/>
                </a:solidFill>
                <a:latin typeface="+mn-lt"/>
                <a:ea typeface="+mn-ea"/>
                <a:cs typeface="+mn-ea"/>
                <a:sym typeface="+mn-lt"/>
              </a:rPr>
              <a:t>步骤二　在 Backstage 视图中，选择【打开】选项，如图 4-18 所示。</a:t>
            </a:r>
            <a:endParaRPr lang="zh-CN" altLang="en-US" dirty="0">
              <a:solidFill>
                <a:srgbClr val="0D0D0D"/>
              </a:solidFill>
              <a:latin typeface="+mn-lt"/>
              <a:ea typeface="+mn-ea"/>
              <a:cs typeface="+mn-ea"/>
              <a:sym typeface="+mn-lt"/>
            </a:endParaRPr>
          </a:p>
        </p:txBody>
      </p:sp>
      <p:sp>
        <p:nvSpPr>
          <p:cNvPr id="7" name="文本框 37"/>
          <p:cNvSpPr txBox="1">
            <a:spLocks noChangeArrowheads="1"/>
          </p:cNvSpPr>
          <p:nvPr/>
        </p:nvSpPr>
        <p:spPr bwMode="auto">
          <a:xfrm>
            <a:off x="2900680" y="4538345"/>
            <a:ext cx="557720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dirty="0">
                <a:solidFill>
                  <a:srgbClr val="0D0D0D"/>
                </a:solidFill>
                <a:latin typeface="+mn-lt"/>
                <a:ea typeface="+mn-ea"/>
                <a:cs typeface="+mn-ea"/>
                <a:sym typeface="+mn-lt"/>
              </a:rPr>
              <a:t>步骤三　选择【计算机】选项，再单击【浏览】按钮，如图 4-19 所示。</a:t>
            </a:r>
            <a:endParaRPr lang="zh-CN" altLang="en-US" dirty="0">
              <a:solidFill>
                <a:srgbClr val="0D0D0D"/>
              </a:solidFill>
              <a:latin typeface="+mn-lt"/>
              <a:ea typeface="+mn-ea"/>
              <a:cs typeface="+mn-ea"/>
              <a:sym typeface="+mn-lt"/>
            </a:endParaRPr>
          </a:p>
        </p:txBody>
      </p:sp>
      <p:grpSp>
        <p:nvGrpSpPr>
          <p:cNvPr id="3" name="Group 31"/>
          <p:cNvGrpSpPr/>
          <p:nvPr/>
        </p:nvGrpSpPr>
        <p:grpSpPr bwMode="auto">
          <a:xfrm>
            <a:off x="590550" y="5862955"/>
            <a:ext cx="2009140" cy="562610"/>
            <a:chOff x="816" y="2304"/>
            <a:chExt cx="1440" cy="448"/>
          </a:xfrm>
        </p:grpSpPr>
        <p:sp>
          <p:nvSpPr>
            <p:cNvPr id="9" name="Freeform: Shape 32"/>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p>
              <a:pPr algn="ctr"/>
              <a:endParaRPr>
                <a:solidFill>
                  <a:schemeClr val="bg1"/>
                </a:solidFill>
                <a:cs typeface="+mn-ea"/>
                <a:sym typeface="+mn-lt"/>
              </a:endParaRPr>
            </a:p>
          </p:txBody>
        </p:sp>
        <p:sp>
          <p:nvSpPr>
            <p:cNvPr id="10" name="Rectangle 33"/>
            <p:cNvSpPr/>
            <p:nvPr/>
          </p:nvSpPr>
          <p:spPr bwMode="gray">
            <a:xfrm>
              <a:off x="816" y="2304"/>
              <a:ext cx="1440" cy="393"/>
            </a:xfrm>
            <a:prstGeom prst="rect">
              <a:avLst/>
            </a:prstGeom>
            <a:solidFill>
              <a:srgbClr val="54969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p>
              <a:pPr algn="ctr" eaLnBrk="1" hangingPunct="1"/>
              <a:r>
                <a:rPr lang="zh-CN" altLang="en-US" sz="1600" dirty="0">
                  <a:solidFill>
                    <a:schemeClr val="bg1"/>
                  </a:solidFill>
                  <a:cs typeface="+mn-ea"/>
                  <a:sym typeface="+mn-lt"/>
                </a:rPr>
                <a:t>步骤四</a:t>
              </a:r>
              <a:endParaRPr lang="zh-CN" altLang="en-US" sz="1600" dirty="0">
                <a:solidFill>
                  <a:schemeClr val="bg1"/>
                </a:solidFill>
                <a:cs typeface="+mn-ea"/>
                <a:sym typeface="+mn-lt"/>
              </a:endParaRPr>
            </a:p>
          </p:txBody>
        </p:sp>
      </p:grpSp>
      <p:sp>
        <p:nvSpPr>
          <p:cNvPr id="11" name="文本框 37"/>
          <p:cNvSpPr txBox="1">
            <a:spLocks noChangeArrowheads="1"/>
          </p:cNvSpPr>
          <p:nvPr/>
        </p:nvSpPr>
        <p:spPr bwMode="auto">
          <a:xfrm>
            <a:off x="2973070" y="5604510"/>
            <a:ext cx="580580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dirty="0">
                <a:solidFill>
                  <a:srgbClr val="0D0D0D"/>
                </a:solidFill>
                <a:latin typeface="+mn-lt"/>
                <a:ea typeface="+mn-ea"/>
                <a:cs typeface="+mn-ea"/>
                <a:sym typeface="+mn-lt"/>
              </a:rPr>
              <a:t>步骤四　弹出【打开】对话框，选中需要打开的文件，单击【打开】按钮，即可打开演示文稿，如图 4-20 所示。</a:t>
            </a:r>
            <a:endParaRPr lang="zh-CN" altLang="en-US" dirty="0">
              <a:solidFill>
                <a:srgbClr val="0D0D0D"/>
              </a:solidFill>
              <a:latin typeface="+mn-lt"/>
              <a:ea typeface="+mn-ea"/>
              <a:cs typeface="+mn-ea"/>
              <a:sym typeface="+mn-lt"/>
            </a:endParaRPr>
          </a:p>
        </p:txBody>
      </p:sp>
      <p:pic>
        <p:nvPicPr>
          <p:cNvPr id="15" name="图片 14" descr="捕获"/>
          <p:cNvPicPr>
            <a:picLocks noChangeAspect="1"/>
          </p:cNvPicPr>
          <p:nvPr/>
        </p:nvPicPr>
        <p:blipFill>
          <a:blip r:embed="rId2"/>
          <a:stretch>
            <a:fillRect/>
          </a:stretch>
        </p:blipFill>
        <p:spPr>
          <a:xfrm>
            <a:off x="8697595" y="1911350"/>
            <a:ext cx="2881630" cy="2627630"/>
          </a:xfrm>
          <a:prstGeom prst="rect">
            <a:avLst/>
          </a:prstGeom>
        </p:spPr>
      </p:pic>
      <p:pic>
        <p:nvPicPr>
          <p:cNvPr id="16" name="图片 15" descr="捕获"/>
          <p:cNvPicPr>
            <a:picLocks noChangeAspect="1"/>
          </p:cNvPicPr>
          <p:nvPr/>
        </p:nvPicPr>
        <p:blipFill>
          <a:blip r:embed="rId3"/>
          <a:stretch>
            <a:fillRect/>
          </a:stretch>
        </p:blipFill>
        <p:spPr>
          <a:xfrm>
            <a:off x="8622665" y="2211705"/>
            <a:ext cx="3141980" cy="2814320"/>
          </a:xfrm>
          <a:prstGeom prst="rect">
            <a:avLst/>
          </a:prstGeom>
        </p:spPr>
      </p:pic>
      <p:pic>
        <p:nvPicPr>
          <p:cNvPr id="17" name="图片 16" descr="捕获"/>
          <p:cNvPicPr>
            <a:picLocks noChangeAspect="1"/>
          </p:cNvPicPr>
          <p:nvPr/>
        </p:nvPicPr>
        <p:blipFill>
          <a:blip r:embed="rId4"/>
          <a:stretch>
            <a:fillRect/>
          </a:stretch>
        </p:blipFill>
        <p:spPr>
          <a:xfrm>
            <a:off x="8595360" y="2256155"/>
            <a:ext cx="3249930" cy="3203575"/>
          </a:xfrm>
          <a:prstGeom prst="rect">
            <a:avLst/>
          </a:prstGeom>
        </p:spPr>
      </p:pic>
      <p:pic>
        <p:nvPicPr>
          <p:cNvPr id="26" name="图片 25" descr="捕获"/>
          <p:cNvPicPr>
            <a:picLocks noChangeAspect="1"/>
          </p:cNvPicPr>
          <p:nvPr/>
        </p:nvPicPr>
        <p:blipFill>
          <a:blip r:embed="rId5"/>
          <a:stretch>
            <a:fillRect/>
          </a:stretch>
        </p:blipFill>
        <p:spPr>
          <a:xfrm>
            <a:off x="8285480" y="2580005"/>
            <a:ext cx="3705225" cy="3282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ox(in)">
                                      <p:cBhvr>
                                        <p:cTn id="29" dur="20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ppt_x"/>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7"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sp>
        <p:nvSpPr>
          <p:cNvPr id="3" name="矩形 2"/>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3267075" y="2359660"/>
            <a:ext cx="7837170" cy="2117725"/>
          </a:xfrm>
          <a:prstGeom prst="rect">
            <a:avLst/>
          </a:prstGeom>
          <a:solidFill>
            <a:srgbClr val="BBE0E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solidFill>
                <a:schemeClr val="bg2">
                  <a:lumMod val="10000"/>
                </a:schemeClr>
              </a:solidFill>
              <a:cs typeface="+mn-ea"/>
              <a:sym typeface="+mn-lt"/>
            </a:endParaRPr>
          </a:p>
        </p:txBody>
      </p:sp>
      <p:sp>
        <p:nvSpPr>
          <p:cNvPr id="16" name="文本框 34"/>
          <p:cNvSpPr txBox="1"/>
          <p:nvPr/>
        </p:nvSpPr>
        <p:spPr>
          <a:xfrm>
            <a:off x="3703955" y="2599690"/>
            <a:ext cx="7385050" cy="1014730"/>
          </a:xfrm>
          <a:prstGeom prst="rect">
            <a:avLst/>
          </a:prstGeom>
          <a:noFill/>
        </p:spPr>
        <p:txBody>
          <a:bodyPr wrap="square" rtlCol="0">
            <a:spAutoFit/>
            <a:scene3d>
              <a:camera prst="orthographicFront"/>
              <a:lightRig rig="soft" dir="t"/>
            </a:scene3d>
            <a:sp3d prstMaterial="softEdge">
              <a:bevelT w="63500" h="127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dirty="0">
                <a:latin typeface="手书体" panose="02010800040101010101" pitchFamily="2" charset="-122"/>
                <a:ea typeface="手书体" panose="02010800040101010101" pitchFamily="2" charset="-122"/>
                <a:sym typeface="+mn-ea"/>
              </a:rPr>
              <a:t>幻灯片的基本操作</a:t>
            </a:r>
            <a:endParaRPr lang="zh-CN" altLang="en-US" sz="6000" dirty="0">
              <a:latin typeface="手书体" panose="02010800040101010101" pitchFamily="2" charset="-122"/>
              <a:ea typeface="手书体" panose="02010800040101010101" pitchFamily="2" charset="-122"/>
              <a:sym typeface="+mn-ea"/>
            </a:endParaRPr>
          </a:p>
        </p:txBody>
      </p:sp>
      <p:sp>
        <p:nvSpPr>
          <p:cNvPr id="17" name="文本框 5"/>
          <p:cNvSpPr txBox="1"/>
          <p:nvPr/>
        </p:nvSpPr>
        <p:spPr>
          <a:xfrm>
            <a:off x="3862705" y="3614420"/>
            <a:ext cx="6903085" cy="52197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a:lstStyle>
          <a:p>
            <a:pPr algn="dist">
              <a:spcBef>
                <a:spcPct val="0"/>
              </a:spcBef>
            </a:pPr>
            <a:r>
              <a:rPr lang="en-US" altLang="zh-CN" sz="2800">
                <a:latin typeface="手书体" panose="02010800040101010101" pitchFamily="2" charset="-122"/>
                <a:ea typeface="手书体" panose="02010800040101010101" pitchFamily="2" charset="-122"/>
                <a:sym typeface="+mn-ea"/>
              </a:rPr>
              <a:t>Basic operation of the slide</a:t>
            </a:r>
            <a:endParaRPr lang="en-US" altLang="zh-CN" sz="2800">
              <a:latin typeface="手书体" panose="02010800040101010101" pitchFamily="2" charset="-122"/>
              <a:ea typeface="手书体" panose="02010800040101010101" pitchFamily="2" charset="-122"/>
              <a:sym typeface="+mn-ea"/>
            </a:endParaRPr>
          </a:p>
        </p:txBody>
      </p:sp>
      <p:grpSp>
        <p:nvGrpSpPr>
          <p:cNvPr id="18" name="组合 17"/>
          <p:cNvGrpSpPr/>
          <p:nvPr/>
        </p:nvGrpSpPr>
        <p:grpSpPr>
          <a:xfrm>
            <a:off x="1564823" y="2359617"/>
            <a:ext cx="2403475" cy="2138765"/>
            <a:chOff x="1182787" y="2432997"/>
            <a:chExt cx="2403475" cy="2138765"/>
          </a:xfrm>
          <a:solidFill>
            <a:srgbClr val="BBE0E3"/>
          </a:solidFill>
        </p:grpSpPr>
        <p:sp>
          <p:nvSpPr>
            <p:cNvPr id="19" name="橢圓 6"/>
            <p:cNvSpPr/>
            <p:nvPr/>
          </p:nvSpPr>
          <p:spPr>
            <a:xfrm>
              <a:off x="1182787" y="2432997"/>
              <a:ext cx="2138766" cy="2138765"/>
            </a:xfrm>
            <a:prstGeom prst="ellipse">
              <a:avLst/>
            </a:prstGeom>
            <a:gr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cs typeface="+mn-ea"/>
                <a:sym typeface="+mn-lt"/>
              </a:endParaRPr>
            </a:p>
          </p:txBody>
        </p:sp>
        <p:sp>
          <p:nvSpPr>
            <p:cNvPr id="20" name="矩形 19"/>
            <p:cNvSpPr/>
            <p:nvPr/>
          </p:nvSpPr>
          <p:spPr>
            <a:xfrm>
              <a:off x="1447582" y="3149277"/>
              <a:ext cx="2138680" cy="70675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0063A0"/>
                  </a:solidFill>
                  <a:latin typeface="宋体" panose="02010600030101010101" pitchFamily="2" charset="-122"/>
                  <a:ea typeface="宋体" panose="02010600030101010101" pitchFamily="2" charset="-122"/>
                  <a:cs typeface="宋体" panose="02010600030101010101" pitchFamily="2" charset="-122"/>
                  <a:sym typeface="+mn-ea"/>
                </a:rPr>
                <a:t>任务三</a:t>
              </a:r>
              <a:endParaRPr lang="zh-TW" altLang="en-US" sz="4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1905952" y="217442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一</a:t>
            </a:r>
            <a:endParaRPr lang="zh-CN" altLang="en-US" sz="3600" b="1" dirty="0">
              <a:solidFill>
                <a:schemeClr val="bg1"/>
              </a:solidFill>
              <a:cs typeface="+mn-ea"/>
              <a:sym typeface="+mn-lt"/>
            </a:endParaRPr>
          </a:p>
        </p:txBody>
      </p:sp>
      <p:sp>
        <p:nvSpPr>
          <p:cNvPr id="5" name="文本框 176"/>
          <p:cNvSpPr txBox="1"/>
          <p:nvPr/>
        </p:nvSpPr>
        <p:spPr>
          <a:xfrm>
            <a:off x="1905753" y="401211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二</a:t>
            </a:r>
            <a:endParaRPr lang="zh-CN" altLang="en-US" sz="3600" b="1" dirty="0">
              <a:solidFill>
                <a:schemeClr val="bg1"/>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文本框 8"/>
          <p:cNvSpPr txBox="1"/>
          <p:nvPr/>
        </p:nvSpPr>
        <p:spPr>
          <a:xfrm>
            <a:off x="3100070" y="2174240"/>
            <a:ext cx="272605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选择幻灯片</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4" name="文本框 176"/>
          <p:cNvSpPr txBox="1"/>
          <p:nvPr/>
        </p:nvSpPr>
        <p:spPr>
          <a:xfrm>
            <a:off x="6230738" y="217442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ea typeface="宋体" panose="02010600030101010101" pitchFamily="2" charset="-122"/>
                <a:cs typeface="+mn-ea"/>
                <a:sym typeface="+mn-lt"/>
              </a:rPr>
              <a:t>三</a:t>
            </a:r>
            <a:endParaRPr lang="zh-CN" altLang="en-US" sz="3600" b="1" dirty="0">
              <a:solidFill>
                <a:schemeClr val="bg1"/>
              </a:solidFill>
              <a:ea typeface="宋体" panose="02010600030101010101" pitchFamily="2" charset="-122"/>
              <a:cs typeface="+mn-ea"/>
              <a:sym typeface="+mn-lt"/>
            </a:endParaRPr>
          </a:p>
        </p:txBody>
      </p:sp>
      <p:sp>
        <p:nvSpPr>
          <p:cNvPr id="6" name="文本框 8"/>
          <p:cNvSpPr txBox="1"/>
          <p:nvPr/>
        </p:nvSpPr>
        <p:spPr>
          <a:xfrm>
            <a:off x="3100070" y="4011930"/>
            <a:ext cx="294005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插入新幻灯片</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8" name="文本框 3179"/>
          <p:cNvSpPr txBox="1"/>
          <p:nvPr/>
        </p:nvSpPr>
        <p:spPr>
          <a:xfrm>
            <a:off x="6230937" y="401211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四</a:t>
            </a:r>
            <a:endParaRPr lang="zh-CN" altLang="en-US" sz="3600" b="1" dirty="0">
              <a:solidFill>
                <a:schemeClr val="bg1"/>
              </a:solidFill>
              <a:cs typeface="+mn-ea"/>
              <a:sym typeface="+mn-lt"/>
            </a:endParaRPr>
          </a:p>
        </p:txBody>
      </p:sp>
      <p:sp>
        <p:nvSpPr>
          <p:cNvPr id="11" name="文本框 8"/>
          <p:cNvSpPr txBox="1"/>
          <p:nvPr/>
        </p:nvSpPr>
        <p:spPr>
          <a:xfrm>
            <a:off x="7382510" y="4011930"/>
            <a:ext cx="371665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删除幻灯片</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12" name="文本框 8"/>
          <p:cNvSpPr txBox="1"/>
          <p:nvPr/>
        </p:nvSpPr>
        <p:spPr>
          <a:xfrm>
            <a:off x="7382510" y="2174240"/>
            <a:ext cx="391033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移动或复制幻灯片</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88790" y="217170"/>
            <a:ext cx="3357880" cy="600774"/>
            <a:chOff x="4793728" y="1533400"/>
            <a:chExt cx="3799105" cy="601141"/>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639410" y="1617252"/>
              <a:ext cx="2953423" cy="440787"/>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选择幻灯片</a:t>
              </a:r>
              <a:endParaRPr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27385"/>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15" name="ïṡḷîḓe"/>
          <p:cNvSpPr/>
          <p:nvPr/>
        </p:nvSpPr>
        <p:spPr bwMode="auto">
          <a:xfrm rot="10800000">
            <a:off x="614680" y="1529080"/>
            <a:ext cx="5341620" cy="635000"/>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9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772795" y="2459990"/>
            <a:ext cx="489839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在 PowerPoint 2013 文档中打开演示文稿后，在大纲区域单击准备选中的幻灯片缩略图选项即可选择幻灯片，如图 4-21 所示。</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6279515" y="1653540"/>
            <a:ext cx="4993005" cy="355092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88790" y="217170"/>
            <a:ext cx="3357880" cy="600774"/>
            <a:chOff x="4793728" y="1533400"/>
            <a:chExt cx="3799105" cy="601141"/>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639410" y="1617252"/>
              <a:ext cx="2953423" cy="440787"/>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插入新幻灯片</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27385"/>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二</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15" name="ïṡḷîḓe"/>
          <p:cNvSpPr/>
          <p:nvPr/>
        </p:nvSpPr>
        <p:spPr bwMode="auto">
          <a:xfrm rot="10800000">
            <a:off x="614680" y="1529080"/>
            <a:ext cx="5341620" cy="635000"/>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9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498475" y="1973580"/>
            <a:ext cx="557403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在 PowerPoint 2013 文档中，插入不同版式的新幻灯片，从而使演示文稿内容更完善。插入新幻灯片的具体操作步骤如下：</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步骤一　启动 PowerPoint 2013 软件，切换到【开始】选项卡，单击【幻灯片】按钮，单击【新建幻灯片】按钮，选择【空白内容】选项，如图 4-22 所示。</a:t>
            </a:r>
            <a:endParaRPr lang="zh-CN" altLang="en-US" sz="2000" dirty="0">
              <a:solidFill>
                <a:srgbClr val="0D0D0D"/>
              </a:solidFill>
              <a:latin typeface="+mn-lt"/>
              <a:ea typeface="+mn-ea"/>
              <a:cs typeface="+mn-ea"/>
              <a:sym typeface="+mn-lt"/>
            </a:endParaRPr>
          </a:p>
          <a:p>
            <a:pPr indent="360045" fontAlgn="auto">
              <a:lnSpc>
                <a:spcPct val="150000"/>
              </a:lnSpc>
            </a:pPr>
            <a:r>
              <a:rPr lang="zh-CN" altLang="en-US" sz="2000" dirty="0">
                <a:solidFill>
                  <a:srgbClr val="0D0D0D"/>
                </a:solidFill>
                <a:latin typeface="+mn-lt"/>
                <a:ea typeface="+mn-ea"/>
                <a:cs typeface="+mn-ea"/>
                <a:sym typeface="+mn-lt"/>
              </a:rPr>
              <a:t>步骤二　通过以上步骤即可插入新幻灯片，如图 4-23 所示。</a:t>
            </a:r>
            <a:endParaRPr lang="zh-CN" altLang="en-US" sz="2000" dirty="0">
              <a:solidFill>
                <a:srgbClr val="0D0D0D"/>
              </a:solidFill>
              <a:latin typeface="+mn-lt"/>
              <a:ea typeface="+mn-ea"/>
              <a:cs typeface="+mn-ea"/>
              <a:sym typeface="+mn-lt"/>
            </a:endParaRPr>
          </a:p>
        </p:txBody>
      </p:sp>
      <p:pic>
        <p:nvPicPr>
          <p:cNvPr id="2" name="图片 1" descr="捕获"/>
          <p:cNvPicPr>
            <a:picLocks noChangeAspect="1"/>
          </p:cNvPicPr>
          <p:nvPr/>
        </p:nvPicPr>
        <p:blipFill>
          <a:blip r:embed="rId2"/>
          <a:stretch>
            <a:fillRect/>
          </a:stretch>
        </p:blipFill>
        <p:spPr>
          <a:xfrm>
            <a:off x="6571615" y="1282700"/>
            <a:ext cx="4663440" cy="4292600"/>
          </a:xfrm>
          <a:prstGeom prst="rect">
            <a:avLst/>
          </a:prstGeom>
        </p:spPr>
      </p:pic>
      <p:pic>
        <p:nvPicPr>
          <p:cNvPr id="4" name="图片 3" descr="捕获"/>
          <p:cNvPicPr>
            <a:picLocks noChangeAspect="1"/>
          </p:cNvPicPr>
          <p:nvPr/>
        </p:nvPicPr>
        <p:blipFill>
          <a:blip r:embed="rId3"/>
          <a:stretch>
            <a:fillRect/>
          </a:stretch>
        </p:blipFill>
        <p:spPr>
          <a:xfrm>
            <a:off x="6403975" y="1756410"/>
            <a:ext cx="5170805" cy="3956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0" y="-15239"/>
            <a:ext cx="12192000" cy="6857999"/>
            <a:chOff x="0" y="-15239"/>
            <a:chExt cx="12192000" cy="6857999"/>
          </a:xfrm>
        </p:grpSpPr>
        <p:pic>
          <p:nvPicPr>
            <p:cNvPr id="20" name="图片 19"/>
            <p:cNvPicPr>
              <a:picLocks noChangeAspect="1"/>
            </p:cNvPicPr>
            <p:nvPr/>
          </p:nvPicPr>
          <p:blipFill>
            <a:blip r:embed="rId1"/>
            <a:stretch>
              <a:fillRect/>
            </a:stretch>
          </p:blipFill>
          <p:spPr>
            <a:xfrm>
              <a:off x="0" y="-15239"/>
              <a:ext cx="12192000" cy="6857999"/>
            </a:xfrm>
            <a:prstGeom prst="rect">
              <a:avLst/>
            </a:prstGeom>
          </p:spPr>
        </p:pic>
        <p:sp>
          <p:nvSpPr>
            <p:cNvPr id="21" name="矩形 20"/>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斜纹 27"/>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9" name="斜纹 28"/>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1" name="菱形 10"/>
          <p:cNvSpPr/>
          <p:nvPr/>
        </p:nvSpPr>
        <p:spPr>
          <a:xfrm>
            <a:off x="283845" y="81915"/>
            <a:ext cx="4004945" cy="3011170"/>
          </a:xfrm>
          <a:prstGeom prst="diamond">
            <a:avLst/>
          </a:prstGeom>
          <a:solidFill>
            <a:srgbClr val="A2CAC9"/>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7" name="文本框 37"/>
          <p:cNvSpPr txBox="1">
            <a:spLocks noChangeArrowheads="1"/>
          </p:cNvSpPr>
          <p:nvPr/>
        </p:nvSpPr>
        <p:spPr bwMode="auto">
          <a:xfrm>
            <a:off x="1102360" y="895350"/>
            <a:ext cx="2367915"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sz="2800">
                <a:latin typeface="手书体" panose="02010800040101010101" pitchFamily="2" charset="-122"/>
                <a:ea typeface="手书体" panose="02010800040101010101" pitchFamily="2" charset="-122"/>
                <a:sym typeface="+mn-ea"/>
              </a:rPr>
              <a:t>移动或复制</a:t>
            </a:r>
            <a:endParaRPr sz="2800">
              <a:latin typeface="手书体" panose="02010800040101010101" pitchFamily="2" charset="-122"/>
              <a:ea typeface="手书体" panose="02010800040101010101" pitchFamily="2" charset="-122"/>
              <a:sym typeface="+mn-ea"/>
            </a:endParaRPr>
          </a:p>
          <a:p>
            <a:pPr algn="ctr" eaLnBrk="1" hangingPunct="1"/>
            <a:r>
              <a:rPr sz="2800">
                <a:latin typeface="手书体" panose="02010800040101010101" pitchFamily="2" charset="-122"/>
                <a:ea typeface="手书体" panose="02010800040101010101" pitchFamily="2" charset="-122"/>
                <a:sym typeface="+mn-ea"/>
              </a:rPr>
              <a:t>幻灯片的具体操作步骤如下：</a:t>
            </a:r>
            <a:endParaRPr sz="2800">
              <a:latin typeface="手书体" panose="02010800040101010101" pitchFamily="2" charset="-122"/>
              <a:ea typeface="手书体" panose="02010800040101010101" pitchFamily="2" charset="-122"/>
              <a:sym typeface="+mn-ea"/>
            </a:endParaRPr>
          </a:p>
        </p:txBody>
      </p:sp>
      <p:sp>
        <p:nvSpPr>
          <p:cNvPr id="6" name="稻壳儿春秋广告/盗版必究        原创来源：http://chn.docer.com/works?userid=199329941#!/work_time"/>
          <p:cNvSpPr txBox="1"/>
          <p:nvPr/>
        </p:nvSpPr>
        <p:spPr>
          <a:xfrm>
            <a:off x="3597910" y="1602105"/>
            <a:ext cx="8182610" cy="4246245"/>
          </a:xfrm>
          <a:prstGeom prst="rect">
            <a:avLst/>
          </a:prstGeom>
          <a:noFill/>
        </p:spPr>
        <p:txBody>
          <a:bodyPr wrap="square" rtlCol="0">
            <a:spAutoFit/>
          </a:bodyPr>
          <a:p>
            <a:pPr algn="l">
              <a:lnSpc>
                <a:spcPct val="150000"/>
              </a:lnSpc>
            </a:pPr>
            <a:endParaRPr sz="2000">
              <a:latin typeface="手书体" panose="02010800040101010101" pitchFamily="2" charset="-122"/>
              <a:ea typeface="手书体" panose="02010800040101010101" pitchFamily="2" charset="-122"/>
            </a:endParaRPr>
          </a:p>
          <a:p>
            <a:pPr algn="l">
              <a:lnSpc>
                <a:spcPct val="150000"/>
              </a:lnSpc>
            </a:pPr>
            <a:r>
              <a:rPr sz="2000">
                <a:latin typeface="手书体" panose="02010800040101010101" pitchFamily="2" charset="-122"/>
                <a:ea typeface="手书体" panose="02010800040101010101" pitchFamily="2" charset="-122"/>
              </a:rPr>
              <a:t>步骤一　在大纲区选中需要移动的幻灯片缩略图，切换到【开始】选项卡，在【剪贴板】组中单击【剪切】按钮。</a:t>
            </a:r>
            <a:endParaRPr sz="2000">
              <a:latin typeface="手书体" panose="02010800040101010101" pitchFamily="2" charset="-122"/>
              <a:ea typeface="手书体" panose="02010800040101010101" pitchFamily="2" charset="-122"/>
            </a:endParaRPr>
          </a:p>
          <a:p>
            <a:pPr algn="l">
              <a:lnSpc>
                <a:spcPct val="150000"/>
              </a:lnSpc>
            </a:pPr>
            <a:r>
              <a:rPr sz="2000">
                <a:latin typeface="手书体" panose="02010800040101010101" pitchFamily="2" charset="-122"/>
                <a:ea typeface="手书体" panose="02010800040101010101" pitchFamily="2" charset="-122"/>
              </a:rPr>
              <a:t>步骤二　选取一张幻灯片缩略图，在【剪贴板】组中单击【粘贴】按钮。</a:t>
            </a:r>
            <a:endParaRPr sz="2000">
              <a:latin typeface="手书体" panose="02010800040101010101" pitchFamily="2" charset="-122"/>
              <a:ea typeface="手书体" panose="02010800040101010101" pitchFamily="2" charset="-122"/>
            </a:endParaRPr>
          </a:p>
          <a:p>
            <a:pPr algn="l">
              <a:lnSpc>
                <a:spcPct val="150000"/>
              </a:lnSpc>
            </a:pPr>
            <a:r>
              <a:rPr sz="2000">
                <a:latin typeface="手书体" panose="02010800040101010101" pitchFamily="2" charset="-122"/>
                <a:ea typeface="手书体" panose="02010800040101010101" pitchFamily="2" charset="-122"/>
              </a:rPr>
              <a:t>步骤三　通过以上步骤即可移动幻灯片。</a:t>
            </a:r>
            <a:endParaRPr sz="2000">
              <a:latin typeface="手书体" panose="02010800040101010101" pitchFamily="2" charset="-122"/>
              <a:ea typeface="手书体" panose="02010800040101010101" pitchFamily="2" charset="-122"/>
            </a:endParaRPr>
          </a:p>
          <a:p>
            <a:pPr algn="l">
              <a:lnSpc>
                <a:spcPct val="150000"/>
              </a:lnSpc>
            </a:pPr>
            <a:r>
              <a:rPr sz="2000">
                <a:latin typeface="手书体" panose="02010800040101010101" pitchFamily="2" charset="-122"/>
                <a:ea typeface="手书体" panose="02010800040101010101" pitchFamily="2" charset="-122"/>
              </a:rPr>
              <a:t>步骤四　在大纲区选中需要复制的幻灯片缩略图，切换到【开始】选项卡，在【剪贴板】组中单击【复制】按钮。</a:t>
            </a:r>
            <a:endParaRPr sz="2000">
              <a:latin typeface="手书体" panose="02010800040101010101" pitchFamily="2" charset="-122"/>
              <a:ea typeface="手书体" panose="02010800040101010101" pitchFamily="2" charset="-122"/>
            </a:endParaRPr>
          </a:p>
          <a:p>
            <a:pPr algn="l">
              <a:lnSpc>
                <a:spcPct val="150000"/>
              </a:lnSpc>
            </a:pPr>
            <a:r>
              <a:rPr sz="2000">
                <a:latin typeface="手书体" panose="02010800040101010101" pitchFamily="2" charset="-122"/>
                <a:ea typeface="手书体" panose="02010800040101010101" pitchFamily="2" charset="-122"/>
              </a:rPr>
              <a:t>步骤五　选中一张幻灯片缩略图，在【剪贴板】组中单击【粘贴】按钮，即可复制幻灯片。</a:t>
            </a:r>
            <a:endParaRPr sz="2000">
              <a:latin typeface="手书体" panose="02010800040101010101" pitchFamily="2" charset="-122"/>
              <a:ea typeface="手书体" panose="02010800040101010101" pitchFamily="2" charset="-122"/>
            </a:endParaRPr>
          </a:p>
        </p:txBody>
      </p:sp>
      <p:grpSp>
        <p:nvGrpSpPr>
          <p:cNvPr id="5" name="组合 4"/>
          <p:cNvGrpSpPr/>
          <p:nvPr/>
        </p:nvGrpSpPr>
        <p:grpSpPr>
          <a:xfrm>
            <a:off x="4288790" y="217170"/>
            <a:ext cx="3486785" cy="602312"/>
            <a:chOff x="4793728" y="1533400"/>
            <a:chExt cx="3592262" cy="602671"/>
          </a:xfrm>
        </p:grpSpPr>
        <p:sp>
          <p:nvSpPr>
            <p:cNvPr id="10"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12" name="pa_     _17"/>
            <p:cNvSpPr>
              <a:spLocks noChangeArrowheads="1"/>
            </p:cNvSpPr>
            <p:nvPr/>
          </p:nvSpPr>
          <p:spPr bwMode="gray">
            <a:xfrm>
              <a:off x="5638966" y="1617270"/>
              <a:ext cx="2747024" cy="44342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移动或复制幻灯片</a:t>
              </a:r>
              <a:endParaRPr lang="zh-CN" altLang="en-US" b="1" dirty="0">
                <a:solidFill>
                  <a:schemeClr val="tx1">
                    <a:lumMod val="65000"/>
                    <a:lumOff val="35000"/>
                  </a:schemeClr>
                </a:solidFill>
                <a:cs typeface="+mn-ea"/>
                <a:sym typeface="+mn-lt"/>
              </a:endParaRPr>
            </a:p>
          </p:txBody>
        </p:sp>
        <p:sp>
          <p:nvSpPr>
            <p:cNvPr id="13"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30809"/>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88790" y="217170"/>
            <a:ext cx="3357880" cy="600774"/>
            <a:chOff x="4793728" y="1533400"/>
            <a:chExt cx="3799105" cy="601141"/>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639410" y="1617252"/>
              <a:ext cx="2953423" cy="440787"/>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删除幻灯片</a:t>
              </a:r>
              <a:endParaRPr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27385"/>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四</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15" name="ïṡḷîḓe"/>
          <p:cNvSpPr/>
          <p:nvPr/>
        </p:nvSpPr>
        <p:spPr bwMode="auto">
          <a:xfrm rot="10800000">
            <a:off x="614680" y="1529080"/>
            <a:ext cx="5341620" cy="635000"/>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9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498475" y="2420620"/>
            <a:ext cx="557403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在 PowerPoint 2013 文档中，如果有多余或不需要的幻灯片，可以将其删除。其操作方法为：鼠标右键单击需要删除的幻灯片缩略图，在弹出的快捷菜单中，选择【删除幻灯片】菜单项，即可删除选中的幻灯片，如图 4-24 所示。</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6964045" y="998220"/>
            <a:ext cx="4148455" cy="524446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45" y="-109854"/>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1524952" y="186645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en-US" altLang="zh-CN" sz="3600" b="1" dirty="0">
                <a:solidFill>
                  <a:schemeClr val="bg1"/>
                </a:solidFill>
                <a:cs typeface="+mn-ea"/>
                <a:sym typeface="+mn-lt"/>
              </a:rPr>
              <a:t>*</a:t>
            </a:r>
            <a:endParaRPr lang="en-US" altLang="zh-CN" sz="3600" b="1" dirty="0">
              <a:solidFill>
                <a:schemeClr val="bg1"/>
              </a:solidFill>
              <a:cs typeface="+mn-ea"/>
              <a:sym typeface="+mn-lt"/>
            </a:endParaRPr>
          </a:p>
        </p:txBody>
      </p:sp>
      <p:sp>
        <p:nvSpPr>
          <p:cNvPr id="5" name="文本框 176"/>
          <p:cNvSpPr txBox="1"/>
          <p:nvPr/>
        </p:nvSpPr>
        <p:spPr>
          <a:xfrm>
            <a:off x="1524753" y="322027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en-US" altLang="zh-CN" sz="3600" b="1" dirty="0">
                <a:solidFill>
                  <a:schemeClr val="bg1"/>
                </a:solidFill>
                <a:cs typeface="+mn-ea"/>
                <a:sym typeface="+mn-lt"/>
              </a:rPr>
              <a:t>*</a:t>
            </a:r>
            <a:endParaRPr lang="en-US" altLang="zh-CN" sz="3600" b="1" dirty="0">
              <a:solidFill>
                <a:schemeClr val="bg1"/>
              </a:solidFill>
              <a:cs typeface="+mn-ea"/>
              <a:sym typeface="+mn-lt"/>
            </a:endParaRPr>
          </a:p>
        </p:txBody>
      </p:sp>
      <p:sp>
        <p:nvSpPr>
          <p:cNvPr id="6" name="文本框 8"/>
          <p:cNvSpPr txBox="1"/>
          <p:nvPr/>
        </p:nvSpPr>
        <p:spPr>
          <a:xfrm>
            <a:off x="7296150" y="2821305"/>
            <a:ext cx="385445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r>
              <a:rPr lang="zh-CN" altLang="en-US" sz="3600" dirty="0">
                <a:latin typeface="手书体" panose="02010800040101010101" pitchFamily="2" charset="-122"/>
                <a:ea typeface="手书体" panose="02010800040101010101" pitchFamily="2" charset="-122"/>
                <a:sym typeface="+mn-ea"/>
              </a:rPr>
              <a:t>美化演示文稿</a:t>
            </a:r>
            <a:endParaRPr lang="zh-CN" altLang="en-US" sz="3600" dirty="0">
              <a:latin typeface="手书体" panose="02010800040101010101" pitchFamily="2" charset="-122"/>
              <a:ea typeface="手书体" panose="02010800040101010101" pitchFamily="2" charset="-122"/>
              <a:sym typeface="+mn-ea"/>
            </a:endParaRPr>
          </a:p>
        </p:txBody>
      </p:sp>
      <p:sp>
        <p:nvSpPr>
          <p:cNvPr id="7" name="文本框 175"/>
          <p:cNvSpPr txBox="1"/>
          <p:nvPr/>
        </p:nvSpPr>
        <p:spPr>
          <a:xfrm>
            <a:off x="1524952" y="4591118"/>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en-US" altLang="zh-CN" sz="3600" b="1" dirty="0">
                <a:solidFill>
                  <a:schemeClr val="bg1"/>
                </a:solidFill>
                <a:cs typeface="+mn-ea"/>
                <a:sym typeface="+mn-lt"/>
              </a:rPr>
              <a:t>*</a:t>
            </a:r>
            <a:endParaRPr lang="en-US" altLang="zh-CN" sz="3600" b="1" dirty="0">
              <a:solidFill>
                <a:schemeClr val="bg1"/>
              </a:solidFill>
              <a:cs typeface="+mn-ea"/>
              <a:sym typeface="+mn-lt"/>
            </a:endParaRPr>
          </a:p>
        </p:txBody>
      </p:sp>
      <p:sp>
        <p:nvSpPr>
          <p:cNvPr id="9" name="文本框 177"/>
          <p:cNvSpPr txBox="1"/>
          <p:nvPr/>
        </p:nvSpPr>
        <p:spPr>
          <a:xfrm>
            <a:off x="6240898" y="1546139"/>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en-US" altLang="zh-CN" sz="3600" b="1" dirty="0">
                <a:solidFill>
                  <a:schemeClr val="bg1"/>
                </a:solidFill>
                <a:cs typeface="+mn-ea"/>
                <a:sym typeface="+mn-lt"/>
              </a:rPr>
              <a:t>*</a:t>
            </a:r>
            <a:endParaRPr lang="en-US" altLang="zh-CN" sz="3600" b="1" dirty="0">
              <a:solidFill>
                <a:schemeClr val="bg1"/>
              </a:solidFill>
              <a:cs typeface="+mn-ea"/>
              <a:sym typeface="+mn-lt"/>
            </a:endParaRPr>
          </a:p>
        </p:txBody>
      </p:sp>
      <p:sp>
        <p:nvSpPr>
          <p:cNvPr id="11" name="文本框 10"/>
          <p:cNvSpPr txBox="1"/>
          <p:nvPr/>
        </p:nvSpPr>
        <p:spPr>
          <a:xfrm>
            <a:off x="1952084" y="99880"/>
            <a:ext cx="4680185" cy="14465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8800" b="1" dirty="0">
                <a:solidFill>
                  <a:schemeClr val="bg2">
                    <a:lumMod val="10000"/>
                  </a:schemeClr>
                </a:solidFill>
                <a:cs typeface="+mn-ea"/>
                <a:sym typeface="+mn-lt"/>
              </a:rPr>
              <a:t>C</a:t>
            </a:r>
            <a:r>
              <a:rPr lang="en-US" altLang="zh-CN" sz="5400" b="1" dirty="0">
                <a:solidFill>
                  <a:schemeClr val="bg2">
                    <a:lumMod val="10000"/>
                  </a:schemeClr>
                </a:solidFill>
                <a:cs typeface="+mn-ea"/>
                <a:sym typeface="+mn-lt"/>
              </a:rPr>
              <a:t>ONTENTS</a:t>
            </a:r>
            <a:endParaRPr lang="zh-CN" altLang="en-US" sz="5400" b="1" dirty="0">
              <a:solidFill>
                <a:schemeClr val="bg2">
                  <a:lumMod val="10000"/>
                </a:schemeClr>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文本框 177"/>
          <p:cNvSpPr txBox="1"/>
          <p:nvPr/>
        </p:nvSpPr>
        <p:spPr>
          <a:xfrm>
            <a:off x="6240898" y="4075344"/>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en-US" sz="3600" b="1" dirty="0">
                <a:solidFill>
                  <a:schemeClr val="bg1"/>
                </a:solidFill>
                <a:cs typeface="+mn-ea"/>
                <a:sym typeface="+mn-lt"/>
              </a:rPr>
              <a:t>*</a:t>
            </a:r>
            <a:endParaRPr lang="en-US" sz="3600" b="1" dirty="0">
              <a:solidFill>
                <a:schemeClr val="bg1"/>
              </a:solidFill>
              <a:cs typeface="+mn-ea"/>
              <a:sym typeface="+mn-lt"/>
            </a:endParaRPr>
          </a:p>
        </p:txBody>
      </p:sp>
      <p:sp>
        <p:nvSpPr>
          <p:cNvPr id="16" name="文本框 177"/>
          <p:cNvSpPr txBox="1"/>
          <p:nvPr/>
        </p:nvSpPr>
        <p:spPr>
          <a:xfrm>
            <a:off x="6240898" y="5236124"/>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en-US" sz="3600" b="1" dirty="0">
                <a:solidFill>
                  <a:schemeClr val="bg1"/>
                </a:solidFill>
                <a:cs typeface="+mn-ea"/>
                <a:sym typeface="+mn-lt"/>
              </a:rPr>
              <a:t>*</a:t>
            </a:r>
            <a:endParaRPr lang="en-US" sz="3600" b="1" dirty="0">
              <a:solidFill>
                <a:schemeClr val="bg1"/>
              </a:solidFill>
              <a:cs typeface="+mn-ea"/>
              <a:sym typeface="+mn-lt"/>
            </a:endParaRPr>
          </a:p>
        </p:txBody>
      </p:sp>
      <p:sp>
        <p:nvSpPr>
          <p:cNvPr id="18" name="文本框 8"/>
          <p:cNvSpPr txBox="1"/>
          <p:nvPr/>
        </p:nvSpPr>
        <p:spPr>
          <a:xfrm>
            <a:off x="2613660" y="3220085"/>
            <a:ext cx="360045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r>
              <a:rPr lang="zh-CN" altLang="en-US" sz="3600" dirty="0">
                <a:latin typeface="手书体" panose="02010800040101010101" pitchFamily="2" charset="-122"/>
                <a:ea typeface="手书体" panose="02010800040101010101" pitchFamily="2" charset="-122"/>
                <a:sym typeface="+mn-ea"/>
              </a:rPr>
              <a:t>文稿的基本操作</a:t>
            </a:r>
            <a:endParaRPr lang="zh-CN" altLang="en-US" sz="3600" dirty="0">
              <a:latin typeface="手书体" panose="02010800040101010101" pitchFamily="2" charset="-122"/>
              <a:ea typeface="手书体" panose="02010800040101010101" pitchFamily="2" charset="-122"/>
              <a:sym typeface="+mn-ea"/>
            </a:endParaRPr>
          </a:p>
        </p:txBody>
      </p:sp>
      <p:sp>
        <p:nvSpPr>
          <p:cNvPr id="19" name="文本框 8"/>
          <p:cNvSpPr txBox="1"/>
          <p:nvPr/>
        </p:nvSpPr>
        <p:spPr>
          <a:xfrm>
            <a:off x="2613660" y="4591050"/>
            <a:ext cx="3478530"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fontAlgn="auto">
              <a:buClrTx/>
              <a:buSzTx/>
              <a:buFontTx/>
            </a:pPr>
            <a:r>
              <a:rPr lang="zh-CN" altLang="en-US" sz="3600" dirty="0">
                <a:latin typeface="手书体" panose="02010800040101010101" pitchFamily="2" charset="-122"/>
                <a:ea typeface="手书体" panose="02010800040101010101" pitchFamily="2" charset="-122"/>
                <a:sym typeface="+mn-ea"/>
              </a:rPr>
              <a:t>幻灯片的基本操作</a:t>
            </a:r>
            <a:endParaRPr lang="zh-CN" altLang="en-US" sz="3600" dirty="0">
              <a:latin typeface="手书体" panose="02010800040101010101" pitchFamily="2" charset="-122"/>
              <a:ea typeface="手书体" panose="02010800040101010101" pitchFamily="2" charset="-122"/>
              <a:sym typeface="+mn-ea"/>
            </a:endParaRPr>
          </a:p>
        </p:txBody>
      </p:sp>
      <p:sp>
        <p:nvSpPr>
          <p:cNvPr id="20" name="文本框 8"/>
          <p:cNvSpPr txBox="1"/>
          <p:nvPr/>
        </p:nvSpPr>
        <p:spPr>
          <a:xfrm>
            <a:off x="7296150" y="1546225"/>
            <a:ext cx="479615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r>
              <a:rPr lang="zh-CN" altLang="en-US" sz="3600" dirty="0">
                <a:latin typeface="手书体" panose="02010800040101010101" pitchFamily="2" charset="-122"/>
                <a:ea typeface="手书体" panose="02010800040101010101" pitchFamily="2" charset="-122"/>
                <a:sym typeface="+mn-ea"/>
              </a:rPr>
              <a:t>输入文本与设置文本</a:t>
            </a:r>
            <a:endParaRPr lang="zh-CN" altLang="en-US" sz="3600" dirty="0">
              <a:latin typeface="手书体" panose="02010800040101010101" pitchFamily="2" charset="-122"/>
              <a:ea typeface="手书体" panose="02010800040101010101" pitchFamily="2" charset="-122"/>
              <a:sym typeface="+mn-ea"/>
            </a:endParaRPr>
          </a:p>
        </p:txBody>
      </p:sp>
      <p:sp>
        <p:nvSpPr>
          <p:cNvPr id="8" name="文本框 9"/>
          <p:cNvSpPr txBox="1"/>
          <p:nvPr/>
        </p:nvSpPr>
        <p:spPr>
          <a:xfrm>
            <a:off x="7296150" y="5236210"/>
            <a:ext cx="486283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r>
              <a:rPr lang="zh-CN" altLang="en-US" sz="3600" dirty="0">
                <a:latin typeface="手书体" panose="02010800040101010101" pitchFamily="2" charset="-122"/>
                <a:ea typeface="手书体" panose="02010800040101010101" pitchFamily="2" charset="-122"/>
                <a:sym typeface="+mn-ea"/>
              </a:rPr>
              <a:t>放映幻灯片</a:t>
            </a:r>
            <a:endParaRPr lang="zh-CN" altLang="en-US" sz="3600" dirty="0">
              <a:latin typeface="手书体" panose="02010800040101010101" pitchFamily="2" charset="-122"/>
              <a:ea typeface="手书体" panose="02010800040101010101" pitchFamily="2" charset="-122"/>
              <a:sym typeface="+mn-ea"/>
            </a:endParaRPr>
          </a:p>
        </p:txBody>
      </p:sp>
      <p:sp>
        <p:nvSpPr>
          <p:cNvPr id="10" name="文本框 10"/>
          <p:cNvSpPr txBox="1"/>
          <p:nvPr/>
        </p:nvSpPr>
        <p:spPr>
          <a:xfrm>
            <a:off x="7296150" y="4075430"/>
            <a:ext cx="489140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r>
              <a:rPr lang="zh-CN" altLang="en-US" sz="3600" dirty="0">
                <a:latin typeface="手书体" panose="02010800040101010101" pitchFamily="2" charset="-122"/>
                <a:ea typeface="手书体" panose="02010800040101010101" pitchFamily="2" charset="-122"/>
                <a:sym typeface="+mn-ea"/>
              </a:rPr>
              <a:t>设置幻灯片的动画效果</a:t>
            </a:r>
            <a:endParaRPr lang="zh-CN" altLang="en-US" sz="3600" dirty="0">
              <a:latin typeface="手书体" panose="02010800040101010101" pitchFamily="2" charset="-122"/>
              <a:ea typeface="手书体" panose="02010800040101010101" pitchFamily="2" charset="-122"/>
              <a:sym typeface="+mn-ea"/>
            </a:endParaRPr>
          </a:p>
        </p:txBody>
      </p:sp>
      <p:sp>
        <p:nvSpPr>
          <p:cNvPr id="4" name="文本框 177"/>
          <p:cNvSpPr txBox="1"/>
          <p:nvPr/>
        </p:nvSpPr>
        <p:spPr>
          <a:xfrm>
            <a:off x="6240898" y="2821219"/>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en-US" altLang="zh-CN" sz="3600" b="1" dirty="0">
                <a:solidFill>
                  <a:schemeClr val="bg1"/>
                </a:solidFill>
                <a:cs typeface="+mn-ea"/>
                <a:sym typeface="+mn-lt"/>
              </a:rPr>
              <a:t>*</a:t>
            </a:r>
            <a:endParaRPr lang="en-US" altLang="zh-CN" sz="3600" b="1" dirty="0">
              <a:solidFill>
                <a:schemeClr val="bg1"/>
              </a:solidFill>
              <a:cs typeface="+mn-ea"/>
              <a:sym typeface="+mn-lt"/>
            </a:endParaRPr>
          </a:p>
        </p:txBody>
      </p:sp>
      <p:sp>
        <p:nvSpPr>
          <p:cNvPr id="12" name="文本框 11"/>
          <p:cNvSpPr txBox="1"/>
          <p:nvPr/>
        </p:nvSpPr>
        <p:spPr>
          <a:xfrm>
            <a:off x="2613660" y="1898650"/>
            <a:ext cx="3390900" cy="1198880"/>
          </a:xfrm>
          <a:prstGeom prst="rect">
            <a:avLst/>
          </a:prstGeom>
          <a:noFill/>
        </p:spPr>
        <p:txBody>
          <a:bodyPr wrap="square" rtlCol="0">
            <a:spAutoFit/>
          </a:bodyPr>
          <a:p>
            <a:r>
              <a:rPr lang="zh-CN" altLang="en-US" sz="3600" dirty="0">
                <a:latin typeface="手书体" panose="02010800040101010101" pitchFamily="2" charset="-122"/>
                <a:ea typeface="手书体" panose="02010800040101010101" pitchFamily="2" charset="-122"/>
              </a:rPr>
              <a:t>认识PowerPoint 2013</a:t>
            </a:r>
            <a:endParaRPr lang="zh-CN" altLang="en-US" sz="3600" dirty="0">
              <a:latin typeface="手书体" panose="02010800040101010101" pitchFamily="2" charset="-122"/>
              <a:ea typeface="手书体" panose="0201080004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sp>
        <p:nvSpPr>
          <p:cNvPr id="3" name="矩形 2"/>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3267075" y="2359660"/>
            <a:ext cx="7837170" cy="2117725"/>
          </a:xfrm>
          <a:prstGeom prst="rect">
            <a:avLst/>
          </a:prstGeom>
          <a:solidFill>
            <a:srgbClr val="BBE0E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solidFill>
                <a:schemeClr val="bg2">
                  <a:lumMod val="10000"/>
                </a:schemeClr>
              </a:solidFill>
              <a:cs typeface="+mn-ea"/>
              <a:sym typeface="+mn-lt"/>
            </a:endParaRPr>
          </a:p>
        </p:txBody>
      </p:sp>
      <p:sp>
        <p:nvSpPr>
          <p:cNvPr id="16" name="文本框 34"/>
          <p:cNvSpPr txBox="1"/>
          <p:nvPr/>
        </p:nvSpPr>
        <p:spPr>
          <a:xfrm>
            <a:off x="3554730" y="2654300"/>
            <a:ext cx="7548880" cy="1014730"/>
          </a:xfrm>
          <a:prstGeom prst="rect">
            <a:avLst/>
          </a:prstGeom>
          <a:noFill/>
        </p:spPr>
        <p:txBody>
          <a:bodyPr wrap="square" rtlCol="0">
            <a:spAutoFit/>
            <a:scene3d>
              <a:camera prst="orthographicFront"/>
              <a:lightRig rig="soft" dir="t"/>
            </a:scene3d>
            <a:sp3d prstMaterial="softEdge">
              <a:bevelT w="63500" h="127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dirty="0">
                <a:latin typeface="手书体" panose="02010800040101010101" pitchFamily="2" charset="-122"/>
                <a:ea typeface="手书体" panose="02010800040101010101" pitchFamily="2" charset="-122"/>
                <a:sym typeface="+mn-ea"/>
              </a:rPr>
              <a:t>输入文本与设置文本</a:t>
            </a:r>
            <a:endParaRPr lang="zh-CN" altLang="en-US" sz="6000" dirty="0">
              <a:latin typeface="手书体" panose="02010800040101010101" pitchFamily="2" charset="-122"/>
              <a:ea typeface="手书体" panose="02010800040101010101" pitchFamily="2" charset="-122"/>
              <a:sym typeface="+mn-ea"/>
            </a:endParaRPr>
          </a:p>
        </p:txBody>
      </p:sp>
      <p:sp>
        <p:nvSpPr>
          <p:cNvPr id="17" name="文本框 5"/>
          <p:cNvSpPr txBox="1"/>
          <p:nvPr/>
        </p:nvSpPr>
        <p:spPr>
          <a:xfrm>
            <a:off x="3862705" y="3614420"/>
            <a:ext cx="6903085" cy="52197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a:lstStyle>
          <a:p>
            <a:pPr algn="dist">
              <a:spcBef>
                <a:spcPct val="0"/>
              </a:spcBef>
            </a:pPr>
            <a:r>
              <a:rPr lang="en-US" altLang="zh-CN" sz="2800">
                <a:latin typeface="手书体" panose="02010800040101010101" pitchFamily="2" charset="-122"/>
                <a:ea typeface="手书体" panose="02010800040101010101" pitchFamily="2" charset="-122"/>
                <a:sym typeface="+mn-ea"/>
              </a:rPr>
              <a:t>Enter text and set text</a:t>
            </a:r>
            <a:endParaRPr lang="en-US" altLang="zh-CN" sz="2800">
              <a:latin typeface="手书体" panose="02010800040101010101" pitchFamily="2" charset="-122"/>
              <a:ea typeface="手书体" panose="02010800040101010101" pitchFamily="2" charset="-122"/>
              <a:sym typeface="+mn-ea"/>
            </a:endParaRPr>
          </a:p>
        </p:txBody>
      </p:sp>
      <p:grpSp>
        <p:nvGrpSpPr>
          <p:cNvPr id="18" name="组合 17"/>
          <p:cNvGrpSpPr/>
          <p:nvPr/>
        </p:nvGrpSpPr>
        <p:grpSpPr>
          <a:xfrm>
            <a:off x="1564823" y="2359617"/>
            <a:ext cx="2403475" cy="2138765"/>
            <a:chOff x="1182787" y="2432997"/>
            <a:chExt cx="2403475" cy="2138765"/>
          </a:xfrm>
          <a:solidFill>
            <a:srgbClr val="BBE0E3"/>
          </a:solidFill>
        </p:grpSpPr>
        <p:sp>
          <p:nvSpPr>
            <p:cNvPr id="19" name="橢圓 6"/>
            <p:cNvSpPr/>
            <p:nvPr/>
          </p:nvSpPr>
          <p:spPr>
            <a:xfrm>
              <a:off x="1182787" y="2432997"/>
              <a:ext cx="2138766" cy="2138765"/>
            </a:xfrm>
            <a:prstGeom prst="ellipse">
              <a:avLst/>
            </a:prstGeom>
            <a:gr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cs typeface="+mn-ea"/>
                <a:sym typeface="+mn-lt"/>
              </a:endParaRPr>
            </a:p>
          </p:txBody>
        </p:sp>
        <p:sp>
          <p:nvSpPr>
            <p:cNvPr id="20" name="矩形 19"/>
            <p:cNvSpPr/>
            <p:nvPr/>
          </p:nvSpPr>
          <p:spPr>
            <a:xfrm>
              <a:off x="1447582" y="3149277"/>
              <a:ext cx="2138680" cy="70675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0063A0"/>
                  </a:solidFill>
                  <a:latin typeface="宋体" panose="02010600030101010101" pitchFamily="2" charset="-122"/>
                  <a:ea typeface="宋体" panose="02010600030101010101" pitchFamily="2" charset="-122"/>
                  <a:cs typeface="宋体" panose="02010600030101010101" pitchFamily="2" charset="-122"/>
                  <a:sym typeface="+mn-ea"/>
                </a:rPr>
                <a:t>任务四</a:t>
              </a:r>
              <a:endParaRPr lang="zh-TW" altLang="en-US" sz="4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3640137" y="220490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一</a:t>
            </a:r>
            <a:endParaRPr lang="zh-CN" altLang="en-US" sz="3600" b="1" dirty="0">
              <a:solidFill>
                <a:schemeClr val="bg1"/>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8"/>
          <p:cNvSpPr txBox="1"/>
          <p:nvPr/>
        </p:nvSpPr>
        <p:spPr>
          <a:xfrm>
            <a:off x="5132070" y="2204720"/>
            <a:ext cx="444627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输入文本</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4" name="文本框 176"/>
          <p:cNvSpPr txBox="1"/>
          <p:nvPr/>
        </p:nvSpPr>
        <p:spPr>
          <a:xfrm>
            <a:off x="3639938" y="360825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二</a:t>
            </a:r>
            <a:endParaRPr lang="zh-CN" altLang="en-US" sz="3600" b="1" dirty="0">
              <a:solidFill>
                <a:schemeClr val="bg1"/>
              </a:solidFill>
              <a:cs typeface="+mn-ea"/>
              <a:sym typeface="+mn-lt"/>
            </a:endParaRPr>
          </a:p>
        </p:txBody>
      </p:sp>
      <p:sp>
        <p:nvSpPr>
          <p:cNvPr id="6" name="文本框 8"/>
          <p:cNvSpPr txBox="1"/>
          <p:nvPr/>
        </p:nvSpPr>
        <p:spPr>
          <a:xfrm>
            <a:off x="5132070" y="3608070"/>
            <a:ext cx="523113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更改虚线边框标识占位符</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5" name="文本框 8"/>
          <p:cNvSpPr txBox="1"/>
          <p:nvPr/>
        </p:nvSpPr>
        <p:spPr>
          <a:xfrm>
            <a:off x="5132070" y="5014595"/>
            <a:ext cx="444627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设置文本格式</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7" name="文本框 176"/>
          <p:cNvSpPr txBox="1"/>
          <p:nvPr/>
        </p:nvSpPr>
        <p:spPr>
          <a:xfrm>
            <a:off x="3639938" y="501478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三</a:t>
            </a:r>
            <a:endParaRPr lang="zh-CN" altLang="en-US" sz="3600" b="1" dirty="0">
              <a:solidFill>
                <a:schemeClr val="bg1"/>
              </a:solidFill>
              <a:cs typeface="+mn-ea"/>
              <a:sym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99868" y="207257"/>
            <a:ext cx="3592263" cy="603515"/>
            <a:chOff x="4793728" y="1533400"/>
            <a:chExt cx="3592263" cy="603515"/>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772629" y="1617040"/>
              <a:ext cx="2613362" cy="440518"/>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输入文本</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2" name="矩形: 对角圆角 1"/>
          <p:cNvSpPr/>
          <p:nvPr/>
        </p:nvSpPr>
        <p:spPr>
          <a:xfrm>
            <a:off x="1277620" y="1123950"/>
            <a:ext cx="4408170" cy="1010285"/>
          </a:xfrm>
          <a:prstGeom prst="round2DiagRect">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26210" y="1245870"/>
            <a:ext cx="4186555" cy="706755"/>
          </a:xfrm>
          <a:prstGeom prst="rect">
            <a:avLst/>
          </a:prstGeom>
          <a:solidFill>
            <a:srgbClr val="A2CAC9"/>
          </a:solidFill>
          <a:ln>
            <a:noFill/>
          </a:ln>
        </p:spPr>
        <p:txBody>
          <a:bodyPr wrap="square" rtlCol="0">
            <a:spAutoFit/>
          </a:bodyPr>
          <a:lstStyle/>
          <a:p>
            <a:pPr algn="ctr"/>
            <a:r>
              <a:rPr lang="zh-CN" altLang="en-US" sz="2000" b="1" dirty="0">
                <a:cs typeface="+mn-ea"/>
                <a:sym typeface="+mn-lt"/>
              </a:rPr>
              <a:t>输入文本的</a:t>
            </a:r>
            <a:endParaRPr lang="zh-CN" altLang="en-US" sz="2000" b="1" dirty="0">
              <a:cs typeface="+mn-ea"/>
              <a:sym typeface="+mn-lt"/>
            </a:endParaRPr>
          </a:p>
          <a:p>
            <a:pPr algn="ctr"/>
            <a:r>
              <a:rPr lang="zh-CN" altLang="en-US" sz="2000" b="1" dirty="0">
                <a:cs typeface="+mn-ea"/>
                <a:sym typeface="+mn-lt"/>
              </a:rPr>
              <a:t>具体操作步骤如下：</a:t>
            </a:r>
            <a:endParaRPr lang="zh-CN" altLang="en-US" sz="2000" b="1" dirty="0">
              <a:cs typeface="+mn-ea"/>
              <a:sym typeface="+mn-lt"/>
            </a:endParaRPr>
          </a:p>
        </p:txBody>
      </p:sp>
      <p:sp>
        <p:nvSpPr>
          <p:cNvPr id="19" name="文本框 37"/>
          <p:cNvSpPr txBox="1">
            <a:spLocks noChangeArrowheads="1"/>
          </p:cNvSpPr>
          <p:nvPr/>
        </p:nvSpPr>
        <p:spPr bwMode="auto">
          <a:xfrm>
            <a:off x="854710" y="2504440"/>
            <a:ext cx="501015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步骤一　在大纲区中，选中需要输入文本的幻灯片缩略图，单击准备输入文本的占位符，将光标定位在占位符中，如图 4-25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选择合适的输入法输入文本内容，如图 4-26 所示。</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6581140" y="1421130"/>
            <a:ext cx="4839970" cy="3482975"/>
          </a:xfrm>
          <a:prstGeom prst="rect">
            <a:avLst/>
          </a:prstGeom>
        </p:spPr>
      </p:pic>
      <p:pic>
        <p:nvPicPr>
          <p:cNvPr id="4" name="图片 3" descr="捕获"/>
          <p:cNvPicPr>
            <a:picLocks noChangeAspect="1"/>
          </p:cNvPicPr>
          <p:nvPr/>
        </p:nvPicPr>
        <p:blipFill>
          <a:blip r:embed="rId3"/>
          <a:stretch>
            <a:fillRect/>
          </a:stretch>
        </p:blipFill>
        <p:spPr>
          <a:xfrm>
            <a:off x="6483985" y="1814830"/>
            <a:ext cx="5459095" cy="330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0" y="1"/>
            <a:ext cx="12192000" cy="6857999"/>
            <a:chOff x="0" y="1"/>
            <a:chExt cx="12192000" cy="6857999"/>
          </a:xfrm>
        </p:grpSpPr>
        <p:pic>
          <p:nvPicPr>
            <p:cNvPr id="15" name="图片 14"/>
            <p:cNvPicPr>
              <a:picLocks noChangeAspect="1"/>
            </p:cNvPicPr>
            <p:nvPr/>
          </p:nvPicPr>
          <p:blipFill>
            <a:blip r:embed="rId1"/>
            <a:stretch>
              <a:fillRect/>
            </a:stretch>
          </p:blipFill>
          <p:spPr>
            <a:xfrm>
              <a:off x="0" y="1"/>
              <a:ext cx="12192000" cy="6857999"/>
            </a:xfrm>
            <a:prstGeom prst="rect">
              <a:avLst/>
            </a:prstGeom>
          </p:spPr>
        </p:pic>
        <p:sp>
          <p:nvSpPr>
            <p:cNvPr id="16" name="矩形 15"/>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斜纹 16"/>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 name="斜纹 17"/>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2" name="组合 1"/>
          <p:cNvGrpSpPr/>
          <p:nvPr/>
        </p:nvGrpSpPr>
        <p:grpSpPr>
          <a:xfrm>
            <a:off x="792480" y="1186815"/>
            <a:ext cx="10224770" cy="1555750"/>
            <a:chOff x="3586" y="5085"/>
            <a:chExt cx="8419" cy="1989"/>
          </a:xfrm>
        </p:grpSpPr>
        <p:sp>
          <p:nvSpPr>
            <p:cNvPr id="19" name="矩形 3"/>
            <p:cNvSpPr/>
            <p:nvPr/>
          </p:nvSpPr>
          <p:spPr>
            <a:xfrm>
              <a:off x="3615" y="5085"/>
              <a:ext cx="8390" cy="1779"/>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rgbClr val="9FC9C7"/>
            </a:solidFill>
            <a:ln w="25400" cap="flat" cmpd="sng" algn="ctr">
              <a:noFill/>
              <a:prstDash val="solid"/>
            </a:ln>
            <a:effectLst/>
          </p:spPr>
          <p:txBody>
            <a:bodyPr lIns="1620000" tIns="46800" rIns="72000" bIns="46800" anchor="ctr"/>
            <a:lstStyle/>
            <a:p>
              <a:pPr marL="0" marR="0" lvl="1" indent="0" defTabSz="488950" rtl="0" eaLnBrk="1" fontAlgn="auto" latinLnBrk="0" hangingPunct="1">
                <a:lnSpc>
                  <a:spcPct val="130000"/>
                </a:lnSpc>
                <a:spcAft>
                  <a:spcPct val="0"/>
                </a:spcAft>
                <a:buClrTx/>
                <a:buSzTx/>
                <a:buFontTx/>
                <a:buNone/>
                <a:defRPr/>
              </a:pPr>
              <a:endParaRPr kumimoji="0" lang="zh-CN" altLang="en-US" sz="1100" b="0" i="0" u="none" strike="noStrike" kern="1200" cap="none" spc="0" normalizeH="0" baseline="0" noProof="0" dirty="0">
                <a:solidFill>
                  <a:schemeClr val="bg2">
                    <a:lumMod val="50000"/>
                  </a:schemeClr>
                </a:solidFill>
                <a:effectLst/>
                <a:uLnTx/>
                <a:uFillTx/>
                <a:cs typeface="+mn-ea"/>
                <a:sym typeface="+mn-lt"/>
              </a:endParaRPr>
            </a:p>
          </p:txBody>
        </p:sp>
        <p:sp>
          <p:nvSpPr>
            <p:cNvPr id="20" name="直角三角形 2"/>
            <p:cNvSpPr/>
            <p:nvPr/>
          </p:nvSpPr>
          <p:spPr>
            <a:xfrm rot="17117050" flipH="1">
              <a:off x="4042" y="5352"/>
              <a:ext cx="1266" cy="2178"/>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tx2">
                <a:lumMod val="60000"/>
                <a:lumOff val="40000"/>
              </a:schemeClr>
            </a:solidFill>
            <a:ln w="25400" cap="flat" cmpd="sng" algn="ctr">
              <a:noFill/>
              <a:prstDash val="solid"/>
            </a:ln>
            <a:effectLst/>
          </p:spPr>
          <p:txBody>
            <a:bodyPr anchor="ctr"/>
            <a:lstStyle/>
            <a:p>
              <a:pPr marL="0" marR="0" lvl="0" indent="0" algn="ctr" defTabSz="914400" rtl="0" eaLnBrk="1" fontAlgn="auto" latinLnBrk="0" hangingPunct="1">
                <a:lnSpc>
                  <a:spcPct val="130000"/>
                </a:lnSpc>
                <a:buClrTx/>
                <a:buSzTx/>
                <a:buFontTx/>
                <a:buNone/>
                <a:defRPr/>
              </a:pPr>
              <a:endParaRPr kumimoji="0" lang="zh-CN" altLang="en-US" sz="1350" b="0" i="0" u="none" strike="noStrike" kern="0" cap="none" spc="0" normalizeH="0" baseline="0" noProof="0" dirty="0">
                <a:ln>
                  <a:noFill/>
                </a:ln>
                <a:solidFill>
                  <a:sysClr val="window" lastClr="FFFFFF"/>
                </a:solidFill>
                <a:effectLst/>
                <a:uLnTx/>
                <a:uFillTx/>
                <a:cs typeface="+mn-ea"/>
                <a:sym typeface="+mn-lt"/>
              </a:endParaRPr>
            </a:p>
          </p:txBody>
        </p:sp>
      </p:grpSp>
      <p:sp>
        <p:nvSpPr>
          <p:cNvPr id="58" name="文本框 37"/>
          <p:cNvSpPr txBox="1">
            <a:spLocks noChangeArrowheads="1"/>
          </p:cNvSpPr>
          <p:nvPr/>
        </p:nvSpPr>
        <p:spPr bwMode="auto">
          <a:xfrm>
            <a:off x="1162685" y="1186815"/>
            <a:ext cx="10162540"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在虚线边框标识占位符中，不但可以插入文本、图片、图表以及其他对象，还可以更改虚线边框标识占位符。更改虚线边框标识占位符包括调整虚线边框标识占位符的大小和调整虚线边框标识占位符的位置。更改虚线边框标识占位符的具体操作步骤如下：</a:t>
            </a:r>
            <a:endParaRPr lang="zh-CN" altLang="en-US" sz="2000" dirty="0">
              <a:solidFill>
                <a:srgbClr val="0D0D0D"/>
              </a:solidFill>
              <a:latin typeface="+mn-lt"/>
              <a:ea typeface="+mn-ea"/>
              <a:cs typeface="+mn-ea"/>
              <a:sym typeface="+mn-lt"/>
            </a:endParaRPr>
          </a:p>
          <a:p>
            <a:pPr fontAlgn="auto">
              <a:lnSpc>
                <a:spcPct val="150000"/>
              </a:lnSpc>
            </a:pP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步骤一　单击准备调整大小的占位符，此时占位符的各边和各角出现方形和圆形的尺寸控制点。移动鼠标指针至控制点上，此时鼠标变为 形状，单击并拖动鼠标进行调整。</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调整虚线边框标识占位符大小的操作完成。</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步骤三　单击准备调整位置的虚线边框标识占位符，此时占位符的各边和各角出现方形和圆形的尺寸控制点。移动鼠标指针至占位符上，此时光标变为 形状，单击拖动鼠标。</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步骤四　根据以上步骤即可调整虚线边框标识占位符位置的操作完成。。</a:t>
            </a:r>
            <a:endParaRPr lang="zh-CN" altLang="en-US" sz="2000" dirty="0">
              <a:solidFill>
                <a:srgbClr val="0D0D0D"/>
              </a:solidFill>
              <a:latin typeface="+mn-lt"/>
              <a:ea typeface="+mn-ea"/>
              <a:cs typeface="+mn-ea"/>
              <a:sym typeface="+mn-lt"/>
            </a:endParaRPr>
          </a:p>
        </p:txBody>
      </p:sp>
      <p:grpSp>
        <p:nvGrpSpPr>
          <p:cNvPr id="31" name="组合 30"/>
          <p:cNvGrpSpPr/>
          <p:nvPr/>
        </p:nvGrpSpPr>
        <p:grpSpPr>
          <a:xfrm>
            <a:off x="4288790" y="217170"/>
            <a:ext cx="4256405" cy="608230"/>
            <a:chOff x="4793728" y="1533400"/>
            <a:chExt cx="3799105" cy="608602"/>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639410" y="1617252"/>
              <a:ext cx="2953423" cy="440787"/>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更改虚线边框标识占位符</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3674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二</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99868" y="207257"/>
            <a:ext cx="3592263" cy="603515"/>
            <a:chOff x="4793728" y="1533400"/>
            <a:chExt cx="3592263" cy="603515"/>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772629" y="1617040"/>
              <a:ext cx="2613362" cy="440518"/>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b="1" dirty="0">
                  <a:solidFill>
                    <a:schemeClr val="tx1">
                      <a:lumMod val="65000"/>
                      <a:lumOff val="35000"/>
                    </a:schemeClr>
                  </a:solidFill>
                  <a:cs typeface="+mn-ea"/>
                  <a:sym typeface="+mn-lt"/>
                </a:rPr>
                <a:t>设置文本格式</a:t>
              </a:r>
              <a:endParaRPr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2" name="矩形: 对角圆角 1"/>
          <p:cNvSpPr/>
          <p:nvPr/>
        </p:nvSpPr>
        <p:spPr>
          <a:xfrm>
            <a:off x="1277620" y="1123950"/>
            <a:ext cx="4408170" cy="1010285"/>
          </a:xfrm>
          <a:prstGeom prst="round2DiagRect">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26210" y="1245870"/>
            <a:ext cx="4186555" cy="706755"/>
          </a:xfrm>
          <a:prstGeom prst="rect">
            <a:avLst/>
          </a:prstGeom>
          <a:solidFill>
            <a:srgbClr val="A2CAC9"/>
          </a:solidFill>
          <a:ln>
            <a:noFill/>
          </a:ln>
        </p:spPr>
        <p:txBody>
          <a:bodyPr wrap="square" rtlCol="0">
            <a:spAutoFit/>
          </a:bodyPr>
          <a:lstStyle/>
          <a:p>
            <a:pPr algn="ctr"/>
            <a:r>
              <a:rPr lang="zh-CN" altLang="en-US" sz="2000" b="1" dirty="0">
                <a:cs typeface="+mn-ea"/>
                <a:sym typeface="+mn-lt"/>
              </a:rPr>
              <a:t>设置文本格式的</a:t>
            </a:r>
            <a:endParaRPr lang="zh-CN" altLang="en-US" sz="2000" b="1" dirty="0">
              <a:cs typeface="+mn-ea"/>
              <a:sym typeface="+mn-lt"/>
            </a:endParaRPr>
          </a:p>
          <a:p>
            <a:pPr algn="ctr"/>
            <a:r>
              <a:rPr lang="zh-CN" altLang="en-US" sz="2000" b="1" dirty="0">
                <a:cs typeface="+mn-ea"/>
                <a:sym typeface="+mn-lt"/>
              </a:rPr>
              <a:t>具体操作步骤如下：</a:t>
            </a:r>
            <a:endParaRPr lang="zh-CN" altLang="en-US" sz="2000" b="1" dirty="0">
              <a:cs typeface="+mn-ea"/>
              <a:sym typeface="+mn-lt"/>
            </a:endParaRPr>
          </a:p>
        </p:txBody>
      </p:sp>
      <p:sp>
        <p:nvSpPr>
          <p:cNvPr id="19" name="文本框 37"/>
          <p:cNvSpPr txBox="1">
            <a:spLocks noChangeArrowheads="1"/>
          </p:cNvSpPr>
          <p:nvPr/>
        </p:nvSpPr>
        <p:spPr bwMode="auto">
          <a:xfrm>
            <a:off x="411480" y="2230120"/>
            <a:ext cx="574294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步骤一　选中需要设置格式的文本，切换到【开始】选项卡，单击【字体】按钮，在弹出的下拉菜单中单击【启动器】按钮 ，如图 4-27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弹出【字体】对话框，切换到【字体】选项，在【中文字体】下拉列表框中选择字体，设置字体的样式、大小和颜色，单击【确定】。</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步骤三　根据以上步骤即可设置文本格式，如图 4-28 所示。</a:t>
            </a:r>
            <a:endParaRPr lang="zh-CN" altLang="en-US" sz="2000" dirty="0">
              <a:solidFill>
                <a:srgbClr val="0D0D0D"/>
              </a:solidFill>
              <a:latin typeface="+mn-lt"/>
              <a:ea typeface="+mn-ea"/>
              <a:cs typeface="+mn-ea"/>
              <a:sym typeface="+mn-lt"/>
            </a:endParaRPr>
          </a:p>
        </p:txBody>
      </p:sp>
      <p:pic>
        <p:nvPicPr>
          <p:cNvPr id="4" name="图片 3" descr="捕获"/>
          <p:cNvPicPr>
            <a:picLocks noChangeAspect="1"/>
          </p:cNvPicPr>
          <p:nvPr/>
        </p:nvPicPr>
        <p:blipFill>
          <a:blip r:embed="rId2"/>
          <a:stretch>
            <a:fillRect/>
          </a:stretch>
        </p:blipFill>
        <p:spPr>
          <a:xfrm>
            <a:off x="6550660" y="1948815"/>
            <a:ext cx="4975860" cy="2960370"/>
          </a:xfrm>
          <a:prstGeom prst="rect">
            <a:avLst/>
          </a:prstGeom>
        </p:spPr>
      </p:pic>
      <p:pic>
        <p:nvPicPr>
          <p:cNvPr id="5" name="图片 4" descr="捕获"/>
          <p:cNvPicPr>
            <a:picLocks noChangeAspect="1"/>
          </p:cNvPicPr>
          <p:nvPr/>
        </p:nvPicPr>
        <p:blipFill>
          <a:blip r:embed="rId3"/>
          <a:stretch>
            <a:fillRect/>
          </a:stretch>
        </p:blipFill>
        <p:spPr>
          <a:xfrm>
            <a:off x="6233795" y="1628140"/>
            <a:ext cx="5356225" cy="39744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sp>
        <p:nvSpPr>
          <p:cNvPr id="3" name="矩形 2"/>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3267075" y="2359660"/>
            <a:ext cx="7837170" cy="2117725"/>
          </a:xfrm>
          <a:prstGeom prst="rect">
            <a:avLst/>
          </a:prstGeom>
          <a:solidFill>
            <a:srgbClr val="BBE0E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solidFill>
                <a:schemeClr val="bg2">
                  <a:lumMod val="10000"/>
                </a:schemeClr>
              </a:solidFill>
              <a:cs typeface="+mn-ea"/>
              <a:sym typeface="+mn-lt"/>
            </a:endParaRPr>
          </a:p>
        </p:txBody>
      </p:sp>
      <p:sp>
        <p:nvSpPr>
          <p:cNvPr id="16" name="文本框 34"/>
          <p:cNvSpPr txBox="1"/>
          <p:nvPr/>
        </p:nvSpPr>
        <p:spPr>
          <a:xfrm>
            <a:off x="3554730" y="2654300"/>
            <a:ext cx="7548880" cy="1014730"/>
          </a:xfrm>
          <a:prstGeom prst="rect">
            <a:avLst/>
          </a:prstGeom>
          <a:noFill/>
        </p:spPr>
        <p:txBody>
          <a:bodyPr wrap="square" rtlCol="0">
            <a:spAutoFit/>
            <a:scene3d>
              <a:camera prst="orthographicFront"/>
              <a:lightRig rig="soft" dir="t"/>
            </a:scene3d>
            <a:sp3d prstMaterial="softEdge">
              <a:bevelT w="63500" h="127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dirty="0">
                <a:latin typeface="手书体" panose="02010800040101010101" pitchFamily="2" charset="-122"/>
                <a:ea typeface="手书体" panose="02010800040101010101" pitchFamily="2" charset="-122"/>
                <a:sym typeface="+mn-ea"/>
              </a:rPr>
              <a:t>美化演示文稿</a:t>
            </a:r>
            <a:endParaRPr lang="zh-CN" altLang="en-US" sz="6000" dirty="0">
              <a:latin typeface="手书体" panose="02010800040101010101" pitchFamily="2" charset="-122"/>
              <a:ea typeface="手书体" panose="02010800040101010101" pitchFamily="2" charset="-122"/>
              <a:sym typeface="+mn-ea"/>
            </a:endParaRPr>
          </a:p>
        </p:txBody>
      </p:sp>
      <p:sp>
        <p:nvSpPr>
          <p:cNvPr id="17" name="文本框 5"/>
          <p:cNvSpPr txBox="1"/>
          <p:nvPr/>
        </p:nvSpPr>
        <p:spPr>
          <a:xfrm>
            <a:off x="3862705" y="3614420"/>
            <a:ext cx="6903085" cy="52197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a:lstStyle>
          <a:p>
            <a:pPr algn="dist">
              <a:spcBef>
                <a:spcPct val="0"/>
              </a:spcBef>
            </a:pPr>
            <a:r>
              <a:rPr lang="en-US" altLang="zh-CN" sz="2800">
                <a:latin typeface="手书体" panose="02010800040101010101" pitchFamily="2" charset="-122"/>
                <a:ea typeface="手书体" panose="02010800040101010101" pitchFamily="2" charset="-122"/>
                <a:sym typeface="+mn-ea"/>
              </a:rPr>
              <a:t>Beautify the presentation</a:t>
            </a:r>
            <a:endParaRPr lang="en-US" altLang="zh-CN" sz="2800">
              <a:latin typeface="手书体" panose="02010800040101010101" pitchFamily="2" charset="-122"/>
              <a:ea typeface="手书体" panose="02010800040101010101" pitchFamily="2" charset="-122"/>
              <a:sym typeface="+mn-ea"/>
            </a:endParaRPr>
          </a:p>
        </p:txBody>
      </p:sp>
      <p:grpSp>
        <p:nvGrpSpPr>
          <p:cNvPr id="18" name="组合 17"/>
          <p:cNvGrpSpPr/>
          <p:nvPr/>
        </p:nvGrpSpPr>
        <p:grpSpPr>
          <a:xfrm>
            <a:off x="1564823" y="2359617"/>
            <a:ext cx="2403475" cy="2138765"/>
            <a:chOff x="1182787" y="2432997"/>
            <a:chExt cx="2403475" cy="2138765"/>
          </a:xfrm>
          <a:solidFill>
            <a:srgbClr val="BBE0E3"/>
          </a:solidFill>
        </p:grpSpPr>
        <p:sp>
          <p:nvSpPr>
            <p:cNvPr id="19" name="橢圓 6"/>
            <p:cNvSpPr/>
            <p:nvPr/>
          </p:nvSpPr>
          <p:spPr>
            <a:xfrm>
              <a:off x="1182787" y="2432997"/>
              <a:ext cx="2138766" cy="2138765"/>
            </a:xfrm>
            <a:prstGeom prst="ellipse">
              <a:avLst/>
            </a:prstGeom>
            <a:gr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cs typeface="+mn-ea"/>
                <a:sym typeface="+mn-lt"/>
              </a:endParaRPr>
            </a:p>
          </p:txBody>
        </p:sp>
        <p:sp>
          <p:nvSpPr>
            <p:cNvPr id="20" name="矩形 19"/>
            <p:cNvSpPr/>
            <p:nvPr/>
          </p:nvSpPr>
          <p:spPr>
            <a:xfrm>
              <a:off x="1447582" y="3149277"/>
              <a:ext cx="2138680" cy="70675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0063A0"/>
                  </a:solidFill>
                  <a:latin typeface="宋体" panose="02010600030101010101" pitchFamily="2" charset="-122"/>
                  <a:ea typeface="宋体" panose="02010600030101010101" pitchFamily="2" charset="-122"/>
                  <a:cs typeface="宋体" panose="02010600030101010101" pitchFamily="2" charset="-122"/>
                  <a:sym typeface="+mn-ea"/>
                </a:rPr>
                <a:t>任务五</a:t>
              </a:r>
              <a:endParaRPr lang="zh-TW" altLang="en-US" sz="4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3640137" y="186645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一</a:t>
            </a:r>
            <a:endParaRPr lang="zh-CN" altLang="en-US" sz="3600" b="1" dirty="0">
              <a:solidFill>
                <a:schemeClr val="bg1"/>
              </a:solidFill>
              <a:cs typeface="+mn-ea"/>
              <a:sym typeface="+mn-lt"/>
            </a:endParaRPr>
          </a:p>
        </p:txBody>
      </p:sp>
      <p:sp>
        <p:nvSpPr>
          <p:cNvPr id="5" name="文本框 176"/>
          <p:cNvSpPr txBox="1"/>
          <p:nvPr/>
        </p:nvSpPr>
        <p:spPr>
          <a:xfrm>
            <a:off x="3639938" y="420198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二</a:t>
            </a:r>
            <a:endParaRPr lang="zh-CN" altLang="en-US" sz="3600" b="1" dirty="0">
              <a:solidFill>
                <a:schemeClr val="bg1"/>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8"/>
          <p:cNvSpPr txBox="1"/>
          <p:nvPr/>
        </p:nvSpPr>
        <p:spPr>
          <a:xfrm>
            <a:off x="4951095" y="1867535"/>
            <a:ext cx="383286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改变幻灯片背景</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19" name="文本框 8"/>
          <p:cNvSpPr txBox="1"/>
          <p:nvPr/>
        </p:nvSpPr>
        <p:spPr>
          <a:xfrm>
            <a:off x="4951095" y="4201795"/>
            <a:ext cx="314833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插入图片</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99868" y="207257"/>
            <a:ext cx="3592263" cy="603515"/>
            <a:chOff x="4793728" y="1533400"/>
            <a:chExt cx="3592263" cy="603515"/>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772629" y="1617040"/>
              <a:ext cx="2613362" cy="440518"/>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改变幻灯片背景</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2" name="矩形: 对角圆角 1"/>
          <p:cNvSpPr/>
          <p:nvPr/>
        </p:nvSpPr>
        <p:spPr>
          <a:xfrm>
            <a:off x="1277620" y="1123950"/>
            <a:ext cx="4408170" cy="1010285"/>
          </a:xfrm>
          <a:prstGeom prst="round2DiagRect">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298575" y="1430020"/>
            <a:ext cx="4186555" cy="706755"/>
          </a:xfrm>
          <a:prstGeom prst="rect">
            <a:avLst/>
          </a:prstGeom>
          <a:solidFill>
            <a:srgbClr val="A2CAC9"/>
          </a:solidFill>
          <a:ln>
            <a:noFill/>
          </a:ln>
        </p:spPr>
        <p:txBody>
          <a:bodyPr wrap="square" rtlCol="0">
            <a:spAutoFit/>
          </a:bodyPr>
          <a:lstStyle/>
          <a:p>
            <a:pPr algn="ctr"/>
            <a:r>
              <a:rPr lang="zh-CN" altLang="en-US" sz="2000" b="1" dirty="0">
                <a:cs typeface="+mn-ea"/>
                <a:sym typeface="+mn-lt"/>
              </a:rPr>
              <a:t>设置幻灯片背景的</a:t>
            </a:r>
            <a:endParaRPr lang="zh-CN" altLang="en-US" sz="2000" b="1" dirty="0">
              <a:cs typeface="+mn-ea"/>
              <a:sym typeface="+mn-lt"/>
            </a:endParaRPr>
          </a:p>
          <a:p>
            <a:pPr algn="ctr"/>
            <a:r>
              <a:rPr lang="zh-CN" altLang="en-US" sz="2000" b="1" dirty="0">
                <a:cs typeface="+mn-ea"/>
                <a:sym typeface="+mn-lt"/>
              </a:rPr>
              <a:t>具体操作步骤如下：</a:t>
            </a:r>
            <a:endParaRPr lang="zh-CN" altLang="en-US" sz="2000" b="1" dirty="0">
              <a:cs typeface="+mn-ea"/>
              <a:sym typeface="+mn-lt"/>
            </a:endParaRPr>
          </a:p>
        </p:txBody>
      </p:sp>
      <p:sp>
        <p:nvSpPr>
          <p:cNvPr id="19" name="文本框 37"/>
          <p:cNvSpPr txBox="1">
            <a:spLocks noChangeArrowheads="1"/>
          </p:cNvSpPr>
          <p:nvPr/>
        </p:nvSpPr>
        <p:spPr bwMode="auto">
          <a:xfrm>
            <a:off x="485775" y="2303780"/>
            <a:ext cx="586232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步骤一　在大纲区单击需要改变背景的幻灯片，切换到【设计】选项卡，单击【主题】按钮，在弹出的下拉菜单中选择一个主题样式，如图 4-29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根据以上步骤即可完成幻灯片背景的设置，如图 4-30 所示。</a:t>
            </a:r>
            <a:endParaRPr lang="zh-CN" altLang="en-US" sz="2000" dirty="0">
              <a:solidFill>
                <a:srgbClr val="0D0D0D"/>
              </a:solidFill>
              <a:latin typeface="+mn-lt"/>
              <a:ea typeface="+mn-ea"/>
              <a:cs typeface="+mn-ea"/>
              <a:sym typeface="+mn-lt"/>
            </a:endParaRPr>
          </a:p>
        </p:txBody>
      </p:sp>
      <p:pic>
        <p:nvPicPr>
          <p:cNvPr id="5" name="图片 4" descr="捕获"/>
          <p:cNvPicPr>
            <a:picLocks noChangeAspect="1"/>
          </p:cNvPicPr>
          <p:nvPr/>
        </p:nvPicPr>
        <p:blipFill>
          <a:blip r:embed="rId2"/>
          <a:stretch>
            <a:fillRect/>
          </a:stretch>
        </p:blipFill>
        <p:spPr>
          <a:xfrm>
            <a:off x="6503670" y="1421130"/>
            <a:ext cx="5015865" cy="3552190"/>
          </a:xfrm>
          <a:prstGeom prst="rect">
            <a:avLst/>
          </a:prstGeom>
        </p:spPr>
      </p:pic>
      <p:pic>
        <p:nvPicPr>
          <p:cNvPr id="6" name="图片 5" descr="捕获"/>
          <p:cNvPicPr>
            <a:picLocks noChangeAspect="1"/>
          </p:cNvPicPr>
          <p:nvPr/>
        </p:nvPicPr>
        <p:blipFill>
          <a:blip r:embed="rId3"/>
          <a:stretch>
            <a:fillRect/>
          </a:stretch>
        </p:blipFill>
        <p:spPr>
          <a:xfrm>
            <a:off x="6408420" y="1421130"/>
            <a:ext cx="5278120" cy="38677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99585" y="207010"/>
            <a:ext cx="3042285" cy="600877"/>
            <a:chOff x="4793728" y="1533400"/>
            <a:chExt cx="3592262" cy="601141"/>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772898" y="1617220"/>
              <a:ext cx="2265680" cy="44069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插入图片</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2583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二</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2" name="矩形: 对角圆角 1"/>
          <p:cNvSpPr/>
          <p:nvPr/>
        </p:nvSpPr>
        <p:spPr>
          <a:xfrm>
            <a:off x="1277620" y="1123950"/>
            <a:ext cx="4408170" cy="1010285"/>
          </a:xfrm>
          <a:prstGeom prst="round2DiagRect">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277620" y="1322705"/>
            <a:ext cx="4186555" cy="706755"/>
          </a:xfrm>
          <a:prstGeom prst="rect">
            <a:avLst/>
          </a:prstGeom>
          <a:solidFill>
            <a:srgbClr val="A2CAC9"/>
          </a:solidFill>
          <a:ln>
            <a:noFill/>
          </a:ln>
        </p:spPr>
        <p:txBody>
          <a:bodyPr wrap="square" rtlCol="0">
            <a:spAutoFit/>
          </a:bodyPr>
          <a:lstStyle/>
          <a:p>
            <a:pPr algn="ctr"/>
            <a:r>
              <a:rPr lang="zh-CN" altLang="en-US" sz="2000" b="1" dirty="0">
                <a:cs typeface="+mn-ea"/>
                <a:sym typeface="+mn-lt"/>
              </a:rPr>
              <a:t>在 Power Point 2013 文档中</a:t>
            </a:r>
            <a:endParaRPr lang="zh-CN" altLang="en-US" sz="2000" b="1" dirty="0">
              <a:cs typeface="+mn-ea"/>
              <a:sym typeface="+mn-lt"/>
            </a:endParaRPr>
          </a:p>
          <a:p>
            <a:pPr algn="ctr"/>
            <a:r>
              <a:rPr lang="zh-CN" altLang="en-US" sz="2000" b="1" dirty="0">
                <a:cs typeface="+mn-ea"/>
                <a:sym typeface="+mn-lt"/>
              </a:rPr>
              <a:t>插入图片的具体操作步骤如下：</a:t>
            </a:r>
            <a:endParaRPr lang="zh-CN" altLang="en-US" sz="2000" b="1" dirty="0">
              <a:cs typeface="+mn-ea"/>
              <a:sym typeface="+mn-lt"/>
            </a:endParaRPr>
          </a:p>
        </p:txBody>
      </p:sp>
      <p:sp>
        <p:nvSpPr>
          <p:cNvPr id="19" name="文本框 37"/>
          <p:cNvSpPr txBox="1">
            <a:spLocks noChangeArrowheads="1"/>
          </p:cNvSpPr>
          <p:nvPr/>
        </p:nvSpPr>
        <p:spPr bwMode="auto">
          <a:xfrm>
            <a:off x="485775" y="2303780"/>
            <a:ext cx="586232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步骤一　启动 PowerPoint 2013，切换到【插入】选项卡，单击【图像】按钮，在弹出的下拉菜单中单击【图片】按钮，如图 4-31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弹出【插入图片】对话框，选择需要插入图片的位置，选中要插入的图片，单击【插入】按钮，如图 4-32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步骤三　根据以上步骤即可在幻灯片中插入图片，如图 4-33 所示。</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6626860" y="1322705"/>
            <a:ext cx="4935220" cy="3533775"/>
          </a:xfrm>
          <a:prstGeom prst="rect">
            <a:avLst/>
          </a:prstGeom>
        </p:spPr>
      </p:pic>
      <p:pic>
        <p:nvPicPr>
          <p:cNvPr id="4" name="图片 3" descr="捕获"/>
          <p:cNvPicPr>
            <a:picLocks noChangeAspect="1"/>
          </p:cNvPicPr>
          <p:nvPr/>
        </p:nvPicPr>
        <p:blipFill>
          <a:blip r:embed="rId3"/>
          <a:stretch>
            <a:fillRect/>
          </a:stretch>
        </p:blipFill>
        <p:spPr>
          <a:xfrm>
            <a:off x="6833870" y="1572260"/>
            <a:ext cx="4521835" cy="3716020"/>
          </a:xfrm>
          <a:prstGeom prst="rect">
            <a:avLst/>
          </a:prstGeom>
        </p:spPr>
      </p:pic>
      <p:pic>
        <p:nvPicPr>
          <p:cNvPr id="7" name="图片 6" descr="捕获"/>
          <p:cNvPicPr>
            <a:picLocks noChangeAspect="1"/>
          </p:cNvPicPr>
          <p:nvPr/>
        </p:nvPicPr>
        <p:blipFill>
          <a:blip r:embed="rId4"/>
          <a:stretch>
            <a:fillRect/>
          </a:stretch>
        </p:blipFill>
        <p:spPr>
          <a:xfrm>
            <a:off x="6447155" y="1830070"/>
            <a:ext cx="5090795" cy="36550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sp>
        <p:nvSpPr>
          <p:cNvPr id="3" name="矩形 2"/>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3267075" y="2359660"/>
            <a:ext cx="7837170" cy="2117725"/>
          </a:xfrm>
          <a:prstGeom prst="rect">
            <a:avLst/>
          </a:prstGeom>
          <a:solidFill>
            <a:srgbClr val="BBE0E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solidFill>
                <a:schemeClr val="bg2">
                  <a:lumMod val="10000"/>
                </a:schemeClr>
              </a:solidFill>
              <a:cs typeface="+mn-ea"/>
              <a:sym typeface="+mn-lt"/>
            </a:endParaRPr>
          </a:p>
        </p:txBody>
      </p:sp>
      <p:sp>
        <p:nvSpPr>
          <p:cNvPr id="16" name="文本框 34"/>
          <p:cNvSpPr txBox="1"/>
          <p:nvPr/>
        </p:nvSpPr>
        <p:spPr>
          <a:xfrm>
            <a:off x="3554730" y="2654300"/>
            <a:ext cx="7548880" cy="922020"/>
          </a:xfrm>
          <a:prstGeom prst="rect">
            <a:avLst/>
          </a:prstGeom>
          <a:noFill/>
        </p:spPr>
        <p:txBody>
          <a:bodyPr wrap="square" rtlCol="0">
            <a:spAutoFit/>
            <a:scene3d>
              <a:camera prst="orthographicFront"/>
              <a:lightRig rig="soft" dir="t"/>
            </a:scene3d>
            <a:sp3d prstMaterial="softEdge">
              <a:bevelT w="63500" h="127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5400" dirty="0">
                <a:latin typeface="手书体" panose="02010800040101010101" pitchFamily="2" charset="-122"/>
                <a:ea typeface="手书体" panose="02010800040101010101" pitchFamily="2" charset="-122"/>
                <a:sym typeface="+mn-ea"/>
              </a:rPr>
              <a:t>设置幻灯片的动画效果</a:t>
            </a:r>
            <a:endParaRPr lang="zh-CN" altLang="en-US" sz="5400" dirty="0">
              <a:latin typeface="手书体" panose="02010800040101010101" pitchFamily="2" charset="-122"/>
              <a:ea typeface="手书体" panose="02010800040101010101" pitchFamily="2" charset="-122"/>
              <a:sym typeface="+mn-ea"/>
            </a:endParaRPr>
          </a:p>
        </p:txBody>
      </p:sp>
      <p:sp>
        <p:nvSpPr>
          <p:cNvPr id="17" name="文本框 5"/>
          <p:cNvSpPr txBox="1"/>
          <p:nvPr/>
        </p:nvSpPr>
        <p:spPr>
          <a:xfrm>
            <a:off x="3862705" y="3614420"/>
            <a:ext cx="6903085" cy="52197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a:lstStyle>
          <a:p>
            <a:pPr algn="dist">
              <a:spcBef>
                <a:spcPct val="0"/>
              </a:spcBef>
            </a:pPr>
            <a:r>
              <a:rPr lang="en-US" altLang="zh-CN" sz="2800">
                <a:latin typeface="手书体" panose="02010800040101010101" pitchFamily="2" charset="-122"/>
                <a:ea typeface="手书体" panose="02010800040101010101" pitchFamily="2" charset="-122"/>
                <a:sym typeface="+mn-ea"/>
              </a:rPr>
              <a:t>Set the animation of the slideshow</a:t>
            </a:r>
            <a:endParaRPr lang="en-US" altLang="zh-CN" sz="2800">
              <a:latin typeface="手书体" panose="02010800040101010101" pitchFamily="2" charset="-122"/>
              <a:ea typeface="手书体" panose="02010800040101010101" pitchFamily="2" charset="-122"/>
              <a:sym typeface="+mn-ea"/>
            </a:endParaRPr>
          </a:p>
        </p:txBody>
      </p:sp>
      <p:grpSp>
        <p:nvGrpSpPr>
          <p:cNvPr id="18" name="组合 17"/>
          <p:cNvGrpSpPr/>
          <p:nvPr/>
        </p:nvGrpSpPr>
        <p:grpSpPr>
          <a:xfrm>
            <a:off x="1564823" y="2359617"/>
            <a:ext cx="2403475" cy="2138765"/>
            <a:chOff x="1182787" y="2432997"/>
            <a:chExt cx="2403475" cy="2138765"/>
          </a:xfrm>
          <a:solidFill>
            <a:srgbClr val="BBE0E3"/>
          </a:solidFill>
        </p:grpSpPr>
        <p:sp>
          <p:nvSpPr>
            <p:cNvPr id="19" name="橢圓 6"/>
            <p:cNvSpPr/>
            <p:nvPr/>
          </p:nvSpPr>
          <p:spPr>
            <a:xfrm>
              <a:off x="1182787" y="2432997"/>
              <a:ext cx="2138766" cy="2138765"/>
            </a:xfrm>
            <a:prstGeom prst="ellipse">
              <a:avLst/>
            </a:prstGeom>
            <a:gr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cs typeface="+mn-ea"/>
                <a:sym typeface="+mn-lt"/>
              </a:endParaRPr>
            </a:p>
          </p:txBody>
        </p:sp>
        <p:sp>
          <p:nvSpPr>
            <p:cNvPr id="20" name="矩形 19"/>
            <p:cNvSpPr/>
            <p:nvPr/>
          </p:nvSpPr>
          <p:spPr>
            <a:xfrm>
              <a:off x="1447582" y="3149277"/>
              <a:ext cx="2138680" cy="70675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0063A0"/>
                  </a:solidFill>
                  <a:latin typeface="宋体" panose="02010600030101010101" pitchFamily="2" charset="-122"/>
                  <a:ea typeface="宋体" panose="02010600030101010101" pitchFamily="2" charset="-122"/>
                  <a:cs typeface="宋体" panose="02010600030101010101" pitchFamily="2" charset="-122"/>
                  <a:sym typeface="+mn-ea"/>
                </a:rPr>
                <a:t>任务六</a:t>
              </a:r>
              <a:endParaRPr lang="zh-TW" altLang="en-US" sz="4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sp>
        <p:nvSpPr>
          <p:cNvPr id="3" name="矩形 2"/>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3245710" y="2359617"/>
            <a:ext cx="7381467" cy="2138765"/>
          </a:xfrm>
          <a:prstGeom prst="rect">
            <a:avLst/>
          </a:prstGeom>
          <a:solidFill>
            <a:srgbClr val="BBE0E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solidFill>
                <a:schemeClr val="bg2">
                  <a:lumMod val="10000"/>
                </a:schemeClr>
              </a:solidFill>
              <a:cs typeface="+mn-ea"/>
              <a:sym typeface="+mn-lt"/>
            </a:endParaRPr>
          </a:p>
        </p:txBody>
      </p:sp>
      <p:sp>
        <p:nvSpPr>
          <p:cNvPr id="16" name="文本框 34"/>
          <p:cNvSpPr txBox="1"/>
          <p:nvPr/>
        </p:nvSpPr>
        <p:spPr>
          <a:xfrm>
            <a:off x="3627755" y="2654300"/>
            <a:ext cx="6789420" cy="922020"/>
          </a:xfrm>
          <a:prstGeom prst="rect">
            <a:avLst/>
          </a:prstGeom>
          <a:noFill/>
        </p:spPr>
        <p:txBody>
          <a:bodyPr wrap="square" rtlCol="0">
            <a:spAutoFit/>
            <a:scene3d>
              <a:camera prst="orthographicFront"/>
              <a:lightRig rig="soft" dir="t"/>
            </a:scene3d>
            <a:sp3d prstMaterial="softEdge">
              <a:bevelT w="63500" h="127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5400" dirty="0">
                <a:latin typeface="手书体" panose="02010800040101010101" pitchFamily="2" charset="-122"/>
                <a:ea typeface="手书体" panose="02010800040101010101" pitchFamily="2" charset="-122"/>
                <a:sym typeface="+mn-ea"/>
              </a:rPr>
              <a:t>认识PowerPoint 2013</a:t>
            </a:r>
            <a:endParaRPr lang="zh-CN" altLang="en-US" sz="5400" dirty="0">
              <a:latin typeface="手书体" panose="02010800040101010101" pitchFamily="2" charset="-122"/>
              <a:ea typeface="手书体" panose="02010800040101010101" pitchFamily="2" charset="-122"/>
              <a:sym typeface="+mn-ea"/>
            </a:endParaRPr>
          </a:p>
        </p:txBody>
      </p:sp>
      <p:sp>
        <p:nvSpPr>
          <p:cNvPr id="17" name="文本框 5"/>
          <p:cNvSpPr txBox="1"/>
          <p:nvPr/>
        </p:nvSpPr>
        <p:spPr>
          <a:xfrm>
            <a:off x="4147899" y="3614209"/>
            <a:ext cx="5762014" cy="52197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a:lstStyle>
          <a:p>
            <a:pPr algn="dist">
              <a:spcBef>
                <a:spcPct val="0"/>
              </a:spcBef>
            </a:pPr>
            <a:r>
              <a:rPr lang="en-US" altLang="zh-CN" sz="2800">
                <a:latin typeface="手书体" panose="02010800040101010101" pitchFamily="2" charset="-122"/>
                <a:ea typeface="手书体" panose="02010800040101010101" pitchFamily="2" charset="-122"/>
                <a:sym typeface="+mn-ea"/>
              </a:rPr>
              <a:t>Meet PowerPoint 2013</a:t>
            </a:r>
            <a:endParaRPr lang="en-US" altLang="zh-CN" sz="2800">
              <a:latin typeface="手书体" panose="02010800040101010101" pitchFamily="2" charset="-122"/>
              <a:ea typeface="手书体" panose="02010800040101010101" pitchFamily="2" charset="-122"/>
              <a:sym typeface="+mn-ea"/>
            </a:endParaRPr>
          </a:p>
        </p:txBody>
      </p:sp>
      <p:grpSp>
        <p:nvGrpSpPr>
          <p:cNvPr id="18" name="组合 17"/>
          <p:cNvGrpSpPr/>
          <p:nvPr/>
        </p:nvGrpSpPr>
        <p:grpSpPr>
          <a:xfrm>
            <a:off x="1564823" y="2359617"/>
            <a:ext cx="2444750" cy="2138765"/>
            <a:chOff x="1182787" y="2432997"/>
            <a:chExt cx="2444750" cy="2138765"/>
          </a:xfrm>
          <a:solidFill>
            <a:srgbClr val="BBE0E3"/>
          </a:solidFill>
        </p:grpSpPr>
        <p:sp>
          <p:nvSpPr>
            <p:cNvPr id="19" name="橢圓 6"/>
            <p:cNvSpPr/>
            <p:nvPr/>
          </p:nvSpPr>
          <p:spPr>
            <a:xfrm>
              <a:off x="1182787" y="2432997"/>
              <a:ext cx="2138766" cy="2138765"/>
            </a:xfrm>
            <a:prstGeom prst="ellipse">
              <a:avLst/>
            </a:prstGeom>
            <a:gr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cs typeface="+mn-ea"/>
                <a:sym typeface="+mn-lt"/>
              </a:endParaRPr>
            </a:p>
          </p:txBody>
        </p:sp>
        <p:sp>
          <p:nvSpPr>
            <p:cNvPr id="20" name="矩形 19"/>
            <p:cNvSpPr/>
            <p:nvPr/>
          </p:nvSpPr>
          <p:spPr>
            <a:xfrm>
              <a:off x="1488857" y="3148642"/>
              <a:ext cx="2138680" cy="70675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0063A0"/>
                  </a:solidFill>
                  <a:latin typeface="宋体" panose="02010600030101010101" pitchFamily="2" charset="-122"/>
                  <a:ea typeface="宋体" panose="02010600030101010101" pitchFamily="2" charset="-122"/>
                  <a:cs typeface="宋体" panose="02010600030101010101" pitchFamily="2" charset="-122"/>
                  <a:sym typeface="+mn-ea"/>
                </a:rPr>
                <a:t>任务一</a:t>
              </a:r>
              <a:endParaRPr lang="zh-TW" altLang="en-US" sz="4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3640137" y="186645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一</a:t>
            </a:r>
            <a:endParaRPr lang="zh-CN" altLang="en-US" sz="3600" b="1" dirty="0">
              <a:solidFill>
                <a:schemeClr val="bg1"/>
              </a:solidFill>
              <a:cs typeface="+mn-ea"/>
              <a:sym typeface="+mn-lt"/>
            </a:endParaRPr>
          </a:p>
        </p:txBody>
      </p:sp>
      <p:sp>
        <p:nvSpPr>
          <p:cNvPr id="5" name="文本框 176"/>
          <p:cNvSpPr txBox="1"/>
          <p:nvPr/>
        </p:nvSpPr>
        <p:spPr>
          <a:xfrm>
            <a:off x="3639938" y="420198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二</a:t>
            </a:r>
            <a:endParaRPr lang="zh-CN" altLang="en-US" sz="3600" b="1" dirty="0">
              <a:solidFill>
                <a:schemeClr val="bg1"/>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8"/>
          <p:cNvSpPr txBox="1"/>
          <p:nvPr/>
        </p:nvSpPr>
        <p:spPr>
          <a:xfrm>
            <a:off x="4951095" y="1866265"/>
            <a:ext cx="383286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选择动画方案</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19" name="文本框 8"/>
          <p:cNvSpPr txBox="1"/>
          <p:nvPr/>
        </p:nvSpPr>
        <p:spPr>
          <a:xfrm>
            <a:off x="4951095" y="4201795"/>
            <a:ext cx="314833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自定义动画</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99868" y="207257"/>
            <a:ext cx="3592263" cy="603515"/>
            <a:chOff x="4793728" y="1533400"/>
            <a:chExt cx="3592263" cy="603515"/>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772629" y="1617040"/>
              <a:ext cx="2613362" cy="440518"/>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选择动画方案</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2" name="矩形: 对角圆角 1"/>
          <p:cNvSpPr/>
          <p:nvPr/>
        </p:nvSpPr>
        <p:spPr>
          <a:xfrm>
            <a:off x="1277620" y="1123950"/>
            <a:ext cx="4408170" cy="1010285"/>
          </a:xfrm>
          <a:prstGeom prst="round2DiagRect">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323975" y="1275715"/>
            <a:ext cx="4186555" cy="706755"/>
          </a:xfrm>
          <a:prstGeom prst="rect">
            <a:avLst/>
          </a:prstGeom>
          <a:solidFill>
            <a:srgbClr val="A2CAC9"/>
          </a:solidFill>
          <a:ln>
            <a:noFill/>
          </a:ln>
        </p:spPr>
        <p:txBody>
          <a:bodyPr wrap="square" rtlCol="0">
            <a:spAutoFit/>
          </a:bodyPr>
          <a:lstStyle/>
          <a:p>
            <a:pPr algn="ctr"/>
            <a:r>
              <a:rPr lang="zh-CN" altLang="en-US" sz="2000" b="1" dirty="0">
                <a:cs typeface="+mn-ea"/>
                <a:sym typeface="+mn-lt"/>
              </a:rPr>
              <a:t>选择动画方案的</a:t>
            </a:r>
            <a:endParaRPr lang="zh-CN" altLang="en-US" sz="2000" b="1" dirty="0">
              <a:cs typeface="+mn-ea"/>
              <a:sym typeface="+mn-lt"/>
            </a:endParaRPr>
          </a:p>
          <a:p>
            <a:pPr algn="ctr"/>
            <a:r>
              <a:rPr lang="zh-CN" altLang="en-US" sz="2000" b="1" dirty="0">
                <a:cs typeface="+mn-ea"/>
                <a:sym typeface="+mn-lt"/>
              </a:rPr>
              <a:t>具体操作步骤如下：</a:t>
            </a:r>
            <a:endParaRPr lang="zh-CN" altLang="en-US" sz="2000" b="1" dirty="0">
              <a:cs typeface="+mn-ea"/>
              <a:sym typeface="+mn-lt"/>
            </a:endParaRPr>
          </a:p>
        </p:txBody>
      </p:sp>
      <p:sp>
        <p:nvSpPr>
          <p:cNvPr id="19" name="文本框 37"/>
          <p:cNvSpPr txBox="1">
            <a:spLocks noChangeArrowheads="1"/>
          </p:cNvSpPr>
          <p:nvPr/>
        </p:nvSpPr>
        <p:spPr bwMode="auto">
          <a:xfrm>
            <a:off x="485775" y="2303780"/>
            <a:ext cx="586232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步骤一　在大纲区选择需要应用动画方案的幻灯片缩略图，切换到【动画】选项卡，单击【动画】按钮，在弹出的下拉菜单中选择【飞入】动画，如图 4-34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根据以上步骤即可为幻灯片添加“飞入”动画效果，如图 4-35 所示。</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6445885" y="1275715"/>
            <a:ext cx="5046980" cy="3274060"/>
          </a:xfrm>
          <a:prstGeom prst="rect">
            <a:avLst/>
          </a:prstGeom>
        </p:spPr>
      </p:pic>
      <p:pic>
        <p:nvPicPr>
          <p:cNvPr id="4" name="图片 3" descr="捕获"/>
          <p:cNvPicPr>
            <a:picLocks noChangeAspect="1"/>
          </p:cNvPicPr>
          <p:nvPr/>
        </p:nvPicPr>
        <p:blipFill>
          <a:blip r:embed="rId3"/>
          <a:stretch>
            <a:fillRect/>
          </a:stretch>
        </p:blipFill>
        <p:spPr>
          <a:xfrm>
            <a:off x="6452870" y="1558925"/>
            <a:ext cx="5033010" cy="34004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99585" y="207010"/>
            <a:ext cx="3042285" cy="600877"/>
            <a:chOff x="4793728" y="1533400"/>
            <a:chExt cx="3592262" cy="601141"/>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772898" y="1617220"/>
              <a:ext cx="2265680" cy="440711"/>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cs typeface="+mn-ea"/>
                  <a:sym typeface="+mn-lt"/>
                </a:rPr>
                <a:t>    </a:t>
              </a:r>
              <a:r>
                <a:rPr lang="zh-CN" altLang="en-US" b="1" dirty="0">
                  <a:solidFill>
                    <a:schemeClr val="tx1">
                      <a:lumMod val="65000"/>
                      <a:lumOff val="35000"/>
                    </a:schemeClr>
                  </a:solidFill>
                  <a:cs typeface="+mn-ea"/>
                  <a:sym typeface="+mn-lt"/>
                </a:rPr>
                <a:t>自定义动画</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2583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二</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2" name="矩形: 对角圆角 1"/>
          <p:cNvSpPr/>
          <p:nvPr/>
        </p:nvSpPr>
        <p:spPr>
          <a:xfrm>
            <a:off x="1277620" y="1123950"/>
            <a:ext cx="4408170" cy="1010285"/>
          </a:xfrm>
          <a:prstGeom prst="round2DiagRect">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277620" y="1322705"/>
            <a:ext cx="4186555" cy="706755"/>
          </a:xfrm>
          <a:prstGeom prst="rect">
            <a:avLst/>
          </a:prstGeom>
          <a:solidFill>
            <a:srgbClr val="A2CAC9"/>
          </a:solidFill>
          <a:ln>
            <a:noFill/>
          </a:ln>
        </p:spPr>
        <p:txBody>
          <a:bodyPr wrap="square" rtlCol="0">
            <a:spAutoFit/>
          </a:bodyPr>
          <a:lstStyle/>
          <a:p>
            <a:pPr algn="ctr"/>
            <a:r>
              <a:rPr lang="zh-CN" altLang="en-US" sz="2000" b="1" dirty="0">
                <a:cs typeface="+mn-ea"/>
                <a:sym typeface="+mn-lt"/>
              </a:rPr>
              <a:t>制作自定义动画的</a:t>
            </a:r>
            <a:endParaRPr lang="zh-CN" altLang="en-US" sz="2000" b="1" dirty="0">
              <a:cs typeface="+mn-ea"/>
              <a:sym typeface="+mn-lt"/>
            </a:endParaRPr>
          </a:p>
          <a:p>
            <a:pPr algn="ctr"/>
            <a:r>
              <a:rPr lang="zh-CN" altLang="en-US" sz="2000" b="1" dirty="0">
                <a:cs typeface="+mn-ea"/>
                <a:sym typeface="+mn-lt"/>
              </a:rPr>
              <a:t>具体操作步骤如下：</a:t>
            </a:r>
            <a:endParaRPr lang="zh-CN" altLang="en-US" sz="2000" b="1" dirty="0">
              <a:cs typeface="+mn-ea"/>
              <a:sym typeface="+mn-lt"/>
            </a:endParaRPr>
          </a:p>
        </p:txBody>
      </p:sp>
      <p:sp>
        <p:nvSpPr>
          <p:cNvPr id="19" name="文本框 37"/>
          <p:cNvSpPr txBox="1">
            <a:spLocks noChangeArrowheads="1"/>
          </p:cNvSpPr>
          <p:nvPr/>
        </p:nvSpPr>
        <p:spPr bwMode="auto">
          <a:xfrm>
            <a:off x="485775" y="2303780"/>
            <a:ext cx="586232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步骤一　选中准备自定义动画的幻灯片，切换到【动画】选项卡，在【高级动画】组中单击【添加动画】按钮，在弹出的下拉菜单中选择【更多进入效果】菜单项，如图4-36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弹出【添加进入效果】对话框，选择准备自定义动画的类型，单击【确定】按钮。</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步骤三　根据上述步骤即可给幻灯片进行自定义动画，如图 4-37 所示。</a:t>
            </a:r>
            <a:endParaRPr lang="zh-CN" altLang="en-US" sz="2000" dirty="0">
              <a:solidFill>
                <a:srgbClr val="0D0D0D"/>
              </a:solidFill>
              <a:latin typeface="+mn-lt"/>
              <a:ea typeface="+mn-ea"/>
              <a:cs typeface="+mn-ea"/>
              <a:sym typeface="+mn-lt"/>
            </a:endParaRPr>
          </a:p>
        </p:txBody>
      </p:sp>
      <p:pic>
        <p:nvPicPr>
          <p:cNvPr id="5" name="图片 4" descr="捕获"/>
          <p:cNvPicPr>
            <a:picLocks noChangeAspect="1"/>
          </p:cNvPicPr>
          <p:nvPr/>
        </p:nvPicPr>
        <p:blipFill>
          <a:blip r:embed="rId2"/>
          <a:stretch>
            <a:fillRect/>
          </a:stretch>
        </p:blipFill>
        <p:spPr>
          <a:xfrm>
            <a:off x="7047865" y="1103630"/>
            <a:ext cx="4073525" cy="5228590"/>
          </a:xfrm>
          <a:prstGeom prst="rect">
            <a:avLst/>
          </a:prstGeom>
        </p:spPr>
      </p:pic>
      <p:pic>
        <p:nvPicPr>
          <p:cNvPr id="6" name="图片 5" descr="捕获"/>
          <p:cNvPicPr>
            <a:picLocks noChangeAspect="1"/>
          </p:cNvPicPr>
          <p:nvPr/>
        </p:nvPicPr>
        <p:blipFill>
          <a:blip r:embed="rId3"/>
          <a:stretch>
            <a:fillRect/>
          </a:stretch>
        </p:blipFill>
        <p:spPr>
          <a:xfrm>
            <a:off x="6653530" y="2134235"/>
            <a:ext cx="4563745"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sp>
        <p:nvSpPr>
          <p:cNvPr id="3" name="矩形 2"/>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3267075" y="2359660"/>
            <a:ext cx="7837170" cy="2117725"/>
          </a:xfrm>
          <a:prstGeom prst="rect">
            <a:avLst/>
          </a:prstGeom>
          <a:solidFill>
            <a:srgbClr val="BBE0E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solidFill>
                <a:schemeClr val="bg2">
                  <a:lumMod val="10000"/>
                </a:schemeClr>
              </a:solidFill>
              <a:cs typeface="+mn-ea"/>
              <a:sym typeface="+mn-lt"/>
            </a:endParaRPr>
          </a:p>
        </p:txBody>
      </p:sp>
      <p:sp>
        <p:nvSpPr>
          <p:cNvPr id="16" name="文本框 34"/>
          <p:cNvSpPr txBox="1"/>
          <p:nvPr/>
        </p:nvSpPr>
        <p:spPr>
          <a:xfrm>
            <a:off x="3554730" y="2654300"/>
            <a:ext cx="7548880" cy="1014730"/>
          </a:xfrm>
          <a:prstGeom prst="rect">
            <a:avLst/>
          </a:prstGeom>
          <a:noFill/>
        </p:spPr>
        <p:txBody>
          <a:bodyPr wrap="square" rtlCol="0">
            <a:spAutoFit/>
            <a:scene3d>
              <a:camera prst="orthographicFront"/>
              <a:lightRig rig="soft" dir="t"/>
            </a:scene3d>
            <a:sp3d prstMaterial="softEdge">
              <a:bevelT w="63500" h="127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dirty="0">
                <a:latin typeface="手书体" panose="02010800040101010101" pitchFamily="2" charset="-122"/>
                <a:ea typeface="手书体" panose="02010800040101010101" pitchFamily="2" charset="-122"/>
                <a:sym typeface="+mn-ea"/>
              </a:rPr>
              <a:t>放映幻灯片</a:t>
            </a:r>
            <a:endParaRPr lang="zh-CN" altLang="en-US" sz="6000" dirty="0">
              <a:latin typeface="手书体" panose="02010800040101010101" pitchFamily="2" charset="-122"/>
              <a:ea typeface="手书体" panose="02010800040101010101" pitchFamily="2" charset="-122"/>
              <a:sym typeface="+mn-ea"/>
            </a:endParaRPr>
          </a:p>
        </p:txBody>
      </p:sp>
      <p:sp>
        <p:nvSpPr>
          <p:cNvPr id="17" name="文本框 5"/>
          <p:cNvSpPr txBox="1"/>
          <p:nvPr/>
        </p:nvSpPr>
        <p:spPr>
          <a:xfrm>
            <a:off x="3862705" y="3614420"/>
            <a:ext cx="6903085" cy="52197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a:lstStyle>
          <a:p>
            <a:pPr algn="dist">
              <a:spcBef>
                <a:spcPct val="0"/>
              </a:spcBef>
            </a:pPr>
            <a:r>
              <a:rPr lang="en-US" altLang="zh-CN" sz="2800">
                <a:latin typeface="手书体" panose="02010800040101010101" pitchFamily="2" charset="-122"/>
                <a:ea typeface="手书体" panose="02010800040101010101" pitchFamily="2" charset="-122"/>
                <a:sym typeface="+mn-ea"/>
              </a:rPr>
              <a:t>Slide show</a:t>
            </a:r>
            <a:endParaRPr lang="en-US" altLang="zh-CN" sz="2800">
              <a:latin typeface="手书体" panose="02010800040101010101" pitchFamily="2" charset="-122"/>
              <a:ea typeface="手书体" panose="02010800040101010101" pitchFamily="2" charset="-122"/>
              <a:sym typeface="+mn-ea"/>
            </a:endParaRPr>
          </a:p>
        </p:txBody>
      </p:sp>
      <p:grpSp>
        <p:nvGrpSpPr>
          <p:cNvPr id="18" name="组合 17"/>
          <p:cNvGrpSpPr/>
          <p:nvPr/>
        </p:nvGrpSpPr>
        <p:grpSpPr>
          <a:xfrm>
            <a:off x="1564823" y="2359617"/>
            <a:ext cx="2403475" cy="2138765"/>
            <a:chOff x="1182787" y="2432997"/>
            <a:chExt cx="2403475" cy="2138765"/>
          </a:xfrm>
          <a:solidFill>
            <a:srgbClr val="BBE0E3"/>
          </a:solidFill>
        </p:grpSpPr>
        <p:sp>
          <p:nvSpPr>
            <p:cNvPr id="19" name="橢圓 6"/>
            <p:cNvSpPr/>
            <p:nvPr/>
          </p:nvSpPr>
          <p:spPr>
            <a:xfrm>
              <a:off x="1182787" y="2432997"/>
              <a:ext cx="2138766" cy="2138765"/>
            </a:xfrm>
            <a:prstGeom prst="ellipse">
              <a:avLst/>
            </a:prstGeom>
            <a:gr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cs typeface="+mn-ea"/>
                <a:sym typeface="+mn-lt"/>
              </a:endParaRPr>
            </a:p>
          </p:txBody>
        </p:sp>
        <p:sp>
          <p:nvSpPr>
            <p:cNvPr id="20" name="矩形 19"/>
            <p:cNvSpPr/>
            <p:nvPr/>
          </p:nvSpPr>
          <p:spPr>
            <a:xfrm>
              <a:off x="1447582" y="3149277"/>
              <a:ext cx="2138680" cy="70675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0063A0"/>
                  </a:solidFill>
                  <a:latin typeface="宋体" panose="02010600030101010101" pitchFamily="2" charset="-122"/>
                  <a:ea typeface="宋体" panose="02010600030101010101" pitchFamily="2" charset="-122"/>
                  <a:cs typeface="宋体" panose="02010600030101010101" pitchFamily="2" charset="-122"/>
                  <a:sym typeface="+mn-ea"/>
                </a:rPr>
                <a:t>任务七</a:t>
              </a:r>
              <a:endParaRPr lang="zh-TW" altLang="en-US" sz="4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3640137" y="186645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一</a:t>
            </a:r>
            <a:endParaRPr lang="zh-CN" altLang="en-US" sz="3600" b="1" dirty="0">
              <a:solidFill>
                <a:schemeClr val="bg1"/>
              </a:solidFill>
              <a:cs typeface="+mn-ea"/>
              <a:sym typeface="+mn-lt"/>
            </a:endParaRPr>
          </a:p>
        </p:txBody>
      </p:sp>
      <p:sp>
        <p:nvSpPr>
          <p:cNvPr id="5" name="文本框 176"/>
          <p:cNvSpPr txBox="1"/>
          <p:nvPr/>
        </p:nvSpPr>
        <p:spPr>
          <a:xfrm>
            <a:off x="3639938" y="420198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二</a:t>
            </a:r>
            <a:endParaRPr lang="zh-CN" altLang="en-US" sz="3600" b="1" dirty="0">
              <a:solidFill>
                <a:schemeClr val="bg1"/>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8"/>
          <p:cNvSpPr txBox="1"/>
          <p:nvPr/>
        </p:nvSpPr>
        <p:spPr>
          <a:xfrm>
            <a:off x="4951095" y="1866265"/>
            <a:ext cx="634111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从当前幻灯片开始放映</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19" name="文本框 8"/>
          <p:cNvSpPr txBox="1"/>
          <p:nvPr/>
        </p:nvSpPr>
        <p:spPr>
          <a:xfrm>
            <a:off x="4951095" y="4201795"/>
            <a:ext cx="462724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从头开始放映幻灯片</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99868" y="207257"/>
            <a:ext cx="3592263" cy="603515"/>
            <a:chOff x="4793728" y="1533400"/>
            <a:chExt cx="3592263" cy="603515"/>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772629" y="1617040"/>
              <a:ext cx="2613362" cy="440518"/>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cs typeface="+mn-ea"/>
                  <a:sym typeface="+mn-lt"/>
                </a:rPr>
                <a:t>从当前幻灯片开始放映</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2" name="矩形: 对角圆角 1"/>
          <p:cNvSpPr/>
          <p:nvPr/>
        </p:nvSpPr>
        <p:spPr>
          <a:xfrm>
            <a:off x="1277620" y="1123950"/>
            <a:ext cx="4408170" cy="1010285"/>
          </a:xfrm>
          <a:prstGeom prst="round2DiagRect">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99235" y="1421130"/>
            <a:ext cx="4081145" cy="706755"/>
          </a:xfrm>
          <a:prstGeom prst="rect">
            <a:avLst/>
          </a:prstGeom>
          <a:solidFill>
            <a:srgbClr val="A2CAC9"/>
          </a:solidFill>
          <a:ln>
            <a:noFill/>
          </a:ln>
        </p:spPr>
        <p:txBody>
          <a:bodyPr wrap="square" rtlCol="0">
            <a:spAutoFit/>
          </a:bodyPr>
          <a:lstStyle/>
          <a:p>
            <a:pPr algn="ctr"/>
            <a:r>
              <a:rPr lang="zh-CN" altLang="en-US" sz="2000" b="1" dirty="0">
                <a:cs typeface="+mn-ea"/>
                <a:sym typeface="+mn-lt"/>
              </a:rPr>
              <a:t> PowerPoint 2013 文档演示文稿中放映幻灯片的具体操作步骤如下：</a:t>
            </a:r>
            <a:endParaRPr lang="zh-CN" altLang="en-US" sz="2000" b="1" dirty="0">
              <a:cs typeface="+mn-ea"/>
              <a:sym typeface="+mn-lt"/>
            </a:endParaRPr>
          </a:p>
        </p:txBody>
      </p:sp>
      <p:sp>
        <p:nvSpPr>
          <p:cNvPr id="19" name="文本框 37"/>
          <p:cNvSpPr txBox="1">
            <a:spLocks noChangeArrowheads="1"/>
          </p:cNvSpPr>
          <p:nvPr/>
        </p:nvSpPr>
        <p:spPr bwMode="auto">
          <a:xfrm>
            <a:off x="411480" y="2515235"/>
            <a:ext cx="570357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步骤一　选中一张幻灯片切换到【幻灯片放映】选项卡，在【开始放映幻灯片】组中单击【从当前幻灯片开始】按钮，如图 4-38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幻灯片开始从当前页放映，如图 4-39 所示。</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6323965" y="1123950"/>
            <a:ext cx="4774565" cy="3656330"/>
          </a:xfrm>
          <a:prstGeom prst="rect">
            <a:avLst/>
          </a:prstGeom>
        </p:spPr>
      </p:pic>
      <p:pic>
        <p:nvPicPr>
          <p:cNvPr id="4" name="图片 3" descr="捕获"/>
          <p:cNvPicPr>
            <a:picLocks noChangeAspect="1"/>
          </p:cNvPicPr>
          <p:nvPr/>
        </p:nvPicPr>
        <p:blipFill>
          <a:blip r:embed="rId3"/>
          <a:stretch>
            <a:fillRect/>
          </a:stretch>
        </p:blipFill>
        <p:spPr>
          <a:xfrm>
            <a:off x="6323965" y="1569085"/>
            <a:ext cx="5354955" cy="35140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299868" y="207257"/>
            <a:ext cx="3592263" cy="603515"/>
            <a:chOff x="4793728" y="1533400"/>
            <a:chExt cx="3592263" cy="603515"/>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772629" y="1617040"/>
              <a:ext cx="2613362" cy="440518"/>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cs typeface="+mn-ea"/>
                  <a:sym typeface="+mn-lt"/>
                </a:rPr>
                <a:t>从头开始放映幻灯片</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二</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sp>
        <p:nvSpPr>
          <p:cNvPr id="2" name="矩形: 对角圆角 1"/>
          <p:cNvSpPr/>
          <p:nvPr/>
        </p:nvSpPr>
        <p:spPr>
          <a:xfrm>
            <a:off x="1277620" y="1123950"/>
            <a:ext cx="4408170" cy="1010285"/>
          </a:xfrm>
          <a:prstGeom prst="round2DiagRect">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99235" y="1421130"/>
            <a:ext cx="4081145" cy="706755"/>
          </a:xfrm>
          <a:prstGeom prst="rect">
            <a:avLst/>
          </a:prstGeom>
          <a:solidFill>
            <a:srgbClr val="A2CAC9"/>
          </a:solidFill>
          <a:ln>
            <a:noFill/>
          </a:ln>
        </p:spPr>
        <p:txBody>
          <a:bodyPr wrap="square" rtlCol="0">
            <a:spAutoFit/>
          </a:bodyPr>
          <a:lstStyle/>
          <a:p>
            <a:pPr algn="ctr"/>
            <a:r>
              <a:rPr lang="zh-CN" altLang="en-US" sz="2000" b="1" dirty="0">
                <a:cs typeface="+mn-ea"/>
                <a:sym typeface="+mn-lt"/>
              </a:rPr>
              <a:t> 从头放映幻灯片的</a:t>
            </a:r>
            <a:endParaRPr lang="zh-CN" altLang="en-US" sz="2000" b="1" dirty="0">
              <a:cs typeface="+mn-ea"/>
              <a:sym typeface="+mn-lt"/>
            </a:endParaRPr>
          </a:p>
          <a:p>
            <a:pPr algn="ctr"/>
            <a:r>
              <a:rPr lang="zh-CN" altLang="en-US" sz="2000" b="1" dirty="0">
                <a:cs typeface="+mn-ea"/>
                <a:sym typeface="+mn-lt"/>
              </a:rPr>
              <a:t>具体操作步骤如下：</a:t>
            </a:r>
            <a:endParaRPr lang="zh-CN" altLang="en-US" sz="2000" b="1" dirty="0">
              <a:cs typeface="+mn-ea"/>
              <a:sym typeface="+mn-lt"/>
            </a:endParaRPr>
          </a:p>
        </p:txBody>
      </p:sp>
      <p:sp>
        <p:nvSpPr>
          <p:cNvPr id="19" name="文本框 37"/>
          <p:cNvSpPr txBox="1">
            <a:spLocks noChangeArrowheads="1"/>
          </p:cNvSpPr>
          <p:nvPr/>
        </p:nvSpPr>
        <p:spPr bwMode="auto">
          <a:xfrm>
            <a:off x="411480" y="2504440"/>
            <a:ext cx="570357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步骤一　选中一张幻灯片，切换到【幻灯片放映】选项卡，在【开始放映幻灯片】组中单击【从头开始】按钮，如图 4-40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幻灯片开始从头放映，如图 4-41 所示。</a:t>
            </a:r>
            <a:endParaRPr lang="zh-CN" altLang="en-US" sz="2000" dirty="0">
              <a:solidFill>
                <a:srgbClr val="0D0D0D"/>
              </a:solidFill>
              <a:latin typeface="+mn-lt"/>
              <a:ea typeface="+mn-ea"/>
              <a:cs typeface="+mn-ea"/>
              <a:sym typeface="+mn-lt"/>
            </a:endParaRPr>
          </a:p>
        </p:txBody>
      </p:sp>
      <p:pic>
        <p:nvPicPr>
          <p:cNvPr id="5" name="图片 4" descr="捕获"/>
          <p:cNvPicPr>
            <a:picLocks noChangeAspect="1"/>
          </p:cNvPicPr>
          <p:nvPr/>
        </p:nvPicPr>
        <p:blipFill>
          <a:blip r:embed="rId2"/>
          <a:stretch>
            <a:fillRect/>
          </a:stretch>
        </p:blipFill>
        <p:spPr>
          <a:xfrm>
            <a:off x="6115050" y="1421130"/>
            <a:ext cx="5530850" cy="3186430"/>
          </a:xfrm>
          <a:prstGeom prst="rect">
            <a:avLst/>
          </a:prstGeom>
        </p:spPr>
      </p:pic>
      <p:pic>
        <p:nvPicPr>
          <p:cNvPr id="6" name="图片 5" descr="捕获"/>
          <p:cNvPicPr>
            <a:picLocks noChangeAspect="1"/>
          </p:cNvPicPr>
          <p:nvPr/>
        </p:nvPicPr>
        <p:blipFill>
          <a:blip r:embed="rId3"/>
          <a:stretch>
            <a:fillRect/>
          </a:stretch>
        </p:blipFill>
        <p:spPr>
          <a:xfrm>
            <a:off x="6911340" y="1721485"/>
            <a:ext cx="4553585" cy="35039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grpSp>
        <p:nvGrpSpPr>
          <p:cNvPr id="42" name="组合 41"/>
          <p:cNvGrpSpPr/>
          <p:nvPr/>
        </p:nvGrpSpPr>
        <p:grpSpPr>
          <a:xfrm>
            <a:off x="1820935" y="2794692"/>
            <a:ext cx="8550130" cy="1268577"/>
            <a:chOff x="1985867" y="2050333"/>
            <a:chExt cx="8550130" cy="1268577"/>
          </a:xfrm>
        </p:grpSpPr>
        <p:grpSp>
          <p:nvGrpSpPr>
            <p:cNvPr id="38" name="组合 37"/>
            <p:cNvGrpSpPr/>
            <p:nvPr/>
          </p:nvGrpSpPr>
          <p:grpSpPr>
            <a:xfrm>
              <a:off x="1985867" y="2050333"/>
              <a:ext cx="1268577" cy="1268577"/>
              <a:chOff x="1985867" y="2050333"/>
              <a:chExt cx="1268577" cy="1268577"/>
            </a:xfrm>
          </p:grpSpPr>
          <p:sp>
            <p:nvSpPr>
              <p:cNvPr id="14" name="椭圆 13"/>
              <p:cNvSpPr/>
              <p:nvPr/>
            </p:nvSpPr>
            <p:spPr>
              <a:xfrm>
                <a:off x="1985867"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0" name="文本框 9"/>
              <p:cNvSpPr txBox="1"/>
              <p:nvPr/>
            </p:nvSpPr>
            <p:spPr>
              <a:xfrm>
                <a:off x="2118936" y="2222956"/>
                <a:ext cx="1002439" cy="923330"/>
              </a:xfrm>
              <a:prstGeom prst="rect">
                <a:avLst/>
              </a:prstGeom>
              <a:noFill/>
            </p:spPr>
            <p:txBody>
              <a:bodyPr wrap="square" rtlCol="0">
                <a:spAutoFit/>
              </a:bodyPr>
              <a:lstStyle/>
              <a:p>
                <a:pPr algn="ctr"/>
                <a:r>
                  <a:rPr lang="zh-CN" altLang="en-US" sz="5400" b="1" dirty="0">
                    <a:cs typeface="+mn-ea"/>
                    <a:sym typeface="+mn-lt"/>
                  </a:rPr>
                  <a:t>感</a:t>
                </a:r>
                <a:endParaRPr lang="zh-CN" altLang="en-US" sz="5400" b="1" dirty="0">
                  <a:cs typeface="+mn-ea"/>
                  <a:sym typeface="+mn-lt"/>
                </a:endParaRPr>
              </a:p>
            </p:txBody>
          </p:sp>
        </p:grpSp>
        <p:grpSp>
          <p:nvGrpSpPr>
            <p:cNvPr id="39" name="组合 38"/>
            <p:cNvGrpSpPr/>
            <p:nvPr/>
          </p:nvGrpSpPr>
          <p:grpSpPr>
            <a:xfrm>
              <a:off x="4413051" y="2050333"/>
              <a:ext cx="1268577" cy="1268577"/>
              <a:chOff x="4479091" y="2050333"/>
              <a:chExt cx="1268577" cy="1268577"/>
            </a:xfrm>
          </p:grpSpPr>
          <p:sp>
            <p:nvSpPr>
              <p:cNvPr id="15" name="椭圆 14"/>
              <p:cNvSpPr/>
              <p:nvPr/>
            </p:nvSpPr>
            <p:spPr>
              <a:xfrm>
                <a:off x="4479091"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1" name="文本框 10"/>
              <p:cNvSpPr txBox="1"/>
              <p:nvPr/>
            </p:nvSpPr>
            <p:spPr>
              <a:xfrm>
                <a:off x="4612160" y="2222956"/>
                <a:ext cx="1002439" cy="923330"/>
              </a:xfrm>
              <a:prstGeom prst="rect">
                <a:avLst/>
              </a:prstGeom>
              <a:noFill/>
            </p:spPr>
            <p:txBody>
              <a:bodyPr wrap="square" rtlCol="0">
                <a:spAutoFit/>
              </a:bodyPr>
              <a:lstStyle/>
              <a:p>
                <a:pPr algn="ctr"/>
                <a:r>
                  <a:rPr lang="zh-CN" altLang="en-US" sz="5400" b="1" dirty="0">
                    <a:cs typeface="+mn-ea"/>
                    <a:sym typeface="+mn-lt"/>
                  </a:rPr>
                  <a:t>谢</a:t>
                </a:r>
                <a:endParaRPr lang="zh-CN" altLang="en-US" sz="5400" b="1" dirty="0">
                  <a:cs typeface="+mn-ea"/>
                  <a:sym typeface="+mn-lt"/>
                </a:endParaRPr>
              </a:p>
            </p:txBody>
          </p:sp>
        </p:grpSp>
        <p:grpSp>
          <p:nvGrpSpPr>
            <p:cNvPr id="40" name="组合 39"/>
            <p:cNvGrpSpPr/>
            <p:nvPr/>
          </p:nvGrpSpPr>
          <p:grpSpPr>
            <a:xfrm>
              <a:off x="6840235" y="2050333"/>
              <a:ext cx="1268577" cy="1268577"/>
              <a:chOff x="6560835" y="2050333"/>
              <a:chExt cx="1268577" cy="1268577"/>
            </a:xfrm>
          </p:grpSpPr>
          <p:sp>
            <p:nvSpPr>
              <p:cNvPr id="16" name="椭圆 15"/>
              <p:cNvSpPr/>
              <p:nvPr/>
            </p:nvSpPr>
            <p:spPr>
              <a:xfrm>
                <a:off x="6560835"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2" name="文本框 11"/>
              <p:cNvSpPr txBox="1"/>
              <p:nvPr/>
            </p:nvSpPr>
            <p:spPr>
              <a:xfrm>
                <a:off x="6693904" y="2222956"/>
                <a:ext cx="1002439" cy="923330"/>
              </a:xfrm>
              <a:prstGeom prst="rect">
                <a:avLst/>
              </a:prstGeom>
              <a:noFill/>
            </p:spPr>
            <p:txBody>
              <a:bodyPr wrap="square" rtlCol="0">
                <a:spAutoFit/>
              </a:bodyPr>
              <a:lstStyle/>
              <a:p>
                <a:pPr algn="ctr"/>
                <a:r>
                  <a:rPr lang="zh-CN" altLang="en-US" sz="5400" b="1" dirty="0">
                    <a:cs typeface="+mn-ea"/>
                    <a:sym typeface="+mn-lt"/>
                  </a:rPr>
                  <a:t>观</a:t>
                </a:r>
                <a:endParaRPr lang="zh-CN" altLang="en-US" sz="5400" b="1" dirty="0">
                  <a:cs typeface="+mn-ea"/>
                  <a:sym typeface="+mn-lt"/>
                </a:endParaRPr>
              </a:p>
            </p:txBody>
          </p:sp>
        </p:grpSp>
        <p:grpSp>
          <p:nvGrpSpPr>
            <p:cNvPr id="41" name="组合 40"/>
            <p:cNvGrpSpPr/>
            <p:nvPr/>
          </p:nvGrpSpPr>
          <p:grpSpPr>
            <a:xfrm>
              <a:off x="9267420" y="2050333"/>
              <a:ext cx="1268577" cy="1268577"/>
              <a:chOff x="8642580" y="2050333"/>
              <a:chExt cx="1268577" cy="1268577"/>
            </a:xfrm>
          </p:grpSpPr>
          <p:sp>
            <p:nvSpPr>
              <p:cNvPr id="17" name="椭圆 16"/>
              <p:cNvSpPr/>
              <p:nvPr/>
            </p:nvSpPr>
            <p:spPr>
              <a:xfrm>
                <a:off x="8642580" y="2050333"/>
                <a:ext cx="1268577" cy="1268577"/>
              </a:xfrm>
              <a:prstGeom prst="ellipse">
                <a:avLst/>
              </a:prstGeom>
              <a:gradFill>
                <a:gsLst>
                  <a:gs pos="0">
                    <a:schemeClr val="accent1">
                      <a:lumMod val="5000"/>
                      <a:lumOff val="95000"/>
                    </a:schemeClr>
                  </a:gs>
                  <a:gs pos="0">
                    <a:srgbClr val="A6CDCC"/>
                  </a:gs>
                  <a:gs pos="25000">
                    <a:srgbClr val="A2CAC9"/>
                  </a:gs>
                  <a:gs pos="70000">
                    <a:srgbClr val="DDEBEB"/>
                  </a:gs>
                  <a:gs pos="48000">
                    <a:srgbClr val="ABD1D0"/>
                  </a:gs>
                </a:gsLst>
                <a:lin ang="54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3" name="文本框 12"/>
              <p:cNvSpPr txBox="1"/>
              <p:nvPr/>
            </p:nvSpPr>
            <p:spPr>
              <a:xfrm>
                <a:off x="8775649" y="2222956"/>
                <a:ext cx="1002439" cy="923330"/>
              </a:xfrm>
              <a:prstGeom prst="rect">
                <a:avLst/>
              </a:prstGeom>
              <a:noFill/>
            </p:spPr>
            <p:txBody>
              <a:bodyPr wrap="square" rtlCol="0">
                <a:spAutoFit/>
              </a:bodyPr>
              <a:lstStyle/>
              <a:p>
                <a:pPr algn="ctr"/>
                <a:r>
                  <a:rPr lang="zh-CN" altLang="en-US" sz="5400" b="1" dirty="0">
                    <a:cs typeface="+mn-ea"/>
                    <a:sym typeface="+mn-lt"/>
                  </a:rPr>
                  <a:t>看</a:t>
                </a:r>
                <a:endParaRPr lang="zh-CN" altLang="en-US" sz="5400" b="1" dirty="0">
                  <a:cs typeface="+mn-ea"/>
                  <a:sym typeface="+mn-lt"/>
                </a:endParaRPr>
              </a:p>
            </p:txBody>
          </p:sp>
        </p:grpSp>
      </p:grpSp>
      <p:sp>
        <p:nvSpPr>
          <p:cNvPr id="36" name="文本框 35"/>
          <p:cNvSpPr txBox="1"/>
          <p:nvPr/>
        </p:nvSpPr>
        <p:spPr>
          <a:xfrm>
            <a:off x="3713480" y="4900930"/>
            <a:ext cx="4451350" cy="460375"/>
          </a:xfrm>
          <a:prstGeom prst="rect">
            <a:avLst/>
          </a:prstGeom>
          <a:noFill/>
        </p:spPr>
        <p:txBody>
          <a:bodyPr wrap="square" rtlCol="0">
            <a:spAutoFit/>
          </a:bodyPr>
          <a:lstStyle/>
          <a:p>
            <a:pPr algn="dist"/>
            <a:r>
              <a:rPr lang="en-US" altLang="zh-CN" sz="2400" b="1" dirty="0">
                <a:cs typeface="+mn-ea"/>
                <a:sym typeface="+mn-lt"/>
              </a:rPr>
              <a:t>THANK YOU</a:t>
            </a:r>
            <a:endParaRPr lang="en-US" altLang="zh-CN" sz="2400" b="1" dirty="0">
              <a:cs typeface="+mn-ea"/>
              <a:sym typeface="+mn-lt"/>
            </a:endParaRPr>
          </a:p>
        </p:txBody>
      </p:sp>
      <p:sp>
        <p:nvSpPr>
          <p:cNvPr id="46" name="斜纹 45"/>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斜纹 46"/>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p:cNvSpPr txBox="1"/>
          <p:nvPr/>
        </p:nvSpPr>
        <p:spPr>
          <a:xfrm rot="2898973">
            <a:off x="729429" y="-274433"/>
            <a:ext cx="613410" cy="2502454"/>
          </a:xfrm>
          <a:prstGeom prst="rect">
            <a:avLst/>
          </a:prstGeom>
          <a:noFill/>
        </p:spPr>
        <p:txBody>
          <a:bodyPr vert="eaVert" wrap="square" rtlCol="0">
            <a:spAutoFit/>
          </a:bodyPr>
          <a:lstStyle/>
          <a:p>
            <a:pPr algn="dist"/>
            <a:r>
              <a:rPr lang="zh-CN" altLang="en-US" sz="2800" b="1" dirty="0">
                <a:cs typeface="+mn-ea"/>
                <a:sym typeface="+mn-lt"/>
              </a:rPr>
              <a:t>计算机应用</a:t>
            </a:r>
            <a:endParaRPr lang="zh-CN" altLang="en-US" sz="2800" b="1" dirty="0">
              <a:cs typeface="+mn-ea"/>
              <a:sym typeface="+mn-lt"/>
            </a:endParaRPr>
          </a:p>
        </p:txBody>
      </p:sp>
      <p:sp>
        <p:nvSpPr>
          <p:cNvPr id="49" name="文本框 48"/>
          <p:cNvSpPr txBox="1"/>
          <p:nvPr/>
        </p:nvSpPr>
        <p:spPr>
          <a:xfrm rot="2920961">
            <a:off x="10906210" y="4714883"/>
            <a:ext cx="613410" cy="2312437"/>
          </a:xfrm>
          <a:prstGeom prst="rect">
            <a:avLst/>
          </a:prstGeom>
          <a:noFill/>
        </p:spPr>
        <p:txBody>
          <a:bodyPr vert="eaVert" wrap="square" rtlCol="0">
            <a:spAutoFit/>
          </a:bodyPr>
          <a:lstStyle/>
          <a:p>
            <a:pPr algn="dist"/>
            <a:r>
              <a:rPr lang="zh-CN" altLang="en-US" sz="2800" b="1" dirty="0">
                <a:cs typeface="+mn-ea"/>
                <a:sym typeface="+mn-lt"/>
              </a:rPr>
              <a:t>计算机应用</a:t>
            </a:r>
            <a:endParaRPr lang="zh-CN" altLang="en-US" sz="2800" b="1" dirty="0">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3640137" y="186645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一</a:t>
            </a:r>
            <a:endParaRPr lang="zh-CN" altLang="en-US" sz="3600" b="1" dirty="0">
              <a:solidFill>
                <a:schemeClr val="bg1"/>
              </a:solidFill>
              <a:cs typeface="+mn-ea"/>
              <a:sym typeface="+mn-lt"/>
            </a:endParaRPr>
          </a:p>
        </p:txBody>
      </p:sp>
      <p:sp>
        <p:nvSpPr>
          <p:cNvPr id="5" name="文本框 176"/>
          <p:cNvSpPr txBox="1"/>
          <p:nvPr/>
        </p:nvSpPr>
        <p:spPr>
          <a:xfrm>
            <a:off x="3639938" y="318661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二</a:t>
            </a:r>
            <a:endParaRPr lang="zh-CN" altLang="en-US" sz="3600" b="1" dirty="0">
              <a:solidFill>
                <a:schemeClr val="bg1"/>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8"/>
          <p:cNvSpPr txBox="1"/>
          <p:nvPr/>
        </p:nvSpPr>
        <p:spPr>
          <a:xfrm>
            <a:off x="4707890" y="1867535"/>
            <a:ext cx="571373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启动 PowerPoint 2013</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19" name="文本框 8"/>
          <p:cNvSpPr txBox="1"/>
          <p:nvPr/>
        </p:nvSpPr>
        <p:spPr>
          <a:xfrm>
            <a:off x="4707890" y="3106420"/>
            <a:ext cx="658495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认识 PowerPoint 2013工作界面</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4" name="文本框 176"/>
          <p:cNvSpPr txBox="1"/>
          <p:nvPr/>
        </p:nvSpPr>
        <p:spPr>
          <a:xfrm>
            <a:off x="3639938" y="450741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三</a:t>
            </a:r>
            <a:endParaRPr lang="zh-CN" altLang="en-US" sz="3600" b="1" dirty="0">
              <a:solidFill>
                <a:schemeClr val="bg1"/>
              </a:solidFill>
              <a:cs typeface="+mn-ea"/>
              <a:sym typeface="+mn-lt"/>
            </a:endParaRPr>
          </a:p>
        </p:txBody>
      </p:sp>
      <p:sp>
        <p:nvSpPr>
          <p:cNvPr id="6" name="文本框 8"/>
          <p:cNvSpPr txBox="1"/>
          <p:nvPr/>
        </p:nvSpPr>
        <p:spPr>
          <a:xfrm>
            <a:off x="4707890" y="4507230"/>
            <a:ext cx="658495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退出 PowerPoint 2013</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2" name="矩形: 对角圆角 1"/>
          <p:cNvSpPr/>
          <p:nvPr/>
        </p:nvSpPr>
        <p:spPr>
          <a:xfrm>
            <a:off x="1277620" y="1123950"/>
            <a:ext cx="4408170" cy="1010285"/>
          </a:xfrm>
          <a:prstGeom prst="round2DiagRect">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26210" y="1245870"/>
            <a:ext cx="4186555" cy="706755"/>
          </a:xfrm>
          <a:prstGeom prst="rect">
            <a:avLst/>
          </a:prstGeom>
          <a:solidFill>
            <a:srgbClr val="A2CAC9"/>
          </a:solidFill>
          <a:ln>
            <a:noFill/>
          </a:ln>
        </p:spPr>
        <p:txBody>
          <a:bodyPr wrap="square" rtlCol="0">
            <a:spAutoFit/>
          </a:bodyPr>
          <a:lstStyle/>
          <a:p>
            <a:pPr algn="ctr"/>
            <a:r>
              <a:rPr lang="zh-CN" altLang="en-US" sz="2000" b="1" dirty="0">
                <a:cs typeface="+mn-ea"/>
                <a:sym typeface="+mn-lt"/>
              </a:rPr>
              <a:t>启动 PowerPoint 2013 的</a:t>
            </a:r>
            <a:endParaRPr lang="zh-CN" altLang="en-US" sz="2000" b="1" dirty="0">
              <a:cs typeface="+mn-ea"/>
              <a:sym typeface="+mn-lt"/>
            </a:endParaRPr>
          </a:p>
          <a:p>
            <a:pPr algn="ctr"/>
            <a:r>
              <a:rPr lang="zh-CN" altLang="en-US" sz="2000" b="1" dirty="0">
                <a:cs typeface="+mn-ea"/>
                <a:sym typeface="+mn-lt"/>
              </a:rPr>
              <a:t>具体操作步骤如下：</a:t>
            </a:r>
            <a:endParaRPr lang="zh-CN" altLang="en-US" sz="2000" b="1" dirty="0">
              <a:cs typeface="+mn-ea"/>
              <a:sym typeface="+mn-lt"/>
            </a:endParaRPr>
          </a:p>
        </p:txBody>
      </p:sp>
      <p:sp>
        <p:nvSpPr>
          <p:cNvPr id="19" name="文本框 37"/>
          <p:cNvSpPr txBox="1">
            <a:spLocks noChangeArrowheads="1"/>
          </p:cNvSpPr>
          <p:nvPr/>
        </p:nvSpPr>
        <p:spPr bwMode="auto">
          <a:xfrm>
            <a:off x="495935" y="2134235"/>
            <a:ext cx="575945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步骤一　单击【开始】按钮，在弹出的菜单中选择【所有程序】菜单项，如图 4-1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步骤二　 在【所 有 程 序 】 菜 单 中， 单 击 Microsoft Office 2013 菜 单 项， 选 择PowerPoint 2013 菜单项，如图 4-2 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步骤三　进入选择演示文稿模板界面，单击【空白演示文稿】选项，如图 4-3所示。</a:t>
            </a:r>
            <a:endParaRPr lang="zh-CN" altLang="en-US" sz="2000" dirty="0">
              <a:solidFill>
                <a:srgbClr val="0D0D0D"/>
              </a:solidFill>
              <a:latin typeface="+mn-lt"/>
              <a:ea typeface="+mn-ea"/>
              <a:cs typeface="+mn-ea"/>
              <a:sym typeface="+mn-lt"/>
            </a:endParaRPr>
          </a:p>
          <a:p>
            <a:pPr fontAlgn="auto">
              <a:lnSpc>
                <a:spcPct val="150000"/>
              </a:lnSpc>
            </a:pPr>
            <a:r>
              <a:rPr lang="zh-CN" altLang="en-US" sz="2000" dirty="0">
                <a:solidFill>
                  <a:srgbClr val="0D0D0D"/>
                </a:solidFill>
                <a:latin typeface="+mn-lt"/>
                <a:ea typeface="+mn-ea"/>
                <a:cs typeface="+mn-ea"/>
                <a:sym typeface="+mn-lt"/>
              </a:rPr>
              <a:t>步骤四　通过上述操作即可启动 PowerPoint 2013，如图 4-4 所示。</a:t>
            </a:r>
            <a:endParaRPr lang="zh-CN" altLang="en-US" sz="2000" dirty="0">
              <a:solidFill>
                <a:srgbClr val="0D0D0D"/>
              </a:solidFill>
              <a:latin typeface="+mn-lt"/>
              <a:ea typeface="+mn-ea"/>
              <a:cs typeface="+mn-ea"/>
              <a:sym typeface="+mn-lt"/>
            </a:endParaRPr>
          </a:p>
        </p:txBody>
      </p:sp>
      <p:grpSp>
        <p:nvGrpSpPr>
          <p:cNvPr id="24" name="组合 23"/>
          <p:cNvGrpSpPr/>
          <p:nvPr/>
        </p:nvGrpSpPr>
        <p:grpSpPr>
          <a:xfrm>
            <a:off x="4299868" y="207257"/>
            <a:ext cx="3844925" cy="603515"/>
            <a:chOff x="4793728" y="1533400"/>
            <a:chExt cx="3844925" cy="603515"/>
          </a:xfrm>
        </p:grpSpPr>
        <p:sp>
          <p:nvSpPr>
            <p:cNvPr id="2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 name="pa_     _17"/>
            <p:cNvSpPr>
              <a:spLocks noChangeArrowheads="1"/>
            </p:cNvSpPr>
            <p:nvPr/>
          </p:nvSpPr>
          <p:spPr bwMode="gray">
            <a:xfrm>
              <a:off x="5496038" y="1588010"/>
              <a:ext cx="3142615" cy="474302"/>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a:solidFill>
                    <a:schemeClr val="accent1">
                      <a:lumMod val="75000"/>
                    </a:schemeClr>
                  </a:solidFill>
                  <a:latin typeface="华文细黑" panose="02010600040101010101" charset="-122"/>
                  <a:ea typeface="华文细黑" panose="02010600040101010101" charset="-122"/>
                  <a:sym typeface="+mn-ea"/>
                </a:rPr>
                <a:t>启动 PowerPoint 2013</a:t>
              </a:r>
              <a:endParaRPr lang="zh-CN" altLang="en-US" sz="2000" b="1">
                <a:solidFill>
                  <a:schemeClr val="accent1">
                    <a:lumMod val="75000"/>
                  </a:schemeClr>
                </a:solidFill>
                <a:latin typeface="华文细黑" panose="02010600040101010101" charset="-122"/>
                <a:ea typeface="华文细黑" panose="02010600040101010101" charset="-122"/>
                <a:sym typeface="+mn-ea"/>
              </a:endParaRPr>
            </a:p>
          </p:txBody>
        </p:sp>
        <p:sp>
          <p:nvSpPr>
            <p:cNvPr id="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6"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一</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pic>
        <p:nvPicPr>
          <p:cNvPr id="6" name="图片 5" descr="捕获"/>
          <p:cNvPicPr>
            <a:picLocks noChangeAspect="1"/>
          </p:cNvPicPr>
          <p:nvPr/>
        </p:nvPicPr>
        <p:blipFill>
          <a:blip r:embed="rId2"/>
          <a:stretch>
            <a:fillRect/>
          </a:stretch>
        </p:blipFill>
        <p:spPr>
          <a:xfrm>
            <a:off x="6557645" y="1245870"/>
            <a:ext cx="3981450" cy="4074795"/>
          </a:xfrm>
          <a:prstGeom prst="rect">
            <a:avLst/>
          </a:prstGeom>
        </p:spPr>
      </p:pic>
      <p:pic>
        <p:nvPicPr>
          <p:cNvPr id="7" name="图片 6" descr="捕获"/>
          <p:cNvPicPr>
            <a:picLocks noChangeAspect="1"/>
          </p:cNvPicPr>
          <p:nvPr/>
        </p:nvPicPr>
        <p:blipFill>
          <a:blip r:embed="rId3"/>
          <a:stretch>
            <a:fillRect/>
          </a:stretch>
        </p:blipFill>
        <p:spPr>
          <a:xfrm>
            <a:off x="6367145" y="1854200"/>
            <a:ext cx="4566920" cy="3434080"/>
          </a:xfrm>
          <a:prstGeom prst="rect">
            <a:avLst/>
          </a:prstGeom>
        </p:spPr>
      </p:pic>
      <p:pic>
        <p:nvPicPr>
          <p:cNvPr id="8" name="图片 7" descr="捕获"/>
          <p:cNvPicPr>
            <a:picLocks noChangeAspect="1"/>
          </p:cNvPicPr>
          <p:nvPr/>
        </p:nvPicPr>
        <p:blipFill>
          <a:blip r:embed="rId4"/>
          <a:stretch>
            <a:fillRect/>
          </a:stretch>
        </p:blipFill>
        <p:spPr>
          <a:xfrm>
            <a:off x="6459855" y="1421130"/>
            <a:ext cx="4474210" cy="4112260"/>
          </a:xfrm>
          <a:prstGeom prst="rect">
            <a:avLst/>
          </a:prstGeom>
        </p:spPr>
      </p:pic>
      <p:pic>
        <p:nvPicPr>
          <p:cNvPr id="9" name="图片 8" descr="捕获"/>
          <p:cNvPicPr>
            <a:picLocks noChangeAspect="1"/>
          </p:cNvPicPr>
          <p:nvPr/>
        </p:nvPicPr>
        <p:blipFill>
          <a:blip r:embed="rId5"/>
          <a:stretch>
            <a:fillRect/>
          </a:stretch>
        </p:blipFill>
        <p:spPr>
          <a:xfrm>
            <a:off x="6459855" y="1510030"/>
            <a:ext cx="4930775" cy="40239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
            <a:ext cx="12192000" cy="6857999"/>
            <a:chOff x="0" y="1"/>
            <a:chExt cx="12192000" cy="6857999"/>
          </a:xfrm>
        </p:grpSpPr>
        <p:pic>
          <p:nvPicPr>
            <p:cNvPr id="27" name="图片 26"/>
            <p:cNvPicPr>
              <a:picLocks noChangeAspect="1"/>
            </p:cNvPicPr>
            <p:nvPr/>
          </p:nvPicPr>
          <p:blipFill>
            <a:blip r:embed="rId1"/>
            <a:stretch>
              <a:fillRect/>
            </a:stretch>
          </p:blipFill>
          <p:spPr>
            <a:xfrm>
              <a:off x="0" y="1"/>
              <a:ext cx="12192000" cy="6857999"/>
            </a:xfrm>
            <a:prstGeom prst="rect">
              <a:avLst/>
            </a:prstGeom>
          </p:spPr>
        </p:pic>
        <p:sp>
          <p:nvSpPr>
            <p:cNvPr id="28" name="矩形 27"/>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斜纹 28"/>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斜纹 29"/>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31" name="组合 30"/>
          <p:cNvGrpSpPr/>
          <p:nvPr/>
        </p:nvGrpSpPr>
        <p:grpSpPr>
          <a:xfrm>
            <a:off x="4309745" y="196850"/>
            <a:ext cx="4648200" cy="612328"/>
            <a:chOff x="4793728" y="1533400"/>
            <a:chExt cx="3799105" cy="612514"/>
          </a:xfrm>
        </p:grpSpPr>
        <p:sp>
          <p:nvSpPr>
            <p:cNvPr id="32"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3" name="pa_     _17"/>
            <p:cNvSpPr>
              <a:spLocks noChangeArrowheads="1"/>
            </p:cNvSpPr>
            <p:nvPr/>
          </p:nvSpPr>
          <p:spPr bwMode="gray">
            <a:xfrm>
              <a:off x="5639410" y="1617252"/>
              <a:ext cx="2953423" cy="470330"/>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cs typeface="+mn-ea"/>
                  <a:sym typeface="+mn-lt"/>
                </a:rPr>
                <a:t>认识 PowerPoint 2013工作界面</a:t>
              </a:r>
              <a:endParaRPr lang="zh-CN" altLang="en-US" b="1" dirty="0">
                <a:solidFill>
                  <a:schemeClr val="tx1">
                    <a:lumMod val="65000"/>
                    <a:lumOff val="35000"/>
                  </a:schemeClr>
                </a:solidFill>
                <a:cs typeface="+mn-ea"/>
                <a:sym typeface="+mn-lt"/>
              </a:endParaRPr>
            </a:p>
          </p:txBody>
        </p:sp>
        <p:sp>
          <p:nvSpPr>
            <p:cNvPr id="34"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5" name="pa_     _24"/>
            <p:cNvSpPr>
              <a:spLocks noChangeArrowheads="1"/>
            </p:cNvSpPr>
            <p:nvPr/>
          </p:nvSpPr>
          <p:spPr bwMode="auto">
            <a:xfrm>
              <a:off x="5026317" y="1605262"/>
              <a:ext cx="404878" cy="54065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zh-CN" sz="3200" b="1" dirty="0">
                  <a:solidFill>
                    <a:schemeClr val="bg1"/>
                  </a:solidFill>
                  <a:effectLst>
                    <a:innerShdw blurRad="63500" dist="50800" dir="18900000">
                      <a:prstClr val="black">
                        <a:alpha val="50000"/>
                      </a:prstClr>
                    </a:innerShdw>
                  </a:effectLst>
                  <a:ea typeface="宋体" panose="02010600030101010101" pitchFamily="2" charset="-122"/>
                  <a:cs typeface="+mn-ea"/>
                  <a:sym typeface="+mn-lt"/>
                </a:rPr>
                <a:t>二</a:t>
              </a:r>
              <a:endParaRPr lang="zh-CN" altLang="zh-CN" sz="3200" b="1" dirty="0">
                <a:solidFill>
                  <a:schemeClr val="bg1"/>
                </a:solidFill>
                <a:effectLst>
                  <a:innerShdw blurRad="63500" dist="50800" dir="18900000">
                    <a:prstClr val="black">
                      <a:alpha val="50000"/>
                    </a:prstClr>
                  </a:innerShdw>
                </a:effectLst>
                <a:ea typeface="宋体" panose="02010600030101010101" pitchFamily="2" charset="-122"/>
                <a:cs typeface="+mn-ea"/>
                <a:sym typeface="+mn-lt"/>
              </a:endParaRPr>
            </a:p>
          </p:txBody>
        </p:sp>
      </p:grpSp>
      <p:sp>
        <p:nvSpPr>
          <p:cNvPr id="15" name="ïṡḷîḓe"/>
          <p:cNvSpPr/>
          <p:nvPr/>
        </p:nvSpPr>
        <p:spPr bwMode="auto">
          <a:xfrm rot="10800000">
            <a:off x="526415" y="1677670"/>
            <a:ext cx="6415405" cy="377825"/>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54969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dirty="0">
              <a:solidFill>
                <a:schemeClr val="tx1">
                  <a:lumMod val="75000"/>
                  <a:lumOff val="25000"/>
                </a:schemeClr>
              </a:solidFill>
              <a:cs typeface="+mn-ea"/>
              <a:sym typeface="+mn-lt"/>
            </a:endParaRPr>
          </a:p>
        </p:txBody>
      </p:sp>
      <p:sp>
        <p:nvSpPr>
          <p:cNvPr id="12" name="文本框 37"/>
          <p:cNvSpPr txBox="1">
            <a:spLocks noChangeArrowheads="1"/>
          </p:cNvSpPr>
          <p:nvPr/>
        </p:nvSpPr>
        <p:spPr bwMode="auto">
          <a:xfrm>
            <a:off x="875665" y="2606040"/>
            <a:ext cx="571754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360045" fontAlgn="auto">
              <a:lnSpc>
                <a:spcPct val="150000"/>
              </a:lnSpc>
            </a:pPr>
            <a:r>
              <a:rPr lang="zh-CN" altLang="en-US" sz="2000" dirty="0">
                <a:solidFill>
                  <a:srgbClr val="0D0D0D"/>
                </a:solidFill>
                <a:latin typeface="+mn-lt"/>
                <a:ea typeface="+mn-ea"/>
                <a:cs typeface="+mn-ea"/>
                <a:sym typeface="+mn-lt"/>
              </a:rPr>
              <a:t>在 Windows 10 系统中，启动 PowerPoint 2013 软件后即可进入 PowerPoint 2013 的工作界面。PowerPoint 2013 的工作界面主要由标题栏、快速访问工具栏、功能区、大纲区、工作区和状态栏等部分组成，如图 4-5 所示。</a:t>
            </a:r>
            <a:endParaRPr lang="zh-CN" altLang="en-US" sz="2000" dirty="0">
              <a:solidFill>
                <a:srgbClr val="0D0D0D"/>
              </a:solidFill>
              <a:latin typeface="+mn-lt"/>
              <a:ea typeface="+mn-ea"/>
              <a:cs typeface="+mn-ea"/>
              <a:sym typeface="+mn-lt"/>
            </a:endParaRPr>
          </a:p>
        </p:txBody>
      </p:sp>
      <p:pic>
        <p:nvPicPr>
          <p:cNvPr id="3" name="图片 2" descr="捕获"/>
          <p:cNvPicPr>
            <a:picLocks noChangeAspect="1"/>
          </p:cNvPicPr>
          <p:nvPr/>
        </p:nvPicPr>
        <p:blipFill>
          <a:blip r:embed="rId2"/>
          <a:stretch>
            <a:fillRect/>
          </a:stretch>
        </p:blipFill>
        <p:spPr>
          <a:xfrm>
            <a:off x="6455410" y="1303655"/>
            <a:ext cx="5589905" cy="442976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0" y="1"/>
            <a:ext cx="12192000" cy="6857999"/>
            <a:chOff x="0" y="1"/>
            <a:chExt cx="12192000" cy="6857999"/>
          </a:xfrm>
        </p:grpSpPr>
        <p:pic>
          <p:nvPicPr>
            <p:cNvPr id="15" name="图片 14"/>
            <p:cNvPicPr>
              <a:picLocks noChangeAspect="1"/>
            </p:cNvPicPr>
            <p:nvPr/>
          </p:nvPicPr>
          <p:blipFill>
            <a:blip r:embed="rId1"/>
            <a:stretch>
              <a:fillRect/>
            </a:stretch>
          </p:blipFill>
          <p:spPr>
            <a:xfrm>
              <a:off x="0" y="1"/>
              <a:ext cx="12192000" cy="6857999"/>
            </a:xfrm>
            <a:prstGeom prst="rect">
              <a:avLst/>
            </a:prstGeom>
          </p:spPr>
        </p:pic>
        <p:sp>
          <p:nvSpPr>
            <p:cNvPr id="16" name="矩形 15"/>
            <p:cNvSpPr/>
            <p:nvPr/>
          </p:nvSpPr>
          <p:spPr>
            <a:xfrm>
              <a:off x="411480" y="525780"/>
              <a:ext cx="11369040" cy="580644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斜纹 16"/>
            <p:cNvSpPr/>
            <p:nvPr/>
          </p:nvSpPr>
          <p:spPr>
            <a:xfrm>
              <a:off x="0" y="15261"/>
              <a:ext cx="1767840" cy="1405738"/>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 name="斜纹 17"/>
            <p:cNvSpPr/>
            <p:nvPr/>
          </p:nvSpPr>
          <p:spPr>
            <a:xfrm flipH="1" flipV="1">
              <a:off x="10637519" y="5288279"/>
              <a:ext cx="1554480" cy="1554459"/>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2" name="组合 1"/>
          <p:cNvGrpSpPr/>
          <p:nvPr/>
        </p:nvGrpSpPr>
        <p:grpSpPr>
          <a:xfrm>
            <a:off x="1186180" y="1586865"/>
            <a:ext cx="9081135" cy="1501775"/>
            <a:chOff x="3586" y="5085"/>
            <a:chExt cx="8419" cy="1989"/>
          </a:xfrm>
        </p:grpSpPr>
        <p:sp>
          <p:nvSpPr>
            <p:cNvPr id="19" name="矩形 3"/>
            <p:cNvSpPr/>
            <p:nvPr/>
          </p:nvSpPr>
          <p:spPr>
            <a:xfrm>
              <a:off x="3615" y="5085"/>
              <a:ext cx="8390" cy="1779"/>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rgbClr val="9FC9C7"/>
            </a:solidFill>
            <a:ln w="25400" cap="flat" cmpd="sng" algn="ctr">
              <a:noFill/>
              <a:prstDash val="solid"/>
            </a:ln>
            <a:effectLst/>
          </p:spPr>
          <p:txBody>
            <a:bodyPr lIns="1620000" tIns="46800" rIns="72000" bIns="46800" anchor="ctr"/>
            <a:lstStyle/>
            <a:p>
              <a:pPr marL="0" marR="0" lvl="1" indent="0" defTabSz="488950" rtl="0" eaLnBrk="1" fontAlgn="auto" latinLnBrk="0" hangingPunct="1">
                <a:lnSpc>
                  <a:spcPct val="130000"/>
                </a:lnSpc>
                <a:spcAft>
                  <a:spcPct val="0"/>
                </a:spcAft>
                <a:buClrTx/>
                <a:buSzTx/>
                <a:buFontTx/>
                <a:buNone/>
                <a:defRPr/>
              </a:pPr>
              <a:endParaRPr kumimoji="0" lang="zh-CN" altLang="en-US" sz="1100" b="0" i="0" u="none" strike="noStrike" kern="1200" cap="none" spc="0" normalizeH="0" baseline="0" noProof="0" dirty="0">
                <a:solidFill>
                  <a:schemeClr val="bg2">
                    <a:lumMod val="50000"/>
                  </a:schemeClr>
                </a:solidFill>
                <a:effectLst/>
                <a:uLnTx/>
                <a:uFillTx/>
                <a:cs typeface="+mn-ea"/>
                <a:sym typeface="+mn-lt"/>
              </a:endParaRPr>
            </a:p>
          </p:txBody>
        </p:sp>
        <p:sp>
          <p:nvSpPr>
            <p:cNvPr id="20" name="直角三角形 2"/>
            <p:cNvSpPr/>
            <p:nvPr/>
          </p:nvSpPr>
          <p:spPr>
            <a:xfrm rot="17117050" flipH="1">
              <a:off x="4042" y="5352"/>
              <a:ext cx="1266" cy="2178"/>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tx2">
                <a:lumMod val="60000"/>
                <a:lumOff val="40000"/>
              </a:schemeClr>
            </a:solidFill>
            <a:ln w="25400" cap="flat" cmpd="sng" algn="ctr">
              <a:noFill/>
              <a:prstDash val="solid"/>
            </a:ln>
            <a:effectLst/>
          </p:spPr>
          <p:txBody>
            <a:bodyPr anchor="ctr"/>
            <a:lstStyle/>
            <a:p>
              <a:pPr marL="0" marR="0" lvl="0" indent="0" algn="ctr" defTabSz="914400" rtl="0" eaLnBrk="1" fontAlgn="auto" latinLnBrk="0" hangingPunct="1">
                <a:lnSpc>
                  <a:spcPct val="130000"/>
                </a:lnSpc>
                <a:buClrTx/>
                <a:buSzTx/>
                <a:buFontTx/>
                <a:buNone/>
                <a:defRPr/>
              </a:pPr>
              <a:endParaRPr kumimoji="0" lang="zh-CN" altLang="en-US" sz="1350" b="0" i="0" u="none" strike="noStrike" kern="0" cap="none" spc="0" normalizeH="0" baseline="0" noProof="0" dirty="0">
                <a:ln>
                  <a:noFill/>
                </a:ln>
                <a:solidFill>
                  <a:sysClr val="window" lastClr="FFFFFF"/>
                </a:solidFill>
                <a:effectLst/>
                <a:uLnTx/>
                <a:uFillTx/>
                <a:cs typeface="+mn-ea"/>
                <a:sym typeface="+mn-lt"/>
              </a:endParaRPr>
            </a:p>
          </p:txBody>
        </p:sp>
      </p:grpSp>
      <p:sp>
        <p:nvSpPr>
          <p:cNvPr id="58" name="文本框 37"/>
          <p:cNvSpPr txBox="1">
            <a:spLocks noChangeArrowheads="1"/>
          </p:cNvSpPr>
          <p:nvPr/>
        </p:nvSpPr>
        <p:spPr bwMode="auto">
          <a:xfrm>
            <a:off x="3039110" y="1443355"/>
            <a:ext cx="74231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lang="zh-CN" altLang="en-US" sz="2000" dirty="0">
                <a:solidFill>
                  <a:srgbClr val="0D0D0D"/>
                </a:solidFill>
                <a:latin typeface="+mn-lt"/>
                <a:ea typeface="+mn-ea"/>
                <a:cs typeface="+mn-ea"/>
                <a:sym typeface="+mn-lt"/>
              </a:rPr>
              <a:t> 在 PowerPoint 2013 文档中完成演示文稿的编辑和保存操作后，如果不准备使用PowerPoint 2013 文档，则单击界面右上角的【关闭】按钮 ，便可退出 PowerPoint 2013软件，如图 4-12 所示。</a:t>
            </a:r>
            <a:endParaRPr lang="zh-CN" altLang="en-US" sz="2000" dirty="0">
              <a:solidFill>
                <a:srgbClr val="0D0D0D"/>
              </a:solidFill>
              <a:latin typeface="+mn-lt"/>
              <a:ea typeface="+mn-ea"/>
              <a:cs typeface="+mn-ea"/>
              <a:sym typeface="+mn-lt"/>
            </a:endParaRPr>
          </a:p>
        </p:txBody>
      </p:sp>
      <p:grpSp>
        <p:nvGrpSpPr>
          <p:cNvPr id="24" name="组合 23"/>
          <p:cNvGrpSpPr/>
          <p:nvPr/>
        </p:nvGrpSpPr>
        <p:grpSpPr>
          <a:xfrm>
            <a:off x="4299868" y="207257"/>
            <a:ext cx="3844925" cy="603515"/>
            <a:chOff x="4793728" y="1533400"/>
            <a:chExt cx="3844925" cy="603515"/>
          </a:xfrm>
        </p:grpSpPr>
        <p:sp>
          <p:nvSpPr>
            <p:cNvPr id="25" name="pa_     _1"/>
            <p:cNvSpPr/>
            <p:nvPr/>
          </p:nvSpPr>
          <p:spPr>
            <a:xfrm>
              <a:off x="4927601" y="1565443"/>
              <a:ext cx="3458389" cy="537053"/>
            </a:xfrm>
            <a:prstGeom prst="roundRect">
              <a:avLst/>
            </a:prstGeom>
            <a:solidFill>
              <a:schemeClr val="bg1"/>
            </a:solidFill>
            <a:ln w="12700">
              <a:solidFill>
                <a:srgbClr val="89AF60"/>
              </a:solid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4" name="pa_     _17"/>
            <p:cNvSpPr>
              <a:spLocks noChangeArrowheads="1"/>
            </p:cNvSpPr>
            <p:nvPr/>
          </p:nvSpPr>
          <p:spPr bwMode="gray">
            <a:xfrm>
              <a:off x="5496038" y="1588010"/>
              <a:ext cx="3142615" cy="474296"/>
            </a:xfrm>
            <a:prstGeom prst="roundRect">
              <a:avLst/>
            </a:prstGeom>
            <a:noFill/>
            <a:ln>
              <a:noFill/>
            </a:ln>
          </p:spPr>
          <p:txBody>
            <a:bodyPr wrap="square" lIns="121844" tIns="60922" rIns="121844" bIns="6092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a:solidFill>
                    <a:schemeClr val="accent1">
                      <a:lumMod val="75000"/>
                    </a:schemeClr>
                  </a:solidFill>
                  <a:latin typeface="华文细黑" panose="02010600040101010101" charset="-122"/>
                  <a:ea typeface="华文细黑" panose="02010600040101010101" charset="-122"/>
                  <a:sym typeface="+mn-ea"/>
                </a:rPr>
                <a:t>退出 PowerPoint 2013</a:t>
              </a:r>
              <a:endParaRPr lang="zh-CN" altLang="en-US" sz="2000" b="1">
                <a:solidFill>
                  <a:schemeClr val="accent1">
                    <a:lumMod val="75000"/>
                  </a:schemeClr>
                </a:solidFill>
                <a:latin typeface="华文细黑" panose="02010600040101010101" charset="-122"/>
                <a:ea typeface="华文细黑" panose="02010600040101010101" charset="-122"/>
                <a:sym typeface="+mn-ea"/>
              </a:endParaRPr>
            </a:p>
          </p:txBody>
        </p:sp>
        <p:sp>
          <p:nvSpPr>
            <p:cNvPr id="35" name="pa_     _19"/>
            <p:cNvSpPr/>
            <p:nvPr/>
          </p:nvSpPr>
          <p:spPr>
            <a:xfrm>
              <a:off x="4793728" y="1533400"/>
              <a:ext cx="845027" cy="601141"/>
            </a:xfrm>
            <a:prstGeom prst="roundRect">
              <a:avLst/>
            </a:prstGeom>
            <a:solidFill>
              <a:srgbClr val="BBE0E3"/>
            </a:soli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cs typeface="+mn-ea"/>
                <a:sym typeface="+mn-lt"/>
              </a:endParaRPr>
            </a:p>
          </p:txBody>
        </p:sp>
        <p:sp>
          <p:nvSpPr>
            <p:cNvPr id="36" name="pa_     _24"/>
            <p:cNvSpPr>
              <a:spLocks noChangeArrowheads="1"/>
            </p:cNvSpPr>
            <p:nvPr/>
          </p:nvSpPr>
          <p:spPr bwMode="auto">
            <a:xfrm>
              <a:off x="5026317" y="1605262"/>
              <a:ext cx="404878" cy="53165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3200" b="1" dirty="0">
                  <a:solidFill>
                    <a:schemeClr val="bg1"/>
                  </a:solidFill>
                  <a:effectLst>
                    <a:innerShdw blurRad="63500" dist="50800" dir="18900000">
                      <a:prstClr val="black">
                        <a:alpha val="50000"/>
                      </a:prstClr>
                    </a:innerShdw>
                  </a:effectLst>
                  <a:cs typeface="+mn-ea"/>
                  <a:sym typeface="+mn-lt"/>
                </a:rPr>
                <a:t>三</a:t>
              </a:r>
              <a:endParaRPr lang="zh-CN" altLang="en-US" sz="3200" b="1" dirty="0">
                <a:solidFill>
                  <a:schemeClr val="bg1"/>
                </a:solidFill>
                <a:effectLst>
                  <a:innerShdw blurRad="63500" dist="50800" dir="18900000">
                    <a:prstClr val="black">
                      <a:alpha val="50000"/>
                    </a:prstClr>
                  </a:innerShdw>
                </a:effectLst>
                <a:cs typeface="+mn-ea"/>
                <a:sym typeface="+mn-lt"/>
              </a:endParaRPr>
            </a:p>
          </p:txBody>
        </p:sp>
      </p:grpSp>
      <p:pic>
        <p:nvPicPr>
          <p:cNvPr id="8" name="图片 7" descr="捕获"/>
          <p:cNvPicPr>
            <a:picLocks noChangeAspect="1"/>
          </p:cNvPicPr>
          <p:nvPr/>
        </p:nvPicPr>
        <p:blipFill>
          <a:blip r:embed="rId2"/>
          <a:stretch>
            <a:fillRect/>
          </a:stretch>
        </p:blipFill>
        <p:spPr>
          <a:xfrm>
            <a:off x="4152900" y="3693160"/>
            <a:ext cx="4744720" cy="172847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
            <a:ext cx="12192000" cy="6857999"/>
          </a:xfrm>
          <a:prstGeom prst="rect">
            <a:avLst/>
          </a:prstGeom>
        </p:spPr>
      </p:pic>
      <p:sp>
        <p:nvSpPr>
          <p:cNvPr id="3" name="矩形 2"/>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3267075" y="2359660"/>
            <a:ext cx="7837170" cy="2117725"/>
          </a:xfrm>
          <a:prstGeom prst="rect">
            <a:avLst/>
          </a:prstGeom>
          <a:solidFill>
            <a:srgbClr val="BBE0E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solidFill>
                <a:schemeClr val="bg2">
                  <a:lumMod val="10000"/>
                </a:schemeClr>
              </a:solidFill>
              <a:cs typeface="+mn-ea"/>
              <a:sym typeface="+mn-lt"/>
            </a:endParaRPr>
          </a:p>
        </p:txBody>
      </p:sp>
      <p:sp>
        <p:nvSpPr>
          <p:cNvPr id="16" name="文本框 34"/>
          <p:cNvSpPr txBox="1"/>
          <p:nvPr/>
        </p:nvSpPr>
        <p:spPr>
          <a:xfrm>
            <a:off x="3554730" y="2654300"/>
            <a:ext cx="7548880" cy="1014730"/>
          </a:xfrm>
          <a:prstGeom prst="rect">
            <a:avLst/>
          </a:prstGeom>
          <a:noFill/>
        </p:spPr>
        <p:txBody>
          <a:bodyPr wrap="square" rtlCol="0">
            <a:spAutoFit/>
            <a:scene3d>
              <a:camera prst="orthographicFront"/>
              <a:lightRig rig="soft" dir="t"/>
            </a:scene3d>
            <a:sp3d prstMaterial="softEdge">
              <a:bevelT w="63500" h="127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dirty="0">
                <a:latin typeface="手书体" panose="02010800040101010101" pitchFamily="2" charset="-122"/>
                <a:ea typeface="手书体" panose="02010800040101010101" pitchFamily="2" charset="-122"/>
                <a:sym typeface="+mn-ea"/>
              </a:rPr>
              <a:t>文稿的基本操作</a:t>
            </a:r>
            <a:endParaRPr lang="zh-CN" altLang="en-US" sz="6000" dirty="0">
              <a:latin typeface="手书体" panose="02010800040101010101" pitchFamily="2" charset="-122"/>
              <a:ea typeface="手书体" panose="02010800040101010101" pitchFamily="2" charset="-122"/>
              <a:sym typeface="+mn-ea"/>
            </a:endParaRPr>
          </a:p>
        </p:txBody>
      </p:sp>
      <p:sp>
        <p:nvSpPr>
          <p:cNvPr id="17" name="文本框 5"/>
          <p:cNvSpPr txBox="1"/>
          <p:nvPr/>
        </p:nvSpPr>
        <p:spPr>
          <a:xfrm>
            <a:off x="3862705" y="3614420"/>
            <a:ext cx="6903085" cy="52197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a:lstStyle>
          <a:p>
            <a:pPr algn="dist">
              <a:spcBef>
                <a:spcPct val="0"/>
              </a:spcBef>
            </a:pPr>
            <a:r>
              <a:rPr lang="en-US" altLang="zh-CN" sz="2800">
                <a:latin typeface="手书体" panose="02010800040101010101" pitchFamily="2" charset="-122"/>
                <a:ea typeface="手书体" panose="02010800040101010101" pitchFamily="2" charset="-122"/>
                <a:sym typeface="+mn-ea"/>
              </a:rPr>
              <a:t>Basic operation of the document</a:t>
            </a:r>
            <a:endParaRPr lang="en-US" altLang="zh-CN" sz="2800">
              <a:latin typeface="手书体" panose="02010800040101010101" pitchFamily="2" charset="-122"/>
              <a:ea typeface="手书体" panose="02010800040101010101" pitchFamily="2" charset="-122"/>
              <a:sym typeface="+mn-ea"/>
            </a:endParaRPr>
          </a:p>
        </p:txBody>
      </p:sp>
      <p:grpSp>
        <p:nvGrpSpPr>
          <p:cNvPr id="18" name="组合 17"/>
          <p:cNvGrpSpPr/>
          <p:nvPr/>
        </p:nvGrpSpPr>
        <p:grpSpPr>
          <a:xfrm>
            <a:off x="1564823" y="2359617"/>
            <a:ext cx="2403475" cy="2138765"/>
            <a:chOff x="1182787" y="2432997"/>
            <a:chExt cx="2403475" cy="2138765"/>
          </a:xfrm>
          <a:solidFill>
            <a:srgbClr val="BBE0E3"/>
          </a:solidFill>
        </p:grpSpPr>
        <p:sp>
          <p:nvSpPr>
            <p:cNvPr id="19" name="橢圓 6"/>
            <p:cNvSpPr/>
            <p:nvPr/>
          </p:nvSpPr>
          <p:spPr>
            <a:xfrm>
              <a:off x="1182787" y="2432997"/>
              <a:ext cx="2138766" cy="2138765"/>
            </a:xfrm>
            <a:prstGeom prst="ellipse">
              <a:avLst/>
            </a:prstGeom>
            <a:gr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TW" altLang="en-US">
                <a:cs typeface="+mn-ea"/>
                <a:sym typeface="+mn-lt"/>
              </a:endParaRPr>
            </a:p>
          </p:txBody>
        </p:sp>
        <p:sp>
          <p:nvSpPr>
            <p:cNvPr id="20" name="矩形 19"/>
            <p:cNvSpPr/>
            <p:nvPr/>
          </p:nvSpPr>
          <p:spPr>
            <a:xfrm>
              <a:off x="1447582" y="3149277"/>
              <a:ext cx="2138680" cy="70675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0063A0"/>
                  </a:solidFill>
                  <a:latin typeface="宋体" panose="02010600030101010101" pitchFamily="2" charset="-122"/>
                  <a:ea typeface="宋体" panose="02010600030101010101" pitchFamily="2" charset="-122"/>
                  <a:cs typeface="宋体" panose="02010600030101010101" pitchFamily="2" charset="-122"/>
                  <a:sym typeface="+mn-ea"/>
                </a:rPr>
                <a:t>任务二</a:t>
              </a:r>
              <a:endParaRPr lang="zh-TW" altLang="en-US" sz="4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5239"/>
            <a:ext cx="12192000" cy="6857999"/>
          </a:xfrm>
          <a:prstGeom prst="rect">
            <a:avLst/>
          </a:prstGeom>
        </p:spPr>
      </p:pic>
      <p:sp>
        <p:nvSpPr>
          <p:cNvPr id="17" name="矩形 16"/>
          <p:cNvSpPr/>
          <p:nvPr/>
        </p:nvSpPr>
        <p:spPr>
          <a:xfrm>
            <a:off x="899160" y="975360"/>
            <a:ext cx="10393680" cy="4907280"/>
          </a:xfrm>
          <a:prstGeom prst="rect">
            <a:avLst/>
          </a:prstGeom>
          <a:noFill/>
          <a:ln w="38100">
            <a:solidFill>
              <a:srgbClr val="A2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3179"/>
          <p:cNvSpPr txBox="1"/>
          <p:nvPr/>
        </p:nvSpPr>
        <p:spPr>
          <a:xfrm>
            <a:off x="3640137" y="170198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一</a:t>
            </a:r>
            <a:endParaRPr lang="zh-CN" altLang="en-US" sz="3600" b="1" dirty="0">
              <a:solidFill>
                <a:schemeClr val="bg1"/>
              </a:solidFill>
              <a:cs typeface="+mn-ea"/>
              <a:sym typeface="+mn-lt"/>
            </a:endParaRPr>
          </a:p>
        </p:txBody>
      </p:sp>
      <p:sp>
        <p:nvSpPr>
          <p:cNvPr id="5" name="文本框 176"/>
          <p:cNvSpPr txBox="1"/>
          <p:nvPr/>
        </p:nvSpPr>
        <p:spPr>
          <a:xfrm>
            <a:off x="3639938" y="2919281"/>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二</a:t>
            </a:r>
            <a:endParaRPr lang="zh-CN" altLang="en-US" sz="3600" b="1" dirty="0">
              <a:solidFill>
                <a:schemeClr val="bg1"/>
              </a:solidFill>
              <a:cs typeface="+mn-ea"/>
              <a:sym typeface="+mn-lt"/>
            </a:endParaRPr>
          </a:p>
        </p:txBody>
      </p:sp>
      <p:sp>
        <p:nvSpPr>
          <p:cNvPr id="13" name="斜纹 12"/>
          <p:cNvSpPr/>
          <p:nvPr/>
        </p:nvSpPr>
        <p:spPr>
          <a:xfrm>
            <a:off x="0" y="11582"/>
            <a:ext cx="2613811" cy="2335377"/>
          </a:xfrm>
          <a:prstGeom prst="diagStripe">
            <a:avLst>
              <a:gd name="adj" fmla="val 59136"/>
            </a:avLst>
          </a:prstGeom>
          <a:solidFill>
            <a:srgbClr val="9FC9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斜纹 13"/>
          <p:cNvSpPr/>
          <p:nvPr/>
        </p:nvSpPr>
        <p:spPr>
          <a:xfrm flipH="1" flipV="1">
            <a:off x="9578189" y="4507362"/>
            <a:ext cx="2613811" cy="2335377"/>
          </a:xfrm>
          <a:prstGeom prst="diagStripe">
            <a:avLst>
              <a:gd name="adj" fmla="val 59136"/>
            </a:avLst>
          </a:prstGeom>
          <a:solidFill>
            <a:srgbClr val="A2CA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8"/>
          <p:cNvSpPr txBox="1"/>
          <p:nvPr/>
        </p:nvSpPr>
        <p:spPr>
          <a:xfrm>
            <a:off x="5014595" y="1701800"/>
            <a:ext cx="444627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chemeClr val="tx1"/>
                </a:solidFill>
                <a:latin typeface="手书体" panose="02010800040101010101" pitchFamily="2" charset="-122"/>
                <a:ea typeface="手书体" panose="02010800040101010101" pitchFamily="2" charset="-122"/>
                <a:sym typeface="+mn-ea"/>
              </a:rPr>
              <a:t>创建演示文稿</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19" name="文本框 8"/>
          <p:cNvSpPr txBox="1"/>
          <p:nvPr/>
        </p:nvSpPr>
        <p:spPr>
          <a:xfrm>
            <a:off x="5014595" y="2953385"/>
            <a:ext cx="327596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保存演示文稿</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4" name="文本框 176"/>
          <p:cNvSpPr txBox="1"/>
          <p:nvPr/>
        </p:nvSpPr>
        <p:spPr>
          <a:xfrm>
            <a:off x="3639938" y="413657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三</a:t>
            </a:r>
            <a:endParaRPr lang="zh-CN" altLang="en-US" sz="3600" b="1" dirty="0">
              <a:solidFill>
                <a:schemeClr val="bg1"/>
              </a:solidFill>
              <a:cs typeface="+mn-ea"/>
              <a:sym typeface="+mn-lt"/>
            </a:endParaRPr>
          </a:p>
        </p:txBody>
      </p:sp>
      <p:sp>
        <p:nvSpPr>
          <p:cNvPr id="6" name="文本框 8"/>
          <p:cNvSpPr txBox="1"/>
          <p:nvPr/>
        </p:nvSpPr>
        <p:spPr>
          <a:xfrm>
            <a:off x="5014595" y="4199890"/>
            <a:ext cx="363474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打开演示文稿</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
        <p:nvSpPr>
          <p:cNvPr id="7" name="文本框 176"/>
          <p:cNvSpPr txBox="1"/>
          <p:nvPr/>
        </p:nvSpPr>
        <p:spPr>
          <a:xfrm>
            <a:off x="3639938" y="5237666"/>
            <a:ext cx="799394" cy="645160"/>
          </a:xfrm>
          <a:prstGeom prst="rect">
            <a:avLst/>
          </a:prstGeom>
          <a:solidFill>
            <a:srgbClr val="9FC9C7"/>
          </a:solid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3765" rtl="0" eaLnBrk="1" latinLnBrk="0" hangingPunct="1">
              <a:defRPr sz="1865" kern="1200">
                <a:solidFill>
                  <a:schemeClr val="tx1"/>
                </a:solidFill>
                <a:latin typeface="+mn-lt"/>
                <a:ea typeface="+mn-ea"/>
                <a:cs typeface="+mn-cs"/>
              </a:defRPr>
            </a:lvl1pPr>
            <a:lvl2pPr marL="457200" algn="l" defTabSz="913765" rtl="0" eaLnBrk="1" latinLnBrk="0" hangingPunct="1">
              <a:defRPr sz="1865" kern="1200">
                <a:solidFill>
                  <a:schemeClr val="tx1"/>
                </a:solidFill>
                <a:latin typeface="+mn-lt"/>
                <a:ea typeface="+mn-ea"/>
                <a:cs typeface="+mn-cs"/>
              </a:defRPr>
            </a:lvl2pPr>
            <a:lvl3pPr marL="914400" algn="l" defTabSz="913765" rtl="0" eaLnBrk="1" latinLnBrk="0" hangingPunct="1">
              <a:defRPr sz="1865" kern="1200">
                <a:solidFill>
                  <a:schemeClr val="tx1"/>
                </a:solidFill>
                <a:latin typeface="+mn-lt"/>
                <a:ea typeface="+mn-ea"/>
                <a:cs typeface="+mn-cs"/>
              </a:defRPr>
            </a:lvl3pPr>
            <a:lvl4pPr marL="1371600" algn="l" defTabSz="913765" rtl="0" eaLnBrk="1" latinLnBrk="0" hangingPunct="1">
              <a:defRPr sz="1865" kern="1200">
                <a:solidFill>
                  <a:schemeClr val="tx1"/>
                </a:solidFill>
                <a:latin typeface="+mn-lt"/>
                <a:ea typeface="+mn-ea"/>
                <a:cs typeface="+mn-cs"/>
              </a:defRPr>
            </a:lvl4pPr>
            <a:lvl5pPr marL="1828800" algn="l" defTabSz="913765" rtl="0" eaLnBrk="1" latinLnBrk="0" hangingPunct="1">
              <a:defRPr sz="1865" kern="1200">
                <a:solidFill>
                  <a:schemeClr val="tx1"/>
                </a:solidFill>
                <a:latin typeface="+mn-lt"/>
                <a:ea typeface="+mn-ea"/>
                <a:cs typeface="+mn-cs"/>
              </a:defRPr>
            </a:lvl5pPr>
            <a:lvl6pPr marL="2286000" algn="l" defTabSz="913765" rtl="0" eaLnBrk="1" latinLnBrk="0" hangingPunct="1">
              <a:defRPr sz="1865" kern="1200">
                <a:solidFill>
                  <a:schemeClr val="tx1"/>
                </a:solidFill>
                <a:latin typeface="+mn-lt"/>
                <a:ea typeface="+mn-ea"/>
                <a:cs typeface="+mn-cs"/>
              </a:defRPr>
            </a:lvl6pPr>
            <a:lvl7pPr marL="2743200" algn="l" defTabSz="913765" rtl="0" eaLnBrk="1" latinLnBrk="0" hangingPunct="1">
              <a:defRPr sz="1865" kern="1200">
                <a:solidFill>
                  <a:schemeClr val="tx1"/>
                </a:solidFill>
                <a:latin typeface="+mn-lt"/>
                <a:ea typeface="+mn-ea"/>
                <a:cs typeface="+mn-cs"/>
              </a:defRPr>
            </a:lvl7pPr>
            <a:lvl8pPr marL="3200400" algn="l" defTabSz="913765" rtl="0" eaLnBrk="1" latinLnBrk="0" hangingPunct="1">
              <a:defRPr sz="1865" kern="1200">
                <a:solidFill>
                  <a:schemeClr val="tx1"/>
                </a:solidFill>
                <a:latin typeface="+mn-lt"/>
                <a:ea typeface="+mn-ea"/>
                <a:cs typeface="+mn-cs"/>
              </a:defRPr>
            </a:lvl8pPr>
            <a:lvl9pPr marL="3657600" algn="l" defTabSz="913765" rtl="0" eaLnBrk="1" latinLnBrk="0" hangingPunct="1">
              <a:defRPr sz="1865" kern="1200">
                <a:solidFill>
                  <a:schemeClr val="tx1"/>
                </a:solidFill>
                <a:latin typeface="+mn-lt"/>
                <a:ea typeface="+mn-ea"/>
                <a:cs typeface="+mn-cs"/>
              </a:defRPr>
            </a:lvl9pPr>
          </a:lstStyle>
          <a:p>
            <a:pPr algn="ctr"/>
            <a:r>
              <a:rPr lang="zh-CN" altLang="en-US" sz="3600" b="1" dirty="0">
                <a:solidFill>
                  <a:schemeClr val="bg1"/>
                </a:solidFill>
                <a:cs typeface="+mn-ea"/>
                <a:sym typeface="+mn-lt"/>
              </a:rPr>
              <a:t>四</a:t>
            </a:r>
            <a:endParaRPr lang="zh-CN" altLang="en-US" sz="3600" b="1" dirty="0">
              <a:solidFill>
                <a:schemeClr val="bg1"/>
              </a:solidFill>
              <a:cs typeface="+mn-ea"/>
              <a:sym typeface="+mn-lt"/>
            </a:endParaRPr>
          </a:p>
        </p:txBody>
      </p:sp>
      <p:sp>
        <p:nvSpPr>
          <p:cNvPr id="8" name="文本框 8"/>
          <p:cNvSpPr txBox="1"/>
          <p:nvPr/>
        </p:nvSpPr>
        <p:spPr>
          <a:xfrm>
            <a:off x="5014595" y="5237480"/>
            <a:ext cx="363474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3600" dirty="0">
                <a:solidFill>
                  <a:schemeClr val="tx1"/>
                </a:solidFill>
                <a:latin typeface="手书体" panose="02010800040101010101" pitchFamily="2" charset="-122"/>
                <a:ea typeface="手书体" panose="02010800040101010101" pitchFamily="2" charset="-122"/>
                <a:sym typeface="+mn-ea"/>
              </a:rPr>
              <a:t>打开文档</a:t>
            </a:r>
            <a:endParaRPr lang="zh-CN" altLang="en-US" sz="3600" dirty="0">
              <a:solidFill>
                <a:schemeClr val="tx1"/>
              </a:solidFill>
              <a:latin typeface="手书体" panose="02010800040101010101" pitchFamily="2" charset="-122"/>
              <a:ea typeface="手书体" panose="02010800040101010101" pitchFamily="2" charset="-122"/>
              <a:sym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wykn3mz">
      <a:majorFont>
        <a:latin typeface="Palatino Linotype"/>
        <a:ea typeface="HanaMin"/>
        <a:cs typeface=""/>
      </a:majorFont>
      <a:minorFont>
        <a:latin typeface="Palatino Linotype"/>
        <a:ea typeface="HanaMi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4100</Words>
  <Application>WPS 演示</Application>
  <PresentationFormat>宽屏</PresentationFormat>
  <Paragraphs>399</Paragraphs>
  <Slides>37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37</vt:i4>
      </vt:variant>
    </vt:vector>
  </HeadingPairs>
  <TitlesOfParts>
    <vt:vector size="51" baseType="lpstr">
      <vt:lpstr>Arial</vt:lpstr>
      <vt:lpstr>宋体</vt:lpstr>
      <vt:lpstr>Wingdings</vt:lpstr>
      <vt:lpstr>手书体</vt:lpstr>
      <vt:lpstr>华文细黑</vt:lpstr>
      <vt:lpstr>Palatino Linotype</vt:lpstr>
      <vt:lpstr>HanaMin</vt:lpstr>
      <vt:lpstr>Segoe Print</vt:lpstr>
      <vt:lpstr>微软雅黑</vt:lpstr>
      <vt:lpstr>Arial Unicode MS</vt:lpstr>
      <vt:lpstr>Calibri</vt:lpstr>
      <vt:lpstr>华文楷体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姚 慧娟</dc:creator>
  <cp:lastModifiedBy>时晨。</cp:lastModifiedBy>
  <cp:revision>21</cp:revision>
  <dcterms:created xsi:type="dcterms:W3CDTF">2019-05-22T07:51:00Z</dcterms:created>
  <dcterms:modified xsi:type="dcterms:W3CDTF">2019-05-27T07:08:00Z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