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8" r:id="rId3"/>
    <p:sldId id="259" r:id="rId4"/>
    <p:sldId id="260" r:id="rId5"/>
    <p:sldId id="1086" r:id="rId6"/>
    <p:sldId id="784" r:id="rId7"/>
    <p:sldId id="1088" r:id="rId8"/>
    <p:sldId id="1170" r:id="rId9"/>
    <p:sldId id="1098" r:id="rId10"/>
    <p:sldId id="1184" r:id="rId11"/>
    <p:sldId id="1171" r:id="rId12"/>
    <p:sldId id="1172" r:id="rId13"/>
    <p:sldId id="1173" r:id="rId14"/>
    <p:sldId id="1174" r:id="rId15"/>
    <p:sldId id="1175" r:id="rId16"/>
    <p:sldId id="1188" r:id="rId17"/>
    <p:sldId id="1089" r:id="rId18"/>
    <p:sldId id="1091" r:id="rId19"/>
    <p:sldId id="1176" r:id="rId20"/>
    <p:sldId id="1177" r:id="rId21"/>
    <p:sldId id="1090" r:id="rId23"/>
    <p:sldId id="1178" r:id="rId24"/>
    <p:sldId id="1094" r:id="rId25"/>
    <p:sldId id="1179" r:id="rId26"/>
    <p:sldId id="1180" r:id="rId27"/>
    <p:sldId id="1186" r:id="rId28"/>
    <p:sldId id="1181" r:id="rId29"/>
    <p:sldId id="1182" r:id="rId30"/>
    <p:sldId id="1183" r:id="rId31"/>
    <p:sldId id="1187" r:id="rId32"/>
    <p:sldId id="1189" r:id="rId33"/>
    <p:sldId id="1190" r:id="rId34"/>
    <p:sldId id="1095" r:id="rId35"/>
    <p:sldId id="1193" r:id="rId36"/>
    <p:sldId id="1192" r:id="rId37"/>
    <p:sldId id="1191" r:id="rId38"/>
    <p:sldId id="1274" r:id="rId39"/>
    <p:sldId id="1276" r:id="rId40"/>
    <p:sldId id="1275" r:id="rId41"/>
    <p:sldId id="1277" r:id="rId42"/>
    <p:sldId id="1278" r:id="rId43"/>
    <p:sldId id="1279" r:id="rId44"/>
    <p:sldId id="1280" r:id="rId45"/>
    <p:sldId id="1103" r:id="rId46"/>
    <p:sldId id="1281" r:id="rId47"/>
    <p:sldId id="1282" r:id="rId48"/>
    <p:sldId id="1283" r:id="rId49"/>
    <p:sldId id="266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693"/>
    <a:srgbClr val="9FC9C7"/>
    <a:srgbClr val="BBE0E3"/>
    <a:srgbClr val="A2CAC9"/>
    <a:srgbClr val="A6CDCC"/>
    <a:srgbClr val="B3DABB"/>
    <a:srgbClr val="DDEBEB"/>
    <a:srgbClr val="ABD1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42" d="100"/>
          <a:sy n="42" d="100"/>
        </p:scale>
        <p:origin x="1604" y="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 userDrawn="1"/>
        </p:nvSpPr>
        <p:spPr>
          <a:xfrm>
            <a:off x="0" y="15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 userDrawn="1"/>
        </p:nvSpPr>
        <p:spPr>
          <a:xfrm flipH="1" flipV="1">
            <a:off x="9578189" y="452260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-15219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905900" y="1911407"/>
            <a:ext cx="7435070" cy="1268577"/>
            <a:chOff x="2424017" y="2050333"/>
            <a:chExt cx="743507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2424017" y="2050333"/>
              <a:ext cx="1268577" cy="1268577"/>
              <a:chOff x="242401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42401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557721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计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975536" y="2050333"/>
              <a:ext cx="1268577" cy="1268577"/>
              <a:chOff x="4041576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041576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197505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算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545470" y="2050333"/>
              <a:ext cx="1268577" cy="1268577"/>
              <a:chOff x="5266070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26607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398504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机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8590510" y="2050333"/>
              <a:ext cx="1268577" cy="1268577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rgbClr val="A6CDCC"/>
                </a:gs>
                <a:gs pos="25000">
                  <a:srgbClr val="A2CAC9"/>
                </a:gs>
                <a:gs pos="70000">
                  <a:srgbClr val="DDEBEB"/>
                </a:gs>
                <a:gs pos="48000">
                  <a:srgbClr val="ABD1D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37660" y="3325854"/>
            <a:ext cx="891668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Computer application foundation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74875" y="4417060"/>
            <a:ext cx="7503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项目</a:t>
            </a:r>
            <a:r>
              <a:rPr lang="zh-CN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二</a:t>
            </a:r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应用 Word 2013 编写文档</a:t>
            </a: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9157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42418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04419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5277" y="208276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应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6097" y="208403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用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6122" y="208403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基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7897" y="208530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础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665694" y="3942455"/>
            <a:ext cx="1" cy="485897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921906" y="3498467"/>
            <a:ext cx="1" cy="988931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296611" y="4001501"/>
            <a:ext cx="1" cy="485897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314393" y="4073023"/>
            <a:ext cx="1" cy="318404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541281" y="4518519"/>
            <a:ext cx="9080790" cy="0"/>
          </a:xfrm>
          <a:prstGeom prst="line">
            <a:avLst/>
          </a:prstGeom>
          <a:ln>
            <a:solidFill>
              <a:srgbClr val="54969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562962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200640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825935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218423" y="4391427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46421" y="4874434"/>
            <a:ext cx="2470150" cy="1342390"/>
            <a:chOff x="-51809" y="4244157"/>
            <a:chExt cx="5154032" cy="1342390"/>
          </a:xfrm>
        </p:grpSpPr>
        <p:sp>
          <p:nvSpPr>
            <p:cNvPr id="25" name="文本框 36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步骤一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6" name="文本框 37"/>
            <p:cNvSpPr txBox="1">
              <a:spLocks noChangeArrowheads="1"/>
            </p:cNvSpPr>
            <p:nvPr/>
          </p:nvSpPr>
          <p:spPr bwMode="auto">
            <a:xfrm>
              <a:off x="-51809" y="4571817"/>
              <a:ext cx="5154032" cy="101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在 Word 2013 文档中单击【文件】按钮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92559" y="4889674"/>
            <a:ext cx="2157551" cy="1343182"/>
            <a:chOff x="816030" y="4244157"/>
            <a:chExt cx="4501785" cy="1343182"/>
          </a:xfrm>
        </p:grpSpPr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步骤三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817127" y="4572609"/>
              <a:ext cx="4500688" cy="101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模板中选择准备新建的文档类型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16097" y="4889674"/>
            <a:ext cx="2421255" cy="1172845"/>
            <a:chOff x="264625" y="4244157"/>
            <a:chExt cx="5052011" cy="1172845"/>
          </a:xfrm>
        </p:grpSpPr>
        <p:sp>
          <p:nvSpPr>
            <p:cNvPr id="31" name="文本框 36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步骤二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32" name="文本框 37"/>
            <p:cNvSpPr txBox="1">
              <a:spLocks noChangeArrowheads="1"/>
            </p:cNvSpPr>
            <p:nvPr/>
          </p:nvSpPr>
          <p:spPr bwMode="auto">
            <a:xfrm>
              <a:off x="264625" y="4710247"/>
              <a:ext cx="5052011" cy="70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在 Backstage 视图中选择【新建】选项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60464" y="4890309"/>
            <a:ext cx="2159456" cy="1342547"/>
            <a:chOff x="816030" y="4244157"/>
            <a:chExt cx="4505760" cy="1342547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步骤四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821102" y="4571974"/>
              <a:ext cx="4500688" cy="101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通过上述步骤即可完成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7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新建文档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9" name="图片 8" descr="捕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279525"/>
            <a:ext cx="3350260" cy="2588895"/>
          </a:xfrm>
          <a:prstGeom prst="rect">
            <a:avLst/>
          </a:prstGeom>
        </p:spPr>
      </p:pic>
      <p:pic>
        <p:nvPicPr>
          <p:cNvPr id="12" name="图片 1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030" y="1279525"/>
            <a:ext cx="3109595" cy="2588895"/>
          </a:xfrm>
          <a:prstGeom prst="rect">
            <a:avLst/>
          </a:prstGeom>
        </p:spPr>
      </p:pic>
      <p:pic>
        <p:nvPicPr>
          <p:cNvPr id="15" name="图片 1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745" y="1279525"/>
            <a:ext cx="3001645" cy="2588895"/>
          </a:xfrm>
          <a:prstGeom prst="rect">
            <a:avLst/>
          </a:prstGeom>
        </p:spPr>
      </p:pic>
      <p:pic>
        <p:nvPicPr>
          <p:cNvPr id="16" name="图片 1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2510" y="1279525"/>
            <a:ext cx="3049270" cy="25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保存文档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03772" y="2395967"/>
            <a:ext cx="6970913" cy="3936253"/>
            <a:chOff x="1952828" y="1796975"/>
            <a:chExt cx="5228185" cy="3346528"/>
          </a:xfrm>
          <a:solidFill>
            <a:srgbClr val="549693"/>
          </a:solidFill>
        </p:grpSpPr>
        <p:sp>
          <p:nvSpPr>
            <p:cNvPr id="3" name="Freeform: Shape 17"/>
            <p:cNvSpPr/>
            <p:nvPr/>
          </p:nvSpPr>
          <p:spPr>
            <a:xfrm rot="16200000" flipH="1">
              <a:off x="5890723" y="3853212"/>
              <a:ext cx="514688" cy="2065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0" y="840"/>
                  </a:lnTo>
                  <a:lnTo>
                    <a:pt x="21600" y="21600"/>
                  </a:lnTo>
                  <a:lnTo>
                    <a:pt x="21591" y="158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" name="Arrow: Right 18"/>
            <p:cNvSpPr/>
            <p:nvPr/>
          </p:nvSpPr>
          <p:spPr>
            <a:xfrm rot="16200000">
              <a:off x="4482416" y="3860771"/>
              <a:ext cx="1347064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Freeform: Shape 15"/>
            <p:cNvSpPr/>
            <p:nvPr/>
          </p:nvSpPr>
          <p:spPr>
            <a:xfrm rot="16200000" flipH="1">
              <a:off x="5156052" y="4280266"/>
              <a:ext cx="513832" cy="1212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" y="0"/>
                  </a:moveTo>
                  <a:lnTo>
                    <a:pt x="0" y="1391"/>
                  </a:lnTo>
                  <a:lnTo>
                    <a:pt x="21600" y="21600"/>
                  </a:lnTo>
                  <a:lnTo>
                    <a:pt x="21600" y="1201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Arrow: Right 16"/>
            <p:cNvSpPr/>
            <p:nvPr/>
          </p:nvSpPr>
          <p:spPr>
            <a:xfrm rot="16200000">
              <a:off x="3837063" y="3525630"/>
              <a:ext cx="2017348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Freeform: Shape 13"/>
            <p:cNvSpPr/>
            <p:nvPr/>
          </p:nvSpPr>
          <p:spPr>
            <a:xfrm rot="16200000" flipH="1">
              <a:off x="4318189" y="4614912"/>
              <a:ext cx="515237" cy="54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8656"/>
                  </a:moveTo>
                  <a:lnTo>
                    <a:pt x="21589" y="0"/>
                  </a:lnTo>
                  <a:lnTo>
                    <a:pt x="21600" y="21600"/>
                  </a:lnTo>
                  <a:lnTo>
                    <a:pt x="0" y="11830"/>
                  </a:lnTo>
                  <a:lnTo>
                    <a:pt x="61" y="86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Arrow: Right 14"/>
            <p:cNvSpPr/>
            <p:nvPr/>
          </p:nvSpPr>
          <p:spPr>
            <a:xfrm rot="16200000">
              <a:off x="3145163" y="3118020"/>
              <a:ext cx="2832565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" name="Freeform: Shape 11"/>
            <p:cNvSpPr/>
            <p:nvPr/>
          </p:nvSpPr>
          <p:spPr>
            <a:xfrm rot="16200000" flipH="1">
              <a:off x="3454394" y="4292747"/>
              <a:ext cx="514721" cy="1186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" y="20157"/>
                  </a:moveTo>
                  <a:lnTo>
                    <a:pt x="21588" y="0"/>
                  </a:lnTo>
                  <a:lnTo>
                    <a:pt x="21600" y="9767"/>
                  </a:lnTo>
                  <a:lnTo>
                    <a:pt x="0" y="21600"/>
                  </a:lnTo>
                  <a:lnTo>
                    <a:pt x="27" y="2015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Arrow: Right 12"/>
            <p:cNvSpPr/>
            <p:nvPr/>
          </p:nvSpPr>
          <p:spPr>
            <a:xfrm rot="16200000">
              <a:off x="3255014" y="3525629"/>
              <a:ext cx="2017348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Freeform: Shape 9"/>
            <p:cNvSpPr/>
            <p:nvPr/>
          </p:nvSpPr>
          <p:spPr>
            <a:xfrm rot="16200000" flipH="1">
              <a:off x="2723784" y="3856972"/>
              <a:ext cx="515573" cy="2057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28"/>
                  </a:moveTo>
                  <a:lnTo>
                    <a:pt x="21600" y="0"/>
                  </a:lnTo>
                  <a:lnTo>
                    <a:pt x="21591" y="5658"/>
                  </a:lnTo>
                  <a:lnTo>
                    <a:pt x="48" y="21600"/>
                  </a:lnTo>
                  <a:lnTo>
                    <a:pt x="0" y="2072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" name="Arrow: Right 10"/>
            <p:cNvSpPr/>
            <p:nvPr/>
          </p:nvSpPr>
          <p:spPr>
            <a:xfrm rot="16200000">
              <a:off x="3293885" y="3860772"/>
              <a:ext cx="1347064" cy="190474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5" name="文本框 36"/>
          <p:cNvSpPr txBox="1">
            <a:spLocks noChangeArrowheads="1"/>
          </p:cNvSpPr>
          <p:nvPr/>
        </p:nvSpPr>
        <p:spPr bwMode="auto">
          <a:xfrm>
            <a:off x="1398270" y="4408170"/>
            <a:ext cx="202311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4.选择保存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位置，单击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【保存】按钮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9274810" y="4335780"/>
            <a:ext cx="212534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5. 通过以上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步骤即可完成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保存文档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21" name="文本框 36"/>
          <p:cNvSpPr txBox="1">
            <a:spLocks noChangeArrowheads="1"/>
          </p:cNvSpPr>
          <p:nvPr/>
        </p:nvSpPr>
        <p:spPr bwMode="auto">
          <a:xfrm>
            <a:off x="1861185" y="2470785"/>
            <a:ext cx="229679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2.在Backstage    视图中选择【保存】选项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24" name="文本框 36"/>
          <p:cNvSpPr txBox="1">
            <a:spLocks noChangeArrowheads="1"/>
          </p:cNvSpPr>
          <p:nvPr/>
        </p:nvSpPr>
        <p:spPr bwMode="auto">
          <a:xfrm>
            <a:off x="8828405" y="2544445"/>
            <a:ext cx="249110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3.进入【另存为】界面，单击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【浏览】按钮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27" name="文本框 36"/>
          <p:cNvSpPr txBox="1">
            <a:spLocks noChangeArrowheads="1"/>
          </p:cNvSpPr>
          <p:nvPr/>
        </p:nvSpPr>
        <p:spPr bwMode="auto">
          <a:xfrm>
            <a:off x="4657090" y="1228090"/>
            <a:ext cx="30105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在 Word 2013 中单击【文件】按钮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pic>
        <p:nvPicPr>
          <p:cNvPr id="14" name="图片 13" descr="捕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9585" y="2612390"/>
            <a:ext cx="3765550" cy="2994660"/>
          </a:xfrm>
          <a:prstGeom prst="rect">
            <a:avLst/>
          </a:prstGeom>
        </p:spPr>
      </p:pic>
      <p:pic>
        <p:nvPicPr>
          <p:cNvPr id="16" name="图片 15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630" y="3040380"/>
            <a:ext cx="3444875" cy="2842895"/>
          </a:xfrm>
          <a:prstGeom prst="rect">
            <a:avLst/>
          </a:prstGeom>
        </p:spPr>
      </p:pic>
      <p:pic>
        <p:nvPicPr>
          <p:cNvPr id="17" name="图片 16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205" y="2945130"/>
            <a:ext cx="3742690" cy="2661285"/>
          </a:xfrm>
          <a:prstGeom prst="rect">
            <a:avLst/>
          </a:prstGeom>
        </p:spPr>
      </p:pic>
      <p:pic>
        <p:nvPicPr>
          <p:cNvPr id="19" name="图片 18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205" y="2612390"/>
            <a:ext cx="3804285" cy="3211830"/>
          </a:xfrm>
          <a:prstGeom prst="rect">
            <a:avLst/>
          </a:prstGeom>
        </p:spPr>
      </p:pic>
      <p:pic>
        <p:nvPicPr>
          <p:cNvPr id="20" name="图片 19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7070" y="2704465"/>
            <a:ext cx="3677920" cy="3028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1" grpId="0"/>
      <p:bldP spid="24" grpId="0"/>
      <p:bldP spid="15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309745" y="196850"/>
            <a:ext cx="3781425" cy="603258"/>
            <a:chOff x="4793728" y="1533400"/>
            <a:chExt cx="3799105" cy="603870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945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关闭文档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200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6415" y="1677670"/>
            <a:ext cx="641540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875665" y="2235835"/>
            <a:ext cx="571754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Word 2013 工作界面中完成文档的编辑操作后，如果不准备使用该文档，则可关闭文档。关闭文档的具体操作步骤如下：。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保存完文档后，单击文档右上角的【关闭】按钮 即可关闭文档，如图 2-16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8660" y="2055495"/>
            <a:ext cx="4601845" cy="33375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665694" y="3942455"/>
            <a:ext cx="1" cy="485897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921906" y="3498467"/>
            <a:ext cx="1" cy="988931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296611" y="4001501"/>
            <a:ext cx="1" cy="485897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314393" y="4073023"/>
            <a:ext cx="1" cy="318404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175"/>
          <p:cNvSpPr/>
          <p:nvPr/>
        </p:nvSpPr>
        <p:spPr>
          <a:xfrm>
            <a:off x="2174966" y="2524823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任意多边形 178"/>
          <p:cNvSpPr/>
          <p:nvPr/>
        </p:nvSpPr>
        <p:spPr>
          <a:xfrm>
            <a:off x="6770151" y="2524823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81"/>
          <p:cNvSpPr/>
          <p:nvPr/>
        </p:nvSpPr>
        <p:spPr>
          <a:xfrm>
            <a:off x="8760513" y="2558412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任意多边形 184"/>
          <p:cNvSpPr/>
          <p:nvPr/>
        </p:nvSpPr>
        <p:spPr>
          <a:xfrm>
            <a:off x="4368026" y="1948759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4590641" y="2217011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41281" y="4518519"/>
            <a:ext cx="9080790" cy="0"/>
          </a:xfrm>
          <a:prstGeom prst="line">
            <a:avLst/>
          </a:prstGeom>
          <a:ln>
            <a:solidFill>
              <a:srgbClr val="54969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562962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200640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825935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218423" y="4391427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91481" y="4873799"/>
            <a:ext cx="2470150" cy="1342390"/>
            <a:chOff x="-51809" y="4244157"/>
            <a:chExt cx="5154032" cy="1342390"/>
          </a:xfrm>
        </p:grpSpPr>
        <p:sp>
          <p:nvSpPr>
            <p:cNvPr id="25" name="文本框 36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步骤一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6" name="文本框 37"/>
            <p:cNvSpPr txBox="1">
              <a:spLocks noChangeArrowheads="1"/>
            </p:cNvSpPr>
            <p:nvPr/>
          </p:nvSpPr>
          <p:spPr bwMode="auto">
            <a:xfrm>
              <a:off x="-51809" y="4571817"/>
              <a:ext cx="5154032" cy="101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在 Word 2013 中单击【文件】按钮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92509" y="4889674"/>
            <a:ext cx="2668270" cy="1343025"/>
            <a:chOff x="-18685" y="4244157"/>
            <a:chExt cx="5567413" cy="1343025"/>
          </a:xfrm>
        </p:grpSpPr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步骤三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-18685" y="4572452"/>
              <a:ext cx="5567413" cy="101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在【最近使用的文档】中选择打开的文档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74160" y="4889500"/>
            <a:ext cx="1864360" cy="1480820"/>
            <a:chOff x="614347" y="4244157"/>
            <a:chExt cx="4123632" cy="1480820"/>
          </a:xfrm>
        </p:grpSpPr>
        <p:sp>
          <p:nvSpPr>
            <p:cNvPr id="31" name="文本框 36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步骤二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32" name="文本框 37"/>
            <p:cNvSpPr txBox="1">
              <a:spLocks noChangeArrowheads="1"/>
            </p:cNvSpPr>
            <p:nvPr/>
          </p:nvSpPr>
          <p:spPr bwMode="auto">
            <a:xfrm>
              <a:off x="614347" y="4710247"/>
              <a:ext cx="4123632" cy="101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在 Backstage 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  <a:p>
              <a:pPr algn="ctr" eaLnBrk="1" hangingPunct="1"/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视图中选择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  <a:p>
              <a:pPr algn="ctr" eaLnBrk="1" hangingPunct="1"/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【打开】选项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825234" y="4890309"/>
            <a:ext cx="2159456" cy="1342547"/>
            <a:chOff x="816030" y="4244157"/>
            <a:chExt cx="4505760" cy="1342547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步骤四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821102" y="4571974"/>
              <a:ext cx="4500688" cy="101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通过以上步骤即可打开文档</a:t>
              </a:r>
              <a:endPara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99868" y="207257"/>
            <a:ext cx="3592262" cy="603515"/>
            <a:chOff x="4793728" y="1533400"/>
            <a:chExt cx="3592262" cy="603515"/>
          </a:xfrm>
        </p:grpSpPr>
        <p:sp>
          <p:nvSpPr>
            <p:cNvPr id="7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407285" cy="440520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打开文档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" name="KSO_Shape"/>
          <p:cNvSpPr/>
          <p:nvPr/>
        </p:nvSpPr>
        <p:spPr>
          <a:xfrm>
            <a:off x="2377666" y="284121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9060406" y="284121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6973161" y="284121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9" name="图片 8" descr="C:\Users\Administrator\Desktop\捕获.PNG捕获"/>
          <p:cNvPicPr>
            <a:picLocks noChangeAspect="1"/>
          </p:cNvPicPr>
          <p:nvPr/>
        </p:nvPicPr>
        <p:blipFill>
          <a:blip r:embed="rId1"/>
          <a:srcRect l="1145" r="1145"/>
          <a:stretch>
            <a:fillRect/>
          </a:stretch>
        </p:blipFill>
        <p:spPr>
          <a:xfrm>
            <a:off x="411480" y="1816735"/>
            <a:ext cx="3350260" cy="2588895"/>
          </a:xfrm>
          <a:prstGeom prst="rect">
            <a:avLst/>
          </a:prstGeom>
        </p:spPr>
      </p:pic>
      <p:pic>
        <p:nvPicPr>
          <p:cNvPr id="12" name="图片 11" descr="C:\Users\Administrator\Desktop\捕获.PNG捕获"/>
          <p:cNvPicPr>
            <a:picLocks noChangeAspect="1"/>
          </p:cNvPicPr>
          <p:nvPr/>
        </p:nvPicPr>
        <p:blipFill>
          <a:blip r:embed="rId2"/>
          <a:srcRect t="1835" b="1835"/>
          <a:stretch>
            <a:fillRect/>
          </a:stretch>
        </p:blipFill>
        <p:spPr>
          <a:xfrm>
            <a:off x="3472180" y="1875790"/>
            <a:ext cx="3109595" cy="2515870"/>
          </a:xfrm>
          <a:prstGeom prst="rect">
            <a:avLst/>
          </a:prstGeom>
        </p:spPr>
      </p:pic>
      <p:pic>
        <p:nvPicPr>
          <p:cNvPr id="42" name="图片 41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515" y="1949450"/>
            <a:ext cx="3359150" cy="2442210"/>
          </a:xfrm>
          <a:prstGeom prst="rect">
            <a:avLst/>
          </a:prstGeom>
        </p:spPr>
      </p:pic>
      <p:pic>
        <p:nvPicPr>
          <p:cNvPr id="36" name="图片 3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2025" y="1875790"/>
            <a:ext cx="3526790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40125" y="259969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输入与编辑文本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Enter and edit text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任务三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152799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30196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3100070" y="1529080"/>
            <a:ext cx="2726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输入文本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3100070" y="3020695"/>
            <a:ext cx="2726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选中文本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1905753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100070" y="4508500"/>
            <a:ext cx="2830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修改文本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3179"/>
          <p:cNvSpPr txBox="1"/>
          <p:nvPr/>
        </p:nvSpPr>
        <p:spPr>
          <a:xfrm>
            <a:off x="6040437" y="40121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五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3179"/>
          <p:cNvSpPr txBox="1"/>
          <p:nvPr/>
        </p:nvSpPr>
        <p:spPr>
          <a:xfrm>
            <a:off x="6040437" y="217442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382510" y="4011930"/>
            <a:ext cx="3716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查找与替换文本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382510" y="217424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删除文本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88790" y="217170"/>
            <a:ext cx="335788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7385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614680" y="1529080"/>
            <a:ext cx="4707255" cy="783590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872490" y="2545715"/>
            <a:ext cx="419100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启动 Word 2013 并创建文档后，在文档中定位光标，选择准备应用的输入法，根据选择的输入法，在键盘上按准备输入汉字的录入编码即可输入文档，如图 2-21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8645" y="1821815"/>
            <a:ext cx="5829935" cy="32143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对角圆角矩形 10"/>
          <p:cNvSpPr/>
          <p:nvPr/>
        </p:nvSpPr>
        <p:spPr>
          <a:xfrm>
            <a:off x="476250" y="1021080"/>
            <a:ext cx="5820410" cy="53403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A2CAC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 Word 文档中的文本进行编辑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517525" y="1602740"/>
            <a:ext cx="1116000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（1）选中任意文本：将光标定位在需要选中文本的左侧或右侧，单击并拖动光标至准备选取文本的右侧或左侧，然后释放鼠标左键即可选中某段文本。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（2）选中一行文本：移动鼠标指针到需要选中的某一行文本行首的空白处，待鼠标指针变成向右箭头形状 时，单击鼠标左键即可选中该行文本。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（3）选中一段文本：将光标定位在需要选中的一段文本的任意位置，然后连续单击鼠标 3 次即可选中一段文本。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4）选中整篇文本：①移动鼠标指针指向文本左侧的空白处，待鼠标指针变成向右箭头形状时，连续单击鼠标左键三次即可选择整篇文档；②将光标定位在文本左侧的空白处，待鼠标指针变成向右箭头形状时，按住 Ctrl 键不放的同时，单击鼠标左键即可选中整篇文档；③将光标定位在准备选择整篇文档的任意位置，按 Ctrl+A 组合键即可选中整篇文档。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9185" y="1617245"/>
              <a:ext cx="1924984" cy="44077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选中文本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517525" y="1965325"/>
            <a:ext cx="111600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（5）选中词：将光标定位在需要选中的词的位置，连续两次单击鼠标左键即可选中词。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（6）选中句子：按住 Ctrl 键的同时，单击需要选中的句子的任意位置即可选中句子。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（7）选中垂直文本：将光标定位在任意位置，然后按住 Alt 键的同时拖动鼠标指针到目标位置，即可选中某一垂直块文本。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（8）选择分散文本：选中一段文本后，按住 Ctrl 键的同时再选中其他不连续的文本，即可选中分散文本。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9185" y="1617245"/>
              <a:ext cx="1924984" cy="44077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选中文本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对角圆角矩形 1"/>
          <p:cNvSpPr/>
          <p:nvPr/>
        </p:nvSpPr>
        <p:spPr>
          <a:xfrm>
            <a:off x="476250" y="1021080"/>
            <a:ext cx="5820410" cy="53403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A2CAC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hangingPunct="1"/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 Word 文档中的文本进行编辑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517525" y="1969770"/>
            <a:ext cx="111600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① Shift+ ↑组合键：选中光标所在位置至上一行对应位置处的文本。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② Shift+ ↓组合键：选中光标所在位置至下一行对应位置处的文本。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③ Shift+ ←组合键：选中光标所在位置左侧的一个文字。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④ Shift+ →组合键：选中光标所在位置右侧的一个文字。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⑤ Shift+Home 组合键：选中光标所在位置至行首的文本。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⑥ Shift+End 组合键：选中光标所在位置至行尾的文本。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⑦ Ctrl+Shift+Home 组合键：选中光标位置至文本开头的文本。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⑧ Ctrl+Shift+End 组合键：选中光标位置至文本结尾处的文本。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3486785" cy="602312"/>
            <a:chOff x="4793728" y="1533400"/>
            <a:chExt cx="3592262" cy="602671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9185" y="1617245"/>
              <a:ext cx="1924984" cy="44077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选中文本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08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对角圆角矩形 1"/>
          <p:cNvSpPr/>
          <p:nvPr/>
        </p:nvSpPr>
        <p:spPr>
          <a:xfrm>
            <a:off x="476250" y="1021080"/>
            <a:ext cx="5820410" cy="53403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A2CAC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hangingPunct="1"/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常用的 Word 2013 中的组合键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524952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524753" y="322027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7296150" y="2821305"/>
            <a:ext cx="3854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在文档中插入对象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175"/>
          <p:cNvSpPr txBox="1"/>
          <p:nvPr/>
        </p:nvSpPr>
        <p:spPr>
          <a:xfrm>
            <a:off x="1524952" y="4591118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77"/>
          <p:cNvSpPr txBox="1"/>
          <p:nvPr/>
        </p:nvSpPr>
        <p:spPr>
          <a:xfrm>
            <a:off x="6240898" y="1546139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4405" y="347345"/>
            <a:ext cx="23475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sz="7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目录</a:t>
            </a:r>
            <a:endParaRPr lang="zh-CN" sz="72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文本框 177"/>
          <p:cNvSpPr txBox="1"/>
          <p:nvPr/>
        </p:nvSpPr>
        <p:spPr>
          <a:xfrm>
            <a:off x="6240898" y="4075344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77"/>
          <p:cNvSpPr txBox="1"/>
          <p:nvPr/>
        </p:nvSpPr>
        <p:spPr>
          <a:xfrm>
            <a:off x="6240898" y="5236124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613660" y="3220085"/>
            <a:ext cx="3600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文件的基本操作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613660" y="4591050"/>
            <a:ext cx="3478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buClrTx/>
              <a:buSzTx/>
              <a:buFontTx/>
            </a:pPr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输入与编辑文本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7296150" y="1546225"/>
            <a:ext cx="4796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设置文档格式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7296150" y="5236210"/>
            <a:ext cx="4862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打印文档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7296150" y="4075430"/>
            <a:ext cx="4891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绘制表格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7"/>
          <p:cNvSpPr txBox="1"/>
          <p:nvPr/>
        </p:nvSpPr>
        <p:spPr>
          <a:xfrm>
            <a:off x="6240898" y="2821219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3660" y="1898650"/>
            <a:ext cx="3390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</a:rPr>
              <a:t>Word 2013 简介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331597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修改文本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694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0065" y="1529715"/>
            <a:ext cx="5716905" cy="58356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8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680720" y="2240915"/>
            <a:ext cx="5395595" cy="309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Word 2013 文档中进行文本的输入时，如果输入错误，可以修改文本，从而保证输入的正确性。修改文本的具体操作步骤如下：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在 Word 2013 中，选中需要修改的文本内容，选择合适的输入法输入正确的文本内容，如图 2-22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在键盘上按词组所在的数字序号 1 输入词组，通过上述操作即可修改文本。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0" y="1958340"/>
            <a:ext cx="5661025" cy="33305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331597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删除文本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694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0065" y="1529715"/>
            <a:ext cx="5716905" cy="58356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8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680720" y="2240915"/>
            <a:ext cx="5395595" cy="309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启动 Word 2013 并创建文档后，在文档中根据定位光标即可进行文本的删除操作。删除文本的具体操作步骤如下：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将光标定位在准备删除汉字的右侧，如图 2-23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在键盘上按 Back Space 键即可删除光标左侧的文字。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985" y="2113280"/>
            <a:ext cx="5155565" cy="28943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7390" y="1026924"/>
            <a:ext cx="10878852" cy="2048741"/>
            <a:chOff x="2395" y="4548"/>
            <a:chExt cx="11104" cy="2619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9884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3916" y="5479"/>
              <a:ext cx="1356" cy="2019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48"/>
              <a:ext cx="331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1117600" y="1421130"/>
            <a:ext cx="21659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1. 查找文本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4122420" y="1635760"/>
            <a:ext cx="737362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在 Word 2013 文档中，使用查找文本功能可以查找到文档中的任意字符、词语和符号等内容。查找文本的具体操作步骤如下：</a:t>
            </a:r>
            <a:endParaRPr lang="zh-CN" altLang="en-US" sz="2000" b="1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256405" cy="608229"/>
            <a:chOff x="4793728" y="1533400"/>
            <a:chExt cx="3799105" cy="60860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73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查找与替换文本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673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" name="文本框 37"/>
          <p:cNvSpPr txBox="1">
            <a:spLocks noChangeArrowheads="1"/>
          </p:cNvSpPr>
          <p:nvPr/>
        </p:nvSpPr>
        <p:spPr bwMode="auto">
          <a:xfrm>
            <a:off x="695960" y="3434715"/>
            <a:ext cx="108000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步骤一　将光标定位在文本的起始位置，单击【编辑】下拉按钮，在弹出的列表中选择【查找】选项。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步骤二　在弹出的【导航】窗格的搜索框中输入查找内容。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步骤三　此时工作区中会显示第一个搜索结果，按 Enter 键即可显示下一条搜索结果。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6057" y="1084021"/>
            <a:ext cx="10952332" cy="1956434"/>
            <a:chOff x="2154" y="4677"/>
            <a:chExt cx="11179" cy="2501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9718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3982" y="5456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154" y="4677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1318260" y="1486535"/>
            <a:ext cx="21659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2. 替换文本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4288790" y="1379220"/>
            <a:ext cx="716407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在 Word 2013 文档中编辑文本时，如果文本内容出现错误或需要更改时，可以使用替换文本的方法进行修改。替换文本的具体操作步骤如下：</a:t>
            </a:r>
            <a:endParaRPr lang="zh-CN" altLang="en-US" sz="2000" b="1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256405" cy="608229"/>
            <a:chOff x="4793728" y="1533400"/>
            <a:chExt cx="3799105" cy="60860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73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查找与替换文本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673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" name="文本框 37"/>
          <p:cNvSpPr txBox="1">
            <a:spLocks noChangeArrowheads="1"/>
          </p:cNvSpPr>
          <p:nvPr/>
        </p:nvSpPr>
        <p:spPr bwMode="auto">
          <a:xfrm>
            <a:off x="695960" y="3221355"/>
            <a:ext cx="1080000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步骤一　将光标定位在文本的起始位置，单击【编辑】下拉按钮，在弹出的列表中选择【替换】选项。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步骤二　弹出【查找和替换】对话框，输入查找内容，输入替换为内容，单击【全部替换】按钮。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步骤三　替换完成，弹出 Microsoft Word 对话框，单击【确定】按钮。步骤四　在文档中可以查看替换后的结果。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设置文档格式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Set the document format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任务四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220490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2204720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设置文本格式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5231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设置段落格式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设置文本格式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在 Word 2013 文档中对文本进行格式设置的方法操作步骤如下：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1003300" y="2303780"/>
            <a:ext cx="477710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完成文本输入后，选中需要进行格式设置的文本，在【开始】选项卡下单击【字体】下拉按钮，在弹出的下拉列表中设置字体，如“方正琥珀简体”。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设置字号，如“五号”，如图 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2-24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设置字形为“常规”。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通过以上步骤即可完成文本设置。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185" y="1592580"/>
            <a:ext cx="5584825" cy="36734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设置段落格式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101473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cs typeface="+mn-ea"/>
                <a:sym typeface="+mn-lt"/>
              </a:rPr>
              <a:t>段落格式是指段落在文档中的显示方式，如图 2-25 所示。具体操作步骤如下：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1092835" y="2610485"/>
            <a:ext cx="477710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将光标定位在准备进行格式设置的段落中，选择【开始】选项卡，在【开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始】选项卡下单击【段落】下拉按钮，在弹出的下拉列表中单击【左对齐】按钮。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通过以上步骤即可完成设置段落格式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840" y="1421130"/>
            <a:ext cx="5582285" cy="35731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在文档中插入对象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Insert an object in a document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任务五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1866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2712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插入图片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186430"/>
            <a:ext cx="3148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插入艺术字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3075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插入文本框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45710" y="2359617"/>
            <a:ext cx="7381467" cy="213876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4093358" y="2654110"/>
            <a:ext cx="6102202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Word 2013 简介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4147899" y="3614209"/>
            <a:ext cx="57620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Introduction to Word 2013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44750" cy="2138765"/>
            <a:chOff x="1182787" y="2432997"/>
            <a:chExt cx="2444750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88857" y="3148642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任务一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插入图片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39300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对角圆角 2"/>
          <p:cNvSpPr/>
          <p:nvPr/>
        </p:nvSpPr>
        <p:spPr>
          <a:xfrm>
            <a:off x="516699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对角圆角 3"/>
          <p:cNvSpPr/>
          <p:nvPr/>
        </p:nvSpPr>
        <p:spPr>
          <a:xfrm>
            <a:off x="8956608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7965" y="2507615"/>
            <a:ext cx="182435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步骤一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78755" y="2482215"/>
            <a:ext cx="184594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步骤二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86519" y="2481349"/>
            <a:ext cx="1940427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步骤三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1036320" y="3727450"/>
            <a:ext cx="300228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将光标定位在准备插入图片的位置，选择【插入】选项卡，单击【插图】下拉按钮，在弹出的下拉列表中单击【图片】按钮，如图 2-26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37"/>
          <p:cNvSpPr txBox="1">
            <a:spLocks noChangeArrowheads="1"/>
          </p:cNvSpPr>
          <p:nvPr/>
        </p:nvSpPr>
        <p:spPr bwMode="auto">
          <a:xfrm>
            <a:off x="4648835" y="3727450"/>
            <a:ext cx="302704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弹出【插入图片】对话框，选择准备插入的图片，单击【插入】按钮，如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图 2-27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37"/>
          <p:cNvSpPr txBox="1">
            <a:spLocks noChangeArrowheads="1"/>
          </p:cNvSpPr>
          <p:nvPr/>
        </p:nvSpPr>
        <p:spPr bwMode="auto">
          <a:xfrm>
            <a:off x="8753475" y="3727450"/>
            <a:ext cx="28054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通过以上步骤即可完成在文本中插入图片，如图 2-28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7965" y="1054735"/>
            <a:ext cx="10060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使用 Word 2013 编辑文档内容时，可以插入图片。在文档中插入图片的具体操作步骤如下：</a:t>
            </a:r>
            <a:endParaRPr lang="zh-CN" altLang="en-US" sz="2400"/>
          </a:p>
        </p:txBody>
      </p:sp>
      <p:pic>
        <p:nvPicPr>
          <p:cNvPr id="6" name="图片 5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05" y="3727450"/>
            <a:ext cx="3470910" cy="2050415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630" y="3368675"/>
            <a:ext cx="3599815" cy="2663190"/>
          </a:xfrm>
          <a:prstGeom prst="rect">
            <a:avLst/>
          </a:prstGeom>
        </p:spPr>
      </p:pic>
      <p:pic>
        <p:nvPicPr>
          <p:cNvPr id="8" name="图片 7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3475" y="3461385"/>
            <a:ext cx="29591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3" grpId="0" animBg="1"/>
      <p:bldP spid="22" grpId="0"/>
      <p:bldP spid="4" grpId="0" animBg="1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插入艺术字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39300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对角圆角 2"/>
          <p:cNvSpPr/>
          <p:nvPr/>
        </p:nvSpPr>
        <p:spPr>
          <a:xfrm>
            <a:off x="516699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对角圆角 3"/>
          <p:cNvSpPr/>
          <p:nvPr/>
        </p:nvSpPr>
        <p:spPr>
          <a:xfrm>
            <a:off x="8956608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7965" y="2507615"/>
            <a:ext cx="182435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步骤一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78755" y="2482215"/>
            <a:ext cx="184594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步骤二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86519" y="2481349"/>
            <a:ext cx="1940427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步骤三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898525" y="3632200"/>
            <a:ext cx="312928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将光标定位在准备插入剪贴画的位置，选择【插入】选项卡，单击【文本】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下拉按钮，在弹出的下拉列表中单击【艺术字】下拉按钮，在弹出的下拉列表中选择准备插入的艺术字格式，如图 2-29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37"/>
          <p:cNvSpPr txBox="1">
            <a:spLocks noChangeArrowheads="1"/>
          </p:cNvSpPr>
          <p:nvPr/>
        </p:nvSpPr>
        <p:spPr bwMode="auto">
          <a:xfrm>
            <a:off x="4648835" y="3727450"/>
            <a:ext cx="302704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在文档中插入了一个艺术字文本框，输入文字内容，如图 2-30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37"/>
          <p:cNvSpPr txBox="1">
            <a:spLocks noChangeArrowheads="1"/>
          </p:cNvSpPr>
          <p:nvPr/>
        </p:nvSpPr>
        <p:spPr bwMode="auto">
          <a:xfrm>
            <a:off x="8753475" y="3727450"/>
            <a:ext cx="28054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通过以上步骤即可完成在文本中插入艺术字的操作，如图 2-31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7965" y="1054735"/>
            <a:ext cx="10060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Word 2013 文档中还有插入艺术字的功能，可以为文档添加生动且具有特殊视觉效果的艺术字。插入艺术字的具体操作步骤如下：</a:t>
            </a:r>
            <a:endParaRPr lang="zh-CN" altLang="en-US" sz="2400"/>
          </a:p>
        </p:txBody>
      </p:sp>
      <p:pic>
        <p:nvPicPr>
          <p:cNvPr id="9" name="图片 8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" y="3389630"/>
            <a:ext cx="4184015" cy="2359025"/>
          </a:xfrm>
          <a:prstGeom prst="rect">
            <a:avLst/>
          </a:prstGeom>
        </p:spPr>
      </p:pic>
      <p:pic>
        <p:nvPicPr>
          <p:cNvPr id="14" name="图片 1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560" y="3464560"/>
            <a:ext cx="3395345" cy="2432050"/>
          </a:xfrm>
          <a:prstGeom prst="rect">
            <a:avLst/>
          </a:prstGeom>
        </p:spPr>
      </p:pic>
      <p:pic>
        <p:nvPicPr>
          <p:cNvPr id="10" name="图片 9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900" y="3464560"/>
            <a:ext cx="3632200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/>
      <p:bldP spid="3" grpId="0" bldLvl="0" animBg="1"/>
      <p:bldP spid="22" grpId="0"/>
      <p:bldP spid="4" grpId="0" bldLvl="0" animBg="1"/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3400" y="2007870"/>
            <a:ext cx="9117330" cy="201041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1525" y="4150360"/>
            <a:ext cx="9449435" cy="1896110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843915" y="2588260"/>
            <a:ext cx="25355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823335" y="2697480"/>
            <a:ext cx="605980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　在【插入】选项卡中，单击【文本】下拉按钮，在弹出的下拉列表中单击【文本框】下拉按钮，选择【绘制文本框】选项，如图 2-32 所示。 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4288790" y="4774565"/>
            <a:ext cx="584073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按住鼠标左键并拖动，拖至目标位置后释放鼠标左键即可在文本中插入一个文本框。在文本框中输入需要的内容即可完成插入文本框，如图 2-33 所示。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插入文本框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文本框 36"/>
          <p:cNvSpPr txBox="1">
            <a:spLocks noChangeArrowheads="1"/>
          </p:cNvSpPr>
          <p:nvPr/>
        </p:nvSpPr>
        <p:spPr bwMode="auto">
          <a:xfrm>
            <a:off x="1064895" y="4675505"/>
            <a:ext cx="29070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</a:t>
            </a:r>
            <a:endParaRPr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84045" y="1032510"/>
            <a:ext cx="93687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/>
              <a:t>在制作文档过程中，有一些文本需要显示在图片中，此时可以运用 Word 2013 文档提供的文本框功能来完成。插入文本框的具体操作步骤如下：</a:t>
            </a:r>
            <a:endParaRPr lang="zh-CN" altLang="en-US" sz="2000"/>
          </a:p>
        </p:txBody>
      </p:sp>
      <p:pic>
        <p:nvPicPr>
          <p:cNvPr id="23" name="图片 2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3325" y="2047240"/>
            <a:ext cx="2734310" cy="3844290"/>
          </a:xfrm>
          <a:prstGeom prst="rect">
            <a:avLst/>
          </a:prstGeom>
        </p:spPr>
      </p:pic>
      <p:pic>
        <p:nvPicPr>
          <p:cNvPr id="24" name="图片 2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9730" y="2976880"/>
            <a:ext cx="4037330" cy="24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绘制表格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draw a table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任务六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152799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30196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910840" y="1529080"/>
            <a:ext cx="2915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插入表格</a:t>
            </a:r>
            <a:endParaRPr lang="zh-CN" altLang="en-US" sz="32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813685" y="3020695"/>
            <a:ext cx="3466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2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调整行高与列宽</a:t>
            </a:r>
            <a:endParaRPr lang="zh-CN" altLang="en-US" sz="32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1905753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813685" y="4508500"/>
            <a:ext cx="3644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2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合并与拆分单元格</a:t>
            </a:r>
            <a:endParaRPr lang="zh-CN" altLang="en-US" sz="32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3179"/>
          <p:cNvSpPr txBox="1"/>
          <p:nvPr/>
        </p:nvSpPr>
        <p:spPr>
          <a:xfrm>
            <a:off x="6280467" y="40121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五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3179"/>
          <p:cNvSpPr txBox="1"/>
          <p:nvPr/>
        </p:nvSpPr>
        <p:spPr>
          <a:xfrm>
            <a:off x="6280467" y="217315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212965" y="4011930"/>
            <a:ext cx="4301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设置表格的边框和底纹</a:t>
            </a:r>
            <a:endParaRPr lang="zh-CN" altLang="en-US" sz="32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212965" y="2172970"/>
            <a:ext cx="3546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插入和删除行与列</a:t>
            </a:r>
            <a:endParaRPr lang="zh-CN" altLang="en-US" sz="32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040" y="1195070"/>
            <a:ext cx="8890000" cy="201041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1480" y="2871470"/>
            <a:ext cx="8925560" cy="2075180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833120" y="1727200"/>
            <a:ext cx="2334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442970" y="1727200"/>
            <a:ext cx="589343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在【插入】选项卡中，单击【表格】下拉按钮，在弹出的下拉列表中单击【插入表格】选项，如图 2-34 所示。 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3642360" y="3470910"/>
            <a:ext cx="529526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弹出【插入表格】对话框，在【列数】和【行数】微调框中输入数字，单击【确定】按钮。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插入表格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文本框 36"/>
          <p:cNvSpPr txBox="1">
            <a:spLocks noChangeArrowheads="1"/>
          </p:cNvSpPr>
          <p:nvPr/>
        </p:nvSpPr>
        <p:spPr bwMode="auto">
          <a:xfrm>
            <a:off x="658495" y="3340735"/>
            <a:ext cx="26841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zh-CN" sz="2400" dirty="0">
                <a:solidFill>
                  <a:srgbClr val="0D0D0D"/>
                </a:solidFill>
                <a:latin typeface="+mn-lt"/>
                <a:cs typeface="+mn-ea"/>
                <a:sym typeface="+mn-lt"/>
              </a:rPr>
              <a:t>二</a:t>
            </a:r>
            <a:endParaRPr lang="zh-CN" sz="2400" dirty="0">
              <a:solidFill>
                <a:srgbClr val="0D0D0D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7040" y="4653915"/>
            <a:ext cx="8973820" cy="2075180"/>
            <a:chOff x="2395" y="4504"/>
            <a:chExt cx="9610" cy="2570"/>
          </a:xfrm>
        </p:grpSpPr>
        <p:sp>
          <p:nvSpPr>
            <p:cNvPr id="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36"/>
          <p:cNvSpPr txBox="1">
            <a:spLocks noChangeArrowheads="1"/>
          </p:cNvSpPr>
          <p:nvPr/>
        </p:nvSpPr>
        <p:spPr bwMode="auto">
          <a:xfrm>
            <a:off x="658495" y="5210810"/>
            <a:ext cx="29070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zh-CN" sz="2400" dirty="0">
                <a:solidFill>
                  <a:srgbClr val="0D0D0D"/>
                </a:solidFill>
                <a:latin typeface="+mn-lt"/>
                <a:cs typeface="+mn-ea"/>
                <a:sym typeface="+mn-lt"/>
              </a:rPr>
              <a:t>三</a:t>
            </a:r>
            <a:endParaRPr lang="zh-CN" sz="2400" dirty="0">
              <a:solidFill>
                <a:srgbClr val="0D0D0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文本框 37"/>
          <p:cNvSpPr txBox="1">
            <a:spLocks noChangeArrowheads="1"/>
          </p:cNvSpPr>
          <p:nvPr/>
        </p:nvSpPr>
        <p:spPr bwMode="auto">
          <a:xfrm>
            <a:off x="3905250" y="5253355"/>
            <a:ext cx="52768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通过以上步骤即可完成在文本中插入表格，如图 8-35 所示</a:t>
            </a:r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0" y="1331595"/>
            <a:ext cx="2728595" cy="4124960"/>
          </a:xfrm>
          <a:prstGeom prst="rect">
            <a:avLst/>
          </a:prstGeom>
        </p:spPr>
      </p:pic>
      <p:pic>
        <p:nvPicPr>
          <p:cNvPr id="23" name="图片 2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2100" y="3934460"/>
            <a:ext cx="2833370" cy="249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3400" y="2007870"/>
            <a:ext cx="9117330" cy="201041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1525" y="4150360"/>
            <a:ext cx="9449435" cy="1896110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843915" y="2588260"/>
            <a:ext cx="25355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823335" y="2697480"/>
            <a:ext cx="605980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将光标定位在表格中，在【布局】选项卡中，单击【单元格大小】下拉按钮，在弹出的列表中，分别在【高度】和【宽度】微调框中输入数值。 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4288790" y="4846955"/>
            <a:ext cx="58407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通过以上步骤即可完成调整表格中行高和列宽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调整行高与列宽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文本框 36"/>
          <p:cNvSpPr txBox="1">
            <a:spLocks noChangeArrowheads="1"/>
          </p:cNvSpPr>
          <p:nvPr/>
        </p:nvSpPr>
        <p:spPr bwMode="auto">
          <a:xfrm>
            <a:off x="1064895" y="4675505"/>
            <a:ext cx="29070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</a:t>
            </a:r>
            <a:endParaRPr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2020" y="1032510"/>
            <a:ext cx="106057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/>
              <a:t>插入表格时，Word 文档对单元格的大小有默认设置，在 Word 2013 文档中绘制表格后，可以调整其行高与列宽，从而正确显示表格中的内容。调整表格中行高与列宽的具体操作步骤如下：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3400" y="2007870"/>
            <a:ext cx="9117330" cy="201041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1525" y="4150360"/>
            <a:ext cx="9449435" cy="1896110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843915" y="2588260"/>
            <a:ext cx="25355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823335" y="2697480"/>
            <a:ext cx="59023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选中需要合并的单元格，选择【布局】选项卡，单击【合并】下拉按钮，在弹出的列表中单击【合并单元格】按钮，如图 2-36 所示。 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4288790" y="4846955"/>
            <a:ext cx="58407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通过上述步骤即可合并单元格，如图 2-37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合并与拆分单元格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文本框 36"/>
          <p:cNvSpPr txBox="1">
            <a:spLocks noChangeArrowheads="1"/>
          </p:cNvSpPr>
          <p:nvPr/>
        </p:nvSpPr>
        <p:spPr bwMode="auto">
          <a:xfrm>
            <a:off x="1064895" y="4675505"/>
            <a:ext cx="27584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</a:t>
            </a:r>
            <a:endParaRPr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2020" y="1032510"/>
            <a:ext cx="106057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/>
              <a:t>在 Word 2013 表格中，通过合并与拆分单元格操作可以调整表格的格式，从而绘制出符合要求的表格。合并与拆分单元格的具体操作步骤如下：</a:t>
            </a:r>
            <a:endParaRPr lang="zh-CN" altLang="en-US" sz="2000"/>
          </a:p>
        </p:txBody>
      </p:sp>
      <p:pic>
        <p:nvPicPr>
          <p:cNvPr id="7" name="图片 6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6445" y="1615440"/>
            <a:ext cx="3588385" cy="2843530"/>
          </a:xfrm>
          <a:prstGeom prst="rect">
            <a:avLst/>
          </a:prstGeom>
        </p:spPr>
      </p:pic>
      <p:pic>
        <p:nvPicPr>
          <p:cNvPr id="9" name="图片 8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3600" y="3854450"/>
            <a:ext cx="3394075" cy="284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040" y="1195070"/>
            <a:ext cx="8890000" cy="201041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1480" y="2871470"/>
            <a:ext cx="8925560" cy="2075180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833120" y="1727200"/>
            <a:ext cx="2334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3442970" y="1727200"/>
            <a:ext cx="589343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将光标定位在准备拆分的单元格中，单击【合并】下拉按钮，在弹出的列表中单击【拆分单元格】按钮，如图 2-38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3642360" y="3470910"/>
            <a:ext cx="529526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弹出【拆分单元格】对话框，在【列数】和【行数】微调框中输入数值，单击【确定】按钮，如图 2-39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合并与拆分单元格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文本框 36"/>
          <p:cNvSpPr txBox="1">
            <a:spLocks noChangeArrowheads="1"/>
          </p:cNvSpPr>
          <p:nvPr/>
        </p:nvSpPr>
        <p:spPr bwMode="auto">
          <a:xfrm>
            <a:off x="658495" y="3340735"/>
            <a:ext cx="26841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zh-CN" sz="2400" dirty="0">
                <a:solidFill>
                  <a:srgbClr val="0D0D0D"/>
                </a:solidFill>
                <a:latin typeface="+mn-lt"/>
                <a:cs typeface="+mn-ea"/>
                <a:sym typeface="+mn-lt"/>
              </a:rPr>
              <a:t>四</a:t>
            </a:r>
            <a:endParaRPr lang="zh-CN" sz="2400" dirty="0">
              <a:solidFill>
                <a:srgbClr val="0D0D0D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7040" y="4653915"/>
            <a:ext cx="8973820" cy="2075180"/>
            <a:chOff x="2395" y="4504"/>
            <a:chExt cx="9610" cy="2570"/>
          </a:xfrm>
        </p:grpSpPr>
        <p:sp>
          <p:nvSpPr>
            <p:cNvPr id="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36"/>
          <p:cNvSpPr txBox="1">
            <a:spLocks noChangeArrowheads="1"/>
          </p:cNvSpPr>
          <p:nvPr/>
        </p:nvSpPr>
        <p:spPr bwMode="auto">
          <a:xfrm>
            <a:off x="658495" y="5210810"/>
            <a:ext cx="2784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zh-CN" sz="2400" dirty="0">
                <a:solidFill>
                  <a:srgbClr val="0D0D0D"/>
                </a:solidFill>
                <a:latin typeface="+mn-lt"/>
                <a:cs typeface="+mn-ea"/>
                <a:sym typeface="+mn-lt"/>
              </a:rPr>
              <a:t>五</a:t>
            </a:r>
            <a:endParaRPr lang="zh-CN" sz="2400" dirty="0">
              <a:solidFill>
                <a:srgbClr val="0D0D0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文本框 37"/>
          <p:cNvSpPr txBox="1">
            <a:spLocks noChangeArrowheads="1"/>
          </p:cNvSpPr>
          <p:nvPr/>
        </p:nvSpPr>
        <p:spPr bwMode="auto">
          <a:xfrm>
            <a:off x="3751580" y="5518785"/>
            <a:ext cx="52768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通过以上步骤即可完成拆分单元格，如图 2-40 所示。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330" y="1195070"/>
            <a:ext cx="3246755" cy="3926840"/>
          </a:xfrm>
          <a:prstGeom prst="rect">
            <a:avLst/>
          </a:prstGeom>
        </p:spPr>
      </p:pic>
      <p:pic>
        <p:nvPicPr>
          <p:cNvPr id="25" name="图片 2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7625" y="1351915"/>
            <a:ext cx="3133725" cy="3936365"/>
          </a:xfrm>
          <a:prstGeom prst="rect">
            <a:avLst/>
          </a:prstGeom>
        </p:spPr>
      </p:pic>
      <p:pic>
        <p:nvPicPr>
          <p:cNvPr id="26" name="图片 2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2065" y="1880235"/>
            <a:ext cx="3208020" cy="363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186302"/>
            <a:ext cx="3592830" cy="603515"/>
            <a:chOff x="4793728" y="1533400"/>
            <a:chExt cx="3592830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8278" y="1617220"/>
              <a:ext cx="274828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插入和删除行与列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98575" y="1430020"/>
            <a:ext cx="418655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（1）插入行和列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85775" y="2303780"/>
            <a:ext cx="586232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将光标定位在表格中，选择【布局】选项卡，单击【行和列】下拉按钮，在弹出的列表中单击【在上方插入】按钮，如图 2-41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通过以上步骤即可插入行，如图 2-42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将光标定位在表格中，选择【布局】选项卡，单击【行和列】下拉按钮，在弹出的列表中单击【在右侧插入】按钮。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通过以上步骤即可插入列。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530" y="1123950"/>
            <a:ext cx="4319270" cy="4879975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530" y="1294130"/>
            <a:ext cx="4512945" cy="470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1866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启动 Word 2013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10642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 Word 2013 的工作界面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退出 Word 2013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插入和删除行与列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45870" y="1039495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9700" y="1325245"/>
            <a:ext cx="408114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（2）删除行和列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295275" y="1943735"/>
            <a:ext cx="637095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将光标定位在表格中，选择【布局】选项卡，单击【行和列】下拉按钮，在弹出的列表中单击【删除】下拉按钮，在弹出的列表中选择【删除行】选项，如图2-43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通过以上步骤即可删除行。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选择【布局】选项卡，单击【行和列】下拉按钮，在弹出的列表中单击【删除】下拉按钮，在弹出的列表中选择【删除列】选项，如图2-44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通过以上步骤即可删除列，如图 2-45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6230" y="1259205"/>
            <a:ext cx="4458335" cy="467550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230" y="1724025"/>
            <a:ext cx="4366895" cy="4608195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755" y="2183765"/>
            <a:ext cx="5368925" cy="375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47140" y="1351280"/>
            <a:ext cx="9718040" cy="1555750"/>
            <a:chOff x="3586" y="5085"/>
            <a:chExt cx="8419" cy="1989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2998470" y="1351280"/>
            <a:ext cx="796734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Word 2013 文档中创建表格后，可以为创建的表格设置边框和底纹。例如设置边框样式、边框颜色、边框粗细和底纹效果，从而美化 Word 文档。设置表格边框和底纹的具体操作步骤如下：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将光标定位在表格中，选择【设计】选项卡，在【表格样式】组中单击【边框】按钮，弹出的下拉列表中单击【启动器】按钮 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弹出【边框和底纹】对话框，选择【边框】选项卡，【设置】区域选择【全部】格式，在【宽度】下拉列表框中选择宽度值。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选择【底纹】选项卡，在【样式】下拉列表框中选择 10%，单击【确定】按钮。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通过以上步骤即可给表格设置边框和底纹。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99868" y="186302"/>
            <a:ext cx="3592830" cy="603515"/>
            <a:chOff x="4793728" y="1533400"/>
            <a:chExt cx="3592830" cy="603515"/>
          </a:xfrm>
        </p:grpSpPr>
        <p:sp>
          <p:nvSpPr>
            <p:cNvPr id="4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" name="pa_     _17"/>
            <p:cNvSpPr>
              <a:spLocks noChangeArrowheads="1"/>
            </p:cNvSpPr>
            <p:nvPr/>
          </p:nvSpPr>
          <p:spPr bwMode="gray">
            <a:xfrm>
              <a:off x="5638278" y="1617220"/>
              <a:ext cx="2748280" cy="44344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设置表格的边框和底纹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打印文档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Print document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任务七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35616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设置纸张大小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42138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设置页边距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87000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94474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打印文档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186302"/>
            <a:ext cx="3592830" cy="603515"/>
            <a:chOff x="4793728" y="1533400"/>
            <a:chExt cx="3592830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8278" y="1617220"/>
              <a:ext cx="274828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设置纸张大小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772795" y="2585085"/>
            <a:ext cx="586232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在准备打印文档之前，需要先设置纸张的大小。设置纸张大小的操作方法如下：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在当前 Word 2013 文档窗口中，选择【页面布局】选项卡，在【页面设置】组中单击【纸张大小】按钮，在弹出的下拉列表中选择 A4 选项即可完成设置纸张大小的操作，如图 2-46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765" y="1450975"/>
            <a:ext cx="4756785" cy="416369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51280" y="1153160"/>
            <a:ext cx="1437640" cy="1173480"/>
            <a:chOff x="1400067" y="2332974"/>
            <a:chExt cx="2070207" cy="1173477"/>
          </a:xfrm>
        </p:grpSpPr>
        <p:sp>
          <p:nvSpPr>
            <p:cNvPr id="3074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9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7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3" name="直接连接符 12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186302"/>
            <a:ext cx="3592830" cy="603515"/>
            <a:chOff x="4793728" y="1533400"/>
            <a:chExt cx="3592830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8278" y="1617220"/>
              <a:ext cx="274828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设置页边距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85775" y="2303780"/>
            <a:ext cx="586232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设置页面边距是指在 Word 2013 文档中，设置文本和页面空白区域之间的距离。如果准备将文档打印到纸上，首先需要设置页边距和纸张大小。设置页边距和纸张大小的具体操作步骤如下：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在当前 Word 2013 文档中，选择【页面布局】选项卡，单击【页边距】下拉按钮，在弹出的列表中选择【普通】格式即可完成页边距的设置，如图 2-47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220" y="1187450"/>
            <a:ext cx="4727575" cy="42887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51280" y="1153160"/>
            <a:ext cx="1437640" cy="1173480"/>
            <a:chOff x="1400067" y="2332974"/>
            <a:chExt cx="2070207" cy="1173477"/>
          </a:xfrm>
        </p:grpSpPr>
        <p:sp>
          <p:nvSpPr>
            <p:cNvPr id="3074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9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7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3" name="直接连接符 12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186302"/>
            <a:ext cx="3592830" cy="603515"/>
            <a:chOff x="4793728" y="1533400"/>
            <a:chExt cx="3592830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8278" y="1617220"/>
              <a:ext cx="274828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打印文档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85775" y="2303780"/>
            <a:ext cx="586232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Word 2013 文档中完成文档的编辑操作后，可以直接将其打印到纸上，从而便于文档内容的浏览与保存。打印文档的具体操作步骤如下：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在 Word 2013 文档中完成编辑后，单击【文件】按钮，如图 2-48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进入 Backstage 界面，选择【打印】选项，设置打印份数，纸张大小、打印方向等内容，单击【打印】按钮即可打印文档内容，如图 2-49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1280" y="1153160"/>
            <a:ext cx="1437640" cy="1173480"/>
            <a:chOff x="1400067" y="2332974"/>
            <a:chExt cx="2070207" cy="1173477"/>
          </a:xfrm>
        </p:grpSpPr>
        <p:sp>
          <p:nvSpPr>
            <p:cNvPr id="3074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9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7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3" name="直接连接符 12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025" y="1421130"/>
            <a:ext cx="4636770" cy="4090035"/>
          </a:xfrm>
          <a:prstGeom prst="rect">
            <a:avLst/>
          </a:prstGeom>
        </p:spPr>
      </p:pic>
      <p:pic>
        <p:nvPicPr>
          <p:cNvPr id="3" name="图片 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0" y="1787525"/>
            <a:ext cx="5260975" cy="398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820935" y="2794692"/>
            <a:ext cx="8550130" cy="1268577"/>
            <a:chOff x="1985867" y="2050333"/>
            <a:chExt cx="855013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1985867" y="2050333"/>
              <a:ext cx="1268577" cy="1268577"/>
              <a:chOff x="198586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98586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18936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感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413051" y="2050333"/>
              <a:ext cx="1268577" cy="1268577"/>
              <a:chOff x="4479091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479091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2160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谢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840235" y="2050333"/>
              <a:ext cx="1268577" cy="1268577"/>
              <a:chOff x="6560835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560835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693904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观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267420" y="2050333"/>
              <a:ext cx="1268577" cy="1268577"/>
              <a:chOff x="8642580" y="2050333"/>
              <a:chExt cx="1268577" cy="126857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64258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775649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看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3713480" y="4900930"/>
            <a:ext cx="445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cs typeface="+mn-ea"/>
                <a:sym typeface="+mn-lt"/>
              </a:rPr>
              <a:t>THANK YOU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299868" y="207257"/>
            <a:ext cx="3844925" cy="603515"/>
            <a:chOff x="4793728" y="1533400"/>
            <a:chExt cx="3844925" cy="603515"/>
          </a:xfrm>
        </p:grpSpPr>
        <p:sp>
          <p:nvSpPr>
            <p:cNvPr id="2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7"/>
            <p:cNvSpPr>
              <a:spLocks noChangeArrowheads="1"/>
            </p:cNvSpPr>
            <p:nvPr/>
          </p:nvSpPr>
          <p:spPr bwMode="gray">
            <a:xfrm>
              <a:off x="5496038" y="1588010"/>
              <a:ext cx="3142615" cy="4749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solidFill>
                    <a:schemeClr val="accent1">
                      <a:lumMod val="7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启动 Word 2013</a:t>
              </a:r>
              <a:endParaRPr lang="zh-CN" altLang="en-US" sz="2000" b="1">
                <a:solidFill>
                  <a:schemeClr val="accent1">
                    <a:lumMod val="7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endParaRPr>
            </a:p>
          </p:txBody>
        </p:sp>
        <p:sp>
          <p:nvSpPr>
            <p:cNvPr id="35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Group 25"/>
          <p:cNvGrpSpPr/>
          <p:nvPr/>
        </p:nvGrpSpPr>
        <p:grpSpPr bwMode="auto">
          <a:xfrm>
            <a:off x="590550" y="2256155"/>
            <a:ext cx="2009140" cy="562610"/>
            <a:chOff x="816" y="2304"/>
            <a:chExt cx="1440" cy="448"/>
          </a:xfrm>
        </p:grpSpPr>
        <p:sp>
          <p:nvSpPr>
            <p:cNvPr id="32" name="Freeform: Shape 26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27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步骤一</a:t>
              </a:r>
              <a:endParaRPr lang="zh-CN" altLang="en-US" sz="1600" dirty="0">
                <a:solidFill>
                  <a:schemeClr val="bg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</p:grpSp>
      <p:sp>
        <p:nvSpPr>
          <p:cNvPr id="20" name="文本框 37"/>
          <p:cNvSpPr txBox="1">
            <a:spLocks noChangeArrowheads="1"/>
          </p:cNvSpPr>
          <p:nvPr/>
        </p:nvSpPr>
        <p:spPr bwMode="auto">
          <a:xfrm>
            <a:off x="2009140" y="1118235"/>
            <a:ext cx="86283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如果准备使用 Word 2013 进行文档编辑操作，首先需要启动 Word 2013。启动 Word 2013 的具体操作步骤如下：</a:t>
            </a:r>
            <a:endParaRPr lang="zh-CN" altLang="en-US" sz="12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endParaRPr lang="zh-CN" altLang="en-US" sz="12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5" name="Group 28"/>
          <p:cNvGrpSpPr/>
          <p:nvPr/>
        </p:nvGrpSpPr>
        <p:grpSpPr bwMode="auto">
          <a:xfrm>
            <a:off x="590550" y="3147695"/>
            <a:ext cx="2009140" cy="562610"/>
            <a:chOff x="816" y="2304"/>
            <a:chExt cx="1440" cy="448"/>
          </a:xfrm>
        </p:grpSpPr>
        <p:sp>
          <p:nvSpPr>
            <p:cNvPr id="30" name="Freeform: Shape 29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步骤二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37"/>
          <p:cNvSpPr txBox="1">
            <a:spLocks noChangeArrowheads="1"/>
          </p:cNvSpPr>
          <p:nvPr/>
        </p:nvSpPr>
        <p:spPr bwMode="auto">
          <a:xfrm>
            <a:off x="2900680" y="2180590"/>
            <a:ext cx="6524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在 Windows 10 系统桌面中，单击【开始】按钮，在弹出的菜单中选择【所有程序】菜单项，如图 2-1 所示。</a:t>
            </a:r>
            <a:endParaRPr lang="zh-CN" altLang="en-US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590550" y="4006850"/>
            <a:ext cx="2009140" cy="562610"/>
            <a:chOff x="816" y="2304"/>
            <a:chExt cx="1440" cy="448"/>
          </a:xfrm>
        </p:grpSpPr>
        <p:sp>
          <p:nvSpPr>
            <p:cNvPr id="28" name="Freeform: Shape 32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33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步骤三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7"/>
          <p:cNvSpPr txBox="1">
            <a:spLocks noChangeArrowheads="1"/>
          </p:cNvSpPr>
          <p:nvPr/>
        </p:nvSpPr>
        <p:spPr bwMode="auto">
          <a:xfrm>
            <a:off x="2900680" y="3147695"/>
            <a:ext cx="6524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在所有程序菜单中，选择 Microsoft Office 2013 菜单项，选择 Word 2013 菜单项，如图 2-2 所示。</a:t>
            </a:r>
            <a:endParaRPr lang="zh-CN" altLang="en-US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Rectangle 33"/>
          <p:cNvSpPr/>
          <p:nvPr/>
        </p:nvSpPr>
        <p:spPr bwMode="gray">
          <a:xfrm>
            <a:off x="590550" y="4920615"/>
            <a:ext cx="2009140" cy="493540"/>
          </a:xfrm>
          <a:prstGeom prst="rect">
            <a:avLst/>
          </a:prstGeom>
          <a:solidFill>
            <a:srgbClr val="5496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步骤四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37"/>
          <p:cNvSpPr txBox="1">
            <a:spLocks noChangeArrowheads="1"/>
          </p:cNvSpPr>
          <p:nvPr/>
        </p:nvSpPr>
        <p:spPr bwMode="auto">
          <a:xfrm>
            <a:off x="2900680" y="4006850"/>
            <a:ext cx="6524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进入选择文档模板界面，单击【空白文档】选项，如图 2-3 所示。</a:t>
            </a:r>
            <a:endParaRPr lang="zh-CN" altLang="en-US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文本框 37"/>
          <p:cNvSpPr txBox="1">
            <a:spLocks noChangeArrowheads="1"/>
          </p:cNvSpPr>
          <p:nvPr/>
        </p:nvSpPr>
        <p:spPr bwMode="auto">
          <a:xfrm>
            <a:off x="2900680" y="5045710"/>
            <a:ext cx="6524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通过上述操作即可启动 Word 2013，如图 2-4 所示。</a:t>
            </a:r>
            <a:endParaRPr lang="zh-CN" altLang="en-US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0" name="图片 9" descr="捕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3850" y="2383155"/>
            <a:ext cx="2872105" cy="3369310"/>
          </a:xfrm>
          <a:prstGeom prst="rect">
            <a:avLst/>
          </a:prstGeom>
        </p:spPr>
      </p:pic>
      <p:pic>
        <p:nvPicPr>
          <p:cNvPr id="11" name="图片 10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850" y="2383155"/>
            <a:ext cx="2940685" cy="2537460"/>
          </a:xfrm>
          <a:prstGeom prst="rect">
            <a:avLst/>
          </a:prstGeom>
        </p:spPr>
      </p:pic>
      <p:pic>
        <p:nvPicPr>
          <p:cNvPr id="16" name="图片 1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6230" y="2665730"/>
            <a:ext cx="2879725" cy="2254885"/>
          </a:xfrm>
          <a:prstGeom prst="rect">
            <a:avLst/>
          </a:prstGeom>
        </p:spPr>
      </p:pic>
      <p:pic>
        <p:nvPicPr>
          <p:cNvPr id="40" name="图片 39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5805" y="3002915"/>
            <a:ext cx="3740150" cy="274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7" grpId="0"/>
      <p:bldP spid="3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41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 Word 2013 的工作界面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6415" y="1043305"/>
            <a:ext cx="676402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526415" y="1421130"/>
            <a:ext cx="6763385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（1）文件按钮：在打开的菜单中可以对文档执行新建、保存和打印等操作。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（2）快速访问工具栏：默认状态下包括保存、撤销粘贴、重复粘贴 3 个按钮。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（3）标题栏：用于显示文档的标题和类型。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（4）功能区：在每个标签对应的选项卡下，功能区中收集了相应的命令。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（5）编辑区：对文档进行编辑操作，制作需要的文档内容。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（6）滚动条：拖动滚动条用于浏览文档的整个页面内容。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（7）视图按钮：单击要显示的视图类型按钮，即可切换至相应的视图方式，对文档进行查看。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（8）显示比例：用于设置文档编辑区域的显示比例，也可以通过拖动滑块进行调整。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（9）状态栏：位于 Word 2013 工作界面的最下方，用于查看页面信息、进行语法检查、切换视图模式和调节显示比例等操作。</a:t>
            </a:r>
            <a:endParaRPr lang="zh-CN" altLang="en-US" sz="20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800" y="1599565"/>
            <a:ext cx="4596130" cy="38125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退出 Word  2013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526415" y="1677670"/>
            <a:ext cx="641540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875665" y="2235835"/>
            <a:ext cx="571754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Word 2013 工作界面中完成文件的编辑和保存操作后，如果不准备应用 Word 2013，可以选择退出 Word 2013，从而节省内存空间。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Word 2013 工作界面中完成文档的保存操作后，选择【关闭】选项即可退出 Word 2013，如图 2-6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410" y="1741805"/>
            <a:ext cx="4690110" cy="35464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文件的基本操作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Basic operation of the file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任务二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179"/>
          <p:cNvSpPr txBox="1"/>
          <p:nvPr/>
        </p:nvSpPr>
        <p:spPr>
          <a:xfrm>
            <a:off x="3640137" y="170198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291928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5014595" y="1701800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新建文档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014595" y="2953385"/>
            <a:ext cx="3275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保存文档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13657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014595" y="4199890"/>
            <a:ext cx="363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关闭文档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176"/>
          <p:cNvSpPr txBox="1"/>
          <p:nvPr/>
        </p:nvSpPr>
        <p:spPr>
          <a:xfrm>
            <a:off x="3639938" y="523766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5014595" y="5237480"/>
            <a:ext cx="363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打开文档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wykn3mz">
      <a:majorFont>
        <a:latin typeface="Palatino Linotype"/>
        <a:ea typeface="HanaMin"/>
        <a:cs typeface=""/>
      </a:majorFont>
      <a:minorFont>
        <a:latin typeface="Palatino Linotype"/>
        <a:ea typeface="HanaMi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6343</Words>
  <Application>WPS 演示</Application>
  <PresentationFormat>宽屏</PresentationFormat>
  <Paragraphs>597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Arial</vt:lpstr>
      <vt:lpstr>宋体</vt:lpstr>
      <vt:lpstr>Wingdings</vt:lpstr>
      <vt:lpstr>手书体</vt:lpstr>
      <vt:lpstr>华文细黑</vt:lpstr>
      <vt:lpstr>华文楷体</vt:lpstr>
      <vt:lpstr>Palatino Linotype</vt:lpstr>
      <vt:lpstr>HanaMin</vt:lpstr>
      <vt:lpstr>HanWangZonYi</vt:lpstr>
      <vt:lpstr>微软雅黑</vt:lpstr>
      <vt:lpstr>Arial Unicode MS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 慧娟</dc:creator>
  <cp:lastModifiedBy>Love_Run</cp:lastModifiedBy>
  <cp:revision>18</cp:revision>
  <dcterms:created xsi:type="dcterms:W3CDTF">2019-05-22T07:51:00Z</dcterms:created>
  <dcterms:modified xsi:type="dcterms:W3CDTF">2019-07-25T09:49:56Z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