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59" r:id="rId4"/>
    <p:sldId id="260" r:id="rId5"/>
    <p:sldId id="1086" r:id="rId6"/>
    <p:sldId id="784" r:id="rId7"/>
    <p:sldId id="1088" r:id="rId8"/>
    <p:sldId id="1170" r:id="rId9"/>
    <p:sldId id="1098" r:id="rId10"/>
    <p:sldId id="1184" r:id="rId11"/>
    <p:sldId id="1343" r:id="rId12"/>
    <p:sldId id="1344" r:id="rId13"/>
    <p:sldId id="1345" r:id="rId14"/>
    <p:sldId id="1346" r:id="rId15"/>
    <p:sldId id="1347" r:id="rId16"/>
    <p:sldId id="1175" r:id="rId17"/>
    <p:sldId id="1188" r:id="rId18"/>
    <p:sldId id="1089" r:id="rId19"/>
    <p:sldId id="1090" r:id="rId20"/>
    <p:sldId id="1091" r:id="rId21"/>
    <p:sldId id="1348" r:id="rId22"/>
    <p:sldId id="1178" r:id="rId23"/>
    <p:sldId id="1349" r:id="rId24"/>
    <p:sldId id="1180" r:id="rId25"/>
    <p:sldId id="1350" r:id="rId26"/>
    <p:sldId id="1351" r:id="rId27"/>
    <p:sldId id="1352" r:id="rId28"/>
    <p:sldId id="1401" r:id="rId29"/>
    <p:sldId id="1402" r:id="rId30"/>
    <p:sldId id="1405" r:id="rId31"/>
    <p:sldId id="1406" r:id="rId32"/>
    <p:sldId id="1179" r:id="rId33"/>
    <p:sldId id="1183" r:id="rId34"/>
    <p:sldId id="1186" r:id="rId35"/>
    <p:sldId id="1181" r:id="rId36"/>
    <p:sldId id="1182" r:id="rId37"/>
    <p:sldId id="1407" r:id="rId38"/>
    <p:sldId id="1193" r:id="rId39"/>
    <p:sldId id="1187" r:id="rId40"/>
    <p:sldId id="1408" r:id="rId41"/>
    <p:sldId id="1409" r:id="rId42"/>
    <p:sldId id="1410" r:id="rId43"/>
    <p:sldId id="1099" r:id="rId44"/>
    <p:sldId id="1192" r:id="rId45"/>
    <p:sldId id="1411" r:id="rId46"/>
    <p:sldId id="1412" r:id="rId47"/>
    <p:sldId id="266" r:id="rId4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9693"/>
    <a:srgbClr val="9FC9C7"/>
    <a:srgbClr val="BBE0E3"/>
    <a:srgbClr val="A2CAC9"/>
    <a:srgbClr val="A6CDCC"/>
    <a:srgbClr val="B3DABB"/>
    <a:srgbClr val="DDEBEB"/>
    <a:srgbClr val="ABD1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42" d="100"/>
          <a:sy n="42" d="100"/>
        </p:scale>
        <p:origin x="1604" y="5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5" d="100"/>
        <a:sy n="3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3.xml"/><Relationship Id="rId49" Type="http://schemas.openxmlformats.org/officeDocument/2006/relationships/presProps" Target="presProps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png"/><Relationship Id="rId1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1.png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8.png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9.png"/><Relationship Id="rId1" Type="http://schemas.openxmlformats.org/officeDocument/2006/relationships/image" Target="../media/image1.png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2.png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1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image" Target="../media/image1.png"/></Relationships>
</file>

<file path=ppt/slides/_rels/slide4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image" Target="../media/image1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905900" y="1911407"/>
            <a:ext cx="7435070" cy="1268577"/>
            <a:chOff x="2424017" y="2050333"/>
            <a:chExt cx="7435070" cy="1268577"/>
          </a:xfrm>
        </p:grpSpPr>
        <p:grpSp>
          <p:nvGrpSpPr>
            <p:cNvPr id="38" name="组合 37"/>
            <p:cNvGrpSpPr/>
            <p:nvPr/>
          </p:nvGrpSpPr>
          <p:grpSpPr>
            <a:xfrm>
              <a:off x="2424017" y="2050333"/>
              <a:ext cx="1268577" cy="1268577"/>
              <a:chOff x="2424017" y="2050333"/>
              <a:chExt cx="1268577" cy="1268577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2424017" y="2050333"/>
                <a:ext cx="1268577" cy="1268577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0">
                    <a:srgbClr val="A6CDCC"/>
                  </a:gs>
                  <a:gs pos="25000">
                    <a:srgbClr val="A2CAC9"/>
                  </a:gs>
                  <a:gs pos="70000">
                    <a:srgbClr val="DDEBEB"/>
                  </a:gs>
                  <a:gs pos="48000">
                    <a:srgbClr val="ABD1D0"/>
                  </a:gs>
                </a:gsLst>
                <a:lin ang="5400000" scaled="1"/>
              </a:gra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cs typeface="+mn-ea"/>
                  <a:sym typeface="+mn-lt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2557721" y="2222956"/>
                <a:ext cx="1002439" cy="9220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5400" b="1" dirty="0">
                    <a:cs typeface="+mn-ea"/>
                    <a:sym typeface="+mn-lt"/>
                  </a:rPr>
                  <a:t>计</a:t>
                </a:r>
                <a:endParaRPr lang="zh-CN" altLang="en-US" sz="5400" b="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3975536" y="2050333"/>
              <a:ext cx="1268577" cy="1268577"/>
              <a:chOff x="4041576" y="2050333"/>
              <a:chExt cx="1268577" cy="1268577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4041576" y="2050333"/>
                <a:ext cx="1268577" cy="1268577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0">
                    <a:srgbClr val="A6CDCC"/>
                  </a:gs>
                  <a:gs pos="25000">
                    <a:srgbClr val="A2CAC9"/>
                  </a:gs>
                  <a:gs pos="70000">
                    <a:srgbClr val="DDEBEB"/>
                  </a:gs>
                  <a:gs pos="48000">
                    <a:srgbClr val="ABD1D0"/>
                  </a:gs>
                </a:gsLst>
                <a:lin ang="5400000" scaled="1"/>
              </a:gra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cs typeface="+mn-ea"/>
                  <a:sym typeface="+mn-lt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4197505" y="2222956"/>
                <a:ext cx="1002439" cy="9220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5400" b="1" dirty="0">
                    <a:cs typeface="+mn-ea"/>
                    <a:sym typeface="+mn-lt"/>
                  </a:rPr>
                  <a:t>算</a:t>
                </a:r>
                <a:endParaRPr lang="zh-CN" altLang="en-US" sz="5400" b="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5545470" y="2050333"/>
              <a:ext cx="1268577" cy="1268577"/>
              <a:chOff x="5266070" y="2050333"/>
              <a:chExt cx="1268577" cy="1268577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5266070" y="2050333"/>
                <a:ext cx="1268577" cy="1268577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0">
                    <a:srgbClr val="A6CDCC"/>
                  </a:gs>
                  <a:gs pos="25000">
                    <a:srgbClr val="A2CAC9"/>
                  </a:gs>
                  <a:gs pos="70000">
                    <a:srgbClr val="DDEBEB"/>
                  </a:gs>
                  <a:gs pos="48000">
                    <a:srgbClr val="ABD1D0"/>
                  </a:gs>
                </a:gsLst>
                <a:lin ang="5400000" scaled="1"/>
              </a:gra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cs typeface="+mn-ea"/>
                  <a:sym typeface="+mn-lt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5398504" y="2222956"/>
                <a:ext cx="1002439" cy="9220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5400" b="1" dirty="0">
                    <a:cs typeface="+mn-ea"/>
                    <a:sym typeface="+mn-lt"/>
                  </a:rPr>
                  <a:t>机</a:t>
                </a:r>
                <a:endParaRPr lang="zh-CN" altLang="en-US" sz="5400" b="1" dirty="0">
                  <a:cs typeface="+mn-ea"/>
                  <a:sym typeface="+mn-lt"/>
                </a:endParaRPr>
              </a:p>
            </p:txBody>
          </p:sp>
        </p:grpSp>
        <p:sp>
          <p:nvSpPr>
            <p:cNvPr id="17" name="椭圆 16"/>
            <p:cNvSpPr/>
            <p:nvPr/>
          </p:nvSpPr>
          <p:spPr>
            <a:xfrm>
              <a:off x="8590510" y="2050333"/>
              <a:ext cx="1268577" cy="1268577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rgbClr val="A6CDCC"/>
                </a:gs>
                <a:gs pos="25000">
                  <a:srgbClr val="A2CAC9"/>
                </a:gs>
                <a:gs pos="70000">
                  <a:srgbClr val="DDEBEB"/>
                </a:gs>
                <a:gs pos="48000">
                  <a:srgbClr val="ABD1D0"/>
                </a:gs>
              </a:gsLst>
              <a:lin ang="5400000" scaled="1"/>
            </a:gra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cs typeface="+mn-ea"/>
                <a:sym typeface="+mn-lt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1637660" y="3325854"/>
            <a:ext cx="891668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Computer application foundation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174875" y="4417060"/>
            <a:ext cx="75031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项目</a:t>
            </a:r>
            <a:r>
              <a:rPr lang="zh-CN" altLang="zh-CN" sz="32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三</a:t>
            </a:r>
            <a:r>
              <a:rPr lang="en-US" altLang="zh-CN" sz="32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　应用 Excel 2013 制作电子表格</a:t>
            </a:r>
            <a:r>
              <a:rPr lang="en-US" altLang="zh-CN"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　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46" name="斜纹 45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7" name="斜纹 46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 rot="2898973">
            <a:off x="729429" y="-274433"/>
            <a:ext cx="613410" cy="25024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800" b="1" dirty="0">
                <a:cs typeface="+mn-ea"/>
                <a:sym typeface="+mn-lt"/>
              </a:rPr>
              <a:t>计算机应用</a:t>
            </a:r>
            <a:endParaRPr lang="zh-CN" altLang="en-US" sz="2800" b="1" dirty="0"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 rot="2920961">
            <a:off x="10906210" y="4714883"/>
            <a:ext cx="613410" cy="231243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800" b="1" dirty="0">
                <a:cs typeface="+mn-ea"/>
                <a:sym typeface="+mn-lt"/>
              </a:rPr>
              <a:t>计算机应用</a:t>
            </a:r>
            <a:endParaRPr lang="zh-CN" altLang="en-US" sz="2800" b="1" dirty="0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591573" y="1911407"/>
            <a:ext cx="1268577" cy="1268577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rgbClr val="A6CDCC"/>
              </a:gs>
              <a:gs pos="25000">
                <a:srgbClr val="A2CAC9"/>
              </a:gs>
              <a:gs pos="70000">
                <a:srgbClr val="DDEBEB"/>
              </a:gs>
              <a:gs pos="48000">
                <a:srgbClr val="ABD1D0"/>
              </a:gs>
            </a:gsLst>
            <a:lin ang="5400000" scaled="1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8542418" y="1911407"/>
            <a:ext cx="1268577" cy="1268577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rgbClr val="A6CDCC"/>
              </a:gs>
              <a:gs pos="25000">
                <a:srgbClr val="A2CAC9"/>
              </a:gs>
              <a:gs pos="70000">
                <a:srgbClr val="DDEBEB"/>
              </a:gs>
              <a:gs pos="48000">
                <a:srgbClr val="ABD1D0"/>
              </a:gs>
            </a:gsLst>
            <a:lin ang="5400000" scaled="1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0044193" y="1911407"/>
            <a:ext cx="1268577" cy="1268577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rgbClr val="A6CDCC"/>
              </a:gs>
              <a:gs pos="25000">
                <a:srgbClr val="A2CAC9"/>
              </a:gs>
              <a:gs pos="70000">
                <a:srgbClr val="DDEBEB"/>
              </a:gs>
              <a:gs pos="48000">
                <a:srgbClr val="ABD1D0"/>
              </a:gs>
            </a:gsLst>
            <a:lin ang="5400000" scaled="1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25277" y="2082760"/>
            <a:ext cx="1002439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 dirty="0">
                <a:cs typeface="+mn-ea"/>
                <a:sym typeface="+mn-lt"/>
              </a:rPr>
              <a:t>应</a:t>
            </a:r>
            <a:endParaRPr lang="zh-CN" altLang="en-US" sz="5400" b="1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06097" y="2084030"/>
            <a:ext cx="10024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cs typeface="+mn-ea"/>
                <a:sym typeface="+mn-lt"/>
              </a:rPr>
              <a:t>用</a:t>
            </a:r>
            <a:endParaRPr lang="zh-CN" altLang="en-US" sz="5400" b="1" dirty="0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76122" y="2084030"/>
            <a:ext cx="1002439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cs typeface="+mn-ea"/>
                <a:sym typeface="+mn-lt"/>
              </a:rPr>
              <a:t>基</a:t>
            </a:r>
            <a:endParaRPr lang="zh-CN" altLang="en-US" sz="5400" b="1" dirty="0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177897" y="2085300"/>
            <a:ext cx="1002439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 dirty="0">
                <a:cs typeface="+mn-ea"/>
                <a:sym typeface="+mn-lt"/>
              </a:rPr>
              <a:t>础</a:t>
            </a:r>
            <a:endParaRPr lang="zh-CN" altLang="en-US" sz="5400" b="1" dirty="0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299868" y="207257"/>
            <a:ext cx="3592263" cy="603515"/>
            <a:chOff x="4793728" y="1533400"/>
            <a:chExt cx="3592263" cy="603515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772629" y="1617040"/>
              <a:ext cx="2613362" cy="44051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新建工作簿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一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" name="矩形: 对角圆角 1"/>
          <p:cNvSpPr/>
          <p:nvPr/>
        </p:nvSpPr>
        <p:spPr>
          <a:xfrm>
            <a:off x="1393004" y="2181222"/>
            <a:ext cx="2000250" cy="1000125"/>
          </a:xfrm>
          <a:prstGeom prst="round2DiagRect">
            <a:avLst/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: 对角圆角 2"/>
          <p:cNvSpPr/>
          <p:nvPr/>
        </p:nvSpPr>
        <p:spPr>
          <a:xfrm>
            <a:off x="5166994" y="2181222"/>
            <a:ext cx="2000250" cy="1000125"/>
          </a:xfrm>
          <a:prstGeom prst="round2DiagRect">
            <a:avLst/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: 对角圆角 3"/>
          <p:cNvSpPr/>
          <p:nvPr/>
        </p:nvSpPr>
        <p:spPr>
          <a:xfrm>
            <a:off x="8956608" y="2181222"/>
            <a:ext cx="2000250" cy="1000125"/>
          </a:xfrm>
          <a:prstGeom prst="round2DiagRect">
            <a:avLst/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97965" y="2507615"/>
            <a:ext cx="1824355" cy="398780"/>
          </a:xfrm>
          <a:prstGeom prst="rect">
            <a:avLst/>
          </a:prstGeom>
          <a:solidFill>
            <a:srgbClr val="A2CAC9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步骤一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78755" y="2482215"/>
            <a:ext cx="1845945" cy="398780"/>
          </a:xfrm>
          <a:prstGeom prst="rect">
            <a:avLst/>
          </a:prstGeom>
          <a:solidFill>
            <a:srgbClr val="A2CAC9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步骤二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986519" y="2481349"/>
            <a:ext cx="1940427" cy="398780"/>
          </a:xfrm>
          <a:prstGeom prst="rect">
            <a:avLst/>
          </a:prstGeom>
          <a:solidFill>
            <a:srgbClr val="A2CAC9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步骤三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9" name="文本框 37"/>
          <p:cNvSpPr txBox="1">
            <a:spLocks noChangeArrowheads="1"/>
          </p:cNvSpPr>
          <p:nvPr/>
        </p:nvSpPr>
        <p:spPr bwMode="auto">
          <a:xfrm>
            <a:off x="1036320" y="3727450"/>
            <a:ext cx="3002280" cy="1630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在 Excel 2013 中文档，切换到【文件】选项卡，如图 3-11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/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/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文本框 37"/>
          <p:cNvSpPr txBox="1">
            <a:spLocks noChangeArrowheads="1"/>
          </p:cNvSpPr>
          <p:nvPr/>
        </p:nvSpPr>
        <p:spPr bwMode="auto">
          <a:xfrm>
            <a:off x="4648835" y="3727450"/>
            <a:ext cx="302704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在 Backstage 视图中，选择【新建】选项，选中准备应用的表格模板，如图 3-12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文本框 37"/>
          <p:cNvSpPr txBox="1">
            <a:spLocks noChangeArrowheads="1"/>
          </p:cNvSpPr>
          <p:nvPr/>
        </p:nvSpPr>
        <p:spPr bwMode="auto">
          <a:xfrm>
            <a:off x="8753475" y="3727450"/>
            <a:ext cx="280543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通过以上步骤即可新建工作簿，如图 3-13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97965" y="1054735"/>
            <a:ext cx="100609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如果准备在新的页面中进行表格的输入与编辑操作，就需要新建工作簿。新建工作簿的具体操作步骤如下：</a:t>
            </a:r>
            <a:endParaRPr lang="zh-CN" altLang="en-US" sz="2400"/>
          </a:p>
        </p:txBody>
      </p:sp>
      <p:pic>
        <p:nvPicPr>
          <p:cNvPr id="9" name="图片 8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6320" y="3404235"/>
            <a:ext cx="2661920" cy="2354580"/>
          </a:xfrm>
          <a:prstGeom prst="rect">
            <a:avLst/>
          </a:prstGeom>
        </p:spPr>
      </p:pic>
      <p:pic>
        <p:nvPicPr>
          <p:cNvPr id="10" name="图片 9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3305" y="3536950"/>
            <a:ext cx="2697480" cy="2795270"/>
          </a:xfrm>
          <a:prstGeom prst="rect">
            <a:avLst/>
          </a:prstGeom>
        </p:spPr>
      </p:pic>
      <p:pic>
        <p:nvPicPr>
          <p:cNvPr id="14" name="图片 13" descr="捕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38490" y="3536950"/>
            <a:ext cx="3625850" cy="2351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9" grpId="0"/>
      <p:bldP spid="3" grpId="0" bldLvl="0" animBg="1"/>
      <p:bldP spid="22" grpId="0"/>
      <p:bldP spid="4" grpId="0" bldLvl="0" animBg="1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299868" y="207257"/>
            <a:ext cx="3592263" cy="603515"/>
            <a:chOff x="4793728" y="1533400"/>
            <a:chExt cx="3592263" cy="603515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772629" y="1617040"/>
              <a:ext cx="2613362" cy="44051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保存工作簿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二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" name="矩形: 对角圆角 1"/>
          <p:cNvSpPr/>
          <p:nvPr/>
        </p:nvSpPr>
        <p:spPr>
          <a:xfrm>
            <a:off x="1277620" y="1123950"/>
            <a:ext cx="4408170" cy="1010285"/>
          </a:xfrm>
          <a:prstGeom prst="round2DiagRect">
            <a:avLst/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26210" y="1245870"/>
            <a:ext cx="4186555" cy="706755"/>
          </a:xfrm>
          <a:prstGeom prst="rect">
            <a:avLst/>
          </a:prstGeom>
          <a:solidFill>
            <a:srgbClr val="A2CAC9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在 Excel 2013 文档中保存工作簿的具体操作步骤如下：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9" name="文本框 37"/>
          <p:cNvSpPr txBox="1">
            <a:spLocks noChangeArrowheads="1"/>
          </p:cNvSpPr>
          <p:nvPr/>
        </p:nvSpPr>
        <p:spPr bwMode="auto">
          <a:xfrm>
            <a:off x="718185" y="2303780"/>
            <a:ext cx="518922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步骤一　在 Excel 2013 文档中，切换到【文件】选项卡，如图 3-14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步骤二　在 Backstage 视图中，选择【保存】选项，如图 3-15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步骤三　单击【浏览】按钮，如图 3-16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步骤四　弹出【另存为】对话框，选择保存位置，在【文件名】下拉列表框中输入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名称，单击【保存】按钮，如图 3-17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7945" y="1952625"/>
            <a:ext cx="5106035" cy="3637915"/>
          </a:xfrm>
          <a:prstGeom prst="rect">
            <a:avLst/>
          </a:prstGeom>
        </p:spPr>
      </p:pic>
      <p:pic>
        <p:nvPicPr>
          <p:cNvPr id="4" name="图片 3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5810" y="1889125"/>
            <a:ext cx="3970655" cy="3945255"/>
          </a:xfrm>
          <a:prstGeom prst="rect">
            <a:avLst/>
          </a:prstGeom>
        </p:spPr>
      </p:pic>
      <p:pic>
        <p:nvPicPr>
          <p:cNvPr id="6" name="图片 5" descr="捕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1815" y="1889125"/>
            <a:ext cx="4398645" cy="4053840"/>
          </a:xfrm>
          <a:prstGeom prst="rect">
            <a:avLst/>
          </a:prstGeom>
        </p:spPr>
      </p:pic>
      <p:pic>
        <p:nvPicPr>
          <p:cNvPr id="7" name="图片 6" descr="捕获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9350" y="2915285"/>
            <a:ext cx="5551170" cy="2919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299868" y="207257"/>
            <a:ext cx="3592263" cy="603515"/>
            <a:chOff x="4793728" y="1533400"/>
            <a:chExt cx="3592263" cy="603515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772629" y="1617040"/>
              <a:ext cx="2613362" cy="44051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关闭工作簿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三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" name="矩形: 对角圆角 1"/>
          <p:cNvSpPr/>
          <p:nvPr/>
        </p:nvSpPr>
        <p:spPr>
          <a:xfrm>
            <a:off x="1277620" y="1123950"/>
            <a:ext cx="4408170" cy="1010285"/>
          </a:xfrm>
          <a:prstGeom prst="round2DiagRect">
            <a:avLst/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88745" y="1429385"/>
            <a:ext cx="4186555" cy="398780"/>
          </a:xfrm>
          <a:prstGeom prst="rect">
            <a:avLst/>
          </a:prstGeom>
          <a:solidFill>
            <a:srgbClr val="A2CAC9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关闭工作簿的具体操作步骤如下：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9" name="文本框 37"/>
          <p:cNvSpPr txBox="1">
            <a:spLocks noChangeArrowheads="1"/>
          </p:cNvSpPr>
          <p:nvPr/>
        </p:nvSpPr>
        <p:spPr bwMode="auto">
          <a:xfrm>
            <a:off x="739140" y="2485390"/>
            <a:ext cx="5189220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步骤一　在 Excel 2013 中，保存表格后切换到【文件】选项卡，如图 3-18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步骤二　在 Backstage 视图中，选择【关闭】选项。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步骤三　通过以上步骤即可关闭工作簿。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" name="图片 4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9695" y="1710690"/>
            <a:ext cx="4927600" cy="3436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299868" y="207257"/>
            <a:ext cx="3592263" cy="603515"/>
            <a:chOff x="4793728" y="1533400"/>
            <a:chExt cx="3592263" cy="603515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772629" y="1617040"/>
              <a:ext cx="2613362" cy="44051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 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打开工作簿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四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" name="矩形: 对角圆角 1"/>
          <p:cNvSpPr/>
          <p:nvPr/>
        </p:nvSpPr>
        <p:spPr>
          <a:xfrm>
            <a:off x="1277620" y="1123950"/>
            <a:ext cx="4408170" cy="1010285"/>
          </a:xfrm>
          <a:prstGeom prst="round2DiagRect">
            <a:avLst/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88745" y="1429385"/>
            <a:ext cx="4186555" cy="398780"/>
          </a:xfrm>
          <a:prstGeom prst="rect">
            <a:avLst/>
          </a:prstGeom>
          <a:solidFill>
            <a:srgbClr val="A2CAC9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打开工作簿的具体操作步骤如下：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9" name="文本框 37"/>
          <p:cNvSpPr txBox="1">
            <a:spLocks noChangeArrowheads="1"/>
          </p:cNvSpPr>
          <p:nvPr/>
        </p:nvSpPr>
        <p:spPr bwMode="auto">
          <a:xfrm>
            <a:off x="739140" y="2485390"/>
            <a:ext cx="518922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步骤一　在 Excel 2013 中，保存表格后切换到【文件】选项卡。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步骤二　在 Backstage 视图中，选择【打开】选项。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步骤三　在【最近使用的工作簿】区域单击准备打开的工作簿，如图 3-19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步骤四　通过以上步骤即可打开工作簿，如图 3-20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9205" y="1645285"/>
            <a:ext cx="4906010" cy="3566795"/>
          </a:xfrm>
          <a:prstGeom prst="rect">
            <a:avLst/>
          </a:prstGeom>
        </p:spPr>
      </p:pic>
      <p:pic>
        <p:nvPicPr>
          <p:cNvPr id="4" name="图片 3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0005" y="1965960"/>
            <a:ext cx="4803775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斜纹 16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斜纹 17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389226" y="1420963"/>
            <a:ext cx="8248294" cy="1555917"/>
            <a:chOff x="3586" y="5085"/>
            <a:chExt cx="8419" cy="1989"/>
          </a:xfrm>
        </p:grpSpPr>
        <p:sp>
          <p:nvSpPr>
            <p:cNvPr id="19" name="矩形 3"/>
            <p:cNvSpPr/>
            <p:nvPr/>
          </p:nvSpPr>
          <p:spPr>
            <a:xfrm>
              <a:off x="3615" y="5085"/>
              <a:ext cx="8390" cy="1779"/>
            </a:xfrm>
            <a:custGeom>
              <a:avLst/>
              <a:gdLst>
                <a:gd name="connsiteX0" fmla="*/ 0 w 5688632"/>
                <a:gd name="connsiteY0" fmla="*/ 0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0 w 5688632"/>
                <a:gd name="connsiteY4" fmla="*/ 0 h 2053062"/>
                <a:gd name="connsiteX0-1" fmla="*/ 433137 w 5688632"/>
                <a:gd name="connsiteY0-2" fmla="*/ 12032 h 2053062"/>
                <a:gd name="connsiteX1-3" fmla="*/ 5688632 w 5688632"/>
                <a:gd name="connsiteY1-4" fmla="*/ 0 h 2053062"/>
                <a:gd name="connsiteX2-5" fmla="*/ 5688632 w 5688632"/>
                <a:gd name="connsiteY2-6" fmla="*/ 2053062 h 2053062"/>
                <a:gd name="connsiteX3-7" fmla="*/ 0 w 5688632"/>
                <a:gd name="connsiteY3-8" fmla="*/ 2053062 h 2053062"/>
                <a:gd name="connsiteX4-9" fmla="*/ 433137 w 5688632"/>
                <a:gd name="connsiteY4-10" fmla="*/ 12032 h 20530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688632" h="2053062">
                  <a:moveTo>
                    <a:pt x="433137" y="12032"/>
                  </a:moveTo>
                  <a:lnTo>
                    <a:pt x="5688632" y="0"/>
                  </a:lnTo>
                  <a:lnTo>
                    <a:pt x="5688632" y="2053062"/>
                  </a:lnTo>
                  <a:lnTo>
                    <a:pt x="0" y="2053062"/>
                  </a:lnTo>
                  <a:lnTo>
                    <a:pt x="433137" y="12032"/>
                  </a:lnTo>
                  <a:close/>
                </a:path>
              </a:pathLst>
            </a:custGeom>
            <a:solidFill>
              <a:srgbClr val="9FC9C7"/>
            </a:solidFill>
            <a:ln w="25400" cap="flat" cmpd="sng" algn="ctr">
              <a:noFill/>
              <a:prstDash val="solid"/>
            </a:ln>
            <a:effectLst/>
          </p:spPr>
          <p:txBody>
            <a:bodyPr lIns="1620000" tIns="46800" rIns="72000" bIns="46800" anchor="ctr"/>
            <a:lstStyle/>
            <a:p>
              <a:pPr marL="0" marR="0" lvl="1" indent="0" defTabSz="488950" rtl="0" eaLnBrk="1" fontAlgn="auto" latinLnBrk="0" hangingPunct="1">
                <a:lnSpc>
                  <a:spcPct val="130000"/>
                </a:lnSpc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直角三角形 2"/>
            <p:cNvSpPr/>
            <p:nvPr/>
          </p:nvSpPr>
          <p:spPr>
            <a:xfrm rot="17117050" flipH="1">
              <a:off x="4042" y="5352"/>
              <a:ext cx="1266" cy="2178"/>
            </a:xfrm>
            <a:custGeom>
              <a:avLst/>
              <a:gdLst>
                <a:gd name="connsiteX0" fmla="*/ 0 w 2088232"/>
                <a:gd name="connsiteY0" fmla="*/ 1842558 h 1842558"/>
                <a:gd name="connsiteX1" fmla="*/ 0 w 2088232"/>
                <a:gd name="connsiteY1" fmla="*/ 0 h 1842558"/>
                <a:gd name="connsiteX2" fmla="*/ 2088232 w 2088232"/>
                <a:gd name="connsiteY2" fmla="*/ 1842558 h 1842558"/>
                <a:gd name="connsiteX3" fmla="*/ 0 w 2088232"/>
                <a:gd name="connsiteY3" fmla="*/ 1842558 h 1842558"/>
                <a:gd name="connsiteX0-1" fmla="*/ 0 w 1625488"/>
                <a:gd name="connsiteY0-2" fmla="*/ 1842558 h 1842558"/>
                <a:gd name="connsiteX1-3" fmla="*/ 0 w 1625488"/>
                <a:gd name="connsiteY1-4" fmla="*/ 0 h 1842558"/>
                <a:gd name="connsiteX2-5" fmla="*/ 1625488 w 1625488"/>
                <a:gd name="connsiteY2-6" fmla="*/ 843012 h 1842558"/>
                <a:gd name="connsiteX3-7" fmla="*/ 0 w 1625488"/>
                <a:gd name="connsiteY3-8" fmla="*/ 1842558 h 1842558"/>
                <a:gd name="connsiteX0-9" fmla="*/ 0 w 1690209"/>
                <a:gd name="connsiteY0-10" fmla="*/ 1842558 h 1842558"/>
                <a:gd name="connsiteX1-11" fmla="*/ 0 w 1690209"/>
                <a:gd name="connsiteY1-12" fmla="*/ 0 h 1842558"/>
                <a:gd name="connsiteX2-13" fmla="*/ 1690209 w 1690209"/>
                <a:gd name="connsiteY2-14" fmla="*/ 149753 h 1842558"/>
                <a:gd name="connsiteX3-15" fmla="*/ 0 w 1690209"/>
                <a:gd name="connsiteY3-16" fmla="*/ 1842558 h 18425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690209" h="1842558">
                  <a:moveTo>
                    <a:pt x="0" y="1842558"/>
                  </a:moveTo>
                  <a:lnTo>
                    <a:pt x="0" y="0"/>
                  </a:lnTo>
                  <a:lnTo>
                    <a:pt x="1690209" y="149753"/>
                  </a:lnTo>
                  <a:lnTo>
                    <a:pt x="0" y="184255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8" name="文本框 37"/>
          <p:cNvSpPr txBox="1">
            <a:spLocks noChangeArrowheads="1"/>
          </p:cNvSpPr>
          <p:nvPr/>
        </p:nvSpPr>
        <p:spPr bwMode="auto">
          <a:xfrm>
            <a:off x="4176395" y="1351280"/>
            <a:ext cx="6461125" cy="4707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在 Excel 2013 文档中，工作簿默认包含 1 个工作表，名称为 Sheet1，根据使用需要也可插入</a:t>
            </a: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删除</a:t>
            </a: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工作表。Excel 2013 文档中插入与删除工作表的具体操作步骤如下：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步骤一　启动 Excel 2013，单击界面下方的增加工作表按钮 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步骤二　通过以上步骤即可在工作簿中添加新的工作表。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步骤三　鼠标右键单击准备删除的工作表名称，在弹出的快捷菜单中选择【删除】菜单项即可删除多余的工作表。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288790" y="217170"/>
            <a:ext cx="4256405" cy="608229"/>
            <a:chOff x="4793728" y="1533400"/>
            <a:chExt cx="3799105" cy="608601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639410" y="1617252"/>
              <a:ext cx="2953423" cy="440787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 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插入与删除工作表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6739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五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67075" y="2359660"/>
            <a:ext cx="7837170" cy="2117725"/>
          </a:xfrm>
          <a:prstGeom prst="rect">
            <a:avLst/>
          </a:prstGeom>
          <a:solidFill>
            <a:srgbClr val="BBE0E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TW" altLang="en-US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34"/>
          <p:cNvSpPr txBox="1"/>
          <p:nvPr/>
        </p:nvSpPr>
        <p:spPr>
          <a:xfrm>
            <a:off x="3540125" y="2599690"/>
            <a:ext cx="7548880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63500" h="12700"/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48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在单元格中输入与编辑数据</a:t>
            </a:r>
            <a:endParaRPr lang="zh-CN" altLang="en-US" sz="4800" dirty="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7" name="文本框 5"/>
          <p:cNvSpPr txBox="1"/>
          <p:nvPr/>
        </p:nvSpPr>
        <p:spPr>
          <a:xfrm>
            <a:off x="3862705" y="3614420"/>
            <a:ext cx="6903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28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Enter and edit data in cells</a:t>
            </a:r>
            <a:endParaRPr lang="en-US" altLang="zh-CN" sz="28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564823" y="2359617"/>
            <a:ext cx="2403475" cy="2138765"/>
            <a:chOff x="1182787" y="2432997"/>
            <a:chExt cx="2403475" cy="2138765"/>
          </a:xfrm>
          <a:solidFill>
            <a:srgbClr val="BBE0E3"/>
          </a:solidFill>
        </p:grpSpPr>
        <p:sp>
          <p:nvSpPr>
            <p:cNvPr id="19" name="橢圓 6"/>
            <p:cNvSpPr/>
            <p:nvPr/>
          </p:nvSpPr>
          <p:spPr>
            <a:xfrm>
              <a:off x="1182787" y="2432997"/>
              <a:ext cx="2138766" cy="2138765"/>
            </a:xfrm>
            <a:prstGeom prst="ellipse">
              <a:avLst/>
            </a:prstGeom>
            <a:grpFill/>
            <a:ln w="920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TW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447582" y="3149277"/>
              <a:ext cx="2138680" cy="7067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4000" dirty="0">
                  <a:solidFill>
                    <a:srgbClr val="0063A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任务三</a:t>
              </a:r>
              <a:endParaRPr lang="zh-TW" altLang="en-US" sz="4000" dirty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3179"/>
          <p:cNvSpPr txBox="1"/>
          <p:nvPr/>
        </p:nvSpPr>
        <p:spPr>
          <a:xfrm>
            <a:off x="1905952" y="217315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一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176"/>
          <p:cNvSpPr txBox="1"/>
          <p:nvPr/>
        </p:nvSpPr>
        <p:spPr>
          <a:xfrm>
            <a:off x="1905753" y="401211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二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2863850" y="2172970"/>
            <a:ext cx="27260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输入数据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9" name="文本框 8"/>
          <p:cNvSpPr txBox="1"/>
          <p:nvPr/>
        </p:nvSpPr>
        <p:spPr>
          <a:xfrm>
            <a:off x="2863850" y="4011930"/>
            <a:ext cx="29622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快速填充数据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7" name="文本框 3179"/>
          <p:cNvSpPr txBox="1"/>
          <p:nvPr/>
        </p:nvSpPr>
        <p:spPr>
          <a:xfrm>
            <a:off x="6410642" y="401211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四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3179"/>
          <p:cNvSpPr txBox="1"/>
          <p:nvPr/>
        </p:nvSpPr>
        <p:spPr>
          <a:xfrm>
            <a:off x="6410642" y="217442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三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文本框 8"/>
          <p:cNvSpPr txBox="1"/>
          <p:nvPr/>
        </p:nvSpPr>
        <p:spPr>
          <a:xfrm>
            <a:off x="7382510" y="4011930"/>
            <a:ext cx="37166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设置字符格式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2" name="文本框 8"/>
          <p:cNvSpPr txBox="1"/>
          <p:nvPr/>
        </p:nvSpPr>
        <p:spPr>
          <a:xfrm>
            <a:off x="7382510" y="2174240"/>
            <a:ext cx="31984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设置数据格式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288790" y="217170"/>
            <a:ext cx="3357880" cy="600774"/>
            <a:chOff x="4793728" y="1533400"/>
            <a:chExt cx="3799105" cy="601141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639410" y="1617252"/>
              <a:ext cx="2953423" cy="440787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    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输入数据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27385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一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5" name="ïṡḷîḓe"/>
          <p:cNvSpPr/>
          <p:nvPr/>
        </p:nvSpPr>
        <p:spPr bwMode="auto">
          <a:xfrm rot="10800000">
            <a:off x="614680" y="1529080"/>
            <a:ext cx="4707255" cy="783590"/>
          </a:xfrm>
          <a:custGeom>
            <a:avLst/>
            <a:gdLst>
              <a:gd name="T0" fmla="*/ 3787 w 3787"/>
              <a:gd name="T1" fmla="*/ 0 h 1893"/>
              <a:gd name="T2" fmla="*/ 3787 w 3787"/>
              <a:gd name="T3" fmla="*/ 1893 h 1893"/>
              <a:gd name="T4" fmla="*/ 0 w 3787"/>
              <a:gd name="T5" fmla="*/ 1893 h 1893"/>
              <a:gd name="T6" fmla="*/ 0 w 3787"/>
              <a:gd name="T7" fmla="*/ 0 h 1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87" h="1893">
                <a:moveTo>
                  <a:pt x="3787" y="0"/>
                </a:moveTo>
                <a:lnTo>
                  <a:pt x="3787" y="1893"/>
                </a:lnTo>
                <a:lnTo>
                  <a:pt x="0" y="1893"/>
                </a:lnTo>
                <a:lnTo>
                  <a:pt x="0" y="0"/>
                </a:lnTo>
              </a:path>
            </a:pathLst>
          </a:custGeom>
          <a:noFill/>
          <a:ln w="180975" cap="rnd">
            <a:solidFill>
              <a:srgbClr val="549693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9pPr>
          </a:lstStyle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37"/>
          <p:cNvSpPr txBox="1">
            <a:spLocks noChangeArrowheads="1"/>
          </p:cNvSpPr>
          <p:nvPr/>
        </p:nvSpPr>
        <p:spPr bwMode="auto">
          <a:xfrm>
            <a:off x="699135" y="2085975"/>
            <a:ext cx="4622165" cy="4246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使用 Excel 2013 文档输入的数据既可以是文字，也可以是数字或符号。输入数据的具体操作步骤如下：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步骤一　启动 Excel 2013，选中准备输入数据的单元格，输入数据或文字内容，单击【输入】按钮 ，如图 3-21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步骤二　通过以上步骤即可输入数据，如图 3-22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图片 1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240" y="1649730"/>
            <a:ext cx="5262245" cy="2534920"/>
          </a:xfrm>
          <a:prstGeom prst="rect">
            <a:avLst/>
          </a:prstGeom>
        </p:spPr>
      </p:pic>
      <p:pic>
        <p:nvPicPr>
          <p:cNvPr id="4" name="图片 3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925" y="1336675"/>
            <a:ext cx="4825365" cy="4185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299585" y="207010"/>
            <a:ext cx="3315970" cy="600774"/>
            <a:chOff x="4793728" y="1533400"/>
            <a:chExt cx="3799105" cy="601141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639410" y="1617252"/>
              <a:ext cx="2953423" cy="474666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</a:t>
              </a:r>
              <a:r>
                <a:rPr lang="zh-CN" altLang="en-US" sz="2000" dirty="0">
                  <a:latin typeface="手书体" panose="02010800040101010101" pitchFamily="2" charset="-122"/>
                  <a:ea typeface="手书体" panose="02010800040101010101" pitchFamily="2" charset="-122"/>
                  <a:sym typeface="+mn-ea"/>
                </a:rPr>
                <a:t>快速填充数据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26948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二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5" name="ïṡḷîḓe"/>
          <p:cNvSpPr/>
          <p:nvPr/>
        </p:nvSpPr>
        <p:spPr bwMode="auto">
          <a:xfrm rot="10800000">
            <a:off x="520065" y="1529715"/>
            <a:ext cx="5716905" cy="583565"/>
          </a:xfrm>
          <a:custGeom>
            <a:avLst/>
            <a:gdLst>
              <a:gd name="T0" fmla="*/ 3787 w 3787"/>
              <a:gd name="T1" fmla="*/ 0 h 1893"/>
              <a:gd name="T2" fmla="*/ 3787 w 3787"/>
              <a:gd name="T3" fmla="*/ 1893 h 1893"/>
              <a:gd name="T4" fmla="*/ 0 w 3787"/>
              <a:gd name="T5" fmla="*/ 1893 h 1893"/>
              <a:gd name="T6" fmla="*/ 0 w 3787"/>
              <a:gd name="T7" fmla="*/ 0 h 1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87" h="1893">
                <a:moveTo>
                  <a:pt x="3787" y="0"/>
                </a:moveTo>
                <a:lnTo>
                  <a:pt x="3787" y="1893"/>
                </a:lnTo>
                <a:lnTo>
                  <a:pt x="0" y="1893"/>
                </a:lnTo>
                <a:lnTo>
                  <a:pt x="0" y="0"/>
                </a:lnTo>
              </a:path>
            </a:pathLst>
          </a:custGeom>
          <a:noFill/>
          <a:ln w="180975" cap="rnd">
            <a:solidFill>
              <a:srgbClr val="549693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 fontScale="80000"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9pPr>
          </a:lstStyle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37"/>
          <p:cNvSpPr txBox="1">
            <a:spLocks noChangeArrowheads="1"/>
          </p:cNvSpPr>
          <p:nvPr/>
        </p:nvSpPr>
        <p:spPr bwMode="auto">
          <a:xfrm>
            <a:off x="520065" y="1958340"/>
            <a:ext cx="5556250" cy="4399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在 Excel 2013 工作表的几个单元格中，通过复制与粘贴的方法可以输入相同的数据；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/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在多个单元格中输入相同的数据也可以通过填充数据的方法完成。具体操作步骤如下：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/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步骤一　选中准备复制的单元格，将鼠标指针移至单元格右下角，当指针变为时 ，按住鼠标左键向下拖动至指定单元格的位置，如图 3-23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/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步骤二　通过以上操作即可复制一列或一行单元格，如图 3-24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/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步骤三　鼠标拖动选中需要输入相同数据的单元格，在编辑栏中输入数据内容，按Ctrl+Enter 组合键。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/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步骤四　通过以上步骤即可快速输入相同的数据。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图片 1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0" y="1529715"/>
            <a:ext cx="5055235" cy="39751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92175" y="1052830"/>
            <a:ext cx="35242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1. 快速输入相同的数据</a:t>
            </a:r>
            <a:endParaRPr lang="zh-CN" altLang="en-US" sz="24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0" y="-15239"/>
            <a:ext cx="12192000" cy="6857999"/>
            <a:chOff x="0" y="-15239"/>
            <a:chExt cx="12192000" cy="6857999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-15239"/>
              <a:ext cx="12192000" cy="6857999"/>
            </a:xfrm>
            <a:prstGeom prst="rect">
              <a:avLst/>
            </a:prstGeom>
          </p:spPr>
        </p:pic>
        <p:sp>
          <p:nvSpPr>
            <p:cNvPr id="21" name="矩形 20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斜纹 27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菱形 10"/>
          <p:cNvSpPr/>
          <p:nvPr/>
        </p:nvSpPr>
        <p:spPr>
          <a:xfrm>
            <a:off x="283845" y="81915"/>
            <a:ext cx="4004945" cy="3011170"/>
          </a:xfrm>
          <a:prstGeom prst="diamond">
            <a:avLst/>
          </a:prstGeom>
          <a:solidFill>
            <a:srgbClr val="A2CAC9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7" name="文本框 37"/>
          <p:cNvSpPr txBox="1">
            <a:spLocks noChangeArrowheads="1"/>
          </p:cNvSpPr>
          <p:nvPr/>
        </p:nvSpPr>
        <p:spPr bwMode="auto">
          <a:xfrm>
            <a:off x="1102360" y="1111250"/>
            <a:ext cx="2367915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sz="28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2. 快速输入等比数据</a:t>
            </a:r>
            <a:endParaRPr sz="28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6" name="稻壳儿春秋广告/盗版必究        原创来源：http://chn.docer.com/works?userid=199329941#!/work_time"/>
          <p:cNvSpPr txBox="1"/>
          <p:nvPr/>
        </p:nvSpPr>
        <p:spPr>
          <a:xfrm>
            <a:off x="3470275" y="2186305"/>
            <a:ext cx="808672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sz="2000">
                <a:latin typeface="手书体" panose="02010800040101010101" pitchFamily="2" charset="-122"/>
                <a:ea typeface="手书体" panose="02010800040101010101" pitchFamily="2" charset="-122"/>
              </a:rPr>
              <a:t>快速输入等比数据的具体操作步骤如下：</a:t>
            </a:r>
            <a:endParaRPr sz="2000">
              <a:latin typeface="手书体" panose="02010800040101010101" pitchFamily="2" charset="-122"/>
              <a:ea typeface="手书体" panose="0201080004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sz="2000">
                <a:latin typeface="手书体" panose="02010800040101010101" pitchFamily="2" charset="-122"/>
                <a:ea typeface="手书体" panose="02010800040101010101" pitchFamily="2" charset="-122"/>
              </a:rPr>
              <a:t>步骤一　在单元格中输入数据并选中需要输入等比序列的一列单元格，切换到【开始】选项卡，单击【编辑】下拉按钮，在弹出的下拉菜单中选择【填充】菜单项，在弹出的子菜单中选择【序列】菜单项。</a:t>
            </a:r>
            <a:endParaRPr sz="2000">
              <a:latin typeface="手书体" panose="02010800040101010101" pitchFamily="2" charset="-122"/>
              <a:ea typeface="手书体" panose="0201080004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sz="2000">
                <a:latin typeface="手书体" panose="02010800040101010101" pitchFamily="2" charset="-122"/>
                <a:ea typeface="手书体" panose="02010800040101010101" pitchFamily="2" charset="-122"/>
              </a:rPr>
              <a:t>步骤二　弹出【序列】对话框，选中【列】单选按钮，选中【等比序列】单选按钮，在【步长值】文本框中输入数值，单击【确定】按钮。</a:t>
            </a:r>
            <a:endParaRPr sz="2000">
              <a:latin typeface="手书体" panose="02010800040101010101" pitchFamily="2" charset="-122"/>
              <a:ea typeface="手书体" panose="0201080004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sz="2000">
                <a:latin typeface="手书体" panose="02010800040101010101" pitchFamily="2" charset="-122"/>
                <a:ea typeface="手书体" panose="02010800040101010101" pitchFamily="2" charset="-122"/>
              </a:rPr>
              <a:t>步骤三　通过以上步骤即可完成等比数据的输入。</a:t>
            </a:r>
            <a:endParaRPr sz="2000">
              <a:latin typeface="手书体" panose="02010800040101010101" pitchFamily="2" charset="-122"/>
              <a:ea typeface="手书体" panose="0201080004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288790" y="217170"/>
            <a:ext cx="3486785" cy="602312"/>
            <a:chOff x="4793728" y="1533400"/>
            <a:chExt cx="3592262" cy="602671"/>
          </a:xfrm>
        </p:grpSpPr>
        <p:sp>
          <p:nvSpPr>
            <p:cNvPr id="10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2" name="pa_     _17"/>
            <p:cNvSpPr>
              <a:spLocks noChangeArrowheads="1"/>
            </p:cNvSpPr>
            <p:nvPr/>
          </p:nvSpPr>
          <p:spPr bwMode="gray">
            <a:xfrm>
              <a:off x="5638966" y="1617270"/>
              <a:ext cx="2370854" cy="443422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    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快速填充数据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0809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二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445" y="-109854"/>
            <a:ext cx="12192000" cy="685799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3179"/>
          <p:cNvSpPr txBox="1"/>
          <p:nvPr/>
        </p:nvSpPr>
        <p:spPr>
          <a:xfrm>
            <a:off x="1524952" y="1866451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*</a:t>
            </a:r>
            <a:endParaRPr lang="en-US" altLang="zh-CN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176"/>
          <p:cNvSpPr txBox="1"/>
          <p:nvPr/>
        </p:nvSpPr>
        <p:spPr>
          <a:xfrm>
            <a:off x="1524753" y="3220271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*</a:t>
            </a:r>
            <a:endParaRPr lang="en-US" altLang="zh-CN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7296150" y="2821305"/>
            <a:ext cx="38544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/>
            <a:r>
              <a:rPr lang="zh-CN" altLang="en-US" sz="36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美化工作表</a:t>
            </a:r>
            <a:endParaRPr lang="zh-CN" altLang="en-US" sz="3600" dirty="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7" name="文本框 175"/>
          <p:cNvSpPr txBox="1"/>
          <p:nvPr/>
        </p:nvSpPr>
        <p:spPr>
          <a:xfrm>
            <a:off x="1524952" y="4591118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*</a:t>
            </a:r>
            <a:endParaRPr lang="en-US" altLang="zh-CN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文本框 177"/>
          <p:cNvSpPr txBox="1"/>
          <p:nvPr/>
        </p:nvSpPr>
        <p:spPr>
          <a:xfrm>
            <a:off x="6240898" y="1546139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*</a:t>
            </a:r>
            <a:endParaRPr lang="en-US" altLang="zh-CN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52084" y="99880"/>
            <a:ext cx="468018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8800" b="1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C</a:t>
            </a:r>
            <a:r>
              <a:rPr lang="en-US" altLang="zh-CN" sz="5400" b="1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ONTENTS</a:t>
            </a:r>
            <a:endParaRPr lang="zh-CN" altLang="en-US" sz="5400" b="1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文本框 177"/>
          <p:cNvSpPr txBox="1"/>
          <p:nvPr/>
        </p:nvSpPr>
        <p:spPr>
          <a:xfrm>
            <a:off x="6240898" y="4075344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b="1" dirty="0">
                <a:solidFill>
                  <a:schemeClr val="bg1"/>
                </a:solidFill>
                <a:cs typeface="+mn-ea"/>
                <a:sym typeface="+mn-lt"/>
              </a:rPr>
              <a:t>*</a:t>
            </a:r>
            <a:endParaRPr 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77"/>
          <p:cNvSpPr txBox="1"/>
          <p:nvPr/>
        </p:nvSpPr>
        <p:spPr>
          <a:xfrm>
            <a:off x="6240898" y="5236124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b="1" dirty="0">
                <a:solidFill>
                  <a:schemeClr val="bg1"/>
                </a:solidFill>
                <a:cs typeface="+mn-ea"/>
                <a:sym typeface="+mn-lt"/>
              </a:rPr>
              <a:t>*</a:t>
            </a:r>
            <a:endParaRPr 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2473325" y="3220085"/>
            <a:ext cx="38754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/>
            <a:r>
              <a:rPr lang="zh-CN" altLang="en-US" sz="36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工作簿的基本操作</a:t>
            </a:r>
            <a:endParaRPr lang="zh-CN" altLang="en-US" sz="3600" dirty="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9" name="文本框 8"/>
          <p:cNvSpPr txBox="1"/>
          <p:nvPr/>
        </p:nvSpPr>
        <p:spPr>
          <a:xfrm>
            <a:off x="2473325" y="4507230"/>
            <a:ext cx="351282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auto">
              <a:buClrTx/>
              <a:buSzTx/>
              <a:buFontTx/>
            </a:pPr>
            <a:r>
              <a:rPr lang="zh-CN" altLang="en-US" sz="36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在单元格中输入与编辑数据</a:t>
            </a:r>
            <a:endParaRPr lang="zh-CN" altLang="en-US" sz="3600" dirty="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20" name="文本框 8"/>
          <p:cNvSpPr txBox="1"/>
          <p:nvPr/>
        </p:nvSpPr>
        <p:spPr>
          <a:xfrm>
            <a:off x="7296150" y="1344930"/>
            <a:ext cx="31902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/>
            <a:r>
              <a:rPr lang="zh-CN" altLang="en-US" sz="36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任务单元格的基本操作</a:t>
            </a:r>
            <a:endParaRPr lang="zh-CN" altLang="en-US" sz="3600" dirty="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8" name="文本框 9"/>
          <p:cNvSpPr txBox="1"/>
          <p:nvPr/>
        </p:nvSpPr>
        <p:spPr>
          <a:xfrm>
            <a:off x="7296150" y="5236210"/>
            <a:ext cx="48628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/>
            <a:r>
              <a:rPr lang="zh-CN" altLang="en-US" sz="36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管理表格数据</a:t>
            </a:r>
            <a:endParaRPr lang="zh-CN" altLang="en-US" sz="3600" dirty="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7296150" y="4075430"/>
            <a:ext cx="48914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/>
            <a:r>
              <a:rPr lang="zh-CN" altLang="en-US" sz="36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计算表格数据</a:t>
            </a:r>
            <a:endParaRPr lang="zh-CN" altLang="en-US" sz="3600" dirty="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4" name="文本框 177"/>
          <p:cNvSpPr txBox="1"/>
          <p:nvPr/>
        </p:nvSpPr>
        <p:spPr>
          <a:xfrm>
            <a:off x="6240898" y="2821219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*</a:t>
            </a:r>
            <a:endParaRPr lang="en-US" altLang="zh-CN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473325" y="1898650"/>
            <a:ext cx="34436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dirty="0">
                <a:latin typeface="手书体" panose="02010800040101010101" pitchFamily="2" charset="-122"/>
                <a:ea typeface="手书体" panose="02010800040101010101" pitchFamily="2" charset="-122"/>
              </a:rPr>
              <a:t>认识 Excel2013</a:t>
            </a:r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0" y="1"/>
            <a:ext cx="12192000" cy="6857999"/>
            <a:chOff x="0" y="-15239"/>
            <a:chExt cx="12192000" cy="6857999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-15239"/>
              <a:ext cx="12192000" cy="6857999"/>
            </a:xfrm>
            <a:prstGeom prst="rect">
              <a:avLst/>
            </a:prstGeom>
          </p:spPr>
        </p:pic>
        <p:sp>
          <p:nvSpPr>
            <p:cNvPr id="21" name="矩形 20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斜纹 27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菱形 10"/>
          <p:cNvSpPr/>
          <p:nvPr/>
        </p:nvSpPr>
        <p:spPr>
          <a:xfrm>
            <a:off x="283845" y="81915"/>
            <a:ext cx="4004945" cy="3011170"/>
          </a:xfrm>
          <a:prstGeom prst="diamond">
            <a:avLst/>
          </a:prstGeom>
          <a:solidFill>
            <a:srgbClr val="A2CAC9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7" name="文本框 37"/>
          <p:cNvSpPr txBox="1">
            <a:spLocks noChangeArrowheads="1"/>
          </p:cNvSpPr>
          <p:nvPr/>
        </p:nvSpPr>
        <p:spPr bwMode="auto">
          <a:xfrm>
            <a:off x="1102360" y="1111250"/>
            <a:ext cx="2367915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sz="28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3. 快速输入等差数据</a:t>
            </a:r>
            <a:endParaRPr sz="28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6" name="稻壳儿春秋广告/盗版必究        原创来源：http://chn.docer.com/works?userid=199329941#!/work_time"/>
          <p:cNvSpPr txBox="1"/>
          <p:nvPr/>
        </p:nvSpPr>
        <p:spPr>
          <a:xfrm>
            <a:off x="3470275" y="2337435"/>
            <a:ext cx="808672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sz="2000">
                <a:latin typeface="手书体" panose="02010800040101010101" pitchFamily="2" charset="-122"/>
                <a:ea typeface="手书体" panose="02010800040101010101" pitchFamily="2" charset="-122"/>
              </a:rPr>
              <a:t>如果需要在多个单元格中输入等差数据，用户可以通过填充数据的方法完成。介绍快速输入等差数据的具体操作步骤如下：</a:t>
            </a:r>
            <a:endParaRPr sz="2000">
              <a:latin typeface="手书体" panose="02010800040101010101" pitchFamily="2" charset="-122"/>
              <a:ea typeface="手书体" panose="0201080004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sz="2000">
                <a:latin typeface="手书体" panose="02010800040101010101" pitchFamily="2" charset="-122"/>
                <a:ea typeface="手书体" panose="02010800040101010101" pitchFamily="2" charset="-122"/>
              </a:rPr>
              <a:t>步骤一　在单元格中输入数据并选中需要输入等差序列的一列单元格，切换到【开始】选项卡，单击【编辑】下拉按钮，在弹出的下拉菜单中选择【填充】菜单项，在弹出的子菜单中选择【序列】菜单项。</a:t>
            </a:r>
            <a:endParaRPr sz="2000">
              <a:latin typeface="手书体" panose="02010800040101010101" pitchFamily="2" charset="-122"/>
              <a:ea typeface="手书体" panose="0201080004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sz="2000">
                <a:latin typeface="手书体" panose="02010800040101010101" pitchFamily="2" charset="-122"/>
                <a:ea typeface="手书体" panose="02010800040101010101" pitchFamily="2" charset="-122"/>
              </a:rPr>
              <a:t>步骤二　弹出【序列】对话框，选中【列】单选按钮，选中【等差序列】单选按钮，在【步长值】文本框中输入数值，单击【确定】按钮。</a:t>
            </a:r>
            <a:endParaRPr sz="2000">
              <a:latin typeface="手书体" panose="02010800040101010101" pitchFamily="2" charset="-122"/>
              <a:ea typeface="手书体" panose="0201080004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sz="2000">
                <a:latin typeface="手书体" panose="02010800040101010101" pitchFamily="2" charset="-122"/>
                <a:ea typeface="手书体" panose="02010800040101010101" pitchFamily="2" charset="-122"/>
              </a:rPr>
              <a:t>步骤三　通过以上步骤即可快递完成等差数据的输入。</a:t>
            </a:r>
            <a:endParaRPr sz="2000">
              <a:latin typeface="手书体" panose="02010800040101010101" pitchFamily="2" charset="-122"/>
              <a:ea typeface="手书体" panose="0201080004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288790" y="217170"/>
            <a:ext cx="3486785" cy="602312"/>
            <a:chOff x="4793728" y="1533400"/>
            <a:chExt cx="3592262" cy="602671"/>
          </a:xfrm>
        </p:grpSpPr>
        <p:sp>
          <p:nvSpPr>
            <p:cNvPr id="10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2" name="pa_     _17"/>
            <p:cNvSpPr>
              <a:spLocks noChangeArrowheads="1"/>
            </p:cNvSpPr>
            <p:nvPr/>
          </p:nvSpPr>
          <p:spPr bwMode="gray">
            <a:xfrm>
              <a:off x="5638966" y="1617270"/>
              <a:ext cx="2747024" cy="443422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    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快速填充数据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0809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二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299585" y="207010"/>
            <a:ext cx="3315970" cy="600774"/>
            <a:chOff x="4793728" y="1533400"/>
            <a:chExt cx="3799105" cy="601141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639410" y="1617252"/>
              <a:ext cx="2953423" cy="440787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  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设置数据格式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26948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三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5" name="ïṡḷîḓe"/>
          <p:cNvSpPr/>
          <p:nvPr/>
        </p:nvSpPr>
        <p:spPr bwMode="auto">
          <a:xfrm rot="10800000">
            <a:off x="520065" y="1529715"/>
            <a:ext cx="5716905" cy="583565"/>
          </a:xfrm>
          <a:custGeom>
            <a:avLst/>
            <a:gdLst>
              <a:gd name="T0" fmla="*/ 3787 w 3787"/>
              <a:gd name="T1" fmla="*/ 0 h 1893"/>
              <a:gd name="T2" fmla="*/ 3787 w 3787"/>
              <a:gd name="T3" fmla="*/ 1893 h 1893"/>
              <a:gd name="T4" fmla="*/ 0 w 3787"/>
              <a:gd name="T5" fmla="*/ 1893 h 1893"/>
              <a:gd name="T6" fmla="*/ 0 w 3787"/>
              <a:gd name="T7" fmla="*/ 0 h 1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87" h="1893">
                <a:moveTo>
                  <a:pt x="3787" y="0"/>
                </a:moveTo>
                <a:lnTo>
                  <a:pt x="3787" y="1893"/>
                </a:lnTo>
                <a:lnTo>
                  <a:pt x="0" y="1893"/>
                </a:lnTo>
                <a:lnTo>
                  <a:pt x="0" y="0"/>
                </a:lnTo>
              </a:path>
            </a:pathLst>
          </a:custGeom>
          <a:noFill/>
          <a:ln w="180975" cap="rnd">
            <a:solidFill>
              <a:srgbClr val="549693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 fontScale="80000"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9pPr>
          </a:lstStyle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37"/>
          <p:cNvSpPr txBox="1">
            <a:spLocks noChangeArrowheads="1"/>
          </p:cNvSpPr>
          <p:nvPr/>
        </p:nvSpPr>
        <p:spPr bwMode="auto">
          <a:xfrm>
            <a:off x="519430" y="1923415"/>
            <a:ext cx="5822315" cy="4707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在 Excel 2013 软件中默认输入的数据格式为“常规”，用户可以根据需要更改输入数据的格式，例如更改数字、货币、日期、时间等。下面以设置“货币”格式为例，介绍设置数据格式的方法具体操作步骤如下：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/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步骤一　选中需要更改格式的单元格，切换到【开始】选项卡，单击【数字】下拉按钮，单击【启动器】按钮 ，如图 3-25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/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步骤二　弹出【设置单元格格式】对话框，切换到【数字】选项卡，在【分类】列表框中选择【货币】选项，在【货币符号（国家 / 区）】下拉列表框中选择货币符号，单击【确定】按钮，如图 3-26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/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步骤三　通过以上步骤即可设置数据格式，如图 3-27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5275" y="1650365"/>
            <a:ext cx="5299075" cy="3227705"/>
          </a:xfrm>
          <a:prstGeom prst="rect">
            <a:avLst/>
          </a:prstGeom>
        </p:spPr>
      </p:pic>
      <p:pic>
        <p:nvPicPr>
          <p:cNvPr id="4" name="图片 3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5205" y="1529715"/>
            <a:ext cx="4008120" cy="4107180"/>
          </a:xfrm>
          <a:prstGeom prst="rect">
            <a:avLst/>
          </a:prstGeom>
        </p:spPr>
      </p:pic>
      <p:pic>
        <p:nvPicPr>
          <p:cNvPr id="5" name="图片 4" descr="捕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3870" y="3329940"/>
            <a:ext cx="4946650" cy="2553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299585" y="207010"/>
            <a:ext cx="3315970" cy="600774"/>
            <a:chOff x="4793728" y="1533400"/>
            <a:chExt cx="3799105" cy="601141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639410" y="1617252"/>
              <a:ext cx="2953423" cy="440787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 </a:t>
              </a:r>
              <a:r>
                <a:rPr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设置字符格式</a:t>
              </a:r>
              <a:endParaRPr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26948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四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5" name="ïṡḷîḓe"/>
          <p:cNvSpPr/>
          <p:nvPr/>
        </p:nvSpPr>
        <p:spPr bwMode="auto">
          <a:xfrm rot="10800000">
            <a:off x="520065" y="1529715"/>
            <a:ext cx="5716905" cy="583565"/>
          </a:xfrm>
          <a:custGeom>
            <a:avLst/>
            <a:gdLst>
              <a:gd name="T0" fmla="*/ 3787 w 3787"/>
              <a:gd name="T1" fmla="*/ 0 h 1893"/>
              <a:gd name="T2" fmla="*/ 3787 w 3787"/>
              <a:gd name="T3" fmla="*/ 1893 h 1893"/>
              <a:gd name="T4" fmla="*/ 0 w 3787"/>
              <a:gd name="T5" fmla="*/ 1893 h 1893"/>
              <a:gd name="T6" fmla="*/ 0 w 3787"/>
              <a:gd name="T7" fmla="*/ 0 h 1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87" h="1893">
                <a:moveTo>
                  <a:pt x="3787" y="0"/>
                </a:moveTo>
                <a:lnTo>
                  <a:pt x="3787" y="1893"/>
                </a:lnTo>
                <a:lnTo>
                  <a:pt x="0" y="1893"/>
                </a:lnTo>
                <a:lnTo>
                  <a:pt x="0" y="0"/>
                </a:lnTo>
              </a:path>
            </a:pathLst>
          </a:custGeom>
          <a:noFill/>
          <a:ln w="180975" cap="rnd">
            <a:solidFill>
              <a:srgbClr val="549693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 fontScale="80000"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9pPr>
          </a:lstStyle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37"/>
          <p:cNvSpPr txBox="1">
            <a:spLocks noChangeArrowheads="1"/>
          </p:cNvSpPr>
          <p:nvPr/>
        </p:nvSpPr>
        <p:spPr bwMode="auto">
          <a:xfrm>
            <a:off x="519430" y="1923415"/>
            <a:ext cx="5822315" cy="4399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在 Excel 2013 软件中，用户不但可以输入文字数据，而且可以根据个人喜好对文字的字体、大小、字形和颜色等格式进行设置。设置字符格式的具体操作步骤如下：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/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步骤一　选中需要更改格式的单元格，切换到【开始】选项卡，单击【字体】下拉按钮，单击【启动器】按钮 ，如图 3-28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/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步骤二　弹出【设置单元格格式】对话框，切换到【字体】选项卡，在【字体】列表框中选择【华文琥珀】选项，在【字形】列表框中选择【加粗】选项，在【字号】列表框中选择 18 选项，单击【确定】按钮，如图 3-29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/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步骤三　通过以上步骤即可完成对字符格式的设置，如图 3-30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图片 1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4695" y="1214755"/>
            <a:ext cx="4001135" cy="3390900"/>
          </a:xfrm>
          <a:prstGeom prst="rect">
            <a:avLst/>
          </a:prstGeom>
        </p:spPr>
      </p:pic>
      <p:pic>
        <p:nvPicPr>
          <p:cNvPr id="6" name="图片 5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4695" y="1421130"/>
            <a:ext cx="3983990" cy="3967480"/>
          </a:xfrm>
          <a:prstGeom prst="rect">
            <a:avLst/>
          </a:prstGeom>
        </p:spPr>
      </p:pic>
      <p:pic>
        <p:nvPicPr>
          <p:cNvPr id="7" name="图片 6" descr="捕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9740" y="2468245"/>
            <a:ext cx="4839335" cy="3031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67075" y="2359660"/>
            <a:ext cx="7837170" cy="2117725"/>
          </a:xfrm>
          <a:prstGeom prst="rect">
            <a:avLst/>
          </a:prstGeom>
          <a:solidFill>
            <a:srgbClr val="BBE0E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TW" altLang="en-US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34"/>
          <p:cNvSpPr txBox="1"/>
          <p:nvPr/>
        </p:nvSpPr>
        <p:spPr>
          <a:xfrm>
            <a:off x="3554730" y="2654300"/>
            <a:ext cx="7548880" cy="9220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63500" h="12700"/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54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任务单元格的基本操作</a:t>
            </a:r>
            <a:endParaRPr lang="zh-CN" altLang="en-US" sz="5400" dirty="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7" name="文本框 5"/>
          <p:cNvSpPr txBox="1"/>
          <p:nvPr/>
        </p:nvSpPr>
        <p:spPr>
          <a:xfrm>
            <a:off x="3862705" y="3614420"/>
            <a:ext cx="6903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28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Basic operation of the task cell </a:t>
            </a:r>
            <a:endParaRPr lang="en-US" altLang="zh-CN" sz="28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564823" y="2359617"/>
            <a:ext cx="2403475" cy="2138765"/>
            <a:chOff x="1182787" y="2432997"/>
            <a:chExt cx="2403475" cy="2138765"/>
          </a:xfrm>
          <a:solidFill>
            <a:srgbClr val="BBE0E3"/>
          </a:solidFill>
        </p:grpSpPr>
        <p:sp>
          <p:nvSpPr>
            <p:cNvPr id="19" name="橢圓 6"/>
            <p:cNvSpPr/>
            <p:nvPr/>
          </p:nvSpPr>
          <p:spPr>
            <a:xfrm>
              <a:off x="1182787" y="2432997"/>
              <a:ext cx="2138766" cy="2138765"/>
            </a:xfrm>
            <a:prstGeom prst="ellipse">
              <a:avLst/>
            </a:prstGeom>
            <a:grpFill/>
            <a:ln w="920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TW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447582" y="3149277"/>
              <a:ext cx="2138680" cy="7067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4000" dirty="0">
                  <a:solidFill>
                    <a:srgbClr val="0063A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任务四</a:t>
              </a:r>
              <a:endParaRPr lang="zh-TW" altLang="en-US" sz="4000" dirty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3179"/>
          <p:cNvSpPr txBox="1"/>
          <p:nvPr/>
        </p:nvSpPr>
        <p:spPr>
          <a:xfrm>
            <a:off x="1905952" y="217315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一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176"/>
          <p:cNvSpPr txBox="1"/>
          <p:nvPr/>
        </p:nvSpPr>
        <p:spPr>
          <a:xfrm>
            <a:off x="1905753" y="401211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二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2863850" y="2035810"/>
            <a:ext cx="28841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插入与删除单元格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9" name="文本框 8"/>
          <p:cNvSpPr txBox="1"/>
          <p:nvPr/>
        </p:nvSpPr>
        <p:spPr>
          <a:xfrm>
            <a:off x="2863850" y="3905885"/>
            <a:ext cx="296227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合并与拆分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lvl="0" algn="ctr">
              <a:buClrTx/>
              <a:buSzTx/>
              <a:buFontTx/>
            </a:pPr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单元格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7" name="文本框 3179"/>
          <p:cNvSpPr txBox="1"/>
          <p:nvPr/>
        </p:nvSpPr>
        <p:spPr>
          <a:xfrm>
            <a:off x="6410642" y="336695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四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3179"/>
          <p:cNvSpPr txBox="1"/>
          <p:nvPr/>
        </p:nvSpPr>
        <p:spPr>
          <a:xfrm>
            <a:off x="6410642" y="170198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三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文本框 8"/>
          <p:cNvSpPr txBox="1"/>
          <p:nvPr/>
        </p:nvSpPr>
        <p:spPr>
          <a:xfrm>
            <a:off x="7382510" y="4921885"/>
            <a:ext cx="25990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设置文本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ctr"/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对齐方式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2" name="文本框 8"/>
          <p:cNvSpPr txBox="1"/>
          <p:nvPr/>
        </p:nvSpPr>
        <p:spPr>
          <a:xfrm>
            <a:off x="7382510" y="1490345"/>
            <a:ext cx="25876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设置行高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ctr"/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和列宽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4" name="文本框 3179"/>
          <p:cNvSpPr txBox="1"/>
          <p:nvPr/>
        </p:nvSpPr>
        <p:spPr>
          <a:xfrm>
            <a:off x="6410642" y="5027481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五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7382510" y="3234690"/>
            <a:ext cx="29451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插入或删除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ctr"/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行和列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299868" y="207257"/>
            <a:ext cx="3592263" cy="603515"/>
            <a:chOff x="4793728" y="1533400"/>
            <a:chExt cx="3592263" cy="603515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772629" y="1617040"/>
              <a:ext cx="2613362" cy="44051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插入与删除单元格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一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" name="矩形: 对角圆角 1"/>
          <p:cNvSpPr/>
          <p:nvPr/>
        </p:nvSpPr>
        <p:spPr>
          <a:xfrm>
            <a:off x="1277620" y="1123950"/>
            <a:ext cx="4408170" cy="1010285"/>
          </a:xfrm>
          <a:prstGeom prst="round2DiagRect">
            <a:avLst/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89075" y="1421130"/>
            <a:ext cx="3975100" cy="398780"/>
          </a:xfrm>
          <a:prstGeom prst="rect">
            <a:avLst/>
          </a:prstGeom>
          <a:solidFill>
            <a:srgbClr val="A2CAC9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1. 插入单元格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9" name="文本框 37"/>
          <p:cNvSpPr txBox="1">
            <a:spLocks noChangeArrowheads="1"/>
          </p:cNvSpPr>
          <p:nvPr/>
        </p:nvSpPr>
        <p:spPr bwMode="auto">
          <a:xfrm>
            <a:off x="718185" y="2303780"/>
            <a:ext cx="518922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步骤一　选中需要插入单元格的位置，切换到【开始】选项卡，单击【单元格】按钮，在弹出的下拉菜单中单击【插入】下拉按钮，单击【插入单元格】菜单项，如图3-31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步骤二　弹出【插入】对话框，选中【活动单元格下移】单选按钮，单击【确定】按钮，如图 3-32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步骤三　通过以上步骤即可插入单元格。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" name="图片 4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0940" y="1636395"/>
            <a:ext cx="5222240" cy="2792095"/>
          </a:xfrm>
          <a:prstGeom prst="rect">
            <a:avLst/>
          </a:prstGeom>
        </p:spPr>
      </p:pic>
      <p:pic>
        <p:nvPicPr>
          <p:cNvPr id="8" name="图片 7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3970" y="2134235"/>
            <a:ext cx="2581910" cy="3325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299868" y="207257"/>
            <a:ext cx="3592263" cy="603515"/>
            <a:chOff x="4793728" y="1533400"/>
            <a:chExt cx="3592263" cy="603515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772629" y="1617040"/>
              <a:ext cx="2613362" cy="44051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插入与删除单元格</a:t>
              </a:r>
              <a:endParaRPr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一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" name="矩形: 对角圆角 1"/>
          <p:cNvSpPr/>
          <p:nvPr/>
        </p:nvSpPr>
        <p:spPr>
          <a:xfrm>
            <a:off x="1277620" y="1123950"/>
            <a:ext cx="4408170" cy="1010285"/>
          </a:xfrm>
          <a:prstGeom prst="round2DiagRect">
            <a:avLst/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89075" y="1421130"/>
            <a:ext cx="3975100" cy="398780"/>
          </a:xfrm>
          <a:prstGeom prst="rect">
            <a:avLst/>
          </a:prstGeom>
          <a:solidFill>
            <a:srgbClr val="A2CAC9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2. 删除单元格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9" name="文本框 37"/>
          <p:cNvSpPr txBox="1">
            <a:spLocks noChangeArrowheads="1"/>
          </p:cNvSpPr>
          <p:nvPr/>
        </p:nvSpPr>
        <p:spPr bwMode="auto">
          <a:xfrm>
            <a:off x="625475" y="2134235"/>
            <a:ext cx="5701665" cy="4246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步骤一　选中需要删除单元格的位置，切换到【开始】选项卡，单击【单元格】下拉按钮，在弹出的下拉菜单中单击【删除】下拉按钮，选择【删除单元格】菜单项，如图 3-33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步骤二　弹出【删除】对话框，选中【下方单元格上移】单选按钮，单击【确定】按钮，如图3-34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步骤三　通过以上步骤即可删除单元格，如图3-35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780" y="1536700"/>
            <a:ext cx="5461000" cy="3547745"/>
          </a:xfrm>
          <a:prstGeom prst="rect">
            <a:avLst/>
          </a:prstGeom>
        </p:spPr>
      </p:pic>
      <p:pic>
        <p:nvPicPr>
          <p:cNvPr id="4" name="图片 3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7445" y="1819275"/>
            <a:ext cx="2882900" cy="3292475"/>
          </a:xfrm>
          <a:prstGeom prst="rect">
            <a:avLst/>
          </a:prstGeom>
        </p:spPr>
      </p:pic>
      <p:pic>
        <p:nvPicPr>
          <p:cNvPr id="6" name="图片 5" descr="捕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0425" y="2342515"/>
            <a:ext cx="3757930" cy="3059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299868" y="207257"/>
            <a:ext cx="3592263" cy="603515"/>
            <a:chOff x="4793728" y="1533400"/>
            <a:chExt cx="3592263" cy="603515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772629" y="1617040"/>
              <a:ext cx="2613362" cy="44051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合并与拆分单元格</a:t>
              </a:r>
              <a:endParaRPr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zh-CN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ea typeface="宋体" panose="02010600030101010101" pitchFamily="2" charset="-122"/>
                  <a:cs typeface="+mn-ea"/>
                  <a:sym typeface="+mn-lt"/>
                </a:rPr>
                <a:t>二</a:t>
              </a:r>
              <a:endParaRPr lang="zh-CN" altLang="zh-CN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2" name="矩形: 对角圆角 1"/>
          <p:cNvSpPr/>
          <p:nvPr/>
        </p:nvSpPr>
        <p:spPr>
          <a:xfrm>
            <a:off x="1277620" y="1123950"/>
            <a:ext cx="4408170" cy="1010285"/>
          </a:xfrm>
          <a:prstGeom prst="round2DiagRect">
            <a:avLst/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89075" y="1421130"/>
            <a:ext cx="3975100" cy="706755"/>
          </a:xfrm>
          <a:prstGeom prst="rect">
            <a:avLst/>
          </a:prstGeom>
          <a:solidFill>
            <a:srgbClr val="A2CAC9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合并与拆分单元格的</a:t>
            </a:r>
            <a:endParaRPr lang="zh-CN" altLang="en-US" sz="2000" b="1" dirty="0">
              <a:cs typeface="+mn-ea"/>
              <a:sym typeface="+mn-lt"/>
            </a:endParaRPr>
          </a:p>
          <a:p>
            <a:pPr algn="ctr"/>
            <a:r>
              <a:rPr lang="zh-CN" altLang="en-US" sz="2000" b="1" dirty="0">
                <a:cs typeface="+mn-ea"/>
                <a:sym typeface="+mn-lt"/>
              </a:rPr>
              <a:t>具体操作步骤如下：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9" name="文本框 37"/>
          <p:cNvSpPr txBox="1">
            <a:spLocks noChangeArrowheads="1"/>
          </p:cNvSpPr>
          <p:nvPr/>
        </p:nvSpPr>
        <p:spPr bwMode="auto">
          <a:xfrm>
            <a:off x="545465" y="2134235"/>
            <a:ext cx="619760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步骤一　选中需要合并的单元格，切换到【开始】选项卡，单击【对齐方式】下拉按钮，在弹出的下拉菜单中选择【合并单元格】菜单项，如图 3-36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步骤二　通过以上步骤即可合并单元格。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步骤三　选中需要拆分的单元格，切换到【开始】选项卡，单击【对齐方式】下拉按钮，在下拉菜单中选择【合并后居中】菜单项，如图 3-36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步骤四　通过以上步骤即可拆分单元格。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" name="图片 4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3065" y="2134235"/>
            <a:ext cx="5037455" cy="3392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299868" y="207257"/>
            <a:ext cx="3592263" cy="603515"/>
            <a:chOff x="4793728" y="1533400"/>
            <a:chExt cx="3592263" cy="603515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772629" y="1617040"/>
              <a:ext cx="2613362" cy="44051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设置行高和列宽</a:t>
              </a:r>
              <a:endParaRPr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zh-CN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ea typeface="宋体" panose="02010600030101010101" pitchFamily="2" charset="-122"/>
                  <a:cs typeface="+mn-ea"/>
                  <a:sym typeface="+mn-lt"/>
                </a:rPr>
                <a:t>三</a:t>
              </a:r>
              <a:endParaRPr lang="zh-CN" altLang="zh-CN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2" name="矩形: 对角圆角 1"/>
          <p:cNvSpPr/>
          <p:nvPr/>
        </p:nvSpPr>
        <p:spPr>
          <a:xfrm>
            <a:off x="1277620" y="1123950"/>
            <a:ext cx="4408170" cy="1010285"/>
          </a:xfrm>
          <a:prstGeom prst="round2DiagRect">
            <a:avLst/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94155" y="1286510"/>
            <a:ext cx="3975100" cy="706755"/>
          </a:xfrm>
          <a:prstGeom prst="rect">
            <a:avLst/>
          </a:prstGeom>
          <a:solidFill>
            <a:srgbClr val="A2CAC9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设置行高和列宽的</a:t>
            </a:r>
            <a:endParaRPr lang="zh-CN" altLang="en-US" sz="2000" b="1" dirty="0">
              <a:cs typeface="+mn-ea"/>
              <a:sym typeface="+mn-lt"/>
            </a:endParaRPr>
          </a:p>
          <a:p>
            <a:pPr algn="ctr"/>
            <a:r>
              <a:rPr lang="zh-CN" altLang="en-US" sz="2000" b="1" dirty="0">
                <a:cs typeface="+mn-ea"/>
                <a:sym typeface="+mn-lt"/>
              </a:rPr>
              <a:t>具体操作步骤如下：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9" name="文本框 37"/>
          <p:cNvSpPr txBox="1">
            <a:spLocks noChangeArrowheads="1"/>
          </p:cNvSpPr>
          <p:nvPr/>
        </p:nvSpPr>
        <p:spPr bwMode="auto">
          <a:xfrm>
            <a:off x="545465" y="2134235"/>
            <a:ext cx="619760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步骤一　将鼠标指针移至需要改变列宽的单元格边缘，当鼠标指针变为 时，按住鼠标向左或向右移动。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步骤二　通过以上步骤即可改变单元格的列宽，如图 3-37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步骤三　将鼠标指针移至需要改变行高的单元格边缘，当鼠标指针变为 时，按住鼠标向上或向下移动。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步骤四　通过以上步骤即可改变单元格的行高，如图 3-38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2395" y="1286510"/>
            <a:ext cx="2905125" cy="3680460"/>
          </a:xfrm>
          <a:prstGeom prst="rect">
            <a:avLst/>
          </a:prstGeom>
        </p:spPr>
      </p:pic>
      <p:pic>
        <p:nvPicPr>
          <p:cNvPr id="4" name="图片 3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3645" y="1740535"/>
            <a:ext cx="3223260" cy="3376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299868" y="207257"/>
            <a:ext cx="3592263" cy="603515"/>
            <a:chOff x="4793728" y="1533400"/>
            <a:chExt cx="3592263" cy="603515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772629" y="1617040"/>
              <a:ext cx="2613362" cy="44051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插入或删除行和列</a:t>
              </a:r>
              <a:endParaRPr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zh-CN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ea typeface="宋体" panose="02010600030101010101" pitchFamily="2" charset="-122"/>
                  <a:cs typeface="+mn-ea"/>
                  <a:sym typeface="+mn-lt"/>
                </a:rPr>
                <a:t>四</a:t>
              </a:r>
              <a:endParaRPr lang="zh-CN" altLang="zh-CN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2" name="矩形: 对角圆角 1"/>
          <p:cNvSpPr/>
          <p:nvPr/>
        </p:nvSpPr>
        <p:spPr>
          <a:xfrm>
            <a:off x="1277620" y="1123950"/>
            <a:ext cx="4408170" cy="1010285"/>
          </a:xfrm>
          <a:prstGeom prst="round2DiagRect">
            <a:avLst/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94155" y="1286510"/>
            <a:ext cx="3975100" cy="706755"/>
          </a:xfrm>
          <a:prstGeom prst="rect">
            <a:avLst/>
          </a:prstGeom>
          <a:solidFill>
            <a:srgbClr val="A2CAC9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插入与删除行和列的</a:t>
            </a:r>
            <a:endParaRPr lang="zh-CN" altLang="en-US" sz="2000" b="1" dirty="0">
              <a:cs typeface="+mn-ea"/>
              <a:sym typeface="+mn-lt"/>
            </a:endParaRPr>
          </a:p>
          <a:p>
            <a:pPr algn="ctr"/>
            <a:r>
              <a:rPr lang="zh-CN" altLang="en-US" sz="2000" b="1" dirty="0">
                <a:cs typeface="+mn-ea"/>
                <a:sym typeface="+mn-lt"/>
              </a:rPr>
              <a:t>具体操作步骤如下：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9" name="文本框 37"/>
          <p:cNvSpPr txBox="1">
            <a:spLocks noChangeArrowheads="1"/>
          </p:cNvSpPr>
          <p:nvPr/>
        </p:nvSpPr>
        <p:spPr bwMode="auto">
          <a:xfrm>
            <a:off x="411480" y="2292985"/>
            <a:ext cx="673227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步骤一　选中需要插入整行单元格，切换到【开始】选项卡，单击【单元格】下拉按钮，在下拉菜单中单击【插入】下拉按钮，选择【插入工作表行】菜单项，如图 3-39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步骤二　通过以上步骤即可插入行，如图 3-40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步骤三　选中需要删除整行单元格，切换到【开始】选项卡，单击【单元格】下拉按钮，在下拉菜单中单击【删除】下拉按钮，选择【删除工作表行】菜单，如图 3-41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步骤四　通过以上步骤即可删除行，如图 3-42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" name="图片 4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3180" y="1421130"/>
            <a:ext cx="3732530" cy="3073400"/>
          </a:xfrm>
          <a:prstGeom prst="rect">
            <a:avLst/>
          </a:prstGeom>
        </p:spPr>
      </p:pic>
      <p:pic>
        <p:nvPicPr>
          <p:cNvPr id="6" name="图片 5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5675" y="1927225"/>
            <a:ext cx="4447540" cy="3148965"/>
          </a:xfrm>
          <a:prstGeom prst="rect">
            <a:avLst/>
          </a:prstGeom>
        </p:spPr>
      </p:pic>
      <p:pic>
        <p:nvPicPr>
          <p:cNvPr id="7" name="图片 6" descr="捕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5675" y="2468880"/>
            <a:ext cx="4526915" cy="2607310"/>
          </a:xfrm>
          <a:prstGeom prst="rect">
            <a:avLst/>
          </a:prstGeom>
        </p:spPr>
      </p:pic>
      <p:pic>
        <p:nvPicPr>
          <p:cNvPr id="8" name="图片 7" descr="捕获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05675" y="2779395"/>
            <a:ext cx="4610100" cy="2811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45710" y="2359617"/>
            <a:ext cx="7381467" cy="2138765"/>
          </a:xfrm>
          <a:prstGeom prst="rect">
            <a:avLst/>
          </a:prstGeom>
          <a:solidFill>
            <a:srgbClr val="BBE0E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TW" altLang="en-US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34"/>
          <p:cNvSpPr txBox="1"/>
          <p:nvPr/>
        </p:nvSpPr>
        <p:spPr>
          <a:xfrm>
            <a:off x="4093358" y="2654110"/>
            <a:ext cx="6102202" cy="10147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63500" h="12700"/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60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认识 Excel 2013</a:t>
            </a:r>
            <a:endParaRPr lang="zh-CN" altLang="en-US" sz="6000" dirty="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7" name="文本框 5"/>
          <p:cNvSpPr txBox="1"/>
          <p:nvPr/>
        </p:nvSpPr>
        <p:spPr>
          <a:xfrm>
            <a:off x="4147899" y="3614209"/>
            <a:ext cx="576201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28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Meet Excel2013</a:t>
            </a:r>
            <a:endParaRPr lang="en-US" altLang="zh-CN" sz="28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564823" y="2359617"/>
            <a:ext cx="2444750" cy="2138765"/>
            <a:chOff x="1182787" y="2432997"/>
            <a:chExt cx="2444750" cy="2138765"/>
          </a:xfrm>
          <a:solidFill>
            <a:srgbClr val="BBE0E3"/>
          </a:solidFill>
        </p:grpSpPr>
        <p:sp>
          <p:nvSpPr>
            <p:cNvPr id="19" name="橢圓 6"/>
            <p:cNvSpPr/>
            <p:nvPr/>
          </p:nvSpPr>
          <p:spPr>
            <a:xfrm>
              <a:off x="1182787" y="2432997"/>
              <a:ext cx="2138766" cy="2138765"/>
            </a:xfrm>
            <a:prstGeom prst="ellipse">
              <a:avLst/>
            </a:prstGeom>
            <a:grpFill/>
            <a:ln w="920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TW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488857" y="3148642"/>
              <a:ext cx="2138680" cy="7067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4000" dirty="0">
                  <a:solidFill>
                    <a:srgbClr val="0063A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任务一</a:t>
              </a:r>
              <a:endParaRPr lang="zh-TW" altLang="en-US" sz="4000" dirty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299868" y="207257"/>
            <a:ext cx="3592263" cy="603515"/>
            <a:chOff x="4793728" y="1533400"/>
            <a:chExt cx="3592263" cy="603515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772629" y="1617040"/>
              <a:ext cx="2613362" cy="44051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插入或删除行和列</a:t>
              </a:r>
              <a:endParaRPr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zh-CN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ea typeface="宋体" panose="02010600030101010101" pitchFamily="2" charset="-122"/>
                  <a:cs typeface="+mn-ea"/>
                  <a:sym typeface="+mn-lt"/>
                </a:rPr>
                <a:t>四</a:t>
              </a:r>
              <a:endParaRPr lang="zh-CN" altLang="zh-CN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2" name="矩形: 对角圆角 1"/>
          <p:cNvSpPr/>
          <p:nvPr/>
        </p:nvSpPr>
        <p:spPr>
          <a:xfrm>
            <a:off x="1277620" y="1123950"/>
            <a:ext cx="4408170" cy="1010285"/>
          </a:xfrm>
          <a:prstGeom prst="round2DiagRect">
            <a:avLst/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94155" y="1286510"/>
            <a:ext cx="3975100" cy="706755"/>
          </a:xfrm>
          <a:prstGeom prst="rect">
            <a:avLst/>
          </a:prstGeom>
          <a:solidFill>
            <a:srgbClr val="A2CAC9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插入与删除行和列的</a:t>
            </a:r>
            <a:endParaRPr lang="zh-CN" altLang="en-US" sz="2000" b="1" dirty="0">
              <a:cs typeface="+mn-ea"/>
              <a:sym typeface="+mn-lt"/>
            </a:endParaRPr>
          </a:p>
          <a:p>
            <a:pPr algn="ctr"/>
            <a:r>
              <a:rPr lang="zh-CN" altLang="en-US" sz="2000" b="1" dirty="0">
                <a:cs typeface="+mn-ea"/>
                <a:sym typeface="+mn-lt"/>
              </a:rPr>
              <a:t>具体操作步骤如下：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9" name="文本框 37"/>
          <p:cNvSpPr txBox="1">
            <a:spLocks noChangeArrowheads="1"/>
          </p:cNvSpPr>
          <p:nvPr/>
        </p:nvSpPr>
        <p:spPr bwMode="auto">
          <a:xfrm>
            <a:off x="411480" y="2292985"/>
            <a:ext cx="673227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步骤五　选中需要插入整列单元格，切换到【开始】选项卡，单击【单元格】下拉按钮，在下拉菜单中单击【插入】下拉按钮，选择【插入工作表列】菜单，如图 3-43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步骤六　通过以上步骤即可插入列，如图 3-44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步骤七　选中需要删除整列单元格，切换到【开始】选项卡，单击【单元格】下拉按钮，在下拉菜单中单击【删除】下拉按钮，选择【删除工作表列】菜单，如图 3-45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步骤八　通过以上步骤即可删除列，如图 3-46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0" y="1887220"/>
            <a:ext cx="4637405" cy="3237230"/>
          </a:xfrm>
          <a:prstGeom prst="rect">
            <a:avLst/>
          </a:prstGeom>
        </p:spPr>
      </p:pic>
      <p:pic>
        <p:nvPicPr>
          <p:cNvPr id="4" name="图片 3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750" y="2060575"/>
            <a:ext cx="4521835" cy="3406140"/>
          </a:xfrm>
          <a:prstGeom prst="rect">
            <a:avLst/>
          </a:prstGeom>
        </p:spPr>
      </p:pic>
      <p:pic>
        <p:nvPicPr>
          <p:cNvPr id="9" name="图片 8" descr="捕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7075" y="2292985"/>
            <a:ext cx="4655820" cy="3089275"/>
          </a:xfrm>
          <a:prstGeom prst="rect">
            <a:avLst/>
          </a:prstGeom>
        </p:spPr>
      </p:pic>
      <p:pic>
        <p:nvPicPr>
          <p:cNvPr id="10" name="图片 9" descr="捕获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77075" y="2356485"/>
            <a:ext cx="4563110" cy="3173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斜纹 16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斜纹 17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68730" y="1873885"/>
            <a:ext cx="8857615" cy="1555750"/>
            <a:chOff x="3586" y="5085"/>
            <a:chExt cx="8419" cy="1989"/>
          </a:xfrm>
        </p:grpSpPr>
        <p:sp>
          <p:nvSpPr>
            <p:cNvPr id="19" name="矩形 3"/>
            <p:cNvSpPr/>
            <p:nvPr/>
          </p:nvSpPr>
          <p:spPr>
            <a:xfrm>
              <a:off x="3615" y="5085"/>
              <a:ext cx="8390" cy="1779"/>
            </a:xfrm>
            <a:custGeom>
              <a:avLst/>
              <a:gdLst>
                <a:gd name="connsiteX0" fmla="*/ 0 w 5688632"/>
                <a:gd name="connsiteY0" fmla="*/ 0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0 w 5688632"/>
                <a:gd name="connsiteY4" fmla="*/ 0 h 2053062"/>
                <a:gd name="connsiteX0-1" fmla="*/ 433137 w 5688632"/>
                <a:gd name="connsiteY0-2" fmla="*/ 12032 h 2053062"/>
                <a:gd name="connsiteX1-3" fmla="*/ 5688632 w 5688632"/>
                <a:gd name="connsiteY1-4" fmla="*/ 0 h 2053062"/>
                <a:gd name="connsiteX2-5" fmla="*/ 5688632 w 5688632"/>
                <a:gd name="connsiteY2-6" fmla="*/ 2053062 h 2053062"/>
                <a:gd name="connsiteX3-7" fmla="*/ 0 w 5688632"/>
                <a:gd name="connsiteY3-8" fmla="*/ 2053062 h 2053062"/>
                <a:gd name="connsiteX4-9" fmla="*/ 433137 w 5688632"/>
                <a:gd name="connsiteY4-10" fmla="*/ 12032 h 20530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688632" h="2053062">
                  <a:moveTo>
                    <a:pt x="433137" y="12032"/>
                  </a:moveTo>
                  <a:lnTo>
                    <a:pt x="5688632" y="0"/>
                  </a:lnTo>
                  <a:lnTo>
                    <a:pt x="5688632" y="2053062"/>
                  </a:lnTo>
                  <a:lnTo>
                    <a:pt x="0" y="2053062"/>
                  </a:lnTo>
                  <a:lnTo>
                    <a:pt x="433137" y="12032"/>
                  </a:lnTo>
                  <a:close/>
                </a:path>
              </a:pathLst>
            </a:custGeom>
            <a:solidFill>
              <a:srgbClr val="9FC9C7"/>
            </a:solidFill>
            <a:ln w="25400" cap="flat" cmpd="sng" algn="ctr">
              <a:noFill/>
              <a:prstDash val="solid"/>
            </a:ln>
            <a:effectLst/>
          </p:spPr>
          <p:txBody>
            <a:bodyPr lIns="1620000" tIns="46800" rIns="72000" bIns="46800" anchor="ctr"/>
            <a:lstStyle/>
            <a:p>
              <a:pPr marL="0" marR="0" lvl="1" indent="0" defTabSz="488950" rtl="0" eaLnBrk="1" fontAlgn="auto" latinLnBrk="0" hangingPunct="1">
                <a:lnSpc>
                  <a:spcPct val="130000"/>
                </a:lnSpc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直角三角形 2"/>
            <p:cNvSpPr/>
            <p:nvPr/>
          </p:nvSpPr>
          <p:spPr>
            <a:xfrm rot="17117050" flipH="1">
              <a:off x="4042" y="5352"/>
              <a:ext cx="1266" cy="2178"/>
            </a:xfrm>
            <a:custGeom>
              <a:avLst/>
              <a:gdLst>
                <a:gd name="connsiteX0" fmla="*/ 0 w 2088232"/>
                <a:gd name="connsiteY0" fmla="*/ 1842558 h 1842558"/>
                <a:gd name="connsiteX1" fmla="*/ 0 w 2088232"/>
                <a:gd name="connsiteY1" fmla="*/ 0 h 1842558"/>
                <a:gd name="connsiteX2" fmla="*/ 2088232 w 2088232"/>
                <a:gd name="connsiteY2" fmla="*/ 1842558 h 1842558"/>
                <a:gd name="connsiteX3" fmla="*/ 0 w 2088232"/>
                <a:gd name="connsiteY3" fmla="*/ 1842558 h 1842558"/>
                <a:gd name="connsiteX0-1" fmla="*/ 0 w 1625488"/>
                <a:gd name="connsiteY0-2" fmla="*/ 1842558 h 1842558"/>
                <a:gd name="connsiteX1-3" fmla="*/ 0 w 1625488"/>
                <a:gd name="connsiteY1-4" fmla="*/ 0 h 1842558"/>
                <a:gd name="connsiteX2-5" fmla="*/ 1625488 w 1625488"/>
                <a:gd name="connsiteY2-6" fmla="*/ 843012 h 1842558"/>
                <a:gd name="connsiteX3-7" fmla="*/ 0 w 1625488"/>
                <a:gd name="connsiteY3-8" fmla="*/ 1842558 h 1842558"/>
                <a:gd name="connsiteX0-9" fmla="*/ 0 w 1690209"/>
                <a:gd name="connsiteY0-10" fmla="*/ 1842558 h 1842558"/>
                <a:gd name="connsiteX1-11" fmla="*/ 0 w 1690209"/>
                <a:gd name="connsiteY1-12" fmla="*/ 0 h 1842558"/>
                <a:gd name="connsiteX2-13" fmla="*/ 1690209 w 1690209"/>
                <a:gd name="connsiteY2-14" fmla="*/ 149753 h 1842558"/>
                <a:gd name="connsiteX3-15" fmla="*/ 0 w 1690209"/>
                <a:gd name="connsiteY3-16" fmla="*/ 1842558 h 18425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690209" h="1842558">
                  <a:moveTo>
                    <a:pt x="0" y="1842558"/>
                  </a:moveTo>
                  <a:lnTo>
                    <a:pt x="0" y="0"/>
                  </a:lnTo>
                  <a:lnTo>
                    <a:pt x="1690209" y="149753"/>
                  </a:lnTo>
                  <a:lnTo>
                    <a:pt x="0" y="184255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8" name="文本框 37"/>
          <p:cNvSpPr txBox="1">
            <a:spLocks noChangeArrowheads="1"/>
          </p:cNvSpPr>
          <p:nvPr/>
        </p:nvSpPr>
        <p:spPr bwMode="auto">
          <a:xfrm>
            <a:off x="3305810" y="2175510"/>
            <a:ext cx="6819900" cy="332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使用 Excel 2013 对工作表进行编辑时，用户可以将单元格中的数据按照自己设定的对齐方式显示。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步骤一　选中需要进行编辑的单元格，切换到【开始】选项卡，单击【对齐方式】按钮，在弹出的下拉菜单中单击【左对齐】按钮。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步骤二　通过上述步骤即可完成设置文本对齐方式的操作。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288790" y="217170"/>
            <a:ext cx="4256405" cy="608229"/>
            <a:chOff x="4793728" y="1533400"/>
            <a:chExt cx="3799105" cy="608601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639410" y="1617252"/>
              <a:ext cx="2953423" cy="440773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 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查找与替换文本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6739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五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67075" y="2359660"/>
            <a:ext cx="7837170" cy="2117725"/>
          </a:xfrm>
          <a:prstGeom prst="rect">
            <a:avLst/>
          </a:prstGeom>
          <a:solidFill>
            <a:srgbClr val="BBE0E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TW" altLang="en-US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34"/>
          <p:cNvSpPr txBox="1"/>
          <p:nvPr/>
        </p:nvSpPr>
        <p:spPr>
          <a:xfrm>
            <a:off x="3554730" y="2654300"/>
            <a:ext cx="7548880" cy="10147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63500" h="12700"/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60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美化工作表</a:t>
            </a:r>
            <a:endParaRPr lang="zh-CN" altLang="en-US" sz="6000" dirty="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7" name="文本框 5"/>
          <p:cNvSpPr txBox="1"/>
          <p:nvPr/>
        </p:nvSpPr>
        <p:spPr>
          <a:xfrm>
            <a:off x="3862705" y="3614420"/>
            <a:ext cx="6903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28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Beautify worksheet</a:t>
            </a:r>
            <a:endParaRPr lang="en-US" altLang="zh-CN" sz="28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564823" y="2359617"/>
            <a:ext cx="2403475" cy="2138765"/>
            <a:chOff x="1182787" y="2432997"/>
            <a:chExt cx="2403475" cy="2138765"/>
          </a:xfrm>
          <a:solidFill>
            <a:srgbClr val="BBE0E3"/>
          </a:solidFill>
        </p:grpSpPr>
        <p:sp>
          <p:nvSpPr>
            <p:cNvPr id="19" name="橢圓 6"/>
            <p:cNvSpPr/>
            <p:nvPr/>
          </p:nvSpPr>
          <p:spPr>
            <a:xfrm>
              <a:off x="1182787" y="2432997"/>
              <a:ext cx="2138766" cy="2138765"/>
            </a:xfrm>
            <a:prstGeom prst="ellipse">
              <a:avLst/>
            </a:prstGeom>
            <a:grpFill/>
            <a:ln w="920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TW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447582" y="3149277"/>
              <a:ext cx="2138680" cy="7067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4000" dirty="0">
                  <a:solidFill>
                    <a:srgbClr val="0063A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任务五</a:t>
              </a:r>
              <a:endParaRPr lang="zh-TW" altLang="en-US" sz="4000" dirty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3179"/>
          <p:cNvSpPr txBox="1"/>
          <p:nvPr/>
        </p:nvSpPr>
        <p:spPr>
          <a:xfrm>
            <a:off x="3640137" y="170198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一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4887595" y="1701800"/>
            <a:ext cx="4446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设置表格边框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4" name="文本框 176"/>
          <p:cNvSpPr txBox="1"/>
          <p:nvPr/>
        </p:nvSpPr>
        <p:spPr>
          <a:xfrm>
            <a:off x="3639938" y="450741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三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4887595" y="4507230"/>
            <a:ext cx="52311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设置工作表样式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5" name="文本框 3179"/>
          <p:cNvSpPr txBox="1"/>
          <p:nvPr/>
        </p:nvSpPr>
        <p:spPr>
          <a:xfrm>
            <a:off x="3640137" y="3175821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二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8"/>
          <p:cNvSpPr txBox="1"/>
          <p:nvPr/>
        </p:nvSpPr>
        <p:spPr>
          <a:xfrm>
            <a:off x="4887595" y="3175635"/>
            <a:ext cx="4446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设置表格的填充效果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299868" y="207257"/>
            <a:ext cx="3592263" cy="603515"/>
            <a:chOff x="4793728" y="1533400"/>
            <a:chExt cx="3592263" cy="603515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772629" y="1617040"/>
              <a:ext cx="2613362" cy="44051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设置表格边框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一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" name="矩形: 对角圆角 1"/>
          <p:cNvSpPr/>
          <p:nvPr/>
        </p:nvSpPr>
        <p:spPr>
          <a:xfrm>
            <a:off x="1277620" y="1123950"/>
            <a:ext cx="4408170" cy="1010285"/>
          </a:xfrm>
          <a:prstGeom prst="round2DiagRect">
            <a:avLst/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26210" y="1245870"/>
            <a:ext cx="4186555" cy="706755"/>
          </a:xfrm>
          <a:prstGeom prst="rect">
            <a:avLst/>
          </a:prstGeom>
          <a:solidFill>
            <a:srgbClr val="A2CAC9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设置表格边框的</a:t>
            </a:r>
            <a:endParaRPr lang="zh-CN" altLang="en-US" sz="2000" b="1" dirty="0">
              <a:cs typeface="+mn-ea"/>
              <a:sym typeface="+mn-lt"/>
            </a:endParaRPr>
          </a:p>
          <a:p>
            <a:pPr algn="ctr"/>
            <a:r>
              <a:rPr lang="zh-CN" altLang="en-US" sz="2000" b="1" dirty="0">
                <a:cs typeface="+mn-ea"/>
                <a:sym typeface="+mn-lt"/>
              </a:rPr>
              <a:t>具体操作步骤如下：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9" name="文本框 37"/>
          <p:cNvSpPr txBox="1">
            <a:spLocks noChangeArrowheads="1"/>
          </p:cNvSpPr>
          <p:nvPr/>
        </p:nvSpPr>
        <p:spPr bwMode="auto">
          <a:xfrm>
            <a:off x="199390" y="2060575"/>
            <a:ext cx="5916930" cy="4246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步骤一　选中整个表格，切换到【开始】选项卡，单击【单元格】按钮，在下拉菜单中单击【格式】按钮，在弹出的子菜单中选择【设置单元格格式】菜单项，如图 3-47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步骤二　弹出【设置单元格格式】对话框，切换到【边框】选项卡，在【线条】区域选择边框样式，在【预置】区域选择【外边框】选项，单击【确定】按钮，如图 3-48所示。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步骤三　通过上述步骤即可设置边框，如图 3-49 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6320" y="1421130"/>
            <a:ext cx="5433060" cy="4180840"/>
          </a:xfrm>
          <a:prstGeom prst="rect">
            <a:avLst/>
          </a:prstGeom>
        </p:spPr>
      </p:pic>
      <p:pic>
        <p:nvPicPr>
          <p:cNvPr id="4" name="图片 3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9230" y="1342390"/>
            <a:ext cx="4865370" cy="4733290"/>
          </a:xfrm>
          <a:prstGeom prst="rect">
            <a:avLst/>
          </a:prstGeom>
        </p:spPr>
      </p:pic>
      <p:pic>
        <p:nvPicPr>
          <p:cNvPr id="6" name="图片 5" descr="捕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4455" y="1832610"/>
            <a:ext cx="4797425" cy="4133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299868" y="207257"/>
            <a:ext cx="3592263" cy="603515"/>
            <a:chOff x="4793728" y="1533400"/>
            <a:chExt cx="3592263" cy="603515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772629" y="1617040"/>
              <a:ext cx="2613362" cy="46754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</a:t>
              </a:r>
              <a:r>
                <a:rPr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设置表格的填充效果</a:t>
              </a:r>
              <a:endParaRPr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二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" name="矩形: 对角圆角 1"/>
          <p:cNvSpPr/>
          <p:nvPr/>
        </p:nvSpPr>
        <p:spPr>
          <a:xfrm>
            <a:off x="1277620" y="1123950"/>
            <a:ext cx="4408170" cy="828675"/>
          </a:xfrm>
          <a:prstGeom prst="round2DiagRect">
            <a:avLst/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26210" y="1245870"/>
            <a:ext cx="4186555" cy="706755"/>
          </a:xfrm>
          <a:prstGeom prst="rect">
            <a:avLst/>
          </a:prstGeom>
          <a:solidFill>
            <a:srgbClr val="A2CAC9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表格填充效果的</a:t>
            </a:r>
            <a:endParaRPr lang="zh-CN" altLang="en-US" sz="2000" b="1" dirty="0">
              <a:cs typeface="+mn-ea"/>
              <a:sym typeface="+mn-lt"/>
            </a:endParaRPr>
          </a:p>
          <a:p>
            <a:pPr algn="ctr"/>
            <a:r>
              <a:rPr lang="zh-CN" altLang="en-US" sz="2000" b="1" dirty="0">
                <a:cs typeface="+mn-ea"/>
                <a:sym typeface="+mn-lt"/>
              </a:rPr>
              <a:t>具体操作步骤如下：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9" name="文本框 37"/>
          <p:cNvSpPr txBox="1">
            <a:spLocks noChangeArrowheads="1"/>
          </p:cNvSpPr>
          <p:nvPr/>
        </p:nvSpPr>
        <p:spPr bwMode="auto">
          <a:xfrm>
            <a:off x="221615" y="1952625"/>
            <a:ext cx="6075045" cy="4707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步骤一　选中需要设置填充效果的表格区域，切换到【开始】选项卡，单击【单元格】按钮，在弹出的下拉菜单中单击【格式】按钮，选择【设置单元格格式】菜单项，如图 3-50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步骤二　弹出【设置单元格格式】对话框，切换【填充】选项卡，在【背景色】区域中选择填充颜色，在【图案样式】中选择填充样式，单击【确定】按钮，如图 3-51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步骤三　通过以上步骤即可设置填充效果，如图 3-52 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图片 3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7175" y="1452880"/>
            <a:ext cx="4831080" cy="3835400"/>
          </a:xfrm>
          <a:prstGeom prst="rect">
            <a:avLst/>
          </a:prstGeom>
        </p:spPr>
      </p:pic>
      <p:pic>
        <p:nvPicPr>
          <p:cNvPr id="5" name="图片 4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1175" y="1245870"/>
            <a:ext cx="4455160" cy="4265930"/>
          </a:xfrm>
          <a:prstGeom prst="rect">
            <a:avLst/>
          </a:prstGeom>
        </p:spPr>
      </p:pic>
      <p:pic>
        <p:nvPicPr>
          <p:cNvPr id="6" name="图片 5" descr="捕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1025" y="1598295"/>
            <a:ext cx="4507230" cy="3913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斜纹 16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斜纹 17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68730" y="1873885"/>
            <a:ext cx="8857615" cy="1555750"/>
            <a:chOff x="3586" y="5085"/>
            <a:chExt cx="8419" cy="1989"/>
          </a:xfrm>
        </p:grpSpPr>
        <p:sp>
          <p:nvSpPr>
            <p:cNvPr id="19" name="矩形 3"/>
            <p:cNvSpPr/>
            <p:nvPr/>
          </p:nvSpPr>
          <p:spPr>
            <a:xfrm>
              <a:off x="3615" y="5085"/>
              <a:ext cx="8390" cy="1779"/>
            </a:xfrm>
            <a:custGeom>
              <a:avLst/>
              <a:gdLst>
                <a:gd name="connsiteX0" fmla="*/ 0 w 5688632"/>
                <a:gd name="connsiteY0" fmla="*/ 0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0 w 5688632"/>
                <a:gd name="connsiteY4" fmla="*/ 0 h 2053062"/>
                <a:gd name="connsiteX0-1" fmla="*/ 433137 w 5688632"/>
                <a:gd name="connsiteY0-2" fmla="*/ 12032 h 2053062"/>
                <a:gd name="connsiteX1-3" fmla="*/ 5688632 w 5688632"/>
                <a:gd name="connsiteY1-4" fmla="*/ 0 h 2053062"/>
                <a:gd name="connsiteX2-5" fmla="*/ 5688632 w 5688632"/>
                <a:gd name="connsiteY2-6" fmla="*/ 2053062 h 2053062"/>
                <a:gd name="connsiteX3-7" fmla="*/ 0 w 5688632"/>
                <a:gd name="connsiteY3-8" fmla="*/ 2053062 h 2053062"/>
                <a:gd name="connsiteX4-9" fmla="*/ 433137 w 5688632"/>
                <a:gd name="connsiteY4-10" fmla="*/ 12032 h 20530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688632" h="2053062">
                  <a:moveTo>
                    <a:pt x="433137" y="12032"/>
                  </a:moveTo>
                  <a:lnTo>
                    <a:pt x="5688632" y="0"/>
                  </a:lnTo>
                  <a:lnTo>
                    <a:pt x="5688632" y="2053062"/>
                  </a:lnTo>
                  <a:lnTo>
                    <a:pt x="0" y="2053062"/>
                  </a:lnTo>
                  <a:lnTo>
                    <a:pt x="433137" y="12032"/>
                  </a:lnTo>
                  <a:close/>
                </a:path>
              </a:pathLst>
            </a:custGeom>
            <a:solidFill>
              <a:srgbClr val="9FC9C7"/>
            </a:solidFill>
            <a:ln w="25400" cap="flat" cmpd="sng" algn="ctr">
              <a:noFill/>
              <a:prstDash val="solid"/>
            </a:ln>
            <a:effectLst/>
          </p:spPr>
          <p:txBody>
            <a:bodyPr lIns="1620000" tIns="46800" rIns="72000" bIns="46800" anchor="ctr"/>
            <a:lstStyle/>
            <a:p>
              <a:pPr marL="0" marR="0" lvl="1" indent="0" defTabSz="488950" rtl="0" eaLnBrk="1" fontAlgn="auto" latinLnBrk="0" hangingPunct="1">
                <a:lnSpc>
                  <a:spcPct val="130000"/>
                </a:lnSpc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直角三角形 2"/>
            <p:cNvSpPr/>
            <p:nvPr/>
          </p:nvSpPr>
          <p:spPr>
            <a:xfrm rot="17117050" flipH="1">
              <a:off x="4042" y="5352"/>
              <a:ext cx="1266" cy="2178"/>
            </a:xfrm>
            <a:custGeom>
              <a:avLst/>
              <a:gdLst>
                <a:gd name="connsiteX0" fmla="*/ 0 w 2088232"/>
                <a:gd name="connsiteY0" fmla="*/ 1842558 h 1842558"/>
                <a:gd name="connsiteX1" fmla="*/ 0 w 2088232"/>
                <a:gd name="connsiteY1" fmla="*/ 0 h 1842558"/>
                <a:gd name="connsiteX2" fmla="*/ 2088232 w 2088232"/>
                <a:gd name="connsiteY2" fmla="*/ 1842558 h 1842558"/>
                <a:gd name="connsiteX3" fmla="*/ 0 w 2088232"/>
                <a:gd name="connsiteY3" fmla="*/ 1842558 h 1842558"/>
                <a:gd name="connsiteX0-1" fmla="*/ 0 w 1625488"/>
                <a:gd name="connsiteY0-2" fmla="*/ 1842558 h 1842558"/>
                <a:gd name="connsiteX1-3" fmla="*/ 0 w 1625488"/>
                <a:gd name="connsiteY1-4" fmla="*/ 0 h 1842558"/>
                <a:gd name="connsiteX2-5" fmla="*/ 1625488 w 1625488"/>
                <a:gd name="connsiteY2-6" fmla="*/ 843012 h 1842558"/>
                <a:gd name="connsiteX3-7" fmla="*/ 0 w 1625488"/>
                <a:gd name="connsiteY3-8" fmla="*/ 1842558 h 1842558"/>
                <a:gd name="connsiteX0-9" fmla="*/ 0 w 1690209"/>
                <a:gd name="connsiteY0-10" fmla="*/ 1842558 h 1842558"/>
                <a:gd name="connsiteX1-11" fmla="*/ 0 w 1690209"/>
                <a:gd name="connsiteY1-12" fmla="*/ 0 h 1842558"/>
                <a:gd name="connsiteX2-13" fmla="*/ 1690209 w 1690209"/>
                <a:gd name="connsiteY2-14" fmla="*/ 149753 h 1842558"/>
                <a:gd name="connsiteX3-15" fmla="*/ 0 w 1690209"/>
                <a:gd name="connsiteY3-16" fmla="*/ 1842558 h 18425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690209" h="1842558">
                  <a:moveTo>
                    <a:pt x="0" y="1842558"/>
                  </a:moveTo>
                  <a:lnTo>
                    <a:pt x="0" y="0"/>
                  </a:lnTo>
                  <a:lnTo>
                    <a:pt x="1690209" y="149753"/>
                  </a:lnTo>
                  <a:lnTo>
                    <a:pt x="0" y="184255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8" name="文本框 37"/>
          <p:cNvSpPr txBox="1">
            <a:spLocks noChangeArrowheads="1"/>
          </p:cNvSpPr>
          <p:nvPr/>
        </p:nvSpPr>
        <p:spPr bwMode="auto">
          <a:xfrm>
            <a:off x="3306445" y="1873885"/>
            <a:ext cx="681990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Excel 2013 软件为满足广大用户对工作表视觉方面的需求，系统提供了多种工作表样式。设置工作样式的具体操作步骤如下：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步骤一　选中表格，切换到【开始】选项卡，单击【套用表格格式】按钮，在弹出的表格样式库中选择表格样式。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步骤二　弹出【套用表格式】对话框，单击【确定】按钮。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步骤三　通过以上步骤即可设置工作表样式。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288790" y="217170"/>
            <a:ext cx="4256405" cy="608229"/>
            <a:chOff x="4793728" y="1533400"/>
            <a:chExt cx="3799105" cy="608601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639410" y="1617252"/>
              <a:ext cx="2953423" cy="440787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 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设置工作表样式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6739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三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67075" y="2359660"/>
            <a:ext cx="7837170" cy="2117725"/>
          </a:xfrm>
          <a:prstGeom prst="rect">
            <a:avLst/>
          </a:prstGeom>
          <a:solidFill>
            <a:srgbClr val="BBE0E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TW" altLang="en-US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34"/>
          <p:cNvSpPr txBox="1"/>
          <p:nvPr/>
        </p:nvSpPr>
        <p:spPr>
          <a:xfrm>
            <a:off x="3554730" y="2654300"/>
            <a:ext cx="7548880" cy="10147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63500" h="12700"/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60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计算表格数据</a:t>
            </a:r>
            <a:endParaRPr lang="zh-CN" altLang="en-US" sz="6000" dirty="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7" name="文本框 5"/>
          <p:cNvSpPr txBox="1"/>
          <p:nvPr/>
        </p:nvSpPr>
        <p:spPr>
          <a:xfrm>
            <a:off x="3862705" y="3614420"/>
            <a:ext cx="6903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28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Calculate tabular data </a:t>
            </a:r>
            <a:endParaRPr lang="en-US" altLang="zh-CN" sz="28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564823" y="2359617"/>
            <a:ext cx="2403475" cy="2138765"/>
            <a:chOff x="1182787" y="2432997"/>
            <a:chExt cx="2403475" cy="2138765"/>
          </a:xfrm>
          <a:solidFill>
            <a:srgbClr val="BBE0E3"/>
          </a:solidFill>
        </p:grpSpPr>
        <p:sp>
          <p:nvSpPr>
            <p:cNvPr id="19" name="橢圓 6"/>
            <p:cNvSpPr/>
            <p:nvPr/>
          </p:nvSpPr>
          <p:spPr>
            <a:xfrm>
              <a:off x="1182787" y="2432997"/>
              <a:ext cx="2138766" cy="2138765"/>
            </a:xfrm>
            <a:prstGeom prst="ellipse">
              <a:avLst/>
            </a:prstGeom>
            <a:grpFill/>
            <a:ln w="920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TW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447582" y="3149277"/>
              <a:ext cx="2138680" cy="7067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4000" dirty="0">
                  <a:solidFill>
                    <a:srgbClr val="0063A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任务六</a:t>
              </a:r>
              <a:endParaRPr lang="zh-TW" altLang="en-US" sz="4000" dirty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3179"/>
          <p:cNvSpPr txBox="1"/>
          <p:nvPr/>
        </p:nvSpPr>
        <p:spPr>
          <a:xfrm>
            <a:off x="3640137" y="1866451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一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176"/>
          <p:cNvSpPr txBox="1"/>
          <p:nvPr/>
        </p:nvSpPr>
        <p:spPr>
          <a:xfrm>
            <a:off x="3639938" y="318661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二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4887595" y="1867535"/>
            <a:ext cx="27120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引用单元格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9" name="文本框 8"/>
          <p:cNvSpPr txBox="1"/>
          <p:nvPr/>
        </p:nvSpPr>
        <p:spPr>
          <a:xfrm>
            <a:off x="4887595" y="3186430"/>
            <a:ext cx="31483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输入公式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4" name="文本框 176"/>
          <p:cNvSpPr txBox="1"/>
          <p:nvPr/>
        </p:nvSpPr>
        <p:spPr>
          <a:xfrm>
            <a:off x="3639938" y="450741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三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4887595" y="4507230"/>
            <a:ext cx="30753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输入函数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斜纹 16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斜纹 17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35025" y="1153795"/>
            <a:ext cx="10792460" cy="1292225"/>
            <a:chOff x="3586" y="5085"/>
            <a:chExt cx="8419" cy="1989"/>
          </a:xfrm>
        </p:grpSpPr>
        <p:sp>
          <p:nvSpPr>
            <p:cNvPr id="19" name="矩形 3"/>
            <p:cNvSpPr/>
            <p:nvPr/>
          </p:nvSpPr>
          <p:spPr>
            <a:xfrm>
              <a:off x="3615" y="5085"/>
              <a:ext cx="8390" cy="1779"/>
            </a:xfrm>
            <a:custGeom>
              <a:avLst/>
              <a:gdLst>
                <a:gd name="connsiteX0" fmla="*/ 0 w 5688632"/>
                <a:gd name="connsiteY0" fmla="*/ 0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0 w 5688632"/>
                <a:gd name="connsiteY4" fmla="*/ 0 h 2053062"/>
                <a:gd name="connsiteX0-1" fmla="*/ 433137 w 5688632"/>
                <a:gd name="connsiteY0-2" fmla="*/ 12032 h 2053062"/>
                <a:gd name="connsiteX1-3" fmla="*/ 5688632 w 5688632"/>
                <a:gd name="connsiteY1-4" fmla="*/ 0 h 2053062"/>
                <a:gd name="connsiteX2-5" fmla="*/ 5688632 w 5688632"/>
                <a:gd name="connsiteY2-6" fmla="*/ 2053062 h 2053062"/>
                <a:gd name="connsiteX3-7" fmla="*/ 0 w 5688632"/>
                <a:gd name="connsiteY3-8" fmla="*/ 2053062 h 2053062"/>
                <a:gd name="connsiteX4-9" fmla="*/ 433137 w 5688632"/>
                <a:gd name="connsiteY4-10" fmla="*/ 12032 h 20530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688632" h="2053062">
                  <a:moveTo>
                    <a:pt x="433137" y="12032"/>
                  </a:moveTo>
                  <a:lnTo>
                    <a:pt x="5688632" y="0"/>
                  </a:lnTo>
                  <a:lnTo>
                    <a:pt x="5688632" y="2053062"/>
                  </a:lnTo>
                  <a:lnTo>
                    <a:pt x="0" y="2053062"/>
                  </a:lnTo>
                  <a:lnTo>
                    <a:pt x="433137" y="12032"/>
                  </a:lnTo>
                  <a:close/>
                </a:path>
              </a:pathLst>
            </a:custGeom>
            <a:solidFill>
              <a:srgbClr val="9FC9C7"/>
            </a:solidFill>
            <a:ln w="25400" cap="flat" cmpd="sng" algn="ctr">
              <a:noFill/>
              <a:prstDash val="solid"/>
            </a:ln>
            <a:effectLst/>
          </p:spPr>
          <p:txBody>
            <a:bodyPr lIns="1620000" tIns="46800" rIns="72000" bIns="46800" anchor="ctr"/>
            <a:lstStyle/>
            <a:p>
              <a:pPr marL="0" marR="0" lvl="1" indent="0" defTabSz="488950" rtl="0" eaLnBrk="1" fontAlgn="auto" latinLnBrk="0" hangingPunct="1">
                <a:lnSpc>
                  <a:spcPct val="130000"/>
                </a:lnSpc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直角三角形 2"/>
            <p:cNvSpPr/>
            <p:nvPr/>
          </p:nvSpPr>
          <p:spPr>
            <a:xfrm rot="17117050" flipH="1">
              <a:off x="4042" y="5352"/>
              <a:ext cx="1266" cy="2178"/>
            </a:xfrm>
            <a:custGeom>
              <a:avLst/>
              <a:gdLst>
                <a:gd name="connsiteX0" fmla="*/ 0 w 2088232"/>
                <a:gd name="connsiteY0" fmla="*/ 1842558 h 1842558"/>
                <a:gd name="connsiteX1" fmla="*/ 0 w 2088232"/>
                <a:gd name="connsiteY1" fmla="*/ 0 h 1842558"/>
                <a:gd name="connsiteX2" fmla="*/ 2088232 w 2088232"/>
                <a:gd name="connsiteY2" fmla="*/ 1842558 h 1842558"/>
                <a:gd name="connsiteX3" fmla="*/ 0 w 2088232"/>
                <a:gd name="connsiteY3" fmla="*/ 1842558 h 1842558"/>
                <a:gd name="connsiteX0-1" fmla="*/ 0 w 1625488"/>
                <a:gd name="connsiteY0-2" fmla="*/ 1842558 h 1842558"/>
                <a:gd name="connsiteX1-3" fmla="*/ 0 w 1625488"/>
                <a:gd name="connsiteY1-4" fmla="*/ 0 h 1842558"/>
                <a:gd name="connsiteX2-5" fmla="*/ 1625488 w 1625488"/>
                <a:gd name="connsiteY2-6" fmla="*/ 843012 h 1842558"/>
                <a:gd name="connsiteX3-7" fmla="*/ 0 w 1625488"/>
                <a:gd name="connsiteY3-8" fmla="*/ 1842558 h 1842558"/>
                <a:gd name="connsiteX0-9" fmla="*/ 0 w 1690209"/>
                <a:gd name="connsiteY0-10" fmla="*/ 1842558 h 1842558"/>
                <a:gd name="connsiteX1-11" fmla="*/ 0 w 1690209"/>
                <a:gd name="connsiteY1-12" fmla="*/ 0 h 1842558"/>
                <a:gd name="connsiteX2-13" fmla="*/ 1690209 w 1690209"/>
                <a:gd name="connsiteY2-14" fmla="*/ 149753 h 1842558"/>
                <a:gd name="connsiteX3-15" fmla="*/ 0 w 1690209"/>
                <a:gd name="connsiteY3-16" fmla="*/ 1842558 h 18425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690209" h="1842558">
                  <a:moveTo>
                    <a:pt x="0" y="1842558"/>
                  </a:moveTo>
                  <a:lnTo>
                    <a:pt x="0" y="0"/>
                  </a:lnTo>
                  <a:lnTo>
                    <a:pt x="1690209" y="149753"/>
                  </a:lnTo>
                  <a:lnTo>
                    <a:pt x="0" y="184255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8" name="文本框 37"/>
          <p:cNvSpPr txBox="1">
            <a:spLocks noChangeArrowheads="1"/>
          </p:cNvSpPr>
          <p:nvPr/>
        </p:nvSpPr>
        <p:spPr bwMode="auto">
          <a:xfrm>
            <a:off x="310515" y="1090295"/>
            <a:ext cx="11570335" cy="5631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en-US" altLang="zh-CN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                                               </a:t>
            </a: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Excel 单元格的引用类型包括相对引用、绝对引用和混合引用 3 种。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       1. 相对引用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相对引用是基于包含公式和单元格引用的单元格的相对位置。如果公式所在单元格的位置改变，那么引用也将随之改变。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       2. 绝对引用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单元格中的绝对单元格引用（例如 $A$1）总是在指定位置引用单元格。如果公式所在单元格的位置改变，绝对引用将保持不变。如果多行或多列地复制公式，绝对引用将不作调整。默认情况下，新公式使用相对引用，需要将它们转换为绝对引用。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      3. 混合引用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混合引用具有绝对列和相对行，或是绝对行和相对列。绝对引用列采用 $A1、$B1等形式。绝对引用行列采用 A$1、B$1 等形式。如果公式所在单元格的位置改变，则相对引用改变，而绝对引用不变。如果多行或多列地复制公式，相对引用自动调整，而绝对引用不作调整。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288790" y="217170"/>
            <a:ext cx="4256405" cy="608229"/>
            <a:chOff x="4793728" y="1533400"/>
            <a:chExt cx="3799105" cy="608601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639410" y="1617252"/>
              <a:ext cx="2953423" cy="440787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 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引用单元格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6739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一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3179"/>
          <p:cNvSpPr txBox="1"/>
          <p:nvPr/>
        </p:nvSpPr>
        <p:spPr>
          <a:xfrm>
            <a:off x="3640137" y="1866451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一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176"/>
          <p:cNvSpPr txBox="1"/>
          <p:nvPr/>
        </p:nvSpPr>
        <p:spPr>
          <a:xfrm>
            <a:off x="3639938" y="318661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二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4887595" y="1867535"/>
            <a:ext cx="4446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启动 Excel 2013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9" name="文本框 8"/>
          <p:cNvSpPr txBox="1"/>
          <p:nvPr/>
        </p:nvSpPr>
        <p:spPr>
          <a:xfrm>
            <a:off x="4887595" y="3106420"/>
            <a:ext cx="64052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认识 Excel 2013 的工作界面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4" name="文本框 176"/>
          <p:cNvSpPr txBox="1"/>
          <p:nvPr/>
        </p:nvSpPr>
        <p:spPr>
          <a:xfrm>
            <a:off x="3639938" y="450741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三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4887595" y="4507230"/>
            <a:ext cx="64052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退出 Excel 2013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299868" y="207257"/>
            <a:ext cx="3592263" cy="603515"/>
            <a:chOff x="4793728" y="1533400"/>
            <a:chExt cx="3592263" cy="603515"/>
          </a:xfrm>
        </p:grpSpPr>
        <p:sp>
          <p:nvSpPr>
            <p:cNvPr id="32" name="pa_     _1"/>
            <p:cNvSpPr/>
            <p:nvPr/>
          </p:nvSpPr>
          <p:spPr>
            <a:xfrm>
              <a:off x="5026773" y="1596900"/>
              <a:ext cx="3226435" cy="537210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772629" y="1617040"/>
              <a:ext cx="2613362" cy="44051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  </a:t>
              </a:r>
              <a:r>
                <a:rPr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输入公式</a:t>
              </a:r>
              <a:endParaRPr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二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" name="矩形: 对角圆角 1"/>
          <p:cNvSpPr/>
          <p:nvPr/>
        </p:nvSpPr>
        <p:spPr>
          <a:xfrm>
            <a:off x="1277620" y="1123950"/>
            <a:ext cx="4408170" cy="828675"/>
          </a:xfrm>
          <a:prstGeom prst="round2DiagRect">
            <a:avLst/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26210" y="1245870"/>
            <a:ext cx="4186555" cy="706755"/>
          </a:xfrm>
          <a:prstGeom prst="rect">
            <a:avLst/>
          </a:prstGeom>
          <a:solidFill>
            <a:srgbClr val="A2CAC9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输入公式的</a:t>
            </a:r>
            <a:endParaRPr lang="zh-CN" altLang="en-US" sz="2000" b="1" dirty="0">
              <a:cs typeface="+mn-ea"/>
              <a:sym typeface="+mn-lt"/>
            </a:endParaRPr>
          </a:p>
          <a:p>
            <a:pPr algn="ctr"/>
            <a:r>
              <a:rPr lang="zh-CN" altLang="en-US" sz="2000" b="1" dirty="0">
                <a:cs typeface="+mn-ea"/>
                <a:sym typeface="+mn-lt"/>
              </a:rPr>
              <a:t>具体操作步骤如下：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9" name="文本框 37"/>
          <p:cNvSpPr txBox="1">
            <a:spLocks noChangeArrowheads="1"/>
          </p:cNvSpPr>
          <p:nvPr/>
        </p:nvSpPr>
        <p:spPr bwMode="auto">
          <a:xfrm>
            <a:off x="730250" y="2124075"/>
            <a:ext cx="5578475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50000"/>
              </a:lnSpc>
            </a:pP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步骤一　选中准备显示结果的单元格，在编辑栏中输入公式，如“=B2+C2+D2”，单击【输入】按钮 ，如图 3-53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步骤二　通过以上步骤即可计算出单元格内数字的总和，如图 3-54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9255" y="1384300"/>
            <a:ext cx="3990975" cy="4306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299868" y="207257"/>
            <a:ext cx="3592263" cy="603515"/>
            <a:chOff x="4793728" y="1533400"/>
            <a:chExt cx="3592263" cy="603515"/>
          </a:xfrm>
        </p:grpSpPr>
        <p:sp>
          <p:nvSpPr>
            <p:cNvPr id="32" name="pa_     _1"/>
            <p:cNvSpPr/>
            <p:nvPr/>
          </p:nvSpPr>
          <p:spPr>
            <a:xfrm>
              <a:off x="5026773" y="1596900"/>
              <a:ext cx="3226435" cy="537210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772629" y="1617040"/>
              <a:ext cx="2613362" cy="44051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  </a:t>
              </a:r>
              <a:r>
                <a:rPr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输入函数</a:t>
              </a:r>
              <a:endParaRPr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三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" name="矩形: 对角圆角 1"/>
          <p:cNvSpPr/>
          <p:nvPr/>
        </p:nvSpPr>
        <p:spPr>
          <a:xfrm>
            <a:off x="1277620" y="1123950"/>
            <a:ext cx="4408170" cy="828675"/>
          </a:xfrm>
          <a:prstGeom prst="round2DiagRect">
            <a:avLst/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26210" y="1245870"/>
            <a:ext cx="4186555" cy="706755"/>
          </a:xfrm>
          <a:prstGeom prst="rect">
            <a:avLst/>
          </a:prstGeom>
          <a:solidFill>
            <a:srgbClr val="A2CAC9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输入函数的</a:t>
            </a:r>
            <a:endParaRPr lang="zh-CN" altLang="en-US" sz="2000" b="1" dirty="0">
              <a:cs typeface="+mn-ea"/>
              <a:sym typeface="+mn-lt"/>
            </a:endParaRPr>
          </a:p>
          <a:p>
            <a:pPr algn="ctr"/>
            <a:r>
              <a:rPr lang="zh-CN" altLang="en-US" sz="2000" b="1" dirty="0">
                <a:cs typeface="+mn-ea"/>
                <a:sym typeface="+mn-lt"/>
              </a:rPr>
              <a:t>具体操作步骤如下：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9" name="文本框 37"/>
          <p:cNvSpPr txBox="1">
            <a:spLocks noChangeArrowheads="1"/>
          </p:cNvSpPr>
          <p:nvPr/>
        </p:nvSpPr>
        <p:spPr bwMode="auto">
          <a:xfrm>
            <a:off x="730250" y="1952625"/>
            <a:ext cx="5578475" cy="4246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50000"/>
              </a:lnSpc>
            </a:pP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步骤一　选中准备显示结果的单元格，切换到【公式】选项卡，单击【函数库】按钮，在弹出的下拉菜单中单击【自动求和】按钮，在弹出的子菜单中选择【求和】菜单项，如图 3-55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步骤二　在选中的单元格中可以看到 Excel 工作表自动输入的公式，如图 3-56所示。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步骤三　按回车键即可完成求和的操作，如图 3-57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图片 3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0" y="1543685"/>
            <a:ext cx="4989830" cy="3199130"/>
          </a:xfrm>
          <a:prstGeom prst="rect">
            <a:avLst/>
          </a:prstGeom>
        </p:spPr>
      </p:pic>
      <p:pic>
        <p:nvPicPr>
          <p:cNvPr id="5" name="图片 4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3120" y="1347470"/>
            <a:ext cx="3728720" cy="3866515"/>
          </a:xfrm>
          <a:prstGeom prst="rect">
            <a:avLst/>
          </a:prstGeom>
        </p:spPr>
      </p:pic>
      <p:pic>
        <p:nvPicPr>
          <p:cNvPr id="6" name="图片 5" descr="捕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7020" y="2630170"/>
            <a:ext cx="5063490" cy="2891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67075" y="2359660"/>
            <a:ext cx="7837170" cy="2117725"/>
          </a:xfrm>
          <a:prstGeom prst="rect">
            <a:avLst/>
          </a:prstGeom>
          <a:solidFill>
            <a:srgbClr val="BBE0E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TW" altLang="en-US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34"/>
          <p:cNvSpPr txBox="1"/>
          <p:nvPr/>
        </p:nvSpPr>
        <p:spPr>
          <a:xfrm>
            <a:off x="3554730" y="2654300"/>
            <a:ext cx="7548880" cy="10147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63500" h="12700"/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60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引用单元格</a:t>
            </a:r>
            <a:endParaRPr lang="zh-CN" altLang="en-US" sz="6000" dirty="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7" name="文本框 5"/>
          <p:cNvSpPr txBox="1"/>
          <p:nvPr/>
        </p:nvSpPr>
        <p:spPr>
          <a:xfrm>
            <a:off x="3862705" y="3614420"/>
            <a:ext cx="6903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28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Reference cell </a:t>
            </a:r>
            <a:endParaRPr lang="en-US" altLang="zh-CN" sz="28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564823" y="2359617"/>
            <a:ext cx="2403475" cy="2138765"/>
            <a:chOff x="1182787" y="2432997"/>
            <a:chExt cx="2403475" cy="2138765"/>
          </a:xfrm>
          <a:solidFill>
            <a:srgbClr val="BBE0E3"/>
          </a:solidFill>
        </p:grpSpPr>
        <p:sp>
          <p:nvSpPr>
            <p:cNvPr id="19" name="橢圓 6"/>
            <p:cNvSpPr/>
            <p:nvPr/>
          </p:nvSpPr>
          <p:spPr>
            <a:xfrm>
              <a:off x="1182787" y="2432997"/>
              <a:ext cx="2138766" cy="2138765"/>
            </a:xfrm>
            <a:prstGeom prst="ellipse">
              <a:avLst/>
            </a:prstGeom>
            <a:grpFill/>
            <a:ln w="920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TW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447582" y="3149277"/>
              <a:ext cx="2138680" cy="7067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4000" dirty="0">
                  <a:solidFill>
                    <a:srgbClr val="0063A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任务七</a:t>
              </a:r>
              <a:endParaRPr lang="zh-TW" altLang="en-US" sz="4000" dirty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3179"/>
          <p:cNvSpPr txBox="1"/>
          <p:nvPr/>
        </p:nvSpPr>
        <p:spPr>
          <a:xfrm>
            <a:off x="4359592" y="2285551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一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176"/>
          <p:cNvSpPr txBox="1"/>
          <p:nvPr/>
        </p:nvSpPr>
        <p:spPr>
          <a:xfrm>
            <a:off x="4359393" y="4278181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二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6019800" y="2346960"/>
            <a:ext cx="29152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排序数据</a:t>
            </a:r>
            <a:endParaRPr lang="zh-CN" altLang="en-US" sz="32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9" name="文本框 8"/>
          <p:cNvSpPr txBox="1"/>
          <p:nvPr/>
        </p:nvSpPr>
        <p:spPr>
          <a:xfrm>
            <a:off x="6019800" y="4339590"/>
            <a:ext cx="34664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32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筛选数据</a:t>
            </a:r>
            <a:endParaRPr lang="zh-CN" altLang="en-US" sz="32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299868" y="207257"/>
            <a:ext cx="3592263" cy="603515"/>
            <a:chOff x="4793728" y="1533400"/>
            <a:chExt cx="3592263" cy="603515"/>
          </a:xfrm>
        </p:grpSpPr>
        <p:sp>
          <p:nvSpPr>
            <p:cNvPr id="32" name="pa_     _1"/>
            <p:cNvSpPr/>
            <p:nvPr/>
          </p:nvSpPr>
          <p:spPr>
            <a:xfrm>
              <a:off x="5026773" y="1596900"/>
              <a:ext cx="3226435" cy="537210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772629" y="1617040"/>
              <a:ext cx="2613362" cy="44051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 </a:t>
              </a:r>
              <a:r>
                <a:rPr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排序数据</a:t>
              </a:r>
              <a:endParaRPr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一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" name="矩形: 对角圆角 1"/>
          <p:cNvSpPr/>
          <p:nvPr/>
        </p:nvSpPr>
        <p:spPr>
          <a:xfrm>
            <a:off x="1277620" y="1123950"/>
            <a:ext cx="4408170" cy="828675"/>
          </a:xfrm>
          <a:prstGeom prst="round2DiagRect">
            <a:avLst/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26210" y="1245870"/>
            <a:ext cx="4186555" cy="706755"/>
          </a:xfrm>
          <a:prstGeom prst="rect">
            <a:avLst/>
          </a:prstGeom>
          <a:solidFill>
            <a:srgbClr val="A2CAC9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排序数据的</a:t>
            </a:r>
            <a:endParaRPr lang="zh-CN" altLang="en-US" sz="2000" b="1" dirty="0">
              <a:cs typeface="+mn-ea"/>
              <a:sym typeface="+mn-lt"/>
            </a:endParaRPr>
          </a:p>
          <a:p>
            <a:pPr algn="ctr"/>
            <a:r>
              <a:rPr lang="zh-CN" altLang="en-US" sz="2000" b="1" dirty="0">
                <a:cs typeface="+mn-ea"/>
                <a:sym typeface="+mn-lt"/>
              </a:rPr>
              <a:t>具体操作步骤如下：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9" name="文本框 37"/>
          <p:cNvSpPr txBox="1">
            <a:spLocks noChangeArrowheads="1"/>
          </p:cNvSpPr>
          <p:nvPr/>
        </p:nvSpPr>
        <p:spPr bwMode="auto">
          <a:xfrm>
            <a:off x="889000" y="2106930"/>
            <a:ext cx="5578475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50000"/>
              </a:lnSpc>
            </a:pP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步骤一　选中准备进行排序的数据，切换到【数据】选项卡，在【排序和筛选】组中单击【排序】按钮，如图 3-58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步骤二　通过以上步骤即可排序数据，如图 3-59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图片 3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1421130"/>
            <a:ext cx="3920490" cy="3514090"/>
          </a:xfrm>
          <a:prstGeom prst="rect">
            <a:avLst/>
          </a:prstGeom>
        </p:spPr>
      </p:pic>
      <p:pic>
        <p:nvPicPr>
          <p:cNvPr id="5" name="图片 4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35" y="1952625"/>
            <a:ext cx="4114165" cy="3382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299868" y="207257"/>
            <a:ext cx="3592263" cy="603515"/>
            <a:chOff x="4793728" y="1533400"/>
            <a:chExt cx="3592263" cy="603515"/>
          </a:xfrm>
        </p:grpSpPr>
        <p:sp>
          <p:nvSpPr>
            <p:cNvPr id="32" name="pa_     _1"/>
            <p:cNvSpPr/>
            <p:nvPr/>
          </p:nvSpPr>
          <p:spPr>
            <a:xfrm>
              <a:off x="5026773" y="1596900"/>
              <a:ext cx="3226435" cy="537210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772629" y="1617040"/>
              <a:ext cx="2613362" cy="44051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  </a:t>
              </a:r>
              <a:r>
                <a:rPr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筛选数据</a:t>
              </a:r>
              <a:endParaRPr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二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" name="矩形: 对角圆角 1"/>
          <p:cNvSpPr/>
          <p:nvPr/>
        </p:nvSpPr>
        <p:spPr>
          <a:xfrm>
            <a:off x="1277620" y="1123950"/>
            <a:ext cx="4408170" cy="828675"/>
          </a:xfrm>
          <a:prstGeom prst="round2DiagRect">
            <a:avLst/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26210" y="1245870"/>
            <a:ext cx="4186555" cy="706755"/>
          </a:xfrm>
          <a:prstGeom prst="rect">
            <a:avLst/>
          </a:prstGeom>
          <a:solidFill>
            <a:srgbClr val="A2CAC9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筛选数据的</a:t>
            </a:r>
            <a:endParaRPr lang="zh-CN" altLang="en-US" sz="2000" b="1" dirty="0">
              <a:cs typeface="+mn-ea"/>
              <a:sym typeface="+mn-lt"/>
            </a:endParaRPr>
          </a:p>
          <a:p>
            <a:pPr algn="ctr"/>
            <a:r>
              <a:rPr lang="zh-CN" altLang="en-US" sz="2000" b="1" dirty="0">
                <a:cs typeface="+mn-ea"/>
                <a:sym typeface="+mn-lt"/>
              </a:rPr>
              <a:t>具体操作步骤如下：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9" name="文本框 37"/>
          <p:cNvSpPr txBox="1">
            <a:spLocks noChangeArrowheads="1"/>
          </p:cNvSpPr>
          <p:nvPr/>
        </p:nvSpPr>
        <p:spPr bwMode="auto">
          <a:xfrm>
            <a:off x="432435" y="1952625"/>
            <a:ext cx="6097905" cy="4246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步骤一　选中准备筛选的数据，切换到【数据】选项卡，在【排序和筛选】组中单击【筛选】按钮，如图 3-60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步骤二　在每个科目名称单元格中，单击“语文”单元格中 ，选择【数据筛选】，在子菜单中选择【大于或等于】，如图 3-61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步骤三　弹出【自定义自动筛选方式】，在下拉列表框中输入筛选条件，单击【确定】，如图 3-62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步骤四　通过以上步骤即可筛选，如图 3-63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图片 3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3870" y="1245870"/>
            <a:ext cx="4511675" cy="3784600"/>
          </a:xfrm>
          <a:prstGeom prst="rect">
            <a:avLst/>
          </a:prstGeom>
        </p:spPr>
      </p:pic>
      <p:pic>
        <p:nvPicPr>
          <p:cNvPr id="5" name="图片 4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3870" y="1593215"/>
            <a:ext cx="4577080" cy="3607435"/>
          </a:xfrm>
          <a:prstGeom prst="rect">
            <a:avLst/>
          </a:prstGeom>
        </p:spPr>
      </p:pic>
      <p:pic>
        <p:nvPicPr>
          <p:cNvPr id="6" name="图片 5" descr="捕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7890" y="1593215"/>
            <a:ext cx="3970655" cy="4312920"/>
          </a:xfrm>
          <a:prstGeom prst="rect">
            <a:avLst/>
          </a:prstGeom>
        </p:spPr>
      </p:pic>
      <p:pic>
        <p:nvPicPr>
          <p:cNvPr id="7" name="图片 6" descr="捕获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16420" y="2145030"/>
            <a:ext cx="4302125" cy="3209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1820935" y="2794692"/>
            <a:ext cx="8550130" cy="1268577"/>
            <a:chOff x="1985867" y="2050333"/>
            <a:chExt cx="8550130" cy="1268577"/>
          </a:xfrm>
        </p:grpSpPr>
        <p:grpSp>
          <p:nvGrpSpPr>
            <p:cNvPr id="38" name="组合 37"/>
            <p:cNvGrpSpPr/>
            <p:nvPr/>
          </p:nvGrpSpPr>
          <p:grpSpPr>
            <a:xfrm>
              <a:off x="1985867" y="2050333"/>
              <a:ext cx="1268577" cy="1268577"/>
              <a:chOff x="1985867" y="2050333"/>
              <a:chExt cx="1268577" cy="1268577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1985867" y="2050333"/>
                <a:ext cx="1268577" cy="1268577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0">
                    <a:srgbClr val="A6CDCC"/>
                  </a:gs>
                  <a:gs pos="25000">
                    <a:srgbClr val="A2CAC9"/>
                  </a:gs>
                  <a:gs pos="70000">
                    <a:srgbClr val="DDEBEB"/>
                  </a:gs>
                  <a:gs pos="48000">
                    <a:srgbClr val="ABD1D0"/>
                  </a:gs>
                </a:gsLst>
                <a:lin ang="5400000" scaled="1"/>
              </a:gra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cs typeface="+mn-ea"/>
                  <a:sym typeface="+mn-lt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2118936" y="2222956"/>
                <a:ext cx="1002439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5400" b="1" dirty="0">
                    <a:cs typeface="+mn-ea"/>
                    <a:sym typeface="+mn-lt"/>
                  </a:rPr>
                  <a:t>感</a:t>
                </a:r>
                <a:endParaRPr lang="zh-CN" altLang="en-US" sz="5400" b="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4413051" y="2050333"/>
              <a:ext cx="1268577" cy="1268577"/>
              <a:chOff x="4479091" y="2050333"/>
              <a:chExt cx="1268577" cy="1268577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4479091" y="2050333"/>
                <a:ext cx="1268577" cy="1268577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0">
                    <a:srgbClr val="A6CDCC"/>
                  </a:gs>
                  <a:gs pos="25000">
                    <a:srgbClr val="A2CAC9"/>
                  </a:gs>
                  <a:gs pos="70000">
                    <a:srgbClr val="DDEBEB"/>
                  </a:gs>
                  <a:gs pos="48000">
                    <a:srgbClr val="ABD1D0"/>
                  </a:gs>
                </a:gsLst>
                <a:lin ang="5400000" scaled="1"/>
              </a:gra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cs typeface="+mn-ea"/>
                  <a:sym typeface="+mn-lt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4612160" y="2222956"/>
                <a:ext cx="1002439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5400" b="1" dirty="0">
                    <a:cs typeface="+mn-ea"/>
                    <a:sym typeface="+mn-lt"/>
                  </a:rPr>
                  <a:t>谢</a:t>
                </a:r>
                <a:endParaRPr lang="zh-CN" altLang="en-US" sz="5400" b="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6840235" y="2050333"/>
              <a:ext cx="1268577" cy="1268577"/>
              <a:chOff x="6560835" y="2050333"/>
              <a:chExt cx="1268577" cy="1268577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6560835" y="2050333"/>
                <a:ext cx="1268577" cy="1268577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0">
                    <a:srgbClr val="A6CDCC"/>
                  </a:gs>
                  <a:gs pos="25000">
                    <a:srgbClr val="A2CAC9"/>
                  </a:gs>
                  <a:gs pos="70000">
                    <a:srgbClr val="DDEBEB"/>
                  </a:gs>
                  <a:gs pos="48000">
                    <a:srgbClr val="ABD1D0"/>
                  </a:gs>
                </a:gsLst>
                <a:lin ang="5400000" scaled="1"/>
              </a:gra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cs typeface="+mn-ea"/>
                  <a:sym typeface="+mn-lt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6693904" y="2222956"/>
                <a:ext cx="1002439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5400" b="1" dirty="0">
                    <a:cs typeface="+mn-ea"/>
                    <a:sym typeface="+mn-lt"/>
                  </a:rPr>
                  <a:t>观</a:t>
                </a:r>
                <a:endParaRPr lang="zh-CN" altLang="en-US" sz="5400" b="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9267420" y="2050333"/>
              <a:ext cx="1268577" cy="1268577"/>
              <a:chOff x="8642580" y="2050333"/>
              <a:chExt cx="1268577" cy="1268577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8642580" y="2050333"/>
                <a:ext cx="1268577" cy="1268577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0">
                    <a:srgbClr val="A6CDCC"/>
                  </a:gs>
                  <a:gs pos="25000">
                    <a:srgbClr val="A2CAC9"/>
                  </a:gs>
                  <a:gs pos="70000">
                    <a:srgbClr val="DDEBEB"/>
                  </a:gs>
                  <a:gs pos="48000">
                    <a:srgbClr val="ABD1D0"/>
                  </a:gs>
                </a:gsLst>
                <a:lin ang="5400000" scaled="1"/>
              </a:gra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cs typeface="+mn-ea"/>
                  <a:sym typeface="+mn-lt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8775649" y="2222956"/>
                <a:ext cx="1002439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5400" b="1" dirty="0">
                    <a:cs typeface="+mn-ea"/>
                    <a:sym typeface="+mn-lt"/>
                  </a:rPr>
                  <a:t>看</a:t>
                </a:r>
                <a:endParaRPr lang="zh-CN" altLang="en-US" sz="5400" b="1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36" name="文本框 35"/>
          <p:cNvSpPr txBox="1"/>
          <p:nvPr/>
        </p:nvSpPr>
        <p:spPr>
          <a:xfrm>
            <a:off x="3713480" y="4900930"/>
            <a:ext cx="4451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>
                <a:cs typeface="+mn-ea"/>
                <a:sym typeface="+mn-lt"/>
              </a:rPr>
              <a:t>THANK YOU</a:t>
            </a:r>
            <a:endParaRPr lang="en-US" altLang="zh-CN" sz="2400" b="1" dirty="0">
              <a:cs typeface="+mn-ea"/>
              <a:sym typeface="+mn-lt"/>
            </a:endParaRPr>
          </a:p>
        </p:txBody>
      </p:sp>
      <p:sp>
        <p:nvSpPr>
          <p:cNvPr id="46" name="斜纹 45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7" name="斜纹 46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 rot="2898973">
            <a:off x="729429" y="-274433"/>
            <a:ext cx="613410" cy="25024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800" b="1" dirty="0">
                <a:cs typeface="+mn-ea"/>
                <a:sym typeface="+mn-lt"/>
              </a:rPr>
              <a:t>计算机应用</a:t>
            </a:r>
            <a:endParaRPr lang="zh-CN" altLang="en-US" sz="2800" b="1" dirty="0"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 rot="2920961">
            <a:off x="10906210" y="4714883"/>
            <a:ext cx="613410" cy="231243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800" b="1" dirty="0">
                <a:cs typeface="+mn-ea"/>
                <a:sym typeface="+mn-lt"/>
              </a:rPr>
              <a:t>计算机应用</a:t>
            </a:r>
            <a:endParaRPr lang="zh-CN" altLang="en-US" sz="2800" b="1" dirty="0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1" name="矩形 20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斜纹 21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3" name="斜纹 22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299868" y="207257"/>
            <a:ext cx="3844925" cy="603515"/>
            <a:chOff x="4793728" y="1533400"/>
            <a:chExt cx="3844925" cy="603515"/>
          </a:xfrm>
        </p:grpSpPr>
        <p:sp>
          <p:nvSpPr>
            <p:cNvPr id="25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7"/>
            <p:cNvSpPr>
              <a:spLocks noChangeArrowheads="1"/>
            </p:cNvSpPr>
            <p:nvPr/>
          </p:nvSpPr>
          <p:spPr bwMode="gray">
            <a:xfrm>
              <a:off x="5496038" y="1588010"/>
              <a:ext cx="3142615" cy="474296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000" b="1">
                  <a:solidFill>
                    <a:schemeClr val="accent1">
                      <a:lumMod val="75000"/>
                    </a:schemeClr>
                  </a:solidFill>
                  <a:latin typeface="华文细黑" panose="02010600040101010101" charset="-122"/>
                  <a:ea typeface="华文细黑" panose="02010600040101010101" charset="-122"/>
                  <a:sym typeface="+mn-ea"/>
                </a:rPr>
                <a:t>   </a:t>
              </a:r>
              <a:r>
                <a:rPr lang="zh-CN" altLang="en-US" sz="2000" b="1">
                  <a:solidFill>
                    <a:schemeClr val="accent1">
                      <a:lumMod val="75000"/>
                    </a:schemeClr>
                  </a:solidFill>
                  <a:latin typeface="华文细黑" panose="02010600040101010101" charset="-122"/>
                  <a:ea typeface="华文细黑" panose="02010600040101010101" charset="-122"/>
                  <a:sym typeface="+mn-ea"/>
                </a:rPr>
                <a:t>启动 Excel 2013</a:t>
              </a:r>
              <a:endParaRPr lang="zh-CN" altLang="en-US" sz="2000" b="1">
                <a:solidFill>
                  <a:schemeClr val="accent1">
                    <a:lumMod val="75000"/>
                  </a:schemeClr>
                </a:solidFill>
                <a:latin typeface="华文细黑" panose="02010600040101010101" charset="-122"/>
                <a:ea typeface="华文细黑" panose="02010600040101010101" charset="-122"/>
                <a:sym typeface="+mn-ea"/>
              </a:endParaRPr>
            </a:p>
          </p:txBody>
        </p:sp>
        <p:sp>
          <p:nvSpPr>
            <p:cNvPr id="35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6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一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4" name="Group 25"/>
          <p:cNvGrpSpPr/>
          <p:nvPr/>
        </p:nvGrpSpPr>
        <p:grpSpPr bwMode="auto">
          <a:xfrm>
            <a:off x="590550" y="2256155"/>
            <a:ext cx="2009140" cy="562610"/>
            <a:chOff x="816" y="2304"/>
            <a:chExt cx="1440" cy="448"/>
          </a:xfrm>
        </p:grpSpPr>
        <p:sp>
          <p:nvSpPr>
            <p:cNvPr id="32" name="Freeform: Shape 26"/>
            <p:cNvSpPr/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1120 w 1120"/>
                <a:gd name="T1" fmla="*/ 252 h 252"/>
                <a:gd name="T2" fmla="*/ 1116 w 1120"/>
                <a:gd name="T3" fmla="*/ 250 h 252"/>
                <a:gd name="T4" fmla="*/ 1100 w 1120"/>
                <a:gd name="T5" fmla="*/ 246 h 252"/>
                <a:gd name="T6" fmla="*/ 1074 w 1120"/>
                <a:gd name="T7" fmla="*/ 240 h 252"/>
                <a:gd name="T8" fmla="*/ 1038 w 1120"/>
                <a:gd name="T9" fmla="*/ 232 h 252"/>
                <a:gd name="T10" fmla="*/ 992 w 1120"/>
                <a:gd name="T11" fmla="*/ 222 h 252"/>
                <a:gd name="T12" fmla="*/ 938 w 1120"/>
                <a:gd name="T13" fmla="*/ 212 h 252"/>
                <a:gd name="T14" fmla="*/ 876 w 1120"/>
                <a:gd name="T15" fmla="*/ 204 h 252"/>
                <a:gd name="T16" fmla="*/ 806 w 1120"/>
                <a:gd name="T17" fmla="*/ 196 h 252"/>
                <a:gd name="T18" fmla="*/ 730 w 1120"/>
                <a:gd name="T19" fmla="*/ 190 h 252"/>
                <a:gd name="T20" fmla="*/ 646 w 1120"/>
                <a:gd name="T21" fmla="*/ 184 h 252"/>
                <a:gd name="T22" fmla="*/ 556 w 1120"/>
                <a:gd name="T23" fmla="*/ 184 h 252"/>
                <a:gd name="T24" fmla="*/ 466 w 1120"/>
                <a:gd name="T25" fmla="*/ 184 h 252"/>
                <a:gd name="T26" fmla="*/ 384 w 1120"/>
                <a:gd name="T27" fmla="*/ 190 h 252"/>
                <a:gd name="T28" fmla="*/ 308 w 1120"/>
                <a:gd name="T29" fmla="*/ 196 h 252"/>
                <a:gd name="T30" fmla="*/ 238 w 1120"/>
                <a:gd name="T31" fmla="*/ 204 h 252"/>
                <a:gd name="T32" fmla="*/ 178 w 1120"/>
                <a:gd name="T33" fmla="*/ 212 h 252"/>
                <a:gd name="T34" fmla="*/ 126 w 1120"/>
                <a:gd name="T35" fmla="*/ 222 h 252"/>
                <a:gd name="T36" fmla="*/ 82 w 1120"/>
                <a:gd name="T37" fmla="*/ 232 h 252"/>
                <a:gd name="T38" fmla="*/ 46 w 1120"/>
                <a:gd name="T39" fmla="*/ 240 h 252"/>
                <a:gd name="T40" fmla="*/ 20 w 1120"/>
                <a:gd name="T41" fmla="*/ 246 h 252"/>
                <a:gd name="T42" fmla="*/ 6 w 1120"/>
                <a:gd name="T43" fmla="*/ 250 h 252"/>
                <a:gd name="T44" fmla="*/ 0 w 1120"/>
                <a:gd name="T45" fmla="*/ 252 h 252"/>
                <a:gd name="T46" fmla="*/ 0 w 1120"/>
                <a:gd name="T47" fmla="*/ 62 h 252"/>
                <a:gd name="T48" fmla="*/ 560 w 1120"/>
                <a:gd name="T49" fmla="*/ 0 h 252"/>
                <a:gd name="T50" fmla="*/ 1120 w 1120"/>
                <a:gd name="T51" fmla="*/ 62 h 252"/>
                <a:gd name="T52" fmla="*/ 1120 w 1120"/>
                <a:gd name="T53" fmla="*/ 252 h 252"/>
                <a:gd name="T54" fmla="*/ 1120 w 1120"/>
                <a:gd name="T55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F5908"/>
                  </a:solidFill>
                  <a:prstDash val="solid"/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Rectangle 27"/>
            <p:cNvSpPr/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solidFill>
              <a:srgbClr val="54969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normAutofit/>
            </a:bodyPr>
            <a:lstStyle/>
            <a:p>
              <a:pPr algn="ctr" eaLnBrk="1" hangingPunct="1"/>
              <a:r>
                <a:rPr lang="zh-CN" altLang="en-US" sz="1600" dirty="0">
                  <a:solidFill>
                    <a:schemeClr val="bg1"/>
                  </a:solidFill>
                  <a:latin typeface="手书体" panose="02010800040101010101" pitchFamily="2" charset="-122"/>
                  <a:ea typeface="手书体" panose="02010800040101010101" pitchFamily="2" charset="-122"/>
                  <a:sym typeface="+mn-ea"/>
                </a:rPr>
                <a:t>步骤一</a:t>
              </a:r>
              <a:endParaRPr lang="zh-CN" altLang="en-US" sz="1600" dirty="0">
                <a:solidFill>
                  <a:schemeClr val="bg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endParaRPr>
            </a:p>
          </p:txBody>
        </p:sp>
      </p:grpSp>
      <p:sp>
        <p:nvSpPr>
          <p:cNvPr id="20" name="文本框 37"/>
          <p:cNvSpPr txBox="1">
            <a:spLocks noChangeArrowheads="1"/>
          </p:cNvSpPr>
          <p:nvPr/>
        </p:nvSpPr>
        <p:spPr bwMode="auto">
          <a:xfrm>
            <a:off x="2009140" y="1118235"/>
            <a:ext cx="862838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如果准备使用 Excel 2013 进行表格的编辑操作，首先需要启动 Excel 2013。启动Excel 2013 的具体操作步骤如下：</a:t>
            </a:r>
            <a:endParaRPr lang="zh-CN" altLang="en-US" sz="24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" name="Group 28"/>
          <p:cNvGrpSpPr/>
          <p:nvPr/>
        </p:nvGrpSpPr>
        <p:grpSpPr bwMode="auto">
          <a:xfrm>
            <a:off x="590550" y="3147695"/>
            <a:ext cx="2009140" cy="562610"/>
            <a:chOff x="816" y="2304"/>
            <a:chExt cx="1440" cy="448"/>
          </a:xfrm>
        </p:grpSpPr>
        <p:sp>
          <p:nvSpPr>
            <p:cNvPr id="30" name="Freeform: Shape 29"/>
            <p:cNvSpPr/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1120 w 1120"/>
                <a:gd name="T1" fmla="*/ 252 h 252"/>
                <a:gd name="T2" fmla="*/ 1116 w 1120"/>
                <a:gd name="T3" fmla="*/ 250 h 252"/>
                <a:gd name="T4" fmla="*/ 1100 w 1120"/>
                <a:gd name="T5" fmla="*/ 246 h 252"/>
                <a:gd name="T6" fmla="*/ 1074 w 1120"/>
                <a:gd name="T7" fmla="*/ 240 h 252"/>
                <a:gd name="T8" fmla="*/ 1038 w 1120"/>
                <a:gd name="T9" fmla="*/ 232 h 252"/>
                <a:gd name="T10" fmla="*/ 992 w 1120"/>
                <a:gd name="T11" fmla="*/ 222 h 252"/>
                <a:gd name="T12" fmla="*/ 938 w 1120"/>
                <a:gd name="T13" fmla="*/ 212 h 252"/>
                <a:gd name="T14" fmla="*/ 876 w 1120"/>
                <a:gd name="T15" fmla="*/ 204 h 252"/>
                <a:gd name="T16" fmla="*/ 806 w 1120"/>
                <a:gd name="T17" fmla="*/ 196 h 252"/>
                <a:gd name="T18" fmla="*/ 730 w 1120"/>
                <a:gd name="T19" fmla="*/ 190 h 252"/>
                <a:gd name="T20" fmla="*/ 646 w 1120"/>
                <a:gd name="T21" fmla="*/ 184 h 252"/>
                <a:gd name="T22" fmla="*/ 556 w 1120"/>
                <a:gd name="T23" fmla="*/ 184 h 252"/>
                <a:gd name="T24" fmla="*/ 466 w 1120"/>
                <a:gd name="T25" fmla="*/ 184 h 252"/>
                <a:gd name="T26" fmla="*/ 384 w 1120"/>
                <a:gd name="T27" fmla="*/ 190 h 252"/>
                <a:gd name="T28" fmla="*/ 308 w 1120"/>
                <a:gd name="T29" fmla="*/ 196 h 252"/>
                <a:gd name="T30" fmla="*/ 238 w 1120"/>
                <a:gd name="T31" fmla="*/ 204 h 252"/>
                <a:gd name="T32" fmla="*/ 178 w 1120"/>
                <a:gd name="T33" fmla="*/ 212 h 252"/>
                <a:gd name="T34" fmla="*/ 126 w 1120"/>
                <a:gd name="T35" fmla="*/ 222 h 252"/>
                <a:gd name="T36" fmla="*/ 82 w 1120"/>
                <a:gd name="T37" fmla="*/ 232 h 252"/>
                <a:gd name="T38" fmla="*/ 46 w 1120"/>
                <a:gd name="T39" fmla="*/ 240 h 252"/>
                <a:gd name="T40" fmla="*/ 20 w 1120"/>
                <a:gd name="T41" fmla="*/ 246 h 252"/>
                <a:gd name="T42" fmla="*/ 6 w 1120"/>
                <a:gd name="T43" fmla="*/ 250 h 252"/>
                <a:gd name="T44" fmla="*/ 0 w 1120"/>
                <a:gd name="T45" fmla="*/ 252 h 252"/>
                <a:gd name="T46" fmla="*/ 0 w 1120"/>
                <a:gd name="T47" fmla="*/ 62 h 252"/>
                <a:gd name="T48" fmla="*/ 560 w 1120"/>
                <a:gd name="T49" fmla="*/ 0 h 252"/>
                <a:gd name="T50" fmla="*/ 1120 w 1120"/>
                <a:gd name="T51" fmla="*/ 62 h 252"/>
                <a:gd name="T52" fmla="*/ 1120 w 1120"/>
                <a:gd name="T53" fmla="*/ 252 h 252"/>
                <a:gd name="T54" fmla="*/ 1120 w 1120"/>
                <a:gd name="T55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F5908"/>
                  </a:solidFill>
                  <a:prstDash val="solid"/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Rectangle 30"/>
            <p:cNvSpPr/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solidFill>
              <a:srgbClr val="54969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normAutofit/>
            </a:bodyPr>
            <a:lstStyle/>
            <a:p>
              <a:pPr algn="ctr" eaLnBrk="1" hangingPunct="1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步骤二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文本框 37"/>
          <p:cNvSpPr txBox="1">
            <a:spLocks noChangeArrowheads="1"/>
          </p:cNvSpPr>
          <p:nvPr/>
        </p:nvSpPr>
        <p:spPr bwMode="auto">
          <a:xfrm>
            <a:off x="2900680" y="2180590"/>
            <a:ext cx="605028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在 Windows 10 系统桌面中，单击【开始】按钮，在弹出的下拉菜单中选择【所有程序】菜单项，如图 3-1 所示。</a:t>
            </a:r>
            <a:endParaRPr lang="zh-CN" altLang="en-US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" name="Group 31"/>
          <p:cNvGrpSpPr/>
          <p:nvPr/>
        </p:nvGrpSpPr>
        <p:grpSpPr bwMode="auto">
          <a:xfrm>
            <a:off x="590550" y="4006850"/>
            <a:ext cx="2009140" cy="562610"/>
            <a:chOff x="816" y="2304"/>
            <a:chExt cx="1440" cy="448"/>
          </a:xfrm>
        </p:grpSpPr>
        <p:sp>
          <p:nvSpPr>
            <p:cNvPr id="28" name="Freeform: Shape 32"/>
            <p:cNvSpPr/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1120 w 1120"/>
                <a:gd name="T1" fmla="*/ 252 h 252"/>
                <a:gd name="T2" fmla="*/ 1116 w 1120"/>
                <a:gd name="T3" fmla="*/ 250 h 252"/>
                <a:gd name="T4" fmla="*/ 1100 w 1120"/>
                <a:gd name="T5" fmla="*/ 246 h 252"/>
                <a:gd name="T6" fmla="*/ 1074 w 1120"/>
                <a:gd name="T7" fmla="*/ 240 h 252"/>
                <a:gd name="T8" fmla="*/ 1038 w 1120"/>
                <a:gd name="T9" fmla="*/ 232 h 252"/>
                <a:gd name="T10" fmla="*/ 992 w 1120"/>
                <a:gd name="T11" fmla="*/ 222 h 252"/>
                <a:gd name="T12" fmla="*/ 938 w 1120"/>
                <a:gd name="T13" fmla="*/ 212 h 252"/>
                <a:gd name="T14" fmla="*/ 876 w 1120"/>
                <a:gd name="T15" fmla="*/ 204 h 252"/>
                <a:gd name="T16" fmla="*/ 806 w 1120"/>
                <a:gd name="T17" fmla="*/ 196 h 252"/>
                <a:gd name="T18" fmla="*/ 730 w 1120"/>
                <a:gd name="T19" fmla="*/ 190 h 252"/>
                <a:gd name="T20" fmla="*/ 646 w 1120"/>
                <a:gd name="T21" fmla="*/ 184 h 252"/>
                <a:gd name="T22" fmla="*/ 556 w 1120"/>
                <a:gd name="T23" fmla="*/ 184 h 252"/>
                <a:gd name="T24" fmla="*/ 466 w 1120"/>
                <a:gd name="T25" fmla="*/ 184 h 252"/>
                <a:gd name="T26" fmla="*/ 384 w 1120"/>
                <a:gd name="T27" fmla="*/ 190 h 252"/>
                <a:gd name="T28" fmla="*/ 308 w 1120"/>
                <a:gd name="T29" fmla="*/ 196 h 252"/>
                <a:gd name="T30" fmla="*/ 238 w 1120"/>
                <a:gd name="T31" fmla="*/ 204 h 252"/>
                <a:gd name="T32" fmla="*/ 178 w 1120"/>
                <a:gd name="T33" fmla="*/ 212 h 252"/>
                <a:gd name="T34" fmla="*/ 126 w 1120"/>
                <a:gd name="T35" fmla="*/ 222 h 252"/>
                <a:gd name="T36" fmla="*/ 82 w 1120"/>
                <a:gd name="T37" fmla="*/ 232 h 252"/>
                <a:gd name="T38" fmla="*/ 46 w 1120"/>
                <a:gd name="T39" fmla="*/ 240 h 252"/>
                <a:gd name="T40" fmla="*/ 20 w 1120"/>
                <a:gd name="T41" fmla="*/ 246 h 252"/>
                <a:gd name="T42" fmla="*/ 6 w 1120"/>
                <a:gd name="T43" fmla="*/ 250 h 252"/>
                <a:gd name="T44" fmla="*/ 0 w 1120"/>
                <a:gd name="T45" fmla="*/ 252 h 252"/>
                <a:gd name="T46" fmla="*/ 0 w 1120"/>
                <a:gd name="T47" fmla="*/ 62 h 252"/>
                <a:gd name="T48" fmla="*/ 560 w 1120"/>
                <a:gd name="T49" fmla="*/ 0 h 252"/>
                <a:gd name="T50" fmla="*/ 1120 w 1120"/>
                <a:gd name="T51" fmla="*/ 62 h 252"/>
                <a:gd name="T52" fmla="*/ 1120 w 1120"/>
                <a:gd name="T53" fmla="*/ 252 h 252"/>
                <a:gd name="T54" fmla="*/ 1120 w 1120"/>
                <a:gd name="T55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F5908"/>
                  </a:solidFill>
                  <a:prstDash val="solid"/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Rectangle 33"/>
            <p:cNvSpPr/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solidFill>
              <a:srgbClr val="54969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normAutofit/>
            </a:bodyPr>
            <a:lstStyle/>
            <a:p>
              <a:pPr algn="ctr" eaLnBrk="1" hangingPunct="1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步骤三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文本框 37"/>
          <p:cNvSpPr txBox="1">
            <a:spLocks noChangeArrowheads="1"/>
          </p:cNvSpPr>
          <p:nvPr/>
        </p:nvSpPr>
        <p:spPr bwMode="auto">
          <a:xfrm>
            <a:off x="2900680" y="3147695"/>
            <a:ext cx="579056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在【所有程序】菜单中，单击 Microsoft Office 2013 菜单项，选择 Excel 2013 菜单项，如图 3-2 所示。</a:t>
            </a:r>
            <a:endParaRPr lang="zh-CN" altLang="en-US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Rectangle 33"/>
          <p:cNvSpPr/>
          <p:nvPr/>
        </p:nvSpPr>
        <p:spPr bwMode="gray">
          <a:xfrm>
            <a:off x="590550" y="4920615"/>
            <a:ext cx="2009140" cy="493540"/>
          </a:xfrm>
          <a:prstGeom prst="rect">
            <a:avLst/>
          </a:prstGeom>
          <a:solidFill>
            <a:srgbClr val="54969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normAutofit/>
          </a:bodyPr>
          <a:p>
            <a:pPr algn="ctr" eaLnBrk="1" hangingPunct="1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步骤四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37"/>
          <p:cNvSpPr txBox="1">
            <a:spLocks noChangeArrowheads="1"/>
          </p:cNvSpPr>
          <p:nvPr/>
        </p:nvSpPr>
        <p:spPr bwMode="auto">
          <a:xfrm>
            <a:off x="2900680" y="4006850"/>
            <a:ext cx="579056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进入选择表格模板界面，单击【空白工作簿】选项，如图 3-3 所示。</a:t>
            </a:r>
            <a:endParaRPr lang="zh-CN" altLang="en-US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文本框 37"/>
          <p:cNvSpPr txBox="1">
            <a:spLocks noChangeArrowheads="1"/>
          </p:cNvSpPr>
          <p:nvPr/>
        </p:nvSpPr>
        <p:spPr bwMode="auto">
          <a:xfrm>
            <a:off x="2900680" y="5045710"/>
            <a:ext cx="6524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通过上述操作即可启动 Excel 2013，如图 3-4 所示。</a:t>
            </a:r>
            <a:endParaRPr lang="zh-CN" altLang="en-US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2" name="图片 11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6020" y="2054860"/>
            <a:ext cx="3256280" cy="3359150"/>
          </a:xfrm>
          <a:prstGeom prst="rect">
            <a:avLst/>
          </a:prstGeom>
        </p:spPr>
      </p:pic>
      <p:pic>
        <p:nvPicPr>
          <p:cNvPr id="13" name="图片 12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0315" y="2158365"/>
            <a:ext cx="3255645" cy="3129915"/>
          </a:xfrm>
          <a:prstGeom prst="rect">
            <a:avLst/>
          </a:prstGeom>
        </p:spPr>
      </p:pic>
      <p:pic>
        <p:nvPicPr>
          <p:cNvPr id="14" name="图片 13" descr="捕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91245" y="2292985"/>
            <a:ext cx="3305175" cy="3121025"/>
          </a:xfrm>
          <a:prstGeom prst="rect">
            <a:avLst/>
          </a:prstGeom>
        </p:spPr>
      </p:pic>
      <p:pic>
        <p:nvPicPr>
          <p:cNvPr id="15" name="图片 14" descr="捕获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78240" y="2180590"/>
            <a:ext cx="3131185" cy="3234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7" grpId="0"/>
      <p:bldP spid="3" grpId="0" animBg="1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299585" y="207010"/>
            <a:ext cx="4648200" cy="612328"/>
            <a:chOff x="4793728" y="1533400"/>
            <a:chExt cx="3799105" cy="612514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639410" y="1617252"/>
              <a:ext cx="2953423" cy="474436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认识 Excel 2013 的工作界面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40652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二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5" name="ïṡḷîḓe"/>
          <p:cNvSpPr/>
          <p:nvPr/>
        </p:nvSpPr>
        <p:spPr bwMode="auto">
          <a:xfrm rot="10800000">
            <a:off x="526415" y="1043305"/>
            <a:ext cx="6415405" cy="377825"/>
          </a:xfrm>
          <a:custGeom>
            <a:avLst/>
            <a:gdLst>
              <a:gd name="T0" fmla="*/ 3787 w 3787"/>
              <a:gd name="T1" fmla="*/ 0 h 1893"/>
              <a:gd name="T2" fmla="*/ 3787 w 3787"/>
              <a:gd name="T3" fmla="*/ 1893 h 1893"/>
              <a:gd name="T4" fmla="*/ 0 w 3787"/>
              <a:gd name="T5" fmla="*/ 1893 h 1893"/>
              <a:gd name="T6" fmla="*/ 0 w 3787"/>
              <a:gd name="T7" fmla="*/ 0 h 1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87" h="1893">
                <a:moveTo>
                  <a:pt x="3787" y="0"/>
                </a:moveTo>
                <a:lnTo>
                  <a:pt x="3787" y="1893"/>
                </a:lnTo>
                <a:lnTo>
                  <a:pt x="0" y="1893"/>
                </a:lnTo>
                <a:lnTo>
                  <a:pt x="0" y="0"/>
                </a:lnTo>
              </a:path>
            </a:pathLst>
          </a:custGeom>
          <a:noFill/>
          <a:ln w="180975" cap="rnd">
            <a:solidFill>
              <a:srgbClr val="549693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 fontScale="40000"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9pPr>
          </a:lstStyle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37"/>
          <p:cNvSpPr txBox="1">
            <a:spLocks noChangeArrowheads="1"/>
          </p:cNvSpPr>
          <p:nvPr/>
        </p:nvSpPr>
        <p:spPr bwMode="auto">
          <a:xfrm>
            <a:off x="526415" y="1421130"/>
            <a:ext cx="6510020" cy="5169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在 Windows 10 系统中，启动 Excel 2013 软件后即可进入 Excel 2013 的工作界面。Excel 2013 的工作界面主要由标题栏、快速访问工具栏、功能区、编辑栏、工作表编辑区、滚动条和状态栏等部分组成，如图 3-5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108013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1. 标题栏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108013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2. 快速访问工具栏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108013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3. 功能区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108013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4. Backstage 视图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108013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5. 编辑栏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108013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6. 工作表编辑区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108013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7. 状态栏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图片 1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2905" y="2082800"/>
            <a:ext cx="4846320" cy="384683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309745" y="196850"/>
            <a:ext cx="4648200" cy="612328"/>
            <a:chOff x="4793728" y="1533400"/>
            <a:chExt cx="3799105" cy="612514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639410" y="1617252"/>
              <a:ext cx="2953423" cy="440652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  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退出 Excel 2013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40652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三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5" name="ïṡḷîḓe"/>
          <p:cNvSpPr/>
          <p:nvPr/>
        </p:nvSpPr>
        <p:spPr bwMode="auto">
          <a:xfrm rot="10800000">
            <a:off x="600710" y="1687195"/>
            <a:ext cx="5633085" cy="377825"/>
          </a:xfrm>
          <a:custGeom>
            <a:avLst/>
            <a:gdLst>
              <a:gd name="T0" fmla="*/ 3787 w 3787"/>
              <a:gd name="T1" fmla="*/ 0 h 1893"/>
              <a:gd name="T2" fmla="*/ 3787 w 3787"/>
              <a:gd name="T3" fmla="*/ 1893 h 1893"/>
              <a:gd name="T4" fmla="*/ 0 w 3787"/>
              <a:gd name="T5" fmla="*/ 1893 h 1893"/>
              <a:gd name="T6" fmla="*/ 0 w 3787"/>
              <a:gd name="T7" fmla="*/ 0 h 1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87" h="1893">
                <a:moveTo>
                  <a:pt x="3787" y="0"/>
                </a:moveTo>
                <a:lnTo>
                  <a:pt x="3787" y="1893"/>
                </a:lnTo>
                <a:lnTo>
                  <a:pt x="0" y="1893"/>
                </a:lnTo>
                <a:lnTo>
                  <a:pt x="0" y="0"/>
                </a:lnTo>
              </a:path>
            </a:pathLst>
          </a:custGeom>
          <a:noFill/>
          <a:ln w="180975" cap="rnd">
            <a:solidFill>
              <a:srgbClr val="549693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 fontScale="40000"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9pPr>
          </a:lstStyle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37"/>
          <p:cNvSpPr txBox="1">
            <a:spLocks noChangeArrowheads="1"/>
          </p:cNvSpPr>
          <p:nvPr/>
        </p:nvSpPr>
        <p:spPr bwMode="auto">
          <a:xfrm>
            <a:off x="875665" y="2235835"/>
            <a:ext cx="4702810" cy="2399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在 Excel 2013 文档的工作界面中完成表格的保存操作后，如果不准备应用 Excel 2013，则单击程序界面右上角的【关闭】按钮 即可退出 Excel 2013，如图 3-10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9135" y="2331085"/>
            <a:ext cx="5882640" cy="2794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67075" y="2359660"/>
            <a:ext cx="7837170" cy="2117725"/>
          </a:xfrm>
          <a:prstGeom prst="rect">
            <a:avLst/>
          </a:prstGeom>
          <a:solidFill>
            <a:srgbClr val="BBE0E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TW" altLang="en-US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34"/>
          <p:cNvSpPr txBox="1"/>
          <p:nvPr/>
        </p:nvSpPr>
        <p:spPr>
          <a:xfrm>
            <a:off x="3554730" y="2654300"/>
            <a:ext cx="7548880" cy="10147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63500" h="12700"/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60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工作簿的基本操作</a:t>
            </a:r>
            <a:endParaRPr lang="zh-CN" altLang="en-US" sz="6000" dirty="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7" name="文本框 5"/>
          <p:cNvSpPr txBox="1"/>
          <p:nvPr/>
        </p:nvSpPr>
        <p:spPr>
          <a:xfrm>
            <a:off x="3862705" y="3614420"/>
            <a:ext cx="6903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28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Basic operation of the workbook</a:t>
            </a:r>
            <a:endParaRPr lang="en-US" altLang="zh-CN" sz="28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564823" y="2359617"/>
            <a:ext cx="2403475" cy="2138765"/>
            <a:chOff x="1182787" y="2432997"/>
            <a:chExt cx="2403475" cy="2138765"/>
          </a:xfrm>
          <a:solidFill>
            <a:srgbClr val="BBE0E3"/>
          </a:solidFill>
        </p:grpSpPr>
        <p:sp>
          <p:nvSpPr>
            <p:cNvPr id="19" name="橢圓 6"/>
            <p:cNvSpPr/>
            <p:nvPr/>
          </p:nvSpPr>
          <p:spPr>
            <a:xfrm>
              <a:off x="1182787" y="2432997"/>
              <a:ext cx="2138766" cy="2138765"/>
            </a:xfrm>
            <a:prstGeom prst="ellipse">
              <a:avLst/>
            </a:prstGeom>
            <a:grpFill/>
            <a:ln w="920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TW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447582" y="3149277"/>
              <a:ext cx="2138680" cy="7067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4000" dirty="0">
                  <a:solidFill>
                    <a:srgbClr val="0063A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任务二</a:t>
              </a:r>
              <a:endParaRPr lang="zh-TW" altLang="en-US" sz="4000" dirty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3179"/>
          <p:cNvSpPr txBox="1"/>
          <p:nvPr/>
        </p:nvSpPr>
        <p:spPr>
          <a:xfrm>
            <a:off x="3640137" y="97554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一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176"/>
          <p:cNvSpPr txBox="1"/>
          <p:nvPr/>
        </p:nvSpPr>
        <p:spPr>
          <a:xfrm>
            <a:off x="3639938" y="2041711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二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5014595" y="975360"/>
            <a:ext cx="4446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新建工作簿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9" name="文本框 8"/>
          <p:cNvSpPr txBox="1"/>
          <p:nvPr/>
        </p:nvSpPr>
        <p:spPr>
          <a:xfrm>
            <a:off x="5014595" y="2105025"/>
            <a:ext cx="32759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保存工作簿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4" name="文本框 176"/>
          <p:cNvSpPr txBox="1"/>
          <p:nvPr/>
        </p:nvSpPr>
        <p:spPr>
          <a:xfrm>
            <a:off x="3639938" y="310660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三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5014595" y="3164205"/>
            <a:ext cx="36347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关闭工作簿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7" name="文本框 176"/>
          <p:cNvSpPr txBox="1"/>
          <p:nvPr/>
        </p:nvSpPr>
        <p:spPr>
          <a:xfrm>
            <a:off x="3639938" y="4170231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四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8"/>
          <p:cNvSpPr txBox="1"/>
          <p:nvPr/>
        </p:nvSpPr>
        <p:spPr>
          <a:xfrm>
            <a:off x="5014595" y="4258310"/>
            <a:ext cx="36347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打开工作簿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9" name="文本框 176"/>
          <p:cNvSpPr txBox="1"/>
          <p:nvPr/>
        </p:nvSpPr>
        <p:spPr>
          <a:xfrm>
            <a:off x="3639938" y="523766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zh-CN" sz="36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五</a:t>
            </a:r>
            <a:endParaRPr lang="zh-CN" altLang="zh-CN" sz="36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0" name="文本框 8"/>
          <p:cNvSpPr txBox="1"/>
          <p:nvPr/>
        </p:nvSpPr>
        <p:spPr>
          <a:xfrm>
            <a:off x="5014595" y="5237480"/>
            <a:ext cx="39884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插入与删除工作表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2wykn3mz">
      <a:majorFont>
        <a:latin typeface="Palatino Linotype"/>
        <a:ea typeface="HanaMin"/>
        <a:cs typeface=""/>
      </a:majorFont>
      <a:minorFont>
        <a:latin typeface="Palatino Linotype"/>
        <a:ea typeface="HanaMi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6626</Words>
  <Application>WPS 演示</Application>
  <PresentationFormat>宽屏</PresentationFormat>
  <Paragraphs>542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60" baseType="lpstr">
      <vt:lpstr>Arial</vt:lpstr>
      <vt:lpstr>宋体</vt:lpstr>
      <vt:lpstr>Wingdings</vt:lpstr>
      <vt:lpstr>手书体</vt:lpstr>
      <vt:lpstr>华文细黑</vt:lpstr>
      <vt:lpstr>Palatino Linotype</vt:lpstr>
      <vt:lpstr>HanaMin</vt:lpstr>
      <vt:lpstr>Segoe Print</vt:lpstr>
      <vt:lpstr>微软雅黑</vt:lpstr>
      <vt:lpstr>Arial Unicode MS</vt:lpstr>
      <vt:lpstr>Calibri</vt:lpstr>
      <vt:lpstr>华文楷体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姚 慧娟</dc:creator>
  <cp:lastModifiedBy>时晨。</cp:lastModifiedBy>
  <cp:revision>21</cp:revision>
  <dcterms:created xsi:type="dcterms:W3CDTF">2019-05-22T07:51:00Z</dcterms:created>
  <dcterms:modified xsi:type="dcterms:W3CDTF">2019-05-26T04:29:14Z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2052-11.1.0.8597</vt:lpwstr>
  </property>
</Properties>
</file>