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9" r:id="rId4"/>
    <p:sldId id="260" r:id="rId5"/>
    <p:sldId id="1086" r:id="rId6"/>
    <p:sldId id="1170" r:id="rId7"/>
    <p:sldId id="1307" r:id="rId8"/>
    <p:sldId id="1309" r:id="rId9"/>
    <p:sldId id="1308" r:id="rId10"/>
    <p:sldId id="1098" r:id="rId11"/>
    <p:sldId id="1184" r:id="rId12"/>
    <p:sldId id="1089" r:id="rId13"/>
    <p:sldId id="1181" r:id="rId14"/>
    <p:sldId id="1182" r:id="rId15"/>
    <p:sldId id="1175" r:id="rId16"/>
    <p:sldId id="1188" r:id="rId17"/>
    <p:sldId id="1277" r:id="rId18"/>
    <p:sldId id="1310" r:id="rId19"/>
    <p:sldId id="1311" r:id="rId20"/>
    <p:sldId id="1183" r:id="rId21"/>
    <p:sldId id="1187" r:id="rId22"/>
    <p:sldId id="1312" r:id="rId23"/>
    <p:sldId id="1314" r:id="rId24"/>
    <p:sldId id="1313" r:id="rId25"/>
    <p:sldId id="26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9693"/>
    <a:srgbClr val="9FC9C7"/>
    <a:srgbClr val="BBE0E3"/>
    <a:srgbClr val="A2CAC9"/>
    <a:srgbClr val="A6CDCC"/>
    <a:srgbClr val="B3DABB"/>
    <a:srgbClr val="DDEBEB"/>
    <a:srgbClr val="ABD1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42" d="100"/>
          <a:sy n="42" d="100"/>
        </p:scale>
        <p:origin x="1604" y="5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5" d="100"/>
        <a:sy n="3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66F95-6617-4EF5-B6FF-74E5EBDC7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ECFB9-3E59-4865-9DCA-58A8670F13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905900" y="1911407"/>
            <a:ext cx="7435070" cy="1268577"/>
            <a:chOff x="2424017" y="2050333"/>
            <a:chExt cx="7435070" cy="1268577"/>
          </a:xfrm>
        </p:grpSpPr>
        <p:grpSp>
          <p:nvGrpSpPr>
            <p:cNvPr id="38" name="组合 37"/>
            <p:cNvGrpSpPr/>
            <p:nvPr/>
          </p:nvGrpSpPr>
          <p:grpSpPr>
            <a:xfrm>
              <a:off x="2424017" y="2050333"/>
              <a:ext cx="1268577" cy="1268577"/>
              <a:chOff x="2424017" y="2050333"/>
              <a:chExt cx="1268577" cy="1268577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424017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557721" y="2222956"/>
                <a:ext cx="1002439" cy="922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计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3975536" y="2050333"/>
              <a:ext cx="1268577" cy="1268577"/>
              <a:chOff x="4041576" y="2050333"/>
              <a:chExt cx="1268577" cy="1268577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041576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197505" y="2222956"/>
                <a:ext cx="1002439" cy="922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算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5545470" y="2050333"/>
              <a:ext cx="1268577" cy="1268577"/>
              <a:chOff x="5266070" y="2050333"/>
              <a:chExt cx="1268577" cy="1268577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266070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5398504" y="2222956"/>
                <a:ext cx="1002439" cy="922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机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8590510" y="2050333"/>
              <a:ext cx="1268577" cy="1268577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rgbClr val="A6CDCC"/>
                </a:gs>
                <a:gs pos="25000">
                  <a:srgbClr val="A2CAC9"/>
                </a:gs>
                <a:gs pos="70000">
                  <a:srgbClr val="DDEBEB"/>
                </a:gs>
                <a:gs pos="48000">
                  <a:srgbClr val="ABD1D0"/>
                </a:gs>
              </a:gsLst>
              <a:lin ang="5400000" scaled="1"/>
            </a:gra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637660" y="3325854"/>
            <a:ext cx="891668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Computer application foundation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174875" y="4417060"/>
            <a:ext cx="7503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项目</a:t>
            </a:r>
            <a:r>
              <a:rPr lang="zh-CN" altLang="en-US" sz="32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七</a:t>
            </a:r>
            <a:r>
              <a:rPr lang="en-US" altLang="zh-CN" sz="32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　　数据安全与恢复</a:t>
            </a:r>
            <a:r>
              <a:rPr lang="en-US" altLang="zh-CN" sz="24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　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46" name="斜纹 45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7" name="斜纹 46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 rot="2898973">
            <a:off x="729429" y="-274433"/>
            <a:ext cx="613410" cy="25024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cs typeface="+mn-ea"/>
                <a:sym typeface="+mn-lt"/>
              </a:rPr>
              <a:t>计算机应用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 rot="2920961">
            <a:off x="10906210" y="4714883"/>
            <a:ext cx="613410" cy="2312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cs typeface="+mn-ea"/>
                <a:sym typeface="+mn-lt"/>
              </a:rPr>
              <a:t>计算机应用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591573" y="1911407"/>
            <a:ext cx="1268577" cy="126857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A6CDCC"/>
              </a:gs>
              <a:gs pos="25000">
                <a:srgbClr val="A2CAC9"/>
              </a:gs>
              <a:gs pos="70000">
                <a:srgbClr val="DDEBEB"/>
              </a:gs>
              <a:gs pos="48000">
                <a:srgbClr val="ABD1D0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542418" y="1911407"/>
            <a:ext cx="1268577" cy="126857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A6CDCC"/>
              </a:gs>
              <a:gs pos="25000">
                <a:srgbClr val="A2CAC9"/>
              </a:gs>
              <a:gs pos="70000">
                <a:srgbClr val="DDEBEB"/>
              </a:gs>
              <a:gs pos="48000">
                <a:srgbClr val="ABD1D0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0044193" y="1911407"/>
            <a:ext cx="1268577" cy="126857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A6CDCC"/>
              </a:gs>
              <a:gs pos="25000">
                <a:srgbClr val="A2CAC9"/>
              </a:gs>
              <a:gs pos="70000">
                <a:srgbClr val="DDEBEB"/>
              </a:gs>
              <a:gs pos="48000">
                <a:srgbClr val="ABD1D0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25277" y="2082760"/>
            <a:ext cx="100243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cs typeface="+mn-ea"/>
                <a:sym typeface="+mn-lt"/>
              </a:rPr>
              <a:t>应</a:t>
            </a:r>
            <a:endParaRPr lang="zh-CN" altLang="en-US" sz="5400" b="1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6097" y="2084030"/>
            <a:ext cx="10024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cs typeface="+mn-ea"/>
                <a:sym typeface="+mn-lt"/>
              </a:rPr>
              <a:t>用</a:t>
            </a:r>
            <a:endParaRPr lang="zh-CN" altLang="en-US" sz="5400" b="1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76122" y="2084030"/>
            <a:ext cx="100243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cs typeface="+mn-ea"/>
                <a:sym typeface="+mn-lt"/>
              </a:rPr>
              <a:t>基</a:t>
            </a:r>
            <a:endParaRPr lang="zh-CN" altLang="en-US" sz="5400" b="1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77897" y="2085300"/>
            <a:ext cx="100243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cs typeface="+mn-ea"/>
                <a:sym typeface="+mn-lt"/>
              </a:rPr>
              <a:t>础</a:t>
            </a:r>
            <a:endParaRPr lang="zh-CN" altLang="en-US" sz="5400" b="1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3640137" y="170198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3639938" y="291928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5014595" y="1701800"/>
            <a:ext cx="4446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将文件保存到云端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5014595" y="2953385"/>
            <a:ext cx="32759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工作簿共享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176"/>
          <p:cNvSpPr txBox="1"/>
          <p:nvPr/>
        </p:nvSpPr>
        <p:spPr>
          <a:xfrm>
            <a:off x="3639938" y="413657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5014595" y="4199890"/>
            <a:ext cx="3634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获取共享链接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88790" y="217170"/>
            <a:ext cx="3357880" cy="600774"/>
            <a:chOff x="4793728" y="1533400"/>
            <a:chExt cx="3799105" cy="601141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787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将文件保存到云端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27385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850265" y="1075055"/>
            <a:ext cx="10491470" cy="41338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5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412115" y="1075055"/>
            <a:ext cx="11234420" cy="516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 Excel 2013 为例，将工作簿保存到云端 OneDrive 的具体操作步骤如下：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打开需要保存的工作簿，单击【文件】选项卡下【另存为】选项组中【OneDrive】选项，如没有使用 Microsoft 账户登录 Offi ce，此时单击【登录】按钮，如图 7-17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弹出【登录】对话框，在文本框中输入 Microsoft 账户的电子邮箱或手机号码，并单击【下一步】按钮，如图 7-18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弹出提示对话框，输入账户和密码，单击【登录】按钮，如图 7-19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登录成功后，双击【OneDrive—个人】，也可以单击右侧区域中最近访问的文件夹。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步骤五　选择文件要保存的位置，这里选择并打开【文档】文件夹，单击【保存】按钮。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步骤六　单击【OneDrive】图标，可以查看上传的进度。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步骤七　上传完毕后，打开【此电脑】窗口，单击左侧导航栏中的【OneDrive】选项，打开【OneDrive】窗口，在【文档】文件夹中可以看到保存的工作簿。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0910" y="1291590"/>
            <a:ext cx="5130165" cy="3734435"/>
          </a:xfrm>
          <a:prstGeom prst="rect">
            <a:avLst/>
          </a:prstGeom>
        </p:spPr>
      </p:pic>
      <p:pic>
        <p:nvPicPr>
          <p:cNvPr id="4" name="图片 3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1810" y="1903095"/>
            <a:ext cx="6320155" cy="3199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工作簿共享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: 对角圆角 1"/>
          <p:cNvSpPr/>
          <p:nvPr/>
        </p:nvSpPr>
        <p:spPr>
          <a:xfrm>
            <a:off x="1277620" y="1123950"/>
            <a:ext cx="4408170" cy="1010285"/>
          </a:xfrm>
          <a:prstGeom prst="round2DiagRect">
            <a:avLst/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26210" y="1245870"/>
            <a:ext cx="4186555" cy="706755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可以将该工作簿共享给其他人查看或编辑，具体操作步骤如下：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475615" y="2303780"/>
            <a:ext cx="530479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单击【文件】选项卡下【共享】选项，在右侧【共享】界面中，选择【邀请他人】选项，在【邀请他人】文本框中输入邮件地址，单击【可编辑】按钮弹出下拉列表，选择共享的权限，例如这里选择【可编辑】权限，下方文本框中可以输入消息内容，如图 7-20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单击【共享】按钮，即可以电子邮件形式发送给被邀请人。。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360" y="1579245"/>
            <a:ext cx="4429760" cy="32124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获取共享链接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1073785" y="2159635"/>
            <a:ext cx="1017778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单击【文件】选项卡下【共享】选项，在右侧【共享】界面中，选择【获取共享链接】选项，并单击右侧的【查看链接】下方的【创建链接】按钮。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在【查看链接】下方即可显示该工作簿的共享链接，复制该链接，将此链接发送给其他用户，用户可查看该工作簿。单击【禁用链接】按钮，可以停止该工作簿的共享。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创建查看链接，对方仅能通过共享链接查看该工作簿，不能做任何编辑修改。如果希望允许对方进行编辑，可以单击【编辑链接】下方的【创建链接】按钮。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00785" y="1151255"/>
            <a:ext cx="9510395" cy="1127760"/>
            <a:chOff x="3586" y="5085"/>
            <a:chExt cx="8419" cy="1989"/>
          </a:xfrm>
        </p:grpSpPr>
        <p:sp>
          <p:nvSpPr>
            <p:cNvPr id="5" name="矩形 3"/>
            <p:cNvSpPr/>
            <p:nvPr/>
          </p:nvSpPr>
          <p:spPr>
            <a:xfrm>
              <a:off x="3615" y="5085"/>
              <a:ext cx="8390" cy="1779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rgbClr val="9FC9C7"/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p>
              <a:pPr marL="0" marR="0" lvl="1" indent="0" defTabSz="488950" rtl="0" eaLnBrk="1" fontAlgn="auto" latinLnBrk="0" hangingPunct="1">
                <a:lnSpc>
                  <a:spcPct val="13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4042" y="5352"/>
              <a:ext cx="1266" cy="2178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261995" y="1302385"/>
            <a:ext cx="7029450" cy="706755"/>
          </a:xfrm>
          <a:prstGeom prst="rect">
            <a:avLst/>
          </a:prstGeom>
          <a:solidFill>
            <a:srgbClr val="A2CAC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cs typeface="+mn-ea"/>
                <a:sym typeface="+mn-lt"/>
              </a:rPr>
              <a:t>获取共享链接，通过其他方式将共享链接发送给其他人，具体步骤如下：</a:t>
            </a:r>
            <a:endParaRPr lang="zh-CN" altLang="en-US" sz="2000" b="1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40125" y="2599690"/>
            <a:ext cx="754888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恢复误删除的数据</a:t>
            </a:r>
            <a:endParaRPr lang="zh-CN" altLang="en-US" sz="60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862705" y="3614420"/>
            <a:ext cx="6903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Recover accidentally deleted data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任务三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3957002" y="201567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3956803" y="386225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5711190" y="2015490"/>
            <a:ext cx="2726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还原回收站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5711190" y="3862070"/>
            <a:ext cx="5325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清空回收站后再恢复文件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9868" y="207257"/>
            <a:ext cx="3592263" cy="603515"/>
            <a:chOff x="4793728" y="1533400"/>
            <a:chExt cx="3592263" cy="603515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772629" y="1617040"/>
              <a:ext cx="2613362" cy="44051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还原回收站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3165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411480" y="1558925"/>
            <a:ext cx="5862320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双击桌面上的【回收站】图标，打开【回收站】窗口，在其中可以看到被误删除的文件，选择该文件，单击【管理】选项卡下【还原】选项组中的【还原选定的项目】选项，如图 7-21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【回收站】中的文件已被还原到原来的位置。打开本地磁盘，即可在所在的位置看到还原的文件。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1120" y="1219835"/>
            <a:ext cx="5359400" cy="330898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09745" y="19685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65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清空回收站后再恢复文件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765175" y="1117600"/>
            <a:ext cx="5833745" cy="37782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411480" y="1211580"/>
            <a:ext cx="6188075" cy="56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按【Windows+R】组合键，打开【运行】对话框，在【打开】文本框中输入注册表命令“regedit”，单击【确定】按钮，如图 7-22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 打 开【注 册 表 编 辑 器 】 窗 口， 在 窗 口 的 左 侧 展 开【HKEY-LOCAL_x0002_MACHINE\SOFTWARE\Microsoft\Windows\CurrentVersion\Explorer\Desktop\NameSpace】树形结构，如图 7-23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在窗口的右侧空白处单击鼠标右键，在弹出的快捷菜单中单击【新建】选项卡下【项】菜单项，如图 7-24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0410" y="1421130"/>
            <a:ext cx="4870450" cy="3393440"/>
          </a:xfrm>
          <a:prstGeom prst="rect">
            <a:avLst/>
          </a:prstGeom>
        </p:spPr>
      </p:pic>
      <p:pic>
        <p:nvPicPr>
          <p:cNvPr id="6" name="图片 5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6910" y="1739265"/>
            <a:ext cx="4596765" cy="3803015"/>
          </a:xfrm>
          <a:prstGeom prst="rect">
            <a:avLst/>
          </a:prstGeom>
        </p:spPr>
      </p:pic>
      <p:pic>
        <p:nvPicPr>
          <p:cNvPr id="7" name="图片 6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2930" y="2105660"/>
            <a:ext cx="4548505" cy="3364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09745" y="19685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65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清空回收站后再恢复文件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732790" y="1107440"/>
            <a:ext cx="6525895" cy="37782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412115" y="1485265"/>
            <a:ext cx="6846570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 即 可 新 建 一 个 项， 并 将 其 命 名 为“{645FF040-5081-101B-9F0800AA002F954E}”，如图 7-25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步骤五　选中系统默认项并单击鼠标右键，在弹出的快捷菜单中选择【修改】菜单项，打开【编辑字符串】对话框，将数值数据设置为【回收站】，单击【确定】按钮，如图 7-26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步骤六　退出注册表，重启计算机，即可将清空的文件恢复出来，之后将其正常还原即可。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8685" y="1485265"/>
            <a:ext cx="4219575" cy="3528060"/>
          </a:xfrm>
          <a:prstGeom prst="rect">
            <a:avLst/>
          </a:prstGeom>
        </p:spPr>
      </p:pic>
      <p:pic>
        <p:nvPicPr>
          <p:cNvPr id="3" name="图片 2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8685" y="2580005"/>
            <a:ext cx="4072890" cy="2433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54730" y="2654300"/>
            <a:ext cx="754888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将数据同步到手机中</a:t>
            </a:r>
            <a:endParaRPr lang="zh-CN" altLang="en-US" sz="60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862705" y="3614420"/>
            <a:ext cx="6903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Sync data to your phone 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任务四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45" y="-109854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6214427" y="234714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1662548" y="234714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175"/>
          <p:cNvSpPr txBox="1"/>
          <p:nvPr/>
        </p:nvSpPr>
        <p:spPr>
          <a:xfrm>
            <a:off x="1577657" y="4199958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177"/>
          <p:cNvSpPr txBox="1"/>
          <p:nvPr/>
        </p:nvSpPr>
        <p:spPr>
          <a:xfrm>
            <a:off x="6214228" y="4199804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*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52084" y="99880"/>
            <a:ext cx="46801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88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C</a:t>
            </a:r>
            <a:r>
              <a:rPr lang="en-US" altLang="zh-CN" sz="54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ONTENTS</a:t>
            </a:r>
            <a:endParaRPr lang="zh-CN" altLang="en-US" sz="54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2491740" y="4002405"/>
            <a:ext cx="36004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使用 OneDrive 同步数据</a:t>
            </a:r>
            <a:endParaRPr lang="zh-CN" altLang="en-US" sz="36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7275195" y="2346960"/>
            <a:ext cx="3867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buClrTx/>
              <a:buSzTx/>
              <a:buFontTx/>
            </a:pPr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恢复误删除的数据</a:t>
            </a:r>
            <a:endParaRPr lang="zh-CN" altLang="en-US" sz="36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20" name="文本框 8"/>
          <p:cNvSpPr txBox="1"/>
          <p:nvPr/>
        </p:nvSpPr>
        <p:spPr>
          <a:xfrm>
            <a:off x="7275195" y="4199890"/>
            <a:ext cx="47961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/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将数据同步到手机中</a:t>
            </a:r>
            <a:endParaRPr lang="zh-CN" altLang="en-US" sz="36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91740" y="2346960"/>
            <a:ext cx="33909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>
                <a:latin typeface="手书体" panose="02010800040101010101" pitchFamily="2" charset="-122"/>
                <a:ea typeface="手书体" panose="02010800040101010101" pitchFamily="2" charset="-122"/>
              </a:rPr>
              <a:t>办公文件的加密</a:t>
            </a:r>
            <a:endParaRPr lang="zh-CN" altLang="en-US" sz="3600" dirty="0">
              <a:latin typeface="手书体" panose="02010800040101010101" pitchFamily="2" charset="-122"/>
              <a:ea typeface="手书体" panose="020108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3640137" y="186645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3639938" y="373652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4887595" y="1867535"/>
            <a:ext cx="3420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使用手机助手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4951095" y="3736340"/>
            <a:ext cx="35185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直接传到手机中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09745" y="19685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65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 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使用手机助手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1229995" y="1213485"/>
            <a:ext cx="9528175" cy="37782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795655" y="1487170"/>
            <a:ext cx="9962515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使用手机助手同步电脑中的数据到手机的具体操作步骤如下：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单击【开始】按钮，在弹出的开始菜单中选择【所有应用】选项卡下【拼音 S】选项中的【手机助手】菜单命令。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打开【手机助手】界面。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将 Android 手机连接至电脑，即可在下方显手机信息，单击【显示】按钮，即可显示更详细的手机存储信息。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单击【Android】按钮，可以查看目前Windows 10 手机助手所支持的功能，以及以后会完善的功能。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步骤五　单击 Offi ce 图标下的按钮，在弹出的界面中选择【Word】选项，单击【下一步】按钮。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09745" y="19685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65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 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使用手机助手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976630" y="1043305"/>
            <a:ext cx="9982200" cy="37782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718185" y="1226820"/>
            <a:ext cx="10842625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步骤六　在弹出的“步骤二”界面中输入电子邮件地址，单击【发送】按钮，Windows 10 手机助手将发送一封电子邮件至信箱中。在手机中打开此电子邮件并转到链接来安装 Word 应用，在电脑上的手机助手界面单击【下一步】按钮。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步骤七　如果已在手机中完成 Word 应用的安装，在弹出的“步骤三”界面中单击选中【我已在我的手机或平板电脑上登录到 Word 应用】复选框，单击【下一步】按钮。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步骤八　通过以上步骤，即可完成准备工作，可以随时在手机或平板电脑及 PC 上使用 Word。必须将文档保存到 OneDrive 才能保持同步。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步骤九　在显示界面的手机存储信息后，单击【将照片和视频导入到】链接，即可打开【照片】应用程序，并搜索图片和视频。搜索完成后，单击【导入】按钮可完成图片同步。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步骤十　单击【传输其他文件】链接，可打开资源管理器实现文件传输。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09745" y="19685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65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  </a:t>
              </a: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直接传到手机中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732790" y="1107440"/>
            <a:ext cx="10120630" cy="37782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1067435" y="1485265"/>
            <a:ext cx="9786620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本任务以使用 360 手机助手为例，介绍直接将照片数据同步到手机的具体操作步骤如下：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使用数据线将手机和电脑连接，并在电脑中打开 360 手机助手软件，即可开始与手机连接，如图 7-27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连接成功后，在左侧【图片】选项组下选择【手机相册】选项，单击手机图片上方的【添加图片到手机】按钮。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弹出【打开】对话框，选择图片存储的位置，并按住【Ctrl】键选择要添加到手机中的照片，单击【打开】按钮，如图 7-28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弹出【360 手机助手】提示对话框，显示导入进度，如图 7-29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步骤五　导入完成，即可看到同步到手机中的照片。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295" y="1485265"/>
            <a:ext cx="2932430" cy="3773170"/>
          </a:xfrm>
          <a:prstGeom prst="rect">
            <a:avLst/>
          </a:prstGeom>
        </p:spPr>
      </p:pic>
      <p:pic>
        <p:nvPicPr>
          <p:cNvPr id="5" name="图片 4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5680" y="2283460"/>
            <a:ext cx="4515485" cy="3004820"/>
          </a:xfrm>
          <a:prstGeom prst="rect">
            <a:avLst/>
          </a:prstGeom>
        </p:spPr>
      </p:pic>
      <p:pic>
        <p:nvPicPr>
          <p:cNvPr id="6" name="图片 5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295" y="1767840"/>
            <a:ext cx="4494530" cy="349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1820935" y="2794692"/>
            <a:ext cx="8550130" cy="1268577"/>
            <a:chOff x="1985867" y="2050333"/>
            <a:chExt cx="8550130" cy="1268577"/>
          </a:xfrm>
        </p:grpSpPr>
        <p:grpSp>
          <p:nvGrpSpPr>
            <p:cNvPr id="38" name="组合 37"/>
            <p:cNvGrpSpPr/>
            <p:nvPr/>
          </p:nvGrpSpPr>
          <p:grpSpPr>
            <a:xfrm>
              <a:off x="1985867" y="2050333"/>
              <a:ext cx="1268577" cy="1268577"/>
              <a:chOff x="1985867" y="2050333"/>
              <a:chExt cx="1268577" cy="1268577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985867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118936" y="2222956"/>
                <a:ext cx="100243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感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4413051" y="2050333"/>
              <a:ext cx="1268577" cy="1268577"/>
              <a:chOff x="4479091" y="2050333"/>
              <a:chExt cx="1268577" cy="1268577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479091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612160" y="2222956"/>
                <a:ext cx="100243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谢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6840235" y="2050333"/>
              <a:ext cx="1268577" cy="1268577"/>
              <a:chOff x="6560835" y="2050333"/>
              <a:chExt cx="1268577" cy="1268577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6560835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693904" y="2222956"/>
                <a:ext cx="100243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观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9267420" y="2050333"/>
              <a:ext cx="1268577" cy="1268577"/>
              <a:chOff x="8642580" y="2050333"/>
              <a:chExt cx="1268577" cy="1268577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8642580" y="2050333"/>
                <a:ext cx="1268577" cy="12685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rgbClr val="A6CDCC"/>
                  </a:gs>
                  <a:gs pos="25000">
                    <a:srgbClr val="A2CAC9"/>
                  </a:gs>
                  <a:gs pos="70000">
                    <a:srgbClr val="DDEBEB"/>
                  </a:gs>
                  <a:gs pos="48000">
                    <a:srgbClr val="ABD1D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8775649" y="2222956"/>
                <a:ext cx="100243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cs typeface="+mn-ea"/>
                    <a:sym typeface="+mn-lt"/>
                  </a:rPr>
                  <a:t>看</a:t>
                </a:r>
                <a:endParaRPr lang="zh-CN" altLang="en-US" sz="5400" b="1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3713480" y="4900930"/>
            <a:ext cx="4451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cs typeface="+mn-ea"/>
                <a:sym typeface="+mn-lt"/>
              </a:rPr>
              <a:t>THANK YOU</a:t>
            </a:r>
            <a:endParaRPr lang="en-US" altLang="zh-CN" sz="2400" b="1" dirty="0">
              <a:cs typeface="+mn-ea"/>
              <a:sym typeface="+mn-lt"/>
            </a:endParaRPr>
          </a:p>
        </p:txBody>
      </p:sp>
      <p:sp>
        <p:nvSpPr>
          <p:cNvPr id="46" name="斜纹 45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7" name="斜纹 46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 rot="2898973">
            <a:off x="729429" y="-274433"/>
            <a:ext cx="613410" cy="25024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cs typeface="+mn-ea"/>
                <a:sym typeface="+mn-lt"/>
              </a:rPr>
              <a:t>计算机应用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 rot="2920961">
            <a:off x="10906210" y="4714883"/>
            <a:ext cx="613410" cy="2312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cs typeface="+mn-ea"/>
                <a:sym typeface="+mn-lt"/>
              </a:rPr>
              <a:t>计算机应用</a:t>
            </a:r>
            <a:endParaRPr lang="zh-CN" altLang="en-US" sz="2800" b="1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45710" y="2359617"/>
            <a:ext cx="7381467" cy="213876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4093358" y="2654110"/>
            <a:ext cx="6102202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办公文件的加密</a:t>
            </a:r>
            <a:endParaRPr lang="zh-CN" altLang="en-US" sz="60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4147899" y="3614209"/>
            <a:ext cx="576201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Introduction to Word 2013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44750" cy="2138765"/>
            <a:chOff x="1182787" y="2432997"/>
            <a:chExt cx="2444750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88857" y="3148642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任务一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39"/>
            <a:ext cx="12192000" cy="68579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179"/>
          <p:cNvSpPr txBox="1"/>
          <p:nvPr/>
        </p:nvSpPr>
        <p:spPr>
          <a:xfrm>
            <a:off x="3640137" y="1866451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176"/>
          <p:cNvSpPr txBox="1"/>
          <p:nvPr/>
        </p:nvSpPr>
        <p:spPr>
          <a:xfrm>
            <a:off x="3639938" y="31866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4887595" y="1867535"/>
            <a:ext cx="4446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标记为最终状态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4887595" y="3186430"/>
            <a:ext cx="64052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用密码加密工作簿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4" name="文本框 176"/>
          <p:cNvSpPr txBox="1"/>
          <p:nvPr/>
        </p:nvSpPr>
        <p:spPr>
          <a:xfrm>
            <a:off x="3639938" y="4507416"/>
            <a:ext cx="799394" cy="645160"/>
          </a:xfrm>
          <a:prstGeom prst="rect">
            <a:avLst/>
          </a:prstGeom>
          <a:solidFill>
            <a:srgbClr val="9FC9C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4887595" y="4507230"/>
            <a:ext cx="64052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/>
                </a:solidFill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退出 Word 2013</a:t>
            </a:r>
            <a:endParaRPr lang="zh-CN" altLang="en-US" sz="3600" dirty="0">
              <a:solidFill>
                <a:schemeClr val="tx1"/>
              </a:solidFill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09745" y="19685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65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标记为最终状态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1029335" y="1149350"/>
            <a:ext cx="10295255" cy="37782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625475" y="1624330"/>
            <a:ext cx="10941050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“标记为最终状态”命令可将文档设置为只读，以防止审阅者或读者无意中更改文档。在将文档标记为最终状态后，键入、编辑命令及校对标记都会禁用或关闭，文档的“状态”属性会设置为“最终”，具体的操作步骤如下：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打开要标记的工作簿，单击【文件】选项卡下【信息】选项，在【信息】区域单击【保护工作簿】按钮，在弹出的下拉菜单中选择【标记为最终状态】选项，如图 7-1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弹出【Microsoft Excel】对话框，单击【确定】按钮，如图 7-2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弹出【Microsoft Excel】提示框，单击【确定】按钮，如图 7-3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返回 Excel 页面，该文档已被标记为最终状态，只能以只读形式显示，如图 7-4 所示。单击页面上方的【仍然编辑】按钮，可以对文档进行编辑。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420" y="1247775"/>
            <a:ext cx="4032250" cy="4622800"/>
          </a:xfrm>
          <a:prstGeom prst="rect">
            <a:avLst/>
          </a:prstGeom>
        </p:spPr>
      </p:pic>
      <p:pic>
        <p:nvPicPr>
          <p:cNvPr id="4" name="图片 3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6745" y="1854835"/>
            <a:ext cx="5351780" cy="4015740"/>
          </a:xfrm>
          <a:prstGeom prst="rect">
            <a:avLst/>
          </a:prstGeom>
        </p:spPr>
      </p:pic>
      <p:pic>
        <p:nvPicPr>
          <p:cNvPr id="5" name="图片 4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4420" y="1724025"/>
            <a:ext cx="5180330" cy="414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09745" y="19685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65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密码加密工作簿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1029335" y="1149350"/>
            <a:ext cx="10295255" cy="37782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706120" y="1296035"/>
            <a:ext cx="6276975" cy="56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用密码加密工作簿的具体步骤如下：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打开需要加密的工作簿，单击【文件】选项卡下【信息】选项，在【信息】区域单击【保护工作簿】按钮，在弹出的下拉菜单中选择【用密码进行加密】选项，如图 7-5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弹出【加密文档】对话框，输入密码，单击【确定】按钮，如图 7-6所示。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弹出【确认密码】对话框，再次输入密码，单击【确定】按钮，如图 7-7所示。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使用密码进行加密，在【信息】区域内显示需要密码才能打开工作簿，如图 7-8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995" y="1296035"/>
            <a:ext cx="3879850" cy="4115435"/>
          </a:xfrm>
          <a:prstGeom prst="rect">
            <a:avLst/>
          </a:prstGeom>
        </p:spPr>
      </p:pic>
      <p:pic>
        <p:nvPicPr>
          <p:cNvPr id="6" name="图片 5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045" y="1765935"/>
            <a:ext cx="4410075" cy="3645535"/>
          </a:xfrm>
          <a:prstGeom prst="rect">
            <a:avLst/>
          </a:prstGeom>
        </p:spPr>
      </p:pic>
      <p:pic>
        <p:nvPicPr>
          <p:cNvPr id="7" name="图片 6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4400" y="2027555"/>
            <a:ext cx="3839210" cy="3383915"/>
          </a:xfrm>
          <a:prstGeom prst="rect">
            <a:avLst/>
          </a:prstGeom>
        </p:spPr>
      </p:pic>
      <p:pic>
        <p:nvPicPr>
          <p:cNvPr id="8" name="图片 7" descr="捕获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6920" y="2258060"/>
            <a:ext cx="4153535" cy="3030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09745" y="19685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65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密码加密工作簿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二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1029335" y="1149350"/>
            <a:ext cx="10295255" cy="37782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706120" y="1296035"/>
            <a:ext cx="5495925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步骤五　再次打开文档时，将弹出【密码】对话框，输入密码后单击【确定】按钮，即可打开工作簿，如图 7-9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步骤六　如果需要取消加密，在【信息】区域单击【保护工作簿】按钮，在弹出的下拉菜单中选择【用密码进行加密】选项，弹出【加密文档】对话框，清除文本框中的密码，单击【确定】按钮，即可取消对工作簿的加密，如图 7-10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1805" y="1689100"/>
            <a:ext cx="4222115" cy="3194050"/>
          </a:xfrm>
          <a:prstGeom prst="rect">
            <a:avLst/>
          </a:prstGeom>
        </p:spPr>
      </p:pic>
      <p:pic>
        <p:nvPicPr>
          <p:cNvPr id="3" name="图片 2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3865" y="1844040"/>
            <a:ext cx="3751580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1480" y="525780"/>
              <a:ext cx="11369040" cy="5806440"/>
            </a:xfrm>
            <a:prstGeom prst="rect">
              <a:avLst/>
            </a:prstGeom>
            <a:noFill/>
            <a:ln w="38100">
              <a:solidFill>
                <a:srgbClr val="A2C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斜纹 28"/>
            <p:cNvSpPr/>
            <p:nvPr/>
          </p:nvSpPr>
          <p:spPr>
            <a:xfrm>
              <a:off x="0" y="15261"/>
              <a:ext cx="1767840" cy="1405738"/>
            </a:xfrm>
            <a:prstGeom prst="diagStripe">
              <a:avLst>
                <a:gd name="adj" fmla="val 59136"/>
              </a:avLst>
            </a:prstGeom>
            <a:solidFill>
              <a:srgbClr val="9FC9C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斜纹 29"/>
            <p:cNvSpPr/>
            <p:nvPr/>
          </p:nvSpPr>
          <p:spPr>
            <a:xfrm flipH="1" flipV="1">
              <a:off x="10637519" y="5288279"/>
              <a:ext cx="1554480" cy="1554459"/>
            </a:xfrm>
            <a:prstGeom prst="diagStripe">
              <a:avLst>
                <a:gd name="adj" fmla="val 59136"/>
              </a:avLst>
            </a:prstGeom>
            <a:solidFill>
              <a:srgbClr val="A2CA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09745" y="196850"/>
            <a:ext cx="4648200" cy="612328"/>
            <a:chOff x="4793728" y="1533400"/>
            <a:chExt cx="3799105" cy="612514"/>
          </a:xfrm>
        </p:grpSpPr>
        <p:sp>
          <p:nvSpPr>
            <p:cNvPr id="32" name="pa_     _1"/>
            <p:cNvSpPr/>
            <p:nvPr/>
          </p:nvSpPr>
          <p:spPr>
            <a:xfrm>
              <a:off x="4927601" y="1565443"/>
              <a:ext cx="3458389" cy="537053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89AF60"/>
              </a:solidFill>
            </a:ln>
            <a:effectLst>
              <a:innerShdw blurRad="50800" dist="127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     _17"/>
            <p:cNvSpPr>
              <a:spLocks noChangeArrowheads="1"/>
            </p:cNvSpPr>
            <p:nvPr/>
          </p:nvSpPr>
          <p:spPr bwMode="gray">
            <a:xfrm>
              <a:off x="5639410" y="1617252"/>
              <a:ext cx="2953423" cy="440652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lIns="121844" tIns="60922" rIns="121844" bIns="6092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保护当前工作表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_     _19"/>
            <p:cNvSpPr/>
            <p:nvPr/>
          </p:nvSpPr>
          <p:spPr>
            <a:xfrm>
              <a:off x="4793728" y="1533400"/>
              <a:ext cx="845027" cy="601141"/>
            </a:xfrm>
            <a:prstGeom prst="roundRect">
              <a:avLst/>
            </a:prstGeom>
            <a:solidFill>
              <a:srgbClr val="BBE0E3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44" tIns="60922" rIns="121844" bIns="6092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     _24"/>
            <p:cNvSpPr>
              <a:spLocks noChangeArrowheads="1"/>
            </p:cNvSpPr>
            <p:nvPr/>
          </p:nvSpPr>
          <p:spPr bwMode="auto">
            <a:xfrm>
              <a:off x="5026317" y="1605262"/>
              <a:ext cx="404878" cy="54065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三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ïṡḷîḓe"/>
          <p:cNvSpPr/>
          <p:nvPr/>
        </p:nvSpPr>
        <p:spPr bwMode="auto">
          <a:xfrm rot="10800000">
            <a:off x="1029335" y="1149350"/>
            <a:ext cx="10295255" cy="377825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549693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>
            <a:off x="722630" y="1231265"/>
            <a:ext cx="10386060" cy="516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用户也可以对工作簿中的工作表进行保护，其具体操作步骤如下：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步骤一　单击【文件】选项卡下【信息】选项，在【信息】区域单击【保护工作簿】按钮，在弹出的下拉菜单中选择【保护当前工作表】选项，如图 7-11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步骤二　弹出【保护工作表】对话框，系统默认勾选“保护工作表及锁定的单元格内容”，也可以在【允许此工作表的所有用户进行】列表中选择允许修改的选项，如图7-12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步骤三　弹出【确认密码】对话框，在此输入密码，单击【确定】按钮，如图 7-13所示。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步骤四　返回 Excel 中，双击单元格进行数据修改，弹出提示对话框，如图 7-14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步骤五　如果要取消对工作表的保护，可单击【文件】选项卡下【信息】选项卡，然后在【保护工作簿】选项中，单击【取消保护】超链接，如图 7-15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360045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步骤六　在弹出的【撤销工作表保护】提示对话框中，输入设置的密码，单击【确定】按钮即可取消保护，如图 7-16 所示。</a:t>
            </a:r>
            <a:endParaRPr lang="zh-CN" altLang="en-US" sz="20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040" y="1421130"/>
            <a:ext cx="3874770" cy="4025900"/>
          </a:xfrm>
          <a:prstGeom prst="rect">
            <a:avLst/>
          </a:prstGeom>
        </p:spPr>
      </p:pic>
      <p:pic>
        <p:nvPicPr>
          <p:cNvPr id="6" name="图片 5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9800" y="1593215"/>
            <a:ext cx="5608320" cy="3853815"/>
          </a:xfrm>
          <a:prstGeom prst="rect">
            <a:avLst/>
          </a:prstGeom>
        </p:spPr>
      </p:pic>
      <p:pic>
        <p:nvPicPr>
          <p:cNvPr id="7" name="图片 6" descr="捕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8980" y="2722880"/>
            <a:ext cx="6030595" cy="2565400"/>
          </a:xfrm>
          <a:prstGeom prst="rect">
            <a:avLst/>
          </a:prstGeom>
        </p:spPr>
      </p:pic>
      <p:pic>
        <p:nvPicPr>
          <p:cNvPr id="8" name="图片 7" descr="捕获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4355" y="2395220"/>
            <a:ext cx="6380480" cy="2549525"/>
          </a:xfrm>
          <a:prstGeom prst="rect">
            <a:avLst/>
          </a:prstGeom>
        </p:spPr>
      </p:pic>
      <p:pic>
        <p:nvPicPr>
          <p:cNvPr id="9" name="图片 8" descr="捕获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8035" y="2286635"/>
            <a:ext cx="5697855" cy="2766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975360"/>
            <a:ext cx="10393680" cy="4907280"/>
          </a:xfrm>
          <a:prstGeom prst="rect">
            <a:avLst/>
          </a:prstGeom>
          <a:noFill/>
          <a:ln w="38100">
            <a:solidFill>
              <a:srgbClr val="A2CA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1158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9FC9C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9578189" y="4507362"/>
            <a:ext cx="2613811" cy="2335377"/>
          </a:xfrm>
          <a:prstGeom prst="diagStripe">
            <a:avLst>
              <a:gd name="adj" fmla="val 59136"/>
            </a:avLst>
          </a:prstGeom>
          <a:solidFill>
            <a:srgbClr val="A2C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075" y="2359660"/>
            <a:ext cx="7837170" cy="2117725"/>
          </a:xfrm>
          <a:prstGeom prst="rect">
            <a:avLst/>
          </a:prstGeom>
          <a:solidFill>
            <a:srgbClr val="BBE0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554730" y="2654300"/>
            <a:ext cx="754888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4800" dirty="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使用 OneDrive 同步数据</a:t>
            </a:r>
            <a:endParaRPr lang="zh-CN" altLang="en-US" sz="4800" dirty="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3862705" y="3614420"/>
            <a:ext cx="6903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800">
                <a:latin typeface="手书体" panose="02010800040101010101" pitchFamily="2" charset="-122"/>
                <a:ea typeface="手书体" panose="02010800040101010101" pitchFamily="2" charset="-122"/>
                <a:sym typeface="+mn-ea"/>
              </a:rPr>
              <a:t>Synchronize data with OneDrive</a:t>
            </a:r>
            <a:endParaRPr lang="en-US" altLang="zh-CN" sz="2800">
              <a:latin typeface="手书体" panose="02010800040101010101" pitchFamily="2" charset="-122"/>
              <a:ea typeface="手书体" panose="0201080004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4823" y="2359617"/>
            <a:ext cx="2403475" cy="2138765"/>
            <a:chOff x="1182787" y="2432997"/>
            <a:chExt cx="2403475" cy="2138765"/>
          </a:xfrm>
          <a:solidFill>
            <a:srgbClr val="BBE0E3"/>
          </a:solidFill>
        </p:grpSpPr>
        <p:sp>
          <p:nvSpPr>
            <p:cNvPr id="19" name="橢圓 6"/>
            <p:cNvSpPr/>
            <p:nvPr/>
          </p:nvSpPr>
          <p:spPr>
            <a:xfrm>
              <a:off x="1182787" y="2432997"/>
              <a:ext cx="2138766" cy="2138765"/>
            </a:xfrm>
            <a:prstGeom prst="ellipse">
              <a:avLst/>
            </a:prstGeom>
            <a:grpFill/>
            <a:ln w="920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7582" y="3149277"/>
              <a:ext cx="2138680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000" dirty="0">
                  <a:solidFill>
                    <a:srgbClr val="0063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任务二</a:t>
              </a:r>
              <a:endParaRPr lang="zh-TW" altLang="en-US" sz="40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wykn3mz">
      <a:majorFont>
        <a:latin typeface="Palatino Linotype"/>
        <a:ea typeface="HanaMin"/>
        <a:cs typeface=""/>
      </a:majorFont>
      <a:minorFont>
        <a:latin typeface="Palatino Linotype"/>
        <a:ea typeface="HanaMi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4121</Words>
  <Application>WPS 演示</Application>
  <PresentationFormat>宽屏</PresentationFormat>
  <Paragraphs>246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手书体</vt:lpstr>
      <vt:lpstr>华文细黑</vt:lpstr>
      <vt:lpstr>Palatino Linotype</vt:lpstr>
      <vt:lpstr>HanaMin</vt:lpstr>
      <vt:lpstr>Segoe Print</vt:lpstr>
      <vt:lpstr>微软雅黑</vt:lpstr>
      <vt:lpstr>Arial Unicode MS</vt:lpstr>
      <vt:lpstr>Calibri</vt:lpstr>
      <vt:lpstr>华文楷体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姚 慧娟</dc:creator>
  <cp:lastModifiedBy>时晨。</cp:lastModifiedBy>
  <cp:revision>17</cp:revision>
  <dcterms:created xsi:type="dcterms:W3CDTF">2019-05-22T07:51:00Z</dcterms:created>
  <dcterms:modified xsi:type="dcterms:W3CDTF">2019-05-27T16:26:07Z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2052-11.1.0.8597</vt:lpwstr>
  </property>
</Properties>
</file>