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59" r:id="rId4"/>
    <p:sldId id="260" r:id="rId5"/>
    <p:sldId id="1086" r:id="rId6"/>
    <p:sldId id="1170" r:id="rId7"/>
    <p:sldId id="1307" r:id="rId8"/>
    <p:sldId id="1308" r:id="rId9"/>
    <p:sldId id="1309" r:id="rId10"/>
    <p:sldId id="1310" r:id="rId11"/>
    <p:sldId id="1311" r:id="rId12"/>
    <p:sldId id="1312" r:id="rId13"/>
    <p:sldId id="1313" r:id="rId14"/>
    <p:sldId id="1316" r:id="rId15"/>
    <p:sldId id="1317" r:id="rId16"/>
    <p:sldId id="1098" r:id="rId17"/>
    <p:sldId id="1184" r:id="rId18"/>
    <p:sldId id="1318" r:id="rId19"/>
    <p:sldId id="1319" r:id="rId20"/>
    <p:sldId id="1320" r:id="rId21"/>
    <p:sldId id="1321" r:id="rId22"/>
    <p:sldId id="1322" r:id="rId23"/>
    <p:sldId id="1314" r:id="rId24"/>
    <p:sldId id="1175" r:id="rId25"/>
    <p:sldId id="1188" r:id="rId26"/>
    <p:sldId id="1329" r:id="rId27"/>
    <p:sldId id="1330" r:id="rId28"/>
    <p:sldId id="1331" r:id="rId29"/>
    <p:sldId id="1332" r:id="rId30"/>
    <p:sldId id="1333" r:id="rId31"/>
    <p:sldId id="1334" r:id="rId32"/>
    <p:sldId id="1089" r:id="rId33"/>
    <p:sldId id="1323" r:id="rId34"/>
    <p:sldId id="1324" r:id="rId35"/>
    <p:sldId id="1326" r:id="rId36"/>
    <p:sldId id="1325" r:id="rId37"/>
    <p:sldId id="1327" r:id="rId38"/>
    <p:sldId id="1328" r:id="rId39"/>
    <p:sldId id="26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9693"/>
    <a:srgbClr val="9FC9C7"/>
    <a:srgbClr val="BBE0E3"/>
    <a:srgbClr val="A2CAC9"/>
    <a:srgbClr val="A6CDCC"/>
    <a:srgbClr val="B3DABB"/>
    <a:srgbClr val="DDEBEB"/>
    <a:srgbClr val="ABD1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42" d="100"/>
          <a:sy n="42" d="100"/>
        </p:scale>
        <p:origin x="1604" y="596"/>
      </p:cViewPr>
      <p:guideLst/>
    </p:cSldViewPr>
  </p:slideViewPr>
  <p:notesTextViewPr>
    <p:cViewPr>
      <p:scale>
        <a:sx n="1" d="1"/>
        <a:sy n="1" d="1"/>
      </p:scale>
      <p:origin x="0" y="0"/>
    </p:cViewPr>
  </p:notesTextViewPr>
  <p:sorterViewPr>
    <p:cViewPr>
      <p:scale>
        <a:sx n="35" d="100"/>
        <a:sy n="3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B66F95-6617-4EF5-B6FF-74E5EBDC739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ECFB9-3E59-4865-9DCA-58A8670F136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grpSp>
        <p:nvGrpSpPr>
          <p:cNvPr id="42" name="组合 41"/>
          <p:cNvGrpSpPr/>
          <p:nvPr/>
        </p:nvGrpSpPr>
        <p:grpSpPr>
          <a:xfrm>
            <a:off x="905900" y="1911407"/>
            <a:ext cx="7435070" cy="1268577"/>
            <a:chOff x="2424017" y="2050333"/>
            <a:chExt cx="7435070" cy="1268577"/>
          </a:xfrm>
        </p:grpSpPr>
        <p:grpSp>
          <p:nvGrpSpPr>
            <p:cNvPr id="38" name="组合 37"/>
            <p:cNvGrpSpPr/>
            <p:nvPr/>
          </p:nvGrpSpPr>
          <p:grpSpPr>
            <a:xfrm>
              <a:off x="2424017" y="2050333"/>
              <a:ext cx="1268577" cy="1268577"/>
              <a:chOff x="2424017" y="2050333"/>
              <a:chExt cx="1268577" cy="1268577"/>
            </a:xfrm>
          </p:grpSpPr>
          <p:sp>
            <p:nvSpPr>
              <p:cNvPr id="14" name="椭圆 13"/>
              <p:cNvSpPr/>
              <p:nvPr/>
            </p:nvSpPr>
            <p:spPr>
              <a:xfrm>
                <a:off x="2424017"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 name="文本框 9"/>
              <p:cNvSpPr txBox="1"/>
              <p:nvPr/>
            </p:nvSpPr>
            <p:spPr>
              <a:xfrm>
                <a:off x="2557721" y="2222956"/>
                <a:ext cx="1002439" cy="922020"/>
              </a:xfrm>
              <a:prstGeom prst="rect">
                <a:avLst/>
              </a:prstGeom>
              <a:noFill/>
            </p:spPr>
            <p:txBody>
              <a:bodyPr wrap="square" rtlCol="0">
                <a:spAutoFit/>
              </a:bodyPr>
              <a:lstStyle/>
              <a:p>
                <a:pPr algn="ctr"/>
                <a:r>
                  <a:rPr lang="zh-CN" altLang="en-US" sz="5400" b="1" dirty="0">
                    <a:cs typeface="+mn-ea"/>
                    <a:sym typeface="+mn-lt"/>
                  </a:rPr>
                  <a:t>计</a:t>
                </a:r>
                <a:endParaRPr lang="zh-CN" altLang="en-US" sz="5400" b="1" dirty="0">
                  <a:cs typeface="+mn-ea"/>
                  <a:sym typeface="+mn-lt"/>
                </a:endParaRPr>
              </a:p>
            </p:txBody>
          </p:sp>
        </p:grpSp>
        <p:grpSp>
          <p:nvGrpSpPr>
            <p:cNvPr id="39" name="组合 38"/>
            <p:cNvGrpSpPr/>
            <p:nvPr/>
          </p:nvGrpSpPr>
          <p:grpSpPr>
            <a:xfrm>
              <a:off x="3975536" y="2050333"/>
              <a:ext cx="1268577" cy="1268577"/>
              <a:chOff x="4041576" y="2050333"/>
              <a:chExt cx="1268577" cy="1268577"/>
            </a:xfrm>
          </p:grpSpPr>
          <p:sp>
            <p:nvSpPr>
              <p:cNvPr id="15" name="椭圆 14"/>
              <p:cNvSpPr/>
              <p:nvPr/>
            </p:nvSpPr>
            <p:spPr>
              <a:xfrm>
                <a:off x="4041576"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 name="文本框 10"/>
              <p:cNvSpPr txBox="1"/>
              <p:nvPr/>
            </p:nvSpPr>
            <p:spPr>
              <a:xfrm>
                <a:off x="4197505" y="2222956"/>
                <a:ext cx="1002439" cy="922020"/>
              </a:xfrm>
              <a:prstGeom prst="rect">
                <a:avLst/>
              </a:prstGeom>
              <a:noFill/>
            </p:spPr>
            <p:txBody>
              <a:bodyPr wrap="square" rtlCol="0">
                <a:spAutoFit/>
              </a:bodyPr>
              <a:lstStyle/>
              <a:p>
                <a:pPr algn="ctr"/>
                <a:r>
                  <a:rPr lang="zh-CN" altLang="en-US" sz="5400" b="1" dirty="0">
                    <a:cs typeface="+mn-ea"/>
                    <a:sym typeface="+mn-lt"/>
                  </a:rPr>
                  <a:t>算</a:t>
                </a:r>
                <a:endParaRPr lang="zh-CN" altLang="en-US" sz="5400" b="1" dirty="0">
                  <a:cs typeface="+mn-ea"/>
                  <a:sym typeface="+mn-lt"/>
                </a:endParaRPr>
              </a:p>
            </p:txBody>
          </p:sp>
        </p:grpSp>
        <p:grpSp>
          <p:nvGrpSpPr>
            <p:cNvPr id="40" name="组合 39"/>
            <p:cNvGrpSpPr/>
            <p:nvPr/>
          </p:nvGrpSpPr>
          <p:grpSpPr>
            <a:xfrm>
              <a:off x="5545470" y="2050333"/>
              <a:ext cx="1268577" cy="1268577"/>
              <a:chOff x="5266070" y="2050333"/>
              <a:chExt cx="1268577" cy="1268577"/>
            </a:xfrm>
          </p:grpSpPr>
          <p:sp>
            <p:nvSpPr>
              <p:cNvPr id="16" name="椭圆 15"/>
              <p:cNvSpPr/>
              <p:nvPr/>
            </p:nvSpPr>
            <p:spPr>
              <a:xfrm>
                <a:off x="5266070"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 name="文本框 11"/>
              <p:cNvSpPr txBox="1"/>
              <p:nvPr/>
            </p:nvSpPr>
            <p:spPr>
              <a:xfrm>
                <a:off x="5398504" y="2222956"/>
                <a:ext cx="1002439" cy="922020"/>
              </a:xfrm>
              <a:prstGeom prst="rect">
                <a:avLst/>
              </a:prstGeom>
              <a:noFill/>
            </p:spPr>
            <p:txBody>
              <a:bodyPr wrap="square" rtlCol="0">
                <a:spAutoFit/>
              </a:bodyPr>
              <a:lstStyle/>
              <a:p>
                <a:pPr algn="ctr"/>
                <a:r>
                  <a:rPr lang="zh-CN" altLang="en-US" sz="5400" b="1" dirty="0">
                    <a:cs typeface="+mn-ea"/>
                    <a:sym typeface="+mn-lt"/>
                  </a:rPr>
                  <a:t>机</a:t>
                </a:r>
                <a:endParaRPr lang="zh-CN" altLang="en-US" sz="5400" b="1" dirty="0">
                  <a:cs typeface="+mn-ea"/>
                  <a:sym typeface="+mn-lt"/>
                </a:endParaRPr>
              </a:p>
            </p:txBody>
          </p:sp>
        </p:grpSp>
        <p:sp>
          <p:nvSpPr>
            <p:cNvPr id="17" name="椭圆 16"/>
            <p:cNvSpPr/>
            <p:nvPr/>
          </p:nvSpPr>
          <p:spPr>
            <a:xfrm>
              <a:off x="8590510"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33" name="文本框 32"/>
          <p:cNvSpPr txBox="1"/>
          <p:nvPr/>
        </p:nvSpPr>
        <p:spPr>
          <a:xfrm>
            <a:off x="1637660" y="3325854"/>
            <a:ext cx="8916681" cy="368300"/>
          </a:xfrm>
          <a:prstGeom prst="rect">
            <a:avLst/>
          </a:prstGeom>
          <a:noFill/>
        </p:spPr>
        <p:txBody>
          <a:bodyPr wrap="square" rtlCol="0">
            <a:spAutoFit/>
          </a:bodyPr>
          <a:lstStyle/>
          <a:p>
            <a:pPr algn="dist"/>
            <a:r>
              <a:rPr lang="en-US" altLang="zh-CN" dirty="0">
                <a:latin typeface="手书体" panose="02010800040101010101" pitchFamily="2" charset="-122"/>
                <a:ea typeface="手书体" panose="02010800040101010101" pitchFamily="2" charset="-122"/>
                <a:sym typeface="+mn-ea"/>
              </a:rPr>
              <a:t>Computer application foundation</a:t>
            </a:r>
            <a:endParaRPr lang="zh-CN" altLang="en-US" dirty="0">
              <a:cs typeface="+mn-ea"/>
              <a:sym typeface="+mn-lt"/>
            </a:endParaRPr>
          </a:p>
        </p:txBody>
      </p:sp>
      <p:sp>
        <p:nvSpPr>
          <p:cNvPr id="36" name="文本框 35"/>
          <p:cNvSpPr txBox="1"/>
          <p:nvPr/>
        </p:nvSpPr>
        <p:spPr>
          <a:xfrm>
            <a:off x="2174875" y="4417060"/>
            <a:ext cx="7503160" cy="583565"/>
          </a:xfrm>
          <a:prstGeom prst="rect">
            <a:avLst/>
          </a:prstGeom>
          <a:noFill/>
        </p:spPr>
        <p:txBody>
          <a:bodyPr wrap="square" rtlCol="0">
            <a:spAutoFit/>
          </a:bodyPr>
          <a:lstStyle/>
          <a:p>
            <a:pPr algn="dist"/>
            <a:r>
              <a:rPr lang="en-US" altLang="zh-CN" sz="3200">
                <a:latin typeface="手书体" panose="02010800040101010101" pitchFamily="2" charset="-122"/>
                <a:ea typeface="手书体" panose="02010800040101010101" pitchFamily="2" charset="-122"/>
                <a:sym typeface="+mn-ea"/>
              </a:rPr>
              <a:t>项目</a:t>
            </a:r>
            <a:r>
              <a:rPr lang="zh-CN" altLang="en-US" sz="3200">
                <a:latin typeface="手书体" panose="02010800040101010101" pitchFamily="2" charset="-122"/>
                <a:ea typeface="手书体" panose="02010800040101010101" pitchFamily="2" charset="-122"/>
                <a:sym typeface="+mn-ea"/>
              </a:rPr>
              <a:t>五 </a:t>
            </a:r>
            <a:r>
              <a:rPr lang="en-US" altLang="zh-CN" sz="3200">
                <a:latin typeface="手书体" panose="02010800040101010101" pitchFamily="2" charset="-122"/>
                <a:ea typeface="手书体" panose="02010800040101010101" pitchFamily="2" charset="-122"/>
                <a:sym typeface="+mn-ea"/>
              </a:rPr>
              <a:t>　互联网办公</a:t>
            </a:r>
            <a:r>
              <a:rPr lang="en-US" altLang="zh-CN" sz="2400">
                <a:latin typeface="手书体" panose="02010800040101010101" pitchFamily="2" charset="-122"/>
                <a:ea typeface="手书体" panose="02010800040101010101" pitchFamily="2" charset="-122"/>
                <a:sym typeface="+mn-ea"/>
              </a:rPr>
              <a:t>　</a:t>
            </a:r>
            <a:endParaRPr lang="zh-CN" altLang="en-US" sz="2400" b="1" dirty="0">
              <a:cs typeface="+mn-ea"/>
              <a:sym typeface="+mn-lt"/>
            </a:endParaRPr>
          </a:p>
        </p:txBody>
      </p:sp>
      <p:sp>
        <p:nvSpPr>
          <p:cNvPr id="46" name="斜纹 45"/>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斜纹 46"/>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p:cNvSpPr txBox="1"/>
          <p:nvPr/>
        </p:nvSpPr>
        <p:spPr>
          <a:xfrm rot="2898973">
            <a:off x="729429" y="-274433"/>
            <a:ext cx="613410" cy="2502454"/>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
        <p:nvSpPr>
          <p:cNvPr id="49" name="文本框 48"/>
          <p:cNvSpPr txBox="1"/>
          <p:nvPr/>
        </p:nvSpPr>
        <p:spPr>
          <a:xfrm rot="2920961">
            <a:off x="10906210" y="4714883"/>
            <a:ext cx="613410" cy="2312437"/>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
        <p:nvSpPr>
          <p:cNvPr id="3" name="椭圆 2"/>
          <p:cNvSpPr/>
          <p:nvPr/>
        </p:nvSpPr>
        <p:spPr>
          <a:xfrm>
            <a:off x="5591573" y="1911407"/>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cs typeface="+mn-ea"/>
              <a:sym typeface="+mn-lt"/>
            </a:endParaRPr>
          </a:p>
        </p:txBody>
      </p:sp>
      <p:sp>
        <p:nvSpPr>
          <p:cNvPr id="4" name="椭圆 3"/>
          <p:cNvSpPr/>
          <p:nvPr/>
        </p:nvSpPr>
        <p:spPr>
          <a:xfrm>
            <a:off x="8542418" y="1911407"/>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5" name="椭圆 4"/>
          <p:cNvSpPr/>
          <p:nvPr/>
        </p:nvSpPr>
        <p:spPr>
          <a:xfrm>
            <a:off x="10044193" y="1911407"/>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6" name="文本框 5"/>
          <p:cNvSpPr txBox="1"/>
          <p:nvPr/>
        </p:nvSpPr>
        <p:spPr>
          <a:xfrm>
            <a:off x="5725277" y="2082760"/>
            <a:ext cx="1002439" cy="922020"/>
          </a:xfrm>
          <a:prstGeom prst="rect">
            <a:avLst/>
          </a:prstGeom>
          <a:noFill/>
        </p:spPr>
        <p:txBody>
          <a:bodyPr wrap="square" rtlCol="0">
            <a:spAutoFit/>
          </a:bodyPr>
          <a:p>
            <a:pPr algn="ctr"/>
            <a:r>
              <a:rPr lang="zh-CN" altLang="en-US" sz="5400" b="1" dirty="0">
                <a:cs typeface="+mn-ea"/>
                <a:sym typeface="+mn-lt"/>
              </a:rPr>
              <a:t>应</a:t>
            </a:r>
            <a:endParaRPr lang="zh-CN" altLang="en-US" sz="5400" b="1" dirty="0">
              <a:cs typeface="+mn-ea"/>
              <a:sym typeface="+mn-lt"/>
            </a:endParaRPr>
          </a:p>
        </p:txBody>
      </p:sp>
      <p:sp>
        <p:nvSpPr>
          <p:cNvPr id="7" name="文本框 6"/>
          <p:cNvSpPr txBox="1"/>
          <p:nvPr/>
        </p:nvSpPr>
        <p:spPr>
          <a:xfrm>
            <a:off x="7206097" y="2084030"/>
            <a:ext cx="1002439" cy="923330"/>
          </a:xfrm>
          <a:prstGeom prst="rect">
            <a:avLst/>
          </a:prstGeom>
          <a:noFill/>
        </p:spPr>
        <p:txBody>
          <a:bodyPr wrap="square" rtlCol="0">
            <a:spAutoFit/>
          </a:bodyPr>
          <a:lstStyle/>
          <a:p>
            <a:pPr algn="ctr"/>
            <a:r>
              <a:rPr lang="zh-CN" altLang="en-US" sz="5400" b="1" dirty="0">
                <a:cs typeface="+mn-ea"/>
                <a:sym typeface="+mn-lt"/>
              </a:rPr>
              <a:t>用</a:t>
            </a:r>
            <a:endParaRPr lang="zh-CN" altLang="en-US" sz="5400" b="1" dirty="0">
              <a:cs typeface="+mn-ea"/>
              <a:sym typeface="+mn-lt"/>
            </a:endParaRPr>
          </a:p>
        </p:txBody>
      </p:sp>
      <p:sp>
        <p:nvSpPr>
          <p:cNvPr id="8" name="文本框 7"/>
          <p:cNvSpPr txBox="1"/>
          <p:nvPr/>
        </p:nvSpPr>
        <p:spPr>
          <a:xfrm>
            <a:off x="8676122" y="2084030"/>
            <a:ext cx="1002439" cy="922020"/>
          </a:xfrm>
          <a:prstGeom prst="rect">
            <a:avLst/>
          </a:prstGeom>
          <a:noFill/>
        </p:spPr>
        <p:txBody>
          <a:bodyPr wrap="square" rtlCol="0">
            <a:spAutoFit/>
          </a:bodyPr>
          <a:lstStyle/>
          <a:p>
            <a:pPr algn="ctr"/>
            <a:r>
              <a:rPr lang="zh-CN" altLang="en-US" sz="5400" b="1" dirty="0">
                <a:cs typeface="+mn-ea"/>
                <a:sym typeface="+mn-lt"/>
              </a:rPr>
              <a:t>基</a:t>
            </a:r>
            <a:endParaRPr lang="zh-CN" altLang="en-US" sz="5400" b="1" dirty="0">
              <a:cs typeface="+mn-ea"/>
              <a:sym typeface="+mn-lt"/>
            </a:endParaRPr>
          </a:p>
        </p:txBody>
      </p:sp>
      <p:sp>
        <p:nvSpPr>
          <p:cNvPr id="9" name="文本框 8"/>
          <p:cNvSpPr txBox="1"/>
          <p:nvPr/>
        </p:nvSpPr>
        <p:spPr>
          <a:xfrm>
            <a:off x="10177897" y="2085300"/>
            <a:ext cx="1002439" cy="922020"/>
          </a:xfrm>
          <a:prstGeom prst="rect">
            <a:avLst/>
          </a:prstGeom>
          <a:noFill/>
        </p:spPr>
        <p:txBody>
          <a:bodyPr wrap="square" rtlCol="0">
            <a:spAutoFit/>
          </a:bodyPr>
          <a:p>
            <a:pPr algn="ctr"/>
            <a:r>
              <a:rPr lang="zh-CN" altLang="en-US" sz="5400" b="1" dirty="0">
                <a:cs typeface="+mn-ea"/>
                <a:sym typeface="+mn-lt"/>
              </a:rPr>
              <a:t>础</a:t>
            </a:r>
            <a:endParaRPr lang="zh-CN" altLang="en-US" sz="5400" b="1" dirty="0">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529399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76300" y="1484630"/>
            <a:ext cx="464883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（2）路由器设置</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路由器设置主要是指在电脑或便携设备端，为路由器配置上网账号，设置无线网络名称、密码等信息。其具体操作步骤如下：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完成硬件设备的搭建后，启动任意一台电脑，打开 IE 浏览器，在地址栏中输入“192.168.1.1”，按【Enter】键，进入路由器管理页面。如图5-9 所示。</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6183630" y="1612265"/>
            <a:ext cx="5357495" cy="3484880"/>
          </a:xfrm>
          <a:prstGeom prst="rect">
            <a:avLst/>
          </a:prstGeom>
        </p:spPr>
      </p:pic>
      <p:grpSp>
        <p:nvGrpSpPr>
          <p:cNvPr id="8" name="组合 7"/>
          <p:cNvGrpSpPr/>
          <p:nvPr/>
        </p:nvGrpSpPr>
        <p:grpSpPr>
          <a:xfrm>
            <a:off x="4309745" y="196850"/>
            <a:ext cx="4013200" cy="605699"/>
            <a:chOff x="4793728" y="1533400"/>
            <a:chExt cx="3799105" cy="606069"/>
          </a:xfrm>
        </p:grpSpPr>
        <p:sp>
          <p:nvSpPr>
            <p:cNvPr id="9"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0" name="pa_     _17"/>
            <p:cNvSpPr>
              <a:spLocks noChangeArrowheads="1"/>
            </p:cNvSpPr>
            <p:nvPr/>
          </p:nvSpPr>
          <p:spPr bwMode="gray">
            <a:xfrm>
              <a:off x="5639410" y="1617252"/>
              <a:ext cx="2953423" cy="44077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组建局域网</a:t>
              </a:r>
              <a:endParaRPr lang="zh-CN" altLang="en-US" b="1" dirty="0">
                <a:solidFill>
                  <a:schemeClr val="tx1">
                    <a:lumMod val="65000"/>
                    <a:lumOff val="35000"/>
                  </a:schemeClr>
                </a:solidFill>
                <a:cs typeface="+mn-ea"/>
                <a:sym typeface="+mn-lt"/>
              </a:endParaRPr>
            </a:p>
          </p:txBody>
        </p:sp>
        <p:sp>
          <p:nvSpPr>
            <p:cNvPr id="11"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3"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573849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527050" y="1484630"/>
            <a:ext cx="590804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步骤二　进入设置界面，选择左侧的【设置向导】选项，在右侧【设置向导】中单击【下一步】按钮。</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打开【设置向导】对话框，选择连接类型，这里单击选中【让路由器自动选择上网方式】单选项，并单击【下一步】按钮。如图 5-10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如果检测为拨号上网，则输入账号和口令；如果检测为静态 IP，则需输入IP 地址和子网掩码，然后单击【下一步】按钮；如果检测为动态 IP，则无需输入任何内容，直接跳转到下一步操作，如图 5-11 所示。</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6645910" y="1257935"/>
            <a:ext cx="5134610" cy="3271520"/>
          </a:xfrm>
          <a:prstGeom prst="rect">
            <a:avLst/>
          </a:prstGeom>
        </p:spPr>
      </p:pic>
      <p:pic>
        <p:nvPicPr>
          <p:cNvPr id="3" name="图片 2" descr="捕获"/>
          <p:cNvPicPr>
            <a:picLocks noChangeAspect="1"/>
          </p:cNvPicPr>
          <p:nvPr/>
        </p:nvPicPr>
        <p:blipFill>
          <a:blip r:embed="rId3"/>
          <a:stretch>
            <a:fillRect/>
          </a:stretch>
        </p:blipFill>
        <p:spPr>
          <a:xfrm>
            <a:off x="6572250" y="1711325"/>
            <a:ext cx="5425440" cy="3436620"/>
          </a:xfrm>
          <a:prstGeom prst="rect">
            <a:avLst/>
          </a:prstGeom>
        </p:spPr>
      </p:pic>
      <p:grpSp>
        <p:nvGrpSpPr>
          <p:cNvPr id="16" name="组合 15"/>
          <p:cNvGrpSpPr/>
          <p:nvPr/>
        </p:nvGrpSpPr>
        <p:grpSpPr>
          <a:xfrm>
            <a:off x="4309745" y="196850"/>
            <a:ext cx="4013200" cy="605699"/>
            <a:chOff x="4793728" y="1533400"/>
            <a:chExt cx="3799105" cy="606069"/>
          </a:xfrm>
        </p:grpSpPr>
        <p:sp>
          <p:nvSpPr>
            <p:cNvPr id="17"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8" name="pa_     _17"/>
            <p:cNvSpPr>
              <a:spLocks noChangeArrowheads="1"/>
            </p:cNvSpPr>
            <p:nvPr/>
          </p:nvSpPr>
          <p:spPr bwMode="gray">
            <a:xfrm>
              <a:off x="5639410" y="1617252"/>
              <a:ext cx="2953423" cy="44077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组建局域网</a:t>
              </a:r>
              <a:endParaRPr lang="zh-CN" altLang="en-US" b="1" dirty="0">
                <a:solidFill>
                  <a:schemeClr val="tx1">
                    <a:lumMod val="65000"/>
                    <a:lumOff val="35000"/>
                  </a:schemeClr>
                </a:solidFill>
                <a:cs typeface="+mn-ea"/>
                <a:sym typeface="+mn-lt"/>
              </a:endParaRPr>
            </a:p>
          </p:txBody>
        </p:sp>
        <p:sp>
          <p:nvSpPr>
            <p:cNvPr id="19"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20"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573849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527050" y="1484630"/>
            <a:ext cx="59080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步骤五　在【设置向导—无线设置】页面设置路由器无线网络的基本参数，单击选中【WPA—PSK/WPA2—PSK】单选项，在【PSK 密码】文本框中设置 PSK 密码。单击【下一步】按钮，如图 5-12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步骤六　在弹出的页面中单击【重启】按钮，如果弹出【此站点提示】对话框，提示是否重启路由器，单击【重启】按钮，即可重启路由器，完成设置，如图 5-13 所示。</a:t>
            </a:r>
            <a:endParaRPr lang="zh-CN" altLang="en-US" sz="2000" dirty="0">
              <a:solidFill>
                <a:srgbClr val="0D0D0D"/>
              </a:solidFill>
              <a:latin typeface="+mn-lt"/>
              <a:ea typeface="+mn-ea"/>
              <a:cs typeface="+mn-ea"/>
              <a:sym typeface="+mn-lt"/>
            </a:endParaRPr>
          </a:p>
        </p:txBody>
      </p:sp>
      <p:pic>
        <p:nvPicPr>
          <p:cNvPr id="4" name="图片 3" descr="捕获"/>
          <p:cNvPicPr>
            <a:picLocks noChangeAspect="1"/>
          </p:cNvPicPr>
          <p:nvPr/>
        </p:nvPicPr>
        <p:blipFill>
          <a:blip r:embed="rId2"/>
          <a:stretch>
            <a:fillRect/>
          </a:stretch>
        </p:blipFill>
        <p:spPr>
          <a:xfrm>
            <a:off x="6526530" y="1175385"/>
            <a:ext cx="5127625" cy="3808095"/>
          </a:xfrm>
          <a:prstGeom prst="rect">
            <a:avLst/>
          </a:prstGeom>
        </p:spPr>
      </p:pic>
      <p:pic>
        <p:nvPicPr>
          <p:cNvPr id="5" name="图片 4" descr="捕获"/>
          <p:cNvPicPr>
            <a:picLocks noChangeAspect="1"/>
          </p:cNvPicPr>
          <p:nvPr/>
        </p:nvPicPr>
        <p:blipFill>
          <a:blip r:embed="rId3"/>
          <a:stretch>
            <a:fillRect/>
          </a:stretch>
        </p:blipFill>
        <p:spPr>
          <a:xfrm>
            <a:off x="6435090" y="2045335"/>
            <a:ext cx="5492115" cy="3312795"/>
          </a:xfrm>
          <a:prstGeom prst="rect">
            <a:avLst/>
          </a:prstGeom>
        </p:spPr>
      </p:pic>
      <p:grpSp>
        <p:nvGrpSpPr>
          <p:cNvPr id="11" name="组合 10"/>
          <p:cNvGrpSpPr/>
          <p:nvPr/>
        </p:nvGrpSpPr>
        <p:grpSpPr>
          <a:xfrm>
            <a:off x="4309745" y="196850"/>
            <a:ext cx="4013200" cy="605699"/>
            <a:chOff x="4793728" y="1533400"/>
            <a:chExt cx="3799105" cy="606069"/>
          </a:xfrm>
        </p:grpSpPr>
        <p:sp>
          <p:nvSpPr>
            <p:cNvPr id="1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4" name="pa_     _17"/>
            <p:cNvSpPr>
              <a:spLocks noChangeArrowheads="1"/>
            </p:cNvSpPr>
            <p:nvPr/>
          </p:nvSpPr>
          <p:spPr bwMode="gray">
            <a:xfrm>
              <a:off x="5639410" y="1617252"/>
              <a:ext cx="2953423" cy="44077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组建局域网</a:t>
              </a:r>
              <a:endParaRPr lang="zh-CN" altLang="en-US" b="1" dirty="0">
                <a:solidFill>
                  <a:schemeClr val="tx1">
                    <a:lumMod val="65000"/>
                    <a:lumOff val="35000"/>
                  </a:schemeClr>
                </a:solidFill>
                <a:cs typeface="+mn-ea"/>
                <a:sym typeface="+mn-lt"/>
              </a:endParaRPr>
            </a:p>
          </p:txBody>
        </p:sp>
        <p:sp>
          <p:nvSpPr>
            <p:cNvPr id="16"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7"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573849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527050" y="1333500"/>
            <a:ext cx="6171565"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（3）连接上网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单击电脑任务栏中的无线网络图标 ，在弹出的对话框中会显示无线网络的列表，单击需要连接的网络名称，勾选【自动连接】复选框，方便网络连接，然后单击【连接】按钮，如图 5-14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网络名称下方弹出【输入网络安全密钥】对话框，输入在路由器中设置的无线网络密码，单击【下一步】按钮即可连接网络，如图 5-15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密钥验证成功后，即可连接网络。在该网络名称下，则显示“已连接”，网络图标也显示为已连接状态 ，如图 5-16 所示</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7569200" y="1082675"/>
            <a:ext cx="3068320" cy="5050790"/>
          </a:xfrm>
          <a:prstGeom prst="rect">
            <a:avLst/>
          </a:prstGeom>
        </p:spPr>
      </p:pic>
      <p:pic>
        <p:nvPicPr>
          <p:cNvPr id="3" name="图片 2" descr="捕获"/>
          <p:cNvPicPr>
            <a:picLocks noChangeAspect="1"/>
          </p:cNvPicPr>
          <p:nvPr/>
        </p:nvPicPr>
        <p:blipFill>
          <a:blip r:embed="rId3"/>
          <a:stretch>
            <a:fillRect/>
          </a:stretch>
        </p:blipFill>
        <p:spPr>
          <a:xfrm>
            <a:off x="6864350" y="2085340"/>
            <a:ext cx="4171950" cy="3044825"/>
          </a:xfrm>
          <a:prstGeom prst="rect">
            <a:avLst/>
          </a:prstGeom>
        </p:spPr>
      </p:pic>
      <p:pic>
        <p:nvPicPr>
          <p:cNvPr id="6" name="图片 5" descr="捕获"/>
          <p:cNvPicPr>
            <a:picLocks noChangeAspect="1"/>
          </p:cNvPicPr>
          <p:nvPr/>
        </p:nvPicPr>
        <p:blipFill>
          <a:blip r:embed="rId4"/>
          <a:stretch>
            <a:fillRect/>
          </a:stretch>
        </p:blipFill>
        <p:spPr>
          <a:xfrm>
            <a:off x="6698615" y="2485390"/>
            <a:ext cx="4978400" cy="2644775"/>
          </a:xfrm>
          <a:prstGeom prst="rect">
            <a:avLst/>
          </a:prstGeom>
        </p:spPr>
      </p:pic>
      <p:grpSp>
        <p:nvGrpSpPr>
          <p:cNvPr id="13" name="组合 12"/>
          <p:cNvGrpSpPr/>
          <p:nvPr/>
        </p:nvGrpSpPr>
        <p:grpSpPr>
          <a:xfrm>
            <a:off x="4309745" y="196850"/>
            <a:ext cx="4013200" cy="605699"/>
            <a:chOff x="4793728" y="1533400"/>
            <a:chExt cx="3799105" cy="606069"/>
          </a:xfrm>
        </p:grpSpPr>
        <p:sp>
          <p:nvSpPr>
            <p:cNvPr id="14"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6" name="pa_     _17"/>
            <p:cNvSpPr>
              <a:spLocks noChangeArrowheads="1"/>
            </p:cNvSpPr>
            <p:nvPr/>
          </p:nvSpPr>
          <p:spPr bwMode="gray">
            <a:xfrm>
              <a:off x="5639410" y="1617252"/>
              <a:ext cx="2953423" cy="44077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组建局域网</a:t>
              </a:r>
              <a:endParaRPr lang="zh-CN" altLang="en-US" b="1" dirty="0">
                <a:solidFill>
                  <a:schemeClr val="tx1">
                    <a:lumMod val="65000"/>
                    <a:lumOff val="35000"/>
                  </a:schemeClr>
                </a:solidFill>
                <a:cs typeface="+mn-ea"/>
                <a:sym typeface="+mn-lt"/>
              </a:endParaRPr>
            </a:p>
          </p:txBody>
        </p:sp>
        <p:sp>
          <p:nvSpPr>
            <p:cNvPr id="1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8"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1022159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527050" y="1484630"/>
            <a:ext cx="10111105"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2. 组建有线局域网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路由器端的设置和无线网的设置方法一样，此处不再赘述。为了避免所有电脑不在一个 IP 区域段中，确保所有电脑之间的连接，可以执行如下操作：</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在【网络】图标上单击鼠标右键，在弹出的快捷菜单中选择【打开网络和共享中心】命令，打开【网络和共享中心】窗口，单击【以太网】超链接。</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弹出【以太网状态】对话框，单击【属性】按钮，在弹出的对话框中选择【Internet 协议版本 4（TCP/IPv4）】选项，并单击【属性】按钮。弹出对话框，然后单击选中【自动获得 lP 地址】和【自动获得 DNS 服务器地址】单选项，单击【确定】按钮即可。</a:t>
            </a: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77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组建局域网</a:t>
              </a:r>
              <a:endParaRPr lang="zh-CN" altLang="en-US"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54730" y="2654300"/>
            <a:ext cx="754888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互联网辅助办公</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Internet assisted office</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任务二</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1979612" y="105682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1979413" y="198900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3047365" y="1056640"/>
            <a:ext cx="444627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浏览器的使用</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3153410" y="1988820"/>
            <a:ext cx="627888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使用 Cortana 个人智能助理</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1979413" y="295357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三</a:t>
            </a:r>
            <a:endParaRPr lang="zh-CN" altLang="en-US" sz="3600" b="1" dirty="0">
              <a:solidFill>
                <a:schemeClr val="bg1"/>
              </a:solidFill>
              <a:cs typeface="+mn-ea"/>
              <a:sym typeface="+mn-lt"/>
            </a:endParaRPr>
          </a:p>
        </p:txBody>
      </p:sp>
      <p:sp>
        <p:nvSpPr>
          <p:cNvPr id="6" name="文本框 8"/>
          <p:cNvSpPr txBox="1"/>
          <p:nvPr/>
        </p:nvSpPr>
        <p:spPr>
          <a:xfrm>
            <a:off x="3153410" y="2953385"/>
            <a:ext cx="363474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资源搜索与下载</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7" name="文本框 176"/>
          <p:cNvSpPr txBox="1"/>
          <p:nvPr/>
        </p:nvSpPr>
        <p:spPr>
          <a:xfrm>
            <a:off x="1979413" y="386225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四</a:t>
            </a:r>
            <a:endParaRPr lang="zh-CN" altLang="en-US" sz="3600" b="1" dirty="0">
              <a:solidFill>
                <a:schemeClr val="bg1"/>
              </a:solidFill>
              <a:cs typeface="+mn-ea"/>
              <a:sym typeface="+mn-lt"/>
            </a:endParaRPr>
          </a:p>
        </p:txBody>
      </p:sp>
      <p:sp>
        <p:nvSpPr>
          <p:cNvPr id="8" name="文本框 8"/>
          <p:cNvSpPr txBox="1"/>
          <p:nvPr/>
        </p:nvSpPr>
        <p:spPr>
          <a:xfrm>
            <a:off x="3153410" y="3862070"/>
            <a:ext cx="363474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资源搜索与下载</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9" name="文本框 8"/>
          <p:cNvSpPr txBox="1"/>
          <p:nvPr/>
        </p:nvSpPr>
        <p:spPr>
          <a:xfrm>
            <a:off x="3153410" y="4899660"/>
            <a:ext cx="492379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清除浏览器的浏览记录</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1" name="文本框 176"/>
          <p:cNvSpPr txBox="1"/>
          <p:nvPr/>
        </p:nvSpPr>
        <p:spPr>
          <a:xfrm>
            <a:off x="2095618" y="500398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五</a:t>
            </a:r>
            <a:endParaRPr lang="zh-CN" altLang="en-US" sz="3600" b="1" dirty="0">
              <a:solidFill>
                <a:schemeClr val="bg1"/>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1425575" y="1333500"/>
            <a:ext cx="951357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1767840" y="2034540"/>
            <a:ext cx="860107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浏览器是用户进行网络搜索的重要工具，用来显示网络中的文字、图像及其他信息等，本任务主要介绍浏览器的使用。</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认识 Microsoft Edge 浏览器</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 无干扰阅读网页</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3. Web 笔记和分享</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4. InPrivate 无痕迹浏览</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4"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浏览器的使用</a:t>
              </a:r>
              <a:endParaRPr b="1" dirty="0">
                <a:solidFill>
                  <a:schemeClr val="tx1">
                    <a:lumMod val="65000"/>
                    <a:lumOff val="35000"/>
                  </a:schemeClr>
                </a:solidFill>
                <a:cs typeface="+mn-ea"/>
                <a:sym typeface="+mn-lt"/>
              </a:endParaRPr>
            </a:p>
          </p:txBody>
        </p:sp>
        <p:sp>
          <p:nvSpPr>
            <p:cNvPr id="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1425575" y="1333500"/>
            <a:ext cx="951357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1767840" y="2034540"/>
            <a:ext cx="860107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Cortana（小娜）是 Windows 10 操作系统中集成的一个程序，它不仅是语音助手，还可以根据用户的喜好和习惯，帮助用户进行日程安排、回答问题和推送关注信息等，如果能够熟练使用，在办公中可以帮助用户提高工作效率。本任务主要介绍如何使用Cortana 个人智能助理。</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启用并唤醒 Cortana</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 设置 Cortana</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3. 使用 Cortana</a:t>
            </a: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4" name="pa_     _17"/>
            <p:cNvSpPr>
              <a:spLocks noChangeArrowheads="1"/>
            </p:cNvSpPr>
            <p:nvPr/>
          </p:nvSpPr>
          <p:spPr bwMode="gray">
            <a:xfrm>
              <a:off x="5639410" y="1617252"/>
              <a:ext cx="2953423" cy="46783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使用 Cortana 个人智能助理</a:t>
              </a:r>
              <a:endParaRPr lang="zh-CN" altLang="en-US" b="1" dirty="0">
                <a:solidFill>
                  <a:schemeClr val="tx1">
                    <a:lumMod val="65000"/>
                    <a:lumOff val="35000"/>
                  </a:schemeClr>
                </a:solidFill>
                <a:cs typeface="+mn-ea"/>
                <a:sym typeface="+mn-lt"/>
              </a:endParaRPr>
            </a:p>
          </p:txBody>
        </p:sp>
        <p:sp>
          <p:nvSpPr>
            <p:cNvPr id="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1425575" y="1333500"/>
            <a:ext cx="951357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1767840" y="2034540"/>
            <a:ext cx="860107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使用网络搜集与下载资料是互联网办公最常用的方法，同时，搜索引擎网站也提供了其他功能方便用户办公。</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资料搜索</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搜索引擎为用户提供检索服务的系统，用户可以通过搜索引擎搜索办公资料。常用的搜索引擎有百度、搜狗、360 等。</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 资料下载</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互联网就像一个虚拟的世界，在网络中用户可以搜索到几乎所有的资源，当遇到想要保存的数据时，就需要将其从网络上下载到自己的电脑硬盘存储。</a:t>
            </a: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4"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资源搜索与下载</a:t>
              </a:r>
              <a:endParaRPr lang="zh-CN" altLang="en-US" b="1" dirty="0">
                <a:solidFill>
                  <a:schemeClr val="tx1">
                    <a:lumMod val="65000"/>
                    <a:lumOff val="35000"/>
                  </a:schemeClr>
                </a:solidFill>
                <a:cs typeface="+mn-ea"/>
                <a:sym typeface="+mn-lt"/>
              </a:endParaRPr>
            </a:p>
          </p:txBody>
        </p:sp>
        <p:sp>
          <p:nvSpPr>
            <p:cNvPr id="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109854"/>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2551112"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5" name="文本框 176"/>
          <p:cNvSpPr txBox="1"/>
          <p:nvPr/>
        </p:nvSpPr>
        <p:spPr>
          <a:xfrm>
            <a:off x="2550913" y="322027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7" name="文本框 175"/>
          <p:cNvSpPr txBox="1"/>
          <p:nvPr/>
        </p:nvSpPr>
        <p:spPr>
          <a:xfrm>
            <a:off x="2551112" y="4591118"/>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11" name="文本框 10"/>
          <p:cNvSpPr txBox="1"/>
          <p:nvPr/>
        </p:nvSpPr>
        <p:spPr>
          <a:xfrm>
            <a:off x="1952084" y="99880"/>
            <a:ext cx="4680185" cy="14465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8800" b="1" dirty="0">
                <a:solidFill>
                  <a:schemeClr val="bg2">
                    <a:lumMod val="10000"/>
                  </a:schemeClr>
                </a:solidFill>
                <a:cs typeface="+mn-ea"/>
                <a:sym typeface="+mn-lt"/>
              </a:rPr>
              <a:t>C</a:t>
            </a:r>
            <a:r>
              <a:rPr lang="en-US" altLang="zh-CN" sz="5400" b="1" dirty="0">
                <a:solidFill>
                  <a:schemeClr val="bg2">
                    <a:lumMod val="10000"/>
                  </a:schemeClr>
                </a:solidFill>
                <a:cs typeface="+mn-ea"/>
                <a:sym typeface="+mn-lt"/>
              </a:rPr>
              <a:t>ONTENTS</a:t>
            </a:r>
            <a:endParaRPr lang="zh-CN" altLang="en-US" sz="5400" b="1" dirty="0">
              <a:solidFill>
                <a:schemeClr val="bg2">
                  <a:lumMod val="10000"/>
                </a:schemeClr>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747895" y="3220085"/>
            <a:ext cx="360045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r>
              <a:rPr lang="zh-CN" altLang="en-US" sz="3600" dirty="0">
                <a:latin typeface="手书体" panose="02010800040101010101" pitchFamily="2" charset="-122"/>
                <a:ea typeface="手书体" panose="02010800040101010101" pitchFamily="2" charset="-122"/>
                <a:sym typeface="+mn-ea"/>
              </a:rPr>
              <a:t>互联网辅助办公</a:t>
            </a:r>
            <a:endParaRPr lang="zh-CN" altLang="en-US" sz="3600" dirty="0">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747895" y="4591050"/>
            <a:ext cx="34785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fontAlgn="auto">
              <a:buClrTx/>
              <a:buSzTx/>
              <a:buFontTx/>
            </a:pPr>
            <a:r>
              <a:rPr lang="zh-CN" altLang="en-US" sz="3600" dirty="0">
                <a:latin typeface="手书体" panose="02010800040101010101" pitchFamily="2" charset="-122"/>
                <a:ea typeface="手书体" panose="02010800040101010101" pitchFamily="2" charset="-122"/>
                <a:sym typeface="+mn-ea"/>
              </a:rPr>
              <a:t>网上交流与办公</a:t>
            </a:r>
            <a:endParaRPr lang="zh-CN" altLang="en-US" sz="3600" dirty="0">
              <a:latin typeface="手书体" panose="02010800040101010101" pitchFamily="2" charset="-122"/>
              <a:ea typeface="手书体" panose="02010800040101010101" pitchFamily="2" charset="-122"/>
              <a:sym typeface="+mn-ea"/>
            </a:endParaRPr>
          </a:p>
        </p:txBody>
      </p:sp>
      <p:sp>
        <p:nvSpPr>
          <p:cNvPr id="12" name="文本框 11"/>
          <p:cNvSpPr txBox="1"/>
          <p:nvPr/>
        </p:nvSpPr>
        <p:spPr>
          <a:xfrm>
            <a:off x="4747895" y="1866265"/>
            <a:ext cx="4563745" cy="645160"/>
          </a:xfrm>
          <a:prstGeom prst="rect">
            <a:avLst/>
          </a:prstGeom>
          <a:noFill/>
        </p:spPr>
        <p:txBody>
          <a:bodyPr wrap="square" rtlCol="0">
            <a:spAutoFit/>
          </a:bodyPr>
          <a:p>
            <a:r>
              <a:rPr lang="zh-CN" altLang="en-US" sz="3600" dirty="0">
                <a:latin typeface="手书体" panose="02010800040101010101" pitchFamily="2" charset="-122"/>
                <a:ea typeface="手书体" panose="02010800040101010101" pitchFamily="2" charset="-122"/>
              </a:rPr>
              <a:t>办公局域网的组建</a:t>
            </a:r>
            <a:endParaRPr lang="zh-CN" altLang="en-US" sz="3600" dirty="0">
              <a:latin typeface="手书体" panose="02010800040101010101" pitchFamily="2" charset="-122"/>
              <a:ea typeface="手书体" panose="0201080004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1064895" y="1143000"/>
            <a:ext cx="1014730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701040" y="1241425"/>
            <a:ext cx="10644505"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1. 开启公用文件夹共享</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在【网络】图标上单击鼠标右键，在弹出的快捷菜单中选择【打开网络和共享中心】命令，打开【网络和共享中心】窗口，单击【更改高级共享设置】超链接，如图 5-35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弹出【高级共享设置】窗口，分别选中【启用网络发现】、【启用文件和打印机共享】、【启动共享以便可以访问网络的用户可以读取和写入公用文件夹中的文件】、【关闭密码保护共享】单选按钮，然后单击【保存更改】按钮，即可开启公用文件夹的共享，如图 5-36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单击电脑桌面的【网络】图标，打开【网络】窗口，即可看到局域网内共享的电脑，单击电脑名称即可查看，如图 5-37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此时，可看到该计算机下共享的文件夹，也可在电脑用户路径下查看公用文件夹。</a:t>
            </a: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4"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局域网内文件的共享</a:t>
              </a:r>
              <a:endParaRPr b="1" dirty="0">
                <a:solidFill>
                  <a:schemeClr val="tx1">
                    <a:lumMod val="65000"/>
                    <a:lumOff val="35000"/>
                  </a:schemeClr>
                </a:solidFill>
                <a:cs typeface="+mn-ea"/>
                <a:sym typeface="+mn-lt"/>
              </a:endParaRPr>
            </a:p>
          </p:txBody>
        </p:sp>
        <p:sp>
          <p:nvSpPr>
            <p:cNvPr id="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四</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7" name="图片 6" descr="捕获"/>
          <p:cNvPicPr>
            <a:picLocks noChangeAspect="1"/>
          </p:cNvPicPr>
          <p:nvPr/>
        </p:nvPicPr>
        <p:blipFill>
          <a:blip r:embed="rId2"/>
          <a:stretch>
            <a:fillRect/>
          </a:stretch>
        </p:blipFill>
        <p:spPr>
          <a:xfrm>
            <a:off x="2668905" y="1143000"/>
            <a:ext cx="6050280" cy="3980180"/>
          </a:xfrm>
          <a:prstGeom prst="rect">
            <a:avLst/>
          </a:prstGeom>
        </p:spPr>
      </p:pic>
      <p:pic>
        <p:nvPicPr>
          <p:cNvPr id="8" name="图片 7" descr="捕获"/>
          <p:cNvPicPr>
            <a:picLocks noChangeAspect="1"/>
          </p:cNvPicPr>
          <p:nvPr/>
        </p:nvPicPr>
        <p:blipFill>
          <a:blip r:embed="rId3"/>
          <a:stretch>
            <a:fillRect/>
          </a:stretch>
        </p:blipFill>
        <p:spPr>
          <a:xfrm>
            <a:off x="3298190" y="1421130"/>
            <a:ext cx="5088890" cy="4261485"/>
          </a:xfrm>
          <a:prstGeom prst="rect">
            <a:avLst/>
          </a:prstGeom>
        </p:spPr>
      </p:pic>
      <p:pic>
        <p:nvPicPr>
          <p:cNvPr id="9" name="图片 8" descr="捕获"/>
          <p:cNvPicPr>
            <a:picLocks noChangeAspect="1"/>
          </p:cNvPicPr>
          <p:nvPr/>
        </p:nvPicPr>
        <p:blipFill>
          <a:blip r:embed="rId4"/>
          <a:stretch>
            <a:fillRect/>
          </a:stretch>
        </p:blipFill>
        <p:spPr>
          <a:xfrm>
            <a:off x="3352800" y="2229485"/>
            <a:ext cx="5850890" cy="3453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1064895" y="1143000"/>
            <a:ext cx="1014730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701040" y="1241425"/>
            <a:ext cx="1064450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2. 共享任意文件夹</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选择需要共享的文件夹，单击鼠标右键并在弹出的快捷菜单中选择【属性】菜单命令，弹出属性对话框，选择【共享】选项卡，单击【共享】按钮，如图 5-38所示。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弹出【文件共享】对话框，单击【添加】左侧的下拉按钮，选择要与其共享的用户，本实例选择每一个用户“Everyone”选项，然后单击【添加】按钮，再单击【共享】按钮，如图 5-39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提示“你的文件夹已共享”，单击【完成】按钮，成功将文件夹设为共享文件夹。在【各个项目】区域中，可以看到共享文件夹的路径，如这里显示“\\Sd-pc\ 文件”为该文件夹共享路径，如图 5-40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输入访问地址后，系统将自动跳转到共享文件夹的位置。</a:t>
            </a: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4"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局域网内文件的共享</a:t>
              </a:r>
              <a:endParaRPr b="1" dirty="0">
                <a:solidFill>
                  <a:schemeClr val="tx1">
                    <a:lumMod val="65000"/>
                    <a:lumOff val="35000"/>
                  </a:schemeClr>
                </a:solidFill>
                <a:cs typeface="+mn-ea"/>
                <a:sym typeface="+mn-lt"/>
              </a:endParaRPr>
            </a:p>
          </p:txBody>
        </p:sp>
        <p:sp>
          <p:nvSpPr>
            <p:cNvPr id="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四</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10" name="图片 9" descr="捕获"/>
          <p:cNvPicPr>
            <a:picLocks noChangeAspect="1"/>
          </p:cNvPicPr>
          <p:nvPr/>
        </p:nvPicPr>
        <p:blipFill>
          <a:blip r:embed="rId2"/>
          <a:stretch>
            <a:fillRect/>
          </a:stretch>
        </p:blipFill>
        <p:spPr>
          <a:xfrm>
            <a:off x="4193540" y="1241425"/>
            <a:ext cx="3660140" cy="5290185"/>
          </a:xfrm>
          <a:prstGeom prst="rect">
            <a:avLst/>
          </a:prstGeom>
        </p:spPr>
      </p:pic>
      <p:pic>
        <p:nvPicPr>
          <p:cNvPr id="11" name="图片 10" descr="捕获"/>
          <p:cNvPicPr>
            <a:picLocks noChangeAspect="1"/>
          </p:cNvPicPr>
          <p:nvPr/>
        </p:nvPicPr>
        <p:blipFill>
          <a:blip r:embed="rId3"/>
          <a:stretch>
            <a:fillRect/>
          </a:stretch>
        </p:blipFill>
        <p:spPr>
          <a:xfrm>
            <a:off x="3340735" y="1839595"/>
            <a:ext cx="4859655" cy="4292600"/>
          </a:xfrm>
          <a:prstGeom prst="rect">
            <a:avLst/>
          </a:prstGeom>
        </p:spPr>
      </p:pic>
      <p:pic>
        <p:nvPicPr>
          <p:cNvPr id="13" name="图片 12" descr="捕获"/>
          <p:cNvPicPr>
            <a:picLocks noChangeAspect="1"/>
          </p:cNvPicPr>
          <p:nvPr/>
        </p:nvPicPr>
        <p:blipFill>
          <a:blip r:embed="rId4"/>
          <a:stretch>
            <a:fillRect/>
          </a:stretch>
        </p:blipFill>
        <p:spPr>
          <a:xfrm>
            <a:off x="3578860" y="1421130"/>
            <a:ext cx="5438775" cy="47745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ox(in)">
                                      <p:cBhvr>
                                        <p:cTn id="13" dur="2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清除浏览器的浏览记录</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五</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9" name="文本框 37"/>
          <p:cNvSpPr txBox="1">
            <a:spLocks noChangeArrowheads="1"/>
          </p:cNvSpPr>
          <p:nvPr/>
        </p:nvSpPr>
        <p:spPr bwMode="auto">
          <a:xfrm>
            <a:off x="949960" y="1066800"/>
            <a:ext cx="1010666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浏览器在上网时会保存很多的上网记录，这些上网记录不但随着时间的增加越来越多，而且还有可能泄露用户的隐私信息。如果不想让别人看到这些上网记录，可以删除上网记录。具体的操作步骤如下：</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步骤一　打开 Microsoft Edge 浏览器，选择【更多操作】下的【设置】选项，如图5-41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打开【设置】窗格，单击【清除浏览数据】组下的【选择要清除的内容】按钮，如图 5-42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弹出【清除浏览数据】窗格，选中要清除的浏览数据内容，单击【清除】按钮，如图 5-43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步骤四　浏览数据清除完成后，可看到历史记录中所有的浏览记录都被清除了。</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2699385" y="1421130"/>
            <a:ext cx="7369175" cy="3776980"/>
          </a:xfrm>
          <a:prstGeom prst="rect">
            <a:avLst/>
          </a:prstGeom>
        </p:spPr>
      </p:pic>
      <p:pic>
        <p:nvPicPr>
          <p:cNvPr id="4" name="图片 3" descr="捕获"/>
          <p:cNvPicPr>
            <a:picLocks noChangeAspect="1"/>
          </p:cNvPicPr>
          <p:nvPr/>
        </p:nvPicPr>
        <p:blipFill>
          <a:blip r:embed="rId3"/>
          <a:stretch>
            <a:fillRect/>
          </a:stretch>
        </p:blipFill>
        <p:spPr>
          <a:xfrm>
            <a:off x="3571875" y="1165225"/>
            <a:ext cx="5427980" cy="4511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40125" y="2599690"/>
            <a:ext cx="754888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网上交流与办公</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Online communication and office</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任务三</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2878772" y="189058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2878573" y="321011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316095" y="1951990"/>
            <a:ext cx="6478270"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800" dirty="0">
                <a:solidFill>
                  <a:schemeClr val="tx1"/>
                </a:solidFill>
                <a:latin typeface="手书体" panose="02010800040101010101" pitchFamily="2" charset="-122"/>
                <a:ea typeface="手书体" panose="02010800040101010101" pitchFamily="2" charset="-122"/>
                <a:sym typeface="+mn-ea"/>
              </a:rPr>
              <a:t>使用 Outlook 接收、发送邮件</a:t>
            </a:r>
            <a:endParaRPr lang="zh-CN" altLang="en-US" sz="28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316095" y="3333115"/>
            <a:ext cx="3150870"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solidFill>
                  <a:schemeClr val="tx1"/>
                </a:solidFill>
                <a:latin typeface="手书体" panose="02010800040101010101" pitchFamily="2" charset="-122"/>
                <a:ea typeface="手书体" panose="02010800040101010101" pitchFamily="2" charset="-122"/>
                <a:sym typeface="+mn-ea"/>
              </a:rPr>
              <a:t>使用其他网页邮箱</a:t>
            </a:r>
            <a:endParaRPr lang="zh-CN" altLang="en-US" sz="28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2878573" y="459250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ea typeface="宋体" panose="02010600030101010101" pitchFamily="2" charset="-122"/>
                <a:cs typeface="+mn-ea"/>
                <a:sym typeface="+mn-lt"/>
              </a:rPr>
              <a:t>三</a:t>
            </a:r>
            <a:endParaRPr lang="zh-CN" altLang="en-US" sz="3600" b="1" dirty="0">
              <a:solidFill>
                <a:schemeClr val="bg1"/>
              </a:solidFill>
              <a:ea typeface="宋体" panose="02010600030101010101" pitchFamily="2" charset="-122"/>
              <a:cs typeface="+mn-ea"/>
              <a:sym typeface="+mn-lt"/>
            </a:endParaRPr>
          </a:p>
        </p:txBody>
      </p:sp>
      <p:sp>
        <p:nvSpPr>
          <p:cNvPr id="6" name="文本框 8"/>
          <p:cNvSpPr txBox="1"/>
          <p:nvPr/>
        </p:nvSpPr>
        <p:spPr>
          <a:xfrm>
            <a:off x="4316095" y="4653915"/>
            <a:ext cx="4437380"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solidFill>
                  <a:schemeClr val="tx1"/>
                </a:solidFill>
                <a:latin typeface="手书体" panose="02010800040101010101" pitchFamily="2" charset="-122"/>
                <a:ea typeface="手书体" panose="02010800040101010101" pitchFamily="2" charset="-122"/>
                <a:sym typeface="+mn-ea"/>
              </a:rPr>
              <a:t>使用腾讯 QQ 协助办公</a:t>
            </a:r>
            <a:endParaRPr lang="zh-CN" altLang="en-US" sz="28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11480" y="1310005"/>
            <a:ext cx="11188700"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1. 即时互传重要文档</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配置 Outlook 邮箱</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Windows 10 操作系统可以支持多种电子邮件地址，要使用电子邮件，用户首先需要使用电子邮件地址配置一个属于自己的 Windows 10 电子邮件账户，具体操作步骤如下：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单击桌面左下角【开始】选项卡下【所有应用】选项组中的【邮件】菜单命令，如图 5-46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打开【邮件】的欢迎页面，单击【开始使用】按钮打开账户窗口，如果用户没有登录 Microsoft 账户，则需要添加账户，这里单击【添加账户】按钮，如图 5-47所示。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如果用户已有 Microsoft 账户，则选择【Outlook.com】选项登录自己的账户；如果用户没有 Microsoft 账户，则打开【Outlook.com】选项注册账户，这里单击【Outlook.com】选项，如图 5-48 所示。</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p:txBody>
      </p:sp>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 Outlook 接收、发送邮件</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3" name="图片 2" descr="捕获"/>
          <p:cNvPicPr>
            <a:picLocks noChangeAspect="1"/>
          </p:cNvPicPr>
          <p:nvPr/>
        </p:nvPicPr>
        <p:blipFill>
          <a:blip r:embed="rId2"/>
          <a:stretch>
            <a:fillRect/>
          </a:stretch>
        </p:blipFill>
        <p:spPr>
          <a:xfrm>
            <a:off x="2553970" y="1898015"/>
            <a:ext cx="7370445" cy="3305175"/>
          </a:xfrm>
          <a:prstGeom prst="rect">
            <a:avLst/>
          </a:prstGeom>
        </p:spPr>
      </p:pic>
      <p:pic>
        <p:nvPicPr>
          <p:cNvPr id="9" name="图片 8" descr="捕获"/>
          <p:cNvPicPr>
            <a:picLocks noChangeAspect="1"/>
          </p:cNvPicPr>
          <p:nvPr/>
        </p:nvPicPr>
        <p:blipFill>
          <a:blip r:embed="rId3"/>
          <a:stretch>
            <a:fillRect/>
          </a:stretch>
        </p:blipFill>
        <p:spPr>
          <a:xfrm>
            <a:off x="3933190" y="1575435"/>
            <a:ext cx="3966845" cy="4565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02640" y="1807210"/>
            <a:ext cx="1072705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步骤四　在打开的【添加你的 Microsoft 账户】窗口中输入账号和密码，单击【登录】按钮，如图 5-49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步骤五　系统在配置账户前会要求用户重新输入一次 Microsoft 账户密码，并且确认此账户只用于登录【邮件】应用或是登录 Windows 10 操作系统，这里选择登录 Windows 10 操作系统，直接单击【下一步】按钮。</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步骤六　配置完成，单击【完成】按钮退出即可。</a:t>
            </a:r>
            <a:endParaRPr lang="zh-CN" altLang="en-US" sz="2000" dirty="0">
              <a:solidFill>
                <a:srgbClr val="0D0D0D"/>
              </a:solidFill>
              <a:latin typeface="+mn-lt"/>
              <a:ea typeface="+mn-ea"/>
              <a:cs typeface="+mn-ea"/>
              <a:sym typeface="+mn-lt"/>
            </a:endParaRPr>
          </a:p>
        </p:txBody>
      </p:sp>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 Outlook 接收、发送邮件</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2" name="图片 1" descr="捕获"/>
          <p:cNvPicPr>
            <a:picLocks noChangeAspect="1"/>
          </p:cNvPicPr>
          <p:nvPr/>
        </p:nvPicPr>
        <p:blipFill>
          <a:blip r:embed="rId2"/>
          <a:stretch>
            <a:fillRect/>
          </a:stretch>
        </p:blipFill>
        <p:spPr>
          <a:xfrm>
            <a:off x="5061585" y="1807210"/>
            <a:ext cx="3363595" cy="3889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02640" y="1532255"/>
            <a:ext cx="1072705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2. 写邮件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通过网络的电子邮件系统，用户可以与世界上任何一个角落的网络用户使用电子邮件联系，撰写电子邮件的具体操作步骤如下：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单击桌面左下角【开始】选项卡下【所有应用】选项组中的【邮件】菜单命令，如图 5-50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打开【邮件】主界面，系统会默认进入电子邮件的收件箱，如图 5-51所示。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单击【邮件】窗口上方的【新邮件】按钮，即可进入新邮件详细信息窗口，用户可以输入需要发送的内容，填写收件人的地址并发送电子邮件，如图 5-52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如果用户需要给多位收件人发送同一邮件，可以直接在收件人地址中添加其他收件人的电子邮件地址，中间用逗号隔开，邮件写完后，单击【发送】按钮即可。</a:t>
            </a:r>
            <a:endParaRPr lang="zh-CN" altLang="en-US" sz="2000" dirty="0">
              <a:solidFill>
                <a:srgbClr val="0D0D0D"/>
              </a:solidFill>
              <a:latin typeface="+mn-lt"/>
              <a:ea typeface="+mn-ea"/>
              <a:cs typeface="+mn-ea"/>
              <a:sym typeface="+mn-lt"/>
            </a:endParaRPr>
          </a:p>
        </p:txBody>
      </p:sp>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 Outlook 接收、发送邮件</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3" name="图片 2" descr="捕获"/>
          <p:cNvPicPr>
            <a:picLocks noChangeAspect="1"/>
          </p:cNvPicPr>
          <p:nvPr/>
        </p:nvPicPr>
        <p:blipFill>
          <a:blip r:embed="rId2"/>
          <a:stretch>
            <a:fillRect/>
          </a:stretch>
        </p:blipFill>
        <p:spPr>
          <a:xfrm>
            <a:off x="4098925" y="1977390"/>
            <a:ext cx="3783965" cy="3131185"/>
          </a:xfrm>
          <a:prstGeom prst="rect">
            <a:avLst/>
          </a:prstGeom>
        </p:spPr>
      </p:pic>
      <p:pic>
        <p:nvPicPr>
          <p:cNvPr id="9" name="图片 8" descr="捕获"/>
          <p:cNvPicPr>
            <a:picLocks noChangeAspect="1"/>
          </p:cNvPicPr>
          <p:nvPr/>
        </p:nvPicPr>
        <p:blipFill>
          <a:blip r:embed="rId3"/>
          <a:stretch>
            <a:fillRect/>
          </a:stretch>
        </p:blipFill>
        <p:spPr>
          <a:xfrm>
            <a:off x="3879215" y="2254250"/>
            <a:ext cx="4223385" cy="3263900"/>
          </a:xfrm>
          <a:prstGeom prst="rect">
            <a:avLst/>
          </a:prstGeom>
        </p:spPr>
      </p:pic>
      <p:pic>
        <p:nvPicPr>
          <p:cNvPr id="10" name="图片 9" descr="捕获"/>
          <p:cNvPicPr>
            <a:picLocks noChangeAspect="1"/>
          </p:cNvPicPr>
          <p:nvPr/>
        </p:nvPicPr>
        <p:blipFill>
          <a:blip r:embed="rId4"/>
          <a:stretch>
            <a:fillRect/>
          </a:stretch>
        </p:blipFill>
        <p:spPr>
          <a:xfrm>
            <a:off x="3745865" y="2053590"/>
            <a:ext cx="4700270" cy="36652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02640" y="1532255"/>
            <a:ext cx="10727055"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3. 添加附件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在写邮件的界面选择【插入】选项卡。</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单击【插入】选项卡下的【附加文件】按钮，打开【打开】对话框，选择需要上传的文件，并单击【打开】按钮。</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开始上传附件，上传完成后，单击【发送】按钮即可发送包含附件的邮件。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4. 接收邮件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在【邮箱】界面单击【收件箱】选项卡，进入收件箱，可以看到好友发送的邮件，如图 5-53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在收件箱中单击选择想要查看的邮件，即可打开新邮件并查看具体内容。在阅读邮件的窗口上方，用户可以回复好友邮件，删除邮件以及给邮件做标记等。</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p:txBody>
      </p:sp>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 Outlook 接收、发送邮件</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1320165" y="1532255"/>
            <a:ext cx="977582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5. 标记邮件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打开收件箱，可以看到收件箱里未读或已读的邮件。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选择需要做标记的邮件，单击鼠标右键，在弹出的快捷菜单中选择【设置标志】选项或【标记为未读】选项，例如选择【设置标志】选项。</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设置完成，可以看到邮件已被添加上标记。</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如果想取消标记或者标记为已读，使用同样的方法设置即可。</a:t>
            </a:r>
            <a:endParaRPr lang="zh-CN" altLang="en-US" sz="2000" dirty="0">
              <a:solidFill>
                <a:srgbClr val="0D0D0D"/>
              </a:solidFill>
              <a:latin typeface="+mn-lt"/>
              <a:ea typeface="+mn-ea"/>
              <a:cs typeface="+mn-ea"/>
              <a:sym typeface="+mn-lt"/>
            </a:endParaRPr>
          </a:p>
        </p:txBody>
      </p:sp>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 Outlook 接收、发送邮件</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45710" y="2359617"/>
            <a:ext cx="7381467" cy="213876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892550" y="2654300"/>
            <a:ext cx="630301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办公局域网的组建</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4147899" y="3614209"/>
            <a:ext cx="5762014"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Office LAN</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44750" cy="2138765"/>
            <a:chOff x="1182787" y="2432997"/>
            <a:chExt cx="2444750"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88857" y="3148642"/>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任务一</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1521460" y="2155190"/>
            <a:ext cx="936307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除了 Outlook 邮箱外，还可以使用其他电子邮箱，比如网易邮箱、QQ 邮箱、新浪邮箱、搜狐邮箱等，它们都支持以网页的形式登录，并可以进行任何接收、发送邮件的操作。下面将介绍腾讯 QQ 邮箱和网易邮箱的使用</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使用腾讯 QQ 邮箱</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 使用网易邮箱</a:t>
            </a:r>
            <a:endParaRPr lang="zh-CN" altLang="en-US" sz="2000" dirty="0">
              <a:solidFill>
                <a:srgbClr val="0D0D0D"/>
              </a:solidFill>
              <a:latin typeface="+mn-lt"/>
              <a:ea typeface="+mn-ea"/>
              <a:cs typeface="+mn-ea"/>
              <a:sym typeface="+mn-lt"/>
            </a:endParaRPr>
          </a:p>
        </p:txBody>
      </p:sp>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使用其他网页邮箱</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11480" y="1310005"/>
            <a:ext cx="11188700"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1. 即时互传重要文档</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腾讯 QQ 支持文件的在线传输和离线发送功能，便于用户在日常办公中发送文件，更有利于双方的沟通。</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（1）在线发送文件。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打开聊天对话框，将要发送的文件拖曳到信息输入框中，即可看到文件显示在发送列表中，等待对方的接收，如图 5-58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此时文件接收方的桌面右下角即会弹出窗口，单击【接收】选项，可以直接接收该文件，也可以单击【另存为】选项，将文件接收并保存到指定位置。</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如果接收文件方与对方的 QQ 聊天窗口处于打开状态，窗口右侧则显示传送文件列表。</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接收完毕后，单击【打开】选项，可打开该文件；单击【打开文件夹】选项，可以打开该文件所保存位置的文件夹；单击【转发】选项，可将其转发给其他好友。</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2637790" y="1310005"/>
            <a:ext cx="5574030" cy="4121150"/>
          </a:xfrm>
          <a:prstGeom prst="rect">
            <a:avLst/>
          </a:prstGeom>
        </p:spPr>
      </p:pic>
      <p:grpSp>
        <p:nvGrpSpPr>
          <p:cNvPr id="4" name="组合 3"/>
          <p:cNvGrpSpPr/>
          <p:nvPr/>
        </p:nvGrpSpPr>
        <p:grpSpPr>
          <a:xfrm>
            <a:off x="4288790" y="217170"/>
            <a:ext cx="4605655" cy="611880"/>
            <a:chOff x="4793728" y="1533400"/>
            <a:chExt cx="3799105" cy="612108"/>
          </a:xfrm>
        </p:grpSpPr>
        <p:sp>
          <p:nvSpPr>
            <p:cNvPr id="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7"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8"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770890" y="1310005"/>
            <a:ext cx="1082929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（2）离线发送文件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离线发送文件是通过服务器中转的形式，将文件发送给好友，不管其是否在线，都可以完成文件发送，且提高了上传和下载的速度。</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主要有两种方法发送离线文件：</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①在线传送时，单击【转离线发送】链接；</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②选择【传送文件】列表中的【发送离线文件】选项，即可发送离线文件。</a:t>
            </a:r>
            <a:endParaRPr lang="zh-CN" altLang="en-US" sz="2000" dirty="0">
              <a:solidFill>
                <a:srgbClr val="0D0D0D"/>
              </a:solidFill>
              <a:latin typeface="+mn-lt"/>
              <a:ea typeface="+mn-ea"/>
              <a:cs typeface="+mn-ea"/>
              <a:sym typeface="+mn-lt"/>
            </a:endParaRPr>
          </a:p>
        </p:txBody>
      </p:sp>
      <p:grpSp>
        <p:nvGrpSpPr>
          <p:cNvPr id="3" name="组合 2"/>
          <p:cNvGrpSpPr/>
          <p:nvPr/>
        </p:nvGrpSpPr>
        <p:grpSpPr>
          <a:xfrm>
            <a:off x="4288790" y="217170"/>
            <a:ext cx="4605655" cy="611880"/>
            <a:chOff x="4793728" y="1533400"/>
            <a:chExt cx="3799105" cy="612108"/>
          </a:xfrm>
        </p:grpSpPr>
        <p:sp>
          <p:nvSpPr>
            <p:cNvPr id="4"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5"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6"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7"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11480" y="1310005"/>
            <a:ext cx="1118870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2. 创建多人讨论组</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如果用户需要跟多个同事共同讨论问题或是一起开会，也可以使用 QQ 软件提供的方便地创建讨论组的功能，讨论组是一个人数上限为 50 人的临时性对话组，用户可以将多个好友集合在一起聊天，具体操作步骤如下：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在【聊天】对话框中单击【创建讨论组】按钮 ，如图 5-59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弹出【创建讨论组】对话框，单击需要添加的成员，完成添加后，单击【确定】按钮，如图 5-60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弹出新建的讨论组窗口，在输入框中输入文字或表情，单击【发送】按钮，即可在讨论组中进行聊天，讨论组中的每位成员都可以发送聊天内容，而且可以看到讨论组内发送的聊天内容。</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2738755" y="1653540"/>
            <a:ext cx="6348730" cy="3257550"/>
          </a:xfrm>
          <a:prstGeom prst="rect">
            <a:avLst/>
          </a:prstGeom>
        </p:spPr>
      </p:pic>
      <p:pic>
        <p:nvPicPr>
          <p:cNvPr id="4" name="图片 3" descr="捕获"/>
          <p:cNvPicPr>
            <a:picLocks noChangeAspect="1"/>
          </p:cNvPicPr>
          <p:nvPr/>
        </p:nvPicPr>
        <p:blipFill>
          <a:blip r:embed="rId3"/>
          <a:stretch>
            <a:fillRect/>
          </a:stretch>
        </p:blipFill>
        <p:spPr>
          <a:xfrm>
            <a:off x="3658870" y="1421130"/>
            <a:ext cx="3896995" cy="3867150"/>
          </a:xfrm>
          <a:prstGeom prst="rect">
            <a:avLst/>
          </a:prstGeom>
        </p:spPr>
      </p:pic>
      <p:grpSp>
        <p:nvGrpSpPr>
          <p:cNvPr id="5" name="组合 4"/>
          <p:cNvGrpSpPr/>
          <p:nvPr/>
        </p:nvGrpSpPr>
        <p:grpSpPr>
          <a:xfrm>
            <a:off x="4288790" y="217170"/>
            <a:ext cx="4605655" cy="611880"/>
            <a:chOff x="4793728" y="1533400"/>
            <a:chExt cx="3799105" cy="612108"/>
          </a:xfrm>
        </p:grpSpPr>
        <p:sp>
          <p:nvSpPr>
            <p:cNvPr id="6"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7"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8"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9"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11480" y="1310005"/>
            <a:ext cx="11188700"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3. 创建公司内部沟通群</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QQ 讨论组是临时建立的组织，参与成员人数受限，适用于临时建立的讨论，可以随时解散。而 QQ 群则拥有更多的功能，支持更多的成员加入，注重稳定人群的交流。</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创建 QQ 群的具体操作步骤如下：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 QQ 面板中，单击【群 / 讨论组】图标进入该窗口，单击【创建】按钮，在弹出的快捷菜单中单击【创建群】菜单项，如图 5-61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弹出【创建群】窗口，选择创建群的类别，例如这里选择“同事，同学”类别，如图 5-62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在【创建群】下方窗口中，填写分类、公司、群地点、群名称及群规模等信息，单击【下一步】按钮，如图 5-63 所示。</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3273425" y="1598930"/>
            <a:ext cx="3827145" cy="3915410"/>
          </a:xfrm>
          <a:prstGeom prst="rect">
            <a:avLst/>
          </a:prstGeom>
        </p:spPr>
      </p:pic>
      <p:pic>
        <p:nvPicPr>
          <p:cNvPr id="3" name="图片 2" descr="捕获"/>
          <p:cNvPicPr>
            <a:picLocks noChangeAspect="1"/>
          </p:cNvPicPr>
          <p:nvPr/>
        </p:nvPicPr>
        <p:blipFill>
          <a:blip r:embed="rId3"/>
          <a:stretch>
            <a:fillRect/>
          </a:stretch>
        </p:blipFill>
        <p:spPr>
          <a:xfrm>
            <a:off x="3405505" y="1598930"/>
            <a:ext cx="4201160" cy="3998595"/>
          </a:xfrm>
          <a:prstGeom prst="rect">
            <a:avLst/>
          </a:prstGeom>
        </p:spPr>
      </p:pic>
      <p:pic>
        <p:nvPicPr>
          <p:cNvPr id="4" name="图片 3" descr="捕获"/>
          <p:cNvPicPr>
            <a:picLocks noChangeAspect="1"/>
          </p:cNvPicPr>
          <p:nvPr/>
        </p:nvPicPr>
        <p:blipFill>
          <a:blip r:embed="rId4"/>
          <a:stretch>
            <a:fillRect/>
          </a:stretch>
        </p:blipFill>
        <p:spPr>
          <a:xfrm>
            <a:off x="3517900" y="1598930"/>
            <a:ext cx="4596130" cy="4115435"/>
          </a:xfrm>
          <a:prstGeom prst="rect">
            <a:avLst/>
          </a:prstGeom>
        </p:spPr>
      </p:pic>
      <p:grpSp>
        <p:nvGrpSpPr>
          <p:cNvPr id="7" name="组合 6"/>
          <p:cNvGrpSpPr/>
          <p:nvPr/>
        </p:nvGrpSpPr>
        <p:grpSpPr>
          <a:xfrm>
            <a:off x="4288790" y="217170"/>
            <a:ext cx="4605655" cy="611880"/>
            <a:chOff x="4793728" y="1533400"/>
            <a:chExt cx="3799105" cy="612108"/>
          </a:xfrm>
        </p:grpSpPr>
        <p:sp>
          <p:nvSpPr>
            <p:cNvPr id="8"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9"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10"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1"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ox(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11480" y="1310005"/>
            <a:ext cx="11188700"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在好友列表中，选择邀请群成员，并单击【添加】按钮，将其添加到【已选成员】列表中，并单击【完成创建】按钮进行群的创建，如图 5-64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步骤五　对于首次创建群的 QQ 号，需要填写认证信息，填写完毕后，单击【提交】按钮，如图 5-65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步骤六 QQ 群创建成功后，用户可将二维码分享给其他成员，既可以用手机 QQ扫描申请，也可以单击【分享该群】按钮，将其分享到微博、QQ 空间、好友等。</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步骤七　在 QQ 面板中，单击【群 / 讨论组】图标，可看到所创建的 QQ 群及所加入的 QQ 群，如图 5-66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步骤八　在【我的 QQ 群】列表中双击群名称，即可打开群聊天窗口，在该窗口可以聊天，作为管理员还可以在该窗口管理群成员、群公告、群应用等。</a:t>
            </a:r>
            <a:endParaRPr lang="zh-CN" altLang="en-US" sz="2000" dirty="0">
              <a:solidFill>
                <a:srgbClr val="0D0D0D"/>
              </a:solidFill>
              <a:latin typeface="+mn-lt"/>
              <a:ea typeface="+mn-ea"/>
              <a:cs typeface="+mn-ea"/>
              <a:sym typeface="+mn-lt"/>
            </a:endParaRPr>
          </a:p>
        </p:txBody>
      </p:sp>
      <p:pic>
        <p:nvPicPr>
          <p:cNvPr id="5" name="图片 4" descr="捕获"/>
          <p:cNvPicPr>
            <a:picLocks noChangeAspect="1"/>
          </p:cNvPicPr>
          <p:nvPr/>
        </p:nvPicPr>
        <p:blipFill>
          <a:blip r:embed="rId2"/>
          <a:stretch>
            <a:fillRect/>
          </a:stretch>
        </p:blipFill>
        <p:spPr>
          <a:xfrm>
            <a:off x="3975735" y="1532255"/>
            <a:ext cx="4060190" cy="3607435"/>
          </a:xfrm>
          <a:prstGeom prst="rect">
            <a:avLst/>
          </a:prstGeom>
        </p:spPr>
      </p:pic>
      <p:pic>
        <p:nvPicPr>
          <p:cNvPr id="2" name="图片 1" descr="捕获"/>
          <p:cNvPicPr>
            <a:picLocks noChangeAspect="1"/>
          </p:cNvPicPr>
          <p:nvPr/>
        </p:nvPicPr>
        <p:blipFill>
          <a:blip r:embed="rId3"/>
          <a:stretch>
            <a:fillRect/>
          </a:stretch>
        </p:blipFill>
        <p:spPr>
          <a:xfrm>
            <a:off x="3820160" y="1532255"/>
            <a:ext cx="4748530" cy="3607435"/>
          </a:xfrm>
          <a:prstGeom prst="rect">
            <a:avLst/>
          </a:prstGeom>
        </p:spPr>
      </p:pic>
      <p:pic>
        <p:nvPicPr>
          <p:cNvPr id="6" name="图片 5" descr="捕获"/>
          <p:cNvPicPr>
            <a:picLocks noChangeAspect="1"/>
          </p:cNvPicPr>
          <p:nvPr/>
        </p:nvPicPr>
        <p:blipFill>
          <a:blip r:embed="rId4"/>
          <a:stretch>
            <a:fillRect/>
          </a:stretch>
        </p:blipFill>
        <p:spPr>
          <a:xfrm>
            <a:off x="3529965" y="2488565"/>
            <a:ext cx="6035040" cy="2430145"/>
          </a:xfrm>
          <a:prstGeom prst="rect">
            <a:avLst/>
          </a:prstGeom>
        </p:spPr>
      </p:pic>
      <p:grpSp>
        <p:nvGrpSpPr>
          <p:cNvPr id="7" name="组合 6"/>
          <p:cNvGrpSpPr/>
          <p:nvPr/>
        </p:nvGrpSpPr>
        <p:grpSpPr>
          <a:xfrm>
            <a:off x="4288790" y="217170"/>
            <a:ext cx="4605655" cy="611880"/>
            <a:chOff x="4793728" y="1533400"/>
            <a:chExt cx="3799105" cy="612108"/>
          </a:xfrm>
        </p:grpSpPr>
        <p:sp>
          <p:nvSpPr>
            <p:cNvPr id="8"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9"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10"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1"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11480" y="1310005"/>
            <a:ext cx="1118870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4. 召开多人在线视频会议</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与 QQ 讨论组、QQ 群等相比，虽然二者可以方便多人的交流与沟通，但是视频会议更加生动逼真，也提高了参与成员的充分互动性。目前，网络中支持视频会议的软件有很多，但 QQ 对于一般从业者或中小型公司而言，具有更好的可行性。</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单击 QQ 面板最下方的【打开应用管理器】图标，如图 5-67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打开【应用管理器】窗口，单击【打开视频会话】图标 ，如图 5-68所示。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弹出【邀请好友】对话框，选择要添加参与视频通话的好友，并单击【确定】按钮，如图 5-69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视频通话界面，其左侧为视频显示区域，右侧可以进行文字聊天，如图5-70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另外，用户也可以使用 QQ 群中的【群视频】功能，召开多人在线会议。</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2960370" y="2104390"/>
            <a:ext cx="6090285" cy="2309495"/>
          </a:xfrm>
          <a:prstGeom prst="rect">
            <a:avLst/>
          </a:prstGeom>
        </p:spPr>
      </p:pic>
      <p:pic>
        <p:nvPicPr>
          <p:cNvPr id="4" name="图片 3" descr="捕获"/>
          <p:cNvPicPr>
            <a:picLocks noChangeAspect="1"/>
          </p:cNvPicPr>
          <p:nvPr/>
        </p:nvPicPr>
        <p:blipFill>
          <a:blip r:embed="rId3"/>
          <a:stretch>
            <a:fillRect/>
          </a:stretch>
        </p:blipFill>
        <p:spPr>
          <a:xfrm>
            <a:off x="4080510" y="1421130"/>
            <a:ext cx="2767330" cy="3781425"/>
          </a:xfrm>
          <a:prstGeom prst="rect">
            <a:avLst/>
          </a:prstGeom>
        </p:spPr>
      </p:pic>
      <p:pic>
        <p:nvPicPr>
          <p:cNvPr id="9" name="图片 8" descr="捕获"/>
          <p:cNvPicPr>
            <a:picLocks noChangeAspect="1"/>
          </p:cNvPicPr>
          <p:nvPr/>
        </p:nvPicPr>
        <p:blipFill>
          <a:blip r:embed="rId4"/>
          <a:stretch>
            <a:fillRect/>
          </a:stretch>
        </p:blipFill>
        <p:spPr>
          <a:xfrm>
            <a:off x="4570730" y="1828165"/>
            <a:ext cx="3689350" cy="3477260"/>
          </a:xfrm>
          <a:prstGeom prst="rect">
            <a:avLst/>
          </a:prstGeom>
        </p:spPr>
      </p:pic>
      <p:pic>
        <p:nvPicPr>
          <p:cNvPr id="8" name="图片 7" descr="捕获"/>
          <p:cNvPicPr>
            <a:picLocks noChangeAspect="1"/>
          </p:cNvPicPr>
          <p:nvPr/>
        </p:nvPicPr>
        <p:blipFill>
          <a:blip r:embed="rId5"/>
          <a:stretch>
            <a:fillRect/>
          </a:stretch>
        </p:blipFill>
        <p:spPr>
          <a:xfrm>
            <a:off x="3829685" y="1913890"/>
            <a:ext cx="5172075" cy="3831590"/>
          </a:xfrm>
          <a:prstGeom prst="rect">
            <a:avLst/>
          </a:prstGeom>
        </p:spPr>
      </p:pic>
      <p:grpSp>
        <p:nvGrpSpPr>
          <p:cNvPr id="10" name="组合 9"/>
          <p:cNvGrpSpPr/>
          <p:nvPr/>
        </p:nvGrpSpPr>
        <p:grpSpPr>
          <a:xfrm>
            <a:off x="4288790" y="217170"/>
            <a:ext cx="4605655" cy="611880"/>
            <a:chOff x="4793728" y="1533400"/>
            <a:chExt cx="3799105" cy="612108"/>
          </a:xfrm>
        </p:grpSpPr>
        <p:sp>
          <p:nvSpPr>
            <p:cNvPr id="11"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3"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1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6"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88790" y="217170"/>
            <a:ext cx="4605655" cy="611880"/>
            <a:chOff x="4793728" y="1533400"/>
            <a:chExt cx="3799105" cy="612108"/>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68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使用腾讯 QQ 协助办公</a:t>
              </a:r>
              <a:endParaRPr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40246"/>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5" name="ïṡḷîḓe"/>
          <p:cNvSpPr/>
          <p:nvPr/>
        </p:nvSpPr>
        <p:spPr bwMode="auto">
          <a:xfrm rot="10800000">
            <a:off x="872490" y="1310005"/>
            <a:ext cx="10586720" cy="66738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lnSpcReduction="1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22910" y="828675"/>
            <a:ext cx="11357610"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5. 远程演示文档</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通过演示文档，可以将电脑上的文档演示给对方看，这极大地方便了办公工作中的交流，使用 QQ 远程演示文档的具体操作步骤如下。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打开聊天窗口，单击【远程演示】图标，在弹出的选项中选择【演示文档】图标，如图 5-71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在弹出的【打开】对话框中选择要演示的文档，并单击【打开】按钮。演示文档支持的文档类型包括 Word 文档（.doc、.docx）、Excel 工作簿（.xls、.xlsx）、PDF 文档（.pdf）、XML 文档（.xml）、网页格式（.htm、.html）和记事本（.txt）。目前版本不支持 PPT 演示文稿，如果要演示 PPT 文稿，可选择分享屏幕，在电脑中放映幻灯片分享给对方。</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即可发送邀请，等待对方加入。</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步骤四　对方接受邀请后，可单击【全屏】按钮，进行全屏操作。用户拖曳鼠标既可以选择文本等，并演示给对方，也可以通过语音或视频与对方对话。</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3271520" y="2758440"/>
            <a:ext cx="5648960" cy="2837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grpSp>
        <p:nvGrpSpPr>
          <p:cNvPr id="42" name="组合 41"/>
          <p:cNvGrpSpPr/>
          <p:nvPr/>
        </p:nvGrpSpPr>
        <p:grpSpPr>
          <a:xfrm>
            <a:off x="1820935" y="2794692"/>
            <a:ext cx="8550130" cy="1268577"/>
            <a:chOff x="1985867" y="2050333"/>
            <a:chExt cx="8550130" cy="1268577"/>
          </a:xfrm>
        </p:grpSpPr>
        <p:grpSp>
          <p:nvGrpSpPr>
            <p:cNvPr id="38" name="组合 37"/>
            <p:cNvGrpSpPr/>
            <p:nvPr/>
          </p:nvGrpSpPr>
          <p:grpSpPr>
            <a:xfrm>
              <a:off x="1985867" y="2050333"/>
              <a:ext cx="1268577" cy="1268577"/>
              <a:chOff x="1985867" y="2050333"/>
              <a:chExt cx="1268577" cy="1268577"/>
            </a:xfrm>
          </p:grpSpPr>
          <p:sp>
            <p:nvSpPr>
              <p:cNvPr id="14" name="椭圆 13"/>
              <p:cNvSpPr/>
              <p:nvPr/>
            </p:nvSpPr>
            <p:spPr>
              <a:xfrm>
                <a:off x="1985867"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 name="文本框 9"/>
              <p:cNvSpPr txBox="1"/>
              <p:nvPr/>
            </p:nvSpPr>
            <p:spPr>
              <a:xfrm>
                <a:off x="2118936" y="2222956"/>
                <a:ext cx="1002439" cy="923330"/>
              </a:xfrm>
              <a:prstGeom prst="rect">
                <a:avLst/>
              </a:prstGeom>
              <a:noFill/>
            </p:spPr>
            <p:txBody>
              <a:bodyPr wrap="square" rtlCol="0">
                <a:spAutoFit/>
              </a:bodyPr>
              <a:lstStyle/>
              <a:p>
                <a:pPr algn="ctr"/>
                <a:r>
                  <a:rPr lang="zh-CN" altLang="en-US" sz="5400" b="1" dirty="0">
                    <a:cs typeface="+mn-ea"/>
                    <a:sym typeface="+mn-lt"/>
                  </a:rPr>
                  <a:t>感</a:t>
                </a:r>
                <a:endParaRPr lang="zh-CN" altLang="en-US" sz="5400" b="1" dirty="0">
                  <a:cs typeface="+mn-ea"/>
                  <a:sym typeface="+mn-lt"/>
                </a:endParaRPr>
              </a:p>
            </p:txBody>
          </p:sp>
        </p:grpSp>
        <p:grpSp>
          <p:nvGrpSpPr>
            <p:cNvPr id="39" name="组合 38"/>
            <p:cNvGrpSpPr/>
            <p:nvPr/>
          </p:nvGrpSpPr>
          <p:grpSpPr>
            <a:xfrm>
              <a:off x="4413051" y="2050333"/>
              <a:ext cx="1268577" cy="1268577"/>
              <a:chOff x="4479091" y="2050333"/>
              <a:chExt cx="1268577" cy="1268577"/>
            </a:xfrm>
          </p:grpSpPr>
          <p:sp>
            <p:nvSpPr>
              <p:cNvPr id="15" name="椭圆 14"/>
              <p:cNvSpPr/>
              <p:nvPr/>
            </p:nvSpPr>
            <p:spPr>
              <a:xfrm>
                <a:off x="4479091"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 name="文本框 10"/>
              <p:cNvSpPr txBox="1"/>
              <p:nvPr/>
            </p:nvSpPr>
            <p:spPr>
              <a:xfrm>
                <a:off x="4612160" y="2222956"/>
                <a:ext cx="1002439" cy="923330"/>
              </a:xfrm>
              <a:prstGeom prst="rect">
                <a:avLst/>
              </a:prstGeom>
              <a:noFill/>
            </p:spPr>
            <p:txBody>
              <a:bodyPr wrap="square" rtlCol="0">
                <a:spAutoFit/>
              </a:bodyPr>
              <a:lstStyle/>
              <a:p>
                <a:pPr algn="ctr"/>
                <a:r>
                  <a:rPr lang="zh-CN" altLang="en-US" sz="5400" b="1" dirty="0">
                    <a:cs typeface="+mn-ea"/>
                    <a:sym typeface="+mn-lt"/>
                  </a:rPr>
                  <a:t>谢</a:t>
                </a:r>
                <a:endParaRPr lang="zh-CN" altLang="en-US" sz="5400" b="1" dirty="0">
                  <a:cs typeface="+mn-ea"/>
                  <a:sym typeface="+mn-lt"/>
                </a:endParaRPr>
              </a:p>
            </p:txBody>
          </p:sp>
        </p:grpSp>
        <p:grpSp>
          <p:nvGrpSpPr>
            <p:cNvPr id="40" name="组合 39"/>
            <p:cNvGrpSpPr/>
            <p:nvPr/>
          </p:nvGrpSpPr>
          <p:grpSpPr>
            <a:xfrm>
              <a:off x="6840235" y="2050333"/>
              <a:ext cx="1268577" cy="1268577"/>
              <a:chOff x="6560835" y="2050333"/>
              <a:chExt cx="1268577" cy="1268577"/>
            </a:xfrm>
          </p:grpSpPr>
          <p:sp>
            <p:nvSpPr>
              <p:cNvPr id="16" name="椭圆 15"/>
              <p:cNvSpPr/>
              <p:nvPr/>
            </p:nvSpPr>
            <p:spPr>
              <a:xfrm>
                <a:off x="6560835"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 name="文本框 11"/>
              <p:cNvSpPr txBox="1"/>
              <p:nvPr/>
            </p:nvSpPr>
            <p:spPr>
              <a:xfrm>
                <a:off x="6693904" y="2222956"/>
                <a:ext cx="1002439" cy="923330"/>
              </a:xfrm>
              <a:prstGeom prst="rect">
                <a:avLst/>
              </a:prstGeom>
              <a:noFill/>
            </p:spPr>
            <p:txBody>
              <a:bodyPr wrap="square" rtlCol="0">
                <a:spAutoFit/>
              </a:bodyPr>
              <a:lstStyle/>
              <a:p>
                <a:pPr algn="ctr"/>
                <a:r>
                  <a:rPr lang="zh-CN" altLang="en-US" sz="5400" b="1" dirty="0">
                    <a:cs typeface="+mn-ea"/>
                    <a:sym typeface="+mn-lt"/>
                  </a:rPr>
                  <a:t>观</a:t>
                </a:r>
                <a:endParaRPr lang="zh-CN" altLang="en-US" sz="5400" b="1" dirty="0">
                  <a:cs typeface="+mn-ea"/>
                  <a:sym typeface="+mn-lt"/>
                </a:endParaRPr>
              </a:p>
            </p:txBody>
          </p:sp>
        </p:grpSp>
        <p:grpSp>
          <p:nvGrpSpPr>
            <p:cNvPr id="41" name="组合 40"/>
            <p:cNvGrpSpPr/>
            <p:nvPr/>
          </p:nvGrpSpPr>
          <p:grpSpPr>
            <a:xfrm>
              <a:off x="9267420" y="2050333"/>
              <a:ext cx="1268577" cy="1268577"/>
              <a:chOff x="8642580" y="2050333"/>
              <a:chExt cx="1268577" cy="1268577"/>
            </a:xfrm>
          </p:grpSpPr>
          <p:sp>
            <p:nvSpPr>
              <p:cNvPr id="17" name="椭圆 16"/>
              <p:cNvSpPr/>
              <p:nvPr/>
            </p:nvSpPr>
            <p:spPr>
              <a:xfrm>
                <a:off x="8642580"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3" name="文本框 12"/>
              <p:cNvSpPr txBox="1"/>
              <p:nvPr/>
            </p:nvSpPr>
            <p:spPr>
              <a:xfrm>
                <a:off x="8775649" y="2222956"/>
                <a:ext cx="1002439" cy="923330"/>
              </a:xfrm>
              <a:prstGeom prst="rect">
                <a:avLst/>
              </a:prstGeom>
              <a:noFill/>
            </p:spPr>
            <p:txBody>
              <a:bodyPr wrap="square" rtlCol="0">
                <a:spAutoFit/>
              </a:bodyPr>
              <a:lstStyle/>
              <a:p>
                <a:pPr algn="ctr"/>
                <a:r>
                  <a:rPr lang="zh-CN" altLang="en-US" sz="5400" b="1" dirty="0">
                    <a:cs typeface="+mn-ea"/>
                    <a:sym typeface="+mn-lt"/>
                  </a:rPr>
                  <a:t>看</a:t>
                </a:r>
                <a:endParaRPr lang="zh-CN" altLang="en-US" sz="5400" b="1" dirty="0">
                  <a:cs typeface="+mn-ea"/>
                  <a:sym typeface="+mn-lt"/>
                </a:endParaRPr>
              </a:p>
            </p:txBody>
          </p:sp>
        </p:grpSp>
      </p:grpSp>
      <p:sp>
        <p:nvSpPr>
          <p:cNvPr id="36" name="文本框 35"/>
          <p:cNvSpPr txBox="1"/>
          <p:nvPr/>
        </p:nvSpPr>
        <p:spPr>
          <a:xfrm>
            <a:off x="3713480" y="4900930"/>
            <a:ext cx="4451350" cy="460375"/>
          </a:xfrm>
          <a:prstGeom prst="rect">
            <a:avLst/>
          </a:prstGeom>
          <a:noFill/>
        </p:spPr>
        <p:txBody>
          <a:bodyPr wrap="square" rtlCol="0">
            <a:spAutoFit/>
          </a:bodyPr>
          <a:lstStyle/>
          <a:p>
            <a:pPr algn="dist"/>
            <a:r>
              <a:rPr lang="en-US" altLang="zh-CN" sz="2400" b="1" dirty="0">
                <a:cs typeface="+mn-ea"/>
                <a:sym typeface="+mn-lt"/>
              </a:rPr>
              <a:t>THANK YOU</a:t>
            </a:r>
            <a:endParaRPr lang="en-US" altLang="zh-CN" sz="2400" b="1" dirty="0">
              <a:cs typeface="+mn-ea"/>
              <a:sym typeface="+mn-lt"/>
            </a:endParaRPr>
          </a:p>
        </p:txBody>
      </p:sp>
      <p:sp>
        <p:nvSpPr>
          <p:cNvPr id="46" name="斜纹 45"/>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斜纹 46"/>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p:cNvSpPr txBox="1"/>
          <p:nvPr/>
        </p:nvSpPr>
        <p:spPr>
          <a:xfrm rot="2898973">
            <a:off x="729429" y="-274433"/>
            <a:ext cx="613410" cy="2502454"/>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
        <p:nvSpPr>
          <p:cNvPr id="49" name="文本框 48"/>
          <p:cNvSpPr txBox="1"/>
          <p:nvPr/>
        </p:nvSpPr>
        <p:spPr>
          <a:xfrm rot="2920961">
            <a:off x="10906210" y="4714883"/>
            <a:ext cx="613410" cy="2312437"/>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3639938" y="318661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887595" y="1867535"/>
            <a:ext cx="476313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组建局域网的相关知识</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887595" y="3106420"/>
            <a:ext cx="64052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组建局域网的准备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3639938" y="450741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三</a:t>
            </a:r>
            <a:endParaRPr lang="zh-CN" altLang="en-US" sz="3600" b="1" dirty="0">
              <a:solidFill>
                <a:schemeClr val="bg1"/>
              </a:solidFill>
              <a:cs typeface="+mn-ea"/>
              <a:sym typeface="+mn-lt"/>
            </a:endParaRPr>
          </a:p>
        </p:txBody>
      </p:sp>
      <p:sp>
        <p:nvSpPr>
          <p:cNvPr id="6" name="文本框 8"/>
          <p:cNvSpPr txBox="1"/>
          <p:nvPr/>
        </p:nvSpPr>
        <p:spPr>
          <a:xfrm>
            <a:off x="4887595" y="4507230"/>
            <a:ext cx="64052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组建局域网</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309745" y="196850"/>
            <a:ext cx="4648200" cy="612328"/>
            <a:chOff x="4793728" y="1533400"/>
            <a:chExt cx="3799105" cy="612514"/>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65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组建局域网的相关知识</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4065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5" name="ïṡḷîḓe"/>
          <p:cNvSpPr/>
          <p:nvPr/>
        </p:nvSpPr>
        <p:spPr bwMode="auto">
          <a:xfrm rot="10800000">
            <a:off x="527050" y="1333500"/>
            <a:ext cx="1099312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76300" y="1484630"/>
            <a:ext cx="1029525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按 照 网 络 覆 盖 的 地 理 范 围 的 大 小， 将 计 算 机 网 络 分 为 局 域 网（LAN）、 区 域 网（MAN）、广域网（WAN）、互联网（Internet）四种，每一种网络的覆盖范围和分布距离标准都不一样，见表 5-1。</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2240280" y="2875280"/>
            <a:ext cx="8277860" cy="33864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1099312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76300" y="1484630"/>
            <a:ext cx="10295255"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从表 5-1 我们就可以看出，局域网就是范围在几米到几千米内，家庭、办公楼群或</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校园内的计算机相互连接构成的计算机网络，主要应用于连接家庭、公司、校园及工厂</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等计算机，有利于计算机间共享资源和数据通信，例如共享打印机、传输数据等操作。</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组建局域网的优点</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局域网实现了一定范围内的电脑互联，在不同场合发挥着不同的用途，局域网在办</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公应用中有以下优点。</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（1）文件的共享</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（2）外部设备的共享</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（3）提高办公自动化水平</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（4）连接 Internet</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648200" cy="612328"/>
            <a:chOff x="4793728" y="1533400"/>
            <a:chExt cx="3799105" cy="612514"/>
          </a:xfrm>
        </p:grpSpPr>
        <p:sp>
          <p:nvSpPr>
            <p:cNvPr id="4"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5" name="pa_     _17"/>
            <p:cNvSpPr>
              <a:spLocks noChangeArrowheads="1"/>
            </p:cNvSpPr>
            <p:nvPr/>
          </p:nvSpPr>
          <p:spPr bwMode="gray">
            <a:xfrm>
              <a:off x="5639410" y="1617252"/>
              <a:ext cx="2953423" cy="44065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组建局域网的相关知识</a:t>
              </a:r>
              <a:endParaRPr lang="zh-CN" altLang="en-US" b="1" dirty="0">
                <a:solidFill>
                  <a:schemeClr val="tx1">
                    <a:lumMod val="65000"/>
                    <a:lumOff val="35000"/>
                  </a:schemeClr>
                </a:solidFill>
                <a:cs typeface="+mn-ea"/>
                <a:sym typeface="+mn-lt"/>
              </a:endParaRPr>
            </a:p>
          </p:txBody>
        </p:sp>
        <p:sp>
          <p:nvSpPr>
            <p:cNvPr id="6"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7" name="pa_     _24"/>
            <p:cNvSpPr>
              <a:spLocks noChangeArrowheads="1"/>
            </p:cNvSpPr>
            <p:nvPr/>
          </p:nvSpPr>
          <p:spPr bwMode="auto">
            <a:xfrm>
              <a:off x="5026317" y="1605262"/>
              <a:ext cx="404878" cy="54065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1099312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526415" y="1484630"/>
            <a:ext cx="1099439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2. 局域网的结构演示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对于组建一般的小型局域网，接入的电脑不多，搭建起来并不复杂，下面侧重介绍一下局域网的结构组成。局域网主要由交换机或路由器作为转发媒介，提供大量的端口，供多台电脑和外部设备接入，实现电脑间的连接和共享，如图 5-1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（1）通过 ADSL 建立局域网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单台电脑连接成局域网的结构图，如图 5-2 所示。如果多台电脑连接成局域网，其结构图如图 5-3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（2）通过小区宽带建立局域网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如果是小区宽带上网，在建立局域网时，只需将接入的网线插入到交换机上，然后再分配给各台电脑即可，如图 5-3 所示。</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3215640" y="1711325"/>
            <a:ext cx="6069330" cy="3994785"/>
          </a:xfrm>
          <a:prstGeom prst="rect">
            <a:avLst/>
          </a:prstGeom>
        </p:spPr>
      </p:pic>
      <p:grpSp>
        <p:nvGrpSpPr>
          <p:cNvPr id="3" name="组合 2"/>
          <p:cNvGrpSpPr/>
          <p:nvPr/>
        </p:nvGrpSpPr>
        <p:grpSpPr>
          <a:xfrm>
            <a:off x="4309745" y="196850"/>
            <a:ext cx="4648200" cy="612328"/>
            <a:chOff x="4793728" y="1533400"/>
            <a:chExt cx="3799105" cy="612514"/>
          </a:xfrm>
        </p:grpSpPr>
        <p:sp>
          <p:nvSpPr>
            <p:cNvPr id="4"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5" name="pa_     _17"/>
            <p:cNvSpPr>
              <a:spLocks noChangeArrowheads="1"/>
            </p:cNvSpPr>
            <p:nvPr/>
          </p:nvSpPr>
          <p:spPr bwMode="gray">
            <a:xfrm>
              <a:off x="5639410" y="1617252"/>
              <a:ext cx="2953423" cy="44065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组建局域网的相关知识</a:t>
              </a:r>
              <a:endParaRPr lang="zh-CN" altLang="en-US" b="1" dirty="0">
                <a:solidFill>
                  <a:schemeClr val="tx1">
                    <a:lumMod val="65000"/>
                    <a:lumOff val="35000"/>
                  </a:schemeClr>
                </a:solidFill>
                <a:cs typeface="+mn-ea"/>
                <a:sym typeface="+mn-lt"/>
              </a:endParaRPr>
            </a:p>
          </p:txBody>
        </p:sp>
        <p:sp>
          <p:nvSpPr>
            <p:cNvPr id="6"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7" name="pa_     _24"/>
            <p:cNvSpPr>
              <a:spLocks noChangeArrowheads="1"/>
            </p:cNvSpPr>
            <p:nvPr/>
          </p:nvSpPr>
          <p:spPr bwMode="auto">
            <a:xfrm>
              <a:off x="5026317" y="1605262"/>
              <a:ext cx="404878" cy="54065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623379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348615" y="1484630"/>
            <a:ext cx="641159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组建不同的局域网需要不同的硬件设备，根据有线局域网和无线局域网的组建特点，两种组建方式所需要做的准备，如图 5-4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 组建无线局域网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无线局域网目前应用最多的是无线电波传播，其特点是覆盖范围广，应用较广泛。在组建中最重要的设备就是无线路由器和无线网卡。</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2. 组建有线局域网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组建有线局域网和无线局域网最大的差别是在无线信号收发设备上，其主要使用的设备是交换机或路由器。</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7037070" y="1711325"/>
            <a:ext cx="4501515" cy="2985135"/>
          </a:xfrm>
          <a:prstGeom prst="rect">
            <a:avLst/>
          </a:prstGeom>
        </p:spPr>
      </p:pic>
      <p:grpSp>
        <p:nvGrpSpPr>
          <p:cNvPr id="3" name="组合 2"/>
          <p:cNvGrpSpPr/>
          <p:nvPr/>
        </p:nvGrpSpPr>
        <p:grpSpPr>
          <a:xfrm>
            <a:off x="4309745" y="196850"/>
            <a:ext cx="4648200" cy="612328"/>
            <a:chOff x="4793728" y="1533400"/>
            <a:chExt cx="3799105" cy="612514"/>
          </a:xfrm>
        </p:grpSpPr>
        <p:sp>
          <p:nvSpPr>
            <p:cNvPr id="4"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5" name="pa_     _17"/>
            <p:cNvSpPr>
              <a:spLocks noChangeArrowheads="1"/>
            </p:cNvSpPr>
            <p:nvPr/>
          </p:nvSpPr>
          <p:spPr bwMode="gray">
            <a:xfrm>
              <a:off x="5639410" y="1617252"/>
              <a:ext cx="2953423" cy="44065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组建局域网的准备</a:t>
              </a:r>
              <a:endParaRPr lang="zh-CN" altLang="en-US" b="1" dirty="0">
                <a:solidFill>
                  <a:schemeClr val="tx1">
                    <a:lumMod val="65000"/>
                    <a:lumOff val="35000"/>
                  </a:schemeClr>
                </a:solidFill>
                <a:cs typeface="+mn-ea"/>
                <a:sym typeface="+mn-lt"/>
              </a:endParaRPr>
            </a:p>
          </p:txBody>
        </p:sp>
        <p:sp>
          <p:nvSpPr>
            <p:cNvPr id="6"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7" name="pa_     _24"/>
            <p:cNvSpPr>
              <a:spLocks noChangeArrowheads="1"/>
            </p:cNvSpPr>
            <p:nvPr/>
          </p:nvSpPr>
          <p:spPr bwMode="auto">
            <a:xfrm>
              <a:off x="5026317" y="1605262"/>
              <a:ext cx="404878" cy="54065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5" name="ïṡḷîḓe"/>
          <p:cNvSpPr/>
          <p:nvPr/>
        </p:nvSpPr>
        <p:spPr bwMode="auto">
          <a:xfrm rot="10800000">
            <a:off x="527050" y="1333500"/>
            <a:ext cx="10993120"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76300" y="1484630"/>
            <a:ext cx="10295255"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1. 组建无线局域网</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（1）搭建硬件设备</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在组建无线局域网之前，要将需要的硬件设备搭建好。</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通过网线将电脑与路由器相连接，将网线一端接入电脑主机后的网孔内，另一端接入路由器的任意一个 LAN 口内。</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通过网线将 ADSL Modem 与路由器相连接，将网线的一端接入 ADSL Modem 的 LAN 口，另一端接入路由器的 WAN 口内。</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将路由器自带的电源插头连接电源，完成硬件设备的搭建工作。如果台式电脑要接入无线网，可安装无线网卡，然后将随机光盘中的驱动程序安装在电脑上即可。</a:t>
            </a:r>
            <a:endParaRPr lang="zh-CN" altLang="en-US" sz="2000" dirty="0">
              <a:solidFill>
                <a:srgbClr val="0D0D0D"/>
              </a:solidFill>
              <a:latin typeface="+mn-lt"/>
              <a:ea typeface="+mn-ea"/>
              <a:cs typeface="+mn-ea"/>
              <a:sym typeface="+mn-lt"/>
            </a:endParaRPr>
          </a:p>
        </p:txBody>
      </p:sp>
      <p:grpSp>
        <p:nvGrpSpPr>
          <p:cNvPr id="2" name="组合 1"/>
          <p:cNvGrpSpPr/>
          <p:nvPr/>
        </p:nvGrpSpPr>
        <p:grpSpPr>
          <a:xfrm>
            <a:off x="4309745" y="196850"/>
            <a:ext cx="4013200" cy="605699"/>
            <a:chOff x="4793728" y="1533400"/>
            <a:chExt cx="3799105" cy="606069"/>
          </a:xfrm>
        </p:grpSpPr>
        <p:sp>
          <p:nvSpPr>
            <p:cNvPr id="3"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4" name="pa_     _17"/>
            <p:cNvSpPr>
              <a:spLocks noChangeArrowheads="1"/>
            </p:cNvSpPr>
            <p:nvPr/>
          </p:nvSpPr>
          <p:spPr bwMode="gray">
            <a:xfrm>
              <a:off x="5639410" y="1617252"/>
              <a:ext cx="2953423" cy="440773"/>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组建局域网</a:t>
              </a:r>
              <a:endParaRPr lang="zh-CN" altLang="en-US" b="1" dirty="0">
                <a:solidFill>
                  <a:schemeClr val="tx1">
                    <a:lumMod val="65000"/>
                    <a:lumOff val="35000"/>
                  </a:schemeClr>
                </a:solidFill>
                <a:cs typeface="+mn-ea"/>
                <a:sym typeface="+mn-lt"/>
              </a:endParaRPr>
            </a:p>
          </p:txBody>
        </p:sp>
        <p:sp>
          <p:nvSpPr>
            <p:cNvPr id="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6" name="pa_     _24"/>
            <p:cNvSpPr>
              <a:spLocks noChangeArrowheads="1"/>
            </p:cNvSpPr>
            <p:nvPr/>
          </p:nvSpPr>
          <p:spPr bwMode="auto">
            <a:xfrm>
              <a:off x="5026317" y="1605262"/>
              <a:ext cx="404878" cy="53420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wykn3mz">
      <a:majorFont>
        <a:latin typeface="Palatino Linotype"/>
        <a:ea typeface="HanaMin"/>
        <a:cs typeface=""/>
      </a:majorFont>
      <a:minorFont>
        <a:latin typeface="Palatino Linotype"/>
        <a:ea typeface="HanaMi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7750</Words>
  <Application>WPS 演示</Application>
  <PresentationFormat>宽屏</PresentationFormat>
  <Paragraphs>408</Paragraphs>
  <Slides>38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38</vt:i4>
      </vt:variant>
    </vt:vector>
  </HeadingPairs>
  <TitlesOfParts>
    <vt:vector size="49" baseType="lpstr">
      <vt:lpstr>Arial</vt:lpstr>
      <vt:lpstr>宋体</vt:lpstr>
      <vt:lpstr>Wingdings</vt:lpstr>
      <vt:lpstr>手书体</vt:lpstr>
      <vt:lpstr>Palatino Linotype</vt:lpstr>
      <vt:lpstr>HanaMin</vt:lpstr>
      <vt:lpstr>Segoe Print</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姚 慧娟</dc:creator>
  <cp:lastModifiedBy>时晨。</cp:lastModifiedBy>
  <cp:revision>19</cp:revision>
  <dcterms:created xsi:type="dcterms:W3CDTF">2019-05-22T07:51:00Z</dcterms:created>
  <dcterms:modified xsi:type="dcterms:W3CDTF">2019-05-27T10:22:39Z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