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11431" r:id="rId3"/>
    <p:sldId id="4845" r:id="rId5"/>
    <p:sldId id="11505" r:id="rId6"/>
    <p:sldId id="11720" r:id="rId7"/>
    <p:sldId id="11721" r:id="rId8"/>
    <p:sldId id="11722" r:id="rId9"/>
    <p:sldId id="11646" r:id="rId10"/>
    <p:sldId id="11647" r:id="rId11"/>
    <p:sldId id="11795" r:id="rId12"/>
    <p:sldId id="11796" r:id="rId13"/>
    <p:sldId id="11797" r:id="rId14"/>
    <p:sldId id="11648" r:id="rId15"/>
    <p:sldId id="11652" r:id="rId16"/>
    <p:sldId id="11654" r:id="rId17"/>
    <p:sldId id="11798" r:id="rId18"/>
    <p:sldId id="11799" r:id="rId19"/>
    <p:sldId id="11801" r:id="rId20"/>
    <p:sldId id="11802" r:id="rId21"/>
    <p:sldId id="11658" r:id="rId22"/>
    <p:sldId id="11803" r:id="rId23"/>
    <p:sldId id="11804" r:id="rId24"/>
    <p:sldId id="11805" r:id="rId25"/>
    <p:sldId id="11661" r:id="rId26"/>
    <p:sldId id="11667" r:id="rId27"/>
    <p:sldId id="11668" r:id="rId28"/>
    <p:sldId id="11670" r:id="rId29"/>
    <p:sldId id="11806" r:id="rId30"/>
    <p:sldId id="11807" r:id="rId31"/>
    <p:sldId id="11808" r:id="rId32"/>
    <p:sldId id="11862" r:id="rId33"/>
    <p:sldId id="11863" r:id="rId34"/>
    <p:sldId id="11511" r:id="rId35"/>
    <p:sldId id="11864" r:id="rId36"/>
    <p:sldId id="11481" r:id="rId37"/>
    <p:sldId id="11865" r:id="rId38"/>
    <p:sldId id="11503" r:id="rId39"/>
    <p:sldId id="11430" r:id="rId40"/>
  </p:sldIdLst>
  <p:sldSz cx="12192000" cy="6858000"/>
  <p:notesSz cx="6858000" cy="9144000"/>
  <p:embeddedFontLst>
    <p:embeddedFont>
      <p:font typeface="Segoe UI" panose="020B0502040204020203" pitchFamily="34" charset="0"/>
      <p:regular r:id="rId44"/>
      <p:bold r:id="rId45"/>
      <p:italic r:id="rId46"/>
      <p:boldItalic r:id="rId47"/>
    </p:embeddedFont>
    <p:embeddedFont>
      <p:font typeface="微软雅黑" panose="020B0503020204020204" pitchFamily="34" charset="-122"/>
      <p:regular r:id="rId48"/>
    </p:embeddedFont>
    <p:embeddedFont>
      <p:font typeface="等线" panose="02010600030101010101" charset="-122"/>
      <p:regular r:id="rId49"/>
    </p:embeddedFont>
    <p:embeddedFont>
      <p:font typeface="幼圆" panose="02010509060101010101" charset="-122"/>
      <p:regular r:id="rId50"/>
    </p:embeddedFont>
    <p:embeddedFont>
      <p:font typeface="Century Gothic" panose="020B0502020202020204" pitchFamily="34" charset="0"/>
      <p:regular r:id="rId51"/>
      <p:bold r:id="rId52"/>
      <p:italic r:id="rId53"/>
      <p:boldItalic r:id="rId54"/>
    </p:embeddedFont>
    <p:embeddedFont>
      <p:font typeface="TypeLand 康熙字典體 Trial" panose="020B0502000000000001" pitchFamily="34" charset="-122"/>
      <p:regular r:id="rId55"/>
    </p:embeddedFont>
    <p:embeddedFont>
      <p:font typeface="Calibri" panose="020F0502020204030204" charset="0"/>
      <p:regular r:id="rId56"/>
      <p:bold r:id="rId57"/>
      <p:italic r:id="rId58"/>
      <p:boldItalic r:id="rId59"/>
    </p:embeddedFont>
    <p:embeddedFont>
      <p:font typeface="华文中宋" panose="02010600040101010101" charset="-122"/>
      <p:regular r:id="rId60"/>
    </p:embeddedFont>
    <p:embeddedFont>
      <p:font typeface="等线 Light" panose="02010600030101010101" charset="-122"/>
      <p:regular r:id="rId6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C4A779F-7EAE-4FDE-B9C4-2831E65218A7}">
          <p14:sldIdLst>
            <p14:sldId id="11431"/>
            <p14:sldId id="4845"/>
            <p14:sldId id="11505"/>
            <p14:sldId id="11720"/>
            <p14:sldId id="11721"/>
            <p14:sldId id="11722"/>
            <p14:sldId id="11646"/>
            <p14:sldId id="11647"/>
            <p14:sldId id="11795"/>
            <p14:sldId id="11796"/>
            <p14:sldId id="11797"/>
            <p14:sldId id="11648"/>
            <p14:sldId id="11652"/>
            <p14:sldId id="11654"/>
            <p14:sldId id="11798"/>
            <p14:sldId id="11799"/>
            <p14:sldId id="11801"/>
            <p14:sldId id="11802"/>
            <p14:sldId id="11658"/>
            <p14:sldId id="11803"/>
            <p14:sldId id="11804"/>
            <p14:sldId id="11805"/>
            <p14:sldId id="11661"/>
            <p14:sldId id="11667"/>
            <p14:sldId id="11668"/>
            <p14:sldId id="11670"/>
            <p14:sldId id="11806"/>
            <p14:sldId id="11807"/>
            <p14:sldId id="11808"/>
            <p14:sldId id="11862"/>
            <p14:sldId id="11511"/>
            <p14:sldId id="11481"/>
            <p14:sldId id="11865"/>
            <p14:sldId id="11503"/>
            <p14:sldId id="11430"/>
            <p14:sldId id="11863"/>
            <p14:sldId id="118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EB4E2F"/>
    <a:srgbClr val="DAE54A"/>
    <a:srgbClr val="C0E1F2"/>
    <a:srgbClr val="FBDCE1"/>
    <a:srgbClr val="E6E6E6"/>
    <a:srgbClr val="86C5E6"/>
    <a:srgbClr val="99DA62"/>
    <a:srgbClr val="FADBE0"/>
    <a:srgbClr val="4A5C72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>
      <p:cViewPr varScale="1">
        <p:scale>
          <a:sx n="88" d="100"/>
          <a:sy n="88" d="100"/>
        </p:scale>
        <p:origin x="120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font" Target="fonts/font18.fntdata"/><Relationship Id="rId60" Type="http://schemas.openxmlformats.org/officeDocument/2006/relationships/font" Target="fonts/font17.fntdata"/><Relationship Id="rId6" Type="http://schemas.openxmlformats.org/officeDocument/2006/relationships/slide" Target="slides/slide3.xml"/><Relationship Id="rId59" Type="http://schemas.openxmlformats.org/officeDocument/2006/relationships/font" Target="fonts/font16.fntdata"/><Relationship Id="rId58" Type="http://schemas.openxmlformats.org/officeDocument/2006/relationships/font" Target="fonts/font15.fntdata"/><Relationship Id="rId57" Type="http://schemas.openxmlformats.org/officeDocument/2006/relationships/font" Target="fonts/font14.fntdata"/><Relationship Id="rId56" Type="http://schemas.openxmlformats.org/officeDocument/2006/relationships/font" Target="fonts/font13.fntdata"/><Relationship Id="rId55" Type="http://schemas.openxmlformats.org/officeDocument/2006/relationships/font" Target="fonts/font12.fntdata"/><Relationship Id="rId54" Type="http://schemas.openxmlformats.org/officeDocument/2006/relationships/font" Target="fonts/font11.fntdata"/><Relationship Id="rId53" Type="http://schemas.openxmlformats.org/officeDocument/2006/relationships/font" Target="fonts/font10.fntdata"/><Relationship Id="rId52" Type="http://schemas.openxmlformats.org/officeDocument/2006/relationships/font" Target="fonts/font9.fntdata"/><Relationship Id="rId51" Type="http://schemas.openxmlformats.org/officeDocument/2006/relationships/font" Target="fonts/font8.fntdata"/><Relationship Id="rId50" Type="http://schemas.openxmlformats.org/officeDocument/2006/relationships/font" Target="fonts/font7.fntdata"/><Relationship Id="rId5" Type="http://schemas.openxmlformats.org/officeDocument/2006/relationships/slide" Target="slides/slide2.xml"/><Relationship Id="rId49" Type="http://schemas.openxmlformats.org/officeDocument/2006/relationships/font" Target="fonts/font6.fntdata"/><Relationship Id="rId48" Type="http://schemas.openxmlformats.org/officeDocument/2006/relationships/font" Target="fonts/font5.fntdata"/><Relationship Id="rId47" Type="http://schemas.openxmlformats.org/officeDocument/2006/relationships/font" Target="fonts/font4.fntdata"/><Relationship Id="rId46" Type="http://schemas.openxmlformats.org/officeDocument/2006/relationships/font" Target="fonts/font3.fntdata"/><Relationship Id="rId45" Type="http://schemas.openxmlformats.org/officeDocument/2006/relationships/font" Target="fonts/font2.fntdata"/><Relationship Id="rId44" Type="http://schemas.openxmlformats.org/officeDocument/2006/relationships/font" Target="fonts/font1.fntdata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EFC655-DBAB-4389-BC46-D505D2F11D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976B-18A7-4956-BB6A-A9106EAA09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76A38-2C26-4DF6-8F1C-F22877A7AD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76A38-2C26-4DF6-8F1C-F22877A7AD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76A38-2C26-4DF6-8F1C-F22877A7AD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76A38-2C26-4DF6-8F1C-F22877A7AD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76A38-2C26-4DF6-8F1C-F22877A7AD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76A38-2C26-4DF6-8F1C-F22877A7AD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401050" y="1905000"/>
            <a:ext cx="2552700" cy="30289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Screen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362075" y="1471631"/>
            <a:ext cx="3491945" cy="3491944"/>
          </a:xfrm>
          <a:custGeom>
            <a:avLst/>
            <a:gdLst>
              <a:gd name="connsiteX0" fmla="*/ 1745973 w 3491945"/>
              <a:gd name="connsiteY0" fmla="*/ 0 h 3491944"/>
              <a:gd name="connsiteX1" fmla="*/ 3491945 w 3491945"/>
              <a:gd name="connsiteY1" fmla="*/ 1745972 h 3491944"/>
              <a:gd name="connsiteX2" fmla="*/ 1745973 w 3491945"/>
              <a:gd name="connsiteY2" fmla="*/ 3491944 h 3491944"/>
              <a:gd name="connsiteX3" fmla="*/ 0 w 3491945"/>
              <a:gd name="connsiteY3" fmla="*/ 1745972 h 349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1945" h="3491944">
                <a:moveTo>
                  <a:pt x="1745973" y="0"/>
                </a:moveTo>
                <a:lnTo>
                  <a:pt x="3491945" y="1745972"/>
                </a:lnTo>
                <a:lnTo>
                  <a:pt x="1745973" y="3491944"/>
                </a:lnTo>
                <a:lnTo>
                  <a:pt x="0" y="17459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0028" y="247649"/>
            <a:ext cx="3491945" cy="3491944"/>
          </a:xfrm>
          <a:custGeom>
            <a:avLst/>
            <a:gdLst>
              <a:gd name="connsiteX0" fmla="*/ 1745973 w 3491945"/>
              <a:gd name="connsiteY0" fmla="*/ 0 h 3491944"/>
              <a:gd name="connsiteX1" fmla="*/ 3491945 w 3491945"/>
              <a:gd name="connsiteY1" fmla="*/ 1745972 h 3491944"/>
              <a:gd name="connsiteX2" fmla="*/ 1745973 w 3491945"/>
              <a:gd name="connsiteY2" fmla="*/ 3491944 h 3491944"/>
              <a:gd name="connsiteX3" fmla="*/ 0 w 3491945"/>
              <a:gd name="connsiteY3" fmla="*/ 1745972 h 349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1945" h="3491944">
                <a:moveTo>
                  <a:pt x="1745973" y="0"/>
                </a:moveTo>
                <a:lnTo>
                  <a:pt x="3491945" y="1745972"/>
                </a:lnTo>
                <a:lnTo>
                  <a:pt x="1745973" y="3491944"/>
                </a:lnTo>
                <a:lnTo>
                  <a:pt x="0" y="17459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7337980" y="1345633"/>
            <a:ext cx="3491945" cy="3491944"/>
          </a:xfrm>
          <a:custGeom>
            <a:avLst/>
            <a:gdLst>
              <a:gd name="connsiteX0" fmla="*/ 1745973 w 3491945"/>
              <a:gd name="connsiteY0" fmla="*/ 0 h 3491944"/>
              <a:gd name="connsiteX1" fmla="*/ 3491945 w 3491945"/>
              <a:gd name="connsiteY1" fmla="*/ 1745972 h 3491944"/>
              <a:gd name="connsiteX2" fmla="*/ 1745973 w 3491945"/>
              <a:gd name="connsiteY2" fmla="*/ 3491944 h 3491944"/>
              <a:gd name="connsiteX3" fmla="*/ 0 w 3491945"/>
              <a:gd name="connsiteY3" fmla="*/ 1745972 h 349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1945" h="3491944">
                <a:moveTo>
                  <a:pt x="1745973" y="0"/>
                </a:moveTo>
                <a:lnTo>
                  <a:pt x="3491945" y="1745972"/>
                </a:lnTo>
                <a:lnTo>
                  <a:pt x="1745973" y="3491944"/>
                </a:lnTo>
                <a:lnTo>
                  <a:pt x="0" y="17459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AC0A1-9DEE-4710-B110-396465192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65E5-27A8-4734-8563-3A0BCFB2F3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AC0A1-9DEE-4710-B110-396465192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65E5-27A8-4734-8563-3A0BCFB2F3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114768" y="2366759"/>
            <a:ext cx="2845204" cy="2845206"/>
          </a:xfrm>
          <a:custGeom>
            <a:avLst/>
            <a:gdLst>
              <a:gd name="connsiteX0" fmla="*/ 1422602 w 2845204"/>
              <a:gd name="connsiteY0" fmla="*/ 0 h 2845206"/>
              <a:gd name="connsiteX1" fmla="*/ 2845204 w 2845204"/>
              <a:gd name="connsiteY1" fmla="*/ 1422603 h 2845206"/>
              <a:gd name="connsiteX2" fmla="*/ 1422602 w 2845204"/>
              <a:gd name="connsiteY2" fmla="*/ 2845206 h 2845206"/>
              <a:gd name="connsiteX3" fmla="*/ 0 w 2845204"/>
              <a:gd name="connsiteY3" fmla="*/ 1422603 h 2845206"/>
              <a:gd name="connsiteX4" fmla="*/ 1422602 w 2845204"/>
              <a:gd name="connsiteY4" fmla="*/ 0 h 284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5204" h="2845206">
                <a:moveTo>
                  <a:pt x="1422602" y="0"/>
                </a:moveTo>
                <a:cubicBezTo>
                  <a:pt x="2208283" y="0"/>
                  <a:pt x="2845204" y="636921"/>
                  <a:pt x="2845204" y="1422603"/>
                </a:cubicBezTo>
                <a:cubicBezTo>
                  <a:pt x="2845204" y="2208285"/>
                  <a:pt x="2208283" y="2845206"/>
                  <a:pt x="1422602" y="2845206"/>
                </a:cubicBezTo>
                <a:cubicBezTo>
                  <a:pt x="636921" y="2845206"/>
                  <a:pt x="0" y="2208285"/>
                  <a:pt x="0" y="1422603"/>
                </a:cubicBezTo>
                <a:cubicBezTo>
                  <a:pt x="0" y="636921"/>
                  <a:pt x="636921" y="0"/>
                  <a:pt x="14226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1.jpe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6112" y="2059248"/>
            <a:ext cx="8476929" cy="3566910"/>
            <a:chOff x="-16112" y="2286690"/>
            <a:chExt cx="8476929" cy="356691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97000" contrast="-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3328090" y="1292515"/>
              <a:ext cx="1216885" cy="790528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50977" r="33948" b="23072"/>
            <a:stretch>
              <a:fillRect/>
            </a:stretch>
          </p:blipFill>
          <p:spPr>
            <a:xfrm>
              <a:off x="-16112" y="2286690"/>
              <a:ext cx="8476929" cy="2721601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 rot="16200000">
              <a:off x="3018490" y="1395143"/>
              <a:ext cx="1013460" cy="372681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5400" b="1" spc="3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萝莉体 第二版" panose="02000500000000000000" pitchFamily="2" charset="-122"/>
                  <a:sym typeface="+mn-ea"/>
                </a:rPr>
                <a:t>应用文写作</a:t>
              </a:r>
              <a:endParaRPr lang="zh-CN" altLang="en-US" sz="5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萝莉体 第二版" panose="02000500000000000000" pitchFamily="2" charset="-122"/>
                <a:sym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6200000">
              <a:off x="4225422" y="728778"/>
              <a:ext cx="490220" cy="658429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50000"/>
                </a:lnSpc>
              </a:pP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 flipH="1">
            <a:off x="-2103974" y="-3240005"/>
            <a:ext cx="16530857" cy="15408850"/>
            <a:chOff x="-1686499" y="-3240005"/>
            <a:chExt cx="16530857" cy="15408850"/>
          </a:xfrm>
        </p:grpSpPr>
        <p:sp>
          <p:nvSpPr>
            <p:cNvPr id="12" name="矩形 11"/>
            <p:cNvSpPr/>
            <p:nvPr/>
          </p:nvSpPr>
          <p:spPr>
            <a:xfrm rot="1454733">
              <a:off x="-705138" y="2476501"/>
              <a:ext cx="3505200" cy="6858000"/>
            </a:xfrm>
            <a:prstGeom prst="rect">
              <a:avLst/>
            </a:prstGeom>
            <a:solidFill>
              <a:srgbClr val="C0E1F2"/>
            </a:solidFill>
            <a:ln>
              <a:noFill/>
            </a:ln>
            <a:effectLst>
              <a:outerShdw blurRad="50800" dist="50800" dir="12180000" algn="ctr" rotWithShape="0">
                <a:srgbClr val="0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454733">
              <a:off x="-1686499" y="-1814370"/>
              <a:ext cx="3505200" cy="11282154"/>
            </a:xfrm>
            <a:prstGeom prst="rect">
              <a:avLst/>
            </a:prstGeom>
            <a:solidFill>
              <a:srgbClr val="DAE54A"/>
            </a:solidFill>
            <a:ln>
              <a:noFill/>
            </a:ln>
            <a:effectLst>
              <a:outerShdw blurRad="50800" dist="50800" dir="5040000" algn="ctr" rotWithShape="0">
                <a:srgbClr val="000000">
                  <a:alpha val="6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1493014">
              <a:off x="1794591" y="3249544"/>
              <a:ext cx="1154162" cy="396307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White space is an advanced method of design. It is a blank space. It is the most common in minimalist design. Keeping white space sounds very simple and then use it properly it properly it properly</a:t>
              </a:r>
              <a:endParaRPr lang="zh-CN" altLang="en-US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493014">
              <a:off x="1492897" y="-3240005"/>
              <a:ext cx="507831" cy="1252668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White space is an advanced method of design. It is a blank space. It is the most common in minimalist design. Keeping white space sounds very simple and then use it properly it properly it properly</a:t>
              </a:r>
              <a:endParaRPr lang="zh-CN" altLang="en-US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454733">
              <a:off x="11339158" y="3527867"/>
              <a:ext cx="3505200" cy="6858000"/>
            </a:xfrm>
            <a:prstGeom prst="rect">
              <a:avLst/>
            </a:prstGeom>
            <a:solidFill>
              <a:srgbClr val="DAE54A"/>
            </a:solidFill>
            <a:ln>
              <a:noFill/>
            </a:ln>
            <a:effectLst>
              <a:outerShdw blurRad="50800" dist="508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493014">
              <a:off x="11690028" y="-357843"/>
              <a:ext cx="507831" cy="1252668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White space is an advanced method of design. It is a blank space. It is the most common in minimalist design. Keeping white space sounds very simple and then use it properly it properly it properly</a:t>
              </a:r>
              <a:endParaRPr lang="zh-CN" altLang="en-US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13510" y="3910965"/>
            <a:ext cx="4377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000" b="1" dirty="0">
                <a:solidFill>
                  <a:schemeClr val="tx1"/>
                </a:solidFill>
                <a:latin typeface="等线" panose="02010600030101010101" charset="-122"/>
                <a:ea typeface="幼圆" panose="02010509060101010101" charset="-122"/>
                <a:cs typeface="+mn-ea"/>
                <a:sym typeface="+mn-ea"/>
              </a:rPr>
              <a:t>单元八　礼仪文书</a:t>
            </a:r>
            <a:endParaRPr lang="zh-CN" altLang="en-US" sz="2000" b="1" dirty="0">
              <a:solidFill>
                <a:schemeClr val="tx1"/>
              </a:solidFill>
              <a:latin typeface="等线" panose="02010600030101010101" charset="-122"/>
              <a:ea typeface="幼圆" panose="02010509060101010101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5085" y="2798445"/>
            <a:ext cx="5018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第二节　贺信</a:t>
            </a:r>
            <a:endParaRPr lang="zh-CN" altLang="en-US" sz="3600" b="1" dirty="0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56000">
                <a:srgbClr val="C0E1F2"/>
              </a:gs>
              <a:gs pos="56000">
                <a:srgbClr val="DAE54A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18106" r="33948" b="488"/>
          <a:stretch>
            <a:fillRect/>
          </a:stretch>
        </p:blipFill>
        <p:spPr>
          <a:xfrm rot="5400000">
            <a:off x="2785110" y="-1701800"/>
            <a:ext cx="6415405" cy="1070356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4328161" y="615615"/>
            <a:ext cx="3535680" cy="4603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贺信的概念和特点及种类</a:t>
            </a: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12240" y="1261745"/>
            <a:ext cx="10213340" cy="5061256"/>
            <a:chOff x="989226" y="1176504"/>
            <a:chExt cx="10213548" cy="4352448"/>
          </a:xfrm>
        </p:grpSpPr>
        <p:sp>
          <p:nvSpPr>
            <p:cNvPr id="38" name="矩形 37"/>
            <p:cNvSpPr/>
            <p:nvPr/>
          </p:nvSpPr>
          <p:spPr>
            <a:xfrm>
              <a:off x="1445230" y="2477169"/>
              <a:ext cx="2068514" cy="222250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贺信是对取得突出成绩、举办重要活动、庆祝喜庆之事等的单位或个人表示赞颂和祝贺的常用礼仪应用文书。</a:t>
              </a:r>
              <a:endParaRPr lang="zh-CN" altLang="en-US">
                <a:sym typeface="+mn-ea"/>
              </a:endParaRPr>
            </a:p>
          </p:txBody>
        </p:sp>
        <p:sp>
          <p:nvSpPr>
            <p:cNvPr id="57" name="Rectangle 6"/>
            <p:cNvSpPr>
              <a:spLocks noChangeArrowheads="1"/>
            </p:cNvSpPr>
            <p:nvPr/>
          </p:nvSpPr>
          <p:spPr bwMode="auto">
            <a:xfrm flipH="1">
              <a:off x="1445302" y="4786002"/>
              <a:ext cx="2319920" cy="742950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7"/>
            <p:cNvSpPr>
              <a:spLocks noChangeArrowheads="1"/>
            </p:cNvSpPr>
            <p:nvPr/>
          </p:nvSpPr>
          <p:spPr bwMode="auto">
            <a:xfrm flipH="1">
              <a:off x="3765222" y="4047815"/>
              <a:ext cx="2323497" cy="738188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8"/>
            <p:cNvSpPr>
              <a:spLocks noChangeArrowheads="1"/>
            </p:cNvSpPr>
            <p:nvPr/>
          </p:nvSpPr>
          <p:spPr bwMode="auto">
            <a:xfrm flipH="1">
              <a:off x="6088717" y="3304865"/>
              <a:ext cx="2319920" cy="742950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1" name="Freeform 10"/>
            <p:cNvSpPr/>
            <p:nvPr/>
          </p:nvSpPr>
          <p:spPr bwMode="auto">
            <a:xfrm>
              <a:off x="3765223" y="4786002"/>
              <a:ext cx="311216" cy="742950"/>
            </a:xfrm>
            <a:custGeom>
              <a:avLst/>
              <a:gdLst/>
              <a:ahLst/>
              <a:cxnLst>
                <a:cxn ang="0">
                  <a:pos x="0" y="468"/>
                </a:cxn>
                <a:cxn ang="0">
                  <a:pos x="0" y="468"/>
                </a:cxn>
                <a:cxn ang="0">
                  <a:pos x="0" y="0"/>
                </a:cxn>
                <a:cxn ang="0">
                  <a:pos x="286" y="0"/>
                </a:cxn>
                <a:cxn ang="0">
                  <a:pos x="0" y="468"/>
                </a:cxn>
              </a:cxnLst>
              <a:rect l="0" t="0" r="r" b="b"/>
              <a:pathLst>
                <a:path w="286" h="468">
                  <a:moveTo>
                    <a:pt x="0" y="468"/>
                  </a:moveTo>
                  <a:lnTo>
                    <a:pt x="0" y="468"/>
                  </a:lnTo>
                  <a:lnTo>
                    <a:pt x="0" y="0"/>
                  </a:lnTo>
                  <a:lnTo>
                    <a:pt x="286" y="0"/>
                  </a:lnTo>
                  <a:lnTo>
                    <a:pt x="0" y="468"/>
                  </a:lnTo>
                  <a:close/>
                </a:path>
              </a:pathLst>
            </a:custGeom>
            <a:solidFill>
              <a:schemeClr val="bg1">
                <a:lumMod val="85000"/>
                <a:alpha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6088717" y="4047815"/>
              <a:ext cx="307951" cy="738188"/>
            </a:xfrm>
            <a:custGeom>
              <a:avLst/>
              <a:gdLst/>
              <a:ahLst/>
              <a:cxnLst>
                <a:cxn ang="0">
                  <a:pos x="0" y="465"/>
                </a:cxn>
                <a:cxn ang="0">
                  <a:pos x="0" y="465"/>
                </a:cxn>
                <a:cxn ang="0">
                  <a:pos x="0" y="0"/>
                </a:cxn>
                <a:cxn ang="0">
                  <a:pos x="283" y="0"/>
                </a:cxn>
                <a:cxn ang="0">
                  <a:pos x="0" y="465"/>
                </a:cxn>
              </a:cxnLst>
              <a:rect l="0" t="0" r="r" b="b"/>
              <a:pathLst>
                <a:path w="283" h="465">
                  <a:moveTo>
                    <a:pt x="0" y="465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283" y="0"/>
                  </a:lnTo>
                  <a:lnTo>
                    <a:pt x="0" y="465"/>
                  </a:lnTo>
                  <a:close/>
                </a:path>
              </a:pathLst>
            </a:custGeom>
            <a:solidFill>
              <a:schemeClr val="bg1">
                <a:lumMod val="85000"/>
                <a:alpha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"/>
            <p:cNvSpPr/>
            <p:nvPr/>
          </p:nvSpPr>
          <p:spPr bwMode="auto">
            <a:xfrm>
              <a:off x="8408638" y="3304865"/>
              <a:ext cx="310128" cy="742950"/>
            </a:xfrm>
            <a:custGeom>
              <a:avLst/>
              <a:gdLst/>
              <a:ahLst/>
              <a:cxnLst>
                <a:cxn ang="0">
                  <a:pos x="0" y="468"/>
                </a:cxn>
                <a:cxn ang="0">
                  <a:pos x="0" y="468"/>
                </a:cxn>
                <a:cxn ang="0">
                  <a:pos x="0" y="0"/>
                </a:cxn>
                <a:cxn ang="0">
                  <a:pos x="285" y="0"/>
                </a:cxn>
                <a:cxn ang="0">
                  <a:pos x="0" y="468"/>
                </a:cxn>
              </a:cxnLst>
              <a:rect l="0" t="0" r="r" b="b"/>
              <a:pathLst>
                <a:path w="285" h="468">
                  <a:moveTo>
                    <a:pt x="0" y="468"/>
                  </a:moveTo>
                  <a:lnTo>
                    <a:pt x="0" y="468"/>
                  </a:lnTo>
                  <a:lnTo>
                    <a:pt x="0" y="0"/>
                  </a:lnTo>
                  <a:lnTo>
                    <a:pt x="285" y="0"/>
                  </a:lnTo>
                  <a:lnTo>
                    <a:pt x="0" y="468"/>
                  </a:lnTo>
                  <a:close/>
                </a:path>
              </a:pathLst>
            </a:custGeom>
            <a:solidFill>
              <a:schemeClr val="bg1">
                <a:lumMod val="85000"/>
                <a:alpha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989226" y="4963805"/>
              <a:ext cx="3232071" cy="3642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概念</a:t>
              </a:r>
              <a:endPara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310934" y="4234326"/>
              <a:ext cx="3232071" cy="3642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特点</a:t>
              </a:r>
              <a:endParaRPr lang="zh-CN" altLang="en-US" dirty="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632642" y="3480819"/>
              <a:ext cx="3232071" cy="3642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种类</a:t>
              </a:r>
              <a:endPara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970703" y="2710298"/>
              <a:ext cx="3232071" cy="3642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3762328" y="2464685"/>
              <a:ext cx="2272076" cy="115057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（1）寄发的时限性。</a:t>
              </a:r>
              <a:endParaRPr lang="zh-CN" altLang="en-US">
                <a:sym typeface="+mn-ea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（2）表达的情意性。</a:t>
              </a:r>
              <a:endParaRPr lang="zh-CN" altLang="en-US">
                <a:sym typeface="+mn-ea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（3）行文的灵活性。</a:t>
              </a:r>
              <a:endParaRPr lang="zh-CN" altLang="en-US">
                <a:sym typeface="+mn-ea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034404" y="1176504"/>
              <a:ext cx="3911045" cy="18648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/>
                <a:t>（一）上级给下级的贺信、贺电</a:t>
              </a:r>
              <a:endParaRPr lang="zh-CN" altLang="en-US"/>
            </a:p>
            <a:p>
              <a:pPr algn="l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/>
                <a:t>（二）下级给上级的贺信、贺电</a:t>
              </a:r>
              <a:endParaRPr lang="zh-CN" altLang="en-US"/>
            </a:p>
            <a:p>
              <a:pPr algn="l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/>
                <a:t>（三）平级单位之间的贺信、贺电</a:t>
              </a:r>
              <a:endParaRPr lang="zh-CN" altLang="en-US"/>
            </a:p>
            <a:p>
              <a:pPr algn="l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/>
                <a:t>（四）国家之间的贺信、贺电</a:t>
              </a:r>
              <a:endParaRPr lang="zh-CN" altLang="en-US"/>
            </a:p>
            <a:p>
              <a:pPr algn="l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/>
                <a:t>（五）个人之间的贺信、贺电</a:t>
              </a: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4000">
        <p14:vortex dir="r"/>
      </p:transition>
    </mc:Choice>
    <mc:Fallback>
      <p:transition spd="slow" advClick="0" advTm="4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21985" y="0"/>
            <a:ext cx="334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2400" dirty="0">
                <a:sym typeface="+mn-ea"/>
              </a:rPr>
              <a:t>贺信的写法</a:t>
            </a:r>
            <a:endParaRPr lang="zh-CN" altLang="en-US" sz="2400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45965" y="183515"/>
            <a:ext cx="6124575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dirty="0">
                <a:solidFill>
                  <a:srgbClr val="002060"/>
                </a:solidFill>
                <a:ea typeface="+mn-lt"/>
                <a:cs typeface="+mn-lt"/>
                <a:sym typeface="+mn-ea"/>
              </a:rPr>
              <a:t>（一）标题</a:t>
            </a:r>
            <a:endParaRPr dirty="0">
              <a:solidFill>
                <a:srgbClr val="002060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（1）只标示文种名称。</a:t>
            </a:r>
            <a:endParaRPr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（2）只标示祝贺事由。</a:t>
            </a:r>
            <a:endParaRPr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（3）祝贺者 + 文种名称。</a:t>
            </a:r>
            <a:endParaRPr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（4）祝贺对象 + 文种名称。</a:t>
            </a:r>
            <a:endParaRPr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（5）祝贺者 + 祝贺对象 + 文种名称。</a:t>
            </a:r>
            <a:endParaRPr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（6）正标题 + 副标题</a:t>
            </a:r>
            <a:r>
              <a:rPr lang="zh-CN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。</a:t>
            </a:r>
            <a:endParaRPr lang="zh-CN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dirty="0">
                <a:solidFill>
                  <a:srgbClr val="002060"/>
                </a:solidFill>
                <a:ea typeface="+mn-lt"/>
                <a:cs typeface="+mn-lt"/>
                <a:sym typeface="+mn-ea"/>
              </a:rPr>
              <a:t>（二）称谓</a:t>
            </a:r>
            <a:endParaRPr lang="zh-CN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在标题之下另起一行顶格写祝贺对象的名称。</a:t>
            </a:r>
            <a:endParaRPr lang="zh-CN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dirty="0">
                <a:solidFill>
                  <a:srgbClr val="002060"/>
                </a:solidFill>
                <a:ea typeface="+mn-lt"/>
                <a:cs typeface="+mn-lt"/>
                <a:sym typeface="+mn-ea"/>
              </a:rPr>
              <a:t>（三）正文</a:t>
            </a:r>
            <a:endParaRPr lang="zh-CN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（1）开头。交代祝贺背景，用简练的语言写出祝贺什么。</a:t>
            </a:r>
            <a:endParaRPr lang="zh-CN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（2）主体。视祝贺对象的不同和祝贺内容的区别，主体写作呈现不同的面貌，要灵活对待。</a:t>
            </a:r>
            <a:endParaRPr lang="zh-CN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（3）结尾。再次表示祝贺。</a:t>
            </a:r>
            <a:endParaRPr lang="zh-CN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dirty="0">
                <a:solidFill>
                  <a:srgbClr val="002060"/>
                </a:solidFill>
                <a:ea typeface="+mn-lt"/>
                <a:cs typeface="+mn-lt"/>
                <a:sym typeface="+mn-ea"/>
              </a:rPr>
              <a:t>（四）落款</a:t>
            </a:r>
            <a:endParaRPr lang="zh-CN" dirty="0">
              <a:solidFill>
                <a:srgbClr val="002060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在正文的右下方署上祝贺者的名称。</a:t>
            </a:r>
            <a:endParaRPr lang="zh-CN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25" name="矩形 24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545966" y="295575"/>
              <a:ext cx="26212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sym typeface="+mn-ea"/>
                </a:rPr>
                <a:t>写贺信的注意事项</a:t>
              </a:r>
              <a:endParaRPr lang="zh-CN" altLang="en-US" sz="2400"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2253" y="2001332"/>
            <a:ext cx="10456545" cy="3339265"/>
            <a:chOff x="743847" y="1812646"/>
            <a:chExt cx="10456545" cy="3339265"/>
          </a:xfrm>
        </p:grpSpPr>
        <p:grpSp>
          <p:nvGrpSpPr>
            <p:cNvPr id="30" name="îṧ1iḑe"/>
            <p:cNvGrpSpPr/>
            <p:nvPr/>
          </p:nvGrpSpPr>
          <p:grpSpPr>
            <a:xfrm>
              <a:off x="743847" y="1952346"/>
              <a:ext cx="5786538" cy="3199565"/>
              <a:chOff x="503602" y="2132856"/>
              <a:chExt cx="5859098" cy="3239723"/>
            </a:xfrm>
          </p:grpSpPr>
          <p:grpSp>
            <p:nvGrpSpPr>
              <p:cNvPr id="44" name="íṧ1ídè"/>
              <p:cNvGrpSpPr/>
              <p:nvPr/>
            </p:nvGrpSpPr>
            <p:grpSpPr>
              <a:xfrm>
                <a:off x="503602" y="5249660"/>
                <a:ext cx="5859098" cy="122919"/>
                <a:chOff x="-1348120" y="5777968"/>
                <a:chExt cx="9361040" cy="187524"/>
              </a:xfrm>
            </p:grpSpPr>
            <p:sp>
              <p:nvSpPr>
                <p:cNvPr id="55" name="isļîdê"/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6" name="išľíde"/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gradFill>
                  <a:gsLst>
                    <a:gs pos="56000">
                      <a:srgbClr val="C0E1F2"/>
                    </a:gs>
                    <a:gs pos="56000">
                      <a:srgbClr val="DAE54A"/>
                    </a:gs>
                  </a:gsLst>
                  <a:lin ang="7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45" name="îṩḷíḓê"/>
              <p:cNvGrpSpPr/>
              <p:nvPr/>
            </p:nvGrpSpPr>
            <p:grpSpPr>
              <a:xfrm>
                <a:off x="1002671" y="2132856"/>
                <a:ext cx="4860960" cy="3080807"/>
                <a:chOff x="-375492" y="1139528"/>
                <a:chExt cx="7415785" cy="4700016"/>
              </a:xfrm>
            </p:grpSpPr>
            <p:grpSp>
              <p:nvGrpSpPr>
                <p:cNvPr id="46" name="ïšḻíďe"/>
                <p:cNvGrpSpPr/>
                <p:nvPr/>
              </p:nvGrpSpPr>
              <p:grpSpPr>
                <a:xfrm>
                  <a:off x="-375492" y="1139528"/>
                  <a:ext cx="7415785" cy="4700016"/>
                  <a:chOff x="-375492" y="1139528"/>
                  <a:chExt cx="7415785" cy="4700016"/>
                </a:xfrm>
              </p:grpSpPr>
              <p:sp>
                <p:nvSpPr>
                  <p:cNvPr id="48" name="íSḷíḑe"/>
                  <p:cNvSpPr/>
                  <p:nvPr/>
                </p:nvSpPr>
                <p:spPr>
                  <a:xfrm>
                    <a:off x="-375492" y="1139528"/>
                    <a:ext cx="7415784" cy="4700016"/>
                  </a:xfrm>
                  <a:custGeom>
                    <a:avLst/>
                    <a:gdLst>
                      <a:gd name="connsiteX0" fmla="*/ 224028 w 7415784"/>
                      <a:gd name="connsiteY0" fmla="*/ 269748 h 4700016"/>
                      <a:gd name="connsiteX1" fmla="*/ 224028 w 7415784"/>
                      <a:gd name="connsiteY1" fmla="*/ 4430268 h 4700016"/>
                      <a:gd name="connsiteX2" fmla="*/ 7191756 w 7415784"/>
                      <a:gd name="connsiteY2" fmla="*/ 4430268 h 4700016"/>
                      <a:gd name="connsiteX3" fmla="*/ 7191756 w 7415784"/>
                      <a:gd name="connsiteY3" fmla="*/ 269748 h 4700016"/>
                      <a:gd name="connsiteX4" fmla="*/ 266867 w 7415784"/>
                      <a:gd name="connsiteY4" fmla="*/ 0 h 4700016"/>
                      <a:gd name="connsiteX5" fmla="*/ 7148917 w 7415784"/>
                      <a:gd name="connsiteY5" fmla="*/ 0 h 4700016"/>
                      <a:gd name="connsiteX6" fmla="*/ 7415784 w 7415784"/>
                      <a:gd name="connsiteY6" fmla="*/ 266867 h 4700016"/>
                      <a:gd name="connsiteX7" fmla="*/ 7415784 w 7415784"/>
                      <a:gd name="connsiteY7" fmla="*/ 4433149 h 4700016"/>
                      <a:gd name="connsiteX8" fmla="*/ 7148917 w 7415784"/>
                      <a:gd name="connsiteY8" fmla="*/ 4700016 h 4700016"/>
                      <a:gd name="connsiteX9" fmla="*/ 266867 w 7415784"/>
                      <a:gd name="connsiteY9" fmla="*/ 4700016 h 4700016"/>
                      <a:gd name="connsiteX10" fmla="*/ 0 w 7415784"/>
                      <a:gd name="connsiteY10" fmla="*/ 4433149 h 4700016"/>
                      <a:gd name="connsiteX11" fmla="*/ 0 w 7415784"/>
                      <a:gd name="connsiteY11" fmla="*/ 266867 h 4700016"/>
                      <a:gd name="connsiteX12" fmla="*/ 266867 w 7415784"/>
                      <a:gd name="connsiteY12" fmla="*/ 0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15784" h="4700016">
                        <a:moveTo>
                          <a:pt x="224028" y="269748"/>
                        </a:moveTo>
                        <a:lnTo>
                          <a:pt x="224028" y="4430268"/>
                        </a:lnTo>
                        <a:lnTo>
                          <a:pt x="7191756" y="4430268"/>
                        </a:lnTo>
                        <a:lnTo>
                          <a:pt x="7191756" y="269748"/>
                        </a:lnTo>
                        <a:close/>
                        <a:moveTo>
                          <a:pt x="266867" y="0"/>
                        </a:moveTo>
                        <a:lnTo>
                          <a:pt x="7148917" y="0"/>
                        </a:lnTo>
                        <a:cubicBezTo>
                          <a:pt x="7296304" y="0"/>
                          <a:pt x="7415784" y="119480"/>
                          <a:pt x="7415784" y="266867"/>
                        </a:cubicBezTo>
                        <a:lnTo>
                          <a:pt x="7415784" y="4433149"/>
                        </a:lnTo>
                        <a:cubicBezTo>
                          <a:pt x="7415784" y="4580536"/>
                          <a:pt x="7296304" y="4700016"/>
                          <a:pt x="7148917" y="4700016"/>
                        </a:cubicBezTo>
                        <a:lnTo>
                          <a:pt x="266867" y="4700016"/>
                        </a:lnTo>
                        <a:cubicBezTo>
                          <a:pt x="119480" y="4700016"/>
                          <a:pt x="0" y="4580536"/>
                          <a:pt x="0" y="4433149"/>
                        </a:cubicBezTo>
                        <a:lnTo>
                          <a:pt x="0" y="266867"/>
                        </a:lnTo>
                        <a:cubicBezTo>
                          <a:pt x="0" y="119480"/>
                          <a:pt x="119480" y="0"/>
                          <a:pt x="26686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3" name="isļíḑê"/>
                  <p:cNvSpPr/>
                  <p:nvPr/>
                </p:nvSpPr>
                <p:spPr>
                  <a:xfrm>
                    <a:off x="-358011" y="1160080"/>
                    <a:ext cx="7380820" cy="4658913"/>
                  </a:xfrm>
                  <a:custGeom>
                    <a:avLst/>
                    <a:gdLst>
                      <a:gd name="connsiteX0" fmla="*/ 252028 w 7380820"/>
                      <a:gd name="connsiteY0" fmla="*/ 295230 h 4658912"/>
                      <a:gd name="connsiteX1" fmla="*/ 252028 w 7380820"/>
                      <a:gd name="connsiteY1" fmla="*/ 4363682 h 4658912"/>
                      <a:gd name="connsiteX2" fmla="*/ 7128792 w 7380820"/>
                      <a:gd name="connsiteY2" fmla="*/ 4363682 h 4658912"/>
                      <a:gd name="connsiteX3" fmla="*/ 7128792 w 7380820"/>
                      <a:gd name="connsiteY3" fmla="*/ 295230 h 4658912"/>
                      <a:gd name="connsiteX4" fmla="*/ 264533 w 7380820"/>
                      <a:gd name="connsiteY4" fmla="*/ 0 h 4658912"/>
                      <a:gd name="connsiteX5" fmla="*/ 7116287 w 7380820"/>
                      <a:gd name="connsiteY5" fmla="*/ 0 h 4658912"/>
                      <a:gd name="connsiteX6" fmla="*/ 7380820 w 7380820"/>
                      <a:gd name="connsiteY6" fmla="*/ 264533 h 4658912"/>
                      <a:gd name="connsiteX7" fmla="*/ 7380820 w 7380820"/>
                      <a:gd name="connsiteY7" fmla="*/ 4394379 h 4658912"/>
                      <a:gd name="connsiteX8" fmla="*/ 7116287 w 7380820"/>
                      <a:gd name="connsiteY8" fmla="*/ 4658912 h 4658912"/>
                      <a:gd name="connsiteX9" fmla="*/ 264533 w 7380820"/>
                      <a:gd name="connsiteY9" fmla="*/ 4658912 h 4658912"/>
                      <a:gd name="connsiteX10" fmla="*/ 0 w 7380820"/>
                      <a:gd name="connsiteY10" fmla="*/ 4394379 h 4658912"/>
                      <a:gd name="connsiteX11" fmla="*/ 0 w 7380820"/>
                      <a:gd name="connsiteY11" fmla="*/ 264533 h 4658912"/>
                      <a:gd name="connsiteX12" fmla="*/ 264533 w 7380820"/>
                      <a:gd name="connsiteY12" fmla="*/ 0 h 4658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80820" h="4658912">
                        <a:moveTo>
                          <a:pt x="252028" y="295230"/>
                        </a:moveTo>
                        <a:lnTo>
                          <a:pt x="252028" y="4363682"/>
                        </a:lnTo>
                        <a:lnTo>
                          <a:pt x="7128792" y="4363682"/>
                        </a:lnTo>
                        <a:lnTo>
                          <a:pt x="7128792" y="295230"/>
                        </a:lnTo>
                        <a:close/>
                        <a:moveTo>
                          <a:pt x="264533" y="0"/>
                        </a:moveTo>
                        <a:lnTo>
                          <a:pt x="7116287" y="0"/>
                        </a:lnTo>
                        <a:cubicBezTo>
                          <a:pt x="7262385" y="0"/>
                          <a:pt x="7380820" y="118435"/>
                          <a:pt x="7380820" y="264533"/>
                        </a:cubicBezTo>
                        <a:lnTo>
                          <a:pt x="7380820" y="4394379"/>
                        </a:lnTo>
                        <a:cubicBezTo>
                          <a:pt x="7380820" y="4540477"/>
                          <a:pt x="7262385" y="4658912"/>
                          <a:pt x="7116287" y="4658912"/>
                        </a:cubicBezTo>
                        <a:lnTo>
                          <a:pt x="264533" y="4658912"/>
                        </a:lnTo>
                        <a:cubicBezTo>
                          <a:pt x="118435" y="4658912"/>
                          <a:pt x="0" y="4540477"/>
                          <a:pt x="0" y="4394379"/>
                        </a:cubicBezTo>
                        <a:lnTo>
                          <a:pt x="0" y="264533"/>
                        </a:lnTo>
                        <a:cubicBezTo>
                          <a:pt x="0" y="118435"/>
                          <a:pt x="118435" y="0"/>
                          <a:pt x="264533" y="0"/>
                        </a:cubicBezTo>
                        <a:close/>
                      </a:path>
                    </a:pathLst>
                  </a:custGeom>
                  <a:gradFill>
                    <a:gsLst>
                      <a:gs pos="56000">
                        <a:srgbClr val="C0E1F2"/>
                      </a:gs>
                      <a:gs pos="56000">
                        <a:srgbClr val="DAE54A"/>
                      </a:gs>
                    </a:gsLst>
                    <a:lin ang="7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solidFill>
                        <a:schemeClr val="lt1"/>
                      </a:solidFill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4" name="iSlide" hidden="1"/>
                  <p:cNvSpPr/>
                  <p:nvPr/>
                </p:nvSpPr>
                <p:spPr>
                  <a:xfrm>
                    <a:off x="4509683" y="1139528"/>
                    <a:ext cx="2530610" cy="4700016"/>
                  </a:xfrm>
                  <a:custGeom>
                    <a:avLst/>
                    <a:gdLst>
                      <a:gd name="connsiteX0" fmla="*/ 0 w 2530610"/>
                      <a:gd name="connsiteY0" fmla="*/ 0 h 4700016"/>
                      <a:gd name="connsiteX1" fmla="*/ 2263743 w 2530610"/>
                      <a:gd name="connsiteY1" fmla="*/ 0 h 4700016"/>
                      <a:gd name="connsiteX2" fmla="*/ 2530610 w 2530610"/>
                      <a:gd name="connsiteY2" fmla="*/ 266867 h 4700016"/>
                      <a:gd name="connsiteX3" fmla="*/ 2530610 w 2530610"/>
                      <a:gd name="connsiteY3" fmla="*/ 4433149 h 4700016"/>
                      <a:gd name="connsiteX4" fmla="*/ 2263743 w 2530610"/>
                      <a:gd name="connsiteY4" fmla="*/ 4700016 h 4700016"/>
                      <a:gd name="connsiteX5" fmla="*/ 1961175 w 2530610"/>
                      <a:gd name="connsiteY5" fmla="*/ 4700016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30610" h="4700016">
                        <a:moveTo>
                          <a:pt x="0" y="0"/>
                        </a:moveTo>
                        <a:lnTo>
                          <a:pt x="2263743" y="0"/>
                        </a:lnTo>
                        <a:cubicBezTo>
                          <a:pt x="2411130" y="0"/>
                          <a:pt x="2530610" y="119480"/>
                          <a:pt x="2530610" y="266867"/>
                        </a:cubicBezTo>
                        <a:lnTo>
                          <a:pt x="2530610" y="4433149"/>
                        </a:lnTo>
                        <a:cubicBezTo>
                          <a:pt x="2530610" y="4580536"/>
                          <a:pt x="2411130" y="4700016"/>
                          <a:pt x="2263743" y="4700016"/>
                        </a:cubicBezTo>
                        <a:lnTo>
                          <a:pt x="1961175" y="47000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>
                          <a:alpha val="3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  <p:sp>
              <p:nvSpPr>
                <p:cNvPr id="47" name="ïsḻîḍé"/>
                <p:cNvSpPr/>
                <p:nvPr/>
              </p:nvSpPr>
              <p:spPr>
                <a:xfrm>
                  <a:off x="3260392" y="1241052"/>
                  <a:ext cx="144016" cy="144016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6840482" y="1812646"/>
              <a:ext cx="4359910" cy="31692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200000"/>
                </a:lnSpc>
              </a:pPr>
              <a:r>
                <a:rPr lang="zh-CN" altLang="en-US" sz="2000">
                  <a:solidFill>
                    <a:schemeClr val="tx1"/>
                  </a:solidFill>
                  <a:sym typeface="+mn-ea"/>
                </a:rPr>
                <a:t>（1）内容要实事求是，评价、颂扬和祝贺要恰如其分。</a:t>
              </a:r>
              <a:endParaRPr lang="zh-CN" altLang="en-US" sz="2000">
                <a:solidFill>
                  <a:schemeClr val="tx1"/>
                </a:solidFill>
                <a:sym typeface="+mn-ea"/>
              </a:endParaRPr>
            </a:p>
            <a:p>
              <a:pPr fontAlgn="auto">
                <a:lnSpc>
                  <a:spcPct val="200000"/>
                </a:lnSpc>
              </a:pPr>
              <a:r>
                <a:rPr lang="zh-CN" altLang="en-US" sz="2000">
                  <a:solidFill>
                    <a:schemeClr val="tx1"/>
                  </a:solidFill>
                  <a:sym typeface="+mn-ea"/>
                </a:rPr>
                <a:t>（2）语言要精练流畅，篇幅力求短小精悍。</a:t>
              </a:r>
              <a:endParaRPr lang="zh-CN" altLang="en-US" sz="2000">
                <a:solidFill>
                  <a:schemeClr val="tx1"/>
                </a:solidFill>
                <a:sym typeface="+mn-ea"/>
              </a:endParaRPr>
            </a:p>
            <a:p>
              <a:pPr fontAlgn="auto">
                <a:lnSpc>
                  <a:spcPct val="200000"/>
                </a:lnSpc>
              </a:pPr>
              <a:r>
                <a:rPr lang="zh-CN" altLang="en-US" sz="2000">
                  <a:solidFill>
                    <a:schemeClr val="tx1"/>
                  </a:solidFill>
                  <a:sym typeface="+mn-ea"/>
                </a:rPr>
                <a:t>（3）感情要热烈真挚，发自内心。</a:t>
              </a:r>
              <a:endParaRPr lang="zh-CN" altLang="en-US" sz="2000">
                <a:solidFill>
                  <a:schemeClr val="tx1"/>
                </a:solidFill>
                <a:sym typeface="+mn-ea"/>
              </a:endParaRPr>
            </a:p>
          </p:txBody>
        </p:sp>
      </p:grpSp>
      <p:pic>
        <p:nvPicPr>
          <p:cNvPr id="2" name="图片 1" descr="1e5f9818f8ec02afcf535ebb45ee0bbb"/>
          <p:cNvPicPr>
            <a:picLocks noChangeAspect="1"/>
          </p:cNvPicPr>
          <p:nvPr/>
        </p:nvPicPr>
        <p:blipFill>
          <a:blip r:embed="rId2"/>
          <a:srcRect l="7530" t="9316" r="8244" b="5066"/>
          <a:stretch>
            <a:fillRect/>
          </a:stretch>
        </p:blipFill>
        <p:spPr>
          <a:xfrm>
            <a:off x="2171700" y="2530475"/>
            <a:ext cx="2997200" cy="2264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5085" y="2798445"/>
            <a:ext cx="5018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第三节　邀请书</a:t>
            </a:r>
            <a:endParaRPr lang="zh-CN" altLang="en-US" sz="3600" b="1" dirty="0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17" name="矩形 16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909" y="-2356871"/>
              <a:ext cx="6267453" cy="11571742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547365" y="615615"/>
              <a:ext cx="10972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/>
                  </a:solidFill>
                  <a:sym typeface="+mn-ea"/>
                </a:rPr>
                <a:t>邀请书</a:t>
              </a:r>
              <a:endParaRPr lang="zh-CN" altLang="en-US" sz="2400" dirty="0">
                <a:solidFill>
                  <a:schemeClr val="tx1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52675" y="1121444"/>
            <a:ext cx="9361181" cy="5736556"/>
            <a:chOff x="3596893" y="2644087"/>
            <a:chExt cx="4871213" cy="2544902"/>
          </a:xfrm>
        </p:grpSpPr>
        <p:cxnSp>
          <p:nvCxnSpPr>
            <p:cNvPr id="35" name="连接符: 肘形 102"/>
            <p:cNvCxnSpPr/>
            <p:nvPr/>
          </p:nvCxnSpPr>
          <p:spPr>
            <a:xfrm rot="5400000" flipH="1" flipV="1">
              <a:off x="4972115" y="1268865"/>
              <a:ext cx="1339140" cy="4089584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连接符: 肘形 104"/>
            <p:cNvCxnSpPr/>
            <p:nvPr/>
          </p:nvCxnSpPr>
          <p:spPr>
            <a:xfrm rot="5400000">
              <a:off x="5528733" y="2098108"/>
              <a:ext cx="1763293" cy="4115452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箭头: V 形 118"/>
            <p:cNvSpPr/>
            <p:nvPr/>
          </p:nvSpPr>
          <p:spPr>
            <a:xfrm flipH="1">
              <a:off x="5833953" y="4903268"/>
              <a:ext cx="224813" cy="285721"/>
            </a:xfrm>
            <a:prstGeom prst="chevron">
              <a:avLst>
                <a:gd name="adj" fmla="val 68953"/>
              </a:avLst>
            </a:prstGeom>
            <a:solidFill>
              <a:srgbClr val="C0E1F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BEC93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0195" y="788670"/>
            <a:ext cx="2592705" cy="1753235"/>
          </a:xfrm>
          <a:prstGeom prst="rect">
            <a:avLst/>
          </a:prstGeom>
        </p:spPr>
      </p:pic>
      <p:pic>
        <p:nvPicPr>
          <p:cNvPr id="3" name="图片 2" descr="05003c243f46baf2d90a97e998f65cb5"/>
          <p:cNvPicPr>
            <a:picLocks noChangeAspect="1"/>
          </p:cNvPicPr>
          <p:nvPr/>
        </p:nvPicPr>
        <p:blipFill>
          <a:blip r:embed="rId3"/>
          <a:srcRect l="15199" b="1230"/>
          <a:stretch>
            <a:fillRect/>
          </a:stretch>
        </p:blipFill>
        <p:spPr>
          <a:xfrm>
            <a:off x="437515" y="4140835"/>
            <a:ext cx="2983230" cy="2346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42720" y="1209675"/>
            <a:ext cx="90138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例</a:t>
            </a:r>
            <a:r>
              <a:rPr lang="en-US" altLang="zh-CN"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1                             </a:t>
            </a:r>
            <a:r>
              <a:rPr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邀请函</a:t>
            </a:r>
            <a:endParaRPr b="1"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贵家长：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您好！我校定于 2017 年 5 月 15 日下午 3 点整在 ×× 初级中学校内召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开学生家长会，请您届时光临。谢谢！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　　　　　　　　　　　　　　　　　　　　　　　　　　　　　×× 初级中学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　　　　　　　　　　　　　　　　　　　　　　　　　　　　 2017 年 5 月 13 日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0955" y="4457065"/>
            <a:ext cx="6474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002060"/>
                </a:solidFill>
              </a:rPr>
              <a:t>【评析】</a:t>
            </a:r>
            <a:endParaRPr lang="zh-CN" altLang="en-US"/>
          </a:p>
          <a:p>
            <a:r>
              <a:rPr lang="zh-CN" altLang="en-US"/>
              <a:t>      这是一份邀请对方参加家长会的邀请函，短小精悍，邀请的时间、地点、内容叙述清晰明了，让人一目了然。</a:t>
            </a:r>
            <a:endParaRPr lang="zh-CN" altLang="en-US"/>
          </a:p>
        </p:txBody>
      </p:sp>
    </p:spTree>
  </p:cSld>
  <p:clrMapOvr>
    <a:masterClrMapping/>
  </p:clrMapOvr>
  <p:transition spd="slow" advTm="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17" name="矩形 16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909" y="-2356871"/>
              <a:ext cx="6267453" cy="11571742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547365" y="615615"/>
              <a:ext cx="10972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/>
                  </a:solidFill>
                  <a:sym typeface="+mn-ea"/>
                </a:rPr>
                <a:t>邀请书</a:t>
              </a:r>
              <a:endParaRPr lang="zh-CN" altLang="en-US" sz="2400" dirty="0">
                <a:solidFill>
                  <a:schemeClr val="tx1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52675" y="1121444"/>
            <a:ext cx="9361181" cy="5736556"/>
            <a:chOff x="3596893" y="2644087"/>
            <a:chExt cx="4871213" cy="2544902"/>
          </a:xfrm>
        </p:grpSpPr>
        <p:cxnSp>
          <p:nvCxnSpPr>
            <p:cNvPr id="35" name="连接符: 肘形 102"/>
            <p:cNvCxnSpPr/>
            <p:nvPr/>
          </p:nvCxnSpPr>
          <p:spPr>
            <a:xfrm rot="5400000" flipH="1" flipV="1">
              <a:off x="4972115" y="1268865"/>
              <a:ext cx="1339140" cy="4089584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连接符: 肘形 104"/>
            <p:cNvCxnSpPr/>
            <p:nvPr/>
          </p:nvCxnSpPr>
          <p:spPr>
            <a:xfrm rot="5400000">
              <a:off x="5528733" y="2098108"/>
              <a:ext cx="1763293" cy="4115452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箭头: V 形 118"/>
            <p:cNvSpPr/>
            <p:nvPr/>
          </p:nvSpPr>
          <p:spPr>
            <a:xfrm flipH="1">
              <a:off x="5833953" y="4903268"/>
              <a:ext cx="224813" cy="285721"/>
            </a:xfrm>
            <a:prstGeom prst="chevron">
              <a:avLst>
                <a:gd name="adj" fmla="val 68953"/>
              </a:avLst>
            </a:prstGeom>
            <a:solidFill>
              <a:srgbClr val="C0E1F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BEC93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0195" y="788670"/>
            <a:ext cx="2592705" cy="1753235"/>
          </a:xfrm>
          <a:prstGeom prst="rect">
            <a:avLst/>
          </a:prstGeom>
        </p:spPr>
      </p:pic>
      <p:pic>
        <p:nvPicPr>
          <p:cNvPr id="3" name="图片 2" descr="05003c243f46baf2d90a97e998f65cb5"/>
          <p:cNvPicPr>
            <a:picLocks noChangeAspect="1"/>
          </p:cNvPicPr>
          <p:nvPr/>
        </p:nvPicPr>
        <p:blipFill>
          <a:blip r:embed="rId3"/>
          <a:srcRect l="15199" b="1230"/>
          <a:stretch>
            <a:fillRect/>
          </a:stretch>
        </p:blipFill>
        <p:spPr>
          <a:xfrm>
            <a:off x="437515" y="4140835"/>
            <a:ext cx="2983230" cy="2346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42720" y="1209675"/>
            <a:ext cx="901382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例</a:t>
            </a:r>
            <a:r>
              <a:rPr lang="en-US" altLang="zh-CN"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1                             </a:t>
            </a:r>
            <a:r>
              <a:rPr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邀请书</a:t>
            </a:r>
            <a:endParaRPr b="1"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    贵校第五届艺术节将于 9 月 24 日至 30 日举行。我们向教育系统的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各位领导、教师及各位家长、校友发出鼎力邀请。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    届时，您会欣赏到花的绽放，舞的优雅；您会聆听到琴的悠扬，歌的奔放……。这里洋溢着青春的激情，激荡着创造的魅力，这里是心灵驰骋的原野，这里是放飞梦想的蓝天。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    同行在热情相邀，孩子在期待，母校在召唤，恭候您的惠顾！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　　　　　　　　　　　　　　　　　　　　　　　　　　　　　         ×× 中学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　　　　　　　　　　　　　　　　　　　　　　　　　　　　   2017 年 9 月 10 日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6730" y="4934585"/>
            <a:ext cx="728345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002060"/>
                </a:solidFill>
              </a:rPr>
              <a:t>【评析】</a:t>
            </a:r>
            <a:endParaRPr lang="zh-CN" altLang="en-US"/>
          </a:p>
          <a:p>
            <a:r>
              <a:rPr lang="zh-CN" altLang="en-US"/>
              <a:t>     </a:t>
            </a:r>
            <a:r>
              <a:rPr lang="zh-CN" altLang="en-US" sz="1600"/>
              <a:t> 贵校”是对对方学校的敬称，这里应用谦称，可以改为“我校”之类。“鼎力”，敬辞，大力（帮助），表示请托或感谢时用，如，“多蒙鼎力协助”，此处谦敬失当。“聆听”，指集中精力、认真地听。一般用于自己，不适于用在他人。“惠顾”，光临，惠临，敬辞，多用于商家欢迎顾客，用在学校的邀请书中不恰当，宜改为“光临”之类的词语。</a:t>
            </a:r>
            <a:endParaRPr lang="zh-CN" altLang="en-US" sz="1600"/>
          </a:p>
        </p:txBody>
      </p:sp>
    </p:spTree>
  </p:cSld>
  <p:clrMapOvr>
    <a:masterClrMapping/>
  </p:clrMapOvr>
  <p:transition spd="slow" advTm="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47" name="矩形 46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5941061" y="615615"/>
              <a:ext cx="3098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74090" y="1181735"/>
            <a:ext cx="10465435" cy="4199326"/>
            <a:chOff x="974342" y="2176742"/>
            <a:chExt cx="10243317" cy="4199470"/>
          </a:xfrm>
        </p:grpSpPr>
        <p:sp>
          <p:nvSpPr>
            <p:cNvPr id="5" name="矩形 4"/>
            <p:cNvSpPr/>
            <p:nvPr/>
          </p:nvSpPr>
          <p:spPr>
            <a:xfrm rot="10800000">
              <a:off x="4595612" y="3562183"/>
              <a:ext cx="2962141" cy="605307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10800000">
              <a:off x="6785020" y="2763693"/>
              <a:ext cx="2228045" cy="524814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10800000">
              <a:off x="3140299" y="2763693"/>
              <a:ext cx="2266681" cy="524814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矩形 7"/>
            <p:cNvSpPr/>
            <p:nvPr/>
          </p:nvSpPr>
          <p:spPr>
            <a:xfrm rot="10800000">
              <a:off x="6785222" y="3283745"/>
              <a:ext cx="772531" cy="278438"/>
            </a:xfrm>
            <a:custGeom>
              <a:avLst/>
              <a:gdLst>
                <a:gd name="connsiteX0" fmla="*/ 0 w 624894"/>
                <a:gd name="connsiteY0" fmla="*/ 0 h 273676"/>
                <a:gd name="connsiteX1" fmla="*/ 624894 w 624894"/>
                <a:gd name="connsiteY1" fmla="*/ 0 h 273676"/>
                <a:gd name="connsiteX2" fmla="*/ 624894 w 624894"/>
                <a:gd name="connsiteY2" fmla="*/ 273676 h 273676"/>
                <a:gd name="connsiteX3" fmla="*/ 0 w 624894"/>
                <a:gd name="connsiteY3" fmla="*/ 273676 h 273676"/>
                <a:gd name="connsiteX4" fmla="*/ 0 w 624894"/>
                <a:gd name="connsiteY4" fmla="*/ 0 h 273676"/>
                <a:gd name="connsiteX0-1" fmla="*/ 0 w 772531"/>
                <a:gd name="connsiteY0-2" fmla="*/ 0 h 278438"/>
                <a:gd name="connsiteX1-3" fmla="*/ 624894 w 772531"/>
                <a:gd name="connsiteY1-4" fmla="*/ 0 h 278438"/>
                <a:gd name="connsiteX2-5" fmla="*/ 772531 w 772531"/>
                <a:gd name="connsiteY2-6" fmla="*/ 278438 h 278438"/>
                <a:gd name="connsiteX3-7" fmla="*/ 0 w 772531"/>
                <a:gd name="connsiteY3-8" fmla="*/ 273676 h 278438"/>
                <a:gd name="connsiteX4-9" fmla="*/ 0 w 772531"/>
                <a:gd name="connsiteY4-10" fmla="*/ 0 h 278438"/>
                <a:gd name="connsiteX0-11" fmla="*/ 0 w 772531"/>
                <a:gd name="connsiteY0-12" fmla="*/ 0 h 278438"/>
                <a:gd name="connsiteX1-13" fmla="*/ 624894 w 772531"/>
                <a:gd name="connsiteY1-14" fmla="*/ 0 h 278438"/>
                <a:gd name="connsiteX2-15" fmla="*/ 772531 w 772531"/>
                <a:gd name="connsiteY2-16" fmla="*/ 278438 h 278438"/>
                <a:gd name="connsiteX3-17" fmla="*/ 142875 w 772531"/>
                <a:gd name="connsiteY3-18" fmla="*/ 273676 h 278438"/>
                <a:gd name="connsiteX4-19" fmla="*/ 0 w 772531"/>
                <a:gd name="connsiteY4-20" fmla="*/ 0 h 2784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72531" h="278438">
                  <a:moveTo>
                    <a:pt x="0" y="0"/>
                  </a:moveTo>
                  <a:lnTo>
                    <a:pt x="624894" y="0"/>
                  </a:lnTo>
                  <a:lnTo>
                    <a:pt x="772531" y="278438"/>
                  </a:lnTo>
                  <a:lnTo>
                    <a:pt x="142875" y="273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矩形 7"/>
            <p:cNvSpPr/>
            <p:nvPr/>
          </p:nvSpPr>
          <p:spPr>
            <a:xfrm rot="10800000">
              <a:off x="4584946" y="3281718"/>
              <a:ext cx="824919" cy="280465"/>
            </a:xfrm>
            <a:custGeom>
              <a:avLst/>
              <a:gdLst>
                <a:gd name="connsiteX0" fmla="*/ 0 w 624894"/>
                <a:gd name="connsiteY0" fmla="*/ 0 h 273676"/>
                <a:gd name="connsiteX1" fmla="*/ 624894 w 624894"/>
                <a:gd name="connsiteY1" fmla="*/ 0 h 273676"/>
                <a:gd name="connsiteX2" fmla="*/ 624894 w 624894"/>
                <a:gd name="connsiteY2" fmla="*/ 273676 h 273676"/>
                <a:gd name="connsiteX3" fmla="*/ 0 w 624894"/>
                <a:gd name="connsiteY3" fmla="*/ 273676 h 273676"/>
                <a:gd name="connsiteX4" fmla="*/ 0 w 624894"/>
                <a:gd name="connsiteY4" fmla="*/ 0 h 273676"/>
                <a:gd name="connsiteX0-1" fmla="*/ 0 w 772531"/>
                <a:gd name="connsiteY0-2" fmla="*/ 0 h 278438"/>
                <a:gd name="connsiteX1-3" fmla="*/ 624894 w 772531"/>
                <a:gd name="connsiteY1-4" fmla="*/ 0 h 278438"/>
                <a:gd name="connsiteX2-5" fmla="*/ 772531 w 772531"/>
                <a:gd name="connsiteY2-6" fmla="*/ 278438 h 278438"/>
                <a:gd name="connsiteX3-7" fmla="*/ 0 w 772531"/>
                <a:gd name="connsiteY3-8" fmla="*/ 273676 h 278438"/>
                <a:gd name="connsiteX4-9" fmla="*/ 0 w 772531"/>
                <a:gd name="connsiteY4-10" fmla="*/ 0 h 278438"/>
                <a:gd name="connsiteX0-11" fmla="*/ 0 w 772531"/>
                <a:gd name="connsiteY0-12" fmla="*/ 0 h 278438"/>
                <a:gd name="connsiteX1-13" fmla="*/ 624894 w 772531"/>
                <a:gd name="connsiteY1-14" fmla="*/ 0 h 278438"/>
                <a:gd name="connsiteX2-15" fmla="*/ 772531 w 772531"/>
                <a:gd name="connsiteY2-16" fmla="*/ 278438 h 278438"/>
                <a:gd name="connsiteX3-17" fmla="*/ 142875 w 772531"/>
                <a:gd name="connsiteY3-18" fmla="*/ 273676 h 278438"/>
                <a:gd name="connsiteX4-19" fmla="*/ 0 w 772531"/>
                <a:gd name="connsiteY4-20" fmla="*/ 0 h 278438"/>
                <a:gd name="connsiteX0-21" fmla="*/ 0 w 967794"/>
                <a:gd name="connsiteY0-22" fmla="*/ 0 h 278438"/>
                <a:gd name="connsiteX1-23" fmla="*/ 967794 w 967794"/>
                <a:gd name="connsiteY1-24" fmla="*/ 23812 h 278438"/>
                <a:gd name="connsiteX2-25" fmla="*/ 772531 w 967794"/>
                <a:gd name="connsiteY2-26" fmla="*/ 278438 h 278438"/>
                <a:gd name="connsiteX3-27" fmla="*/ 142875 w 967794"/>
                <a:gd name="connsiteY3-28" fmla="*/ 273676 h 278438"/>
                <a:gd name="connsiteX4-29" fmla="*/ 0 w 967794"/>
                <a:gd name="connsiteY4-30" fmla="*/ 0 h 278438"/>
                <a:gd name="connsiteX0-31" fmla="*/ 490537 w 824919"/>
                <a:gd name="connsiteY0-32" fmla="*/ 0 h 340351"/>
                <a:gd name="connsiteX1-33" fmla="*/ 824919 w 824919"/>
                <a:gd name="connsiteY1-34" fmla="*/ 85725 h 340351"/>
                <a:gd name="connsiteX2-35" fmla="*/ 629656 w 824919"/>
                <a:gd name="connsiteY2-36" fmla="*/ 340351 h 340351"/>
                <a:gd name="connsiteX3-37" fmla="*/ 0 w 824919"/>
                <a:gd name="connsiteY3-38" fmla="*/ 335589 h 340351"/>
                <a:gd name="connsiteX4-39" fmla="*/ 490537 w 824919"/>
                <a:gd name="connsiteY4-40" fmla="*/ 0 h 340351"/>
                <a:gd name="connsiteX0-41" fmla="*/ 171450 w 824919"/>
                <a:gd name="connsiteY0-42" fmla="*/ 4763 h 254626"/>
                <a:gd name="connsiteX1-43" fmla="*/ 824919 w 824919"/>
                <a:gd name="connsiteY1-44" fmla="*/ 0 h 254626"/>
                <a:gd name="connsiteX2-45" fmla="*/ 629656 w 824919"/>
                <a:gd name="connsiteY2-46" fmla="*/ 254626 h 254626"/>
                <a:gd name="connsiteX3-47" fmla="*/ 0 w 824919"/>
                <a:gd name="connsiteY3-48" fmla="*/ 249864 h 254626"/>
                <a:gd name="connsiteX4-49" fmla="*/ 171450 w 824919"/>
                <a:gd name="connsiteY4-50" fmla="*/ 4763 h 254626"/>
                <a:gd name="connsiteX0-51" fmla="*/ 171450 w 824919"/>
                <a:gd name="connsiteY0-52" fmla="*/ 4763 h 260942"/>
                <a:gd name="connsiteX1-53" fmla="*/ 824919 w 824919"/>
                <a:gd name="connsiteY1-54" fmla="*/ 0 h 260942"/>
                <a:gd name="connsiteX2-55" fmla="*/ 629656 w 824919"/>
                <a:gd name="connsiteY2-56" fmla="*/ 254626 h 260942"/>
                <a:gd name="connsiteX3-57" fmla="*/ 0 w 824919"/>
                <a:gd name="connsiteY3-58" fmla="*/ 260942 h 260942"/>
                <a:gd name="connsiteX4-59" fmla="*/ 171450 w 824919"/>
                <a:gd name="connsiteY4-60" fmla="*/ 4763 h 2609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24919" h="260942">
                  <a:moveTo>
                    <a:pt x="171450" y="4763"/>
                  </a:moveTo>
                  <a:lnTo>
                    <a:pt x="824919" y="0"/>
                  </a:lnTo>
                  <a:lnTo>
                    <a:pt x="629656" y="254626"/>
                  </a:lnTo>
                  <a:lnTo>
                    <a:pt x="0" y="260942"/>
                  </a:lnTo>
                  <a:lnTo>
                    <a:pt x="171450" y="4763"/>
                  </a:lnTo>
                  <a:close/>
                </a:path>
              </a:pathLst>
            </a:custGeom>
            <a:solidFill>
              <a:schemeClr val="bg1">
                <a:lumMod val="85000"/>
                <a:alpha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974342" y="2176742"/>
              <a:ext cx="10243317" cy="4199470"/>
              <a:chOff x="915870" y="2176742"/>
              <a:chExt cx="10243317" cy="4199470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915870" y="2531707"/>
                <a:ext cx="2068514" cy="255342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 fontAlgn="auto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邀请书又叫邀请信或邀请函，是为了增进友谊、发展业务，邀请客人参加各种活动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 fontAlgn="auto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的信函。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9090673" y="2176742"/>
                <a:ext cx="2068514" cy="156850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 fontAlgn="auto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（1）详尽性。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 fontAlgn="auto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（2）庄重性。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 fontAlgn="auto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（3）广泛性。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4983953" y="4314931"/>
                <a:ext cx="2068514" cy="206128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（1）适用范围不同。（2）主办者不同。（3）内容不同。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（4）形式不同。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269626" y="2826369"/>
              <a:ext cx="2008762" cy="39879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rgbClr val="002060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邀请书的概念</a:t>
              </a:r>
              <a:endParaRPr lang="zh-CN" altLang="en-US" sz="2000" dirty="0">
                <a:solidFill>
                  <a:srgbClr val="002060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750093" y="3665868"/>
              <a:ext cx="2474904" cy="39879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rgbClr val="002060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邀请书与请柬的区别</a:t>
              </a:r>
              <a:endParaRPr lang="zh-CN" altLang="en-US" sz="2000" dirty="0">
                <a:solidFill>
                  <a:srgbClr val="002060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972037" y="2826370"/>
              <a:ext cx="2041081" cy="39879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rgbClr val="002060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邀请书的特点</a:t>
              </a:r>
              <a:endParaRPr lang="zh-CN" altLang="en-US" sz="2000" dirty="0">
                <a:solidFill>
                  <a:srgbClr val="002060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23690" y="615315"/>
            <a:ext cx="4379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/>
              <a:t>邀请书的概念及与请柬的区别</a:t>
            </a:r>
            <a:endParaRPr lang="zh-CN" altLang="en-US" sz="2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636" y="0"/>
            <a:ext cx="12192000" cy="6858000"/>
            <a:chOff x="1" y="0"/>
            <a:chExt cx="12192000" cy="6858000"/>
          </a:xfrm>
        </p:grpSpPr>
        <p:sp>
          <p:nvSpPr>
            <p:cNvPr id="64" name="矩形 63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4857753" y="295575"/>
              <a:ext cx="201549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lt"/>
                  <a:cs typeface="经典细圆简" panose="02010609000101010101" pitchFamily="49" charset="-122"/>
                  <a:sym typeface="+mn-ea"/>
                </a:rPr>
                <a:t>邀请书的写法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  <a:cs typeface="经典细圆简" panose="02010609000101010101" pitchFamily="49" charset="-122"/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9035" y="755650"/>
            <a:ext cx="10363834" cy="5492750"/>
            <a:chOff x="1015236" y="1865936"/>
            <a:chExt cx="7010715" cy="3651081"/>
          </a:xfrm>
        </p:grpSpPr>
        <p:grpSp>
          <p:nvGrpSpPr>
            <p:cNvPr id="41" name="组合 40"/>
            <p:cNvGrpSpPr/>
            <p:nvPr/>
          </p:nvGrpSpPr>
          <p:grpSpPr>
            <a:xfrm>
              <a:off x="1015236" y="2159711"/>
              <a:ext cx="3393414" cy="3320584"/>
              <a:chOff x="4498675" y="2091362"/>
              <a:chExt cx="3393414" cy="3320584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4559277" y="2091362"/>
                <a:ext cx="2644211" cy="2629040"/>
              </a:xfrm>
              <a:custGeom>
                <a:avLst/>
                <a:gdLst>
                  <a:gd name="T0" fmla="*/ 2100 w 2100"/>
                  <a:gd name="T1" fmla="*/ 630 h 2147"/>
                  <a:gd name="T2" fmla="*/ 634 w 2100"/>
                  <a:gd name="T3" fmla="*/ 510 h 2147"/>
                  <a:gd name="T4" fmla="*/ 1574 w 2100"/>
                  <a:gd name="T5" fmla="*/ 1621 h 2147"/>
                  <a:gd name="T6" fmla="*/ 991 w 2100"/>
                  <a:gd name="T7" fmla="*/ 1572 h 2147"/>
                  <a:gd name="T8" fmla="*/ 2100 w 2100"/>
                  <a:gd name="T9" fmla="*/ 630 h 2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0" h="2147">
                    <a:moveTo>
                      <a:pt x="2100" y="630"/>
                    </a:moveTo>
                    <a:cubicBezTo>
                      <a:pt x="1728" y="193"/>
                      <a:pt x="1072" y="139"/>
                      <a:pt x="634" y="510"/>
                    </a:cubicBezTo>
                    <a:cubicBezTo>
                      <a:pt x="0" y="1047"/>
                      <a:pt x="953" y="2147"/>
                      <a:pt x="1574" y="1621"/>
                    </a:cubicBezTo>
                    <a:cubicBezTo>
                      <a:pt x="1400" y="1768"/>
                      <a:pt x="1139" y="1747"/>
                      <a:pt x="991" y="1572"/>
                    </a:cubicBezTo>
                    <a:cubicBezTo>
                      <a:pt x="466" y="952"/>
                      <a:pt x="1563" y="0"/>
                      <a:pt x="2100" y="630"/>
                    </a:cubicBezTo>
                    <a:close/>
                  </a:path>
                </a:pathLst>
              </a:cu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4498675" y="2803056"/>
                <a:ext cx="2704812" cy="2573103"/>
              </a:xfrm>
              <a:custGeom>
                <a:avLst/>
                <a:gdLst>
                  <a:gd name="T0" fmla="*/ 633 w 2148"/>
                  <a:gd name="T1" fmla="*/ 0 h 2101"/>
                  <a:gd name="T2" fmla="*/ 512 w 2148"/>
                  <a:gd name="T3" fmla="*/ 1467 h 2101"/>
                  <a:gd name="T4" fmla="*/ 1623 w 2148"/>
                  <a:gd name="T5" fmla="*/ 527 h 2101"/>
                  <a:gd name="T6" fmla="*/ 1574 w 2148"/>
                  <a:gd name="T7" fmla="*/ 1110 h 2101"/>
                  <a:gd name="T8" fmla="*/ 633 w 2148"/>
                  <a:gd name="T9" fmla="*/ 0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8" h="2101">
                    <a:moveTo>
                      <a:pt x="633" y="0"/>
                    </a:moveTo>
                    <a:cubicBezTo>
                      <a:pt x="195" y="371"/>
                      <a:pt x="140" y="1028"/>
                      <a:pt x="512" y="1467"/>
                    </a:cubicBezTo>
                    <a:cubicBezTo>
                      <a:pt x="1048" y="2101"/>
                      <a:pt x="2148" y="1148"/>
                      <a:pt x="1623" y="527"/>
                    </a:cubicBezTo>
                    <a:cubicBezTo>
                      <a:pt x="1770" y="701"/>
                      <a:pt x="1748" y="962"/>
                      <a:pt x="1574" y="1110"/>
                    </a:cubicBezTo>
                    <a:cubicBezTo>
                      <a:pt x="953" y="1636"/>
                      <a:pt x="0" y="536"/>
                      <a:pt x="633" y="0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5195317" y="2152111"/>
                <a:ext cx="2696772" cy="2568291"/>
              </a:xfrm>
              <a:custGeom>
                <a:avLst/>
                <a:gdLst>
                  <a:gd name="T0" fmla="*/ 1521 w 2142"/>
                  <a:gd name="T1" fmla="*/ 2097 h 2097"/>
                  <a:gd name="T2" fmla="*/ 1637 w 2142"/>
                  <a:gd name="T3" fmla="*/ 634 h 2097"/>
                  <a:gd name="T4" fmla="*/ 526 w 2142"/>
                  <a:gd name="T5" fmla="*/ 1574 h 2097"/>
                  <a:gd name="T6" fmla="*/ 575 w 2142"/>
                  <a:gd name="T7" fmla="*/ 991 h 2097"/>
                  <a:gd name="T8" fmla="*/ 1521 w 2142"/>
                  <a:gd name="T9" fmla="*/ 2097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2" h="2097">
                    <a:moveTo>
                      <a:pt x="1521" y="2097"/>
                    </a:moveTo>
                    <a:cubicBezTo>
                      <a:pt x="1954" y="1724"/>
                      <a:pt x="2007" y="1071"/>
                      <a:pt x="1637" y="634"/>
                    </a:cubicBezTo>
                    <a:cubicBezTo>
                      <a:pt x="1100" y="0"/>
                      <a:pt x="0" y="953"/>
                      <a:pt x="526" y="1574"/>
                    </a:cubicBezTo>
                    <a:cubicBezTo>
                      <a:pt x="379" y="1400"/>
                      <a:pt x="400" y="1139"/>
                      <a:pt x="575" y="991"/>
                    </a:cubicBezTo>
                    <a:cubicBezTo>
                      <a:pt x="1194" y="467"/>
                      <a:pt x="2142" y="1558"/>
                      <a:pt x="1521" y="2097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5195439" y="2788319"/>
                <a:ext cx="2640500" cy="2623627"/>
              </a:xfrm>
              <a:custGeom>
                <a:avLst/>
                <a:gdLst>
                  <a:gd name="T0" fmla="*/ 0 w 2097"/>
                  <a:gd name="T1" fmla="*/ 1520 h 2142"/>
                  <a:gd name="T2" fmla="*/ 1463 w 2097"/>
                  <a:gd name="T3" fmla="*/ 1636 h 2142"/>
                  <a:gd name="T4" fmla="*/ 523 w 2097"/>
                  <a:gd name="T5" fmla="*/ 525 h 2142"/>
                  <a:gd name="T6" fmla="*/ 1106 w 2097"/>
                  <a:gd name="T7" fmla="*/ 574 h 2142"/>
                  <a:gd name="T8" fmla="*/ 0 w 2097"/>
                  <a:gd name="T9" fmla="*/ 1520 h 2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142">
                    <a:moveTo>
                      <a:pt x="0" y="1520"/>
                    </a:moveTo>
                    <a:cubicBezTo>
                      <a:pt x="373" y="1954"/>
                      <a:pt x="1026" y="2006"/>
                      <a:pt x="1463" y="1636"/>
                    </a:cubicBezTo>
                    <a:cubicBezTo>
                      <a:pt x="2097" y="1100"/>
                      <a:pt x="1144" y="0"/>
                      <a:pt x="523" y="525"/>
                    </a:cubicBezTo>
                    <a:cubicBezTo>
                      <a:pt x="697" y="378"/>
                      <a:pt x="958" y="400"/>
                      <a:pt x="1106" y="574"/>
                    </a:cubicBezTo>
                    <a:cubicBezTo>
                      <a:pt x="1630" y="1193"/>
                      <a:pt x="539" y="2142"/>
                      <a:pt x="0" y="1520"/>
                    </a:cubicBezTo>
                    <a:close/>
                  </a:path>
                </a:pathLst>
              </a:custGeom>
              <a:solidFill>
                <a:srgbClr val="C0E1F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4408695" y="1865936"/>
              <a:ext cx="3617256" cy="3651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</a:pPr>
              <a:r>
                <a:rPr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（1）标题。标题有两种写法：一种是第一行写标题“邀请书”三字，并居中；另一种由发文事由和发文文种构成，如“×× 会议邀请书”。</a:t>
              </a:r>
              <a:endParaRPr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（2）称谓。标题下顶格写被邀请者姓名或单位名称，在个人姓名后应加上“先生”“女士”或职务等相应称谓；有时可使用泛称，如“各位专家”等。</a:t>
              </a:r>
              <a:endParaRPr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（3）正文。正文部分要写清楚邀请的事由、时间、地点，以及有关要求或注意事项。</a:t>
              </a:r>
              <a:endParaRPr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（4）结尾。结尾处要表示希望接受邀请、欢迎前来的诚意。</a:t>
              </a:r>
              <a:endParaRPr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（5）落款。在正文右下方注明邀请单位或个人的名称。单位要加盖公章，个人只需</a:t>
              </a:r>
              <a:endParaRPr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署名即可。署名之下一行注明发出邀请的具体日期。</a:t>
              </a:r>
              <a:endParaRPr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25" name="矩形 24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632961" y="471470"/>
              <a:ext cx="29260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sym typeface="+mn-ea"/>
                </a:rPr>
                <a:t>写邀请书的注意事项</a:t>
              </a:r>
              <a:endParaRPr lang="zh-CN" altLang="en-US" sz="2400"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2253" y="1539052"/>
            <a:ext cx="10585450" cy="4246245"/>
            <a:chOff x="743847" y="1350366"/>
            <a:chExt cx="10585450" cy="4246245"/>
          </a:xfrm>
        </p:grpSpPr>
        <p:grpSp>
          <p:nvGrpSpPr>
            <p:cNvPr id="30" name="îṧ1iḑe"/>
            <p:cNvGrpSpPr/>
            <p:nvPr/>
          </p:nvGrpSpPr>
          <p:grpSpPr>
            <a:xfrm>
              <a:off x="743847" y="1952346"/>
              <a:ext cx="5786538" cy="3199565"/>
              <a:chOff x="503602" y="2132856"/>
              <a:chExt cx="5859098" cy="3239723"/>
            </a:xfrm>
          </p:grpSpPr>
          <p:grpSp>
            <p:nvGrpSpPr>
              <p:cNvPr id="44" name="íṧ1ídè"/>
              <p:cNvGrpSpPr/>
              <p:nvPr/>
            </p:nvGrpSpPr>
            <p:grpSpPr>
              <a:xfrm>
                <a:off x="503602" y="5249660"/>
                <a:ext cx="5859098" cy="122919"/>
                <a:chOff x="-1348120" y="5777968"/>
                <a:chExt cx="9361040" cy="187524"/>
              </a:xfrm>
            </p:grpSpPr>
            <p:sp>
              <p:nvSpPr>
                <p:cNvPr id="55" name="isļîdê"/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6" name="išľíde"/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gradFill>
                  <a:gsLst>
                    <a:gs pos="56000">
                      <a:srgbClr val="C0E1F2"/>
                    </a:gs>
                    <a:gs pos="56000">
                      <a:srgbClr val="DAE54A"/>
                    </a:gs>
                  </a:gsLst>
                  <a:lin ang="7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45" name="îṩḷíḓê"/>
              <p:cNvGrpSpPr/>
              <p:nvPr/>
            </p:nvGrpSpPr>
            <p:grpSpPr>
              <a:xfrm>
                <a:off x="1002671" y="2132856"/>
                <a:ext cx="4860960" cy="3080807"/>
                <a:chOff x="-375492" y="1139528"/>
                <a:chExt cx="7415785" cy="4700016"/>
              </a:xfrm>
            </p:grpSpPr>
            <p:grpSp>
              <p:nvGrpSpPr>
                <p:cNvPr id="46" name="ïšḻíďe"/>
                <p:cNvGrpSpPr/>
                <p:nvPr/>
              </p:nvGrpSpPr>
              <p:grpSpPr>
                <a:xfrm>
                  <a:off x="-375492" y="1139528"/>
                  <a:ext cx="7415785" cy="4700016"/>
                  <a:chOff x="-375492" y="1139528"/>
                  <a:chExt cx="7415785" cy="4700016"/>
                </a:xfrm>
              </p:grpSpPr>
              <p:sp>
                <p:nvSpPr>
                  <p:cNvPr id="48" name="íSḷíḑe"/>
                  <p:cNvSpPr/>
                  <p:nvPr/>
                </p:nvSpPr>
                <p:spPr>
                  <a:xfrm>
                    <a:off x="-375492" y="1139528"/>
                    <a:ext cx="7415784" cy="4700016"/>
                  </a:xfrm>
                  <a:custGeom>
                    <a:avLst/>
                    <a:gdLst>
                      <a:gd name="connsiteX0" fmla="*/ 224028 w 7415784"/>
                      <a:gd name="connsiteY0" fmla="*/ 269748 h 4700016"/>
                      <a:gd name="connsiteX1" fmla="*/ 224028 w 7415784"/>
                      <a:gd name="connsiteY1" fmla="*/ 4430268 h 4700016"/>
                      <a:gd name="connsiteX2" fmla="*/ 7191756 w 7415784"/>
                      <a:gd name="connsiteY2" fmla="*/ 4430268 h 4700016"/>
                      <a:gd name="connsiteX3" fmla="*/ 7191756 w 7415784"/>
                      <a:gd name="connsiteY3" fmla="*/ 269748 h 4700016"/>
                      <a:gd name="connsiteX4" fmla="*/ 266867 w 7415784"/>
                      <a:gd name="connsiteY4" fmla="*/ 0 h 4700016"/>
                      <a:gd name="connsiteX5" fmla="*/ 7148917 w 7415784"/>
                      <a:gd name="connsiteY5" fmla="*/ 0 h 4700016"/>
                      <a:gd name="connsiteX6" fmla="*/ 7415784 w 7415784"/>
                      <a:gd name="connsiteY6" fmla="*/ 266867 h 4700016"/>
                      <a:gd name="connsiteX7" fmla="*/ 7415784 w 7415784"/>
                      <a:gd name="connsiteY7" fmla="*/ 4433149 h 4700016"/>
                      <a:gd name="connsiteX8" fmla="*/ 7148917 w 7415784"/>
                      <a:gd name="connsiteY8" fmla="*/ 4700016 h 4700016"/>
                      <a:gd name="connsiteX9" fmla="*/ 266867 w 7415784"/>
                      <a:gd name="connsiteY9" fmla="*/ 4700016 h 4700016"/>
                      <a:gd name="connsiteX10" fmla="*/ 0 w 7415784"/>
                      <a:gd name="connsiteY10" fmla="*/ 4433149 h 4700016"/>
                      <a:gd name="connsiteX11" fmla="*/ 0 w 7415784"/>
                      <a:gd name="connsiteY11" fmla="*/ 266867 h 4700016"/>
                      <a:gd name="connsiteX12" fmla="*/ 266867 w 7415784"/>
                      <a:gd name="connsiteY12" fmla="*/ 0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15784" h="4700016">
                        <a:moveTo>
                          <a:pt x="224028" y="269748"/>
                        </a:moveTo>
                        <a:lnTo>
                          <a:pt x="224028" y="4430268"/>
                        </a:lnTo>
                        <a:lnTo>
                          <a:pt x="7191756" y="4430268"/>
                        </a:lnTo>
                        <a:lnTo>
                          <a:pt x="7191756" y="269748"/>
                        </a:lnTo>
                        <a:close/>
                        <a:moveTo>
                          <a:pt x="266867" y="0"/>
                        </a:moveTo>
                        <a:lnTo>
                          <a:pt x="7148917" y="0"/>
                        </a:lnTo>
                        <a:cubicBezTo>
                          <a:pt x="7296304" y="0"/>
                          <a:pt x="7415784" y="119480"/>
                          <a:pt x="7415784" y="266867"/>
                        </a:cubicBezTo>
                        <a:lnTo>
                          <a:pt x="7415784" y="4433149"/>
                        </a:lnTo>
                        <a:cubicBezTo>
                          <a:pt x="7415784" y="4580536"/>
                          <a:pt x="7296304" y="4700016"/>
                          <a:pt x="7148917" y="4700016"/>
                        </a:cubicBezTo>
                        <a:lnTo>
                          <a:pt x="266867" y="4700016"/>
                        </a:lnTo>
                        <a:cubicBezTo>
                          <a:pt x="119480" y="4700016"/>
                          <a:pt x="0" y="4580536"/>
                          <a:pt x="0" y="4433149"/>
                        </a:cubicBezTo>
                        <a:lnTo>
                          <a:pt x="0" y="266867"/>
                        </a:lnTo>
                        <a:cubicBezTo>
                          <a:pt x="0" y="119480"/>
                          <a:pt x="119480" y="0"/>
                          <a:pt x="26686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3" name="isļíḑê"/>
                  <p:cNvSpPr/>
                  <p:nvPr/>
                </p:nvSpPr>
                <p:spPr>
                  <a:xfrm>
                    <a:off x="-358011" y="1160080"/>
                    <a:ext cx="7380820" cy="4658913"/>
                  </a:xfrm>
                  <a:custGeom>
                    <a:avLst/>
                    <a:gdLst>
                      <a:gd name="connsiteX0" fmla="*/ 252028 w 7380820"/>
                      <a:gd name="connsiteY0" fmla="*/ 295230 h 4658912"/>
                      <a:gd name="connsiteX1" fmla="*/ 252028 w 7380820"/>
                      <a:gd name="connsiteY1" fmla="*/ 4363682 h 4658912"/>
                      <a:gd name="connsiteX2" fmla="*/ 7128792 w 7380820"/>
                      <a:gd name="connsiteY2" fmla="*/ 4363682 h 4658912"/>
                      <a:gd name="connsiteX3" fmla="*/ 7128792 w 7380820"/>
                      <a:gd name="connsiteY3" fmla="*/ 295230 h 4658912"/>
                      <a:gd name="connsiteX4" fmla="*/ 264533 w 7380820"/>
                      <a:gd name="connsiteY4" fmla="*/ 0 h 4658912"/>
                      <a:gd name="connsiteX5" fmla="*/ 7116287 w 7380820"/>
                      <a:gd name="connsiteY5" fmla="*/ 0 h 4658912"/>
                      <a:gd name="connsiteX6" fmla="*/ 7380820 w 7380820"/>
                      <a:gd name="connsiteY6" fmla="*/ 264533 h 4658912"/>
                      <a:gd name="connsiteX7" fmla="*/ 7380820 w 7380820"/>
                      <a:gd name="connsiteY7" fmla="*/ 4394379 h 4658912"/>
                      <a:gd name="connsiteX8" fmla="*/ 7116287 w 7380820"/>
                      <a:gd name="connsiteY8" fmla="*/ 4658912 h 4658912"/>
                      <a:gd name="connsiteX9" fmla="*/ 264533 w 7380820"/>
                      <a:gd name="connsiteY9" fmla="*/ 4658912 h 4658912"/>
                      <a:gd name="connsiteX10" fmla="*/ 0 w 7380820"/>
                      <a:gd name="connsiteY10" fmla="*/ 4394379 h 4658912"/>
                      <a:gd name="connsiteX11" fmla="*/ 0 w 7380820"/>
                      <a:gd name="connsiteY11" fmla="*/ 264533 h 4658912"/>
                      <a:gd name="connsiteX12" fmla="*/ 264533 w 7380820"/>
                      <a:gd name="connsiteY12" fmla="*/ 0 h 4658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80820" h="4658912">
                        <a:moveTo>
                          <a:pt x="252028" y="295230"/>
                        </a:moveTo>
                        <a:lnTo>
                          <a:pt x="252028" y="4363682"/>
                        </a:lnTo>
                        <a:lnTo>
                          <a:pt x="7128792" y="4363682"/>
                        </a:lnTo>
                        <a:lnTo>
                          <a:pt x="7128792" y="295230"/>
                        </a:lnTo>
                        <a:close/>
                        <a:moveTo>
                          <a:pt x="264533" y="0"/>
                        </a:moveTo>
                        <a:lnTo>
                          <a:pt x="7116287" y="0"/>
                        </a:lnTo>
                        <a:cubicBezTo>
                          <a:pt x="7262385" y="0"/>
                          <a:pt x="7380820" y="118435"/>
                          <a:pt x="7380820" y="264533"/>
                        </a:cubicBezTo>
                        <a:lnTo>
                          <a:pt x="7380820" y="4394379"/>
                        </a:lnTo>
                        <a:cubicBezTo>
                          <a:pt x="7380820" y="4540477"/>
                          <a:pt x="7262385" y="4658912"/>
                          <a:pt x="7116287" y="4658912"/>
                        </a:cubicBezTo>
                        <a:lnTo>
                          <a:pt x="264533" y="4658912"/>
                        </a:lnTo>
                        <a:cubicBezTo>
                          <a:pt x="118435" y="4658912"/>
                          <a:pt x="0" y="4540477"/>
                          <a:pt x="0" y="4394379"/>
                        </a:cubicBezTo>
                        <a:lnTo>
                          <a:pt x="0" y="264533"/>
                        </a:lnTo>
                        <a:cubicBezTo>
                          <a:pt x="0" y="118435"/>
                          <a:pt x="118435" y="0"/>
                          <a:pt x="264533" y="0"/>
                        </a:cubicBezTo>
                        <a:close/>
                      </a:path>
                    </a:pathLst>
                  </a:custGeom>
                  <a:gradFill>
                    <a:gsLst>
                      <a:gs pos="56000">
                        <a:srgbClr val="C0E1F2"/>
                      </a:gs>
                      <a:gs pos="56000">
                        <a:srgbClr val="DAE54A"/>
                      </a:gs>
                    </a:gsLst>
                    <a:lin ang="7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solidFill>
                        <a:schemeClr val="lt1"/>
                      </a:solidFill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4" name="iSlide" hidden="1"/>
                  <p:cNvSpPr/>
                  <p:nvPr/>
                </p:nvSpPr>
                <p:spPr>
                  <a:xfrm>
                    <a:off x="4509683" y="1139528"/>
                    <a:ext cx="2530610" cy="4700016"/>
                  </a:xfrm>
                  <a:custGeom>
                    <a:avLst/>
                    <a:gdLst>
                      <a:gd name="connsiteX0" fmla="*/ 0 w 2530610"/>
                      <a:gd name="connsiteY0" fmla="*/ 0 h 4700016"/>
                      <a:gd name="connsiteX1" fmla="*/ 2263743 w 2530610"/>
                      <a:gd name="connsiteY1" fmla="*/ 0 h 4700016"/>
                      <a:gd name="connsiteX2" fmla="*/ 2530610 w 2530610"/>
                      <a:gd name="connsiteY2" fmla="*/ 266867 h 4700016"/>
                      <a:gd name="connsiteX3" fmla="*/ 2530610 w 2530610"/>
                      <a:gd name="connsiteY3" fmla="*/ 4433149 h 4700016"/>
                      <a:gd name="connsiteX4" fmla="*/ 2263743 w 2530610"/>
                      <a:gd name="connsiteY4" fmla="*/ 4700016 h 4700016"/>
                      <a:gd name="connsiteX5" fmla="*/ 1961175 w 2530610"/>
                      <a:gd name="connsiteY5" fmla="*/ 4700016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30610" h="4700016">
                        <a:moveTo>
                          <a:pt x="0" y="0"/>
                        </a:moveTo>
                        <a:lnTo>
                          <a:pt x="2263743" y="0"/>
                        </a:lnTo>
                        <a:cubicBezTo>
                          <a:pt x="2411130" y="0"/>
                          <a:pt x="2530610" y="119480"/>
                          <a:pt x="2530610" y="266867"/>
                        </a:cubicBezTo>
                        <a:lnTo>
                          <a:pt x="2530610" y="4433149"/>
                        </a:lnTo>
                        <a:cubicBezTo>
                          <a:pt x="2530610" y="4580536"/>
                          <a:pt x="2411130" y="4700016"/>
                          <a:pt x="2263743" y="4700016"/>
                        </a:cubicBezTo>
                        <a:lnTo>
                          <a:pt x="1961175" y="47000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>
                          <a:alpha val="3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  <p:sp>
              <p:nvSpPr>
                <p:cNvPr id="47" name="ïsḻîḍé"/>
                <p:cNvSpPr/>
                <p:nvPr/>
              </p:nvSpPr>
              <p:spPr>
                <a:xfrm>
                  <a:off x="3260392" y="1241052"/>
                  <a:ext cx="144016" cy="144016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6371217" y="1350366"/>
              <a:ext cx="4958080" cy="42462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（1）被邀请人的姓名应写全，不应写绰号或别名。</a:t>
              </a:r>
              <a:endParaRPr lang="zh-CN" altLang="en-US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（2）在两个姓名之间应该写上“暨”或“和”，不用顿号或逗号。</a:t>
              </a:r>
              <a:endParaRPr lang="zh-CN" altLang="en-US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（3）应写明举行活动的具体时间（几月几日，星期几，几时等）。</a:t>
              </a:r>
              <a:endParaRPr lang="zh-CN" altLang="en-US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（4）写明举行活动的具体地点（附地图，周边公共交通方式及路线等）。</a:t>
              </a:r>
              <a:endParaRPr lang="zh-CN" altLang="en-US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（5）注明活动或会议当天的天气情况，附着装提醒等。</a:t>
              </a:r>
              <a:endParaRPr lang="zh-CN" altLang="en-US">
                <a:sym typeface="+mn-ea"/>
              </a:endParaRPr>
            </a:p>
          </p:txBody>
        </p:sp>
      </p:grpSp>
      <p:pic>
        <p:nvPicPr>
          <p:cNvPr id="2" name="图片 1" descr="1e5f9818f8ec02afcf535ebb45ee0bbb"/>
          <p:cNvPicPr>
            <a:picLocks noChangeAspect="1"/>
          </p:cNvPicPr>
          <p:nvPr/>
        </p:nvPicPr>
        <p:blipFill>
          <a:blip r:embed="rId2"/>
          <a:srcRect l="7530" t="9316" r="8244" b="5066"/>
          <a:stretch>
            <a:fillRect/>
          </a:stretch>
        </p:blipFill>
        <p:spPr>
          <a:xfrm>
            <a:off x="2171700" y="2530475"/>
            <a:ext cx="2997200" cy="2264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02248" y="422875"/>
            <a:ext cx="6857999" cy="601224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741561" y="1682115"/>
            <a:ext cx="3529440" cy="3940810"/>
            <a:chOff x="5809192" y="1427168"/>
            <a:chExt cx="2021954" cy="4195462"/>
          </a:xfrm>
        </p:grpSpPr>
        <p:sp>
          <p:nvSpPr>
            <p:cNvPr id="19" name="文本框 18"/>
            <p:cNvSpPr txBox="1"/>
            <p:nvPr/>
          </p:nvSpPr>
          <p:spPr>
            <a:xfrm>
              <a:off x="5809192" y="1427168"/>
              <a:ext cx="716864" cy="6212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3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01</a:t>
              </a:r>
              <a:endPara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02392" y="1476023"/>
              <a:ext cx="1402080" cy="49012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  <a:cs typeface="经典细圆简" panose="02010609000101010101" pitchFamily="49" charset="-122"/>
                </a:rPr>
                <a:t>请柬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429296" y="3298511"/>
              <a:ext cx="1097280" cy="49012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  <a:cs typeface="经典细圆简" panose="02010609000101010101" pitchFamily="49" charset="-122"/>
                </a:rPr>
                <a:t>邀请书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47816" y="3232754"/>
              <a:ext cx="639919" cy="6212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03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29066" y="2359550"/>
              <a:ext cx="1402080" cy="49012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  <a:cs typeface="经典细圆简" panose="02010609000101010101" pitchFamily="49" charset="-122"/>
                </a:rPr>
                <a:t>贺信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847682" y="2293794"/>
              <a:ext cx="639919" cy="6212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02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119350" y="5039065"/>
              <a:ext cx="309880" cy="5835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41670" y="586740"/>
            <a:ext cx="2724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/>
              <a:t>目录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6296660" y="4208780"/>
            <a:ext cx="2493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sym typeface="+mn-ea"/>
              </a:rPr>
              <a:t>04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  <a:sym typeface="+mn-ea"/>
              </a:rPr>
              <a:t>欢迎词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96660" y="5039360"/>
            <a:ext cx="1963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05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rPr>
              <a:t>开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rPr>
              <a:t>幕词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29020" y="5779770"/>
            <a:ext cx="2517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06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rPr>
              <a:t>电子邮件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5085" y="2798445"/>
            <a:ext cx="431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第四节　欢迎词</a:t>
            </a:r>
            <a:endParaRPr lang="zh-CN" altLang="en-US" sz="3600" b="1" dirty="0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5241" y="0"/>
            <a:ext cx="12192000" cy="6858000"/>
            <a:chOff x="1" y="0"/>
            <a:chExt cx="12192000" cy="6858000"/>
          </a:xfrm>
        </p:grpSpPr>
        <p:sp>
          <p:nvSpPr>
            <p:cNvPr id="45" name="矩形 44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54654" y="-2356871"/>
              <a:ext cx="6267453" cy="11571742"/>
            </a:xfrm>
            <a:prstGeom prst="rect">
              <a:avLst/>
            </a:prstGeom>
          </p:spPr>
        </p:pic>
      </p:grpSp>
      <p:sp>
        <p:nvSpPr>
          <p:cNvPr id="14" name="Shape 1787"/>
          <p:cNvSpPr/>
          <p:nvPr/>
        </p:nvSpPr>
        <p:spPr>
          <a:xfrm>
            <a:off x="6144623" y="2246234"/>
            <a:ext cx="1" cy="135028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 panose="00000400000000000000"/>
                <a:ea typeface="Helvetica" panose="00000400000000000000"/>
                <a:cs typeface="Helvetica" panose="00000400000000000000"/>
                <a:sym typeface="Helvetica" panose="00000400000000000000"/>
              </a:defRPr>
            </a:pPr>
            <a:endParaRPr sz="5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Shape 1785"/>
          <p:cNvSpPr/>
          <p:nvPr/>
        </p:nvSpPr>
        <p:spPr>
          <a:xfrm>
            <a:off x="6144623" y="2246237"/>
            <a:ext cx="3995551" cy="134299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 panose="00000400000000000000"/>
                <a:ea typeface="Helvetica" panose="00000400000000000000"/>
                <a:cs typeface="Helvetica" panose="00000400000000000000"/>
                <a:sym typeface="Helvetica" panose="00000400000000000000"/>
              </a:defRPr>
            </a:pPr>
            <a:endParaRPr sz="5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Shape 1789"/>
          <p:cNvSpPr/>
          <p:nvPr/>
        </p:nvSpPr>
        <p:spPr>
          <a:xfrm flipH="1">
            <a:off x="2141967" y="2246234"/>
            <a:ext cx="4002657" cy="135028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 panose="00000400000000000000"/>
                <a:ea typeface="Helvetica" panose="00000400000000000000"/>
                <a:cs typeface="Helvetica" panose="00000400000000000000"/>
                <a:sym typeface="Helvetica" panose="00000400000000000000"/>
              </a:defRPr>
            </a:pPr>
            <a:endParaRPr sz="5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401227" y="1522567"/>
            <a:ext cx="1403809" cy="1439859"/>
          </a:xfrm>
          <a:prstGeom prst="ellipse">
            <a:avLst/>
          </a:pr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  <a:effectLst>
            <a:outerShdw blurRad="50800" dist="50800" dir="5400000" sx="1000" sy="1000" algn="ctr" rotWithShape="0">
              <a:srgbClr val="000000">
                <a:alpha val="64000"/>
              </a:srgbClr>
            </a:outerShdw>
          </a:effectLst>
        </p:spPr>
        <p:txBody>
          <a:bodyPr rot="0" spcFirstLastPara="0" vertOverflow="overflow" horzOverflow="overflow" vert="horz" wrap="square" lIns="91435" tIns="45717" rIns="91435" bIns="45717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700" kern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554749" y="1637697"/>
            <a:ext cx="1179318" cy="1209603"/>
          </a:xfrm>
          <a:prstGeom prst="ellipse">
            <a:avLst/>
          </a:prstGeom>
          <a:solidFill>
            <a:srgbClr val="C0E1F2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28553" y="3321061"/>
            <a:ext cx="10734895" cy="809099"/>
            <a:chOff x="864590" y="3132375"/>
            <a:chExt cx="10734895" cy="809099"/>
          </a:xfrm>
        </p:grpSpPr>
        <p:grpSp>
          <p:nvGrpSpPr>
            <p:cNvPr id="6" name="组合 5"/>
            <p:cNvGrpSpPr/>
            <p:nvPr/>
          </p:nvGrpSpPr>
          <p:grpSpPr>
            <a:xfrm>
              <a:off x="864590" y="3132375"/>
              <a:ext cx="1786261" cy="617499"/>
              <a:chOff x="1256476" y="3132375"/>
              <a:chExt cx="1786261" cy="617499"/>
            </a:xfrm>
          </p:grpSpPr>
          <p:sp>
            <p:nvSpPr>
              <p:cNvPr id="26" name="圆角矩形 13"/>
              <p:cNvSpPr/>
              <p:nvPr/>
            </p:nvSpPr>
            <p:spPr>
              <a:xfrm>
                <a:off x="1256476" y="3132375"/>
                <a:ext cx="1786261" cy="617499"/>
              </a:xfrm>
              <a:prstGeom prst="roundRect">
                <a:avLst>
                  <a:gd name="adj" fmla="val 9039"/>
                </a:avLst>
              </a:prstGeom>
              <a:solidFill>
                <a:schemeClr val="bg1">
                  <a:lumMod val="95000"/>
                  <a:alpha val="45000"/>
                </a:schemeClr>
              </a:solidFill>
              <a:ln w="0">
                <a:noFill/>
                <a:prstDash val="solid"/>
                <a:round/>
              </a:ln>
              <a:effectLst>
                <a:outerShdw blurRad="50800" dist="50800" dir="5400000" sx="1000" sy="1000" algn="ctr" rotWithShape="0">
                  <a:srgbClr val="000000">
                    <a:alpha val="64000"/>
                  </a:srgbClr>
                </a:outerShdw>
              </a:effectLst>
            </p:spPr>
            <p:txBody>
              <a:bodyPr rot="0" spcFirstLastPara="0" vertOverflow="overflow" horzOverflow="overflow" vert="horz" wrap="square" lIns="91435" tIns="45717" rIns="91435" bIns="45717" numCol="1" spcCol="0" rtlCol="0" fromWordArt="0" anchor="t" anchorCtr="0" forceAA="0" compatLnSpc="1"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prstClr val="black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endParaRPr>
              </a:p>
            </p:txBody>
          </p:sp>
          <p:sp>
            <p:nvSpPr>
              <p:cNvPr id="27" name="圆角矩形 14"/>
              <p:cNvSpPr/>
              <p:nvPr/>
            </p:nvSpPr>
            <p:spPr>
              <a:xfrm>
                <a:off x="1345703" y="3237746"/>
                <a:ext cx="1607795" cy="416508"/>
              </a:xfrm>
              <a:prstGeom prst="roundRect">
                <a:avLst>
                  <a:gd name="adj" fmla="val 9613"/>
                </a:avLst>
              </a:pr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793663" y="3234719"/>
                <a:ext cx="690880" cy="398780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>
                    <a:latin typeface="+mj-ea"/>
                    <a:cs typeface="+mn-ea"/>
                    <a:sym typeface="+mn-ea"/>
                  </a:rPr>
                  <a:t>概念</a:t>
                </a:r>
                <a:endParaRPr lang="zh-CN" altLang="en-US" sz="2000" dirty="0">
                  <a:solidFill>
                    <a:schemeClr val="bg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338908" y="3132375"/>
              <a:ext cx="1786261" cy="617499"/>
              <a:chOff x="5226174" y="3132375"/>
              <a:chExt cx="1786261" cy="617499"/>
            </a:xfrm>
          </p:grpSpPr>
          <p:sp>
            <p:nvSpPr>
              <p:cNvPr id="30" name="圆角矩形 19"/>
              <p:cNvSpPr/>
              <p:nvPr/>
            </p:nvSpPr>
            <p:spPr>
              <a:xfrm>
                <a:off x="5226174" y="3132375"/>
                <a:ext cx="1786261" cy="617499"/>
              </a:xfrm>
              <a:prstGeom prst="roundRect">
                <a:avLst>
                  <a:gd name="adj" fmla="val 9039"/>
                </a:avLst>
              </a:prstGeom>
              <a:solidFill>
                <a:schemeClr val="bg1">
                  <a:lumMod val="95000"/>
                  <a:alpha val="45000"/>
                </a:schemeClr>
              </a:solidFill>
              <a:ln w="0">
                <a:noFill/>
                <a:prstDash val="solid"/>
                <a:round/>
              </a:ln>
              <a:effectLst>
                <a:outerShdw blurRad="50800" dist="50800" dir="5400000" sx="1000" sy="1000" algn="ctr" rotWithShape="0">
                  <a:srgbClr val="000000">
                    <a:alpha val="64000"/>
                  </a:srgbClr>
                </a:outerShdw>
              </a:effectLst>
            </p:spPr>
            <p:txBody>
              <a:bodyPr rot="0" spcFirstLastPara="0" vertOverflow="overflow" horzOverflow="overflow" vert="horz" wrap="square" lIns="91435" tIns="45717" rIns="91435" bIns="45717" numCol="1" spcCol="0" rtlCol="0" fromWordArt="0" anchor="t" anchorCtr="0" forceAA="0" compatLnSpc="1"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prstClr val="black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endParaRPr>
              </a:p>
            </p:txBody>
          </p:sp>
          <p:sp>
            <p:nvSpPr>
              <p:cNvPr id="33" name="圆角矩形 20"/>
              <p:cNvSpPr/>
              <p:nvPr/>
            </p:nvSpPr>
            <p:spPr>
              <a:xfrm>
                <a:off x="5315401" y="3237746"/>
                <a:ext cx="1607795" cy="416508"/>
              </a:xfrm>
              <a:prstGeom prst="roundRect">
                <a:avLst>
                  <a:gd name="adj" fmla="val 9613"/>
                </a:avLst>
              </a:pr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5759592" y="3234719"/>
                <a:ext cx="690880" cy="398780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>
                    <a:latin typeface="+mj-ea"/>
                    <a:cs typeface="+mn-ea"/>
                    <a:sym typeface="+mn-ea"/>
                  </a:rPr>
                  <a:t>特点</a:t>
                </a:r>
                <a:endParaRPr lang="zh-CN" altLang="en-US" sz="2000">
                  <a:latin typeface="+mj-ea"/>
                  <a:cs typeface="+mn-ea"/>
                  <a:sym typeface="+mn-ea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9813224" y="3132375"/>
              <a:ext cx="1786261" cy="809099"/>
              <a:chOff x="9145568" y="3132375"/>
              <a:chExt cx="1786261" cy="809099"/>
            </a:xfrm>
          </p:grpSpPr>
          <p:sp>
            <p:nvSpPr>
              <p:cNvPr id="36" name="圆角矩形 25"/>
              <p:cNvSpPr/>
              <p:nvPr/>
            </p:nvSpPr>
            <p:spPr>
              <a:xfrm>
                <a:off x="9145568" y="3132375"/>
                <a:ext cx="1786261" cy="617499"/>
              </a:xfrm>
              <a:prstGeom prst="roundRect">
                <a:avLst>
                  <a:gd name="adj" fmla="val 9039"/>
                </a:avLst>
              </a:prstGeom>
              <a:solidFill>
                <a:schemeClr val="bg1">
                  <a:lumMod val="95000"/>
                  <a:alpha val="45000"/>
                </a:schemeClr>
              </a:solidFill>
              <a:ln w="0">
                <a:noFill/>
                <a:prstDash val="solid"/>
                <a:round/>
              </a:ln>
              <a:effectLst>
                <a:outerShdw blurRad="50800" dist="50800" dir="5400000" sx="1000" sy="1000" algn="ctr" rotWithShape="0">
                  <a:srgbClr val="000000">
                    <a:alpha val="64000"/>
                  </a:srgbClr>
                </a:outerShdw>
              </a:effectLst>
            </p:spPr>
            <p:txBody>
              <a:bodyPr rot="0" spcFirstLastPara="0" vertOverflow="overflow" horzOverflow="overflow" vert="horz" wrap="square" lIns="91435" tIns="45717" rIns="91435" bIns="45717" numCol="1" spcCol="0" rtlCol="0" fromWordArt="0" anchor="t" anchorCtr="0" forceAA="0" compatLnSpc="1"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 dirty="0">
                  <a:solidFill>
                    <a:prstClr val="black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endParaRPr>
              </a:p>
            </p:txBody>
          </p:sp>
          <p:sp>
            <p:nvSpPr>
              <p:cNvPr id="37" name="圆角矩形 26"/>
              <p:cNvSpPr/>
              <p:nvPr/>
            </p:nvSpPr>
            <p:spPr>
              <a:xfrm>
                <a:off x="9234794" y="3237746"/>
                <a:ext cx="1607795" cy="416508"/>
              </a:xfrm>
              <a:prstGeom prst="roundRect">
                <a:avLst>
                  <a:gd name="adj" fmla="val 9613"/>
                </a:avLst>
              </a:pr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9725519" y="3234719"/>
                <a:ext cx="690880" cy="706755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>
                    <a:latin typeface="+mj-ea"/>
                    <a:cs typeface="+mn-ea"/>
                    <a:sym typeface="+mn-ea"/>
                  </a:rPr>
                  <a:t>种类</a:t>
                </a:r>
                <a:endParaRPr lang="zh-CN" altLang="en-US" sz="2000">
                  <a:latin typeface="+mj-ea"/>
                  <a:cs typeface="+mn-ea"/>
                  <a:sym typeface="+mn-ea"/>
                </a:endParaRPr>
              </a:p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endParaRP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5443220" y="1950989"/>
            <a:ext cx="1402080" cy="583565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>
                <a:latin typeface="+mj-ea"/>
                <a:cs typeface="+mn-ea"/>
                <a:sym typeface="+mn-ea"/>
              </a:rPr>
              <a:t>欢迎词</a:t>
            </a:r>
            <a:endParaRPr lang="zh-CN" altLang="en-US" sz="3200">
              <a:latin typeface="+mj-ea"/>
              <a:cs typeface="+mn-ea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386" y="3733326"/>
            <a:ext cx="11125200" cy="2861310"/>
            <a:chOff x="597878" y="3544640"/>
            <a:chExt cx="11125200" cy="2861310"/>
          </a:xfrm>
        </p:grpSpPr>
        <p:sp>
          <p:nvSpPr>
            <p:cNvPr id="48" name="矩形 47"/>
            <p:cNvSpPr/>
            <p:nvPr/>
          </p:nvSpPr>
          <p:spPr>
            <a:xfrm>
              <a:off x="597878" y="3544640"/>
              <a:ext cx="3213735" cy="28613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欢迎词是行政机关、企事业单位、社会团体或个人在迎接宾客仪式上或会议、宴会开始时，主人对客人的到来表示欢迎的讲话文稿。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957153" y="3749745"/>
              <a:ext cx="2525395" cy="10147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（1）欢愉性。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（2）口语性。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8704923" y="3749745"/>
              <a:ext cx="3018155" cy="2399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欢迎词从表达方式上分，有现场讲演欢迎词和报刊发表欢迎词；从社交的公关性质上分，有私人交往欢迎词和公事往来欢迎词。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9300">
        <p:random/>
      </p:transition>
    </mc:Choice>
    <mc:Fallback>
      <p:transition spd="slow" advTm="93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18810" y="91440"/>
            <a:ext cx="334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2400" dirty="0">
                <a:sym typeface="+mn-ea"/>
              </a:rPr>
              <a:t>欢迎词的格式</a:t>
            </a:r>
            <a:endParaRPr lang="zh-CN" altLang="en-US" sz="2400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05985" y="414020"/>
            <a:ext cx="569214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（1）标题。第一行的正中位置写上“欢迎词”三个字。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（2）称呼。第二行顶格写，一般应写全尊称，有的在名称前加上表示亲切程度的修饰语。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（3）正文。正文一般表达四层意思：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①介绍来宾访问的背景情况，对客人的来访表示欢迎、问候或致意；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②客观评价对方的业绩，阐明来访的意义、双方的友谊与合作；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③简单介绍本单位（或本地区、本国）的情况；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④热情地表示良好的祝愿或希望。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（4）结尾。欢迎词的结尾一般是再一次对来宾表示欢迎与祝愿。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（5）落款。落款包含署名和日期。</a:t>
            </a:r>
            <a:endParaRPr lang="zh-CN" sz="2000" dirty="0"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25" name="矩形 24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785361" y="471470"/>
              <a:ext cx="26212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sym typeface="+mn-ea"/>
                </a:rPr>
                <a:t>欢迎词的注意事项</a:t>
              </a:r>
              <a:endParaRPr lang="zh-CN" altLang="en-US" sz="2400"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2253" y="1473647"/>
            <a:ext cx="10336530" cy="4707890"/>
            <a:chOff x="743847" y="1284961"/>
            <a:chExt cx="10336530" cy="4707890"/>
          </a:xfrm>
        </p:grpSpPr>
        <p:grpSp>
          <p:nvGrpSpPr>
            <p:cNvPr id="30" name="îṧ1iḑe"/>
            <p:cNvGrpSpPr/>
            <p:nvPr/>
          </p:nvGrpSpPr>
          <p:grpSpPr>
            <a:xfrm>
              <a:off x="743847" y="1952346"/>
              <a:ext cx="5786538" cy="3199565"/>
              <a:chOff x="503602" y="2132856"/>
              <a:chExt cx="5859098" cy="3239723"/>
            </a:xfrm>
          </p:grpSpPr>
          <p:grpSp>
            <p:nvGrpSpPr>
              <p:cNvPr id="44" name="íṧ1ídè"/>
              <p:cNvGrpSpPr/>
              <p:nvPr/>
            </p:nvGrpSpPr>
            <p:grpSpPr>
              <a:xfrm>
                <a:off x="503602" y="5249660"/>
                <a:ext cx="5859098" cy="122919"/>
                <a:chOff x="-1348120" y="5777968"/>
                <a:chExt cx="9361040" cy="187524"/>
              </a:xfrm>
            </p:grpSpPr>
            <p:sp>
              <p:nvSpPr>
                <p:cNvPr id="55" name="isļîdê"/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6" name="išľíde"/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gradFill>
                  <a:gsLst>
                    <a:gs pos="56000">
                      <a:srgbClr val="C0E1F2"/>
                    </a:gs>
                    <a:gs pos="56000">
                      <a:srgbClr val="DAE54A"/>
                    </a:gs>
                  </a:gsLst>
                  <a:lin ang="7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45" name="îṩḷíḓê"/>
              <p:cNvGrpSpPr/>
              <p:nvPr/>
            </p:nvGrpSpPr>
            <p:grpSpPr>
              <a:xfrm>
                <a:off x="1002671" y="2132856"/>
                <a:ext cx="4860960" cy="3080807"/>
                <a:chOff x="-375492" y="1139528"/>
                <a:chExt cx="7415785" cy="4700016"/>
              </a:xfrm>
            </p:grpSpPr>
            <p:grpSp>
              <p:nvGrpSpPr>
                <p:cNvPr id="46" name="ïšḻíďe"/>
                <p:cNvGrpSpPr/>
                <p:nvPr/>
              </p:nvGrpSpPr>
              <p:grpSpPr>
                <a:xfrm>
                  <a:off x="-375492" y="1139528"/>
                  <a:ext cx="7415785" cy="4700016"/>
                  <a:chOff x="-375492" y="1139528"/>
                  <a:chExt cx="7415785" cy="4700016"/>
                </a:xfrm>
              </p:grpSpPr>
              <p:sp>
                <p:nvSpPr>
                  <p:cNvPr id="48" name="íSḷíḑe"/>
                  <p:cNvSpPr/>
                  <p:nvPr/>
                </p:nvSpPr>
                <p:spPr>
                  <a:xfrm>
                    <a:off x="-375492" y="1139528"/>
                    <a:ext cx="7415784" cy="4700016"/>
                  </a:xfrm>
                  <a:custGeom>
                    <a:avLst/>
                    <a:gdLst>
                      <a:gd name="connsiteX0" fmla="*/ 224028 w 7415784"/>
                      <a:gd name="connsiteY0" fmla="*/ 269748 h 4700016"/>
                      <a:gd name="connsiteX1" fmla="*/ 224028 w 7415784"/>
                      <a:gd name="connsiteY1" fmla="*/ 4430268 h 4700016"/>
                      <a:gd name="connsiteX2" fmla="*/ 7191756 w 7415784"/>
                      <a:gd name="connsiteY2" fmla="*/ 4430268 h 4700016"/>
                      <a:gd name="connsiteX3" fmla="*/ 7191756 w 7415784"/>
                      <a:gd name="connsiteY3" fmla="*/ 269748 h 4700016"/>
                      <a:gd name="connsiteX4" fmla="*/ 266867 w 7415784"/>
                      <a:gd name="connsiteY4" fmla="*/ 0 h 4700016"/>
                      <a:gd name="connsiteX5" fmla="*/ 7148917 w 7415784"/>
                      <a:gd name="connsiteY5" fmla="*/ 0 h 4700016"/>
                      <a:gd name="connsiteX6" fmla="*/ 7415784 w 7415784"/>
                      <a:gd name="connsiteY6" fmla="*/ 266867 h 4700016"/>
                      <a:gd name="connsiteX7" fmla="*/ 7415784 w 7415784"/>
                      <a:gd name="connsiteY7" fmla="*/ 4433149 h 4700016"/>
                      <a:gd name="connsiteX8" fmla="*/ 7148917 w 7415784"/>
                      <a:gd name="connsiteY8" fmla="*/ 4700016 h 4700016"/>
                      <a:gd name="connsiteX9" fmla="*/ 266867 w 7415784"/>
                      <a:gd name="connsiteY9" fmla="*/ 4700016 h 4700016"/>
                      <a:gd name="connsiteX10" fmla="*/ 0 w 7415784"/>
                      <a:gd name="connsiteY10" fmla="*/ 4433149 h 4700016"/>
                      <a:gd name="connsiteX11" fmla="*/ 0 w 7415784"/>
                      <a:gd name="connsiteY11" fmla="*/ 266867 h 4700016"/>
                      <a:gd name="connsiteX12" fmla="*/ 266867 w 7415784"/>
                      <a:gd name="connsiteY12" fmla="*/ 0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15784" h="4700016">
                        <a:moveTo>
                          <a:pt x="224028" y="269748"/>
                        </a:moveTo>
                        <a:lnTo>
                          <a:pt x="224028" y="4430268"/>
                        </a:lnTo>
                        <a:lnTo>
                          <a:pt x="7191756" y="4430268"/>
                        </a:lnTo>
                        <a:lnTo>
                          <a:pt x="7191756" y="269748"/>
                        </a:lnTo>
                        <a:close/>
                        <a:moveTo>
                          <a:pt x="266867" y="0"/>
                        </a:moveTo>
                        <a:lnTo>
                          <a:pt x="7148917" y="0"/>
                        </a:lnTo>
                        <a:cubicBezTo>
                          <a:pt x="7296304" y="0"/>
                          <a:pt x="7415784" y="119480"/>
                          <a:pt x="7415784" y="266867"/>
                        </a:cubicBezTo>
                        <a:lnTo>
                          <a:pt x="7415784" y="4433149"/>
                        </a:lnTo>
                        <a:cubicBezTo>
                          <a:pt x="7415784" y="4580536"/>
                          <a:pt x="7296304" y="4700016"/>
                          <a:pt x="7148917" y="4700016"/>
                        </a:cubicBezTo>
                        <a:lnTo>
                          <a:pt x="266867" y="4700016"/>
                        </a:lnTo>
                        <a:cubicBezTo>
                          <a:pt x="119480" y="4700016"/>
                          <a:pt x="0" y="4580536"/>
                          <a:pt x="0" y="4433149"/>
                        </a:cubicBezTo>
                        <a:lnTo>
                          <a:pt x="0" y="266867"/>
                        </a:lnTo>
                        <a:cubicBezTo>
                          <a:pt x="0" y="119480"/>
                          <a:pt x="119480" y="0"/>
                          <a:pt x="26686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3" name="isļíḑê"/>
                  <p:cNvSpPr/>
                  <p:nvPr/>
                </p:nvSpPr>
                <p:spPr>
                  <a:xfrm>
                    <a:off x="-358011" y="1160080"/>
                    <a:ext cx="7380820" cy="4658913"/>
                  </a:xfrm>
                  <a:custGeom>
                    <a:avLst/>
                    <a:gdLst>
                      <a:gd name="connsiteX0" fmla="*/ 252028 w 7380820"/>
                      <a:gd name="connsiteY0" fmla="*/ 295230 h 4658912"/>
                      <a:gd name="connsiteX1" fmla="*/ 252028 w 7380820"/>
                      <a:gd name="connsiteY1" fmla="*/ 4363682 h 4658912"/>
                      <a:gd name="connsiteX2" fmla="*/ 7128792 w 7380820"/>
                      <a:gd name="connsiteY2" fmla="*/ 4363682 h 4658912"/>
                      <a:gd name="connsiteX3" fmla="*/ 7128792 w 7380820"/>
                      <a:gd name="connsiteY3" fmla="*/ 295230 h 4658912"/>
                      <a:gd name="connsiteX4" fmla="*/ 264533 w 7380820"/>
                      <a:gd name="connsiteY4" fmla="*/ 0 h 4658912"/>
                      <a:gd name="connsiteX5" fmla="*/ 7116287 w 7380820"/>
                      <a:gd name="connsiteY5" fmla="*/ 0 h 4658912"/>
                      <a:gd name="connsiteX6" fmla="*/ 7380820 w 7380820"/>
                      <a:gd name="connsiteY6" fmla="*/ 264533 h 4658912"/>
                      <a:gd name="connsiteX7" fmla="*/ 7380820 w 7380820"/>
                      <a:gd name="connsiteY7" fmla="*/ 4394379 h 4658912"/>
                      <a:gd name="connsiteX8" fmla="*/ 7116287 w 7380820"/>
                      <a:gd name="connsiteY8" fmla="*/ 4658912 h 4658912"/>
                      <a:gd name="connsiteX9" fmla="*/ 264533 w 7380820"/>
                      <a:gd name="connsiteY9" fmla="*/ 4658912 h 4658912"/>
                      <a:gd name="connsiteX10" fmla="*/ 0 w 7380820"/>
                      <a:gd name="connsiteY10" fmla="*/ 4394379 h 4658912"/>
                      <a:gd name="connsiteX11" fmla="*/ 0 w 7380820"/>
                      <a:gd name="connsiteY11" fmla="*/ 264533 h 4658912"/>
                      <a:gd name="connsiteX12" fmla="*/ 264533 w 7380820"/>
                      <a:gd name="connsiteY12" fmla="*/ 0 h 4658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80820" h="4658912">
                        <a:moveTo>
                          <a:pt x="252028" y="295230"/>
                        </a:moveTo>
                        <a:lnTo>
                          <a:pt x="252028" y="4363682"/>
                        </a:lnTo>
                        <a:lnTo>
                          <a:pt x="7128792" y="4363682"/>
                        </a:lnTo>
                        <a:lnTo>
                          <a:pt x="7128792" y="295230"/>
                        </a:lnTo>
                        <a:close/>
                        <a:moveTo>
                          <a:pt x="264533" y="0"/>
                        </a:moveTo>
                        <a:lnTo>
                          <a:pt x="7116287" y="0"/>
                        </a:lnTo>
                        <a:cubicBezTo>
                          <a:pt x="7262385" y="0"/>
                          <a:pt x="7380820" y="118435"/>
                          <a:pt x="7380820" y="264533"/>
                        </a:cubicBezTo>
                        <a:lnTo>
                          <a:pt x="7380820" y="4394379"/>
                        </a:lnTo>
                        <a:cubicBezTo>
                          <a:pt x="7380820" y="4540477"/>
                          <a:pt x="7262385" y="4658912"/>
                          <a:pt x="7116287" y="4658912"/>
                        </a:cubicBezTo>
                        <a:lnTo>
                          <a:pt x="264533" y="4658912"/>
                        </a:lnTo>
                        <a:cubicBezTo>
                          <a:pt x="118435" y="4658912"/>
                          <a:pt x="0" y="4540477"/>
                          <a:pt x="0" y="4394379"/>
                        </a:cubicBezTo>
                        <a:lnTo>
                          <a:pt x="0" y="264533"/>
                        </a:lnTo>
                        <a:cubicBezTo>
                          <a:pt x="0" y="118435"/>
                          <a:pt x="118435" y="0"/>
                          <a:pt x="264533" y="0"/>
                        </a:cubicBezTo>
                        <a:close/>
                      </a:path>
                    </a:pathLst>
                  </a:custGeom>
                  <a:gradFill>
                    <a:gsLst>
                      <a:gs pos="56000">
                        <a:srgbClr val="C0E1F2"/>
                      </a:gs>
                      <a:gs pos="56000">
                        <a:srgbClr val="DAE54A"/>
                      </a:gs>
                    </a:gsLst>
                    <a:lin ang="7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solidFill>
                        <a:schemeClr val="lt1"/>
                      </a:solidFill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4" name="iSlide" hidden="1"/>
                  <p:cNvSpPr/>
                  <p:nvPr/>
                </p:nvSpPr>
                <p:spPr>
                  <a:xfrm>
                    <a:off x="4509683" y="1139528"/>
                    <a:ext cx="2530610" cy="4700016"/>
                  </a:xfrm>
                  <a:custGeom>
                    <a:avLst/>
                    <a:gdLst>
                      <a:gd name="connsiteX0" fmla="*/ 0 w 2530610"/>
                      <a:gd name="connsiteY0" fmla="*/ 0 h 4700016"/>
                      <a:gd name="connsiteX1" fmla="*/ 2263743 w 2530610"/>
                      <a:gd name="connsiteY1" fmla="*/ 0 h 4700016"/>
                      <a:gd name="connsiteX2" fmla="*/ 2530610 w 2530610"/>
                      <a:gd name="connsiteY2" fmla="*/ 266867 h 4700016"/>
                      <a:gd name="connsiteX3" fmla="*/ 2530610 w 2530610"/>
                      <a:gd name="connsiteY3" fmla="*/ 4433149 h 4700016"/>
                      <a:gd name="connsiteX4" fmla="*/ 2263743 w 2530610"/>
                      <a:gd name="connsiteY4" fmla="*/ 4700016 h 4700016"/>
                      <a:gd name="connsiteX5" fmla="*/ 1961175 w 2530610"/>
                      <a:gd name="connsiteY5" fmla="*/ 4700016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30610" h="4700016">
                        <a:moveTo>
                          <a:pt x="0" y="0"/>
                        </a:moveTo>
                        <a:lnTo>
                          <a:pt x="2263743" y="0"/>
                        </a:lnTo>
                        <a:cubicBezTo>
                          <a:pt x="2411130" y="0"/>
                          <a:pt x="2530610" y="119480"/>
                          <a:pt x="2530610" y="266867"/>
                        </a:cubicBezTo>
                        <a:lnTo>
                          <a:pt x="2530610" y="4433149"/>
                        </a:lnTo>
                        <a:cubicBezTo>
                          <a:pt x="2530610" y="4580536"/>
                          <a:pt x="2411130" y="4700016"/>
                          <a:pt x="2263743" y="4700016"/>
                        </a:cubicBezTo>
                        <a:lnTo>
                          <a:pt x="1961175" y="47000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>
                          <a:alpha val="3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  <p:sp>
              <p:nvSpPr>
                <p:cNvPr id="47" name="ïsḻîḍé"/>
                <p:cNvSpPr/>
                <p:nvPr/>
              </p:nvSpPr>
              <p:spPr>
                <a:xfrm>
                  <a:off x="3260392" y="1241052"/>
                  <a:ext cx="144016" cy="144016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6450592" y="1284961"/>
              <a:ext cx="4629785" cy="47078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（1）礼貌。称呼要用尊称，感情要真挚，要能较得体地表达自己的原则立场。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（2）谨慎。措辞要慎重，勿信口开河，同时要注意尊重对方的风俗习惯，应避开对方的忌讳，以免发生误会。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（3）热情。语言要精确、热情、友好、温和、礼貌。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（4）精练。篇幅短小，言简意赅。一般的欢迎词都是一种礼节性的外交或公关辞令，宜短小精悍，不必长篇大论。</a:t>
              </a:r>
              <a:endParaRPr lang="zh-CN" altLang="en-US" sz="2000">
                <a:sym typeface="+mn-ea"/>
              </a:endParaRPr>
            </a:p>
          </p:txBody>
        </p:sp>
      </p:grpSp>
      <p:pic>
        <p:nvPicPr>
          <p:cNvPr id="2" name="图片 1" descr="1e5f9818f8ec02afcf535ebb45ee0bbb"/>
          <p:cNvPicPr>
            <a:picLocks noChangeAspect="1"/>
          </p:cNvPicPr>
          <p:nvPr/>
        </p:nvPicPr>
        <p:blipFill>
          <a:blip r:embed="rId2"/>
          <a:srcRect l="7530" t="9316" r="8244" b="5066"/>
          <a:stretch>
            <a:fillRect/>
          </a:stretch>
        </p:blipFill>
        <p:spPr>
          <a:xfrm>
            <a:off x="2171700" y="2530475"/>
            <a:ext cx="2997200" cy="2264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5085" y="2798445"/>
            <a:ext cx="431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第五节　开幕词</a:t>
            </a:r>
            <a:endParaRPr lang="zh-CN" altLang="en-US" sz="3600" b="1" dirty="0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-116204" y="0"/>
            <a:ext cx="12192000" cy="6858000"/>
            <a:chOff x="1" y="0"/>
            <a:chExt cx="12192000" cy="6858000"/>
          </a:xfrm>
        </p:grpSpPr>
        <p:sp>
          <p:nvSpPr>
            <p:cNvPr id="23" name="矩形 22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4937761" y="615615"/>
              <a:ext cx="2316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开幕词文体说明</a:t>
              </a:r>
              <a:endPara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5459" y="1165860"/>
            <a:ext cx="10489566" cy="5135153"/>
            <a:chOff x="1411495" y="1907721"/>
            <a:chExt cx="9263730" cy="4263764"/>
          </a:xfrm>
        </p:grpSpPr>
        <p:sp>
          <p:nvSpPr>
            <p:cNvPr id="5" name="ExtraShape1"/>
            <p:cNvSpPr/>
            <p:nvPr/>
          </p:nvSpPr>
          <p:spPr bwMode="auto">
            <a:xfrm>
              <a:off x="2229521" y="2580538"/>
              <a:ext cx="1266235" cy="1266235"/>
            </a:xfrm>
            <a:prstGeom prst="ellipse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3" name="ExtraShape"/>
            <p:cNvSpPr/>
            <p:nvPr/>
          </p:nvSpPr>
          <p:spPr bwMode="auto">
            <a:xfrm>
              <a:off x="8696245" y="2580538"/>
              <a:ext cx="1266235" cy="1266235"/>
            </a:xfrm>
            <a:prstGeom prst="ellipse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ValueBack2"/>
            <p:cNvSpPr/>
            <p:nvPr/>
          </p:nvSpPr>
          <p:spPr>
            <a:xfrm>
              <a:off x="4865859" y="1907721"/>
              <a:ext cx="2491213" cy="2491213"/>
            </a:xfrm>
            <a:prstGeom prst="arc">
              <a:avLst>
                <a:gd name="adj1" fmla="val 12611919"/>
                <a:gd name="adj2" fmla="val 21594316"/>
              </a:avLst>
            </a:prstGeom>
            <a:ln w="635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ValueShape2"/>
            <p:cNvSpPr/>
            <p:nvPr/>
          </p:nvSpPr>
          <p:spPr>
            <a:xfrm>
              <a:off x="8602816" y="2487109"/>
              <a:ext cx="1453092" cy="1453092"/>
            </a:xfrm>
            <a:prstGeom prst="arc">
              <a:avLst>
                <a:gd name="adj1" fmla="val 10800000"/>
                <a:gd name="adj2" fmla="val 648000"/>
              </a:avLst>
            </a:prstGeom>
            <a:ln w="635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BackShape2"/>
            <p:cNvCxnSpPr/>
            <p:nvPr/>
          </p:nvCxnSpPr>
          <p:spPr>
            <a:xfrm>
              <a:off x="7336360" y="3213655"/>
              <a:ext cx="1245745" cy="0"/>
            </a:xfrm>
            <a:prstGeom prst="line">
              <a:avLst/>
            </a:prstGeom>
            <a:ln w="635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ValueShape1"/>
            <p:cNvSpPr/>
            <p:nvPr/>
          </p:nvSpPr>
          <p:spPr>
            <a:xfrm flipH="1">
              <a:off x="2136092" y="2487109"/>
              <a:ext cx="1453092" cy="1453092"/>
            </a:xfrm>
            <a:prstGeom prst="arc">
              <a:avLst>
                <a:gd name="adj1" fmla="val 10800000"/>
                <a:gd name="adj2" fmla="val 3888000"/>
              </a:avLst>
            </a:prstGeom>
            <a:ln w="635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BackShape1"/>
            <p:cNvCxnSpPr/>
            <p:nvPr/>
          </p:nvCxnSpPr>
          <p:spPr>
            <a:xfrm>
              <a:off x="3599401" y="3213655"/>
              <a:ext cx="1245745" cy="0"/>
            </a:xfrm>
            <a:prstGeom prst="line">
              <a:avLst/>
            </a:prstGeom>
            <a:ln w="635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ValueBack1"/>
            <p:cNvSpPr/>
            <p:nvPr/>
          </p:nvSpPr>
          <p:spPr>
            <a:xfrm rot="10800000">
              <a:off x="4860387" y="1911150"/>
              <a:ext cx="2491213" cy="2491213"/>
            </a:xfrm>
            <a:prstGeom prst="arc">
              <a:avLst>
                <a:gd name="adj1" fmla="val 12654381"/>
                <a:gd name="adj2" fmla="val 21423341"/>
              </a:avLst>
            </a:prstGeom>
            <a:ln w="635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ExtraShape"/>
            <p:cNvSpPr/>
            <p:nvPr/>
          </p:nvSpPr>
          <p:spPr bwMode="auto">
            <a:xfrm>
              <a:off x="5068272" y="2114153"/>
              <a:ext cx="2086660" cy="208666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 l="-14000" r="-37000"/>
              </a:stretch>
            </a:blipFill>
            <a:ln w="19050">
              <a:noFill/>
              <a:round/>
            </a:ln>
            <a:effectLst>
              <a:outerShdw blurRad="304800" dist="177800" dir="2700000" algn="tl" rotWithShape="0">
                <a:prstClr val="black">
                  <a:alpha val="15000"/>
                </a:prstClr>
              </a:outerShdw>
            </a:effectLst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383982" y="2891103"/>
              <a:ext cx="957313" cy="48453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zh-CN" altLang="en-US" sz="3200">
                  <a:sym typeface="+mn-ea"/>
                </a:rPr>
                <a:t>概念</a:t>
              </a:r>
              <a:endParaRPr lang="zh-CN" altLang="en-US" sz="32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850510" y="2891103"/>
              <a:ext cx="957313" cy="48453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zh-CN" altLang="en-US" sz="3200">
                  <a:sym typeface="+mn-ea"/>
                </a:rPr>
                <a:t>特点</a:t>
              </a:r>
              <a:endParaRPr lang="zh-CN" altLang="en-US" sz="3200">
                <a:sym typeface="+mn-ea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411495" y="3846856"/>
              <a:ext cx="9263730" cy="2324629"/>
              <a:chOff x="1409995" y="3554756"/>
              <a:chExt cx="9263730" cy="232462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409995" y="3648079"/>
                <a:ext cx="3132586" cy="19924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 fontAlgn="auto">
                  <a:lnSpc>
                    <a:spcPct val="150000"/>
                  </a:lnSpc>
                </a:pPr>
                <a:r>
                  <a:rPr lang="zh-CN" altLang="en-US" sz="2000">
                    <a:sym typeface="+mn-ea"/>
                  </a:rPr>
                  <a:t>开幕词是党政机关、企事业单位和群众团体的领导宣告会议开始、交代会议任务、阐述会议宗旨和介绍与会议有关事项的致辞。</a:t>
                </a:r>
                <a:endParaRPr lang="zh-CN" altLang="en-US" sz="2000">
                  <a:sym typeface="+mn-ea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8580287" y="3554756"/>
                <a:ext cx="2093438" cy="232462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 fontAlgn="auto">
                  <a:lnSpc>
                    <a:spcPct val="200000"/>
                  </a:lnSpc>
                </a:pPr>
                <a:r>
                  <a:rPr lang="zh-CN" altLang="en-US" sz="2000">
                    <a:sym typeface="+mn-ea"/>
                  </a:rPr>
                  <a:t>（1）宣告性。</a:t>
                </a:r>
                <a:endParaRPr lang="zh-CN" altLang="en-US" sz="2000">
                  <a:sym typeface="+mn-ea"/>
                </a:endParaRPr>
              </a:p>
              <a:p>
                <a:pPr algn="l" fontAlgn="auto">
                  <a:lnSpc>
                    <a:spcPct val="200000"/>
                  </a:lnSpc>
                </a:pPr>
                <a:r>
                  <a:rPr lang="zh-CN" altLang="en-US" sz="2000">
                    <a:sym typeface="+mn-ea"/>
                  </a:rPr>
                  <a:t>（2）导引性。</a:t>
                </a:r>
                <a:endParaRPr lang="zh-CN" altLang="en-US" sz="2000">
                  <a:sym typeface="+mn-ea"/>
                </a:endParaRPr>
              </a:p>
              <a:p>
                <a:pPr algn="l" fontAlgn="auto">
                  <a:lnSpc>
                    <a:spcPct val="200000"/>
                  </a:lnSpc>
                </a:pPr>
                <a:r>
                  <a:rPr lang="zh-CN" altLang="en-US" sz="2000">
                    <a:sym typeface="+mn-ea"/>
                  </a:rPr>
                  <a:t>（3）鼓动性。</a:t>
                </a:r>
                <a:br>
                  <a:rPr lang="zh-CN" altLang="en-US" sz="2000">
                    <a:sym typeface="+mn-ea"/>
                  </a:rPr>
                </a:br>
                <a:br>
                  <a:rPr lang="zh-CN" altLang="en-US" sz="1400">
                    <a:sym typeface="+mn-ea"/>
                  </a:rPr>
                </a:b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4" name="图片 13" descr="1e5f9818f8ec02afcf535ebb45ee0bbb"/>
          <p:cNvPicPr>
            <a:picLocks noChangeAspect="1"/>
          </p:cNvPicPr>
          <p:nvPr/>
        </p:nvPicPr>
        <p:blipFill>
          <a:blip r:embed="rId3"/>
          <a:srcRect l="7769" t="6316" r="7590" b="8287"/>
          <a:stretch>
            <a:fillRect/>
          </a:stretch>
        </p:blipFill>
        <p:spPr>
          <a:xfrm>
            <a:off x="4052570" y="1090930"/>
            <a:ext cx="3689985" cy="342773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636" y="0"/>
            <a:ext cx="12192000" cy="6858000"/>
            <a:chOff x="1" y="0"/>
            <a:chExt cx="12192000" cy="6858000"/>
          </a:xfrm>
        </p:grpSpPr>
        <p:sp>
          <p:nvSpPr>
            <p:cNvPr id="64" name="矩形 63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4399600" y="295575"/>
              <a:ext cx="2931795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lt"/>
                  <a:cs typeface="经典细圆简" panose="02010609000101010101" pitchFamily="49" charset="-122"/>
                  <a:sym typeface="+mn-ea"/>
                </a:rPr>
                <a:t>开幕词的结构和写法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  <a:cs typeface="经典细圆简" panose="02010609000101010101" pitchFamily="49" charset="-122"/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9035" y="676275"/>
            <a:ext cx="10514965" cy="6000750"/>
            <a:chOff x="1015236" y="1813175"/>
            <a:chExt cx="7112949" cy="3988753"/>
          </a:xfrm>
        </p:grpSpPr>
        <p:grpSp>
          <p:nvGrpSpPr>
            <p:cNvPr id="41" name="组合 40"/>
            <p:cNvGrpSpPr/>
            <p:nvPr/>
          </p:nvGrpSpPr>
          <p:grpSpPr>
            <a:xfrm>
              <a:off x="1015236" y="2159711"/>
              <a:ext cx="3393414" cy="3320584"/>
              <a:chOff x="4498675" y="2091362"/>
              <a:chExt cx="3393414" cy="3320584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4559277" y="2091362"/>
                <a:ext cx="2644211" cy="2629040"/>
              </a:xfrm>
              <a:custGeom>
                <a:avLst/>
                <a:gdLst>
                  <a:gd name="T0" fmla="*/ 2100 w 2100"/>
                  <a:gd name="T1" fmla="*/ 630 h 2147"/>
                  <a:gd name="T2" fmla="*/ 634 w 2100"/>
                  <a:gd name="T3" fmla="*/ 510 h 2147"/>
                  <a:gd name="T4" fmla="*/ 1574 w 2100"/>
                  <a:gd name="T5" fmla="*/ 1621 h 2147"/>
                  <a:gd name="T6" fmla="*/ 991 w 2100"/>
                  <a:gd name="T7" fmla="*/ 1572 h 2147"/>
                  <a:gd name="T8" fmla="*/ 2100 w 2100"/>
                  <a:gd name="T9" fmla="*/ 630 h 2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0" h="2147">
                    <a:moveTo>
                      <a:pt x="2100" y="630"/>
                    </a:moveTo>
                    <a:cubicBezTo>
                      <a:pt x="1728" y="193"/>
                      <a:pt x="1072" y="139"/>
                      <a:pt x="634" y="510"/>
                    </a:cubicBezTo>
                    <a:cubicBezTo>
                      <a:pt x="0" y="1047"/>
                      <a:pt x="953" y="2147"/>
                      <a:pt x="1574" y="1621"/>
                    </a:cubicBezTo>
                    <a:cubicBezTo>
                      <a:pt x="1400" y="1768"/>
                      <a:pt x="1139" y="1747"/>
                      <a:pt x="991" y="1572"/>
                    </a:cubicBezTo>
                    <a:cubicBezTo>
                      <a:pt x="466" y="952"/>
                      <a:pt x="1563" y="0"/>
                      <a:pt x="2100" y="630"/>
                    </a:cubicBezTo>
                    <a:close/>
                  </a:path>
                </a:pathLst>
              </a:cu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4498675" y="2803056"/>
                <a:ext cx="2704812" cy="2573103"/>
              </a:xfrm>
              <a:custGeom>
                <a:avLst/>
                <a:gdLst>
                  <a:gd name="T0" fmla="*/ 633 w 2148"/>
                  <a:gd name="T1" fmla="*/ 0 h 2101"/>
                  <a:gd name="T2" fmla="*/ 512 w 2148"/>
                  <a:gd name="T3" fmla="*/ 1467 h 2101"/>
                  <a:gd name="T4" fmla="*/ 1623 w 2148"/>
                  <a:gd name="T5" fmla="*/ 527 h 2101"/>
                  <a:gd name="T6" fmla="*/ 1574 w 2148"/>
                  <a:gd name="T7" fmla="*/ 1110 h 2101"/>
                  <a:gd name="T8" fmla="*/ 633 w 2148"/>
                  <a:gd name="T9" fmla="*/ 0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8" h="2101">
                    <a:moveTo>
                      <a:pt x="633" y="0"/>
                    </a:moveTo>
                    <a:cubicBezTo>
                      <a:pt x="195" y="371"/>
                      <a:pt x="140" y="1028"/>
                      <a:pt x="512" y="1467"/>
                    </a:cubicBezTo>
                    <a:cubicBezTo>
                      <a:pt x="1048" y="2101"/>
                      <a:pt x="2148" y="1148"/>
                      <a:pt x="1623" y="527"/>
                    </a:cubicBezTo>
                    <a:cubicBezTo>
                      <a:pt x="1770" y="701"/>
                      <a:pt x="1748" y="962"/>
                      <a:pt x="1574" y="1110"/>
                    </a:cubicBezTo>
                    <a:cubicBezTo>
                      <a:pt x="953" y="1636"/>
                      <a:pt x="0" y="536"/>
                      <a:pt x="633" y="0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5195317" y="2152111"/>
                <a:ext cx="2696772" cy="2568291"/>
              </a:xfrm>
              <a:custGeom>
                <a:avLst/>
                <a:gdLst>
                  <a:gd name="T0" fmla="*/ 1521 w 2142"/>
                  <a:gd name="T1" fmla="*/ 2097 h 2097"/>
                  <a:gd name="T2" fmla="*/ 1637 w 2142"/>
                  <a:gd name="T3" fmla="*/ 634 h 2097"/>
                  <a:gd name="T4" fmla="*/ 526 w 2142"/>
                  <a:gd name="T5" fmla="*/ 1574 h 2097"/>
                  <a:gd name="T6" fmla="*/ 575 w 2142"/>
                  <a:gd name="T7" fmla="*/ 991 h 2097"/>
                  <a:gd name="T8" fmla="*/ 1521 w 2142"/>
                  <a:gd name="T9" fmla="*/ 2097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2" h="2097">
                    <a:moveTo>
                      <a:pt x="1521" y="2097"/>
                    </a:moveTo>
                    <a:cubicBezTo>
                      <a:pt x="1954" y="1724"/>
                      <a:pt x="2007" y="1071"/>
                      <a:pt x="1637" y="634"/>
                    </a:cubicBezTo>
                    <a:cubicBezTo>
                      <a:pt x="1100" y="0"/>
                      <a:pt x="0" y="953"/>
                      <a:pt x="526" y="1574"/>
                    </a:cubicBezTo>
                    <a:cubicBezTo>
                      <a:pt x="379" y="1400"/>
                      <a:pt x="400" y="1139"/>
                      <a:pt x="575" y="991"/>
                    </a:cubicBezTo>
                    <a:cubicBezTo>
                      <a:pt x="1194" y="467"/>
                      <a:pt x="2142" y="1558"/>
                      <a:pt x="1521" y="2097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5195439" y="2788319"/>
                <a:ext cx="2640500" cy="2623627"/>
              </a:xfrm>
              <a:custGeom>
                <a:avLst/>
                <a:gdLst>
                  <a:gd name="T0" fmla="*/ 0 w 2097"/>
                  <a:gd name="T1" fmla="*/ 1520 h 2142"/>
                  <a:gd name="T2" fmla="*/ 1463 w 2097"/>
                  <a:gd name="T3" fmla="*/ 1636 h 2142"/>
                  <a:gd name="T4" fmla="*/ 523 w 2097"/>
                  <a:gd name="T5" fmla="*/ 525 h 2142"/>
                  <a:gd name="T6" fmla="*/ 1106 w 2097"/>
                  <a:gd name="T7" fmla="*/ 574 h 2142"/>
                  <a:gd name="T8" fmla="*/ 0 w 2097"/>
                  <a:gd name="T9" fmla="*/ 1520 h 2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142">
                    <a:moveTo>
                      <a:pt x="0" y="1520"/>
                    </a:moveTo>
                    <a:cubicBezTo>
                      <a:pt x="373" y="1954"/>
                      <a:pt x="1026" y="2006"/>
                      <a:pt x="1463" y="1636"/>
                    </a:cubicBezTo>
                    <a:cubicBezTo>
                      <a:pt x="2097" y="1100"/>
                      <a:pt x="1144" y="0"/>
                      <a:pt x="523" y="525"/>
                    </a:cubicBezTo>
                    <a:cubicBezTo>
                      <a:pt x="697" y="378"/>
                      <a:pt x="958" y="400"/>
                      <a:pt x="1106" y="574"/>
                    </a:cubicBezTo>
                    <a:cubicBezTo>
                      <a:pt x="1630" y="1193"/>
                      <a:pt x="539" y="2142"/>
                      <a:pt x="0" y="1520"/>
                    </a:cubicBezTo>
                    <a:close/>
                  </a:path>
                </a:pathLst>
              </a:custGeom>
              <a:solidFill>
                <a:srgbClr val="C0E1F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4408696" y="1813175"/>
              <a:ext cx="3719489" cy="39887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</a:pPr>
              <a:r>
                <a:rPr sz="1600" dirty="0">
                  <a:ea typeface="+mn-lt"/>
                  <a:cs typeface="+mn-lt"/>
                  <a:sym typeface="+mn-ea"/>
                </a:rPr>
                <a:t>（一）标题</a:t>
              </a:r>
              <a:endParaRPr sz="1600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sz="1600" dirty="0">
                  <a:ea typeface="+mn-lt"/>
                  <a:cs typeface="+mn-lt"/>
                  <a:sym typeface="+mn-ea"/>
                </a:rPr>
                <a:t>（1）由会议全称加开幕词构成。</a:t>
              </a:r>
              <a:endParaRPr sz="1600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sz="1600" dirty="0">
                  <a:ea typeface="+mn-lt"/>
                  <a:cs typeface="+mn-lt"/>
                  <a:sym typeface="+mn-ea"/>
                </a:rPr>
                <a:t>（2）把致开幕词的领导人姓名写进标题中，标题下面注明开会时间。</a:t>
              </a:r>
              <a:endParaRPr sz="1600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sz="1600" dirty="0">
                  <a:ea typeface="+mn-lt"/>
                  <a:cs typeface="+mn-lt"/>
                  <a:sym typeface="+mn-ea"/>
                </a:rPr>
                <a:t>（3）正副题结合式。正标题概括会议的宗旨，副标题注明会议名称及“开幕词”。</a:t>
              </a:r>
              <a:endParaRPr sz="1600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sz="1600" dirty="0">
                  <a:ea typeface="+mn-lt"/>
                  <a:cs typeface="+mn-lt"/>
                  <a:sym typeface="+mn-ea"/>
                </a:rPr>
                <a:t>（二）正文</a:t>
              </a:r>
              <a:endParaRPr sz="1600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sz="1600" dirty="0">
                  <a:ea typeface="+mn-lt"/>
                  <a:cs typeface="+mn-lt"/>
                  <a:sym typeface="+mn-ea"/>
                </a:rPr>
                <a:t>    开头在称谓之后，用简短、有鼓动性的语言宣布大会开幕，接着介绍会议的规模、出席会议的人员情况、会议的筹备情况等，并对会议的召开及与会人员表示祝贺。</a:t>
              </a:r>
              <a:endParaRPr sz="1600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sz="1600" dirty="0">
                  <a:ea typeface="+mn-lt"/>
                  <a:cs typeface="+mn-lt"/>
                  <a:sym typeface="+mn-ea"/>
                </a:rPr>
                <a:t>    主体通常包括的内容有：说明与会议有关的形势、会议的目的或任务；阐明会议的指导思想、主要任务（议题和议程）、会议的意义并对会议作出预示性的评价；对与会者提出希望和要求。</a:t>
              </a:r>
              <a:endParaRPr sz="1600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sz="1600" dirty="0">
                  <a:ea typeface="+mn-lt"/>
                  <a:cs typeface="+mn-lt"/>
                  <a:sym typeface="+mn-ea"/>
                </a:rPr>
                <a:t>    结尾一般用祝愿会议圆满成功的话语作结，如“预祝大会圆满成功”。</a:t>
              </a:r>
              <a:endParaRPr sz="1600" dirty="0">
                <a:ea typeface="+mn-lt"/>
                <a:cs typeface="+mn-lt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25" name="矩形 24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480561" y="471470"/>
              <a:ext cx="32308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sym typeface="+mn-ea"/>
                </a:rPr>
                <a:t>开幕词写作的注意事项</a:t>
              </a:r>
              <a:endParaRPr lang="zh-CN" altLang="en-US" sz="2400"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2253" y="1393637"/>
            <a:ext cx="10398760" cy="4707890"/>
            <a:chOff x="743847" y="1204951"/>
            <a:chExt cx="10398760" cy="4707890"/>
          </a:xfrm>
        </p:grpSpPr>
        <p:grpSp>
          <p:nvGrpSpPr>
            <p:cNvPr id="30" name="îṧ1iḑe"/>
            <p:cNvGrpSpPr/>
            <p:nvPr/>
          </p:nvGrpSpPr>
          <p:grpSpPr>
            <a:xfrm>
              <a:off x="743847" y="1952346"/>
              <a:ext cx="5786538" cy="3199565"/>
              <a:chOff x="503602" y="2132856"/>
              <a:chExt cx="5859098" cy="3239723"/>
            </a:xfrm>
          </p:grpSpPr>
          <p:grpSp>
            <p:nvGrpSpPr>
              <p:cNvPr id="44" name="íṧ1ídè"/>
              <p:cNvGrpSpPr/>
              <p:nvPr/>
            </p:nvGrpSpPr>
            <p:grpSpPr>
              <a:xfrm>
                <a:off x="503602" y="5249660"/>
                <a:ext cx="5859098" cy="122919"/>
                <a:chOff x="-1348120" y="5777968"/>
                <a:chExt cx="9361040" cy="187524"/>
              </a:xfrm>
            </p:grpSpPr>
            <p:sp>
              <p:nvSpPr>
                <p:cNvPr id="55" name="isļîdê"/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6" name="išľíde"/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gradFill>
                  <a:gsLst>
                    <a:gs pos="56000">
                      <a:srgbClr val="C0E1F2"/>
                    </a:gs>
                    <a:gs pos="56000">
                      <a:srgbClr val="DAE54A"/>
                    </a:gs>
                  </a:gsLst>
                  <a:lin ang="7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45" name="îṩḷíḓê"/>
              <p:cNvGrpSpPr/>
              <p:nvPr/>
            </p:nvGrpSpPr>
            <p:grpSpPr>
              <a:xfrm>
                <a:off x="1002671" y="2132856"/>
                <a:ext cx="4860960" cy="3080807"/>
                <a:chOff x="-375492" y="1139528"/>
                <a:chExt cx="7415785" cy="4700016"/>
              </a:xfrm>
            </p:grpSpPr>
            <p:grpSp>
              <p:nvGrpSpPr>
                <p:cNvPr id="46" name="ïšḻíďe"/>
                <p:cNvGrpSpPr/>
                <p:nvPr/>
              </p:nvGrpSpPr>
              <p:grpSpPr>
                <a:xfrm>
                  <a:off x="-375492" y="1139528"/>
                  <a:ext cx="7415785" cy="4700016"/>
                  <a:chOff x="-375492" y="1139528"/>
                  <a:chExt cx="7415785" cy="4700016"/>
                </a:xfrm>
              </p:grpSpPr>
              <p:sp>
                <p:nvSpPr>
                  <p:cNvPr id="48" name="íSḷíḑe"/>
                  <p:cNvSpPr/>
                  <p:nvPr/>
                </p:nvSpPr>
                <p:spPr>
                  <a:xfrm>
                    <a:off x="-375492" y="1139528"/>
                    <a:ext cx="7415784" cy="4700016"/>
                  </a:xfrm>
                  <a:custGeom>
                    <a:avLst/>
                    <a:gdLst>
                      <a:gd name="connsiteX0" fmla="*/ 224028 w 7415784"/>
                      <a:gd name="connsiteY0" fmla="*/ 269748 h 4700016"/>
                      <a:gd name="connsiteX1" fmla="*/ 224028 w 7415784"/>
                      <a:gd name="connsiteY1" fmla="*/ 4430268 h 4700016"/>
                      <a:gd name="connsiteX2" fmla="*/ 7191756 w 7415784"/>
                      <a:gd name="connsiteY2" fmla="*/ 4430268 h 4700016"/>
                      <a:gd name="connsiteX3" fmla="*/ 7191756 w 7415784"/>
                      <a:gd name="connsiteY3" fmla="*/ 269748 h 4700016"/>
                      <a:gd name="connsiteX4" fmla="*/ 266867 w 7415784"/>
                      <a:gd name="connsiteY4" fmla="*/ 0 h 4700016"/>
                      <a:gd name="connsiteX5" fmla="*/ 7148917 w 7415784"/>
                      <a:gd name="connsiteY5" fmla="*/ 0 h 4700016"/>
                      <a:gd name="connsiteX6" fmla="*/ 7415784 w 7415784"/>
                      <a:gd name="connsiteY6" fmla="*/ 266867 h 4700016"/>
                      <a:gd name="connsiteX7" fmla="*/ 7415784 w 7415784"/>
                      <a:gd name="connsiteY7" fmla="*/ 4433149 h 4700016"/>
                      <a:gd name="connsiteX8" fmla="*/ 7148917 w 7415784"/>
                      <a:gd name="connsiteY8" fmla="*/ 4700016 h 4700016"/>
                      <a:gd name="connsiteX9" fmla="*/ 266867 w 7415784"/>
                      <a:gd name="connsiteY9" fmla="*/ 4700016 h 4700016"/>
                      <a:gd name="connsiteX10" fmla="*/ 0 w 7415784"/>
                      <a:gd name="connsiteY10" fmla="*/ 4433149 h 4700016"/>
                      <a:gd name="connsiteX11" fmla="*/ 0 w 7415784"/>
                      <a:gd name="connsiteY11" fmla="*/ 266867 h 4700016"/>
                      <a:gd name="connsiteX12" fmla="*/ 266867 w 7415784"/>
                      <a:gd name="connsiteY12" fmla="*/ 0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15784" h="4700016">
                        <a:moveTo>
                          <a:pt x="224028" y="269748"/>
                        </a:moveTo>
                        <a:lnTo>
                          <a:pt x="224028" y="4430268"/>
                        </a:lnTo>
                        <a:lnTo>
                          <a:pt x="7191756" y="4430268"/>
                        </a:lnTo>
                        <a:lnTo>
                          <a:pt x="7191756" y="269748"/>
                        </a:lnTo>
                        <a:close/>
                        <a:moveTo>
                          <a:pt x="266867" y="0"/>
                        </a:moveTo>
                        <a:lnTo>
                          <a:pt x="7148917" y="0"/>
                        </a:lnTo>
                        <a:cubicBezTo>
                          <a:pt x="7296304" y="0"/>
                          <a:pt x="7415784" y="119480"/>
                          <a:pt x="7415784" y="266867"/>
                        </a:cubicBezTo>
                        <a:lnTo>
                          <a:pt x="7415784" y="4433149"/>
                        </a:lnTo>
                        <a:cubicBezTo>
                          <a:pt x="7415784" y="4580536"/>
                          <a:pt x="7296304" y="4700016"/>
                          <a:pt x="7148917" y="4700016"/>
                        </a:cubicBezTo>
                        <a:lnTo>
                          <a:pt x="266867" y="4700016"/>
                        </a:lnTo>
                        <a:cubicBezTo>
                          <a:pt x="119480" y="4700016"/>
                          <a:pt x="0" y="4580536"/>
                          <a:pt x="0" y="4433149"/>
                        </a:cubicBezTo>
                        <a:lnTo>
                          <a:pt x="0" y="266867"/>
                        </a:lnTo>
                        <a:cubicBezTo>
                          <a:pt x="0" y="119480"/>
                          <a:pt x="119480" y="0"/>
                          <a:pt x="26686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3" name="isļíḑê"/>
                  <p:cNvSpPr/>
                  <p:nvPr/>
                </p:nvSpPr>
                <p:spPr>
                  <a:xfrm>
                    <a:off x="-358011" y="1160080"/>
                    <a:ext cx="7380820" cy="4658913"/>
                  </a:xfrm>
                  <a:custGeom>
                    <a:avLst/>
                    <a:gdLst>
                      <a:gd name="connsiteX0" fmla="*/ 252028 w 7380820"/>
                      <a:gd name="connsiteY0" fmla="*/ 295230 h 4658912"/>
                      <a:gd name="connsiteX1" fmla="*/ 252028 w 7380820"/>
                      <a:gd name="connsiteY1" fmla="*/ 4363682 h 4658912"/>
                      <a:gd name="connsiteX2" fmla="*/ 7128792 w 7380820"/>
                      <a:gd name="connsiteY2" fmla="*/ 4363682 h 4658912"/>
                      <a:gd name="connsiteX3" fmla="*/ 7128792 w 7380820"/>
                      <a:gd name="connsiteY3" fmla="*/ 295230 h 4658912"/>
                      <a:gd name="connsiteX4" fmla="*/ 264533 w 7380820"/>
                      <a:gd name="connsiteY4" fmla="*/ 0 h 4658912"/>
                      <a:gd name="connsiteX5" fmla="*/ 7116287 w 7380820"/>
                      <a:gd name="connsiteY5" fmla="*/ 0 h 4658912"/>
                      <a:gd name="connsiteX6" fmla="*/ 7380820 w 7380820"/>
                      <a:gd name="connsiteY6" fmla="*/ 264533 h 4658912"/>
                      <a:gd name="connsiteX7" fmla="*/ 7380820 w 7380820"/>
                      <a:gd name="connsiteY7" fmla="*/ 4394379 h 4658912"/>
                      <a:gd name="connsiteX8" fmla="*/ 7116287 w 7380820"/>
                      <a:gd name="connsiteY8" fmla="*/ 4658912 h 4658912"/>
                      <a:gd name="connsiteX9" fmla="*/ 264533 w 7380820"/>
                      <a:gd name="connsiteY9" fmla="*/ 4658912 h 4658912"/>
                      <a:gd name="connsiteX10" fmla="*/ 0 w 7380820"/>
                      <a:gd name="connsiteY10" fmla="*/ 4394379 h 4658912"/>
                      <a:gd name="connsiteX11" fmla="*/ 0 w 7380820"/>
                      <a:gd name="connsiteY11" fmla="*/ 264533 h 4658912"/>
                      <a:gd name="connsiteX12" fmla="*/ 264533 w 7380820"/>
                      <a:gd name="connsiteY12" fmla="*/ 0 h 4658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80820" h="4658912">
                        <a:moveTo>
                          <a:pt x="252028" y="295230"/>
                        </a:moveTo>
                        <a:lnTo>
                          <a:pt x="252028" y="4363682"/>
                        </a:lnTo>
                        <a:lnTo>
                          <a:pt x="7128792" y="4363682"/>
                        </a:lnTo>
                        <a:lnTo>
                          <a:pt x="7128792" y="295230"/>
                        </a:lnTo>
                        <a:close/>
                        <a:moveTo>
                          <a:pt x="264533" y="0"/>
                        </a:moveTo>
                        <a:lnTo>
                          <a:pt x="7116287" y="0"/>
                        </a:lnTo>
                        <a:cubicBezTo>
                          <a:pt x="7262385" y="0"/>
                          <a:pt x="7380820" y="118435"/>
                          <a:pt x="7380820" y="264533"/>
                        </a:cubicBezTo>
                        <a:lnTo>
                          <a:pt x="7380820" y="4394379"/>
                        </a:lnTo>
                        <a:cubicBezTo>
                          <a:pt x="7380820" y="4540477"/>
                          <a:pt x="7262385" y="4658912"/>
                          <a:pt x="7116287" y="4658912"/>
                        </a:cubicBezTo>
                        <a:lnTo>
                          <a:pt x="264533" y="4658912"/>
                        </a:lnTo>
                        <a:cubicBezTo>
                          <a:pt x="118435" y="4658912"/>
                          <a:pt x="0" y="4540477"/>
                          <a:pt x="0" y="4394379"/>
                        </a:cubicBezTo>
                        <a:lnTo>
                          <a:pt x="0" y="264533"/>
                        </a:lnTo>
                        <a:cubicBezTo>
                          <a:pt x="0" y="118435"/>
                          <a:pt x="118435" y="0"/>
                          <a:pt x="264533" y="0"/>
                        </a:cubicBezTo>
                        <a:close/>
                      </a:path>
                    </a:pathLst>
                  </a:custGeom>
                  <a:gradFill>
                    <a:gsLst>
                      <a:gs pos="56000">
                        <a:srgbClr val="C0E1F2"/>
                      </a:gs>
                      <a:gs pos="56000">
                        <a:srgbClr val="DAE54A"/>
                      </a:gs>
                    </a:gsLst>
                    <a:lin ang="7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solidFill>
                        <a:schemeClr val="lt1"/>
                      </a:solidFill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4" name="iSlide" hidden="1"/>
                  <p:cNvSpPr/>
                  <p:nvPr/>
                </p:nvSpPr>
                <p:spPr>
                  <a:xfrm>
                    <a:off x="4509683" y="1139528"/>
                    <a:ext cx="2530610" cy="4700016"/>
                  </a:xfrm>
                  <a:custGeom>
                    <a:avLst/>
                    <a:gdLst>
                      <a:gd name="connsiteX0" fmla="*/ 0 w 2530610"/>
                      <a:gd name="connsiteY0" fmla="*/ 0 h 4700016"/>
                      <a:gd name="connsiteX1" fmla="*/ 2263743 w 2530610"/>
                      <a:gd name="connsiteY1" fmla="*/ 0 h 4700016"/>
                      <a:gd name="connsiteX2" fmla="*/ 2530610 w 2530610"/>
                      <a:gd name="connsiteY2" fmla="*/ 266867 h 4700016"/>
                      <a:gd name="connsiteX3" fmla="*/ 2530610 w 2530610"/>
                      <a:gd name="connsiteY3" fmla="*/ 4433149 h 4700016"/>
                      <a:gd name="connsiteX4" fmla="*/ 2263743 w 2530610"/>
                      <a:gd name="connsiteY4" fmla="*/ 4700016 h 4700016"/>
                      <a:gd name="connsiteX5" fmla="*/ 1961175 w 2530610"/>
                      <a:gd name="connsiteY5" fmla="*/ 4700016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30610" h="4700016">
                        <a:moveTo>
                          <a:pt x="0" y="0"/>
                        </a:moveTo>
                        <a:lnTo>
                          <a:pt x="2263743" y="0"/>
                        </a:lnTo>
                        <a:cubicBezTo>
                          <a:pt x="2411130" y="0"/>
                          <a:pt x="2530610" y="119480"/>
                          <a:pt x="2530610" y="266867"/>
                        </a:cubicBezTo>
                        <a:lnTo>
                          <a:pt x="2530610" y="4433149"/>
                        </a:lnTo>
                        <a:cubicBezTo>
                          <a:pt x="2530610" y="4580536"/>
                          <a:pt x="2411130" y="4700016"/>
                          <a:pt x="2263743" y="4700016"/>
                        </a:cubicBezTo>
                        <a:lnTo>
                          <a:pt x="1961175" y="47000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>
                          <a:alpha val="3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  <p:sp>
              <p:nvSpPr>
                <p:cNvPr id="47" name="ïsḻîḍé"/>
                <p:cNvSpPr/>
                <p:nvPr/>
              </p:nvSpPr>
              <p:spPr>
                <a:xfrm>
                  <a:off x="3260392" y="1241052"/>
                  <a:ext cx="144016" cy="144016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6530602" y="1204951"/>
              <a:ext cx="4612005" cy="47078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2000">
                  <a:sym typeface="+mn-ea"/>
                </a:rPr>
                <a:t>       </a:t>
              </a:r>
              <a:r>
                <a:rPr lang="zh-CN" altLang="en-US" sz="2000">
                  <a:sym typeface="+mn-ea"/>
                </a:rPr>
                <a:t>处理好与大会报告的关系。开幕词对会议宗旨、意义、议程只能作画龙点睛的提示，切忌长篇大论，不要成为大会报告的缩写。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       要注重营造庄重热烈的会议气氛。为此，要求开幕词除庄重严肃外，还要求做到生动，且富有感情色彩。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       语言明快、流畅。用字谨慎，大方有礼，不卑不亢。适当口语化，注重与会议场景气氛和谐融洽。</a:t>
              </a:r>
              <a:endParaRPr lang="zh-CN" altLang="en-US" sz="2000">
                <a:sym typeface="+mn-ea"/>
              </a:endParaRPr>
            </a:p>
          </p:txBody>
        </p:sp>
      </p:grpSp>
      <p:pic>
        <p:nvPicPr>
          <p:cNvPr id="2" name="图片 1" descr="1e5f9818f8ec02afcf535ebb45ee0bbb"/>
          <p:cNvPicPr>
            <a:picLocks noChangeAspect="1"/>
          </p:cNvPicPr>
          <p:nvPr/>
        </p:nvPicPr>
        <p:blipFill>
          <a:blip r:embed="rId2"/>
          <a:srcRect l="7530" t="9316" r="8244" b="5066"/>
          <a:stretch>
            <a:fillRect/>
          </a:stretch>
        </p:blipFill>
        <p:spPr>
          <a:xfrm>
            <a:off x="2171700" y="2530475"/>
            <a:ext cx="2997200" cy="2264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5085" y="2798445"/>
            <a:ext cx="431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第六节　电子邮件</a:t>
            </a:r>
            <a:endParaRPr lang="zh-CN" altLang="en-US" sz="3600" b="1" dirty="0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17" name="矩形 16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909" y="-2356871"/>
              <a:ext cx="6267453" cy="11571742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394965" y="615615"/>
              <a:ext cx="14020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/>
                  </a:solidFill>
                  <a:sym typeface="+mn-ea"/>
                </a:rPr>
                <a:t>电子邮件</a:t>
              </a:r>
              <a:endParaRPr lang="zh-CN" altLang="en-US" sz="2400" dirty="0">
                <a:solidFill>
                  <a:schemeClr val="tx1"/>
                </a:solidFill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52675" y="1121444"/>
            <a:ext cx="9361181" cy="5736556"/>
            <a:chOff x="3596893" y="2644087"/>
            <a:chExt cx="4871213" cy="2544902"/>
          </a:xfrm>
        </p:grpSpPr>
        <p:cxnSp>
          <p:nvCxnSpPr>
            <p:cNvPr id="35" name="连接符: 肘形 102"/>
            <p:cNvCxnSpPr/>
            <p:nvPr/>
          </p:nvCxnSpPr>
          <p:spPr>
            <a:xfrm rot="5400000" flipH="1" flipV="1">
              <a:off x="4972115" y="1268865"/>
              <a:ext cx="1339140" cy="4089584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连接符: 肘形 104"/>
            <p:cNvCxnSpPr/>
            <p:nvPr/>
          </p:nvCxnSpPr>
          <p:spPr>
            <a:xfrm rot="5400000">
              <a:off x="5528733" y="2098108"/>
              <a:ext cx="1763293" cy="4115452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箭头: V 形 118"/>
            <p:cNvSpPr/>
            <p:nvPr/>
          </p:nvSpPr>
          <p:spPr>
            <a:xfrm flipH="1">
              <a:off x="5833953" y="4903268"/>
              <a:ext cx="224813" cy="285721"/>
            </a:xfrm>
            <a:prstGeom prst="chevron">
              <a:avLst>
                <a:gd name="adj" fmla="val 68953"/>
              </a:avLst>
            </a:prstGeom>
            <a:solidFill>
              <a:srgbClr val="C0E1F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BEC93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0195" y="788670"/>
            <a:ext cx="2592705" cy="1753235"/>
          </a:xfrm>
          <a:prstGeom prst="rect">
            <a:avLst/>
          </a:prstGeom>
        </p:spPr>
      </p:pic>
      <p:pic>
        <p:nvPicPr>
          <p:cNvPr id="3" name="图片 2" descr="05003c243f46baf2d90a97e998f65cb5"/>
          <p:cNvPicPr>
            <a:picLocks noChangeAspect="1"/>
          </p:cNvPicPr>
          <p:nvPr/>
        </p:nvPicPr>
        <p:blipFill>
          <a:blip r:embed="rId3"/>
          <a:srcRect l="15199" b="1230"/>
          <a:stretch>
            <a:fillRect/>
          </a:stretch>
        </p:blipFill>
        <p:spPr>
          <a:xfrm>
            <a:off x="437515" y="4140835"/>
            <a:ext cx="2983230" cy="2346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42720" y="1209675"/>
            <a:ext cx="901382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例</a:t>
            </a:r>
            <a:r>
              <a:rPr lang="en-US" altLang="zh-CN"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1                             </a:t>
            </a:r>
            <a:endParaRPr lang="en-US" altLang="zh-CN" b="1"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    发件人：×××××@163.com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    收件人：×××××@126.com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    主题：网络改进征询意见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尊敬的 ×× 客户：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    感谢您长期以来对我公司的关心与惠顾！目前因网络使用客户激增迫使我们要对网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络进行扩容与改进，以方便客户，为客户提供最有效的服务。您有什么意见和建议敬请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提出。我公司的 E-mail 地址：××××××××××@×××.com。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　　　　　　　　　　　　　　　　　　　　　　×× 宽带网络公司客户服务部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　　　　　　　　　　　　　　　　　　　　　　　　　2017 年 2 月 18 日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4215" y="5322570"/>
            <a:ext cx="728345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002060"/>
                </a:solidFill>
              </a:rPr>
              <a:t>【评析】</a:t>
            </a:r>
            <a:endParaRPr lang="zh-CN" altLang="en-US"/>
          </a:p>
          <a:p>
            <a:r>
              <a:rPr lang="zh-CN" altLang="en-US"/>
              <a:t>     </a:t>
            </a:r>
            <a:r>
              <a:rPr lang="zh-CN" altLang="en-US" sz="1600"/>
              <a:t> 例 1 是一封征询意见的电子邮件。在称呼之后先表达谢意，之后介绍了发送邮件的意图，并附上反馈地址。全文主旨明确，语言流畅，内容简明扼要。</a:t>
            </a:r>
            <a:endParaRPr lang="zh-CN" altLang="en-US" sz="1600"/>
          </a:p>
        </p:txBody>
      </p:sp>
    </p:spTree>
  </p:cSld>
  <p:clrMapOvr>
    <a:masterClrMapping/>
  </p:clrMapOvr>
  <p:transition spd="slow" advTm="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5085" y="2798445"/>
            <a:ext cx="431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第一节　请柬</a:t>
            </a:r>
            <a:endParaRPr lang="zh-CN" altLang="en-US" sz="3600" b="1" dirty="0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-178434" y="0"/>
            <a:ext cx="12192000" cy="6858000"/>
            <a:chOff x="1" y="0"/>
            <a:chExt cx="12192000" cy="6858000"/>
          </a:xfrm>
        </p:grpSpPr>
        <p:sp>
          <p:nvSpPr>
            <p:cNvPr id="62" name="矩形 61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5394961" y="615615"/>
              <a:ext cx="14020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latin typeface="Calibri" panose="020F0502020204030204" charset="0"/>
                  <a:sym typeface="+mn-ea"/>
                </a:rPr>
                <a:t>电子邮件</a:t>
              </a:r>
              <a:endParaRPr lang="zh-CN" altLang="en-US" sz="2400">
                <a:latin typeface="Calibri" panose="020F0502020204030204" charset="0"/>
                <a:sym typeface="+mn-ea"/>
              </a:endParaRPr>
            </a:p>
          </p:txBody>
        </p:sp>
      </p:grpSp>
      <p:sp>
        <p:nvSpPr>
          <p:cNvPr id="27" name="Oval 4"/>
          <p:cNvSpPr/>
          <p:nvPr/>
        </p:nvSpPr>
        <p:spPr>
          <a:xfrm>
            <a:off x="1776730" y="1124585"/>
            <a:ext cx="1569085" cy="1468755"/>
          </a:xfrm>
          <a:prstGeom prst="ellipse">
            <a:avLst/>
          </a:prstGeom>
          <a:noFill/>
          <a:ln w="25400">
            <a:solidFill>
              <a:srgbClr val="DAE5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Titillium" charset="0"/>
              <a:cs typeface="Titillium" charset="0"/>
            </a:endParaRPr>
          </a:p>
        </p:txBody>
      </p:sp>
      <p:sp>
        <p:nvSpPr>
          <p:cNvPr id="34" name="Oval 13"/>
          <p:cNvSpPr/>
          <p:nvPr/>
        </p:nvSpPr>
        <p:spPr>
          <a:xfrm>
            <a:off x="8025765" y="1124585"/>
            <a:ext cx="1377950" cy="1366520"/>
          </a:xfrm>
          <a:prstGeom prst="ellipse">
            <a:avLst/>
          </a:prstGeom>
          <a:noFill/>
          <a:ln w="25400">
            <a:solidFill>
              <a:srgbClr val="DAE5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91185" y="2593340"/>
            <a:ext cx="4392295" cy="33229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000">
                <a:sym typeface="+mn-ea"/>
              </a:rPr>
              <a:t>电子邮件（Electronic Mail，简称 E-mail），又称电子信箱、电子邮政，是指用电子手</a:t>
            </a:r>
            <a:endParaRPr lang="zh-CN" altLang="en-US" sz="20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000">
                <a:sym typeface="+mn-ea"/>
              </a:rPr>
              <a:t>段传送信件、单据、资料等信息的通信方法。它是一种用电子手段提供信息交换的通信</a:t>
            </a:r>
            <a:endParaRPr lang="zh-CN" altLang="en-US" sz="20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000">
                <a:sym typeface="+mn-ea"/>
              </a:rPr>
              <a:t>方式，是 Internet 应用最广泛的服务。</a:t>
            </a:r>
            <a:endParaRPr lang="zh-CN" altLang="en-US" sz="2000">
              <a:sym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024617" y="1659424"/>
            <a:ext cx="878205" cy="398780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1.</a:t>
            </a:r>
            <a:r>
              <a:rPr lang="zh-CN" altLang="en-US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概念</a:t>
            </a:r>
            <a:endParaRPr lang="zh-CN" altLang="en-US" sz="2000">
              <a:solidFill>
                <a:schemeClr val="tx1"/>
              </a:solidFill>
              <a:latin typeface="+mj-lt"/>
              <a:ea typeface="+mj-lt"/>
              <a:cs typeface="+mj-lt"/>
              <a:sym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182995" y="2316480"/>
            <a:ext cx="5520055" cy="42462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000">
                <a:sym typeface="+mn-ea"/>
              </a:rPr>
              <a:t>第一部分：用户名（User），代表用户信箱的账号，是用户在服务器上自行申请的信</a:t>
            </a:r>
            <a:endParaRPr lang="zh-CN" altLang="en-US" sz="20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000">
                <a:sym typeface="+mn-ea"/>
              </a:rPr>
              <a:t>箱名。</a:t>
            </a:r>
            <a:endParaRPr lang="zh-CN" altLang="en-US" sz="20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000">
                <a:sym typeface="+mn-ea"/>
              </a:rPr>
              <a:t>第二部分：分隔符“@”，是将用户名与域名分开的符号，音同“at”。</a:t>
            </a:r>
            <a:endParaRPr lang="zh-CN" altLang="en-US" sz="20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000">
                <a:sym typeface="+mn-ea"/>
              </a:rPr>
              <a:t>第三部分：域名（邮件服务器名），是邮件服务器的 Internet 地址，是用户信箱的邮件接收服务器域名，用以标志其所在的位置，相当于为用户提供了电子邮件信箱的邮局。</a:t>
            </a:r>
            <a:endParaRPr lang="zh-CN" altLang="en-US" sz="2000">
              <a:sym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953031" y="1608624"/>
            <a:ext cx="1640205" cy="706755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2.</a:t>
            </a:r>
            <a:r>
              <a:rPr lang="zh-CN" altLang="en-US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电子邮件地</a:t>
            </a:r>
            <a:endParaRPr lang="zh-CN" altLang="en-US" sz="2000">
              <a:solidFill>
                <a:schemeClr val="tx1"/>
              </a:solidFill>
              <a:latin typeface="+mj-lt"/>
              <a:ea typeface="+mj-lt"/>
              <a:cs typeface="+mj-lt"/>
              <a:sym typeface="+mn-ea"/>
            </a:endParaRPr>
          </a:p>
          <a:p>
            <a:pPr algn="ctr"/>
            <a:r>
              <a:rPr lang="zh-CN" altLang="en-US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址的构成</a:t>
            </a:r>
            <a:endParaRPr lang="zh-CN" altLang="en-US" sz="2000">
              <a:solidFill>
                <a:schemeClr val="tx1"/>
              </a:solidFill>
              <a:latin typeface="+mj-lt"/>
              <a:ea typeface="+mj-lt"/>
              <a:cs typeface="+mj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-141604" y="0"/>
            <a:ext cx="12192000" cy="6858000"/>
            <a:chOff x="1" y="0"/>
            <a:chExt cx="12192000" cy="6858000"/>
          </a:xfrm>
        </p:grpSpPr>
        <p:sp>
          <p:nvSpPr>
            <p:cNvPr id="62" name="矩形 61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5394961" y="615615"/>
              <a:ext cx="14020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latin typeface="Calibri" panose="020F0502020204030204" charset="0"/>
                  <a:sym typeface="+mn-ea"/>
                </a:rPr>
                <a:t>电子邮件</a:t>
              </a:r>
              <a:endParaRPr lang="zh-CN" altLang="en-US" sz="2400">
                <a:latin typeface="Calibri" panose="020F0502020204030204" charset="0"/>
                <a:sym typeface="+mn-ea"/>
              </a:endParaRPr>
            </a:p>
          </p:txBody>
        </p:sp>
      </p:grpSp>
      <p:sp>
        <p:nvSpPr>
          <p:cNvPr id="27" name="Oval 4"/>
          <p:cNvSpPr/>
          <p:nvPr/>
        </p:nvSpPr>
        <p:spPr>
          <a:xfrm>
            <a:off x="1776730" y="1124585"/>
            <a:ext cx="1569085" cy="1468755"/>
          </a:xfrm>
          <a:prstGeom prst="ellipse">
            <a:avLst/>
          </a:prstGeom>
          <a:noFill/>
          <a:ln w="25400">
            <a:solidFill>
              <a:srgbClr val="DAE5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Titillium" charset="0"/>
              <a:cs typeface="Titillium" charset="0"/>
            </a:endParaRPr>
          </a:p>
        </p:txBody>
      </p:sp>
      <p:sp>
        <p:nvSpPr>
          <p:cNvPr id="34" name="Oval 13"/>
          <p:cNvSpPr/>
          <p:nvPr/>
        </p:nvSpPr>
        <p:spPr>
          <a:xfrm>
            <a:off x="8025765" y="1124585"/>
            <a:ext cx="1377950" cy="1366520"/>
          </a:xfrm>
          <a:prstGeom prst="ellipse">
            <a:avLst/>
          </a:prstGeom>
          <a:noFill/>
          <a:ln w="25400">
            <a:solidFill>
              <a:srgbClr val="DAE5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189990" y="2720340"/>
            <a:ext cx="3267075" cy="1938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000">
                <a:sym typeface="+mn-ea"/>
              </a:rPr>
              <a:t>（一）行文的简约化</a:t>
            </a:r>
            <a:endParaRPr lang="zh-CN" altLang="en-US" sz="2000"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2000">
                <a:sym typeface="+mn-ea"/>
              </a:rPr>
              <a:t>（二）信息的多元化</a:t>
            </a:r>
            <a:endParaRPr lang="zh-CN" altLang="en-US" sz="2000"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2000">
                <a:sym typeface="+mn-ea"/>
              </a:rPr>
              <a:t>（三）内容的个性化</a:t>
            </a:r>
            <a:endParaRPr lang="zh-CN" altLang="en-US" sz="2000">
              <a:sym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024617" y="1659424"/>
            <a:ext cx="878205" cy="398780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1.</a:t>
            </a:r>
            <a:r>
              <a:rPr lang="zh-CN" altLang="en-US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特点</a:t>
            </a:r>
            <a:endParaRPr lang="zh-CN" altLang="en-US" sz="2000">
              <a:solidFill>
                <a:schemeClr val="tx1"/>
              </a:solidFill>
              <a:latin typeface="+mj-lt"/>
              <a:ea typeface="+mj-lt"/>
              <a:cs typeface="+mj-lt"/>
              <a:sym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012815" y="2130425"/>
            <a:ext cx="5520055" cy="45231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>
                <a:sym typeface="+mn-ea"/>
              </a:rPr>
              <a:t>（一）收件人</a:t>
            </a:r>
            <a:endParaRPr lang="zh-CN" altLang="en-US" sz="16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>
                <a:sym typeface="+mn-ea"/>
              </a:rPr>
              <a:t>收件人即指收件人的电子邮件地址，可以是一组地址。</a:t>
            </a:r>
            <a:endParaRPr lang="zh-CN" altLang="en-US" sz="16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>
                <a:sym typeface="+mn-ea"/>
              </a:rPr>
              <a:t>（二）抄送</a:t>
            </a:r>
            <a:endParaRPr lang="zh-CN" altLang="en-US" sz="16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>
                <a:sym typeface="+mn-ea"/>
              </a:rPr>
              <a:t>抄送是指抄送的地址，收件人可以看到抄送的地址。</a:t>
            </a:r>
            <a:endParaRPr lang="zh-CN" altLang="en-US" sz="16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>
                <a:sym typeface="+mn-ea"/>
              </a:rPr>
              <a:t>（三）主题（标题）</a:t>
            </a:r>
            <a:endParaRPr lang="zh-CN" altLang="en-US" sz="16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>
                <a:sym typeface="+mn-ea"/>
              </a:rPr>
              <a:t>主题是指电子邮件的主题。主题要明确，应体现邮件主旨，要引人注目、意思明确。</a:t>
            </a:r>
            <a:endParaRPr lang="zh-CN" altLang="en-US" sz="16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>
                <a:sym typeface="+mn-ea"/>
              </a:rPr>
              <a:t>（四）主体</a:t>
            </a:r>
            <a:endParaRPr lang="zh-CN" altLang="en-US" sz="16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>
                <a:sym typeface="+mn-ea"/>
              </a:rPr>
              <a:t>一般分为 4 部分：称谓、正文、祝语、落款。</a:t>
            </a:r>
            <a:endParaRPr lang="zh-CN" altLang="en-US" sz="16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>
                <a:sym typeface="+mn-ea"/>
              </a:rPr>
              <a:t>（五）附件</a:t>
            </a:r>
            <a:endParaRPr lang="zh-CN" altLang="en-US" sz="16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>
                <a:sym typeface="+mn-ea"/>
              </a:rPr>
              <a:t>邮件正文如果较长或是成稿的文件，可以以附件的形式发送，还应给附件起一个合适的文件名，便于对方下载。</a:t>
            </a:r>
            <a:endParaRPr lang="zh-CN" altLang="en-US" sz="1600">
              <a:sym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953031" y="1608624"/>
            <a:ext cx="1640205" cy="706755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2.</a:t>
            </a:r>
            <a:r>
              <a:rPr lang="zh-CN" altLang="en-US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电子邮件地</a:t>
            </a:r>
            <a:endParaRPr lang="zh-CN" altLang="en-US" sz="2000">
              <a:solidFill>
                <a:schemeClr val="tx1"/>
              </a:solidFill>
              <a:latin typeface="+mj-lt"/>
              <a:ea typeface="+mj-lt"/>
              <a:cs typeface="+mj-lt"/>
              <a:sym typeface="+mn-ea"/>
            </a:endParaRPr>
          </a:p>
          <a:p>
            <a:pPr algn="ctr"/>
            <a:r>
              <a:rPr lang="zh-CN" altLang="en-US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址的构成</a:t>
            </a:r>
            <a:endParaRPr lang="zh-CN" altLang="en-US" sz="2000">
              <a:solidFill>
                <a:schemeClr val="tx1"/>
              </a:solidFill>
              <a:latin typeface="+mj-lt"/>
              <a:ea typeface="+mj-lt"/>
              <a:cs typeface="+mj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08955" y="0"/>
            <a:ext cx="334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2400" dirty="0">
                <a:sym typeface="+mn-ea"/>
              </a:rPr>
              <a:t>电子邮件的操作方法</a:t>
            </a:r>
            <a:endParaRPr lang="zh-CN" altLang="en-US" sz="2400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78655" y="460375"/>
            <a:ext cx="5964555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dirty="0">
                <a:ea typeface="+mn-lt"/>
                <a:cs typeface="+mn-lt"/>
                <a:sym typeface="+mn-ea"/>
              </a:rPr>
              <a:t>下面以登录网易 163 邮箱为例介绍一下电子邮件的具体操作方法。</a:t>
            </a:r>
            <a:endParaRPr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solidFill>
                  <a:srgbClr val="002060"/>
                </a:solidFill>
                <a:ea typeface="+mn-lt"/>
                <a:cs typeface="+mn-lt"/>
                <a:sym typeface="+mn-ea"/>
              </a:rPr>
              <a:t>（一）电子邮件的发送</a:t>
            </a:r>
            <a:endParaRPr dirty="0">
              <a:solidFill>
                <a:srgbClr val="002060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ea typeface="+mn-lt"/>
                <a:cs typeface="+mn-lt"/>
                <a:sym typeface="+mn-ea"/>
              </a:rPr>
              <a:t>（1）首先要注册一个属于自己的邮箱，然后在 IE 浏览器中通过地址 http：//www.163.</a:t>
            </a:r>
            <a:endParaRPr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ea typeface="+mn-lt"/>
                <a:cs typeface="+mn-lt"/>
                <a:sym typeface="+mn-ea"/>
              </a:rPr>
              <a:t>com，打开“网易”网站主页，单击“免费邮箱”文字列表，输入用户名和密码，登陆免费邮箱。</a:t>
            </a:r>
            <a:endParaRPr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ea typeface="+mn-lt"/>
                <a:cs typeface="+mn-lt"/>
                <a:sym typeface="+mn-ea"/>
              </a:rPr>
              <a:t>（2）在免费邮箱中，单击“写信”按钮，进入邮件编辑状态。</a:t>
            </a:r>
            <a:endParaRPr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ea typeface="+mn-lt"/>
                <a:cs typeface="+mn-lt"/>
                <a:sym typeface="+mn-ea"/>
              </a:rPr>
              <a:t>（3）填写“收件人”地址和邮件“主题”，在“内容”区键入文本并设置格式。</a:t>
            </a:r>
            <a:endParaRPr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ea typeface="+mn-lt"/>
                <a:cs typeface="+mn-lt"/>
                <a:sym typeface="+mn-ea"/>
              </a:rPr>
              <a:t>（4）单击“添加附件”文本链接，添加要发送的文件。</a:t>
            </a:r>
            <a:endParaRPr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ea typeface="+mn-lt"/>
                <a:cs typeface="+mn-lt"/>
                <a:sym typeface="+mn-ea"/>
              </a:rPr>
              <a:t>（5）“附件”上传完毕，单击“发送”按钮，即可将邮件发送至目标地址。</a:t>
            </a:r>
            <a:endParaRPr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ea typeface="+mn-lt"/>
                <a:cs typeface="+mn-lt"/>
                <a:sym typeface="+mn-ea"/>
              </a:rPr>
              <a:t>（6）单击“存草稿”按钮，可以将邮件在发送至目标地址的同时保存在本邮箱的“草稿箱”中。</a:t>
            </a:r>
            <a:endParaRPr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endParaRPr dirty="0"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72760" y="305435"/>
            <a:ext cx="334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2400" dirty="0">
                <a:sym typeface="+mn-ea"/>
              </a:rPr>
              <a:t>电子邮件的操作方法</a:t>
            </a:r>
            <a:endParaRPr lang="zh-CN" altLang="en-US" sz="2400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93030" y="1060450"/>
            <a:ext cx="500380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dirty="0">
                <a:solidFill>
                  <a:srgbClr val="002060"/>
                </a:solidFill>
                <a:ea typeface="+mn-lt"/>
                <a:cs typeface="+mn-lt"/>
                <a:sym typeface="+mn-ea"/>
              </a:rPr>
              <a:t>（二）电子邮件的接收</a:t>
            </a:r>
            <a:endParaRPr dirty="0">
              <a:solidFill>
                <a:srgbClr val="002060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ea typeface="+mn-lt"/>
                <a:cs typeface="+mn-lt"/>
                <a:sym typeface="+mn-ea"/>
              </a:rPr>
              <a:t>（1）在免费邮箱中，单击“收件箱”按钮，进入收件箱，选取接收到的邮件。</a:t>
            </a:r>
            <a:endParaRPr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ea typeface="+mn-lt"/>
                <a:cs typeface="+mn-lt"/>
                <a:sym typeface="+mn-ea"/>
              </a:rPr>
              <a:t>（2）可以在“收件箱”中查看邮件的内容，单击“下载”文本链接可以将附件下载至本地机中。</a:t>
            </a:r>
            <a:endParaRPr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dirty="0">
                <a:ea typeface="+mn-lt"/>
                <a:cs typeface="+mn-lt"/>
                <a:sym typeface="+mn-ea"/>
              </a:rPr>
              <a:t>（3）也可以在“收件箱”中查看邮件的内容页面中，单击“回复”按钮，直接编辑邮件发送给本邮件的发件人；单击“转发”按钮，可以将本邮件发送给其他人；单击“删除”按钮，可以直接将本邮件从邮箱中删除。</a:t>
            </a:r>
            <a:endParaRPr dirty="0"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17" name="矩形 16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909" y="-2356871"/>
              <a:ext cx="6267453" cy="11571742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699765" y="450515"/>
              <a:ext cx="792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sz="2400">
                  <a:solidFill>
                    <a:schemeClr val="tx1"/>
                  </a:solidFill>
                  <a:sym typeface="+mn-ea"/>
                </a:rPr>
                <a:t>纠错</a:t>
              </a:r>
              <a:endParaRPr sz="2400">
                <a:solidFill>
                  <a:schemeClr val="tx1"/>
                </a:solidFill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65375" y="788670"/>
            <a:ext cx="9361181" cy="6069330"/>
            <a:chOff x="3596893" y="2496459"/>
            <a:chExt cx="4871213" cy="2692530"/>
          </a:xfrm>
        </p:grpSpPr>
        <p:cxnSp>
          <p:nvCxnSpPr>
            <p:cNvPr id="35" name="连接符: 肘形 102"/>
            <p:cNvCxnSpPr/>
            <p:nvPr/>
          </p:nvCxnSpPr>
          <p:spPr>
            <a:xfrm rot="5400000" flipH="1" flipV="1">
              <a:off x="4972115" y="1268865"/>
              <a:ext cx="1339140" cy="4089584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连接符: 肘形 104"/>
            <p:cNvCxnSpPr/>
            <p:nvPr/>
          </p:nvCxnSpPr>
          <p:spPr>
            <a:xfrm rot="5400000">
              <a:off x="5528733" y="2098108"/>
              <a:ext cx="1763293" cy="4115452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箭头: V 形 117"/>
            <p:cNvSpPr/>
            <p:nvPr/>
          </p:nvSpPr>
          <p:spPr>
            <a:xfrm>
              <a:off x="5833953" y="2496459"/>
              <a:ext cx="224813" cy="285721"/>
            </a:xfrm>
            <a:prstGeom prst="chevron">
              <a:avLst>
                <a:gd name="adj" fmla="val 68953"/>
              </a:avLst>
            </a:prstGeom>
            <a:solidFill>
              <a:srgbClr val="C0E1F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BEC93"/>
                </a:solidFill>
              </a:endParaRPr>
            </a:p>
          </p:txBody>
        </p:sp>
        <p:sp>
          <p:nvSpPr>
            <p:cNvPr id="41" name="箭头: V 形 118"/>
            <p:cNvSpPr/>
            <p:nvPr/>
          </p:nvSpPr>
          <p:spPr>
            <a:xfrm flipH="1">
              <a:off x="5833953" y="4903268"/>
              <a:ext cx="224813" cy="285721"/>
            </a:xfrm>
            <a:prstGeom prst="chevron">
              <a:avLst>
                <a:gd name="adj" fmla="val 68953"/>
              </a:avLst>
            </a:prstGeom>
            <a:solidFill>
              <a:srgbClr val="C0E1F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BEC93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0195" y="788670"/>
            <a:ext cx="2592705" cy="1753235"/>
          </a:xfrm>
          <a:prstGeom prst="rect">
            <a:avLst/>
          </a:prstGeom>
        </p:spPr>
      </p:pic>
      <p:pic>
        <p:nvPicPr>
          <p:cNvPr id="3" name="图片 2" descr="05003c243f46baf2d90a97e998f65cb5"/>
          <p:cNvPicPr>
            <a:picLocks noChangeAspect="1"/>
          </p:cNvPicPr>
          <p:nvPr/>
        </p:nvPicPr>
        <p:blipFill>
          <a:blip r:embed="rId3"/>
          <a:srcRect l="15199" b="1230"/>
          <a:stretch>
            <a:fillRect/>
          </a:stretch>
        </p:blipFill>
        <p:spPr>
          <a:xfrm>
            <a:off x="437515" y="4140835"/>
            <a:ext cx="2983230" cy="2346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53820" y="1577975"/>
            <a:ext cx="90138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【病文 1】</a:t>
            </a:r>
            <a:endParaRPr lang="zh-CN" altLang="en-US"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sym typeface="+mn-ea"/>
              </a:rPr>
              <a:t>请柬</a:t>
            </a:r>
            <a:endParaRPr lang="zh-CN" altLang="en-US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欧阳 ×× 先生：</a:t>
            </a:r>
            <a:endParaRPr lang="zh-CN" altLang="en-US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        我们定于明天上午九时召开环保塑料产品开发研讨会开幕式，希望你准时参加。</a:t>
            </a:r>
            <a:endParaRPr lang="zh-CN" altLang="en-US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　　　　　　　　　　　　　　　　　　　　　　　　　　　　      ×× 公司</a:t>
            </a:r>
            <a:endParaRPr lang="zh-CN" altLang="en-US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　　　　　　　　　　　　　　　　　　　　　　　　　               20×× 年 ×× 月 ×× 日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p:transition spd="slow" advTm="0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17" name="矩形 16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909" y="-2356871"/>
              <a:ext cx="6267453" cy="11571742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699765" y="450515"/>
              <a:ext cx="792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sz="2400">
                  <a:solidFill>
                    <a:schemeClr val="tx1"/>
                  </a:solidFill>
                  <a:sym typeface="+mn-ea"/>
                </a:rPr>
                <a:t>纠错</a:t>
              </a:r>
              <a:endParaRPr sz="2400">
                <a:solidFill>
                  <a:schemeClr val="tx1"/>
                </a:solidFill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65375" y="788670"/>
            <a:ext cx="9361181" cy="6069330"/>
            <a:chOff x="3596893" y="2496459"/>
            <a:chExt cx="4871213" cy="2692530"/>
          </a:xfrm>
        </p:grpSpPr>
        <p:cxnSp>
          <p:nvCxnSpPr>
            <p:cNvPr id="35" name="连接符: 肘形 102"/>
            <p:cNvCxnSpPr/>
            <p:nvPr/>
          </p:nvCxnSpPr>
          <p:spPr>
            <a:xfrm rot="5400000" flipH="1" flipV="1">
              <a:off x="4972115" y="1268865"/>
              <a:ext cx="1339140" cy="4089584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连接符: 肘形 104"/>
            <p:cNvCxnSpPr/>
            <p:nvPr/>
          </p:nvCxnSpPr>
          <p:spPr>
            <a:xfrm rot="5400000">
              <a:off x="5528733" y="2098108"/>
              <a:ext cx="1763293" cy="4115452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箭头: V 形 117"/>
            <p:cNvSpPr/>
            <p:nvPr/>
          </p:nvSpPr>
          <p:spPr>
            <a:xfrm>
              <a:off x="5833953" y="2496459"/>
              <a:ext cx="224813" cy="285721"/>
            </a:xfrm>
            <a:prstGeom prst="chevron">
              <a:avLst>
                <a:gd name="adj" fmla="val 68953"/>
              </a:avLst>
            </a:prstGeom>
            <a:solidFill>
              <a:srgbClr val="C0E1F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BEC93"/>
                </a:solidFill>
              </a:endParaRPr>
            </a:p>
          </p:txBody>
        </p:sp>
        <p:sp>
          <p:nvSpPr>
            <p:cNvPr id="41" name="箭头: V 形 118"/>
            <p:cNvSpPr/>
            <p:nvPr/>
          </p:nvSpPr>
          <p:spPr>
            <a:xfrm flipH="1">
              <a:off x="5833953" y="4903268"/>
              <a:ext cx="224813" cy="285721"/>
            </a:xfrm>
            <a:prstGeom prst="chevron">
              <a:avLst>
                <a:gd name="adj" fmla="val 68953"/>
              </a:avLst>
            </a:prstGeom>
            <a:solidFill>
              <a:srgbClr val="C0E1F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BEC93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0195" y="788670"/>
            <a:ext cx="2592705" cy="1753235"/>
          </a:xfrm>
          <a:prstGeom prst="rect">
            <a:avLst/>
          </a:prstGeom>
        </p:spPr>
      </p:pic>
      <p:pic>
        <p:nvPicPr>
          <p:cNvPr id="3" name="图片 2" descr="05003c243f46baf2d90a97e998f65cb5"/>
          <p:cNvPicPr>
            <a:picLocks noChangeAspect="1"/>
          </p:cNvPicPr>
          <p:nvPr/>
        </p:nvPicPr>
        <p:blipFill>
          <a:blip r:embed="rId3"/>
          <a:srcRect l="15199" b="1230"/>
          <a:stretch>
            <a:fillRect/>
          </a:stretch>
        </p:blipFill>
        <p:spPr>
          <a:xfrm>
            <a:off x="437515" y="4140835"/>
            <a:ext cx="2983230" cy="2346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73810" y="1242060"/>
            <a:ext cx="901382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【病文 2】</a:t>
            </a:r>
            <a:endParaRPr lang="zh-CN" altLang="en-US"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sym typeface="+mn-ea"/>
              </a:rPr>
              <a:t>贺信</a:t>
            </a:r>
            <a:endParaRPr lang="zh-CN" altLang="en-US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×× 软件公司：</a:t>
            </a:r>
            <a:endParaRPr lang="zh-CN" altLang="en-US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      你公司开业，是商界也是企业界的一件大喜事。在此谨向你们致以热烈的祝贺！</a:t>
            </a:r>
            <a:endParaRPr lang="zh-CN" altLang="en-US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      你公司拥有一支由软件专家组成的庞大队伍，技术力量相当雄厚，必定能够开发出</a:t>
            </a:r>
            <a:endParaRPr lang="zh-CN" altLang="en-US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具有竞争力的软件系统。对于满足用户的需求，活跃我国的电脑市场，定会起到重要作用。</a:t>
            </a:r>
            <a:endParaRPr lang="zh-CN" altLang="en-US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       祝你公司开业大吉，宏图大展！</a:t>
            </a:r>
            <a:endParaRPr lang="zh-CN" altLang="en-US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　　　　　　　　　　　　　　　　　　　　　　　　　　           ×× 公司全体员工</a:t>
            </a:r>
            <a:endParaRPr lang="zh-CN" altLang="en-US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ym typeface="+mn-ea"/>
              </a:rPr>
              <a:t>　　　　　　　　　　　　　　　　　　　　　　　　                 ×××× 年 ×× 月 ×× 日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p:transition spd="slow" advTm="0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28565" y="361315"/>
            <a:ext cx="4445000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写作训练</a:t>
            </a:r>
            <a:br>
              <a:rPr sz="2000" dirty="0">
                <a:ea typeface="+mn-lt"/>
                <a:cs typeface="+mn-lt"/>
                <a:sym typeface="+mn-ea"/>
              </a:rPr>
            </a:br>
            <a:r>
              <a:rPr sz="2000" dirty="0">
                <a:ea typeface="+mn-lt"/>
                <a:cs typeface="+mn-lt"/>
                <a:sym typeface="+mn-ea"/>
              </a:rPr>
              <a:t>1.×× 装备制造职业技术学院是一所新建的高职院校，现有机械工程系、塑性成形系、自动控制系、信息工程系、通信工程系、工商管理系、社会科学系七个教学系。近期学院将召开首届学生代表大会。请你以某系学生会的名义拟写一封贺信，必要内容可以合理虚拟补充。</a:t>
            </a:r>
            <a:endParaRPr sz="2000" dirty="0">
              <a:ea typeface="+mn-lt"/>
              <a:cs typeface="+mn-lt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2. 新员工欢迎会结束后，菁菁作为比他们入职早并且要对他们进行培训的老员工，要欢迎他们的到来。请你替菁菁写一份简单的欢迎词。</a:t>
            </a:r>
            <a:endParaRPr sz="2000" dirty="0"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686800" y="0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852896" y="2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8512036" y="2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705138" y="2476501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68714" y="-1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7" r="33948" b="23072"/>
          <a:stretch>
            <a:fillRect/>
          </a:stretch>
        </p:blipFill>
        <p:spPr>
          <a:xfrm rot="5400000">
            <a:off x="3941903" y="1821704"/>
            <a:ext cx="6857999" cy="3214592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342515" y="1530439"/>
            <a:ext cx="1059815" cy="39490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感 谢 观 看</a:t>
            </a:r>
            <a:endParaRPr lang="zh-CN" altLang="en-US" sz="5700" spc="300" dirty="0">
              <a:solidFill>
                <a:schemeClr val="tx1">
                  <a:lumMod val="65000"/>
                  <a:lumOff val="3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55943" y="1506267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2138866" y="3323688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65912" y="847185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17" name="矩形 16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909" y="-2356871"/>
              <a:ext cx="6267453" cy="11571742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699765" y="615615"/>
              <a:ext cx="792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  <a:cs typeface="经典细圆简" panose="02010609000101010101" pitchFamily="49" charset="-122"/>
                </a:rPr>
                <a:t>请柬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52675" y="788670"/>
            <a:ext cx="9361181" cy="6069330"/>
            <a:chOff x="3596893" y="2496459"/>
            <a:chExt cx="4871213" cy="2692530"/>
          </a:xfrm>
        </p:grpSpPr>
        <p:cxnSp>
          <p:nvCxnSpPr>
            <p:cNvPr id="35" name="连接符: 肘形 102"/>
            <p:cNvCxnSpPr/>
            <p:nvPr/>
          </p:nvCxnSpPr>
          <p:spPr>
            <a:xfrm rot="5400000" flipH="1" flipV="1">
              <a:off x="4972115" y="1268865"/>
              <a:ext cx="1339140" cy="4089584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连接符: 肘形 104"/>
            <p:cNvCxnSpPr/>
            <p:nvPr/>
          </p:nvCxnSpPr>
          <p:spPr>
            <a:xfrm rot="5400000">
              <a:off x="5528733" y="2098108"/>
              <a:ext cx="1763293" cy="4115452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箭头: V 形 117"/>
            <p:cNvSpPr/>
            <p:nvPr/>
          </p:nvSpPr>
          <p:spPr>
            <a:xfrm>
              <a:off x="5833953" y="2496459"/>
              <a:ext cx="224813" cy="285721"/>
            </a:xfrm>
            <a:prstGeom prst="chevron">
              <a:avLst>
                <a:gd name="adj" fmla="val 68953"/>
              </a:avLst>
            </a:prstGeom>
            <a:solidFill>
              <a:srgbClr val="C0E1F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BEC93"/>
                </a:solidFill>
              </a:endParaRPr>
            </a:p>
          </p:txBody>
        </p:sp>
        <p:sp>
          <p:nvSpPr>
            <p:cNvPr id="41" name="箭头: V 形 118"/>
            <p:cNvSpPr/>
            <p:nvPr/>
          </p:nvSpPr>
          <p:spPr>
            <a:xfrm flipH="1">
              <a:off x="5833953" y="4903268"/>
              <a:ext cx="224813" cy="285721"/>
            </a:xfrm>
            <a:prstGeom prst="chevron">
              <a:avLst>
                <a:gd name="adj" fmla="val 68953"/>
              </a:avLst>
            </a:prstGeom>
            <a:solidFill>
              <a:srgbClr val="C0E1F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BEC93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0195" y="788670"/>
            <a:ext cx="2592705" cy="1753235"/>
          </a:xfrm>
          <a:prstGeom prst="rect">
            <a:avLst/>
          </a:prstGeom>
        </p:spPr>
      </p:pic>
      <p:pic>
        <p:nvPicPr>
          <p:cNvPr id="3" name="图片 2" descr="05003c243f46baf2d90a97e998f65cb5"/>
          <p:cNvPicPr>
            <a:picLocks noChangeAspect="1"/>
          </p:cNvPicPr>
          <p:nvPr/>
        </p:nvPicPr>
        <p:blipFill>
          <a:blip r:embed="rId3"/>
          <a:srcRect l="15199" b="1230"/>
          <a:stretch>
            <a:fillRect/>
          </a:stretch>
        </p:blipFill>
        <p:spPr>
          <a:xfrm>
            <a:off x="437515" y="4140835"/>
            <a:ext cx="2983230" cy="2346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42720" y="1209675"/>
            <a:ext cx="90138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例</a:t>
            </a:r>
            <a:r>
              <a:rPr lang="en-US" altLang="zh-CN"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1                               </a:t>
            </a:r>
            <a:r>
              <a:rPr lang="zh-CN" altLang="en-US"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请柬</a:t>
            </a:r>
            <a:endParaRPr lang="zh-CN" altLang="en-US" b="1"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dirty="0">
                <a:latin typeface="幼圆" panose="02010509060101010101" charset="-122"/>
                <a:ea typeface="幼圆" panose="02010509060101010101" charset="-122"/>
                <a:sym typeface="+mn-ea"/>
              </a:rPr>
              <a:t>××× 先生：</a:t>
            </a:r>
            <a:endParaRPr lang="zh-CN" altLang="en-US"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dirty="0">
                <a:latin typeface="幼圆" panose="02010509060101010101" charset="-122"/>
                <a:ea typeface="幼圆" panose="02010509060101010101" charset="-122"/>
                <a:sym typeface="+mn-ea"/>
              </a:rPr>
              <a:t>    我公司定于 10 月 8 日上午 9 时，在本公司三楼会议室举行公司成立</a:t>
            </a:r>
            <a:endParaRPr lang="zh-CN" altLang="en-US"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dirty="0">
                <a:latin typeface="幼圆" panose="02010509060101010101" charset="-122"/>
                <a:ea typeface="幼圆" panose="02010509060101010101" charset="-122"/>
                <a:sym typeface="+mn-ea"/>
              </a:rPr>
              <a:t>十周年纪念会。敬请光临。</a:t>
            </a:r>
            <a:endParaRPr lang="zh-CN" altLang="en-US"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dirty="0">
                <a:latin typeface="幼圆" panose="02010509060101010101" charset="-122"/>
                <a:ea typeface="幼圆" panose="02010509060101010101" charset="-122"/>
                <a:sym typeface="+mn-ea"/>
              </a:rPr>
              <a:t>    此致</a:t>
            </a:r>
            <a:endParaRPr lang="zh-CN" altLang="en-US"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dirty="0">
                <a:latin typeface="幼圆" panose="02010509060101010101" charset="-122"/>
                <a:ea typeface="幼圆" panose="02010509060101010101" charset="-122"/>
                <a:sym typeface="+mn-ea"/>
              </a:rPr>
              <a:t>敬礼</a:t>
            </a:r>
            <a:endParaRPr lang="zh-CN" altLang="en-US"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dirty="0">
                <a:latin typeface="幼圆" panose="02010509060101010101" charset="-122"/>
                <a:ea typeface="幼圆" panose="02010509060101010101" charset="-122"/>
                <a:sym typeface="+mn-ea"/>
              </a:rPr>
              <a:t>　　　　　　　　　　　　　　　　　　　　　　　　　　　　    ×× 股份有限公司</a:t>
            </a:r>
            <a:endParaRPr lang="zh-CN" altLang="en-US"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dirty="0">
                <a:latin typeface="幼圆" panose="02010509060101010101" charset="-122"/>
                <a:ea typeface="幼圆" panose="02010509060101010101" charset="-122"/>
                <a:sym typeface="+mn-ea"/>
              </a:rPr>
              <a:t>                                                           2012 年 10 月 5 日</a:t>
            </a:r>
            <a:endParaRPr lang="zh-CN" altLang="en-US" dirty="0">
              <a:latin typeface="幼圆" panose="02010509060101010101" charset="-122"/>
              <a:ea typeface="幼圆" panose="020105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1460" y="4965700"/>
            <a:ext cx="53562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002060"/>
                </a:solidFill>
              </a:rPr>
              <a:t>【评析】</a:t>
            </a:r>
            <a:endParaRPr lang="zh-CN" altLang="en-US"/>
          </a:p>
          <a:p>
            <a:r>
              <a:rPr lang="zh-CN" altLang="en-US"/>
              <a:t>     例 1 是一份邀请对方参加周年庆典的请柬，语言简洁，格式规范，活动内容、时间、地点书写清晰。</a:t>
            </a:r>
            <a:endParaRPr lang="zh-CN" altLang="en-US"/>
          </a:p>
        </p:txBody>
      </p:sp>
    </p:spTree>
  </p:cSld>
  <p:clrMapOvr>
    <a:masterClrMapping/>
  </p:clrMapOvr>
  <p:transition spd="slow" advTm="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17" name="矩形 16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909" y="-2356871"/>
              <a:ext cx="6267453" cy="11571742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699765" y="615615"/>
              <a:ext cx="792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  <a:cs typeface="经典细圆简" panose="02010609000101010101" pitchFamily="49" charset="-122"/>
                </a:rPr>
                <a:t>请柬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52675" y="788670"/>
            <a:ext cx="9361181" cy="6069330"/>
            <a:chOff x="3596893" y="2496459"/>
            <a:chExt cx="4871213" cy="2692530"/>
          </a:xfrm>
        </p:grpSpPr>
        <p:cxnSp>
          <p:nvCxnSpPr>
            <p:cNvPr id="35" name="连接符: 肘形 102"/>
            <p:cNvCxnSpPr/>
            <p:nvPr/>
          </p:nvCxnSpPr>
          <p:spPr>
            <a:xfrm rot="5400000" flipH="1" flipV="1">
              <a:off x="4972115" y="1268865"/>
              <a:ext cx="1339140" cy="4089584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连接符: 肘形 104"/>
            <p:cNvCxnSpPr/>
            <p:nvPr/>
          </p:nvCxnSpPr>
          <p:spPr>
            <a:xfrm rot="5400000">
              <a:off x="5528733" y="2098108"/>
              <a:ext cx="1763293" cy="4115452"/>
            </a:xfrm>
            <a:prstGeom prst="bentConnector2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箭头: V 形 117"/>
            <p:cNvSpPr/>
            <p:nvPr/>
          </p:nvSpPr>
          <p:spPr>
            <a:xfrm>
              <a:off x="5833953" y="2496459"/>
              <a:ext cx="224813" cy="285721"/>
            </a:xfrm>
            <a:prstGeom prst="chevron">
              <a:avLst>
                <a:gd name="adj" fmla="val 68953"/>
              </a:avLst>
            </a:prstGeom>
            <a:solidFill>
              <a:srgbClr val="C0E1F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BEC93"/>
                </a:solidFill>
              </a:endParaRPr>
            </a:p>
          </p:txBody>
        </p:sp>
        <p:sp>
          <p:nvSpPr>
            <p:cNvPr id="41" name="箭头: V 形 118"/>
            <p:cNvSpPr/>
            <p:nvPr/>
          </p:nvSpPr>
          <p:spPr>
            <a:xfrm flipH="1">
              <a:off x="5833953" y="4903268"/>
              <a:ext cx="224813" cy="285721"/>
            </a:xfrm>
            <a:prstGeom prst="chevron">
              <a:avLst>
                <a:gd name="adj" fmla="val 68953"/>
              </a:avLst>
            </a:prstGeom>
            <a:solidFill>
              <a:srgbClr val="C0E1F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BEC93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0195" y="788670"/>
            <a:ext cx="2592705" cy="1753235"/>
          </a:xfrm>
          <a:prstGeom prst="rect">
            <a:avLst/>
          </a:prstGeom>
        </p:spPr>
      </p:pic>
      <p:pic>
        <p:nvPicPr>
          <p:cNvPr id="3" name="图片 2" descr="05003c243f46baf2d90a97e998f65cb5"/>
          <p:cNvPicPr>
            <a:picLocks noChangeAspect="1"/>
          </p:cNvPicPr>
          <p:nvPr/>
        </p:nvPicPr>
        <p:blipFill>
          <a:blip r:embed="rId3"/>
          <a:srcRect l="15199" b="1230"/>
          <a:stretch>
            <a:fillRect/>
          </a:stretch>
        </p:blipFill>
        <p:spPr>
          <a:xfrm>
            <a:off x="437515" y="4140835"/>
            <a:ext cx="2983230" cy="2346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42720" y="1209675"/>
            <a:ext cx="90138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例</a:t>
            </a:r>
            <a:r>
              <a:rPr lang="en-US" altLang="zh-CN"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1                              </a:t>
            </a:r>
            <a:r>
              <a:rPr b="1" dirty="0">
                <a:latin typeface="幼圆" panose="02010509060101010101" charset="-122"/>
                <a:ea typeface="幼圆" panose="02010509060101010101" charset="-122"/>
                <a:sym typeface="+mn-ea"/>
              </a:rPr>
              <a:t>请柬</a:t>
            </a:r>
            <a:endParaRPr b="1"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×× 电视台：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     兹定于 5 月 4 日晚 8 时整，在 ×× 大学礼堂举行“五四”青年诗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歌朗诵会，届时恭请贵台派记者光临。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　　　　　　　　　　　　　　　　　　　　　　　　　　　　　×× 大学团委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幼圆" panose="02010509060101010101" charset="-122"/>
                <a:ea typeface="幼圆" panose="02010509060101010101" charset="-122"/>
                <a:sym typeface="+mn-ea"/>
              </a:rPr>
              <a:t>　　　　　　　　　　　　　　　　　　　　　　　　　　　　2012 年 4 月 30 日</a:t>
            </a:r>
            <a:endParaRPr dirty="0">
              <a:latin typeface="幼圆" panose="02010509060101010101" charset="-122"/>
              <a:ea typeface="幼圆" panose="020105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0955" y="4457065"/>
            <a:ext cx="64744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002060"/>
                </a:solidFill>
              </a:rPr>
              <a:t>【评析】</a:t>
            </a:r>
            <a:endParaRPr lang="zh-CN" altLang="en-US"/>
          </a:p>
          <a:p>
            <a:r>
              <a:rPr lang="zh-CN" altLang="en-US"/>
              <a:t>      例 2 是以团体的名义发出的一份请柬，所不同的是该文的邀请目的不是去参加会议或聚会，而是要前往进行采访工作，这份请柬实际上还起到了提供某种新闻信息的作用。在语言方面，同样用语不多，却将所要告知的信息全部说出，简洁明快，格式规范。</a:t>
            </a:r>
            <a:endParaRPr lang="zh-CN" altLang="en-US"/>
          </a:p>
        </p:txBody>
      </p:sp>
    </p:spTree>
  </p:cSld>
  <p:clrMapOvr>
    <a:masterClrMapping/>
  </p:clrMapOvr>
  <p:transition spd="slow" advTm="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47" name="矩形 46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5941061" y="615615"/>
              <a:ext cx="3098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74090" y="1181735"/>
            <a:ext cx="10465435" cy="4199326"/>
            <a:chOff x="974342" y="2176742"/>
            <a:chExt cx="10243317" cy="4199470"/>
          </a:xfrm>
        </p:grpSpPr>
        <p:sp>
          <p:nvSpPr>
            <p:cNvPr id="5" name="矩形 4"/>
            <p:cNvSpPr/>
            <p:nvPr/>
          </p:nvSpPr>
          <p:spPr>
            <a:xfrm rot="10800000">
              <a:off x="4595612" y="3562183"/>
              <a:ext cx="2962141" cy="605307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10800000">
              <a:off x="6785020" y="2763693"/>
              <a:ext cx="2228045" cy="524814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10800000">
              <a:off x="3140299" y="2763693"/>
              <a:ext cx="2266681" cy="524814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矩形 7"/>
            <p:cNvSpPr/>
            <p:nvPr/>
          </p:nvSpPr>
          <p:spPr>
            <a:xfrm rot="10800000">
              <a:off x="6785222" y="3283745"/>
              <a:ext cx="772531" cy="278438"/>
            </a:xfrm>
            <a:custGeom>
              <a:avLst/>
              <a:gdLst>
                <a:gd name="connsiteX0" fmla="*/ 0 w 624894"/>
                <a:gd name="connsiteY0" fmla="*/ 0 h 273676"/>
                <a:gd name="connsiteX1" fmla="*/ 624894 w 624894"/>
                <a:gd name="connsiteY1" fmla="*/ 0 h 273676"/>
                <a:gd name="connsiteX2" fmla="*/ 624894 w 624894"/>
                <a:gd name="connsiteY2" fmla="*/ 273676 h 273676"/>
                <a:gd name="connsiteX3" fmla="*/ 0 w 624894"/>
                <a:gd name="connsiteY3" fmla="*/ 273676 h 273676"/>
                <a:gd name="connsiteX4" fmla="*/ 0 w 624894"/>
                <a:gd name="connsiteY4" fmla="*/ 0 h 273676"/>
                <a:gd name="connsiteX0-1" fmla="*/ 0 w 772531"/>
                <a:gd name="connsiteY0-2" fmla="*/ 0 h 278438"/>
                <a:gd name="connsiteX1-3" fmla="*/ 624894 w 772531"/>
                <a:gd name="connsiteY1-4" fmla="*/ 0 h 278438"/>
                <a:gd name="connsiteX2-5" fmla="*/ 772531 w 772531"/>
                <a:gd name="connsiteY2-6" fmla="*/ 278438 h 278438"/>
                <a:gd name="connsiteX3-7" fmla="*/ 0 w 772531"/>
                <a:gd name="connsiteY3-8" fmla="*/ 273676 h 278438"/>
                <a:gd name="connsiteX4-9" fmla="*/ 0 w 772531"/>
                <a:gd name="connsiteY4-10" fmla="*/ 0 h 278438"/>
                <a:gd name="connsiteX0-11" fmla="*/ 0 w 772531"/>
                <a:gd name="connsiteY0-12" fmla="*/ 0 h 278438"/>
                <a:gd name="connsiteX1-13" fmla="*/ 624894 w 772531"/>
                <a:gd name="connsiteY1-14" fmla="*/ 0 h 278438"/>
                <a:gd name="connsiteX2-15" fmla="*/ 772531 w 772531"/>
                <a:gd name="connsiteY2-16" fmla="*/ 278438 h 278438"/>
                <a:gd name="connsiteX3-17" fmla="*/ 142875 w 772531"/>
                <a:gd name="connsiteY3-18" fmla="*/ 273676 h 278438"/>
                <a:gd name="connsiteX4-19" fmla="*/ 0 w 772531"/>
                <a:gd name="connsiteY4-20" fmla="*/ 0 h 2784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72531" h="278438">
                  <a:moveTo>
                    <a:pt x="0" y="0"/>
                  </a:moveTo>
                  <a:lnTo>
                    <a:pt x="624894" y="0"/>
                  </a:lnTo>
                  <a:lnTo>
                    <a:pt x="772531" y="278438"/>
                  </a:lnTo>
                  <a:lnTo>
                    <a:pt x="142875" y="273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矩形 7"/>
            <p:cNvSpPr/>
            <p:nvPr/>
          </p:nvSpPr>
          <p:spPr>
            <a:xfrm rot="10800000">
              <a:off x="4584946" y="3281718"/>
              <a:ext cx="824919" cy="280465"/>
            </a:xfrm>
            <a:custGeom>
              <a:avLst/>
              <a:gdLst>
                <a:gd name="connsiteX0" fmla="*/ 0 w 624894"/>
                <a:gd name="connsiteY0" fmla="*/ 0 h 273676"/>
                <a:gd name="connsiteX1" fmla="*/ 624894 w 624894"/>
                <a:gd name="connsiteY1" fmla="*/ 0 h 273676"/>
                <a:gd name="connsiteX2" fmla="*/ 624894 w 624894"/>
                <a:gd name="connsiteY2" fmla="*/ 273676 h 273676"/>
                <a:gd name="connsiteX3" fmla="*/ 0 w 624894"/>
                <a:gd name="connsiteY3" fmla="*/ 273676 h 273676"/>
                <a:gd name="connsiteX4" fmla="*/ 0 w 624894"/>
                <a:gd name="connsiteY4" fmla="*/ 0 h 273676"/>
                <a:gd name="connsiteX0-1" fmla="*/ 0 w 772531"/>
                <a:gd name="connsiteY0-2" fmla="*/ 0 h 278438"/>
                <a:gd name="connsiteX1-3" fmla="*/ 624894 w 772531"/>
                <a:gd name="connsiteY1-4" fmla="*/ 0 h 278438"/>
                <a:gd name="connsiteX2-5" fmla="*/ 772531 w 772531"/>
                <a:gd name="connsiteY2-6" fmla="*/ 278438 h 278438"/>
                <a:gd name="connsiteX3-7" fmla="*/ 0 w 772531"/>
                <a:gd name="connsiteY3-8" fmla="*/ 273676 h 278438"/>
                <a:gd name="connsiteX4-9" fmla="*/ 0 w 772531"/>
                <a:gd name="connsiteY4-10" fmla="*/ 0 h 278438"/>
                <a:gd name="connsiteX0-11" fmla="*/ 0 w 772531"/>
                <a:gd name="connsiteY0-12" fmla="*/ 0 h 278438"/>
                <a:gd name="connsiteX1-13" fmla="*/ 624894 w 772531"/>
                <a:gd name="connsiteY1-14" fmla="*/ 0 h 278438"/>
                <a:gd name="connsiteX2-15" fmla="*/ 772531 w 772531"/>
                <a:gd name="connsiteY2-16" fmla="*/ 278438 h 278438"/>
                <a:gd name="connsiteX3-17" fmla="*/ 142875 w 772531"/>
                <a:gd name="connsiteY3-18" fmla="*/ 273676 h 278438"/>
                <a:gd name="connsiteX4-19" fmla="*/ 0 w 772531"/>
                <a:gd name="connsiteY4-20" fmla="*/ 0 h 278438"/>
                <a:gd name="connsiteX0-21" fmla="*/ 0 w 967794"/>
                <a:gd name="connsiteY0-22" fmla="*/ 0 h 278438"/>
                <a:gd name="connsiteX1-23" fmla="*/ 967794 w 967794"/>
                <a:gd name="connsiteY1-24" fmla="*/ 23812 h 278438"/>
                <a:gd name="connsiteX2-25" fmla="*/ 772531 w 967794"/>
                <a:gd name="connsiteY2-26" fmla="*/ 278438 h 278438"/>
                <a:gd name="connsiteX3-27" fmla="*/ 142875 w 967794"/>
                <a:gd name="connsiteY3-28" fmla="*/ 273676 h 278438"/>
                <a:gd name="connsiteX4-29" fmla="*/ 0 w 967794"/>
                <a:gd name="connsiteY4-30" fmla="*/ 0 h 278438"/>
                <a:gd name="connsiteX0-31" fmla="*/ 490537 w 824919"/>
                <a:gd name="connsiteY0-32" fmla="*/ 0 h 340351"/>
                <a:gd name="connsiteX1-33" fmla="*/ 824919 w 824919"/>
                <a:gd name="connsiteY1-34" fmla="*/ 85725 h 340351"/>
                <a:gd name="connsiteX2-35" fmla="*/ 629656 w 824919"/>
                <a:gd name="connsiteY2-36" fmla="*/ 340351 h 340351"/>
                <a:gd name="connsiteX3-37" fmla="*/ 0 w 824919"/>
                <a:gd name="connsiteY3-38" fmla="*/ 335589 h 340351"/>
                <a:gd name="connsiteX4-39" fmla="*/ 490537 w 824919"/>
                <a:gd name="connsiteY4-40" fmla="*/ 0 h 340351"/>
                <a:gd name="connsiteX0-41" fmla="*/ 171450 w 824919"/>
                <a:gd name="connsiteY0-42" fmla="*/ 4763 h 254626"/>
                <a:gd name="connsiteX1-43" fmla="*/ 824919 w 824919"/>
                <a:gd name="connsiteY1-44" fmla="*/ 0 h 254626"/>
                <a:gd name="connsiteX2-45" fmla="*/ 629656 w 824919"/>
                <a:gd name="connsiteY2-46" fmla="*/ 254626 h 254626"/>
                <a:gd name="connsiteX3-47" fmla="*/ 0 w 824919"/>
                <a:gd name="connsiteY3-48" fmla="*/ 249864 h 254626"/>
                <a:gd name="connsiteX4-49" fmla="*/ 171450 w 824919"/>
                <a:gd name="connsiteY4-50" fmla="*/ 4763 h 254626"/>
                <a:gd name="connsiteX0-51" fmla="*/ 171450 w 824919"/>
                <a:gd name="connsiteY0-52" fmla="*/ 4763 h 260942"/>
                <a:gd name="connsiteX1-53" fmla="*/ 824919 w 824919"/>
                <a:gd name="connsiteY1-54" fmla="*/ 0 h 260942"/>
                <a:gd name="connsiteX2-55" fmla="*/ 629656 w 824919"/>
                <a:gd name="connsiteY2-56" fmla="*/ 254626 h 260942"/>
                <a:gd name="connsiteX3-57" fmla="*/ 0 w 824919"/>
                <a:gd name="connsiteY3-58" fmla="*/ 260942 h 260942"/>
                <a:gd name="connsiteX4-59" fmla="*/ 171450 w 824919"/>
                <a:gd name="connsiteY4-60" fmla="*/ 4763 h 2609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24919" h="260942">
                  <a:moveTo>
                    <a:pt x="171450" y="4763"/>
                  </a:moveTo>
                  <a:lnTo>
                    <a:pt x="824919" y="0"/>
                  </a:lnTo>
                  <a:lnTo>
                    <a:pt x="629656" y="254626"/>
                  </a:lnTo>
                  <a:lnTo>
                    <a:pt x="0" y="260942"/>
                  </a:lnTo>
                  <a:lnTo>
                    <a:pt x="171450" y="4763"/>
                  </a:lnTo>
                  <a:close/>
                </a:path>
              </a:pathLst>
            </a:custGeom>
            <a:solidFill>
              <a:schemeClr val="bg1">
                <a:lumMod val="85000"/>
                <a:alpha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974342" y="2176742"/>
              <a:ext cx="10243317" cy="4199470"/>
              <a:chOff x="915870" y="2176742"/>
              <a:chExt cx="10243317" cy="4199470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915870" y="2531707"/>
                <a:ext cx="2068514" cy="23070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请柬又称请帖，是人们在节日和各种喜庆活动中邀请宾客所使用的一种日常文书，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它比一般信件和通知更庄重、更正式。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9090673" y="2176742"/>
                <a:ext cx="2068514" cy="415431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（1）按性质划分。分为婚礼请柬、会议请柬、宴会请柬、招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待会请柬、寿诞请柬、观摩请柬等。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（2）按书写形式划分。分为横式写法和竖式写法两种。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（3）按使用角度划分。分为个人请柬和集体请柬。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4983953" y="4314931"/>
                <a:ext cx="2068514" cy="206128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（1）礼节性。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（2）告知性。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（3）艺术性。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（4）广泛性。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826747" y="2826280"/>
              <a:ext cx="690880" cy="39879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rgbClr val="002060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概念</a:t>
              </a:r>
              <a:endParaRPr lang="zh-CN" altLang="en-US" sz="2000" dirty="0">
                <a:solidFill>
                  <a:srgbClr val="002060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696387" y="3680657"/>
              <a:ext cx="690880" cy="39879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rgbClr val="002060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特点</a:t>
              </a:r>
              <a:endParaRPr lang="zh-CN" altLang="en-US" sz="2000" dirty="0">
                <a:solidFill>
                  <a:srgbClr val="002060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586454" y="2837438"/>
              <a:ext cx="690880" cy="39879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rgbClr val="002060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种类</a:t>
              </a:r>
              <a:endParaRPr lang="zh-CN" altLang="en-US" sz="2000" dirty="0">
                <a:solidFill>
                  <a:srgbClr val="002060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69815" y="666115"/>
            <a:ext cx="2673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/>
              <a:t>请柬</a:t>
            </a:r>
            <a:endParaRPr lang="zh-CN" altLang="en-US"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636" y="0"/>
            <a:ext cx="12192000" cy="6858000"/>
            <a:chOff x="1" y="0"/>
            <a:chExt cx="12192000" cy="6858000"/>
          </a:xfrm>
        </p:grpSpPr>
        <p:sp>
          <p:nvSpPr>
            <p:cNvPr id="64" name="矩形 63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5012057" y="295575"/>
              <a:ext cx="17068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latin typeface="Calibri" panose="020F0502020204030204" charset="0"/>
                  <a:sym typeface="+mn-ea"/>
                </a:rPr>
                <a:t>请柬的写法</a:t>
              </a:r>
              <a:endParaRPr lang="zh-CN" altLang="en-US" sz="2400">
                <a:latin typeface="Calibri" panose="020F0502020204030204" charset="0"/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9035" y="755650"/>
            <a:ext cx="9316086" cy="5492750"/>
            <a:chOff x="1015236" y="1865936"/>
            <a:chExt cx="6301956" cy="3651081"/>
          </a:xfrm>
        </p:grpSpPr>
        <p:grpSp>
          <p:nvGrpSpPr>
            <p:cNvPr id="41" name="组合 40"/>
            <p:cNvGrpSpPr/>
            <p:nvPr/>
          </p:nvGrpSpPr>
          <p:grpSpPr>
            <a:xfrm>
              <a:off x="1015236" y="2159711"/>
              <a:ext cx="3393414" cy="3320584"/>
              <a:chOff x="4498675" y="2091362"/>
              <a:chExt cx="3393414" cy="3320584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4559277" y="2091362"/>
                <a:ext cx="2644211" cy="2629040"/>
              </a:xfrm>
              <a:custGeom>
                <a:avLst/>
                <a:gdLst>
                  <a:gd name="T0" fmla="*/ 2100 w 2100"/>
                  <a:gd name="T1" fmla="*/ 630 h 2147"/>
                  <a:gd name="T2" fmla="*/ 634 w 2100"/>
                  <a:gd name="T3" fmla="*/ 510 h 2147"/>
                  <a:gd name="T4" fmla="*/ 1574 w 2100"/>
                  <a:gd name="T5" fmla="*/ 1621 h 2147"/>
                  <a:gd name="T6" fmla="*/ 991 w 2100"/>
                  <a:gd name="T7" fmla="*/ 1572 h 2147"/>
                  <a:gd name="T8" fmla="*/ 2100 w 2100"/>
                  <a:gd name="T9" fmla="*/ 630 h 2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0" h="2147">
                    <a:moveTo>
                      <a:pt x="2100" y="630"/>
                    </a:moveTo>
                    <a:cubicBezTo>
                      <a:pt x="1728" y="193"/>
                      <a:pt x="1072" y="139"/>
                      <a:pt x="634" y="510"/>
                    </a:cubicBezTo>
                    <a:cubicBezTo>
                      <a:pt x="0" y="1047"/>
                      <a:pt x="953" y="2147"/>
                      <a:pt x="1574" y="1621"/>
                    </a:cubicBezTo>
                    <a:cubicBezTo>
                      <a:pt x="1400" y="1768"/>
                      <a:pt x="1139" y="1747"/>
                      <a:pt x="991" y="1572"/>
                    </a:cubicBezTo>
                    <a:cubicBezTo>
                      <a:pt x="466" y="952"/>
                      <a:pt x="1563" y="0"/>
                      <a:pt x="2100" y="630"/>
                    </a:cubicBezTo>
                    <a:close/>
                  </a:path>
                </a:pathLst>
              </a:cu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4498675" y="2803056"/>
                <a:ext cx="2704812" cy="2573103"/>
              </a:xfrm>
              <a:custGeom>
                <a:avLst/>
                <a:gdLst>
                  <a:gd name="T0" fmla="*/ 633 w 2148"/>
                  <a:gd name="T1" fmla="*/ 0 h 2101"/>
                  <a:gd name="T2" fmla="*/ 512 w 2148"/>
                  <a:gd name="T3" fmla="*/ 1467 h 2101"/>
                  <a:gd name="T4" fmla="*/ 1623 w 2148"/>
                  <a:gd name="T5" fmla="*/ 527 h 2101"/>
                  <a:gd name="T6" fmla="*/ 1574 w 2148"/>
                  <a:gd name="T7" fmla="*/ 1110 h 2101"/>
                  <a:gd name="T8" fmla="*/ 633 w 2148"/>
                  <a:gd name="T9" fmla="*/ 0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8" h="2101">
                    <a:moveTo>
                      <a:pt x="633" y="0"/>
                    </a:moveTo>
                    <a:cubicBezTo>
                      <a:pt x="195" y="371"/>
                      <a:pt x="140" y="1028"/>
                      <a:pt x="512" y="1467"/>
                    </a:cubicBezTo>
                    <a:cubicBezTo>
                      <a:pt x="1048" y="2101"/>
                      <a:pt x="2148" y="1148"/>
                      <a:pt x="1623" y="527"/>
                    </a:cubicBezTo>
                    <a:cubicBezTo>
                      <a:pt x="1770" y="701"/>
                      <a:pt x="1748" y="962"/>
                      <a:pt x="1574" y="1110"/>
                    </a:cubicBezTo>
                    <a:cubicBezTo>
                      <a:pt x="953" y="1636"/>
                      <a:pt x="0" y="536"/>
                      <a:pt x="633" y="0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5195317" y="2152111"/>
                <a:ext cx="2696772" cy="2568291"/>
              </a:xfrm>
              <a:custGeom>
                <a:avLst/>
                <a:gdLst>
                  <a:gd name="T0" fmla="*/ 1521 w 2142"/>
                  <a:gd name="T1" fmla="*/ 2097 h 2097"/>
                  <a:gd name="T2" fmla="*/ 1637 w 2142"/>
                  <a:gd name="T3" fmla="*/ 634 h 2097"/>
                  <a:gd name="T4" fmla="*/ 526 w 2142"/>
                  <a:gd name="T5" fmla="*/ 1574 h 2097"/>
                  <a:gd name="T6" fmla="*/ 575 w 2142"/>
                  <a:gd name="T7" fmla="*/ 991 h 2097"/>
                  <a:gd name="T8" fmla="*/ 1521 w 2142"/>
                  <a:gd name="T9" fmla="*/ 2097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2" h="2097">
                    <a:moveTo>
                      <a:pt x="1521" y="2097"/>
                    </a:moveTo>
                    <a:cubicBezTo>
                      <a:pt x="1954" y="1724"/>
                      <a:pt x="2007" y="1071"/>
                      <a:pt x="1637" y="634"/>
                    </a:cubicBezTo>
                    <a:cubicBezTo>
                      <a:pt x="1100" y="0"/>
                      <a:pt x="0" y="953"/>
                      <a:pt x="526" y="1574"/>
                    </a:cubicBezTo>
                    <a:cubicBezTo>
                      <a:pt x="379" y="1400"/>
                      <a:pt x="400" y="1139"/>
                      <a:pt x="575" y="991"/>
                    </a:cubicBezTo>
                    <a:cubicBezTo>
                      <a:pt x="1194" y="467"/>
                      <a:pt x="2142" y="1558"/>
                      <a:pt x="1521" y="2097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5195439" y="2788319"/>
                <a:ext cx="2640500" cy="2623627"/>
              </a:xfrm>
              <a:custGeom>
                <a:avLst/>
                <a:gdLst>
                  <a:gd name="T0" fmla="*/ 0 w 2097"/>
                  <a:gd name="T1" fmla="*/ 1520 h 2142"/>
                  <a:gd name="T2" fmla="*/ 1463 w 2097"/>
                  <a:gd name="T3" fmla="*/ 1636 h 2142"/>
                  <a:gd name="T4" fmla="*/ 523 w 2097"/>
                  <a:gd name="T5" fmla="*/ 525 h 2142"/>
                  <a:gd name="T6" fmla="*/ 1106 w 2097"/>
                  <a:gd name="T7" fmla="*/ 574 h 2142"/>
                  <a:gd name="T8" fmla="*/ 0 w 2097"/>
                  <a:gd name="T9" fmla="*/ 1520 h 2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142">
                    <a:moveTo>
                      <a:pt x="0" y="1520"/>
                    </a:moveTo>
                    <a:cubicBezTo>
                      <a:pt x="373" y="1954"/>
                      <a:pt x="1026" y="2006"/>
                      <a:pt x="1463" y="1636"/>
                    </a:cubicBezTo>
                    <a:cubicBezTo>
                      <a:pt x="2097" y="1100"/>
                      <a:pt x="1144" y="0"/>
                      <a:pt x="523" y="525"/>
                    </a:cubicBezTo>
                    <a:cubicBezTo>
                      <a:pt x="697" y="378"/>
                      <a:pt x="958" y="400"/>
                      <a:pt x="1106" y="574"/>
                    </a:cubicBezTo>
                    <a:cubicBezTo>
                      <a:pt x="1630" y="1193"/>
                      <a:pt x="539" y="2142"/>
                      <a:pt x="0" y="1520"/>
                    </a:cubicBezTo>
                    <a:close/>
                  </a:path>
                </a:pathLst>
              </a:custGeom>
              <a:solidFill>
                <a:srgbClr val="C0E1F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4408696" y="1865936"/>
              <a:ext cx="2908496" cy="3651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</a:pPr>
              <a:r>
                <a:rPr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（1）标题。一般要做一些艺术加工，可用美术体的文字，文字可以添加色彩，可以烫金，可以有图案装饰等。</a:t>
              </a:r>
              <a:endParaRPr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（2）称谓。对于请柬的称谓，要顶格写出被邀请者的姓名或单位名称。</a:t>
              </a:r>
              <a:endParaRPr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（3）正文。正文是请柬的主体，一般要写清活动内容、时间、地点、方式，要求表达简洁明了，措辞文雅得体。</a:t>
              </a:r>
              <a:endParaRPr lang="zh-CN"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（4）结尾。在结尾处要写上礼节性问候语或恭候语，如“届时恭请光临”“敬候莅</a:t>
              </a:r>
              <a:endParaRPr lang="zh-CN"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临”等。</a:t>
              </a:r>
              <a:endParaRPr lang="zh-CN"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（5）落款。最后，应署上邀请者（单位或个人）的名称和发柬日期。</a:t>
              </a:r>
              <a:endParaRPr lang="zh-CN"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636" y="0"/>
            <a:ext cx="12192000" cy="6858000"/>
            <a:chOff x="1" y="0"/>
            <a:chExt cx="12192000" cy="6858000"/>
          </a:xfrm>
        </p:grpSpPr>
        <p:sp>
          <p:nvSpPr>
            <p:cNvPr id="64" name="矩形 63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4707257" y="295575"/>
              <a:ext cx="2316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latin typeface="Calibri" panose="020F0502020204030204" charset="0"/>
                  <a:sym typeface="+mn-ea"/>
                </a:rPr>
                <a:t>请柬的写作要求</a:t>
              </a:r>
              <a:endParaRPr lang="zh-CN" altLang="en-US" sz="2400">
                <a:latin typeface="Calibri" panose="020F0502020204030204" charset="0"/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9035" y="890270"/>
            <a:ext cx="9973311" cy="5302885"/>
            <a:chOff x="1015236" y="1955419"/>
            <a:chExt cx="6746542" cy="3524876"/>
          </a:xfrm>
        </p:grpSpPr>
        <p:grpSp>
          <p:nvGrpSpPr>
            <p:cNvPr id="41" name="组合 40"/>
            <p:cNvGrpSpPr/>
            <p:nvPr/>
          </p:nvGrpSpPr>
          <p:grpSpPr>
            <a:xfrm>
              <a:off x="1015236" y="2159711"/>
              <a:ext cx="3393414" cy="3320584"/>
              <a:chOff x="4498675" y="2091362"/>
              <a:chExt cx="3393414" cy="3320584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4559277" y="2091362"/>
                <a:ext cx="2644211" cy="2629040"/>
              </a:xfrm>
              <a:custGeom>
                <a:avLst/>
                <a:gdLst>
                  <a:gd name="T0" fmla="*/ 2100 w 2100"/>
                  <a:gd name="T1" fmla="*/ 630 h 2147"/>
                  <a:gd name="T2" fmla="*/ 634 w 2100"/>
                  <a:gd name="T3" fmla="*/ 510 h 2147"/>
                  <a:gd name="T4" fmla="*/ 1574 w 2100"/>
                  <a:gd name="T5" fmla="*/ 1621 h 2147"/>
                  <a:gd name="T6" fmla="*/ 991 w 2100"/>
                  <a:gd name="T7" fmla="*/ 1572 h 2147"/>
                  <a:gd name="T8" fmla="*/ 2100 w 2100"/>
                  <a:gd name="T9" fmla="*/ 630 h 2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0" h="2147">
                    <a:moveTo>
                      <a:pt x="2100" y="630"/>
                    </a:moveTo>
                    <a:cubicBezTo>
                      <a:pt x="1728" y="193"/>
                      <a:pt x="1072" y="139"/>
                      <a:pt x="634" y="510"/>
                    </a:cubicBezTo>
                    <a:cubicBezTo>
                      <a:pt x="0" y="1047"/>
                      <a:pt x="953" y="2147"/>
                      <a:pt x="1574" y="1621"/>
                    </a:cubicBezTo>
                    <a:cubicBezTo>
                      <a:pt x="1400" y="1768"/>
                      <a:pt x="1139" y="1747"/>
                      <a:pt x="991" y="1572"/>
                    </a:cubicBezTo>
                    <a:cubicBezTo>
                      <a:pt x="466" y="952"/>
                      <a:pt x="1563" y="0"/>
                      <a:pt x="2100" y="630"/>
                    </a:cubicBezTo>
                    <a:close/>
                  </a:path>
                </a:pathLst>
              </a:cu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4498675" y="2803056"/>
                <a:ext cx="2704812" cy="2573103"/>
              </a:xfrm>
              <a:custGeom>
                <a:avLst/>
                <a:gdLst>
                  <a:gd name="T0" fmla="*/ 633 w 2148"/>
                  <a:gd name="T1" fmla="*/ 0 h 2101"/>
                  <a:gd name="T2" fmla="*/ 512 w 2148"/>
                  <a:gd name="T3" fmla="*/ 1467 h 2101"/>
                  <a:gd name="T4" fmla="*/ 1623 w 2148"/>
                  <a:gd name="T5" fmla="*/ 527 h 2101"/>
                  <a:gd name="T6" fmla="*/ 1574 w 2148"/>
                  <a:gd name="T7" fmla="*/ 1110 h 2101"/>
                  <a:gd name="T8" fmla="*/ 633 w 2148"/>
                  <a:gd name="T9" fmla="*/ 0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8" h="2101">
                    <a:moveTo>
                      <a:pt x="633" y="0"/>
                    </a:moveTo>
                    <a:cubicBezTo>
                      <a:pt x="195" y="371"/>
                      <a:pt x="140" y="1028"/>
                      <a:pt x="512" y="1467"/>
                    </a:cubicBezTo>
                    <a:cubicBezTo>
                      <a:pt x="1048" y="2101"/>
                      <a:pt x="2148" y="1148"/>
                      <a:pt x="1623" y="527"/>
                    </a:cubicBezTo>
                    <a:cubicBezTo>
                      <a:pt x="1770" y="701"/>
                      <a:pt x="1748" y="962"/>
                      <a:pt x="1574" y="1110"/>
                    </a:cubicBezTo>
                    <a:cubicBezTo>
                      <a:pt x="953" y="1636"/>
                      <a:pt x="0" y="536"/>
                      <a:pt x="633" y="0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5195317" y="2152111"/>
                <a:ext cx="2696772" cy="2568291"/>
              </a:xfrm>
              <a:custGeom>
                <a:avLst/>
                <a:gdLst>
                  <a:gd name="T0" fmla="*/ 1521 w 2142"/>
                  <a:gd name="T1" fmla="*/ 2097 h 2097"/>
                  <a:gd name="T2" fmla="*/ 1637 w 2142"/>
                  <a:gd name="T3" fmla="*/ 634 h 2097"/>
                  <a:gd name="T4" fmla="*/ 526 w 2142"/>
                  <a:gd name="T5" fmla="*/ 1574 h 2097"/>
                  <a:gd name="T6" fmla="*/ 575 w 2142"/>
                  <a:gd name="T7" fmla="*/ 991 h 2097"/>
                  <a:gd name="T8" fmla="*/ 1521 w 2142"/>
                  <a:gd name="T9" fmla="*/ 2097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2" h="2097">
                    <a:moveTo>
                      <a:pt x="1521" y="2097"/>
                    </a:moveTo>
                    <a:cubicBezTo>
                      <a:pt x="1954" y="1724"/>
                      <a:pt x="2007" y="1071"/>
                      <a:pt x="1637" y="634"/>
                    </a:cubicBezTo>
                    <a:cubicBezTo>
                      <a:pt x="1100" y="0"/>
                      <a:pt x="0" y="953"/>
                      <a:pt x="526" y="1574"/>
                    </a:cubicBezTo>
                    <a:cubicBezTo>
                      <a:pt x="379" y="1400"/>
                      <a:pt x="400" y="1139"/>
                      <a:pt x="575" y="991"/>
                    </a:cubicBezTo>
                    <a:cubicBezTo>
                      <a:pt x="1194" y="467"/>
                      <a:pt x="2142" y="1558"/>
                      <a:pt x="1521" y="2097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5195439" y="2788319"/>
                <a:ext cx="2640500" cy="2623627"/>
              </a:xfrm>
              <a:custGeom>
                <a:avLst/>
                <a:gdLst>
                  <a:gd name="T0" fmla="*/ 0 w 2097"/>
                  <a:gd name="T1" fmla="*/ 1520 h 2142"/>
                  <a:gd name="T2" fmla="*/ 1463 w 2097"/>
                  <a:gd name="T3" fmla="*/ 1636 h 2142"/>
                  <a:gd name="T4" fmla="*/ 523 w 2097"/>
                  <a:gd name="T5" fmla="*/ 525 h 2142"/>
                  <a:gd name="T6" fmla="*/ 1106 w 2097"/>
                  <a:gd name="T7" fmla="*/ 574 h 2142"/>
                  <a:gd name="T8" fmla="*/ 0 w 2097"/>
                  <a:gd name="T9" fmla="*/ 1520 h 2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142">
                    <a:moveTo>
                      <a:pt x="0" y="1520"/>
                    </a:moveTo>
                    <a:cubicBezTo>
                      <a:pt x="373" y="1954"/>
                      <a:pt x="1026" y="2006"/>
                      <a:pt x="1463" y="1636"/>
                    </a:cubicBezTo>
                    <a:cubicBezTo>
                      <a:pt x="2097" y="1100"/>
                      <a:pt x="1144" y="0"/>
                      <a:pt x="523" y="525"/>
                    </a:cubicBezTo>
                    <a:cubicBezTo>
                      <a:pt x="697" y="378"/>
                      <a:pt x="958" y="400"/>
                      <a:pt x="1106" y="574"/>
                    </a:cubicBezTo>
                    <a:cubicBezTo>
                      <a:pt x="1630" y="1193"/>
                      <a:pt x="539" y="2142"/>
                      <a:pt x="0" y="1520"/>
                    </a:cubicBezTo>
                    <a:close/>
                  </a:path>
                </a:pathLst>
              </a:custGeom>
              <a:solidFill>
                <a:srgbClr val="C0E1F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4408696" y="1955419"/>
              <a:ext cx="3353082" cy="33750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</a:pPr>
              <a:r>
                <a:rPr lang="en-US"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       </a:t>
              </a:r>
              <a:r>
                <a:rPr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文字要美观，用词要谦恭，要充分表现出邀请者的热情与诚意。</a:t>
              </a:r>
              <a:endParaRPr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        语言要得体、庄重、精炼、准确，凡涉及时间、地点、人名等一些关键性的词语，一定要核准、查实。在纸质、款式和装帧设计方面，要注意艺术性，要做到美观、大方。</a:t>
              </a:r>
              <a:endParaRPr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solidFill>
                    <a:schemeClr val="tx1"/>
                  </a:solidFill>
                  <a:ea typeface="+mn-lt"/>
                  <a:cs typeface="+mn-lt"/>
                  <a:sym typeface="+mn-ea"/>
                </a:rPr>
                <a:t>       此外，请柬中的所有名称应使用全称或通用简称，“前往请回电话”等字样的附启语常写于请柬的左下方。受邀人如因故不能前往，应及时撰写回柬通知邀请方，并注明大致原因，对不能应邀表示遗憾，请邀请方理解，最后应礼貌地感谢邀请人的好意。</a:t>
              </a:r>
              <a:endParaRPr dirty="0">
                <a:solidFill>
                  <a:schemeClr val="tx1"/>
                </a:solidFill>
                <a:ea typeface="+mn-lt"/>
                <a:cs typeface="+mn-lt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15" name="矩形 14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5699761" y="615615"/>
              <a:ext cx="792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示例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756910" y="2360295"/>
            <a:ext cx="678180" cy="5835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defRPr/>
            </a:pP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VS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图片 6" descr="微信图片_201905181538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05" y="1136650"/>
            <a:ext cx="5107305" cy="4920615"/>
          </a:xfrm>
          <a:prstGeom prst="rect">
            <a:avLst/>
          </a:prstGeom>
        </p:spPr>
      </p:pic>
      <p:pic>
        <p:nvPicPr>
          <p:cNvPr id="8" name="图片 7" descr="微信图片_201905181538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090" y="1190625"/>
            <a:ext cx="5121275" cy="4866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4000">
        <p14:vortex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14591</Words>
  <Application>WPS 演示</Application>
  <PresentationFormat>宽屏</PresentationFormat>
  <Paragraphs>458</Paragraphs>
  <Slides>37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9" baseType="lpstr">
      <vt:lpstr>Arial</vt:lpstr>
      <vt:lpstr>宋体</vt:lpstr>
      <vt:lpstr>Wingdings</vt:lpstr>
      <vt:lpstr>方正清刻本悦宋简体</vt:lpstr>
      <vt:lpstr>萝莉体 第二版</vt:lpstr>
      <vt:lpstr>Segoe UI</vt:lpstr>
      <vt:lpstr>微软雅黑</vt:lpstr>
      <vt:lpstr>等线</vt:lpstr>
      <vt:lpstr>幼圆</vt:lpstr>
      <vt:lpstr>Century Gothic</vt:lpstr>
      <vt:lpstr>TypeLand 康熙字典體 Trial</vt:lpstr>
      <vt:lpstr>经典细圆简</vt:lpstr>
      <vt:lpstr>Calibri</vt:lpstr>
      <vt:lpstr>Arial Unicode MS</vt:lpstr>
      <vt:lpstr>Open Sans</vt:lpstr>
      <vt:lpstr>Helvetica</vt:lpstr>
      <vt:lpstr>Titillium</vt:lpstr>
      <vt:lpstr>微软雅黑 Light</vt:lpstr>
      <vt:lpstr>华文中宋</vt:lpstr>
      <vt:lpstr>等线 Light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</cp:lastModifiedBy>
  <cp:revision>79</cp:revision>
  <dcterms:created xsi:type="dcterms:W3CDTF">2017-05-21T05:34:00Z</dcterms:created>
  <dcterms:modified xsi:type="dcterms:W3CDTF">2019-05-18T09:15:41Z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