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05" r:id="rId6"/>
    <p:sldId id="11646" r:id="rId7"/>
    <p:sldId id="11647" r:id="rId8"/>
    <p:sldId id="11648" r:id="rId9"/>
    <p:sldId id="11649" r:id="rId10"/>
    <p:sldId id="11650" r:id="rId11"/>
    <p:sldId id="11651" r:id="rId12"/>
    <p:sldId id="11652" r:id="rId13"/>
    <p:sldId id="11653" r:id="rId14"/>
    <p:sldId id="11654" r:id="rId15"/>
    <p:sldId id="11655" r:id="rId16"/>
    <p:sldId id="11656" r:id="rId17"/>
    <p:sldId id="11657" r:id="rId18"/>
    <p:sldId id="11658" r:id="rId19"/>
    <p:sldId id="11660" r:id="rId20"/>
    <p:sldId id="11661" r:id="rId21"/>
    <p:sldId id="11662" r:id="rId22"/>
    <p:sldId id="11663" r:id="rId23"/>
    <p:sldId id="11664" r:id="rId24"/>
    <p:sldId id="11665" r:id="rId25"/>
    <p:sldId id="11666" r:id="rId26"/>
    <p:sldId id="11667" r:id="rId27"/>
    <p:sldId id="11668" r:id="rId28"/>
    <p:sldId id="11669" r:id="rId29"/>
    <p:sldId id="11670" r:id="rId30"/>
    <p:sldId id="11671" r:id="rId31"/>
    <p:sldId id="11672" r:id="rId32"/>
    <p:sldId id="11503" r:id="rId33"/>
    <p:sldId id="11430" r:id="rId34"/>
  </p:sldIdLst>
  <p:sldSz cx="12192000" cy="6858000"/>
  <p:notesSz cx="6858000" cy="9144000"/>
  <p:embeddedFontLst>
    <p:embeddedFont>
      <p:font typeface="Segoe UI" panose="020B0502040204020203" pitchFamily="34" charset="0"/>
      <p:regular r:id="rId38"/>
      <p:bold r:id="rId39"/>
      <p:italic r:id="rId40"/>
      <p:boldItalic r:id="rId41"/>
    </p:embeddedFont>
    <p:embeddedFont>
      <p:font typeface="微软雅黑" panose="020B0503020204020204" pitchFamily="34" charset="-122"/>
      <p:regular r:id="rId42"/>
    </p:embeddedFont>
    <p:embeddedFont>
      <p:font typeface="等线" panose="02010600030101010101" charset="-122"/>
      <p:regular r:id="rId43"/>
    </p:embeddedFont>
    <p:embeddedFont>
      <p:font typeface="幼圆" panose="02010509060101010101" charset="-122"/>
      <p:regular r:id="rId44"/>
    </p:embeddedFont>
    <p:embeddedFont>
      <p:font typeface="Century Gothic" panose="020B0502020202020204" pitchFamily="34" charset="0"/>
      <p:regular r:id="rId45"/>
      <p:bold r:id="rId46"/>
      <p:italic r:id="rId47"/>
      <p:boldItalic r:id="rId48"/>
    </p:embeddedFont>
    <p:embeddedFont>
      <p:font typeface="TypeLand 康熙字典體 Trial" panose="020B0502000000000001" pitchFamily="34" charset="-122"/>
      <p:regular r:id="rId49"/>
    </p:embeddedFont>
    <p:embeddedFont>
      <p:font typeface="Calibri" panose="020F0502020204030204" charset="0"/>
      <p:regular r:id="rId50"/>
      <p:bold r:id="rId51"/>
      <p:italic r:id="rId52"/>
      <p:boldItalic r:id="rId53"/>
    </p:embeddedFont>
    <p:embeddedFont>
      <p:font typeface="华文中宋" panose="02010600040101010101" charset="-122"/>
      <p:regular r:id="rId54"/>
    </p:embeddedFont>
    <p:embeddedFont>
      <p:font typeface="等线 Light" panose="02010600030101010101" charset="-122"/>
      <p:regular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05"/>
            <p14:sldId id="11646"/>
            <p14:sldId id="11647"/>
            <p14:sldId id="11648"/>
            <p14:sldId id="11649"/>
            <p14:sldId id="11651"/>
            <p14:sldId id="11652"/>
            <p14:sldId id="11653"/>
            <p14:sldId id="11654"/>
            <p14:sldId id="11655"/>
            <p14:sldId id="11656"/>
            <p14:sldId id="11657"/>
            <p14:sldId id="11658"/>
            <p14:sldId id="11660"/>
            <p14:sldId id="11661"/>
            <p14:sldId id="11662"/>
            <p14:sldId id="11663"/>
            <p14:sldId id="11664"/>
            <p14:sldId id="11665"/>
            <p14:sldId id="11666"/>
            <p14:sldId id="11667"/>
            <p14:sldId id="11668"/>
            <p14:sldId id="11669"/>
            <p14:sldId id="11670"/>
            <p14:sldId id="11671"/>
            <p14:sldId id="11672"/>
            <p14:sldId id="11503"/>
            <p14:sldId id="11430"/>
            <p14:sldId id="1165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font" Target="fonts/font18.fntdata"/><Relationship Id="rId54" Type="http://schemas.openxmlformats.org/officeDocument/2006/relationships/font" Target="fonts/font17.fntdata"/><Relationship Id="rId53" Type="http://schemas.openxmlformats.org/officeDocument/2006/relationships/font" Target="fonts/font16.fntdata"/><Relationship Id="rId52" Type="http://schemas.openxmlformats.org/officeDocument/2006/relationships/font" Target="fonts/font15.fntdata"/><Relationship Id="rId51" Type="http://schemas.openxmlformats.org/officeDocument/2006/relationships/font" Target="fonts/font14.fntdata"/><Relationship Id="rId50" Type="http://schemas.openxmlformats.org/officeDocument/2006/relationships/font" Target="fonts/font13.fntdata"/><Relationship Id="rId5" Type="http://schemas.openxmlformats.org/officeDocument/2006/relationships/slide" Target="slides/slide2.xml"/><Relationship Id="rId49" Type="http://schemas.openxmlformats.org/officeDocument/2006/relationships/font" Target="fonts/font12.fntdata"/><Relationship Id="rId48" Type="http://schemas.openxmlformats.org/officeDocument/2006/relationships/font" Target="fonts/font11.fntdata"/><Relationship Id="rId47" Type="http://schemas.openxmlformats.org/officeDocument/2006/relationships/font" Target="fonts/font10.fntdata"/><Relationship Id="rId46" Type="http://schemas.openxmlformats.org/officeDocument/2006/relationships/font" Target="fonts/font9.fntdata"/><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单元七　司法文书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393566" y="29557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行政起诉状相关知识</a:t>
              </a:r>
              <a:endParaRPr lang="zh-CN" altLang="en-US" sz="2400">
                <a:sym typeface="+mn-ea"/>
              </a:endParaRPr>
            </a:p>
          </p:txBody>
        </p:sp>
      </p:grpSp>
      <p:grpSp>
        <p:nvGrpSpPr>
          <p:cNvPr id="3" name="组合 2"/>
          <p:cNvGrpSpPr/>
          <p:nvPr/>
        </p:nvGrpSpPr>
        <p:grpSpPr>
          <a:xfrm>
            <a:off x="892253" y="616397"/>
            <a:ext cx="10989310" cy="6092825"/>
            <a:chOff x="743847" y="427711"/>
            <a:chExt cx="10989310" cy="609282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121027" y="427711"/>
              <a:ext cx="5612130" cy="609282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olidFill>
                    <a:srgbClr val="002060"/>
                  </a:solidFill>
                  <a:sym typeface="+mn-ea"/>
                </a:rPr>
                <a:t>（一）行政起诉状</a:t>
              </a:r>
              <a:endParaRPr lang="zh-CN" altLang="en-US" sz="2000">
                <a:sym typeface="+mn-ea"/>
              </a:endParaRPr>
            </a:p>
            <a:p>
              <a:pPr fontAlgn="auto">
                <a:lnSpc>
                  <a:spcPct val="150000"/>
                </a:lnSpc>
              </a:pPr>
              <a:r>
                <a:rPr lang="zh-CN" altLang="en-US" sz="2000">
                  <a:sym typeface="+mn-ea"/>
                </a:rPr>
                <a:t>行政起诉状，是公民、法人或者其他组织，认为自己的合法权益受到行政机关及其工作人员的具体行政行为的侵犯，依法向人民法院提起诉讼，请求给予裁判所呈递的诉状。</a:t>
              </a:r>
              <a:endParaRPr lang="zh-CN" altLang="en-US" sz="2000">
                <a:sym typeface="+mn-ea"/>
              </a:endParaRPr>
            </a:p>
            <a:p>
              <a:pPr fontAlgn="auto">
                <a:lnSpc>
                  <a:spcPct val="150000"/>
                </a:lnSpc>
              </a:pPr>
              <a:r>
                <a:rPr lang="zh-CN" altLang="en-US" sz="2000">
                  <a:solidFill>
                    <a:srgbClr val="002060"/>
                  </a:solidFill>
                  <a:sym typeface="+mn-ea"/>
                </a:rPr>
                <a:t>（二）行政起诉状的写法</a:t>
              </a:r>
              <a:endParaRPr lang="zh-CN" altLang="en-US" sz="2000">
                <a:solidFill>
                  <a:srgbClr val="002060"/>
                </a:solidFill>
                <a:sym typeface="+mn-ea"/>
              </a:endParaRPr>
            </a:p>
            <a:p>
              <a:pPr fontAlgn="auto">
                <a:lnSpc>
                  <a:spcPct val="150000"/>
                </a:lnSpc>
              </a:pPr>
              <a:r>
                <a:rPr lang="zh-CN" altLang="en-US" sz="2000">
                  <a:sym typeface="+mn-ea"/>
                </a:rPr>
                <a:t>行政起诉状的写法与民事起诉状仅有几点不同之处：</a:t>
              </a:r>
              <a:endParaRPr lang="zh-CN" altLang="en-US" sz="2000">
                <a:sym typeface="+mn-ea"/>
              </a:endParaRPr>
            </a:p>
            <a:p>
              <a:pPr fontAlgn="auto">
                <a:lnSpc>
                  <a:spcPct val="150000"/>
                </a:lnSpc>
              </a:pPr>
              <a:r>
                <a:rPr lang="zh-CN" altLang="en-US" sz="2000">
                  <a:sym typeface="+mn-ea"/>
                </a:rPr>
                <a:t>1. 标题写“行政起诉状”。</a:t>
              </a:r>
              <a:endParaRPr lang="zh-CN" altLang="en-US" sz="2000">
                <a:sym typeface="+mn-ea"/>
              </a:endParaRPr>
            </a:p>
            <a:p>
              <a:pPr fontAlgn="auto">
                <a:lnSpc>
                  <a:spcPct val="150000"/>
                </a:lnSpc>
              </a:pPr>
              <a:r>
                <a:rPr lang="zh-CN" altLang="en-US" sz="2000">
                  <a:sym typeface="+mn-ea"/>
                </a:rPr>
                <a:t>2. 原告可以是公民，也可以是法人或其他组织；被告必须是主管行政机关。</a:t>
              </a:r>
              <a:endParaRPr lang="zh-CN" altLang="en-US" sz="2000">
                <a:sym typeface="+mn-ea"/>
              </a:endParaRPr>
            </a:p>
            <a:p>
              <a:pPr fontAlgn="auto">
                <a:lnSpc>
                  <a:spcPct val="150000"/>
                </a:lnSpc>
              </a:pPr>
              <a:r>
                <a:rPr lang="zh-CN" altLang="en-US" sz="2000">
                  <a:sym typeface="+mn-ea"/>
                </a:rPr>
                <a:t>3. 诉讼请求要针对被告的具体行政行为而提出。</a:t>
              </a:r>
              <a:endParaRPr lang="zh-CN" altLang="en-US" sz="2000">
                <a:sym typeface="+mn-ea"/>
              </a:endParaRPr>
            </a:p>
            <a:p>
              <a:pPr fontAlgn="auto">
                <a:lnSpc>
                  <a:spcPct val="150000"/>
                </a:lnSpc>
              </a:pPr>
              <a:r>
                <a:rPr lang="zh-CN" altLang="en-US" sz="2000">
                  <a:sym typeface="+mn-ea"/>
                </a:rPr>
                <a:t>4. 行政起诉状应附行政处罚决定书。</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393566" y="29557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行政起诉状相关知识</a:t>
              </a:r>
              <a:endParaRPr lang="zh-CN" altLang="en-US" sz="2400">
                <a:sym typeface="+mn-ea"/>
              </a:endParaRPr>
            </a:p>
          </p:txBody>
        </p:sp>
      </p:grpSp>
      <p:grpSp>
        <p:nvGrpSpPr>
          <p:cNvPr id="3" name="组合 2"/>
          <p:cNvGrpSpPr/>
          <p:nvPr/>
        </p:nvGrpSpPr>
        <p:grpSpPr>
          <a:xfrm>
            <a:off x="892253" y="615762"/>
            <a:ext cx="10742295" cy="6092825"/>
            <a:chOff x="743847" y="427076"/>
            <a:chExt cx="10742295" cy="609282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343277" y="427076"/>
              <a:ext cx="5142865" cy="609282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olidFill>
                    <a:srgbClr val="002060"/>
                  </a:solidFill>
                  <a:sym typeface="+mn-ea"/>
                </a:rPr>
                <a:t>（三）行政起诉状写作应注意的问题</a:t>
              </a:r>
              <a:endParaRPr lang="zh-CN" altLang="en-US" sz="2000">
                <a:solidFill>
                  <a:srgbClr val="002060"/>
                </a:solidFill>
                <a:sym typeface="+mn-ea"/>
              </a:endParaRPr>
            </a:p>
            <a:p>
              <a:pPr fontAlgn="auto">
                <a:lnSpc>
                  <a:spcPct val="150000"/>
                </a:lnSpc>
              </a:pPr>
              <a:r>
                <a:rPr lang="zh-CN" altLang="en-US" sz="2000">
                  <a:solidFill>
                    <a:schemeClr val="tx1"/>
                  </a:solidFill>
                  <a:sym typeface="+mn-ea"/>
                </a:rPr>
                <a:t>1. 行政起诉状中的事实部分，主要写明被告侵犯原告合法权益的具体事实及被告应负的责任；要写明发生行政争议的时间、地点、原因、情节及具体经过；要写明被告侵权的后果。</a:t>
              </a:r>
              <a:endParaRPr lang="zh-CN" altLang="en-US" sz="2000">
                <a:solidFill>
                  <a:schemeClr val="tx1"/>
                </a:solidFill>
                <a:sym typeface="+mn-ea"/>
              </a:endParaRPr>
            </a:p>
            <a:p>
              <a:pPr fontAlgn="auto">
                <a:lnSpc>
                  <a:spcPct val="150000"/>
                </a:lnSpc>
              </a:pPr>
              <a:r>
                <a:rPr lang="zh-CN" altLang="en-US" sz="2000">
                  <a:solidFill>
                    <a:schemeClr val="tx1"/>
                  </a:solidFill>
                  <a:sym typeface="+mn-ea"/>
                </a:rPr>
                <a:t>2. 理由部分，要准确引用法律、法规或规章的条款。</a:t>
              </a:r>
              <a:endParaRPr lang="zh-CN" altLang="en-US" sz="2000">
                <a:solidFill>
                  <a:schemeClr val="tx1"/>
                </a:solidFill>
                <a:sym typeface="+mn-ea"/>
              </a:endParaRPr>
            </a:p>
            <a:p>
              <a:pPr fontAlgn="auto">
                <a:lnSpc>
                  <a:spcPct val="150000"/>
                </a:lnSpc>
              </a:pPr>
              <a:r>
                <a:rPr lang="zh-CN" altLang="en-US" sz="2000">
                  <a:solidFill>
                    <a:schemeClr val="tx1"/>
                  </a:solidFill>
                  <a:sym typeface="+mn-ea"/>
                </a:rPr>
                <a:t>3. 在法定的期限内向人民法院提起诉讼：行政诉讼的时效期限，视具体法律、法规而定，一般为 15 天。</a:t>
              </a:r>
              <a:endParaRPr lang="zh-CN" altLang="en-US" sz="2000">
                <a:solidFill>
                  <a:schemeClr val="tx1"/>
                </a:solidFill>
                <a:sym typeface="+mn-ea"/>
              </a:endParaRPr>
            </a:p>
            <a:p>
              <a:pPr fontAlgn="auto">
                <a:lnSpc>
                  <a:spcPct val="150000"/>
                </a:lnSpc>
              </a:pPr>
              <a:r>
                <a:rPr lang="zh-CN" altLang="en-US" sz="2000">
                  <a:solidFill>
                    <a:schemeClr val="tx1"/>
                  </a:solidFill>
                  <a:sym typeface="+mn-ea"/>
                </a:rPr>
                <a:t>4. 写作技巧，可按行政争议的发生、发展顺序，围绕中心问题写。</a:t>
              </a:r>
              <a:endParaRPr lang="zh-CN" altLang="en-US" sz="2000">
                <a:solidFill>
                  <a:schemeClr val="tx1"/>
                </a:solidFill>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5018405" cy="645160"/>
          </a:xfrm>
          <a:prstGeom prst="rect">
            <a:avLst/>
          </a:prstGeom>
          <a:noFill/>
        </p:spPr>
        <p:txBody>
          <a:bodyPr wrap="square" rtlCol="0">
            <a:spAutoFit/>
          </a:bodyPr>
          <a:p>
            <a:pPr lvl="0" algn="ctr">
              <a:defRPr/>
            </a:pPr>
            <a:r>
              <a:rPr lang="zh-CN" altLang="en-US" sz="3600" b="1" dirty="0">
                <a:solidFill>
                  <a:srgbClr val="7030A0"/>
                </a:solidFill>
                <a:sym typeface="+mn-ea"/>
              </a:rPr>
              <a:t>第二节　法庭论辩文书</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4"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547365"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答辩状</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1121444"/>
            <a:ext cx="9361181" cy="5736556"/>
            <a:chOff x="3596893" y="2644087"/>
            <a:chExt cx="4871213" cy="2544902"/>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sp>
        <p:nvSpPr>
          <p:cNvPr id="4" name="文本框 3"/>
          <p:cNvSpPr txBox="1"/>
          <p:nvPr/>
        </p:nvSpPr>
        <p:spPr>
          <a:xfrm>
            <a:off x="3228975" y="1261110"/>
            <a:ext cx="5951220" cy="5077460"/>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（一）答辩状概述</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民事答辩状是在民事诉讼活动中，被告或者被上诉人针对原告或者上诉人的诉状内容进行回答和辩解的一种文书。</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人民法院在收到原告的起诉状和上诉人的上诉状以后，应当在 5 日内将副本送达被告或被上诉人，被告或被上诉人应当在收到副本之日起 15 日内提出答辩状。对方当事人在法定的期限内不提出答辩状的，不影响人民法院审理。由此可见，提出答辩状，对民事被告和被上诉人来讲，是一项重要的诉讼权利，体现了原、被告诉讼权利平等的原则。提供答辩状，也有利于法院全面了解案情，有利于公正合理及时处理好案件。</a:t>
            </a:r>
            <a:endParaRPr dirty="0">
              <a:latin typeface="幼圆" panose="02010509060101010101" charset="-122"/>
              <a:ea typeface="幼圆" panose="02010509060101010101" charset="-122"/>
              <a:sym typeface="+mn-ea"/>
            </a:endParaRPr>
          </a:p>
        </p:txBody>
      </p:sp>
      <p:pic>
        <p:nvPicPr>
          <p:cNvPr id="5" name="图片 4" descr="559b44afee18f733944cfc6b25d1639d"/>
          <p:cNvPicPr>
            <a:picLocks noChangeAspect="1"/>
          </p:cNvPicPr>
          <p:nvPr/>
        </p:nvPicPr>
        <p:blipFill>
          <a:blip r:embed="rId3"/>
          <a:stretch>
            <a:fillRect/>
          </a:stretch>
        </p:blipFill>
        <p:spPr>
          <a:xfrm>
            <a:off x="393065" y="4034155"/>
            <a:ext cx="2813050" cy="2482215"/>
          </a:xfrm>
          <a:prstGeom prst="rect">
            <a:avLst/>
          </a:prstGeom>
        </p:spPr>
      </p:pic>
    </p:spTree>
  </p:cSld>
  <p:clrMapOvr>
    <a:masterClrMapping/>
  </p:clrMapOvr>
  <p:transition spd="slow" advTm="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4"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547365"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答辩状</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1121444"/>
            <a:ext cx="9361181" cy="5736556"/>
            <a:chOff x="3596893" y="2644087"/>
            <a:chExt cx="4871213" cy="2544902"/>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sp>
        <p:nvSpPr>
          <p:cNvPr id="4" name="文本框 3"/>
          <p:cNvSpPr txBox="1"/>
          <p:nvPr/>
        </p:nvSpPr>
        <p:spPr>
          <a:xfrm>
            <a:off x="3228975" y="1261110"/>
            <a:ext cx="5951220" cy="4661535"/>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（二）答辩状的结构</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1. 首部</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（1）标题。写明“民事答辩状”或“答辩状”。</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（2）答辩人基本情况。</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（3）答辩事由。这一部分是程式化文字，通常有两种表达格式：第一审案件答辩人是被告人，答辩事由的具体行文为：“答辩人因……（案由）一案，现提出答辩如下”；</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上诉案件答辩状的答辩人是被上诉人，答辩事由的具体行文为：“上诉人 ×××（姓名）因……（案由）一案，不服 ××× 人民法院 ×× 年 × 月 × 日 × 字第 × 号民事判决，提起上诉，现提出答辩如下”。</a:t>
            </a:r>
            <a:endParaRPr dirty="0">
              <a:latin typeface="幼圆" panose="02010509060101010101" charset="-122"/>
              <a:ea typeface="幼圆" panose="02010509060101010101" charset="-122"/>
              <a:sym typeface="+mn-ea"/>
            </a:endParaRPr>
          </a:p>
        </p:txBody>
      </p:sp>
      <p:pic>
        <p:nvPicPr>
          <p:cNvPr id="5" name="图片 4" descr="559b44afee18f733944cfc6b25d1639d"/>
          <p:cNvPicPr>
            <a:picLocks noChangeAspect="1"/>
          </p:cNvPicPr>
          <p:nvPr/>
        </p:nvPicPr>
        <p:blipFill>
          <a:blip r:embed="rId3"/>
          <a:stretch>
            <a:fillRect/>
          </a:stretch>
        </p:blipFill>
        <p:spPr>
          <a:xfrm>
            <a:off x="393065" y="4034155"/>
            <a:ext cx="2813050" cy="2482215"/>
          </a:xfrm>
          <a:prstGeom prst="rect">
            <a:avLst/>
          </a:prstGeom>
        </p:spPr>
      </p:pic>
    </p:spTree>
  </p:cSld>
  <p:clrMapOvr>
    <a:masterClrMapping/>
  </p:clrMapOvr>
  <p:transition spd="slow" advTm="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4"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547365"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答辩状</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1121444"/>
            <a:ext cx="9361181" cy="5736556"/>
            <a:chOff x="3596893" y="2644087"/>
            <a:chExt cx="4871213" cy="2544902"/>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sp>
        <p:nvSpPr>
          <p:cNvPr id="4" name="文本框 3"/>
          <p:cNvSpPr txBox="1"/>
          <p:nvPr/>
        </p:nvSpPr>
        <p:spPr>
          <a:xfrm>
            <a:off x="3228975" y="1513840"/>
            <a:ext cx="5951220" cy="3830955"/>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（二）答辩状的结构</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2. 正文</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这是答辩状的关键部分，一定要针对起诉状或上诉状所提出的事实和理由、所提的诉讼请求，进行答辩，并阐明自己的主张和理由。</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3. 尾部</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依次写明：致送法院名称；答辩人署名盖章；答辩状递交的年、月、日；附项，包括答辩状副本 × 份；人证、物证、书证等。</a:t>
            </a:r>
            <a:endParaRPr dirty="0">
              <a:latin typeface="幼圆" panose="02010509060101010101" charset="-122"/>
              <a:ea typeface="幼圆" panose="02010509060101010101" charset="-122"/>
              <a:sym typeface="+mn-ea"/>
            </a:endParaRPr>
          </a:p>
        </p:txBody>
      </p:sp>
      <p:pic>
        <p:nvPicPr>
          <p:cNvPr id="5" name="图片 4" descr="559b44afee18f733944cfc6b25d1639d"/>
          <p:cNvPicPr>
            <a:picLocks noChangeAspect="1"/>
          </p:cNvPicPr>
          <p:nvPr/>
        </p:nvPicPr>
        <p:blipFill>
          <a:blip r:embed="rId3"/>
          <a:stretch>
            <a:fillRect/>
          </a:stretch>
        </p:blipFill>
        <p:spPr>
          <a:xfrm>
            <a:off x="393065" y="4034155"/>
            <a:ext cx="2813050" cy="2482215"/>
          </a:xfrm>
          <a:prstGeom prst="rect">
            <a:avLst/>
          </a:prstGeom>
        </p:spPr>
      </p:pic>
    </p:spTree>
  </p:cSld>
  <p:clrMapOvr>
    <a:masterClrMapping/>
  </p:clrMapOvr>
  <p:transition spd="slow" advTm="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328161" y="471470"/>
              <a:ext cx="3535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（三）写作应注意的问题</a:t>
              </a:r>
              <a:endParaRPr lang="zh-CN" altLang="en-US" sz="2400">
                <a:sym typeface="+mn-ea"/>
              </a:endParaRPr>
            </a:p>
          </p:txBody>
        </p:sp>
      </p:grpSp>
      <p:grpSp>
        <p:nvGrpSpPr>
          <p:cNvPr id="3" name="组合 2"/>
          <p:cNvGrpSpPr/>
          <p:nvPr/>
        </p:nvGrpSpPr>
        <p:grpSpPr>
          <a:xfrm>
            <a:off x="892253" y="1002477"/>
            <a:ext cx="10549890" cy="5492750"/>
            <a:chOff x="743847" y="813791"/>
            <a:chExt cx="10549890" cy="549275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335657" y="813791"/>
              <a:ext cx="4958080" cy="549275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ym typeface="+mn-ea"/>
                </a:rPr>
                <a:t>1. 对指控，摆事实，按法律条文据理反驳，中心明确，不能空发议论，无理狡辩。</a:t>
              </a:r>
              <a:endParaRPr lang="zh-CN" altLang="en-US">
                <a:sym typeface="+mn-ea"/>
              </a:endParaRPr>
            </a:p>
            <a:p>
              <a:pPr fontAlgn="auto">
                <a:lnSpc>
                  <a:spcPct val="150000"/>
                </a:lnSpc>
              </a:pPr>
              <a:r>
                <a:rPr lang="zh-CN" altLang="en-US">
                  <a:sym typeface="+mn-ea"/>
                </a:rPr>
                <a:t>2. 文字表述要确切，切忌意气用事，挖苦嘲讽，反对强词夺理；避免出现错别字和错用标点符号，以免造成歧义和误解。</a:t>
              </a:r>
              <a:endParaRPr lang="zh-CN" altLang="en-US">
                <a:sym typeface="+mn-ea"/>
              </a:endParaRPr>
            </a:p>
            <a:p>
              <a:pPr fontAlgn="auto">
                <a:lnSpc>
                  <a:spcPct val="150000"/>
                </a:lnSpc>
              </a:pPr>
              <a:r>
                <a:rPr lang="zh-CN" altLang="en-US">
                  <a:sym typeface="+mn-ea"/>
                </a:rPr>
                <a:t>3. 辩状中对当事人的称谓应统称“原告”“被告”，或“上诉人”“被上诉人”。</a:t>
              </a:r>
              <a:endParaRPr lang="zh-CN" altLang="en-US">
                <a:sym typeface="+mn-ea"/>
              </a:endParaRPr>
            </a:p>
            <a:p>
              <a:pPr fontAlgn="auto">
                <a:lnSpc>
                  <a:spcPct val="150000"/>
                </a:lnSpc>
              </a:pPr>
              <a:r>
                <a:rPr lang="zh-CN" altLang="en-US">
                  <a:sym typeface="+mn-ea"/>
                </a:rPr>
                <a:t>4. 辩状一般用于民事案件。刑事案例中被告人的辩护人在法院刑事审判庭上为被告人作无罪、减轻、免除刑事责任辩护时所写的辩状或发言稿为“辩护词”。</a:t>
              </a:r>
              <a:endParaRPr lang="zh-CN" altLang="en-US">
                <a:sym typeface="+mn-ea"/>
              </a:endParaRPr>
            </a:p>
            <a:p>
              <a:pPr fontAlgn="auto">
                <a:lnSpc>
                  <a:spcPct val="150000"/>
                </a:lnSpc>
              </a:pPr>
              <a:r>
                <a:rPr lang="zh-CN" altLang="en-US">
                  <a:sym typeface="+mn-ea"/>
                </a:rPr>
                <a:t>5. 结构要紧凑，脉络要分明，中心要突出，语言要精练。</a:t>
              </a:r>
              <a:endParaRPr lang="zh-CN" altLang="en-US">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5176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242561" y="615615"/>
              <a:ext cx="1706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民事上诉状</a:t>
              </a:r>
              <a:endParaRPr lang="zh-CN" altLang="en-US" sz="2400">
                <a:latin typeface="Calibri" panose="020F0502020204030204" charset="0"/>
                <a:sym typeface="+mn-ea"/>
              </a:endParaRPr>
            </a:p>
          </p:txBody>
        </p:sp>
      </p:grpSp>
      <p:sp>
        <p:nvSpPr>
          <p:cNvPr id="27" name="Oval 4"/>
          <p:cNvSpPr/>
          <p:nvPr/>
        </p:nvSpPr>
        <p:spPr>
          <a:xfrm>
            <a:off x="1826895" y="770890"/>
            <a:ext cx="168592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953375" y="708025"/>
            <a:ext cx="164084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228725" y="2074545"/>
            <a:ext cx="3020695" cy="4523105"/>
          </a:xfrm>
          <a:prstGeom prst="rect">
            <a:avLst/>
          </a:prstGeom>
        </p:spPr>
        <p:txBody>
          <a:bodyPr wrap="square">
            <a:spAutoFit/>
            <a:scene3d>
              <a:camera prst="orthographicFront"/>
              <a:lightRig rig="threePt" dir="t"/>
            </a:scene3d>
            <a:sp3d contourW="12700"/>
          </a:bodyPr>
          <a:lstStyle/>
          <a:p>
            <a:pPr algn="l" fontAlgn="auto">
              <a:lnSpc>
                <a:spcPct val="200000"/>
              </a:lnSpc>
            </a:pPr>
            <a:r>
              <a:rPr lang="zh-CN" altLang="en-US">
                <a:sym typeface="+mn-ea"/>
              </a:rPr>
              <a:t>民事上诉状，是民事诉讼当事人或者其法定代理人，不服地方各级人民法院第一审</a:t>
            </a:r>
            <a:endParaRPr lang="zh-CN" altLang="en-US">
              <a:sym typeface="+mn-ea"/>
            </a:endParaRPr>
          </a:p>
          <a:p>
            <a:pPr algn="l" fontAlgn="auto">
              <a:lnSpc>
                <a:spcPct val="200000"/>
              </a:lnSpc>
            </a:pPr>
            <a:r>
              <a:rPr lang="zh-CN" altLang="en-US">
                <a:sym typeface="+mn-ea"/>
              </a:rPr>
              <a:t>民事判决或裁定，在法定期限内，依照法定程序，向上一级人民法院提起上诉，请求撤销或变更原审裁判而提出的诉讼文书。</a:t>
            </a:r>
            <a:endParaRPr lang="zh-CN" altLang="en-US">
              <a:sym typeface="+mn-ea"/>
            </a:endParaRPr>
          </a:p>
        </p:txBody>
      </p:sp>
      <p:sp>
        <p:nvSpPr>
          <p:cNvPr id="69" name="文本框 68"/>
          <p:cNvSpPr txBox="1"/>
          <p:nvPr/>
        </p:nvSpPr>
        <p:spPr>
          <a:xfrm>
            <a:off x="2140187" y="130636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概述</a:t>
            </a:r>
            <a:endParaRPr lang="zh-CN" altLang="en-US" sz="2000">
              <a:solidFill>
                <a:schemeClr val="tx1"/>
              </a:solidFill>
              <a:latin typeface="+mj-lt"/>
              <a:ea typeface="+mj-lt"/>
              <a:cs typeface="+mj-lt"/>
              <a:sym typeface="+mn-ea"/>
            </a:endParaRPr>
          </a:p>
        </p:txBody>
      </p:sp>
      <p:sp>
        <p:nvSpPr>
          <p:cNvPr id="71" name="矩形 70"/>
          <p:cNvSpPr/>
          <p:nvPr/>
        </p:nvSpPr>
        <p:spPr>
          <a:xfrm>
            <a:off x="5090795" y="1704975"/>
            <a:ext cx="6655435" cy="52622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a:sym typeface="+mn-ea"/>
              </a:rPr>
              <a:t>1. 首部</a:t>
            </a:r>
            <a:endParaRPr lang="zh-CN" altLang="en-US" sz="1600">
              <a:sym typeface="+mn-ea"/>
            </a:endParaRPr>
          </a:p>
          <a:p>
            <a:pPr algn="l" fontAlgn="auto">
              <a:lnSpc>
                <a:spcPct val="150000"/>
              </a:lnSpc>
            </a:pPr>
            <a:r>
              <a:rPr lang="zh-CN" altLang="en-US" sz="1600">
                <a:sym typeface="+mn-ea"/>
              </a:rPr>
              <a:t>（1）标题。写明“民事上诉状”或“上诉状”。</a:t>
            </a:r>
            <a:endParaRPr lang="zh-CN" altLang="en-US" sz="1600">
              <a:sym typeface="+mn-ea"/>
            </a:endParaRPr>
          </a:p>
          <a:p>
            <a:pPr algn="l" fontAlgn="auto">
              <a:lnSpc>
                <a:spcPct val="150000"/>
              </a:lnSpc>
            </a:pPr>
            <a:r>
              <a:rPr lang="zh-CN" altLang="en-US" sz="1600">
                <a:sym typeface="+mn-ea"/>
              </a:rPr>
              <a:t>（2）当事人的基本情况。按上诉人、被上诉人、第三人的顺序分别列写。</a:t>
            </a:r>
            <a:endParaRPr lang="zh-CN" altLang="en-US" sz="1600">
              <a:sym typeface="+mn-ea"/>
            </a:endParaRPr>
          </a:p>
          <a:p>
            <a:pPr algn="l" fontAlgn="auto">
              <a:lnSpc>
                <a:spcPct val="150000"/>
              </a:lnSpc>
            </a:pPr>
            <a:r>
              <a:rPr lang="zh-CN" altLang="en-US" sz="1600">
                <a:sym typeface="+mn-ea"/>
              </a:rPr>
              <a:t>（3）写明不服一审判决或裁定的事由。包括原审人民法院名称，处理时间，文书名称、字号，以及作出上诉的表示等内容。</a:t>
            </a:r>
            <a:endParaRPr lang="zh-CN" altLang="en-US" sz="1600">
              <a:sym typeface="+mn-ea"/>
            </a:endParaRPr>
          </a:p>
          <a:p>
            <a:pPr algn="l" fontAlgn="auto">
              <a:lnSpc>
                <a:spcPct val="150000"/>
              </a:lnSpc>
            </a:pPr>
            <a:r>
              <a:rPr lang="zh-CN" altLang="en-US" sz="1600">
                <a:sym typeface="+mn-ea"/>
              </a:rPr>
              <a:t>2. 正文</a:t>
            </a:r>
            <a:endParaRPr lang="zh-CN" altLang="en-US" sz="1600">
              <a:sym typeface="+mn-ea"/>
            </a:endParaRPr>
          </a:p>
          <a:p>
            <a:pPr algn="l" fontAlgn="auto">
              <a:lnSpc>
                <a:spcPct val="150000"/>
              </a:lnSpc>
            </a:pPr>
            <a:r>
              <a:rPr lang="zh-CN" altLang="en-US" sz="1600">
                <a:sym typeface="+mn-ea"/>
              </a:rPr>
              <a:t>（1）上诉请求。这是针对第一审人民法院的判决或裁定，而不是针对被上诉人的。</a:t>
            </a:r>
            <a:endParaRPr lang="zh-CN" altLang="en-US" sz="1600">
              <a:sym typeface="+mn-ea"/>
            </a:endParaRPr>
          </a:p>
          <a:p>
            <a:pPr algn="l" fontAlgn="auto">
              <a:lnSpc>
                <a:spcPct val="150000"/>
              </a:lnSpc>
            </a:pPr>
            <a:r>
              <a:rPr lang="zh-CN" altLang="en-US" sz="1600">
                <a:sym typeface="+mn-ea"/>
              </a:rPr>
              <a:t>（2）上诉理由。针对原审裁判，以事实为依据，以法律为准绳，论证和辩驳不服的理由。</a:t>
            </a:r>
            <a:endParaRPr lang="zh-CN" altLang="en-US" sz="1600">
              <a:sym typeface="+mn-ea"/>
            </a:endParaRPr>
          </a:p>
          <a:p>
            <a:pPr algn="l" fontAlgn="auto">
              <a:lnSpc>
                <a:spcPct val="150000"/>
              </a:lnSpc>
            </a:pPr>
            <a:r>
              <a:rPr lang="zh-CN" altLang="en-US" sz="1600">
                <a:sym typeface="+mn-ea"/>
              </a:rPr>
              <a:t>3. 尾部及附项</a:t>
            </a:r>
            <a:endParaRPr lang="zh-CN" altLang="en-US" sz="1600">
              <a:sym typeface="+mn-ea"/>
            </a:endParaRPr>
          </a:p>
          <a:p>
            <a:pPr algn="l" fontAlgn="auto">
              <a:lnSpc>
                <a:spcPct val="150000"/>
              </a:lnSpc>
            </a:pPr>
            <a:r>
              <a:rPr lang="zh-CN" altLang="en-US" sz="1600">
                <a:sym typeface="+mn-ea"/>
              </a:rPr>
              <a:t>尾部及附项的内容和格式与民事起诉状相同。只是将起诉人改写为上诉人。</a:t>
            </a:r>
            <a:endParaRPr lang="zh-CN" altLang="en-US" sz="1600">
              <a:sym typeface="+mn-ea"/>
            </a:endParaRPr>
          </a:p>
          <a:p>
            <a:pPr algn="l" fontAlgn="auto">
              <a:lnSpc>
                <a:spcPct val="150000"/>
              </a:lnSpc>
            </a:pPr>
            <a:endParaRPr lang="zh-CN" altLang="en-US" sz="1600">
              <a:sym typeface="+mn-ea"/>
            </a:endParaRPr>
          </a:p>
        </p:txBody>
      </p:sp>
      <p:sp>
        <p:nvSpPr>
          <p:cNvPr id="73" name="文本框 72"/>
          <p:cNvSpPr txBox="1"/>
          <p:nvPr/>
        </p:nvSpPr>
        <p:spPr>
          <a:xfrm>
            <a:off x="7954301" y="1152694"/>
            <a:ext cx="1640205" cy="706755"/>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内容、结构</a:t>
            </a:r>
            <a:endParaRPr lang="zh-CN" altLang="en-US" sz="2000">
              <a:solidFill>
                <a:schemeClr val="tx1"/>
              </a:solidFill>
              <a:latin typeface="+mj-lt"/>
              <a:ea typeface="+mj-lt"/>
              <a:cs typeface="+mj-lt"/>
              <a:sym typeface="+mn-ea"/>
            </a:endParaRPr>
          </a:p>
          <a:p>
            <a:pPr algn="ctr"/>
            <a:r>
              <a:rPr lang="zh-CN" altLang="en-US" sz="2000">
                <a:solidFill>
                  <a:schemeClr val="tx1"/>
                </a:solidFill>
                <a:latin typeface="+mj-lt"/>
                <a:ea typeface="+mj-lt"/>
                <a:cs typeface="+mj-lt"/>
                <a:sym typeface="+mn-ea"/>
              </a:rPr>
              <a:t>和写法</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3566161" y="471470"/>
              <a:ext cx="5059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（三）民事上诉状写作应注意的问题</a:t>
              </a:r>
              <a:endParaRPr lang="zh-CN" altLang="en-US" sz="2400">
                <a:sym typeface="+mn-ea"/>
              </a:endParaRPr>
            </a:p>
          </p:txBody>
        </p:sp>
      </p:grpSp>
      <p:grpSp>
        <p:nvGrpSpPr>
          <p:cNvPr id="3" name="组合 2"/>
          <p:cNvGrpSpPr/>
          <p:nvPr/>
        </p:nvGrpSpPr>
        <p:grpSpPr>
          <a:xfrm>
            <a:off x="892253" y="1002477"/>
            <a:ext cx="10416540" cy="5169535"/>
            <a:chOff x="743847" y="813791"/>
            <a:chExt cx="10416540" cy="516953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813791"/>
              <a:ext cx="4629785" cy="516953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 对当事人应统称为“上诉人”“被上诉人”，若称共同上诉人中的一人时，可称为“上诉人 ×××”，对共同被上诉人亦然。</a:t>
              </a:r>
              <a:endParaRPr lang="zh-CN" altLang="en-US" sz="2000">
                <a:sym typeface="+mn-ea"/>
              </a:endParaRPr>
            </a:p>
            <a:p>
              <a:pPr fontAlgn="auto">
                <a:lnSpc>
                  <a:spcPct val="150000"/>
                </a:lnSpc>
              </a:pPr>
              <a:r>
                <a:rPr lang="zh-CN" altLang="en-US" sz="2000">
                  <a:sym typeface="+mn-ea"/>
                </a:rPr>
                <a:t>2. 上诉状要针对上诉人对原审裁判的不服之处，进行反驳和纠正；民事起诉状则完全针对对方当事人的无理之处。这是两者在写法上的根本区别，要特别予以注意。</a:t>
              </a:r>
              <a:endParaRPr lang="zh-CN" altLang="en-US" sz="2000">
                <a:sym typeface="+mn-ea"/>
              </a:endParaRPr>
            </a:p>
            <a:p>
              <a:pPr fontAlgn="auto">
                <a:lnSpc>
                  <a:spcPct val="150000"/>
                </a:lnSpc>
              </a:pPr>
              <a:r>
                <a:rPr lang="zh-CN" altLang="en-US" sz="2000">
                  <a:sym typeface="+mn-ea"/>
                </a:rPr>
                <a:t>3. 上诉状必须在法定上诉期限内递交。递交上诉状，应按照对方当事人的人数提出副本。</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010470" y="295575"/>
              <a:ext cx="171005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刑事上诉状</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755650"/>
            <a:ext cx="10363834" cy="6323965"/>
            <a:chOff x="1015236" y="1865936"/>
            <a:chExt cx="7010715" cy="420359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5" y="1865936"/>
              <a:ext cx="3617256" cy="4203597"/>
            </a:xfrm>
            <a:prstGeom prst="rect">
              <a:avLst/>
            </a:prstGeom>
          </p:spPr>
          <p:txBody>
            <a:bodyPr wrap="square">
              <a:spAutoFit/>
              <a:scene3d>
                <a:camera prst="orthographicFront"/>
                <a:lightRig rig="threePt" dir="t"/>
              </a:scene3d>
              <a:sp3d contourW="12700"/>
            </a:bodyPr>
            <a:lstStyle/>
            <a:p>
              <a:pPr algn="l">
                <a:lnSpc>
                  <a:spcPct val="150000"/>
                </a:lnSpc>
              </a:pPr>
              <a:r>
                <a:rPr dirty="0">
                  <a:solidFill>
                    <a:srgbClr val="002060"/>
                  </a:solidFill>
                  <a:ea typeface="+mn-lt"/>
                  <a:cs typeface="+mn-lt"/>
                  <a:sym typeface="+mn-ea"/>
                </a:rPr>
                <a:t>（一）刑事上诉状</a:t>
              </a:r>
              <a:endParaRPr dirty="0">
                <a:solidFill>
                  <a:srgbClr val="002060"/>
                </a:solidFill>
                <a:ea typeface="+mn-lt"/>
                <a:cs typeface="+mn-lt"/>
                <a:sym typeface="+mn-ea"/>
              </a:endParaRPr>
            </a:p>
            <a:p>
              <a:pPr algn="l">
                <a:lnSpc>
                  <a:spcPct val="150000"/>
                </a:lnSpc>
              </a:pPr>
              <a:r>
                <a:rPr dirty="0">
                  <a:ea typeface="+mn-lt"/>
                  <a:cs typeface="+mn-lt"/>
                  <a:sym typeface="+mn-ea"/>
                </a:rPr>
                <a:t>刑事上诉状是刑事诉讼当事人及其法定代理人，不服地方各级人民法院第一审刑事判决或裁定，依照法定程序和上诉期限，向上一级人民法院提起上诉，请求撤销或变更原审裁判而提出的诉讼文书。</a:t>
              </a:r>
              <a:endParaRPr dirty="0">
                <a:ea typeface="+mn-lt"/>
                <a:cs typeface="+mn-lt"/>
                <a:sym typeface="+mn-ea"/>
              </a:endParaRPr>
            </a:p>
            <a:p>
              <a:pPr algn="l">
                <a:lnSpc>
                  <a:spcPct val="150000"/>
                </a:lnSpc>
              </a:pPr>
              <a:r>
                <a:rPr dirty="0">
                  <a:solidFill>
                    <a:srgbClr val="002060"/>
                  </a:solidFill>
                  <a:ea typeface="+mn-lt"/>
                  <a:cs typeface="+mn-lt"/>
                  <a:sym typeface="+mn-ea"/>
                </a:rPr>
                <a:t>（二）刑事上诉状的内容、结构和写法</a:t>
              </a:r>
              <a:endParaRPr dirty="0">
                <a:solidFill>
                  <a:srgbClr val="002060"/>
                </a:solidFill>
                <a:ea typeface="+mn-lt"/>
                <a:cs typeface="+mn-lt"/>
                <a:sym typeface="+mn-ea"/>
              </a:endParaRPr>
            </a:p>
            <a:p>
              <a:pPr algn="l">
                <a:lnSpc>
                  <a:spcPct val="150000"/>
                </a:lnSpc>
              </a:pPr>
              <a:r>
                <a:rPr dirty="0">
                  <a:ea typeface="+mn-lt"/>
                  <a:cs typeface="+mn-lt"/>
                  <a:sym typeface="+mn-ea"/>
                </a:rPr>
                <a:t>刑事上诉状的内容、结构与民事上诉状基本相同，有差别的几点是：</a:t>
              </a:r>
              <a:endParaRPr dirty="0">
                <a:ea typeface="+mn-lt"/>
                <a:cs typeface="+mn-lt"/>
                <a:sym typeface="+mn-ea"/>
              </a:endParaRPr>
            </a:p>
            <a:p>
              <a:pPr algn="l">
                <a:lnSpc>
                  <a:spcPct val="150000"/>
                </a:lnSpc>
              </a:pPr>
              <a:r>
                <a:rPr dirty="0">
                  <a:ea typeface="+mn-lt"/>
                  <a:cs typeface="+mn-lt"/>
                  <a:sym typeface="+mn-ea"/>
                </a:rPr>
                <a:t>1. 标题。写“刑事上诉状”，如附带民事诉讼的，则写“刑事附带民事上诉状”。</a:t>
              </a:r>
              <a:endParaRPr dirty="0">
                <a:ea typeface="+mn-lt"/>
                <a:cs typeface="+mn-lt"/>
                <a:sym typeface="+mn-ea"/>
              </a:endParaRPr>
            </a:p>
            <a:p>
              <a:pPr algn="l">
                <a:lnSpc>
                  <a:spcPct val="150000"/>
                </a:lnSpc>
              </a:pPr>
              <a:r>
                <a:rPr dirty="0">
                  <a:ea typeface="+mn-lt"/>
                  <a:cs typeface="+mn-lt"/>
                  <a:sym typeface="+mn-ea"/>
                </a:rPr>
                <a:t>2. 当事人的基本情况。公诉案件的上诉状，不写“被上诉人”一项，因为公诉案件不能把人民检察院列为被上诉人。而自诉案件，列写完上诉人以后，另起一行列写被上诉人。</a:t>
              </a:r>
              <a:endParaRPr dirty="0">
                <a:ea typeface="+mn-lt"/>
                <a:cs typeface="+mn-lt"/>
                <a:sym typeface="+mn-ea"/>
              </a:endParaRPr>
            </a:p>
            <a:p>
              <a:pPr algn="l">
                <a:lnSpc>
                  <a:spcPct val="150000"/>
                </a:lnSpc>
              </a:pP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41561" y="1682115"/>
            <a:ext cx="3528805" cy="3940810"/>
            <a:chOff x="5809192" y="1427168"/>
            <a:chExt cx="2021590"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诉状类文书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28932" y="3535122"/>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申请类文书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847452" y="3469366"/>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28702" y="2550867"/>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法庭论辩文书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847318" y="2485111"/>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010470" y="295575"/>
              <a:ext cx="171005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刑事上诉状</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755650"/>
            <a:ext cx="10363834" cy="5908040"/>
            <a:chOff x="1015236" y="1865936"/>
            <a:chExt cx="7010715" cy="3927128"/>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5" y="1865936"/>
              <a:ext cx="3617256" cy="3927128"/>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3. 上诉状的上诉请求和上诉理由。大体上可从以下几个方面进行：</a:t>
              </a:r>
              <a:endParaRPr dirty="0">
                <a:ea typeface="+mn-lt"/>
                <a:cs typeface="+mn-lt"/>
                <a:sym typeface="+mn-ea"/>
              </a:endParaRPr>
            </a:p>
            <a:p>
              <a:pPr algn="l">
                <a:lnSpc>
                  <a:spcPct val="150000"/>
                </a:lnSpc>
              </a:pPr>
              <a:r>
                <a:rPr dirty="0">
                  <a:ea typeface="+mn-lt"/>
                  <a:cs typeface="+mn-lt"/>
                  <a:sym typeface="+mn-ea"/>
                </a:rPr>
                <a:t>（1）认定事实方面。我国刑罚的量刑原则，以犯罪事实为根据。案件事实错误，是一个根本性错误。因此，上诉人认为原审裁判认定的事实有错误，有出入，原审裁判认定的证据不充分等，均可作为重要理由，提起上诉，并在刑事上诉状中提出确凿、充分的事实和证据予以反驳。如果被告人的犯罪事实不能认定，其结果必然是宣布被告人无罪。</a:t>
              </a:r>
              <a:endParaRPr dirty="0">
                <a:ea typeface="+mn-lt"/>
                <a:cs typeface="+mn-lt"/>
                <a:sym typeface="+mn-ea"/>
              </a:endParaRPr>
            </a:p>
            <a:p>
              <a:pPr algn="l">
                <a:lnSpc>
                  <a:spcPct val="150000"/>
                </a:lnSpc>
              </a:pPr>
              <a:r>
                <a:rPr dirty="0">
                  <a:ea typeface="+mn-lt"/>
                  <a:cs typeface="+mn-lt"/>
                  <a:sym typeface="+mn-ea"/>
                </a:rPr>
                <a:t>（2）定性和适用法律方面。上诉人应据理予以提出，并进行论证。</a:t>
              </a:r>
              <a:endParaRPr dirty="0">
                <a:ea typeface="+mn-lt"/>
                <a:cs typeface="+mn-lt"/>
                <a:sym typeface="+mn-ea"/>
              </a:endParaRPr>
            </a:p>
            <a:p>
              <a:pPr algn="l">
                <a:lnSpc>
                  <a:spcPct val="150000"/>
                </a:lnSpc>
              </a:pPr>
              <a:r>
                <a:rPr dirty="0">
                  <a:ea typeface="+mn-lt"/>
                  <a:cs typeface="+mn-lt"/>
                  <a:sym typeface="+mn-ea"/>
                </a:rPr>
                <a:t>（3）审判程序方面。如果原审在审理案件的过程中违反了刑事诉讼法的规定，导致了案件不能公正裁决。</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3566161" y="471470"/>
              <a:ext cx="5059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（三）刑事上诉状写作应注意的问题</a:t>
              </a:r>
              <a:endParaRPr lang="zh-CN" altLang="en-US" sz="2400">
                <a:sym typeface="+mn-ea"/>
              </a:endParaRPr>
            </a:p>
          </p:txBody>
        </p:sp>
      </p:grpSp>
      <p:grpSp>
        <p:nvGrpSpPr>
          <p:cNvPr id="3" name="组合 2"/>
          <p:cNvGrpSpPr/>
          <p:nvPr/>
        </p:nvGrpSpPr>
        <p:grpSpPr>
          <a:xfrm>
            <a:off x="892253" y="1002477"/>
            <a:ext cx="10416540" cy="5169535"/>
            <a:chOff x="743847" y="813791"/>
            <a:chExt cx="10416540" cy="516953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813791"/>
              <a:ext cx="4629785" cy="516953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 我国法院实行两审终审制，第二审裁判是终审裁判，不得再提起上诉。因此，制</a:t>
              </a:r>
              <a:endParaRPr lang="zh-CN" altLang="en-US" sz="2000">
                <a:sym typeface="+mn-ea"/>
              </a:endParaRPr>
            </a:p>
            <a:p>
              <a:pPr fontAlgn="auto">
                <a:lnSpc>
                  <a:spcPct val="150000"/>
                </a:lnSpc>
              </a:pPr>
              <a:r>
                <a:rPr lang="zh-CN" altLang="en-US" sz="2000">
                  <a:sym typeface="+mn-ea"/>
                </a:rPr>
                <a:t>作刑事上诉状务必要周密、慎重。</a:t>
              </a:r>
              <a:endParaRPr lang="zh-CN" altLang="en-US" sz="2000">
                <a:sym typeface="+mn-ea"/>
              </a:endParaRPr>
            </a:p>
            <a:p>
              <a:pPr fontAlgn="auto">
                <a:lnSpc>
                  <a:spcPct val="150000"/>
                </a:lnSpc>
              </a:pPr>
              <a:r>
                <a:rPr lang="zh-CN" altLang="en-US" sz="2000">
                  <a:sym typeface="+mn-ea"/>
                </a:rPr>
                <a:t>2. 上诉人必须在法定期限内，按照法定程序提出上诉，才能引起第二审程序的发生。不服刑事判决的上诉期限为 10 天，不服刑事裁定的上诉期限为 5 天。</a:t>
              </a:r>
              <a:endParaRPr lang="zh-CN" altLang="en-US" sz="2000">
                <a:sym typeface="+mn-ea"/>
              </a:endParaRPr>
            </a:p>
            <a:p>
              <a:pPr fontAlgn="auto">
                <a:lnSpc>
                  <a:spcPct val="150000"/>
                </a:lnSpc>
              </a:pPr>
              <a:r>
                <a:rPr lang="zh-CN" altLang="en-US" sz="2000">
                  <a:sym typeface="+mn-ea"/>
                </a:rPr>
                <a:t>3. 上诉副本数，应按照对方当事人的人数制作。如果是公诉案件，还应增加一份副本给人民检察院。</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077971" y="295575"/>
              <a:ext cx="3840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辩护词论证的几个关键问题</a:t>
              </a:r>
              <a:endParaRPr lang="zh-CN" altLang="en-US" sz="2400">
                <a:sym typeface="+mn-ea"/>
              </a:endParaRPr>
            </a:p>
          </p:txBody>
        </p:sp>
      </p:grpSp>
      <p:grpSp>
        <p:nvGrpSpPr>
          <p:cNvPr id="3" name="组合 2"/>
          <p:cNvGrpSpPr/>
          <p:nvPr/>
        </p:nvGrpSpPr>
        <p:grpSpPr>
          <a:xfrm>
            <a:off x="892253" y="616397"/>
            <a:ext cx="10416540" cy="6092825"/>
            <a:chOff x="743847" y="427711"/>
            <a:chExt cx="10416540" cy="609282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427711"/>
              <a:ext cx="4629785" cy="609282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olidFill>
                    <a:srgbClr val="002060"/>
                  </a:solidFill>
                  <a:sym typeface="+mn-ea"/>
                </a:rPr>
                <a:t>（一）有关事实认定问题的论证和辩驳</a:t>
              </a:r>
              <a:endParaRPr lang="zh-CN" altLang="en-US" sz="2000">
                <a:sym typeface="+mn-ea"/>
              </a:endParaRPr>
            </a:p>
            <a:p>
              <a:pPr fontAlgn="auto">
                <a:lnSpc>
                  <a:spcPct val="150000"/>
                </a:lnSpc>
              </a:pPr>
              <a:r>
                <a:rPr lang="zh-CN" altLang="en-US" sz="2000">
                  <a:sym typeface="+mn-ea"/>
                </a:rPr>
                <a:t>       事实应该是辩护人首先要考虑的问题。常见的有以下几种情况。</a:t>
              </a:r>
              <a:endParaRPr lang="zh-CN" altLang="en-US" sz="2000">
                <a:sym typeface="+mn-ea"/>
              </a:endParaRPr>
            </a:p>
            <a:p>
              <a:pPr fontAlgn="auto">
                <a:lnSpc>
                  <a:spcPct val="150000"/>
                </a:lnSpc>
              </a:pPr>
              <a:r>
                <a:rPr lang="zh-CN" altLang="en-US" sz="2000">
                  <a:sym typeface="+mn-ea"/>
                </a:rPr>
                <a:t>（1）事实性质、认识不同。</a:t>
              </a:r>
              <a:endParaRPr lang="zh-CN" altLang="en-US" sz="2000">
                <a:sym typeface="+mn-ea"/>
              </a:endParaRPr>
            </a:p>
            <a:p>
              <a:pPr fontAlgn="auto">
                <a:lnSpc>
                  <a:spcPct val="150000"/>
                </a:lnSpc>
              </a:pPr>
              <a:r>
                <a:rPr lang="zh-CN" altLang="en-US" sz="2000">
                  <a:sym typeface="+mn-ea"/>
                </a:rPr>
                <a:t>（2）夸大缩小，歪曲事实。</a:t>
              </a:r>
              <a:endParaRPr lang="zh-CN" altLang="en-US" sz="2000">
                <a:sym typeface="+mn-ea"/>
              </a:endParaRPr>
            </a:p>
            <a:p>
              <a:pPr fontAlgn="auto">
                <a:lnSpc>
                  <a:spcPct val="150000"/>
                </a:lnSpc>
              </a:pPr>
              <a:r>
                <a:rPr lang="zh-CN" altLang="en-US" sz="2000">
                  <a:sym typeface="+mn-ea"/>
                </a:rPr>
                <a:t>（3）本无其事，严重失实。</a:t>
              </a:r>
              <a:endParaRPr lang="zh-CN" altLang="en-US" sz="2000">
                <a:sym typeface="+mn-ea"/>
              </a:endParaRPr>
            </a:p>
            <a:p>
              <a:pPr fontAlgn="auto">
                <a:lnSpc>
                  <a:spcPct val="150000"/>
                </a:lnSpc>
              </a:pPr>
              <a:r>
                <a:rPr lang="zh-CN" altLang="en-US" sz="2000">
                  <a:solidFill>
                    <a:srgbClr val="002060"/>
                  </a:solidFill>
                  <a:sym typeface="+mn-ea"/>
                </a:rPr>
                <a:t>（二）有关定罪问题的论证和辩驳</a:t>
              </a:r>
              <a:endParaRPr lang="zh-CN" altLang="en-US" sz="2000">
                <a:solidFill>
                  <a:srgbClr val="002060"/>
                </a:solidFill>
                <a:sym typeface="+mn-ea"/>
              </a:endParaRPr>
            </a:p>
            <a:p>
              <a:pPr fontAlgn="auto">
                <a:lnSpc>
                  <a:spcPct val="150000"/>
                </a:lnSpc>
              </a:pPr>
              <a:r>
                <a:rPr lang="zh-CN" altLang="en-US" sz="2000">
                  <a:sym typeface="+mn-ea"/>
                </a:rPr>
                <a:t>       在适用法律方面，首先是有关定罪问题的论证和辩驳。如果辩护人采用“无罪辩护”的，一般要从事实方面入手，只有从根本上推翻了指控的犯罪事实或否定了事实的犯罪性质，才能否定被告人构成的罪名。</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077971" y="295575"/>
              <a:ext cx="3840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辩护词论证的几个关键问题</a:t>
              </a:r>
              <a:endParaRPr lang="zh-CN" altLang="en-US" sz="2400">
                <a:sym typeface="+mn-ea"/>
              </a:endParaRPr>
            </a:p>
          </p:txBody>
        </p:sp>
      </p:grpSp>
      <p:grpSp>
        <p:nvGrpSpPr>
          <p:cNvPr id="3" name="组合 2"/>
          <p:cNvGrpSpPr/>
          <p:nvPr/>
        </p:nvGrpSpPr>
        <p:grpSpPr>
          <a:xfrm>
            <a:off x="892253" y="616397"/>
            <a:ext cx="10567035" cy="5492750"/>
            <a:chOff x="743847" y="427711"/>
            <a:chExt cx="10567035" cy="549275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427711"/>
              <a:ext cx="4780280" cy="549275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olidFill>
                    <a:srgbClr val="002060"/>
                  </a:solidFill>
                  <a:sym typeface="+mn-ea"/>
                </a:rPr>
                <a:t>（三）有关量刑问题的论证</a:t>
              </a:r>
              <a:endParaRPr lang="zh-CN" altLang="en-US">
                <a:solidFill>
                  <a:srgbClr val="002060"/>
                </a:solidFill>
                <a:sym typeface="+mn-ea"/>
              </a:endParaRPr>
            </a:p>
            <a:p>
              <a:pPr fontAlgn="auto">
                <a:lnSpc>
                  <a:spcPct val="150000"/>
                </a:lnSpc>
              </a:pPr>
              <a:r>
                <a:rPr lang="zh-CN" altLang="en-US">
                  <a:solidFill>
                    <a:schemeClr val="tx1"/>
                  </a:solidFill>
                  <a:sym typeface="+mn-ea"/>
                </a:rPr>
                <a:t>       关于量刑问题，辩护词中多属于正面说明，据实据法，展开论证。因为起诉书或自诉状一般不会提出具体的量刑意见，最多不过是讲“从严惩处”。而作为辩护人必须根据被告人自身存在的从轻情节，提出较为具体的从轻意见。</a:t>
              </a:r>
              <a:endParaRPr lang="zh-CN" altLang="en-US">
                <a:solidFill>
                  <a:schemeClr val="tx1"/>
                </a:solidFill>
                <a:sym typeface="+mn-ea"/>
              </a:endParaRPr>
            </a:p>
            <a:p>
              <a:pPr fontAlgn="auto">
                <a:lnSpc>
                  <a:spcPct val="150000"/>
                </a:lnSpc>
              </a:pPr>
              <a:r>
                <a:rPr lang="zh-CN" altLang="en-US">
                  <a:solidFill>
                    <a:srgbClr val="002060"/>
                  </a:solidFill>
                  <a:sym typeface="+mn-ea"/>
                </a:rPr>
                <a:t>（四）有关程序问题的论证</a:t>
              </a:r>
              <a:endParaRPr lang="zh-CN" altLang="en-US">
                <a:solidFill>
                  <a:schemeClr val="tx1"/>
                </a:solidFill>
                <a:sym typeface="+mn-ea"/>
              </a:endParaRPr>
            </a:p>
            <a:p>
              <a:pPr fontAlgn="auto">
                <a:lnSpc>
                  <a:spcPct val="150000"/>
                </a:lnSpc>
              </a:pPr>
              <a:r>
                <a:rPr lang="zh-CN" altLang="en-US">
                  <a:solidFill>
                    <a:schemeClr val="tx1"/>
                  </a:solidFill>
                  <a:sym typeface="+mn-ea"/>
                </a:rPr>
                <a:t>       人民法院在审理案件过程中，有违反程序的事实，并可能影响案件公正裁决的，辩护人也应据法驳辩，以保证案件得以公正裁决。</a:t>
              </a:r>
              <a:endParaRPr lang="zh-CN" altLang="en-US">
                <a:solidFill>
                  <a:schemeClr val="tx1"/>
                </a:solidFill>
                <a:sym typeface="+mn-ea"/>
              </a:endParaRPr>
            </a:p>
            <a:p>
              <a:pPr fontAlgn="auto">
                <a:lnSpc>
                  <a:spcPct val="150000"/>
                </a:lnSpc>
              </a:pPr>
              <a:r>
                <a:rPr lang="zh-CN" altLang="en-US">
                  <a:solidFill>
                    <a:srgbClr val="002060"/>
                  </a:solidFill>
                  <a:sym typeface="+mn-ea"/>
                </a:rPr>
                <a:t>（五）有关情理方面的论证和驳辩</a:t>
              </a:r>
              <a:endParaRPr lang="zh-CN" altLang="en-US">
                <a:solidFill>
                  <a:srgbClr val="002060"/>
                </a:solidFill>
                <a:sym typeface="+mn-ea"/>
              </a:endParaRPr>
            </a:p>
            <a:p>
              <a:pPr fontAlgn="auto">
                <a:lnSpc>
                  <a:spcPct val="150000"/>
                </a:lnSpc>
              </a:pPr>
              <a:r>
                <a:rPr lang="zh-CN" altLang="en-US">
                  <a:solidFill>
                    <a:schemeClr val="tx1"/>
                  </a:solidFill>
                  <a:sym typeface="+mn-ea"/>
                </a:rPr>
                <a:t>       辩护词有时还需要针对某些与人情事理相悖的情况，进行驳辩和申说。</a:t>
              </a:r>
              <a:endParaRPr lang="zh-CN" altLang="en-US">
                <a:solidFill>
                  <a:schemeClr val="tx1"/>
                </a:solidFill>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申请类文书</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6204" y="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242561" y="615615"/>
              <a:ext cx="1706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再审申请书</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grpSp>
        <p:nvGrpSpPr>
          <p:cNvPr id="12" name="组合 11"/>
          <p:cNvGrpSpPr/>
          <p:nvPr/>
        </p:nvGrpSpPr>
        <p:grpSpPr>
          <a:xfrm>
            <a:off x="505459" y="1165860"/>
            <a:ext cx="10851515" cy="6094004"/>
            <a:chOff x="1411495" y="1907721"/>
            <a:chExt cx="9583381" cy="5059907"/>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概念</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51071" y="2822034"/>
              <a:ext cx="957313" cy="893682"/>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提交条件</a:t>
              </a:r>
              <a:endParaRPr lang="zh-CN" altLang="en-US" sz="3200">
                <a:sym typeface="+mn-ea"/>
              </a:endParaRPr>
            </a:p>
          </p:txBody>
        </p:sp>
        <p:grpSp>
          <p:nvGrpSpPr>
            <p:cNvPr id="2" name="组合 1"/>
            <p:cNvGrpSpPr/>
            <p:nvPr/>
          </p:nvGrpSpPr>
          <p:grpSpPr>
            <a:xfrm>
              <a:off x="1411495" y="3940179"/>
              <a:ext cx="9583381" cy="3027449"/>
              <a:chOff x="1409995" y="3648079"/>
              <a:chExt cx="9583381" cy="3027449"/>
            </a:xfrm>
          </p:grpSpPr>
          <p:sp>
            <p:nvSpPr>
              <p:cNvPr id="28" name="矩形 27"/>
              <p:cNvSpPr/>
              <p:nvPr/>
            </p:nvSpPr>
            <p:spPr>
              <a:xfrm>
                <a:off x="1409995" y="3648079"/>
                <a:ext cx="3132586" cy="2490711"/>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再审申请书是民事案件当事人、有独立请求权的第三人及其法定代理人等，对于人民法院已经发生法律效力的裁定、判决或调解不服，提请原审法院（包括一审或终审法院）或其上一级法院进行复查纠正的书状。</a:t>
                </a:r>
                <a:endParaRPr lang="zh-CN" altLang="en-US">
                  <a:sym typeface="+mn-ea"/>
                </a:endParaRPr>
              </a:p>
            </p:txBody>
          </p:sp>
          <p:sp>
            <p:nvSpPr>
              <p:cNvPr id="29" name="矩形 28"/>
              <p:cNvSpPr/>
              <p:nvPr/>
            </p:nvSpPr>
            <p:spPr>
              <a:xfrm>
                <a:off x="7801346" y="3648080"/>
                <a:ext cx="3192030" cy="3027448"/>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（1）符合再审规定的理由。</a:t>
                </a:r>
                <a:endParaRPr lang="zh-CN" altLang="en-US">
                  <a:sym typeface="+mn-ea"/>
                </a:endParaRPr>
              </a:p>
              <a:p>
                <a:pPr algn="l" fontAlgn="auto">
                  <a:lnSpc>
                    <a:spcPct val="150000"/>
                  </a:lnSpc>
                </a:pPr>
                <a:r>
                  <a:rPr lang="zh-CN" altLang="en-US">
                    <a:sym typeface="+mn-ea"/>
                  </a:rPr>
                  <a:t>（2）符合申请再审的时限。</a:t>
                </a:r>
                <a:endParaRPr lang="zh-CN" altLang="en-US">
                  <a:sym typeface="+mn-ea"/>
                </a:endParaRPr>
              </a:p>
              <a:p>
                <a:pPr algn="l" fontAlgn="auto">
                  <a:lnSpc>
                    <a:spcPct val="150000"/>
                  </a:lnSpc>
                </a:pPr>
                <a:r>
                  <a:rPr lang="zh-CN" altLang="en-US">
                    <a:sym typeface="+mn-ea"/>
                  </a:rPr>
                  <a:t>（3）不符合不准申请的特殊规定。</a:t>
                </a:r>
                <a:endParaRPr lang="zh-CN" altLang="en-US">
                  <a:sym typeface="+mn-ea"/>
                </a:endParaRPr>
              </a:p>
              <a:p>
                <a:pPr algn="l" fontAlgn="auto">
                  <a:lnSpc>
                    <a:spcPct val="150000"/>
                  </a:lnSpc>
                </a:pPr>
                <a:r>
                  <a:rPr lang="zh-CN" altLang="en-US">
                    <a:sym typeface="+mn-ea"/>
                  </a:rPr>
                  <a:t>只要符合上述规定，基本上都会被法院受理，换句话说，一般都会引起再审程序发生。</a:t>
                </a:r>
                <a:endParaRPr lang="zh-CN" altLang="en-US">
                  <a:sym typeface="+mn-ea"/>
                </a:endParaRPr>
              </a:p>
              <a:p>
                <a:pPr algn="l" fontAlgn="auto">
                  <a:lnSpc>
                    <a:spcPct val="150000"/>
                  </a:lnSpc>
                </a:pPr>
                <a:br>
                  <a:rPr lang="zh-CN" altLang="en-US">
                    <a:sym typeface="+mn-ea"/>
                  </a:rPr>
                </a:br>
                <a:br>
                  <a:rPr lang="zh-CN" altLang="en-US" sz="1400">
                    <a:sym typeface="+mn-ea"/>
                  </a:rPr>
                </a:b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621"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54654" y="-2356871"/>
              <a:ext cx="6267453" cy="11571742"/>
            </a:xfrm>
            <a:prstGeom prst="rect">
              <a:avLst/>
            </a:prstGeom>
          </p:spPr>
        </p:pic>
      </p:grpSp>
      <p:sp>
        <p:nvSpPr>
          <p:cNvPr id="14" name="Shape 1787"/>
          <p:cNvSpPr/>
          <p:nvPr/>
        </p:nvSpPr>
        <p:spPr>
          <a:xfrm>
            <a:off x="6144623" y="224623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4623" y="2246237"/>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1967" y="224623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1227" y="152256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163769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28553" y="3321061"/>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665076" y="3234719"/>
                <a:ext cx="94805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1. 首部</a:t>
                </a:r>
                <a:endParaRPr lang="zh-CN" altLang="en-US" sz="2000">
                  <a:latin typeface="+mj-ea"/>
                  <a:cs typeface="+mn-ea"/>
                  <a:sym typeface="+mn-ea"/>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377005" y="3234719"/>
                <a:ext cx="145605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2. 请求事项</a:t>
                </a:r>
                <a:endParaRPr lang="zh-CN" altLang="en-US" sz="2000">
                  <a:latin typeface="+mj-ea"/>
                  <a:cs typeface="+mn-ea"/>
                  <a:sym typeface="+mn-ea"/>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342932" y="3234719"/>
                <a:ext cx="1456055"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3. 申诉理由</a:t>
                </a:r>
                <a:endParaRPr lang="zh-CN" altLang="en-US" sz="2000">
                  <a:latin typeface="+mj-ea"/>
                  <a:cs typeface="+mn-ea"/>
                  <a:sym typeface="+mn-ea"/>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648325" y="1912254"/>
            <a:ext cx="894080" cy="521970"/>
          </a:xfrm>
          <a:prstGeom prst="rect">
            <a:avLst/>
          </a:prstGeom>
          <a:noFill/>
        </p:spPr>
        <p:txBody>
          <a:bodyPr vert="horz" wrap="none" rtlCol="0">
            <a:spAutoFit/>
            <a:scene3d>
              <a:camera prst="orthographicFront"/>
              <a:lightRig rig="threePt" dir="t"/>
            </a:scene3d>
            <a:sp3d contourW="12700"/>
          </a:bodyPr>
          <a:lstStyle/>
          <a:p>
            <a:pPr algn="ctr"/>
            <a:r>
              <a:rPr lang="zh-CN" altLang="en-US" sz="2800">
                <a:latin typeface="+mj-ea"/>
                <a:cs typeface="+mn-ea"/>
                <a:sym typeface="+mn-ea"/>
              </a:rPr>
              <a:t>结构</a:t>
            </a:r>
            <a:endParaRPr lang="zh-CN" altLang="en-US" sz="2800">
              <a:latin typeface="+mj-ea"/>
              <a:cs typeface="+mn-ea"/>
              <a:sym typeface="+mn-ea"/>
            </a:endParaRPr>
          </a:p>
        </p:txBody>
      </p:sp>
      <p:grpSp>
        <p:nvGrpSpPr>
          <p:cNvPr id="8" name="组合 7"/>
          <p:cNvGrpSpPr/>
          <p:nvPr/>
        </p:nvGrpSpPr>
        <p:grpSpPr>
          <a:xfrm>
            <a:off x="523251" y="3938431"/>
            <a:ext cx="11358245" cy="2584450"/>
            <a:chOff x="533743" y="3749745"/>
            <a:chExt cx="11358245" cy="2584450"/>
          </a:xfrm>
        </p:grpSpPr>
        <p:sp>
          <p:nvSpPr>
            <p:cNvPr id="48" name="矩形 47"/>
            <p:cNvSpPr/>
            <p:nvPr/>
          </p:nvSpPr>
          <p:spPr>
            <a:xfrm>
              <a:off x="533743" y="3749745"/>
              <a:ext cx="2985770"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标题称为“再审申请书”；当事人分别称为“申请人”（一般不写“被申请人”），可注明在一审或二审中的诉讼地位；案由写法是简括叙述原裁判情况和申诉原因。</a:t>
              </a:r>
              <a:endParaRPr lang="zh-CN" altLang="en-US">
                <a:latin typeface="+mn-ea"/>
                <a:cs typeface="+mn-ea"/>
                <a:sym typeface="+mn-ea"/>
              </a:endParaRPr>
            </a:p>
          </p:txBody>
        </p:sp>
        <p:sp>
          <p:nvSpPr>
            <p:cNvPr id="60" name="矩形 59"/>
            <p:cNvSpPr/>
            <p:nvPr/>
          </p:nvSpPr>
          <p:spPr>
            <a:xfrm>
              <a:off x="5213058" y="3749745"/>
              <a:ext cx="2416175"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体现本诉状的写作目的或中心意图，应当具体、明确、合法。一般是首先请求撤销生效判决，其次提出具体目的要求。</a:t>
              </a:r>
              <a:endParaRPr lang="zh-CN" altLang="en-US">
                <a:latin typeface="+mn-ea"/>
                <a:cs typeface="+mn-ea"/>
                <a:sym typeface="+mn-ea"/>
              </a:endParaRPr>
            </a:p>
          </p:txBody>
        </p:sp>
        <p:sp>
          <p:nvSpPr>
            <p:cNvPr id="62" name="矩形 61"/>
            <p:cNvSpPr/>
            <p:nvPr/>
          </p:nvSpPr>
          <p:spPr>
            <a:xfrm>
              <a:off x="8465528" y="3749745"/>
              <a:ext cx="3426460"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再审申请书的理由关键要突出一个“新”字。要提出新事实、新证据、新的评析认识。不得以与上诉状中的同一事实和理由提起再审申请；尤其要抓住要害问题，有针对性地进行阐述和驳辩。</a:t>
              </a:r>
              <a:endParaRPr lang="zh-CN" altLang="en-US">
                <a:latin typeface="+mn-ea"/>
                <a:cs typeface="+mn-ea"/>
                <a:sym typeface="+mn-ea"/>
              </a:endParaRPr>
            </a:p>
          </p:txBody>
        </p:sp>
      </p:grpSp>
      <p:sp>
        <p:nvSpPr>
          <p:cNvPr id="3" name="文本框 2"/>
          <p:cNvSpPr txBox="1"/>
          <p:nvPr/>
        </p:nvSpPr>
        <p:spPr>
          <a:xfrm>
            <a:off x="5202555" y="656590"/>
            <a:ext cx="2712085" cy="521970"/>
          </a:xfrm>
          <a:prstGeom prst="rect">
            <a:avLst/>
          </a:prstGeom>
          <a:noFill/>
        </p:spPr>
        <p:txBody>
          <a:bodyPr wrap="square" rtlCol="0">
            <a:spAutoFit/>
          </a:bodyPr>
          <a:p>
            <a:r>
              <a:rPr lang="zh-CN" altLang="en-US" sz="2800"/>
              <a:t>再审申请书</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246882" y="295575"/>
              <a:ext cx="323723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再审申请书的写作要求</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755650"/>
            <a:ext cx="9973311" cy="5908040"/>
            <a:chOff x="1015236" y="1865936"/>
            <a:chExt cx="6746542" cy="3927128"/>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6" y="1865936"/>
              <a:ext cx="3353082" cy="3927128"/>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（1）安排好层次。指出原裁判的错误内容，进行批驳，必须注意分清主次，恰当安排先后顺序。</a:t>
              </a:r>
              <a:endParaRPr dirty="0">
                <a:ea typeface="+mn-lt"/>
                <a:cs typeface="+mn-lt"/>
                <a:sym typeface="+mn-ea"/>
              </a:endParaRPr>
            </a:p>
            <a:p>
              <a:pPr algn="l">
                <a:lnSpc>
                  <a:spcPct val="150000"/>
                </a:lnSpc>
              </a:pPr>
              <a:r>
                <a:rPr dirty="0">
                  <a:ea typeface="+mn-lt"/>
                  <a:cs typeface="+mn-lt"/>
                  <a:sym typeface="+mn-ea"/>
                </a:rPr>
                <a:t>（2）要有鲜明的针对性。申请人认为原裁判错误或不当，对其“错因”是怎么评析的？是由于认定事实不准，还是由于适用法律不当？或者由于违背了诉讼程序规定？都需要针对具体原因，用相应的事实、证据、法律、法规以及政策等加以驳辩</a:t>
              </a:r>
              <a:r>
                <a:rPr lang="zh-CN" dirty="0">
                  <a:ea typeface="+mn-lt"/>
                  <a:cs typeface="+mn-lt"/>
                  <a:sym typeface="+mn-ea"/>
                </a:rPr>
                <a:t>。</a:t>
              </a:r>
              <a:endParaRPr lang="zh-CN" dirty="0">
                <a:ea typeface="+mn-lt"/>
                <a:cs typeface="+mn-lt"/>
                <a:sym typeface="+mn-ea"/>
              </a:endParaRPr>
            </a:p>
            <a:p>
              <a:pPr algn="l">
                <a:lnSpc>
                  <a:spcPct val="150000"/>
                </a:lnSpc>
              </a:pPr>
              <a:r>
                <a:rPr lang="zh-CN" dirty="0">
                  <a:ea typeface="+mn-lt"/>
                  <a:cs typeface="+mn-lt"/>
                  <a:sym typeface="+mn-ea"/>
                </a:rPr>
                <a:t>（3）用事实、证据和法律进行驳辩。申请理由应针对导致原裁判错误的具体原因，分别不同情况据理反驳。</a:t>
              </a:r>
              <a:endParaRPr lang="zh-CN" dirty="0">
                <a:ea typeface="+mn-lt"/>
                <a:cs typeface="+mn-lt"/>
                <a:sym typeface="+mn-ea"/>
              </a:endParaRPr>
            </a:p>
            <a:p>
              <a:pPr algn="l">
                <a:lnSpc>
                  <a:spcPct val="150000"/>
                </a:lnSpc>
              </a:pPr>
              <a:r>
                <a:rPr lang="zh-CN" dirty="0">
                  <a:ea typeface="+mn-lt"/>
                  <a:cs typeface="+mn-lt"/>
                  <a:sym typeface="+mn-ea"/>
                </a:rPr>
                <a:t>（4）要有实事求是的态度。</a:t>
              </a:r>
              <a:endParaRPr lang="zh-CN" dirty="0">
                <a:ea typeface="+mn-lt"/>
                <a:cs typeface="+mn-lt"/>
                <a:sym typeface="+mn-ea"/>
              </a:endParaRPr>
            </a:p>
            <a:p>
              <a:pPr algn="l">
                <a:lnSpc>
                  <a:spcPct val="150000"/>
                </a:lnSpc>
              </a:pPr>
              <a:endParaRPr lang="zh-CN"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6204" y="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4632961" y="61561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诉前财产保全申请书</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grpSp>
        <p:nvGrpSpPr>
          <p:cNvPr id="12" name="组合 11"/>
          <p:cNvGrpSpPr/>
          <p:nvPr/>
        </p:nvGrpSpPr>
        <p:grpSpPr>
          <a:xfrm>
            <a:off x="514349" y="1165860"/>
            <a:ext cx="11340466" cy="5960652"/>
            <a:chOff x="1411495" y="1907721"/>
            <a:chExt cx="10015192" cy="4949184"/>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806" y="2524650"/>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3377" y="2430693"/>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概念</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51071" y="2822034"/>
              <a:ext cx="957313" cy="893682"/>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提交条件</a:t>
              </a:r>
              <a:endParaRPr lang="zh-CN" altLang="en-US" sz="3200">
                <a:sym typeface="+mn-ea"/>
              </a:endParaRPr>
            </a:p>
          </p:txBody>
        </p:sp>
        <p:grpSp>
          <p:nvGrpSpPr>
            <p:cNvPr id="2" name="组合 1"/>
            <p:cNvGrpSpPr/>
            <p:nvPr/>
          </p:nvGrpSpPr>
          <p:grpSpPr>
            <a:xfrm>
              <a:off x="1411495" y="3790968"/>
              <a:ext cx="10015192" cy="3065937"/>
              <a:chOff x="1409995" y="3498868"/>
              <a:chExt cx="10015192" cy="3065937"/>
            </a:xfrm>
          </p:grpSpPr>
          <p:sp>
            <p:nvSpPr>
              <p:cNvPr id="28" name="矩形 27"/>
              <p:cNvSpPr/>
              <p:nvPr/>
            </p:nvSpPr>
            <p:spPr>
              <a:xfrm>
                <a:off x="1409995" y="3648079"/>
                <a:ext cx="3132586" cy="1455727"/>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诉前财产保全申请书是指利害关系人因情况紧急，在起诉前向人民法院提交的，请求对被申请人的财产采取保全措施的法律文书。</a:t>
                </a:r>
                <a:endParaRPr lang="zh-CN" altLang="en-US">
                  <a:sym typeface="+mn-ea"/>
                </a:endParaRPr>
              </a:p>
            </p:txBody>
          </p:sp>
          <p:sp>
            <p:nvSpPr>
              <p:cNvPr id="29" name="矩形 28"/>
              <p:cNvSpPr/>
              <p:nvPr/>
            </p:nvSpPr>
            <p:spPr>
              <a:xfrm>
                <a:off x="7230460" y="3498868"/>
                <a:ext cx="4194727" cy="3065937"/>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a:sym typeface="+mn-ea"/>
                  </a:rPr>
                  <a:t>（1）诉前财产保全的申请应具有给付的内容。</a:t>
                </a:r>
                <a:endParaRPr lang="zh-CN" altLang="en-US" sz="1600">
                  <a:sym typeface="+mn-ea"/>
                </a:endParaRPr>
              </a:p>
              <a:p>
                <a:pPr algn="l" fontAlgn="auto">
                  <a:lnSpc>
                    <a:spcPct val="150000"/>
                  </a:lnSpc>
                </a:pPr>
                <a:r>
                  <a:rPr lang="zh-CN" altLang="en-US" sz="1600">
                    <a:sym typeface="+mn-ea"/>
                  </a:rPr>
                  <a:t>（2）申请人必须是认为自己的民事权益受到他人侵害或者与他人发生了争议。</a:t>
                </a:r>
                <a:endParaRPr lang="zh-CN" altLang="en-US" sz="1600">
                  <a:sym typeface="+mn-ea"/>
                </a:endParaRPr>
              </a:p>
              <a:p>
                <a:pPr algn="l" fontAlgn="auto">
                  <a:lnSpc>
                    <a:spcPct val="150000"/>
                  </a:lnSpc>
                </a:pPr>
                <a:r>
                  <a:rPr lang="zh-CN" altLang="en-US" sz="1600">
                    <a:sym typeface="+mn-ea"/>
                  </a:rPr>
                  <a:t>（3）申请原因是情况紧急，将使申请人的合法权益受到难以弥补的损害。</a:t>
                </a:r>
                <a:endParaRPr lang="zh-CN" altLang="en-US" sz="1600">
                  <a:sym typeface="+mn-ea"/>
                </a:endParaRPr>
              </a:p>
              <a:p>
                <a:pPr algn="l" fontAlgn="auto">
                  <a:lnSpc>
                    <a:spcPct val="150000"/>
                  </a:lnSpc>
                </a:pPr>
                <a:r>
                  <a:rPr lang="zh-CN" altLang="en-US" sz="1600">
                    <a:sym typeface="+mn-ea"/>
                  </a:rPr>
                  <a:t>（4）申请人应当向被申请予以保全的财产所在地人民法院提交诉前财产保全申请书。</a:t>
                </a:r>
                <a:endParaRPr lang="zh-CN" altLang="en-US" sz="1600">
                  <a:sym typeface="+mn-ea"/>
                </a:endParaRPr>
              </a:p>
              <a:p>
                <a:pPr algn="l" fontAlgn="auto">
                  <a:lnSpc>
                    <a:spcPct val="150000"/>
                  </a:lnSpc>
                </a:pPr>
                <a:r>
                  <a:rPr lang="zh-CN" altLang="en-US" sz="1600">
                    <a:sym typeface="+mn-ea"/>
                  </a:rPr>
                  <a:t>（5）申请人提交保全申请书时，应一并提供担保。</a:t>
                </a:r>
                <a:br>
                  <a:rPr lang="zh-CN" altLang="en-US" sz="1600">
                    <a:sym typeface="+mn-ea"/>
                  </a:rPr>
                </a:br>
                <a:br>
                  <a:rPr lang="zh-CN" altLang="en-US" sz="1400">
                    <a:sym typeface="+mn-ea"/>
                  </a:rPr>
                </a:b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390265" cy="3286125"/>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621"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54654" y="-2356871"/>
              <a:ext cx="6267453" cy="11571742"/>
            </a:xfrm>
            <a:prstGeom prst="rect">
              <a:avLst/>
            </a:prstGeom>
          </p:spPr>
        </p:pic>
      </p:grpSp>
      <p:sp>
        <p:nvSpPr>
          <p:cNvPr id="14" name="Shape 1787"/>
          <p:cNvSpPr/>
          <p:nvPr/>
        </p:nvSpPr>
        <p:spPr>
          <a:xfrm>
            <a:off x="6144623" y="224623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4623" y="2246237"/>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1967" y="224623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1227" y="152256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163769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28553" y="3321061"/>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665076" y="3234719"/>
                <a:ext cx="94805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1. 首部</a:t>
                </a:r>
                <a:endParaRPr lang="zh-CN" altLang="en-US" sz="2000">
                  <a:latin typeface="+mj-ea"/>
                  <a:cs typeface="+mn-ea"/>
                  <a:sym typeface="+mn-ea"/>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631006" y="3234719"/>
                <a:ext cx="94805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2. 正文</a:t>
                </a:r>
                <a:endParaRPr lang="zh-CN" altLang="en-US" sz="2000">
                  <a:latin typeface="+mj-ea"/>
                  <a:cs typeface="+mn-ea"/>
                  <a:sym typeface="+mn-ea"/>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596932" y="3234719"/>
                <a:ext cx="948055"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3. 尾部</a:t>
                </a:r>
                <a:endParaRPr lang="zh-CN" altLang="en-US" sz="2000">
                  <a:latin typeface="+mj-ea"/>
                  <a:cs typeface="+mn-ea"/>
                  <a:sym typeface="+mn-ea"/>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697220" y="1766204"/>
            <a:ext cx="894080" cy="953135"/>
          </a:xfrm>
          <a:prstGeom prst="rect">
            <a:avLst/>
          </a:prstGeom>
          <a:noFill/>
        </p:spPr>
        <p:txBody>
          <a:bodyPr vert="horz" wrap="none" rtlCol="0">
            <a:spAutoFit/>
            <a:scene3d>
              <a:camera prst="orthographicFront"/>
              <a:lightRig rig="threePt" dir="t"/>
            </a:scene3d>
            <a:sp3d contourW="12700"/>
          </a:bodyPr>
          <a:lstStyle/>
          <a:p>
            <a:pPr algn="ctr"/>
            <a:r>
              <a:rPr lang="zh-CN" altLang="en-US" sz="2800">
                <a:latin typeface="+mj-ea"/>
                <a:cs typeface="+mn-ea"/>
                <a:sym typeface="+mn-ea"/>
              </a:rPr>
              <a:t>写作</a:t>
            </a:r>
            <a:endParaRPr lang="zh-CN" altLang="en-US" sz="2800">
              <a:latin typeface="+mj-ea"/>
              <a:cs typeface="+mn-ea"/>
              <a:sym typeface="+mn-ea"/>
            </a:endParaRPr>
          </a:p>
          <a:p>
            <a:pPr algn="ctr"/>
            <a:r>
              <a:rPr lang="zh-CN" altLang="en-US" sz="2800">
                <a:latin typeface="+mj-ea"/>
                <a:cs typeface="+mn-ea"/>
                <a:sym typeface="+mn-ea"/>
              </a:rPr>
              <a:t>要点</a:t>
            </a:r>
            <a:endParaRPr lang="zh-CN" altLang="en-US" sz="2800">
              <a:latin typeface="+mj-ea"/>
              <a:cs typeface="+mn-ea"/>
              <a:sym typeface="+mn-ea"/>
            </a:endParaRPr>
          </a:p>
        </p:txBody>
      </p:sp>
      <p:grpSp>
        <p:nvGrpSpPr>
          <p:cNvPr id="8" name="组合 7"/>
          <p:cNvGrpSpPr/>
          <p:nvPr/>
        </p:nvGrpSpPr>
        <p:grpSpPr>
          <a:xfrm>
            <a:off x="523251" y="3938431"/>
            <a:ext cx="11358245" cy="2584450"/>
            <a:chOff x="533743" y="3749745"/>
            <a:chExt cx="11358245" cy="2584450"/>
          </a:xfrm>
        </p:grpSpPr>
        <p:sp>
          <p:nvSpPr>
            <p:cNvPr id="48" name="矩形 47"/>
            <p:cNvSpPr/>
            <p:nvPr/>
          </p:nvSpPr>
          <p:spPr>
            <a:xfrm>
              <a:off x="533743" y="3749745"/>
              <a:ext cx="2985770" cy="13379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（1）注明文书名称。</a:t>
              </a:r>
              <a:endParaRPr lang="zh-CN" altLang="en-US">
                <a:latin typeface="+mn-ea"/>
                <a:cs typeface="+mn-ea"/>
                <a:sym typeface="+mn-ea"/>
              </a:endParaRPr>
            </a:p>
            <a:p>
              <a:pPr algn="l" fontAlgn="auto">
                <a:lnSpc>
                  <a:spcPct val="150000"/>
                </a:lnSpc>
              </a:pPr>
              <a:r>
                <a:rPr lang="zh-CN" altLang="en-US">
                  <a:latin typeface="+mn-ea"/>
                  <a:cs typeface="+mn-ea"/>
                  <a:sym typeface="+mn-ea"/>
                </a:rPr>
                <a:t>（2）申请人和被申请人的基本情况。</a:t>
              </a:r>
              <a:endParaRPr lang="zh-CN" altLang="en-US">
                <a:latin typeface="+mn-ea"/>
                <a:cs typeface="+mn-ea"/>
                <a:sym typeface="+mn-ea"/>
              </a:endParaRPr>
            </a:p>
          </p:txBody>
        </p:sp>
        <p:sp>
          <p:nvSpPr>
            <p:cNvPr id="60" name="矩形 59"/>
            <p:cNvSpPr/>
            <p:nvPr/>
          </p:nvSpPr>
          <p:spPr>
            <a:xfrm>
              <a:off x="5035258" y="3749745"/>
              <a:ext cx="2416175" cy="216852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（1）请求事项。写明请求人民法院采取保全措施的财产名称、数额。</a:t>
              </a:r>
              <a:endParaRPr lang="zh-CN" altLang="en-US">
                <a:latin typeface="+mn-ea"/>
                <a:cs typeface="+mn-ea"/>
                <a:sym typeface="+mn-ea"/>
              </a:endParaRPr>
            </a:p>
            <a:p>
              <a:pPr algn="l" fontAlgn="auto">
                <a:lnSpc>
                  <a:spcPct val="150000"/>
                </a:lnSpc>
              </a:pPr>
              <a:r>
                <a:rPr lang="zh-CN" altLang="en-US">
                  <a:latin typeface="+mn-ea"/>
                  <a:cs typeface="+mn-ea"/>
                  <a:sym typeface="+mn-ea"/>
                </a:rPr>
                <a:t>（2）事实与理由。</a:t>
              </a:r>
              <a:endParaRPr lang="zh-CN" altLang="en-US">
                <a:latin typeface="+mn-ea"/>
                <a:cs typeface="+mn-ea"/>
                <a:sym typeface="+mn-ea"/>
              </a:endParaRPr>
            </a:p>
          </p:txBody>
        </p:sp>
        <p:sp>
          <p:nvSpPr>
            <p:cNvPr id="62" name="矩形 61"/>
            <p:cNvSpPr/>
            <p:nvPr/>
          </p:nvSpPr>
          <p:spPr>
            <a:xfrm>
              <a:off x="8279473" y="3749745"/>
              <a:ext cx="3612515"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（1）致送人民法院名称。</a:t>
              </a:r>
              <a:endParaRPr lang="zh-CN" altLang="en-US">
                <a:latin typeface="+mn-ea"/>
                <a:cs typeface="+mn-ea"/>
                <a:sym typeface="+mn-ea"/>
              </a:endParaRPr>
            </a:p>
            <a:p>
              <a:pPr algn="l" fontAlgn="auto">
                <a:lnSpc>
                  <a:spcPct val="150000"/>
                </a:lnSpc>
              </a:pPr>
              <a:r>
                <a:rPr lang="zh-CN" altLang="en-US">
                  <a:latin typeface="+mn-ea"/>
                  <a:cs typeface="+mn-ea"/>
                  <a:sym typeface="+mn-ea"/>
                </a:rPr>
                <a:t>（2）申请人签名，申请人为法人或其他组织的，应加盖单位公章，并由其法定代表人签名。</a:t>
              </a:r>
              <a:endParaRPr lang="zh-CN" altLang="en-US">
                <a:latin typeface="+mn-ea"/>
                <a:cs typeface="+mn-ea"/>
                <a:sym typeface="+mn-ea"/>
              </a:endParaRPr>
            </a:p>
            <a:p>
              <a:pPr algn="l" fontAlgn="auto">
                <a:lnSpc>
                  <a:spcPct val="150000"/>
                </a:lnSpc>
              </a:pPr>
              <a:r>
                <a:rPr lang="zh-CN" altLang="en-US">
                  <a:latin typeface="+mn-ea"/>
                  <a:cs typeface="+mn-ea"/>
                  <a:sym typeface="+mn-ea"/>
                </a:rPr>
                <a:t>（3）申请日期。</a:t>
              </a:r>
              <a:endParaRPr lang="zh-CN" altLang="en-US">
                <a:latin typeface="+mn-ea"/>
                <a:cs typeface="+mn-ea"/>
                <a:sym typeface="+mn-ea"/>
              </a:endParaRPr>
            </a:p>
            <a:p>
              <a:pPr algn="l" fontAlgn="auto">
                <a:lnSpc>
                  <a:spcPct val="150000"/>
                </a:lnSpc>
              </a:pPr>
              <a:r>
                <a:rPr lang="zh-CN" altLang="en-US">
                  <a:latin typeface="+mn-ea"/>
                  <a:cs typeface="+mn-ea"/>
                  <a:sym typeface="+mn-ea"/>
                </a:rPr>
                <a:t>（4）附项：应附上有关证据材料。</a:t>
              </a:r>
              <a:endParaRPr lang="zh-CN" altLang="en-US">
                <a:latin typeface="+mn-ea"/>
                <a:cs typeface="+mn-ea"/>
                <a:sym typeface="+mn-ea"/>
              </a:endParaRPr>
            </a:p>
          </p:txBody>
        </p:sp>
      </p:grpSp>
      <p:sp>
        <p:nvSpPr>
          <p:cNvPr id="3" name="文本框 2"/>
          <p:cNvSpPr txBox="1"/>
          <p:nvPr/>
        </p:nvSpPr>
        <p:spPr>
          <a:xfrm>
            <a:off x="4589145" y="603250"/>
            <a:ext cx="3643630" cy="521970"/>
          </a:xfrm>
          <a:prstGeom prst="rect">
            <a:avLst/>
          </a:prstGeom>
          <a:noFill/>
        </p:spPr>
        <p:txBody>
          <a:bodyPr wrap="square" rtlCol="0">
            <a:spAutoFit/>
          </a:bodyPr>
          <a:p>
            <a:r>
              <a:rPr lang="zh-CN" altLang="en-US" sz="2800"/>
              <a:t>诉前财产保全申请书</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a:t>
            </a:r>
            <a:r>
              <a:rPr lang="zh-CN" altLang="en-US" sz="3600" b="1" dirty="0">
                <a:solidFill>
                  <a:srgbClr val="7030A0"/>
                </a:solidFill>
                <a:sym typeface="+mn-ea"/>
              </a:rPr>
              <a:t>诉状类文书</a:t>
            </a:r>
            <a:endParaRPr lang="zh-CN" altLang="en-US" sz="3600" b="1" dirty="0">
              <a:solidFill>
                <a:srgbClr val="7030A0"/>
              </a:solidFill>
              <a:ea typeface="+mn-lt"/>
              <a:cs typeface="经典细圆简"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6" name="文本框 5"/>
          <p:cNvSpPr txBox="1"/>
          <p:nvPr/>
        </p:nvSpPr>
        <p:spPr>
          <a:xfrm>
            <a:off x="4943475" y="361315"/>
            <a:ext cx="5050155" cy="6462395"/>
          </a:xfrm>
          <a:prstGeom prst="rect">
            <a:avLst/>
          </a:prstGeom>
          <a:noFill/>
        </p:spPr>
        <p:txBody>
          <a:bodyPr wrap="square" rtlCol="0">
            <a:spAutoFit/>
          </a:bodyPr>
          <a:p>
            <a:pPr algn="l">
              <a:lnSpc>
                <a:spcPct val="150000"/>
              </a:lnSpc>
            </a:pPr>
            <a:r>
              <a:rPr sz="2000" b="1" dirty="0">
                <a:ea typeface="+mn-lt"/>
                <a:cs typeface="+mn-lt"/>
                <a:sym typeface="+mn-ea"/>
              </a:rPr>
              <a:t>写作训练</a:t>
            </a:r>
            <a:br>
              <a:rPr sz="2000" dirty="0">
                <a:ea typeface="+mn-lt"/>
                <a:cs typeface="+mn-lt"/>
                <a:sym typeface="+mn-ea"/>
              </a:rPr>
            </a:br>
            <a:r>
              <a:rPr sz="2000" dirty="0">
                <a:ea typeface="+mn-lt"/>
                <a:cs typeface="+mn-lt"/>
                <a:sym typeface="+mn-ea"/>
              </a:rPr>
              <a:t> 下面这个案例中，张华怎样自己答辩，请你帮她拟写一份答辩状。</a:t>
            </a:r>
            <a:endParaRPr sz="2000" dirty="0">
              <a:ea typeface="+mn-lt"/>
              <a:cs typeface="+mn-lt"/>
              <a:sym typeface="+mn-ea"/>
            </a:endParaRPr>
          </a:p>
          <a:p>
            <a:pPr algn="l">
              <a:lnSpc>
                <a:spcPct val="150000"/>
              </a:lnSpc>
            </a:pPr>
            <a:r>
              <a:rPr dirty="0">
                <a:ea typeface="+mn-lt"/>
                <a:cs typeface="+mn-lt"/>
                <a:sym typeface="+mn-ea"/>
              </a:rPr>
              <a:t>        陈兰系农村女青年，21 岁，她到长沙已一年多，靠做保姆养活自己。2016 年 8 月，陈兰经长沙市某家政服务公司介绍，到市民张华家做保姆。一日，陈兰在为张家买菜时骑自行车不慎将正在路边行走的 8 岁儿童李明明撞伤，花去医药费等近 2 万元。现李明明的父母欲通过诉讼要求赔偿。张华认为，自己已再三提醒陈兰自行车的车闸坏了，未修理前不可骑车上街，陈兰擅自骑车上街，撞伤了人应当由她自己负责。并且陈兰是家政公司介绍给自己的，家政公司对此也有责任，也应承担赔偿责任。陈兰则称自己无赔偿能力。因争执不下，现李明明的父母提起诉讼。</a:t>
            </a:r>
            <a:endParaRPr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469257" y="29557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诉状</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755650"/>
            <a:ext cx="9316086" cy="5492750"/>
            <a:chOff x="1015236" y="1865936"/>
            <a:chExt cx="6301956" cy="3651081"/>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6" y="1865936"/>
              <a:ext cx="2908496" cy="3651081"/>
            </a:xfrm>
            <a:prstGeom prst="rect">
              <a:avLst/>
            </a:prstGeom>
          </p:spPr>
          <p:txBody>
            <a:bodyPr wrap="square">
              <a:spAutoFit/>
              <a:scene3d>
                <a:camera prst="orthographicFront"/>
                <a:lightRig rig="threePt" dir="t"/>
              </a:scene3d>
              <a:sp3d contourW="12700"/>
            </a:bodyPr>
            <a:lstStyle/>
            <a:p>
              <a:pPr algn="l">
                <a:lnSpc>
                  <a:spcPct val="150000"/>
                </a:lnSpc>
              </a:pPr>
              <a:r>
                <a:rPr dirty="0">
                  <a:solidFill>
                    <a:srgbClr val="002060"/>
                  </a:solidFill>
                  <a:ea typeface="+mn-lt"/>
                  <a:cs typeface="+mn-lt"/>
                  <a:sym typeface="+mn-ea"/>
                </a:rPr>
                <a:t>（一）诉状的概念</a:t>
              </a:r>
              <a:endParaRPr dirty="0">
                <a:ea typeface="+mn-lt"/>
                <a:cs typeface="+mn-lt"/>
                <a:sym typeface="+mn-ea"/>
              </a:endParaRPr>
            </a:p>
            <a:p>
              <a:pPr algn="l">
                <a:lnSpc>
                  <a:spcPct val="150000"/>
                </a:lnSpc>
              </a:pPr>
              <a:r>
                <a:rPr dirty="0">
                  <a:ea typeface="+mn-lt"/>
                  <a:cs typeface="+mn-lt"/>
                  <a:sym typeface="+mn-ea"/>
                </a:rPr>
                <a:t>       诉状是指在刑事、民事、行政案件的诉讼过程中，诉讼当事人或其他公民为保护和实现自身的合法权益，依法行使其诉讼权利时，向人民法院递交的书面状词，也就是通常所说的“状子”或“状纸”。</a:t>
              </a:r>
              <a:endParaRPr dirty="0">
                <a:ea typeface="+mn-lt"/>
                <a:cs typeface="+mn-lt"/>
                <a:sym typeface="+mn-ea"/>
              </a:endParaRPr>
            </a:p>
            <a:p>
              <a:pPr algn="l">
                <a:lnSpc>
                  <a:spcPct val="150000"/>
                </a:lnSpc>
              </a:pPr>
              <a:r>
                <a:rPr dirty="0">
                  <a:ea typeface="+mn-lt"/>
                  <a:cs typeface="+mn-lt"/>
                  <a:sym typeface="+mn-ea"/>
                </a:rPr>
                <a:t>       诉状属于民用的司法文书，是非规范性司法文书的一种。但诉状从格式到内容写法上都应符合法定要求。限于一般公民所具有的法律知识程度不一，国家执法机关规定，诉讼当事人若自己不能写诉状，可请律师代书，或可请有一定法律知识的人代书。</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469257" y="29557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诉状</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654686"/>
            <a:ext cx="10514966" cy="5908040"/>
            <a:chOff x="1015236" y="1798824"/>
            <a:chExt cx="7112950" cy="3927128"/>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6" y="1798824"/>
              <a:ext cx="3719490" cy="3927128"/>
            </a:xfrm>
            <a:prstGeom prst="rect">
              <a:avLst/>
            </a:prstGeom>
          </p:spPr>
          <p:txBody>
            <a:bodyPr wrap="square">
              <a:spAutoFit/>
              <a:scene3d>
                <a:camera prst="orthographicFront"/>
                <a:lightRig rig="threePt" dir="t"/>
              </a:scene3d>
              <a:sp3d contourW="12700"/>
            </a:bodyPr>
            <a:lstStyle/>
            <a:p>
              <a:pPr algn="l">
                <a:lnSpc>
                  <a:spcPct val="150000"/>
                </a:lnSpc>
              </a:pPr>
              <a:r>
                <a:rPr dirty="0">
                  <a:solidFill>
                    <a:srgbClr val="002060"/>
                  </a:solidFill>
                  <a:ea typeface="+mn-lt"/>
                  <a:cs typeface="+mn-lt"/>
                  <a:sym typeface="+mn-ea"/>
                </a:rPr>
                <a:t>（二）诉状写作的注意事项</a:t>
              </a:r>
              <a:endParaRPr dirty="0">
                <a:solidFill>
                  <a:srgbClr val="002060"/>
                </a:solidFill>
                <a:ea typeface="+mn-lt"/>
                <a:cs typeface="+mn-lt"/>
                <a:sym typeface="+mn-ea"/>
              </a:endParaRPr>
            </a:p>
            <a:p>
              <a:pPr algn="l">
                <a:lnSpc>
                  <a:spcPct val="150000"/>
                </a:lnSpc>
              </a:pPr>
              <a:r>
                <a:rPr dirty="0">
                  <a:solidFill>
                    <a:schemeClr val="tx1"/>
                  </a:solidFill>
                  <a:ea typeface="+mn-lt"/>
                  <a:cs typeface="+mn-lt"/>
                  <a:sym typeface="+mn-ea"/>
                </a:rPr>
                <a:t>1. 记叙事实注意事项</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（1）尊重客观事实，绝不扩大对自己有利的事实，掩盖对自己不利的事实，更不可虚构和编造。</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（2）注意写清因果关系。</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（3）关键性的情节要写得详细、具体。</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2. 列举证据注意事项</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（1）要针对主要事实列举证据。</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（2）要注意对证据的评析、说明。</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（3）列举证据的方法。</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3. 写理由注意事项</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（1）定性要准确。</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（2）引用法律条文要确切、全面，切勿断章取义。</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（3）对被告人如何处罚，应如实地写明。</a:t>
              </a:r>
              <a:endParaRPr dirty="0">
                <a:solidFill>
                  <a:schemeClr val="tx1"/>
                </a:solidFill>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民事起诉状</a:t>
            </a:r>
            <a:endParaRPr lang="zh-CN" altLang="en-US" sz="2400" dirty="0">
              <a:sym typeface="+mn-ea"/>
            </a:endParaRPr>
          </a:p>
        </p:txBody>
      </p:sp>
      <p:sp>
        <p:nvSpPr>
          <p:cNvPr id="6" name="文本框 5"/>
          <p:cNvSpPr txBox="1"/>
          <p:nvPr/>
        </p:nvSpPr>
        <p:spPr>
          <a:xfrm>
            <a:off x="4866640" y="688340"/>
            <a:ext cx="5692140" cy="6092825"/>
          </a:xfrm>
          <a:prstGeom prst="rect">
            <a:avLst/>
          </a:prstGeom>
          <a:noFill/>
        </p:spPr>
        <p:txBody>
          <a:bodyPr wrap="square" rtlCol="0">
            <a:spAutoFit/>
          </a:bodyPr>
          <a:p>
            <a:pPr fontAlgn="auto">
              <a:lnSpc>
                <a:spcPct val="150000"/>
              </a:lnSpc>
            </a:pPr>
            <a:r>
              <a:rPr sz="2000" dirty="0">
                <a:solidFill>
                  <a:srgbClr val="002060"/>
                </a:solidFill>
                <a:ea typeface="+mn-lt"/>
                <a:cs typeface="+mn-lt"/>
                <a:sym typeface="+mn-ea"/>
              </a:rPr>
              <a:t>（一）民事起诉状的概念</a:t>
            </a:r>
            <a:endParaRPr sz="2000" dirty="0">
              <a:ea typeface="+mn-lt"/>
              <a:cs typeface="+mn-lt"/>
              <a:sym typeface="+mn-ea"/>
            </a:endParaRPr>
          </a:p>
          <a:p>
            <a:pPr fontAlgn="auto">
              <a:lnSpc>
                <a:spcPct val="150000"/>
              </a:lnSpc>
            </a:pPr>
            <a:r>
              <a:rPr sz="2000" dirty="0">
                <a:ea typeface="+mn-lt"/>
                <a:cs typeface="+mn-lt"/>
                <a:sym typeface="+mn-ea"/>
              </a:rPr>
              <a:t>民事起诉状是民事原告在自己的民事权益受到侵害或者与他人发生争议时，为维护其民事权益，向人民法院提起诉讼，请求追究被告人的民事责任所使用的诉状。根据我国民事诉讼法第一百〇八条规定，起诉必须符合四个条件：</a:t>
            </a:r>
            <a:endParaRPr sz="2000" dirty="0">
              <a:ea typeface="+mn-lt"/>
              <a:cs typeface="+mn-lt"/>
              <a:sym typeface="+mn-ea"/>
            </a:endParaRPr>
          </a:p>
          <a:p>
            <a:pPr fontAlgn="auto">
              <a:lnSpc>
                <a:spcPct val="150000"/>
              </a:lnSpc>
            </a:pPr>
            <a:r>
              <a:rPr sz="2000" dirty="0">
                <a:ea typeface="+mn-lt"/>
                <a:cs typeface="+mn-lt"/>
                <a:sym typeface="+mn-ea"/>
              </a:rPr>
              <a:t>（1）原告是与本案有直接利害关系的公民、企事业单位、机关或团体。</a:t>
            </a:r>
            <a:endParaRPr sz="2000" dirty="0">
              <a:ea typeface="+mn-lt"/>
              <a:cs typeface="+mn-lt"/>
              <a:sym typeface="+mn-ea"/>
            </a:endParaRPr>
          </a:p>
          <a:p>
            <a:pPr fontAlgn="auto">
              <a:lnSpc>
                <a:spcPct val="150000"/>
              </a:lnSpc>
            </a:pPr>
            <a:r>
              <a:rPr sz="2000" dirty="0">
                <a:ea typeface="+mn-lt"/>
                <a:cs typeface="+mn-lt"/>
                <a:sym typeface="+mn-ea"/>
              </a:rPr>
              <a:t>（2）有明确的被告。</a:t>
            </a:r>
            <a:endParaRPr sz="2000" dirty="0">
              <a:ea typeface="+mn-lt"/>
              <a:cs typeface="+mn-lt"/>
              <a:sym typeface="+mn-ea"/>
            </a:endParaRPr>
          </a:p>
          <a:p>
            <a:pPr fontAlgn="auto">
              <a:lnSpc>
                <a:spcPct val="150000"/>
              </a:lnSpc>
            </a:pPr>
            <a:r>
              <a:rPr sz="2000" dirty="0">
                <a:ea typeface="+mn-lt"/>
                <a:cs typeface="+mn-lt"/>
                <a:sym typeface="+mn-ea"/>
              </a:rPr>
              <a:t>（3）有具体的诉讼请求和事实根据。</a:t>
            </a:r>
            <a:endParaRPr sz="2000" dirty="0">
              <a:ea typeface="+mn-lt"/>
              <a:cs typeface="+mn-lt"/>
              <a:sym typeface="+mn-ea"/>
            </a:endParaRPr>
          </a:p>
          <a:p>
            <a:pPr fontAlgn="auto">
              <a:lnSpc>
                <a:spcPct val="150000"/>
              </a:lnSpc>
            </a:pPr>
            <a:r>
              <a:rPr sz="2000" dirty="0">
                <a:ea typeface="+mn-lt"/>
                <a:cs typeface="+mn-lt"/>
                <a:sym typeface="+mn-ea"/>
              </a:rPr>
              <a:t>（4）属于人民法院受理的范围和受诉人民法院管辖。</a:t>
            </a:r>
            <a:endParaRPr sz="2000" dirty="0">
              <a:ea typeface="+mn-lt"/>
              <a:cs typeface="+mn-lt"/>
              <a:sym typeface="+mn-ea"/>
            </a:endParaRPr>
          </a:p>
          <a:p>
            <a:pPr fontAlgn="auto">
              <a:lnSpc>
                <a:spcPct val="150000"/>
              </a:lnSpc>
            </a:pP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08955" y="0"/>
            <a:ext cx="3340100" cy="460375"/>
          </a:xfrm>
          <a:prstGeom prst="rect">
            <a:avLst/>
          </a:prstGeom>
          <a:noFill/>
        </p:spPr>
        <p:txBody>
          <a:bodyPr wrap="square" rtlCol="0">
            <a:spAutoFit/>
          </a:bodyPr>
          <a:p>
            <a:pPr lvl="0" algn="ctr">
              <a:defRPr/>
            </a:pPr>
            <a:r>
              <a:rPr lang="zh-CN" altLang="en-US" sz="2400" dirty="0">
                <a:sym typeface="+mn-ea"/>
              </a:rPr>
              <a:t>民事起诉状</a:t>
            </a:r>
            <a:endParaRPr lang="zh-CN" altLang="en-US" sz="2400" dirty="0">
              <a:sym typeface="+mn-ea"/>
            </a:endParaRPr>
          </a:p>
        </p:txBody>
      </p:sp>
      <p:sp>
        <p:nvSpPr>
          <p:cNvPr id="6" name="文本框 5"/>
          <p:cNvSpPr txBox="1"/>
          <p:nvPr/>
        </p:nvSpPr>
        <p:spPr>
          <a:xfrm>
            <a:off x="4761865" y="551815"/>
            <a:ext cx="5796280" cy="5908040"/>
          </a:xfrm>
          <a:prstGeom prst="rect">
            <a:avLst/>
          </a:prstGeom>
          <a:noFill/>
        </p:spPr>
        <p:txBody>
          <a:bodyPr wrap="square" rtlCol="0">
            <a:spAutoFit/>
          </a:bodyPr>
          <a:p>
            <a:pPr fontAlgn="auto">
              <a:lnSpc>
                <a:spcPct val="150000"/>
              </a:lnSpc>
            </a:pPr>
            <a:r>
              <a:rPr dirty="0">
                <a:solidFill>
                  <a:srgbClr val="002060"/>
                </a:solidFill>
                <a:ea typeface="+mn-lt"/>
                <a:cs typeface="+mn-lt"/>
                <a:sym typeface="+mn-ea"/>
              </a:rPr>
              <a:t>（二）民事起诉状的结构</a:t>
            </a:r>
            <a:endParaRPr dirty="0">
              <a:solidFill>
                <a:srgbClr val="002060"/>
              </a:solidFill>
              <a:ea typeface="+mn-lt"/>
              <a:cs typeface="+mn-lt"/>
              <a:sym typeface="+mn-ea"/>
            </a:endParaRPr>
          </a:p>
          <a:p>
            <a:pPr fontAlgn="auto">
              <a:lnSpc>
                <a:spcPct val="150000"/>
              </a:lnSpc>
            </a:pPr>
            <a:r>
              <a:rPr dirty="0">
                <a:solidFill>
                  <a:schemeClr val="tx1"/>
                </a:solidFill>
                <a:ea typeface="+mn-lt"/>
                <a:cs typeface="+mn-lt"/>
                <a:sym typeface="+mn-ea"/>
              </a:rPr>
              <a:t>1. 首部</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（1）标题，即文书名称。在上部正中写“民事起诉状”或“民事诉状”。</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（2）当事人基本情况。先写原告，后写被告。</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2. 正文</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（1）诉讼请求。即案由，主要写明请求人民法院依法解决原告一方要求的有关民事权益争议的具体问题。</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（2）事实。要围绕诉讼目的，全面反映案件的真实情况。</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（3）理由。</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3. 尾部</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尾部包括以下内容：①致送法院名称。②起诉人签名盖章。③起诉时间。④附项。⑤如系代写，应在起诉时间下一行写明代书人姓名、工作单位和职务</a:t>
            </a:r>
            <a:r>
              <a:rPr lang="zh-CN" dirty="0">
                <a:solidFill>
                  <a:schemeClr val="tx1"/>
                </a:solidFill>
                <a:ea typeface="+mn-lt"/>
                <a:cs typeface="+mn-lt"/>
                <a:sym typeface="+mn-ea"/>
              </a:rPr>
              <a:t>。</a:t>
            </a:r>
            <a:endParaRPr lang="zh-CN" dirty="0">
              <a:solidFill>
                <a:schemeClr val="tx1"/>
              </a:solidFill>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6954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242561" y="615615"/>
              <a:ext cx="1706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刑事自诉状</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139825" y="2593340"/>
            <a:ext cx="3020695" cy="3415030"/>
          </a:xfrm>
          <a:prstGeom prst="rect">
            <a:avLst/>
          </a:prstGeom>
        </p:spPr>
        <p:txBody>
          <a:bodyPr wrap="square">
            <a:spAutoFit/>
            <a:scene3d>
              <a:camera prst="orthographicFront"/>
              <a:lightRig rig="threePt" dir="t"/>
            </a:scene3d>
            <a:sp3d contourW="12700"/>
          </a:bodyPr>
          <a:lstStyle/>
          <a:p>
            <a:pPr algn="l" fontAlgn="auto">
              <a:lnSpc>
                <a:spcPct val="200000"/>
              </a:lnSpc>
            </a:pPr>
            <a:r>
              <a:rPr lang="zh-CN" altLang="en-US">
                <a:sym typeface="+mn-ea"/>
              </a:rPr>
              <a:t>刑事自诉状，即刑事起诉状，又叫“自诉书”，是指被害人或其法定代理人依法直接向人民法院控告刑事被告人，要求追究被告人刑事责任的一种法律文书。</a:t>
            </a:r>
            <a:endParaRPr lang="zh-CN" altLang="en-US">
              <a:sym typeface="+mn-ea"/>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a:t>
            </a:r>
            <a:endParaRPr lang="zh-CN" altLang="en-US" sz="2000">
              <a:solidFill>
                <a:schemeClr val="tx1"/>
              </a:solidFill>
              <a:latin typeface="+mj-lt"/>
              <a:ea typeface="+mj-lt"/>
              <a:cs typeface="+mj-lt"/>
              <a:sym typeface="+mn-ea"/>
            </a:endParaRPr>
          </a:p>
        </p:txBody>
      </p:sp>
      <p:sp>
        <p:nvSpPr>
          <p:cNvPr id="71" name="矩形 70"/>
          <p:cNvSpPr/>
          <p:nvPr/>
        </p:nvSpPr>
        <p:spPr>
          <a:xfrm>
            <a:off x="5721985" y="2334895"/>
            <a:ext cx="6123940" cy="415417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a:sym typeface="+mn-ea"/>
              </a:rPr>
              <a:t>1. 首部</a:t>
            </a:r>
            <a:endParaRPr lang="zh-CN" altLang="en-US" sz="1600">
              <a:sym typeface="+mn-ea"/>
            </a:endParaRPr>
          </a:p>
          <a:p>
            <a:pPr algn="l" fontAlgn="auto">
              <a:lnSpc>
                <a:spcPct val="150000"/>
              </a:lnSpc>
            </a:pPr>
            <a:r>
              <a:rPr lang="zh-CN" altLang="en-US" sz="1600">
                <a:sym typeface="+mn-ea"/>
              </a:rPr>
              <a:t>（1）标题。写“刑事自诉状”。</a:t>
            </a:r>
            <a:endParaRPr lang="zh-CN" altLang="en-US" sz="1600">
              <a:sym typeface="+mn-ea"/>
            </a:endParaRPr>
          </a:p>
          <a:p>
            <a:pPr algn="l" fontAlgn="auto">
              <a:lnSpc>
                <a:spcPct val="150000"/>
              </a:lnSpc>
            </a:pPr>
            <a:r>
              <a:rPr lang="zh-CN" altLang="en-US" sz="1600">
                <a:sym typeface="+mn-ea"/>
              </a:rPr>
              <a:t>（2）当事人基本情况。</a:t>
            </a:r>
            <a:endParaRPr lang="zh-CN" altLang="en-US" sz="1600">
              <a:sym typeface="+mn-ea"/>
            </a:endParaRPr>
          </a:p>
          <a:p>
            <a:pPr algn="l" fontAlgn="auto">
              <a:lnSpc>
                <a:spcPct val="150000"/>
              </a:lnSpc>
            </a:pPr>
            <a:r>
              <a:rPr lang="zh-CN" altLang="en-US" sz="1600">
                <a:sym typeface="+mn-ea"/>
              </a:rPr>
              <a:t>2. 正文</a:t>
            </a:r>
            <a:endParaRPr lang="zh-CN" altLang="en-US" sz="1600">
              <a:sym typeface="+mn-ea"/>
            </a:endParaRPr>
          </a:p>
          <a:p>
            <a:pPr algn="l" fontAlgn="auto">
              <a:lnSpc>
                <a:spcPct val="150000"/>
              </a:lnSpc>
            </a:pPr>
            <a:r>
              <a:rPr lang="zh-CN" altLang="en-US" sz="1600">
                <a:sym typeface="+mn-ea"/>
              </a:rPr>
              <a:t>（1）案由。就是案件的性质，即写明所控告人犯了什么具体罪名。</a:t>
            </a:r>
            <a:endParaRPr lang="zh-CN" altLang="en-US" sz="1600">
              <a:sym typeface="+mn-ea"/>
            </a:endParaRPr>
          </a:p>
          <a:p>
            <a:pPr algn="l" fontAlgn="auto">
              <a:lnSpc>
                <a:spcPct val="150000"/>
              </a:lnSpc>
            </a:pPr>
            <a:r>
              <a:rPr lang="zh-CN" altLang="en-US" sz="1600">
                <a:sym typeface="+mn-ea"/>
              </a:rPr>
              <a:t>（2）诉讼请求。写明请求人民法院依法追究被告人刑事责任。</a:t>
            </a:r>
            <a:endParaRPr lang="zh-CN" altLang="en-US" sz="1600">
              <a:sym typeface="+mn-ea"/>
            </a:endParaRPr>
          </a:p>
          <a:p>
            <a:pPr algn="l" fontAlgn="auto">
              <a:lnSpc>
                <a:spcPct val="150000"/>
              </a:lnSpc>
            </a:pPr>
            <a:r>
              <a:rPr lang="zh-CN" altLang="en-US" sz="1600">
                <a:sym typeface="+mn-ea"/>
              </a:rPr>
              <a:t>（3）事实与理由。事实部分要写清楚被告人的具体犯罪行为。</a:t>
            </a:r>
            <a:endParaRPr lang="zh-CN" altLang="en-US" sz="1600">
              <a:sym typeface="+mn-ea"/>
            </a:endParaRPr>
          </a:p>
          <a:p>
            <a:pPr algn="l" fontAlgn="auto">
              <a:lnSpc>
                <a:spcPct val="150000"/>
              </a:lnSpc>
            </a:pPr>
            <a:r>
              <a:rPr lang="zh-CN" altLang="en-US" sz="1600">
                <a:sym typeface="+mn-ea"/>
              </a:rPr>
              <a:t>（4）证据和证据来源。刑事诉讼法要求自诉人首先负有举证责任，要举出物证、书证或证人证言等。</a:t>
            </a:r>
            <a:endParaRPr lang="zh-CN" altLang="en-US" sz="1600">
              <a:sym typeface="+mn-ea"/>
            </a:endParaRPr>
          </a:p>
          <a:p>
            <a:pPr algn="l" fontAlgn="auto">
              <a:lnSpc>
                <a:spcPct val="150000"/>
              </a:lnSpc>
            </a:pPr>
            <a:r>
              <a:rPr lang="zh-CN" altLang="en-US" sz="1600">
                <a:sym typeface="+mn-ea"/>
              </a:rPr>
              <a:t>3. 尾部</a:t>
            </a:r>
            <a:endParaRPr lang="zh-CN" altLang="en-US" sz="1600">
              <a:sym typeface="+mn-ea"/>
            </a:endParaRPr>
          </a:p>
          <a:p>
            <a:pPr algn="l" fontAlgn="auto">
              <a:lnSpc>
                <a:spcPct val="150000"/>
              </a:lnSpc>
            </a:pPr>
            <a:r>
              <a:rPr lang="zh-CN" altLang="en-US" sz="1600">
                <a:sym typeface="+mn-ea"/>
              </a:rPr>
              <a:t>写受诉法院名称、附项，自诉人签名或盖章，写诉状制作日期。</a:t>
            </a:r>
            <a:endParaRPr lang="zh-CN" altLang="en-US" sz="1600">
              <a:sym typeface="+mn-ea"/>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结构</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5176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4785361" y="615615"/>
              <a:ext cx="2621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刑事附带民事诉状</a:t>
              </a:r>
              <a:endParaRPr lang="zh-CN" altLang="en-US" sz="2400">
                <a:latin typeface="Calibri" panose="020F0502020204030204" charset="0"/>
                <a:sym typeface="+mn-ea"/>
              </a:endParaRPr>
            </a:p>
          </p:txBody>
        </p:sp>
      </p:grpSp>
      <p:sp>
        <p:nvSpPr>
          <p:cNvPr id="27" name="Oval 4"/>
          <p:cNvSpPr/>
          <p:nvPr/>
        </p:nvSpPr>
        <p:spPr>
          <a:xfrm>
            <a:off x="1865630" y="770890"/>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84185" y="82232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139825" y="2380615"/>
            <a:ext cx="3020695" cy="2861310"/>
          </a:xfrm>
          <a:prstGeom prst="rect">
            <a:avLst/>
          </a:prstGeom>
        </p:spPr>
        <p:txBody>
          <a:bodyPr wrap="square">
            <a:spAutoFit/>
            <a:scene3d>
              <a:camera prst="orthographicFront"/>
              <a:lightRig rig="threePt" dir="t"/>
            </a:scene3d>
            <a:sp3d contourW="12700"/>
          </a:bodyPr>
          <a:lstStyle/>
          <a:p>
            <a:pPr algn="l" fontAlgn="auto">
              <a:lnSpc>
                <a:spcPct val="200000"/>
              </a:lnSpc>
            </a:pPr>
            <a:r>
              <a:rPr lang="zh-CN" altLang="en-US">
                <a:sym typeface="+mn-ea"/>
              </a:rPr>
              <a:t>刑事附带民事诉状，是被害人由于被告人的犯罪行为而遭受了物质损失，在刑事诉讼过程中，附带提起民事诉讼的书状。</a:t>
            </a:r>
            <a:endParaRPr lang="zh-CN" altLang="en-US">
              <a:sym typeface="+mn-ea"/>
            </a:endParaRPr>
          </a:p>
        </p:txBody>
      </p:sp>
      <p:sp>
        <p:nvSpPr>
          <p:cNvPr id="69" name="文本框 68"/>
          <p:cNvSpPr txBox="1"/>
          <p:nvPr/>
        </p:nvSpPr>
        <p:spPr>
          <a:xfrm>
            <a:off x="2140187" y="130636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a:t>
            </a:r>
            <a:endParaRPr lang="zh-CN" altLang="en-US" sz="2000">
              <a:solidFill>
                <a:schemeClr val="tx1"/>
              </a:solidFill>
              <a:latin typeface="+mj-lt"/>
              <a:ea typeface="+mj-lt"/>
              <a:cs typeface="+mj-lt"/>
              <a:sym typeface="+mn-ea"/>
            </a:endParaRPr>
          </a:p>
        </p:txBody>
      </p:sp>
      <p:sp>
        <p:nvSpPr>
          <p:cNvPr id="71" name="矩形 70"/>
          <p:cNvSpPr/>
          <p:nvPr/>
        </p:nvSpPr>
        <p:spPr>
          <a:xfrm>
            <a:off x="6149975" y="1704975"/>
            <a:ext cx="5128895" cy="489267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a:sym typeface="+mn-ea"/>
              </a:rPr>
              <a:t>1. 首部</a:t>
            </a:r>
            <a:endParaRPr lang="zh-CN" altLang="en-US" sz="1600">
              <a:sym typeface="+mn-ea"/>
            </a:endParaRPr>
          </a:p>
          <a:p>
            <a:pPr algn="l" fontAlgn="auto">
              <a:lnSpc>
                <a:spcPct val="150000"/>
              </a:lnSpc>
            </a:pPr>
            <a:r>
              <a:rPr lang="zh-CN" altLang="en-US" sz="1600">
                <a:sym typeface="+mn-ea"/>
              </a:rPr>
              <a:t>首部包括标题和当事人的基本情况。同刑事自诉状。</a:t>
            </a:r>
            <a:endParaRPr lang="zh-CN" altLang="en-US" sz="1600">
              <a:sym typeface="+mn-ea"/>
            </a:endParaRPr>
          </a:p>
          <a:p>
            <a:pPr algn="l" fontAlgn="auto">
              <a:lnSpc>
                <a:spcPct val="150000"/>
              </a:lnSpc>
            </a:pPr>
            <a:r>
              <a:rPr lang="zh-CN" altLang="en-US" sz="1600">
                <a:sym typeface="+mn-ea"/>
              </a:rPr>
              <a:t>2. 正文</a:t>
            </a:r>
            <a:endParaRPr lang="zh-CN" altLang="en-US" sz="1600">
              <a:sym typeface="+mn-ea"/>
            </a:endParaRPr>
          </a:p>
          <a:p>
            <a:pPr algn="l" fontAlgn="auto">
              <a:lnSpc>
                <a:spcPct val="150000"/>
              </a:lnSpc>
            </a:pPr>
            <a:r>
              <a:rPr lang="zh-CN" altLang="en-US" sz="1600">
                <a:sym typeface="+mn-ea"/>
              </a:rPr>
              <a:t>（1）请求事项</a:t>
            </a:r>
            <a:endParaRPr lang="zh-CN" altLang="en-US" sz="1600">
              <a:sym typeface="+mn-ea"/>
            </a:endParaRPr>
          </a:p>
          <a:p>
            <a:pPr algn="l" fontAlgn="auto">
              <a:lnSpc>
                <a:spcPct val="150000"/>
              </a:lnSpc>
            </a:pPr>
            <a:r>
              <a:rPr lang="zh-CN" altLang="en-US" sz="1600">
                <a:sym typeface="+mn-ea"/>
              </a:rPr>
              <a:t>这一部分包含刑事和民事两个方面的诉讼请求。</a:t>
            </a:r>
            <a:endParaRPr lang="zh-CN" altLang="en-US" sz="1600">
              <a:sym typeface="+mn-ea"/>
            </a:endParaRPr>
          </a:p>
          <a:p>
            <a:pPr algn="l" fontAlgn="auto">
              <a:lnSpc>
                <a:spcPct val="150000"/>
              </a:lnSpc>
            </a:pPr>
            <a:r>
              <a:rPr lang="zh-CN" altLang="en-US" sz="1600">
                <a:sym typeface="+mn-ea"/>
              </a:rPr>
              <a:t>（2）事实</a:t>
            </a:r>
            <a:endParaRPr lang="zh-CN" altLang="en-US" sz="1600">
              <a:sym typeface="+mn-ea"/>
            </a:endParaRPr>
          </a:p>
          <a:p>
            <a:pPr algn="l" fontAlgn="auto">
              <a:lnSpc>
                <a:spcPct val="150000"/>
              </a:lnSpc>
            </a:pPr>
            <a:r>
              <a:rPr lang="zh-CN" altLang="en-US" sz="1600">
                <a:sym typeface="+mn-ea"/>
              </a:rPr>
              <a:t>要写明被告人的行为已构成犯罪的事实。</a:t>
            </a:r>
            <a:endParaRPr lang="zh-CN" altLang="en-US" sz="1600">
              <a:sym typeface="+mn-ea"/>
            </a:endParaRPr>
          </a:p>
          <a:p>
            <a:pPr algn="l" fontAlgn="auto">
              <a:lnSpc>
                <a:spcPct val="150000"/>
              </a:lnSpc>
            </a:pPr>
            <a:r>
              <a:rPr lang="zh-CN" altLang="en-US" sz="1600">
                <a:sym typeface="+mn-ea"/>
              </a:rPr>
              <a:t>（3）证据</a:t>
            </a:r>
            <a:endParaRPr lang="zh-CN" altLang="en-US" sz="1600">
              <a:sym typeface="+mn-ea"/>
            </a:endParaRPr>
          </a:p>
          <a:p>
            <a:pPr algn="l" fontAlgn="auto">
              <a:lnSpc>
                <a:spcPct val="150000"/>
              </a:lnSpc>
            </a:pPr>
            <a:r>
              <a:rPr lang="zh-CN" altLang="en-US" sz="1600">
                <a:sym typeface="+mn-ea"/>
              </a:rPr>
              <a:t>应当举出证实被告人犯罪事实的证据。</a:t>
            </a:r>
            <a:endParaRPr lang="zh-CN" altLang="en-US" sz="1600">
              <a:sym typeface="+mn-ea"/>
            </a:endParaRPr>
          </a:p>
          <a:p>
            <a:pPr algn="l" fontAlgn="auto">
              <a:lnSpc>
                <a:spcPct val="150000"/>
              </a:lnSpc>
            </a:pPr>
            <a:r>
              <a:rPr lang="zh-CN" altLang="en-US" sz="1600">
                <a:sym typeface="+mn-ea"/>
              </a:rPr>
              <a:t>（4）理由</a:t>
            </a:r>
            <a:endParaRPr lang="zh-CN" altLang="en-US" sz="1600">
              <a:sym typeface="+mn-ea"/>
            </a:endParaRPr>
          </a:p>
          <a:p>
            <a:pPr algn="l" fontAlgn="auto">
              <a:lnSpc>
                <a:spcPct val="150000"/>
              </a:lnSpc>
            </a:pPr>
            <a:r>
              <a:rPr lang="zh-CN" altLang="en-US" sz="1600">
                <a:sym typeface="+mn-ea"/>
              </a:rPr>
              <a:t>以给被告人的犯罪行为定性、论罪为主要内容。</a:t>
            </a:r>
            <a:endParaRPr lang="zh-CN" altLang="en-US" sz="1600">
              <a:sym typeface="+mn-ea"/>
            </a:endParaRPr>
          </a:p>
          <a:p>
            <a:pPr algn="l" fontAlgn="auto">
              <a:lnSpc>
                <a:spcPct val="150000"/>
              </a:lnSpc>
            </a:pPr>
            <a:r>
              <a:rPr lang="zh-CN" altLang="en-US" sz="1600">
                <a:sym typeface="+mn-ea"/>
              </a:rPr>
              <a:t>3. 尾部</a:t>
            </a:r>
            <a:endParaRPr lang="zh-CN" altLang="en-US" sz="1600">
              <a:sym typeface="+mn-ea"/>
            </a:endParaRPr>
          </a:p>
          <a:p>
            <a:pPr algn="l" fontAlgn="auto">
              <a:lnSpc>
                <a:spcPct val="150000"/>
              </a:lnSpc>
            </a:pPr>
            <a:r>
              <a:rPr lang="zh-CN" altLang="en-US" sz="1600">
                <a:sym typeface="+mn-ea"/>
              </a:rPr>
              <a:t>尾部包括送达用语、附项、原告人签名盖章、日期。</a:t>
            </a:r>
            <a:endParaRPr lang="zh-CN" altLang="en-US" sz="1600">
              <a:sym typeface="+mn-ea"/>
            </a:endParaRPr>
          </a:p>
        </p:txBody>
      </p:sp>
      <p:sp>
        <p:nvSpPr>
          <p:cNvPr id="73" name="文本框 72"/>
          <p:cNvSpPr txBox="1"/>
          <p:nvPr/>
        </p:nvSpPr>
        <p:spPr>
          <a:xfrm>
            <a:off x="8334666" y="130636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写法</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11331</Words>
  <Application>WPS 演示</Application>
  <PresentationFormat>宽屏</PresentationFormat>
  <Paragraphs>367</Paragraphs>
  <Slides>31</Slides>
  <Notes>13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31</vt:i4>
      </vt:variant>
    </vt:vector>
  </HeadingPairs>
  <TitlesOfParts>
    <vt:vector size="53"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Calibri</vt:lpstr>
      <vt:lpstr>Titillium</vt:lpstr>
      <vt:lpstr>Open Sans</vt:lpstr>
      <vt:lpstr>Arial Unicode MS</vt:lpstr>
      <vt:lpstr>Helvetica</vt:lpstr>
      <vt:lpstr>华文中宋</vt:lpstr>
      <vt:lpstr>等线 Light</vt:lpstr>
      <vt:lpstr>Segoe Print</vt:lpstr>
      <vt:lpstr>Latha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编辑部</cp:lastModifiedBy>
  <cp:revision>76</cp:revision>
  <dcterms:created xsi:type="dcterms:W3CDTF">2017-05-21T05:34:00Z</dcterms:created>
  <dcterms:modified xsi:type="dcterms:W3CDTF">2019-05-20T03:46:03Z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