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431" r:id="rId3"/>
    <p:sldId id="4845" r:id="rId5"/>
    <p:sldId id="11505" r:id="rId6"/>
    <p:sldId id="11469" r:id="rId7"/>
    <p:sldId id="11468" r:id="rId8"/>
    <p:sldId id="267" r:id="rId9"/>
    <p:sldId id="11471" r:id="rId10"/>
    <p:sldId id="11470" r:id="rId11"/>
    <p:sldId id="11474" r:id="rId12"/>
    <p:sldId id="11475" r:id="rId13"/>
    <p:sldId id="11476" r:id="rId14"/>
    <p:sldId id="11477" r:id="rId15"/>
    <p:sldId id="11478" r:id="rId16"/>
    <p:sldId id="261" r:id="rId17"/>
    <p:sldId id="11480" r:id="rId18"/>
    <p:sldId id="11507" r:id="rId19"/>
    <p:sldId id="11481" r:id="rId20"/>
    <p:sldId id="11482" r:id="rId21"/>
    <p:sldId id="332" r:id="rId22"/>
    <p:sldId id="11483" r:id="rId23"/>
    <p:sldId id="11484" r:id="rId24"/>
    <p:sldId id="11485" r:id="rId25"/>
    <p:sldId id="11486" r:id="rId26"/>
    <p:sldId id="11487" r:id="rId27"/>
    <p:sldId id="11488" r:id="rId28"/>
    <p:sldId id="11489" r:id="rId29"/>
    <p:sldId id="11490" r:id="rId30"/>
    <p:sldId id="11491" r:id="rId31"/>
    <p:sldId id="11492" r:id="rId32"/>
    <p:sldId id="11493" r:id="rId33"/>
    <p:sldId id="11494" r:id="rId34"/>
    <p:sldId id="11495" r:id="rId35"/>
    <p:sldId id="11496" r:id="rId36"/>
    <p:sldId id="11497" r:id="rId37"/>
    <p:sldId id="11498" r:id="rId38"/>
    <p:sldId id="11508" r:id="rId39"/>
    <p:sldId id="11500" r:id="rId40"/>
    <p:sldId id="11501" r:id="rId41"/>
    <p:sldId id="11502" r:id="rId42"/>
    <p:sldId id="11503" r:id="rId43"/>
    <p:sldId id="11430" r:id="rId44"/>
  </p:sldIdLst>
  <p:sldSz cx="12192000" cy="6858000"/>
  <p:notesSz cx="6858000" cy="9144000"/>
  <p:embeddedFontLst>
    <p:embeddedFont>
      <p:font typeface="Segoe UI" panose="020B0502040204020203" pitchFamily="34" charset="0"/>
      <p:regular r:id="rId48"/>
      <p:bold r:id="rId49"/>
      <p:italic r:id="rId50"/>
      <p:boldItalic r:id="rId51"/>
    </p:embeddedFont>
    <p:embeddedFont>
      <p:font typeface="微软雅黑" panose="020B0503020204020204" pitchFamily="34" charset="-122"/>
      <p:regular r:id="rId52"/>
    </p:embeddedFont>
    <p:embeddedFont>
      <p:font typeface="等线" panose="02010600030101010101" charset="-122"/>
      <p:regular r:id="rId53"/>
    </p:embeddedFont>
    <p:embeddedFont>
      <p:font typeface="幼圆" panose="02010509060101010101" charset="-122"/>
      <p:regular r:id="rId54"/>
    </p:embeddedFont>
    <p:embeddedFont>
      <p:font typeface="Century Gothic" panose="020B0502020202020204" pitchFamily="34" charset="0"/>
      <p:regular r:id="rId55"/>
      <p:bold r:id="rId56"/>
      <p:italic r:id="rId57"/>
      <p:boldItalic r:id="rId58"/>
    </p:embeddedFont>
    <p:embeddedFont>
      <p:font typeface="TypeLand 康熙字典體 Trial" panose="020B0502000000000001" pitchFamily="34" charset="-122"/>
      <p:regular r:id="rId59"/>
    </p:embeddedFont>
    <p:embeddedFont>
      <p:font typeface="Calibri" panose="020F0502020204030204" charset="0"/>
      <p:regular r:id="rId60"/>
      <p:bold r:id="rId61"/>
      <p:italic r:id="rId62"/>
      <p:boldItalic r:id="rId63"/>
    </p:embeddedFont>
    <p:embeddedFont>
      <p:font typeface="微软雅黑 Light" panose="020B0502040204020203" pitchFamily="34" charset="-122"/>
      <p:regular r:id="rId64"/>
    </p:embeddedFont>
    <p:embeddedFont>
      <p:font typeface="华文中宋" panose="02010600040101010101" charset="-122"/>
      <p:regular r:id="rId65"/>
    </p:embeddedFont>
    <p:embeddedFont>
      <p:font typeface="等线 Light" panose="02010600030101010101" charset="-122"/>
      <p:regular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C4A779F-7EAE-4FDE-B9C4-2831E65218A7}">
          <p14:sldIdLst>
            <p14:sldId id="11431"/>
            <p14:sldId id="4845"/>
            <p14:sldId id="11505"/>
            <p14:sldId id="11469"/>
            <p14:sldId id="11468"/>
            <p14:sldId id="267"/>
            <p14:sldId id="11471"/>
            <p14:sldId id="11470"/>
            <p14:sldId id="11474"/>
            <p14:sldId id="11475"/>
            <p14:sldId id="11476"/>
            <p14:sldId id="11477"/>
            <p14:sldId id="11478"/>
            <p14:sldId id="261"/>
            <p14:sldId id="11480"/>
            <p14:sldId id="11507"/>
            <p14:sldId id="11481"/>
            <p14:sldId id="11482"/>
            <p14:sldId id="332"/>
            <p14:sldId id="11483"/>
            <p14:sldId id="11484"/>
            <p14:sldId id="11485"/>
            <p14:sldId id="11486"/>
            <p14:sldId id="11487"/>
            <p14:sldId id="11488"/>
            <p14:sldId id="11489"/>
            <p14:sldId id="11490"/>
            <p14:sldId id="11491"/>
            <p14:sldId id="11492"/>
            <p14:sldId id="11493"/>
            <p14:sldId id="11494"/>
            <p14:sldId id="11495"/>
            <p14:sldId id="11496"/>
            <p14:sldId id="11497"/>
            <p14:sldId id="11498"/>
            <p14:sldId id="11508"/>
            <p14:sldId id="11500"/>
            <p14:sldId id="11501"/>
            <p14:sldId id="11502"/>
            <p14:sldId id="11503"/>
            <p14:sldId id="1143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B4E2F"/>
    <a:srgbClr val="DAE54A"/>
    <a:srgbClr val="C0E1F2"/>
    <a:srgbClr val="FBDCE1"/>
    <a:srgbClr val="E6E6E6"/>
    <a:srgbClr val="86C5E6"/>
    <a:srgbClr val="99DA62"/>
    <a:srgbClr val="FADBE0"/>
    <a:srgbClr val="4A5C72"/>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varScale="1">
        <p:scale>
          <a:sx n="88" d="100"/>
          <a:sy n="88" d="100"/>
        </p:scale>
        <p:origin x="120"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font" Target="fonts/font19.fntdata"/><Relationship Id="rId65" Type="http://schemas.openxmlformats.org/officeDocument/2006/relationships/font" Target="fonts/font18.fntdata"/><Relationship Id="rId64" Type="http://schemas.openxmlformats.org/officeDocument/2006/relationships/font" Target="fonts/font17.fntdata"/><Relationship Id="rId63" Type="http://schemas.openxmlformats.org/officeDocument/2006/relationships/font" Target="fonts/font16.fntdata"/><Relationship Id="rId62" Type="http://schemas.openxmlformats.org/officeDocument/2006/relationships/font" Target="fonts/font15.fntdata"/><Relationship Id="rId61" Type="http://schemas.openxmlformats.org/officeDocument/2006/relationships/font" Target="fonts/font14.fntdata"/><Relationship Id="rId60" Type="http://schemas.openxmlformats.org/officeDocument/2006/relationships/font" Target="fonts/font13.fntdata"/><Relationship Id="rId6" Type="http://schemas.openxmlformats.org/officeDocument/2006/relationships/slide" Target="slides/slide3.xml"/><Relationship Id="rId59" Type="http://schemas.openxmlformats.org/officeDocument/2006/relationships/font" Target="fonts/font12.fntdata"/><Relationship Id="rId58" Type="http://schemas.openxmlformats.org/officeDocument/2006/relationships/font" Target="fonts/font11.fntdata"/><Relationship Id="rId57" Type="http://schemas.openxmlformats.org/officeDocument/2006/relationships/font" Target="fonts/font10.fntdata"/><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2.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FC655-DBAB-4389-BC46-D505D2F11D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976B-18A7-4956-BB6A-A9106EAA0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576A38-2C26-4DF6-8F1C-F22877A7AD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bg>
      <p:bgPr>
        <a:solidFill>
          <a:schemeClr val="lt1"/>
        </a:solidFill>
        <a:effectLst/>
      </p:bgPr>
    </p:bg>
    <p:spTree>
      <p:nvGrpSpPr>
        <p:cNvPr id="1" name="Shape 18"/>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Blank">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EBAC0A1-9DEE-4710-B110-396465192A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7165E5-27A8-4734-8563-3A0BCFB2F3C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grpSp>
        <p:nvGrpSpPr>
          <p:cNvPr id="4" name="组合 3"/>
          <p:cNvGrpSpPr/>
          <p:nvPr/>
        </p:nvGrpSpPr>
        <p:grpSpPr>
          <a:xfrm>
            <a:off x="-16112" y="2059248"/>
            <a:ext cx="8476929" cy="3566910"/>
            <a:chOff x="-16112" y="2286690"/>
            <a:chExt cx="8476929" cy="356691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6200000">
              <a:off x="3328090" y="1292515"/>
              <a:ext cx="1216885" cy="7905285"/>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a:off x="-16112" y="2286690"/>
              <a:ext cx="8476929" cy="2721601"/>
            </a:xfrm>
            <a:prstGeom prst="rect">
              <a:avLst/>
            </a:prstGeom>
          </p:spPr>
        </p:pic>
        <p:sp>
          <p:nvSpPr>
            <p:cNvPr id="27" name="文本框 26"/>
            <p:cNvSpPr txBox="1"/>
            <p:nvPr/>
          </p:nvSpPr>
          <p:spPr>
            <a:xfrm rot="16200000">
              <a:off x="3018490" y="1395143"/>
              <a:ext cx="1013460" cy="3726815"/>
            </a:xfrm>
            <a:prstGeom prst="rect">
              <a:avLst/>
            </a:prstGeom>
            <a:noFill/>
          </p:spPr>
          <p:txBody>
            <a:bodyPr vert="eaVert" wrap="none" rtlCol="0">
              <a:spAutoFit/>
            </a:bodyPr>
            <a:lstStyle/>
            <a:p>
              <a:pPr algn="l"/>
              <a:r>
                <a:rPr lang="zh-CN" altLang="en-US" sz="5400" b="1" spc="300" dirty="0">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rPr>
                <a:t>应用文写作</a:t>
              </a:r>
              <a:endParaRPr lang="zh-CN" altLang="en-US" sz="5400" b="1"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萝莉体 第二版" panose="02000500000000000000" pitchFamily="2" charset="-122"/>
                <a:sym typeface="+mn-ea"/>
              </a:endParaRPr>
            </a:p>
          </p:txBody>
        </p:sp>
        <p:sp>
          <p:nvSpPr>
            <p:cNvPr id="28" name="矩形 27"/>
            <p:cNvSpPr/>
            <p:nvPr/>
          </p:nvSpPr>
          <p:spPr>
            <a:xfrm rot="16200000">
              <a:off x="4225422" y="728778"/>
              <a:ext cx="490220" cy="6584295"/>
            </a:xfrm>
            <a:prstGeom prst="rect">
              <a:avLst/>
            </a:prstGeom>
          </p:spPr>
          <p:txBody>
            <a:bodyPr vert="eaVert" wrap="square">
              <a:spAutoFit/>
            </a:bodyPr>
            <a:lstStyle/>
            <a:p>
              <a:pPr>
                <a:lnSpc>
                  <a:spcPct val="250000"/>
                </a:lnSpc>
              </a:pPr>
              <a:endParaRPr lang="zh-CN" altLang="en-US" sz="800" dirty="0">
                <a:solidFill>
                  <a:schemeClr val="bg1">
                    <a:lumMod val="65000"/>
                  </a:schemeClr>
                </a:solidFill>
                <a:latin typeface="Segoe UI" panose="020B0502040204020203" pitchFamily="34" charset="0"/>
                <a:cs typeface="Segoe UI" panose="020B0502040204020203" pitchFamily="34" charset="0"/>
              </a:endParaRPr>
            </a:p>
          </p:txBody>
        </p:sp>
      </p:grpSp>
      <p:grpSp>
        <p:nvGrpSpPr>
          <p:cNvPr id="3" name="组合 2"/>
          <p:cNvGrpSpPr/>
          <p:nvPr/>
        </p:nvGrpSpPr>
        <p:grpSpPr>
          <a:xfrm flipH="1">
            <a:off x="-2103974" y="-3240005"/>
            <a:ext cx="16530857" cy="15408850"/>
            <a:chOff x="-1686499" y="-3240005"/>
            <a:chExt cx="16530857" cy="15408850"/>
          </a:xfrm>
        </p:grpSpPr>
        <p:sp>
          <p:nvSpPr>
            <p:cNvPr id="12" name="矩形 11"/>
            <p:cNvSpPr/>
            <p:nvPr/>
          </p:nvSpPr>
          <p:spPr>
            <a:xfrm rot="1454733">
              <a:off x="-705138" y="2476501"/>
              <a:ext cx="3505200" cy="6858000"/>
            </a:xfrm>
            <a:prstGeom prst="rect">
              <a:avLst/>
            </a:prstGeom>
            <a:solidFill>
              <a:srgbClr val="C0E1F2"/>
            </a:solidFill>
            <a:ln>
              <a:noFill/>
            </a:ln>
            <a:effectLst>
              <a:outerShdw blurRad="50800" dist="50800" dir="1218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686499" y="-1814370"/>
              <a:ext cx="3505200" cy="11282154"/>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493014">
              <a:off x="1794591" y="3249544"/>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1492897" y="-3240005"/>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4" name="矩形 13"/>
            <p:cNvSpPr/>
            <p:nvPr/>
          </p:nvSpPr>
          <p:spPr>
            <a:xfrm rot="1454733">
              <a:off x="11339158" y="3527867"/>
              <a:ext cx="3505200" cy="6858000"/>
            </a:xfrm>
            <a:prstGeom prst="rect">
              <a:avLst/>
            </a:prstGeom>
            <a:solidFill>
              <a:srgbClr val="DAE54A"/>
            </a:solidFill>
            <a:ln>
              <a:noFill/>
            </a:ln>
            <a:effectLst>
              <a:outerShdw blurRad="50800" dist="508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493014">
              <a:off x="11690028" y="-357843"/>
              <a:ext cx="507831" cy="12526688"/>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grpSp>
      <p:sp>
        <p:nvSpPr>
          <p:cNvPr id="2" name="文本框 1"/>
          <p:cNvSpPr txBox="1"/>
          <p:nvPr/>
        </p:nvSpPr>
        <p:spPr>
          <a:xfrm>
            <a:off x="1413510" y="3910965"/>
            <a:ext cx="4377690" cy="398780"/>
          </a:xfrm>
          <a:prstGeom prst="rect">
            <a:avLst/>
          </a:prstGeom>
          <a:noFill/>
        </p:spPr>
        <p:txBody>
          <a:bodyPr wrap="square" rtlCol="0">
            <a:spAutoFit/>
          </a:bodyPr>
          <a:p>
            <a:pPr algn="dist"/>
            <a:r>
              <a:rPr lang="zh-CN" altLang="en-US" sz="2000" b="1" dirty="0">
                <a:solidFill>
                  <a:schemeClr val="tx1"/>
                </a:solidFill>
                <a:latin typeface="等线" panose="02010600030101010101" charset="-122"/>
                <a:ea typeface="幼圆" panose="02010509060101010101" charset="-122"/>
                <a:cs typeface="+mn-ea"/>
                <a:sym typeface="+mn-ea"/>
              </a:rPr>
              <a:t>单元一  日用文书</a:t>
            </a:r>
            <a:endParaRPr lang="zh-CN" altLang="en-US" sz="2000" b="1" dirty="0">
              <a:solidFill>
                <a:schemeClr val="tx1"/>
              </a:solidFill>
              <a:latin typeface="等线" panose="02010600030101010101" charset="-122"/>
              <a:ea typeface="幼圆" panose="0201050906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不同条据的写法</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53" name="组合 52"/>
          <p:cNvGrpSpPr/>
          <p:nvPr/>
        </p:nvGrpSpPr>
        <p:grpSpPr>
          <a:xfrm>
            <a:off x="1423035" y="1159510"/>
            <a:ext cx="9692640" cy="5187316"/>
            <a:chOff x="1015236" y="2159711"/>
            <a:chExt cx="6556679" cy="3448056"/>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134212" y="2171530"/>
              <a:ext cx="3437703" cy="3436237"/>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olidFill>
                    <a:srgbClr val="002060"/>
                  </a:solidFill>
                  <a:latin typeface="+mj-ea"/>
                  <a:cs typeface="+mj-ea"/>
                  <a:sym typeface="+mn-ea"/>
                </a:rPr>
                <a:t>2. 留言条</a:t>
              </a:r>
              <a:br>
                <a:rPr lang="zh-CN" altLang="en-US" sz="2000">
                  <a:solidFill>
                    <a:srgbClr val="002060"/>
                  </a:solidFill>
                  <a:latin typeface="+mj-ea"/>
                  <a:cs typeface="+mj-ea"/>
                  <a:sym typeface="+mn-ea"/>
                </a:rPr>
              </a:br>
              <a:r>
                <a:rPr lang="zh-CN" altLang="en-US" sz="2000">
                  <a:solidFill>
                    <a:srgbClr val="002060"/>
                  </a:solidFill>
                  <a:latin typeface="+mj-ea"/>
                  <a:cs typeface="+mj-ea"/>
                  <a:sym typeface="+mn-ea"/>
                </a:rPr>
                <a:t>    </a:t>
              </a:r>
              <a:r>
                <a:rPr lang="zh-CN" altLang="en-US" sz="2000">
                  <a:latin typeface="+mn-ea"/>
                  <a:cs typeface="+mn-ea"/>
                  <a:sym typeface="+mn-ea"/>
                </a:rPr>
                <a:t>在日常生活中，有事情要通知对方，或有事托付对方，对方不在，却又没时间等候对方回来，这时候需要写张字条留给对方。</a:t>
              </a:r>
              <a:br>
                <a:rPr lang="zh-CN" altLang="en-US" sz="2000">
                  <a:latin typeface="+mn-ea"/>
                  <a:cs typeface="+mn-ea"/>
                  <a:sym typeface="+mn-ea"/>
                </a:rPr>
              </a:br>
              <a:r>
                <a:rPr lang="zh-CN" altLang="en-US" sz="2000">
                  <a:latin typeface="+mn-ea"/>
                  <a:cs typeface="+mn-ea"/>
                  <a:sym typeface="+mn-ea"/>
                </a:rPr>
                <a:t>    留言条的格式分为四部分：称呼、正文、署名和日期。</a:t>
              </a:r>
              <a:br>
                <a:rPr lang="zh-CN" altLang="en-US" sz="2000">
                  <a:latin typeface="+mn-ea"/>
                  <a:cs typeface="+mn-ea"/>
                  <a:sym typeface="+mn-ea"/>
                </a:rPr>
              </a:br>
              <a:r>
                <a:rPr lang="zh-CN" altLang="en-US" sz="2000">
                  <a:latin typeface="+mn-ea"/>
                  <a:cs typeface="+mn-ea"/>
                  <a:sym typeface="+mn-ea"/>
                </a:rPr>
                <a:t>称呼要顶格写，字条留给谁就称呼谁。</a:t>
              </a:r>
              <a:br>
                <a:rPr lang="zh-CN" altLang="en-US" sz="2000">
                  <a:latin typeface="+mn-ea"/>
                  <a:cs typeface="+mn-ea"/>
                  <a:sym typeface="+mn-ea"/>
                </a:rPr>
              </a:br>
              <a:r>
                <a:rPr lang="zh-CN" altLang="en-US" sz="2000">
                  <a:latin typeface="+mn-ea"/>
                  <a:cs typeface="+mn-ea"/>
                  <a:sym typeface="+mn-ea"/>
                </a:rPr>
                <a:t>    在称呼下一行空两格写正文，简单明了地把你要给对方说的事情写清楚。</a:t>
              </a:r>
              <a:br>
                <a:rPr lang="zh-CN" altLang="en-US" sz="2000">
                  <a:latin typeface="+mn-ea"/>
                  <a:cs typeface="+mn-ea"/>
                  <a:sym typeface="+mn-ea"/>
                </a:rPr>
              </a:br>
              <a:r>
                <a:rPr lang="zh-CN" altLang="en-US" sz="2000">
                  <a:latin typeface="+mn-ea"/>
                  <a:cs typeface="+mn-ea"/>
                  <a:sym typeface="+mn-ea"/>
                </a:rPr>
                <a:t>    在正文下面写清楚谁留的字条，并在署名的下一行写清年、月、日。</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不同条据的写法</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53" name="组合 52"/>
          <p:cNvGrpSpPr/>
          <p:nvPr/>
        </p:nvGrpSpPr>
        <p:grpSpPr>
          <a:xfrm>
            <a:off x="1423035" y="1159510"/>
            <a:ext cx="9692640" cy="4995545"/>
            <a:chOff x="1015236" y="2159711"/>
            <a:chExt cx="6556679" cy="3320584"/>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134212" y="2171530"/>
              <a:ext cx="3437703" cy="2822518"/>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olidFill>
                    <a:srgbClr val="002060"/>
                  </a:solidFill>
                  <a:latin typeface="+mj-ea"/>
                  <a:cs typeface="+mj-ea"/>
                  <a:sym typeface="+mn-ea"/>
                </a:rPr>
                <a:t>3. 托事条</a:t>
              </a:r>
              <a:br>
                <a:rPr lang="zh-CN" altLang="en-US" sz="2000">
                  <a:solidFill>
                    <a:srgbClr val="002060"/>
                  </a:solidFill>
                  <a:latin typeface="+mj-ea"/>
                  <a:cs typeface="+mj-ea"/>
                  <a:sym typeface="+mn-ea"/>
                </a:rPr>
              </a:br>
              <a:r>
                <a:rPr lang="zh-CN" altLang="en-US" sz="2000">
                  <a:latin typeface="+mn-ea"/>
                  <a:cs typeface="+mn-ea"/>
                  <a:sym typeface="+mn-ea"/>
                </a:rPr>
                <a:t>    托事条是指委托他人代办某事时所写的字条。写作格式比较简单，主要包括：</a:t>
              </a:r>
              <a:br>
                <a:rPr lang="zh-CN" altLang="en-US" sz="2000">
                  <a:latin typeface="+mn-ea"/>
                  <a:cs typeface="+mn-ea"/>
                  <a:sym typeface="+mn-ea"/>
                </a:rPr>
              </a:br>
              <a:r>
                <a:rPr lang="zh-CN" altLang="en-US" sz="2000">
                  <a:latin typeface="+mn-ea"/>
                  <a:cs typeface="+mn-ea"/>
                  <a:sym typeface="+mn-ea"/>
                </a:rPr>
                <a:t>    标题，即“托事条”，写在便条上面居中的位置。</a:t>
              </a:r>
              <a:br>
                <a:rPr lang="zh-CN" altLang="en-US" sz="2000">
                  <a:latin typeface="+mn-ea"/>
                  <a:cs typeface="+mn-ea"/>
                  <a:sym typeface="+mn-ea"/>
                </a:rPr>
              </a:br>
              <a:r>
                <a:rPr lang="zh-CN" altLang="en-US" sz="2000">
                  <a:latin typeface="+mn-ea"/>
                  <a:cs typeface="+mn-ea"/>
                  <a:sym typeface="+mn-ea"/>
                </a:rPr>
                <a:t>    称谓，即“被委托人”，要顶格写。</a:t>
              </a:r>
              <a:br>
                <a:rPr lang="zh-CN" altLang="en-US" sz="2000">
                  <a:latin typeface="+mn-ea"/>
                  <a:cs typeface="+mn-ea"/>
                  <a:sym typeface="+mn-ea"/>
                </a:rPr>
              </a:br>
              <a:r>
                <a:rPr lang="zh-CN" altLang="en-US" sz="2000">
                  <a:latin typeface="+mn-ea"/>
                  <a:cs typeface="+mn-ea"/>
                  <a:sym typeface="+mn-ea"/>
                </a:rPr>
                <a:t>    正文，办何事，即所托事项，有数字要大写；在正文末尾要有敬语。</a:t>
              </a:r>
              <a:br>
                <a:rPr lang="zh-CN" altLang="en-US" sz="2000">
                  <a:latin typeface="+mn-ea"/>
                  <a:cs typeface="+mn-ea"/>
                  <a:sym typeface="+mn-ea"/>
                </a:rPr>
              </a:br>
              <a:r>
                <a:rPr lang="zh-CN" altLang="en-US" sz="2000">
                  <a:latin typeface="+mn-ea"/>
                  <a:cs typeface="+mn-ea"/>
                  <a:sym typeface="+mn-ea"/>
                </a:rPr>
                <a:t>    结尾，即“署名”和“日期”，写在右下角。</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8434" y="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67" name="文本框 66"/>
            <p:cNvSpPr txBox="1"/>
            <p:nvPr/>
          </p:nvSpPr>
          <p:spPr>
            <a:xfrm>
              <a:off x="4785361" y="615615"/>
              <a:ext cx="2621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（二）凭证类条据</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776730" y="112458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25765" y="112458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427990" y="2593340"/>
            <a:ext cx="5063490"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标题：其一，直接由文种名构成。其二，在第一行空两格后写上“今借到”作为标题，而正文的其他内容放在下一行顶格。</a:t>
            </a:r>
            <a:endParaRPr lang="zh-CN" altLang="en-US" sz="2000"/>
          </a:p>
          <a:p>
            <a:pPr algn="l" fontAlgn="auto">
              <a:lnSpc>
                <a:spcPct val="150000"/>
              </a:lnSpc>
            </a:pPr>
            <a:r>
              <a:rPr lang="zh-CN" altLang="en-US" sz="2000">
                <a:sym typeface="+mn-ea"/>
              </a:rPr>
              <a:t>正文：首先，从哪里得到了什么东西，数量多少。其次，写明归还的具体日期或大致时间。</a:t>
            </a:r>
            <a:endParaRPr lang="zh-CN" altLang="en-US" sz="2000"/>
          </a:p>
          <a:p>
            <a:pPr algn="l" fontAlgn="auto">
              <a:lnSpc>
                <a:spcPct val="150000"/>
              </a:lnSpc>
            </a:pPr>
            <a:r>
              <a:rPr lang="zh-CN" altLang="en-US" sz="2000">
                <a:sym typeface="+mn-ea"/>
              </a:rPr>
              <a:t>落款：要写上写借条者的单位名称和经手人姓名或借方个人的姓名。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024617" y="16594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1.</a:t>
            </a:r>
            <a:r>
              <a:rPr lang="zh-CN" altLang="en-US" sz="2000">
                <a:solidFill>
                  <a:schemeClr val="tx1"/>
                </a:solidFill>
                <a:latin typeface="+mj-lt"/>
                <a:ea typeface="+mj-lt"/>
                <a:cs typeface="+mj-lt"/>
                <a:sym typeface="+mn-ea"/>
              </a:rPr>
              <a:t>借条</a:t>
            </a:r>
            <a:endParaRPr lang="zh-CN" altLang="en-US" sz="2000" dirty="0">
              <a:solidFill>
                <a:schemeClr val="tx1"/>
              </a:solidFill>
              <a:latin typeface="+mj-lt"/>
              <a:ea typeface="+mj-lt"/>
              <a:cs typeface="+mj-lt"/>
              <a:sym typeface="+mn-ea"/>
            </a:endParaRPr>
          </a:p>
        </p:txBody>
      </p:sp>
      <p:sp>
        <p:nvSpPr>
          <p:cNvPr id="71" name="矩形 70"/>
          <p:cNvSpPr/>
          <p:nvPr/>
        </p:nvSpPr>
        <p:spPr>
          <a:xfrm>
            <a:off x="6252845" y="2491105"/>
            <a:ext cx="5520055"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标题。欠条的标题一般由文种名构成。也有的在此位置写上“暂欠”或“今欠”字样作为标题。</a:t>
            </a:r>
            <a:br>
              <a:rPr lang="zh-CN" altLang="en-US" sz="2000">
                <a:sym typeface="+mn-ea"/>
              </a:rPr>
            </a:br>
            <a:r>
              <a:rPr lang="zh-CN" altLang="en-US" sz="2000">
                <a:sym typeface="+mn-ea"/>
              </a:rPr>
              <a:t>正文。欠条的正文要写清欠什么人或什么单位什么东西、数量多少，并要注明偿还的日期。</a:t>
            </a:r>
            <a:br>
              <a:rPr lang="zh-CN" altLang="en-US" sz="2000">
                <a:sym typeface="+mn-ea"/>
              </a:rPr>
            </a:br>
            <a:r>
              <a:rPr lang="zh-CN" altLang="en-US" sz="2000">
                <a:sym typeface="+mn-ea"/>
              </a:rPr>
              <a:t>落款。落款要署上欠方单位名称和经手人的亲笔签名，是个人出具的欠条则需署上欠方个人的姓名，并同时署上欠条的日期。单位的要加盖公章，个人的要加盖私章。</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334031" y="160862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chemeClr val="tx1"/>
                </a:solidFill>
                <a:latin typeface="+mj-lt"/>
                <a:ea typeface="+mj-lt"/>
                <a:cs typeface="+mj-lt"/>
                <a:sym typeface="+mn-ea"/>
              </a:rPr>
              <a:t>2.</a:t>
            </a:r>
            <a:r>
              <a:rPr lang="zh-CN" altLang="en-US" sz="2000">
                <a:solidFill>
                  <a:schemeClr val="tx1"/>
                </a:solidFill>
                <a:latin typeface="+mj-lt"/>
                <a:ea typeface="+mj-lt"/>
                <a:cs typeface="+mj-lt"/>
                <a:sym typeface="+mn-ea"/>
              </a:rPr>
              <a:t>欠条</a:t>
            </a:r>
            <a:endParaRPr lang="zh-CN" altLang="en-US" sz="2000" dirty="0">
              <a:solidFill>
                <a:schemeClr val="tx1"/>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8434" y="1905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3544" y="-2375921"/>
              <a:ext cx="6267453" cy="11571742"/>
            </a:xfrm>
            <a:prstGeom prst="rect">
              <a:avLst/>
            </a:prstGeom>
          </p:spPr>
        </p:pic>
        <p:sp>
          <p:nvSpPr>
            <p:cNvPr id="67" name="文本框 66"/>
            <p:cNvSpPr txBox="1"/>
            <p:nvPr/>
          </p:nvSpPr>
          <p:spPr>
            <a:xfrm>
              <a:off x="4785361" y="615615"/>
              <a:ext cx="2621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（二）凭证类条据</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812290" y="979170"/>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954645" y="979170"/>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393065" y="2536190"/>
            <a:ext cx="5036185" cy="3784600"/>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标题。有两种写法：第一行中间写“领条”二字；在第一行中间写“今领到”三个字。</a:t>
            </a:r>
            <a:br>
              <a:rPr lang="zh-CN" altLang="en-US" sz="2000">
                <a:sym typeface="+mn-ea"/>
              </a:rPr>
            </a:br>
            <a:r>
              <a:rPr lang="zh-CN" altLang="en-US" sz="2000">
                <a:sym typeface="+mn-ea"/>
              </a:rPr>
              <a:t>    正文。正文要写什么单位、领到什么东西、领多少等内容。数字要大写，有时既有小写，又在括号内写一次大写。</a:t>
            </a:r>
            <a:br>
              <a:rPr lang="zh-CN" altLang="en-US" sz="2000">
                <a:sym typeface="+mn-ea"/>
              </a:rPr>
            </a:br>
            <a:r>
              <a:rPr lang="zh-CN" altLang="en-US" sz="2000">
                <a:sym typeface="+mn-ea"/>
              </a:rPr>
              <a:t>    署名。一定要写在正文右下方。</a:t>
            </a:r>
            <a:br>
              <a:rPr lang="zh-CN" altLang="en-US" sz="2000">
                <a:sym typeface="+mn-ea"/>
              </a:rPr>
            </a:br>
            <a:r>
              <a:rPr lang="zh-CN" altLang="en-US" sz="2000">
                <a:sym typeface="+mn-ea"/>
              </a:rPr>
              <a:t>   日期。写在署名的下面，要写年、月、日。有人只写月、日，一般不可取。</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121772" y="1514644"/>
            <a:ext cx="95059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solidFill>
                  <a:srgbClr val="002060"/>
                </a:solidFill>
                <a:sym typeface="+mn-ea"/>
              </a:rPr>
              <a:t>3. 领条</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
        <p:nvSpPr>
          <p:cNvPr id="71" name="矩形 70"/>
          <p:cNvSpPr/>
          <p:nvPr/>
        </p:nvSpPr>
        <p:spPr>
          <a:xfrm>
            <a:off x="6395085" y="2447925"/>
            <a:ext cx="5309235" cy="4246245"/>
          </a:xfrm>
          <a:prstGeom prst="rect">
            <a:avLst/>
          </a:prstGeom>
        </p:spPr>
        <p:txBody>
          <a:bodyPr wrap="square">
            <a:spAutoFit/>
            <a:scene3d>
              <a:camera prst="orthographicFront"/>
              <a:lightRig rig="threePt" dir="t"/>
            </a:scene3d>
            <a:sp3d contourW="12700"/>
          </a:bodyPr>
          <a:lstStyle/>
          <a:p>
            <a:pPr algn="l" fontAlgn="auto">
              <a:lnSpc>
                <a:spcPct val="150000"/>
              </a:lnSpc>
            </a:pPr>
            <a:r>
              <a:rPr lang="en-US" altLang="zh-CN" sz="2000">
                <a:sym typeface="+mn-ea"/>
              </a:rPr>
              <a:t>     </a:t>
            </a:r>
            <a:r>
              <a:rPr lang="zh-CN" altLang="en-US" sz="2000">
                <a:sym typeface="+mn-ea"/>
              </a:rPr>
              <a:t>标题。写在正上方，写法有两种：只写“收条”二字；写“今收到”三个字。</a:t>
            </a:r>
            <a:br>
              <a:rPr lang="zh-CN" altLang="en-US" sz="2000">
                <a:sym typeface="+mn-ea"/>
              </a:rPr>
            </a:br>
            <a:r>
              <a:rPr lang="zh-CN" altLang="en-US" sz="2000">
                <a:sym typeface="+mn-ea"/>
              </a:rPr>
              <a:t>     正文。写法有两种：如果标题写成“收条”，正文要从标题下面一行空两格写起；如果标题写成“今收到”三个字，正文要从标题下面一行顶格写起。</a:t>
            </a:r>
            <a:br>
              <a:rPr lang="zh-CN" altLang="en-US" sz="2000">
                <a:sym typeface="+mn-ea"/>
              </a:rPr>
            </a:br>
            <a:r>
              <a:rPr lang="zh-CN" altLang="en-US" sz="2000">
                <a:sym typeface="+mn-ea"/>
              </a:rPr>
              <a:t>     </a:t>
            </a:r>
            <a:r>
              <a:rPr lang="zh-CN" altLang="en-US" sz="2000">
                <a:sym typeface="+mn-ea"/>
              </a:rPr>
              <a:t>署名。写在正文右下方。</a:t>
            </a:r>
            <a:br>
              <a:rPr lang="zh-CN" altLang="en-US" sz="2000">
                <a:sym typeface="+mn-ea"/>
              </a:rPr>
            </a:br>
            <a:r>
              <a:rPr lang="zh-CN" altLang="en-US" sz="2000">
                <a:sym typeface="+mn-ea"/>
              </a:rPr>
              <a:t>     </a:t>
            </a:r>
            <a:r>
              <a:rPr lang="zh-CN" altLang="en-US" sz="2000">
                <a:sym typeface="+mn-ea"/>
              </a:rPr>
              <a:t>日期。写在署名的下面，独占一行，写全年、月、日。</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168931" y="1514644"/>
            <a:ext cx="95059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solidFill>
                  <a:srgbClr val="002060"/>
                </a:solidFill>
                <a:sym typeface="+mn-ea"/>
              </a:rPr>
              <a:t>4. 收条</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0"/>
            <a:ext cx="12192000" cy="6858000"/>
            <a:chOff x="1" y="0"/>
            <a:chExt cx="12192000" cy="6858000"/>
          </a:xfrm>
        </p:grpSpPr>
        <p:sp>
          <p:nvSpPr>
            <p:cNvPr id="15" name="矩形 1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1" name="文本框 20"/>
            <p:cNvSpPr txBox="1"/>
            <p:nvPr/>
          </p:nvSpPr>
          <p:spPr>
            <a:xfrm>
              <a:off x="5699761" y="615615"/>
              <a:ext cx="792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accent1"/>
                  </a:solidFill>
                  <a:latin typeface="方正清刻本悦宋简体" panose="02000000000000000000" pitchFamily="2" charset="-122"/>
                  <a:ea typeface="方正清刻本悦宋简体" panose="02000000000000000000" pitchFamily="2" charset="-122"/>
                  <a:sym typeface="+mn-ea"/>
                </a:rPr>
                <a:t>示例</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3" name="文本框 22"/>
          <p:cNvSpPr txBox="1"/>
          <p:nvPr/>
        </p:nvSpPr>
        <p:spPr>
          <a:xfrm>
            <a:off x="5756910" y="2360295"/>
            <a:ext cx="678180" cy="58356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VS</a:t>
            </a:r>
            <a:endParaRPr lang="zh-CN" altLang="en-US" sz="3200" dirty="0">
              <a:solidFill>
                <a:schemeClr val="tx1">
                  <a:lumMod val="65000"/>
                  <a:lumOff val="35000"/>
                </a:schemeClr>
              </a:solidFill>
              <a:latin typeface="Century Gothic" panose="020B0502020202020204" pitchFamily="34" charset="0"/>
            </a:endParaRPr>
          </a:p>
        </p:txBody>
      </p:sp>
      <p:pic>
        <p:nvPicPr>
          <p:cNvPr id="3" name="图片 2" descr="c1c57c045dabf4ad63b5f018e3a5680f"/>
          <p:cNvPicPr>
            <a:picLocks noChangeAspect="1"/>
          </p:cNvPicPr>
          <p:nvPr/>
        </p:nvPicPr>
        <p:blipFill>
          <a:blip r:embed="rId2"/>
          <a:stretch>
            <a:fillRect/>
          </a:stretch>
        </p:blipFill>
        <p:spPr>
          <a:xfrm>
            <a:off x="844550" y="897890"/>
            <a:ext cx="4489450" cy="5155565"/>
          </a:xfrm>
          <a:prstGeom prst="rect">
            <a:avLst/>
          </a:prstGeom>
        </p:spPr>
      </p:pic>
      <p:pic>
        <p:nvPicPr>
          <p:cNvPr id="2" name="图片 1" descr="1bc6a810a8701fa9c56d5b4e4f0c2a2b"/>
          <p:cNvPicPr>
            <a:picLocks noChangeAspect="1"/>
          </p:cNvPicPr>
          <p:nvPr/>
        </p:nvPicPr>
        <p:blipFill>
          <a:blip r:embed="rId3"/>
          <a:srcRect t="-3051" r="-2129" b="-25566"/>
          <a:stretch>
            <a:fillRect/>
          </a:stretch>
        </p:blipFill>
        <p:spPr>
          <a:xfrm>
            <a:off x="7052310" y="897890"/>
            <a:ext cx="4150995" cy="6301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632961" y="615615"/>
              <a:ext cx="29260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条据写作的注意事项</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3" name="组合 2"/>
          <p:cNvGrpSpPr/>
          <p:nvPr/>
        </p:nvGrpSpPr>
        <p:grpSpPr>
          <a:xfrm>
            <a:off x="892253" y="2141032"/>
            <a:ext cx="10280494" cy="5015972"/>
            <a:chOff x="743847" y="1952346"/>
            <a:chExt cx="10280494" cy="5015972"/>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611998" y="1952453"/>
              <a:ext cx="4412343" cy="501586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对外使用的条据，写对方单位名称要用全称。是物品要写明名称、规格、数量；是金钱要写明金额，必须用大写，以防涂改。数字前不留空白，数字后面要写量词。条据中的文字如果确实需要改动，要在涂改处加盖印章，以示负责。写条据字迹要端正清楚，要用签字笔书写。</a:t>
              </a:r>
              <a:endParaRPr lang="zh-CN" altLang="en-US" sz="2000"/>
            </a:p>
            <a:p>
              <a:pPr fontAlgn="auto">
                <a:lnSpc>
                  <a:spcPct val="150000"/>
                </a:lnSpc>
              </a:pPr>
              <a:endParaRPr lang="zh-CN" altLang="en-US" sz="2000"/>
            </a:p>
            <a:p>
              <a:pPr>
                <a:lnSpc>
                  <a:spcPct val="25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第二节　</a:t>
            </a:r>
            <a:r>
              <a:rPr lang="zh-CN" altLang="en-US" sz="3600" b="1">
                <a:solidFill>
                  <a:srgbClr val="7030A0"/>
                </a:solidFill>
                <a:effectLst>
                  <a:outerShdw blurRad="38100" dist="25400" dir="5400000" algn="ctr" rotWithShape="0">
                    <a:srgbClr val="6E747A">
                      <a:alpha val="43000"/>
                    </a:srgbClr>
                  </a:outerShdw>
                </a:effectLst>
                <a:sym typeface="+mn-ea"/>
              </a:rPr>
              <a:t>专用书信</a:t>
            </a:r>
            <a:endParaRPr lang="zh-CN" altLang="en-US" sz="3600" b="1" dirty="0">
              <a:solidFill>
                <a:srgbClr val="7030A0"/>
              </a:solidFill>
              <a:effectLst>
                <a:outerShdw blurRad="38100" dist="25400" dir="5400000" algn="ctr" rotWithShape="0">
                  <a:srgbClr val="6E747A">
                    <a:alpha val="43000"/>
                  </a:srgbClr>
                </a:outerShdw>
              </a:effectLs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242565" y="450515"/>
              <a:ext cx="1706880" cy="460375"/>
            </a:xfrm>
            <a:prstGeom prst="rect">
              <a:avLst/>
            </a:prstGeom>
            <a:noFill/>
          </p:spPr>
          <p:txBody>
            <a:bodyPr wrap="none">
              <a:spAutoFit/>
              <a:scene3d>
                <a:camera prst="orthographicFront"/>
                <a:lightRig rig="threePt" dir="t"/>
              </a:scene3d>
              <a:sp3d contourW="12700"/>
            </a:bodyPr>
            <a:lstStyle/>
            <a:p>
              <a:pPr algn="ctr">
                <a:defRPr/>
              </a:pPr>
              <a:r>
                <a:rPr lang="en-US" altLang="zh-CN" sz="2400" dirty="0">
                  <a:solidFill>
                    <a:schemeClr val="tx1"/>
                  </a:solidFill>
                  <a:latin typeface="方正清刻本悦宋简体" panose="02000000000000000000" pitchFamily="2" charset="-122"/>
                  <a:ea typeface="方正清刻本悦宋简体" panose="02000000000000000000" pitchFamily="2" charset="-122"/>
                  <a:sym typeface="+mn-ea"/>
                </a:rPr>
                <a:t>02</a:t>
              </a:r>
              <a:r>
                <a:rPr lang="zh-CN" altLang="en-US" sz="2400">
                  <a:solidFill>
                    <a:schemeClr val="tx1"/>
                  </a:solidFill>
                  <a:effectLst>
                    <a:outerShdw blurRad="38100" dist="25400" dir="5400000" algn="ctr" rotWithShape="0">
                      <a:srgbClr val="6E747A">
                        <a:alpha val="43000"/>
                      </a:srgbClr>
                    </a:outerShdw>
                  </a:effectLst>
                  <a:sym typeface="+mn-ea"/>
                </a:rPr>
                <a:t>专</a:t>
              </a:r>
              <a:r>
                <a:rPr lang="zh-CN" altLang="en-US" sz="2400">
                  <a:solidFill>
                    <a:schemeClr val="tx1"/>
                  </a:solidFill>
                  <a:effectLst>
                    <a:outerShdw blurRad="38100" dist="25400" dir="5400000" algn="ctr" rotWithShape="0">
                      <a:srgbClr val="6E747A">
                        <a:alpha val="43000"/>
                      </a:srgbClr>
                    </a:outerShdw>
                  </a:effectLst>
                  <a:sym typeface="+mn-ea"/>
                </a:rPr>
                <a:t>用书信</a:t>
              </a:r>
              <a:endParaRPr lang="zh-CN" altLang="en-US" sz="2400" dirty="0">
                <a:solidFill>
                  <a:schemeClr val="tx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cs typeface="经典细圆简" panose="02010609000101010101" pitchFamily="49" charset="-122"/>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353820" y="1577975"/>
            <a:ext cx="9013825" cy="2722880"/>
          </a:xfrm>
          <a:prstGeom prst="rect">
            <a:avLst/>
          </a:prstGeom>
          <a:noFill/>
        </p:spPr>
        <p:txBody>
          <a:bodyPr wrap="square" rtlCol="0">
            <a:spAutoFit/>
          </a:bodyPr>
          <a:p>
            <a:pPr algn="l">
              <a:lnSpc>
                <a:spcPct val="150000"/>
              </a:lnSpc>
            </a:pPr>
            <a:r>
              <a:rPr lang="zh-CN" altLang="en-US">
                <a:sym typeface="+mn-ea"/>
              </a:rPr>
              <a:t>例文 1</a:t>
            </a:r>
            <a:endParaRPr lang="zh-CN" altLang="en-US"/>
          </a:p>
          <a:p>
            <a:pPr algn="ctr"/>
            <a:r>
              <a:rPr lang="zh-CN" altLang="en-US" b="1">
                <a:sym typeface="+mn-ea"/>
              </a:rPr>
              <a:t>证明信</a:t>
            </a:r>
            <a:endParaRPr lang="zh-CN" altLang="en-US" b="1"/>
          </a:p>
          <a:p>
            <a:pPr algn="l">
              <a:lnSpc>
                <a:spcPct val="150000"/>
              </a:lnSpc>
            </a:pPr>
            <a:r>
              <a:rPr lang="zh-CN" altLang="en-US">
                <a:sym typeface="+mn-ea"/>
              </a:rPr>
              <a:t>         我委副主任 ×××、办公室主任 ××× 和办事人员××× 三位同志前往云南、广西、贵州、四川考察和联系旅游开发的有关事宜，希望沿途各有关单位协助解决食宿及交通问题。</a:t>
            </a:r>
            <a:endParaRPr lang="zh-CN" altLang="en-US"/>
          </a:p>
          <a:p>
            <a:pPr algn="l">
              <a:lnSpc>
                <a:spcPct val="150000"/>
              </a:lnSpc>
            </a:pPr>
            <a:r>
              <a:rPr lang="zh-CN" altLang="en-US">
                <a:sym typeface="+mn-ea"/>
              </a:rPr>
              <a:t>          特此证明　　　　　　</a:t>
            </a:r>
            <a:endParaRPr lang="zh-CN" altLang="en-US"/>
          </a:p>
          <a:p>
            <a:pPr algn="r"/>
            <a:r>
              <a:rPr lang="zh-CN" altLang="en-US">
                <a:sym typeface="+mn-ea"/>
              </a:rPr>
              <a:t>×× 市旅游开发委员会（盖章）　　　　　　　　　　　　　　　×××× 年 ×× 月 ×× 日</a:t>
            </a:r>
            <a:endParaRPr dirty="0">
              <a:solidFill>
                <a:sysClr val="windowText" lastClr="000000"/>
              </a:solidFill>
              <a:latin typeface="幼圆" panose="02010509060101010101" charset="-122"/>
              <a:ea typeface="幼圆" panose="02010509060101010101" charset="-122"/>
              <a:sym typeface="+mn-ea"/>
            </a:endParaRPr>
          </a:p>
        </p:txBody>
      </p:sp>
    </p:spTree>
  </p:cSld>
  <p:clrMapOvr>
    <a:masterClrMapping/>
  </p:clrMapOvr>
  <p:transition spd="slow" advTm="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242565" y="450515"/>
              <a:ext cx="1706880" cy="460375"/>
            </a:xfrm>
            <a:prstGeom prst="rect">
              <a:avLst/>
            </a:prstGeom>
            <a:noFill/>
          </p:spPr>
          <p:txBody>
            <a:bodyPr wrap="none">
              <a:spAutoFit/>
              <a:scene3d>
                <a:camera prst="orthographicFront"/>
                <a:lightRig rig="threePt" dir="t"/>
              </a:scene3d>
              <a:sp3d contourW="12700"/>
            </a:bodyPr>
            <a:lstStyle/>
            <a:p>
              <a:pPr algn="ctr">
                <a:defRPr/>
              </a:pPr>
              <a:r>
                <a:rPr lang="en-US" altLang="zh-CN" sz="2400" dirty="0">
                  <a:solidFill>
                    <a:schemeClr val="tx1"/>
                  </a:solidFill>
                  <a:latin typeface="方正清刻本悦宋简体" panose="02000000000000000000" pitchFamily="2" charset="-122"/>
                  <a:ea typeface="方正清刻本悦宋简体" panose="02000000000000000000" pitchFamily="2" charset="-122"/>
                  <a:sym typeface="+mn-ea"/>
                </a:rPr>
                <a:t>02</a:t>
              </a:r>
              <a:r>
                <a:rPr lang="zh-CN" altLang="en-US" sz="2400">
                  <a:solidFill>
                    <a:schemeClr val="tx1"/>
                  </a:solidFill>
                  <a:effectLst>
                    <a:outerShdw blurRad="38100" dist="25400" dir="5400000" algn="ctr" rotWithShape="0">
                      <a:srgbClr val="6E747A">
                        <a:alpha val="43000"/>
                      </a:srgbClr>
                    </a:outerShdw>
                  </a:effectLst>
                  <a:sym typeface="+mn-ea"/>
                </a:rPr>
                <a:t>专</a:t>
              </a:r>
              <a:r>
                <a:rPr lang="zh-CN" altLang="en-US" sz="2400">
                  <a:solidFill>
                    <a:schemeClr val="tx1"/>
                  </a:solidFill>
                  <a:effectLst>
                    <a:outerShdw blurRad="38100" dist="25400" dir="5400000" algn="ctr" rotWithShape="0">
                      <a:srgbClr val="6E747A">
                        <a:alpha val="43000"/>
                      </a:srgbClr>
                    </a:outerShdw>
                  </a:effectLst>
                  <a:sym typeface="+mn-ea"/>
                </a:rPr>
                <a:t>用书信</a:t>
              </a:r>
              <a:endParaRPr lang="zh-CN" altLang="en-US" sz="2400" dirty="0">
                <a:solidFill>
                  <a:schemeClr val="tx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cs typeface="经典细圆简" panose="02010609000101010101" pitchFamily="49" charset="-122"/>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353820" y="1577975"/>
            <a:ext cx="9013825" cy="4246245"/>
          </a:xfrm>
          <a:prstGeom prst="rect">
            <a:avLst/>
          </a:prstGeom>
          <a:noFill/>
        </p:spPr>
        <p:txBody>
          <a:bodyPr wrap="square" rtlCol="0">
            <a:spAutoFit/>
          </a:bodyPr>
          <a:p>
            <a:pPr algn="l">
              <a:lnSpc>
                <a:spcPct val="150000"/>
              </a:lnSpc>
            </a:pPr>
            <a:r>
              <a:rPr lang="zh-CN" altLang="en-US">
                <a:latin typeface="+mn-ea"/>
                <a:cs typeface="+mn-ea"/>
                <a:sym typeface="+mn-ea"/>
              </a:rPr>
              <a:t>例文 </a:t>
            </a:r>
            <a:r>
              <a:rPr lang="en-US" altLang="zh-CN">
                <a:latin typeface="+mn-ea"/>
                <a:cs typeface="+mn-ea"/>
                <a:sym typeface="+mn-ea"/>
              </a:rPr>
              <a:t>2</a:t>
            </a:r>
            <a:r>
              <a:rPr lang="zh-CN" altLang="en-US">
                <a:latin typeface="+mn-ea"/>
                <a:cs typeface="+mn-ea"/>
                <a:sym typeface="+mn-ea"/>
              </a:rPr>
              <a:t>　                                </a:t>
            </a:r>
            <a:r>
              <a:rPr lang="zh-CN" altLang="en-US" b="1">
                <a:latin typeface="+mn-ea"/>
                <a:cs typeface="+mn-ea"/>
                <a:sym typeface="+mn-ea"/>
              </a:rPr>
              <a:t>证明信</a:t>
            </a:r>
            <a:br>
              <a:rPr lang="zh-CN" altLang="en-US">
                <a:latin typeface="+mn-ea"/>
                <a:cs typeface="+mn-ea"/>
                <a:sym typeface="+mn-ea"/>
              </a:rPr>
            </a:br>
            <a:r>
              <a:rPr lang="zh-CN" altLang="en-US">
                <a:latin typeface="+mn-ea"/>
                <a:cs typeface="+mn-ea"/>
                <a:sym typeface="+mn-ea"/>
              </a:rPr>
              <a:t>××大学党支部：</a:t>
            </a:r>
            <a:br>
              <a:rPr lang="zh-CN" altLang="en-US">
                <a:latin typeface="+mn-ea"/>
                <a:cs typeface="+mn-ea"/>
                <a:sym typeface="+mn-ea"/>
              </a:rPr>
            </a:br>
            <a:r>
              <a:rPr lang="zh-CN" altLang="en-US">
                <a:latin typeface="+mn-ea"/>
                <a:cs typeface="+mn-ea"/>
                <a:sym typeface="+mn-ea"/>
              </a:rPr>
              <a:t>     ×××× 年 ×× 月 ×× 日来信收到。根据信中要求，现将你校 ××× 同志的爱人 ××× 同志的情况介绍如下：</a:t>
            </a:r>
            <a:br>
              <a:rPr lang="zh-CN" altLang="en-US">
                <a:latin typeface="+mn-ea"/>
                <a:cs typeface="+mn-ea"/>
                <a:sym typeface="+mn-ea"/>
              </a:rPr>
            </a:br>
            <a:r>
              <a:rPr lang="zh-CN" altLang="en-US">
                <a:latin typeface="+mn-ea"/>
                <a:cs typeface="+mn-ea"/>
                <a:sym typeface="+mn-ea"/>
              </a:rPr>
              <a:t>     ××× 同志，现年 ×× 岁，中共党员，是我校历史系教师，本人和家庭历史以及社会关系均清楚。该同志对教学工作认真负责，近年来多次被评为市级模范教师。</a:t>
            </a:r>
            <a:br>
              <a:rPr lang="zh-CN" altLang="en-US">
                <a:latin typeface="+mn-ea"/>
                <a:cs typeface="+mn-ea"/>
                <a:sym typeface="+mn-ea"/>
              </a:rPr>
            </a:br>
            <a:r>
              <a:rPr lang="zh-CN" altLang="en-US">
                <a:latin typeface="+mn-ea"/>
                <a:cs typeface="+mn-ea"/>
                <a:sym typeface="+mn-ea"/>
              </a:rPr>
              <a:t>     特此证明。</a:t>
            </a:r>
            <a:br>
              <a:rPr lang="zh-CN" altLang="en-US">
                <a:latin typeface="+mn-ea"/>
                <a:cs typeface="+mn-ea"/>
                <a:sym typeface="+mn-ea"/>
              </a:rPr>
            </a:br>
            <a:r>
              <a:rPr lang="zh-CN" altLang="en-US">
                <a:latin typeface="+mn-ea"/>
                <a:cs typeface="+mn-ea"/>
                <a:sym typeface="+mn-ea"/>
              </a:rPr>
              <a:t>　　　　　　　                                                         ×× 省 ×× 市 ×× 大学党支部（公章）</a:t>
            </a:r>
            <a:br>
              <a:rPr lang="zh-CN" altLang="en-US">
                <a:latin typeface="+mn-ea"/>
                <a:cs typeface="+mn-ea"/>
                <a:sym typeface="+mn-ea"/>
              </a:rPr>
            </a:br>
            <a:r>
              <a:rPr lang="zh-CN" altLang="en-US">
                <a:latin typeface="+mn-ea"/>
                <a:cs typeface="+mn-ea"/>
                <a:sym typeface="+mn-ea"/>
              </a:rPr>
              <a:t>　　　　　　　　　　　　　                                                         ×××× 年 ×× 月 ×× 日</a:t>
            </a:r>
            <a:endParaRPr lang="zh-CN" altLang="en-US"/>
          </a:p>
          <a:p>
            <a:pPr algn="l">
              <a:lnSpc>
                <a:spcPct val="150000"/>
              </a:lnSpc>
            </a:pPr>
            <a:endParaRPr dirty="0">
              <a:solidFill>
                <a:sysClr val="windowText" lastClr="000000"/>
              </a:solidFill>
              <a:latin typeface="幼圆" panose="02010509060101010101" charset="-122"/>
              <a:ea typeface="幼圆" panose="02010509060101010101" charset="-122"/>
              <a:sym typeface="+mn-ea"/>
            </a:endParaRPr>
          </a:p>
        </p:txBody>
      </p:sp>
    </p:spTree>
  </p:cSld>
  <p:clrMapOvr>
    <a:masterClrMapping/>
  </p:clrMapOvr>
  <p:transition spd="slow" advTm="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621"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54654" y="-2356871"/>
              <a:ext cx="6267453" cy="11571742"/>
            </a:xfrm>
            <a:prstGeom prst="rect">
              <a:avLst/>
            </a:prstGeom>
          </p:spPr>
        </p:pic>
      </p:grpSp>
      <p:sp>
        <p:nvSpPr>
          <p:cNvPr id="14" name="Shape 1787"/>
          <p:cNvSpPr/>
          <p:nvPr/>
        </p:nvSpPr>
        <p:spPr>
          <a:xfrm>
            <a:off x="6144623" y="224623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4623" y="2246237"/>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1967" y="224623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1227" y="152256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163769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28553" y="3321061"/>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793663"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概念</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759592"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种类</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725519" y="3234719"/>
                <a:ext cx="69088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写作</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547360" y="2058304"/>
            <a:ext cx="1097280" cy="368300"/>
          </a:xfrm>
          <a:prstGeom prst="rect">
            <a:avLst/>
          </a:prstGeom>
          <a:noFill/>
        </p:spPr>
        <p:txBody>
          <a:bodyPr vert="horz" wrap="none" rtlCol="0">
            <a:spAutoFit/>
            <a:scene3d>
              <a:camera prst="orthographicFront"/>
              <a:lightRig rig="threePt" dir="t"/>
            </a:scene3d>
            <a:sp3d contourW="12700"/>
          </a:bodyPr>
          <a:lstStyle/>
          <a:p>
            <a:pPr algn="ctr"/>
            <a:r>
              <a:rPr lang="zh-CN" altLang="en-US">
                <a:latin typeface="+mj-ea"/>
                <a:cs typeface="+mn-ea"/>
                <a:sym typeface="+mn-ea"/>
              </a:rPr>
              <a:t>专用书信</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grpSp>
        <p:nvGrpSpPr>
          <p:cNvPr id="8" name="组合 7"/>
          <p:cNvGrpSpPr/>
          <p:nvPr/>
        </p:nvGrpSpPr>
        <p:grpSpPr>
          <a:xfrm>
            <a:off x="587386" y="3822226"/>
            <a:ext cx="11049635" cy="3035935"/>
            <a:chOff x="597878" y="3633540"/>
            <a:chExt cx="11049635" cy="3035935"/>
          </a:xfrm>
        </p:grpSpPr>
        <p:sp>
          <p:nvSpPr>
            <p:cNvPr id="48" name="矩形 47"/>
            <p:cNvSpPr/>
            <p:nvPr/>
          </p:nvSpPr>
          <p:spPr>
            <a:xfrm>
              <a:off x="597878" y="3633540"/>
              <a:ext cx="2068514" cy="286131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专用书信是用于某种特定场合，针对某种特定事务或特定需要的具有专门用途的书信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4597743" y="3749745"/>
              <a:ext cx="2525395" cy="239966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常用的专用书信有介绍信、证明信、慰问信、感谢信、表扬信、邀请书、推荐信、申请书、聘书、求职信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8384883" y="3654495"/>
              <a:ext cx="3262630" cy="301498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专用书信的内容单一，格式固定。一般来说，由称呼、正文、结尾、署名、日期组成。它与一般书信的写法相同，但常用标明性质的标题。</a:t>
              </a:r>
              <a:endPar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20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02248" y="422875"/>
            <a:ext cx="6857999" cy="6012247"/>
          </a:xfrm>
          <a:prstGeom prst="rect">
            <a:avLst/>
          </a:prstGeom>
        </p:spPr>
      </p:pic>
      <p:grpSp>
        <p:nvGrpSpPr>
          <p:cNvPr id="3" name="组合 2"/>
          <p:cNvGrpSpPr/>
          <p:nvPr/>
        </p:nvGrpSpPr>
        <p:grpSpPr>
          <a:xfrm>
            <a:off x="5706110" y="1682115"/>
            <a:ext cx="3525520" cy="3940810"/>
            <a:chOff x="5788883" y="1427168"/>
            <a:chExt cx="2019708" cy="4195462"/>
          </a:xfrm>
        </p:grpSpPr>
        <p:sp>
          <p:nvSpPr>
            <p:cNvPr id="19" name="文本框 18"/>
            <p:cNvSpPr txBox="1"/>
            <p:nvPr/>
          </p:nvSpPr>
          <p:spPr>
            <a:xfrm>
              <a:off x="5809192" y="1427168"/>
              <a:ext cx="716864" cy="621275"/>
            </a:xfrm>
            <a:prstGeom prst="rect">
              <a:avLst/>
            </a:prstGeom>
            <a:noFill/>
          </p:spPr>
          <p:txBody>
            <a:bodyPr wrap="square">
              <a:spAutoFit/>
              <a:scene3d>
                <a:camera prst="orthographicFront"/>
                <a:lightRig rig="threePt" dir="t"/>
              </a:scene3d>
              <a:sp3d contourW="12700"/>
            </a:bodyPr>
            <a:lstStyle/>
            <a:p>
              <a:pPr algn="r">
                <a:defRPr/>
              </a:pPr>
              <a:r>
                <a:rPr lang="en-US" altLang="zh-CN" sz="3200" spc="300" dirty="0">
                  <a:solidFill>
                    <a:schemeClr val="tx1">
                      <a:lumMod val="65000"/>
                      <a:lumOff val="35000"/>
                    </a:schemeClr>
                  </a:solidFill>
                  <a:latin typeface="Century Gothic" panose="020B0502020202020204" pitchFamily="34" charset="0"/>
                </a:rPr>
                <a:t>01</a:t>
              </a:r>
              <a:endParaRPr lang="zh-CN" altLang="en-US" sz="3200" spc="300" dirty="0">
                <a:solidFill>
                  <a:schemeClr val="tx1">
                    <a:lumMod val="65000"/>
                    <a:lumOff val="35000"/>
                  </a:schemeClr>
                </a:solidFill>
                <a:latin typeface="Century Gothic" panose="020B0502020202020204" pitchFamily="34" charset="0"/>
              </a:endParaRPr>
            </a:p>
          </p:txBody>
        </p:sp>
        <p:sp>
          <p:nvSpPr>
            <p:cNvPr id="20" name="文本框 19"/>
            <p:cNvSpPr txBox="1"/>
            <p:nvPr/>
          </p:nvSpPr>
          <p:spPr>
            <a:xfrm>
              <a:off x="6402392" y="1476023"/>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常用</a:t>
              </a: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条据</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1" name="文本框 20"/>
            <p:cNvSpPr txBox="1"/>
            <p:nvPr/>
          </p:nvSpPr>
          <p:spPr>
            <a:xfrm>
              <a:off x="6412562" y="3883955"/>
              <a:ext cx="10972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求职信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2" name="文本框 21"/>
            <p:cNvSpPr txBox="1"/>
            <p:nvPr/>
          </p:nvSpPr>
          <p:spPr>
            <a:xfrm>
              <a:off x="5788883" y="3835100"/>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03</a:t>
              </a:r>
              <a:endParaRPr lang="zh-CN" altLang="en-US" sz="3200" dirty="0">
                <a:solidFill>
                  <a:schemeClr val="tx1">
                    <a:lumMod val="65000"/>
                    <a:lumOff val="35000"/>
                  </a:schemeClr>
                </a:solidFill>
                <a:latin typeface="Century Gothic" panose="020B0502020202020204" pitchFamily="34" charset="0"/>
              </a:endParaRPr>
            </a:p>
          </p:txBody>
        </p:sp>
        <p:sp>
          <p:nvSpPr>
            <p:cNvPr id="23" name="文本框 22"/>
            <p:cNvSpPr txBox="1"/>
            <p:nvPr/>
          </p:nvSpPr>
          <p:spPr>
            <a:xfrm>
              <a:off x="6406511" y="2679989"/>
              <a:ext cx="1402080" cy="490124"/>
            </a:xfrm>
            <a:prstGeom prst="rect">
              <a:avLst/>
            </a:prstGeom>
            <a:noFill/>
          </p:spPr>
          <p:txBody>
            <a:bodyPr wrap="square">
              <a:spAutoFit/>
              <a:scene3d>
                <a:camera prst="orthographicFront"/>
                <a:lightRig rig="threePt" dir="t"/>
              </a:scene3d>
              <a:sp3d contourW="12700"/>
            </a:bodyPr>
            <a:lstStyle/>
            <a:p>
              <a:pPr algn="l">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专用书信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sp>
          <p:nvSpPr>
            <p:cNvPr id="24" name="文本框 23"/>
            <p:cNvSpPr txBox="1"/>
            <p:nvPr/>
          </p:nvSpPr>
          <p:spPr>
            <a:xfrm>
              <a:off x="5794934" y="2631134"/>
              <a:ext cx="639919" cy="621275"/>
            </a:xfrm>
            <a:prstGeom prst="rect">
              <a:avLst/>
            </a:prstGeom>
            <a:noFill/>
          </p:spPr>
          <p:txBody>
            <a:bodyPr wrap="square">
              <a:spAutoFit/>
              <a:scene3d>
                <a:camera prst="orthographicFront"/>
                <a:lightRig rig="threePt" dir="t"/>
              </a:scene3d>
              <a:sp3d contourW="12700"/>
            </a:bodyPr>
            <a:lstStyle/>
            <a:p>
              <a:pPr algn="r">
                <a:defRPr/>
              </a:pPr>
              <a:r>
                <a:rPr lang="en-US" altLang="zh-CN" sz="3200" dirty="0">
                  <a:solidFill>
                    <a:schemeClr val="tx1">
                      <a:lumMod val="65000"/>
                      <a:lumOff val="35000"/>
                    </a:schemeClr>
                  </a:solidFill>
                  <a:latin typeface="Century Gothic" panose="020B0502020202020204" pitchFamily="34" charset="0"/>
                </a:rPr>
                <a:t>02</a:t>
              </a:r>
              <a:endParaRPr lang="zh-CN" altLang="en-US" sz="3200" dirty="0">
                <a:solidFill>
                  <a:schemeClr val="tx1">
                    <a:lumMod val="65000"/>
                    <a:lumOff val="35000"/>
                  </a:schemeClr>
                </a:solidFill>
                <a:latin typeface="Century Gothic" panose="020B0502020202020204" pitchFamily="34" charset="0"/>
              </a:endParaRPr>
            </a:p>
          </p:txBody>
        </p:sp>
        <p:sp>
          <p:nvSpPr>
            <p:cNvPr id="29" name="文本框 28"/>
            <p:cNvSpPr txBox="1"/>
            <p:nvPr/>
          </p:nvSpPr>
          <p:spPr>
            <a:xfrm>
              <a:off x="6119350" y="5039065"/>
              <a:ext cx="309880" cy="583565"/>
            </a:xfrm>
            <a:prstGeom prst="rect">
              <a:avLst/>
            </a:prstGeom>
            <a:noFill/>
          </p:spPr>
          <p:txBody>
            <a:bodyPr wrap="square">
              <a:spAutoFit/>
              <a:scene3d>
                <a:camera prst="orthographicFront"/>
                <a:lightRig rig="threePt" dir="t"/>
              </a:scene3d>
              <a:sp3d contourW="12700"/>
            </a:bodyPr>
            <a:lstStyle/>
            <a:p>
              <a:pPr algn="r">
                <a:defRPr/>
              </a:pPr>
              <a:endParaRPr lang="zh-CN" altLang="en-US" sz="3200" dirty="0">
                <a:solidFill>
                  <a:schemeClr val="tx1">
                    <a:lumMod val="65000"/>
                    <a:lumOff val="35000"/>
                  </a:schemeClr>
                </a:solidFill>
                <a:latin typeface="Century Gothic" panose="020B0502020202020204" pitchFamily="34" charset="0"/>
              </a:endParaRPr>
            </a:p>
          </p:txBody>
        </p:sp>
      </p:grpSp>
      <p:sp>
        <p:nvSpPr>
          <p:cNvPr id="2" name="文本框 1"/>
          <p:cNvSpPr txBox="1"/>
          <p:nvPr/>
        </p:nvSpPr>
        <p:spPr>
          <a:xfrm>
            <a:off x="5741670" y="586740"/>
            <a:ext cx="2724150" cy="645160"/>
          </a:xfrm>
          <a:prstGeom prst="rect">
            <a:avLst/>
          </a:prstGeom>
          <a:noFill/>
        </p:spPr>
        <p:txBody>
          <a:bodyPr wrap="square" rtlCol="0">
            <a:spAutoFit/>
          </a:bodyPr>
          <a:p>
            <a:pPr algn="ctr"/>
            <a:r>
              <a:rPr lang="zh-CN" altLang="en-US" sz="3600" b="1"/>
              <a:t>目录</a:t>
            </a:r>
            <a:endParaRPr lang="zh-CN" altLang="en-US" sz="36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634" y="1905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3544" y="-2375921"/>
              <a:ext cx="6267453" cy="11571742"/>
            </a:xfrm>
            <a:prstGeom prst="rect">
              <a:avLst/>
            </a:prstGeom>
          </p:spPr>
        </p:pic>
        <p:sp>
          <p:nvSpPr>
            <p:cNvPr id="67" name="文本框 66"/>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（一）申请书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794510" y="952500"/>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8084185" y="952500"/>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791845" y="2421255"/>
            <a:ext cx="4023995" cy="332295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dirty="0">
                <a:ea typeface="+mn-lt"/>
                <a:cs typeface="+mn-lt"/>
                <a:sym typeface="+mn-ea"/>
              </a:rPr>
              <a:t>申请书是个人或集体向组织、机关、企事业单位或社会团体表述愿望、提出请求时使用的一种文书。一般在要求加入共产党、共青团、少先队、工会，参军及参加某项活动，请求承担某项任务或涉及私人事物等情况下，都可使用这一文书。</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140187" y="1438444"/>
            <a:ext cx="878205" cy="706755"/>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rgbClr val="002060"/>
                </a:solidFill>
                <a:latin typeface="+mj-ea"/>
                <a:ea typeface="+mj-ea"/>
                <a:cs typeface="+mj-ea"/>
                <a:sym typeface="+mn-ea"/>
              </a:rPr>
              <a:t>1.</a:t>
            </a:r>
            <a:r>
              <a:rPr lang="zh-CN" altLang="en-US" sz="2000" dirty="0">
                <a:ea typeface="+mn-lt"/>
                <a:cs typeface="+mn-lt"/>
                <a:sym typeface="+mn-ea"/>
              </a:rPr>
              <a:t>概念</a:t>
            </a:r>
            <a:endParaRPr lang="zh-CN" altLang="en-US" sz="2000" dirty="0">
              <a:ea typeface="+mn-lt"/>
              <a:cs typeface="+mn-lt"/>
              <a:sym typeface="+mn-ea"/>
            </a:endParaRPr>
          </a:p>
          <a:p>
            <a:pPr algn="ct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
        <p:nvSpPr>
          <p:cNvPr id="71" name="矩形 70"/>
          <p:cNvSpPr/>
          <p:nvPr/>
        </p:nvSpPr>
        <p:spPr>
          <a:xfrm>
            <a:off x="6503670" y="2265680"/>
            <a:ext cx="5378450" cy="378460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（1）按作者分类，可分为个人申请书和单位、集体公务申请书。按解决事项的内容分类，可分为入团、入党、困难补助、调换工作、建房、领证、承包、贷款申请书等。</a:t>
            </a:r>
            <a:endParaRPr lang="zh-CN" altLang="en-US" sz="2000"/>
          </a:p>
          <a:p>
            <a:pPr fontAlgn="auto">
              <a:lnSpc>
                <a:spcPct val="150000"/>
              </a:lnSpc>
            </a:pPr>
            <a:r>
              <a:rPr lang="zh-CN" altLang="en-US" sz="2000">
                <a:sym typeface="+mn-ea"/>
              </a:rPr>
              <a:t>（2）从使用范围划分：</a:t>
            </a:r>
            <a:endParaRPr lang="zh-CN" altLang="en-US" sz="2000"/>
          </a:p>
          <a:p>
            <a:pPr fontAlgn="auto">
              <a:lnSpc>
                <a:spcPct val="150000"/>
              </a:lnSpc>
            </a:pPr>
            <a:r>
              <a:rPr lang="zh-CN" altLang="en-US" sz="2000">
                <a:sym typeface="+mn-ea"/>
              </a:rPr>
              <a:t>①社会组织方面的申请。</a:t>
            </a:r>
            <a:endParaRPr lang="zh-CN" altLang="en-US" sz="2000"/>
          </a:p>
          <a:p>
            <a:pPr fontAlgn="auto">
              <a:lnSpc>
                <a:spcPct val="150000"/>
              </a:lnSpc>
            </a:pPr>
            <a:r>
              <a:rPr lang="zh-CN" altLang="en-US" sz="2000">
                <a:sym typeface="+mn-ea"/>
              </a:rPr>
              <a:t>②工作学习方面的申请。</a:t>
            </a:r>
            <a:endParaRPr lang="zh-CN" altLang="en-US" sz="2000"/>
          </a:p>
          <a:p>
            <a:pPr fontAlgn="auto">
              <a:lnSpc>
                <a:spcPct val="150000"/>
              </a:lnSpc>
            </a:pPr>
            <a:r>
              <a:rPr lang="zh-CN" altLang="en-US" sz="2000">
                <a:sym typeface="+mn-ea"/>
              </a:rPr>
              <a:t>③日常生活方面的申请。</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444521" y="1438444"/>
            <a:ext cx="878205" cy="398780"/>
          </a:xfrm>
          <a:prstGeom prst="rect">
            <a:avLst/>
          </a:prstGeom>
          <a:noFill/>
        </p:spPr>
        <p:txBody>
          <a:bodyPr vert="horz" wrap="none" rtlCol="0">
            <a:spAutoFit/>
            <a:scene3d>
              <a:camera prst="orthographicFront"/>
              <a:lightRig rig="threePt" dir="t"/>
            </a:scene3d>
            <a:sp3d contourW="12700"/>
          </a:bodyPr>
          <a:lstStyle/>
          <a:p>
            <a:pPr algn="ctr"/>
            <a:r>
              <a:rPr lang="en-US" altLang="zh-CN" sz="2000">
                <a:solidFill>
                  <a:srgbClr val="002060"/>
                </a:solidFill>
                <a:latin typeface="+mj-ea"/>
                <a:cs typeface="+mj-ea"/>
                <a:sym typeface="+mn-ea"/>
              </a:rPr>
              <a:t>2.</a:t>
            </a:r>
            <a:r>
              <a:rPr lang="zh-CN" altLang="en-US" sz="2000">
                <a:sym typeface="+mn-ea"/>
              </a:rPr>
              <a:t>种类</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78434" y="1905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3544" y="-2375921"/>
              <a:ext cx="6267453" cy="11571742"/>
            </a:xfrm>
            <a:prstGeom prst="rect">
              <a:avLst/>
            </a:prstGeom>
          </p:spPr>
        </p:pic>
        <p:sp>
          <p:nvSpPr>
            <p:cNvPr id="67" name="文本框 66"/>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（一）申请书</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883410" y="160972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954645" y="160972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057275" y="3078480"/>
            <a:ext cx="4023995" cy="147637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latin typeface="+mn-ea"/>
                <a:cs typeface="+mn-ea"/>
                <a:sym typeface="+mn-ea"/>
              </a:rPr>
              <a:t>（1）请求性。</a:t>
            </a:r>
            <a:br>
              <a:rPr lang="zh-CN" altLang="en-US" sz="2000">
                <a:latin typeface="+mn-ea"/>
                <a:cs typeface="+mn-ea"/>
                <a:sym typeface="+mn-ea"/>
              </a:rPr>
            </a:br>
            <a:r>
              <a:rPr lang="zh-CN" altLang="en-US" sz="2000">
                <a:latin typeface="+mn-ea"/>
                <a:cs typeface="+mn-ea"/>
                <a:sym typeface="+mn-ea"/>
              </a:rPr>
              <a:t>（2）格式性。</a:t>
            </a:r>
            <a:br>
              <a:rPr lang="zh-CN" altLang="en-US" sz="2000">
                <a:latin typeface="+mn-ea"/>
                <a:cs typeface="+mn-ea"/>
                <a:sym typeface="+mn-ea"/>
              </a:rPr>
            </a:br>
            <a:r>
              <a:rPr lang="zh-CN" altLang="en-US" sz="2000">
                <a:latin typeface="+mn-ea"/>
                <a:cs typeface="+mn-ea"/>
                <a:sym typeface="+mn-ea"/>
              </a:rPr>
              <a:t>（3）程序性。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056130" y="2145030"/>
            <a:ext cx="1223645" cy="706755"/>
          </a:xfrm>
          <a:prstGeom prst="rect">
            <a:avLst/>
          </a:prstGeom>
          <a:noFill/>
        </p:spPr>
        <p:txBody>
          <a:bodyPr vert="horz" wrap="square" rtlCol="0">
            <a:spAutoFit/>
            <a:scene3d>
              <a:camera prst="orthographicFront"/>
              <a:lightRig rig="threePt" dir="t"/>
            </a:scene3d>
            <a:sp3d contourW="12700"/>
          </a:bodyPr>
          <a:lstStyle/>
          <a:p>
            <a:pPr algn="ctr"/>
            <a:r>
              <a:rPr lang="en-US" altLang="zh-CN" sz="2000">
                <a:latin typeface="+mn-ea"/>
                <a:cs typeface="+mn-ea"/>
                <a:sym typeface="+mn-ea"/>
              </a:rPr>
              <a:t>3.</a:t>
            </a:r>
            <a:r>
              <a:rPr lang="zh-CN" altLang="en-US" sz="2000">
                <a:latin typeface="+mn-ea"/>
                <a:cs typeface="+mn-ea"/>
                <a:sym typeface="+mn-ea"/>
              </a:rPr>
              <a:t>特点</a:t>
            </a:r>
            <a:endParaRPr lang="zh-CN" altLang="en-US" sz="2000" dirty="0">
              <a:ea typeface="+mn-lt"/>
              <a:cs typeface="+mn-lt"/>
              <a:sym typeface="+mn-ea"/>
            </a:endParaRPr>
          </a:p>
          <a:p>
            <a:pPr algn="ct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
        <p:nvSpPr>
          <p:cNvPr id="71" name="矩形 70"/>
          <p:cNvSpPr/>
          <p:nvPr/>
        </p:nvSpPr>
        <p:spPr>
          <a:xfrm>
            <a:off x="6607810" y="3086100"/>
            <a:ext cx="4330065" cy="101473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latin typeface="+mn-ea"/>
                <a:cs typeface="+mn-ea"/>
                <a:sym typeface="+mn-ea"/>
              </a:rPr>
              <a:t>由标题、称谓、正文、结语和落款五部分构成。</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168296" y="2145199"/>
            <a:ext cx="950595"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n-ea"/>
                <a:cs typeface="+mn-ea"/>
                <a:sym typeface="+mn-ea"/>
              </a:rPr>
              <a:t>4. 结构</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325304" y="615615"/>
              <a:ext cx="3541395" cy="82994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mn-ea"/>
                  <a:cs typeface="+mn-ea"/>
                  <a:sym typeface="+mn-ea"/>
                </a:rPr>
                <a:t>5. 申请书写作的注意事项</a:t>
              </a:r>
              <a:br>
                <a:rPr lang="zh-CN" altLang="en-US" sz="2400">
                  <a:latin typeface="+mn-ea"/>
                  <a:cs typeface="+mn-ea"/>
                  <a:sym typeface="+mn-ea"/>
                </a:rPr>
              </a:b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3" name="组合 2"/>
          <p:cNvGrpSpPr/>
          <p:nvPr/>
        </p:nvGrpSpPr>
        <p:grpSpPr>
          <a:xfrm>
            <a:off x="892253" y="2141032"/>
            <a:ext cx="10280494" cy="4554327"/>
            <a:chOff x="743847" y="1952346"/>
            <a:chExt cx="10280494" cy="4554327"/>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611998" y="1952453"/>
              <a:ext cx="4412343" cy="4554220"/>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latin typeface="+mn-ea"/>
                  <a:cs typeface="+mn-ea"/>
                  <a:sym typeface="+mn-ea"/>
                </a:rPr>
                <a:t>（1）申请的事项要写清楚、具体，涉及的数据要准确无误。</a:t>
              </a:r>
              <a:br>
                <a:rPr lang="zh-CN" altLang="en-US" sz="2000">
                  <a:latin typeface="+mn-ea"/>
                  <a:cs typeface="+mn-ea"/>
                  <a:sym typeface="+mn-ea"/>
                </a:rPr>
              </a:br>
              <a:r>
                <a:rPr lang="zh-CN" altLang="en-US" sz="2000">
                  <a:latin typeface="+mn-ea"/>
                  <a:cs typeface="+mn-ea"/>
                  <a:sym typeface="+mn-ea"/>
                </a:rPr>
                <a:t>（2）理由要充分、合理，实事求是，不能虚夸和杜撰，否则难以得到上级领导的</a:t>
              </a:r>
              <a:br>
                <a:rPr lang="zh-CN" altLang="en-US" sz="2000">
                  <a:latin typeface="+mn-ea"/>
                  <a:cs typeface="+mn-ea"/>
                  <a:sym typeface="+mn-ea"/>
                </a:rPr>
              </a:br>
              <a:r>
                <a:rPr lang="zh-CN" altLang="en-US" sz="2000">
                  <a:latin typeface="+mn-ea"/>
                  <a:cs typeface="+mn-ea"/>
                  <a:sym typeface="+mn-ea"/>
                </a:rPr>
                <a:t>批准。</a:t>
              </a:r>
              <a:br>
                <a:rPr lang="zh-CN" altLang="en-US" sz="2000">
                  <a:latin typeface="+mn-ea"/>
                  <a:cs typeface="+mn-ea"/>
                  <a:sym typeface="+mn-ea"/>
                </a:rPr>
              </a:br>
              <a:r>
                <a:rPr lang="zh-CN" altLang="en-US" sz="2000">
                  <a:latin typeface="+mn-ea"/>
                  <a:cs typeface="+mn-ea"/>
                  <a:sym typeface="+mn-ea"/>
                </a:rPr>
                <a:t>（3）语言要准确、简洁，态度要诚恳、朴实。</a:t>
              </a:r>
              <a:endParaRPr lang="zh-CN" altLang="en-US" sz="2000"/>
            </a:p>
            <a:p>
              <a:pPr>
                <a:lnSpc>
                  <a:spcPct val="25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92074"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3103879" y="-2356871"/>
              <a:ext cx="6267453" cy="11571742"/>
            </a:xfrm>
            <a:prstGeom prst="rect">
              <a:avLst/>
            </a:prstGeom>
          </p:spPr>
        </p:pic>
      </p:grpSp>
      <p:sp>
        <p:nvSpPr>
          <p:cNvPr id="14" name="Shape 1787"/>
          <p:cNvSpPr/>
          <p:nvPr/>
        </p:nvSpPr>
        <p:spPr>
          <a:xfrm>
            <a:off x="6145258" y="1889364"/>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261463" y="1807452"/>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142602" y="1692514"/>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09482" y="367502"/>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5384" y="482632"/>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78083" y="3042296"/>
            <a:ext cx="10734895" cy="809099"/>
            <a:chOff x="864590" y="3132375"/>
            <a:chExt cx="10734895"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793663"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概念</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4" name="组合 3"/>
            <p:cNvGrpSpPr/>
            <p:nvPr/>
          </p:nvGrpSpPr>
          <p:grpSpPr>
            <a:xfrm>
              <a:off x="5338908" y="3132375"/>
              <a:ext cx="1786261" cy="617499"/>
              <a:chOff x="5226174" y="3132375"/>
              <a:chExt cx="1786261" cy="6174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759592"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种类</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2" name="组合 1"/>
            <p:cNvGrpSpPr/>
            <p:nvPr/>
          </p:nvGrpSpPr>
          <p:grpSpPr>
            <a:xfrm>
              <a:off x="9813224" y="3132375"/>
              <a:ext cx="1786261" cy="809099"/>
              <a:chOff x="9145568" y="3132375"/>
              <a:chExt cx="1786261"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725519" y="3234719"/>
                <a:ext cx="69088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sym typeface="+mn-ea"/>
                  </a:rPr>
                  <a:t>特点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547360" y="865774"/>
            <a:ext cx="1097280" cy="460375"/>
          </a:xfrm>
          <a:prstGeom prst="rect">
            <a:avLst/>
          </a:prstGeom>
          <a:noFill/>
        </p:spPr>
        <p:txBody>
          <a:bodyPr vert="horz" wrap="none" rtlCol="0">
            <a:spAutoFit/>
            <a:scene3d>
              <a:camera prst="orthographicFront"/>
              <a:lightRig rig="threePt" dir="t"/>
            </a:scene3d>
            <a:sp3d contourW="12700"/>
          </a:bodyPr>
          <a:lstStyle/>
          <a:p>
            <a:pPr algn="ctr"/>
            <a:r>
              <a:rPr lang="zh-CN" altLang="en-US" sz="2400">
                <a:latin typeface="Calibri" panose="020F0502020204030204" charset="0"/>
                <a:sym typeface="+mn-ea"/>
              </a:rPr>
              <a:t>介绍信</a:t>
            </a:r>
            <a:endParaRPr lang="zh-CN" altLang="en-US" sz="2400" dirty="0">
              <a:solidFill>
                <a:schemeClr val="bg1"/>
              </a:solidFill>
              <a:latin typeface="Calibri" panose="020F0502020204030204" charset="0"/>
              <a:ea typeface="TypeLand 康熙字典體 Trial" panose="020B0502000000000001" pitchFamily="34" charset="-122"/>
              <a:sym typeface="+mn-ea"/>
            </a:endParaRPr>
          </a:p>
        </p:txBody>
      </p:sp>
      <p:grpSp>
        <p:nvGrpSpPr>
          <p:cNvPr id="8" name="组合 7"/>
          <p:cNvGrpSpPr/>
          <p:nvPr/>
        </p:nvGrpSpPr>
        <p:grpSpPr>
          <a:xfrm>
            <a:off x="576591" y="3543461"/>
            <a:ext cx="11444605" cy="3553460"/>
            <a:chOff x="587083" y="3354775"/>
            <a:chExt cx="11444605" cy="3553460"/>
          </a:xfrm>
        </p:grpSpPr>
        <p:sp>
          <p:nvSpPr>
            <p:cNvPr id="48" name="矩形 47"/>
            <p:cNvSpPr/>
            <p:nvPr/>
          </p:nvSpPr>
          <p:spPr>
            <a:xfrm>
              <a:off x="587083" y="3375730"/>
              <a:ext cx="3667760"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介绍信是用来介绍联系接洽事宜的一种应用文体，是应用写作研究的文体之一。是机关团体、企事业单位派人到其他单位联系工作、了解情况或参加各种社会活动时用的函件，它具有介绍、证明的双重作用。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5011763" y="3483045"/>
              <a:ext cx="2525395" cy="175323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一种是印好格式的介绍信，用时按空填写即可；另一种是用公用信笺书写的介绍信。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2" name="矩形 61"/>
            <p:cNvSpPr/>
            <p:nvPr/>
          </p:nvSpPr>
          <p:spPr>
            <a:xfrm>
              <a:off x="7701623" y="3354775"/>
              <a:ext cx="4330065" cy="355346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（1）介绍信主要用于联系工作、洽谈业务、参加会议、了解情况时的自我说明。</a:t>
              </a:r>
              <a:endParaRPr lang="zh-CN" altLang="en-US">
                <a:sym typeface="+mn-ea"/>
              </a:endParaRPr>
            </a:p>
            <a:p>
              <a:pPr algn="l" fontAlgn="auto">
                <a:lnSpc>
                  <a:spcPct val="150000"/>
                </a:lnSpc>
              </a:pPr>
              <a:r>
                <a:rPr lang="zh-CN" altLang="en-US">
                  <a:sym typeface="+mn-ea"/>
                </a:rPr>
                <a:t>（2）对于持信人而言，介绍信具有介绍、证明双重作用。</a:t>
              </a:r>
              <a:endParaRPr lang="zh-CN" altLang="en-US">
                <a:sym typeface="+mn-ea"/>
              </a:endParaRPr>
            </a:p>
            <a:p>
              <a:pPr algn="l" fontAlgn="auto">
                <a:lnSpc>
                  <a:spcPct val="150000"/>
                </a:lnSpc>
              </a:pPr>
              <a:r>
                <a:rPr lang="zh-CN" altLang="en-US">
                  <a:sym typeface="+mn-ea"/>
                </a:rPr>
                <a:t>（3）语言精练庄重，多用“兹”“请接洽为荷”等语。</a:t>
              </a:r>
              <a:endParaRPr lang="zh-CN" altLang="en-US">
                <a:sym typeface="+mn-ea"/>
              </a:endParaRPr>
            </a:p>
            <a:p>
              <a:pPr algn="l" fontAlgn="auto">
                <a:lnSpc>
                  <a:spcPct val="150000"/>
                </a:lnSpc>
              </a:pPr>
              <a:r>
                <a:rPr lang="zh-CN" altLang="en-US">
                  <a:sym typeface="+mn-ea"/>
                </a:rPr>
                <a:t>（4）语气客气礼貌。</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20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53" name="组合 52"/>
          <p:cNvGrpSpPr/>
          <p:nvPr/>
        </p:nvGrpSpPr>
        <p:grpSpPr>
          <a:xfrm>
            <a:off x="1423035" y="1159510"/>
            <a:ext cx="10123172" cy="5260976"/>
            <a:chOff x="1015236" y="2159711"/>
            <a:chExt cx="6847916" cy="3497018"/>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119178" y="2220492"/>
              <a:ext cx="3743974" cy="3436237"/>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4. 介绍信的写作规范</a:t>
              </a:r>
              <a:br>
                <a:rPr lang="zh-CN" altLang="en-US" sz="2000">
                  <a:sym typeface="+mn-ea"/>
                </a:rPr>
              </a:br>
              <a:r>
                <a:rPr lang="zh-CN" altLang="en-US" sz="2000">
                  <a:sym typeface="+mn-ea"/>
                </a:rPr>
                <a:t>（1）书信式介绍信</a:t>
              </a:r>
              <a:br>
                <a:rPr lang="zh-CN" altLang="en-US" sz="2000">
                  <a:sym typeface="+mn-ea"/>
                </a:rPr>
              </a:br>
              <a:r>
                <a:rPr lang="zh-CN" altLang="en-US" sz="2000">
                  <a:sym typeface="+mn-ea"/>
                </a:rPr>
                <a:t>①标题。一般是在信纸的第一行居中写上“介绍信”三个字，有些也可省略</a:t>
              </a:r>
              <a:br>
                <a:rPr lang="zh-CN" altLang="en-US" sz="2000">
                  <a:sym typeface="+mn-ea"/>
                </a:rPr>
              </a:br>
              <a:r>
                <a:rPr lang="zh-CN" altLang="en-US" sz="2000">
                  <a:sym typeface="+mn-ea"/>
                </a:rPr>
                <a:t>②称谓。称谓在第二行，要顶格写，姓名后加“同志”“先生”“女士”等称呼，称呼后要加上冒号。</a:t>
              </a:r>
              <a:br>
                <a:rPr lang="zh-CN" altLang="en-US" sz="2000">
                  <a:sym typeface="+mn-ea"/>
                </a:rPr>
              </a:br>
              <a:r>
                <a:rPr lang="zh-CN" altLang="en-US" sz="2000">
                  <a:sym typeface="+mn-ea"/>
                </a:rPr>
                <a:t>③正文。要另起一行，空两格写介绍信的内容。</a:t>
              </a:r>
              <a:br>
                <a:rPr lang="zh-CN" altLang="en-US" sz="2000">
                  <a:sym typeface="+mn-ea"/>
                </a:rPr>
              </a:br>
              <a:r>
                <a:rPr lang="zh-CN" altLang="en-US" sz="2000">
                  <a:sym typeface="+mn-ea"/>
                </a:rPr>
                <a:t>④结语。要写上“此致敬礼”等表示祝愿和敬意的话。</a:t>
              </a:r>
              <a:br>
                <a:rPr lang="zh-CN" altLang="en-US" sz="2000">
                  <a:sym typeface="+mn-ea"/>
                </a:rPr>
              </a:br>
              <a:r>
                <a:rPr lang="zh-CN" altLang="en-US" sz="2000">
                  <a:sym typeface="+mn-ea"/>
                </a:rPr>
                <a:t>⑤署名和日期。</a:t>
              </a:r>
              <a:br>
                <a:rPr lang="zh-CN" altLang="en-US" sz="2000">
                  <a:sym typeface="+mn-ea"/>
                </a:rPr>
              </a:b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53" name="组合 52"/>
          <p:cNvGrpSpPr/>
          <p:nvPr/>
        </p:nvGrpSpPr>
        <p:grpSpPr>
          <a:xfrm>
            <a:off x="1423035" y="1159510"/>
            <a:ext cx="10015221" cy="5801996"/>
            <a:chOff x="1015236" y="2159711"/>
            <a:chExt cx="6774892" cy="3856639"/>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352425" y="2273254"/>
              <a:ext cx="3437703" cy="3743096"/>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4. 介绍信的写作规范</a:t>
              </a:r>
              <a:br>
                <a:rPr lang="zh-CN" altLang="en-US" sz="2000">
                  <a:sym typeface="+mn-ea"/>
                </a:rPr>
              </a:br>
              <a:r>
                <a:rPr lang="zh-CN" altLang="en-US" sz="2000">
                  <a:sym typeface="+mn-ea"/>
                </a:rPr>
                <a:t>（2）表格式介绍信</a:t>
              </a:r>
              <a:br>
                <a:rPr lang="zh-CN" altLang="en-US" sz="2000">
                  <a:sym typeface="+mn-ea"/>
                </a:rPr>
              </a:br>
              <a:r>
                <a:rPr lang="zh-CN" altLang="en-US" sz="2000">
                  <a:sym typeface="+mn-ea"/>
                </a:rPr>
                <a:t>表格式介绍信一般由本文、存根和间缝三部分组成。</a:t>
              </a:r>
              <a:br>
                <a:rPr lang="zh-CN" altLang="en-US" sz="2000">
                  <a:sym typeface="+mn-ea"/>
                </a:rPr>
              </a:br>
              <a:r>
                <a:rPr lang="zh-CN" altLang="en-US" sz="2000">
                  <a:sym typeface="+mn-ea"/>
                </a:rPr>
                <a:t>①本文。内容和书信式相似。</a:t>
              </a:r>
              <a:br>
                <a:rPr lang="zh-CN" altLang="en-US" sz="2000">
                  <a:sym typeface="+mn-ea"/>
                </a:rPr>
              </a:br>
              <a:r>
                <a:rPr lang="zh-CN" altLang="en-US" sz="2000">
                  <a:sym typeface="+mn-ea"/>
                </a:rPr>
                <a:t>②存根。内容与本文一致，但针对对象不同，本文是对外介绍，存根是备案留底，所以表述角度不同。</a:t>
              </a:r>
              <a:br>
                <a:rPr lang="zh-CN" altLang="en-US" sz="2000">
                  <a:sym typeface="+mn-ea"/>
                </a:rPr>
              </a:br>
              <a:r>
                <a:rPr lang="zh-CN" altLang="en-US" sz="2000">
                  <a:sym typeface="+mn-ea"/>
                </a:rPr>
                <a:t>③间缝。存根同本文之间有一条虚线，虚线上印有“×× 字第 ×× 号”字样。同时，应在虚线正中加盖公章。</a:t>
              </a:r>
              <a:br>
                <a:rPr lang="zh-CN" altLang="en-US" sz="2000">
                  <a:sym typeface="+mn-ea"/>
                </a:rPr>
              </a:b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1764" y="1524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547361" y="615615"/>
              <a:ext cx="109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latin typeface="Calibri" panose="020F0502020204030204" charset="0"/>
                  <a:sym typeface="+mn-ea"/>
                </a:rPr>
                <a:t>介绍信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12" name="组合 11"/>
          <p:cNvGrpSpPr/>
          <p:nvPr/>
        </p:nvGrpSpPr>
        <p:grpSpPr>
          <a:xfrm>
            <a:off x="977900" y="1165860"/>
            <a:ext cx="10869295" cy="5904138"/>
            <a:chOff x="1828725" y="1907721"/>
            <a:chExt cx="9599082" cy="4902260"/>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893683"/>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写作要求</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47706" y="2891103"/>
              <a:ext cx="957313" cy="893683"/>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注意事项</a:t>
              </a:r>
              <a:endParaRPr lang="zh-CN" altLang="en-US" sz="3200" dirty="0">
                <a:solidFill>
                  <a:schemeClr val="bg1"/>
                </a:solidFill>
                <a:latin typeface="Century Gothic" panose="020B0502020202020204" pitchFamily="34" charset="0"/>
              </a:endParaRPr>
            </a:p>
          </p:txBody>
        </p:sp>
        <p:grpSp>
          <p:nvGrpSpPr>
            <p:cNvPr id="2" name="组合 1"/>
            <p:cNvGrpSpPr/>
            <p:nvPr/>
          </p:nvGrpSpPr>
          <p:grpSpPr>
            <a:xfrm>
              <a:off x="1828725" y="3708719"/>
              <a:ext cx="9599082" cy="3101262"/>
              <a:chOff x="1827225" y="3416619"/>
              <a:chExt cx="9599082" cy="3101262"/>
            </a:xfrm>
          </p:grpSpPr>
          <p:sp>
            <p:nvSpPr>
              <p:cNvPr id="28" name="矩形 27"/>
              <p:cNvSpPr/>
              <p:nvPr/>
            </p:nvSpPr>
            <p:spPr>
              <a:xfrm>
                <a:off x="1827225" y="3758801"/>
                <a:ext cx="3344565" cy="275908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（1）接洽事宜要写得具体、简明。</a:t>
                </a:r>
                <a:br>
                  <a:rPr lang="zh-CN" altLang="en-US" sz="2000">
                    <a:sym typeface="+mn-ea"/>
                  </a:rPr>
                </a:br>
                <a:r>
                  <a:rPr lang="zh-CN" altLang="en-US" sz="2000">
                    <a:sym typeface="+mn-ea"/>
                  </a:rPr>
                  <a:t>（2）要注明使用介绍信的有效期限，有效天数一定要大写。</a:t>
                </a:r>
                <a:br>
                  <a:rPr lang="zh-CN" altLang="en-US" sz="2000">
                    <a:sym typeface="+mn-ea"/>
                  </a:rPr>
                </a:br>
                <a:r>
                  <a:rPr lang="zh-CN" altLang="en-US" sz="2000">
                    <a:sym typeface="+mn-ea"/>
                  </a:rPr>
                  <a:t>（3）字迹要工整，不能随意涂改。</a:t>
                </a:r>
                <a:br>
                  <a:rPr lang="zh-CN" altLang="en-US" sz="2000">
                    <a:sym typeface="+mn-ea"/>
                  </a:rPr>
                </a:b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9" name="矩形 28"/>
              <p:cNvSpPr/>
              <p:nvPr/>
            </p:nvSpPr>
            <p:spPr>
              <a:xfrm>
                <a:off x="7444121" y="3416619"/>
                <a:ext cx="3982186" cy="3027448"/>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（1）要坚持实事求是的原则，优点要突出，缺点不避讳，最好是用成就和事实替代华而不实的修饰语。</a:t>
                </a:r>
                <a:endParaRPr lang="zh-CN" altLang="en-US" sz="2000">
                  <a:sym typeface="+mn-ea"/>
                </a:endParaRPr>
              </a:p>
              <a:p>
                <a:pPr algn="l" fontAlgn="auto">
                  <a:lnSpc>
                    <a:spcPct val="150000"/>
                  </a:lnSpc>
                </a:pPr>
                <a:r>
                  <a:rPr lang="zh-CN" altLang="en-US" sz="2000">
                    <a:sym typeface="+mn-ea"/>
                  </a:rPr>
                  <a:t>（2）要态度诚恳，措辞得当。用语应委婉而不隐晦，自信而不自大。</a:t>
                </a:r>
                <a:r>
                  <a:rPr lang="en-US" altLang="zh-CN" sz="2000">
                    <a:sym typeface="+mn-ea"/>
                  </a:rPr>
                  <a:t>·</a:t>
                </a:r>
                <a:r>
                  <a:rPr lang="zh-CN" altLang="en-US" sz="2000">
                    <a:sym typeface="+mn-ea"/>
                  </a:rPr>
                  <a:t>篇幅不宜过长，言简意赅，同时文字要顺畅，字迹要工整。</a:t>
                </a:r>
                <a:br>
                  <a:rPr lang="zh-CN" altLang="en-US" sz="1400">
                    <a:sym typeface="+mn-ea"/>
                  </a:rPr>
                </a:b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65734" y="1905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3544" y="-2375921"/>
              <a:ext cx="6267453" cy="11571742"/>
            </a:xfrm>
            <a:prstGeom prst="rect">
              <a:avLst/>
            </a:prstGeom>
          </p:spPr>
        </p:pic>
        <p:sp>
          <p:nvSpPr>
            <p:cNvPr id="67" name="文本框 66"/>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（三）证明信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883410" y="160972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954645" y="160972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057275" y="3078480"/>
            <a:ext cx="4023995" cy="2399665"/>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证明信是根据确凿的证据来证明某人的身份、经历、学习、职称等问题或某件事情的真实情况时所使用的凭据类书信体应用文书，简称证明。</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056130" y="2145030"/>
            <a:ext cx="1223645" cy="398780"/>
          </a:xfrm>
          <a:prstGeom prst="rect">
            <a:avLst/>
          </a:prstGeom>
          <a:noFill/>
        </p:spPr>
        <p:txBody>
          <a:bodyPr vert="horz" wrap="square" rtlCol="0">
            <a:spAutoFit/>
            <a:scene3d>
              <a:camera prst="orthographicFront"/>
              <a:lightRig rig="threePt" dir="t"/>
            </a:scene3d>
            <a:sp3d contourW="12700"/>
          </a:bodyPr>
          <a:lstStyle/>
          <a:p>
            <a:pPr algn="ctr"/>
            <a:r>
              <a:rPr lang="en-US" altLang="zh-CN" sz="2000">
                <a:sym typeface="+mn-ea"/>
              </a:rPr>
              <a:t>1.</a:t>
            </a:r>
            <a:r>
              <a:rPr lang="zh-CN" altLang="en-US" sz="2000">
                <a:sym typeface="+mn-ea"/>
              </a:rPr>
              <a:t>概念</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
        <p:nvSpPr>
          <p:cNvPr id="71" name="矩形 70"/>
          <p:cNvSpPr/>
          <p:nvPr/>
        </p:nvSpPr>
        <p:spPr>
          <a:xfrm>
            <a:off x="6607810" y="3086100"/>
            <a:ext cx="4330065" cy="3322955"/>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（1）标题</a:t>
            </a:r>
            <a:endParaRPr lang="zh-CN" altLang="en-US" sz="2000">
              <a:sym typeface="+mn-ea"/>
            </a:endParaRPr>
          </a:p>
          <a:p>
            <a:pPr fontAlgn="auto">
              <a:lnSpc>
                <a:spcPct val="150000"/>
              </a:lnSpc>
              <a:defRPr/>
            </a:pPr>
            <a:r>
              <a:rPr lang="zh-CN" altLang="en-US" sz="2000">
                <a:sym typeface="+mn-ea"/>
              </a:rPr>
              <a:t>在第一行居中用较大字体书写“证明”“证明信”“证明书”。标题也可以写成“证明事由 + 文种名称”的形式。</a:t>
            </a:r>
            <a:endParaRPr lang="zh-CN" altLang="en-US" sz="2000">
              <a:sym typeface="+mn-ea"/>
            </a:endParaRPr>
          </a:p>
          <a:p>
            <a:pPr fontAlgn="auto">
              <a:lnSpc>
                <a:spcPct val="150000"/>
              </a:lnSpc>
              <a:defRPr/>
            </a:pPr>
            <a:r>
              <a:rPr lang="zh-CN" altLang="en-US" sz="2000">
                <a:sym typeface="+mn-ea"/>
              </a:rPr>
              <a:t>（2）称谓</a:t>
            </a:r>
            <a:endParaRPr lang="zh-CN" altLang="en-US" sz="2000">
              <a:sym typeface="+mn-ea"/>
            </a:endParaRPr>
          </a:p>
          <a:p>
            <a:pPr fontAlgn="auto">
              <a:lnSpc>
                <a:spcPct val="150000"/>
              </a:lnSpc>
              <a:defRPr/>
            </a:pPr>
            <a:r>
              <a:rPr lang="zh-CN" altLang="en-US" sz="2000">
                <a:sym typeface="+mn-ea"/>
              </a:rPr>
              <a:t>在标题之下另起一行顶格书写受信者的名称，称谓后加冒号。</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168296" y="2145199"/>
            <a:ext cx="950595"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sym typeface="+mn-ea"/>
              </a:rPr>
              <a:t>2. 写法</a:t>
            </a:r>
            <a:endParaRPr lang="zh-CN" altLang="en-US" sz="2000">
              <a:sym typeface="+mn-ea"/>
            </a:endParaRPr>
          </a:p>
          <a:p>
            <a:pPr algn="ct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65734" y="19050"/>
            <a:ext cx="12192000" cy="6858000"/>
            <a:chOff x="1" y="0"/>
            <a:chExt cx="12192000" cy="6858000"/>
          </a:xfrm>
        </p:grpSpPr>
        <p:sp>
          <p:nvSpPr>
            <p:cNvPr id="62" name="矩形 61"/>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3544" y="-2375921"/>
              <a:ext cx="6267453" cy="11571742"/>
            </a:xfrm>
            <a:prstGeom prst="rect">
              <a:avLst/>
            </a:prstGeom>
          </p:spPr>
        </p:pic>
        <p:sp>
          <p:nvSpPr>
            <p:cNvPr id="67" name="文本框 66"/>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（三）证明信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sp>
        <p:nvSpPr>
          <p:cNvPr id="27" name="Oval 4"/>
          <p:cNvSpPr/>
          <p:nvPr/>
        </p:nvSpPr>
        <p:spPr>
          <a:xfrm>
            <a:off x="1883410" y="1609725"/>
            <a:ext cx="1569085" cy="1468755"/>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a typeface="Titillium" charset="0"/>
              <a:cs typeface="Titillium" charset="0"/>
            </a:endParaRPr>
          </a:p>
        </p:txBody>
      </p:sp>
      <p:sp>
        <p:nvSpPr>
          <p:cNvPr id="34" name="Oval 13"/>
          <p:cNvSpPr/>
          <p:nvPr/>
        </p:nvSpPr>
        <p:spPr>
          <a:xfrm>
            <a:off x="7954645" y="1609725"/>
            <a:ext cx="1377950" cy="1366520"/>
          </a:xfrm>
          <a:prstGeom prst="ellipse">
            <a:avLst/>
          </a:prstGeom>
          <a:noFill/>
          <a:ln w="25400">
            <a:solidFill>
              <a:srgbClr val="DAE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en-US" sz="2400" spc="300" dirty="0">
              <a:solidFill>
                <a:schemeClr val="tx1">
                  <a:lumMod val="95000"/>
                  <a:lumOff val="5000"/>
                </a:schemeClr>
              </a:solidFill>
              <a:latin typeface="Century Gothic" panose="020B0502020202020204" pitchFamily="34" charset="0"/>
            </a:endParaRPr>
          </a:p>
        </p:txBody>
      </p:sp>
      <p:sp>
        <p:nvSpPr>
          <p:cNvPr id="68" name="矩形 67"/>
          <p:cNvSpPr/>
          <p:nvPr/>
        </p:nvSpPr>
        <p:spPr>
          <a:xfrm>
            <a:off x="1057275" y="3078480"/>
            <a:ext cx="4023995" cy="3322955"/>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（3）正文</a:t>
            </a:r>
            <a:endParaRPr lang="zh-CN" altLang="en-US" sz="2000">
              <a:sym typeface="+mn-ea"/>
            </a:endParaRPr>
          </a:p>
          <a:p>
            <a:pPr fontAlgn="auto">
              <a:lnSpc>
                <a:spcPct val="150000"/>
              </a:lnSpc>
              <a:defRPr/>
            </a:pPr>
            <a:r>
              <a:rPr lang="zh-CN" altLang="en-US" sz="2000">
                <a:sym typeface="+mn-ea"/>
              </a:rPr>
              <a:t>①被动发往对方的证明信。②主动发往对方的证明信。</a:t>
            </a:r>
            <a:endParaRPr lang="zh-CN" altLang="en-US" sz="2000">
              <a:sym typeface="+mn-ea"/>
            </a:endParaRPr>
          </a:p>
          <a:p>
            <a:pPr fontAlgn="auto">
              <a:lnSpc>
                <a:spcPct val="150000"/>
              </a:lnSpc>
              <a:defRPr/>
            </a:pPr>
            <a:r>
              <a:rPr lang="zh-CN" altLang="en-US" sz="2000">
                <a:sym typeface="+mn-ea"/>
              </a:rPr>
              <a:t>（4）结语</a:t>
            </a:r>
            <a:br>
              <a:rPr lang="zh-CN" altLang="en-US" sz="2000">
                <a:sym typeface="+mn-ea"/>
              </a:rPr>
            </a:br>
            <a:r>
              <a:rPr lang="zh-CN" altLang="en-US" sz="2000">
                <a:sym typeface="+mn-ea"/>
              </a:rPr>
              <a:t>在正文之下另起一行空两格书写“特此证明”，也可以写成“此证”。</a:t>
            </a:r>
            <a:br>
              <a:rPr lang="zh-CN" altLang="en-US" sz="2000">
                <a:sym typeface="+mn-ea"/>
              </a:rPr>
            </a:b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2056130" y="2145030"/>
            <a:ext cx="1223645" cy="398780"/>
          </a:xfrm>
          <a:prstGeom prst="rect">
            <a:avLst/>
          </a:prstGeom>
          <a:noFill/>
        </p:spPr>
        <p:txBody>
          <a:bodyPr vert="horz" wrap="square" rtlCol="0">
            <a:spAutoFit/>
            <a:scene3d>
              <a:camera prst="orthographicFront"/>
              <a:lightRig rig="threePt" dir="t"/>
            </a:scene3d>
            <a:sp3d contourW="12700"/>
          </a:bodyPr>
          <a:lstStyle/>
          <a:p>
            <a:pPr algn="ctr"/>
            <a:r>
              <a:rPr lang="zh-CN" altLang="en-US" sz="2000">
                <a:sym typeface="+mn-ea"/>
              </a:rPr>
              <a:t>2. 写法</a:t>
            </a: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
        <p:nvSpPr>
          <p:cNvPr id="71" name="矩形 70"/>
          <p:cNvSpPr/>
          <p:nvPr/>
        </p:nvSpPr>
        <p:spPr>
          <a:xfrm>
            <a:off x="6607810" y="3086100"/>
            <a:ext cx="4330065" cy="3322955"/>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（5）落款</a:t>
            </a:r>
            <a:br>
              <a:rPr lang="zh-CN" altLang="en-US" sz="2000">
                <a:sym typeface="+mn-ea"/>
              </a:rPr>
            </a:br>
            <a:r>
              <a:rPr lang="zh-CN" altLang="en-US" sz="2000">
                <a:sym typeface="+mn-ea"/>
              </a:rPr>
              <a:t>在结语的右下方署上证明者的名称。在署名的下方写上开具证明信的日期。</a:t>
            </a:r>
            <a:br>
              <a:rPr lang="zh-CN" altLang="en-US" sz="2000">
                <a:sym typeface="+mn-ea"/>
              </a:rPr>
            </a:br>
            <a:r>
              <a:rPr lang="zh-CN" altLang="en-US" sz="2000">
                <a:sym typeface="+mn-ea"/>
              </a:rPr>
              <a:t>（6）附项</a:t>
            </a:r>
            <a:br>
              <a:rPr lang="zh-CN" altLang="en-US" sz="2000">
                <a:sym typeface="+mn-ea"/>
              </a:rPr>
            </a:br>
            <a:r>
              <a:rPr lang="zh-CN" altLang="en-US" sz="2000">
                <a:sym typeface="+mn-ea"/>
              </a:rPr>
              <a:t>如果个人出具的证明需要所在单位签署属实与否的意见，则在落款左下方开始另起一行空两格书写签署意见。</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168296" y="2145199"/>
            <a:ext cx="950595"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a:sym typeface="+mn-ea"/>
              </a:rPr>
              <a:t>2. 写法</a:t>
            </a:r>
            <a:endParaRPr lang="zh-CN" altLang="en-US" sz="2000">
              <a:sym typeface="+mn-ea"/>
            </a:endParaRPr>
          </a:p>
          <a:p>
            <a:pPr algn="ctr"/>
            <a:endParaRPr lang="zh-CN" altLang="en-US" sz="20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6204" y="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（四）感谢信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12" name="组合 11"/>
          <p:cNvGrpSpPr/>
          <p:nvPr/>
        </p:nvGrpSpPr>
        <p:grpSpPr>
          <a:xfrm>
            <a:off x="977900" y="1165860"/>
            <a:ext cx="10633710" cy="6174649"/>
            <a:chOff x="1828725" y="1907721"/>
            <a:chExt cx="9391029" cy="5126867"/>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83982"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概念</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47706" y="2891103"/>
              <a:ext cx="957313" cy="484539"/>
            </a:xfrm>
            <a:prstGeom prst="rect">
              <a:avLst/>
            </a:prstGeom>
            <a:noFill/>
          </p:spPr>
          <p:txBody>
            <a:bodyPr wrap="square">
              <a:spAutoFit/>
              <a:scene3d>
                <a:camera prst="orthographicFront"/>
                <a:lightRig rig="threePt" dir="t"/>
              </a:scene3d>
              <a:sp3d contourW="12700"/>
            </a:bodyPr>
            <a:lstStyle/>
            <a:p>
              <a:pPr algn="r">
                <a:defRPr/>
              </a:pPr>
              <a:r>
                <a:rPr lang="zh-CN" altLang="en-US" sz="3200">
                  <a:sym typeface="+mn-ea"/>
                </a:rPr>
                <a:t>格式</a:t>
              </a:r>
              <a:endParaRPr lang="zh-CN" altLang="en-US" sz="3200" dirty="0">
                <a:solidFill>
                  <a:schemeClr val="bg1"/>
                </a:solidFill>
                <a:latin typeface="Century Gothic" panose="020B0502020202020204" pitchFamily="34" charset="0"/>
              </a:endParaRPr>
            </a:p>
          </p:txBody>
        </p:sp>
        <p:grpSp>
          <p:nvGrpSpPr>
            <p:cNvPr id="2" name="组合 1"/>
            <p:cNvGrpSpPr/>
            <p:nvPr/>
          </p:nvGrpSpPr>
          <p:grpSpPr>
            <a:xfrm>
              <a:off x="1828725" y="3662321"/>
              <a:ext cx="9391029" cy="3372267"/>
              <a:chOff x="1827225" y="3370221"/>
              <a:chExt cx="9391029" cy="3372267"/>
            </a:xfrm>
          </p:grpSpPr>
          <p:sp>
            <p:nvSpPr>
              <p:cNvPr id="28" name="矩形 27"/>
              <p:cNvSpPr/>
              <p:nvPr/>
            </p:nvSpPr>
            <p:spPr>
              <a:xfrm>
                <a:off x="1827225" y="3758907"/>
                <a:ext cx="2889178" cy="1225848"/>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sz="2000">
                    <a:sym typeface="+mn-ea"/>
                  </a:rPr>
                  <a:t>感谢信是为感谢对方的关心、支持或帮助所写的专用书信。其作用是以示谢意。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9" name="矩形 28"/>
              <p:cNvSpPr/>
              <p:nvPr/>
            </p:nvSpPr>
            <p:spPr>
              <a:xfrm>
                <a:off x="7437392" y="3370221"/>
                <a:ext cx="3780862" cy="3372267"/>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ym typeface="+mn-ea"/>
                  </a:rPr>
                  <a:t>（1）标题。居中写“感谢信”三个大字。</a:t>
                </a:r>
                <a:endParaRPr lang="zh-CN" altLang="en-US"/>
              </a:p>
              <a:p>
                <a:pPr algn="l" fontAlgn="auto">
                  <a:lnSpc>
                    <a:spcPct val="150000"/>
                  </a:lnSpc>
                </a:pPr>
                <a:r>
                  <a:rPr lang="zh-CN" altLang="en-US">
                    <a:sym typeface="+mn-ea"/>
                  </a:rPr>
                  <a:t>（2）称谓。换行顶格写对方的单位名称或个人姓名。</a:t>
                </a:r>
                <a:endParaRPr lang="zh-CN" altLang="en-US"/>
              </a:p>
              <a:p>
                <a:pPr algn="l" fontAlgn="auto">
                  <a:lnSpc>
                    <a:spcPct val="150000"/>
                  </a:lnSpc>
                </a:pPr>
                <a:r>
                  <a:rPr lang="zh-CN" altLang="en-US">
                    <a:sym typeface="+mn-ea"/>
                  </a:rPr>
                  <a:t>（3）正文。换行空两格写感谢信的内容。</a:t>
                </a:r>
                <a:endParaRPr lang="zh-CN" altLang="en-US"/>
              </a:p>
              <a:p>
                <a:pPr algn="l" fontAlgn="auto">
                  <a:lnSpc>
                    <a:spcPct val="150000"/>
                  </a:lnSpc>
                </a:pPr>
                <a:r>
                  <a:rPr lang="zh-CN" altLang="en-US">
                    <a:sym typeface="+mn-ea"/>
                  </a:rPr>
                  <a:t>（4）结束语。常用的有“此致敬礼”“致以最诚挚的谢意”等。</a:t>
                </a:r>
                <a:br>
                  <a:rPr lang="zh-CN" altLang="en-US">
                    <a:sym typeface="+mn-ea"/>
                  </a:rPr>
                </a:br>
                <a:r>
                  <a:rPr lang="zh-CN" altLang="en-US">
                    <a:sym typeface="+mn-ea"/>
                  </a:rPr>
                  <a:t>（5）落款。在正文的右下方写上单位或个人名称，换行写具体的年、月、日。</a:t>
                </a:r>
                <a:br>
                  <a:rPr lang="zh-CN" altLang="en-US">
                    <a:sym typeface="+mn-ea"/>
                  </a:rPr>
                </a:br>
                <a:br>
                  <a:rPr lang="zh-CN" altLang="en-US" sz="1400">
                    <a:sym typeface="+mn-ea"/>
                  </a:rPr>
                </a:b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405257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第一节　</a:t>
            </a:r>
            <a:r>
              <a:rPr lang="zh-CN" altLang="en-US" sz="3600" b="1" dirty="0">
                <a:solidFill>
                  <a:srgbClr val="7030A0"/>
                </a:solidFill>
                <a:ea typeface="+mn-lt"/>
                <a:cs typeface="经典细圆简" panose="02010609000101010101" pitchFamily="49" charset="-122"/>
                <a:sym typeface="+mn-ea"/>
              </a:rPr>
              <a:t>常用条据</a:t>
            </a:r>
            <a:endParaRPr lang="zh-CN" altLang="en-US" sz="3600" b="1" dirty="0">
              <a:solidFill>
                <a:srgbClr val="7030A0"/>
              </a:solidFill>
              <a:ea typeface="+mn-lt"/>
              <a:cs typeface="经典细圆简"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3" name="组合 2"/>
          <p:cNvGrpSpPr/>
          <p:nvPr/>
        </p:nvGrpSpPr>
        <p:grpSpPr>
          <a:xfrm>
            <a:off x="892253" y="2001439"/>
            <a:ext cx="10547194" cy="3339158"/>
            <a:chOff x="743847" y="1812753"/>
            <a:chExt cx="10547194" cy="3339158"/>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878698" y="1812753"/>
              <a:ext cx="4412343" cy="332295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3. 感谢信的写作要求</a:t>
              </a:r>
              <a:br>
                <a:rPr lang="zh-CN" altLang="en-US" sz="2000">
                  <a:sym typeface="+mn-ea"/>
                </a:rPr>
              </a:br>
              <a:r>
                <a:rPr lang="zh-CN" altLang="en-US" sz="2000">
                  <a:sym typeface="+mn-ea"/>
                </a:rPr>
                <a:t>（1）表示感谢的语言既要热情洋溢、感情真挚，又要符合双方的身份。</a:t>
              </a:r>
              <a:br>
                <a:rPr lang="zh-CN" altLang="en-US" sz="2000">
                  <a:sym typeface="+mn-ea"/>
                </a:rPr>
              </a:br>
              <a:r>
                <a:rPr lang="zh-CN" altLang="en-US" sz="2000">
                  <a:sym typeface="+mn-ea"/>
                </a:rPr>
                <a:t>（2）表达谢意的行动要说到做到，切实可行。</a:t>
              </a:r>
              <a:br>
                <a:rPr lang="zh-CN" altLang="en-US" sz="2000">
                  <a:sym typeface="+mn-ea"/>
                </a:rPr>
              </a:br>
              <a:r>
                <a:rPr lang="zh-CN" altLang="en-US" sz="2000">
                  <a:sym typeface="+mn-ea"/>
                </a:rPr>
                <a:t>（3）文字要简短，篇幅不宜过长。</a:t>
              </a:r>
              <a:br>
                <a:rPr lang="zh-CN" altLang="en-US" sz="2000">
                  <a:sym typeface="+mn-ea"/>
                </a:rPr>
              </a:b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pic>
        <p:nvPicPr>
          <p:cNvPr id="2" name="图片 1" descr="6e3329e071883f65f9b3bff32ef198e3"/>
          <p:cNvPicPr>
            <a:picLocks noChangeAspect="1"/>
          </p:cNvPicPr>
          <p:nvPr/>
        </p:nvPicPr>
        <p:blipFill>
          <a:blip r:embed="rId2"/>
          <a:stretch>
            <a:fillRect/>
          </a:stretch>
        </p:blipFill>
        <p:spPr>
          <a:xfrm>
            <a:off x="1116330" y="1158240"/>
            <a:ext cx="5562600" cy="5137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51764" y="15240"/>
            <a:ext cx="12192000" cy="6858000"/>
            <a:chOff x="1" y="0"/>
            <a:chExt cx="12192000" cy="6858000"/>
          </a:xfrm>
        </p:grpSpPr>
        <p:sp>
          <p:nvSpPr>
            <p:cNvPr id="23" name="矩形 22"/>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5" name="文本框 24"/>
            <p:cNvSpPr txBox="1"/>
            <p:nvPr/>
          </p:nvSpPr>
          <p:spPr>
            <a:xfrm>
              <a:off x="5090161" y="615615"/>
              <a:ext cx="2011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（五）慰问信</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12" name="组合 11"/>
          <p:cNvGrpSpPr/>
          <p:nvPr/>
        </p:nvGrpSpPr>
        <p:grpSpPr>
          <a:xfrm>
            <a:off x="977900" y="1165860"/>
            <a:ext cx="10629900" cy="5658394"/>
            <a:chOff x="1828725" y="1907721"/>
            <a:chExt cx="9387664" cy="4698216"/>
          </a:xfrm>
        </p:grpSpPr>
        <p:sp>
          <p:nvSpPr>
            <p:cNvPr id="5" name="ExtraShape1"/>
            <p:cNvSpPr/>
            <p:nvPr/>
          </p:nvSpPr>
          <p:spPr bwMode="auto">
            <a:xfrm>
              <a:off x="2229521"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13" name="ExtraShape"/>
            <p:cNvSpPr/>
            <p:nvPr/>
          </p:nvSpPr>
          <p:spPr bwMode="auto">
            <a:xfrm>
              <a:off x="8696245" y="2580538"/>
              <a:ext cx="1266235" cy="1266235"/>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 name="ValueBack2"/>
            <p:cNvSpPr/>
            <p:nvPr/>
          </p:nvSpPr>
          <p:spPr>
            <a:xfrm>
              <a:off x="4865859" y="1907721"/>
              <a:ext cx="2491213" cy="2491213"/>
            </a:xfrm>
            <a:prstGeom prst="arc">
              <a:avLst>
                <a:gd name="adj1" fmla="val 12611919"/>
                <a:gd name="adj2" fmla="val 21594316"/>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ValueShape2"/>
            <p:cNvSpPr/>
            <p:nvPr/>
          </p:nvSpPr>
          <p:spPr>
            <a:xfrm>
              <a:off x="8602816" y="2487109"/>
              <a:ext cx="1453092" cy="1453092"/>
            </a:xfrm>
            <a:prstGeom prst="arc">
              <a:avLst>
                <a:gd name="adj1" fmla="val 10800000"/>
                <a:gd name="adj2" fmla="val 64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 name="BackShape2"/>
            <p:cNvCxnSpPr/>
            <p:nvPr/>
          </p:nvCxnSpPr>
          <p:spPr>
            <a:xfrm>
              <a:off x="7336360"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ValueShape1"/>
            <p:cNvSpPr/>
            <p:nvPr/>
          </p:nvSpPr>
          <p:spPr>
            <a:xfrm flipH="1">
              <a:off x="2136092" y="2487109"/>
              <a:ext cx="1453092" cy="1453092"/>
            </a:xfrm>
            <a:prstGeom prst="arc">
              <a:avLst>
                <a:gd name="adj1" fmla="val 10800000"/>
                <a:gd name="adj2" fmla="val 3888000"/>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 name="BackShape1"/>
            <p:cNvCxnSpPr/>
            <p:nvPr/>
          </p:nvCxnSpPr>
          <p:spPr>
            <a:xfrm>
              <a:off x="3599401" y="3213655"/>
              <a:ext cx="1245745" cy="0"/>
            </a:xfrm>
            <a:prstGeom prst="line">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ValueBack1"/>
            <p:cNvSpPr/>
            <p:nvPr/>
          </p:nvSpPr>
          <p:spPr>
            <a:xfrm rot="10800000">
              <a:off x="4860387" y="1911150"/>
              <a:ext cx="2491213" cy="2491213"/>
            </a:xfrm>
            <a:prstGeom prst="arc">
              <a:avLst>
                <a:gd name="adj1" fmla="val 12654381"/>
                <a:gd name="adj2" fmla="val 21423341"/>
              </a:avLst>
            </a:prstGeom>
            <a:ln w="635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ExtraShape"/>
            <p:cNvSpPr/>
            <p:nvPr/>
          </p:nvSpPr>
          <p:spPr bwMode="auto">
            <a:xfrm>
              <a:off x="5068272" y="2114153"/>
              <a:ext cx="2086660" cy="2086660"/>
            </a:xfrm>
            <a:prstGeom prst="ellipse">
              <a:avLst/>
            </a:prstGeom>
            <a:blipFill dpi="0" rotWithShape="1">
              <a:blip r:embed="rId2"/>
              <a:srcRect/>
              <a:stretch>
                <a:fillRect l="-14000" r="-37000"/>
              </a:stretch>
            </a:blipFill>
            <a:ln w="19050">
              <a:noFill/>
              <a:round/>
            </a:ln>
            <a:effectLst>
              <a:outerShdw blurRad="304800" dist="177800" dir="2700000" algn="tl" rotWithShape="0">
                <a:prstClr val="black">
                  <a:alpha val="15000"/>
                </a:prstClr>
              </a:outerShdw>
            </a:effectLst>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26" name="文本框 25"/>
            <p:cNvSpPr txBox="1"/>
            <p:nvPr/>
          </p:nvSpPr>
          <p:spPr>
            <a:xfrm>
              <a:off x="2354749" y="2796130"/>
              <a:ext cx="1463668" cy="893682"/>
            </a:xfrm>
            <a:prstGeom prst="rect">
              <a:avLst/>
            </a:prstGeom>
            <a:noFill/>
          </p:spPr>
          <p:txBody>
            <a:bodyPr wrap="square">
              <a:spAutoFit/>
              <a:scene3d>
                <a:camera prst="orthographicFront"/>
                <a:lightRig rig="threePt" dir="t"/>
              </a:scene3d>
              <a:sp3d contourW="12700"/>
            </a:bodyPr>
            <a:lstStyle/>
            <a:p>
              <a:pPr algn="l">
                <a:defRPr/>
              </a:pPr>
              <a:r>
                <a:rPr lang="zh-CN" altLang="en-US" sz="32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概念、作用</a:t>
              </a:r>
              <a:endParaRPr lang="zh-CN" altLang="en-US" sz="3200" dirty="0">
                <a:solidFill>
                  <a:schemeClr val="bg1"/>
                </a:solidFill>
                <a:latin typeface="Century Gothic" panose="020B0502020202020204" pitchFamily="34" charset="0"/>
              </a:endParaRPr>
            </a:p>
          </p:txBody>
        </p:sp>
        <p:sp>
          <p:nvSpPr>
            <p:cNvPr id="27" name="文本框 26"/>
            <p:cNvSpPr txBox="1"/>
            <p:nvPr/>
          </p:nvSpPr>
          <p:spPr>
            <a:xfrm>
              <a:off x="8847706" y="2891103"/>
              <a:ext cx="957313" cy="893682"/>
            </a:xfrm>
            <a:prstGeom prst="rect">
              <a:avLst/>
            </a:prstGeom>
            <a:noFill/>
          </p:spPr>
          <p:txBody>
            <a:bodyPr wrap="square">
              <a:spAutoFit/>
              <a:scene3d>
                <a:camera prst="orthographicFront"/>
                <a:lightRig rig="threePt" dir="t"/>
              </a:scene3d>
              <a:sp3d contourW="12700"/>
            </a:bodyPr>
            <a:lstStyle/>
            <a:p>
              <a:pPr algn="r">
                <a:defRPr/>
              </a:pPr>
              <a:r>
                <a:rPr lang="zh-CN" altLang="en-US" sz="32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种类</a:t>
              </a:r>
              <a:endParaRPr lang="zh-CN" altLang="en-US" sz="3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defRPr/>
              </a:pPr>
              <a:endParaRPr lang="zh-CN" altLang="en-US" sz="3200" dirty="0">
                <a:solidFill>
                  <a:schemeClr val="bg1"/>
                </a:solidFill>
                <a:latin typeface="Century Gothic" panose="020B0502020202020204" pitchFamily="34" charset="0"/>
              </a:endParaRPr>
            </a:p>
          </p:txBody>
        </p:sp>
        <p:grpSp>
          <p:nvGrpSpPr>
            <p:cNvPr id="2" name="组合 1"/>
            <p:cNvGrpSpPr/>
            <p:nvPr/>
          </p:nvGrpSpPr>
          <p:grpSpPr>
            <a:xfrm>
              <a:off x="1828725" y="3846857"/>
              <a:ext cx="9387664" cy="2759080"/>
              <a:chOff x="1827225" y="3554757"/>
              <a:chExt cx="9387664" cy="2759080"/>
            </a:xfrm>
          </p:grpSpPr>
          <p:sp>
            <p:nvSpPr>
              <p:cNvPr id="28" name="矩形 27"/>
              <p:cNvSpPr/>
              <p:nvPr/>
            </p:nvSpPr>
            <p:spPr>
              <a:xfrm>
                <a:off x="1827225" y="3758907"/>
                <a:ext cx="2889178" cy="2375772"/>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慰问信是以组织或个人的名义，向在某方面做出特殊贡献的集体或个人表示关切致意、向遇到意外损失的集体或个人表示问候同情的专用书信。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9" name="矩形 28"/>
              <p:cNvSpPr/>
              <p:nvPr/>
            </p:nvSpPr>
            <p:spPr>
              <a:xfrm>
                <a:off x="7434027" y="3554757"/>
                <a:ext cx="3780862" cy="2759080"/>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一是在重大节日对那些在节日期间继续工作的广大人民群众或特定的对象表示慰问。</a:t>
                </a:r>
                <a:endPar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ct val="150000"/>
                  </a:lnSpc>
                </a:pPr>
                <a:r>
                  <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二是对做出贡献的单位或个人表示慰问。</a:t>
                </a:r>
                <a:endPar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ct val="150000"/>
                  </a:lnSpc>
                </a:pPr>
                <a:r>
                  <a:rPr lang="zh-CN" altLang="en-US" sz="20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三是对由于某种原因而遭遇重大损失或巨大困难的单位或个人表示慰问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14" name="图片 13" descr="1e5f9818f8ec02afcf535ebb45ee0bbb"/>
          <p:cNvPicPr>
            <a:picLocks noChangeAspect="1"/>
          </p:cNvPicPr>
          <p:nvPr/>
        </p:nvPicPr>
        <p:blipFill>
          <a:blip r:embed="rId3"/>
          <a:srcRect l="7769" t="6316" r="7590" b="8287"/>
          <a:stretch>
            <a:fillRect/>
          </a:stretch>
        </p:blipFill>
        <p:spPr>
          <a:xfrm>
            <a:off x="3845560" y="1090930"/>
            <a:ext cx="3689985" cy="342773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6" name="文本框 5"/>
          <p:cNvSpPr txBox="1"/>
          <p:nvPr/>
        </p:nvSpPr>
        <p:spPr>
          <a:xfrm>
            <a:off x="4668520" y="-78740"/>
            <a:ext cx="5328285" cy="7016115"/>
          </a:xfrm>
          <a:prstGeom prst="rect">
            <a:avLst/>
          </a:prstGeom>
          <a:noFill/>
        </p:spPr>
        <p:txBody>
          <a:bodyPr wrap="square" rtlCol="0">
            <a:spAutoFit/>
          </a:bodyPr>
          <a:p>
            <a:pPr fontAlgn="auto">
              <a:lnSpc>
                <a:spcPct val="150000"/>
              </a:lnSpc>
            </a:pPr>
            <a:r>
              <a:rPr lang="zh-CN" altLang="en-US" sz="2000">
                <a:sym typeface="+mn-ea"/>
              </a:rPr>
              <a:t>3. 慰问信的格式</a:t>
            </a:r>
            <a:br>
              <a:rPr lang="zh-CN" altLang="en-US" sz="2000">
                <a:sym typeface="+mn-ea"/>
              </a:rPr>
            </a:br>
            <a:r>
              <a:rPr lang="zh-CN" altLang="en-US" sz="2000">
                <a:sym typeface="+mn-ea"/>
              </a:rPr>
              <a:t>（1）标题。一种是只写“慰问信”三个字；另一种是加上慰问的对象和慰问信的种类。</a:t>
            </a:r>
            <a:br>
              <a:rPr lang="zh-CN" altLang="en-US" sz="2000">
                <a:sym typeface="+mn-ea"/>
              </a:rPr>
            </a:br>
            <a:r>
              <a:rPr lang="zh-CN" altLang="en-US" sz="2000">
                <a:sym typeface="+mn-ea"/>
              </a:rPr>
              <a:t>（2）称谓。标题下空一行，顶格写慰问对象的名称或姓名。</a:t>
            </a:r>
            <a:br>
              <a:rPr lang="zh-CN" altLang="en-US" sz="2000">
                <a:sym typeface="+mn-ea"/>
              </a:rPr>
            </a:br>
            <a:r>
              <a:rPr lang="zh-CN" altLang="en-US" sz="2000">
                <a:sym typeface="+mn-ea"/>
              </a:rPr>
              <a:t>（3）正文。第一部分，用简洁的话说明写信的原因；第二部分，比较全面而具体地叙述对方的英雄事迹或对方所遭受的困难；第三部分，结合形势和任务，提出希望或鼓励对方战胜困难；第四部分，写慰问信的单位或个人的愿望和决心。</a:t>
            </a:r>
            <a:br>
              <a:rPr lang="zh-CN" altLang="en-US" sz="2000">
                <a:sym typeface="+mn-ea"/>
              </a:rPr>
            </a:br>
            <a:r>
              <a:rPr lang="zh-CN" altLang="en-US" sz="2000">
                <a:sym typeface="+mn-ea"/>
              </a:rPr>
              <a:t>（4）结束语。用一句鼓励或祝愿的话作为结束语，另起一行空两格写。</a:t>
            </a:r>
            <a:br>
              <a:rPr lang="zh-CN" altLang="en-US" sz="2000">
                <a:sym typeface="+mn-ea"/>
              </a:rPr>
            </a:br>
            <a:r>
              <a:rPr lang="zh-CN" altLang="en-US" sz="2000">
                <a:sym typeface="+mn-ea"/>
              </a:rPr>
              <a:t>（5）落款。署名和日期分两行写在慰问信的右下方。</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3" name="组合 2"/>
          <p:cNvGrpSpPr/>
          <p:nvPr/>
        </p:nvGrpSpPr>
        <p:grpSpPr>
          <a:xfrm>
            <a:off x="892253" y="2001439"/>
            <a:ext cx="10547194" cy="3339158"/>
            <a:chOff x="743847" y="1812753"/>
            <a:chExt cx="10547194" cy="3339158"/>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878698" y="1812753"/>
              <a:ext cx="4412343" cy="239966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ym typeface="+mn-ea"/>
                </a:rPr>
                <a:t>4. 慰问信的写作要求</a:t>
              </a:r>
              <a:br>
                <a:rPr lang="zh-CN" altLang="en-US" sz="2000">
                  <a:sym typeface="+mn-ea"/>
                </a:rPr>
              </a:br>
              <a:r>
                <a:rPr lang="zh-CN" altLang="en-US" sz="2000">
                  <a:sym typeface="+mn-ea"/>
                </a:rPr>
                <a:t>（1）要明确写出慰问信的对象。</a:t>
              </a:r>
              <a:br>
                <a:rPr lang="zh-CN" altLang="en-US" sz="2000">
                  <a:sym typeface="+mn-ea"/>
                </a:rPr>
              </a:br>
              <a:r>
                <a:rPr lang="zh-CN" altLang="en-US" sz="2000">
                  <a:sym typeface="+mn-ea"/>
                </a:rPr>
                <a:t>（2）感情要充沛、真挚，语言要亲切、生动。为此，在慰问信中要适当地运用抒情的表达方式。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pic>
        <p:nvPicPr>
          <p:cNvPr id="4" name="图片 3" descr="f843cf66a86595d147e2a3e4f646799f"/>
          <p:cNvPicPr>
            <a:picLocks noChangeAspect="1"/>
          </p:cNvPicPr>
          <p:nvPr/>
        </p:nvPicPr>
        <p:blipFill>
          <a:blip r:embed="rId2"/>
          <a:stretch>
            <a:fillRect/>
          </a:stretch>
        </p:blipFill>
        <p:spPr>
          <a:xfrm>
            <a:off x="1396365" y="798195"/>
            <a:ext cx="4808220" cy="5462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53" name="组合 52"/>
          <p:cNvGrpSpPr/>
          <p:nvPr/>
        </p:nvGrpSpPr>
        <p:grpSpPr>
          <a:xfrm>
            <a:off x="1423035" y="1159510"/>
            <a:ext cx="9883140" cy="5701031"/>
            <a:chOff x="1015236" y="2159711"/>
            <a:chExt cx="6685544" cy="378952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3962820" y="2308287"/>
              <a:ext cx="3737960" cy="3640951"/>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1. 表扬信的概念</a:t>
              </a:r>
              <a:endParaRPr lang="zh-CN" altLang="en-US" sz="2000">
                <a:sym typeface="+mn-ea"/>
              </a:endParaRPr>
            </a:p>
            <a:p>
              <a:pPr fontAlgn="auto">
                <a:lnSpc>
                  <a:spcPct val="150000"/>
                </a:lnSpc>
                <a:defRPr/>
              </a:pPr>
              <a:r>
                <a:rPr lang="zh-CN" altLang="en-US" sz="2000">
                  <a:sym typeface="+mn-ea"/>
                </a:rPr>
                <a:t>表扬信是集体或个人对某些单位或个人的先进思想、模范事迹表示赞扬时所使用的专用书信。</a:t>
              </a:r>
              <a:endParaRPr lang="zh-CN" altLang="en-US" sz="2000">
                <a:sym typeface="+mn-ea"/>
              </a:endParaRPr>
            </a:p>
            <a:p>
              <a:pPr fontAlgn="auto">
                <a:lnSpc>
                  <a:spcPct val="150000"/>
                </a:lnSpc>
                <a:defRPr/>
              </a:pPr>
              <a:r>
                <a:rPr lang="zh-CN" altLang="en-US" sz="2000">
                  <a:sym typeface="+mn-ea"/>
                </a:rPr>
                <a:t>2. 表扬信的格式</a:t>
              </a:r>
              <a:endParaRPr lang="zh-CN" altLang="en-US" sz="2000">
                <a:sym typeface="+mn-ea"/>
              </a:endParaRPr>
            </a:p>
            <a:p>
              <a:pPr fontAlgn="auto">
                <a:lnSpc>
                  <a:spcPct val="150000"/>
                </a:lnSpc>
                <a:defRPr/>
              </a:pPr>
              <a:r>
                <a:rPr lang="zh-CN" altLang="en-US" sz="2000">
                  <a:sym typeface="+mn-ea"/>
                </a:rPr>
                <a:t>（1）标题。“表扬信”三个字写于大红纸上方中间。</a:t>
              </a:r>
              <a:endParaRPr lang="zh-CN" altLang="en-US" sz="2000">
                <a:sym typeface="+mn-ea"/>
              </a:endParaRPr>
            </a:p>
            <a:p>
              <a:pPr fontAlgn="auto">
                <a:lnSpc>
                  <a:spcPct val="150000"/>
                </a:lnSpc>
                <a:defRPr/>
              </a:pPr>
              <a:r>
                <a:rPr lang="zh-CN" altLang="en-US" sz="2000">
                  <a:sym typeface="+mn-ea"/>
                </a:rPr>
                <a:t>（2）称谓。称谓可以直接写被表扬的单位或个人的名称或姓名，也可以合并在一起。</a:t>
              </a:r>
              <a:endParaRPr lang="zh-CN" altLang="en-US" sz="2000">
                <a:sym typeface="+mn-ea"/>
              </a:endParaRPr>
            </a:p>
            <a:p>
              <a:pPr fontAlgn="auto">
                <a:lnSpc>
                  <a:spcPct val="150000"/>
                </a:lnSpc>
                <a:defRPr/>
              </a:pPr>
              <a:r>
                <a:rPr lang="zh-CN" altLang="en-US" sz="2000">
                  <a:sym typeface="+mn-ea"/>
                </a:rPr>
                <a:t>（3）正文。正文主要写被表扬单位或个人的模范事迹。在叙述事情的经过时，应将重点放在人物事迹的发生、发展、结果及其意义上。</a:t>
              </a:r>
              <a:endParaRPr lang="zh-CN" altLang="en-US" sz="2000">
                <a:sym typeface="+mn-ea"/>
              </a:endParaRPr>
            </a:p>
            <a:p>
              <a:pPr fontAlgn="auto">
                <a:lnSpc>
                  <a:spcPct val="100000"/>
                </a:lnSpc>
                <a:defRPr/>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054600" y="546100"/>
            <a:ext cx="3708400" cy="460375"/>
          </a:xfrm>
          <a:prstGeom prst="rect">
            <a:avLst/>
          </a:prstGeom>
          <a:noFill/>
        </p:spPr>
        <p:txBody>
          <a:bodyPr wrap="square" rtlCol="0">
            <a:spAutoFit/>
          </a:bodyPr>
          <a:p>
            <a:r>
              <a:rPr lang="zh-CN" altLang="en-US" sz="2400">
                <a:sym typeface="+mn-ea"/>
              </a:rPr>
              <a:t>（六）表扬信</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grpSp>
        <p:nvGrpSpPr>
          <p:cNvPr id="53" name="组合 52"/>
          <p:cNvGrpSpPr/>
          <p:nvPr/>
        </p:nvGrpSpPr>
        <p:grpSpPr>
          <a:xfrm>
            <a:off x="1423035" y="1159510"/>
            <a:ext cx="9883141" cy="5239386"/>
            <a:chOff x="1015236" y="2159711"/>
            <a:chExt cx="6685545" cy="3482667"/>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263078" y="2308287"/>
              <a:ext cx="3437703" cy="3334091"/>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2000">
                  <a:sym typeface="+mn-ea"/>
                </a:rPr>
                <a:t>（4）结束语。在结尾处可以提出建议、希望，并请有关部门在一定范围内宣传，表扬其好思想、好事迹。</a:t>
              </a:r>
              <a:endParaRPr lang="zh-CN" altLang="en-US" sz="2000">
                <a:sym typeface="+mn-ea"/>
              </a:endParaRPr>
            </a:p>
            <a:p>
              <a:pPr fontAlgn="auto">
                <a:lnSpc>
                  <a:spcPct val="150000"/>
                </a:lnSpc>
                <a:defRPr/>
              </a:pPr>
              <a:r>
                <a:rPr lang="zh-CN" altLang="en-US" sz="2000">
                  <a:sym typeface="+mn-ea"/>
                </a:rPr>
                <a:t>（5）落款。落款是写表扬信的单位名称或个人姓名，最后写年、月、日。</a:t>
              </a:r>
              <a:endParaRPr lang="zh-CN" altLang="en-US" sz="2000">
                <a:sym typeface="+mn-ea"/>
              </a:endParaRPr>
            </a:p>
            <a:p>
              <a:pPr fontAlgn="auto">
                <a:lnSpc>
                  <a:spcPct val="150000"/>
                </a:lnSpc>
                <a:defRPr/>
              </a:pPr>
              <a:r>
                <a:rPr lang="zh-CN" altLang="en-US" sz="2000">
                  <a:sym typeface="+mn-ea"/>
                </a:rPr>
                <a:t>3. 表扬信的写作要求</a:t>
              </a:r>
              <a:endParaRPr lang="zh-CN" altLang="en-US" sz="2000">
                <a:sym typeface="+mn-ea"/>
              </a:endParaRPr>
            </a:p>
            <a:p>
              <a:pPr fontAlgn="auto">
                <a:lnSpc>
                  <a:spcPct val="150000"/>
                </a:lnSpc>
                <a:defRPr/>
              </a:pPr>
              <a:r>
                <a:rPr lang="zh-CN" altLang="en-US" sz="2000">
                  <a:sym typeface="+mn-ea"/>
                </a:rPr>
                <a:t>（1）要突出受表扬的单位或个人的事迹中最有现实教育意义的方面。</a:t>
              </a:r>
              <a:endParaRPr lang="zh-CN" altLang="en-US" sz="2000">
                <a:sym typeface="+mn-ea"/>
              </a:endParaRPr>
            </a:p>
            <a:p>
              <a:pPr fontAlgn="auto">
                <a:lnSpc>
                  <a:spcPct val="150000"/>
                </a:lnSpc>
                <a:defRPr/>
              </a:pPr>
              <a:r>
                <a:rPr lang="zh-CN" altLang="en-US" sz="2000">
                  <a:sym typeface="+mn-ea"/>
                </a:rPr>
                <a:t>（2）事实要具体，评价要恰当。</a:t>
              </a:r>
              <a:endParaRPr lang="zh-CN" altLang="en-US" sz="2000">
                <a:sym typeface="+mn-ea"/>
              </a:endParaRPr>
            </a:p>
            <a:p>
              <a:pPr fontAlgn="auto">
                <a:lnSpc>
                  <a:spcPct val="150000"/>
                </a:lnSpc>
                <a:defRPr/>
              </a:pPr>
              <a:r>
                <a:rPr lang="zh-CN" altLang="en-US" sz="2000">
                  <a:sym typeface="+mn-ea"/>
                </a:rPr>
                <a:t>（3）语言要热情、诚恳、亲切。</a:t>
              </a:r>
              <a:endParaRPr lang="zh-CN" altLang="en-US" sz="2000">
                <a:sym typeface="+mn-ea"/>
              </a:endParaRPr>
            </a:p>
            <a:p>
              <a:pPr fontAlgn="auto">
                <a:lnSpc>
                  <a:spcPct val="100000"/>
                </a:lnSpc>
                <a:defRPr/>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054600" y="546100"/>
            <a:ext cx="3708400" cy="460375"/>
          </a:xfrm>
          <a:prstGeom prst="rect">
            <a:avLst/>
          </a:prstGeom>
          <a:noFill/>
        </p:spPr>
        <p:txBody>
          <a:bodyPr wrap="square" rtlCol="0">
            <a:spAutoFit/>
          </a:bodyPr>
          <a:p>
            <a:r>
              <a:rPr lang="zh-CN" altLang="en-US" sz="2400">
                <a:sym typeface="+mn-ea"/>
              </a:rPr>
              <a:t>（六）表扬信</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125085" y="2798445"/>
            <a:ext cx="4316730" cy="645160"/>
          </a:xfrm>
          <a:prstGeom prst="rect">
            <a:avLst/>
          </a:prstGeom>
          <a:noFill/>
        </p:spPr>
        <p:txBody>
          <a:bodyPr wrap="square" rtlCol="0">
            <a:spAutoFit/>
          </a:bodyPr>
          <a:p>
            <a:pPr lvl="0" algn="ctr">
              <a:defRPr/>
            </a:pPr>
            <a:r>
              <a:rPr lang="zh-CN" altLang="en-US" sz="3600" b="1" dirty="0">
                <a:solidFill>
                  <a:srgbClr val="7030A0"/>
                </a:solidFill>
                <a:sym typeface="+mn-ea"/>
              </a:rPr>
              <a:t>第三节　求职信</a:t>
            </a:r>
            <a:endParaRPr lang="zh-CN" altLang="en-US" sz="3600" b="1" dirty="0">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8264" y="0"/>
            <a:ext cx="12192000" cy="6858000"/>
            <a:chOff x="1" y="0"/>
            <a:chExt cx="12192000" cy="6858000"/>
          </a:xfrm>
        </p:grpSpPr>
        <p:sp>
          <p:nvSpPr>
            <p:cNvPr id="45" name="矩形 4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grpSp>
      <p:sp>
        <p:nvSpPr>
          <p:cNvPr id="14" name="Shape 1787"/>
          <p:cNvSpPr/>
          <p:nvPr/>
        </p:nvSpPr>
        <p:spPr>
          <a:xfrm>
            <a:off x="6211298" y="1999219"/>
            <a:ext cx="1"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5" name="Shape 1785"/>
          <p:cNvSpPr/>
          <p:nvPr/>
        </p:nvSpPr>
        <p:spPr>
          <a:xfrm>
            <a:off x="6143988" y="2080502"/>
            <a:ext cx="3995551" cy="134299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8" name="Shape 1789"/>
          <p:cNvSpPr/>
          <p:nvPr/>
        </p:nvSpPr>
        <p:spPr>
          <a:xfrm flipH="1">
            <a:off x="2209277" y="2080499"/>
            <a:ext cx="4002657" cy="1350283"/>
          </a:xfrm>
          <a:prstGeom prst="line">
            <a:avLst/>
          </a:prstGeom>
          <a:ln w="12700">
            <a:solidFill>
              <a:schemeClr val="bg1">
                <a:lumMod val="85000"/>
              </a:schemeClr>
            </a:solidFill>
            <a:miter lim="400000"/>
          </a:ln>
        </p:spPr>
        <p:txBody>
          <a:bodyPr lIns="0" tIns="0" rIns="0" bIns="0"/>
          <a:lstStyle/>
          <a:p>
            <a:pPr defTabSz="171450">
              <a:defRPr sz="1200">
                <a:solidFill>
                  <a:srgbClr val="000000"/>
                </a:solidFill>
                <a:latin typeface="Helvetica" panose="00000400000000000000"/>
                <a:ea typeface="Helvetica" panose="00000400000000000000"/>
                <a:cs typeface="Helvetica" panose="00000400000000000000"/>
                <a:sym typeface="Helvetica" panose="00000400000000000000"/>
              </a:defRPr>
            </a:pPr>
            <a:endParaRPr sz="500">
              <a:solidFill>
                <a:schemeClr val="tx1">
                  <a:lumMod val="50000"/>
                  <a:lumOff val="50000"/>
                </a:schemeClr>
              </a:solidFill>
            </a:endParaRPr>
          </a:p>
        </p:txBody>
      </p:sp>
      <p:sp>
        <p:nvSpPr>
          <p:cNvPr id="19" name="椭圆 18"/>
          <p:cNvSpPr/>
          <p:nvPr/>
        </p:nvSpPr>
        <p:spPr>
          <a:xfrm>
            <a:off x="5443137" y="674207"/>
            <a:ext cx="1403809" cy="1439859"/>
          </a:xfrm>
          <a:prstGeom prst="ellipse">
            <a:avLst/>
          </a:prstGeom>
          <a:solidFill>
            <a:schemeClr val="bg1">
              <a:lumMod val="9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ea typeface="宋体" panose="02010600030101010101" pitchFamily="2" charset="-122"/>
            </a:endParaRPr>
          </a:p>
        </p:txBody>
      </p:sp>
      <p:sp>
        <p:nvSpPr>
          <p:cNvPr id="21" name="椭圆 20"/>
          <p:cNvSpPr/>
          <p:nvPr/>
        </p:nvSpPr>
        <p:spPr>
          <a:xfrm>
            <a:off x="5554749" y="789337"/>
            <a:ext cx="1179318" cy="1209603"/>
          </a:xfrm>
          <a:prstGeom prst="ellipse">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782528" y="3013086"/>
            <a:ext cx="10858910" cy="809099"/>
            <a:chOff x="864590" y="3132375"/>
            <a:chExt cx="10858910" cy="809099"/>
          </a:xfrm>
        </p:grpSpPr>
        <p:grpSp>
          <p:nvGrpSpPr>
            <p:cNvPr id="6" name="组合 5"/>
            <p:cNvGrpSpPr/>
            <p:nvPr/>
          </p:nvGrpSpPr>
          <p:grpSpPr>
            <a:xfrm>
              <a:off x="864590" y="3132375"/>
              <a:ext cx="1786261" cy="617499"/>
              <a:chOff x="1256476" y="3132375"/>
              <a:chExt cx="1786261" cy="617499"/>
            </a:xfrm>
          </p:grpSpPr>
          <p:sp>
            <p:nvSpPr>
              <p:cNvPr id="26" name="圆角矩形 13"/>
              <p:cNvSpPr/>
              <p:nvPr/>
            </p:nvSpPr>
            <p:spPr>
              <a:xfrm>
                <a:off x="1256476"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27" name="圆角矩形 14"/>
              <p:cNvSpPr/>
              <p:nvPr/>
            </p:nvSpPr>
            <p:spPr>
              <a:xfrm>
                <a:off x="1345703"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38" name="文本框 37"/>
              <p:cNvSpPr txBox="1"/>
              <p:nvPr/>
            </p:nvSpPr>
            <p:spPr>
              <a:xfrm>
                <a:off x="1793663" y="3234719"/>
                <a:ext cx="690880" cy="398780"/>
              </a:xfrm>
              <a:prstGeom prst="rect">
                <a:avLst/>
              </a:prstGeom>
              <a:noFill/>
            </p:spPr>
            <p:txBody>
              <a:bodyPr vert="horz" wrap="none" rtlCol="0">
                <a:spAutoFit/>
                <a:scene3d>
                  <a:camera prst="orthographicFront"/>
                  <a:lightRig rig="threePt" dir="t"/>
                </a:scene3d>
                <a:sp3d contourW="12700"/>
              </a:bodyPr>
              <a:lstStyle/>
              <a:p>
                <a:pPr algn="ctr"/>
                <a:r>
                  <a:rPr lang="zh-CN" altLang="en-US" sz="2000">
                    <a:latin typeface="+mj-ea"/>
                    <a:cs typeface="+mn-ea"/>
                    <a:sym typeface="+mn-ea"/>
                  </a:rPr>
                  <a:t>概念</a:t>
                </a: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4" name="组合 3"/>
            <p:cNvGrpSpPr/>
            <p:nvPr/>
          </p:nvGrpSpPr>
          <p:grpSpPr>
            <a:xfrm>
              <a:off x="5232881" y="3132375"/>
              <a:ext cx="1969770" cy="809099"/>
              <a:chOff x="5120147" y="3132375"/>
              <a:chExt cx="1969770" cy="809099"/>
            </a:xfrm>
          </p:grpSpPr>
          <p:sp>
            <p:nvSpPr>
              <p:cNvPr id="30" name="圆角矩形 19"/>
              <p:cNvSpPr/>
              <p:nvPr/>
            </p:nvSpPr>
            <p:spPr>
              <a:xfrm>
                <a:off x="5226174"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3" name="圆角矩形 20"/>
              <p:cNvSpPr/>
              <p:nvPr/>
            </p:nvSpPr>
            <p:spPr>
              <a:xfrm>
                <a:off x="5315401"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0" name="文本框 39"/>
              <p:cNvSpPr txBox="1"/>
              <p:nvPr/>
            </p:nvSpPr>
            <p:spPr>
              <a:xfrm>
                <a:off x="5120147" y="3234719"/>
                <a:ext cx="196977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b="1">
                    <a:solidFill>
                      <a:srgbClr val="393939"/>
                    </a:solidFill>
                    <a:latin typeface="幼圆" panose="02010509060101010101" charset="-122"/>
                    <a:ea typeface="幼圆" panose="02010509060101010101" charset="-122"/>
                    <a:cs typeface="幼圆" panose="02010509060101010101" charset="-122"/>
                    <a:sym typeface="+mn-ea"/>
                  </a:rPr>
                  <a:t>格式及撰写要求</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nvGrpSpPr>
            <p:cNvPr id="2" name="组合 1"/>
            <p:cNvGrpSpPr/>
            <p:nvPr/>
          </p:nvGrpSpPr>
          <p:grpSpPr>
            <a:xfrm>
              <a:off x="9753730" y="3132375"/>
              <a:ext cx="1969770" cy="809099"/>
              <a:chOff x="9086074" y="3132375"/>
              <a:chExt cx="1969770" cy="809099"/>
            </a:xfrm>
          </p:grpSpPr>
          <p:sp>
            <p:nvSpPr>
              <p:cNvPr id="36" name="圆角矩形 25"/>
              <p:cNvSpPr/>
              <p:nvPr/>
            </p:nvSpPr>
            <p:spPr>
              <a:xfrm>
                <a:off x="9145568" y="3132375"/>
                <a:ext cx="1786261" cy="617499"/>
              </a:xfrm>
              <a:prstGeom prst="roundRect">
                <a:avLst>
                  <a:gd name="adj" fmla="val 9039"/>
                </a:avLst>
              </a:prstGeom>
              <a:solidFill>
                <a:schemeClr val="bg1">
                  <a:lumMod val="95000"/>
                  <a:alpha val="45000"/>
                </a:schemeClr>
              </a:solidFill>
              <a:ln w="0">
                <a:noFill/>
                <a:prstDash val="solid"/>
                <a:round/>
              </a:ln>
              <a:effectLst>
                <a:outerShdw blurRad="50800" dist="50800" dir="5400000" sx="1000" sy="1000" algn="ctr" rotWithShape="0">
                  <a:srgbClr val="000000">
                    <a:alpha val="64000"/>
                  </a:srgbClr>
                </a:outerShdw>
              </a:effectLst>
            </p:spPr>
            <p:txBody>
              <a:bodyPr rot="0" spcFirstLastPara="0" vertOverflow="overflow" horzOverflow="overflow" vert="horz" wrap="square" lIns="91435" tIns="45717" rIns="91435" bIns="45717" numCol="1" spcCol="0" rtlCol="0" fromWordArt="0" anchor="t" anchorCtr="0" forceAA="0" compatLnSpc="1">
                <a:noAutofit/>
              </a:bodyPr>
              <a:lstStyle/>
              <a:p>
                <a:pPr fontAlgn="base">
                  <a:spcBef>
                    <a:spcPct val="0"/>
                  </a:spcBef>
                  <a:spcAft>
                    <a:spcPct val="0"/>
                  </a:spcAft>
                </a:pPr>
                <a:endParaRPr lang="zh-CN" altLang="en-US" sz="700" kern="0" dirty="0">
                  <a:solidFill>
                    <a:prstClr val="black"/>
                  </a:solidFill>
                  <a:latin typeface="TypeLand 康熙字典體 Trial" panose="020B0502000000000001" pitchFamily="34" charset="-122"/>
                  <a:ea typeface="TypeLand 康熙字典體 Trial" panose="020B0502000000000001" pitchFamily="34" charset="-122"/>
                </a:endParaRPr>
              </a:p>
            </p:txBody>
          </p:sp>
          <p:sp>
            <p:nvSpPr>
              <p:cNvPr id="37" name="圆角矩形 26"/>
              <p:cNvSpPr/>
              <p:nvPr/>
            </p:nvSpPr>
            <p:spPr>
              <a:xfrm>
                <a:off x="9234794" y="3237746"/>
                <a:ext cx="1607795" cy="416508"/>
              </a:xfrm>
              <a:prstGeom prst="roundRect">
                <a:avLst>
                  <a:gd name="adj" fmla="val 9613"/>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42" name="文本框 41"/>
              <p:cNvSpPr txBox="1"/>
              <p:nvPr/>
            </p:nvSpPr>
            <p:spPr>
              <a:xfrm>
                <a:off x="9086074" y="3234719"/>
                <a:ext cx="1969770" cy="706755"/>
              </a:xfrm>
              <a:prstGeom prst="rect">
                <a:avLst/>
              </a:prstGeom>
              <a:noFill/>
            </p:spPr>
            <p:txBody>
              <a:bodyPr vert="horz" wrap="none" rtlCol="0">
                <a:spAutoFit/>
                <a:scene3d>
                  <a:camera prst="orthographicFront"/>
                  <a:lightRig rig="threePt" dir="t"/>
                </a:scene3d>
                <a:sp3d contourW="12700"/>
              </a:bodyPr>
              <a:lstStyle/>
              <a:p>
                <a:pPr algn="ctr"/>
                <a:r>
                  <a:rPr lang="zh-CN" altLang="en-US" sz="2000" b="1">
                    <a:solidFill>
                      <a:srgbClr val="393939"/>
                    </a:solidFill>
                    <a:latin typeface="幼圆" panose="02010509060101010101" charset="-122"/>
                    <a:ea typeface="幼圆" panose="02010509060101010101" charset="-122"/>
                    <a:cs typeface="幼圆" panose="02010509060101010101" charset="-122"/>
                    <a:sym typeface="+mn-ea"/>
                  </a:rPr>
                  <a:t>格式及撰写要求</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ctr"/>
                <a:endParaRPr lang="zh-CN" altLang="en-US" sz="2000" dirty="0">
                  <a:solidFill>
                    <a:schemeClr val="bg1"/>
                  </a:solidFill>
                  <a:latin typeface="TypeLand 康熙字典體 Trial" panose="020B0502000000000001" pitchFamily="34" charset="-122"/>
                  <a:ea typeface="TypeLand 康熙字典體 Trial" panose="020B0502000000000001" pitchFamily="34" charset="-122"/>
                </a:endParaRPr>
              </a:p>
            </p:txBody>
          </p:sp>
        </p:grpSp>
      </p:grpSp>
      <p:sp>
        <p:nvSpPr>
          <p:cNvPr id="44" name="文本框 43"/>
          <p:cNvSpPr txBox="1"/>
          <p:nvPr/>
        </p:nvSpPr>
        <p:spPr>
          <a:xfrm>
            <a:off x="5394960" y="1102629"/>
            <a:ext cx="1402080" cy="583565"/>
          </a:xfrm>
          <a:prstGeom prst="rect">
            <a:avLst/>
          </a:prstGeom>
          <a:noFill/>
        </p:spPr>
        <p:txBody>
          <a:bodyPr vert="horz" wrap="none" rtlCol="0">
            <a:spAutoFit/>
            <a:scene3d>
              <a:camera prst="orthographicFront"/>
              <a:lightRig rig="threePt" dir="t"/>
            </a:scene3d>
            <a:sp3d contourW="12700"/>
          </a:bodyPr>
          <a:lstStyle/>
          <a:p>
            <a:pPr algn="ctr"/>
            <a:r>
              <a:rPr lang="zh-CN" altLang="en-US" sz="3200" dirty="0">
                <a:solidFill>
                  <a:schemeClr val="tx1"/>
                </a:solidFill>
                <a:latin typeface="方正清刻本悦宋简体" panose="02000000000000000000" pitchFamily="2" charset="-122"/>
                <a:ea typeface="方正清刻本悦宋简体" panose="02000000000000000000" pitchFamily="2" charset="-122"/>
                <a:sym typeface="+mn-ea"/>
              </a:rPr>
              <a:t>求职信</a:t>
            </a:r>
            <a:endParaRPr lang="zh-CN" altLang="en-US" sz="3200" dirty="0">
              <a:solidFill>
                <a:schemeClr val="tx1"/>
              </a:solidFill>
              <a:latin typeface="方正清刻本悦宋简体" panose="02000000000000000000" pitchFamily="2" charset="-122"/>
              <a:ea typeface="方正清刻本悦宋简体" panose="02000000000000000000" pitchFamily="2" charset="-122"/>
              <a:sym typeface="+mn-ea"/>
            </a:endParaRPr>
          </a:p>
        </p:txBody>
      </p:sp>
      <p:grpSp>
        <p:nvGrpSpPr>
          <p:cNvPr id="8" name="组合 7"/>
          <p:cNvGrpSpPr/>
          <p:nvPr/>
        </p:nvGrpSpPr>
        <p:grpSpPr>
          <a:xfrm>
            <a:off x="520711" y="3423446"/>
            <a:ext cx="11395075" cy="3415030"/>
            <a:chOff x="531203" y="3234760"/>
            <a:chExt cx="11395075" cy="3415030"/>
          </a:xfrm>
        </p:grpSpPr>
        <p:sp>
          <p:nvSpPr>
            <p:cNvPr id="48" name="矩形 47"/>
            <p:cNvSpPr/>
            <p:nvPr/>
          </p:nvSpPr>
          <p:spPr>
            <a:xfrm>
              <a:off x="531203" y="3325565"/>
              <a:ext cx="3312795" cy="216852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a:solidFill>
                    <a:srgbClr val="393939"/>
                  </a:solidFill>
                  <a:ea typeface="+mn-lt"/>
                  <a:cs typeface="幼圆" panose="02010509060101010101" charset="-122"/>
                  <a:sym typeface="+mn-ea"/>
                </a:rPr>
                <a:t>求职信是求职者写给用人单位的信，目的是让对方了解自己、相信自己、录用自己，它是一种私人对公并有求于公的信函。</a:t>
              </a:r>
              <a:endParaRPr lang="zh-CN" altLang="en-US">
                <a:solidFill>
                  <a:srgbClr val="393939"/>
                </a:solidFill>
                <a:ea typeface="+mn-lt"/>
                <a:cs typeface="幼圆" panose="02010509060101010101" charset="-122"/>
                <a:sym typeface="+mn-ea"/>
              </a:endParaRPr>
            </a:p>
            <a:p>
              <a:pPr fontAlgn="auto">
                <a:lnSpc>
                  <a:spcPct val="150000"/>
                </a:lnSpc>
              </a:pPr>
              <a:endParaRPr lang="zh-CN" altLang="en-US" dirty="0">
                <a:solidFill>
                  <a:schemeClr val="tx1">
                    <a:lumMod val="65000"/>
                    <a:lumOff val="35000"/>
                  </a:schemeClr>
                </a:solidFill>
                <a:ea typeface="+mn-lt"/>
              </a:endParaRPr>
            </a:p>
          </p:txBody>
        </p:sp>
        <p:sp>
          <p:nvSpPr>
            <p:cNvPr id="60" name="矩形 59"/>
            <p:cNvSpPr/>
            <p:nvPr/>
          </p:nvSpPr>
          <p:spPr>
            <a:xfrm>
              <a:off x="3985603" y="3234760"/>
              <a:ext cx="3880485" cy="341503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olidFill>
                    <a:srgbClr val="393939"/>
                  </a:solidFill>
                  <a:ea typeface="+mn-lt"/>
                  <a:cs typeface="+mn-lt"/>
                  <a:sym typeface="+mn-ea"/>
                </a:rPr>
                <a:t>（一）称谓   称谓写在第一行，要顶格写受信者单位名称或个人姓名。</a:t>
              </a:r>
              <a:br>
                <a:rPr lang="zh-CN" altLang="en-US">
                  <a:solidFill>
                    <a:srgbClr val="393939"/>
                  </a:solidFill>
                  <a:ea typeface="+mn-lt"/>
                  <a:cs typeface="+mn-lt"/>
                  <a:sym typeface="+mn-ea"/>
                </a:rPr>
              </a:br>
              <a:r>
                <a:rPr lang="zh-CN" altLang="en-US">
                  <a:solidFill>
                    <a:srgbClr val="393939"/>
                  </a:solidFill>
                  <a:ea typeface="+mn-lt"/>
                  <a:cs typeface="+mn-lt"/>
                  <a:sym typeface="+mn-ea"/>
                </a:rPr>
                <a:t>（二）正文   第一，写求职的原因。第二，写对所谋求的职务的看法以及对自己的能力的客观公允的评价，这是求职的关键。第三，提出希望和要求。</a:t>
              </a:r>
              <a:endParaRPr lang="zh-CN" altLang="en-US">
                <a:solidFill>
                  <a:srgbClr val="393939"/>
                </a:solidFill>
                <a:ea typeface="+mn-lt"/>
                <a:cs typeface="+mn-lt"/>
                <a:sym typeface="+mn-ea"/>
              </a:endParaRPr>
            </a:p>
            <a:p>
              <a:pPr algn="l" fontAlgn="auto">
                <a:lnSpc>
                  <a:spcPct val="150000"/>
                </a:lnSpc>
              </a:pPr>
              <a:endParaRPr lang="zh-CN" altLang="en-US" dirty="0">
                <a:solidFill>
                  <a:schemeClr val="tx1">
                    <a:lumMod val="65000"/>
                    <a:lumOff val="35000"/>
                  </a:schemeClr>
                </a:solidFill>
                <a:ea typeface="+mn-lt"/>
                <a:cs typeface="+mn-lt"/>
              </a:endParaRPr>
            </a:p>
          </p:txBody>
        </p:sp>
        <p:sp>
          <p:nvSpPr>
            <p:cNvPr id="62" name="矩形 61"/>
            <p:cNvSpPr/>
            <p:nvPr/>
          </p:nvSpPr>
          <p:spPr>
            <a:xfrm>
              <a:off x="8274393" y="3325565"/>
              <a:ext cx="3651885" cy="2584450"/>
            </a:xfrm>
            <a:prstGeom prst="rect">
              <a:avLst/>
            </a:prstGeom>
          </p:spPr>
          <p:txBody>
            <a:bodyPr wrap="square">
              <a:spAutoFit/>
              <a:scene3d>
                <a:camera prst="orthographicFront"/>
                <a:lightRig rig="threePt" dir="t"/>
              </a:scene3d>
              <a:sp3d contourW="12700"/>
            </a:bodyPr>
            <a:lstStyle/>
            <a:p>
              <a:pPr algn="l" fontAlgn="auto">
                <a:lnSpc>
                  <a:spcPct val="150000"/>
                </a:lnSpc>
              </a:pPr>
              <a:r>
                <a:rPr lang="zh-CN" altLang="en-US">
                  <a:solidFill>
                    <a:srgbClr val="393939"/>
                  </a:solidFill>
                  <a:ea typeface="+mn-lt"/>
                  <a:cs typeface="+mn-lt"/>
                  <a:sym typeface="+mn-ea"/>
                </a:rPr>
                <a:t>（三）结尾  结尾要另起一行，空两格，写表示敬祝的话。</a:t>
              </a:r>
              <a:br>
                <a:rPr lang="zh-CN" altLang="en-US">
                  <a:solidFill>
                    <a:srgbClr val="393939"/>
                  </a:solidFill>
                  <a:ea typeface="+mn-lt"/>
                  <a:cs typeface="+mn-lt"/>
                  <a:sym typeface="+mn-ea"/>
                </a:rPr>
              </a:br>
              <a:r>
                <a:rPr lang="zh-CN" altLang="en-US">
                  <a:solidFill>
                    <a:srgbClr val="393939"/>
                  </a:solidFill>
                  <a:ea typeface="+mn-lt"/>
                  <a:cs typeface="+mn-lt"/>
                  <a:sym typeface="+mn-ea"/>
                </a:rPr>
                <a:t>（四）署名和日期  写信人的姓名和成文日期写在信的右下方。</a:t>
              </a:r>
              <a:endParaRPr lang="zh-CN" altLang="en-US">
                <a:solidFill>
                  <a:srgbClr val="393939"/>
                </a:solidFill>
                <a:ea typeface="+mn-lt"/>
                <a:cs typeface="+mn-lt"/>
                <a:sym typeface="+mn-ea"/>
              </a:endParaRPr>
            </a:p>
            <a:p>
              <a:pPr algn="l" fontAlgn="auto">
                <a:lnSpc>
                  <a:spcPct val="150000"/>
                </a:lnSpc>
              </a:pPr>
              <a:r>
                <a:rPr lang="zh-CN" altLang="en-US">
                  <a:solidFill>
                    <a:srgbClr val="393939"/>
                  </a:solidFill>
                  <a:ea typeface="+mn-lt"/>
                  <a:cs typeface="+mn-lt"/>
                  <a:sym typeface="+mn-ea"/>
                </a:rPr>
                <a:t>（五）附件   有说服力的附件是对求职者进行鉴定的凭证。</a:t>
              </a:r>
              <a:endParaRPr lang="zh-CN" altLang="en-US" dirty="0">
                <a:solidFill>
                  <a:schemeClr val="tx1">
                    <a:lumMod val="65000"/>
                    <a:lumOff val="35000"/>
                  </a:schemeClr>
                </a:solidFill>
                <a:ea typeface="+mn-lt"/>
                <a:cs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9300">
        <p:random/>
      </p:transition>
    </mc:Choice>
    <mc:Fallback>
      <p:transition spd="slow" advTm="93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 y="0"/>
            <a:ext cx="12192000" cy="6858000"/>
            <a:chOff x="1" y="0"/>
            <a:chExt cx="12192000" cy="6858000"/>
          </a:xfrm>
        </p:grpSpPr>
        <p:sp>
          <p:nvSpPr>
            <p:cNvPr id="25" name="矩形 24"/>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27" name="文本框 26"/>
            <p:cNvSpPr txBox="1"/>
            <p:nvPr/>
          </p:nvSpPr>
          <p:spPr>
            <a:xfrm>
              <a:off x="4627247" y="615615"/>
              <a:ext cx="2937510" cy="1198880"/>
            </a:xfrm>
            <a:prstGeom prst="rect">
              <a:avLst/>
            </a:prstGeom>
            <a:noFill/>
          </p:spPr>
          <p:txBody>
            <a:bodyPr wrap="none">
              <a:spAutoFit/>
              <a:scene3d>
                <a:camera prst="orthographicFront"/>
                <a:lightRig rig="threePt" dir="t"/>
              </a:scene3d>
              <a:sp3d contourW="12700"/>
            </a:bodyPr>
            <a:lstStyle/>
            <a:p>
              <a:pPr algn="ctr">
                <a:defRPr/>
              </a:pPr>
              <a:r>
                <a:rPr lang="zh-CN" altLang="en-US" sz="2400" b="1">
                  <a:solidFill>
                    <a:srgbClr val="393939"/>
                  </a:solidFill>
                  <a:latin typeface="幼圆" panose="02010509060101010101" charset="-122"/>
                  <a:ea typeface="幼圆" panose="02010509060101010101" charset="-122"/>
                  <a:cs typeface="幼圆" panose="02010509060101010101" charset="-122"/>
                  <a:sym typeface="+mn-ea"/>
                </a:rPr>
                <a:t>写求职信的注意事项</a:t>
              </a:r>
              <a:br>
                <a:rPr lang="zh-CN" altLang="en-US" sz="2400">
                  <a:solidFill>
                    <a:srgbClr val="393939"/>
                  </a:solidFill>
                  <a:latin typeface="幼圆" panose="02010509060101010101" charset="-122"/>
                  <a:ea typeface="幼圆" panose="02010509060101010101" charset="-122"/>
                  <a:cs typeface="幼圆" panose="02010509060101010101" charset="-122"/>
                  <a:sym typeface="+mn-ea"/>
                </a:rPr>
              </a:br>
              <a:br>
                <a:rPr lang="zh-CN" altLang="en-US" sz="2400">
                  <a:latin typeface="+mn-ea"/>
                  <a:cs typeface="+mn-ea"/>
                  <a:sym typeface="+mn-ea"/>
                </a:rPr>
              </a:b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3" name="组合 2"/>
          <p:cNvGrpSpPr/>
          <p:nvPr/>
        </p:nvGrpSpPr>
        <p:grpSpPr>
          <a:xfrm>
            <a:off x="892253" y="1814114"/>
            <a:ext cx="10280494" cy="5015865"/>
            <a:chOff x="743847" y="1625428"/>
            <a:chExt cx="10280494" cy="5015865"/>
          </a:xfrm>
        </p:grpSpPr>
        <p:grpSp>
          <p:nvGrpSpPr>
            <p:cNvPr id="30" name="îṧ1iḑe"/>
            <p:cNvGrpSpPr/>
            <p:nvPr/>
          </p:nvGrpSpPr>
          <p:grpSpPr>
            <a:xfrm>
              <a:off x="743847" y="1952346"/>
              <a:ext cx="5786538" cy="3199565"/>
              <a:chOff x="503602" y="2132856"/>
              <a:chExt cx="5859098" cy="3239723"/>
            </a:xfrm>
          </p:grpSpPr>
          <p:grpSp>
            <p:nvGrpSpPr>
              <p:cNvPr id="44" name="íṧ1ídè"/>
              <p:cNvGrpSpPr/>
              <p:nvPr/>
            </p:nvGrpSpPr>
            <p:grpSpPr>
              <a:xfrm>
                <a:off x="503602" y="5249660"/>
                <a:ext cx="5859098" cy="122919"/>
                <a:chOff x="-1348120" y="5777968"/>
                <a:chExt cx="9361040" cy="187524"/>
              </a:xfrm>
            </p:grpSpPr>
            <p:sp>
              <p:nvSpPr>
                <p:cNvPr id="55" name="isļîdê"/>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6" name="išľíde"/>
                <p:cNvSpPr/>
                <p:nvPr/>
              </p:nvSpPr>
              <p:spPr>
                <a:xfrm>
                  <a:off x="-1348120" y="5777968"/>
                  <a:ext cx="9361040" cy="15109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Open Sans" panose="020B0606030504020204" pitchFamily="34" charset="0"/>
                  </a:endParaRPr>
                </a:p>
              </p:txBody>
            </p:sp>
          </p:grpSp>
          <p:grpSp>
            <p:nvGrpSpPr>
              <p:cNvPr id="45" name="îṩḷíḓê"/>
              <p:cNvGrpSpPr/>
              <p:nvPr/>
            </p:nvGrpSpPr>
            <p:grpSpPr>
              <a:xfrm>
                <a:off x="1002671" y="2132856"/>
                <a:ext cx="4860960" cy="3080807"/>
                <a:chOff x="-375492" y="1139528"/>
                <a:chExt cx="7415785" cy="4700016"/>
              </a:xfrm>
            </p:grpSpPr>
            <p:grpSp>
              <p:nvGrpSpPr>
                <p:cNvPr id="46" name="ïšḻíďe"/>
                <p:cNvGrpSpPr/>
                <p:nvPr/>
              </p:nvGrpSpPr>
              <p:grpSpPr>
                <a:xfrm>
                  <a:off x="-375492" y="1139528"/>
                  <a:ext cx="7415785" cy="4700016"/>
                  <a:chOff x="-375492" y="1139528"/>
                  <a:chExt cx="7415785" cy="4700016"/>
                </a:xfrm>
              </p:grpSpPr>
              <p:sp>
                <p:nvSpPr>
                  <p:cNvPr id="48" name="íSḷíḑ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sp>
                <p:nvSpPr>
                  <p:cNvPr id="53" name="isļí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sym typeface="Open Sans" panose="020B0606030504020204" pitchFamily="34" charset="0"/>
                    </a:endParaRPr>
                  </a:p>
                </p:txBody>
              </p:sp>
              <p:sp>
                <p:nvSpPr>
                  <p:cNvPr id="54" name="iSlide"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latin typeface="Open Sans" panose="020B0606030504020204" pitchFamily="34" charset="0"/>
                      <a:ea typeface="微软雅黑" panose="020B0503020204020204" pitchFamily="34" charset="-122"/>
                      <a:sym typeface="Open Sans" panose="020B0606030504020204" pitchFamily="34" charset="0"/>
                    </a:endParaRPr>
                  </a:p>
                </p:txBody>
              </p:sp>
            </p:grpSp>
            <p:sp>
              <p:nvSpPr>
                <p:cNvPr id="47" name="ïsḻîḍ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latin typeface="Open Sans" panose="020B0606030504020204" pitchFamily="34" charset="0"/>
                    <a:ea typeface="微软雅黑" panose="020B0503020204020204" pitchFamily="34" charset="-122"/>
                    <a:sym typeface="Open Sans" panose="020B0606030504020204" pitchFamily="34" charset="0"/>
                  </a:endParaRPr>
                </a:p>
              </p:txBody>
            </p:sp>
          </p:grpSp>
        </p:grpSp>
        <p:sp>
          <p:nvSpPr>
            <p:cNvPr id="31" name="矩形 30"/>
            <p:cNvSpPr/>
            <p:nvPr/>
          </p:nvSpPr>
          <p:spPr>
            <a:xfrm>
              <a:off x="6611998" y="1625428"/>
              <a:ext cx="4412343" cy="5015865"/>
            </a:xfrm>
            <a:prstGeom prst="rect">
              <a:avLst/>
            </a:prstGeom>
          </p:spPr>
          <p:txBody>
            <a:bodyPr wrap="square">
              <a:spAutoFit/>
              <a:scene3d>
                <a:camera prst="orthographicFront"/>
                <a:lightRig rig="threePt" dir="t"/>
              </a:scene3d>
              <a:sp3d contourW="12700"/>
            </a:bodyPr>
            <a:lstStyle/>
            <a:p>
              <a:pPr fontAlgn="auto">
                <a:lnSpc>
                  <a:spcPct val="150000"/>
                </a:lnSpc>
              </a:pPr>
              <a:r>
                <a:rPr lang="zh-CN" altLang="en-US" sz="2000">
                  <a:solidFill>
                    <a:srgbClr val="393939"/>
                  </a:solidFill>
                  <a:latin typeface="幼圆" panose="02010509060101010101" charset="-122"/>
                  <a:ea typeface="幼圆" panose="02010509060101010101" charset="-122"/>
                  <a:cs typeface="幼圆" panose="02010509060101010101" charset="-122"/>
                  <a:sym typeface="+mn-ea"/>
                </a:rPr>
                <a:t>（一）切忌过于关注自己的工作职责</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r>
                <a:rPr lang="zh-CN" altLang="en-US" sz="2000">
                  <a:solidFill>
                    <a:srgbClr val="393939"/>
                  </a:solidFill>
                  <a:latin typeface="幼圆" panose="02010509060101010101" charset="-122"/>
                  <a:ea typeface="幼圆" panose="02010509060101010101" charset="-122"/>
                  <a:cs typeface="幼圆" panose="02010509060101010101" charset="-122"/>
                  <a:sym typeface="+mn-ea"/>
                </a:rPr>
                <a:t>（二）目标叙述不要过于华丽或平常</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r>
                <a:rPr lang="zh-CN" altLang="en-US" sz="2000">
                  <a:solidFill>
                    <a:srgbClr val="393939"/>
                  </a:solidFill>
                  <a:latin typeface="幼圆" panose="02010509060101010101" charset="-122"/>
                  <a:ea typeface="幼圆" panose="02010509060101010101" charset="-122"/>
                  <a:cs typeface="幼圆" panose="02010509060101010101" charset="-122"/>
                  <a:sym typeface="+mn-ea"/>
                </a:rPr>
                <a:t>（三）内容不应过短和过长</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r>
                <a:rPr lang="zh-CN" altLang="en-US" sz="2000">
                  <a:solidFill>
                    <a:srgbClr val="393939"/>
                  </a:solidFill>
                  <a:latin typeface="幼圆" panose="02010509060101010101" charset="-122"/>
                  <a:ea typeface="幼圆" panose="02010509060101010101" charset="-122"/>
                  <a:cs typeface="幼圆" panose="02010509060101010101" charset="-122"/>
                  <a:sym typeface="+mn-ea"/>
                </a:rPr>
                <a:t>（四）决定求职信篇幅是否恰当的规则就是没有定则</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r>
                <a:rPr lang="zh-CN" altLang="en-US" sz="2000">
                  <a:solidFill>
                    <a:srgbClr val="393939"/>
                  </a:solidFill>
                  <a:latin typeface="幼圆" panose="02010509060101010101" charset="-122"/>
                  <a:ea typeface="幼圆" panose="02010509060101010101" charset="-122"/>
                  <a:cs typeface="幼圆" panose="02010509060101010101" charset="-122"/>
                  <a:sym typeface="+mn-ea"/>
                </a:rPr>
                <a:t>（五）不要罗列私人信息或者不相干的信息</a:t>
              </a:r>
              <a:br>
                <a:rPr lang="zh-CN" altLang="en-US" sz="2000">
                  <a:solidFill>
                    <a:srgbClr val="393939"/>
                  </a:solidFill>
                  <a:latin typeface="幼圆" panose="02010509060101010101" charset="-122"/>
                  <a:ea typeface="幼圆" panose="02010509060101010101" charset="-122"/>
                  <a:cs typeface="幼圆" panose="02010509060101010101" charset="-122"/>
                  <a:sym typeface="+mn-ea"/>
                </a:rPr>
              </a:br>
              <a:r>
                <a:rPr lang="zh-CN" altLang="en-US" sz="2000">
                  <a:solidFill>
                    <a:srgbClr val="393939"/>
                  </a:solidFill>
                  <a:latin typeface="幼圆" panose="02010509060101010101" charset="-122"/>
                  <a:ea typeface="幼圆" panose="02010509060101010101" charset="-122"/>
                  <a:cs typeface="幼圆" panose="02010509060101010101" charset="-122"/>
                  <a:sym typeface="+mn-ea"/>
                </a:rPr>
                <a:t>（六）当你有很好的职业记录时才选用功能求职信</a:t>
              </a:r>
              <a:endParaRPr lang="zh-CN" altLang="en-US" sz="2000">
                <a:solidFill>
                  <a:srgbClr val="393939"/>
                </a:solidFill>
                <a:latin typeface="幼圆" panose="02010509060101010101" charset="-122"/>
                <a:ea typeface="幼圆" panose="02010509060101010101" charset="-122"/>
                <a:cs typeface="幼圆" panose="02010509060101010101" charset="-122"/>
                <a:sym typeface="+mn-ea"/>
              </a:endParaRPr>
            </a:p>
            <a:p>
              <a:pPr>
                <a:lnSpc>
                  <a:spcPct val="25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pic>
        <p:nvPicPr>
          <p:cNvPr id="2" name="图片 1" descr="1e5f9818f8ec02afcf535ebb45ee0bbb"/>
          <p:cNvPicPr>
            <a:picLocks noChangeAspect="1"/>
          </p:cNvPicPr>
          <p:nvPr/>
        </p:nvPicPr>
        <p:blipFill>
          <a:blip r:embed="rId2"/>
          <a:srcRect l="7530" t="9316" r="8244" b="5066"/>
          <a:stretch>
            <a:fillRect/>
          </a:stretch>
        </p:blipFill>
        <p:spPr>
          <a:xfrm>
            <a:off x="2171700" y="2530475"/>
            <a:ext cx="2997200" cy="2264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1737365" y="450515"/>
              <a:ext cx="87172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b="1">
                  <a:sym typeface="+mn-ea"/>
                </a:rPr>
                <a:t>纠错：结合写作知识和前面的实例，评析下列条据存在哪些问题</a:t>
              </a:r>
              <a:endParaRPr lang="zh-CN" altLang="en-US" sz="2400" dirty="0">
                <a:solidFill>
                  <a:schemeClr val="tx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cs typeface="经典细圆简" panose="02010609000101010101" pitchFamily="49" charset="-122"/>
                <a:sym typeface="+mn-ea"/>
              </a:endParaRPr>
            </a:p>
          </p:txBody>
        </p:sp>
      </p:grpSp>
      <p:grpSp>
        <p:nvGrpSpPr>
          <p:cNvPr id="2" name="组合 1"/>
          <p:cNvGrpSpPr/>
          <p:nvPr/>
        </p:nvGrpSpPr>
        <p:grpSpPr>
          <a:xfrm>
            <a:off x="12653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1121410"/>
            <a:ext cx="2592705" cy="142049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353820" y="1577975"/>
            <a:ext cx="9013825" cy="4661535"/>
          </a:xfrm>
          <a:prstGeom prst="rect">
            <a:avLst/>
          </a:prstGeom>
          <a:noFill/>
        </p:spPr>
        <p:txBody>
          <a:bodyPr wrap="square" rtlCol="0">
            <a:spAutoFit/>
          </a:bodyPr>
          <a:p>
            <a:pPr algn="l">
              <a:lnSpc>
                <a:spcPct val="150000"/>
              </a:lnSpc>
            </a:pPr>
            <a:r>
              <a:rPr lang="zh-CN" altLang="en-US">
                <a:latin typeface="+mn-ea"/>
                <a:cs typeface="+mn-ea"/>
                <a:sym typeface="+mn-ea"/>
              </a:rPr>
              <a:t>【病文 1】                    请假条</a:t>
            </a:r>
            <a:br>
              <a:rPr lang="zh-CN" altLang="en-US">
                <a:latin typeface="+mn-ea"/>
                <a:cs typeface="+mn-ea"/>
                <a:sym typeface="+mn-ea"/>
              </a:rPr>
            </a:br>
            <a:r>
              <a:rPr lang="zh-CN" altLang="en-US">
                <a:latin typeface="+mn-ea"/>
                <a:cs typeface="+mn-ea"/>
                <a:sym typeface="+mn-ea"/>
              </a:rPr>
              <a:t>    徐经理：</a:t>
            </a:r>
            <a:br>
              <a:rPr lang="zh-CN" altLang="en-US">
                <a:latin typeface="+mn-ea"/>
                <a:cs typeface="+mn-ea"/>
                <a:sym typeface="+mn-ea"/>
              </a:rPr>
            </a:br>
            <a:r>
              <a:rPr lang="zh-CN" altLang="en-US">
                <a:latin typeface="+mn-ea"/>
                <a:cs typeface="+mn-ea"/>
                <a:sym typeface="+mn-ea"/>
              </a:rPr>
              <a:t>    我因母病故需回老家一趟，特请假 1 周。因时间紧来不及亲自向您请假，特请周×× 将假条转给您。</a:t>
            </a:r>
            <a:br>
              <a:rPr lang="zh-CN" altLang="en-US">
                <a:latin typeface="+mn-ea"/>
                <a:cs typeface="+mn-ea"/>
                <a:sym typeface="+mn-ea"/>
              </a:rPr>
            </a:br>
            <a:r>
              <a:rPr lang="zh-CN" altLang="en-US">
                <a:latin typeface="+mn-ea"/>
                <a:cs typeface="+mn-ea"/>
                <a:sym typeface="+mn-ea"/>
              </a:rPr>
              <a:t>拜托                             </a:t>
            </a:r>
            <a:br>
              <a:rPr lang="zh-CN" altLang="en-US">
                <a:latin typeface="+mn-ea"/>
                <a:cs typeface="+mn-ea"/>
                <a:sym typeface="+mn-ea"/>
              </a:rPr>
            </a:br>
            <a:r>
              <a:rPr lang="zh-CN" altLang="en-US">
                <a:latin typeface="+mn-ea"/>
                <a:cs typeface="+mn-ea"/>
                <a:sym typeface="+mn-ea"/>
              </a:rPr>
              <a:t>                                　　　　　　　　                                                                    小陈　　　　　　　　　　　　　　　　　　　　　　　　                    </a:t>
            </a:r>
            <a:br>
              <a:rPr lang="zh-CN" altLang="en-US">
                <a:latin typeface="+mn-ea"/>
                <a:cs typeface="+mn-ea"/>
                <a:sym typeface="+mn-ea"/>
              </a:rPr>
            </a:br>
            <a:r>
              <a:rPr lang="zh-CN" altLang="en-US">
                <a:latin typeface="+mn-ea"/>
                <a:cs typeface="+mn-ea"/>
                <a:sym typeface="+mn-ea"/>
              </a:rPr>
              <a:t>【病文 2】                                                   借条</a:t>
            </a:r>
            <a:br>
              <a:rPr lang="zh-CN" altLang="en-US">
                <a:latin typeface="+mn-ea"/>
                <a:cs typeface="+mn-ea"/>
                <a:sym typeface="+mn-ea"/>
              </a:rPr>
            </a:br>
            <a:r>
              <a:rPr lang="zh-CN" altLang="en-US">
                <a:latin typeface="+mn-ea"/>
                <a:cs typeface="+mn-ea"/>
                <a:sym typeface="+mn-ea"/>
              </a:rPr>
              <a:t>                                          今借到 ×× 公司财务科 900 元。　</a:t>
            </a:r>
            <a:br>
              <a:rPr lang="zh-CN" altLang="en-US">
                <a:latin typeface="+mn-ea"/>
                <a:cs typeface="+mn-ea"/>
                <a:sym typeface="+mn-ea"/>
              </a:rPr>
            </a:br>
            <a:r>
              <a:rPr lang="zh-CN" altLang="en-US">
                <a:latin typeface="+mn-ea"/>
                <a:cs typeface="+mn-ea"/>
                <a:sym typeface="+mn-ea"/>
              </a:rPr>
              <a:t>　　　　　　　　　　　　　　　　　　　　                                                         刘××　　　　                                                                         </a:t>
            </a:r>
            <a:br>
              <a:rPr lang="zh-CN" altLang="en-US">
                <a:latin typeface="+mn-ea"/>
                <a:cs typeface="+mn-ea"/>
                <a:sym typeface="+mn-ea"/>
              </a:rPr>
            </a:br>
            <a:r>
              <a:rPr lang="zh-CN" altLang="en-US">
                <a:latin typeface="+mn-ea"/>
                <a:cs typeface="+mn-ea"/>
                <a:sym typeface="+mn-ea"/>
              </a:rPr>
              <a:t>　　　　　　　　　　　　                                                                            20×× 年 ×× 月 ×× 日</a:t>
            </a:r>
            <a:endParaRPr dirty="0">
              <a:solidFill>
                <a:sysClr val="windowText" lastClr="000000"/>
              </a:solidFill>
              <a:latin typeface="幼圆" panose="02010509060101010101" charset="-122"/>
              <a:ea typeface="幼圆" panose="02010509060101010101" charset="-122"/>
              <a:sym typeface="+mn-ea"/>
            </a:endParaRPr>
          </a:p>
        </p:txBody>
      </p:sp>
    </p:spTree>
  </p:cSld>
  <p:clrMapOvr>
    <a:masterClrMapping/>
  </p:clrMapOvr>
  <p:transition spd="slow" advTm="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124455" y="615615"/>
              <a:ext cx="194310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01  常用条据</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5199" b="1230"/>
          <a:stretch>
            <a:fillRect/>
          </a:stretch>
        </p:blipFill>
        <p:spPr>
          <a:xfrm>
            <a:off x="437515" y="4140835"/>
            <a:ext cx="2983230" cy="2346325"/>
          </a:xfrm>
          <a:prstGeom prst="rect">
            <a:avLst/>
          </a:prstGeom>
        </p:spPr>
      </p:pic>
      <p:sp>
        <p:nvSpPr>
          <p:cNvPr id="4" name="文本框 3"/>
          <p:cNvSpPr txBox="1"/>
          <p:nvPr/>
        </p:nvSpPr>
        <p:spPr>
          <a:xfrm>
            <a:off x="1442720" y="1209675"/>
            <a:ext cx="9013825" cy="3830955"/>
          </a:xfrm>
          <a:prstGeom prst="rect">
            <a:avLst/>
          </a:prstGeom>
          <a:noFill/>
        </p:spPr>
        <p:txBody>
          <a:bodyPr wrap="square" rtlCol="0">
            <a:spAutoFit/>
          </a:bodyPr>
          <a:p>
            <a:pPr algn="l">
              <a:lnSpc>
                <a:spcPct val="150000"/>
              </a:lnSpc>
            </a:pPr>
            <a:r>
              <a:rPr lang="zh-CN" altLang="en-US" b="1" dirty="0">
                <a:latin typeface="幼圆" panose="02010509060101010101" charset="-122"/>
                <a:ea typeface="幼圆" panose="02010509060101010101" charset="-122"/>
                <a:sym typeface="+mn-ea"/>
              </a:rPr>
              <a:t>例</a:t>
            </a:r>
            <a:r>
              <a:rPr lang="en-US" altLang="zh-CN" b="1" dirty="0">
                <a:latin typeface="幼圆" panose="02010509060101010101" charset="-122"/>
                <a:ea typeface="幼圆" panose="02010509060101010101" charset="-122"/>
                <a:sym typeface="+mn-ea"/>
              </a:rPr>
              <a:t>1                               </a:t>
            </a:r>
            <a:r>
              <a:rPr lang="zh-CN" altLang="en-US" b="1" dirty="0">
                <a:latin typeface="幼圆" panose="02010509060101010101" charset="-122"/>
                <a:ea typeface="幼圆" panose="02010509060101010101" charset="-122"/>
                <a:sym typeface="+mn-ea"/>
              </a:rPr>
              <a:t>请假条</a:t>
            </a:r>
            <a:endParaRPr lang="zh-CN" altLang="en-US" dirty="0">
              <a:solidFill>
                <a:schemeClr val="tx1"/>
              </a:solidFill>
              <a:latin typeface="幼圆" panose="02010509060101010101" charset="-122"/>
              <a:ea typeface="幼圆" panose="02010509060101010101" charset="-122"/>
            </a:endParaRPr>
          </a:p>
          <a:p>
            <a:pPr algn="l">
              <a:lnSpc>
                <a:spcPct val="150000"/>
              </a:lnSpc>
            </a:pPr>
            <a:r>
              <a:rPr lang="zh-CN" altLang="en-US" dirty="0">
                <a:latin typeface="幼圆" panose="02010509060101010101" charset="-122"/>
                <a:ea typeface="幼圆" panose="02010509060101010101" charset="-122"/>
                <a:sym typeface="+mn-ea"/>
              </a:rPr>
              <a:t>尊敬的张老师：</a:t>
            </a:r>
            <a:endParaRPr lang="zh-CN" altLang="en-US" dirty="0">
              <a:solidFill>
                <a:schemeClr val="tx1"/>
              </a:solidFill>
              <a:latin typeface="幼圆" panose="02010509060101010101" charset="-122"/>
              <a:ea typeface="幼圆" panose="02010509060101010101" charset="-122"/>
            </a:endParaRPr>
          </a:p>
          <a:p>
            <a:pPr algn="l">
              <a:lnSpc>
                <a:spcPct val="150000"/>
              </a:lnSpc>
            </a:pPr>
            <a:r>
              <a:rPr lang="zh-CN" altLang="en-US" dirty="0">
                <a:latin typeface="幼圆" panose="02010509060101010101" charset="-122"/>
                <a:ea typeface="幼圆" panose="02010509060101010101" charset="-122"/>
                <a:sym typeface="+mn-ea"/>
              </a:rPr>
              <a:t>    我发烧 39 度，到医院检查系重感冒，医生建议我卧床休息，故向您请</a:t>
            </a:r>
            <a:endParaRPr lang="zh-CN" altLang="en-US" dirty="0">
              <a:latin typeface="幼圆" panose="02010509060101010101" charset="-122"/>
              <a:ea typeface="幼圆" panose="02010509060101010101" charset="-122"/>
              <a:sym typeface="+mn-ea"/>
            </a:endParaRPr>
          </a:p>
          <a:p>
            <a:pPr algn="l">
              <a:lnSpc>
                <a:spcPct val="150000"/>
              </a:lnSpc>
            </a:pPr>
            <a:r>
              <a:rPr lang="zh-CN" altLang="en-US" dirty="0">
                <a:latin typeface="幼圆" panose="02010509060101010101" charset="-122"/>
                <a:ea typeface="幼圆" panose="02010509060101010101" charset="-122"/>
                <a:sym typeface="+mn-ea"/>
              </a:rPr>
              <a:t>假三天（××年 ×× 月 ×× 日至 ×× 年 ×× 月 ×× 日），敬请批准。</a:t>
            </a:r>
            <a:endParaRPr lang="zh-CN" altLang="en-US" dirty="0">
              <a:solidFill>
                <a:schemeClr val="tx1"/>
              </a:solidFill>
              <a:latin typeface="幼圆" panose="02010509060101010101" charset="-122"/>
              <a:ea typeface="幼圆" panose="02010509060101010101" charset="-122"/>
            </a:endParaRPr>
          </a:p>
          <a:p>
            <a:pPr algn="l">
              <a:lnSpc>
                <a:spcPct val="150000"/>
              </a:lnSpc>
            </a:pPr>
            <a:r>
              <a:rPr lang="zh-CN" altLang="en-US" dirty="0">
                <a:latin typeface="幼圆" panose="02010509060101010101" charset="-122"/>
                <a:ea typeface="幼圆" panose="02010509060101010101" charset="-122"/>
                <a:sym typeface="+mn-ea"/>
              </a:rPr>
              <a:t>    此致</a:t>
            </a:r>
            <a:endParaRPr lang="zh-CN" altLang="en-US" dirty="0">
              <a:solidFill>
                <a:schemeClr val="tx1"/>
              </a:solidFill>
              <a:latin typeface="幼圆" panose="02010509060101010101" charset="-122"/>
              <a:ea typeface="幼圆" panose="02010509060101010101" charset="-122"/>
            </a:endParaRPr>
          </a:p>
          <a:p>
            <a:pPr algn="l">
              <a:lnSpc>
                <a:spcPct val="150000"/>
              </a:lnSpc>
            </a:pPr>
            <a:r>
              <a:rPr lang="zh-CN" altLang="en-US" dirty="0">
                <a:latin typeface="幼圆" panose="02010509060101010101" charset="-122"/>
                <a:ea typeface="幼圆" panose="02010509060101010101" charset="-122"/>
                <a:sym typeface="+mn-ea"/>
              </a:rPr>
              <a:t>敬礼！</a:t>
            </a:r>
            <a:endParaRPr lang="zh-CN" altLang="en-US" dirty="0">
              <a:solidFill>
                <a:schemeClr val="tx1"/>
              </a:solidFill>
              <a:latin typeface="幼圆" panose="02010509060101010101" charset="-122"/>
              <a:ea typeface="幼圆" panose="02010509060101010101" charset="-122"/>
            </a:endParaRPr>
          </a:p>
          <a:p>
            <a:pPr algn="l">
              <a:lnSpc>
                <a:spcPct val="150000"/>
              </a:lnSpc>
            </a:pPr>
            <a:r>
              <a:rPr lang="zh-CN" altLang="en-US" dirty="0">
                <a:latin typeface="幼圆" panose="02010509060101010101" charset="-122"/>
                <a:ea typeface="幼圆" panose="02010509060101010101" charset="-122"/>
                <a:sym typeface="+mn-ea"/>
              </a:rPr>
              <a:t>    附：医生证明</a:t>
            </a:r>
            <a:endParaRPr lang="zh-CN" altLang="en-US" dirty="0">
              <a:solidFill>
                <a:schemeClr val="tx1"/>
              </a:solidFill>
              <a:latin typeface="幼圆" panose="02010509060101010101" charset="-122"/>
              <a:ea typeface="幼圆" panose="02010509060101010101" charset="-122"/>
            </a:endParaRPr>
          </a:p>
          <a:p>
            <a:pPr algn="ctr">
              <a:lnSpc>
                <a:spcPct val="150000"/>
              </a:lnSpc>
            </a:pPr>
            <a:r>
              <a:rPr lang="zh-CN" altLang="en-US" dirty="0">
                <a:latin typeface="幼圆" panose="02010509060101010101" charset="-122"/>
                <a:ea typeface="幼圆" panose="02010509060101010101" charset="-122"/>
                <a:sym typeface="+mn-ea"/>
              </a:rPr>
              <a:t>　　　　　　　　　　　　　　　　　　　　　　　　　　学生：×××</a:t>
            </a:r>
            <a:endParaRPr lang="zh-CN" altLang="en-US" dirty="0">
              <a:solidFill>
                <a:schemeClr val="tx1"/>
              </a:solidFill>
              <a:latin typeface="幼圆" panose="02010509060101010101" charset="-122"/>
              <a:ea typeface="幼圆" panose="02010509060101010101" charset="-122"/>
            </a:endParaRPr>
          </a:p>
          <a:p>
            <a:pPr algn="ctr">
              <a:lnSpc>
                <a:spcPct val="150000"/>
              </a:lnSpc>
            </a:pPr>
            <a:r>
              <a:rPr lang="zh-CN" altLang="en-US" dirty="0">
                <a:latin typeface="幼圆" panose="02010509060101010101" charset="-122"/>
                <a:ea typeface="幼圆" panose="02010509060101010101" charset="-122"/>
                <a:sym typeface="+mn-ea"/>
              </a:rPr>
              <a:t>　　　　　　　　　　　　　　　　　　　　×××× 年 ×× 月 ×× 日</a:t>
            </a:r>
            <a:endParaRPr dirty="0">
              <a:solidFill>
                <a:sysClr val="windowText" lastClr="000000"/>
              </a:solidFill>
              <a:latin typeface="幼圆" panose="02010509060101010101" charset="-122"/>
              <a:ea typeface="幼圆" panose="02010509060101010101" charset="-122"/>
              <a:sym typeface="+mn-ea"/>
            </a:endParaRPr>
          </a:p>
        </p:txBody>
      </p:sp>
    </p:spTree>
  </p:cSld>
  <p:clrMapOvr>
    <a:masterClrMapping/>
  </p:clrMapOvr>
  <p:transition spd="slow" advTm="0">
    <p:random/>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6" name="文本框 5"/>
          <p:cNvSpPr txBox="1"/>
          <p:nvPr/>
        </p:nvSpPr>
        <p:spPr>
          <a:xfrm>
            <a:off x="5028565" y="361315"/>
            <a:ext cx="4445000" cy="6092825"/>
          </a:xfrm>
          <a:prstGeom prst="rect">
            <a:avLst/>
          </a:prstGeom>
          <a:noFill/>
        </p:spPr>
        <p:txBody>
          <a:bodyPr wrap="square" rtlCol="0">
            <a:spAutoFit/>
          </a:bodyPr>
          <a:p>
            <a:pPr algn="l">
              <a:lnSpc>
                <a:spcPct val="150000"/>
              </a:lnSpc>
            </a:pPr>
            <a:r>
              <a:rPr sz="2000" dirty="0">
                <a:ea typeface="+mn-lt"/>
                <a:cs typeface="+mn-lt"/>
                <a:sym typeface="+mn-ea"/>
              </a:rPr>
              <a:t>写作训练</a:t>
            </a:r>
            <a:br>
              <a:rPr sz="2000" dirty="0">
                <a:ea typeface="+mn-lt"/>
                <a:cs typeface="+mn-lt"/>
                <a:sym typeface="+mn-ea"/>
              </a:rPr>
            </a:br>
            <a:r>
              <a:rPr sz="2000" dirty="0">
                <a:ea typeface="+mn-lt"/>
                <a:cs typeface="+mn-lt"/>
                <a:sym typeface="+mn-ea"/>
              </a:rPr>
              <a:t>1. 根据条椐格式拟写一份借条或收条。</a:t>
            </a:r>
            <a:br>
              <a:rPr sz="2000" dirty="0">
                <a:ea typeface="+mn-lt"/>
                <a:cs typeface="+mn-lt"/>
                <a:sym typeface="+mn-ea"/>
              </a:rPr>
            </a:br>
            <a:r>
              <a:rPr sz="2000" dirty="0">
                <a:ea typeface="+mn-lt"/>
                <a:cs typeface="+mn-lt"/>
                <a:sym typeface="+mn-ea"/>
              </a:rPr>
              <a:t>2. 史红军，男，1964 年 9 月考入 ×× 大学学习，是 ××× 教授的研究生，1967 年7 月毕业。由于历史原因，毕业时未能发给他研究生毕业证书。现工作单位党委部门要求他到原学校开具一份证明其学业身份的证明信，请你以其原就读学校 ×× 大学校长名义为其开具一份证明。</a:t>
            </a:r>
            <a:br>
              <a:rPr sz="2000" dirty="0">
                <a:ea typeface="+mn-lt"/>
                <a:cs typeface="+mn-lt"/>
                <a:sym typeface="+mn-ea"/>
              </a:rPr>
            </a:br>
            <a:r>
              <a:rPr sz="2000" dirty="0">
                <a:ea typeface="+mn-lt"/>
                <a:cs typeface="+mn-lt"/>
                <a:sym typeface="+mn-ea"/>
              </a:rPr>
              <a:t>3. 在报纸或网络上阅读一些知名企业对于求职者的要求，针对其中一家企业试写一篇求职信并与同学们讨论。</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sp>
        <p:nvSpPr>
          <p:cNvPr id="6" name="矩形 5"/>
          <p:cNvSpPr/>
          <p:nvPr/>
        </p:nvSpPr>
        <p:spPr>
          <a:xfrm>
            <a:off x="8686800" y="0"/>
            <a:ext cx="3505200" cy="6858000"/>
          </a:xfrm>
          <a:prstGeom prst="rect">
            <a:avLst/>
          </a:prstGeom>
          <a:solidFill>
            <a:srgbClr val="C0E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4852896" y="2"/>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8512036" y="2"/>
            <a:ext cx="1791843" cy="6858000"/>
          </a:xfrm>
          <a:prstGeom prst="rect">
            <a:avLst/>
          </a:prstGeom>
        </p:spPr>
      </p:pic>
      <p:sp>
        <p:nvSpPr>
          <p:cNvPr id="12" name="矩形 11"/>
          <p:cNvSpPr/>
          <p:nvPr/>
        </p:nvSpPr>
        <p:spPr>
          <a:xfrm rot="1454733">
            <a:off x="-705138" y="2476501"/>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68714" y="-1"/>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7" r="33948" b="23072"/>
          <a:stretch>
            <a:fillRect/>
          </a:stretch>
        </p:blipFill>
        <p:spPr>
          <a:xfrm rot="5400000">
            <a:off x="3941903" y="1821704"/>
            <a:ext cx="6857999" cy="3214592"/>
          </a:xfrm>
          <a:prstGeom prst="rect">
            <a:avLst/>
          </a:prstGeom>
        </p:spPr>
      </p:pic>
      <p:sp>
        <p:nvSpPr>
          <p:cNvPr id="27" name="文本框 26"/>
          <p:cNvSpPr txBox="1"/>
          <p:nvPr/>
        </p:nvSpPr>
        <p:spPr>
          <a:xfrm>
            <a:off x="6342515" y="1530439"/>
            <a:ext cx="1059815" cy="3949065"/>
          </a:xfrm>
          <a:prstGeom prst="rect">
            <a:avLst/>
          </a:prstGeom>
          <a:noFill/>
        </p:spPr>
        <p:txBody>
          <a:bodyPr vert="eaVert" wrap="none" rtlCol="0">
            <a:spAutoFit/>
          </a:bodyPr>
          <a:lstStyle/>
          <a:p>
            <a:r>
              <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rPr>
              <a:t>感 谢 观 看</a:t>
            </a:r>
            <a:endParaRPr lang="zh-CN" altLang="en-US" sz="5700" spc="300" dirty="0">
              <a:solidFill>
                <a:schemeClr val="tx1">
                  <a:lumMod val="65000"/>
                  <a:lumOff val="35000"/>
                </a:schemeClr>
              </a:solidFill>
              <a:latin typeface="华文中宋" panose="02010600040101010101" charset="-122"/>
              <a:ea typeface="华文中宋" panose="02010600040101010101" charset="-122"/>
              <a:cs typeface="华文中宋" panose="02010600040101010101" charset="-122"/>
            </a:endParaRPr>
          </a:p>
        </p:txBody>
      </p:sp>
      <p:sp>
        <p:nvSpPr>
          <p:cNvPr id="28" name="矩形 27"/>
          <p:cNvSpPr/>
          <p:nvPr/>
        </p:nvSpPr>
        <p:spPr>
          <a:xfrm>
            <a:off x="7455943" y="1506267"/>
            <a:ext cx="1154162" cy="3963070"/>
          </a:xfrm>
          <a:prstGeom prst="rect">
            <a:avLst/>
          </a:prstGeom>
        </p:spPr>
        <p:txBody>
          <a:bodyPr vert="eaVert" wrap="square">
            <a:spAutoFit/>
          </a:bodyPr>
          <a:lstStyle/>
          <a:p>
            <a:pPr>
              <a:lnSpc>
                <a:spcPct val="200000"/>
              </a:lnSpc>
            </a:pPr>
            <a:r>
              <a:rPr lang="en-US" altLang="zh-CN" sz="1050" dirty="0">
                <a:solidFill>
                  <a:schemeClr val="bg1">
                    <a:lumMod val="65000"/>
                  </a:schemeClr>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lumMod val="65000"/>
                </a:schemeClr>
              </a:solidFill>
              <a:latin typeface="Segoe UI" panose="020B0502040204020203" pitchFamily="34" charset="0"/>
              <a:cs typeface="Segoe UI" panose="020B0502040204020203" pitchFamily="34" charset="0"/>
            </a:endParaRPr>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2138866" y="3323688"/>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65912" y="847185"/>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0"/>
            <a:ext cx="12192000" cy="6858000"/>
            <a:chOff x="1" y="0"/>
            <a:chExt cx="12192000" cy="6858000"/>
          </a:xfrm>
        </p:grpSpPr>
        <p:sp>
          <p:nvSpPr>
            <p:cNvPr id="17" name="矩形 1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909" y="-2356871"/>
              <a:ext cx="6267453" cy="11571742"/>
            </a:xfrm>
            <a:prstGeom prst="rect">
              <a:avLst/>
            </a:prstGeom>
          </p:spPr>
        </p:pic>
        <p:sp>
          <p:nvSpPr>
            <p:cNvPr id="20" name="文本框 19"/>
            <p:cNvSpPr txBox="1"/>
            <p:nvPr/>
          </p:nvSpPr>
          <p:spPr>
            <a:xfrm>
              <a:off x="5124455" y="615615"/>
              <a:ext cx="194310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rPr>
                <a:t>01  常用条据</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2" name="组合 1"/>
          <p:cNvGrpSpPr/>
          <p:nvPr/>
        </p:nvGrpSpPr>
        <p:grpSpPr>
          <a:xfrm>
            <a:off x="1252675" y="788670"/>
            <a:ext cx="9361181" cy="6069330"/>
            <a:chOff x="3596893" y="2496459"/>
            <a:chExt cx="4871213" cy="2692530"/>
          </a:xfrm>
        </p:grpSpPr>
        <p:cxnSp>
          <p:nvCxnSpPr>
            <p:cNvPr id="35" name="连接符: 肘形 102"/>
            <p:cNvCxnSpPr/>
            <p:nvPr/>
          </p:nvCxnSpPr>
          <p:spPr>
            <a:xfrm rot="5400000" flipH="1" flipV="1">
              <a:off x="4972115" y="1268865"/>
              <a:ext cx="1339140" cy="4089584"/>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连接符: 肘形 104"/>
            <p:cNvCxnSpPr/>
            <p:nvPr/>
          </p:nvCxnSpPr>
          <p:spPr>
            <a:xfrm rot="5400000">
              <a:off x="5528733" y="2098108"/>
              <a:ext cx="1763293" cy="4115452"/>
            </a:xfrm>
            <a:prstGeom prst="bentConnector2">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箭头: V 形 117"/>
            <p:cNvSpPr/>
            <p:nvPr/>
          </p:nvSpPr>
          <p:spPr>
            <a:xfrm>
              <a:off x="5833953" y="2496459"/>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sp>
          <p:nvSpPr>
            <p:cNvPr id="41" name="箭头: V 形 118"/>
            <p:cNvSpPr/>
            <p:nvPr/>
          </p:nvSpPr>
          <p:spPr>
            <a:xfrm flipH="1">
              <a:off x="5833953" y="4903268"/>
              <a:ext cx="224813" cy="285721"/>
            </a:xfrm>
            <a:prstGeom prst="chevron">
              <a:avLst>
                <a:gd name="adj" fmla="val 68953"/>
              </a:avLst>
            </a:prstGeom>
            <a:solidFill>
              <a:srgbClr val="C0E1F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BEC93"/>
                </a:solidFill>
              </a:endParaRPr>
            </a:p>
          </p:txBody>
        </p:sp>
      </p:grpSp>
      <p:pic>
        <p:nvPicPr>
          <p:cNvPr id="24" name="图片 23"/>
          <p:cNvPicPr>
            <a:picLocks noChangeAspect="1"/>
          </p:cNvPicPr>
          <p:nvPr/>
        </p:nvPicPr>
        <p:blipFill>
          <a:blip r:embed="rId2"/>
          <a:stretch>
            <a:fillRect/>
          </a:stretch>
        </p:blipFill>
        <p:spPr>
          <a:xfrm>
            <a:off x="9180195" y="788670"/>
            <a:ext cx="2592705" cy="1753235"/>
          </a:xfrm>
          <a:prstGeom prst="rect">
            <a:avLst/>
          </a:prstGeom>
        </p:spPr>
      </p:pic>
      <p:pic>
        <p:nvPicPr>
          <p:cNvPr id="3" name="图片 2" descr="05003c243f46baf2d90a97e998f65cb5"/>
          <p:cNvPicPr>
            <a:picLocks noChangeAspect="1"/>
          </p:cNvPicPr>
          <p:nvPr/>
        </p:nvPicPr>
        <p:blipFill>
          <a:blip r:embed="rId3"/>
          <a:srcRect l="14458" b="-1898"/>
          <a:stretch>
            <a:fillRect/>
          </a:stretch>
        </p:blipFill>
        <p:spPr>
          <a:xfrm>
            <a:off x="400685" y="4140835"/>
            <a:ext cx="3009265" cy="2420620"/>
          </a:xfrm>
          <a:prstGeom prst="rect">
            <a:avLst/>
          </a:prstGeom>
        </p:spPr>
      </p:pic>
      <p:sp>
        <p:nvSpPr>
          <p:cNvPr id="4" name="文本框 3"/>
          <p:cNvSpPr txBox="1"/>
          <p:nvPr/>
        </p:nvSpPr>
        <p:spPr>
          <a:xfrm>
            <a:off x="1442720" y="1209675"/>
            <a:ext cx="9013825" cy="2584450"/>
          </a:xfrm>
          <a:prstGeom prst="rect">
            <a:avLst/>
          </a:prstGeom>
          <a:noFill/>
        </p:spPr>
        <p:txBody>
          <a:bodyPr wrap="square" rtlCol="0">
            <a:spAutoFit/>
          </a:bodyPr>
          <a:p>
            <a:pPr algn="l">
              <a:lnSpc>
                <a:spcPct val="150000"/>
              </a:lnSpc>
            </a:pPr>
            <a:r>
              <a:rPr b="1" dirty="0">
                <a:solidFill>
                  <a:sysClr val="windowText" lastClr="000000"/>
                </a:solidFill>
                <a:latin typeface="幼圆" panose="02010509060101010101" charset="-122"/>
                <a:ea typeface="幼圆" panose="02010509060101010101" charset="-122"/>
                <a:sym typeface="+mn-ea"/>
              </a:rPr>
              <a:t>例2</a:t>
            </a:r>
            <a:endParaRPr b="1" dirty="0">
              <a:solidFill>
                <a:sysClr val="windowText" lastClr="000000"/>
              </a:solidFill>
              <a:latin typeface="幼圆" panose="02010509060101010101" charset="-122"/>
              <a:ea typeface="幼圆" panose="02010509060101010101" charset="-122"/>
              <a:sym typeface="+mn-ea"/>
            </a:endParaRPr>
          </a:p>
          <a:p>
            <a:pPr algn="l">
              <a:lnSpc>
                <a:spcPct val="150000"/>
              </a:lnSpc>
            </a:pPr>
            <a:r>
              <a:rPr dirty="0">
                <a:solidFill>
                  <a:sysClr val="windowText" lastClr="000000"/>
                </a:solidFill>
                <a:latin typeface="幼圆" panose="02010509060101010101" charset="-122"/>
                <a:ea typeface="幼圆" panose="02010509060101010101" charset="-122"/>
                <a:sym typeface="+mn-ea"/>
              </a:rPr>
              <a:t>王老师：</a:t>
            </a:r>
            <a:endParaRPr dirty="0">
              <a:solidFill>
                <a:sysClr val="windowText" lastClr="000000"/>
              </a:solidFill>
              <a:latin typeface="幼圆" panose="02010509060101010101" charset="-122"/>
              <a:ea typeface="幼圆" panose="02010509060101010101" charset="-122"/>
              <a:sym typeface="+mn-ea"/>
            </a:endParaRPr>
          </a:p>
          <a:p>
            <a:pPr algn="l">
              <a:lnSpc>
                <a:spcPct val="150000"/>
              </a:lnSpc>
            </a:pPr>
            <a:r>
              <a:rPr dirty="0">
                <a:solidFill>
                  <a:sysClr val="windowText" lastClr="000000"/>
                </a:solidFill>
                <a:latin typeface="幼圆" panose="02010509060101010101" charset="-122"/>
                <a:ea typeface="幼圆" panose="02010509060101010101" charset="-122"/>
                <a:sym typeface="+mn-ea"/>
              </a:rPr>
              <a:t>         我生病了，不能到校上课，向您请假两天。</a:t>
            </a:r>
            <a:endParaRPr dirty="0">
              <a:solidFill>
                <a:sysClr val="windowText" lastClr="000000"/>
              </a:solidFill>
              <a:latin typeface="幼圆" panose="02010509060101010101" charset="-122"/>
              <a:ea typeface="幼圆" panose="02010509060101010101" charset="-122"/>
              <a:sym typeface="+mn-ea"/>
            </a:endParaRPr>
          </a:p>
          <a:p>
            <a:pPr algn="l">
              <a:lnSpc>
                <a:spcPct val="150000"/>
              </a:lnSpc>
            </a:pPr>
            <a:r>
              <a:rPr dirty="0">
                <a:solidFill>
                  <a:sysClr val="windowText" lastClr="000000"/>
                </a:solidFill>
                <a:latin typeface="幼圆" panose="02010509060101010101" charset="-122"/>
                <a:ea typeface="幼圆" panose="02010509060101010101" charset="-122"/>
                <a:sym typeface="+mn-ea"/>
              </a:rPr>
              <a:t>         望批准。</a:t>
            </a:r>
            <a:endParaRPr dirty="0">
              <a:solidFill>
                <a:sysClr val="windowText" lastClr="000000"/>
              </a:solidFill>
              <a:latin typeface="幼圆" panose="02010509060101010101" charset="-122"/>
              <a:ea typeface="幼圆" panose="02010509060101010101" charset="-122"/>
              <a:sym typeface="+mn-ea"/>
            </a:endParaRPr>
          </a:p>
          <a:p>
            <a:pPr algn="l">
              <a:lnSpc>
                <a:spcPct val="150000"/>
              </a:lnSpc>
            </a:pPr>
            <a:r>
              <a:rPr dirty="0">
                <a:solidFill>
                  <a:sysClr val="windowText" lastClr="000000"/>
                </a:solidFill>
                <a:latin typeface="幼圆" panose="02010509060101010101" charset="-122"/>
                <a:ea typeface="幼圆" panose="02010509060101010101" charset="-122"/>
                <a:sym typeface="+mn-ea"/>
              </a:rPr>
              <a:t>　　　　　　　　　　　　　　　　　　　　　　　　　　   学生：×××</a:t>
            </a:r>
            <a:endParaRPr dirty="0">
              <a:solidFill>
                <a:sysClr val="windowText" lastClr="000000"/>
              </a:solidFill>
              <a:latin typeface="幼圆" panose="02010509060101010101" charset="-122"/>
              <a:ea typeface="幼圆" panose="02010509060101010101" charset="-122"/>
              <a:sym typeface="+mn-ea"/>
            </a:endParaRPr>
          </a:p>
          <a:p>
            <a:pPr algn="l">
              <a:lnSpc>
                <a:spcPct val="150000"/>
              </a:lnSpc>
            </a:pPr>
            <a:r>
              <a:rPr dirty="0">
                <a:solidFill>
                  <a:sysClr val="windowText" lastClr="000000"/>
                </a:solidFill>
                <a:latin typeface="幼圆" panose="02010509060101010101" charset="-122"/>
                <a:ea typeface="幼圆" panose="02010509060101010101" charset="-122"/>
                <a:sym typeface="+mn-ea"/>
              </a:rPr>
              <a:t>　　　　　　　　　　　　　　　　　　　　　×××× 年 ×× 月 ×× 日</a:t>
            </a:r>
            <a:endParaRPr dirty="0">
              <a:solidFill>
                <a:sysClr val="windowText" lastClr="000000"/>
              </a:solidFill>
              <a:latin typeface="幼圆" panose="02010509060101010101" charset="-122"/>
              <a:ea typeface="幼圆" panose="02010509060101010101" charset="-122"/>
              <a:sym typeface="+mn-ea"/>
            </a:endParaRPr>
          </a:p>
        </p:txBody>
      </p:sp>
      <p:sp>
        <p:nvSpPr>
          <p:cNvPr id="5" name="文本框 4"/>
          <p:cNvSpPr txBox="1"/>
          <p:nvPr/>
        </p:nvSpPr>
        <p:spPr>
          <a:xfrm>
            <a:off x="4128135" y="4821555"/>
            <a:ext cx="5222240" cy="1014730"/>
          </a:xfrm>
          <a:prstGeom prst="rect">
            <a:avLst/>
          </a:prstGeom>
          <a:noFill/>
        </p:spPr>
        <p:txBody>
          <a:bodyPr wrap="square" rtlCol="0">
            <a:spAutoFit/>
          </a:bodyPr>
          <a:p>
            <a:r>
              <a:rPr lang="zh-CN" altLang="en-US" sz="2000" b="1">
                <a:solidFill>
                  <a:srgbClr val="393939"/>
                </a:solidFill>
                <a:latin typeface="等线" panose="02010600030101010101" charset="-122"/>
                <a:ea typeface="幼圆" panose="02010509060101010101" charset="-122"/>
                <a:cs typeface="+mn-ea"/>
                <a:sym typeface="+mn-ea"/>
              </a:rPr>
              <a:t>【评析】</a:t>
            </a:r>
            <a:endParaRPr lang="zh-CN" altLang="en-US" sz="2000" b="1"/>
          </a:p>
          <a:p>
            <a:r>
              <a:rPr lang="zh-CN" altLang="en-US" sz="2000" b="1">
                <a:solidFill>
                  <a:srgbClr val="393939"/>
                </a:solidFill>
                <a:latin typeface="等线" panose="02010600030101010101" charset="-122"/>
                <a:ea typeface="幼圆" panose="02010509060101010101" charset="-122"/>
                <a:cs typeface="+mn-ea"/>
                <a:sym typeface="+mn-ea"/>
              </a:rPr>
              <a:t>学生对比这几则材料，采用团队合作的形式讨论并形成总的意见，推选代表作答。</a:t>
            </a:r>
            <a:endParaRPr lang="zh-CN" altLang="en-US"/>
          </a:p>
        </p:txBody>
      </p:sp>
    </p:spTree>
  </p:cSld>
  <p:clrMapOvr>
    <a:masterClrMapping/>
  </p:clrMapOvr>
  <p:transition spd="slow" advTm="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66060" y="-1701800"/>
            <a:ext cx="6415405" cy="10703560"/>
          </a:xfrm>
          <a:prstGeom prst="rect">
            <a:avLst/>
          </a:prstGeom>
        </p:spPr>
      </p:pic>
      <p:sp>
        <p:nvSpPr>
          <p:cNvPr id="34" name="文本框 33"/>
          <p:cNvSpPr txBox="1"/>
          <p:nvPr/>
        </p:nvSpPr>
        <p:spPr>
          <a:xfrm>
            <a:off x="4328161" y="624505"/>
            <a:ext cx="3535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条据的概念、种类及用途</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nvGrpSpPr>
          <p:cNvPr id="4" name="组合 3"/>
          <p:cNvGrpSpPr/>
          <p:nvPr/>
        </p:nvGrpSpPr>
        <p:grpSpPr>
          <a:xfrm>
            <a:off x="1412240" y="995680"/>
            <a:ext cx="10213340" cy="5327321"/>
            <a:chOff x="989226" y="947700"/>
            <a:chExt cx="10213548" cy="4581252"/>
          </a:xfrm>
        </p:grpSpPr>
        <p:sp>
          <p:nvSpPr>
            <p:cNvPr id="38" name="矩形 37"/>
            <p:cNvSpPr/>
            <p:nvPr/>
          </p:nvSpPr>
          <p:spPr>
            <a:xfrm>
              <a:off x="1571598" y="1787482"/>
              <a:ext cx="2068514" cy="2936769"/>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a:sym typeface="+mn-ea"/>
                </a:rPr>
                <a:t>条据是便条和单据的合称，是日常生活中最常见而又最简便的说明类和凭证类的应用文的总称。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概念</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种类</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用途</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4019604" y="1235479"/>
              <a:ext cx="2068514" cy="2936769"/>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a:sym typeface="+mn-ea"/>
                </a:rPr>
                <a:t>常用的说明类条据有请假条、留言条、托事条等；</a:t>
              </a:r>
              <a:r>
                <a:rPr lang="zh-CN" altLang="en-US">
                  <a:solidFill>
                    <a:sysClr val="windowText" lastClr="000000"/>
                  </a:solidFill>
                  <a:sym typeface="+mn-ea"/>
                </a:rPr>
                <a:t>凭证类的条据有借条、欠条、领条、收条及收据等。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6640206" y="947700"/>
              <a:ext cx="3262696" cy="2936769"/>
            </a:xfrm>
            <a:prstGeom prst="rect">
              <a:avLst/>
            </a:prstGeom>
          </p:spPr>
          <p:txBody>
            <a:bodyPr wrap="square">
              <a:spAutoFit/>
              <a:scene3d>
                <a:camera prst="orthographicFront"/>
                <a:lightRig rig="threePt" dir="t"/>
              </a:scene3d>
              <a:sp3d contourW="12700"/>
            </a:bodyPr>
            <a:lstStyle/>
            <a:p>
              <a:pPr algn="l">
                <a:lnSpc>
                  <a:spcPct val="200000"/>
                </a:lnSpc>
                <a:buClrTx/>
                <a:buSzTx/>
                <a:buFontTx/>
              </a:pPr>
              <a:r>
                <a:rPr lang="zh-CN" altLang="en-US"/>
                <a:t>留言条也可写来用于托别人帮你办什么事情。不会写这类便条，就会误事，浪费时间和精力。会写便条呢，自然就方便多了。</a:t>
              </a:r>
              <a:endParaRPr lang="zh-CN" altLang="en-US"/>
            </a:p>
            <a:p>
              <a:pPr algn="ctr">
                <a:lnSpc>
                  <a:spcPct val="200000"/>
                </a:lnSpc>
                <a:buClrTx/>
                <a:buSzTx/>
                <a:buFontTx/>
              </a:pP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E1F2"/>
        </a:solidFill>
        <a:effectLst/>
      </p:bgPr>
    </p:bg>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a:off x="3649818" y="0"/>
            <a:ext cx="1216885" cy="6858000"/>
          </a:xfrm>
          <a:prstGeom prst="rect">
            <a:avLst/>
          </a:prstGeom>
        </p:spPr>
      </p:pic>
      <p:pic>
        <p:nvPicPr>
          <p:cNvPr id="38" name="图片 37"/>
          <p:cNvPicPr>
            <a:picLocks noChangeAspect="1"/>
          </p:cNvPicPr>
          <p:nvPr/>
        </p:nvPicPr>
        <p:blipFill rotWithShape="1">
          <a:blip r:embed="rId1" cstate="screen">
            <a:extLst>
              <a:ext uri="{BEBA8EAE-BF5A-486C-A8C5-ECC9F3942E4B}">
                <a14:imgProps xmlns:a14="http://schemas.microsoft.com/office/drawing/2010/main">
                  <a14:imgLayer r:embed="rId2">
                    <a14:imgEffect>
                      <a14:brightnessContrast bright="97000" contrast="-100000"/>
                    </a14:imgEffect>
                  </a14:imgLayer>
                </a14:imgProps>
              </a:ext>
            </a:extLst>
          </a:blip>
          <a:srcRect/>
          <a:stretch>
            <a:fillRect/>
          </a:stretch>
        </p:blipFill>
        <p:spPr>
          <a:xfrm rot="10800000">
            <a:off x="10071208" y="0"/>
            <a:ext cx="1791843" cy="6858000"/>
          </a:xfrm>
          <a:prstGeom prst="rect">
            <a:avLst/>
          </a:prstGeom>
        </p:spPr>
      </p:pic>
      <p:sp>
        <p:nvSpPr>
          <p:cNvPr id="12" name="矩形 11"/>
          <p:cNvSpPr/>
          <p:nvPr/>
        </p:nvSpPr>
        <p:spPr>
          <a:xfrm rot="1454733">
            <a:off x="-2067556" y="2643184"/>
            <a:ext cx="3505200" cy="6858000"/>
          </a:xfrm>
          <a:prstGeom prst="rect">
            <a:avLst/>
          </a:prstGeom>
          <a:solidFill>
            <a:srgbClr val="C0E1F2"/>
          </a:solidFill>
          <a:ln>
            <a:noFill/>
          </a:ln>
          <a:effectLst>
            <a:outerShdw blurRad="50800" dist="508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454733">
            <a:off x="-1756534" y="-1727239"/>
            <a:ext cx="3505200" cy="6858000"/>
          </a:xfrm>
          <a:prstGeom prst="rect">
            <a:avLst/>
          </a:prstGeom>
          <a:solidFill>
            <a:srgbClr val="DAE54A"/>
          </a:solidFill>
          <a:ln>
            <a:noFill/>
          </a:ln>
          <a:effectLst>
            <a:outerShdw blurRad="50800" dist="50800" dir="504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454733">
            <a:off x="11003898" y="4018010"/>
            <a:ext cx="3505200" cy="6858000"/>
          </a:xfrm>
          <a:prstGeom prst="rect">
            <a:avLst/>
          </a:prstGeom>
          <a:solidFill>
            <a:srgbClr val="DAE54A"/>
          </a:solidFill>
          <a:ln>
            <a:noFill/>
          </a:ln>
          <a:effectLst>
            <a:outerShdw blurRad="50800" dist="50800" dir="7620000" algn="ctr" rotWithShape="0">
              <a:srgbClr val="000000">
                <a:alpha val="6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493014">
            <a:off x="11450444" y="451072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7" name="矩形 16"/>
          <p:cNvSpPr/>
          <p:nvPr/>
        </p:nvSpPr>
        <p:spPr>
          <a:xfrm rot="1493014">
            <a:off x="776448" y="3490371"/>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rot="1493014">
            <a:off x="978092" y="-880053"/>
            <a:ext cx="1154162" cy="3963070"/>
          </a:xfrm>
          <a:prstGeom prst="rect">
            <a:avLst/>
          </a:prstGeom>
        </p:spPr>
        <p:txBody>
          <a:bodyPr vert="eaVert" wrap="square">
            <a:spAutoFit/>
          </a:bodyPr>
          <a:lstStyle/>
          <a:p>
            <a:pPr>
              <a:lnSpc>
                <a:spcPct val="200000"/>
              </a:lnSpc>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very simple and then use it properly it properly it properly</a:t>
            </a:r>
            <a:endParaRPr lang="zh-CN" altLang="en-US" sz="1050" dirty="0">
              <a:solidFill>
                <a:schemeClr val="bg1"/>
              </a:solidFill>
              <a:latin typeface="Segoe UI" panose="020B0502040204020203" pitchFamily="34" charset="0"/>
              <a:cs typeface="Segoe UI" panose="020B0502040204020203" pitchFamily="34" charset="0"/>
            </a:endParaRPr>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042" t="50976" r="33948" b="488"/>
          <a:stretch>
            <a:fillRect/>
          </a:stretch>
        </p:blipFill>
        <p:spPr>
          <a:xfrm rot="5400000">
            <a:off x="4123203" y="422875"/>
            <a:ext cx="6857999" cy="6012247"/>
          </a:xfrm>
          <a:prstGeom prst="rect">
            <a:avLst/>
          </a:prstGeom>
        </p:spPr>
      </p:pic>
      <p:sp>
        <p:nvSpPr>
          <p:cNvPr id="4" name="文本框 3"/>
          <p:cNvSpPr txBox="1"/>
          <p:nvPr/>
        </p:nvSpPr>
        <p:spPr>
          <a:xfrm>
            <a:off x="5028565" y="183515"/>
            <a:ext cx="3771900" cy="368300"/>
          </a:xfrm>
          <a:prstGeom prst="rect">
            <a:avLst/>
          </a:prstGeom>
          <a:noFill/>
        </p:spPr>
        <p:txBody>
          <a:bodyPr wrap="square" rtlCol="0">
            <a:spAutoFit/>
          </a:bodyPr>
          <a:p>
            <a:endParaRPr lang="zh-CN" altLang="en-US"/>
          </a:p>
        </p:txBody>
      </p:sp>
      <p:sp>
        <p:nvSpPr>
          <p:cNvPr id="5" name="文本框 4"/>
          <p:cNvSpPr txBox="1"/>
          <p:nvPr/>
        </p:nvSpPr>
        <p:spPr>
          <a:xfrm>
            <a:off x="5572760" y="305435"/>
            <a:ext cx="3340100" cy="460375"/>
          </a:xfrm>
          <a:prstGeom prst="rect">
            <a:avLst/>
          </a:prstGeom>
          <a:noFill/>
        </p:spPr>
        <p:txBody>
          <a:bodyPr wrap="square" rtlCol="0">
            <a:spAutoFit/>
          </a:bodyPr>
          <a:p>
            <a:pPr lvl="0" algn="ctr">
              <a:defRPr/>
            </a:pPr>
            <a:r>
              <a:rPr lang="zh-CN" altLang="en-US" sz="2400" dirty="0">
                <a:sym typeface="+mn-ea"/>
              </a:rPr>
              <a:t>条据的一般格式</a:t>
            </a:r>
            <a:endParaRPr lang="zh-CN" altLang="en-US" sz="2400" dirty="0">
              <a:sym typeface="+mn-ea"/>
            </a:endParaRPr>
          </a:p>
        </p:txBody>
      </p:sp>
      <p:sp>
        <p:nvSpPr>
          <p:cNvPr id="6" name="文本框 5"/>
          <p:cNvSpPr txBox="1"/>
          <p:nvPr/>
        </p:nvSpPr>
        <p:spPr>
          <a:xfrm>
            <a:off x="4930140" y="843915"/>
            <a:ext cx="5077460" cy="5631180"/>
          </a:xfrm>
          <a:prstGeom prst="rect">
            <a:avLst/>
          </a:prstGeom>
          <a:noFill/>
        </p:spPr>
        <p:txBody>
          <a:bodyPr wrap="square" rtlCol="0">
            <a:spAutoFit/>
          </a:bodyPr>
          <a:p>
            <a:pPr fontAlgn="auto">
              <a:lnSpc>
                <a:spcPct val="150000"/>
              </a:lnSpc>
            </a:pPr>
            <a:r>
              <a:rPr lang="en-US" altLang="zh-CN" sz="2000" dirty="0">
                <a:ea typeface="+mn-lt"/>
                <a:cs typeface="+mn-lt"/>
                <a:sym typeface="+mn-ea"/>
              </a:rPr>
              <a:t>       </a:t>
            </a:r>
            <a:r>
              <a:rPr lang="zh-CN" altLang="en-US" sz="2000" dirty="0">
                <a:ea typeface="+mn-lt"/>
                <a:cs typeface="+mn-lt"/>
                <a:sym typeface="+mn-ea"/>
              </a:rPr>
              <a:t>在第一行中间写“借条”“欠条”“领条”“收条”等，表现条据的性质。如果是代收或代领等，则在“收到”或“领到”等的前面加上一个“代”字。第二行开头写对方（个人或单位）的名字或名称。然后写物件名称、数量或金额。金额后面要写上“整”字，以防添加或涂改。</a:t>
            </a:r>
            <a:endParaRPr lang="zh-CN" altLang="en-US" sz="2000" dirty="0">
              <a:solidFill>
                <a:schemeClr val="tx1"/>
              </a:solidFill>
              <a:ea typeface="+mn-lt"/>
              <a:cs typeface="+mn-lt"/>
            </a:endParaRPr>
          </a:p>
          <a:p>
            <a:pPr algn="l" fontAlgn="auto">
              <a:lnSpc>
                <a:spcPct val="150000"/>
              </a:lnSpc>
            </a:pPr>
            <a:r>
              <a:rPr lang="zh-CN" altLang="en-US" sz="2000" dirty="0">
                <a:ea typeface="+mn-lt"/>
                <a:cs typeface="+mn-lt"/>
                <a:sym typeface="+mn-ea"/>
              </a:rPr>
              <a:t>        正文写完后，另起一行，空两格写“此据”二字，也可省略不写。</a:t>
            </a:r>
            <a:endParaRPr lang="zh-CN" altLang="en-US" sz="2000" dirty="0">
              <a:solidFill>
                <a:schemeClr val="tx1"/>
              </a:solidFill>
              <a:ea typeface="+mn-lt"/>
              <a:cs typeface="+mn-lt"/>
            </a:endParaRPr>
          </a:p>
          <a:p>
            <a:pPr algn="l" fontAlgn="auto">
              <a:lnSpc>
                <a:spcPct val="150000"/>
              </a:lnSpc>
            </a:pPr>
            <a:r>
              <a:rPr lang="zh-CN" altLang="en-US" sz="2000" dirty="0">
                <a:ea typeface="+mn-lt"/>
                <a:cs typeface="+mn-lt"/>
                <a:sym typeface="+mn-ea"/>
              </a:rPr>
              <a:t>        在条据的右下方写明所在单位的名称和经手人姓名（盖章）及写条据的时间（年、月、日）。</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766060" y="-1701800"/>
            <a:ext cx="6415405" cy="10703560"/>
          </a:xfrm>
          <a:prstGeom prst="rect">
            <a:avLst/>
          </a:prstGeom>
        </p:spPr>
      </p:pic>
      <p:sp>
        <p:nvSpPr>
          <p:cNvPr id="34" name="文本框 33"/>
          <p:cNvSpPr txBox="1"/>
          <p:nvPr/>
        </p:nvSpPr>
        <p:spPr>
          <a:xfrm>
            <a:off x="4328161" y="615615"/>
            <a:ext cx="35356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条据的概念、种类及用途</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nvGrpSpPr>
          <p:cNvPr id="4" name="组合 3"/>
          <p:cNvGrpSpPr/>
          <p:nvPr/>
        </p:nvGrpSpPr>
        <p:grpSpPr>
          <a:xfrm>
            <a:off x="1412240" y="995680"/>
            <a:ext cx="10213340" cy="5327321"/>
            <a:chOff x="989226" y="947700"/>
            <a:chExt cx="10213548" cy="4581252"/>
          </a:xfrm>
        </p:grpSpPr>
        <p:sp>
          <p:nvSpPr>
            <p:cNvPr id="38" name="矩形 37"/>
            <p:cNvSpPr/>
            <p:nvPr/>
          </p:nvSpPr>
          <p:spPr>
            <a:xfrm>
              <a:off x="1571598" y="1787482"/>
              <a:ext cx="2068514" cy="2936769"/>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a:sym typeface="+mn-ea"/>
                </a:rPr>
                <a:t>条据是便条和单据的合称，是日常生活中最常见而又最简便的说明类和凭证类的应用文的总称。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Rectangle 6"/>
            <p:cNvSpPr>
              <a:spLocks noChangeArrowheads="1"/>
            </p:cNvSpPr>
            <p:nvPr/>
          </p:nvSpPr>
          <p:spPr bwMode="auto">
            <a:xfrm flipH="1">
              <a:off x="1445302" y="4786002"/>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8" name="Rectangle 7"/>
            <p:cNvSpPr>
              <a:spLocks noChangeArrowheads="1"/>
            </p:cNvSpPr>
            <p:nvPr/>
          </p:nvSpPr>
          <p:spPr bwMode="auto">
            <a:xfrm flipH="1">
              <a:off x="3765222" y="4047815"/>
              <a:ext cx="2323497" cy="738188"/>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a:p>
          </p:txBody>
        </p:sp>
        <p:sp>
          <p:nvSpPr>
            <p:cNvPr id="59" name="Rectangle 8"/>
            <p:cNvSpPr>
              <a:spLocks noChangeArrowheads="1"/>
            </p:cNvSpPr>
            <p:nvPr/>
          </p:nvSpPr>
          <p:spPr bwMode="auto">
            <a:xfrm flipH="1">
              <a:off x="6088717" y="3304865"/>
              <a:ext cx="2319920" cy="742950"/>
            </a:xfrm>
            <a:prstGeom prst="rect">
              <a:avLst/>
            </a:prstGeom>
            <a:solidFill>
              <a:srgbClr val="C0E1F2"/>
            </a:solidFill>
            <a:ln w="9525">
              <a:noFill/>
              <a:miter lim="800000"/>
            </a:ln>
          </p:spPr>
          <p:txBody>
            <a:bodyPr vert="horz" wrap="square" lIns="91440" tIns="45720" rIns="91440" bIns="45720" numCol="1" anchor="t" anchorCtr="0" compatLnSpc="1"/>
            <a:lstStyle/>
            <a:p>
              <a:endParaRPr lang="zh-CN" altLang="en-US" dirty="0"/>
            </a:p>
          </p:txBody>
        </p:sp>
        <p:sp>
          <p:nvSpPr>
            <p:cNvPr id="61" name="Freeform 10"/>
            <p:cNvSpPr/>
            <p:nvPr/>
          </p:nvSpPr>
          <p:spPr bwMode="auto">
            <a:xfrm>
              <a:off x="3765223" y="4786002"/>
              <a:ext cx="311216" cy="742950"/>
            </a:xfrm>
            <a:custGeom>
              <a:avLst/>
              <a:gdLst/>
              <a:ahLst/>
              <a:cxnLst>
                <a:cxn ang="0">
                  <a:pos x="0" y="468"/>
                </a:cxn>
                <a:cxn ang="0">
                  <a:pos x="0" y="468"/>
                </a:cxn>
                <a:cxn ang="0">
                  <a:pos x="0" y="0"/>
                </a:cxn>
                <a:cxn ang="0">
                  <a:pos x="286" y="0"/>
                </a:cxn>
                <a:cxn ang="0">
                  <a:pos x="0" y="468"/>
                </a:cxn>
              </a:cxnLst>
              <a:rect l="0" t="0" r="r" b="b"/>
              <a:pathLst>
                <a:path w="286" h="468">
                  <a:moveTo>
                    <a:pt x="0" y="468"/>
                  </a:moveTo>
                  <a:lnTo>
                    <a:pt x="0" y="468"/>
                  </a:lnTo>
                  <a:lnTo>
                    <a:pt x="0" y="0"/>
                  </a:lnTo>
                  <a:lnTo>
                    <a:pt x="286"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2" name="Freeform 11"/>
            <p:cNvSpPr/>
            <p:nvPr/>
          </p:nvSpPr>
          <p:spPr bwMode="auto">
            <a:xfrm>
              <a:off x="6088717" y="4047815"/>
              <a:ext cx="307951" cy="738188"/>
            </a:xfrm>
            <a:custGeom>
              <a:avLst/>
              <a:gdLst/>
              <a:ahLst/>
              <a:cxnLst>
                <a:cxn ang="0">
                  <a:pos x="0" y="465"/>
                </a:cxn>
                <a:cxn ang="0">
                  <a:pos x="0" y="465"/>
                </a:cxn>
                <a:cxn ang="0">
                  <a:pos x="0" y="0"/>
                </a:cxn>
                <a:cxn ang="0">
                  <a:pos x="283" y="0"/>
                </a:cxn>
                <a:cxn ang="0">
                  <a:pos x="0" y="465"/>
                </a:cxn>
              </a:cxnLst>
              <a:rect l="0" t="0" r="r" b="b"/>
              <a:pathLst>
                <a:path w="283" h="465">
                  <a:moveTo>
                    <a:pt x="0" y="465"/>
                  </a:moveTo>
                  <a:lnTo>
                    <a:pt x="0" y="465"/>
                  </a:lnTo>
                  <a:lnTo>
                    <a:pt x="0" y="0"/>
                  </a:lnTo>
                  <a:lnTo>
                    <a:pt x="283" y="0"/>
                  </a:lnTo>
                  <a:lnTo>
                    <a:pt x="0" y="465"/>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63" name="Freeform 12"/>
            <p:cNvSpPr/>
            <p:nvPr/>
          </p:nvSpPr>
          <p:spPr bwMode="auto">
            <a:xfrm>
              <a:off x="8408638" y="3304865"/>
              <a:ext cx="310128" cy="742950"/>
            </a:xfrm>
            <a:custGeom>
              <a:avLst/>
              <a:gdLst/>
              <a:ahLst/>
              <a:cxnLst>
                <a:cxn ang="0">
                  <a:pos x="0" y="468"/>
                </a:cxn>
                <a:cxn ang="0">
                  <a:pos x="0" y="468"/>
                </a:cxn>
                <a:cxn ang="0">
                  <a:pos x="0" y="0"/>
                </a:cxn>
                <a:cxn ang="0">
                  <a:pos x="285" y="0"/>
                </a:cxn>
                <a:cxn ang="0">
                  <a:pos x="0" y="468"/>
                </a:cxn>
              </a:cxnLst>
              <a:rect l="0" t="0" r="r" b="b"/>
              <a:pathLst>
                <a:path w="285" h="468">
                  <a:moveTo>
                    <a:pt x="0" y="468"/>
                  </a:moveTo>
                  <a:lnTo>
                    <a:pt x="0" y="468"/>
                  </a:lnTo>
                  <a:lnTo>
                    <a:pt x="0" y="0"/>
                  </a:lnTo>
                  <a:lnTo>
                    <a:pt x="285" y="0"/>
                  </a:lnTo>
                  <a:lnTo>
                    <a:pt x="0" y="468"/>
                  </a:lnTo>
                  <a:close/>
                </a:path>
              </a:pathLst>
            </a:custGeom>
            <a:solidFill>
              <a:schemeClr val="bg1">
                <a:lumMod val="85000"/>
                <a:alpha val="65000"/>
              </a:schemeClr>
            </a:solidFill>
            <a:ln w="9525">
              <a:noFill/>
              <a:round/>
            </a:ln>
          </p:spPr>
          <p:txBody>
            <a:bodyPr vert="horz" wrap="square" lIns="91440" tIns="45720" rIns="91440" bIns="45720" numCol="1" anchor="t" anchorCtr="0" compatLnSpc="1"/>
            <a:lstStyle/>
            <a:p>
              <a:endParaRPr lang="zh-CN" altLang="en-US"/>
            </a:p>
          </p:txBody>
        </p:sp>
        <p:sp>
          <p:nvSpPr>
            <p:cNvPr id="45" name="矩形 44"/>
            <p:cNvSpPr/>
            <p:nvPr/>
          </p:nvSpPr>
          <p:spPr>
            <a:xfrm>
              <a:off x="989226" y="4963805"/>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概念</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6" name="矩形 45"/>
            <p:cNvSpPr/>
            <p:nvPr/>
          </p:nvSpPr>
          <p:spPr>
            <a:xfrm>
              <a:off x="3310934" y="4234326"/>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种类</a:t>
              </a:r>
              <a:endParaRPr lang="zh-CN" altLang="en-US" dirty="0">
                <a:solidFill>
                  <a:srgbClr val="00206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endParaRPr>
            </a:p>
          </p:txBody>
        </p:sp>
        <p:sp>
          <p:nvSpPr>
            <p:cNvPr id="47" name="矩形 46"/>
            <p:cNvSpPr/>
            <p:nvPr/>
          </p:nvSpPr>
          <p:spPr>
            <a:xfrm>
              <a:off x="5632642" y="3480819"/>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sym typeface="+mn-ea"/>
                </a:rPr>
                <a:t>用途</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48" name="矩形 47"/>
            <p:cNvSpPr/>
            <p:nvPr/>
          </p:nvSpPr>
          <p:spPr>
            <a:xfrm>
              <a:off x="7970703" y="2710298"/>
              <a:ext cx="3232071" cy="3642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TypeLand 康熙字典體 Trial" panose="020B0502000000000001" pitchFamily="34" charset="-122"/>
                  <a:ea typeface="TypeLand 康熙字典體 Trial" panose="020B0502000000000001" pitchFamily="34" charset="-122"/>
                </a:rPr>
                <a:t>标题文字添加</a:t>
              </a:r>
              <a:endParaRPr lang="zh-CN" altLang="en-US" dirty="0">
                <a:solidFill>
                  <a:schemeClr val="bg1"/>
                </a:solidFill>
                <a:latin typeface="TypeLand 康熙字典體 Trial" panose="020B0502000000000001" pitchFamily="34" charset="-122"/>
                <a:ea typeface="TypeLand 康熙字典體 Trial" panose="020B0502000000000001" pitchFamily="34" charset="-122"/>
              </a:endParaRPr>
            </a:p>
          </p:txBody>
        </p:sp>
        <p:sp>
          <p:nvSpPr>
            <p:cNvPr id="81" name="矩形 80"/>
            <p:cNvSpPr/>
            <p:nvPr/>
          </p:nvSpPr>
          <p:spPr>
            <a:xfrm>
              <a:off x="4019604" y="1235479"/>
              <a:ext cx="2068514" cy="2936769"/>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a:sym typeface="+mn-ea"/>
                </a:rPr>
                <a:t>常用的说明类条据有请假条、留言条、托事条等；</a:t>
              </a:r>
              <a:r>
                <a:rPr lang="zh-CN" altLang="en-US">
                  <a:solidFill>
                    <a:sysClr val="windowText" lastClr="000000"/>
                  </a:solidFill>
                  <a:sym typeface="+mn-ea"/>
                </a:rPr>
                <a:t>凭证类的条据有借条、欠条、领条、收条及收据等。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6640206" y="947700"/>
              <a:ext cx="3262696" cy="2936769"/>
            </a:xfrm>
            <a:prstGeom prst="rect">
              <a:avLst/>
            </a:prstGeom>
          </p:spPr>
          <p:txBody>
            <a:bodyPr wrap="square">
              <a:spAutoFit/>
              <a:scene3d>
                <a:camera prst="orthographicFront"/>
                <a:lightRig rig="threePt" dir="t"/>
              </a:scene3d>
              <a:sp3d contourW="12700"/>
            </a:bodyPr>
            <a:lstStyle/>
            <a:p>
              <a:pPr algn="l">
                <a:lnSpc>
                  <a:spcPct val="200000"/>
                </a:lnSpc>
                <a:buClrTx/>
                <a:buSzTx/>
                <a:buFontTx/>
              </a:pPr>
              <a:r>
                <a:rPr lang="zh-CN" altLang="en-US"/>
                <a:t>留言条也可写来用于托别人帮你办什么事情。不会写这类便条，就会误事，浪费时间和精力。会写便条呢，自然就方便多了。</a:t>
              </a:r>
              <a:endParaRPr lang="zh-CN" altLang="en-US"/>
            </a:p>
            <a:p>
              <a:pPr algn="ctr">
                <a:lnSpc>
                  <a:spcPct val="200000"/>
                </a:lnSpc>
                <a:buClrTx/>
                <a:buSzTx/>
                <a:buFontTx/>
              </a:pP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3000" advClick="0" advTm="4000">
        <p14:vortex dir="r"/>
      </p:transition>
    </mc:Choice>
    <mc:Fallback>
      <p:transition spd="slow" advClick="0"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36" y="0"/>
            <a:ext cx="12192000" cy="6858000"/>
            <a:chOff x="1" y="0"/>
            <a:chExt cx="12192000" cy="6858000"/>
          </a:xfrm>
        </p:grpSpPr>
        <p:sp>
          <p:nvSpPr>
            <p:cNvPr id="64" name="矩形 63"/>
            <p:cNvSpPr/>
            <p:nvPr/>
          </p:nvSpPr>
          <p:spPr>
            <a:xfrm>
              <a:off x="1" y="0"/>
              <a:ext cx="12192000" cy="6858000"/>
            </a:xfrm>
            <a:prstGeom prst="rect">
              <a:avLst/>
            </a:prstGeom>
            <a:gradFill>
              <a:gsLst>
                <a:gs pos="56000">
                  <a:srgbClr val="C0E1F2"/>
                </a:gs>
                <a:gs pos="56000">
                  <a:srgbClr val="DAE54A"/>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6042" t="18106" r="33948" b="488"/>
            <a:stretch>
              <a:fillRect/>
            </a:stretch>
          </p:blipFill>
          <p:spPr>
            <a:xfrm rot="5400000">
              <a:off x="2962274" y="-2356871"/>
              <a:ext cx="6267453" cy="11571742"/>
            </a:xfrm>
            <a:prstGeom prst="rect">
              <a:avLst/>
            </a:prstGeom>
          </p:spPr>
        </p:pic>
        <p:sp>
          <p:nvSpPr>
            <p:cNvPr id="72" name="文本框 71"/>
            <p:cNvSpPr txBox="1"/>
            <p:nvPr/>
          </p:nvSpPr>
          <p:spPr>
            <a:xfrm>
              <a:off x="4937761" y="615615"/>
              <a:ext cx="2316480" cy="460375"/>
            </a:xfrm>
            <a:prstGeom prst="rect">
              <a:avLst/>
            </a:prstGeom>
            <a:noFill/>
          </p:spPr>
          <p:txBody>
            <a:bodyPr wrap="none">
              <a:spAutoFit/>
              <a:scene3d>
                <a:camera prst="orthographicFront"/>
                <a:lightRig rig="threePt" dir="t"/>
              </a:scene3d>
              <a:sp3d contourW="12700"/>
            </a:bodyPr>
            <a:lstStyle/>
            <a:p>
              <a:pPr algn="ctr">
                <a:defRPr/>
              </a:pPr>
              <a:r>
                <a:rPr lang="zh-CN" altLang="en-US" sz="2400">
                  <a:sym typeface="+mn-ea"/>
                </a:rPr>
                <a:t>不同条据的写法</a:t>
              </a:r>
              <a:endParaRPr lang="zh-CN" altLang="en-US" sz="2400" dirty="0">
                <a:solidFill>
                  <a:schemeClr val="tx1">
                    <a:lumMod val="65000"/>
                    <a:lumOff val="35000"/>
                  </a:schemeClr>
                </a:solidFill>
                <a:latin typeface="TypeLand 康熙字典體 Trial" panose="020B0502000000000001" pitchFamily="34" charset="-122"/>
                <a:ea typeface="TypeLand 康熙字典體 Trial" panose="020B0502000000000001" pitchFamily="34" charset="-122"/>
                <a:cs typeface="经典细圆简" panose="02010609000101010101" pitchFamily="49" charset="-122"/>
              </a:endParaRPr>
            </a:p>
          </p:txBody>
        </p:sp>
      </p:grpSp>
      <p:grpSp>
        <p:nvGrpSpPr>
          <p:cNvPr id="53" name="组合 52"/>
          <p:cNvGrpSpPr/>
          <p:nvPr/>
        </p:nvGrpSpPr>
        <p:grpSpPr>
          <a:xfrm>
            <a:off x="1169035" y="1197610"/>
            <a:ext cx="9692640" cy="5187600"/>
            <a:chOff x="1015236" y="2159711"/>
            <a:chExt cx="6556679" cy="3448245"/>
          </a:xfrm>
        </p:grpSpPr>
        <p:grpSp>
          <p:nvGrpSpPr>
            <p:cNvPr id="41" name="组合 40"/>
            <p:cNvGrpSpPr/>
            <p:nvPr/>
          </p:nvGrpSpPr>
          <p:grpSpPr>
            <a:xfrm>
              <a:off x="1015236" y="2159711"/>
              <a:ext cx="3393414" cy="3320584"/>
              <a:chOff x="4498675" y="2091362"/>
              <a:chExt cx="3393414" cy="3320584"/>
            </a:xfrm>
          </p:grpSpPr>
          <p:sp>
            <p:nvSpPr>
              <p:cNvPr id="7" name="Freeform 5"/>
              <p:cNvSpPr/>
              <p:nvPr/>
            </p:nvSpPr>
            <p:spPr bwMode="auto">
              <a:xfrm>
                <a:off x="4559277" y="2091362"/>
                <a:ext cx="2644211" cy="2629040"/>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C0E1F2"/>
              </a:solidFill>
              <a:ln w="9525">
                <a:noFill/>
                <a:miter lim="800000"/>
              </a:ln>
            </p:spPr>
            <p:txBody>
              <a:bodyPr vert="horz" wrap="square" lIns="91440" tIns="45720" rIns="91440" bIns="45720" numCol="1" anchor="t" anchorCtr="0" compatLnSpc="1"/>
              <a:lstStyle/>
              <a:p>
                <a:endParaRPr lang="en-US"/>
              </a:p>
            </p:txBody>
          </p:sp>
          <p:sp>
            <p:nvSpPr>
              <p:cNvPr id="9" name="Freeform 7"/>
              <p:cNvSpPr/>
              <p:nvPr/>
            </p:nvSpPr>
            <p:spPr bwMode="auto">
              <a:xfrm>
                <a:off x="4498675" y="2803056"/>
                <a:ext cx="2704812" cy="2573103"/>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DAE54A"/>
              </a:solidFill>
              <a:ln w="12700" cap="flat">
                <a:noFill/>
                <a:miter lim="400000"/>
              </a:ln>
              <a:effectLst/>
            </p:spPr>
            <p:txBody>
              <a:bodyPr anchor="ctr"/>
              <a:lstStyle/>
              <a:p>
                <a:pPr algn="ctr"/>
                <a:endParaRPr lang="en-US" sz="2400"/>
              </a:p>
            </p:txBody>
          </p:sp>
          <p:sp>
            <p:nvSpPr>
              <p:cNvPr id="8" name="Freeform 6"/>
              <p:cNvSpPr/>
              <p:nvPr/>
            </p:nvSpPr>
            <p:spPr bwMode="auto">
              <a:xfrm>
                <a:off x="5195317" y="2152111"/>
                <a:ext cx="2696772" cy="2568291"/>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DAE54A"/>
              </a:solidFill>
              <a:ln w="12700" cap="flat">
                <a:noFill/>
                <a:miter lim="400000"/>
              </a:ln>
              <a:effectLst/>
            </p:spPr>
            <p:txBody>
              <a:bodyPr anchor="ctr"/>
              <a:lstStyle/>
              <a:p>
                <a:pPr algn="ctr"/>
                <a:endParaRPr lang="en-US" sz="2400"/>
              </a:p>
            </p:txBody>
          </p:sp>
          <p:sp>
            <p:nvSpPr>
              <p:cNvPr id="10" name="Freeform 8"/>
              <p:cNvSpPr/>
              <p:nvPr/>
            </p:nvSpPr>
            <p:spPr bwMode="auto">
              <a:xfrm>
                <a:off x="5195439" y="2788319"/>
                <a:ext cx="2640500" cy="2623627"/>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C0E1F2"/>
              </a:solidFill>
              <a:ln w="12700" cap="flat">
                <a:noFill/>
                <a:miter lim="400000"/>
              </a:ln>
              <a:effectLst/>
            </p:spPr>
            <p:txBody>
              <a:bodyPr anchor="ctr"/>
              <a:lstStyle/>
              <a:p>
                <a:pPr algn="ctr"/>
                <a:endParaRPr lang="en-US" sz="2400">
                  <a:solidFill>
                    <a:schemeClr val="tx1"/>
                  </a:solidFill>
                </a:endParaRPr>
              </a:p>
            </p:txBody>
          </p:sp>
        </p:grpSp>
        <p:sp>
          <p:nvSpPr>
            <p:cNvPr id="73" name="矩形 72"/>
            <p:cNvSpPr/>
            <p:nvPr/>
          </p:nvSpPr>
          <p:spPr>
            <a:xfrm>
              <a:off x="4545124" y="2171719"/>
              <a:ext cx="3026791" cy="3436237"/>
            </a:xfrm>
            <a:prstGeom prst="rect">
              <a:avLst/>
            </a:prstGeom>
          </p:spPr>
          <p:txBody>
            <a:bodyPr wrap="square">
              <a:spAutoFit/>
              <a:scene3d>
                <a:camera prst="orthographicFront"/>
                <a:lightRig rig="threePt" dir="t"/>
              </a:scene3d>
              <a:sp3d contourW="12700"/>
            </a:bodyPr>
            <a:lstStyle/>
            <a:p>
              <a:pPr fontAlgn="auto">
                <a:lnSpc>
                  <a:spcPct val="150000"/>
                </a:lnSpc>
                <a:defRPr/>
              </a:pPr>
              <a:r>
                <a:rPr lang="en-US" altLang="zh-CN" sz="2000">
                  <a:sym typeface="+mn-ea"/>
                </a:rPr>
                <a:t>（一）说明类条据</a:t>
              </a:r>
              <a:endParaRPr lang="en-US" altLang="zh-CN" sz="2000"/>
            </a:p>
            <a:p>
              <a:pPr fontAlgn="auto">
                <a:lnSpc>
                  <a:spcPct val="150000"/>
                </a:lnSpc>
                <a:defRPr/>
              </a:pPr>
              <a:r>
                <a:rPr lang="en-US" altLang="zh-CN" sz="2000">
                  <a:solidFill>
                    <a:srgbClr val="0070C0"/>
                  </a:solidFill>
                  <a:latin typeface="+mj-ea"/>
                  <a:ea typeface="+mj-ea"/>
                  <a:cs typeface="+mj-ea"/>
                  <a:sym typeface="+mn-ea"/>
                </a:rPr>
                <a:t>1.   </a:t>
              </a:r>
              <a:r>
                <a:rPr lang="zh-CN" altLang="en-US" sz="2000">
                  <a:solidFill>
                    <a:srgbClr val="0070C0"/>
                  </a:solidFill>
                  <a:latin typeface="+mj-ea"/>
                  <a:ea typeface="+mj-ea"/>
                  <a:cs typeface="+mj-ea"/>
                  <a:sym typeface="+mn-ea"/>
                </a:rPr>
                <a:t>请假条</a:t>
              </a:r>
              <a:r>
                <a:rPr lang="en-US" altLang="zh-CN" sz="2000">
                  <a:sym typeface="+mn-ea"/>
                </a:rPr>
                <a:t>  </a:t>
              </a:r>
              <a:endParaRPr lang="en-US" altLang="zh-CN" sz="2000">
                <a:sym typeface="+mn-ea"/>
              </a:endParaRPr>
            </a:p>
            <a:p>
              <a:pPr fontAlgn="auto">
                <a:lnSpc>
                  <a:spcPct val="150000"/>
                </a:lnSpc>
                <a:defRPr/>
              </a:pPr>
              <a:r>
                <a:rPr lang="zh-CN" altLang="en-US" sz="2000">
                  <a:sym typeface="+mn-ea"/>
                </a:rPr>
                <a:t>       称呼。要顶格写，表示对对方的尊重。</a:t>
              </a:r>
              <a:endParaRPr lang="zh-CN" altLang="en-US" sz="2000"/>
            </a:p>
            <a:p>
              <a:pPr fontAlgn="auto">
                <a:lnSpc>
                  <a:spcPct val="150000"/>
                </a:lnSpc>
                <a:defRPr/>
              </a:pPr>
              <a:r>
                <a:rPr lang="zh-CN" altLang="en-US" sz="2000">
                  <a:sym typeface="+mn-ea"/>
                </a:rPr>
                <a:t>       正文。空两格写在称呼的下面，用最简单的文字写清请假的理由。</a:t>
              </a:r>
              <a:endParaRPr lang="zh-CN" altLang="en-US" sz="2000"/>
            </a:p>
            <a:p>
              <a:pPr fontAlgn="auto">
                <a:lnSpc>
                  <a:spcPct val="150000"/>
                </a:lnSpc>
                <a:defRPr/>
              </a:pPr>
              <a:r>
                <a:rPr lang="zh-CN" altLang="en-US" sz="2000">
                  <a:sym typeface="+mn-ea"/>
                </a:rPr>
                <a:t>       署名和日期。正文下一行的最右边写上请假人的姓名，署名的下一行写上日期。如果由他人代笔，落款要署上代笔人的姓名，并写清与请假人的关系。</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12330</Words>
  <Application>WPS 演示</Application>
  <PresentationFormat>宽屏</PresentationFormat>
  <Paragraphs>396</Paragraphs>
  <Slides>41</Slides>
  <Notes>13</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41</vt:i4>
      </vt:variant>
    </vt:vector>
  </HeadingPairs>
  <TitlesOfParts>
    <vt:vector size="64" baseType="lpstr">
      <vt:lpstr>Arial</vt:lpstr>
      <vt:lpstr>宋体</vt:lpstr>
      <vt:lpstr>Wingdings</vt:lpstr>
      <vt:lpstr>方正清刻本悦宋简体</vt:lpstr>
      <vt:lpstr>萝莉体 第二版</vt:lpstr>
      <vt:lpstr>Segoe UI</vt:lpstr>
      <vt:lpstr>微软雅黑</vt:lpstr>
      <vt:lpstr>等线</vt:lpstr>
      <vt:lpstr>幼圆</vt:lpstr>
      <vt:lpstr>Century Gothic</vt:lpstr>
      <vt:lpstr>TypeLand 康熙字典體 Trial</vt:lpstr>
      <vt:lpstr>经典细圆简</vt:lpstr>
      <vt:lpstr>Arial Unicode MS</vt:lpstr>
      <vt:lpstr>Calibri</vt:lpstr>
      <vt:lpstr>Titillium</vt:lpstr>
      <vt:lpstr>Open Sans</vt:lpstr>
      <vt:lpstr>Helvetica</vt:lpstr>
      <vt:lpstr>微软雅黑 Light</vt:lpstr>
      <vt:lpstr>华文中宋</vt:lpstr>
      <vt:lpstr>等线 Light</vt:lpstr>
      <vt:lpstr>Segoe Print</vt:lpstr>
      <vt:lpstr>Latha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编辑部</cp:lastModifiedBy>
  <cp:revision>68</cp:revision>
  <dcterms:created xsi:type="dcterms:W3CDTF">2017-05-21T05:34:00Z</dcterms:created>
  <dcterms:modified xsi:type="dcterms:W3CDTF">2019-05-20T03:42:21Z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