
<file path=[Content_Types].xml><?xml version="1.0" encoding="utf-8"?>
<Types xmlns="http://schemas.openxmlformats.org/package/2006/content-types">
  <Default Extension="jpeg" ContentType="image/jpeg"/>
  <Default Extension="png" ContentType="image/pn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10.fntdata" ContentType="application/x-fontdata"/>
  <Override PartName="/ppt/fonts/font11.fntdata" ContentType="application/x-fontdata"/>
  <Override PartName="/ppt/fonts/font12.fntdata" ContentType="application/x-fontdata"/>
  <Override PartName="/ppt/fonts/font13.fntdata" ContentType="application/x-fontdata"/>
  <Override PartName="/ppt/fonts/font14.fntdata" ContentType="application/x-fontdata"/>
  <Override PartName="/ppt/fonts/font15.fntdata" ContentType="application/x-fontdata"/>
  <Override PartName="/ppt/fonts/font16.fntdata" ContentType="application/x-fontdata"/>
  <Override PartName="/ppt/fonts/font17.fntdata" ContentType="application/x-fontdata"/>
  <Override PartName="/ppt/fonts/font18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4"/>
  </p:notesMasterIdLst>
  <p:sldIdLst>
    <p:sldId id="11431" r:id="rId3"/>
    <p:sldId id="4845" r:id="rId5"/>
    <p:sldId id="11505" r:id="rId6"/>
    <p:sldId id="11549" r:id="rId7"/>
    <p:sldId id="11551" r:id="rId8"/>
    <p:sldId id="11552" r:id="rId9"/>
    <p:sldId id="11553" r:id="rId10"/>
    <p:sldId id="11596" r:id="rId11"/>
    <p:sldId id="11597" r:id="rId12"/>
    <p:sldId id="11598" r:id="rId13"/>
    <p:sldId id="11599" r:id="rId14"/>
    <p:sldId id="11600" r:id="rId15"/>
    <p:sldId id="11601" r:id="rId16"/>
    <p:sldId id="11602" r:id="rId17"/>
    <p:sldId id="11603" r:id="rId18"/>
    <p:sldId id="11604" r:id="rId19"/>
    <p:sldId id="11605" r:id="rId20"/>
    <p:sldId id="11606" r:id="rId21"/>
    <p:sldId id="11607" r:id="rId22"/>
    <p:sldId id="11608" r:id="rId23"/>
    <p:sldId id="11610" r:id="rId24"/>
    <p:sldId id="11611" r:id="rId25"/>
    <p:sldId id="11655" r:id="rId26"/>
    <p:sldId id="11656" r:id="rId27"/>
    <p:sldId id="261" r:id="rId28"/>
    <p:sldId id="11430" r:id="rId29"/>
  </p:sldIdLst>
  <p:sldSz cx="12192000" cy="6858000"/>
  <p:notesSz cx="6858000" cy="9144000"/>
  <p:embeddedFontLst>
    <p:embeddedFont>
      <p:font typeface="Segoe UI" panose="020B0502040204020203" pitchFamily="34" charset="0"/>
      <p:regular r:id="rId33"/>
      <p:bold r:id="rId34"/>
      <p:italic r:id="rId35"/>
      <p:boldItalic r:id="rId36"/>
    </p:embeddedFont>
    <p:embeddedFont>
      <p:font typeface="微软雅黑" panose="020B0503020204020204" pitchFamily="34" charset="-122"/>
      <p:regular r:id="rId37"/>
    </p:embeddedFont>
    <p:embeddedFont>
      <p:font typeface="等线" panose="02010600030101010101" charset="-122"/>
      <p:regular r:id="rId38"/>
    </p:embeddedFont>
    <p:embeddedFont>
      <p:font typeface="幼圆" panose="02010509060101010101" charset="-122"/>
      <p:regular r:id="rId39"/>
    </p:embeddedFont>
    <p:embeddedFont>
      <p:font typeface="Century Gothic" panose="020B0502020202020204" pitchFamily="34" charset="0"/>
      <p:regular r:id="rId40"/>
      <p:bold r:id="rId41"/>
      <p:italic r:id="rId42"/>
      <p:boldItalic r:id="rId43"/>
    </p:embeddedFont>
    <p:embeddedFont>
      <p:font typeface="TypeLand 康熙字典體 Trial" panose="020B0502000000000001" pitchFamily="34" charset="-122"/>
      <p:regular r:id="rId44"/>
    </p:embeddedFont>
    <p:embeddedFont>
      <p:font typeface="Calibri" panose="020F0502020204030204" charset="0"/>
      <p:regular r:id="rId45"/>
      <p:bold r:id="rId46"/>
      <p:italic r:id="rId47"/>
      <p:boldItalic r:id="rId48"/>
    </p:embeddedFont>
    <p:embeddedFont>
      <p:font typeface="华文中宋" panose="02010600040101010101" charset="-122"/>
      <p:regular r:id="rId49"/>
    </p:embeddedFont>
    <p:embeddedFont>
      <p:font typeface="等线 Light" panose="02010600030101010101" charset="-122"/>
      <p:regular r:id="rId50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无标题节" id="{8C4A779F-7EAE-4FDE-B9C4-2831E65218A7}">
          <p14:sldIdLst>
            <p14:sldId id="11431"/>
            <p14:sldId id="4845"/>
            <p14:sldId id="11505"/>
            <p14:sldId id="11549"/>
            <p14:sldId id="11551"/>
            <p14:sldId id="11552"/>
            <p14:sldId id="11553"/>
            <p14:sldId id="11596"/>
            <p14:sldId id="11597"/>
            <p14:sldId id="11598"/>
            <p14:sldId id="11599"/>
            <p14:sldId id="11600"/>
            <p14:sldId id="11601"/>
            <p14:sldId id="11602"/>
            <p14:sldId id="11603"/>
            <p14:sldId id="11604"/>
            <p14:sldId id="11605"/>
            <p14:sldId id="11606"/>
            <p14:sldId id="11607"/>
            <p14:sldId id="11608"/>
            <p14:sldId id="11610"/>
            <p14:sldId id="11611"/>
            <p14:sldId id="11655"/>
            <p14:sldId id="11656"/>
            <p14:sldId id="261"/>
            <p14:sldId id="11430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</p:showPr>
  <p:clrMru>
    <a:srgbClr val="EB4E2F"/>
    <a:srgbClr val="DAE54A"/>
    <a:srgbClr val="C0E1F2"/>
    <a:srgbClr val="FBDCE1"/>
    <a:srgbClr val="E6E6E6"/>
    <a:srgbClr val="86C5E6"/>
    <a:srgbClr val="99DA62"/>
    <a:srgbClr val="FADBE0"/>
    <a:srgbClr val="4A5C72"/>
    <a:srgbClr val="D8D8D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278" autoAdjust="0"/>
    <p:restoredTop sz="94660"/>
  </p:normalViewPr>
  <p:slideViewPr>
    <p:cSldViewPr snapToGrid="0">
      <p:cViewPr varScale="1">
        <p:scale>
          <a:sx n="88" d="100"/>
          <a:sy n="88" d="100"/>
        </p:scale>
        <p:origin x="120" y="50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0" Type="http://schemas.openxmlformats.org/officeDocument/2006/relationships/font" Target="fonts/font18.fntdata"/><Relationship Id="rId5" Type="http://schemas.openxmlformats.org/officeDocument/2006/relationships/slide" Target="slides/slide2.xml"/><Relationship Id="rId49" Type="http://schemas.openxmlformats.org/officeDocument/2006/relationships/font" Target="fonts/font17.fntdata"/><Relationship Id="rId48" Type="http://schemas.openxmlformats.org/officeDocument/2006/relationships/font" Target="fonts/font16.fntdata"/><Relationship Id="rId47" Type="http://schemas.openxmlformats.org/officeDocument/2006/relationships/font" Target="fonts/font15.fntdata"/><Relationship Id="rId46" Type="http://schemas.openxmlformats.org/officeDocument/2006/relationships/font" Target="fonts/font14.fntdata"/><Relationship Id="rId45" Type="http://schemas.openxmlformats.org/officeDocument/2006/relationships/font" Target="fonts/font13.fntdata"/><Relationship Id="rId44" Type="http://schemas.openxmlformats.org/officeDocument/2006/relationships/font" Target="fonts/font12.fntdata"/><Relationship Id="rId43" Type="http://schemas.openxmlformats.org/officeDocument/2006/relationships/font" Target="fonts/font11.fntdata"/><Relationship Id="rId42" Type="http://schemas.openxmlformats.org/officeDocument/2006/relationships/font" Target="fonts/font10.fntdata"/><Relationship Id="rId41" Type="http://schemas.openxmlformats.org/officeDocument/2006/relationships/font" Target="fonts/font9.fntdata"/><Relationship Id="rId40" Type="http://schemas.openxmlformats.org/officeDocument/2006/relationships/font" Target="fonts/font8.fntdata"/><Relationship Id="rId4" Type="http://schemas.openxmlformats.org/officeDocument/2006/relationships/notesMaster" Target="notesMasters/notesMaster1.xml"/><Relationship Id="rId39" Type="http://schemas.openxmlformats.org/officeDocument/2006/relationships/font" Target="fonts/font7.fntdata"/><Relationship Id="rId38" Type="http://schemas.openxmlformats.org/officeDocument/2006/relationships/font" Target="fonts/font6.fntdata"/><Relationship Id="rId37" Type="http://schemas.openxmlformats.org/officeDocument/2006/relationships/font" Target="fonts/font5.fntdata"/><Relationship Id="rId36" Type="http://schemas.openxmlformats.org/officeDocument/2006/relationships/font" Target="fonts/font4.fntdata"/><Relationship Id="rId35" Type="http://schemas.openxmlformats.org/officeDocument/2006/relationships/font" Target="fonts/font3.fntdata"/><Relationship Id="rId34" Type="http://schemas.openxmlformats.org/officeDocument/2006/relationships/font" Target="fonts/font2.fntdata"/><Relationship Id="rId33" Type="http://schemas.openxmlformats.org/officeDocument/2006/relationships/font" Target="fonts/font1.fntdata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AEFC655-DBAB-4389-BC46-D505D2F11DE8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612976B-18A7-4956-BB6A-A9106EAA09F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EB1757-8956-4EB9-A61B-2BB94BC071D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EB1757-8956-4EB9-A61B-2BB94BC071D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EB1757-8956-4EB9-A61B-2BB94BC071D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4576A38-2C26-4DF6-8F1C-F22877A7ADF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4576A38-2C26-4DF6-8F1C-F22877A7ADF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EB1757-8956-4EB9-A61B-2BB94BC071D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EB1757-8956-4EB9-A61B-2BB94BC071D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EB1757-8956-4EB9-A61B-2BB94BC071D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EB1757-8956-4EB9-A61B-2BB94BC071D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4576A38-2C26-4DF6-8F1C-F22877A7ADF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EB1757-8956-4EB9-A61B-2BB94BC071D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EB1757-8956-4EB9-A61B-2BB94BC071D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4576A38-2C26-4DF6-8F1C-F22877A7ADF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4576A38-2C26-4DF6-8F1C-F22877A7ADF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EB1757-8956-4EB9-A61B-2BB94BC071D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EB1757-8956-4EB9-A61B-2BB94BC071D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8401050" y="1905000"/>
            <a:ext cx="2552700" cy="302895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Пользовательский макет">
    <p:bg>
      <p:bgPr>
        <a:solidFill>
          <a:schemeClr val="lt1"/>
        </a:solidFill>
        <a:effectLst/>
      </p:bgPr>
    </p:bg>
    <p:spTree>
      <p:nvGrpSpPr>
        <p:cNvPr id="1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ScreenMock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/>
          <p:cNvSpPr>
            <a:spLocks noGrp="1"/>
          </p:cNvSpPr>
          <p:nvPr>
            <p:ph type="pic" sz="quarter" idx="10"/>
          </p:nvPr>
        </p:nvSpPr>
        <p:spPr>
          <a:xfrm>
            <a:off x="1362075" y="1471631"/>
            <a:ext cx="3491945" cy="3491944"/>
          </a:xfrm>
          <a:custGeom>
            <a:avLst/>
            <a:gdLst>
              <a:gd name="connsiteX0" fmla="*/ 1745973 w 3491945"/>
              <a:gd name="connsiteY0" fmla="*/ 0 h 3491944"/>
              <a:gd name="connsiteX1" fmla="*/ 3491945 w 3491945"/>
              <a:gd name="connsiteY1" fmla="*/ 1745972 h 3491944"/>
              <a:gd name="connsiteX2" fmla="*/ 1745973 w 3491945"/>
              <a:gd name="connsiteY2" fmla="*/ 3491944 h 3491944"/>
              <a:gd name="connsiteX3" fmla="*/ 0 w 3491945"/>
              <a:gd name="connsiteY3" fmla="*/ 1745972 h 34919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91945" h="3491944">
                <a:moveTo>
                  <a:pt x="1745973" y="0"/>
                </a:moveTo>
                <a:lnTo>
                  <a:pt x="3491945" y="1745972"/>
                </a:lnTo>
                <a:lnTo>
                  <a:pt x="1745973" y="3491944"/>
                </a:lnTo>
                <a:lnTo>
                  <a:pt x="0" y="1745972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11"/>
          </p:nvPr>
        </p:nvSpPr>
        <p:spPr>
          <a:xfrm>
            <a:off x="4350028" y="247649"/>
            <a:ext cx="3491945" cy="3491944"/>
          </a:xfrm>
          <a:custGeom>
            <a:avLst/>
            <a:gdLst>
              <a:gd name="connsiteX0" fmla="*/ 1745973 w 3491945"/>
              <a:gd name="connsiteY0" fmla="*/ 0 h 3491944"/>
              <a:gd name="connsiteX1" fmla="*/ 3491945 w 3491945"/>
              <a:gd name="connsiteY1" fmla="*/ 1745972 h 3491944"/>
              <a:gd name="connsiteX2" fmla="*/ 1745973 w 3491945"/>
              <a:gd name="connsiteY2" fmla="*/ 3491944 h 3491944"/>
              <a:gd name="connsiteX3" fmla="*/ 0 w 3491945"/>
              <a:gd name="connsiteY3" fmla="*/ 1745972 h 34919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91945" h="3491944">
                <a:moveTo>
                  <a:pt x="1745973" y="0"/>
                </a:moveTo>
                <a:lnTo>
                  <a:pt x="3491945" y="1745972"/>
                </a:lnTo>
                <a:lnTo>
                  <a:pt x="1745973" y="3491944"/>
                </a:lnTo>
                <a:lnTo>
                  <a:pt x="0" y="1745972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5" name="Picture Placeholder 14"/>
          <p:cNvSpPr>
            <a:spLocks noGrp="1"/>
          </p:cNvSpPr>
          <p:nvPr>
            <p:ph type="pic" sz="quarter" idx="12"/>
          </p:nvPr>
        </p:nvSpPr>
        <p:spPr>
          <a:xfrm>
            <a:off x="7337980" y="1345633"/>
            <a:ext cx="3491945" cy="3491944"/>
          </a:xfrm>
          <a:custGeom>
            <a:avLst/>
            <a:gdLst>
              <a:gd name="connsiteX0" fmla="*/ 1745973 w 3491945"/>
              <a:gd name="connsiteY0" fmla="*/ 0 h 3491944"/>
              <a:gd name="connsiteX1" fmla="*/ 3491945 w 3491945"/>
              <a:gd name="connsiteY1" fmla="*/ 1745972 h 3491944"/>
              <a:gd name="connsiteX2" fmla="*/ 1745973 w 3491945"/>
              <a:gd name="connsiteY2" fmla="*/ 3491944 h 3491944"/>
              <a:gd name="connsiteX3" fmla="*/ 0 w 3491945"/>
              <a:gd name="connsiteY3" fmla="*/ 1745972 h 34919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91945" h="3491944">
                <a:moveTo>
                  <a:pt x="1745973" y="0"/>
                </a:moveTo>
                <a:lnTo>
                  <a:pt x="3491945" y="1745972"/>
                </a:lnTo>
                <a:lnTo>
                  <a:pt x="1745973" y="3491944"/>
                </a:lnTo>
                <a:lnTo>
                  <a:pt x="0" y="1745972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</p:cSld>
  <p:clrMapOvr>
    <a:masterClrMapping/>
  </p:clrMapOvr>
  <p:transition spd="slow">
    <p:wip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BAC0A1-9DEE-4710-B110-396465192A6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7165E5-27A8-4734-8563-3A0BCFB2F3C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BAC0A1-9DEE-4710-B110-396465192A6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7165E5-27A8-4734-8563-3A0BCFB2F3C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图片占位符 6"/>
          <p:cNvSpPr>
            <a:spLocks noGrp="1"/>
          </p:cNvSpPr>
          <p:nvPr>
            <p:ph type="pic" sz="quarter" idx="10"/>
          </p:nvPr>
        </p:nvSpPr>
        <p:spPr>
          <a:xfrm>
            <a:off x="2114768" y="2366759"/>
            <a:ext cx="2845204" cy="2845206"/>
          </a:xfrm>
          <a:custGeom>
            <a:avLst/>
            <a:gdLst>
              <a:gd name="connsiteX0" fmla="*/ 1422602 w 2845204"/>
              <a:gd name="connsiteY0" fmla="*/ 0 h 2845206"/>
              <a:gd name="connsiteX1" fmla="*/ 2845204 w 2845204"/>
              <a:gd name="connsiteY1" fmla="*/ 1422603 h 2845206"/>
              <a:gd name="connsiteX2" fmla="*/ 1422602 w 2845204"/>
              <a:gd name="connsiteY2" fmla="*/ 2845206 h 2845206"/>
              <a:gd name="connsiteX3" fmla="*/ 0 w 2845204"/>
              <a:gd name="connsiteY3" fmla="*/ 1422603 h 2845206"/>
              <a:gd name="connsiteX4" fmla="*/ 1422602 w 2845204"/>
              <a:gd name="connsiteY4" fmla="*/ 0 h 28452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45204" h="2845206">
                <a:moveTo>
                  <a:pt x="1422602" y="0"/>
                </a:moveTo>
                <a:cubicBezTo>
                  <a:pt x="2208283" y="0"/>
                  <a:pt x="2845204" y="636921"/>
                  <a:pt x="2845204" y="1422603"/>
                </a:cubicBezTo>
                <a:cubicBezTo>
                  <a:pt x="2845204" y="2208285"/>
                  <a:pt x="2208283" y="2845206"/>
                  <a:pt x="1422602" y="2845206"/>
                </a:cubicBezTo>
                <a:cubicBezTo>
                  <a:pt x="636921" y="2845206"/>
                  <a:pt x="0" y="2208285"/>
                  <a:pt x="0" y="1422603"/>
                </a:cubicBezTo>
                <a:cubicBezTo>
                  <a:pt x="0" y="636921"/>
                  <a:pt x="636921" y="0"/>
                  <a:pt x="1422602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4" Type="http://schemas.openxmlformats.org/officeDocument/2006/relationships/theme" Target="../theme/theme1.xml"/><Relationship Id="rId23" Type="http://schemas.openxmlformats.org/officeDocument/2006/relationships/image" Target="../media/image1.jpeg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4.png"/><Relationship Id="rId2" Type="http://schemas.microsoft.com/office/2007/relationships/hdphoto" Target="../media/image3.wdp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9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4.png"/><Relationship Id="rId2" Type="http://schemas.microsoft.com/office/2007/relationships/hdphoto" Target="../media/image3.wdp"/><Relationship Id="rId1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0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4.png"/><Relationship Id="rId2" Type="http://schemas.microsoft.com/office/2007/relationships/hdphoto" Target="../media/image3.wdp"/><Relationship Id="rId1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1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4.png"/><Relationship Id="rId2" Type="http://schemas.microsoft.com/office/2007/relationships/hdphoto" Target="../media/image3.wdp"/><Relationship Id="rId1" Type="http://schemas.openxmlformats.org/officeDocument/2006/relationships/image" Target="../media/image2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0.xml"/><Relationship Id="rId1" Type="http://schemas.openxmlformats.org/officeDocument/2006/relationships/image" Target="../media/image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17.xml"/><Relationship Id="rId1" Type="http://schemas.openxmlformats.org/officeDocument/2006/relationships/image" Target="../media/image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17.xml"/><Relationship Id="rId1" Type="http://schemas.openxmlformats.org/officeDocument/2006/relationships/image" Target="../media/image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17.xml"/><Relationship Id="rId1" Type="http://schemas.openxmlformats.org/officeDocument/2006/relationships/image" Target="../media/image4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5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6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1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7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4.png"/><Relationship Id="rId2" Type="http://schemas.microsoft.com/office/2007/relationships/hdphoto" Target="../media/image3.wdp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4.png"/><Relationship Id="rId2" Type="http://schemas.microsoft.com/office/2007/relationships/hdphoto" Target="../media/image3.wdp"/><Relationship Id="rId1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png"/></Relationships>
</file>

<file path=ppt/slides/_rels/slide2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8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4.png"/><Relationship Id="rId2" Type="http://schemas.microsoft.com/office/2007/relationships/hdphoto" Target="../media/image3.wdp"/><Relationship Id="rId1" Type="http://schemas.openxmlformats.org/officeDocument/2006/relationships/image" Target="../media/image2.png"/></Relationships>
</file>

<file path=ppt/slides/_rels/slide2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9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4.png"/><Relationship Id="rId2" Type="http://schemas.microsoft.com/office/2007/relationships/hdphoto" Target="../media/image3.wdp"/><Relationship Id="rId1" Type="http://schemas.openxmlformats.org/officeDocument/2006/relationships/image" Target="../media/image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17.xml"/><Relationship Id="rId1" Type="http://schemas.openxmlformats.org/officeDocument/2006/relationships/image" Target="../media/image4.png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1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6.jpeg"/><Relationship Id="rId1" Type="http://schemas.openxmlformats.org/officeDocument/2006/relationships/image" Target="../media/image4.png"/></Relationships>
</file>

<file path=ppt/slides/_rels/slide2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2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4.png"/><Relationship Id="rId2" Type="http://schemas.microsoft.com/office/2007/relationships/hdphoto" Target="../media/image3.wdp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4.png"/><Relationship Id="rId2" Type="http://schemas.microsoft.com/office/2007/relationships/hdphoto" Target="../media/image3.wdp"/><Relationship Id="rId1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7.xml"/><Relationship Id="rId1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7.xml"/><Relationship Id="rId1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8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4.png"/><Relationship Id="rId2" Type="http://schemas.microsoft.com/office/2007/relationships/hdphoto" Target="../media/image3.wdp"/><Relationship Id="rId1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0E1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-16112" y="2059248"/>
            <a:ext cx="8476929" cy="3566910"/>
            <a:chOff x="-16112" y="2286690"/>
            <a:chExt cx="8476929" cy="3566910"/>
          </a:xfrm>
        </p:grpSpPr>
        <p:pic>
          <p:nvPicPr>
            <p:cNvPr id="37" name="图片 36"/>
            <p:cNvPicPr>
              <a:picLocks noChangeAspect="1"/>
            </p:cNvPicPr>
            <p:nvPr/>
          </p:nvPicPr>
          <p:blipFill rotWithShape="1">
            <a:blip r:embed="rId1" cstate="screen"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brightnessContrast bright="97000" contrast="-100000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p:blipFill>
          <p:spPr>
            <a:xfrm rot="16200000">
              <a:off x="3328090" y="1292515"/>
              <a:ext cx="1216885" cy="7905285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042" t="50977" r="33948" b="23072"/>
            <a:stretch>
              <a:fillRect/>
            </a:stretch>
          </p:blipFill>
          <p:spPr>
            <a:xfrm>
              <a:off x="-16112" y="2286690"/>
              <a:ext cx="8476929" cy="2721601"/>
            </a:xfrm>
            <a:prstGeom prst="rect">
              <a:avLst/>
            </a:prstGeom>
          </p:spPr>
        </p:pic>
        <p:sp>
          <p:nvSpPr>
            <p:cNvPr id="27" name="文本框 26"/>
            <p:cNvSpPr txBox="1"/>
            <p:nvPr/>
          </p:nvSpPr>
          <p:spPr>
            <a:xfrm rot="16200000">
              <a:off x="3018490" y="1395143"/>
              <a:ext cx="1013460" cy="3726815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pPr algn="l"/>
              <a:r>
                <a:rPr lang="zh-CN" altLang="en-US" sz="5400" b="1" spc="300" dirty="0"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萝莉体 第二版" panose="02000500000000000000" pitchFamily="2" charset="-122"/>
                  <a:sym typeface="+mn-ea"/>
                </a:rPr>
                <a:t>应用文写作</a:t>
              </a:r>
              <a:endParaRPr lang="zh-CN" altLang="en-US" sz="5400" b="1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萝莉体 第二版" panose="02000500000000000000" pitchFamily="2" charset="-122"/>
                <a:sym typeface="+mn-ea"/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 rot="16200000">
              <a:off x="4225422" y="728778"/>
              <a:ext cx="490220" cy="6584295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>
                <a:lnSpc>
                  <a:spcPct val="250000"/>
                </a:lnSpc>
              </a:pPr>
              <a:endParaRPr lang="zh-CN" altLang="en-US" sz="80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 flipH="1">
            <a:off x="-2103974" y="-3240005"/>
            <a:ext cx="16530857" cy="15408850"/>
            <a:chOff x="-1686499" y="-3240005"/>
            <a:chExt cx="16530857" cy="15408850"/>
          </a:xfrm>
        </p:grpSpPr>
        <p:sp>
          <p:nvSpPr>
            <p:cNvPr id="12" name="矩形 11"/>
            <p:cNvSpPr/>
            <p:nvPr/>
          </p:nvSpPr>
          <p:spPr>
            <a:xfrm rot="1454733">
              <a:off x="-705138" y="2476501"/>
              <a:ext cx="3505200" cy="6858000"/>
            </a:xfrm>
            <a:prstGeom prst="rect">
              <a:avLst/>
            </a:prstGeom>
            <a:solidFill>
              <a:srgbClr val="C0E1F2"/>
            </a:solidFill>
            <a:ln>
              <a:noFill/>
            </a:ln>
            <a:effectLst>
              <a:outerShdw blurRad="50800" dist="50800" dir="12180000" algn="ctr" rotWithShape="0">
                <a:srgbClr val="000000">
                  <a:alpha val="34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矩形 12"/>
            <p:cNvSpPr/>
            <p:nvPr/>
          </p:nvSpPr>
          <p:spPr>
            <a:xfrm rot="1454733">
              <a:off x="-1686499" y="-1814370"/>
              <a:ext cx="3505200" cy="11282154"/>
            </a:xfrm>
            <a:prstGeom prst="rect">
              <a:avLst/>
            </a:prstGeom>
            <a:solidFill>
              <a:srgbClr val="DAE54A"/>
            </a:solidFill>
            <a:ln>
              <a:noFill/>
            </a:ln>
            <a:effectLst>
              <a:outerShdw blurRad="50800" dist="50800" dir="5040000" algn="ctr" rotWithShape="0">
                <a:srgbClr val="000000">
                  <a:alpha val="68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矩形 16"/>
            <p:cNvSpPr/>
            <p:nvPr/>
          </p:nvSpPr>
          <p:spPr>
            <a:xfrm rot="1493014">
              <a:off x="1794591" y="3249544"/>
              <a:ext cx="1154162" cy="3963070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en-US" altLang="zh-CN" sz="1050" dirty="0">
                  <a:solidFill>
                    <a:schemeClr val="bg1"/>
                  </a:solidFill>
                  <a:latin typeface="Segoe UI" panose="020B0502040204020203" pitchFamily="34" charset="0"/>
                  <a:ea typeface="微软雅黑" panose="020B0503020204020204" pitchFamily="34" charset="-122"/>
                  <a:cs typeface="Segoe UI" panose="020B0502040204020203" pitchFamily="34" charset="0"/>
                </a:rPr>
                <a:t>White space is an advanced method of design. It is a blank space. It is the most common in minimalist design. Keeping white space sounds very simple and then use it properly it properly it properly</a:t>
              </a:r>
              <a:endParaRPr lang="zh-CN" altLang="en-US" sz="105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 rot="1493014">
              <a:off x="1492897" y="-3240005"/>
              <a:ext cx="507831" cy="12526688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en-US" altLang="zh-CN" sz="1050" dirty="0">
                  <a:solidFill>
                    <a:schemeClr val="bg1"/>
                  </a:solidFill>
                  <a:latin typeface="Segoe UI" panose="020B0502040204020203" pitchFamily="34" charset="0"/>
                  <a:ea typeface="微软雅黑" panose="020B0503020204020204" pitchFamily="34" charset="-122"/>
                  <a:cs typeface="Segoe UI" panose="020B0502040204020203" pitchFamily="34" charset="0"/>
                </a:rPr>
                <a:t>White space is an advanced method of design. It is a blank space. It is the most common in minimalist design. Keeping white space sounds very simple and then use it properly it properly it properly</a:t>
              </a:r>
              <a:endParaRPr lang="zh-CN" altLang="en-US" sz="105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 rot="1454733">
              <a:off x="11339158" y="3527867"/>
              <a:ext cx="3505200" cy="6858000"/>
            </a:xfrm>
            <a:prstGeom prst="rect">
              <a:avLst/>
            </a:prstGeom>
            <a:solidFill>
              <a:srgbClr val="DAE54A"/>
            </a:solidFill>
            <a:ln>
              <a:noFill/>
            </a:ln>
            <a:effectLst>
              <a:outerShdw blurRad="50800" dist="50800" algn="ctr" rotWithShape="0">
                <a:srgbClr val="000000">
                  <a:alpha val="27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 rot="1493014">
              <a:off x="11690028" y="-357843"/>
              <a:ext cx="507831" cy="12526688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en-US" altLang="zh-CN" sz="1050" dirty="0">
                  <a:solidFill>
                    <a:schemeClr val="bg1"/>
                  </a:solidFill>
                  <a:latin typeface="Segoe UI" panose="020B0502040204020203" pitchFamily="34" charset="0"/>
                  <a:ea typeface="微软雅黑" panose="020B0503020204020204" pitchFamily="34" charset="-122"/>
                  <a:cs typeface="Segoe UI" panose="020B0502040204020203" pitchFamily="34" charset="0"/>
                </a:rPr>
                <a:t>White space is an advanced method of design. It is a blank space. It is the most common in minimalist design. Keeping white space sounds very simple and then use it properly it properly it properly</a:t>
              </a:r>
              <a:endParaRPr lang="zh-CN" altLang="en-US" sz="105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1413510" y="3910965"/>
            <a:ext cx="437769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dist"/>
            <a:r>
              <a:rPr lang="zh-CN" altLang="en-US" sz="2000" b="1" dirty="0">
                <a:solidFill>
                  <a:schemeClr val="tx1"/>
                </a:solidFill>
                <a:latin typeface="等线" panose="02010600030101010101" charset="-122"/>
                <a:ea typeface="幼圆" panose="02010509060101010101" charset="-122"/>
                <a:cs typeface="+mn-ea"/>
                <a:sym typeface="+mn-ea"/>
              </a:rPr>
              <a:t>单元四　事务文书</a:t>
            </a:r>
            <a:endParaRPr lang="zh-CN" altLang="en-US" sz="2000" b="1" dirty="0">
              <a:solidFill>
                <a:schemeClr val="tx1"/>
              </a:solidFill>
              <a:latin typeface="等线" panose="02010600030101010101" charset="-122"/>
              <a:ea typeface="幼圆" panose="02010509060101010101" charset="-122"/>
              <a:cs typeface="+mn-ea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0E1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图片 36"/>
          <p:cNvPicPr>
            <a:picLocks noChangeAspect="1"/>
          </p:cNvPicPr>
          <p:nvPr/>
        </p:nvPicPr>
        <p:blipFill rotWithShape="1">
          <a:blip r:embed="rId1" cstate="screen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97000" contrast="-10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>
            <a:off x="3649818" y="0"/>
            <a:ext cx="1216885" cy="6858000"/>
          </a:xfrm>
          <a:prstGeom prst="rect">
            <a:avLst/>
          </a:prstGeom>
        </p:spPr>
      </p:pic>
      <p:pic>
        <p:nvPicPr>
          <p:cNvPr id="38" name="图片 37"/>
          <p:cNvPicPr>
            <a:picLocks noChangeAspect="1"/>
          </p:cNvPicPr>
          <p:nvPr/>
        </p:nvPicPr>
        <p:blipFill rotWithShape="1">
          <a:blip r:embed="rId1" cstate="screen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97000" contrast="-10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 rot="10800000">
            <a:off x="10071208" y="0"/>
            <a:ext cx="1791843" cy="6858000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 rot="1454733">
            <a:off x="-2067556" y="2643184"/>
            <a:ext cx="3505200" cy="6858000"/>
          </a:xfrm>
          <a:prstGeom prst="rect">
            <a:avLst/>
          </a:prstGeom>
          <a:solidFill>
            <a:srgbClr val="C0E1F2"/>
          </a:solidFill>
          <a:ln>
            <a:noFill/>
          </a:ln>
          <a:effectLst>
            <a:outerShdw blurRad="50800" dist="50800" algn="ctr" rotWithShape="0">
              <a:srgbClr val="000000">
                <a:alpha val="34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 rot="1454733">
            <a:off x="-1756534" y="-1727239"/>
            <a:ext cx="3505200" cy="6858000"/>
          </a:xfrm>
          <a:prstGeom prst="rect">
            <a:avLst/>
          </a:prstGeom>
          <a:solidFill>
            <a:srgbClr val="DAE54A"/>
          </a:solidFill>
          <a:ln>
            <a:noFill/>
          </a:ln>
          <a:effectLst>
            <a:outerShdw blurRad="50800" dist="50800" dir="5040000" algn="ctr" rotWithShape="0">
              <a:srgbClr val="000000">
                <a:alpha val="6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 rot="1454733">
            <a:off x="11003898" y="4018010"/>
            <a:ext cx="3505200" cy="6858000"/>
          </a:xfrm>
          <a:prstGeom prst="rect">
            <a:avLst/>
          </a:prstGeom>
          <a:solidFill>
            <a:srgbClr val="DAE54A"/>
          </a:solidFill>
          <a:ln>
            <a:noFill/>
          </a:ln>
          <a:effectLst>
            <a:outerShdw blurRad="50800" dist="50800" dir="7620000" algn="ctr" rotWithShape="0">
              <a:srgbClr val="000000">
                <a:alpha val="6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 rot="1493014">
            <a:off x="11450444" y="4510723"/>
            <a:ext cx="1154162" cy="3963070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050" dirty="0">
                <a:solidFill>
                  <a:schemeClr val="bg1"/>
                </a:solidFill>
                <a:latin typeface="Segoe UI" panose="020B0502040204020203" pitchFamily="34" charset="0"/>
                <a:ea typeface="微软雅黑" panose="020B0503020204020204" pitchFamily="34" charset="-122"/>
                <a:cs typeface="Segoe UI" panose="020B0502040204020203" pitchFamily="34" charset="0"/>
              </a:rPr>
              <a:t>White space is an advanced method of design. It is a blank space. It is the most common in minimalist design. Keeping white space sounds very simple and then use it properly it properly it properly</a:t>
            </a:r>
            <a:endParaRPr lang="zh-CN" altLang="en-US" sz="105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7" name="矩形 16"/>
          <p:cNvSpPr/>
          <p:nvPr/>
        </p:nvSpPr>
        <p:spPr>
          <a:xfrm rot="1493014">
            <a:off x="776448" y="3490371"/>
            <a:ext cx="1154162" cy="3963070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050" dirty="0">
                <a:solidFill>
                  <a:schemeClr val="bg1"/>
                </a:solidFill>
                <a:latin typeface="Segoe UI" panose="020B0502040204020203" pitchFamily="34" charset="0"/>
                <a:ea typeface="微软雅黑" panose="020B0503020204020204" pitchFamily="34" charset="-122"/>
                <a:cs typeface="Segoe UI" panose="020B0502040204020203" pitchFamily="34" charset="0"/>
              </a:rPr>
              <a:t>White space is an advanced method of design. It is a blank space. It is the most common in minimalist design. Keeping white space sounds very simple and then use it properly it properly it properly</a:t>
            </a:r>
            <a:endParaRPr lang="zh-CN" altLang="en-US" sz="105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8" name="矩形 17"/>
          <p:cNvSpPr/>
          <p:nvPr/>
        </p:nvSpPr>
        <p:spPr>
          <a:xfrm rot="1493014">
            <a:off x="978092" y="-880053"/>
            <a:ext cx="1154162" cy="3963070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050" dirty="0">
                <a:solidFill>
                  <a:schemeClr val="bg1"/>
                </a:solidFill>
                <a:latin typeface="Segoe UI" panose="020B0502040204020203" pitchFamily="34" charset="0"/>
                <a:ea typeface="微软雅黑" panose="020B0503020204020204" pitchFamily="34" charset="-122"/>
                <a:cs typeface="Segoe UI" panose="020B0502040204020203" pitchFamily="34" charset="0"/>
              </a:rPr>
              <a:t>White space is an advanced method of design. It is a blank space. It is the most common in minimalist design. Keeping white space sounds very simple and then use it properly it properly it properly</a:t>
            </a:r>
            <a:endParaRPr lang="zh-CN" altLang="en-US" sz="105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42" t="50976" r="33948" b="488"/>
          <a:stretch>
            <a:fillRect/>
          </a:stretch>
        </p:blipFill>
        <p:spPr>
          <a:xfrm rot="5400000">
            <a:off x="4123203" y="422875"/>
            <a:ext cx="6857999" cy="6012247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5028565" y="183515"/>
            <a:ext cx="37719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5882005" y="0"/>
            <a:ext cx="33401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lvl="0" algn="ctr">
              <a:defRPr/>
            </a:pPr>
            <a:r>
              <a:rPr lang="zh-CN" altLang="en-US" sz="2400" dirty="0">
                <a:sym typeface="+mn-ea"/>
              </a:rPr>
              <a:t>总结的格式与写法</a:t>
            </a:r>
            <a:endParaRPr lang="zh-CN" altLang="en-US" sz="2400" dirty="0"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642485" y="402590"/>
            <a:ext cx="6028055" cy="63239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fontAlgn="auto">
              <a:lnSpc>
                <a:spcPct val="150000"/>
              </a:lnSpc>
            </a:pPr>
            <a:r>
              <a:rPr lang="zh-CN" altLang="en-US" dirty="0">
                <a:ea typeface="+mn-lt"/>
                <a:cs typeface="+mn-lt"/>
                <a:sym typeface="+mn-ea"/>
              </a:rPr>
              <a:t>（一）总结的格式</a:t>
            </a:r>
            <a:endParaRPr lang="zh-CN" altLang="en-US" dirty="0">
              <a:ea typeface="+mn-lt"/>
              <a:cs typeface="+mn-lt"/>
              <a:sym typeface="+mn-ea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dirty="0">
                <a:ea typeface="+mn-lt"/>
                <a:cs typeface="+mn-lt"/>
                <a:sym typeface="+mn-ea"/>
              </a:rPr>
              <a:t>1. 标题</a:t>
            </a:r>
            <a:endParaRPr lang="zh-CN" altLang="en-US" dirty="0">
              <a:ea typeface="+mn-lt"/>
              <a:cs typeface="+mn-lt"/>
              <a:sym typeface="+mn-ea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dirty="0">
                <a:ea typeface="+mn-lt"/>
                <a:cs typeface="+mn-lt"/>
                <a:sym typeface="+mn-ea"/>
              </a:rPr>
              <a:t>标题一般是根据中心内容、目的要求和总结方向来确定的。</a:t>
            </a:r>
            <a:endParaRPr lang="zh-CN" altLang="en-US" dirty="0">
              <a:ea typeface="+mn-lt"/>
              <a:cs typeface="+mn-lt"/>
              <a:sym typeface="+mn-ea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dirty="0">
                <a:ea typeface="+mn-lt"/>
                <a:cs typeface="+mn-lt"/>
                <a:sym typeface="+mn-ea"/>
              </a:rPr>
              <a:t>2. 正文</a:t>
            </a:r>
            <a:endParaRPr lang="zh-CN" altLang="en-US" dirty="0">
              <a:ea typeface="+mn-lt"/>
              <a:cs typeface="+mn-lt"/>
              <a:sym typeface="+mn-ea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dirty="0">
                <a:ea typeface="+mn-lt"/>
                <a:cs typeface="+mn-lt"/>
                <a:sym typeface="+mn-ea"/>
              </a:rPr>
              <a:t>（1）前言</a:t>
            </a:r>
            <a:endParaRPr lang="zh-CN" altLang="en-US" dirty="0">
              <a:ea typeface="+mn-lt"/>
              <a:cs typeface="+mn-lt"/>
              <a:sym typeface="+mn-ea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dirty="0">
                <a:ea typeface="+mn-lt"/>
                <a:cs typeface="+mn-lt"/>
                <a:sym typeface="+mn-ea"/>
              </a:rPr>
              <a:t>前言即总结的开头部分，要求用简洁而精练的语言概括交代所要总结工作的全貌。</a:t>
            </a:r>
            <a:endParaRPr lang="zh-CN" altLang="en-US" dirty="0">
              <a:ea typeface="+mn-lt"/>
              <a:cs typeface="+mn-lt"/>
              <a:sym typeface="+mn-ea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dirty="0">
                <a:ea typeface="+mn-lt"/>
                <a:cs typeface="+mn-lt"/>
                <a:sym typeface="+mn-ea"/>
              </a:rPr>
              <a:t>（2）主体</a:t>
            </a:r>
            <a:endParaRPr lang="zh-CN" altLang="en-US" dirty="0">
              <a:ea typeface="+mn-lt"/>
              <a:cs typeface="+mn-lt"/>
              <a:sym typeface="+mn-ea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dirty="0">
                <a:ea typeface="+mn-lt"/>
                <a:cs typeface="+mn-lt"/>
                <a:sym typeface="+mn-ea"/>
              </a:rPr>
              <a:t>主体是总结的核心部分。</a:t>
            </a:r>
            <a:endParaRPr lang="zh-CN" altLang="en-US" dirty="0">
              <a:ea typeface="+mn-lt"/>
              <a:cs typeface="+mn-lt"/>
              <a:sym typeface="+mn-ea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dirty="0">
                <a:ea typeface="+mn-lt"/>
                <a:cs typeface="+mn-lt"/>
                <a:sym typeface="+mn-ea"/>
              </a:rPr>
              <a:t>（3）结尾</a:t>
            </a:r>
            <a:endParaRPr lang="zh-CN" altLang="en-US" dirty="0">
              <a:ea typeface="+mn-lt"/>
              <a:cs typeface="+mn-lt"/>
              <a:sym typeface="+mn-ea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dirty="0">
                <a:ea typeface="+mn-lt"/>
                <a:cs typeface="+mn-lt"/>
                <a:sym typeface="+mn-ea"/>
              </a:rPr>
              <a:t>结尾一般写今后的努力方向或打算，应当简洁、精练，也可以不写。</a:t>
            </a:r>
            <a:endParaRPr lang="zh-CN" altLang="en-US" dirty="0">
              <a:ea typeface="+mn-lt"/>
              <a:cs typeface="+mn-lt"/>
              <a:sym typeface="+mn-ea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dirty="0">
                <a:ea typeface="+mn-lt"/>
                <a:cs typeface="+mn-lt"/>
                <a:sym typeface="+mn-ea"/>
              </a:rPr>
              <a:t>3. 落款</a:t>
            </a:r>
            <a:endParaRPr lang="zh-CN" altLang="en-US" dirty="0">
              <a:ea typeface="+mn-lt"/>
              <a:cs typeface="+mn-lt"/>
              <a:sym typeface="+mn-ea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dirty="0">
                <a:ea typeface="+mn-lt"/>
                <a:cs typeface="+mn-lt"/>
                <a:sym typeface="+mn-ea"/>
              </a:rPr>
              <a:t>署名写在结尾的右下方，在署名下边写上总结的年、月、日。</a:t>
            </a:r>
            <a:endParaRPr lang="zh-CN" altLang="en-US" dirty="0">
              <a:ea typeface="+mn-lt"/>
              <a:cs typeface="+mn-lt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0E1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图片 36"/>
          <p:cNvPicPr>
            <a:picLocks noChangeAspect="1"/>
          </p:cNvPicPr>
          <p:nvPr/>
        </p:nvPicPr>
        <p:blipFill rotWithShape="1">
          <a:blip r:embed="rId1" cstate="screen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97000" contrast="-10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>
            <a:off x="3649818" y="0"/>
            <a:ext cx="1216885" cy="6858000"/>
          </a:xfrm>
          <a:prstGeom prst="rect">
            <a:avLst/>
          </a:prstGeom>
        </p:spPr>
      </p:pic>
      <p:pic>
        <p:nvPicPr>
          <p:cNvPr id="38" name="图片 37"/>
          <p:cNvPicPr>
            <a:picLocks noChangeAspect="1"/>
          </p:cNvPicPr>
          <p:nvPr/>
        </p:nvPicPr>
        <p:blipFill rotWithShape="1">
          <a:blip r:embed="rId1" cstate="screen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97000" contrast="-10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 rot="10800000">
            <a:off x="10071208" y="0"/>
            <a:ext cx="1791843" cy="6858000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 rot="1454733">
            <a:off x="-2067556" y="2643184"/>
            <a:ext cx="3505200" cy="6858000"/>
          </a:xfrm>
          <a:prstGeom prst="rect">
            <a:avLst/>
          </a:prstGeom>
          <a:solidFill>
            <a:srgbClr val="C0E1F2"/>
          </a:solidFill>
          <a:ln>
            <a:noFill/>
          </a:ln>
          <a:effectLst>
            <a:outerShdw blurRad="50800" dist="50800" algn="ctr" rotWithShape="0">
              <a:srgbClr val="000000">
                <a:alpha val="34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 rot="1454733">
            <a:off x="-1756534" y="-1727239"/>
            <a:ext cx="3505200" cy="6858000"/>
          </a:xfrm>
          <a:prstGeom prst="rect">
            <a:avLst/>
          </a:prstGeom>
          <a:solidFill>
            <a:srgbClr val="DAE54A"/>
          </a:solidFill>
          <a:ln>
            <a:noFill/>
          </a:ln>
          <a:effectLst>
            <a:outerShdw blurRad="50800" dist="50800" dir="5040000" algn="ctr" rotWithShape="0">
              <a:srgbClr val="000000">
                <a:alpha val="6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 rot="1454733">
            <a:off x="11003898" y="4018010"/>
            <a:ext cx="3505200" cy="6858000"/>
          </a:xfrm>
          <a:prstGeom prst="rect">
            <a:avLst/>
          </a:prstGeom>
          <a:solidFill>
            <a:srgbClr val="DAE54A"/>
          </a:solidFill>
          <a:ln>
            <a:noFill/>
          </a:ln>
          <a:effectLst>
            <a:outerShdw blurRad="50800" dist="50800" dir="7620000" algn="ctr" rotWithShape="0">
              <a:srgbClr val="000000">
                <a:alpha val="6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 rot="1493014">
            <a:off x="11450444" y="4510723"/>
            <a:ext cx="1154162" cy="3963070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050" dirty="0">
                <a:solidFill>
                  <a:schemeClr val="bg1"/>
                </a:solidFill>
                <a:latin typeface="Segoe UI" panose="020B0502040204020203" pitchFamily="34" charset="0"/>
                <a:ea typeface="微软雅黑" panose="020B0503020204020204" pitchFamily="34" charset="-122"/>
                <a:cs typeface="Segoe UI" panose="020B0502040204020203" pitchFamily="34" charset="0"/>
              </a:rPr>
              <a:t>White space is an advanced method of design. It is a blank space. It is the most common in minimalist design. Keeping white space sounds very simple and then use it properly it properly it properly</a:t>
            </a:r>
            <a:endParaRPr lang="zh-CN" altLang="en-US" sz="105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7" name="矩形 16"/>
          <p:cNvSpPr/>
          <p:nvPr/>
        </p:nvSpPr>
        <p:spPr>
          <a:xfrm rot="1493014">
            <a:off x="776448" y="3490371"/>
            <a:ext cx="1154162" cy="3963070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050" dirty="0">
                <a:solidFill>
                  <a:schemeClr val="bg1"/>
                </a:solidFill>
                <a:latin typeface="Segoe UI" panose="020B0502040204020203" pitchFamily="34" charset="0"/>
                <a:ea typeface="微软雅黑" panose="020B0503020204020204" pitchFamily="34" charset="-122"/>
                <a:cs typeface="Segoe UI" panose="020B0502040204020203" pitchFamily="34" charset="0"/>
              </a:rPr>
              <a:t>White space is an advanced method of design. It is a blank space. It is the most common in minimalist design. Keeping white space sounds very simple and then use it properly it properly it properly</a:t>
            </a:r>
            <a:endParaRPr lang="zh-CN" altLang="en-US" sz="105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8" name="矩形 17"/>
          <p:cNvSpPr/>
          <p:nvPr/>
        </p:nvSpPr>
        <p:spPr>
          <a:xfrm rot="1493014">
            <a:off x="978092" y="-880053"/>
            <a:ext cx="1154162" cy="3963070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050" dirty="0">
                <a:solidFill>
                  <a:schemeClr val="bg1"/>
                </a:solidFill>
                <a:latin typeface="Segoe UI" panose="020B0502040204020203" pitchFamily="34" charset="0"/>
                <a:ea typeface="微软雅黑" panose="020B0503020204020204" pitchFamily="34" charset="-122"/>
                <a:cs typeface="Segoe UI" panose="020B0502040204020203" pitchFamily="34" charset="0"/>
              </a:rPr>
              <a:t>White space is an advanced method of design. It is a blank space. It is the most common in minimalist design. Keeping white space sounds very simple and then use it properly it properly it properly</a:t>
            </a:r>
            <a:endParaRPr lang="zh-CN" altLang="en-US" sz="105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42" t="50976" r="33948" b="488"/>
          <a:stretch>
            <a:fillRect/>
          </a:stretch>
        </p:blipFill>
        <p:spPr>
          <a:xfrm rot="5400000">
            <a:off x="4123203" y="422875"/>
            <a:ext cx="6857999" cy="6012247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5028565" y="183515"/>
            <a:ext cx="37719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5882005" y="0"/>
            <a:ext cx="33401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lvl="0" algn="ctr">
              <a:defRPr/>
            </a:pPr>
            <a:r>
              <a:rPr lang="zh-CN" altLang="en-US" sz="2400" dirty="0">
                <a:sym typeface="+mn-ea"/>
              </a:rPr>
              <a:t>总结的格式与写法</a:t>
            </a:r>
            <a:endParaRPr lang="zh-CN" altLang="en-US" sz="2400" dirty="0"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902835" y="551815"/>
            <a:ext cx="5298440" cy="54927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fontAlgn="auto">
              <a:lnSpc>
                <a:spcPct val="150000"/>
              </a:lnSpc>
            </a:pPr>
            <a:r>
              <a:rPr lang="zh-CN" altLang="en-US" dirty="0">
                <a:ea typeface="+mn-lt"/>
                <a:cs typeface="+mn-lt"/>
                <a:sym typeface="+mn-ea"/>
              </a:rPr>
              <a:t>（二）总结写作的注意事项</a:t>
            </a:r>
            <a:endParaRPr lang="zh-CN" altLang="en-US" dirty="0">
              <a:ea typeface="+mn-lt"/>
              <a:cs typeface="+mn-lt"/>
              <a:sym typeface="+mn-ea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dirty="0">
                <a:ea typeface="+mn-lt"/>
                <a:cs typeface="+mn-lt"/>
                <a:sym typeface="+mn-ea"/>
              </a:rPr>
              <a:t>1. 坚持实事求是的原则</a:t>
            </a:r>
            <a:endParaRPr lang="zh-CN" altLang="en-US" dirty="0">
              <a:ea typeface="+mn-lt"/>
              <a:cs typeface="+mn-lt"/>
              <a:sym typeface="+mn-ea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dirty="0">
                <a:ea typeface="+mn-lt"/>
                <a:cs typeface="+mn-lt"/>
                <a:sym typeface="+mn-ea"/>
              </a:rPr>
              <a:t>      实事求是、一切从实际出发，是总结写作的基本原则。</a:t>
            </a:r>
            <a:endParaRPr lang="zh-CN" altLang="en-US" dirty="0">
              <a:ea typeface="+mn-lt"/>
              <a:cs typeface="+mn-lt"/>
              <a:sym typeface="+mn-ea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dirty="0">
                <a:ea typeface="+mn-lt"/>
                <a:cs typeface="+mn-lt"/>
                <a:sym typeface="+mn-ea"/>
              </a:rPr>
              <a:t>2. 注意共性、把握个性</a:t>
            </a:r>
            <a:endParaRPr lang="zh-CN" altLang="en-US" dirty="0">
              <a:ea typeface="+mn-lt"/>
              <a:cs typeface="+mn-lt"/>
              <a:sym typeface="+mn-ea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dirty="0">
                <a:ea typeface="+mn-lt"/>
                <a:cs typeface="+mn-lt"/>
                <a:sym typeface="+mn-ea"/>
              </a:rPr>
              <a:t>       要写出个性，总结就要有独到的发现和体会、新颖的角度、新鲜的材料。</a:t>
            </a:r>
            <a:endParaRPr lang="zh-CN" altLang="en-US" dirty="0">
              <a:ea typeface="+mn-lt"/>
              <a:cs typeface="+mn-lt"/>
              <a:sym typeface="+mn-ea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dirty="0">
                <a:ea typeface="+mn-lt"/>
                <a:cs typeface="+mn-lt"/>
                <a:sym typeface="+mn-ea"/>
              </a:rPr>
              <a:t>       总结要写得有理论价值。</a:t>
            </a:r>
            <a:endParaRPr lang="zh-CN" altLang="en-US" dirty="0">
              <a:ea typeface="+mn-lt"/>
              <a:cs typeface="+mn-lt"/>
              <a:sym typeface="+mn-ea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dirty="0">
                <a:ea typeface="+mn-lt"/>
                <a:cs typeface="+mn-lt"/>
                <a:sym typeface="+mn-ea"/>
              </a:rPr>
              <a:t>3. 详略得当，突出重点</a:t>
            </a:r>
            <a:endParaRPr lang="zh-CN" altLang="en-US" dirty="0">
              <a:ea typeface="+mn-lt"/>
              <a:cs typeface="+mn-lt"/>
              <a:sym typeface="+mn-ea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dirty="0">
                <a:ea typeface="+mn-lt"/>
                <a:cs typeface="+mn-lt"/>
                <a:sym typeface="+mn-ea"/>
              </a:rPr>
              <a:t>       总结的选材不能求全贪多、主次不分，要根据实际情况和总结的目的，把那些既能显示本单位、本地区的特点，又有一定普遍性的材料作为重点加以选用，写得详细、具体。</a:t>
            </a:r>
            <a:endParaRPr lang="zh-CN" altLang="en-US" dirty="0">
              <a:ea typeface="+mn-lt"/>
              <a:cs typeface="+mn-lt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图片 36"/>
          <p:cNvPicPr>
            <a:picLocks noChangeAspect="1"/>
          </p:cNvPicPr>
          <p:nvPr/>
        </p:nvPicPr>
        <p:blipFill rotWithShape="1">
          <a:blip r:embed="rId1" cstate="screen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97000" contrast="-10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>
            <a:off x="3649818" y="0"/>
            <a:ext cx="1216885" cy="6858000"/>
          </a:xfrm>
          <a:prstGeom prst="rect">
            <a:avLst/>
          </a:prstGeom>
        </p:spPr>
      </p:pic>
      <p:pic>
        <p:nvPicPr>
          <p:cNvPr id="38" name="图片 37"/>
          <p:cNvPicPr>
            <a:picLocks noChangeAspect="1"/>
          </p:cNvPicPr>
          <p:nvPr/>
        </p:nvPicPr>
        <p:blipFill rotWithShape="1">
          <a:blip r:embed="rId1" cstate="screen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97000" contrast="-10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 rot="10800000">
            <a:off x="10071208" y="0"/>
            <a:ext cx="1791843" cy="6858000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 rot="1454733">
            <a:off x="-2067556" y="2643184"/>
            <a:ext cx="3505200" cy="6858000"/>
          </a:xfrm>
          <a:prstGeom prst="rect">
            <a:avLst/>
          </a:prstGeom>
          <a:solidFill>
            <a:srgbClr val="C0E1F2"/>
          </a:solidFill>
          <a:ln>
            <a:noFill/>
          </a:ln>
          <a:effectLst>
            <a:outerShdw blurRad="50800" dist="50800" algn="ctr" rotWithShape="0">
              <a:srgbClr val="000000">
                <a:alpha val="34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 rot="1454733">
            <a:off x="-1756534" y="-1727239"/>
            <a:ext cx="3505200" cy="6858000"/>
          </a:xfrm>
          <a:prstGeom prst="rect">
            <a:avLst/>
          </a:prstGeom>
          <a:solidFill>
            <a:srgbClr val="DAE54A"/>
          </a:solidFill>
          <a:ln>
            <a:noFill/>
          </a:ln>
          <a:effectLst>
            <a:outerShdw blurRad="50800" dist="50800" dir="5040000" algn="ctr" rotWithShape="0">
              <a:srgbClr val="000000">
                <a:alpha val="6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 rot="1454733">
            <a:off x="11003898" y="4018010"/>
            <a:ext cx="3505200" cy="6858000"/>
          </a:xfrm>
          <a:prstGeom prst="rect">
            <a:avLst/>
          </a:prstGeom>
          <a:solidFill>
            <a:srgbClr val="DAE54A"/>
          </a:solidFill>
          <a:ln>
            <a:noFill/>
          </a:ln>
          <a:effectLst>
            <a:outerShdw blurRad="50800" dist="50800" dir="7620000" algn="ctr" rotWithShape="0">
              <a:srgbClr val="000000">
                <a:alpha val="6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 rot="1493014">
            <a:off x="11450444" y="4510723"/>
            <a:ext cx="1154162" cy="3963070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050" dirty="0">
                <a:solidFill>
                  <a:schemeClr val="bg1"/>
                </a:solidFill>
                <a:latin typeface="Segoe UI" panose="020B0502040204020203" pitchFamily="34" charset="0"/>
                <a:ea typeface="微软雅黑" panose="020B0503020204020204" pitchFamily="34" charset="-122"/>
                <a:cs typeface="Segoe UI" panose="020B0502040204020203" pitchFamily="34" charset="0"/>
              </a:rPr>
              <a:t>White space is an advanced method of design. It is a blank space. It is the most common in minimalist design. Keeping white space sounds very simple and then use it properly it properly it properly</a:t>
            </a:r>
            <a:endParaRPr lang="zh-CN" altLang="en-US" sz="105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7" name="矩形 16"/>
          <p:cNvSpPr/>
          <p:nvPr/>
        </p:nvSpPr>
        <p:spPr>
          <a:xfrm rot="1493014">
            <a:off x="776448" y="3490371"/>
            <a:ext cx="1154162" cy="3963070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050" dirty="0">
                <a:solidFill>
                  <a:schemeClr val="bg1"/>
                </a:solidFill>
                <a:latin typeface="Segoe UI" panose="020B0502040204020203" pitchFamily="34" charset="0"/>
                <a:ea typeface="微软雅黑" panose="020B0503020204020204" pitchFamily="34" charset="-122"/>
                <a:cs typeface="Segoe UI" panose="020B0502040204020203" pitchFamily="34" charset="0"/>
              </a:rPr>
              <a:t>White space is an advanced method of design. It is a blank space. It is the most common in minimalist design. Keeping white space sounds very simple and then use it properly it properly it properly</a:t>
            </a:r>
            <a:endParaRPr lang="zh-CN" altLang="en-US" sz="105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8" name="矩形 17"/>
          <p:cNvSpPr/>
          <p:nvPr/>
        </p:nvSpPr>
        <p:spPr>
          <a:xfrm rot="1493014">
            <a:off x="978092" y="-880053"/>
            <a:ext cx="1154162" cy="3963070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050" dirty="0">
                <a:solidFill>
                  <a:schemeClr val="bg1"/>
                </a:solidFill>
                <a:latin typeface="Segoe UI" panose="020B0502040204020203" pitchFamily="34" charset="0"/>
                <a:ea typeface="微软雅黑" panose="020B0503020204020204" pitchFamily="34" charset="-122"/>
                <a:cs typeface="Segoe UI" panose="020B0502040204020203" pitchFamily="34" charset="0"/>
              </a:rPr>
              <a:t>White space is an advanced method of design. It is a blank space. It is the most common in minimalist design. Keeping white space sounds very simple and then use it properly it properly it properly</a:t>
            </a:r>
            <a:endParaRPr lang="zh-CN" altLang="en-US" sz="105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42" t="50976" r="33948" b="488"/>
          <a:stretch>
            <a:fillRect/>
          </a:stretch>
        </p:blipFill>
        <p:spPr>
          <a:xfrm rot="5400000">
            <a:off x="4123203" y="422875"/>
            <a:ext cx="6857999" cy="6012247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5028565" y="183515"/>
            <a:ext cx="37719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5125085" y="2798445"/>
            <a:ext cx="431673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lvl="0" algn="ctr">
              <a:defRPr/>
            </a:pPr>
            <a:r>
              <a:rPr lang="zh-CN" altLang="en-US" sz="3600" b="1" dirty="0">
                <a:solidFill>
                  <a:srgbClr val="7030A0"/>
                </a:solidFill>
                <a:sym typeface="+mn-ea"/>
              </a:rPr>
              <a:t>第三节　会议记录</a:t>
            </a:r>
            <a:endParaRPr lang="zh-CN" altLang="en-US" sz="3600" b="1" dirty="0">
              <a:solidFill>
                <a:srgbClr val="7030A0"/>
              </a:solidFill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" name="组合 38"/>
          <p:cNvGrpSpPr/>
          <p:nvPr/>
        </p:nvGrpSpPr>
        <p:grpSpPr>
          <a:xfrm>
            <a:off x="1" y="0"/>
            <a:ext cx="12192000" cy="6858000"/>
            <a:chOff x="1" y="0"/>
            <a:chExt cx="12192000" cy="6858000"/>
          </a:xfrm>
        </p:grpSpPr>
        <p:sp>
          <p:nvSpPr>
            <p:cNvPr id="47" name="矩形 46"/>
            <p:cNvSpPr/>
            <p:nvPr/>
          </p:nvSpPr>
          <p:spPr>
            <a:xfrm>
              <a:off x="1" y="0"/>
              <a:ext cx="12192000" cy="6858000"/>
            </a:xfrm>
            <a:prstGeom prst="rect">
              <a:avLst/>
            </a:prstGeom>
            <a:gradFill>
              <a:gsLst>
                <a:gs pos="56000">
                  <a:srgbClr val="C0E1F2"/>
                </a:gs>
                <a:gs pos="56000">
                  <a:srgbClr val="DAE54A"/>
                </a:gs>
              </a:gsLst>
              <a:lin ang="7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48" name="图片 47"/>
            <p:cNvPicPr>
              <a:picLocks noChangeAspect="1"/>
            </p:cNvPicPr>
            <p:nvPr/>
          </p:nvPicPr>
          <p:blipFill rotWithShape="1"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042" t="18106" r="33948" b="488"/>
            <a:stretch>
              <a:fillRect/>
            </a:stretch>
          </p:blipFill>
          <p:spPr>
            <a:xfrm rot="5400000">
              <a:off x="2962274" y="-2356871"/>
              <a:ext cx="6267453" cy="11571742"/>
            </a:xfrm>
            <a:prstGeom prst="rect">
              <a:avLst/>
            </a:prstGeom>
          </p:spPr>
        </p:pic>
        <p:sp>
          <p:nvSpPr>
            <p:cNvPr id="49" name="文本框 48"/>
            <p:cNvSpPr txBox="1"/>
            <p:nvPr/>
          </p:nvSpPr>
          <p:spPr>
            <a:xfrm>
              <a:off x="5394961" y="615615"/>
              <a:ext cx="1402080" cy="460375"/>
            </a:xfrm>
            <a:prstGeom prst="rect">
              <a:avLst/>
            </a:prstGeom>
            <a:noFill/>
          </p:spPr>
          <p:txBody>
            <a:bodyPr wrap="non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defRPr/>
              </a:pPr>
              <a:r>
                <a:rPr lang="zh-CN" altLang="en-US" sz="2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TypeLand 康熙字典體 Trial" panose="020B0502000000000001" pitchFamily="34" charset="-122"/>
                  <a:ea typeface="TypeLand 康熙字典體 Trial" panose="020B0502000000000001" pitchFamily="34" charset="-122"/>
                  <a:cs typeface="经典细圆简" panose="02010609000101010101" pitchFamily="49" charset="-122"/>
                </a:rPr>
                <a:t>会议记录</a:t>
              </a:r>
              <a:endPara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TypeLand 康熙字典體 Trial" panose="020B0502000000000001" pitchFamily="34" charset="-122"/>
                <a:ea typeface="TypeLand 康熙字典體 Trial" panose="020B0502000000000001" pitchFamily="34" charset="-122"/>
                <a:cs typeface="经典细圆简" panose="02010609000101010101" pitchFamily="49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974090" y="1687830"/>
            <a:ext cx="10563225" cy="3837484"/>
            <a:chOff x="974342" y="2531707"/>
            <a:chExt cx="10243317" cy="3015863"/>
          </a:xfrm>
        </p:grpSpPr>
        <p:sp>
          <p:nvSpPr>
            <p:cNvPr id="5" name="矩形 4"/>
            <p:cNvSpPr/>
            <p:nvPr/>
          </p:nvSpPr>
          <p:spPr>
            <a:xfrm rot="10800000">
              <a:off x="4595612" y="3562183"/>
              <a:ext cx="2962141" cy="605307"/>
            </a:xfrm>
            <a:prstGeom prst="rect">
              <a:avLst/>
            </a:prstGeom>
            <a:solidFill>
              <a:srgbClr val="C0E1F2"/>
            </a:solidFill>
            <a:ln w="9525">
              <a:noFill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 rot="10800000">
              <a:off x="6785020" y="2763693"/>
              <a:ext cx="2228045" cy="524814"/>
            </a:xfrm>
            <a:prstGeom prst="rect">
              <a:avLst/>
            </a:prstGeom>
            <a:solidFill>
              <a:srgbClr val="C0E1F2"/>
            </a:solidFill>
            <a:ln w="9525">
              <a:noFill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10800000">
              <a:off x="3140299" y="2763693"/>
              <a:ext cx="2266681" cy="524814"/>
            </a:xfrm>
            <a:prstGeom prst="rect">
              <a:avLst/>
            </a:prstGeom>
            <a:solidFill>
              <a:srgbClr val="C0E1F2"/>
            </a:solidFill>
            <a:ln w="9525">
              <a:noFill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" name="矩形 7"/>
            <p:cNvSpPr/>
            <p:nvPr/>
          </p:nvSpPr>
          <p:spPr>
            <a:xfrm rot="10800000">
              <a:off x="6785222" y="3283745"/>
              <a:ext cx="772531" cy="278438"/>
            </a:xfrm>
            <a:custGeom>
              <a:avLst/>
              <a:gdLst>
                <a:gd name="connsiteX0" fmla="*/ 0 w 624894"/>
                <a:gd name="connsiteY0" fmla="*/ 0 h 273676"/>
                <a:gd name="connsiteX1" fmla="*/ 624894 w 624894"/>
                <a:gd name="connsiteY1" fmla="*/ 0 h 273676"/>
                <a:gd name="connsiteX2" fmla="*/ 624894 w 624894"/>
                <a:gd name="connsiteY2" fmla="*/ 273676 h 273676"/>
                <a:gd name="connsiteX3" fmla="*/ 0 w 624894"/>
                <a:gd name="connsiteY3" fmla="*/ 273676 h 273676"/>
                <a:gd name="connsiteX4" fmla="*/ 0 w 624894"/>
                <a:gd name="connsiteY4" fmla="*/ 0 h 273676"/>
                <a:gd name="connsiteX0-1" fmla="*/ 0 w 772531"/>
                <a:gd name="connsiteY0-2" fmla="*/ 0 h 278438"/>
                <a:gd name="connsiteX1-3" fmla="*/ 624894 w 772531"/>
                <a:gd name="connsiteY1-4" fmla="*/ 0 h 278438"/>
                <a:gd name="connsiteX2-5" fmla="*/ 772531 w 772531"/>
                <a:gd name="connsiteY2-6" fmla="*/ 278438 h 278438"/>
                <a:gd name="connsiteX3-7" fmla="*/ 0 w 772531"/>
                <a:gd name="connsiteY3-8" fmla="*/ 273676 h 278438"/>
                <a:gd name="connsiteX4-9" fmla="*/ 0 w 772531"/>
                <a:gd name="connsiteY4-10" fmla="*/ 0 h 278438"/>
                <a:gd name="connsiteX0-11" fmla="*/ 0 w 772531"/>
                <a:gd name="connsiteY0-12" fmla="*/ 0 h 278438"/>
                <a:gd name="connsiteX1-13" fmla="*/ 624894 w 772531"/>
                <a:gd name="connsiteY1-14" fmla="*/ 0 h 278438"/>
                <a:gd name="connsiteX2-15" fmla="*/ 772531 w 772531"/>
                <a:gd name="connsiteY2-16" fmla="*/ 278438 h 278438"/>
                <a:gd name="connsiteX3-17" fmla="*/ 142875 w 772531"/>
                <a:gd name="connsiteY3-18" fmla="*/ 273676 h 278438"/>
                <a:gd name="connsiteX4-19" fmla="*/ 0 w 772531"/>
                <a:gd name="connsiteY4-20" fmla="*/ 0 h 278438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772531" h="278438">
                  <a:moveTo>
                    <a:pt x="0" y="0"/>
                  </a:moveTo>
                  <a:lnTo>
                    <a:pt x="624894" y="0"/>
                  </a:lnTo>
                  <a:lnTo>
                    <a:pt x="772531" y="278438"/>
                  </a:lnTo>
                  <a:lnTo>
                    <a:pt x="142875" y="27367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65000"/>
              </a:scheme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5" name="矩形 7"/>
            <p:cNvSpPr/>
            <p:nvPr/>
          </p:nvSpPr>
          <p:spPr>
            <a:xfrm rot="10800000">
              <a:off x="4584946" y="3281718"/>
              <a:ext cx="824919" cy="280465"/>
            </a:xfrm>
            <a:custGeom>
              <a:avLst/>
              <a:gdLst>
                <a:gd name="connsiteX0" fmla="*/ 0 w 624894"/>
                <a:gd name="connsiteY0" fmla="*/ 0 h 273676"/>
                <a:gd name="connsiteX1" fmla="*/ 624894 w 624894"/>
                <a:gd name="connsiteY1" fmla="*/ 0 h 273676"/>
                <a:gd name="connsiteX2" fmla="*/ 624894 w 624894"/>
                <a:gd name="connsiteY2" fmla="*/ 273676 h 273676"/>
                <a:gd name="connsiteX3" fmla="*/ 0 w 624894"/>
                <a:gd name="connsiteY3" fmla="*/ 273676 h 273676"/>
                <a:gd name="connsiteX4" fmla="*/ 0 w 624894"/>
                <a:gd name="connsiteY4" fmla="*/ 0 h 273676"/>
                <a:gd name="connsiteX0-1" fmla="*/ 0 w 772531"/>
                <a:gd name="connsiteY0-2" fmla="*/ 0 h 278438"/>
                <a:gd name="connsiteX1-3" fmla="*/ 624894 w 772531"/>
                <a:gd name="connsiteY1-4" fmla="*/ 0 h 278438"/>
                <a:gd name="connsiteX2-5" fmla="*/ 772531 w 772531"/>
                <a:gd name="connsiteY2-6" fmla="*/ 278438 h 278438"/>
                <a:gd name="connsiteX3-7" fmla="*/ 0 w 772531"/>
                <a:gd name="connsiteY3-8" fmla="*/ 273676 h 278438"/>
                <a:gd name="connsiteX4-9" fmla="*/ 0 w 772531"/>
                <a:gd name="connsiteY4-10" fmla="*/ 0 h 278438"/>
                <a:gd name="connsiteX0-11" fmla="*/ 0 w 772531"/>
                <a:gd name="connsiteY0-12" fmla="*/ 0 h 278438"/>
                <a:gd name="connsiteX1-13" fmla="*/ 624894 w 772531"/>
                <a:gd name="connsiteY1-14" fmla="*/ 0 h 278438"/>
                <a:gd name="connsiteX2-15" fmla="*/ 772531 w 772531"/>
                <a:gd name="connsiteY2-16" fmla="*/ 278438 h 278438"/>
                <a:gd name="connsiteX3-17" fmla="*/ 142875 w 772531"/>
                <a:gd name="connsiteY3-18" fmla="*/ 273676 h 278438"/>
                <a:gd name="connsiteX4-19" fmla="*/ 0 w 772531"/>
                <a:gd name="connsiteY4-20" fmla="*/ 0 h 278438"/>
                <a:gd name="connsiteX0-21" fmla="*/ 0 w 967794"/>
                <a:gd name="connsiteY0-22" fmla="*/ 0 h 278438"/>
                <a:gd name="connsiteX1-23" fmla="*/ 967794 w 967794"/>
                <a:gd name="connsiteY1-24" fmla="*/ 23812 h 278438"/>
                <a:gd name="connsiteX2-25" fmla="*/ 772531 w 967794"/>
                <a:gd name="connsiteY2-26" fmla="*/ 278438 h 278438"/>
                <a:gd name="connsiteX3-27" fmla="*/ 142875 w 967794"/>
                <a:gd name="connsiteY3-28" fmla="*/ 273676 h 278438"/>
                <a:gd name="connsiteX4-29" fmla="*/ 0 w 967794"/>
                <a:gd name="connsiteY4-30" fmla="*/ 0 h 278438"/>
                <a:gd name="connsiteX0-31" fmla="*/ 490537 w 824919"/>
                <a:gd name="connsiteY0-32" fmla="*/ 0 h 340351"/>
                <a:gd name="connsiteX1-33" fmla="*/ 824919 w 824919"/>
                <a:gd name="connsiteY1-34" fmla="*/ 85725 h 340351"/>
                <a:gd name="connsiteX2-35" fmla="*/ 629656 w 824919"/>
                <a:gd name="connsiteY2-36" fmla="*/ 340351 h 340351"/>
                <a:gd name="connsiteX3-37" fmla="*/ 0 w 824919"/>
                <a:gd name="connsiteY3-38" fmla="*/ 335589 h 340351"/>
                <a:gd name="connsiteX4-39" fmla="*/ 490537 w 824919"/>
                <a:gd name="connsiteY4-40" fmla="*/ 0 h 340351"/>
                <a:gd name="connsiteX0-41" fmla="*/ 171450 w 824919"/>
                <a:gd name="connsiteY0-42" fmla="*/ 4763 h 254626"/>
                <a:gd name="connsiteX1-43" fmla="*/ 824919 w 824919"/>
                <a:gd name="connsiteY1-44" fmla="*/ 0 h 254626"/>
                <a:gd name="connsiteX2-45" fmla="*/ 629656 w 824919"/>
                <a:gd name="connsiteY2-46" fmla="*/ 254626 h 254626"/>
                <a:gd name="connsiteX3-47" fmla="*/ 0 w 824919"/>
                <a:gd name="connsiteY3-48" fmla="*/ 249864 h 254626"/>
                <a:gd name="connsiteX4-49" fmla="*/ 171450 w 824919"/>
                <a:gd name="connsiteY4-50" fmla="*/ 4763 h 254626"/>
                <a:gd name="connsiteX0-51" fmla="*/ 171450 w 824919"/>
                <a:gd name="connsiteY0-52" fmla="*/ 4763 h 260942"/>
                <a:gd name="connsiteX1-53" fmla="*/ 824919 w 824919"/>
                <a:gd name="connsiteY1-54" fmla="*/ 0 h 260942"/>
                <a:gd name="connsiteX2-55" fmla="*/ 629656 w 824919"/>
                <a:gd name="connsiteY2-56" fmla="*/ 254626 h 260942"/>
                <a:gd name="connsiteX3-57" fmla="*/ 0 w 824919"/>
                <a:gd name="connsiteY3-58" fmla="*/ 260942 h 260942"/>
                <a:gd name="connsiteX4-59" fmla="*/ 171450 w 824919"/>
                <a:gd name="connsiteY4-60" fmla="*/ 4763 h 26094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824919" h="260942">
                  <a:moveTo>
                    <a:pt x="171450" y="4763"/>
                  </a:moveTo>
                  <a:lnTo>
                    <a:pt x="824919" y="0"/>
                  </a:lnTo>
                  <a:lnTo>
                    <a:pt x="629656" y="254626"/>
                  </a:lnTo>
                  <a:lnTo>
                    <a:pt x="0" y="260942"/>
                  </a:lnTo>
                  <a:lnTo>
                    <a:pt x="171450" y="4763"/>
                  </a:lnTo>
                  <a:close/>
                </a:path>
              </a:pathLst>
            </a:custGeom>
            <a:solidFill>
              <a:schemeClr val="bg1">
                <a:lumMod val="85000"/>
                <a:alpha val="65000"/>
              </a:scheme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grpSp>
          <p:nvGrpSpPr>
            <p:cNvPr id="3" name="组合 2"/>
            <p:cNvGrpSpPr/>
            <p:nvPr/>
          </p:nvGrpSpPr>
          <p:grpSpPr>
            <a:xfrm>
              <a:off x="974342" y="2531707"/>
              <a:ext cx="10243317" cy="3015863"/>
              <a:chOff x="915870" y="2531707"/>
              <a:chExt cx="10243317" cy="3015863"/>
            </a:xfrm>
          </p:grpSpPr>
          <p:sp>
            <p:nvSpPr>
              <p:cNvPr id="50" name="矩形 49"/>
              <p:cNvSpPr/>
              <p:nvPr/>
            </p:nvSpPr>
            <p:spPr>
              <a:xfrm>
                <a:off x="915870" y="2531707"/>
                <a:ext cx="2068514" cy="2006656"/>
              </a:xfrm>
              <a:prstGeom prst="rect">
                <a:avLst/>
              </a:prstGeom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l">
                  <a:lnSpc>
                    <a:spcPct val="200000"/>
                  </a:lnSpc>
                </a:pPr>
                <a:r>
                  <a:rPr lang="zh-CN" altLang="en-US" sz="16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在会议过程中，由专门记录人员把会议的组织情况和具体内容如实地记录下来，就</a:t>
                </a:r>
                <a:endPara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algn="l">
                  <a:lnSpc>
                    <a:spcPct val="200000"/>
                  </a:lnSpc>
                </a:pPr>
                <a:r>
                  <a:rPr lang="zh-CN" altLang="en-US" sz="16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形成了会议记录。</a:t>
                </a:r>
                <a:endPara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1" name="矩形 50"/>
              <p:cNvSpPr/>
              <p:nvPr/>
            </p:nvSpPr>
            <p:spPr>
              <a:xfrm>
                <a:off x="9090673" y="2531707"/>
                <a:ext cx="2068514" cy="1232639"/>
              </a:xfrm>
              <a:prstGeom prst="rect">
                <a:avLst/>
              </a:prstGeom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l">
                  <a:lnSpc>
                    <a:spcPct val="200000"/>
                  </a:lnSpc>
                </a:pPr>
                <a:r>
                  <a:rPr lang="zh-CN" altLang="en-US" sz="16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（一）真实性</a:t>
                </a:r>
                <a:endPara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algn="l">
                  <a:lnSpc>
                    <a:spcPct val="200000"/>
                  </a:lnSpc>
                </a:pPr>
                <a:r>
                  <a:rPr lang="zh-CN" altLang="en-US" sz="16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（二）原始形态性</a:t>
                </a:r>
                <a:endPara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algn="l">
                  <a:lnSpc>
                    <a:spcPct val="200000"/>
                  </a:lnSpc>
                </a:pPr>
                <a:r>
                  <a:rPr lang="zh-CN" altLang="en-US" sz="16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（三）完整性</a:t>
                </a:r>
                <a:endPara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2" name="矩形 51"/>
              <p:cNvSpPr/>
              <p:nvPr/>
            </p:nvSpPr>
            <p:spPr>
              <a:xfrm>
                <a:off x="4983953" y="4314931"/>
                <a:ext cx="2068514" cy="1232639"/>
              </a:xfrm>
              <a:prstGeom prst="rect">
                <a:avLst/>
              </a:prstGeom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>
                  <a:lnSpc>
                    <a:spcPct val="200000"/>
                  </a:lnSpc>
                </a:pPr>
                <a:r>
                  <a:rPr lang="zh-CN" altLang="en-US" sz="16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（一）依据作用</a:t>
                </a:r>
                <a:endPara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algn="ctr">
                  <a:lnSpc>
                    <a:spcPct val="200000"/>
                  </a:lnSpc>
                </a:pPr>
                <a:r>
                  <a:rPr lang="zh-CN" altLang="en-US" sz="16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（二）素材作用</a:t>
                </a:r>
                <a:endPara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algn="ctr">
                  <a:lnSpc>
                    <a:spcPct val="200000"/>
                  </a:lnSpc>
                </a:pPr>
                <a:r>
                  <a:rPr lang="zh-CN" altLang="en-US" sz="16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（三）备忘作用</a:t>
                </a:r>
                <a:endPara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53" name="文本框 52"/>
            <p:cNvSpPr txBox="1"/>
            <p:nvPr/>
          </p:nvSpPr>
          <p:spPr>
            <a:xfrm>
              <a:off x="3826747" y="2826280"/>
              <a:ext cx="690880" cy="313400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2000" dirty="0">
                  <a:solidFill>
                    <a:schemeClr val="tx1"/>
                  </a:solidFill>
                  <a:latin typeface="TypeLand 康熙字典體 Trial" panose="020B0502000000000001" pitchFamily="34" charset="-122"/>
                  <a:ea typeface="TypeLand 康熙字典體 Trial" panose="020B0502000000000001" pitchFamily="34" charset="-122"/>
                </a:rPr>
                <a:t>概念</a:t>
              </a:r>
              <a:endParaRPr lang="zh-CN" altLang="en-US" sz="2000" dirty="0">
                <a:solidFill>
                  <a:schemeClr val="tx1"/>
                </a:solidFill>
                <a:latin typeface="TypeLand 康熙字典體 Trial" panose="020B0502000000000001" pitchFamily="34" charset="-122"/>
                <a:ea typeface="TypeLand 康熙字典體 Trial" panose="020B0502000000000001" pitchFamily="34" charset="-122"/>
              </a:endParaRPr>
            </a:p>
          </p:txBody>
        </p:sp>
        <p:sp>
          <p:nvSpPr>
            <p:cNvPr id="54" name="文本框 53"/>
            <p:cNvSpPr txBox="1"/>
            <p:nvPr/>
          </p:nvSpPr>
          <p:spPr>
            <a:xfrm>
              <a:off x="5682417" y="3665417"/>
              <a:ext cx="690880" cy="313400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2000" dirty="0">
                  <a:solidFill>
                    <a:schemeClr val="tx1"/>
                  </a:solidFill>
                  <a:ea typeface="+mn-lt"/>
                </a:rPr>
                <a:t>作用</a:t>
              </a:r>
              <a:endParaRPr lang="zh-CN" altLang="en-US" sz="2000" dirty="0">
                <a:solidFill>
                  <a:schemeClr val="tx1"/>
                </a:solidFill>
                <a:ea typeface="+mn-lt"/>
              </a:endParaRPr>
            </a:p>
          </p:txBody>
        </p:sp>
        <p:sp>
          <p:nvSpPr>
            <p:cNvPr id="55" name="文本框 54"/>
            <p:cNvSpPr txBox="1"/>
            <p:nvPr/>
          </p:nvSpPr>
          <p:spPr>
            <a:xfrm>
              <a:off x="7586454" y="2837438"/>
              <a:ext cx="690880" cy="313400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2000" dirty="0">
                  <a:solidFill>
                    <a:schemeClr val="tx1"/>
                  </a:solidFill>
                  <a:latin typeface="TypeLand 康熙字典體 Trial" panose="020B0502000000000001" pitchFamily="34" charset="-122"/>
                  <a:ea typeface="TypeLand 康熙字典體 Trial" panose="020B0502000000000001" pitchFamily="34" charset="-122"/>
                </a:rPr>
                <a:t>特点</a:t>
              </a:r>
              <a:endParaRPr lang="zh-CN" altLang="en-US" sz="2000" dirty="0">
                <a:solidFill>
                  <a:schemeClr val="tx1"/>
                </a:solidFill>
                <a:latin typeface="TypeLand 康熙字典體 Trial" panose="020B0502000000000001" pitchFamily="34" charset="-122"/>
                <a:ea typeface="TypeLand 康熙字典體 Trial" panose="020B0502000000000001" pitchFamily="34" charset="-122"/>
              </a:endParaRPr>
            </a:p>
          </p:txBody>
        </p:sp>
      </p:grp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3" name="组合 62"/>
          <p:cNvGrpSpPr/>
          <p:nvPr/>
        </p:nvGrpSpPr>
        <p:grpSpPr>
          <a:xfrm>
            <a:off x="636" y="0"/>
            <a:ext cx="12192000" cy="6858000"/>
            <a:chOff x="1" y="0"/>
            <a:chExt cx="12192000" cy="6858000"/>
          </a:xfrm>
        </p:grpSpPr>
        <p:sp>
          <p:nvSpPr>
            <p:cNvPr id="64" name="矩形 63"/>
            <p:cNvSpPr/>
            <p:nvPr/>
          </p:nvSpPr>
          <p:spPr>
            <a:xfrm>
              <a:off x="1" y="0"/>
              <a:ext cx="12192000" cy="6858000"/>
            </a:xfrm>
            <a:prstGeom prst="rect">
              <a:avLst/>
            </a:prstGeom>
            <a:gradFill>
              <a:gsLst>
                <a:gs pos="56000">
                  <a:srgbClr val="C0E1F2"/>
                </a:gs>
                <a:gs pos="56000">
                  <a:srgbClr val="DAE54A"/>
                </a:gs>
              </a:gsLst>
              <a:lin ang="7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65" name="图片 64"/>
            <p:cNvPicPr>
              <a:picLocks noChangeAspect="1"/>
            </p:cNvPicPr>
            <p:nvPr/>
          </p:nvPicPr>
          <p:blipFill rotWithShape="1"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042" t="18106" r="33948" b="488"/>
            <a:stretch>
              <a:fillRect/>
            </a:stretch>
          </p:blipFill>
          <p:spPr>
            <a:xfrm rot="5400000">
              <a:off x="2962274" y="-2356871"/>
              <a:ext cx="6267453" cy="11571742"/>
            </a:xfrm>
            <a:prstGeom prst="rect">
              <a:avLst/>
            </a:prstGeom>
          </p:spPr>
        </p:pic>
        <p:sp>
          <p:nvSpPr>
            <p:cNvPr id="72" name="文本框 71"/>
            <p:cNvSpPr txBox="1"/>
            <p:nvPr/>
          </p:nvSpPr>
          <p:spPr>
            <a:xfrm>
              <a:off x="4937761" y="615615"/>
              <a:ext cx="2316480" cy="460375"/>
            </a:xfrm>
            <a:prstGeom prst="rect">
              <a:avLst/>
            </a:prstGeom>
            <a:noFill/>
          </p:spPr>
          <p:txBody>
            <a:bodyPr wrap="non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defRPr/>
              </a:pPr>
              <a:r>
                <a:rPr lang="zh-CN" altLang="en-US" sz="2400">
                  <a:sym typeface="+mn-ea"/>
                </a:rPr>
                <a:t>会议记录的写作</a:t>
              </a:r>
              <a:endParaRPr lang="zh-CN" altLang="en-US" sz="2400">
                <a:sym typeface="+mn-ea"/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1169035" y="1013745"/>
            <a:ext cx="9737091" cy="6092825"/>
            <a:chOff x="1015236" y="2037494"/>
            <a:chExt cx="6586748" cy="4049956"/>
          </a:xfrm>
        </p:grpSpPr>
        <p:grpSp>
          <p:nvGrpSpPr>
            <p:cNvPr id="41" name="组合 40"/>
            <p:cNvGrpSpPr/>
            <p:nvPr/>
          </p:nvGrpSpPr>
          <p:grpSpPr>
            <a:xfrm>
              <a:off x="1015236" y="2159711"/>
              <a:ext cx="3393414" cy="3320584"/>
              <a:chOff x="4498675" y="2091362"/>
              <a:chExt cx="3393414" cy="3320584"/>
            </a:xfrm>
          </p:grpSpPr>
          <p:sp>
            <p:nvSpPr>
              <p:cNvPr id="7" name="Freeform 5"/>
              <p:cNvSpPr/>
              <p:nvPr/>
            </p:nvSpPr>
            <p:spPr bwMode="auto">
              <a:xfrm>
                <a:off x="4559277" y="2091362"/>
                <a:ext cx="2644211" cy="2629040"/>
              </a:xfrm>
              <a:custGeom>
                <a:avLst/>
                <a:gdLst>
                  <a:gd name="T0" fmla="*/ 2100 w 2100"/>
                  <a:gd name="T1" fmla="*/ 630 h 2147"/>
                  <a:gd name="T2" fmla="*/ 634 w 2100"/>
                  <a:gd name="T3" fmla="*/ 510 h 2147"/>
                  <a:gd name="T4" fmla="*/ 1574 w 2100"/>
                  <a:gd name="T5" fmla="*/ 1621 h 2147"/>
                  <a:gd name="T6" fmla="*/ 991 w 2100"/>
                  <a:gd name="T7" fmla="*/ 1572 h 2147"/>
                  <a:gd name="T8" fmla="*/ 2100 w 2100"/>
                  <a:gd name="T9" fmla="*/ 630 h 21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00" h="2147">
                    <a:moveTo>
                      <a:pt x="2100" y="630"/>
                    </a:moveTo>
                    <a:cubicBezTo>
                      <a:pt x="1728" y="193"/>
                      <a:pt x="1072" y="139"/>
                      <a:pt x="634" y="510"/>
                    </a:cubicBezTo>
                    <a:cubicBezTo>
                      <a:pt x="0" y="1047"/>
                      <a:pt x="953" y="2147"/>
                      <a:pt x="1574" y="1621"/>
                    </a:cubicBezTo>
                    <a:cubicBezTo>
                      <a:pt x="1400" y="1768"/>
                      <a:pt x="1139" y="1747"/>
                      <a:pt x="991" y="1572"/>
                    </a:cubicBezTo>
                    <a:cubicBezTo>
                      <a:pt x="466" y="952"/>
                      <a:pt x="1563" y="0"/>
                      <a:pt x="2100" y="630"/>
                    </a:cubicBezTo>
                    <a:close/>
                  </a:path>
                </a:pathLst>
              </a:custGeom>
              <a:solidFill>
                <a:srgbClr val="C0E1F2"/>
              </a:solidFill>
              <a:ln w="9525">
                <a:noFill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9" name="Freeform 7"/>
              <p:cNvSpPr/>
              <p:nvPr/>
            </p:nvSpPr>
            <p:spPr bwMode="auto">
              <a:xfrm>
                <a:off x="4498675" y="2803056"/>
                <a:ext cx="2704812" cy="2573103"/>
              </a:xfrm>
              <a:custGeom>
                <a:avLst/>
                <a:gdLst>
                  <a:gd name="T0" fmla="*/ 633 w 2148"/>
                  <a:gd name="T1" fmla="*/ 0 h 2101"/>
                  <a:gd name="T2" fmla="*/ 512 w 2148"/>
                  <a:gd name="T3" fmla="*/ 1467 h 2101"/>
                  <a:gd name="T4" fmla="*/ 1623 w 2148"/>
                  <a:gd name="T5" fmla="*/ 527 h 2101"/>
                  <a:gd name="T6" fmla="*/ 1574 w 2148"/>
                  <a:gd name="T7" fmla="*/ 1110 h 2101"/>
                  <a:gd name="T8" fmla="*/ 633 w 2148"/>
                  <a:gd name="T9" fmla="*/ 0 h 2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48" h="2101">
                    <a:moveTo>
                      <a:pt x="633" y="0"/>
                    </a:moveTo>
                    <a:cubicBezTo>
                      <a:pt x="195" y="371"/>
                      <a:pt x="140" y="1028"/>
                      <a:pt x="512" y="1467"/>
                    </a:cubicBezTo>
                    <a:cubicBezTo>
                      <a:pt x="1048" y="2101"/>
                      <a:pt x="2148" y="1148"/>
                      <a:pt x="1623" y="527"/>
                    </a:cubicBezTo>
                    <a:cubicBezTo>
                      <a:pt x="1770" y="701"/>
                      <a:pt x="1748" y="962"/>
                      <a:pt x="1574" y="1110"/>
                    </a:cubicBezTo>
                    <a:cubicBezTo>
                      <a:pt x="953" y="1636"/>
                      <a:pt x="0" y="536"/>
                      <a:pt x="633" y="0"/>
                    </a:cubicBezTo>
                    <a:close/>
                  </a:path>
                </a:pathLst>
              </a:custGeom>
              <a:solidFill>
                <a:srgbClr val="DAE54A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 lang="en-US" sz="2400"/>
              </a:p>
            </p:txBody>
          </p:sp>
          <p:sp>
            <p:nvSpPr>
              <p:cNvPr id="8" name="Freeform 6"/>
              <p:cNvSpPr/>
              <p:nvPr/>
            </p:nvSpPr>
            <p:spPr bwMode="auto">
              <a:xfrm>
                <a:off x="5195317" y="2152111"/>
                <a:ext cx="2696772" cy="2568291"/>
              </a:xfrm>
              <a:custGeom>
                <a:avLst/>
                <a:gdLst>
                  <a:gd name="T0" fmla="*/ 1521 w 2142"/>
                  <a:gd name="T1" fmla="*/ 2097 h 2097"/>
                  <a:gd name="T2" fmla="*/ 1637 w 2142"/>
                  <a:gd name="T3" fmla="*/ 634 h 2097"/>
                  <a:gd name="T4" fmla="*/ 526 w 2142"/>
                  <a:gd name="T5" fmla="*/ 1574 h 2097"/>
                  <a:gd name="T6" fmla="*/ 575 w 2142"/>
                  <a:gd name="T7" fmla="*/ 991 h 2097"/>
                  <a:gd name="T8" fmla="*/ 1521 w 2142"/>
                  <a:gd name="T9" fmla="*/ 2097 h 20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42" h="2097">
                    <a:moveTo>
                      <a:pt x="1521" y="2097"/>
                    </a:moveTo>
                    <a:cubicBezTo>
                      <a:pt x="1954" y="1724"/>
                      <a:pt x="2007" y="1071"/>
                      <a:pt x="1637" y="634"/>
                    </a:cubicBezTo>
                    <a:cubicBezTo>
                      <a:pt x="1100" y="0"/>
                      <a:pt x="0" y="953"/>
                      <a:pt x="526" y="1574"/>
                    </a:cubicBezTo>
                    <a:cubicBezTo>
                      <a:pt x="379" y="1400"/>
                      <a:pt x="400" y="1139"/>
                      <a:pt x="575" y="991"/>
                    </a:cubicBezTo>
                    <a:cubicBezTo>
                      <a:pt x="1194" y="467"/>
                      <a:pt x="2142" y="1558"/>
                      <a:pt x="1521" y="2097"/>
                    </a:cubicBezTo>
                    <a:close/>
                  </a:path>
                </a:pathLst>
              </a:custGeom>
              <a:solidFill>
                <a:srgbClr val="DAE54A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 lang="en-US" sz="2400"/>
              </a:p>
            </p:txBody>
          </p:sp>
          <p:sp>
            <p:nvSpPr>
              <p:cNvPr id="10" name="Freeform 8"/>
              <p:cNvSpPr/>
              <p:nvPr/>
            </p:nvSpPr>
            <p:spPr bwMode="auto">
              <a:xfrm>
                <a:off x="5195439" y="2788319"/>
                <a:ext cx="2640500" cy="2623627"/>
              </a:xfrm>
              <a:custGeom>
                <a:avLst/>
                <a:gdLst>
                  <a:gd name="T0" fmla="*/ 0 w 2097"/>
                  <a:gd name="T1" fmla="*/ 1520 h 2142"/>
                  <a:gd name="T2" fmla="*/ 1463 w 2097"/>
                  <a:gd name="T3" fmla="*/ 1636 h 2142"/>
                  <a:gd name="T4" fmla="*/ 523 w 2097"/>
                  <a:gd name="T5" fmla="*/ 525 h 2142"/>
                  <a:gd name="T6" fmla="*/ 1106 w 2097"/>
                  <a:gd name="T7" fmla="*/ 574 h 2142"/>
                  <a:gd name="T8" fmla="*/ 0 w 2097"/>
                  <a:gd name="T9" fmla="*/ 1520 h 21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97" h="2142">
                    <a:moveTo>
                      <a:pt x="0" y="1520"/>
                    </a:moveTo>
                    <a:cubicBezTo>
                      <a:pt x="373" y="1954"/>
                      <a:pt x="1026" y="2006"/>
                      <a:pt x="1463" y="1636"/>
                    </a:cubicBezTo>
                    <a:cubicBezTo>
                      <a:pt x="2097" y="1100"/>
                      <a:pt x="1144" y="0"/>
                      <a:pt x="523" y="525"/>
                    </a:cubicBezTo>
                    <a:cubicBezTo>
                      <a:pt x="697" y="378"/>
                      <a:pt x="958" y="400"/>
                      <a:pt x="1106" y="574"/>
                    </a:cubicBezTo>
                    <a:cubicBezTo>
                      <a:pt x="1630" y="1193"/>
                      <a:pt x="539" y="2142"/>
                      <a:pt x="0" y="1520"/>
                    </a:cubicBezTo>
                    <a:close/>
                  </a:path>
                </a:pathLst>
              </a:custGeom>
              <a:solidFill>
                <a:srgbClr val="C0E1F2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 lang="en-US" sz="2400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73" name="矩形 72"/>
            <p:cNvSpPr/>
            <p:nvPr/>
          </p:nvSpPr>
          <p:spPr>
            <a:xfrm>
              <a:off x="4575193" y="2037494"/>
              <a:ext cx="3026791" cy="4049956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fontAlgn="auto">
                <a:lnSpc>
                  <a:spcPct val="150000"/>
                </a:lnSpc>
                <a:defRPr/>
              </a:pPr>
              <a:r>
                <a:rPr lang="en-US" altLang="zh-CN" sz="2000">
                  <a:sym typeface="+mn-ea"/>
                </a:rPr>
                <a:t>（一）会议记录的写作格式</a:t>
              </a:r>
              <a:endParaRPr lang="en-US" altLang="zh-CN" sz="2000">
                <a:sym typeface="+mn-ea"/>
              </a:endParaRPr>
            </a:p>
            <a:p>
              <a:pPr fontAlgn="auto">
                <a:lnSpc>
                  <a:spcPct val="150000"/>
                </a:lnSpc>
                <a:defRPr/>
              </a:pPr>
              <a:r>
                <a:rPr lang="en-US" altLang="zh-CN" sz="2000">
                  <a:sym typeface="+mn-ea"/>
                </a:rPr>
                <a:t>1. 标题</a:t>
              </a:r>
              <a:endParaRPr lang="en-US" altLang="zh-CN" sz="2000">
                <a:sym typeface="+mn-ea"/>
              </a:endParaRPr>
            </a:p>
            <a:p>
              <a:pPr fontAlgn="auto">
                <a:lnSpc>
                  <a:spcPct val="150000"/>
                </a:lnSpc>
                <a:defRPr/>
              </a:pPr>
              <a:r>
                <a:rPr lang="en-US" altLang="zh-CN" sz="2000">
                  <a:sym typeface="+mn-ea"/>
                </a:rPr>
                <a:t>标题由会议名称加文体名称组成，就是《×× 会议记录》。</a:t>
              </a:r>
              <a:endParaRPr lang="en-US" altLang="zh-CN" sz="2000">
                <a:sym typeface="+mn-ea"/>
              </a:endParaRPr>
            </a:p>
            <a:p>
              <a:pPr fontAlgn="auto">
                <a:lnSpc>
                  <a:spcPct val="150000"/>
                </a:lnSpc>
                <a:defRPr/>
              </a:pPr>
              <a:r>
                <a:rPr lang="en-US" altLang="zh-CN" sz="2000">
                  <a:sym typeface="+mn-ea"/>
                </a:rPr>
                <a:t>2. 会议组织概况</a:t>
              </a:r>
              <a:endParaRPr lang="en-US" altLang="zh-CN" sz="2000">
                <a:sym typeface="+mn-ea"/>
              </a:endParaRPr>
            </a:p>
            <a:p>
              <a:pPr fontAlgn="auto">
                <a:lnSpc>
                  <a:spcPct val="150000"/>
                </a:lnSpc>
                <a:defRPr/>
              </a:pPr>
              <a:r>
                <a:rPr lang="en-US" altLang="zh-CN" sz="2000">
                  <a:sym typeface="+mn-ea"/>
                </a:rPr>
                <a:t>（1）会议时间。</a:t>
              </a:r>
              <a:endParaRPr lang="en-US" altLang="zh-CN" sz="2000">
                <a:sym typeface="+mn-ea"/>
              </a:endParaRPr>
            </a:p>
            <a:p>
              <a:pPr fontAlgn="auto">
                <a:lnSpc>
                  <a:spcPct val="150000"/>
                </a:lnSpc>
                <a:defRPr/>
              </a:pPr>
              <a:r>
                <a:rPr lang="en-US" altLang="zh-CN" sz="2000">
                  <a:sym typeface="+mn-ea"/>
                </a:rPr>
                <a:t>（2）开会地点。</a:t>
              </a:r>
              <a:endParaRPr lang="en-US" altLang="zh-CN" sz="2000">
                <a:sym typeface="+mn-ea"/>
              </a:endParaRPr>
            </a:p>
            <a:p>
              <a:pPr fontAlgn="auto">
                <a:lnSpc>
                  <a:spcPct val="150000"/>
                </a:lnSpc>
                <a:defRPr/>
              </a:pPr>
              <a:r>
                <a:rPr lang="en-US" altLang="zh-CN" sz="2000">
                  <a:sym typeface="+mn-ea"/>
                </a:rPr>
                <a:t>（3）主持人的职务、姓名。</a:t>
              </a:r>
              <a:endParaRPr lang="en-US" altLang="zh-CN" sz="2000">
                <a:sym typeface="+mn-ea"/>
              </a:endParaRPr>
            </a:p>
            <a:p>
              <a:pPr fontAlgn="auto">
                <a:lnSpc>
                  <a:spcPct val="150000"/>
                </a:lnSpc>
                <a:defRPr/>
              </a:pPr>
              <a:r>
                <a:rPr lang="en-US" altLang="zh-CN" sz="2000">
                  <a:sym typeface="+mn-ea"/>
                </a:rPr>
                <a:t>（4）出席人。</a:t>
              </a:r>
              <a:endParaRPr lang="en-US" altLang="zh-CN" sz="2000">
                <a:sym typeface="+mn-ea"/>
              </a:endParaRPr>
            </a:p>
            <a:p>
              <a:pPr fontAlgn="auto">
                <a:lnSpc>
                  <a:spcPct val="150000"/>
                </a:lnSpc>
                <a:defRPr/>
              </a:pPr>
              <a:r>
                <a:rPr lang="en-US" altLang="zh-CN" sz="2000">
                  <a:sym typeface="+mn-ea"/>
                </a:rPr>
                <a:t>（5）列席人。</a:t>
              </a:r>
              <a:endParaRPr lang="en-US" altLang="zh-CN" sz="2000">
                <a:sym typeface="+mn-ea"/>
              </a:endParaRPr>
            </a:p>
            <a:p>
              <a:pPr fontAlgn="auto">
                <a:lnSpc>
                  <a:spcPct val="150000"/>
                </a:lnSpc>
                <a:defRPr/>
              </a:pPr>
              <a:r>
                <a:rPr lang="en-US" altLang="zh-CN" sz="2000">
                  <a:sym typeface="+mn-ea"/>
                </a:rPr>
                <a:t>（6）缺席人。</a:t>
              </a:r>
              <a:endParaRPr lang="en-US" altLang="zh-CN" sz="2000">
                <a:sym typeface="+mn-ea"/>
              </a:endParaRPr>
            </a:p>
            <a:p>
              <a:pPr fontAlgn="auto">
                <a:lnSpc>
                  <a:spcPct val="150000"/>
                </a:lnSpc>
                <a:defRPr/>
              </a:pPr>
              <a:r>
                <a:rPr lang="en-US" altLang="zh-CN" sz="2000">
                  <a:sym typeface="+mn-ea"/>
                </a:rPr>
                <a:t>（7）记录人。</a:t>
              </a:r>
              <a:endParaRPr lang="en-US" altLang="zh-CN" sz="2000">
                <a:sym typeface="+mn-ea"/>
              </a:endParaRPr>
            </a:p>
            <a:p>
              <a:pPr fontAlgn="auto">
                <a:lnSpc>
                  <a:spcPct val="150000"/>
                </a:lnSpc>
                <a:defRPr/>
              </a:pPr>
              <a:endParaRPr lang="en-US" altLang="zh-CN" sz="2000">
                <a:sym typeface="+mn-ea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Tm="0">
        <p14:warp dir="in"/>
      </p:transition>
    </mc:Choice>
    <mc:Fallback>
      <p:transition spd="slow" advTm="0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3" name="组合 62"/>
          <p:cNvGrpSpPr/>
          <p:nvPr/>
        </p:nvGrpSpPr>
        <p:grpSpPr>
          <a:xfrm>
            <a:off x="636" y="0"/>
            <a:ext cx="12192000" cy="6858000"/>
            <a:chOff x="1" y="0"/>
            <a:chExt cx="12192000" cy="6858000"/>
          </a:xfrm>
        </p:grpSpPr>
        <p:sp>
          <p:nvSpPr>
            <p:cNvPr id="64" name="矩形 63"/>
            <p:cNvSpPr/>
            <p:nvPr/>
          </p:nvSpPr>
          <p:spPr>
            <a:xfrm>
              <a:off x="1" y="0"/>
              <a:ext cx="12192000" cy="6858000"/>
            </a:xfrm>
            <a:prstGeom prst="rect">
              <a:avLst/>
            </a:prstGeom>
            <a:gradFill>
              <a:gsLst>
                <a:gs pos="56000">
                  <a:srgbClr val="C0E1F2"/>
                </a:gs>
                <a:gs pos="56000">
                  <a:srgbClr val="DAE54A"/>
                </a:gs>
              </a:gsLst>
              <a:lin ang="7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65" name="图片 64"/>
            <p:cNvPicPr>
              <a:picLocks noChangeAspect="1"/>
            </p:cNvPicPr>
            <p:nvPr/>
          </p:nvPicPr>
          <p:blipFill rotWithShape="1"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042" t="18106" r="33948" b="488"/>
            <a:stretch>
              <a:fillRect/>
            </a:stretch>
          </p:blipFill>
          <p:spPr>
            <a:xfrm rot="5400000">
              <a:off x="2962274" y="-2356871"/>
              <a:ext cx="6267453" cy="11571742"/>
            </a:xfrm>
            <a:prstGeom prst="rect">
              <a:avLst/>
            </a:prstGeom>
          </p:spPr>
        </p:pic>
        <p:sp>
          <p:nvSpPr>
            <p:cNvPr id="72" name="文本框 71"/>
            <p:cNvSpPr txBox="1"/>
            <p:nvPr/>
          </p:nvSpPr>
          <p:spPr>
            <a:xfrm>
              <a:off x="4937761" y="615615"/>
              <a:ext cx="2316480" cy="460375"/>
            </a:xfrm>
            <a:prstGeom prst="rect">
              <a:avLst/>
            </a:prstGeom>
            <a:noFill/>
          </p:spPr>
          <p:txBody>
            <a:bodyPr wrap="non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defRPr/>
              </a:pPr>
              <a:r>
                <a:rPr lang="zh-CN" altLang="en-US" sz="2400">
                  <a:sym typeface="+mn-ea"/>
                </a:rPr>
                <a:t>会议记录的写作</a:t>
              </a:r>
              <a:endParaRPr lang="zh-CN" altLang="en-US" sz="2400">
                <a:sym typeface="+mn-ea"/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1169035" y="1075975"/>
            <a:ext cx="10046336" cy="5631179"/>
            <a:chOff x="1015236" y="2078859"/>
            <a:chExt cx="6795940" cy="3743096"/>
          </a:xfrm>
        </p:grpSpPr>
        <p:grpSp>
          <p:nvGrpSpPr>
            <p:cNvPr id="41" name="组合 40"/>
            <p:cNvGrpSpPr/>
            <p:nvPr/>
          </p:nvGrpSpPr>
          <p:grpSpPr>
            <a:xfrm>
              <a:off x="1015236" y="2159711"/>
              <a:ext cx="3393414" cy="3320584"/>
              <a:chOff x="4498675" y="2091362"/>
              <a:chExt cx="3393414" cy="3320584"/>
            </a:xfrm>
          </p:grpSpPr>
          <p:sp>
            <p:nvSpPr>
              <p:cNvPr id="7" name="Freeform 5"/>
              <p:cNvSpPr/>
              <p:nvPr/>
            </p:nvSpPr>
            <p:spPr bwMode="auto">
              <a:xfrm>
                <a:off x="4559277" y="2091362"/>
                <a:ext cx="2644211" cy="2629040"/>
              </a:xfrm>
              <a:custGeom>
                <a:avLst/>
                <a:gdLst>
                  <a:gd name="T0" fmla="*/ 2100 w 2100"/>
                  <a:gd name="T1" fmla="*/ 630 h 2147"/>
                  <a:gd name="T2" fmla="*/ 634 w 2100"/>
                  <a:gd name="T3" fmla="*/ 510 h 2147"/>
                  <a:gd name="T4" fmla="*/ 1574 w 2100"/>
                  <a:gd name="T5" fmla="*/ 1621 h 2147"/>
                  <a:gd name="T6" fmla="*/ 991 w 2100"/>
                  <a:gd name="T7" fmla="*/ 1572 h 2147"/>
                  <a:gd name="T8" fmla="*/ 2100 w 2100"/>
                  <a:gd name="T9" fmla="*/ 630 h 21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00" h="2147">
                    <a:moveTo>
                      <a:pt x="2100" y="630"/>
                    </a:moveTo>
                    <a:cubicBezTo>
                      <a:pt x="1728" y="193"/>
                      <a:pt x="1072" y="139"/>
                      <a:pt x="634" y="510"/>
                    </a:cubicBezTo>
                    <a:cubicBezTo>
                      <a:pt x="0" y="1047"/>
                      <a:pt x="953" y="2147"/>
                      <a:pt x="1574" y="1621"/>
                    </a:cubicBezTo>
                    <a:cubicBezTo>
                      <a:pt x="1400" y="1768"/>
                      <a:pt x="1139" y="1747"/>
                      <a:pt x="991" y="1572"/>
                    </a:cubicBezTo>
                    <a:cubicBezTo>
                      <a:pt x="466" y="952"/>
                      <a:pt x="1563" y="0"/>
                      <a:pt x="2100" y="630"/>
                    </a:cubicBezTo>
                    <a:close/>
                  </a:path>
                </a:pathLst>
              </a:custGeom>
              <a:solidFill>
                <a:srgbClr val="C0E1F2"/>
              </a:solidFill>
              <a:ln w="9525">
                <a:noFill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9" name="Freeform 7"/>
              <p:cNvSpPr/>
              <p:nvPr/>
            </p:nvSpPr>
            <p:spPr bwMode="auto">
              <a:xfrm>
                <a:off x="4498675" y="2803056"/>
                <a:ext cx="2704812" cy="2573103"/>
              </a:xfrm>
              <a:custGeom>
                <a:avLst/>
                <a:gdLst>
                  <a:gd name="T0" fmla="*/ 633 w 2148"/>
                  <a:gd name="T1" fmla="*/ 0 h 2101"/>
                  <a:gd name="T2" fmla="*/ 512 w 2148"/>
                  <a:gd name="T3" fmla="*/ 1467 h 2101"/>
                  <a:gd name="T4" fmla="*/ 1623 w 2148"/>
                  <a:gd name="T5" fmla="*/ 527 h 2101"/>
                  <a:gd name="T6" fmla="*/ 1574 w 2148"/>
                  <a:gd name="T7" fmla="*/ 1110 h 2101"/>
                  <a:gd name="T8" fmla="*/ 633 w 2148"/>
                  <a:gd name="T9" fmla="*/ 0 h 2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48" h="2101">
                    <a:moveTo>
                      <a:pt x="633" y="0"/>
                    </a:moveTo>
                    <a:cubicBezTo>
                      <a:pt x="195" y="371"/>
                      <a:pt x="140" y="1028"/>
                      <a:pt x="512" y="1467"/>
                    </a:cubicBezTo>
                    <a:cubicBezTo>
                      <a:pt x="1048" y="2101"/>
                      <a:pt x="2148" y="1148"/>
                      <a:pt x="1623" y="527"/>
                    </a:cubicBezTo>
                    <a:cubicBezTo>
                      <a:pt x="1770" y="701"/>
                      <a:pt x="1748" y="962"/>
                      <a:pt x="1574" y="1110"/>
                    </a:cubicBezTo>
                    <a:cubicBezTo>
                      <a:pt x="953" y="1636"/>
                      <a:pt x="0" y="536"/>
                      <a:pt x="633" y="0"/>
                    </a:cubicBezTo>
                    <a:close/>
                  </a:path>
                </a:pathLst>
              </a:custGeom>
              <a:solidFill>
                <a:srgbClr val="DAE54A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 lang="en-US" sz="2400"/>
              </a:p>
            </p:txBody>
          </p:sp>
          <p:sp>
            <p:nvSpPr>
              <p:cNvPr id="8" name="Freeform 6"/>
              <p:cNvSpPr/>
              <p:nvPr/>
            </p:nvSpPr>
            <p:spPr bwMode="auto">
              <a:xfrm>
                <a:off x="5195317" y="2152111"/>
                <a:ext cx="2696772" cy="2568291"/>
              </a:xfrm>
              <a:custGeom>
                <a:avLst/>
                <a:gdLst>
                  <a:gd name="T0" fmla="*/ 1521 w 2142"/>
                  <a:gd name="T1" fmla="*/ 2097 h 2097"/>
                  <a:gd name="T2" fmla="*/ 1637 w 2142"/>
                  <a:gd name="T3" fmla="*/ 634 h 2097"/>
                  <a:gd name="T4" fmla="*/ 526 w 2142"/>
                  <a:gd name="T5" fmla="*/ 1574 h 2097"/>
                  <a:gd name="T6" fmla="*/ 575 w 2142"/>
                  <a:gd name="T7" fmla="*/ 991 h 2097"/>
                  <a:gd name="T8" fmla="*/ 1521 w 2142"/>
                  <a:gd name="T9" fmla="*/ 2097 h 20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42" h="2097">
                    <a:moveTo>
                      <a:pt x="1521" y="2097"/>
                    </a:moveTo>
                    <a:cubicBezTo>
                      <a:pt x="1954" y="1724"/>
                      <a:pt x="2007" y="1071"/>
                      <a:pt x="1637" y="634"/>
                    </a:cubicBezTo>
                    <a:cubicBezTo>
                      <a:pt x="1100" y="0"/>
                      <a:pt x="0" y="953"/>
                      <a:pt x="526" y="1574"/>
                    </a:cubicBezTo>
                    <a:cubicBezTo>
                      <a:pt x="379" y="1400"/>
                      <a:pt x="400" y="1139"/>
                      <a:pt x="575" y="991"/>
                    </a:cubicBezTo>
                    <a:cubicBezTo>
                      <a:pt x="1194" y="467"/>
                      <a:pt x="2142" y="1558"/>
                      <a:pt x="1521" y="2097"/>
                    </a:cubicBezTo>
                    <a:close/>
                  </a:path>
                </a:pathLst>
              </a:custGeom>
              <a:solidFill>
                <a:srgbClr val="DAE54A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 lang="en-US" sz="2400"/>
              </a:p>
            </p:txBody>
          </p:sp>
          <p:sp>
            <p:nvSpPr>
              <p:cNvPr id="10" name="Freeform 8"/>
              <p:cNvSpPr/>
              <p:nvPr/>
            </p:nvSpPr>
            <p:spPr bwMode="auto">
              <a:xfrm>
                <a:off x="5195439" y="2788319"/>
                <a:ext cx="2640500" cy="2623627"/>
              </a:xfrm>
              <a:custGeom>
                <a:avLst/>
                <a:gdLst>
                  <a:gd name="T0" fmla="*/ 0 w 2097"/>
                  <a:gd name="T1" fmla="*/ 1520 h 2142"/>
                  <a:gd name="T2" fmla="*/ 1463 w 2097"/>
                  <a:gd name="T3" fmla="*/ 1636 h 2142"/>
                  <a:gd name="T4" fmla="*/ 523 w 2097"/>
                  <a:gd name="T5" fmla="*/ 525 h 2142"/>
                  <a:gd name="T6" fmla="*/ 1106 w 2097"/>
                  <a:gd name="T7" fmla="*/ 574 h 2142"/>
                  <a:gd name="T8" fmla="*/ 0 w 2097"/>
                  <a:gd name="T9" fmla="*/ 1520 h 21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97" h="2142">
                    <a:moveTo>
                      <a:pt x="0" y="1520"/>
                    </a:moveTo>
                    <a:cubicBezTo>
                      <a:pt x="373" y="1954"/>
                      <a:pt x="1026" y="2006"/>
                      <a:pt x="1463" y="1636"/>
                    </a:cubicBezTo>
                    <a:cubicBezTo>
                      <a:pt x="2097" y="1100"/>
                      <a:pt x="1144" y="0"/>
                      <a:pt x="523" y="525"/>
                    </a:cubicBezTo>
                    <a:cubicBezTo>
                      <a:pt x="697" y="378"/>
                      <a:pt x="958" y="400"/>
                      <a:pt x="1106" y="574"/>
                    </a:cubicBezTo>
                    <a:cubicBezTo>
                      <a:pt x="1630" y="1193"/>
                      <a:pt x="539" y="2142"/>
                      <a:pt x="0" y="1520"/>
                    </a:cubicBezTo>
                    <a:close/>
                  </a:path>
                </a:pathLst>
              </a:custGeom>
              <a:solidFill>
                <a:srgbClr val="C0E1F2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 lang="en-US" sz="2400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73" name="矩形 72"/>
            <p:cNvSpPr/>
            <p:nvPr/>
          </p:nvSpPr>
          <p:spPr>
            <a:xfrm>
              <a:off x="4089109" y="2078859"/>
              <a:ext cx="3722067" cy="3743096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fontAlgn="auto">
                <a:lnSpc>
                  <a:spcPct val="150000"/>
                </a:lnSpc>
                <a:defRPr/>
              </a:pPr>
              <a:r>
                <a:rPr lang="en-US" altLang="zh-CN" sz="2000">
                  <a:sym typeface="+mn-ea"/>
                </a:rPr>
                <a:t>3. 会议内容</a:t>
              </a:r>
              <a:endParaRPr lang="en-US" altLang="zh-CN" sz="2000">
                <a:sym typeface="+mn-ea"/>
              </a:endParaRPr>
            </a:p>
            <a:p>
              <a:pPr fontAlgn="auto">
                <a:lnSpc>
                  <a:spcPct val="150000"/>
                </a:lnSpc>
                <a:defRPr/>
              </a:pPr>
              <a:r>
                <a:rPr lang="en-US" altLang="zh-CN" sz="2000">
                  <a:sym typeface="+mn-ea"/>
                </a:rPr>
                <a:t>会议内容一般包含以下方面：</a:t>
              </a:r>
              <a:endParaRPr lang="en-US" altLang="zh-CN" sz="2000">
                <a:sym typeface="+mn-ea"/>
              </a:endParaRPr>
            </a:p>
            <a:p>
              <a:pPr fontAlgn="auto">
                <a:lnSpc>
                  <a:spcPct val="150000"/>
                </a:lnSpc>
                <a:defRPr/>
              </a:pPr>
              <a:r>
                <a:rPr lang="en-US" altLang="zh-CN" sz="2000">
                  <a:sym typeface="+mn-ea"/>
                </a:rPr>
                <a:t>（1）会议的议题、宗旨、目的。</a:t>
              </a:r>
              <a:endParaRPr lang="en-US" altLang="zh-CN" sz="2000">
                <a:sym typeface="+mn-ea"/>
              </a:endParaRPr>
            </a:p>
            <a:p>
              <a:pPr fontAlgn="auto">
                <a:lnSpc>
                  <a:spcPct val="150000"/>
                </a:lnSpc>
                <a:defRPr/>
              </a:pPr>
              <a:r>
                <a:rPr lang="en-US" altLang="zh-CN" sz="2000">
                  <a:sym typeface="+mn-ea"/>
                </a:rPr>
                <a:t>（2）会议的议程。</a:t>
              </a:r>
              <a:endParaRPr lang="en-US" altLang="zh-CN" sz="2000">
                <a:sym typeface="+mn-ea"/>
              </a:endParaRPr>
            </a:p>
            <a:p>
              <a:pPr fontAlgn="auto">
                <a:lnSpc>
                  <a:spcPct val="150000"/>
                </a:lnSpc>
                <a:defRPr/>
              </a:pPr>
              <a:r>
                <a:rPr lang="en-US" altLang="zh-CN" sz="2000">
                  <a:sym typeface="+mn-ea"/>
                </a:rPr>
                <a:t>（3）会议的报告和讲话。</a:t>
              </a:r>
              <a:endParaRPr lang="en-US" altLang="zh-CN" sz="2000">
                <a:sym typeface="+mn-ea"/>
              </a:endParaRPr>
            </a:p>
            <a:p>
              <a:pPr fontAlgn="auto">
                <a:lnSpc>
                  <a:spcPct val="150000"/>
                </a:lnSpc>
                <a:defRPr/>
              </a:pPr>
              <a:r>
                <a:rPr lang="en-US" altLang="zh-CN" sz="2000">
                  <a:sym typeface="+mn-ea"/>
                </a:rPr>
                <a:t>（4）会议的讨论和发言。</a:t>
              </a:r>
              <a:endParaRPr lang="en-US" altLang="zh-CN" sz="2000">
                <a:sym typeface="+mn-ea"/>
              </a:endParaRPr>
            </a:p>
            <a:p>
              <a:pPr fontAlgn="auto">
                <a:lnSpc>
                  <a:spcPct val="150000"/>
                </a:lnSpc>
                <a:defRPr/>
              </a:pPr>
              <a:r>
                <a:rPr lang="en-US" altLang="zh-CN" sz="2000">
                  <a:sym typeface="+mn-ea"/>
                </a:rPr>
                <a:t>（5）会议的表决情况。</a:t>
              </a:r>
              <a:endParaRPr lang="en-US" altLang="zh-CN" sz="2000">
                <a:sym typeface="+mn-ea"/>
              </a:endParaRPr>
            </a:p>
            <a:p>
              <a:pPr fontAlgn="auto">
                <a:lnSpc>
                  <a:spcPct val="150000"/>
                </a:lnSpc>
                <a:defRPr/>
              </a:pPr>
              <a:r>
                <a:rPr lang="en-US" altLang="zh-CN" sz="2000">
                  <a:sym typeface="+mn-ea"/>
                </a:rPr>
                <a:t>（6）会议的决定和决议。</a:t>
              </a:r>
              <a:endParaRPr lang="en-US" altLang="zh-CN" sz="2000">
                <a:sym typeface="+mn-ea"/>
              </a:endParaRPr>
            </a:p>
            <a:p>
              <a:pPr fontAlgn="auto">
                <a:lnSpc>
                  <a:spcPct val="150000"/>
                </a:lnSpc>
                <a:defRPr/>
              </a:pPr>
              <a:r>
                <a:rPr lang="en-US" altLang="zh-CN" sz="2000">
                  <a:sym typeface="+mn-ea"/>
                </a:rPr>
                <a:t>（7）会议的遗留问题。</a:t>
              </a:r>
              <a:endParaRPr lang="en-US" altLang="zh-CN" sz="2000">
                <a:sym typeface="+mn-ea"/>
              </a:endParaRPr>
            </a:p>
            <a:p>
              <a:pPr fontAlgn="auto">
                <a:lnSpc>
                  <a:spcPct val="150000"/>
                </a:lnSpc>
                <a:defRPr/>
              </a:pPr>
              <a:r>
                <a:rPr lang="en-US" altLang="zh-CN" sz="2000">
                  <a:sym typeface="+mn-ea"/>
                </a:rPr>
                <a:t>4. 结尾</a:t>
              </a:r>
              <a:endParaRPr lang="en-US" altLang="zh-CN" sz="2000">
                <a:sym typeface="+mn-ea"/>
              </a:endParaRPr>
            </a:p>
            <a:p>
              <a:pPr fontAlgn="auto">
                <a:lnSpc>
                  <a:spcPct val="150000"/>
                </a:lnSpc>
                <a:defRPr/>
              </a:pPr>
              <a:r>
                <a:rPr lang="en-US" altLang="zh-CN" sz="2000">
                  <a:sym typeface="+mn-ea"/>
                </a:rPr>
                <a:t>可将主持人宣布的散会一项记入，也可以将散会一项略去不记。</a:t>
              </a:r>
              <a:endParaRPr lang="en-US" altLang="zh-CN" sz="2000">
                <a:sym typeface="+mn-ea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Tm="0">
        <p14:warp dir="in"/>
      </p:transition>
    </mc:Choice>
    <mc:Fallback>
      <p:transition spd="slow" advTm="0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3" name="组合 62"/>
          <p:cNvGrpSpPr/>
          <p:nvPr/>
        </p:nvGrpSpPr>
        <p:grpSpPr>
          <a:xfrm>
            <a:off x="636" y="0"/>
            <a:ext cx="12192000" cy="6858000"/>
            <a:chOff x="1" y="0"/>
            <a:chExt cx="12192000" cy="6858000"/>
          </a:xfrm>
        </p:grpSpPr>
        <p:sp>
          <p:nvSpPr>
            <p:cNvPr id="64" name="矩形 63"/>
            <p:cNvSpPr/>
            <p:nvPr/>
          </p:nvSpPr>
          <p:spPr>
            <a:xfrm>
              <a:off x="1" y="0"/>
              <a:ext cx="12192000" cy="6858000"/>
            </a:xfrm>
            <a:prstGeom prst="rect">
              <a:avLst/>
            </a:prstGeom>
            <a:gradFill>
              <a:gsLst>
                <a:gs pos="56000">
                  <a:srgbClr val="C0E1F2"/>
                </a:gs>
                <a:gs pos="56000">
                  <a:srgbClr val="DAE54A"/>
                </a:gs>
              </a:gsLst>
              <a:lin ang="7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65" name="图片 64"/>
            <p:cNvPicPr>
              <a:picLocks noChangeAspect="1"/>
            </p:cNvPicPr>
            <p:nvPr/>
          </p:nvPicPr>
          <p:blipFill rotWithShape="1"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042" t="18106" r="33948" b="488"/>
            <a:stretch>
              <a:fillRect/>
            </a:stretch>
          </p:blipFill>
          <p:spPr>
            <a:xfrm rot="5400000">
              <a:off x="2962274" y="-2356871"/>
              <a:ext cx="6267453" cy="11571742"/>
            </a:xfrm>
            <a:prstGeom prst="rect">
              <a:avLst/>
            </a:prstGeom>
          </p:spPr>
        </p:pic>
        <p:sp>
          <p:nvSpPr>
            <p:cNvPr id="72" name="文本框 71"/>
            <p:cNvSpPr txBox="1"/>
            <p:nvPr/>
          </p:nvSpPr>
          <p:spPr>
            <a:xfrm>
              <a:off x="4937761" y="615615"/>
              <a:ext cx="2316480" cy="460375"/>
            </a:xfrm>
            <a:prstGeom prst="rect">
              <a:avLst/>
            </a:prstGeom>
            <a:noFill/>
          </p:spPr>
          <p:txBody>
            <a:bodyPr wrap="non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defRPr/>
              </a:pPr>
              <a:r>
                <a:rPr lang="zh-CN" altLang="en-US" sz="2400">
                  <a:sym typeface="+mn-ea"/>
                </a:rPr>
                <a:t>会议记录的写作</a:t>
              </a:r>
              <a:endParaRPr lang="zh-CN" altLang="en-US" sz="2400">
                <a:sym typeface="+mn-ea"/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1169035" y="1197610"/>
            <a:ext cx="8582025" cy="4995545"/>
            <a:chOff x="1015236" y="2159711"/>
            <a:chExt cx="5805393" cy="3320584"/>
          </a:xfrm>
        </p:grpSpPr>
        <p:grpSp>
          <p:nvGrpSpPr>
            <p:cNvPr id="41" name="组合 40"/>
            <p:cNvGrpSpPr/>
            <p:nvPr/>
          </p:nvGrpSpPr>
          <p:grpSpPr>
            <a:xfrm>
              <a:off x="1015236" y="2159711"/>
              <a:ext cx="3393414" cy="3320584"/>
              <a:chOff x="4498675" y="2091362"/>
              <a:chExt cx="3393414" cy="3320584"/>
            </a:xfrm>
          </p:grpSpPr>
          <p:sp>
            <p:nvSpPr>
              <p:cNvPr id="7" name="Freeform 5"/>
              <p:cNvSpPr/>
              <p:nvPr/>
            </p:nvSpPr>
            <p:spPr bwMode="auto">
              <a:xfrm>
                <a:off x="4559277" y="2091362"/>
                <a:ext cx="2644211" cy="2629040"/>
              </a:xfrm>
              <a:custGeom>
                <a:avLst/>
                <a:gdLst>
                  <a:gd name="T0" fmla="*/ 2100 w 2100"/>
                  <a:gd name="T1" fmla="*/ 630 h 2147"/>
                  <a:gd name="T2" fmla="*/ 634 w 2100"/>
                  <a:gd name="T3" fmla="*/ 510 h 2147"/>
                  <a:gd name="T4" fmla="*/ 1574 w 2100"/>
                  <a:gd name="T5" fmla="*/ 1621 h 2147"/>
                  <a:gd name="T6" fmla="*/ 991 w 2100"/>
                  <a:gd name="T7" fmla="*/ 1572 h 2147"/>
                  <a:gd name="T8" fmla="*/ 2100 w 2100"/>
                  <a:gd name="T9" fmla="*/ 630 h 21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00" h="2147">
                    <a:moveTo>
                      <a:pt x="2100" y="630"/>
                    </a:moveTo>
                    <a:cubicBezTo>
                      <a:pt x="1728" y="193"/>
                      <a:pt x="1072" y="139"/>
                      <a:pt x="634" y="510"/>
                    </a:cubicBezTo>
                    <a:cubicBezTo>
                      <a:pt x="0" y="1047"/>
                      <a:pt x="953" y="2147"/>
                      <a:pt x="1574" y="1621"/>
                    </a:cubicBezTo>
                    <a:cubicBezTo>
                      <a:pt x="1400" y="1768"/>
                      <a:pt x="1139" y="1747"/>
                      <a:pt x="991" y="1572"/>
                    </a:cubicBezTo>
                    <a:cubicBezTo>
                      <a:pt x="466" y="952"/>
                      <a:pt x="1563" y="0"/>
                      <a:pt x="2100" y="630"/>
                    </a:cubicBezTo>
                    <a:close/>
                  </a:path>
                </a:pathLst>
              </a:custGeom>
              <a:solidFill>
                <a:srgbClr val="C0E1F2"/>
              </a:solidFill>
              <a:ln w="9525">
                <a:noFill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9" name="Freeform 7"/>
              <p:cNvSpPr/>
              <p:nvPr/>
            </p:nvSpPr>
            <p:spPr bwMode="auto">
              <a:xfrm>
                <a:off x="4498675" y="2803056"/>
                <a:ext cx="2704812" cy="2573103"/>
              </a:xfrm>
              <a:custGeom>
                <a:avLst/>
                <a:gdLst>
                  <a:gd name="T0" fmla="*/ 633 w 2148"/>
                  <a:gd name="T1" fmla="*/ 0 h 2101"/>
                  <a:gd name="T2" fmla="*/ 512 w 2148"/>
                  <a:gd name="T3" fmla="*/ 1467 h 2101"/>
                  <a:gd name="T4" fmla="*/ 1623 w 2148"/>
                  <a:gd name="T5" fmla="*/ 527 h 2101"/>
                  <a:gd name="T6" fmla="*/ 1574 w 2148"/>
                  <a:gd name="T7" fmla="*/ 1110 h 2101"/>
                  <a:gd name="T8" fmla="*/ 633 w 2148"/>
                  <a:gd name="T9" fmla="*/ 0 h 2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48" h="2101">
                    <a:moveTo>
                      <a:pt x="633" y="0"/>
                    </a:moveTo>
                    <a:cubicBezTo>
                      <a:pt x="195" y="371"/>
                      <a:pt x="140" y="1028"/>
                      <a:pt x="512" y="1467"/>
                    </a:cubicBezTo>
                    <a:cubicBezTo>
                      <a:pt x="1048" y="2101"/>
                      <a:pt x="2148" y="1148"/>
                      <a:pt x="1623" y="527"/>
                    </a:cubicBezTo>
                    <a:cubicBezTo>
                      <a:pt x="1770" y="701"/>
                      <a:pt x="1748" y="962"/>
                      <a:pt x="1574" y="1110"/>
                    </a:cubicBezTo>
                    <a:cubicBezTo>
                      <a:pt x="953" y="1636"/>
                      <a:pt x="0" y="536"/>
                      <a:pt x="633" y="0"/>
                    </a:cubicBezTo>
                    <a:close/>
                  </a:path>
                </a:pathLst>
              </a:custGeom>
              <a:solidFill>
                <a:srgbClr val="DAE54A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 lang="en-US" sz="2400"/>
              </a:p>
            </p:txBody>
          </p:sp>
          <p:sp>
            <p:nvSpPr>
              <p:cNvPr id="8" name="Freeform 6"/>
              <p:cNvSpPr/>
              <p:nvPr/>
            </p:nvSpPr>
            <p:spPr bwMode="auto">
              <a:xfrm>
                <a:off x="5195317" y="2152111"/>
                <a:ext cx="2696772" cy="2568291"/>
              </a:xfrm>
              <a:custGeom>
                <a:avLst/>
                <a:gdLst>
                  <a:gd name="T0" fmla="*/ 1521 w 2142"/>
                  <a:gd name="T1" fmla="*/ 2097 h 2097"/>
                  <a:gd name="T2" fmla="*/ 1637 w 2142"/>
                  <a:gd name="T3" fmla="*/ 634 h 2097"/>
                  <a:gd name="T4" fmla="*/ 526 w 2142"/>
                  <a:gd name="T5" fmla="*/ 1574 h 2097"/>
                  <a:gd name="T6" fmla="*/ 575 w 2142"/>
                  <a:gd name="T7" fmla="*/ 991 h 2097"/>
                  <a:gd name="T8" fmla="*/ 1521 w 2142"/>
                  <a:gd name="T9" fmla="*/ 2097 h 20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42" h="2097">
                    <a:moveTo>
                      <a:pt x="1521" y="2097"/>
                    </a:moveTo>
                    <a:cubicBezTo>
                      <a:pt x="1954" y="1724"/>
                      <a:pt x="2007" y="1071"/>
                      <a:pt x="1637" y="634"/>
                    </a:cubicBezTo>
                    <a:cubicBezTo>
                      <a:pt x="1100" y="0"/>
                      <a:pt x="0" y="953"/>
                      <a:pt x="526" y="1574"/>
                    </a:cubicBezTo>
                    <a:cubicBezTo>
                      <a:pt x="379" y="1400"/>
                      <a:pt x="400" y="1139"/>
                      <a:pt x="575" y="991"/>
                    </a:cubicBezTo>
                    <a:cubicBezTo>
                      <a:pt x="1194" y="467"/>
                      <a:pt x="2142" y="1558"/>
                      <a:pt x="1521" y="2097"/>
                    </a:cubicBezTo>
                    <a:close/>
                  </a:path>
                </a:pathLst>
              </a:custGeom>
              <a:solidFill>
                <a:srgbClr val="DAE54A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 lang="en-US" sz="2400"/>
              </a:p>
            </p:txBody>
          </p:sp>
          <p:sp>
            <p:nvSpPr>
              <p:cNvPr id="10" name="Freeform 8"/>
              <p:cNvSpPr/>
              <p:nvPr/>
            </p:nvSpPr>
            <p:spPr bwMode="auto">
              <a:xfrm>
                <a:off x="5195439" y="2788319"/>
                <a:ext cx="2640500" cy="2623627"/>
              </a:xfrm>
              <a:custGeom>
                <a:avLst/>
                <a:gdLst>
                  <a:gd name="T0" fmla="*/ 0 w 2097"/>
                  <a:gd name="T1" fmla="*/ 1520 h 2142"/>
                  <a:gd name="T2" fmla="*/ 1463 w 2097"/>
                  <a:gd name="T3" fmla="*/ 1636 h 2142"/>
                  <a:gd name="T4" fmla="*/ 523 w 2097"/>
                  <a:gd name="T5" fmla="*/ 525 h 2142"/>
                  <a:gd name="T6" fmla="*/ 1106 w 2097"/>
                  <a:gd name="T7" fmla="*/ 574 h 2142"/>
                  <a:gd name="T8" fmla="*/ 0 w 2097"/>
                  <a:gd name="T9" fmla="*/ 1520 h 21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97" h="2142">
                    <a:moveTo>
                      <a:pt x="0" y="1520"/>
                    </a:moveTo>
                    <a:cubicBezTo>
                      <a:pt x="373" y="1954"/>
                      <a:pt x="1026" y="2006"/>
                      <a:pt x="1463" y="1636"/>
                    </a:cubicBezTo>
                    <a:cubicBezTo>
                      <a:pt x="2097" y="1100"/>
                      <a:pt x="1144" y="0"/>
                      <a:pt x="523" y="525"/>
                    </a:cubicBezTo>
                    <a:cubicBezTo>
                      <a:pt x="697" y="378"/>
                      <a:pt x="958" y="400"/>
                      <a:pt x="1106" y="574"/>
                    </a:cubicBezTo>
                    <a:cubicBezTo>
                      <a:pt x="1630" y="1193"/>
                      <a:pt x="539" y="2142"/>
                      <a:pt x="0" y="1520"/>
                    </a:cubicBezTo>
                    <a:close/>
                  </a:path>
                </a:pathLst>
              </a:custGeom>
              <a:solidFill>
                <a:srgbClr val="C0E1F2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 lang="en-US" sz="2400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73" name="矩形 72"/>
            <p:cNvSpPr/>
            <p:nvPr/>
          </p:nvSpPr>
          <p:spPr>
            <a:xfrm>
              <a:off x="4666427" y="2385296"/>
              <a:ext cx="2154202" cy="2515658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fontAlgn="auto">
                <a:lnSpc>
                  <a:spcPct val="150000"/>
                </a:lnSpc>
                <a:defRPr/>
              </a:pPr>
              <a:r>
                <a:rPr lang="en-US" altLang="zh-CN" sz="2000">
                  <a:sym typeface="+mn-ea"/>
                </a:rPr>
                <a:t>（二）会议记录的写作技巧</a:t>
              </a:r>
              <a:endParaRPr lang="en-US" altLang="zh-CN" sz="2000">
                <a:sym typeface="+mn-ea"/>
              </a:endParaRPr>
            </a:p>
            <a:p>
              <a:pPr fontAlgn="auto">
                <a:lnSpc>
                  <a:spcPct val="150000"/>
                </a:lnSpc>
                <a:defRPr/>
              </a:pPr>
              <a:r>
                <a:rPr lang="en-US" altLang="zh-CN" sz="2000">
                  <a:sym typeface="+mn-ea"/>
                </a:rPr>
                <a:t>一快，即记得快。</a:t>
              </a:r>
              <a:endParaRPr lang="en-US" altLang="zh-CN" sz="2000">
                <a:sym typeface="+mn-ea"/>
              </a:endParaRPr>
            </a:p>
            <a:p>
              <a:pPr fontAlgn="auto">
                <a:lnSpc>
                  <a:spcPct val="150000"/>
                </a:lnSpc>
                <a:defRPr/>
              </a:pPr>
              <a:r>
                <a:rPr lang="en-US" altLang="zh-CN" sz="2000">
                  <a:sym typeface="+mn-ea"/>
                </a:rPr>
                <a:t>二要，即择要而记。</a:t>
              </a:r>
              <a:endParaRPr lang="en-US" altLang="zh-CN" sz="2000">
                <a:sym typeface="+mn-ea"/>
              </a:endParaRPr>
            </a:p>
            <a:p>
              <a:pPr fontAlgn="auto">
                <a:lnSpc>
                  <a:spcPct val="150000"/>
                </a:lnSpc>
                <a:defRPr/>
              </a:pPr>
              <a:r>
                <a:rPr lang="en-US" altLang="zh-CN" sz="2000">
                  <a:sym typeface="+mn-ea"/>
                </a:rPr>
                <a:t>三省，即在记录中正确使用省略法。</a:t>
              </a:r>
              <a:endParaRPr lang="en-US" altLang="zh-CN" sz="2000">
                <a:sym typeface="+mn-ea"/>
              </a:endParaRPr>
            </a:p>
            <a:p>
              <a:pPr fontAlgn="auto">
                <a:lnSpc>
                  <a:spcPct val="150000"/>
                </a:lnSpc>
                <a:defRPr/>
              </a:pPr>
              <a:r>
                <a:rPr lang="en-US" altLang="zh-CN" sz="2000">
                  <a:sym typeface="+mn-ea"/>
                </a:rPr>
                <a:t>四代，即用较为简便的写法代替复杂的写法。</a:t>
              </a:r>
              <a:endParaRPr lang="en-US" altLang="zh-CN" sz="2000">
                <a:sym typeface="+mn-ea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Tm="0">
        <p14:warp dir="in"/>
      </p:transition>
    </mc:Choice>
    <mc:Fallback>
      <p:transition spd="slow" advTm="0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636" y="0"/>
            <a:ext cx="12192000" cy="6858000"/>
            <a:chOff x="1" y="0"/>
            <a:chExt cx="12192000" cy="6858000"/>
          </a:xfrm>
        </p:grpSpPr>
        <p:sp>
          <p:nvSpPr>
            <p:cNvPr id="25" name="矩形 24"/>
            <p:cNvSpPr/>
            <p:nvPr/>
          </p:nvSpPr>
          <p:spPr>
            <a:xfrm>
              <a:off x="1" y="0"/>
              <a:ext cx="12192000" cy="6858000"/>
            </a:xfrm>
            <a:prstGeom prst="rect">
              <a:avLst/>
            </a:prstGeom>
            <a:gradFill>
              <a:gsLst>
                <a:gs pos="56000">
                  <a:srgbClr val="C0E1F2"/>
                </a:gs>
                <a:gs pos="56000">
                  <a:srgbClr val="DAE54A"/>
                </a:gs>
              </a:gsLst>
              <a:lin ang="7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6" name="图片 25"/>
            <p:cNvPicPr>
              <a:picLocks noChangeAspect="1"/>
            </p:cNvPicPr>
            <p:nvPr/>
          </p:nvPicPr>
          <p:blipFill rotWithShape="1"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042" t="18106" r="33948" b="488"/>
            <a:stretch>
              <a:fillRect/>
            </a:stretch>
          </p:blipFill>
          <p:spPr>
            <a:xfrm rot="5400000">
              <a:off x="2962274" y="-2356871"/>
              <a:ext cx="6267453" cy="11571742"/>
            </a:xfrm>
            <a:prstGeom prst="rect">
              <a:avLst/>
            </a:prstGeom>
          </p:spPr>
        </p:pic>
        <p:sp>
          <p:nvSpPr>
            <p:cNvPr id="27" name="文本框 26"/>
            <p:cNvSpPr txBox="1"/>
            <p:nvPr/>
          </p:nvSpPr>
          <p:spPr>
            <a:xfrm>
              <a:off x="4175761" y="471470"/>
              <a:ext cx="3840480" cy="460375"/>
            </a:xfrm>
            <a:prstGeom prst="rect">
              <a:avLst/>
            </a:prstGeom>
            <a:noFill/>
          </p:spPr>
          <p:txBody>
            <a:bodyPr wrap="non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defRPr/>
              </a:pPr>
              <a:r>
                <a:rPr lang="zh-CN" altLang="en-US" sz="2400">
                  <a:sym typeface="+mn-ea"/>
                </a:rPr>
                <a:t>（三）会议记录的注意事项</a:t>
              </a:r>
              <a:endParaRPr lang="zh-CN" altLang="en-US" sz="2400">
                <a:sym typeface="+mn-ea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892253" y="931357"/>
            <a:ext cx="11149965" cy="5631180"/>
            <a:chOff x="743847" y="742671"/>
            <a:chExt cx="11149965" cy="5631180"/>
          </a:xfrm>
        </p:grpSpPr>
        <p:grpSp>
          <p:nvGrpSpPr>
            <p:cNvPr id="30" name="îṧ1iḑe"/>
            <p:cNvGrpSpPr/>
            <p:nvPr/>
          </p:nvGrpSpPr>
          <p:grpSpPr>
            <a:xfrm>
              <a:off x="743847" y="1952346"/>
              <a:ext cx="5786538" cy="3199565"/>
              <a:chOff x="503602" y="2132856"/>
              <a:chExt cx="5859098" cy="3239723"/>
            </a:xfrm>
          </p:grpSpPr>
          <p:grpSp>
            <p:nvGrpSpPr>
              <p:cNvPr id="44" name="íṧ1ídè"/>
              <p:cNvGrpSpPr/>
              <p:nvPr/>
            </p:nvGrpSpPr>
            <p:grpSpPr>
              <a:xfrm>
                <a:off x="503602" y="5249660"/>
                <a:ext cx="5859098" cy="122919"/>
                <a:chOff x="-1348120" y="5777968"/>
                <a:chExt cx="9361040" cy="187524"/>
              </a:xfrm>
            </p:grpSpPr>
            <p:sp>
              <p:nvSpPr>
                <p:cNvPr id="55" name="isļîdê"/>
                <p:cNvSpPr/>
                <p:nvPr/>
              </p:nvSpPr>
              <p:spPr>
                <a:xfrm flipV="1">
                  <a:off x="-1348120" y="5928916"/>
                  <a:ext cx="9361040" cy="36576"/>
                </a:xfrm>
                <a:prstGeom prst="trapezoid">
                  <a:avLst>
                    <a:gd name="adj" fmla="val 814192"/>
                  </a:avLst>
                </a:prstGeom>
                <a:solidFill>
                  <a:srgbClr val="808080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090">
                    <a:latin typeface="Open Sans" panose="020B0606030504020204" pitchFamily="34" charset="0"/>
                    <a:ea typeface="微软雅黑" panose="020B0503020204020204" pitchFamily="34" charset="-122"/>
                    <a:sym typeface="Open Sans" panose="020B0606030504020204" pitchFamily="34" charset="0"/>
                  </a:endParaRPr>
                </a:p>
              </p:txBody>
            </p:sp>
            <p:sp>
              <p:nvSpPr>
                <p:cNvPr id="56" name="išľíde"/>
                <p:cNvSpPr/>
                <p:nvPr/>
              </p:nvSpPr>
              <p:spPr>
                <a:xfrm>
                  <a:off x="-1348120" y="5777968"/>
                  <a:ext cx="9361040" cy="151090"/>
                </a:xfrm>
                <a:prstGeom prst="rect">
                  <a:avLst/>
                </a:prstGeom>
                <a:gradFill>
                  <a:gsLst>
                    <a:gs pos="56000">
                      <a:srgbClr val="C0E1F2"/>
                    </a:gs>
                    <a:gs pos="56000">
                      <a:srgbClr val="DAE54A"/>
                    </a:gs>
                  </a:gsLst>
                  <a:lin ang="78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schemeClr val="lt1"/>
                    </a:solidFill>
                    <a:sym typeface="Open Sans" panose="020B0606030504020204" pitchFamily="34" charset="0"/>
                  </a:endParaRPr>
                </a:p>
              </p:txBody>
            </p:sp>
          </p:grpSp>
          <p:grpSp>
            <p:nvGrpSpPr>
              <p:cNvPr id="45" name="îṩḷíḓê"/>
              <p:cNvGrpSpPr/>
              <p:nvPr/>
            </p:nvGrpSpPr>
            <p:grpSpPr>
              <a:xfrm>
                <a:off x="1002671" y="2132856"/>
                <a:ext cx="4860960" cy="3080807"/>
                <a:chOff x="-375492" y="1139528"/>
                <a:chExt cx="7415785" cy="4700016"/>
              </a:xfrm>
            </p:grpSpPr>
            <p:grpSp>
              <p:nvGrpSpPr>
                <p:cNvPr id="46" name="ïšḻíďe"/>
                <p:cNvGrpSpPr/>
                <p:nvPr/>
              </p:nvGrpSpPr>
              <p:grpSpPr>
                <a:xfrm>
                  <a:off x="-375492" y="1139528"/>
                  <a:ext cx="7415785" cy="4700016"/>
                  <a:chOff x="-375492" y="1139528"/>
                  <a:chExt cx="7415785" cy="4700016"/>
                </a:xfrm>
              </p:grpSpPr>
              <p:sp>
                <p:nvSpPr>
                  <p:cNvPr id="48" name="íSḷíḑe"/>
                  <p:cNvSpPr/>
                  <p:nvPr/>
                </p:nvSpPr>
                <p:spPr>
                  <a:xfrm>
                    <a:off x="-375492" y="1139528"/>
                    <a:ext cx="7415784" cy="4700016"/>
                  </a:xfrm>
                  <a:custGeom>
                    <a:avLst/>
                    <a:gdLst>
                      <a:gd name="connsiteX0" fmla="*/ 224028 w 7415784"/>
                      <a:gd name="connsiteY0" fmla="*/ 269748 h 4700016"/>
                      <a:gd name="connsiteX1" fmla="*/ 224028 w 7415784"/>
                      <a:gd name="connsiteY1" fmla="*/ 4430268 h 4700016"/>
                      <a:gd name="connsiteX2" fmla="*/ 7191756 w 7415784"/>
                      <a:gd name="connsiteY2" fmla="*/ 4430268 h 4700016"/>
                      <a:gd name="connsiteX3" fmla="*/ 7191756 w 7415784"/>
                      <a:gd name="connsiteY3" fmla="*/ 269748 h 4700016"/>
                      <a:gd name="connsiteX4" fmla="*/ 266867 w 7415784"/>
                      <a:gd name="connsiteY4" fmla="*/ 0 h 4700016"/>
                      <a:gd name="connsiteX5" fmla="*/ 7148917 w 7415784"/>
                      <a:gd name="connsiteY5" fmla="*/ 0 h 4700016"/>
                      <a:gd name="connsiteX6" fmla="*/ 7415784 w 7415784"/>
                      <a:gd name="connsiteY6" fmla="*/ 266867 h 4700016"/>
                      <a:gd name="connsiteX7" fmla="*/ 7415784 w 7415784"/>
                      <a:gd name="connsiteY7" fmla="*/ 4433149 h 4700016"/>
                      <a:gd name="connsiteX8" fmla="*/ 7148917 w 7415784"/>
                      <a:gd name="connsiteY8" fmla="*/ 4700016 h 4700016"/>
                      <a:gd name="connsiteX9" fmla="*/ 266867 w 7415784"/>
                      <a:gd name="connsiteY9" fmla="*/ 4700016 h 4700016"/>
                      <a:gd name="connsiteX10" fmla="*/ 0 w 7415784"/>
                      <a:gd name="connsiteY10" fmla="*/ 4433149 h 4700016"/>
                      <a:gd name="connsiteX11" fmla="*/ 0 w 7415784"/>
                      <a:gd name="connsiteY11" fmla="*/ 266867 h 4700016"/>
                      <a:gd name="connsiteX12" fmla="*/ 266867 w 7415784"/>
                      <a:gd name="connsiteY12" fmla="*/ 0 h 470001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</a:cxnLst>
                    <a:rect l="l" t="t" r="r" b="b"/>
                    <a:pathLst>
                      <a:path w="7415784" h="4700016">
                        <a:moveTo>
                          <a:pt x="224028" y="269748"/>
                        </a:moveTo>
                        <a:lnTo>
                          <a:pt x="224028" y="4430268"/>
                        </a:lnTo>
                        <a:lnTo>
                          <a:pt x="7191756" y="4430268"/>
                        </a:lnTo>
                        <a:lnTo>
                          <a:pt x="7191756" y="269748"/>
                        </a:lnTo>
                        <a:close/>
                        <a:moveTo>
                          <a:pt x="266867" y="0"/>
                        </a:moveTo>
                        <a:lnTo>
                          <a:pt x="7148917" y="0"/>
                        </a:lnTo>
                        <a:cubicBezTo>
                          <a:pt x="7296304" y="0"/>
                          <a:pt x="7415784" y="119480"/>
                          <a:pt x="7415784" y="266867"/>
                        </a:cubicBezTo>
                        <a:lnTo>
                          <a:pt x="7415784" y="4433149"/>
                        </a:lnTo>
                        <a:cubicBezTo>
                          <a:pt x="7415784" y="4580536"/>
                          <a:pt x="7296304" y="4700016"/>
                          <a:pt x="7148917" y="4700016"/>
                        </a:cubicBezTo>
                        <a:lnTo>
                          <a:pt x="266867" y="4700016"/>
                        </a:lnTo>
                        <a:cubicBezTo>
                          <a:pt x="119480" y="4700016"/>
                          <a:pt x="0" y="4580536"/>
                          <a:pt x="0" y="4433149"/>
                        </a:cubicBezTo>
                        <a:lnTo>
                          <a:pt x="0" y="266867"/>
                        </a:lnTo>
                        <a:cubicBezTo>
                          <a:pt x="0" y="119480"/>
                          <a:pt x="119480" y="0"/>
                          <a:pt x="266867" y="0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75000"/>
                      <a:lumOff val="25000"/>
                    </a:schemeClr>
                  </a:solidFill>
                  <a:ln>
                    <a:noFill/>
                  </a:ln>
                  <a:effectLst/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 sz="1090">
                      <a:latin typeface="Open Sans" panose="020B0606030504020204" pitchFamily="34" charset="0"/>
                      <a:ea typeface="微软雅黑" panose="020B0503020204020204" pitchFamily="34" charset="-122"/>
                      <a:sym typeface="Open Sans" panose="020B0606030504020204" pitchFamily="34" charset="0"/>
                    </a:endParaRPr>
                  </a:p>
                </p:txBody>
              </p:sp>
              <p:sp>
                <p:nvSpPr>
                  <p:cNvPr id="53" name="isļíḑê"/>
                  <p:cNvSpPr/>
                  <p:nvPr/>
                </p:nvSpPr>
                <p:spPr>
                  <a:xfrm>
                    <a:off x="-358011" y="1160080"/>
                    <a:ext cx="7380820" cy="4658913"/>
                  </a:xfrm>
                  <a:custGeom>
                    <a:avLst/>
                    <a:gdLst>
                      <a:gd name="connsiteX0" fmla="*/ 252028 w 7380820"/>
                      <a:gd name="connsiteY0" fmla="*/ 295230 h 4658912"/>
                      <a:gd name="connsiteX1" fmla="*/ 252028 w 7380820"/>
                      <a:gd name="connsiteY1" fmla="*/ 4363682 h 4658912"/>
                      <a:gd name="connsiteX2" fmla="*/ 7128792 w 7380820"/>
                      <a:gd name="connsiteY2" fmla="*/ 4363682 h 4658912"/>
                      <a:gd name="connsiteX3" fmla="*/ 7128792 w 7380820"/>
                      <a:gd name="connsiteY3" fmla="*/ 295230 h 4658912"/>
                      <a:gd name="connsiteX4" fmla="*/ 264533 w 7380820"/>
                      <a:gd name="connsiteY4" fmla="*/ 0 h 4658912"/>
                      <a:gd name="connsiteX5" fmla="*/ 7116287 w 7380820"/>
                      <a:gd name="connsiteY5" fmla="*/ 0 h 4658912"/>
                      <a:gd name="connsiteX6" fmla="*/ 7380820 w 7380820"/>
                      <a:gd name="connsiteY6" fmla="*/ 264533 h 4658912"/>
                      <a:gd name="connsiteX7" fmla="*/ 7380820 w 7380820"/>
                      <a:gd name="connsiteY7" fmla="*/ 4394379 h 4658912"/>
                      <a:gd name="connsiteX8" fmla="*/ 7116287 w 7380820"/>
                      <a:gd name="connsiteY8" fmla="*/ 4658912 h 4658912"/>
                      <a:gd name="connsiteX9" fmla="*/ 264533 w 7380820"/>
                      <a:gd name="connsiteY9" fmla="*/ 4658912 h 4658912"/>
                      <a:gd name="connsiteX10" fmla="*/ 0 w 7380820"/>
                      <a:gd name="connsiteY10" fmla="*/ 4394379 h 4658912"/>
                      <a:gd name="connsiteX11" fmla="*/ 0 w 7380820"/>
                      <a:gd name="connsiteY11" fmla="*/ 264533 h 4658912"/>
                      <a:gd name="connsiteX12" fmla="*/ 264533 w 7380820"/>
                      <a:gd name="connsiteY12" fmla="*/ 0 h 465891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</a:cxnLst>
                    <a:rect l="l" t="t" r="r" b="b"/>
                    <a:pathLst>
                      <a:path w="7380820" h="4658912">
                        <a:moveTo>
                          <a:pt x="252028" y="295230"/>
                        </a:moveTo>
                        <a:lnTo>
                          <a:pt x="252028" y="4363682"/>
                        </a:lnTo>
                        <a:lnTo>
                          <a:pt x="7128792" y="4363682"/>
                        </a:lnTo>
                        <a:lnTo>
                          <a:pt x="7128792" y="295230"/>
                        </a:lnTo>
                        <a:close/>
                        <a:moveTo>
                          <a:pt x="264533" y="0"/>
                        </a:moveTo>
                        <a:lnTo>
                          <a:pt x="7116287" y="0"/>
                        </a:lnTo>
                        <a:cubicBezTo>
                          <a:pt x="7262385" y="0"/>
                          <a:pt x="7380820" y="118435"/>
                          <a:pt x="7380820" y="264533"/>
                        </a:cubicBezTo>
                        <a:lnTo>
                          <a:pt x="7380820" y="4394379"/>
                        </a:lnTo>
                        <a:cubicBezTo>
                          <a:pt x="7380820" y="4540477"/>
                          <a:pt x="7262385" y="4658912"/>
                          <a:pt x="7116287" y="4658912"/>
                        </a:cubicBezTo>
                        <a:lnTo>
                          <a:pt x="264533" y="4658912"/>
                        </a:lnTo>
                        <a:cubicBezTo>
                          <a:pt x="118435" y="4658912"/>
                          <a:pt x="0" y="4540477"/>
                          <a:pt x="0" y="4394379"/>
                        </a:cubicBezTo>
                        <a:lnTo>
                          <a:pt x="0" y="264533"/>
                        </a:lnTo>
                        <a:cubicBezTo>
                          <a:pt x="0" y="118435"/>
                          <a:pt x="118435" y="0"/>
                          <a:pt x="264533" y="0"/>
                        </a:cubicBezTo>
                        <a:close/>
                      </a:path>
                    </a:pathLst>
                  </a:custGeom>
                  <a:gradFill>
                    <a:gsLst>
                      <a:gs pos="56000">
                        <a:srgbClr val="C0E1F2"/>
                      </a:gs>
                      <a:gs pos="56000">
                        <a:srgbClr val="DAE54A"/>
                      </a:gs>
                    </a:gsLst>
                    <a:lin ang="7800000" scaled="0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 dirty="0">
                      <a:solidFill>
                        <a:schemeClr val="lt1"/>
                      </a:solidFill>
                      <a:sym typeface="Open Sans" panose="020B0606030504020204" pitchFamily="34" charset="0"/>
                    </a:endParaRPr>
                  </a:p>
                </p:txBody>
              </p:sp>
              <p:sp>
                <p:nvSpPr>
                  <p:cNvPr id="54" name="iSlide" hidden="1"/>
                  <p:cNvSpPr/>
                  <p:nvPr/>
                </p:nvSpPr>
                <p:spPr>
                  <a:xfrm>
                    <a:off x="4509683" y="1139528"/>
                    <a:ext cx="2530610" cy="4700016"/>
                  </a:xfrm>
                  <a:custGeom>
                    <a:avLst/>
                    <a:gdLst>
                      <a:gd name="connsiteX0" fmla="*/ 0 w 2530610"/>
                      <a:gd name="connsiteY0" fmla="*/ 0 h 4700016"/>
                      <a:gd name="connsiteX1" fmla="*/ 2263743 w 2530610"/>
                      <a:gd name="connsiteY1" fmla="*/ 0 h 4700016"/>
                      <a:gd name="connsiteX2" fmla="*/ 2530610 w 2530610"/>
                      <a:gd name="connsiteY2" fmla="*/ 266867 h 4700016"/>
                      <a:gd name="connsiteX3" fmla="*/ 2530610 w 2530610"/>
                      <a:gd name="connsiteY3" fmla="*/ 4433149 h 4700016"/>
                      <a:gd name="connsiteX4" fmla="*/ 2263743 w 2530610"/>
                      <a:gd name="connsiteY4" fmla="*/ 4700016 h 4700016"/>
                      <a:gd name="connsiteX5" fmla="*/ 1961175 w 2530610"/>
                      <a:gd name="connsiteY5" fmla="*/ 4700016 h 470001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530610" h="4700016">
                        <a:moveTo>
                          <a:pt x="0" y="0"/>
                        </a:moveTo>
                        <a:lnTo>
                          <a:pt x="2263743" y="0"/>
                        </a:lnTo>
                        <a:cubicBezTo>
                          <a:pt x="2411130" y="0"/>
                          <a:pt x="2530610" y="119480"/>
                          <a:pt x="2530610" y="266867"/>
                        </a:cubicBezTo>
                        <a:lnTo>
                          <a:pt x="2530610" y="4433149"/>
                        </a:lnTo>
                        <a:cubicBezTo>
                          <a:pt x="2530610" y="4580536"/>
                          <a:pt x="2411130" y="4700016"/>
                          <a:pt x="2263743" y="4700016"/>
                        </a:cubicBezTo>
                        <a:lnTo>
                          <a:pt x="1961175" y="4700016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FFFFFF">
                          <a:alpha val="30000"/>
                        </a:srgbClr>
                      </a:gs>
                      <a:gs pos="100000">
                        <a:srgbClr val="FFFFFF">
                          <a:alpha val="0"/>
                        </a:srgbClr>
                      </a:gs>
                    </a:gsLst>
                    <a:lin ang="5400000" scaled="0"/>
                  </a:gradFill>
                  <a:ln>
                    <a:noFill/>
                  </a:ln>
                  <a:effectLst/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 sz="1090" dirty="0">
                      <a:latin typeface="Open Sans" panose="020B0606030504020204" pitchFamily="34" charset="0"/>
                      <a:ea typeface="微软雅黑" panose="020B0503020204020204" pitchFamily="34" charset="-122"/>
                      <a:sym typeface="Open Sans" panose="020B0606030504020204" pitchFamily="34" charset="0"/>
                    </a:endParaRPr>
                  </a:p>
                </p:txBody>
              </p:sp>
            </p:grpSp>
            <p:sp>
              <p:nvSpPr>
                <p:cNvPr id="47" name="ïsḻîḍé"/>
                <p:cNvSpPr/>
                <p:nvPr/>
              </p:nvSpPr>
              <p:spPr>
                <a:xfrm>
                  <a:off x="3260392" y="1241052"/>
                  <a:ext cx="144016" cy="144016"/>
                </a:xfrm>
                <a:prstGeom prst="ellipse">
                  <a:avLst/>
                </a:prstGeom>
                <a:gradFill flip="none" rotWithShape="1">
                  <a:gsLst>
                    <a:gs pos="17000">
                      <a:schemeClr val="tx1"/>
                    </a:gs>
                    <a:gs pos="34000">
                      <a:srgbClr val="000000">
                        <a:lumMod val="84000"/>
                        <a:lumOff val="16000"/>
                      </a:srgbClr>
                    </a:gs>
                    <a:gs pos="100000">
                      <a:schemeClr val="bg1">
                        <a:lumMod val="50000"/>
                        <a:lumOff val="50000"/>
                      </a:scheme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090">
                    <a:latin typeface="Open Sans" panose="020B0606030504020204" pitchFamily="34" charset="0"/>
                    <a:ea typeface="微软雅黑" panose="020B0503020204020204" pitchFamily="34" charset="-122"/>
                    <a:sym typeface="Open Sans" panose="020B0606030504020204" pitchFamily="34" charset="0"/>
                  </a:endParaRPr>
                </a:p>
              </p:txBody>
            </p:sp>
          </p:grpSp>
        </p:grpSp>
        <p:sp>
          <p:nvSpPr>
            <p:cNvPr id="31" name="矩形 30"/>
            <p:cNvSpPr/>
            <p:nvPr/>
          </p:nvSpPr>
          <p:spPr>
            <a:xfrm>
              <a:off x="6283587" y="742671"/>
              <a:ext cx="5610225" cy="5631180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fontAlgn="auto">
                <a:lnSpc>
                  <a:spcPct val="150000"/>
                </a:lnSpc>
              </a:pPr>
              <a:r>
                <a:rPr lang="zh-CN" altLang="en-US" sz="2000">
                  <a:sym typeface="+mn-ea"/>
                </a:rPr>
                <a:t>1. 真实、准确</a:t>
              </a:r>
              <a:endParaRPr lang="zh-CN" altLang="en-US" sz="2000">
                <a:sym typeface="+mn-ea"/>
              </a:endParaRPr>
            </a:p>
            <a:p>
              <a:pPr fontAlgn="auto">
                <a:lnSpc>
                  <a:spcPct val="150000"/>
                </a:lnSpc>
              </a:pPr>
              <a:r>
                <a:rPr lang="zh-CN" altLang="en-US" sz="2000">
                  <a:sym typeface="+mn-ea"/>
                </a:rPr>
                <a:t>要如实地记录别人的发言，不得添加记录者的观点、主张，不得断章取义。</a:t>
              </a:r>
              <a:endParaRPr lang="zh-CN" altLang="en-US" sz="2000">
                <a:sym typeface="+mn-ea"/>
              </a:endParaRPr>
            </a:p>
            <a:p>
              <a:pPr fontAlgn="auto">
                <a:lnSpc>
                  <a:spcPct val="150000"/>
                </a:lnSpc>
              </a:pPr>
              <a:r>
                <a:rPr lang="zh-CN" altLang="en-US" sz="2000">
                  <a:sym typeface="+mn-ea"/>
                </a:rPr>
                <a:t>2. 突出重点</a:t>
              </a:r>
              <a:endParaRPr lang="zh-CN" altLang="en-US" sz="2000">
                <a:sym typeface="+mn-ea"/>
              </a:endParaRPr>
            </a:p>
            <a:p>
              <a:pPr fontAlgn="auto">
                <a:lnSpc>
                  <a:spcPct val="150000"/>
                </a:lnSpc>
              </a:pPr>
              <a:r>
                <a:rPr lang="zh-CN" altLang="en-US" sz="2000">
                  <a:sym typeface="+mn-ea"/>
                </a:rPr>
                <a:t>（1）会议中心议题及围绕中心议题展开的有关活动；</a:t>
              </a:r>
              <a:endParaRPr lang="zh-CN" altLang="en-US" sz="2000">
                <a:sym typeface="+mn-ea"/>
              </a:endParaRPr>
            </a:p>
            <a:p>
              <a:pPr fontAlgn="auto">
                <a:lnSpc>
                  <a:spcPct val="150000"/>
                </a:lnSpc>
              </a:pPr>
              <a:r>
                <a:rPr lang="zh-CN" altLang="en-US" sz="2000">
                  <a:sym typeface="+mn-ea"/>
                </a:rPr>
                <a:t>（2）会议讨论、争论的焦点及各方的主要见解；</a:t>
              </a:r>
              <a:endParaRPr lang="zh-CN" altLang="en-US" sz="2000">
                <a:sym typeface="+mn-ea"/>
              </a:endParaRPr>
            </a:p>
            <a:p>
              <a:pPr fontAlgn="auto">
                <a:lnSpc>
                  <a:spcPct val="150000"/>
                </a:lnSpc>
              </a:pPr>
              <a:r>
                <a:rPr lang="zh-CN" altLang="en-US" sz="2000">
                  <a:sym typeface="+mn-ea"/>
                </a:rPr>
                <a:t>（3）权威人士或代表人物的言论；</a:t>
              </a:r>
              <a:endParaRPr lang="zh-CN" altLang="en-US" sz="2000">
                <a:sym typeface="+mn-ea"/>
              </a:endParaRPr>
            </a:p>
            <a:p>
              <a:pPr fontAlgn="auto">
                <a:lnSpc>
                  <a:spcPct val="150000"/>
                </a:lnSpc>
              </a:pPr>
              <a:r>
                <a:rPr lang="zh-CN" altLang="en-US" sz="2000">
                  <a:sym typeface="+mn-ea"/>
                </a:rPr>
                <a:t>（4）会议开始时的定调性言论和结束前的总结     性言论。</a:t>
              </a:r>
              <a:endParaRPr lang="zh-CN" altLang="en-US" sz="2000">
                <a:sym typeface="+mn-ea"/>
              </a:endParaRPr>
            </a:p>
            <a:p>
              <a:pPr fontAlgn="auto">
                <a:lnSpc>
                  <a:spcPct val="150000"/>
                </a:lnSpc>
              </a:pPr>
              <a:r>
                <a:rPr lang="zh-CN" altLang="en-US" sz="2000">
                  <a:sym typeface="+mn-ea"/>
                </a:rPr>
                <a:t>3. 始终如一</a:t>
              </a:r>
              <a:endParaRPr lang="zh-CN" altLang="en-US" sz="2000">
                <a:sym typeface="+mn-ea"/>
              </a:endParaRPr>
            </a:p>
            <a:p>
              <a:pPr fontAlgn="auto">
                <a:lnSpc>
                  <a:spcPct val="150000"/>
                </a:lnSpc>
              </a:pPr>
              <a:r>
                <a:rPr lang="zh-CN" altLang="en-US" sz="2000">
                  <a:sym typeface="+mn-ea"/>
                </a:rPr>
                <a:t>4. 注意格式</a:t>
              </a:r>
              <a:endParaRPr lang="zh-CN" altLang="en-US" sz="2000">
                <a:sym typeface="+mn-ea"/>
              </a:endParaRPr>
            </a:p>
          </p:txBody>
        </p:sp>
      </p:grpSp>
      <p:pic>
        <p:nvPicPr>
          <p:cNvPr id="2" name="图片 1" descr="1e5f9818f8ec02afcf535ebb45ee0bbb"/>
          <p:cNvPicPr>
            <a:picLocks noChangeAspect="1"/>
          </p:cNvPicPr>
          <p:nvPr/>
        </p:nvPicPr>
        <p:blipFill>
          <a:blip r:embed="rId2"/>
          <a:srcRect l="7530" t="9316" r="8244" b="5066"/>
          <a:stretch>
            <a:fillRect/>
          </a:stretch>
        </p:blipFill>
        <p:spPr>
          <a:xfrm>
            <a:off x="2171700" y="2530475"/>
            <a:ext cx="2997200" cy="226441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1" y="0"/>
            <a:ext cx="12192000" cy="6858000"/>
            <a:chOff x="1" y="0"/>
            <a:chExt cx="12192000" cy="6858000"/>
          </a:xfrm>
        </p:grpSpPr>
        <p:sp>
          <p:nvSpPr>
            <p:cNvPr id="25" name="矩形 24"/>
            <p:cNvSpPr/>
            <p:nvPr/>
          </p:nvSpPr>
          <p:spPr>
            <a:xfrm>
              <a:off x="1" y="0"/>
              <a:ext cx="12192000" cy="6858000"/>
            </a:xfrm>
            <a:prstGeom prst="rect">
              <a:avLst/>
            </a:prstGeom>
            <a:gradFill>
              <a:gsLst>
                <a:gs pos="56000">
                  <a:srgbClr val="C0E1F2"/>
                </a:gs>
                <a:gs pos="56000">
                  <a:srgbClr val="DAE54A"/>
                </a:gs>
              </a:gsLst>
              <a:lin ang="7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6" name="图片 25"/>
            <p:cNvPicPr>
              <a:picLocks noChangeAspect="1"/>
            </p:cNvPicPr>
            <p:nvPr/>
          </p:nvPicPr>
          <p:blipFill rotWithShape="1"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042" t="18106" r="33948" b="488"/>
            <a:stretch>
              <a:fillRect/>
            </a:stretch>
          </p:blipFill>
          <p:spPr>
            <a:xfrm rot="5400000">
              <a:off x="2962274" y="-2356871"/>
              <a:ext cx="6267453" cy="11571742"/>
            </a:xfrm>
            <a:prstGeom prst="rect">
              <a:avLst/>
            </a:prstGeom>
          </p:spPr>
        </p:pic>
        <p:sp>
          <p:nvSpPr>
            <p:cNvPr id="27" name="文本框 26"/>
            <p:cNvSpPr txBox="1"/>
            <p:nvPr/>
          </p:nvSpPr>
          <p:spPr>
            <a:xfrm>
              <a:off x="4175761" y="471470"/>
              <a:ext cx="3840480" cy="460375"/>
            </a:xfrm>
            <a:prstGeom prst="rect">
              <a:avLst/>
            </a:prstGeom>
            <a:noFill/>
          </p:spPr>
          <p:txBody>
            <a:bodyPr wrap="non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defRPr/>
              </a:pPr>
              <a:r>
                <a:rPr lang="zh-CN" altLang="en-US" sz="2400">
                  <a:sym typeface="+mn-ea"/>
                </a:rPr>
                <a:t>（四）会议记录的基本要求</a:t>
              </a:r>
              <a:endParaRPr lang="zh-CN" altLang="en-US" sz="2400">
                <a:sym typeface="+mn-ea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892253" y="1713042"/>
            <a:ext cx="10216515" cy="3784600"/>
            <a:chOff x="743847" y="1524356"/>
            <a:chExt cx="10216515" cy="3784600"/>
          </a:xfrm>
        </p:grpSpPr>
        <p:grpSp>
          <p:nvGrpSpPr>
            <p:cNvPr id="30" name="îṧ1iḑe"/>
            <p:cNvGrpSpPr/>
            <p:nvPr/>
          </p:nvGrpSpPr>
          <p:grpSpPr>
            <a:xfrm>
              <a:off x="743847" y="1952346"/>
              <a:ext cx="5786538" cy="3199565"/>
              <a:chOff x="503602" y="2132856"/>
              <a:chExt cx="5859098" cy="3239723"/>
            </a:xfrm>
          </p:grpSpPr>
          <p:grpSp>
            <p:nvGrpSpPr>
              <p:cNvPr id="44" name="íṧ1ídè"/>
              <p:cNvGrpSpPr/>
              <p:nvPr/>
            </p:nvGrpSpPr>
            <p:grpSpPr>
              <a:xfrm>
                <a:off x="503602" y="5249660"/>
                <a:ext cx="5859098" cy="122919"/>
                <a:chOff x="-1348120" y="5777968"/>
                <a:chExt cx="9361040" cy="187524"/>
              </a:xfrm>
            </p:grpSpPr>
            <p:sp>
              <p:nvSpPr>
                <p:cNvPr id="55" name="isļîdê"/>
                <p:cNvSpPr/>
                <p:nvPr/>
              </p:nvSpPr>
              <p:spPr>
                <a:xfrm flipV="1">
                  <a:off x="-1348120" y="5928916"/>
                  <a:ext cx="9361040" cy="36576"/>
                </a:xfrm>
                <a:prstGeom prst="trapezoid">
                  <a:avLst>
                    <a:gd name="adj" fmla="val 814192"/>
                  </a:avLst>
                </a:prstGeom>
                <a:solidFill>
                  <a:srgbClr val="808080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090">
                    <a:latin typeface="Open Sans" panose="020B0606030504020204" pitchFamily="34" charset="0"/>
                    <a:ea typeface="微软雅黑" panose="020B0503020204020204" pitchFamily="34" charset="-122"/>
                    <a:sym typeface="Open Sans" panose="020B0606030504020204" pitchFamily="34" charset="0"/>
                  </a:endParaRPr>
                </a:p>
              </p:txBody>
            </p:sp>
            <p:sp>
              <p:nvSpPr>
                <p:cNvPr id="56" name="išľíde"/>
                <p:cNvSpPr/>
                <p:nvPr/>
              </p:nvSpPr>
              <p:spPr>
                <a:xfrm>
                  <a:off x="-1348120" y="5777968"/>
                  <a:ext cx="9361040" cy="151090"/>
                </a:xfrm>
                <a:prstGeom prst="rect">
                  <a:avLst/>
                </a:prstGeom>
                <a:gradFill>
                  <a:gsLst>
                    <a:gs pos="56000">
                      <a:srgbClr val="C0E1F2"/>
                    </a:gs>
                    <a:gs pos="56000">
                      <a:srgbClr val="DAE54A"/>
                    </a:gs>
                  </a:gsLst>
                  <a:lin ang="78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schemeClr val="lt1"/>
                    </a:solidFill>
                    <a:sym typeface="Open Sans" panose="020B0606030504020204" pitchFamily="34" charset="0"/>
                  </a:endParaRPr>
                </a:p>
              </p:txBody>
            </p:sp>
          </p:grpSp>
          <p:grpSp>
            <p:nvGrpSpPr>
              <p:cNvPr id="45" name="îṩḷíḓê"/>
              <p:cNvGrpSpPr/>
              <p:nvPr/>
            </p:nvGrpSpPr>
            <p:grpSpPr>
              <a:xfrm>
                <a:off x="1002671" y="2132856"/>
                <a:ext cx="4860960" cy="3080807"/>
                <a:chOff x="-375492" y="1139528"/>
                <a:chExt cx="7415785" cy="4700016"/>
              </a:xfrm>
            </p:grpSpPr>
            <p:grpSp>
              <p:nvGrpSpPr>
                <p:cNvPr id="46" name="ïšḻíďe"/>
                <p:cNvGrpSpPr/>
                <p:nvPr/>
              </p:nvGrpSpPr>
              <p:grpSpPr>
                <a:xfrm>
                  <a:off x="-375492" y="1139528"/>
                  <a:ext cx="7415785" cy="4700016"/>
                  <a:chOff x="-375492" y="1139528"/>
                  <a:chExt cx="7415785" cy="4700016"/>
                </a:xfrm>
              </p:grpSpPr>
              <p:sp>
                <p:nvSpPr>
                  <p:cNvPr id="48" name="íSḷíḑe"/>
                  <p:cNvSpPr/>
                  <p:nvPr/>
                </p:nvSpPr>
                <p:spPr>
                  <a:xfrm>
                    <a:off x="-375492" y="1139528"/>
                    <a:ext cx="7415784" cy="4700016"/>
                  </a:xfrm>
                  <a:custGeom>
                    <a:avLst/>
                    <a:gdLst>
                      <a:gd name="connsiteX0" fmla="*/ 224028 w 7415784"/>
                      <a:gd name="connsiteY0" fmla="*/ 269748 h 4700016"/>
                      <a:gd name="connsiteX1" fmla="*/ 224028 w 7415784"/>
                      <a:gd name="connsiteY1" fmla="*/ 4430268 h 4700016"/>
                      <a:gd name="connsiteX2" fmla="*/ 7191756 w 7415784"/>
                      <a:gd name="connsiteY2" fmla="*/ 4430268 h 4700016"/>
                      <a:gd name="connsiteX3" fmla="*/ 7191756 w 7415784"/>
                      <a:gd name="connsiteY3" fmla="*/ 269748 h 4700016"/>
                      <a:gd name="connsiteX4" fmla="*/ 266867 w 7415784"/>
                      <a:gd name="connsiteY4" fmla="*/ 0 h 4700016"/>
                      <a:gd name="connsiteX5" fmla="*/ 7148917 w 7415784"/>
                      <a:gd name="connsiteY5" fmla="*/ 0 h 4700016"/>
                      <a:gd name="connsiteX6" fmla="*/ 7415784 w 7415784"/>
                      <a:gd name="connsiteY6" fmla="*/ 266867 h 4700016"/>
                      <a:gd name="connsiteX7" fmla="*/ 7415784 w 7415784"/>
                      <a:gd name="connsiteY7" fmla="*/ 4433149 h 4700016"/>
                      <a:gd name="connsiteX8" fmla="*/ 7148917 w 7415784"/>
                      <a:gd name="connsiteY8" fmla="*/ 4700016 h 4700016"/>
                      <a:gd name="connsiteX9" fmla="*/ 266867 w 7415784"/>
                      <a:gd name="connsiteY9" fmla="*/ 4700016 h 4700016"/>
                      <a:gd name="connsiteX10" fmla="*/ 0 w 7415784"/>
                      <a:gd name="connsiteY10" fmla="*/ 4433149 h 4700016"/>
                      <a:gd name="connsiteX11" fmla="*/ 0 w 7415784"/>
                      <a:gd name="connsiteY11" fmla="*/ 266867 h 4700016"/>
                      <a:gd name="connsiteX12" fmla="*/ 266867 w 7415784"/>
                      <a:gd name="connsiteY12" fmla="*/ 0 h 470001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</a:cxnLst>
                    <a:rect l="l" t="t" r="r" b="b"/>
                    <a:pathLst>
                      <a:path w="7415784" h="4700016">
                        <a:moveTo>
                          <a:pt x="224028" y="269748"/>
                        </a:moveTo>
                        <a:lnTo>
                          <a:pt x="224028" y="4430268"/>
                        </a:lnTo>
                        <a:lnTo>
                          <a:pt x="7191756" y="4430268"/>
                        </a:lnTo>
                        <a:lnTo>
                          <a:pt x="7191756" y="269748"/>
                        </a:lnTo>
                        <a:close/>
                        <a:moveTo>
                          <a:pt x="266867" y="0"/>
                        </a:moveTo>
                        <a:lnTo>
                          <a:pt x="7148917" y="0"/>
                        </a:lnTo>
                        <a:cubicBezTo>
                          <a:pt x="7296304" y="0"/>
                          <a:pt x="7415784" y="119480"/>
                          <a:pt x="7415784" y="266867"/>
                        </a:cubicBezTo>
                        <a:lnTo>
                          <a:pt x="7415784" y="4433149"/>
                        </a:lnTo>
                        <a:cubicBezTo>
                          <a:pt x="7415784" y="4580536"/>
                          <a:pt x="7296304" y="4700016"/>
                          <a:pt x="7148917" y="4700016"/>
                        </a:cubicBezTo>
                        <a:lnTo>
                          <a:pt x="266867" y="4700016"/>
                        </a:lnTo>
                        <a:cubicBezTo>
                          <a:pt x="119480" y="4700016"/>
                          <a:pt x="0" y="4580536"/>
                          <a:pt x="0" y="4433149"/>
                        </a:cubicBezTo>
                        <a:lnTo>
                          <a:pt x="0" y="266867"/>
                        </a:lnTo>
                        <a:cubicBezTo>
                          <a:pt x="0" y="119480"/>
                          <a:pt x="119480" y="0"/>
                          <a:pt x="266867" y="0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75000"/>
                      <a:lumOff val="25000"/>
                    </a:schemeClr>
                  </a:solidFill>
                  <a:ln>
                    <a:noFill/>
                  </a:ln>
                  <a:effectLst/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 sz="1090">
                      <a:latin typeface="Open Sans" panose="020B0606030504020204" pitchFamily="34" charset="0"/>
                      <a:ea typeface="微软雅黑" panose="020B0503020204020204" pitchFamily="34" charset="-122"/>
                      <a:sym typeface="Open Sans" panose="020B0606030504020204" pitchFamily="34" charset="0"/>
                    </a:endParaRPr>
                  </a:p>
                </p:txBody>
              </p:sp>
              <p:sp>
                <p:nvSpPr>
                  <p:cNvPr id="53" name="isļíḑê"/>
                  <p:cNvSpPr/>
                  <p:nvPr/>
                </p:nvSpPr>
                <p:spPr>
                  <a:xfrm>
                    <a:off x="-358011" y="1160080"/>
                    <a:ext cx="7380820" cy="4658913"/>
                  </a:xfrm>
                  <a:custGeom>
                    <a:avLst/>
                    <a:gdLst>
                      <a:gd name="connsiteX0" fmla="*/ 252028 w 7380820"/>
                      <a:gd name="connsiteY0" fmla="*/ 295230 h 4658912"/>
                      <a:gd name="connsiteX1" fmla="*/ 252028 w 7380820"/>
                      <a:gd name="connsiteY1" fmla="*/ 4363682 h 4658912"/>
                      <a:gd name="connsiteX2" fmla="*/ 7128792 w 7380820"/>
                      <a:gd name="connsiteY2" fmla="*/ 4363682 h 4658912"/>
                      <a:gd name="connsiteX3" fmla="*/ 7128792 w 7380820"/>
                      <a:gd name="connsiteY3" fmla="*/ 295230 h 4658912"/>
                      <a:gd name="connsiteX4" fmla="*/ 264533 w 7380820"/>
                      <a:gd name="connsiteY4" fmla="*/ 0 h 4658912"/>
                      <a:gd name="connsiteX5" fmla="*/ 7116287 w 7380820"/>
                      <a:gd name="connsiteY5" fmla="*/ 0 h 4658912"/>
                      <a:gd name="connsiteX6" fmla="*/ 7380820 w 7380820"/>
                      <a:gd name="connsiteY6" fmla="*/ 264533 h 4658912"/>
                      <a:gd name="connsiteX7" fmla="*/ 7380820 w 7380820"/>
                      <a:gd name="connsiteY7" fmla="*/ 4394379 h 4658912"/>
                      <a:gd name="connsiteX8" fmla="*/ 7116287 w 7380820"/>
                      <a:gd name="connsiteY8" fmla="*/ 4658912 h 4658912"/>
                      <a:gd name="connsiteX9" fmla="*/ 264533 w 7380820"/>
                      <a:gd name="connsiteY9" fmla="*/ 4658912 h 4658912"/>
                      <a:gd name="connsiteX10" fmla="*/ 0 w 7380820"/>
                      <a:gd name="connsiteY10" fmla="*/ 4394379 h 4658912"/>
                      <a:gd name="connsiteX11" fmla="*/ 0 w 7380820"/>
                      <a:gd name="connsiteY11" fmla="*/ 264533 h 4658912"/>
                      <a:gd name="connsiteX12" fmla="*/ 264533 w 7380820"/>
                      <a:gd name="connsiteY12" fmla="*/ 0 h 465891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</a:cxnLst>
                    <a:rect l="l" t="t" r="r" b="b"/>
                    <a:pathLst>
                      <a:path w="7380820" h="4658912">
                        <a:moveTo>
                          <a:pt x="252028" y="295230"/>
                        </a:moveTo>
                        <a:lnTo>
                          <a:pt x="252028" y="4363682"/>
                        </a:lnTo>
                        <a:lnTo>
                          <a:pt x="7128792" y="4363682"/>
                        </a:lnTo>
                        <a:lnTo>
                          <a:pt x="7128792" y="295230"/>
                        </a:lnTo>
                        <a:close/>
                        <a:moveTo>
                          <a:pt x="264533" y="0"/>
                        </a:moveTo>
                        <a:lnTo>
                          <a:pt x="7116287" y="0"/>
                        </a:lnTo>
                        <a:cubicBezTo>
                          <a:pt x="7262385" y="0"/>
                          <a:pt x="7380820" y="118435"/>
                          <a:pt x="7380820" y="264533"/>
                        </a:cubicBezTo>
                        <a:lnTo>
                          <a:pt x="7380820" y="4394379"/>
                        </a:lnTo>
                        <a:cubicBezTo>
                          <a:pt x="7380820" y="4540477"/>
                          <a:pt x="7262385" y="4658912"/>
                          <a:pt x="7116287" y="4658912"/>
                        </a:cubicBezTo>
                        <a:lnTo>
                          <a:pt x="264533" y="4658912"/>
                        </a:lnTo>
                        <a:cubicBezTo>
                          <a:pt x="118435" y="4658912"/>
                          <a:pt x="0" y="4540477"/>
                          <a:pt x="0" y="4394379"/>
                        </a:cubicBezTo>
                        <a:lnTo>
                          <a:pt x="0" y="264533"/>
                        </a:lnTo>
                        <a:cubicBezTo>
                          <a:pt x="0" y="118435"/>
                          <a:pt x="118435" y="0"/>
                          <a:pt x="264533" y="0"/>
                        </a:cubicBezTo>
                        <a:close/>
                      </a:path>
                    </a:pathLst>
                  </a:custGeom>
                  <a:gradFill>
                    <a:gsLst>
                      <a:gs pos="56000">
                        <a:srgbClr val="C0E1F2"/>
                      </a:gs>
                      <a:gs pos="56000">
                        <a:srgbClr val="DAE54A"/>
                      </a:gs>
                    </a:gsLst>
                    <a:lin ang="7800000" scaled="0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 dirty="0">
                      <a:solidFill>
                        <a:schemeClr val="lt1"/>
                      </a:solidFill>
                      <a:sym typeface="Open Sans" panose="020B0606030504020204" pitchFamily="34" charset="0"/>
                    </a:endParaRPr>
                  </a:p>
                </p:txBody>
              </p:sp>
              <p:sp>
                <p:nvSpPr>
                  <p:cNvPr id="54" name="iSlide" hidden="1"/>
                  <p:cNvSpPr/>
                  <p:nvPr/>
                </p:nvSpPr>
                <p:spPr>
                  <a:xfrm>
                    <a:off x="4509683" y="1139528"/>
                    <a:ext cx="2530610" cy="4700016"/>
                  </a:xfrm>
                  <a:custGeom>
                    <a:avLst/>
                    <a:gdLst>
                      <a:gd name="connsiteX0" fmla="*/ 0 w 2530610"/>
                      <a:gd name="connsiteY0" fmla="*/ 0 h 4700016"/>
                      <a:gd name="connsiteX1" fmla="*/ 2263743 w 2530610"/>
                      <a:gd name="connsiteY1" fmla="*/ 0 h 4700016"/>
                      <a:gd name="connsiteX2" fmla="*/ 2530610 w 2530610"/>
                      <a:gd name="connsiteY2" fmla="*/ 266867 h 4700016"/>
                      <a:gd name="connsiteX3" fmla="*/ 2530610 w 2530610"/>
                      <a:gd name="connsiteY3" fmla="*/ 4433149 h 4700016"/>
                      <a:gd name="connsiteX4" fmla="*/ 2263743 w 2530610"/>
                      <a:gd name="connsiteY4" fmla="*/ 4700016 h 4700016"/>
                      <a:gd name="connsiteX5" fmla="*/ 1961175 w 2530610"/>
                      <a:gd name="connsiteY5" fmla="*/ 4700016 h 470001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530610" h="4700016">
                        <a:moveTo>
                          <a:pt x="0" y="0"/>
                        </a:moveTo>
                        <a:lnTo>
                          <a:pt x="2263743" y="0"/>
                        </a:lnTo>
                        <a:cubicBezTo>
                          <a:pt x="2411130" y="0"/>
                          <a:pt x="2530610" y="119480"/>
                          <a:pt x="2530610" y="266867"/>
                        </a:cubicBezTo>
                        <a:lnTo>
                          <a:pt x="2530610" y="4433149"/>
                        </a:lnTo>
                        <a:cubicBezTo>
                          <a:pt x="2530610" y="4580536"/>
                          <a:pt x="2411130" y="4700016"/>
                          <a:pt x="2263743" y="4700016"/>
                        </a:cubicBezTo>
                        <a:lnTo>
                          <a:pt x="1961175" y="4700016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FFFFFF">
                          <a:alpha val="30000"/>
                        </a:srgbClr>
                      </a:gs>
                      <a:gs pos="100000">
                        <a:srgbClr val="FFFFFF">
                          <a:alpha val="0"/>
                        </a:srgbClr>
                      </a:gs>
                    </a:gsLst>
                    <a:lin ang="5400000" scaled="0"/>
                  </a:gradFill>
                  <a:ln>
                    <a:noFill/>
                  </a:ln>
                  <a:effectLst/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 sz="1090" dirty="0">
                      <a:latin typeface="Open Sans" panose="020B0606030504020204" pitchFamily="34" charset="0"/>
                      <a:ea typeface="微软雅黑" panose="020B0503020204020204" pitchFamily="34" charset="-122"/>
                      <a:sym typeface="Open Sans" panose="020B0606030504020204" pitchFamily="34" charset="0"/>
                    </a:endParaRPr>
                  </a:p>
                </p:txBody>
              </p:sp>
            </p:grpSp>
            <p:sp>
              <p:nvSpPr>
                <p:cNvPr id="47" name="ïsḻîḍé"/>
                <p:cNvSpPr/>
                <p:nvPr/>
              </p:nvSpPr>
              <p:spPr>
                <a:xfrm>
                  <a:off x="3260392" y="1241052"/>
                  <a:ext cx="144016" cy="144016"/>
                </a:xfrm>
                <a:prstGeom prst="ellipse">
                  <a:avLst/>
                </a:prstGeom>
                <a:gradFill flip="none" rotWithShape="1">
                  <a:gsLst>
                    <a:gs pos="17000">
                      <a:schemeClr val="tx1"/>
                    </a:gs>
                    <a:gs pos="34000">
                      <a:srgbClr val="000000">
                        <a:lumMod val="84000"/>
                        <a:lumOff val="16000"/>
                      </a:srgbClr>
                    </a:gs>
                    <a:gs pos="100000">
                      <a:schemeClr val="bg1">
                        <a:lumMod val="50000"/>
                        <a:lumOff val="50000"/>
                      </a:scheme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090">
                    <a:latin typeface="Open Sans" panose="020B0606030504020204" pitchFamily="34" charset="0"/>
                    <a:ea typeface="微软雅黑" panose="020B0503020204020204" pitchFamily="34" charset="-122"/>
                    <a:sym typeface="Open Sans" panose="020B0606030504020204" pitchFamily="34" charset="0"/>
                  </a:endParaRPr>
                </a:p>
              </p:txBody>
            </p:sp>
          </p:grpSp>
        </p:grpSp>
        <p:sp>
          <p:nvSpPr>
            <p:cNvPr id="31" name="矩形 30"/>
            <p:cNvSpPr/>
            <p:nvPr/>
          </p:nvSpPr>
          <p:spPr>
            <a:xfrm>
              <a:off x="6530602" y="1524356"/>
              <a:ext cx="4429760" cy="3784600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fontAlgn="auto">
                <a:lnSpc>
                  <a:spcPct val="150000"/>
                </a:lnSpc>
              </a:pPr>
              <a:r>
                <a:rPr lang="zh-CN" altLang="en-US" sz="2000">
                  <a:sym typeface="+mn-ea"/>
                </a:rPr>
                <a:t>1. 准确写明会议名称（要写全称），开会时间、地点，会议性质。</a:t>
              </a:r>
              <a:endParaRPr lang="zh-CN" altLang="en-US" sz="2000">
                <a:sym typeface="+mn-ea"/>
              </a:endParaRPr>
            </a:p>
            <a:p>
              <a:pPr fontAlgn="auto">
                <a:lnSpc>
                  <a:spcPct val="150000"/>
                </a:lnSpc>
              </a:pPr>
              <a:r>
                <a:rPr lang="zh-CN" altLang="en-US" sz="2000">
                  <a:sym typeface="+mn-ea"/>
                </a:rPr>
                <a:t>2. 详细记下会议主持人、出席会议应到和实到人数，缺席、迟到或早退人数及其姓名、职务，记录者姓名。</a:t>
              </a:r>
              <a:endParaRPr lang="zh-CN" altLang="en-US" sz="2000">
                <a:sym typeface="+mn-ea"/>
              </a:endParaRPr>
            </a:p>
            <a:p>
              <a:pPr fontAlgn="auto">
                <a:lnSpc>
                  <a:spcPct val="150000"/>
                </a:lnSpc>
              </a:pPr>
              <a:r>
                <a:rPr lang="zh-CN" altLang="en-US" sz="2000">
                  <a:sym typeface="+mn-ea"/>
                </a:rPr>
                <a:t>3. 忠实记录会议上的发言和有关动态。</a:t>
              </a:r>
              <a:endParaRPr lang="zh-CN" altLang="en-US" sz="2000">
                <a:sym typeface="+mn-ea"/>
              </a:endParaRPr>
            </a:p>
            <a:p>
              <a:pPr fontAlgn="auto">
                <a:lnSpc>
                  <a:spcPct val="150000"/>
                </a:lnSpc>
              </a:pPr>
              <a:r>
                <a:rPr lang="zh-CN" altLang="en-US" sz="2000">
                  <a:sym typeface="+mn-ea"/>
                </a:rPr>
                <a:t>4. 记录会议的结果，如会议的决定、决议或表决等情况。</a:t>
              </a:r>
              <a:endParaRPr lang="zh-CN" altLang="en-US" sz="2000">
                <a:sym typeface="+mn-ea"/>
              </a:endParaRPr>
            </a:p>
          </p:txBody>
        </p:sp>
      </p:grpSp>
      <p:pic>
        <p:nvPicPr>
          <p:cNvPr id="2" name="图片 1" descr="1e5f9818f8ec02afcf535ebb45ee0bbb"/>
          <p:cNvPicPr>
            <a:picLocks noChangeAspect="1"/>
          </p:cNvPicPr>
          <p:nvPr/>
        </p:nvPicPr>
        <p:blipFill>
          <a:blip r:embed="rId2"/>
          <a:srcRect l="7530" t="9316" r="8244" b="5066"/>
          <a:stretch>
            <a:fillRect/>
          </a:stretch>
        </p:blipFill>
        <p:spPr>
          <a:xfrm>
            <a:off x="2171700" y="2530475"/>
            <a:ext cx="2997200" cy="226441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图片 36"/>
          <p:cNvPicPr>
            <a:picLocks noChangeAspect="1"/>
          </p:cNvPicPr>
          <p:nvPr/>
        </p:nvPicPr>
        <p:blipFill rotWithShape="1">
          <a:blip r:embed="rId1" cstate="screen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97000" contrast="-10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>
            <a:off x="3649818" y="0"/>
            <a:ext cx="1216885" cy="6858000"/>
          </a:xfrm>
          <a:prstGeom prst="rect">
            <a:avLst/>
          </a:prstGeom>
        </p:spPr>
      </p:pic>
      <p:pic>
        <p:nvPicPr>
          <p:cNvPr id="38" name="图片 37"/>
          <p:cNvPicPr>
            <a:picLocks noChangeAspect="1"/>
          </p:cNvPicPr>
          <p:nvPr/>
        </p:nvPicPr>
        <p:blipFill rotWithShape="1">
          <a:blip r:embed="rId1" cstate="screen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97000" contrast="-10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 rot="10800000">
            <a:off x="10071208" y="0"/>
            <a:ext cx="1791843" cy="6858000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 rot="1454733">
            <a:off x="-2067556" y="2643184"/>
            <a:ext cx="3505200" cy="6858000"/>
          </a:xfrm>
          <a:prstGeom prst="rect">
            <a:avLst/>
          </a:prstGeom>
          <a:solidFill>
            <a:srgbClr val="C0E1F2"/>
          </a:solidFill>
          <a:ln>
            <a:noFill/>
          </a:ln>
          <a:effectLst>
            <a:outerShdw blurRad="50800" dist="50800" algn="ctr" rotWithShape="0">
              <a:srgbClr val="000000">
                <a:alpha val="34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 rot="1454733">
            <a:off x="-1756534" y="-1727239"/>
            <a:ext cx="3505200" cy="6858000"/>
          </a:xfrm>
          <a:prstGeom prst="rect">
            <a:avLst/>
          </a:prstGeom>
          <a:solidFill>
            <a:srgbClr val="DAE54A"/>
          </a:solidFill>
          <a:ln>
            <a:noFill/>
          </a:ln>
          <a:effectLst>
            <a:outerShdw blurRad="50800" dist="50800" dir="5040000" algn="ctr" rotWithShape="0">
              <a:srgbClr val="000000">
                <a:alpha val="6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 rot="1454733">
            <a:off x="11003898" y="4018010"/>
            <a:ext cx="3505200" cy="6858000"/>
          </a:xfrm>
          <a:prstGeom prst="rect">
            <a:avLst/>
          </a:prstGeom>
          <a:solidFill>
            <a:srgbClr val="DAE54A"/>
          </a:solidFill>
          <a:ln>
            <a:noFill/>
          </a:ln>
          <a:effectLst>
            <a:outerShdw blurRad="50800" dist="50800" dir="7620000" algn="ctr" rotWithShape="0">
              <a:srgbClr val="000000">
                <a:alpha val="6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 rot="1493014">
            <a:off x="11450444" y="4510723"/>
            <a:ext cx="1154162" cy="3963070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050" dirty="0">
                <a:solidFill>
                  <a:schemeClr val="bg1"/>
                </a:solidFill>
                <a:latin typeface="Segoe UI" panose="020B0502040204020203" pitchFamily="34" charset="0"/>
                <a:ea typeface="微软雅黑" panose="020B0503020204020204" pitchFamily="34" charset="-122"/>
                <a:cs typeface="Segoe UI" panose="020B0502040204020203" pitchFamily="34" charset="0"/>
              </a:rPr>
              <a:t>White space is an advanced method of design. It is a blank space. It is the most common in minimalist design. Keeping white space sounds very simple and then use it properly it properly it properly</a:t>
            </a:r>
            <a:endParaRPr lang="zh-CN" altLang="en-US" sz="105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7" name="矩形 16"/>
          <p:cNvSpPr/>
          <p:nvPr/>
        </p:nvSpPr>
        <p:spPr>
          <a:xfrm rot="1493014">
            <a:off x="776448" y="3490371"/>
            <a:ext cx="1154162" cy="3963070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050" dirty="0">
                <a:solidFill>
                  <a:schemeClr val="bg1"/>
                </a:solidFill>
                <a:latin typeface="Segoe UI" panose="020B0502040204020203" pitchFamily="34" charset="0"/>
                <a:ea typeface="微软雅黑" panose="020B0503020204020204" pitchFamily="34" charset="-122"/>
                <a:cs typeface="Segoe UI" panose="020B0502040204020203" pitchFamily="34" charset="0"/>
              </a:rPr>
              <a:t>White space is an advanced method of design. It is a blank space. It is the most common in minimalist design. Keeping white space sounds very simple and then use it properly it properly it properly</a:t>
            </a:r>
            <a:endParaRPr lang="zh-CN" altLang="en-US" sz="105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8" name="矩形 17"/>
          <p:cNvSpPr/>
          <p:nvPr/>
        </p:nvSpPr>
        <p:spPr>
          <a:xfrm rot="1493014">
            <a:off x="978092" y="-880053"/>
            <a:ext cx="1154162" cy="3963070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050" dirty="0">
                <a:solidFill>
                  <a:schemeClr val="bg1"/>
                </a:solidFill>
                <a:latin typeface="Segoe UI" panose="020B0502040204020203" pitchFamily="34" charset="0"/>
                <a:ea typeface="微软雅黑" panose="020B0503020204020204" pitchFamily="34" charset="-122"/>
                <a:cs typeface="Segoe UI" panose="020B0502040204020203" pitchFamily="34" charset="0"/>
              </a:rPr>
              <a:t>White space is an advanced method of design. It is a blank space. It is the most common in minimalist design. Keeping white space sounds very simple and then use it properly it properly it properly</a:t>
            </a:r>
            <a:endParaRPr lang="zh-CN" altLang="en-US" sz="105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42" t="50976" r="33948" b="488"/>
          <a:stretch>
            <a:fillRect/>
          </a:stretch>
        </p:blipFill>
        <p:spPr>
          <a:xfrm rot="5400000">
            <a:off x="4123203" y="422875"/>
            <a:ext cx="6857999" cy="6012247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5028565" y="183515"/>
            <a:ext cx="37719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5125085" y="2798445"/>
            <a:ext cx="431673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lvl="0" algn="ctr">
              <a:defRPr/>
            </a:pPr>
            <a:r>
              <a:rPr lang="zh-CN" altLang="en-US" sz="3600" b="1" dirty="0">
                <a:solidFill>
                  <a:srgbClr val="7030A0"/>
                </a:solidFill>
                <a:sym typeface="+mn-ea"/>
              </a:rPr>
              <a:t>第四节　调查报告</a:t>
            </a:r>
            <a:endParaRPr lang="zh-CN" altLang="en-US" sz="3600" b="1" dirty="0">
              <a:solidFill>
                <a:srgbClr val="7030A0"/>
              </a:solidFill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0E1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图片 36"/>
          <p:cNvPicPr>
            <a:picLocks noChangeAspect="1"/>
          </p:cNvPicPr>
          <p:nvPr/>
        </p:nvPicPr>
        <p:blipFill rotWithShape="1">
          <a:blip r:embed="rId1" cstate="screen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97000" contrast="-10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>
            <a:off x="3649818" y="0"/>
            <a:ext cx="1216885" cy="6858000"/>
          </a:xfrm>
          <a:prstGeom prst="rect">
            <a:avLst/>
          </a:prstGeom>
        </p:spPr>
      </p:pic>
      <p:pic>
        <p:nvPicPr>
          <p:cNvPr id="38" name="图片 37"/>
          <p:cNvPicPr>
            <a:picLocks noChangeAspect="1"/>
          </p:cNvPicPr>
          <p:nvPr/>
        </p:nvPicPr>
        <p:blipFill rotWithShape="1">
          <a:blip r:embed="rId1" cstate="screen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97000" contrast="-10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 rot="10800000">
            <a:off x="10071208" y="0"/>
            <a:ext cx="1791843" cy="6858000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 rot="1454733">
            <a:off x="-2067556" y="2643184"/>
            <a:ext cx="3505200" cy="6858000"/>
          </a:xfrm>
          <a:prstGeom prst="rect">
            <a:avLst/>
          </a:prstGeom>
          <a:solidFill>
            <a:srgbClr val="C0E1F2"/>
          </a:solidFill>
          <a:ln>
            <a:noFill/>
          </a:ln>
          <a:effectLst>
            <a:outerShdw blurRad="50800" dist="50800" algn="ctr" rotWithShape="0">
              <a:srgbClr val="000000">
                <a:alpha val="34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 rot="1454733">
            <a:off x="-1756534" y="-1727239"/>
            <a:ext cx="3505200" cy="6858000"/>
          </a:xfrm>
          <a:prstGeom prst="rect">
            <a:avLst/>
          </a:prstGeom>
          <a:solidFill>
            <a:srgbClr val="DAE54A"/>
          </a:solidFill>
          <a:ln>
            <a:noFill/>
          </a:ln>
          <a:effectLst>
            <a:outerShdw blurRad="50800" dist="50800" dir="5040000" algn="ctr" rotWithShape="0">
              <a:srgbClr val="000000">
                <a:alpha val="6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 rot="1454733">
            <a:off x="11003898" y="4018010"/>
            <a:ext cx="3505200" cy="6858000"/>
          </a:xfrm>
          <a:prstGeom prst="rect">
            <a:avLst/>
          </a:prstGeom>
          <a:solidFill>
            <a:srgbClr val="DAE54A"/>
          </a:solidFill>
          <a:ln>
            <a:noFill/>
          </a:ln>
          <a:effectLst>
            <a:outerShdw blurRad="50800" dist="50800" dir="7620000" algn="ctr" rotWithShape="0">
              <a:srgbClr val="000000">
                <a:alpha val="6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 rot="1493014">
            <a:off x="11450444" y="4510723"/>
            <a:ext cx="1154162" cy="3963070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050" dirty="0">
                <a:solidFill>
                  <a:schemeClr val="bg1"/>
                </a:solidFill>
                <a:latin typeface="Segoe UI" panose="020B0502040204020203" pitchFamily="34" charset="0"/>
                <a:ea typeface="微软雅黑" panose="020B0503020204020204" pitchFamily="34" charset="-122"/>
                <a:cs typeface="Segoe UI" panose="020B0502040204020203" pitchFamily="34" charset="0"/>
              </a:rPr>
              <a:t>White space is an advanced method of design. It is a blank space. It is the most common in minimalist design. Keeping white space sounds very simple and then use it properly it properly it properly</a:t>
            </a:r>
            <a:endParaRPr lang="zh-CN" altLang="en-US" sz="105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7" name="矩形 16"/>
          <p:cNvSpPr/>
          <p:nvPr/>
        </p:nvSpPr>
        <p:spPr>
          <a:xfrm rot="1493014">
            <a:off x="776448" y="3490371"/>
            <a:ext cx="1154162" cy="3963070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050" dirty="0">
                <a:solidFill>
                  <a:schemeClr val="bg1"/>
                </a:solidFill>
                <a:latin typeface="Segoe UI" panose="020B0502040204020203" pitchFamily="34" charset="0"/>
                <a:ea typeface="微软雅黑" panose="020B0503020204020204" pitchFamily="34" charset="-122"/>
                <a:cs typeface="Segoe UI" panose="020B0502040204020203" pitchFamily="34" charset="0"/>
              </a:rPr>
              <a:t>White space is an advanced method of design. It is a blank space. It is the most common in minimalist design. Keeping white space sounds very simple and then use it properly it properly it properly</a:t>
            </a:r>
            <a:endParaRPr lang="zh-CN" altLang="en-US" sz="105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8" name="矩形 17"/>
          <p:cNvSpPr/>
          <p:nvPr/>
        </p:nvSpPr>
        <p:spPr>
          <a:xfrm rot="1493014">
            <a:off x="978092" y="-880053"/>
            <a:ext cx="1154162" cy="3963070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050" dirty="0">
                <a:solidFill>
                  <a:schemeClr val="bg1"/>
                </a:solidFill>
                <a:latin typeface="Segoe UI" panose="020B0502040204020203" pitchFamily="34" charset="0"/>
                <a:ea typeface="微软雅黑" panose="020B0503020204020204" pitchFamily="34" charset="-122"/>
                <a:cs typeface="Segoe UI" panose="020B0502040204020203" pitchFamily="34" charset="0"/>
              </a:rPr>
              <a:t>White space is an advanced method of design. It is a blank space. It is the most common in minimalist design. Keeping white space sounds very simple and then use it properly it properly it properly</a:t>
            </a:r>
            <a:endParaRPr lang="zh-CN" altLang="en-US" sz="105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42" t="50976" r="33948" b="488"/>
          <a:stretch>
            <a:fillRect/>
          </a:stretch>
        </p:blipFill>
        <p:spPr>
          <a:xfrm rot="5400000">
            <a:off x="4102248" y="422875"/>
            <a:ext cx="6857999" cy="6012247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5741561" y="1682115"/>
            <a:ext cx="3528805" cy="3940810"/>
            <a:chOff x="5809192" y="1427168"/>
            <a:chExt cx="2021590" cy="4195462"/>
          </a:xfrm>
        </p:grpSpPr>
        <p:sp>
          <p:nvSpPr>
            <p:cNvPr id="19" name="文本框 18"/>
            <p:cNvSpPr txBox="1"/>
            <p:nvPr/>
          </p:nvSpPr>
          <p:spPr>
            <a:xfrm>
              <a:off x="5809192" y="1427168"/>
              <a:ext cx="716864" cy="621275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defRPr/>
              </a:pPr>
              <a:r>
                <a:rPr lang="en-US" altLang="zh-CN" sz="3200" spc="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</a:rPr>
                <a:t>01</a:t>
              </a:r>
              <a:endParaRPr lang="zh-CN" altLang="en-US" sz="32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6402392" y="1476023"/>
              <a:ext cx="1402080" cy="490124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l">
                <a:defRPr/>
              </a:pPr>
              <a:r>
                <a:rPr lang="zh-CN" altLang="en-US" sz="2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TypeLand 康熙字典體 Trial" panose="020B0502000000000001" pitchFamily="34" charset="-122"/>
                  <a:ea typeface="TypeLand 康熙字典體 Trial" panose="020B0502000000000001" pitchFamily="34" charset="-122"/>
                  <a:cs typeface="经典细圆简" panose="02010609000101010101" pitchFamily="49" charset="-122"/>
                </a:rPr>
                <a:t>计划</a:t>
              </a:r>
              <a:endPara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TypeLand 康熙字典體 Trial" panose="020B0502000000000001" pitchFamily="34" charset="-122"/>
                <a:ea typeface="TypeLand 康熙字典體 Trial" panose="020B0502000000000001" pitchFamily="34" charset="-122"/>
                <a:cs typeface="经典细圆简" panose="02010609000101010101" pitchFamily="49" charset="-122"/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6428932" y="3535122"/>
              <a:ext cx="1097280" cy="490124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l">
                <a:defRPr/>
              </a:pPr>
              <a:r>
                <a:rPr lang="zh-CN" altLang="en-US" sz="2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TypeLand 康熙字典體 Trial" panose="020B0502000000000001" pitchFamily="34" charset="-122"/>
                  <a:ea typeface="TypeLand 康熙字典體 Trial" panose="020B0502000000000001" pitchFamily="34" charset="-122"/>
                  <a:cs typeface="经典细圆简" panose="02010609000101010101" pitchFamily="49" charset="-122"/>
                </a:rPr>
                <a:t>会议记录</a:t>
              </a:r>
              <a:endPara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TypeLand 康熙字典體 Trial" panose="020B0502000000000001" pitchFamily="34" charset="-122"/>
                <a:ea typeface="TypeLand 康熙字典體 Trial" panose="020B0502000000000001" pitchFamily="34" charset="-122"/>
                <a:cs typeface="经典细圆简" panose="02010609000101010101" pitchFamily="49" charset="-122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5847452" y="3469366"/>
              <a:ext cx="639919" cy="621275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defRPr/>
              </a:pPr>
              <a:r>
                <a:rPr lang="en-US" altLang="zh-CN" sz="3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</a:rPr>
                <a:t>03</a:t>
              </a:r>
              <a:endParaRPr lang="zh-CN" altLang="en-US" sz="3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6428702" y="2550867"/>
              <a:ext cx="1402080" cy="490124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l">
                <a:defRPr/>
              </a:pPr>
              <a:r>
                <a:rPr lang="zh-CN" altLang="en-US" sz="2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TypeLand 康熙字典體 Trial" panose="020B0502000000000001" pitchFamily="34" charset="-122"/>
                  <a:ea typeface="TypeLand 康熙字典體 Trial" panose="020B0502000000000001" pitchFamily="34" charset="-122"/>
                  <a:cs typeface="经典细圆简" panose="02010609000101010101" pitchFamily="49" charset="-122"/>
                </a:rPr>
                <a:t>总结</a:t>
              </a:r>
              <a:endPara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TypeLand 康熙字典體 Trial" panose="020B0502000000000001" pitchFamily="34" charset="-122"/>
                <a:ea typeface="TypeLand 康熙字典體 Trial" panose="020B0502000000000001" pitchFamily="34" charset="-122"/>
                <a:cs typeface="经典细圆简" panose="02010609000101010101" pitchFamily="49" charset="-122"/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5847318" y="2485111"/>
              <a:ext cx="639919" cy="621275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defRPr/>
              </a:pPr>
              <a:r>
                <a:rPr lang="en-US" altLang="zh-CN" sz="3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</a:rPr>
                <a:t>02</a:t>
              </a:r>
              <a:endParaRPr lang="zh-CN" altLang="en-US" sz="3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6119350" y="5039065"/>
              <a:ext cx="309880" cy="583565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defRPr/>
              </a:pPr>
              <a:endParaRPr lang="zh-CN" altLang="en-US" sz="3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5741670" y="586740"/>
            <a:ext cx="272415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3600" b="1"/>
              <a:t>目录</a:t>
            </a:r>
            <a:endParaRPr lang="zh-CN" altLang="en-US" sz="3600" b="1"/>
          </a:p>
        </p:txBody>
      </p:sp>
      <p:sp>
        <p:nvSpPr>
          <p:cNvPr id="4" name="文本框 3"/>
          <p:cNvSpPr txBox="1"/>
          <p:nvPr/>
        </p:nvSpPr>
        <p:spPr>
          <a:xfrm>
            <a:off x="6174740" y="4491355"/>
            <a:ext cx="757555" cy="583565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p>
            <a:pPr algn="r">
              <a:defRPr/>
            </a:pPr>
            <a:r>
              <a:rPr lang="en-US" altLang="zh-CN" sz="3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04</a:t>
            </a:r>
            <a:endParaRPr lang="zh-CN" altLang="en-US" sz="3200" dirty="0">
              <a:solidFill>
                <a:schemeClr val="tx1">
                  <a:lumMod val="65000"/>
                  <a:lumOff val="3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932295" y="4552950"/>
            <a:ext cx="16725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TypeLand 康熙字典體 Trial" panose="020B0502000000000001" pitchFamily="34" charset="-122"/>
                <a:ea typeface="TypeLand 康熙字典體 Trial" panose="020B0502000000000001" pitchFamily="34" charset="-122"/>
                <a:cs typeface="经典细圆简" panose="02010609000101010101" pitchFamily="49" charset="-122"/>
              </a:rPr>
              <a:t>调查报告</a:t>
            </a:r>
            <a:endParaRPr lang="zh-CN" altLang="en-US" sz="2400" dirty="0">
              <a:solidFill>
                <a:schemeClr val="tx1">
                  <a:lumMod val="65000"/>
                  <a:lumOff val="35000"/>
                </a:schemeClr>
              </a:solidFill>
              <a:latin typeface="TypeLand 康熙字典體 Trial" panose="020B0502000000000001" pitchFamily="34" charset="-122"/>
              <a:ea typeface="TypeLand 康熙字典體 Trial" panose="020B0502000000000001" pitchFamily="34" charset="-122"/>
              <a:cs typeface="经典细圆简" panose="0201060900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组合 42"/>
          <p:cNvGrpSpPr/>
          <p:nvPr/>
        </p:nvGrpSpPr>
        <p:grpSpPr>
          <a:xfrm>
            <a:off x="7621" y="0"/>
            <a:ext cx="12192000" cy="6858000"/>
            <a:chOff x="1" y="0"/>
            <a:chExt cx="12192000" cy="6858000"/>
          </a:xfrm>
        </p:grpSpPr>
        <p:sp>
          <p:nvSpPr>
            <p:cNvPr id="45" name="矩形 44"/>
            <p:cNvSpPr/>
            <p:nvPr/>
          </p:nvSpPr>
          <p:spPr>
            <a:xfrm>
              <a:off x="1" y="0"/>
              <a:ext cx="12192000" cy="6858000"/>
            </a:xfrm>
            <a:prstGeom prst="rect">
              <a:avLst/>
            </a:prstGeom>
            <a:gradFill>
              <a:gsLst>
                <a:gs pos="56000">
                  <a:srgbClr val="C0E1F2"/>
                </a:gs>
                <a:gs pos="56000">
                  <a:srgbClr val="DAE54A"/>
                </a:gs>
              </a:gsLst>
              <a:lin ang="7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46" name="图片 45"/>
            <p:cNvPicPr>
              <a:picLocks noChangeAspect="1"/>
            </p:cNvPicPr>
            <p:nvPr/>
          </p:nvPicPr>
          <p:blipFill rotWithShape="1"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042" t="18106" r="33948" b="488"/>
            <a:stretch>
              <a:fillRect/>
            </a:stretch>
          </p:blipFill>
          <p:spPr>
            <a:xfrm rot="5400000">
              <a:off x="2954654" y="-2356871"/>
              <a:ext cx="6267453" cy="11571742"/>
            </a:xfrm>
            <a:prstGeom prst="rect">
              <a:avLst/>
            </a:prstGeom>
          </p:spPr>
        </p:pic>
      </p:grpSp>
      <p:sp>
        <p:nvSpPr>
          <p:cNvPr id="14" name="Shape 1787"/>
          <p:cNvSpPr/>
          <p:nvPr/>
        </p:nvSpPr>
        <p:spPr>
          <a:xfrm>
            <a:off x="6144623" y="2246234"/>
            <a:ext cx="1" cy="1350283"/>
          </a:xfrm>
          <a:prstGeom prst="line">
            <a:avLst/>
          </a:prstGeom>
          <a:ln w="12700">
            <a:solidFill>
              <a:schemeClr val="bg1">
                <a:lumMod val="85000"/>
              </a:schemeClr>
            </a:solidFill>
            <a:miter lim="400000"/>
          </a:ln>
        </p:spPr>
        <p:txBody>
          <a:bodyPr lIns="0" tIns="0" rIns="0" bIns="0"/>
          <a:lstStyle/>
          <a:p>
            <a:pPr defTabSz="171450">
              <a:defRPr sz="1200">
                <a:solidFill>
                  <a:srgbClr val="000000"/>
                </a:solidFill>
                <a:latin typeface="Helvetica" panose="00000400000000000000"/>
                <a:ea typeface="Helvetica" panose="00000400000000000000"/>
                <a:cs typeface="Helvetica" panose="00000400000000000000"/>
                <a:sym typeface="Helvetica" panose="00000400000000000000"/>
              </a:defRPr>
            </a:pPr>
            <a:endParaRPr sz="5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5" name="Shape 1785"/>
          <p:cNvSpPr/>
          <p:nvPr/>
        </p:nvSpPr>
        <p:spPr>
          <a:xfrm>
            <a:off x="6144623" y="2246237"/>
            <a:ext cx="3995551" cy="1342993"/>
          </a:xfrm>
          <a:prstGeom prst="line">
            <a:avLst/>
          </a:prstGeom>
          <a:ln w="12700">
            <a:solidFill>
              <a:schemeClr val="bg1">
                <a:lumMod val="85000"/>
              </a:schemeClr>
            </a:solidFill>
            <a:miter lim="400000"/>
          </a:ln>
        </p:spPr>
        <p:txBody>
          <a:bodyPr lIns="0" tIns="0" rIns="0" bIns="0"/>
          <a:lstStyle/>
          <a:p>
            <a:pPr defTabSz="171450">
              <a:defRPr sz="1200">
                <a:solidFill>
                  <a:srgbClr val="000000"/>
                </a:solidFill>
                <a:latin typeface="Helvetica" panose="00000400000000000000"/>
                <a:ea typeface="Helvetica" panose="00000400000000000000"/>
                <a:cs typeface="Helvetica" panose="00000400000000000000"/>
                <a:sym typeface="Helvetica" panose="00000400000000000000"/>
              </a:defRPr>
            </a:pPr>
            <a:endParaRPr sz="5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8" name="Shape 1789"/>
          <p:cNvSpPr/>
          <p:nvPr/>
        </p:nvSpPr>
        <p:spPr>
          <a:xfrm flipH="1">
            <a:off x="2141967" y="2246234"/>
            <a:ext cx="4002657" cy="1350283"/>
          </a:xfrm>
          <a:prstGeom prst="line">
            <a:avLst/>
          </a:prstGeom>
          <a:ln w="12700">
            <a:solidFill>
              <a:schemeClr val="bg1">
                <a:lumMod val="85000"/>
              </a:schemeClr>
            </a:solidFill>
            <a:miter lim="400000"/>
          </a:ln>
        </p:spPr>
        <p:txBody>
          <a:bodyPr lIns="0" tIns="0" rIns="0" bIns="0"/>
          <a:lstStyle/>
          <a:p>
            <a:pPr defTabSz="171450">
              <a:defRPr sz="1200">
                <a:solidFill>
                  <a:srgbClr val="000000"/>
                </a:solidFill>
                <a:latin typeface="Helvetica" panose="00000400000000000000"/>
                <a:ea typeface="Helvetica" panose="00000400000000000000"/>
                <a:cs typeface="Helvetica" panose="00000400000000000000"/>
                <a:sym typeface="Helvetica" panose="00000400000000000000"/>
              </a:defRPr>
            </a:pPr>
            <a:endParaRPr sz="5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5401227" y="1522567"/>
            <a:ext cx="1403809" cy="1439859"/>
          </a:xfrm>
          <a:prstGeom prst="ellipse">
            <a:avLst/>
          </a:prstGeom>
          <a:solidFill>
            <a:schemeClr val="bg1">
              <a:lumMod val="95000"/>
            </a:schemeClr>
          </a:solidFill>
          <a:ln w="0">
            <a:noFill/>
            <a:prstDash val="solid"/>
            <a:round/>
          </a:ln>
          <a:effectLst>
            <a:outerShdw blurRad="50800" dist="50800" dir="5400000" sx="1000" sy="1000" algn="ctr" rotWithShape="0">
              <a:srgbClr val="000000">
                <a:alpha val="64000"/>
              </a:srgbClr>
            </a:outerShdw>
          </a:effectLst>
        </p:spPr>
        <p:txBody>
          <a:bodyPr rot="0" spcFirstLastPara="0" vertOverflow="overflow" horzOverflow="overflow" vert="horz" wrap="square" lIns="91435" tIns="45717" rIns="91435" bIns="45717" numCol="1" spcCol="0" rtlCol="0" fromWordArt="0" anchor="t" anchorCtr="0" forceAA="0" compatLnSpc="1">
            <a:no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700" kern="0">
              <a:solidFill>
                <a:prstClr val="black"/>
              </a:solidFill>
              <a:ea typeface="宋体" panose="02010600030101010101" pitchFamily="2" charset="-122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5554749" y="1637697"/>
            <a:ext cx="1179318" cy="1209603"/>
          </a:xfrm>
          <a:prstGeom prst="ellipse">
            <a:avLst/>
          </a:prstGeom>
          <a:solidFill>
            <a:srgbClr val="C0E1F2"/>
          </a:solidFill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7" name="组合 6"/>
          <p:cNvGrpSpPr/>
          <p:nvPr/>
        </p:nvGrpSpPr>
        <p:grpSpPr>
          <a:xfrm>
            <a:off x="728553" y="3321061"/>
            <a:ext cx="10734895" cy="809099"/>
            <a:chOff x="864590" y="3132375"/>
            <a:chExt cx="10734895" cy="809099"/>
          </a:xfrm>
        </p:grpSpPr>
        <p:grpSp>
          <p:nvGrpSpPr>
            <p:cNvPr id="6" name="组合 5"/>
            <p:cNvGrpSpPr/>
            <p:nvPr/>
          </p:nvGrpSpPr>
          <p:grpSpPr>
            <a:xfrm>
              <a:off x="864590" y="3132375"/>
              <a:ext cx="1786261" cy="617499"/>
              <a:chOff x="1256476" y="3132375"/>
              <a:chExt cx="1786261" cy="617499"/>
            </a:xfrm>
          </p:grpSpPr>
          <p:sp>
            <p:nvSpPr>
              <p:cNvPr id="26" name="圆角矩形 13"/>
              <p:cNvSpPr/>
              <p:nvPr/>
            </p:nvSpPr>
            <p:spPr>
              <a:xfrm>
                <a:off x="1256476" y="3132375"/>
                <a:ext cx="1786261" cy="617499"/>
              </a:xfrm>
              <a:prstGeom prst="roundRect">
                <a:avLst>
                  <a:gd name="adj" fmla="val 9039"/>
                </a:avLst>
              </a:prstGeom>
              <a:solidFill>
                <a:schemeClr val="bg1">
                  <a:lumMod val="95000"/>
                  <a:alpha val="45000"/>
                </a:schemeClr>
              </a:solidFill>
              <a:ln w="0">
                <a:noFill/>
                <a:prstDash val="solid"/>
                <a:round/>
              </a:ln>
              <a:effectLst>
                <a:outerShdw blurRad="50800" dist="50800" dir="5400000" sx="1000" sy="1000" algn="ctr" rotWithShape="0">
                  <a:srgbClr val="000000">
                    <a:alpha val="64000"/>
                  </a:srgbClr>
                </a:outerShdw>
              </a:effectLst>
            </p:spPr>
            <p:txBody>
              <a:bodyPr rot="0" spcFirstLastPara="0" vertOverflow="overflow" horzOverflow="overflow" vert="horz" wrap="square" lIns="91435" tIns="45717" rIns="91435" bIns="45717" numCol="1" spcCol="0" rtlCol="0" fromWordArt="0" anchor="t" anchorCtr="0" forceAA="0" compatLnSpc="1">
                <a:noAutofit/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700" kern="0">
                  <a:solidFill>
                    <a:prstClr val="black"/>
                  </a:solidFill>
                  <a:latin typeface="TypeLand 康熙字典體 Trial" panose="020B0502000000000001" pitchFamily="34" charset="-122"/>
                  <a:ea typeface="TypeLand 康熙字典體 Trial" panose="020B0502000000000001" pitchFamily="34" charset="-122"/>
                </a:endParaRPr>
              </a:p>
            </p:txBody>
          </p:sp>
          <p:sp>
            <p:nvSpPr>
              <p:cNvPr id="27" name="圆角矩形 14"/>
              <p:cNvSpPr/>
              <p:nvPr/>
            </p:nvSpPr>
            <p:spPr>
              <a:xfrm>
                <a:off x="1345703" y="3237746"/>
                <a:ext cx="1607795" cy="416508"/>
              </a:xfrm>
              <a:prstGeom prst="roundRect">
                <a:avLst>
                  <a:gd name="adj" fmla="val 9613"/>
                </a:avLst>
              </a:prstGeom>
              <a:solidFill>
                <a:srgbClr val="C0E1F2"/>
              </a:solidFill>
              <a:ln w="9525">
                <a:noFill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8" name="文本框 37"/>
              <p:cNvSpPr txBox="1"/>
              <p:nvPr/>
            </p:nvSpPr>
            <p:spPr>
              <a:xfrm>
                <a:off x="1793663" y="3234719"/>
                <a:ext cx="690880" cy="398780"/>
              </a:xfrm>
              <a:prstGeom prst="rect">
                <a:avLst/>
              </a:prstGeom>
              <a:noFill/>
            </p:spPr>
            <p:txBody>
              <a:bodyPr vert="horz" wrap="non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r>
                  <a:rPr lang="zh-CN" altLang="en-US" sz="2000">
                    <a:latin typeface="+mj-ea"/>
                    <a:cs typeface="+mn-ea"/>
                    <a:sym typeface="+mn-ea"/>
                  </a:rPr>
                  <a:t>概念</a:t>
                </a:r>
                <a:endParaRPr lang="zh-CN" altLang="en-US" sz="2000" dirty="0">
                  <a:solidFill>
                    <a:schemeClr val="bg1"/>
                  </a:solidFill>
                  <a:latin typeface="TypeLand 康熙字典體 Trial" panose="020B0502000000000001" pitchFamily="34" charset="-122"/>
                  <a:ea typeface="TypeLand 康熙字典體 Trial" panose="020B0502000000000001" pitchFamily="34" charset="-122"/>
                </a:endParaRPr>
              </a:p>
            </p:txBody>
          </p:sp>
        </p:grpSp>
        <p:grpSp>
          <p:nvGrpSpPr>
            <p:cNvPr id="4" name="组合 3"/>
            <p:cNvGrpSpPr/>
            <p:nvPr/>
          </p:nvGrpSpPr>
          <p:grpSpPr>
            <a:xfrm>
              <a:off x="5338908" y="3132375"/>
              <a:ext cx="1786261" cy="617499"/>
              <a:chOff x="5226174" y="3132375"/>
              <a:chExt cx="1786261" cy="617499"/>
            </a:xfrm>
          </p:grpSpPr>
          <p:sp>
            <p:nvSpPr>
              <p:cNvPr id="30" name="圆角矩形 19"/>
              <p:cNvSpPr/>
              <p:nvPr/>
            </p:nvSpPr>
            <p:spPr>
              <a:xfrm>
                <a:off x="5226174" y="3132375"/>
                <a:ext cx="1786261" cy="617499"/>
              </a:xfrm>
              <a:prstGeom prst="roundRect">
                <a:avLst>
                  <a:gd name="adj" fmla="val 9039"/>
                </a:avLst>
              </a:prstGeom>
              <a:solidFill>
                <a:schemeClr val="bg1">
                  <a:lumMod val="95000"/>
                  <a:alpha val="45000"/>
                </a:schemeClr>
              </a:solidFill>
              <a:ln w="0">
                <a:noFill/>
                <a:prstDash val="solid"/>
                <a:round/>
              </a:ln>
              <a:effectLst>
                <a:outerShdw blurRad="50800" dist="50800" dir="5400000" sx="1000" sy="1000" algn="ctr" rotWithShape="0">
                  <a:srgbClr val="000000">
                    <a:alpha val="64000"/>
                  </a:srgbClr>
                </a:outerShdw>
              </a:effectLst>
            </p:spPr>
            <p:txBody>
              <a:bodyPr rot="0" spcFirstLastPara="0" vertOverflow="overflow" horzOverflow="overflow" vert="horz" wrap="square" lIns="91435" tIns="45717" rIns="91435" bIns="45717" numCol="1" spcCol="0" rtlCol="0" fromWordArt="0" anchor="t" anchorCtr="0" forceAA="0" compatLnSpc="1">
                <a:noAutofit/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700" kern="0">
                  <a:solidFill>
                    <a:prstClr val="black"/>
                  </a:solidFill>
                  <a:latin typeface="TypeLand 康熙字典體 Trial" panose="020B0502000000000001" pitchFamily="34" charset="-122"/>
                  <a:ea typeface="TypeLand 康熙字典體 Trial" panose="020B0502000000000001" pitchFamily="34" charset="-122"/>
                </a:endParaRPr>
              </a:p>
            </p:txBody>
          </p:sp>
          <p:sp>
            <p:nvSpPr>
              <p:cNvPr id="33" name="圆角矩形 20"/>
              <p:cNvSpPr/>
              <p:nvPr/>
            </p:nvSpPr>
            <p:spPr>
              <a:xfrm>
                <a:off x="5315401" y="3237746"/>
                <a:ext cx="1607795" cy="416508"/>
              </a:xfrm>
              <a:prstGeom prst="roundRect">
                <a:avLst>
                  <a:gd name="adj" fmla="val 9613"/>
                </a:avLst>
              </a:prstGeom>
              <a:solidFill>
                <a:srgbClr val="C0E1F2"/>
              </a:solidFill>
              <a:ln w="9525">
                <a:noFill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0" name="文本框 39"/>
              <p:cNvSpPr txBox="1"/>
              <p:nvPr/>
            </p:nvSpPr>
            <p:spPr>
              <a:xfrm>
                <a:off x="5759592" y="3234719"/>
                <a:ext cx="690880" cy="398780"/>
              </a:xfrm>
              <a:prstGeom prst="rect">
                <a:avLst/>
              </a:prstGeom>
              <a:noFill/>
            </p:spPr>
            <p:txBody>
              <a:bodyPr vert="horz" wrap="non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r>
                  <a:rPr lang="zh-CN" altLang="en-US" sz="2000">
                    <a:latin typeface="+mj-ea"/>
                    <a:cs typeface="+mn-ea"/>
                    <a:sym typeface="+mn-ea"/>
                  </a:rPr>
                  <a:t>特点</a:t>
                </a:r>
                <a:endParaRPr lang="zh-CN" altLang="en-US" sz="2000">
                  <a:latin typeface="+mj-ea"/>
                  <a:cs typeface="+mn-ea"/>
                  <a:sym typeface="+mn-ea"/>
                </a:endParaRPr>
              </a:p>
            </p:txBody>
          </p:sp>
        </p:grpSp>
        <p:grpSp>
          <p:nvGrpSpPr>
            <p:cNvPr id="2" name="组合 1"/>
            <p:cNvGrpSpPr/>
            <p:nvPr/>
          </p:nvGrpSpPr>
          <p:grpSpPr>
            <a:xfrm>
              <a:off x="9813224" y="3132375"/>
              <a:ext cx="1786261" cy="809099"/>
              <a:chOff x="9145568" y="3132375"/>
              <a:chExt cx="1786261" cy="809099"/>
            </a:xfrm>
          </p:grpSpPr>
          <p:sp>
            <p:nvSpPr>
              <p:cNvPr id="36" name="圆角矩形 25"/>
              <p:cNvSpPr/>
              <p:nvPr/>
            </p:nvSpPr>
            <p:spPr>
              <a:xfrm>
                <a:off x="9145568" y="3132375"/>
                <a:ext cx="1786261" cy="617499"/>
              </a:xfrm>
              <a:prstGeom prst="roundRect">
                <a:avLst>
                  <a:gd name="adj" fmla="val 9039"/>
                </a:avLst>
              </a:prstGeom>
              <a:solidFill>
                <a:schemeClr val="bg1">
                  <a:lumMod val="95000"/>
                  <a:alpha val="45000"/>
                </a:schemeClr>
              </a:solidFill>
              <a:ln w="0">
                <a:noFill/>
                <a:prstDash val="solid"/>
                <a:round/>
              </a:ln>
              <a:effectLst>
                <a:outerShdw blurRad="50800" dist="50800" dir="5400000" sx="1000" sy="1000" algn="ctr" rotWithShape="0">
                  <a:srgbClr val="000000">
                    <a:alpha val="64000"/>
                  </a:srgbClr>
                </a:outerShdw>
              </a:effectLst>
            </p:spPr>
            <p:txBody>
              <a:bodyPr rot="0" spcFirstLastPara="0" vertOverflow="overflow" horzOverflow="overflow" vert="horz" wrap="square" lIns="91435" tIns="45717" rIns="91435" bIns="45717" numCol="1" spcCol="0" rtlCol="0" fromWordArt="0" anchor="t" anchorCtr="0" forceAA="0" compatLnSpc="1">
                <a:noAutofit/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700" kern="0" dirty="0">
                  <a:solidFill>
                    <a:prstClr val="black"/>
                  </a:solidFill>
                  <a:latin typeface="TypeLand 康熙字典體 Trial" panose="020B0502000000000001" pitchFamily="34" charset="-122"/>
                  <a:ea typeface="TypeLand 康熙字典體 Trial" panose="020B0502000000000001" pitchFamily="34" charset="-122"/>
                </a:endParaRPr>
              </a:p>
            </p:txBody>
          </p:sp>
          <p:sp>
            <p:nvSpPr>
              <p:cNvPr id="37" name="圆角矩形 26"/>
              <p:cNvSpPr/>
              <p:nvPr/>
            </p:nvSpPr>
            <p:spPr>
              <a:xfrm>
                <a:off x="9234794" y="3237746"/>
                <a:ext cx="1607795" cy="416508"/>
              </a:xfrm>
              <a:prstGeom prst="roundRect">
                <a:avLst>
                  <a:gd name="adj" fmla="val 9613"/>
                </a:avLst>
              </a:prstGeom>
              <a:solidFill>
                <a:srgbClr val="C0E1F2"/>
              </a:solidFill>
              <a:ln w="9525">
                <a:noFill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" name="文本框 41"/>
              <p:cNvSpPr txBox="1"/>
              <p:nvPr/>
            </p:nvSpPr>
            <p:spPr>
              <a:xfrm>
                <a:off x="9725519" y="3234719"/>
                <a:ext cx="690880" cy="706755"/>
              </a:xfrm>
              <a:prstGeom prst="rect">
                <a:avLst/>
              </a:prstGeom>
              <a:noFill/>
            </p:spPr>
            <p:txBody>
              <a:bodyPr vert="horz" wrap="non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r>
                  <a:rPr lang="zh-CN" altLang="en-US" sz="2000">
                    <a:latin typeface="+mj-ea"/>
                    <a:cs typeface="+mn-ea"/>
                    <a:sym typeface="+mn-ea"/>
                  </a:rPr>
                  <a:t>类型</a:t>
                </a:r>
                <a:endParaRPr lang="zh-CN" altLang="en-US" sz="2000">
                  <a:latin typeface="+mj-ea"/>
                  <a:cs typeface="+mn-ea"/>
                  <a:sym typeface="+mn-ea"/>
                </a:endParaRPr>
              </a:p>
              <a:p>
                <a:pPr algn="ctr"/>
                <a:endParaRPr lang="zh-CN" altLang="en-US" sz="2000" dirty="0">
                  <a:solidFill>
                    <a:schemeClr val="bg1"/>
                  </a:solidFill>
                  <a:latin typeface="TypeLand 康熙字典體 Trial" panose="020B0502000000000001" pitchFamily="34" charset="-122"/>
                  <a:ea typeface="TypeLand 康熙字典體 Trial" panose="020B0502000000000001" pitchFamily="34" charset="-122"/>
                </a:endParaRPr>
              </a:p>
            </p:txBody>
          </p:sp>
        </p:grpSp>
      </p:grpSp>
      <p:sp>
        <p:nvSpPr>
          <p:cNvPr id="44" name="文本框 43"/>
          <p:cNvSpPr txBox="1"/>
          <p:nvPr/>
        </p:nvSpPr>
        <p:spPr>
          <a:xfrm>
            <a:off x="5191760" y="1923049"/>
            <a:ext cx="1808480" cy="583565"/>
          </a:xfrm>
          <a:prstGeom prst="rect">
            <a:avLst/>
          </a:prstGeom>
          <a:noFill/>
        </p:spPr>
        <p:txBody>
          <a:bodyPr vert="horz"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3200">
                <a:latin typeface="+mj-ea"/>
                <a:cs typeface="+mn-ea"/>
                <a:sym typeface="+mn-ea"/>
              </a:rPr>
              <a:t>调查报告</a:t>
            </a:r>
            <a:endParaRPr lang="zh-CN" altLang="en-US" sz="3200">
              <a:latin typeface="+mj-ea"/>
              <a:cs typeface="+mn-ea"/>
              <a:sym typeface="+mn-ea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587386" y="3938431"/>
            <a:ext cx="11548110" cy="2624455"/>
            <a:chOff x="597878" y="3749745"/>
            <a:chExt cx="11548110" cy="2624455"/>
          </a:xfrm>
        </p:grpSpPr>
        <p:sp>
          <p:nvSpPr>
            <p:cNvPr id="48" name="矩形 47"/>
            <p:cNvSpPr/>
            <p:nvPr/>
          </p:nvSpPr>
          <p:spPr>
            <a:xfrm>
              <a:off x="597878" y="3789750"/>
              <a:ext cx="2748915" cy="2584450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l" fontAlgn="auto">
                <a:lnSpc>
                  <a:spcPct val="150000"/>
                </a:lnSpc>
              </a:pPr>
              <a:r>
                <a:rPr lang="zh-CN" altLang="en-US">
                  <a:latin typeface="+mn-ea"/>
                  <a:cs typeface="+mn-ea"/>
                  <a:sym typeface="+mn-ea"/>
                </a:rPr>
                <a:t>调查报告是对某一情况、某一事件、某一经验或问题进行调查，然后把调查了解到的有关情况和材料进行评析研究，揭示本质，寻找规律，形成书面报告。</a:t>
              </a:r>
              <a:endParaRPr lang="zh-CN" altLang="en-US">
                <a:latin typeface="+mn-ea"/>
                <a:cs typeface="+mn-ea"/>
                <a:sym typeface="+mn-ea"/>
              </a:endParaRPr>
            </a:p>
          </p:txBody>
        </p:sp>
        <p:sp>
          <p:nvSpPr>
            <p:cNvPr id="60" name="矩形 59"/>
            <p:cNvSpPr/>
            <p:nvPr/>
          </p:nvSpPr>
          <p:spPr>
            <a:xfrm>
              <a:off x="5213058" y="3749745"/>
              <a:ext cx="2525395" cy="2399665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l" fontAlgn="auto">
                <a:lnSpc>
                  <a:spcPct val="150000"/>
                </a:lnSpc>
              </a:pPr>
              <a:r>
                <a:rPr lang="zh-CN" altLang="en-US" sz="2000">
                  <a:latin typeface="+mn-ea"/>
                  <a:cs typeface="+mn-ea"/>
                  <a:sym typeface="+mn-ea"/>
                </a:rPr>
                <a:t>（1）真实性。</a:t>
              </a:r>
              <a:endParaRPr lang="zh-CN" altLang="en-US" sz="2000">
                <a:latin typeface="+mn-ea"/>
                <a:cs typeface="+mn-ea"/>
                <a:sym typeface="+mn-ea"/>
              </a:endParaRPr>
            </a:p>
            <a:p>
              <a:pPr algn="l" fontAlgn="auto">
                <a:lnSpc>
                  <a:spcPct val="150000"/>
                </a:lnSpc>
              </a:pPr>
              <a:r>
                <a:rPr lang="zh-CN" altLang="en-US" sz="2000">
                  <a:latin typeface="+mn-ea"/>
                  <a:cs typeface="+mn-ea"/>
                  <a:sym typeface="+mn-ea"/>
                </a:rPr>
                <a:t>（2）深刻性。</a:t>
              </a:r>
              <a:endParaRPr lang="zh-CN" altLang="en-US" sz="2000">
                <a:latin typeface="+mn-ea"/>
                <a:cs typeface="+mn-ea"/>
                <a:sym typeface="+mn-ea"/>
              </a:endParaRPr>
            </a:p>
            <a:p>
              <a:pPr algn="l" fontAlgn="auto">
                <a:lnSpc>
                  <a:spcPct val="150000"/>
                </a:lnSpc>
              </a:pPr>
              <a:r>
                <a:rPr lang="zh-CN" altLang="en-US" sz="2000">
                  <a:latin typeface="+mn-ea"/>
                  <a:cs typeface="+mn-ea"/>
                  <a:sym typeface="+mn-ea"/>
                </a:rPr>
                <a:t>（3）广泛性。</a:t>
              </a:r>
              <a:endParaRPr lang="zh-CN" altLang="en-US" sz="2000">
                <a:latin typeface="+mn-ea"/>
                <a:cs typeface="+mn-ea"/>
                <a:sym typeface="+mn-ea"/>
              </a:endParaRPr>
            </a:p>
            <a:p>
              <a:pPr algn="l" fontAlgn="auto">
                <a:lnSpc>
                  <a:spcPct val="150000"/>
                </a:lnSpc>
              </a:pPr>
              <a:r>
                <a:rPr lang="zh-CN" altLang="en-US" sz="2000">
                  <a:latin typeface="+mn-ea"/>
                  <a:cs typeface="+mn-ea"/>
                  <a:sym typeface="+mn-ea"/>
                </a:rPr>
                <a:t>（4）针对性。</a:t>
              </a:r>
              <a:endParaRPr lang="zh-CN" altLang="en-US" sz="2000">
                <a:latin typeface="+mn-ea"/>
                <a:cs typeface="+mn-ea"/>
                <a:sym typeface="+mn-ea"/>
              </a:endParaRPr>
            </a:p>
            <a:p>
              <a:pPr algn="l" fontAlgn="auto">
                <a:lnSpc>
                  <a:spcPct val="150000"/>
                </a:lnSpc>
              </a:pPr>
              <a:r>
                <a:rPr lang="zh-CN" altLang="en-US" sz="2000">
                  <a:latin typeface="+mn-ea"/>
                  <a:cs typeface="+mn-ea"/>
                  <a:sym typeface="+mn-ea"/>
                </a:rPr>
                <a:t>（5）时效性。</a:t>
              </a:r>
              <a:endParaRPr lang="zh-CN" altLang="en-US" sz="2000">
                <a:latin typeface="+mn-ea"/>
                <a:cs typeface="+mn-ea"/>
                <a:sym typeface="+mn-ea"/>
              </a:endParaRPr>
            </a:p>
          </p:txBody>
        </p:sp>
        <p:sp>
          <p:nvSpPr>
            <p:cNvPr id="62" name="矩形 61"/>
            <p:cNvSpPr/>
            <p:nvPr/>
          </p:nvSpPr>
          <p:spPr>
            <a:xfrm>
              <a:off x="8170888" y="3749745"/>
              <a:ext cx="3975100" cy="2399665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l" fontAlgn="auto">
                <a:lnSpc>
                  <a:spcPct val="150000"/>
                </a:lnSpc>
              </a:pPr>
              <a:r>
                <a:rPr lang="zh-CN" altLang="en-US" sz="2000">
                  <a:latin typeface="+mn-ea"/>
                  <a:cs typeface="+mn-ea"/>
                  <a:sym typeface="+mn-ea"/>
                </a:rPr>
                <a:t>（一）总结经验的调查报告</a:t>
              </a:r>
              <a:endParaRPr lang="zh-CN" altLang="en-US" sz="2000">
                <a:latin typeface="+mn-ea"/>
                <a:cs typeface="+mn-ea"/>
                <a:sym typeface="+mn-ea"/>
              </a:endParaRPr>
            </a:p>
            <a:p>
              <a:pPr algn="l" fontAlgn="auto">
                <a:lnSpc>
                  <a:spcPct val="150000"/>
                </a:lnSpc>
              </a:pPr>
              <a:r>
                <a:rPr lang="zh-CN" altLang="en-US" sz="2000">
                  <a:latin typeface="+mn-ea"/>
                  <a:cs typeface="+mn-ea"/>
                  <a:sym typeface="+mn-ea"/>
                </a:rPr>
                <a:t>（二）揭露问题的调查报告</a:t>
              </a:r>
              <a:endParaRPr lang="zh-CN" altLang="en-US" sz="2000">
                <a:latin typeface="+mn-ea"/>
                <a:cs typeface="+mn-ea"/>
                <a:sym typeface="+mn-ea"/>
              </a:endParaRPr>
            </a:p>
            <a:p>
              <a:pPr algn="l" fontAlgn="auto">
                <a:lnSpc>
                  <a:spcPct val="150000"/>
                </a:lnSpc>
              </a:pPr>
              <a:r>
                <a:rPr lang="zh-CN" altLang="en-US" sz="2000">
                  <a:latin typeface="+mn-ea"/>
                  <a:cs typeface="+mn-ea"/>
                  <a:sym typeface="+mn-ea"/>
                </a:rPr>
                <a:t>（三）反映新生事物的调查报告</a:t>
              </a:r>
              <a:endParaRPr lang="zh-CN" altLang="en-US" sz="2000">
                <a:latin typeface="+mn-ea"/>
                <a:cs typeface="+mn-ea"/>
                <a:sym typeface="+mn-ea"/>
              </a:endParaRPr>
            </a:p>
            <a:p>
              <a:pPr algn="l" fontAlgn="auto">
                <a:lnSpc>
                  <a:spcPct val="150000"/>
                </a:lnSpc>
              </a:pPr>
              <a:r>
                <a:rPr lang="zh-CN" altLang="en-US" sz="2000">
                  <a:latin typeface="+mn-ea"/>
                  <a:cs typeface="+mn-ea"/>
                  <a:sym typeface="+mn-ea"/>
                </a:rPr>
                <a:t>（四）反映社会情况的调查报告</a:t>
              </a:r>
              <a:endParaRPr lang="zh-CN" altLang="en-US" sz="2000">
                <a:latin typeface="+mn-ea"/>
                <a:cs typeface="+mn-ea"/>
                <a:sym typeface="+mn-ea"/>
              </a:endParaRPr>
            </a:p>
            <a:p>
              <a:pPr algn="l" fontAlgn="auto">
                <a:lnSpc>
                  <a:spcPct val="150000"/>
                </a:lnSpc>
              </a:pPr>
              <a:r>
                <a:rPr lang="zh-CN" altLang="en-US" sz="2000">
                  <a:latin typeface="+mn-ea"/>
                  <a:cs typeface="+mn-ea"/>
                  <a:sym typeface="+mn-ea"/>
                </a:rPr>
                <a:t>（五）综合性调查报告</a:t>
              </a:r>
              <a:endParaRPr lang="zh-CN" altLang="en-US" sz="2000">
                <a:latin typeface="+mn-ea"/>
                <a:cs typeface="+mn-ea"/>
                <a:sym typeface="+mn-ea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9300">
        <p:random/>
      </p:transition>
    </mc:Choice>
    <mc:Fallback>
      <p:transition spd="slow" advTm="9300">
        <p:random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0E1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图片 36"/>
          <p:cNvPicPr>
            <a:picLocks noChangeAspect="1"/>
          </p:cNvPicPr>
          <p:nvPr/>
        </p:nvPicPr>
        <p:blipFill rotWithShape="1">
          <a:blip r:embed="rId1" cstate="screen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97000" contrast="-10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>
            <a:off x="3649818" y="0"/>
            <a:ext cx="1216885" cy="6858000"/>
          </a:xfrm>
          <a:prstGeom prst="rect">
            <a:avLst/>
          </a:prstGeom>
        </p:spPr>
      </p:pic>
      <p:pic>
        <p:nvPicPr>
          <p:cNvPr id="38" name="图片 37"/>
          <p:cNvPicPr>
            <a:picLocks noChangeAspect="1"/>
          </p:cNvPicPr>
          <p:nvPr/>
        </p:nvPicPr>
        <p:blipFill rotWithShape="1">
          <a:blip r:embed="rId1" cstate="screen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97000" contrast="-10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 rot="10800000">
            <a:off x="10071208" y="0"/>
            <a:ext cx="1791843" cy="6858000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 rot="1454733">
            <a:off x="-2067556" y="2643184"/>
            <a:ext cx="3505200" cy="6858000"/>
          </a:xfrm>
          <a:prstGeom prst="rect">
            <a:avLst/>
          </a:prstGeom>
          <a:solidFill>
            <a:srgbClr val="C0E1F2"/>
          </a:solidFill>
          <a:ln>
            <a:noFill/>
          </a:ln>
          <a:effectLst>
            <a:outerShdw blurRad="50800" dist="50800" algn="ctr" rotWithShape="0">
              <a:srgbClr val="000000">
                <a:alpha val="34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 rot="1454733">
            <a:off x="-1756534" y="-1727239"/>
            <a:ext cx="3505200" cy="6858000"/>
          </a:xfrm>
          <a:prstGeom prst="rect">
            <a:avLst/>
          </a:prstGeom>
          <a:solidFill>
            <a:srgbClr val="DAE54A"/>
          </a:solidFill>
          <a:ln>
            <a:noFill/>
          </a:ln>
          <a:effectLst>
            <a:outerShdw blurRad="50800" dist="50800" dir="5040000" algn="ctr" rotWithShape="0">
              <a:srgbClr val="000000">
                <a:alpha val="6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 rot="1454733">
            <a:off x="11003898" y="4018010"/>
            <a:ext cx="3505200" cy="6858000"/>
          </a:xfrm>
          <a:prstGeom prst="rect">
            <a:avLst/>
          </a:prstGeom>
          <a:solidFill>
            <a:srgbClr val="DAE54A"/>
          </a:solidFill>
          <a:ln>
            <a:noFill/>
          </a:ln>
          <a:effectLst>
            <a:outerShdw blurRad="50800" dist="50800" dir="7620000" algn="ctr" rotWithShape="0">
              <a:srgbClr val="000000">
                <a:alpha val="6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 rot="1493014">
            <a:off x="11450444" y="4510723"/>
            <a:ext cx="1154162" cy="3963070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050" dirty="0">
                <a:solidFill>
                  <a:schemeClr val="bg1"/>
                </a:solidFill>
                <a:latin typeface="Segoe UI" panose="020B0502040204020203" pitchFamily="34" charset="0"/>
                <a:ea typeface="微软雅黑" panose="020B0503020204020204" pitchFamily="34" charset="-122"/>
                <a:cs typeface="Segoe UI" panose="020B0502040204020203" pitchFamily="34" charset="0"/>
              </a:rPr>
              <a:t>White space is an advanced method of design. It is a blank space. It is the most common in minimalist design. Keeping white space sounds very simple and then use it properly it properly it properly</a:t>
            </a:r>
            <a:endParaRPr lang="zh-CN" altLang="en-US" sz="105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7" name="矩形 16"/>
          <p:cNvSpPr/>
          <p:nvPr/>
        </p:nvSpPr>
        <p:spPr>
          <a:xfrm rot="1493014">
            <a:off x="776448" y="3490371"/>
            <a:ext cx="1154162" cy="3963070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050" dirty="0">
                <a:solidFill>
                  <a:schemeClr val="bg1"/>
                </a:solidFill>
                <a:latin typeface="Segoe UI" panose="020B0502040204020203" pitchFamily="34" charset="0"/>
                <a:ea typeface="微软雅黑" panose="020B0503020204020204" pitchFamily="34" charset="-122"/>
                <a:cs typeface="Segoe UI" panose="020B0502040204020203" pitchFamily="34" charset="0"/>
              </a:rPr>
              <a:t>White space is an advanced method of design. It is a blank space. It is the most common in minimalist design. Keeping white space sounds very simple and then use it properly it properly it properly</a:t>
            </a:r>
            <a:endParaRPr lang="zh-CN" altLang="en-US" sz="105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8" name="矩形 17"/>
          <p:cNvSpPr/>
          <p:nvPr/>
        </p:nvSpPr>
        <p:spPr>
          <a:xfrm rot="1493014">
            <a:off x="978092" y="-880053"/>
            <a:ext cx="1154162" cy="3963070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050" dirty="0">
                <a:solidFill>
                  <a:schemeClr val="bg1"/>
                </a:solidFill>
                <a:latin typeface="Segoe UI" panose="020B0502040204020203" pitchFamily="34" charset="0"/>
                <a:ea typeface="微软雅黑" panose="020B0503020204020204" pitchFamily="34" charset="-122"/>
                <a:cs typeface="Segoe UI" panose="020B0502040204020203" pitchFamily="34" charset="0"/>
              </a:rPr>
              <a:t>White space is an advanced method of design. It is a blank space. It is the most common in minimalist design. Keeping white space sounds very simple and then use it properly it properly it properly</a:t>
            </a:r>
            <a:endParaRPr lang="zh-CN" altLang="en-US" sz="105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42" t="50976" r="33948" b="488"/>
          <a:stretch>
            <a:fillRect/>
          </a:stretch>
        </p:blipFill>
        <p:spPr>
          <a:xfrm rot="5400000">
            <a:off x="4123203" y="422875"/>
            <a:ext cx="6857999" cy="6012247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5028565" y="192405"/>
            <a:ext cx="37719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5594350" y="146685"/>
            <a:ext cx="391477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lvl="0" algn="ctr">
              <a:defRPr/>
            </a:pPr>
            <a:r>
              <a:rPr lang="zh-CN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ypeLand 康熙字典體 Trial" panose="020B0502000000000001" pitchFamily="34" charset="-122"/>
                <a:ea typeface="TypeLand 康熙字典體 Trial" panose="020B0502000000000001" pitchFamily="34" charset="-122"/>
                <a:cs typeface="经典细圆简" panose="02010609000101010101" pitchFamily="49" charset="-122"/>
                <a:sym typeface="+mn-ea"/>
              </a:rPr>
              <a:t>调查方法与调查问卷设计</a:t>
            </a:r>
            <a:endParaRPr lang="zh-CN" altLang="en-US" sz="2400" b="1" dirty="0"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649470" y="607060"/>
            <a:ext cx="6021070" cy="60928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fontAlgn="auto">
              <a:lnSpc>
                <a:spcPct val="150000"/>
              </a:lnSpc>
            </a:pPr>
            <a:r>
              <a:rPr sz="2000" dirty="0">
                <a:ea typeface="+mn-lt"/>
                <a:cs typeface="+mn-lt"/>
                <a:sym typeface="+mn-ea"/>
              </a:rPr>
              <a:t>（一）调查方法</a:t>
            </a:r>
            <a:endParaRPr sz="2000" dirty="0">
              <a:ea typeface="+mn-lt"/>
              <a:cs typeface="+mn-lt"/>
              <a:sym typeface="+mn-ea"/>
            </a:endParaRPr>
          </a:p>
          <a:p>
            <a:pPr fontAlgn="auto">
              <a:lnSpc>
                <a:spcPct val="150000"/>
              </a:lnSpc>
            </a:pPr>
            <a:r>
              <a:rPr sz="2000" dirty="0">
                <a:ea typeface="+mn-lt"/>
                <a:cs typeface="+mn-lt"/>
                <a:sym typeface="+mn-ea"/>
              </a:rPr>
              <a:t>（1）方法分类。①普遍调查法；②典型调查法；③抽样调查法；④实地观察法等。</a:t>
            </a:r>
            <a:endParaRPr sz="2000" dirty="0">
              <a:ea typeface="+mn-lt"/>
              <a:cs typeface="+mn-lt"/>
              <a:sym typeface="+mn-ea"/>
            </a:endParaRPr>
          </a:p>
          <a:p>
            <a:pPr fontAlgn="auto">
              <a:lnSpc>
                <a:spcPct val="150000"/>
              </a:lnSpc>
            </a:pPr>
            <a:r>
              <a:rPr sz="2000" dirty="0">
                <a:ea typeface="+mn-lt"/>
                <a:cs typeface="+mn-lt"/>
                <a:sym typeface="+mn-ea"/>
              </a:rPr>
              <a:t>（2）具体做法。开调查会、个别访问、问卷调查、电话调查等。</a:t>
            </a:r>
            <a:endParaRPr sz="2000" dirty="0">
              <a:ea typeface="+mn-lt"/>
              <a:cs typeface="+mn-lt"/>
              <a:sym typeface="+mn-ea"/>
            </a:endParaRPr>
          </a:p>
          <a:p>
            <a:pPr fontAlgn="auto">
              <a:lnSpc>
                <a:spcPct val="150000"/>
              </a:lnSpc>
            </a:pPr>
            <a:r>
              <a:rPr sz="2000" dirty="0">
                <a:ea typeface="+mn-lt"/>
                <a:cs typeface="+mn-lt"/>
                <a:sym typeface="+mn-ea"/>
              </a:rPr>
              <a:t>（3）调查步骤。明确调查目的、选好对象、确定范围、制订计划、拟出提纲、确定调查方式、实施调查、整理材料。</a:t>
            </a:r>
            <a:endParaRPr sz="2000" dirty="0">
              <a:ea typeface="+mn-lt"/>
              <a:cs typeface="+mn-lt"/>
              <a:sym typeface="+mn-ea"/>
            </a:endParaRPr>
          </a:p>
          <a:p>
            <a:pPr fontAlgn="auto">
              <a:lnSpc>
                <a:spcPct val="150000"/>
              </a:lnSpc>
            </a:pPr>
            <a:r>
              <a:rPr sz="2000" dirty="0">
                <a:ea typeface="+mn-lt"/>
                <a:cs typeface="+mn-lt"/>
                <a:sym typeface="+mn-ea"/>
              </a:rPr>
              <a:t>（二）调查问卷设计</a:t>
            </a:r>
            <a:endParaRPr sz="2000" dirty="0">
              <a:ea typeface="+mn-lt"/>
              <a:cs typeface="+mn-lt"/>
              <a:sym typeface="+mn-ea"/>
            </a:endParaRPr>
          </a:p>
          <a:p>
            <a:pPr fontAlgn="auto">
              <a:lnSpc>
                <a:spcPct val="150000"/>
              </a:lnSpc>
            </a:pPr>
            <a:r>
              <a:rPr sz="2000" dirty="0">
                <a:ea typeface="+mn-lt"/>
                <a:cs typeface="+mn-lt"/>
                <a:sym typeface="+mn-ea"/>
              </a:rPr>
              <a:t>（1）调查问卷的组成部分</a:t>
            </a:r>
            <a:endParaRPr sz="2000" dirty="0">
              <a:ea typeface="+mn-lt"/>
              <a:cs typeface="+mn-lt"/>
              <a:sym typeface="+mn-ea"/>
            </a:endParaRPr>
          </a:p>
          <a:p>
            <a:pPr fontAlgn="auto">
              <a:lnSpc>
                <a:spcPct val="150000"/>
              </a:lnSpc>
            </a:pPr>
            <a:r>
              <a:rPr sz="2000" dirty="0">
                <a:ea typeface="+mn-lt"/>
                <a:cs typeface="+mn-lt"/>
                <a:sym typeface="+mn-ea"/>
              </a:rPr>
              <a:t>第一部分：前言。主要说明调查的主题、调查的目的、调查的意义，以及向被调查者表示感谢</a:t>
            </a:r>
            <a:r>
              <a:rPr lang="zh-CN" sz="2000" dirty="0">
                <a:ea typeface="+mn-lt"/>
                <a:cs typeface="+mn-lt"/>
                <a:sym typeface="+mn-ea"/>
              </a:rPr>
              <a:t>。</a:t>
            </a:r>
            <a:endParaRPr lang="zh-CN" sz="2000" dirty="0">
              <a:ea typeface="+mn-lt"/>
              <a:cs typeface="+mn-lt"/>
              <a:sym typeface="+mn-ea"/>
            </a:endParaRPr>
          </a:p>
          <a:p>
            <a:pPr fontAlgn="auto">
              <a:lnSpc>
                <a:spcPct val="150000"/>
              </a:lnSpc>
            </a:pPr>
            <a:endParaRPr sz="2000" dirty="0">
              <a:ea typeface="+mn-lt"/>
              <a:cs typeface="+mn-lt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0E1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图片 36"/>
          <p:cNvPicPr>
            <a:picLocks noChangeAspect="1"/>
          </p:cNvPicPr>
          <p:nvPr/>
        </p:nvPicPr>
        <p:blipFill rotWithShape="1">
          <a:blip r:embed="rId1" cstate="screen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97000" contrast="-10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>
            <a:off x="3649818" y="0"/>
            <a:ext cx="1216885" cy="6858000"/>
          </a:xfrm>
          <a:prstGeom prst="rect">
            <a:avLst/>
          </a:prstGeom>
        </p:spPr>
      </p:pic>
      <p:pic>
        <p:nvPicPr>
          <p:cNvPr id="38" name="图片 37"/>
          <p:cNvPicPr>
            <a:picLocks noChangeAspect="1"/>
          </p:cNvPicPr>
          <p:nvPr/>
        </p:nvPicPr>
        <p:blipFill rotWithShape="1">
          <a:blip r:embed="rId1" cstate="screen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97000" contrast="-10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 rot="10800000">
            <a:off x="10071208" y="0"/>
            <a:ext cx="1791843" cy="6858000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 rot="1454733">
            <a:off x="-2067556" y="2643184"/>
            <a:ext cx="3505200" cy="6858000"/>
          </a:xfrm>
          <a:prstGeom prst="rect">
            <a:avLst/>
          </a:prstGeom>
          <a:solidFill>
            <a:srgbClr val="C0E1F2"/>
          </a:solidFill>
          <a:ln>
            <a:noFill/>
          </a:ln>
          <a:effectLst>
            <a:outerShdw blurRad="50800" dist="50800" algn="ctr" rotWithShape="0">
              <a:srgbClr val="000000">
                <a:alpha val="34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 rot="1454733">
            <a:off x="-1756534" y="-1727239"/>
            <a:ext cx="3505200" cy="6858000"/>
          </a:xfrm>
          <a:prstGeom prst="rect">
            <a:avLst/>
          </a:prstGeom>
          <a:solidFill>
            <a:srgbClr val="DAE54A"/>
          </a:solidFill>
          <a:ln>
            <a:noFill/>
          </a:ln>
          <a:effectLst>
            <a:outerShdw blurRad="50800" dist="50800" dir="5040000" algn="ctr" rotWithShape="0">
              <a:srgbClr val="000000">
                <a:alpha val="6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 rot="1454733">
            <a:off x="11003898" y="4018010"/>
            <a:ext cx="3505200" cy="6858000"/>
          </a:xfrm>
          <a:prstGeom prst="rect">
            <a:avLst/>
          </a:prstGeom>
          <a:solidFill>
            <a:srgbClr val="DAE54A"/>
          </a:solidFill>
          <a:ln>
            <a:noFill/>
          </a:ln>
          <a:effectLst>
            <a:outerShdw blurRad="50800" dist="50800" dir="7620000" algn="ctr" rotWithShape="0">
              <a:srgbClr val="000000">
                <a:alpha val="6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 rot="1493014">
            <a:off x="11450444" y="4510723"/>
            <a:ext cx="1154162" cy="3963070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050" dirty="0">
                <a:solidFill>
                  <a:schemeClr val="bg1"/>
                </a:solidFill>
                <a:latin typeface="Segoe UI" panose="020B0502040204020203" pitchFamily="34" charset="0"/>
                <a:ea typeface="微软雅黑" panose="020B0503020204020204" pitchFamily="34" charset="-122"/>
                <a:cs typeface="Segoe UI" panose="020B0502040204020203" pitchFamily="34" charset="0"/>
              </a:rPr>
              <a:t>White space is an advanced method of design. It is a blank space. It is the most common in minimalist design. Keeping white space sounds very simple and then use it properly it properly it properly</a:t>
            </a:r>
            <a:endParaRPr lang="zh-CN" altLang="en-US" sz="105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7" name="矩形 16"/>
          <p:cNvSpPr/>
          <p:nvPr/>
        </p:nvSpPr>
        <p:spPr>
          <a:xfrm rot="1493014">
            <a:off x="776448" y="3490371"/>
            <a:ext cx="1154162" cy="3963070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050" dirty="0">
                <a:solidFill>
                  <a:schemeClr val="bg1"/>
                </a:solidFill>
                <a:latin typeface="Segoe UI" panose="020B0502040204020203" pitchFamily="34" charset="0"/>
                <a:ea typeface="微软雅黑" panose="020B0503020204020204" pitchFamily="34" charset="-122"/>
                <a:cs typeface="Segoe UI" panose="020B0502040204020203" pitchFamily="34" charset="0"/>
              </a:rPr>
              <a:t>White space is an advanced method of design. It is a blank space. It is the most common in minimalist design. Keeping white space sounds very simple and then use it properly it properly it properly</a:t>
            </a:r>
            <a:endParaRPr lang="zh-CN" altLang="en-US" sz="105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8" name="矩形 17"/>
          <p:cNvSpPr/>
          <p:nvPr/>
        </p:nvSpPr>
        <p:spPr>
          <a:xfrm rot="1493014">
            <a:off x="978092" y="-880053"/>
            <a:ext cx="1154162" cy="3963070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050" dirty="0">
                <a:solidFill>
                  <a:schemeClr val="bg1"/>
                </a:solidFill>
                <a:latin typeface="Segoe UI" panose="020B0502040204020203" pitchFamily="34" charset="0"/>
                <a:ea typeface="微软雅黑" panose="020B0503020204020204" pitchFamily="34" charset="-122"/>
                <a:cs typeface="Segoe UI" panose="020B0502040204020203" pitchFamily="34" charset="0"/>
              </a:rPr>
              <a:t>White space is an advanced method of design. It is a blank space. It is the most common in minimalist design. Keeping white space sounds very simple and then use it properly it properly it properly</a:t>
            </a:r>
            <a:endParaRPr lang="zh-CN" altLang="en-US" sz="105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42" t="50976" r="33948" b="488"/>
          <a:stretch>
            <a:fillRect/>
          </a:stretch>
        </p:blipFill>
        <p:spPr>
          <a:xfrm rot="5400000">
            <a:off x="4123203" y="422875"/>
            <a:ext cx="6857999" cy="6012247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5028565" y="192405"/>
            <a:ext cx="37719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5594350" y="146685"/>
            <a:ext cx="391477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lvl="0" algn="ctr">
              <a:defRPr/>
            </a:pPr>
            <a:r>
              <a:rPr lang="zh-CN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ypeLand 康熙字典體 Trial" panose="020B0502000000000001" pitchFamily="34" charset="-122"/>
                <a:ea typeface="TypeLand 康熙字典體 Trial" panose="020B0502000000000001" pitchFamily="34" charset="-122"/>
                <a:cs typeface="经典细圆简" panose="02010609000101010101" pitchFamily="49" charset="-122"/>
                <a:sym typeface="+mn-ea"/>
              </a:rPr>
              <a:t>调查方法与调查问卷设计</a:t>
            </a:r>
            <a:endParaRPr lang="zh-CN" altLang="en-US" sz="2400" b="1" dirty="0"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649470" y="496570"/>
            <a:ext cx="6021070" cy="60928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fontAlgn="auto">
              <a:lnSpc>
                <a:spcPct val="150000"/>
              </a:lnSpc>
            </a:pPr>
            <a:r>
              <a:rPr sz="2000" dirty="0">
                <a:ea typeface="+mn-lt"/>
                <a:cs typeface="+mn-lt"/>
                <a:sym typeface="+mn-ea"/>
              </a:rPr>
              <a:t>第二部分：正文。这是调查问卷的主体部分，一般设计若干问题要求被调查者回答。</a:t>
            </a:r>
            <a:endParaRPr sz="2000" dirty="0">
              <a:ea typeface="+mn-lt"/>
              <a:cs typeface="+mn-lt"/>
              <a:sym typeface="+mn-ea"/>
            </a:endParaRPr>
          </a:p>
          <a:p>
            <a:pPr fontAlgn="auto">
              <a:lnSpc>
                <a:spcPct val="150000"/>
              </a:lnSpc>
            </a:pPr>
            <a:r>
              <a:rPr sz="2000" dirty="0">
                <a:ea typeface="+mn-lt"/>
                <a:cs typeface="+mn-lt"/>
                <a:sym typeface="+mn-ea"/>
              </a:rPr>
              <a:t>第三部分：附录。这一部分可以将被调查者的有关情况加以登记，为进一步的统计分析收集资料。</a:t>
            </a:r>
            <a:endParaRPr sz="2000" dirty="0">
              <a:ea typeface="+mn-lt"/>
              <a:cs typeface="+mn-lt"/>
              <a:sym typeface="+mn-ea"/>
            </a:endParaRPr>
          </a:p>
          <a:p>
            <a:pPr fontAlgn="auto">
              <a:lnSpc>
                <a:spcPct val="150000"/>
              </a:lnSpc>
            </a:pPr>
            <a:r>
              <a:rPr sz="2000" dirty="0">
                <a:ea typeface="+mn-lt"/>
                <a:cs typeface="+mn-lt"/>
                <a:sym typeface="+mn-ea"/>
              </a:rPr>
              <a:t>（2）调查问卷的提问方式</a:t>
            </a:r>
            <a:endParaRPr sz="2000" dirty="0">
              <a:ea typeface="+mn-lt"/>
              <a:cs typeface="+mn-lt"/>
              <a:sym typeface="+mn-ea"/>
            </a:endParaRPr>
          </a:p>
          <a:p>
            <a:pPr fontAlgn="auto">
              <a:lnSpc>
                <a:spcPct val="150000"/>
              </a:lnSpc>
            </a:pPr>
            <a:r>
              <a:rPr sz="2000" dirty="0">
                <a:ea typeface="+mn-lt"/>
                <a:cs typeface="+mn-lt"/>
                <a:sym typeface="+mn-ea"/>
              </a:rPr>
              <a:t>一是封闭式提问。二是开放式提问。</a:t>
            </a:r>
            <a:endParaRPr sz="2000" dirty="0">
              <a:ea typeface="+mn-lt"/>
              <a:cs typeface="+mn-lt"/>
              <a:sym typeface="+mn-ea"/>
            </a:endParaRPr>
          </a:p>
          <a:p>
            <a:pPr fontAlgn="auto">
              <a:lnSpc>
                <a:spcPct val="150000"/>
              </a:lnSpc>
            </a:pPr>
            <a:r>
              <a:rPr sz="2000" dirty="0">
                <a:ea typeface="+mn-lt"/>
                <a:cs typeface="+mn-lt"/>
                <a:sym typeface="+mn-ea"/>
              </a:rPr>
              <a:t>（三）调查问卷设计原则</a:t>
            </a:r>
            <a:endParaRPr sz="2000" dirty="0">
              <a:ea typeface="+mn-lt"/>
              <a:cs typeface="+mn-lt"/>
              <a:sym typeface="+mn-ea"/>
            </a:endParaRPr>
          </a:p>
          <a:p>
            <a:pPr fontAlgn="auto">
              <a:lnSpc>
                <a:spcPct val="150000"/>
              </a:lnSpc>
            </a:pPr>
            <a:r>
              <a:rPr sz="2000" dirty="0">
                <a:ea typeface="+mn-lt"/>
                <a:cs typeface="+mn-lt"/>
                <a:sym typeface="+mn-ea"/>
              </a:rPr>
              <a:t>（1）相关原则。</a:t>
            </a:r>
            <a:endParaRPr sz="2000" dirty="0">
              <a:ea typeface="+mn-lt"/>
              <a:cs typeface="+mn-lt"/>
              <a:sym typeface="+mn-ea"/>
            </a:endParaRPr>
          </a:p>
          <a:p>
            <a:pPr fontAlgn="auto">
              <a:lnSpc>
                <a:spcPct val="150000"/>
              </a:lnSpc>
            </a:pPr>
            <a:r>
              <a:rPr sz="2000" dirty="0">
                <a:ea typeface="+mn-lt"/>
                <a:cs typeface="+mn-lt"/>
                <a:sym typeface="+mn-ea"/>
              </a:rPr>
              <a:t>（2）简洁原则。</a:t>
            </a:r>
            <a:endParaRPr sz="2000" dirty="0">
              <a:ea typeface="+mn-lt"/>
              <a:cs typeface="+mn-lt"/>
              <a:sym typeface="+mn-ea"/>
            </a:endParaRPr>
          </a:p>
          <a:p>
            <a:pPr fontAlgn="auto">
              <a:lnSpc>
                <a:spcPct val="150000"/>
              </a:lnSpc>
            </a:pPr>
            <a:r>
              <a:rPr sz="2000" dirty="0">
                <a:ea typeface="+mn-lt"/>
                <a:cs typeface="+mn-lt"/>
                <a:sym typeface="+mn-ea"/>
              </a:rPr>
              <a:t>（3）礼貌原则。</a:t>
            </a:r>
            <a:endParaRPr sz="2000" dirty="0">
              <a:ea typeface="+mn-lt"/>
              <a:cs typeface="+mn-lt"/>
              <a:sym typeface="+mn-ea"/>
            </a:endParaRPr>
          </a:p>
          <a:p>
            <a:pPr fontAlgn="auto">
              <a:lnSpc>
                <a:spcPct val="150000"/>
              </a:lnSpc>
            </a:pPr>
            <a:r>
              <a:rPr sz="2000" dirty="0">
                <a:ea typeface="+mn-lt"/>
                <a:cs typeface="+mn-lt"/>
                <a:sym typeface="+mn-ea"/>
              </a:rPr>
              <a:t>（4）方便原则。</a:t>
            </a:r>
            <a:endParaRPr sz="2000" dirty="0">
              <a:ea typeface="+mn-lt"/>
              <a:cs typeface="+mn-lt"/>
              <a:sym typeface="+mn-ea"/>
            </a:endParaRPr>
          </a:p>
          <a:p>
            <a:pPr fontAlgn="auto">
              <a:lnSpc>
                <a:spcPct val="150000"/>
              </a:lnSpc>
            </a:pPr>
            <a:r>
              <a:rPr sz="2000" dirty="0">
                <a:ea typeface="+mn-lt"/>
                <a:cs typeface="+mn-lt"/>
                <a:sym typeface="+mn-ea"/>
              </a:rPr>
              <a:t>（5）定量准确原则。</a:t>
            </a:r>
            <a:endParaRPr sz="2000" dirty="0">
              <a:ea typeface="+mn-lt"/>
              <a:cs typeface="+mn-lt"/>
              <a:sym typeface="+mn-ea"/>
            </a:endParaRPr>
          </a:p>
          <a:p>
            <a:pPr fontAlgn="auto">
              <a:lnSpc>
                <a:spcPct val="150000"/>
              </a:lnSpc>
            </a:pPr>
            <a:r>
              <a:rPr sz="2000" dirty="0">
                <a:ea typeface="+mn-lt"/>
                <a:cs typeface="+mn-lt"/>
                <a:sym typeface="+mn-ea"/>
              </a:rPr>
              <a:t>（6）选项穷尽原则。</a:t>
            </a:r>
            <a:endParaRPr sz="2000" dirty="0">
              <a:ea typeface="+mn-lt"/>
              <a:cs typeface="+mn-lt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3" name="组合 62"/>
          <p:cNvGrpSpPr/>
          <p:nvPr/>
        </p:nvGrpSpPr>
        <p:grpSpPr>
          <a:xfrm>
            <a:off x="636" y="0"/>
            <a:ext cx="12192000" cy="6858000"/>
            <a:chOff x="1" y="0"/>
            <a:chExt cx="12192000" cy="6858000"/>
          </a:xfrm>
        </p:grpSpPr>
        <p:sp>
          <p:nvSpPr>
            <p:cNvPr id="64" name="矩形 63"/>
            <p:cNvSpPr/>
            <p:nvPr/>
          </p:nvSpPr>
          <p:spPr>
            <a:xfrm>
              <a:off x="1" y="0"/>
              <a:ext cx="12192000" cy="6858000"/>
            </a:xfrm>
            <a:prstGeom prst="rect">
              <a:avLst/>
            </a:prstGeom>
            <a:gradFill>
              <a:gsLst>
                <a:gs pos="56000">
                  <a:srgbClr val="C0E1F2"/>
                </a:gs>
                <a:gs pos="56000">
                  <a:srgbClr val="DAE54A"/>
                </a:gs>
              </a:gsLst>
              <a:lin ang="7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65" name="图片 64"/>
            <p:cNvPicPr>
              <a:picLocks noChangeAspect="1"/>
            </p:cNvPicPr>
            <p:nvPr/>
          </p:nvPicPr>
          <p:blipFill rotWithShape="1"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042" t="18106" r="33948" b="488"/>
            <a:stretch>
              <a:fillRect/>
            </a:stretch>
          </p:blipFill>
          <p:spPr>
            <a:xfrm rot="5400000">
              <a:off x="2962274" y="-2356871"/>
              <a:ext cx="6267453" cy="11571742"/>
            </a:xfrm>
            <a:prstGeom prst="rect">
              <a:avLst/>
            </a:prstGeom>
          </p:spPr>
        </p:pic>
        <p:sp>
          <p:nvSpPr>
            <p:cNvPr id="72" name="文本框 71"/>
            <p:cNvSpPr txBox="1"/>
            <p:nvPr/>
          </p:nvSpPr>
          <p:spPr>
            <a:xfrm>
              <a:off x="4480561" y="295575"/>
              <a:ext cx="3230880" cy="460375"/>
            </a:xfrm>
            <a:prstGeom prst="rect">
              <a:avLst/>
            </a:prstGeom>
            <a:noFill/>
          </p:spPr>
          <p:txBody>
            <a:bodyPr wrap="non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defRPr/>
              </a:pPr>
              <a:r>
                <a:rPr lang="zh-CN" altLang="en-US" sz="2400">
                  <a:sym typeface="+mn-ea"/>
                </a:rPr>
                <a:t>调查报告的结构与写法</a:t>
              </a:r>
              <a:endParaRPr lang="zh-CN" altLang="en-US" sz="2400">
                <a:sym typeface="+mn-ea"/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1169035" y="755651"/>
            <a:ext cx="10650221" cy="5908040"/>
            <a:chOff x="1015236" y="1865937"/>
            <a:chExt cx="7204444" cy="3927128"/>
          </a:xfrm>
        </p:grpSpPr>
        <p:grpSp>
          <p:nvGrpSpPr>
            <p:cNvPr id="41" name="组合 40"/>
            <p:cNvGrpSpPr/>
            <p:nvPr/>
          </p:nvGrpSpPr>
          <p:grpSpPr>
            <a:xfrm>
              <a:off x="1015236" y="2159711"/>
              <a:ext cx="3393414" cy="3320584"/>
              <a:chOff x="4498675" y="2091362"/>
              <a:chExt cx="3393414" cy="3320584"/>
            </a:xfrm>
          </p:grpSpPr>
          <p:sp>
            <p:nvSpPr>
              <p:cNvPr id="7" name="Freeform 5"/>
              <p:cNvSpPr/>
              <p:nvPr/>
            </p:nvSpPr>
            <p:spPr bwMode="auto">
              <a:xfrm>
                <a:off x="4559277" y="2091362"/>
                <a:ext cx="2644211" cy="2629040"/>
              </a:xfrm>
              <a:custGeom>
                <a:avLst/>
                <a:gdLst>
                  <a:gd name="T0" fmla="*/ 2100 w 2100"/>
                  <a:gd name="T1" fmla="*/ 630 h 2147"/>
                  <a:gd name="T2" fmla="*/ 634 w 2100"/>
                  <a:gd name="T3" fmla="*/ 510 h 2147"/>
                  <a:gd name="T4" fmla="*/ 1574 w 2100"/>
                  <a:gd name="T5" fmla="*/ 1621 h 2147"/>
                  <a:gd name="T6" fmla="*/ 991 w 2100"/>
                  <a:gd name="T7" fmla="*/ 1572 h 2147"/>
                  <a:gd name="T8" fmla="*/ 2100 w 2100"/>
                  <a:gd name="T9" fmla="*/ 630 h 21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00" h="2147">
                    <a:moveTo>
                      <a:pt x="2100" y="630"/>
                    </a:moveTo>
                    <a:cubicBezTo>
                      <a:pt x="1728" y="193"/>
                      <a:pt x="1072" y="139"/>
                      <a:pt x="634" y="510"/>
                    </a:cubicBezTo>
                    <a:cubicBezTo>
                      <a:pt x="0" y="1047"/>
                      <a:pt x="953" y="2147"/>
                      <a:pt x="1574" y="1621"/>
                    </a:cubicBezTo>
                    <a:cubicBezTo>
                      <a:pt x="1400" y="1768"/>
                      <a:pt x="1139" y="1747"/>
                      <a:pt x="991" y="1572"/>
                    </a:cubicBezTo>
                    <a:cubicBezTo>
                      <a:pt x="466" y="952"/>
                      <a:pt x="1563" y="0"/>
                      <a:pt x="2100" y="630"/>
                    </a:cubicBezTo>
                    <a:close/>
                  </a:path>
                </a:pathLst>
              </a:custGeom>
              <a:solidFill>
                <a:srgbClr val="C0E1F2"/>
              </a:solidFill>
              <a:ln w="9525">
                <a:noFill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9" name="Freeform 7"/>
              <p:cNvSpPr/>
              <p:nvPr/>
            </p:nvSpPr>
            <p:spPr bwMode="auto">
              <a:xfrm>
                <a:off x="4498675" y="2803056"/>
                <a:ext cx="2704812" cy="2573103"/>
              </a:xfrm>
              <a:custGeom>
                <a:avLst/>
                <a:gdLst>
                  <a:gd name="T0" fmla="*/ 633 w 2148"/>
                  <a:gd name="T1" fmla="*/ 0 h 2101"/>
                  <a:gd name="T2" fmla="*/ 512 w 2148"/>
                  <a:gd name="T3" fmla="*/ 1467 h 2101"/>
                  <a:gd name="T4" fmla="*/ 1623 w 2148"/>
                  <a:gd name="T5" fmla="*/ 527 h 2101"/>
                  <a:gd name="T6" fmla="*/ 1574 w 2148"/>
                  <a:gd name="T7" fmla="*/ 1110 h 2101"/>
                  <a:gd name="T8" fmla="*/ 633 w 2148"/>
                  <a:gd name="T9" fmla="*/ 0 h 2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48" h="2101">
                    <a:moveTo>
                      <a:pt x="633" y="0"/>
                    </a:moveTo>
                    <a:cubicBezTo>
                      <a:pt x="195" y="371"/>
                      <a:pt x="140" y="1028"/>
                      <a:pt x="512" y="1467"/>
                    </a:cubicBezTo>
                    <a:cubicBezTo>
                      <a:pt x="1048" y="2101"/>
                      <a:pt x="2148" y="1148"/>
                      <a:pt x="1623" y="527"/>
                    </a:cubicBezTo>
                    <a:cubicBezTo>
                      <a:pt x="1770" y="701"/>
                      <a:pt x="1748" y="962"/>
                      <a:pt x="1574" y="1110"/>
                    </a:cubicBezTo>
                    <a:cubicBezTo>
                      <a:pt x="953" y="1636"/>
                      <a:pt x="0" y="536"/>
                      <a:pt x="633" y="0"/>
                    </a:cubicBezTo>
                    <a:close/>
                  </a:path>
                </a:pathLst>
              </a:custGeom>
              <a:solidFill>
                <a:srgbClr val="DAE54A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 lang="en-US" sz="2400"/>
              </a:p>
            </p:txBody>
          </p:sp>
          <p:sp>
            <p:nvSpPr>
              <p:cNvPr id="8" name="Freeform 6"/>
              <p:cNvSpPr/>
              <p:nvPr/>
            </p:nvSpPr>
            <p:spPr bwMode="auto">
              <a:xfrm>
                <a:off x="5195317" y="2152111"/>
                <a:ext cx="2696772" cy="2568291"/>
              </a:xfrm>
              <a:custGeom>
                <a:avLst/>
                <a:gdLst>
                  <a:gd name="T0" fmla="*/ 1521 w 2142"/>
                  <a:gd name="T1" fmla="*/ 2097 h 2097"/>
                  <a:gd name="T2" fmla="*/ 1637 w 2142"/>
                  <a:gd name="T3" fmla="*/ 634 h 2097"/>
                  <a:gd name="T4" fmla="*/ 526 w 2142"/>
                  <a:gd name="T5" fmla="*/ 1574 h 2097"/>
                  <a:gd name="T6" fmla="*/ 575 w 2142"/>
                  <a:gd name="T7" fmla="*/ 991 h 2097"/>
                  <a:gd name="T8" fmla="*/ 1521 w 2142"/>
                  <a:gd name="T9" fmla="*/ 2097 h 20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42" h="2097">
                    <a:moveTo>
                      <a:pt x="1521" y="2097"/>
                    </a:moveTo>
                    <a:cubicBezTo>
                      <a:pt x="1954" y="1724"/>
                      <a:pt x="2007" y="1071"/>
                      <a:pt x="1637" y="634"/>
                    </a:cubicBezTo>
                    <a:cubicBezTo>
                      <a:pt x="1100" y="0"/>
                      <a:pt x="0" y="953"/>
                      <a:pt x="526" y="1574"/>
                    </a:cubicBezTo>
                    <a:cubicBezTo>
                      <a:pt x="379" y="1400"/>
                      <a:pt x="400" y="1139"/>
                      <a:pt x="575" y="991"/>
                    </a:cubicBezTo>
                    <a:cubicBezTo>
                      <a:pt x="1194" y="467"/>
                      <a:pt x="2142" y="1558"/>
                      <a:pt x="1521" y="2097"/>
                    </a:cubicBezTo>
                    <a:close/>
                  </a:path>
                </a:pathLst>
              </a:custGeom>
              <a:solidFill>
                <a:srgbClr val="DAE54A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 lang="en-US" sz="2400"/>
              </a:p>
            </p:txBody>
          </p:sp>
          <p:sp>
            <p:nvSpPr>
              <p:cNvPr id="10" name="Freeform 8"/>
              <p:cNvSpPr/>
              <p:nvPr/>
            </p:nvSpPr>
            <p:spPr bwMode="auto">
              <a:xfrm>
                <a:off x="5195439" y="2788319"/>
                <a:ext cx="2640500" cy="2623627"/>
              </a:xfrm>
              <a:custGeom>
                <a:avLst/>
                <a:gdLst>
                  <a:gd name="T0" fmla="*/ 0 w 2097"/>
                  <a:gd name="T1" fmla="*/ 1520 h 2142"/>
                  <a:gd name="T2" fmla="*/ 1463 w 2097"/>
                  <a:gd name="T3" fmla="*/ 1636 h 2142"/>
                  <a:gd name="T4" fmla="*/ 523 w 2097"/>
                  <a:gd name="T5" fmla="*/ 525 h 2142"/>
                  <a:gd name="T6" fmla="*/ 1106 w 2097"/>
                  <a:gd name="T7" fmla="*/ 574 h 2142"/>
                  <a:gd name="T8" fmla="*/ 0 w 2097"/>
                  <a:gd name="T9" fmla="*/ 1520 h 21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97" h="2142">
                    <a:moveTo>
                      <a:pt x="0" y="1520"/>
                    </a:moveTo>
                    <a:cubicBezTo>
                      <a:pt x="373" y="1954"/>
                      <a:pt x="1026" y="2006"/>
                      <a:pt x="1463" y="1636"/>
                    </a:cubicBezTo>
                    <a:cubicBezTo>
                      <a:pt x="2097" y="1100"/>
                      <a:pt x="1144" y="0"/>
                      <a:pt x="523" y="525"/>
                    </a:cubicBezTo>
                    <a:cubicBezTo>
                      <a:pt x="697" y="378"/>
                      <a:pt x="958" y="400"/>
                      <a:pt x="1106" y="574"/>
                    </a:cubicBezTo>
                    <a:cubicBezTo>
                      <a:pt x="1630" y="1193"/>
                      <a:pt x="539" y="2142"/>
                      <a:pt x="0" y="1520"/>
                    </a:cubicBezTo>
                    <a:close/>
                  </a:path>
                </a:pathLst>
              </a:custGeom>
              <a:solidFill>
                <a:srgbClr val="C0E1F2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 lang="en-US" sz="2400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73" name="矩形 72"/>
            <p:cNvSpPr/>
            <p:nvPr/>
          </p:nvSpPr>
          <p:spPr>
            <a:xfrm>
              <a:off x="4202511" y="1865937"/>
              <a:ext cx="4017169" cy="3927128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fontAlgn="auto">
                <a:lnSpc>
                  <a:spcPct val="150000"/>
                </a:lnSpc>
                <a:defRPr/>
              </a:pPr>
              <a:r>
                <a:rPr lang="en-US" altLang="zh-CN">
                  <a:sym typeface="+mn-ea"/>
                </a:rPr>
                <a:t>（一）标题</a:t>
              </a:r>
              <a:endParaRPr lang="en-US" altLang="zh-CN">
                <a:sym typeface="+mn-ea"/>
              </a:endParaRPr>
            </a:p>
            <a:p>
              <a:pPr fontAlgn="auto">
                <a:lnSpc>
                  <a:spcPct val="150000"/>
                </a:lnSpc>
                <a:defRPr/>
              </a:pPr>
              <a:r>
                <a:rPr lang="en-US" altLang="zh-CN">
                  <a:sym typeface="+mn-ea"/>
                </a:rPr>
                <a:t>标题是调查报告的名字，好的标题既吸引人又能直接体现中心思想和主要内容。标题分为单标题和双标题。</a:t>
              </a:r>
              <a:endParaRPr lang="en-US" altLang="zh-CN">
                <a:sym typeface="+mn-ea"/>
              </a:endParaRPr>
            </a:p>
            <a:p>
              <a:pPr fontAlgn="auto">
                <a:lnSpc>
                  <a:spcPct val="150000"/>
                </a:lnSpc>
                <a:defRPr/>
              </a:pPr>
              <a:r>
                <a:rPr lang="en-US" altLang="zh-CN">
                  <a:sym typeface="+mn-ea"/>
                </a:rPr>
                <a:t>（二）导语</a:t>
              </a:r>
              <a:endParaRPr lang="en-US" altLang="zh-CN">
                <a:sym typeface="+mn-ea"/>
              </a:endParaRPr>
            </a:p>
            <a:p>
              <a:pPr fontAlgn="auto">
                <a:lnSpc>
                  <a:spcPct val="150000"/>
                </a:lnSpc>
                <a:defRPr/>
              </a:pPr>
              <a:r>
                <a:rPr lang="en-US" altLang="zh-CN">
                  <a:sym typeface="+mn-ea"/>
                </a:rPr>
                <a:t>这一部分简明扼要地交代调查目的</a:t>
              </a:r>
              <a:r>
                <a:rPr lang="zh-CN" altLang="en-US">
                  <a:sym typeface="+mn-ea"/>
                </a:rPr>
                <a:t>，</a:t>
              </a:r>
              <a:r>
                <a:rPr lang="en-US" altLang="zh-CN">
                  <a:sym typeface="+mn-ea"/>
                </a:rPr>
                <a:t>说明基本情况，揭示文章的主要内容。</a:t>
              </a:r>
              <a:endParaRPr lang="en-US" altLang="zh-CN">
                <a:sym typeface="+mn-ea"/>
              </a:endParaRPr>
            </a:p>
            <a:p>
              <a:pPr fontAlgn="auto">
                <a:lnSpc>
                  <a:spcPct val="150000"/>
                </a:lnSpc>
                <a:defRPr/>
              </a:pPr>
              <a:r>
                <a:rPr lang="en-US" altLang="zh-CN">
                  <a:sym typeface="+mn-ea"/>
                </a:rPr>
                <a:t>（三）主体</a:t>
              </a:r>
              <a:endParaRPr lang="en-US" altLang="zh-CN">
                <a:sym typeface="+mn-ea"/>
              </a:endParaRPr>
            </a:p>
            <a:p>
              <a:pPr fontAlgn="auto">
                <a:lnSpc>
                  <a:spcPct val="150000"/>
                </a:lnSpc>
                <a:defRPr/>
              </a:pPr>
              <a:r>
                <a:rPr lang="en-US" altLang="zh-CN">
                  <a:sym typeface="+mn-ea"/>
                </a:rPr>
                <a:t>这是调查报告的中心部分，总的要求是主次分明、详略得当、先后有序、条理清楚。</a:t>
              </a:r>
              <a:endParaRPr lang="en-US" altLang="zh-CN">
                <a:sym typeface="+mn-ea"/>
              </a:endParaRPr>
            </a:p>
            <a:p>
              <a:pPr fontAlgn="auto">
                <a:lnSpc>
                  <a:spcPct val="150000"/>
                </a:lnSpc>
                <a:defRPr/>
              </a:pPr>
              <a:r>
                <a:rPr lang="en-US" altLang="zh-CN">
                  <a:sym typeface="+mn-ea"/>
                </a:rPr>
                <a:t>（四）结尾</a:t>
              </a:r>
              <a:endParaRPr lang="en-US" altLang="zh-CN">
                <a:sym typeface="+mn-ea"/>
              </a:endParaRPr>
            </a:p>
            <a:p>
              <a:pPr fontAlgn="auto">
                <a:lnSpc>
                  <a:spcPct val="150000"/>
                </a:lnSpc>
                <a:defRPr/>
              </a:pPr>
              <a:r>
                <a:rPr lang="en-US" altLang="zh-CN">
                  <a:sym typeface="+mn-ea"/>
                </a:rPr>
                <a:t>（1）总结式结尾。</a:t>
              </a:r>
              <a:endParaRPr lang="en-US" altLang="zh-CN">
                <a:sym typeface="+mn-ea"/>
              </a:endParaRPr>
            </a:p>
            <a:p>
              <a:pPr fontAlgn="auto">
                <a:lnSpc>
                  <a:spcPct val="150000"/>
                </a:lnSpc>
                <a:defRPr/>
              </a:pPr>
              <a:r>
                <a:rPr lang="en-US" altLang="zh-CN">
                  <a:sym typeface="+mn-ea"/>
                </a:rPr>
                <a:t>（2）启示性结尾。</a:t>
              </a:r>
              <a:endParaRPr lang="en-US" altLang="zh-CN">
                <a:sym typeface="+mn-ea"/>
              </a:endParaRPr>
            </a:p>
            <a:p>
              <a:pPr fontAlgn="auto">
                <a:lnSpc>
                  <a:spcPct val="150000"/>
                </a:lnSpc>
                <a:defRPr/>
              </a:pPr>
              <a:r>
                <a:rPr lang="en-US" altLang="zh-CN">
                  <a:sym typeface="+mn-ea"/>
                </a:rPr>
                <a:t>（3）号召性结尾。</a:t>
              </a:r>
              <a:endParaRPr lang="en-US" altLang="zh-CN">
                <a:sym typeface="+mn-ea"/>
              </a:endParaRPr>
            </a:p>
            <a:p>
              <a:pPr fontAlgn="auto">
                <a:lnSpc>
                  <a:spcPct val="150000"/>
                </a:lnSpc>
                <a:defRPr/>
              </a:pPr>
              <a:r>
                <a:rPr lang="en-US" altLang="zh-CN">
                  <a:sym typeface="+mn-ea"/>
                </a:rPr>
                <a:t>（4）建设性结尾。</a:t>
              </a:r>
              <a:endParaRPr lang="en-US" altLang="zh-CN">
                <a:sym typeface="+mn-ea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Tm="0">
        <p14:warp dir="in"/>
      </p:transition>
    </mc:Choice>
    <mc:Fallback>
      <p:transition spd="slow" advTm="0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1" y="0"/>
            <a:ext cx="12192000" cy="6858000"/>
            <a:chOff x="1" y="0"/>
            <a:chExt cx="12192000" cy="6858000"/>
          </a:xfrm>
        </p:grpSpPr>
        <p:sp>
          <p:nvSpPr>
            <p:cNvPr id="25" name="矩形 24"/>
            <p:cNvSpPr/>
            <p:nvPr/>
          </p:nvSpPr>
          <p:spPr>
            <a:xfrm>
              <a:off x="1" y="0"/>
              <a:ext cx="12192000" cy="6858000"/>
            </a:xfrm>
            <a:prstGeom prst="rect">
              <a:avLst/>
            </a:prstGeom>
            <a:gradFill>
              <a:gsLst>
                <a:gs pos="56000">
                  <a:srgbClr val="C0E1F2"/>
                </a:gs>
                <a:gs pos="56000">
                  <a:srgbClr val="DAE54A"/>
                </a:gs>
              </a:gsLst>
              <a:lin ang="7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6" name="图片 25"/>
            <p:cNvPicPr>
              <a:picLocks noChangeAspect="1"/>
            </p:cNvPicPr>
            <p:nvPr/>
          </p:nvPicPr>
          <p:blipFill rotWithShape="1"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042" t="18106" r="33948" b="488"/>
            <a:stretch>
              <a:fillRect/>
            </a:stretch>
          </p:blipFill>
          <p:spPr>
            <a:xfrm rot="5400000">
              <a:off x="2962274" y="-2356871"/>
              <a:ext cx="6267453" cy="11571742"/>
            </a:xfrm>
            <a:prstGeom prst="rect">
              <a:avLst/>
            </a:prstGeom>
          </p:spPr>
        </p:pic>
        <p:sp>
          <p:nvSpPr>
            <p:cNvPr id="27" name="文本框 26"/>
            <p:cNvSpPr txBox="1"/>
            <p:nvPr/>
          </p:nvSpPr>
          <p:spPr>
            <a:xfrm>
              <a:off x="4328161" y="471470"/>
              <a:ext cx="3535680" cy="460375"/>
            </a:xfrm>
            <a:prstGeom prst="rect">
              <a:avLst/>
            </a:prstGeom>
            <a:noFill/>
          </p:spPr>
          <p:txBody>
            <a:bodyPr wrap="non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defRPr/>
              </a:pPr>
              <a:r>
                <a:rPr lang="zh-CN" altLang="en-US" sz="2400">
                  <a:sym typeface="+mn-ea"/>
                </a:rPr>
                <a:t>调查报告写作的注意事项</a:t>
              </a:r>
              <a:endParaRPr lang="zh-CN" altLang="en-US" sz="2400">
                <a:sym typeface="+mn-ea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892253" y="1411417"/>
            <a:ext cx="10478135" cy="4246245"/>
            <a:chOff x="743847" y="1222731"/>
            <a:chExt cx="10478135" cy="4246245"/>
          </a:xfrm>
        </p:grpSpPr>
        <p:grpSp>
          <p:nvGrpSpPr>
            <p:cNvPr id="30" name="îṧ1iḑe"/>
            <p:cNvGrpSpPr/>
            <p:nvPr/>
          </p:nvGrpSpPr>
          <p:grpSpPr>
            <a:xfrm>
              <a:off x="743847" y="1952346"/>
              <a:ext cx="5786538" cy="3199565"/>
              <a:chOff x="503602" y="2132856"/>
              <a:chExt cx="5859098" cy="3239723"/>
            </a:xfrm>
          </p:grpSpPr>
          <p:grpSp>
            <p:nvGrpSpPr>
              <p:cNvPr id="44" name="íṧ1ídè"/>
              <p:cNvGrpSpPr/>
              <p:nvPr/>
            </p:nvGrpSpPr>
            <p:grpSpPr>
              <a:xfrm>
                <a:off x="503602" y="5249660"/>
                <a:ext cx="5859098" cy="122919"/>
                <a:chOff x="-1348120" y="5777968"/>
                <a:chExt cx="9361040" cy="187524"/>
              </a:xfrm>
            </p:grpSpPr>
            <p:sp>
              <p:nvSpPr>
                <p:cNvPr id="55" name="isļîdê"/>
                <p:cNvSpPr/>
                <p:nvPr/>
              </p:nvSpPr>
              <p:spPr>
                <a:xfrm flipV="1">
                  <a:off x="-1348120" y="5928916"/>
                  <a:ext cx="9361040" cy="36576"/>
                </a:xfrm>
                <a:prstGeom prst="trapezoid">
                  <a:avLst>
                    <a:gd name="adj" fmla="val 814192"/>
                  </a:avLst>
                </a:prstGeom>
                <a:solidFill>
                  <a:srgbClr val="808080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090">
                    <a:latin typeface="Open Sans" panose="020B0606030504020204" pitchFamily="34" charset="0"/>
                    <a:ea typeface="微软雅黑" panose="020B0503020204020204" pitchFamily="34" charset="-122"/>
                    <a:sym typeface="Open Sans" panose="020B0606030504020204" pitchFamily="34" charset="0"/>
                  </a:endParaRPr>
                </a:p>
              </p:txBody>
            </p:sp>
            <p:sp>
              <p:nvSpPr>
                <p:cNvPr id="56" name="išľíde"/>
                <p:cNvSpPr/>
                <p:nvPr/>
              </p:nvSpPr>
              <p:spPr>
                <a:xfrm>
                  <a:off x="-1348120" y="5777968"/>
                  <a:ext cx="9361040" cy="151090"/>
                </a:xfrm>
                <a:prstGeom prst="rect">
                  <a:avLst/>
                </a:prstGeom>
                <a:gradFill>
                  <a:gsLst>
                    <a:gs pos="56000">
                      <a:srgbClr val="C0E1F2"/>
                    </a:gs>
                    <a:gs pos="56000">
                      <a:srgbClr val="DAE54A"/>
                    </a:gs>
                  </a:gsLst>
                  <a:lin ang="78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schemeClr val="lt1"/>
                    </a:solidFill>
                    <a:sym typeface="Open Sans" panose="020B0606030504020204" pitchFamily="34" charset="0"/>
                  </a:endParaRPr>
                </a:p>
              </p:txBody>
            </p:sp>
          </p:grpSp>
          <p:grpSp>
            <p:nvGrpSpPr>
              <p:cNvPr id="45" name="îṩḷíḓê"/>
              <p:cNvGrpSpPr/>
              <p:nvPr/>
            </p:nvGrpSpPr>
            <p:grpSpPr>
              <a:xfrm>
                <a:off x="1002671" y="2132856"/>
                <a:ext cx="4860960" cy="3080807"/>
                <a:chOff x="-375492" y="1139528"/>
                <a:chExt cx="7415785" cy="4700016"/>
              </a:xfrm>
            </p:grpSpPr>
            <p:grpSp>
              <p:nvGrpSpPr>
                <p:cNvPr id="46" name="ïšḻíďe"/>
                <p:cNvGrpSpPr/>
                <p:nvPr/>
              </p:nvGrpSpPr>
              <p:grpSpPr>
                <a:xfrm>
                  <a:off x="-375492" y="1139528"/>
                  <a:ext cx="7415785" cy="4700016"/>
                  <a:chOff x="-375492" y="1139528"/>
                  <a:chExt cx="7415785" cy="4700016"/>
                </a:xfrm>
              </p:grpSpPr>
              <p:sp>
                <p:nvSpPr>
                  <p:cNvPr id="48" name="íSḷíḑe"/>
                  <p:cNvSpPr/>
                  <p:nvPr/>
                </p:nvSpPr>
                <p:spPr>
                  <a:xfrm>
                    <a:off x="-375492" y="1139528"/>
                    <a:ext cx="7415784" cy="4700016"/>
                  </a:xfrm>
                  <a:custGeom>
                    <a:avLst/>
                    <a:gdLst>
                      <a:gd name="connsiteX0" fmla="*/ 224028 w 7415784"/>
                      <a:gd name="connsiteY0" fmla="*/ 269748 h 4700016"/>
                      <a:gd name="connsiteX1" fmla="*/ 224028 w 7415784"/>
                      <a:gd name="connsiteY1" fmla="*/ 4430268 h 4700016"/>
                      <a:gd name="connsiteX2" fmla="*/ 7191756 w 7415784"/>
                      <a:gd name="connsiteY2" fmla="*/ 4430268 h 4700016"/>
                      <a:gd name="connsiteX3" fmla="*/ 7191756 w 7415784"/>
                      <a:gd name="connsiteY3" fmla="*/ 269748 h 4700016"/>
                      <a:gd name="connsiteX4" fmla="*/ 266867 w 7415784"/>
                      <a:gd name="connsiteY4" fmla="*/ 0 h 4700016"/>
                      <a:gd name="connsiteX5" fmla="*/ 7148917 w 7415784"/>
                      <a:gd name="connsiteY5" fmla="*/ 0 h 4700016"/>
                      <a:gd name="connsiteX6" fmla="*/ 7415784 w 7415784"/>
                      <a:gd name="connsiteY6" fmla="*/ 266867 h 4700016"/>
                      <a:gd name="connsiteX7" fmla="*/ 7415784 w 7415784"/>
                      <a:gd name="connsiteY7" fmla="*/ 4433149 h 4700016"/>
                      <a:gd name="connsiteX8" fmla="*/ 7148917 w 7415784"/>
                      <a:gd name="connsiteY8" fmla="*/ 4700016 h 4700016"/>
                      <a:gd name="connsiteX9" fmla="*/ 266867 w 7415784"/>
                      <a:gd name="connsiteY9" fmla="*/ 4700016 h 4700016"/>
                      <a:gd name="connsiteX10" fmla="*/ 0 w 7415784"/>
                      <a:gd name="connsiteY10" fmla="*/ 4433149 h 4700016"/>
                      <a:gd name="connsiteX11" fmla="*/ 0 w 7415784"/>
                      <a:gd name="connsiteY11" fmla="*/ 266867 h 4700016"/>
                      <a:gd name="connsiteX12" fmla="*/ 266867 w 7415784"/>
                      <a:gd name="connsiteY12" fmla="*/ 0 h 470001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</a:cxnLst>
                    <a:rect l="l" t="t" r="r" b="b"/>
                    <a:pathLst>
                      <a:path w="7415784" h="4700016">
                        <a:moveTo>
                          <a:pt x="224028" y="269748"/>
                        </a:moveTo>
                        <a:lnTo>
                          <a:pt x="224028" y="4430268"/>
                        </a:lnTo>
                        <a:lnTo>
                          <a:pt x="7191756" y="4430268"/>
                        </a:lnTo>
                        <a:lnTo>
                          <a:pt x="7191756" y="269748"/>
                        </a:lnTo>
                        <a:close/>
                        <a:moveTo>
                          <a:pt x="266867" y="0"/>
                        </a:moveTo>
                        <a:lnTo>
                          <a:pt x="7148917" y="0"/>
                        </a:lnTo>
                        <a:cubicBezTo>
                          <a:pt x="7296304" y="0"/>
                          <a:pt x="7415784" y="119480"/>
                          <a:pt x="7415784" y="266867"/>
                        </a:cubicBezTo>
                        <a:lnTo>
                          <a:pt x="7415784" y="4433149"/>
                        </a:lnTo>
                        <a:cubicBezTo>
                          <a:pt x="7415784" y="4580536"/>
                          <a:pt x="7296304" y="4700016"/>
                          <a:pt x="7148917" y="4700016"/>
                        </a:cubicBezTo>
                        <a:lnTo>
                          <a:pt x="266867" y="4700016"/>
                        </a:lnTo>
                        <a:cubicBezTo>
                          <a:pt x="119480" y="4700016"/>
                          <a:pt x="0" y="4580536"/>
                          <a:pt x="0" y="4433149"/>
                        </a:cubicBezTo>
                        <a:lnTo>
                          <a:pt x="0" y="266867"/>
                        </a:lnTo>
                        <a:cubicBezTo>
                          <a:pt x="0" y="119480"/>
                          <a:pt x="119480" y="0"/>
                          <a:pt x="266867" y="0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75000"/>
                      <a:lumOff val="25000"/>
                    </a:schemeClr>
                  </a:solidFill>
                  <a:ln>
                    <a:noFill/>
                  </a:ln>
                  <a:effectLst/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 sz="1090">
                      <a:latin typeface="Open Sans" panose="020B0606030504020204" pitchFamily="34" charset="0"/>
                      <a:ea typeface="微软雅黑" panose="020B0503020204020204" pitchFamily="34" charset="-122"/>
                      <a:sym typeface="Open Sans" panose="020B0606030504020204" pitchFamily="34" charset="0"/>
                    </a:endParaRPr>
                  </a:p>
                </p:txBody>
              </p:sp>
              <p:sp>
                <p:nvSpPr>
                  <p:cNvPr id="53" name="isļíḑê"/>
                  <p:cNvSpPr/>
                  <p:nvPr/>
                </p:nvSpPr>
                <p:spPr>
                  <a:xfrm>
                    <a:off x="-358011" y="1160080"/>
                    <a:ext cx="7380820" cy="4658913"/>
                  </a:xfrm>
                  <a:custGeom>
                    <a:avLst/>
                    <a:gdLst>
                      <a:gd name="connsiteX0" fmla="*/ 252028 w 7380820"/>
                      <a:gd name="connsiteY0" fmla="*/ 295230 h 4658912"/>
                      <a:gd name="connsiteX1" fmla="*/ 252028 w 7380820"/>
                      <a:gd name="connsiteY1" fmla="*/ 4363682 h 4658912"/>
                      <a:gd name="connsiteX2" fmla="*/ 7128792 w 7380820"/>
                      <a:gd name="connsiteY2" fmla="*/ 4363682 h 4658912"/>
                      <a:gd name="connsiteX3" fmla="*/ 7128792 w 7380820"/>
                      <a:gd name="connsiteY3" fmla="*/ 295230 h 4658912"/>
                      <a:gd name="connsiteX4" fmla="*/ 264533 w 7380820"/>
                      <a:gd name="connsiteY4" fmla="*/ 0 h 4658912"/>
                      <a:gd name="connsiteX5" fmla="*/ 7116287 w 7380820"/>
                      <a:gd name="connsiteY5" fmla="*/ 0 h 4658912"/>
                      <a:gd name="connsiteX6" fmla="*/ 7380820 w 7380820"/>
                      <a:gd name="connsiteY6" fmla="*/ 264533 h 4658912"/>
                      <a:gd name="connsiteX7" fmla="*/ 7380820 w 7380820"/>
                      <a:gd name="connsiteY7" fmla="*/ 4394379 h 4658912"/>
                      <a:gd name="connsiteX8" fmla="*/ 7116287 w 7380820"/>
                      <a:gd name="connsiteY8" fmla="*/ 4658912 h 4658912"/>
                      <a:gd name="connsiteX9" fmla="*/ 264533 w 7380820"/>
                      <a:gd name="connsiteY9" fmla="*/ 4658912 h 4658912"/>
                      <a:gd name="connsiteX10" fmla="*/ 0 w 7380820"/>
                      <a:gd name="connsiteY10" fmla="*/ 4394379 h 4658912"/>
                      <a:gd name="connsiteX11" fmla="*/ 0 w 7380820"/>
                      <a:gd name="connsiteY11" fmla="*/ 264533 h 4658912"/>
                      <a:gd name="connsiteX12" fmla="*/ 264533 w 7380820"/>
                      <a:gd name="connsiteY12" fmla="*/ 0 h 465891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</a:cxnLst>
                    <a:rect l="l" t="t" r="r" b="b"/>
                    <a:pathLst>
                      <a:path w="7380820" h="4658912">
                        <a:moveTo>
                          <a:pt x="252028" y="295230"/>
                        </a:moveTo>
                        <a:lnTo>
                          <a:pt x="252028" y="4363682"/>
                        </a:lnTo>
                        <a:lnTo>
                          <a:pt x="7128792" y="4363682"/>
                        </a:lnTo>
                        <a:lnTo>
                          <a:pt x="7128792" y="295230"/>
                        </a:lnTo>
                        <a:close/>
                        <a:moveTo>
                          <a:pt x="264533" y="0"/>
                        </a:moveTo>
                        <a:lnTo>
                          <a:pt x="7116287" y="0"/>
                        </a:lnTo>
                        <a:cubicBezTo>
                          <a:pt x="7262385" y="0"/>
                          <a:pt x="7380820" y="118435"/>
                          <a:pt x="7380820" y="264533"/>
                        </a:cubicBezTo>
                        <a:lnTo>
                          <a:pt x="7380820" y="4394379"/>
                        </a:lnTo>
                        <a:cubicBezTo>
                          <a:pt x="7380820" y="4540477"/>
                          <a:pt x="7262385" y="4658912"/>
                          <a:pt x="7116287" y="4658912"/>
                        </a:cubicBezTo>
                        <a:lnTo>
                          <a:pt x="264533" y="4658912"/>
                        </a:lnTo>
                        <a:cubicBezTo>
                          <a:pt x="118435" y="4658912"/>
                          <a:pt x="0" y="4540477"/>
                          <a:pt x="0" y="4394379"/>
                        </a:cubicBezTo>
                        <a:lnTo>
                          <a:pt x="0" y="264533"/>
                        </a:lnTo>
                        <a:cubicBezTo>
                          <a:pt x="0" y="118435"/>
                          <a:pt x="118435" y="0"/>
                          <a:pt x="264533" y="0"/>
                        </a:cubicBezTo>
                        <a:close/>
                      </a:path>
                    </a:pathLst>
                  </a:custGeom>
                  <a:gradFill>
                    <a:gsLst>
                      <a:gs pos="56000">
                        <a:srgbClr val="C0E1F2"/>
                      </a:gs>
                      <a:gs pos="56000">
                        <a:srgbClr val="DAE54A"/>
                      </a:gs>
                    </a:gsLst>
                    <a:lin ang="7800000" scaled="0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 dirty="0">
                      <a:solidFill>
                        <a:schemeClr val="lt1"/>
                      </a:solidFill>
                      <a:sym typeface="Open Sans" panose="020B0606030504020204" pitchFamily="34" charset="0"/>
                    </a:endParaRPr>
                  </a:p>
                </p:txBody>
              </p:sp>
              <p:sp>
                <p:nvSpPr>
                  <p:cNvPr id="54" name="iSlide" hidden="1"/>
                  <p:cNvSpPr/>
                  <p:nvPr/>
                </p:nvSpPr>
                <p:spPr>
                  <a:xfrm>
                    <a:off x="4509683" y="1139528"/>
                    <a:ext cx="2530610" cy="4700016"/>
                  </a:xfrm>
                  <a:custGeom>
                    <a:avLst/>
                    <a:gdLst>
                      <a:gd name="connsiteX0" fmla="*/ 0 w 2530610"/>
                      <a:gd name="connsiteY0" fmla="*/ 0 h 4700016"/>
                      <a:gd name="connsiteX1" fmla="*/ 2263743 w 2530610"/>
                      <a:gd name="connsiteY1" fmla="*/ 0 h 4700016"/>
                      <a:gd name="connsiteX2" fmla="*/ 2530610 w 2530610"/>
                      <a:gd name="connsiteY2" fmla="*/ 266867 h 4700016"/>
                      <a:gd name="connsiteX3" fmla="*/ 2530610 w 2530610"/>
                      <a:gd name="connsiteY3" fmla="*/ 4433149 h 4700016"/>
                      <a:gd name="connsiteX4" fmla="*/ 2263743 w 2530610"/>
                      <a:gd name="connsiteY4" fmla="*/ 4700016 h 4700016"/>
                      <a:gd name="connsiteX5" fmla="*/ 1961175 w 2530610"/>
                      <a:gd name="connsiteY5" fmla="*/ 4700016 h 470001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530610" h="4700016">
                        <a:moveTo>
                          <a:pt x="0" y="0"/>
                        </a:moveTo>
                        <a:lnTo>
                          <a:pt x="2263743" y="0"/>
                        </a:lnTo>
                        <a:cubicBezTo>
                          <a:pt x="2411130" y="0"/>
                          <a:pt x="2530610" y="119480"/>
                          <a:pt x="2530610" y="266867"/>
                        </a:cubicBezTo>
                        <a:lnTo>
                          <a:pt x="2530610" y="4433149"/>
                        </a:lnTo>
                        <a:cubicBezTo>
                          <a:pt x="2530610" y="4580536"/>
                          <a:pt x="2411130" y="4700016"/>
                          <a:pt x="2263743" y="4700016"/>
                        </a:cubicBezTo>
                        <a:lnTo>
                          <a:pt x="1961175" y="4700016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FFFFFF">
                          <a:alpha val="30000"/>
                        </a:srgbClr>
                      </a:gs>
                      <a:gs pos="100000">
                        <a:srgbClr val="FFFFFF">
                          <a:alpha val="0"/>
                        </a:srgbClr>
                      </a:gs>
                    </a:gsLst>
                    <a:lin ang="5400000" scaled="0"/>
                  </a:gradFill>
                  <a:ln>
                    <a:noFill/>
                  </a:ln>
                  <a:effectLst/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 sz="1090" dirty="0">
                      <a:latin typeface="Open Sans" panose="020B0606030504020204" pitchFamily="34" charset="0"/>
                      <a:ea typeface="微软雅黑" panose="020B0503020204020204" pitchFamily="34" charset="-122"/>
                      <a:sym typeface="Open Sans" panose="020B0606030504020204" pitchFamily="34" charset="0"/>
                    </a:endParaRPr>
                  </a:p>
                </p:txBody>
              </p:sp>
            </p:grpSp>
            <p:sp>
              <p:nvSpPr>
                <p:cNvPr id="47" name="ïsḻîḍé"/>
                <p:cNvSpPr/>
                <p:nvPr/>
              </p:nvSpPr>
              <p:spPr>
                <a:xfrm>
                  <a:off x="3260392" y="1241052"/>
                  <a:ext cx="144016" cy="144016"/>
                </a:xfrm>
                <a:prstGeom prst="ellipse">
                  <a:avLst/>
                </a:prstGeom>
                <a:gradFill flip="none" rotWithShape="1">
                  <a:gsLst>
                    <a:gs pos="17000">
                      <a:schemeClr val="tx1"/>
                    </a:gs>
                    <a:gs pos="34000">
                      <a:srgbClr val="000000">
                        <a:lumMod val="84000"/>
                        <a:lumOff val="16000"/>
                      </a:srgbClr>
                    </a:gs>
                    <a:gs pos="100000">
                      <a:schemeClr val="bg1">
                        <a:lumMod val="50000"/>
                        <a:lumOff val="50000"/>
                      </a:scheme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090">
                    <a:latin typeface="Open Sans" panose="020B0606030504020204" pitchFamily="34" charset="0"/>
                    <a:ea typeface="微软雅黑" panose="020B0503020204020204" pitchFamily="34" charset="-122"/>
                    <a:sym typeface="Open Sans" panose="020B0606030504020204" pitchFamily="34" charset="0"/>
                  </a:endParaRPr>
                </a:p>
              </p:txBody>
            </p:sp>
          </p:grpSp>
        </p:grpSp>
        <p:sp>
          <p:nvSpPr>
            <p:cNvPr id="31" name="矩形 30"/>
            <p:cNvSpPr/>
            <p:nvPr/>
          </p:nvSpPr>
          <p:spPr>
            <a:xfrm>
              <a:off x="6352802" y="1222731"/>
              <a:ext cx="4869180" cy="4246245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fontAlgn="auto">
                <a:lnSpc>
                  <a:spcPct val="150000"/>
                </a:lnSpc>
              </a:pPr>
              <a:r>
                <a:rPr lang="zh-CN" altLang="en-US">
                  <a:sym typeface="+mn-ea"/>
                </a:rPr>
                <a:t>（一）调查报告应力求客观真实、实事求是</a:t>
              </a:r>
              <a:endParaRPr lang="zh-CN" altLang="en-US">
                <a:sym typeface="+mn-ea"/>
              </a:endParaRPr>
            </a:p>
            <a:p>
              <a:pPr fontAlgn="auto">
                <a:lnSpc>
                  <a:spcPct val="150000"/>
                </a:lnSpc>
              </a:pPr>
              <a:r>
                <a:rPr lang="zh-CN" altLang="en-US">
                  <a:sym typeface="+mn-ea"/>
                </a:rPr>
                <a:t>必须符合客观实际，引用的材料、数据必须真实可靠，要用事实来说话。</a:t>
              </a:r>
              <a:endParaRPr lang="zh-CN" altLang="en-US">
                <a:sym typeface="+mn-ea"/>
              </a:endParaRPr>
            </a:p>
            <a:p>
              <a:pPr fontAlgn="auto">
                <a:lnSpc>
                  <a:spcPct val="150000"/>
                </a:lnSpc>
              </a:pPr>
              <a:r>
                <a:rPr lang="zh-CN" altLang="en-US">
                  <a:sym typeface="+mn-ea"/>
                </a:rPr>
                <a:t>（二）调查报告要做到调查资料和观点相统一</a:t>
              </a:r>
              <a:endParaRPr lang="zh-CN" altLang="en-US">
                <a:sym typeface="+mn-ea"/>
              </a:endParaRPr>
            </a:p>
            <a:p>
              <a:pPr fontAlgn="auto">
                <a:lnSpc>
                  <a:spcPct val="150000"/>
                </a:lnSpc>
              </a:pPr>
              <a:r>
                <a:rPr lang="zh-CN" altLang="en-US">
                  <a:sym typeface="+mn-ea"/>
                </a:rPr>
                <a:t>要以调查资料为依据，即调查报告中所有观点、结论都要以大量的调查资料为根据。</a:t>
              </a:r>
              <a:endParaRPr lang="zh-CN" altLang="en-US">
                <a:sym typeface="+mn-ea"/>
              </a:endParaRPr>
            </a:p>
            <a:p>
              <a:pPr fontAlgn="auto">
                <a:lnSpc>
                  <a:spcPct val="150000"/>
                </a:lnSpc>
              </a:pPr>
              <a:r>
                <a:rPr lang="zh-CN" altLang="en-US">
                  <a:sym typeface="+mn-ea"/>
                </a:rPr>
                <a:t>（三）调查报告要突出调查的目的</a:t>
              </a:r>
              <a:endParaRPr lang="zh-CN" altLang="en-US">
                <a:sym typeface="+mn-ea"/>
              </a:endParaRPr>
            </a:p>
            <a:p>
              <a:pPr fontAlgn="auto">
                <a:lnSpc>
                  <a:spcPct val="150000"/>
                </a:lnSpc>
              </a:pPr>
              <a:r>
                <a:rPr lang="zh-CN" altLang="en-US">
                  <a:sym typeface="+mn-ea"/>
                </a:rPr>
                <a:t>任何调查都是为了解决某一问题，或者为了说明某一问题，所以调查报告的写作必须突出调查的目的。</a:t>
              </a:r>
              <a:endParaRPr lang="zh-CN" altLang="en-US">
                <a:sym typeface="+mn-ea"/>
              </a:endParaRPr>
            </a:p>
          </p:txBody>
        </p:sp>
      </p:grpSp>
      <p:pic>
        <p:nvPicPr>
          <p:cNvPr id="2" name="图片 1" descr="1e5f9818f8ec02afcf535ebb45ee0bbb"/>
          <p:cNvPicPr>
            <a:picLocks noChangeAspect="1"/>
          </p:cNvPicPr>
          <p:nvPr/>
        </p:nvPicPr>
        <p:blipFill>
          <a:blip r:embed="rId2"/>
          <a:srcRect l="7530" t="9316" r="8244" b="5066"/>
          <a:stretch>
            <a:fillRect/>
          </a:stretch>
        </p:blipFill>
        <p:spPr>
          <a:xfrm>
            <a:off x="2171700" y="2530475"/>
            <a:ext cx="2997200" cy="226441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636" y="0"/>
            <a:ext cx="12192000" cy="6858000"/>
            <a:chOff x="1" y="0"/>
            <a:chExt cx="12192000" cy="6858000"/>
          </a:xfrm>
        </p:grpSpPr>
        <p:sp>
          <p:nvSpPr>
            <p:cNvPr id="15" name="矩形 14"/>
            <p:cNvSpPr/>
            <p:nvPr/>
          </p:nvSpPr>
          <p:spPr>
            <a:xfrm>
              <a:off x="1" y="0"/>
              <a:ext cx="12192000" cy="6858000"/>
            </a:xfrm>
            <a:prstGeom prst="rect">
              <a:avLst/>
            </a:prstGeom>
            <a:gradFill>
              <a:gsLst>
                <a:gs pos="56000">
                  <a:srgbClr val="C0E1F2"/>
                </a:gs>
                <a:gs pos="56000">
                  <a:srgbClr val="DAE54A"/>
                </a:gs>
              </a:gsLst>
              <a:lin ang="7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6" name="图片 15"/>
            <p:cNvPicPr>
              <a:picLocks noChangeAspect="1"/>
            </p:cNvPicPr>
            <p:nvPr/>
          </p:nvPicPr>
          <p:blipFill rotWithShape="1"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042" t="18106" r="33948" b="488"/>
            <a:stretch>
              <a:fillRect/>
            </a:stretch>
          </p:blipFill>
          <p:spPr>
            <a:xfrm rot="5400000">
              <a:off x="2962274" y="-2356871"/>
              <a:ext cx="6267453" cy="11571742"/>
            </a:xfrm>
            <a:prstGeom prst="rect">
              <a:avLst/>
            </a:prstGeom>
          </p:spPr>
        </p:pic>
        <p:sp>
          <p:nvSpPr>
            <p:cNvPr id="21" name="文本框 20"/>
            <p:cNvSpPr txBox="1"/>
            <p:nvPr/>
          </p:nvSpPr>
          <p:spPr>
            <a:xfrm>
              <a:off x="5090161" y="615615"/>
              <a:ext cx="2011680" cy="460375"/>
            </a:xfrm>
            <a:prstGeom prst="rect">
              <a:avLst/>
            </a:prstGeom>
            <a:noFill/>
          </p:spPr>
          <p:txBody>
            <a:bodyPr wrap="non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defRPr/>
              </a:pPr>
              <a:r>
                <a:rPr lang="zh-CN" altLang="en-US" sz="2400" dirty="0">
                  <a:solidFill>
                    <a:schemeClr val="accent1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  <a:sym typeface="+mn-ea"/>
                </a:rPr>
                <a:t>调查报告示例</a:t>
              </a:r>
              <a:endPara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TypeLand 康熙字典體 Trial" panose="020B0502000000000001" pitchFamily="34" charset="-122"/>
                <a:ea typeface="TypeLand 康熙字典體 Trial" panose="020B0502000000000001" pitchFamily="34" charset="-122"/>
                <a:cs typeface="经典细圆简" panose="02010609000101010101" pitchFamily="49" charset="-122"/>
              </a:endParaRPr>
            </a:p>
          </p:txBody>
        </p:sp>
      </p:grpSp>
      <p:pic>
        <p:nvPicPr>
          <p:cNvPr id="4" name="图片 3" descr="803d9889ee995e94dcf65b9ef281e26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65680" y="1075690"/>
            <a:ext cx="7660640" cy="516382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 advClick="0" advTm="4000">
        <p14:vortex dir="r"/>
      </p:transition>
    </mc:Choice>
    <mc:Fallback>
      <p:transition spd="slow" advClick="0" advTm="4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0E1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8686800" y="0"/>
            <a:ext cx="3505200" cy="6858000"/>
          </a:xfrm>
          <a:prstGeom prst="rect">
            <a:avLst/>
          </a:prstGeom>
          <a:solidFill>
            <a:srgbClr val="C0E1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7" name="图片 36"/>
          <p:cNvPicPr>
            <a:picLocks noChangeAspect="1"/>
          </p:cNvPicPr>
          <p:nvPr/>
        </p:nvPicPr>
        <p:blipFill rotWithShape="1">
          <a:blip r:embed="rId1" cstate="screen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97000" contrast="-10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>
            <a:off x="4852896" y="2"/>
            <a:ext cx="1216885" cy="6858000"/>
          </a:xfrm>
          <a:prstGeom prst="rect">
            <a:avLst/>
          </a:prstGeom>
        </p:spPr>
      </p:pic>
      <p:pic>
        <p:nvPicPr>
          <p:cNvPr id="38" name="图片 37"/>
          <p:cNvPicPr>
            <a:picLocks noChangeAspect="1"/>
          </p:cNvPicPr>
          <p:nvPr/>
        </p:nvPicPr>
        <p:blipFill rotWithShape="1">
          <a:blip r:embed="rId1" cstate="screen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97000" contrast="-10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 rot="10800000">
            <a:off x="8512036" y="2"/>
            <a:ext cx="1791843" cy="6858000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 rot="1454733">
            <a:off x="-705138" y="2476501"/>
            <a:ext cx="3505200" cy="6858000"/>
          </a:xfrm>
          <a:prstGeom prst="rect">
            <a:avLst/>
          </a:prstGeom>
          <a:solidFill>
            <a:srgbClr val="C0E1F2"/>
          </a:solidFill>
          <a:ln>
            <a:noFill/>
          </a:ln>
          <a:effectLst>
            <a:outerShdw blurRad="50800" dist="50800" algn="ctr" rotWithShape="0">
              <a:srgbClr val="000000">
                <a:alpha val="34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 rot="1454733">
            <a:off x="-1768714" y="-1"/>
            <a:ext cx="3505200" cy="6858000"/>
          </a:xfrm>
          <a:prstGeom prst="rect">
            <a:avLst/>
          </a:prstGeom>
          <a:solidFill>
            <a:srgbClr val="DAE54A"/>
          </a:solidFill>
          <a:ln>
            <a:noFill/>
          </a:ln>
          <a:effectLst>
            <a:outerShdw blurRad="50800" dist="50800" dir="5040000" algn="ctr" rotWithShape="0">
              <a:srgbClr val="000000">
                <a:alpha val="6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 rot="1454733">
            <a:off x="11003898" y="4018010"/>
            <a:ext cx="3505200" cy="6858000"/>
          </a:xfrm>
          <a:prstGeom prst="rect">
            <a:avLst/>
          </a:prstGeom>
          <a:solidFill>
            <a:srgbClr val="DAE54A"/>
          </a:solidFill>
          <a:ln>
            <a:noFill/>
          </a:ln>
          <a:effectLst>
            <a:outerShdw blurRad="50800" dist="50800" dir="7620000" algn="ctr" rotWithShape="0">
              <a:srgbClr val="000000">
                <a:alpha val="6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42" t="50977" r="33948" b="23072"/>
          <a:stretch>
            <a:fillRect/>
          </a:stretch>
        </p:blipFill>
        <p:spPr>
          <a:xfrm rot="5400000">
            <a:off x="3941903" y="1821704"/>
            <a:ext cx="6857999" cy="3214592"/>
          </a:xfrm>
          <a:prstGeom prst="rect">
            <a:avLst/>
          </a:prstGeom>
        </p:spPr>
      </p:pic>
      <p:sp>
        <p:nvSpPr>
          <p:cNvPr id="27" name="文本框 26"/>
          <p:cNvSpPr txBox="1"/>
          <p:nvPr/>
        </p:nvSpPr>
        <p:spPr>
          <a:xfrm>
            <a:off x="6342515" y="1530439"/>
            <a:ext cx="1059815" cy="3949065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57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感 谢 观 看</a:t>
            </a:r>
            <a:endParaRPr lang="zh-CN" altLang="en-US" sz="5700" spc="300" dirty="0">
              <a:solidFill>
                <a:schemeClr val="tx1">
                  <a:lumMod val="65000"/>
                  <a:lumOff val="35000"/>
                </a:schemeClr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7455943" y="1506267"/>
            <a:ext cx="1154162" cy="3963070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微软雅黑" panose="020B0503020204020204" pitchFamily="34" charset="-122"/>
                <a:cs typeface="Segoe UI" panose="020B0502040204020203" pitchFamily="34" charset="0"/>
              </a:rPr>
              <a:t>White space is an advanced method of design. It is a blank space. It is the most common in minimalist design. Keeping white space sounds very simple and then use it properly it properly it properly</a:t>
            </a:r>
            <a:endParaRPr lang="zh-CN" altLang="en-US" sz="1050" dirty="0">
              <a:solidFill>
                <a:schemeClr val="bg1">
                  <a:lumMod val="65000"/>
                </a:schemeClr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6" name="矩形 15"/>
          <p:cNvSpPr/>
          <p:nvPr/>
        </p:nvSpPr>
        <p:spPr>
          <a:xfrm rot="1493014">
            <a:off x="11450444" y="4510723"/>
            <a:ext cx="1154162" cy="3963070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050" dirty="0">
                <a:solidFill>
                  <a:schemeClr val="bg1"/>
                </a:solidFill>
                <a:latin typeface="Segoe UI" panose="020B0502040204020203" pitchFamily="34" charset="0"/>
                <a:ea typeface="微软雅黑" panose="020B0503020204020204" pitchFamily="34" charset="-122"/>
                <a:cs typeface="Segoe UI" panose="020B0502040204020203" pitchFamily="34" charset="0"/>
              </a:rPr>
              <a:t>White space is an advanced method of design. It is a blank space. It is the most common in minimalist design. Keeping white space sounds very simple and then use it properly it properly it properly</a:t>
            </a:r>
            <a:endParaRPr lang="zh-CN" altLang="en-US" sz="105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7" name="矩形 16"/>
          <p:cNvSpPr/>
          <p:nvPr/>
        </p:nvSpPr>
        <p:spPr>
          <a:xfrm rot="1493014">
            <a:off x="2138866" y="3323688"/>
            <a:ext cx="1154162" cy="3963070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050" dirty="0">
                <a:solidFill>
                  <a:schemeClr val="bg1"/>
                </a:solidFill>
                <a:latin typeface="Segoe UI" panose="020B0502040204020203" pitchFamily="34" charset="0"/>
                <a:ea typeface="微软雅黑" panose="020B0503020204020204" pitchFamily="34" charset="-122"/>
                <a:cs typeface="Segoe UI" panose="020B0502040204020203" pitchFamily="34" charset="0"/>
              </a:rPr>
              <a:t>White space is an advanced method of design. It is a blank space. It is the most common in minimalist design. Keeping white space sounds very simple and then use it properly it properly it properly</a:t>
            </a:r>
            <a:endParaRPr lang="zh-CN" altLang="en-US" sz="105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8" name="矩形 17"/>
          <p:cNvSpPr/>
          <p:nvPr/>
        </p:nvSpPr>
        <p:spPr>
          <a:xfrm rot="1493014">
            <a:off x="965912" y="847185"/>
            <a:ext cx="1154162" cy="3963070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050" dirty="0">
                <a:solidFill>
                  <a:schemeClr val="bg1"/>
                </a:solidFill>
                <a:latin typeface="Segoe UI" panose="020B0502040204020203" pitchFamily="34" charset="0"/>
                <a:ea typeface="微软雅黑" panose="020B0503020204020204" pitchFamily="34" charset="-122"/>
                <a:cs typeface="Segoe UI" panose="020B0502040204020203" pitchFamily="34" charset="0"/>
              </a:rPr>
              <a:t>White space is an advanced method of design. It is a blank space. It is the most common in minimalist design. Keeping white space sounds very simple and then use it properly it properly it properly</a:t>
            </a:r>
            <a:endParaRPr lang="zh-CN" altLang="en-US" sz="105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图片 36"/>
          <p:cNvPicPr>
            <a:picLocks noChangeAspect="1"/>
          </p:cNvPicPr>
          <p:nvPr/>
        </p:nvPicPr>
        <p:blipFill rotWithShape="1">
          <a:blip r:embed="rId1" cstate="screen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97000" contrast="-10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>
            <a:off x="3649818" y="0"/>
            <a:ext cx="1216885" cy="6858000"/>
          </a:xfrm>
          <a:prstGeom prst="rect">
            <a:avLst/>
          </a:prstGeom>
        </p:spPr>
      </p:pic>
      <p:pic>
        <p:nvPicPr>
          <p:cNvPr id="38" name="图片 37"/>
          <p:cNvPicPr>
            <a:picLocks noChangeAspect="1"/>
          </p:cNvPicPr>
          <p:nvPr/>
        </p:nvPicPr>
        <p:blipFill rotWithShape="1">
          <a:blip r:embed="rId1" cstate="screen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97000" contrast="-10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 rot="10800000">
            <a:off x="10071208" y="0"/>
            <a:ext cx="1791843" cy="6858000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 rot="1454733">
            <a:off x="-2067556" y="2643184"/>
            <a:ext cx="3505200" cy="6858000"/>
          </a:xfrm>
          <a:prstGeom prst="rect">
            <a:avLst/>
          </a:prstGeom>
          <a:solidFill>
            <a:srgbClr val="C0E1F2"/>
          </a:solidFill>
          <a:ln>
            <a:noFill/>
          </a:ln>
          <a:effectLst>
            <a:outerShdw blurRad="50800" dist="50800" algn="ctr" rotWithShape="0">
              <a:srgbClr val="000000">
                <a:alpha val="34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 rot="1454733">
            <a:off x="-1756534" y="-1727239"/>
            <a:ext cx="3505200" cy="6858000"/>
          </a:xfrm>
          <a:prstGeom prst="rect">
            <a:avLst/>
          </a:prstGeom>
          <a:solidFill>
            <a:srgbClr val="DAE54A"/>
          </a:solidFill>
          <a:ln>
            <a:noFill/>
          </a:ln>
          <a:effectLst>
            <a:outerShdw blurRad="50800" dist="50800" dir="5040000" algn="ctr" rotWithShape="0">
              <a:srgbClr val="000000">
                <a:alpha val="6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 rot="1454733">
            <a:off x="11003898" y="4018010"/>
            <a:ext cx="3505200" cy="6858000"/>
          </a:xfrm>
          <a:prstGeom prst="rect">
            <a:avLst/>
          </a:prstGeom>
          <a:solidFill>
            <a:srgbClr val="DAE54A"/>
          </a:solidFill>
          <a:ln>
            <a:noFill/>
          </a:ln>
          <a:effectLst>
            <a:outerShdw blurRad="50800" dist="50800" dir="7620000" algn="ctr" rotWithShape="0">
              <a:srgbClr val="000000">
                <a:alpha val="6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 rot="1493014">
            <a:off x="11450444" y="4510723"/>
            <a:ext cx="1154162" cy="3963070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050" dirty="0">
                <a:solidFill>
                  <a:schemeClr val="bg1"/>
                </a:solidFill>
                <a:latin typeface="Segoe UI" panose="020B0502040204020203" pitchFamily="34" charset="0"/>
                <a:ea typeface="微软雅黑" panose="020B0503020204020204" pitchFamily="34" charset="-122"/>
                <a:cs typeface="Segoe UI" panose="020B0502040204020203" pitchFamily="34" charset="0"/>
              </a:rPr>
              <a:t>White space is an advanced method of design. It is a blank space. It is the most common in minimalist design. Keeping white space sounds very simple and then use it properly it properly it properly</a:t>
            </a:r>
            <a:endParaRPr lang="zh-CN" altLang="en-US" sz="105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7" name="矩形 16"/>
          <p:cNvSpPr/>
          <p:nvPr/>
        </p:nvSpPr>
        <p:spPr>
          <a:xfrm rot="1493014">
            <a:off x="776448" y="3490371"/>
            <a:ext cx="1154162" cy="3963070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050" dirty="0">
                <a:solidFill>
                  <a:schemeClr val="bg1"/>
                </a:solidFill>
                <a:latin typeface="Segoe UI" panose="020B0502040204020203" pitchFamily="34" charset="0"/>
                <a:ea typeface="微软雅黑" panose="020B0503020204020204" pitchFamily="34" charset="-122"/>
                <a:cs typeface="Segoe UI" panose="020B0502040204020203" pitchFamily="34" charset="0"/>
              </a:rPr>
              <a:t>White space is an advanced method of design. It is a blank space. It is the most common in minimalist design. Keeping white space sounds very simple and then use it properly it properly it properly</a:t>
            </a:r>
            <a:endParaRPr lang="zh-CN" altLang="en-US" sz="105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8" name="矩形 17"/>
          <p:cNvSpPr/>
          <p:nvPr/>
        </p:nvSpPr>
        <p:spPr>
          <a:xfrm rot="1493014">
            <a:off x="978092" y="-880053"/>
            <a:ext cx="1154162" cy="3963070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050" dirty="0">
                <a:solidFill>
                  <a:schemeClr val="bg1"/>
                </a:solidFill>
                <a:latin typeface="Segoe UI" panose="020B0502040204020203" pitchFamily="34" charset="0"/>
                <a:ea typeface="微软雅黑" panose="020B0503020204020204" pitchFamily="34" charset="-122"/>
                <a:cs typeface="Segoe UI" panose="020B0502040204020203" pitchFamily="34" charset="0"/>
              </a:rPr>
              <a:t>White space is an advanced method of design. It is a blank space. It is the most common in minimalist design. Keeping white space sounds very simple and then use it properly it properly it properly</a:t>
            </a:r>
            <a:endParaRPr lang="zh-CN" altLang="en-US" sz="105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42" t="50976" r="33948" b="488"/>
          <a:stretch>
            <a:fillRect/>
          </a:stretch>
        </p:blipFill>
        <p:spPr>
          <a:xfrm rot="5400000">
            <a:off x="4123203" y="422875"/>
            <a:ext cx="6857999" cy="6012247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5028565" y="183515"/>
            <a:ext cx="37719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5125085" y="2798445"/>
            <a:ext cx="431673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lvl="0" algn="ctr">
              <a:defRPr/>
            </a:pPr>
            <a:r>
              <a:rPr lang="zh-CN" altLang="en-US" sz="3600" b="1" dirty="0">
                <a:solidFill>
                  <a:srgbClr val="7030A0"/>
                </a:solidFill>
                <a:sym typeface="+mn-ea"/>
              </a:rPr>
              <a:t>第一节　</a:t>
            </a:r>
            <a:r>
              <a:rPr lang="zh-CN" altLang="en-US" sz="3600" b="1" dirty="0">
                <a:solidFill>
                  <a:srgbClr val="7030A0"/>
                </a:solidFill>
                <a:ea typeface="+mn-lt"/>
                <a:cs typeface="经典细圆简" panose="02010609000101010101" pitchFamily="49" charset="-122"/>
                <a:sym typeface="+mn-ea"/>
              </a:rPr>
              <a:t>计划</a:t>
            </a:r>
            <a:endParaRPr lang="zh-CN" altLang="en-US" sz="3600" b="1" dirty="0">
              <a:solidFill>
                <a:srgbClr val="7030A0"/>
              </a:solidFill>
              <a:ea typeface="+mn-lt"/>
              <a:cs typeface="经典细圆简" panose="02010609000101010101" pitchFamily="49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" name="组合 60"/>
          <p:cNvGrpSpPr/>
          <p:nvPr/>
        </p:nvGrpSpPr>
        <p:grpSpPr>
          <a:xfrm>
            <a:off x="-116204" y="0"/>
            <a:ext cx="12192000" cy="6858000"/>
            <a:chOff x="1" y="0"/>
            <a:chExt cx="12192000" cy="6858000"/>
          </a:xfrm>
        </p:grpSpPr>
        <p:sp>
          <p:nvSpPr>
            <p:cNvPr id="62" name="矩形 61"/>
            <p:cNvSpPr/>
            <p:nvPr/>
          </p:nvSpPr>
          <p:spPr>
            <a:xfrm>
              <a:off x="1" y="0"/>
              <a:ext cx="12192000" cy="6858000"/>
            </a:xfrm>
            <a:prstGeom prst="rect">
              <a:avLst/>
            </a:prstGeom>
            <a:gradFill>
              <a:gsLst>
                <a:gs pos="56000">
                  <a:srgbClr val="C0E1F2"/>
                </a:gs>
                <a:gs pos="56000">
                  <a:srgbClr val="DAE54A"/>
                </a:gs>
              </a:gsLst>
              <a:lin ang="7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66" name="图片 65"/>
            <p:cNvPicPr>
              <a:picLocks noChangeAspect="1"/>
            </p:cNvPicPr>
            <p:nvPr/>
          </p:nvPicPr>
          <p:blipFill rotWithShape="1"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042" t="18106" r="33948" b="488"/>
            <a:stretch>
              <a:fillRect/>
            </a:stretch>
          </p:blipFill>
          <p:spPr>
            <a:xfrm rot="5400000">
              <a:off x="2962274" y="-2356871"/>
              <a:ext cx="6267453" cy="11571742"/>
            </a:xfrm>
            <a:prstGeom prst="rect">
              <a:avLst/>
            </a:prstGeom>
          </p:spPr>
        </p:pic>
        <p:sp>
          <p:nvSpPr>
            <p:cNvPr id="67" name="文本框 66"/>
            <p:cNvSpPr txBox="1"/>
            <p:nvPr/>
          </p:nvSpPr>
          <p:spPr>
            <a:xfrm>
              <a:off x="5699761" y="615615"/>
              <a:ext cx="792480" cy="460375"/>
            </a:xfrm>
            <a:prstGeom prst="rect">
              <a:avLst/>
            </a:prstGeom>
            <a:noFill/>
          </p:spPr>
          <p:txBody>
            <a:bodyPr wrap="non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defRPr/>
              </a:pPr>
              <a:r>
                <a:rPr lang="zh-CN" altLang="en-US" sz="2400">
                  <a:latin typeface="Calibri" panose="020F0502020204030204" charset="0"/>
                  <a:sym typeface="+mn-ea"/>
                </a:rPr>
                <a:t>计划</a:t>
              </a:r>
              <a:endParaRPr lang="zh-CN" altLang="en-US" sz="2400">
                <a:latin typeface="Calibri" panose="020F0502020204030204" charset="0"/>
                <a:sym typeface="+mn-ea"/>
              </a:endParaRPr>
            </a:p>
          </p:txBody>
        </p:sp>
      </p:grpSp>
      <p:sp>
        <p:nvSpPr>
          <p:cNvPr id="27" name="Oval 4"/>
          <p:cNvSpPr/>
          <p:nvPr/>
        </p:nvSpPr>
        <p:spPr>
          <a:xfrm>
            <a:off x="1776730" y="1124585"/>
            <a:ext cx="1569085" cy="1468755"/>
          </a:xfrm>
          <a:prstGeom prst="ellipse">
            <a:avLst/>
          </a:prstGeom>
          <a:noFill/>
          <a:ln w="25400">
            <a:solidFill>
              <a:srgbClr val="DAE54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endParaRPr lang="en-US" sz="2400" spc="300" dirty="0">
              <a:solidFill>
                <a:schemeClr val="tx1">
                  <a:lumMod val="95000"/>
                  <a:lumOff val="5000"/>
                </a:schemeClr>
              </a:solidFill>
              <a:latin typeface="Century Gothic" panose="020B0502020202020204" pitchFamily="34" charset="0"/>
              <a:ea typeface="Titillium" charset="0"/>
              <a:cs typeface="Titillium" charset="0"/>
            </a:endParaRPr>
          </a:p>
        </p:txBody>
      </p:sp>
      <p:sp>
        <p:nvSpPr>
          <p:cNvPr id="34" name="Oval 13"/>
          <p:cNvSpPr/>
          <p:nvPr/>
        </p:nvSpPr>
        <p:spPr>
          <a:xfrm>
            <a:off x="8025765" y="1124585"/>
            <a:ext cx="1377950" cy="1366520"/>
          </a:xfrm>
          <a:prstGeom prst="ellipse">
            <a:avLst/>
          </a:prstGeom>
          <a:noFill/>
          <a:ln w="25400">
            <a:solidFill>
              <a:srgbClr val="DAE54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endParaRPr lang="en-US" sz="2400" spc="300" dirty="0">
              <a:solidFill>
                <a:schemeClr val="tx1">
                  <a:lumMod val="95000"/>
                  <a:lumOff val="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68" name="矩形 67"/>
          <p:cNvSpPr/>
          <p:nvPr/>
        </p:nvSpPr>
        <p:spPr>
          <a:xfrm>
            <a:off x="721360" y="2593340"/>
            <a:ext cx="4229100" cy="286131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l" fontAlgn="auto">
              <a:lnSpc>
                <a:spcPct val="150000"/>
              </a:lnSpc>
            </a:pPr>
            <a:r>
              <a:rPr lang="zh-CN" altLang="en-US" sz="2000">
                <a:sym typeface="+mn-ea"/>
              </a:rPr>
              <a:t>计划是团体或个人为在一定时期内完成某项任务和实现某个目标，根据国家法律、政策、上级指示以及单位或个人的实际情况，于事前拟定的关于目标、措施和步骤等内容的文书。</a:t>
            </a:r>
            <a:endParaRPr lang="zh-CN" altLang="en-US" sz="2000">
              <a:sym typeface="+mn-ea"/>
            </a:endParaRPr>
          </a:p>
        </p:txBody>
      </p:sp>
      <p:sp>
        <p:nvSpPr>
          <p:cNvPr id="69" name="文本框 68"/>
          <p:cNvSpPr txBox="1"/>
          <p:nvPr/>
        </p:nvSpPr>
        <p:spPr>
          <a:xfrm>
            <a:off x="2024617" y="1659424"/>
            <a:ext cx="878205" cy="398780"/>
          </a:xfrm>
          <a:prstGeom prst="rect">
            <a:avLst/>
          </a:prstGeom>
          <a:noFill/>
        </p:spPr>
        <p:txBody>
          <a:bodyPr vert="horz"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2000">
                <a:solidFill>
                  <a:schemeClr val="tx1"/>
                </a:solidFill>
                <a:latin typeface="+mj-lt"/>
                <a:ea typeface="+mj-lt"/>
                <a:cs typeface="+mj-lt"/>
                <a:sym typeface="+mn-ea"/>
              </a:rPr>
              <a:t>1.</a:t>
            </a:r>
            <a:r>
              <a:rPr lang="zh-CN" altLang="en-US" sz="2000">
                <a:solidFill>
                  <a:schemeClr val="tx1"/>
                </a:solidFill>
                <a:latin typeface="+mj-lt"/>
                <a:ea typeface="+mj-lt"/>
                <a:cs typeface="+mj-lt"/>
                <a:sym typeface="+mn-ea"/>
              </a:rPr>
              <a:t>概念</a:t>
            </a:r>
            <a:endParaRPr lang="zh-CN" altLang="en-US" sz="2000">
              <a:solidFill>
                <a:schemeClr val="tx1"/>
              </a:solidFill>
              <a:latin typeface="+mj-lt"/>
              <a:ea typeface="+mj-lt"/>
              <a:cs typeface="+mj-lt"/>
              <a:sym typeface="+mn-ea"/>
            </a:endParaRPr>
          </a:p>
        </p:txBody>
      </p:sp>
      <p:sp>
        <p:nvSpPr>
          <p:cNvPr id="71" name="矩形 70"/>
          <p:cNvSpPr/>
          <p:nvPr/>
        </p:nvSpPr>
        <p:spPr>
          <a:xfrm>
            <a:off x="7780655" y="2660015"/>
            <a:ext cx="2856230" cy="193802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l" fontAlgn="auto">
              <a:lnSpc>
                <a:spcPct val="150000"/>
              </a:lnSpc>
            </a:pPr>
            <a:r>
              <a:rPr lang="zh-CN" altLang="en-US" sz="2000">
                <a:sym typeface="+mn-ea"/>
              </a:rPr>
              <a:t>（一）预见性</a:t>
            </a:r>
            <a:endParaRPr lang="zh-CN" altLang="en-US" sz="2000">
              <a:sym typeface="+mn-ea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2000">
                <a:sym typeface="+mn-ea"/>
              </a:rPr>
              <a:t>（二）针对性</a:t>
            </a:r>
            <a:endParaRPr lang="zh-CN" altLang="en-US" sz="2000">
              <a:sym typeface="+mn-ea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2000">
                <a:sym typeface="+mn-ea"/>
              </a:rPr>
              <a:t>（三）可行性</a:t>
            </a:r>
            <a:endParaRPr lang="zh-CN" altLang="en-US" sz="2000">
              <a:sym typeface="+mn-ea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2000">
                <a:sym typeface="+mn-ea"/>
              </a:rPr>
              <a:t>（四）指导性</a:t>
            </a:r>
            <a:endParaRPr lang="zh-CN" altLang="en-US" sz="2000">
              <a:sym typeface="+mn-ea"/>
            </a:endParaRPr>
          </a:p>
        </p:txBody>
      </p:sp>
      <p:sp>
        <p:nvSpPr>
          <p:cNvPr id="73" name="文本框 72"/>
          <p:cNvSpPr txBox="1"/>
          <p:nvPr/>
        </p:nvSpPr>
        <p:spPr>
          <a:xfrm>
            <a:off x="8334031" y="1608624"/>
            <a:ext cx="878205" cy="398780"/>
          </a:xfrm>
          <a:prstGeom prst="rect">
            <a:avLst/>
          </a:prstGeom>
          <a:noFill/>
        </p:spPr>
        <p:txBody>
          <a:bodyPr vert="horz"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2000">
                <a:solidFill>
                  <a:schemeClr val="tx1"/>
                </a:solidFill>
                <a:latin typeface="+mj-lt"/>
                <a:ea typeface="+mj-lt"/>
                <a:cs typeface="+mj-lt"/>
                <a:sym typeface="+mn-ea"/>
              </a:rPr>
              <a:t>2.</a:t>
            </a:r>
            <a:r>
              <a:rPr lang="zh-CN" altLang="en-US" sz="2000">
                <a:solidFill>
                  <a:schemeClr val="tx1"/>
                </a:solidFill>
                <a:latin typeface="+mj-lt"/>
                <a:ea typeface="+mj-lt"/>
                <a:cs typeface="+mj-lt"/>
                <a:sym typeface="+mn-ea"/>
              </a:rPr>
              <a:t>特点</a:t>
            </a:r>
            <a:endParaRPr lang="zh-CN" altLang="en-US" sz="2000">
              <a:solidFill>
                <a:schemeClr val="tx1"/>
              </a:solidFill>
              <a:latin typeface="+mj-lt"/>
              <a:ea typeface="+mj-lt"/>
              <a:cs typeface="+mj-lt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3" name="组合 62"/>
          <p:cNvGrpSpPr/>
          <p:nvPr/>
        </p:nvGrpSpPr>
        <p:grpSpPr>
          <a:xfrm>
            <a:off x="636" y="0"/>
            <a:ext cx="12192000" cy="6858000"/>
            <a:chOff x="1" y="0"/>
            <a:chExt cx="12192000" cy="6858000"/>
          </a:xfrm>
        </p:grpSpPr>
        <p:sp>
          <p:nvSpPr>
            <p:cNvPr id="64" name="矩形 63"/>
            <p:cNvSpPr/>
            <p:nvPr/>
          </p:nvSpPr>
          <p:spPr>
            <a:xfrm>
              <a:off x="1" y="0"/>
              <a:ext cx="12192000" cy="6858000"/>
            </a:xfrm>
            <a:prstGeom prst="rect">
              <a:avLst/>
            </a:prstGeom>
            <a:gradFill>
              <a:gsLst>
                <a:gs pos="56000">
                  <a:srgbClr val="C0E1F2"/>
                </a:gs>
                <a:gs pos="56000">
                  <a:srgbClr val="DAE54A"/>
                </a:gs>
              </a:gsLst>
              <a:lin ang="7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65" name="图片 64"/>
            <p:cNvPicPr>
              <a:picLocks noChangeAspect="1"/>
            </p:cNvPicPr>
            <p:nvPr/>
          </p:nvPicPr>
          <p:blipFill rotWithShape="1"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042" t="18106" r="33948" b="488"/>
            <a:stretch>
              <a:fillRect/>
            </a:stretch>
          </p:blipFill>
          <p:spPr>
            <a:xfrm rot="5400000">
              <a:off x="2962274" y="-2356871"/>
              <a:ext cx="6267453" cy="11571742"/>
            </a:xfrm>
            <a:prstGeom prst="rect">
              <a:avLst/>
            </a:prstGeom>
          </p:spPr>
        </p:pic>
        <p:sp>
          <p:nvSpPr>
            <p:cNvPr id="72" name="文本框 71"/>
            <p:cNvSpPr txBox="1"/>
            <p:nvPr/>
          </p:nvSpPr>
          <p:spPr>
            <a:xfrm>
              <a:off x="5010469" y="295575"/>
              <a:ext cx="1710055" cy="460375"/>
            </a:xfrm>
            <a:prstGeom prst="rect">
              <a:avLst/>
            </a:prstGeom>
            <a:noFill/>
          </p:spPr>
          <p:txBody>
            <a:bodyPr wrap="non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defRPr/>
              </a:pPr>
              <a:r>
                <a:rPr lang="zh-CN" altLang="en-US" sz="2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  <a:ea typeface="+mj-lt"/>
                  <a:cs typeface="经典细圆简" panose="02010609000101010101" pitchFamily="49" charset="-122"/>
                  <a:sym typeface="+mn-ea"/>
                </a:rPr>
                <a:t>计划的种类</a:t>
              </a:r>
              <a:endParaRPr lang="zh-CN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+mj-lt"/>
                <a:cs typeface="经典细圆简" panose="02010609000101010101" pitchFamily="49" charset="-122"/>
                <a:sym typeface="+mn-ea"/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1169035" y="755650"/>
            <a:ext cx="10363834" cy="5908040"/>
            <a:chOff x="1015236" y="1865936"/>
            <a:chExt cx="7010715" cy="3927128"/>
          </a:xfrm>
        </p:grpSpPr>
        <p:grpSp>
          <p:nvGrpSpPr>
            <p:cNvPr id="41" name="组合 40"/>
            <p:cNvGrpSpPr/>
            <p:nvPr/>
          </p:nvGrpSpPr>
          <p:grpSpPr>
            <a:xfrm>
              <a:off x="1015236" y="2159711"/>
              <a:ext cx="3393414" cy="3320584"/>
              <a:chOff x="4498675" y="2091362"/>
              <a:chExt cx="3393414" cy="3320584"/>
            </a:xfrm>
          </p:grpSpPr>
          <p:sp>
            <p:nvSpPr>
              <p:cNvPr id="7" name="Freeform 5"/>
              <p:cNvSpPr/>
              <p:nvPr/>
            </p:nvSpPr>
            <p:spPr bwMode="auto">
              <a:xfrm>
                <a:off x="4559277" y="2091362"/>
                <a:ext cx="2644211" cy="2629040"/>
              </a:xfrm>
              <a:custGeom>
                <a:avLst/>
                <a:gdLst>
                  <a:gd name="T0" fmla="*/ 2100 w 2100"/>
                  <a:gd name="T1" fmla="*/ 630 h 2147"/>
                  <a:gd name="T2" fmla="*/ 634 w 2100"/>
                  <a:gd name="T3" fmla="*/ 510 h 2147"/>
                  <a:gd name="T4" fmla="*/ 1574 w 2100"/>
                  <a:gd name="T5" fmla="*/ 1621 h 2147"/>
                  <a:gd name="T6" fmla="*/ 991 w 2100"/>
                  <a:gd name="T7" fmla="*/ 1572 h 2147"/>
                  <a:gd name="T8" fmla="*/ 2100 w 2100"/>
                  <a:gd name="T9" fmla="*/ 630 h 21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00" h="2147">
                    <a:moveTo>
                      <a:pt x="2100" y="630"/>
                    </a:moveTo>
                    <a:cubicBezTo>
                      <a:pt x="1728" y="193"/>
                      <a:pt x="1072" y="139"/>
                      <a:pt x="634" y="510"/>
                    </a:cubicBezTo>
                    <a:cubicBezTo>
                      <a:pt x="0" y="1047"/>
                      <a:pt x="953" y="2147"/>
                      <a:pt x="1574" y="1621"/>
                    </a:cubicBezTo>
                    <a:cubicBezTo>
                      <a:pt x="1400" y="1768"/>
                      <a:pt x="1139" y="1747"/>
                      <a:pt x="991" y="1572"/>
                    </a:cubicBezTo>
                    <a:cubicBezTo>
                      <a:pt x="466" y="952"/>
                      <a:pt x="1563" y="0"/>
                      <a:pt x="2100" y="630"/>
                    </a:cubicBezTo>
                    <a:close/>
                  </a:path>
                </a:pathLst>
              </a:custGeom>
              <a:solidFill>
                <a:srgbClr val="C0E1F2"/>
              </a:solidFill>
              <a:ln w="9525">
                <a:noFill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9" name="Freeform 7"/>
              <p:cNvSpPr/>
              <p:nvPr/>
            </p:nvSpPr>
            <p:spPr bwMode="auto">
              <a:xfrm>
                <a:off x="4498675" y="2803056"/>
                <a:ext cx="2704812" cy="2573103"/>
              </a:xfrm>
              <a:custGeom>
                <a:avLst/>
                <a:gdLst>
                  <a:gd name="T0" fmla="*/ 633 w 2148"/>
                  <a:gd name="T1" fmla="*/ 0 h 2101"/>
                  <a:gd name="T2" fmla="*/ 512 w 2148"/>
                  <a:gd name="T3" fmla="*/ 1467 h 2101"/>
                  <a:gd name="T4" fmla="*/ 1623 w 2148"/>
                  <a:gd name="T5" fmla="*/ 527 h 2101"/>
                  <a:gd name="T6" fmla="*/ 1574 w 2148"/>
                  <a:gd name="T7" fmla="*/ 1110 h 2101"/>
                  <a:gd name="T8" fmla="*/ 633 w 2148"/>
                  <a:gd name="T9" fmla="*/ 0 h 2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48" h="2101">
                    <a:moveTo>
                      <a:pt x="633" y="0"/>
                    </a:moveTo>
                    <a:cubicBezTo>
                      <a:pt x="195" y="371"/>
                      <a:pt x="140" y="1028"/>
                      <a:pt x="512" y="1467"/>
                    </a:cubicBezTo>
                    <a:cubicBezTo>
                      <a:pt x="1048" y="2101"/>
                      <a:pt x="2148" y="1148"/>
                      <a:pt x="1623" y="527"/>
                    </a:cubicBezTo>
                    <a:cubicBezTo>
                      <a:pt x="1770" y="701"/>
                      <a:pt x="1748" y="962"/>
                      <a:pt x="1574" y="1110"/>
                    </a:cubicBezTo>
                    <a:cubicBezTo>
                      <a:pt x="953" y="1636"/>
                      <a:pt x="0" y="536"/>
                      <a:pt x="633" y="0"/>
                    </a:cubicBezTo>
                    <a:close/>
                  </a:path>
                </a:pathLst>
              </a:custGeom>
              <a:solidFill>
                <a:srgbClr val="DAE54A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 lang="en-US" sz="2400"/>
              </a:p>
            </p:txBody>
          </p:sp>
          <p:sp>
            <p:nvSpPr>
              <p:cNvPr id="8" name="Freeform 6"/>
              <p:cNvSpPr/>
              <p:nvPr/>
            </p:nvSpPr>
            <p:spPr bwMode="auto">
              <a:xfrm>
                <a:off x="5195317" y="2152111"/>
                <a:ext cx="2696772" cy="2568291"/>
              </a:xfrm>
              <a:custGeom>
                <a:avLst/>
                <a:gdLst>
                  <a:gd name="T0" fmla="*/ 1521 w 2142"/>
                  <a:gd name="T1" fmla="*/ 2097 h 2097"/>
                  <a:gd name="T2" fmla="*/ 1637 w 2142"/>
                  <a:gd name="T3" fmla="*/ 634 h 2097"/>
                  <a:gd name="T4" fmla="*/ 526 w 2142"/>
                  <a:gd name="T5" fmla="*/ 1574 h 2097"/>
                  <a:gd name="T6" fmla="*/ 575 w 2142"/>
                  <a:gd name="T7" fmla="*/ 991 h 2097"/>
                  <a:gd name="T8" fmla="*/ 1521 w 2142"/>
                  <a:gd name="T9" fmla="*/ 2097 h 20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42" h="2097">
                    <a:moveTo>
                      <a:pt x="1521" y="2097"/>
                    </a:moveTo>
                    <a:cubicBezTo>
                      <a:pt x="1954" y="1724"/>
                      <a:pt x="2007" y="1071"/>
                      <a:pt x="1637" y="634"/>
                    </a:cubicBezTo>
                    <a:cubicBezTo>
                      <a:pt x="1100" y="0"/>
                      <a:pt x="0" y="953"/>
                      <a:pt x="526" y="1574"/>
                    </a:cubicBezTo>
                    <a:cubicBezTo>
                      <a:pt x="379" y="1400"/>
                      <a:pt x="400" y="1139"/>
                      <a:pt x="575" y="991"/>
                    </a:cubicBezTo>
                    <a:cubicBezTo>
                      <a:pt x="1194" y="467"/>
                      <a:pt x="2142" y="1558"/>
                      <a:pt x="1521" y="2097"/>
                    </a:cubicBezTo>
                    <a:close/>
                  </a:path>
                </a:pathLst>
              </a:custGeom>
              <a:solidFill>
                <a:srgbClr val="DAE54A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 lang="en-US" sz="2400"/>
              </a:p>
            </p:txBody>
          </p:sp>
          <p:sp>
            <p:nvSpPr>
              <p:cNvPr id="10" name="Freeform 8"/>
              <p:cNvSpPr/>
              <p:nvPr/>
            </p:nvSpPr>
            <p:spPr bwMode="auto">
              <a:xfrm>
                <a:off x="5195439" y="2788319"/>
                <a:ext cx="2640500" cy="2623627"/>
              </a:xfrm>
              <a:custGeom>
                <a:avLst/>
                <a:gdLst>
                  <a:gd name="T0" fmla="*/ 0 w 2097"/>
                  <a:gd name="T1" fmla="*/ 1520 h 2142"/>
                  <a:gd name="T2" fmla="*/ 1463 w 2097"/>
                  <a:gd name="T3" fmla="*/ 1636 h 2142"/>
                  <a:gd name="T4" fmla="*/ 523 w 2097"/>
                  <a:gd name="T5" fmla="*/ 525 h 2142"/>
                  <a:gd name="T6" fmla="*/ 1106 w 2097"/>
                  <a:gd name="T7" fmla="*/ 574 h 2142"/>
                  <a:gd name="T8" fmla="*/ 0 w 2097"/>
                  <a:gd name="T9" fmla="*/ 1520 h 21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97" h="2142">
                    <a:moveTo>
                      <a:pt x="0" y="1520"/>
                    </a:moveTo>
                    <a:cubicBezTo>
                      <a:pt x="373" y="1954"/>
                      <a:pt x="1026" y="2006"/>
                      <a:pt x="1463" y="1636"/>
                    </a:cubicBezTo>
                    <a:cubicBezTo>
                      <a:pt x="2097" y="1100"/>
                      <a:pt x="1144" y="0"/>
                      <a:pt x="523" y="525"/>
                    </a:cubicBezTo>
                    <a:cubicBezTo>
                      <a:pt x="697" y="378"/>
                      <a:pt x="958" y="400"/>
                      <a:pt x="1106" y="574"/>
                    </a:cubicBezTo>
                    <a:cubicBezTo>
                      <a:pt x="1630" y="1193"/>
                      <a:pt x="539" y="2142"/>
                      <a:pt x="0" y="1520"/>
                    </a:cubicBezTo>
                    <a:close/>
                  </a:path>
                </a:pathLst>
              </a:custGeom>
              <a:solidFill>
                <a:srgbClr val="C0E1F2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 lang="en-US" sz="2400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73" name="矩形 72"/>
            <p:cNvSpPr/>
            <p:nvPr/>
          </p:nvSpPr>
          <p:spPr>
            <a:xfrm>
              <a:off x="4408695" y="1865936"/>
              <a:ext cx="3617256" cy="3927128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l">
                <a:lnSpc>
                  <a:spcPct val="150000"/>
                </a:lnSpc>
              </a:pPr>
              <a:r>
                <a:rPr dirty="0">
                  <a:ea typeface="+mn-lt"/>
                  <a:cs typeface="+mn-lt"/>
                  <a:sym typeface="+mn-ea"/>
                </a:rPr>
                <a:t>（一）按性质分</a:t>
              </a:r>
              <a:endParaRPr dirty="0">
                <a:ea typeface="+mn-lt"/>
                <a:cs typeface="+mn-lt"/>
                <a:sym typeface="+mn-ea"/>
              </a:endParaRPr>
            </a:p>
            <a:p>
              <a:pPr algn="l">
                <a:lnSpc>
                  <a:spcPct val="150000"/>
                </a:lnSpc>
              </a:pPr>
              <a:r>
                <a:rPr dirty="0">
                  <a:ea typeface="+mn-lt"/>
                  <a:cs typeface="+mn-lt"/>
                  <a:sym typeface="+mn-ea"/>
                </a:rPr>
                <a:t>（1）工作计划。</a:t>
              </a:r>
              <a:endParaRPr dirty="0">
                <a:ea typeface="+mn-lt"/>
                <a:cs typeface="+mn-lt"/>
                <a:sym typeface="+mn-ea"/>
              </a:endParaRPr>
            </a:p>
            <a:p>
              <a:pPr algn="l">
                <a:lnSpc>
                  <a:spcPct val="150000"/>
                </a:lnSpc>
              </a:pPr>
              <a:r>
                <a:rPr dirty="0">
                  <a:ea typeface="+mn-lt"/>
                  <a:cs typeface="+mn-lt"/>
                  <a:sym typeface="+mn-ea"/>
                </a:rPr>
                <a:t>（2）学习计划。</a:t>
              </a:r>
              <a:endParaRPr dirty="0">
                <a:ea typeface="+mn-lt"/>
                <a:cs typeface="+mn-lt"/>
                <a:sym typeface="+mn-ea"/>
              </a:endParaRPr>
            </a:p>
            <a:p>
              <a:pPr algn="l">
                <a:lnSpc>
                  <a:spcPct val="150000"/>
                </a:lnSpc>
              </a:pPr>
              <a:r>
                <a:rPr dirty="0">
                  <a:ea typeface="+mn-lt"/>
                  <a:cs typeface="+mn-lt"/>
                  <a:sym typeface="+mn-ea"/>
                </a:rPr>
                <a:t>（3）文体计划。</a:t>
              </a:r>
              <a:endParaRPr dirty="0">
                <a:ea typeface="+mn-lt"/>
                <a:cs typeface="+mn-lt"/>
                <a:sym typeface="+mn-ea"/>
              </a:endParaRPr>
            </a:p>
            <a:p>
              <a:pPr algn="l">
                <a:lnSpc>
                  <a:spcPct val="150000"/>
                </a:lnSpc>
              </a:pPr>
              <a:r>
                <a:rPr dirty="0">
                  <a:ea typeface="+mn-lt"/>
                  <a:cs typeface="+mn-lt"/>
                  <a:sym typeface="+mn-ea"/>
                </a:rPr>
                <a:t>（4）生产计划。</a:t>
              </a:r>
              <a:endParaRPr dirty="0">
                <a:ea typeface="+mn-lt"/>
                <a:cs typeface="+mn-lt"/>
                <a:sym typeface="+mn-ea"/>
              </a:endParaRPr>
            </a:p>
            <a:p>
              <a:pPr algn="l">
                <a:lnSpc>
                  <a:spcPct val="150000"/>
                </a:lnSpc>
              </a:pPr>
              <a:r>
                <a:rPr dirty="0">
                  <a:ea typeface="+mn-lt"/>
                  <a:cs typeface="+mn-lt"/>
                  <a:sym typeface="+mn-ea"/>
                </a:rPr>
                <a:t>（二）按范围分</a:t>
              </a:r>
              <a:endParaRPr dirty="0">
                <a:ea typeface="+mn-lt"/>
                <a:cs typeface="+mn-lt"/>
                <a:sym typeface="+mn-ea"/>
              </a:endParaRPr>
            </a:p>
            <a:p>
              <a:pPr algn="l">
                <a:lnSpc>
                  <a:spcPct val="150000"/>
                </a:lnSpc>
              </a:pPr>
              <a:r>
                <a:rPr dirty="0">
                  <a:ea typeface="+mn-lt"/>
                  <a:cs typeface="+mn-lt"/>
                  <a:sym typeface="+mn-ea"/>
                </a:rPr>
                <a:t>（1）个人计划。如个人学习计划、个人工作计划。</a:t>
              </a:r>
              <a:endParaRPr dirty="0">
                <a:ea typeface="+mn-lt"/>
                <a:cs typeface="+mn-lt"/>
                <a:sym typeface="+mn-ea"/>
              </a:endParaRPr>
            </a:p>
            <a:p>
              <a:pPr algn="l">
                <a:lnSpc>
                  <a:spcPct val="150000"/>
                </a:lnSpc>
              </a:pPr>
              <a:r>
                <a:rPr dirty="0">
                  <a:ea typeface="+mn-lt"/>
                  <a:cs typeface="+mn-lt"/>
                  <a:sym typeface="+mn-ea"/>
                </a:rPr>
                <a:t>（2）单位计划。</a:t>
              </a:r>
              <a:endParaRPr dirty="0">
                <a:ea typeface="+mn-lt"/>
                <a:cs typeface="+mn-lt"/>
                <a:sym typeface="+mn-ea"/>
              </a:endParaRPr>
            </a:p>
            <a:p>
              <a:pPr algn="l">
                <a:lnSpc>
                  <a:spcPct val="150000"/>
                </a:lnSpc>
              </a:pPr>
              <a:r>
                <a:rPr dirty="0">
                  <a:ea typeface="+mn-lt"/>
                  <a:cs typeface="+mn-lt"/>
                  <a:sym typeface="+mn-ea"/>
                </a:rPr>
                <a:t>（三）按时间分</a:t>
              </a:r>
              <a:endParaRPr dirty="0">
                <a:ea typeface="+mn-lt"/>
                <a:cs typeface="+mn-lt"/>
                <a:sym typeface="+mn-ea"/>
              </a:endParaRPr>
            </a:p>
            <a:p>
              <a:pPr algn="l">
                <a:lnSpc>
                  <a:spcPct val="150000"/>
                </a:lnSpc>
              </a:pPr>
              <a:r>
                <a:rPr dirty="0">
                  <a:ea typeface="+mn-lt"/>
                  <a:cs typeface="+mn-lt"/>
                  <a:sym typeface="+mn-ea"/>
                </a:rPr>
                <a:t>（1）年度计划。</a:t>
              </a:r>
              <a:endParaRPr dirty="0">
                <a:ea typeface="+mn-lt"/>
                <a:cs typeface="+mn-lt"/>
                <a:sym typeface="+mn-ea"/>
              </a:endParaRPr>
            </a:p>
            <a:p>
              <a:pPr algn="l">
                <a:lnSpc>
                  <a:spcPct val="150000"/>
                </a:lnSpc>
              </a:pPr>
              <a:r>
                <a:rPr dirty="0">
                  <a:ea typeface="+mn-lt"/>
                  <a:cs typeface="+mn-lt"/>
                  <a:sym typeface="+mn-ea"/>
                </a:rPr>
                <a:t>（2）季度计划。</a:t>
              </a:r>
              <a:endParaRPr dirty="0">
                <a:ea typeface="+mn-lt"/>
                <a:cs typeface="+mn-lt"/>
                <a:sym typeface="+mn-ea"/>
              </a:endParaRPr>
            </a:p>
            <a:p>
              <a:pPr algn="l">
                <a:lnSpc>
                  <a:spcPct val="150000"/>
                </a:lnSpc>
              </a:pPr>
              <a:r>
                <a:rPr dirty="0">
                  <a:ea typeface="+mn-lt"/>
                  <a:cs typeface="+mn-lt"/>
                  <a:sym typeface="+mn-ea"/>
                </a:rPr>
                <a:t>（3）月度计划。</a:t>
              </a:r>
              <a:endParaRPr dirty="0">
                <a:ea typeface="+mn-lt"/>
                <a:cs typeface="+mn-lt"/>
                <a:sym typeface="+mn-ea"/>
              </a:endParaRPr>
            </a:p>
            <a:p>
              <a:pPr algn="l">
                <a:lnSpc>
                  <a:spcPct val="150000"/>
                </a:lnSpc>
              </a:pPr>
              <a:r>
                <a:rPr dirty="0">
                  <a:ea typeface="+mn-lt"/>
                  <a:cs typeface="+mn-lt"/>
                  <a:sym typeface="+mn-ea"/>
                </a:rPr>
                <a:t>（4）短期计划。</a:t>
              </a:r>
              <a:endParaRPr dirty="0">
                <a:ea typeface="+mn-lt"/>
                <a:cs typeface="+mn-lt"/>
                <a:sym typeface="+mn-ea"/>
              </a:endParaRPr>
            </a:p>
            <a:p>
              <a:pPr algn="l">
                <a:lnSpc>
                  <a:spcPct val="150000"/>
                </a:lnSpc>
              </a:pPr>
              <a:r>
                <a:rPr dirty="0">
                  <a:ea typeface="+mn-lt"/>
                  <a:cs typeface="+mn-lt"/>
                  <a:sym typeface="+mn-ea"/>
                </a:rPr>
                <a:t>（5）长期规划。</a:t>
              </a:r>
              <a:endParaRPr lang="en-US" altLang="zh-CN">
                <a:sym typeface="+mn-ea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Tm="0">
        <p14:warp dir="in"/>
      </p:transition>
    </mc:Choice>
    <mc:Fallback>
      <p:transition spd="slow" advTm="0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3" name="组合 62"/>
          <p:cNvGrpSpPr/>
          <p:nvPr/>
        </p:nvGrpSpPr>
        <p:grpSpPr>
          <a:xfrm>
            <a:off x="636" y="0"/>
            <a:ext cx="12192000" cy="6858000"/>
            <a:chOff x="1" y="0"/>
            <a:chExt cx="12192000" cy="6858000"/>
          </a:xfrm>
        </p:grpSpPr>
        <p:sp>
          <p:nvSpPr>
            <p:cNvPr id="64" name="矩形 63"/>
            <p:cNvSpPr/>
            <p:nvPr/>
          </p:nvSpPr>
          <p:spPr>
            <a:xfrm>
              <a:off x="1" y="0"/>
              <a:ext cx="12192000" cy="6858000"/>
            </a:xfrm>
            <a:prstGeom prst="rect">
              <a:avLst/>
            </a:prstGeom>
            <a:gradFill>
              <a:gsLst>
                <a:gs pos="56000">
                  <a:srgbClr val="C0E1F2"/>
                </a:gs>
                <a:gs pos="56000">
                  <a:srgbClr val="DAE54A"/>
                </a:gs>
              </a:gsLst>
              <a:lin ang="7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65" name="图片 64"/>
            <p:cNvPicPr>
              <a:picLocks noChangeAspect="1"/>
            </p:cNvPicPr>
            <p:nvPr/>
          </p:nvPicPr>
          <p:blipFill rotWithShape="1"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042" t="18106" r="33948" b="488"/>
            <a:stretch>
              <a:fillRect/>
            </a:stretch>
          </p:blipFill>
          <p:spPr>
            <a:xfrm rot="5400000">
              <a:off x="2962274" y="-2356871"/>
              <a:ext cx="6267453" cy="11571742"/>
            </a:xfrm>
            <a:prstGeom prst="rect">
              <a:avLst/>
            </a:prstGeom>
          </p:spPr>
        </p:pic>
        <p:sp>
          <p:nvSpPr>
            <p:cNvPr id="72" name="文本框 71"/>
            <p:cNvSpPr txBox="1"/>
            <p:nvPr/>
          </p:nvSpPr>
          <p:spPr>
            <a:xfrm>
              <a:off x="5010470" y="295575"/>
              <a:ext cx="1710055" cy="460375"/>
            </a:xfrm>
            <a:prstGeom prst="rect">
              <a:avLst/>
            </a:prstGeom>
            <a:noFill/>
          </p:spPr>
          <p:txBody>
            <a:bodyPr wrap="non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defRPr/>
              </a:pPr>
              <a:r>
                <a:rPr lang="zh-CN" altLang="en-US" sz="2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  <a:ea typeface="+mj-lt"/>
                  <a:cs typeface="经典细圆简" panose="02010609000101010101" pitchFamily="49" charset="-122"/>
                  <a:sym typeface="+mn-ea"/>
                </a:rPr>
                <a:t>计划的结构</a:t>
              </a:r>
              <a:endParaRPr lang="zh-CN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+mj-lt"/>
                <a:cs typeface="经典细圆简" panose="02010609000101010101" pitchFamily="49" charset="-122"/>
                <a:sym typeface="+mn-ea"/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1169035" y="755650"/>
            <a:ext cx="10363834" cy="5492750"/>
            <a:chOff x="1015236" y="1865936"/>
            <a:chExt cx="7010715" cy="3651081"/>
          </a:xfrm>
        </p:grpSpPr>
        <p:grpSp>
          <p:nvGrpSpPr>
            <p:cNvPr id="41" name="组合 40"/>
            <p:cNvGrpSpPr/>
            <p:nvPr/>
          </p:nvGrpSpPr>
          <p:grpSpPr>
            <a:xfrm>
              <a:off x="1015236" y="2159711"/>
              <a:ext cx="3393414" cy="3320584"/>
              <a:chOff x="4498675" y="2091362"/>
              <a:chExt cx="3393414" cy="3320584"/>
            </a:xfrm>
          </p:grpSpPr>
          <p:sp>
            <p:nvSpPr>
              <p:cNvPr id="7" name="Freeform 5"/>
              <p:cNvSpPr/>
              <p:nvPr/>
            </p:nvSpPr>
            <p:spPr bwMode="auto">
              <a:xfrm>
                <a:off x="4559277" y="2091362"/>
                <a:ext cx="2644211" cy="2629040"/>
              </a:xfrm>
              <a:custGeom>
                <a:avLst/>
                <a:gdLst>
                  <a:gd name="T0" fmla="*/ 2100 w 2100"/>
                  <a:gd name="T1" fmla="*/ 630 h 2147"/>
                  <a:gd name="T2" fmla="*/ 634 w 2100"/>
                  <a:gd name="T3" fmla="*/ 510 h 2147"/>
                  <a:gd name="T4" fmla="*/ 1574 w 2100"/>
                  <a:gd name="T5" fmla="*/ 1621 h 2147"/>
                  <a:gd name="T6" fmla="*/ 991 w 2100"/>
                  <a:gd name="T7" fmla="*/ 1572 h 2147"/>
                  <a:gd name="T8" fmla="*/ 2100 w 2100"/>
                  <a:gd name="T9" fmla="*/ 630 h 21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00" h="2147">
                    <a:moveTo>
                      <a:pt x="2100" y="630"/>
                    </a:moveTo>
                    <a:cubicBezTo>
                      <a:pt x="1728" y="193"/>
                      <a:pt x="1072" y="139"/>
                      <a:pt x="634" y="510"/>
                    </a:cubicBezTo>
                    <a:cubicBezTo>
                      <a:pt x="0" y="1047"/>
                      <a:pt x="953" y="2147"/>
                      <a:pt x="1574" y="1621"/>
                    </a:cubicBezTo>
                    <a:cubicBezTo>
                      <a:pt x="1400" y="1768"/>
                      <a:pt x="1139" y="1747"/>
                      <a:pt x="991" y="1572"/>
                    </a:cubicBezTo>
                    <a:cubicBezTo>
                      <a:pt x="466" y="952"/>
                      <a:pt x="1563" y="0"/>
                      <a:pt x="2100" y="630"/>
                    </a:cubicBezTo>
                    <a:close/>
                  </a:path>
                </a:pathLst>
              </a:custGeom>
              <a:solidFill>
                <a:srgbClr val="C0E1F2"/>
              </a:solidFill>
              <a:ln w="9525">
                <a:noFill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9" name="Freeform 7"/>
              <p:cNvSpPr/>
              <p:nvPr/>
            </p:nvSpPr>
            <p:spPr bwMode="auto">
              <a:xfrm>
                <a:off x="4498675" y="2803056"/>
                <a:ext cx="2704812" cy="2573103"/>
              </a:xfrm>
              <a:custGeom>
                <a:avLst/>
                <a:gdLst>
                  <a:gd name="T0" fmla="*/ 633 w 2148"/>
                  <a:gd name="T1" fmla="*/ 0 h 2101"/>
                  <a:gd name="T2" fmla="*/ 512 w 2148"/>
                  <a:gd name="T3" fmla="*/ 1467 h 2101"/>
                  <a:gd name="T4" fmla="*/ 1623 w 2148"/>
                  <a:gd name="T5" fmla="*/ 527 h 2101"/>
                  <a:gd name="T6" fmla="*/ 1574 w 2148"/>
                  <a:gd name="T7" fmla="*/ 1110 h 2101"/>
                  <a:gd name="T8" fmla="*/ 633 w 2148"/>
                  <a:gd name="T9" fmla="*/ 0 h 2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48" h="2101">
                    <a:moveTo>
                      <a:pt x="633" y="0"/>
                    </a:moveTo>
                    <a:cubicBezTo>
                      <a:pt x="195" y="371"/>
                      <a:pt x="140" y="1028"/>
                      <a:pt x="512" y="1467"/>
                    </a:cubicBezTo>
                    <a:cubicBezTo>
                      <a:pt x="1048" y="2101"/>
                      <a:pt x="2148" y="1148"/>
                      <a:pt x="1623" y="527"/>
                    </a:cubicBezTo>
                    <a:cubicBezTo>
                      <a:pt x="1770" y="701"/>
                      <a:pt x="1748" y="962"/>
                      <a:pt x="1574" y="1110"/>
                    </a:cubicBezTo>
                    <a:cubicBezTo>
                      <a:pt x="953" y="1636"/>
                      <a:pt x="0" y="536"/>
                      <a:pt x="633" y="0"/>
                    </a:cubicBezTo>
                    <a:close/>
                  </a:path>
                </a:pathLst>
              </a:custGeom>
              <a:solidFill>
                <a:srgbClr val="DAE54A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 lang="en-US" sz="2400"/>
              </a:p>
            </p:txBody>
          </p:sp>
          <p:sp>
            <p:nvSpPr>
              <p:cNvPr id="8" name="Freeform 6"/>
              <p:cNvSpPr/>
              <p:nvPr/>
            </p:nvSpPr>
            <p:spPr bwMode="auto">
              <a:xfrm>
                <a:off x="5195317" y="2152111"/>
                <a:ext cx="2696772" cy="2568291"/>
              </a:xfrm>
              <a:custGeom>
                <a:avLst/>
                <a:gdLst>
                  <a:gd name="T0" fmla="*/ 1521 w 2142"/>
                  <a:gd name="T1" fmla="*/ 2097 h 2097"/>
                  <a:gd name="T2" fmla="*/ 1637 w 2142"/>
                  <a:gd name="T3" fmla="*/ 634 h 2097"/>
                  <a:gd name="T4" fmla="*/ 526 w 2142"/>
                  <a:gd name="T5" fmla="*/ 1574 h 2097"/>
                  <a:gd name="T6" fmla="*/ 575 w 2142"/>
                  <a:gd name="T7" fmla="*/ 991 h 2097"/>
                  <a:gd name="T8" fmla="*/ 1521 w 2142"/>
                  <a:gd name="T9" fmla="*/ 2097 h 20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42" h="2097">
                    <a:moveTo>
                      <a:pt x="1521" y="2097"/>
                    </a:moveTo>
                    <a:cubicBezTo>
                      <a:pt x="1954" y="1724"/>
                      <a:pt x="2007" y="1071"/>
                      <a:pt x="1637" y="634"/>
                    </a:cubicBezTo>
                    <a:cubicBezTo>
                      <a:pt x="1100" y="0"/>
                      <a:pt x="0" y="953"/>
                      <a:pt x="526" y="1574"/>
                    </a:cubicBezTo>
                    <a:cubicBezTo>
                      <a:pt x="379" y="1400"/>
                      <a:pt x="400" y="1139"/>
                      <a:pt x="575" y="991"/>
                    </a:cubicBezTo>
                    <a:cubicBezTo>
                      <a:pt x="1194" y="467"/>
                      <a:pt x="2142" y="1558"/>
                      <a:pt x="1521" y="2097"/>
                    </a:cubicBezTo>
                    <a:close/>
                  </a:path>
                </a:pathLst>
              </a:custGeom>
              <a:solidFill>
                <a:srgbClr val="DAE54A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 lang="en-US" sz="2400"/>
              </a:p>
            </p:txBody>
          </p:sp>
          <p:sp>
            <p:nvSpPr>
              <p:cNvPr id="10" name="Freeform 8"/>
              <p:cNvSpPr/>
              <p:nvPr/>
            </p:nvSpPr>
            <p:spPr bwMode="auto">
              <a:xfrm>
                <a:off x="5195439" y="2788319"/>
                <a:ext cx="2640500" cy="2623627"/>
              </a:xfrm>
              <a:custGeom>
                <a:avLst/>
                <a:gdLst>
                  <a:gd name="T0" fmla="*/ 0 w 2097"/>
                  <a:gd name="T1" fmla="*/ 1520 h 2142"/>
                  <a:gd name="T2" fmla="*/ 1463 w 2097"/>
                  <a:gd name="T3" fmla="*/ 1636 h 2142"/>
                  <a:gd name="T4" fmla="*/ 523 w 2097"/>
                  <a:gd name="T5" fmla="*/ 525 h 2142"/>
                  <a:gd name="T6" fmla="*/ 1106 w 2097"/>
                  <a:gd name="T7" fmla="*/ 574 h 2142"/>
                  <a:gd name="T8" fmla="*/ 0 w 2097"/>
                  <a:gd name="T9" fmla="*/ 1520 h 21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97" h="2142">
                    <a:moveTo>
                      <a:pt x="0" y="1520"/>
                    </a:moveTo>
                    <a:cubicBezTo>
                      <a:pt x="373" y="1954"/>
                      <a:pt x="1026" y="2006"/>
                      <a:pt x="1463" y="1636"/>
                    </a:cubicBezTo>
                    <a:cubicBezTo>
                      <a:pt x="2097" y="1100"/>
                      <a:pt x="1144" y="0"/>
                      <a:pt x="523" y="525"/>
                    </a:cubicBezTo>
                    <a:cubicBezTo>
                      <a:pt x="697" y="378"/>
                      <a:pt x="958" y="400"/>
                      <a:pt x="1106" y="574"/>
                    </a:cubicBezTo>
                    <a:cubicBezTo>
                      <a:pt x="1630" y="1193"/>
                      <a:pt x="539" y="2142"/>
                      <a:pt x="0" y="1520"/>
                    </a:cubicBezTo>
                    <a:close/>
                  </a:path>
                </a:pathLst>
              </a:custGeom>
              <a:solidFill>
                <a:srgbClr val="C0E1F2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 lang="en-US" sz="2400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73" name="矩形 72"/>
            <p:cNvSpPr/>
            <p:nvPr/>
          </p:nvSpPr>
          <p:spPr>
            <a:xfrm>
              <a:off x="4408695" y="1865936"/>
              <a:ext cx="3617256" cy="3651081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l">
                <a:lnSpc>
                  <a:spcPct val="150000"/>
                </a:lnSpc>
              </a:pPr>
              <a:r>
                <a:rPr dirty="0">
                  <a:ea typeface="+mn-lt"/>
                  <a:cs typeface="+mn-lt"/>
                  <a:sym typeface="+mn-ea"/>
                </a:rPr>
                <a:t>（一）标题</a:t>
              </a:r>
              <a:endParaRPr dirty="0">
                <a:ea typeface="+mn-lt"/>
                <a:cs typeface="+mn-lt"/>
                <a:sym typeface="+mn-ea"/>
              </a:endParaRPr>
            </a:p>
            <a:p>
              <a:pPr algn="l">
                <a:lnSpc>
                  <a:spcPct val="150000"/>
                </a:lnSpc>
              </a:pPr>
              <a:r>
                <a:rPr dirty="0">
                  <a:ea typeface="+mn-lt"/>
                  <a:cs typeface="+mn-lt"/>
                  <a:sym typeface="+mn-ea"/>
                </a:rPr>
                <a:t>标题就是计划的名称，综合计划的标题通常由单位名称、适用时间、计划内容和文种组成</a:t>
              </a:r>
              <a:r>
                <a:rPr lang="zh-CN" dirty="0">
                  <a:ea typeface="+mn-lt"/>
                  <a:cs typeface="+mn-lt"/>
                  <a:sym typeface="+mn-ea"/>
                </a:rPr>
                <a:t>。</a:t>
              </a:r>
              <a:endParaRPr lang="zh-CN" dirty="0">
                <a:ea typeface="+mn-lt"/>
                <a:cs typeface="+mn-lt"/>
                <a:sym typeface="+mn-ea"/>
              </a:endParaRPr>
            </a:p>
            <a:p>
              <a:pPr algn="l">
                <a:lnSpc>
                  <a:spcPct val="150000"/>
                </a:lnSpc>
              </a:pPr>
              <a:r>
                <a:rPr lang="zh-CN" dirty="0">
                  <a:ea typeface="+mn-lt"/>
                  <a:cs typeface="+mn-lt"/>
                  <a:sym typeface="+mn-ea"/>
                </a:rPr>
                <a:t>（二）正文</a:t>
              </a:r>
              <a:endParaRPr lang="zh-CN" dirty="0">
                <a:ea typeface="+mn-lt"/>
                <a:cs typeface="+mn-lt"/>
                <a:sym typeface="+mn-ea"/>
              </a:endParaRPr>
            </a:p>
            <a:p>
              <a:pPr algn="l">
                <a:lnSpc>
                  <a:spcPct val="150000"/>
                </a:lnSpc>
              </a:pPr>
              <a:r>
                <a:rPr lang="zh-CN" dirty="0">
                  <a:ea typeface="+mn-lt"/>
                  <a:cs typeface="+mn-lt"/>
                  <a:sym typeface="+mn-ea"/>
                </a:rPr>
                <a:t>这是计划的主体部分。计划没有固定的格式，可以采用条文式、表格式，还可以采用条文表格结合式。</a:t>
              </a:r>
              <a:endParaRPr lang="zh-CN" dirty="0">
                <a:ea typeface="+mn-lt"/>
                <a:cs typeface="+mn-lt"/>
                <a:sym typeface="+mn-ea"/>
              </a:endParaRPr>
            </a:p>
            <a:p>
              <a:pPr algn="l">
                <a:lnSpc>
                  <a:spcPct val="150000"/>
                </a:lnSpc>
              </a:pPr>
              <a:r>
                <a:rPr lang="zh-CN" dirty="0">
                  <a:ea typeface="+mn-lt"/>
                  <a:cs typeface="+mn-lt"/>
                  <a:sym typeface="+mn-ea"/>
                </a:rPr>
                <a:t>计划的正文通常包括以下内容：</a:t>
              </a:r>
              <a:endParaRPr lang="zh-CN" dirty="0">
                <a:ea typeface="+mn-lt"/>
                <a:cs typeface="+mn-lt"/>
                <a:sym typeface="+mn-ea"/>
              </a:endParaRPr>
            </a:p>
            <a:p>
              <a:pPr algn="l">
                <a:lnSpc>
                  <a:spcPct val="150000"/>
                </a:lnSpc>
              </a:pPr>
              <a:r>
                <a:rPr lang="zh-CN" dirty="0">
                  <a:ea typeface="+mn-lt"/>
                  <a:cs typeface="+mn-lt"/>
                  <a:sym typeface="+mn-ea"/>
                </a:rPr>
                <a:t>（1）前言。</a:t>
              </a:r>
              <a:endParaRPr lang="zh-CN" dirty="0">
                <a:ea typeface="+mn-lt"/>
                <a:cs typeface="+mn-lt"/>
                <a:sym typeface="+mn-ea"/>
              </a:endParaRPr>
            </a:p>
            <a:p>
              <a:pPr algn="l">
                <a:lnSpc>
                  <a:spcPct val="150000"/>
                </a:lnSpc>
              </a:pPr>
              <a:r>
                <a:rPr lang="zh-CN" dirty="0">
                  <a:ea typeface="+mn-lt"/>
                  <a:cs typeface="+mn-lt"/>
                  <a:sym typeface="+mn-ea"/>
                </a:rPr>
                <a:t>（2）目标和任务。</a:t>
              </a:r>
              <a:endParaRPr lang="zh-CN" dirty="0">
                <a:ea typeface="+mn-lt"/>
                <a:cs typeface="+mn-lt"/>
                <a:sym typeface="+mn-ea"/>
              </a:endParaRPr>
            </a:p>
            <a:p>
              <a:pPr algn="l">
                <a:lnSpc>
                  <a:spcPct val="150000"/>
                </a:lnSpc>
              </a:pPr>
              <a:r>
                <a:rPr lang="zh-CN" dirty="0">
                  <a:ea typeface="+mn-lt"/>
                  <a:cs typeface="+mn-lt"/>
                  <a:sym typeface="+mn-ea"/>
                </a:rPr>
                <a:t>（3）措施和步骤。</a:t>
              </a:r>
              <a:endParaRPr lang="zh-CN" dirty="0">
                <a:ea typeface="+mn-lt"/>
                <a:cs typeface="+mn-lt"/>
                <a:sym typeface="+mn-ea"/>
              </a:endParaRPr>
            </a:p>
            <a:p>
              <a:pPr algn="l">
                <a:lnSpc>
                  <a:spcPct val="150000"/>
                </a:lnSpc>
              </a:pPr>
              <a:r>
                <a:rPr lang="zh-CN" dirty="0">
                  <a:ea typeface="+mn-lt"/>
                  <a:cs typeface="+mn-lt"/>
                  <a:sym typeface="+mn-ea"/>
                </a:rPr>
                <a:t>（4）结语。</a:t>
              </a:r>
              <a:endParaRPr lang="zh-CN" dirty="0">
                <a:ea typeface="+mn-lt"/>
                <a:cs typeface="+mn-lt"/>
                <a:sym typeface="+mn-ea"/>
              </a:endParaRPr>
            </a:p>
            <a:p>
              <a:pPr algn="l">
                <a:lnSpc>
                  <a:spcPct val="150000"/>
                </a:lnSpc>
              </a:pPr>
              <a:r>
                <a:rPr lang="zh-CN" dirty="0">
                  <a:ea typeface="+mn-lt"/>
                  <a:cs typeface="+mn-lt"/>
                  <a:sym typeface="+mn-ea"/>
                </a:rPr>
                <a:t>（三）落款</a:t>
              </a:r>
              <a:endParaRPr lang="zh-CN" dirty="0">
                <a:ea typeface="+mn-lt"/>
                <a:cs typeface="+mn-lt"/>
                <a:sym typeface="+mn-ea"/>
              </a:endParaRPr>
            </a:p>
            <a:p>
              <a:pPr algn="l">
                <a:lnSpc>
                  <a:spcPct val="150000"/>
                </a:lnSpc>
              </a:pPr>
              <a:r>
                <a:rPr lang="zh-CN" dirty="0">
                  <a:ea typeface="+mn-lt"/>
                  <a:cs typeface="+mn-lt"/>
                  <a:sym typeface="+mn-ea"/>
                </a:rPr>
                <a:t>署名计划的制定者和制定计划的日期。</a:t>
              </a:r>
              <a:endParaRPr lang="zh-CN" dirty="0">
                <a:ea typeface="+mn-lt"/>
                <a:cs typeface="+mn-lt"/>
                <a:sym typeface="+mn-ea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Tm="0">
        <p14:warp dir="in"/>
      </p:transition>
    </mc:Choice>
    <mc:Fallback>
      <p:transition spd="slow" advTm="0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1" y="0"/>
            <a:ext cx="12192000" cy="6858000"/>
            <a:chOff x="1" y="0"/>
            <a:chExt cx="12192000" cy="6858000"/>
          </a:xfrm>
        </p:grpSpPr>
        <p:sp>
          <p:nvSpPr>
            <p:cNvPr id="25" name="矩形 24"/>
            <p:cNvSpPr/>
            <p:nvPr/>
          </p:nvSpPr>
          <p:spPr>
            <a:xfrm>
              <a:off x="1" y="0"/>
              <a:ext cx="12192000" cy="6858000"/>
            </a:xfrm>
            <a:prstGeom prst="rect">
              <a:avLst/>
            </a:prstGeom>
            <a:gradFill>
              <a:gsLst>
                <a:gs pos="56000">
                  <a:srgbClr val="C0E1F2"/>
                </a:gs>
                <a:gs pos="56000">
                  <a:srgbClr val="DAE54A"/>
                </a:gs>
              </a:gsLst>
              <a:lin ang="7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6" name="图片 25"/>
            <p:cNvPicPr>
              <a:picLocks noChangeAspect="1"/>
            </p:cNvPicPr>
            <p:nvPr/>
          </p:nvPicPr>
          <p:blipFill rotWithShape="1"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042" t="18106" r="33948" b="488"/>
            <a:stretch>
              <a:fillRect/>
            </a:stretch>
          </p:blipFill>
          <p:spPr>
            <a:xfrm rot="5400000">
              <a:off x="2962274" y="-2356871"/>
              <a:ext cx="6267453" cy="11571742"/>
            </a:xfrm>
            <a:prstGeom prst="rect">
              <a:avLst/>
            </a:prstGeom>
          </p:spPr>
        </p:pic>
        <p:sp>
          <p:nvSpPr>
            <p:cNvPr id="27" name="文本框 26"/>
            <p:cNvSpPr txBox="1"/>
            <p:nvPr/>
          </p:nvSpPr>
          <p:spPr>
            <a:xfrm>
              <a:off x="5394961" y="471470"/>
              <a:ext cx="1402080" cy="460375"/>
            </a:xfrm>
            <a:prstGeom prst="rect">
              <a:avLst/>
            </a:prstGeom>
            <a:noFill/>
          </p:spPr>
          <p:txBody>
            <a:bodyPr wrap="non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defRPr/>
              </a:pPr>
              <a:r>
                <a:rPr lang="zh-CN" altLang="en-US" sz="2400">
                  <a:sym typeface="+mn-ea"/>
                </a:rPr>
                <a:t>注意事项</a:t>
              </a:r>
              <a:endParaRPr lang="zh-CN" altLang="en-US" sz="2400">
                <a:sym typeface="+mn-ea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892253" y="931357"/>
            <a:ext cx="10398760" cy="5631180"/>
            <a:chOff x="743847" y="742671"/>
            <a:chExt cx="10398760" cy="5631180"/>
          </a:xfrm>
        </p:grpSpPr>
        <p:grpSp>
          <p:nvGrpSpPr>
            <p:cNvPr id="30" name="îṧ1iḑe"/>
            <p:cNvGrpSpPr/>
            <p:nvPr/>
          </p:nvGrpSpPr>
          <p:grpSpPr>
            <a:xfrm>
              <a:off x="743847" y="1952346"/>
              <a:ext cx="5786538" cy="3199565"/>
              <a:chOff x="503602" y="2132856"/>
              <a:chExt cx="5859098" cy="3239723"/>
            </a:xfrm>
          </p:grpSpPr>
          <p:grpSp>
            <p:nvGrpSpPr>
              <p:cNvPr id="44" name="íṧ1ídè"/>
              <p:cNvGrpSpPr/>
              <p:nvPr/>
            </p:nvGrpSpPr>
            <p:grpSpPr>
              <a:xfrm>
                <a:off x="503602" y="5249660"/>
                <a:ext cx="5859098" cy="122919"/>
                <a:chOff x="-1348120" y="5777968"/>
                <a:chExt cx="9361040" cy="187524"/>
              </a:xfrm>
            </p:grpSpPr>
            <p:sp>
              <p:nvSpPr>
                <p:cNvPr id="55" name="isļîdê"/>
                <p:cNvSpPr/>
                <p:nvPr/>
              </p:nvSpPr>
              <p:spPr>
                <a:xfrm flipV="1">
                  <a:off x="-1348120" y="5928916"/>
                  <a:ext cx="9361040" cy="36576"/>
                </a:xfrm>
                <a:prstGeom prst="trapezoid">
                  <a:avLst>
                    <a:gd name="adj" fmla="val 814192"/>
                  </a:avLst>
                </a:prstGeom>
                <a:solidFill>
                  <a:srgbClr val="808080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090">
                    <a:latin typeface="Open Sans" panose="020B0606030504020204" pitchFamily="34" charset="0"/>
                    <a:ea typeface="微软雅黑" panose="020B0503020204020204" pitchFamily="34" charset="-122"/>
                    <a:sym typeface="Open Sans" panose="020B0606030504020204" pitchFamily="34" charset="0"/>
                  </a:endParaRPr>
                </a:p>
              </p:txBody>
            </p:sp>
            <p:sp>
              <p:nvSpPr>
                <p:cNvPr id="56" name="išľíde"/>
                <p:cNvSpPr/>
                <p:nvPr/>
              </p:nvSpPr>
              <p:spPr>
                <a:xfrm>
                  <a:off x="-1348120" y="5777968"/>
                  <a:ext cx="9361040" cy="151090"/>
                </a:xfrm>
                <a:prstGeom prst="rect">
                  <a:avLst/>
                </a:prstGeom>
                <a:gradFill>
                  <a:gsLst>
                    <a:gs pos="56000">
                      <a:srgbClr val="C0E1F2"/>
                    </a:gs>
                    <a:gs pos="56000">
                      <a:srgbClr val="DAE54A"/>
                    </a:gs>
                  </a:gsLst>
                  <a:lin ang="78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schemeClr val="lt1"/>
                    </a:solidFill>
                    <a:sym typeface="Open Sans" panose="020B0606030504020204" pitchFamily="34" charset="0"/>
                  </a:endParaRPr>
                </a:p>
              </p:txBody>
            </p:sp>
          </p:grpSp>
          <p:grpSp>
            <p:nvGrpSpPr>
              <p:cNvPr id="45" name="îṩḷíḓê"/>
              <p:cNvGrpSpPr/>
              <p:nvPr/>
            </p:nvGrpSpPr>
            <p:grpSpPr>
              <a:xfrm>
                <a:off x="1002671" y="2132856"/>
                <a:ext cx="4860960" cy="3080807"/>
                <a:chOff x="-375492" y="1139528"/>
                <a:chExt cx="7415785" cy="4700016"/>
              </a:xfrm>
            </p:grpSpPr>
            <p:grpSp>
              <p:nvGrpSpPr>
                <p:cNvPr id="46" name="ïšḻíďe"/>
                <p:cNvGrpSpPr/>
                <p:nvPr/>
              </p:nvGrpSpPr>
              <p:grpSpPr>
                <a:xfrm>
                  <a:off x="-375492" y="1139528"/>
                  <a:ext cx="7415785" cy="4700016"/>
                  <a:chOff x="-375492" y="1139528"/>
                  <a:chExt cx="7415785" cy="4700016"/>
                </a:xfrm>
              </p:grpSpPr>
              <p:sp>
                <p:nvSpPr>
                  <p:cNvPr id="48" name="íSḷíḑe"/>
                  <p:cNvSpPr/>
                  <p:nvPr/>
                </p:nvSpPr>
                <p:spPr>
                  <a:xfrm>
                    <a:off x="-375492" y="1139528"/>
                    <a:ext cx="7415784" cy="4700016"/>
                  </a:xfrm>
                  <a:custGeom>
                    <a:avLst/>
                    <a:gdLst>
                      <a:gd name="connsiteX0" fmla="*/ 224028 w 7415784"/>
                      <a:gd name="connsiteY0" fmla="*/ 269748 h 4700016"/>
                      <a:gd name="connsiteX1" fmla="*/ 224028 w 7415784"/>
                      <a:gd name="connsiteY1" fmla="*/ 4430268 h 4700016"/>
                      <a:gd name="connsiteX2" fmla="*/ 7191756 w 7415784"/>
                      <a:gd name="connsiteY2" fmla="*/ 4430268 h 4700016"/>
                      <a:gd name="connsiteX3" fmla="*/ 7191756 w 7415784"/>
                      <a:gd name="connsiteY3" fmla="*/ 269748 h 4700016"/>
                      <a:gd name="connsiteX4" fmla="*/ 266867 w 7415784"/>
                      <a:gd name="connsiteY4" fmla="*/ 0 h 4700016"/>
                      <a:gd name="connsiteX5" fmla="*/ 7148917 w 7415784"/>
                      <a:gd name="connsiteY5" fmla="*/ 0 h 4700016"/>
                      <a:gd name="connsiteX6" fmla="*/ 7415784 w 7415784"/>
                      <a:gd name="connsiteY6" fmla="*/ 266867 h 4700016"/>
                      <a:gd name="connsiteX7" fmla="*/ 7415784 w 7415784"/>
                      <a:gd name="connsiteY7" fmla="*/ 4433149 h 4700016"/>
                      <a:gd name="connsiteX8" fmla="*/ 7148917 w 7415784"/>
                      <a:gd name="connsiteY8" fmla="*/ 4700016 h 4700016"/>
                      <a:gd name="connsiteX9" fmla="*/ 266867 w 7415784"/>
                      <a:gd name="connsiteY9" fmla="*/ 4700016 h 4700016"/>
                      <a:gd name="connsiteX10" fmla="*/ 0 w 7415784"/>
                      <a:gd name="connsiteY10" fmla="*/ 4433149 h 4700016"/>
                      <a:gd name="connsiteX11" fmla="*/ 0 w 7415784"/>
                      <a:gd name="connsiteY11" fmla="*/ 266867 h 4700016"/>
                      <a:gd name="connsiteX12" fmla="*/ 266867 w 7415784"/>
                      <a:gd name="connsiteY12" fmla="*/ 0 h 470001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</a:cxnLst>
                    <a:rect l="l" t="t" r="r" b="b"/>
                    <a:pathLst>
                      <a:path w="7415784" h="4700016">
                        <a:moveTo>
                          <a:pt x="224028" y="269748"/>
                        </a:moveTo>
                        <a:lnTo>
                          <a:pt x="224028" y="4430268"/>
                        </a:lnTo>
                        <a:lnTo>
                          <a:pt x="7191756" y="4430268"/>
                        </a:lnTo>
                        <a:lnTo>
                          <a:pt x="7191756" y="269748"/>
                        </a:lnTo>
                        <a:close/>
                        <a:moveTo>
                          <a:pt x="266867" y="0"/>
                        </a:moveTo>
                        <a:lnTo>
                          <a:pt x="7148917" y="0"/>
                        </a:lnTo>
                        <a:cubicBezTo>
                          <a:pt x="7296304" y="0"/>
                          <a:pt x="7415784" y="119480"/>
                          <a:pt x="7415784" y="266867"/>
                        </a:cubicBezTo>
                        <a:lnTo>
                          <a:pt x="7415784" y="4433149"/>
                        </a:lnTo>
                        <a:cubicBezTo>
                          <a:pt x="7415784" y="4580536"/>
                          <a:pt x="7296304" y="4700016"/>
                          <a:pt x="7148917" y="4700016"/>
                        </a:cubicBezTo>
                        <a:lnTo>
                          <a:pt x="266867" y="4700016"/>
                        </a:lnTo>
                        <a:cubicBezTo>
                          <a:pt x="119480" y="4700016"/>
                          <a:pt x="0" y="4580536"/>
                          <a:pt x="0" y="4433149"/>
                        </a:cubicBezTo>
                        <a:lnTo>
                          <a:pt x="0" y="266867"/>
                        </a:lnTo>
                        <a:cubicBezTo>
                          <a:pt x="0" y="119480"/>
                          <a:pt x="119480" y="0"/>
                          <a:pt x="266867" y="0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75000"/>
                      <a:lumOff val="25000"/>
                    </a:schemeClr>
                  </a:solidFill>
                  <a:ln>
                    <a:noFill/>
                  </a:ln>
                  <a:effectLst/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 sz="1090">
                      <a:latin typeface="Open Sans" panose="020B0606030504020204" pitchFamily="34" charset="0"/>
                      <a:ea typeface="微软雅黑" panose="020B0503020204020204" pitchFamily="34" charset="-122"/>
                      <a:sym typeface="Open Sans" panose="020B0606030504020204" pitchFamily="34" charset="0"/>
                    </a:endParaRPr>
                  </a:p>
                </p:txBody>
              </p:sp>
              <p:sp>
                <p:nvSpPr>
                  <p:cNvPr id="53" name="isļíḑê"/>
                  <p:cNvSpPr/>
                  <p:nvPr/>
                </p:nvSpPr>
                <p:spPr>
                  <a:xfrm>
                    <a:off x="-358011" y="1160080"/>
                    <a:ext cx="7380820" cy="4658913"/>
                  </a:xfrm>
                  <a:custGeom>
                    <a:avLst/>
                    <a:gdLst>
                      <a:gd name="connsiteX0" fmla="*/ 252028 w 7380820"/>
                      <a:gd name="connsiteY0" fmla="*/ 295230 h 4658912"/>
                      <a:gd name="connsiteX1" fmla="*/ 252028 w 7380820"/>
                      <a:gd name="connsiteY1" fmla="*/ 4363682 h 4658912"/>
                      <a:gd name="connsiteX2" fmla="*/ 7128792 w 7380820"/>
                      <a:gd name="connsiteY2" fmla="*/ 4363682 h 4658912"/>
                      <a:gd name="connsiteX3" fmla="*/ 7128792 w 7380820"/>
                      <a:gd name="connsiteY3" fmla="*/ 295230 h 4658912"/>
                      <a:gd name="connsiteX4" fmla="*/ 264533 w 7380820"/>
                      <a:gd name="connsiteY4" fmla="*/ 0 h 4658912"/>
                      <a:gd name="connsiteX5" fmla="*/ 7116287 w 7380820"/>
                      <a:gd name="connsiteY5" fmla="*/ 0 h 4658912"/>
                      <a:gd name="connsiteX6" fmla="*/ 7380820 w 7380820"/>
                      <a:gd name="connsiteY6" fmla="*/ 264533 h 4658912"/>
                      <a:gd name="connsiteX7" fmla="*/ 7380820 w 7380820"/>
                      <a:gd name="connsiteY7" fmla="*/ 4394379 h 4658912"/>
                      <a:gd name="connsiteX8" fmla="*/ 7116287 w 7380820"/>
                      <a:gd name="connsiteY8" fmla="*/ 4658912 h 4658912"/>
                      <a:gd name="connsiteX9" fmla="*/ 264533 w 7380820"/>
                      <a:gd name="connsiteY9" fmla="*/ 4658912 h 4658912"/>
                      <a:gd name="connsiteX10" fmla="*/ 0 w 7380820"/>
                      <a:gd name="connsiteY10" fmla="*/ 4394379 h 4658912"/>
                      <a:gd name="connsiteX11" fmla="*/ 0 w 7380820"/>
                      <a:gd name="connsiteY11" fmla="*/ 264533 h 4658912"/>
                      <a:gd name="connsiteX12" fmla="*/ 264533 w 7380820"/>
                      <a:gd name="connsiteY12" fmla="*/ 0 h 465891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</a:cxnLst>
                    <a:rect l="l" t="t" r="r" b="b"/>
                    <a:pathLst>
                      <a:path w="7380820" h="4658912">
                        <a:moveTo>
                          <a:pt x="252028" y="295230"/>
                        </a:moveTo>
                        <a:lnTo>
                          <a:pt x="252028" y="4363682"/>
                        </a:lnTo>
                        <a:lnTo>
                          <a:pt x="7128792" y="4363682"/>
                        </a:lnTo>
                        <a:lnTo>
                          <a:pt x="7128792" y="295230"/>
                        </a:lnTo>
                        <a:close/>
                        <a:moveTo>
                          <a:pt x="264533" y="0"/>
                        </a:moveTo>
                        <a:lnTo>
                          <a:pt x="7116287" y="0"/>
                        </a:lnTo>
                        <a:cubicBezTo>
                          <a:pt x="7262385" y="0"/>
                          <a:pt x="7380820" y="118435"/>
                          <a:pt x="7380820" y="264533"/>
                        </a:cubicBezTo>
                        <a:lnTo>
                          <a:pt x="7380820" y="4394379"/>
                        </a:lnTo>
                        <a:cubicBezTo>
                          <a:pt x="7380820" y="4540477"/>
                          <a:pt x="7262385" y="4658912"/>
                          <a:pt x="7116287" y="4658912"/>
                        </a:cubicBezTo>
                        <a:lnTo>
                          <a:pt x="264533" y="4658912"/>
                        </a:lnTo>
                        <a:cubicBezTo>
                          <a:pt x="118435" y="4658912"/>
                          <a:pt x="0" y="4540477"/>
                          <a:pt x="0" y="4394379"/>
                        </a:cubicBezTo>
                        <a:lnTo>
                          <a:pt x="0" y="264533"/>
                        </a:lnTo>
                        <a:cubicBezTo>
                          <a:pt x="0" y="118435"/>
                          <a:pt x="118435" y="0"/>
                          <a:pt x="264533" y="0"/>
                        </a:cubicBezTo>
                        <a:close/>
                      </a:path>
                    </a:pathLst>
                  </a:custGeom>
                  <a:gradFill>
                    <a:gsLst>
                      <a:gs pos="56000">
                        <a:srgbClr val="C0E1F2"/>
                      </a:gs>
                      <a:gs pos="56000">
                        <a:srgbClr val="DAE54A"/>
                      </a:gs>
                    </a:gsLst>
                    <a:lin ang="7800000" scaled="0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 dirty="0">
                      <a:solidFill>
                        <a:schemeClr val="lt1"/>
                      </a:solidFill>
                      <a:sym typeface="Open Sans" panose="020B0606030504020204" pitchFamily="34" charset="0"/>
                    </a:endParaRPr>
                  </a:p>
                </p:txBody>
              </p:sp>
              <p:sp>
                <p:nvSpPr>
                  <p:cNvPr id="54" name="iSlide" hidden="1"/>
                  <p:cNvSpPr/>
                  <p:nvPr/>
                </p:nvSpPr>
                <p:spPr>
                  <a:xfrm>
                    <a:off x="4509683" y="1139528"/>
                    <a:ext cx="2530610" cy="4700016"/>
                  </a:xfrm>
                  <a:custGeom>
                    <a:avLst/>
                    <a:gdLst>
                      <a:gd name="connsiteX0" fmla="*/ 0 w 2530610"/>
                      <a:gd name="connsiteY0" fmla="*/ 0 h 4700016"/>
                      <a:gd name="connsiteX1" fmla="*/ 2263743 w 2530610"/>
                      <a:gd name="connsiteY1" fmla="*/ 0 h 4700016"/>
                      <a:gd name="connsiteX2" fmla="*/ 2530610 w 2530610"/>
                      <a:gd name="connsiteY2" fmla="*/ 266867 h 4700016"/>
                      <a:gd name="connsiteX3" fmla="*/ 2530610 w 2530610"/>
                      <a:gd name="connsiteY3" fmla="*/ 4433149 h 4700016"/>
                      <a:gd name="connsiteX4" fmla="*/ 2263743 w 2530610"/>
                      <a:gd name="connsiteY4" fmla="*/ 4700016 h 4700016"/>
                      <a:gd name="connsiteX5" fmla="*/ 1961175 w 2530610"/>
                      <a:gd name="connsiteY5" fmla="*/ 4700016 h 470001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530610" h="4700016">
                        <a:moveTo>
                          <a:pt x="0" y="0"/>
                        </a:moveTo>
                        <a:lnTo>
                          <a:pt x="2263743" y="0"/>
                        </a:lnTo>
                        <a:cubicBezTo>
                          <a:pt x="2411130" y="0"/>
                          <a:pt x="2530610" y="119480"/>
                          <a:pt x="2530610" y="266867"/>
                        </a:cubicBezTo>
                        <a:lnTo>
                          <a:pt x="2530610" y="4433149"/>
                        </a:lnTo>
                        <a:cubicBezTo>
                          <a:pt x="2530610" y="4580536"/>
                          <a:pt x="2411130" y="4700016"/>
                          <a:pt x="2263743" y="4700016"/>
                        </a:cubicBezTo>
                        <a:lnTo>
                          <a:pt x="1961175" y="4700016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FFFFFF">
                          <a:alpha val="30000"/>
                        </a:srgbClr>
                      </a:gs>
                      <a:gs pos="100000">
                        <a:srgbClr val="FFFFFF">
                          <a:alpha val="0"/>
                        </a:srgbClr>
                      </a:gs>
                    </a:gsLst>
                    <a:lin ang="5400000" scaled="0"/>
                  </a:gradFill>
                  <a:ln>
                    <a:noFill/>
                  </a:ln>
                  <a:effectLst/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 sz="1090" dirty="0">
                      <a:latin typeface="Open Sans" panose="020B0606030504020204" pitchFamily="34" charset="0"/>
                      <a:ea typeface="微软雅黑" panose="020B0503020204020204" pitchFamily="34" charset="-122"/>
                      <a:sym typeface="Open Sans" panose="020B0606030504020204" pitchFamily="34" charset="0"/>
                    </a:endParaRPr>
                  </a:p>
                </p:txBody>
              </p:sp>
            </p:grpSp>
            <p:sp>
              <p:nvSpPr>
                <p:cNvPr id="47" name="ïsḻîḍé"/>
                <p:cNvSpPr/>
                <p:nvPr/>
              </p:nvSpPr>
              <p:spPr>
                <a:xfrm>
                  <a:off x="3260392" y="1241052"/>
                  <a:ext cx="144016" cy="144016"/>
                </a:xfrm>
                <a:prstGeom prst="ellipse">
                  <a:avLst/>
                </a:prstGeom>
                <a:gradFill flip="none" rotWithShape="1">
                  <a:gsLst>
                    <a:gs pos="17000">
                      <a:schemeClr val="tx1"/>
                    </a:gs>
                    <a:gs pos="34000">
                      <a:srgbClr val="000000">
                        <a:lumMod val="84000"/>
                        <a:lumOff val="16000"/>
                      </a:srgbClr>
                    </a:gs>
                    <a:gs pos="100000">
                      <a:schemeClr val="bg1">
                        <a:lumMod val="50000"/>
                        <a:lumOff val="50000"/>
                      </a:scheme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090">
                    <a:latin typeface="Open Sans" panose="020B0606030504020204" pitchFamily="34" charset="0"/>
                    <a:ea typeface="微软雅黑" panose="020B0503020204020204" pitchFamily="34" charset="-122"/>
                    <a:sym typeface="Open Sans" panose="020B0606030504020204" pitchFamily="34" charset="0"/>
                  </a:endParaRPr>
                </a:p>
              </p:txBody>
            </p:sp>
          </p:grpSp>
        </p:grpSp>
        <p:sp>
          <p:nvSpPr>
            <p:cNvPr id="31" name="矩形 30"/>
            <p:cNvSpPr/>
            <p:nvPr/>
          </p:nvSpPr>
          <p:spPr>
            <a:xfrm>
              <a:off x="6530602" y="742671"/>
              <a:ext cx="4612005" cy="5631180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fontAlgn="auto">
                <a:lnSpc>
                  <a:spcPct val="150000"/>
                </a:lnSpc>
              </a:pPr>
              <a:r>
                <a:rPr lang="zh-CN" altLang="en-US" sz="2000">
                  <a:sym typeface="+mn-ea"/>
                </a:rPr>
                <a:t>（1）与国家方针政策保持一致。全面贯彻上级指示精神，把政策和精神落实到计划的具体内容中，确保计划的正确性。</a:t>
              </a:r>
              <a:endParaRPr lang="zh-CN" altLang="en-US" sz="2000">
                <a:sym typeface="+mn-ea"/>
              </a:endParaRPr>
            </a:p>
            <a:p>
              <a:pPr fontAlgn="auto">
                <a:lnSpc>
                  <a:spcPct val="150000"/>
                </a:lnSpc>
              </a:pPr>
              <a:r>
                <a:rPr lang="zh-CN" altLang="en-US" sz="2000">
                  <a:sym typeface="+mn-ea"/>
                </a:rPr>
                <a:t>（2）深入调查，集思广益。计划是管理工作的依据，必须鼓励大家献计献策，听取各方面意见，从而调动大家的积极性，使之自觉自愿地将计划付诸实施。</a:t>
              </a:r>
              <a:endParaRPr lang="zh-CN" altLang="en-US" sz="2000">
                <a:sym typeface="+mn-ea"/>
              </a:endParaRPr>
            </a:p>
            <a:p>
              <a:pPr fontAlgn="auto">
                <a:lnSpc>
                  <a:spcPct val="150000"/>
                </a:lnSpc>
              </a:pPr>
              <a:r>
                <a:rPr lang="zh-CN" altLang="en-US" sz="2000">
                  <a:sym typeface="+mn-ea"/>
                </a:rPr>
                <a:t>（3）内容要具体，重点要突出。</a:t>
              </a:r>
              <a:endParaRPr lang="zh-CN" altLang="en-US" sz="2000">
                <a:sym typeface="+mn-ea"/>
              </a:endParaRPr>
            </a:p>
            <a:p>
              <a:pPr fontAlgn="auto">
                <a:lnSpc>
                  <a:spcPct val="150000"/>
                </a:lnSpc>
              </a:pPr>
              <a:r>
                <a:rPr lang="zh-CN" altLang="en-US" sz="2000">
                  <a:sym typeface="+mn-ea"/>
                </a:rPr>
                <a:t>（4）语言简洁，条理清晰。</a:t>
              </a:r>
              <a:endParaRPr lang="zh-CN" altLang="en-US" sz="2000">
                <a:sym typeface="+mn-ea"/>
              </a:endParaRPr>
            </a:p>
            <a:p>
              <a:pPr fontAlgn="auto">
                <a:lnSpc>
                  <a:spcPct val="150000"/>
                </a:lnSpc>
              </a:pPr>
              <a:r>
                <a:rPr lang="zh-CN" altLang="en-US" sz="2000">
                  <a:sym typeface="+mn-ea"/>
                </a:rPr>
                <a:t>（5）对计划执行中可能出现的困难和问题，要有充分的考虑和准备。</a:t>
              </a:r>
              <a:endParaRPr lang="zh-CN" altLang="en-US" sz="2000">
                <a:sym typeface="+mn-ea"/>
              </a:endParaRPr>
            </a:p>
          </p:txBody>
        </p:sp>
      </p:grpSp>
      <p:pic>
        <p:nvPicPr>
          <p:cNvPr id="2" name="图片 1" descr="1e5f9818f8ec02afcf535ebb45ee0bbb"/>
          <p:cNvPicPr>
            <a:picLocks noChangeAspect="1"/>
          </p:cNvPicPr>
          <p:nvPr/>
        </p:nvPicPr>
        <p:blipFill>
          <a:blip r:embed="rId2"/>
          <a:srcRect l="7530" t="9316" r="8244" b="5066"/>
          <a:stretch>
            <a:fillRect/>
          </a:stretch>
        </p:blipFill>
        <p:spPr>
          <a:xfrm>
            <a:off x="2171700" y="2530475"/>
            <a:ext cx="2997200" cy="226441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图片 36"/>
          <p:cNvPicPr>
            <a:picLocks noChangeAspect="1"/>
          </p:cNvPicPr>
          <p:nvPr/>
        </p:nvPicPr>
        <p:blipFill rotWithShape="1">
          <a:blip r:embed="rId1" cstate="screen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97000" contrast="-10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>
            <a:off x="3649818" y="0"/>
            <a:ext cx="1216885" cy="6858000"/>
          </a:xfrm>
          <a:prstGeom prst="rect">
            <a:avLst/>
          </a:prstGeom>
        </p:spPr>
      </p:pic>
      <p:pic>
        <p:nvPicPr>
          <p:cNvPr id="38" name="图片 37"/>
          <p:cNvPicPr>
            <a:picLocks noChangeAspect="1"/>
          </p:cNvPicPr>
          <p:nvPr/>
        </p:nvPicPr>
        <p:blipFill rotWithShape="1">
          <a:blip r:embed="rId1" cstate="screen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97000" contrast="-10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 rot="10800000">
            <a:off x="10071208" y="0"/>
            <a:ext cx="1791843" cy="6858000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 rot="1454733">
            <a:off x="-2067556" y="2643184"/>
            <a:ext cx="3505200" cy="6858000"/>
          </a:xfrm>
          <a:prstGeom prst="rect">
            <a:avLst/>
          </a:prstGeom>
          <a:solidFill>
            <a:srgbClr val="C0E1F2"/>
          </a:solidFill>
          <a:ln>
            <a:noFill/>
          </a:ln>
          <a:effectLst>
            <a:outerShdw blurRad="50800" dist="50800" algn="ctr" rotWithShape="0">
              <a:srgbClr val="000000">
                <a:alpha val="34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 rot="1454733">
            <a:off x="-1756534" y="-1727239"/>
            <a:ext cx="3505200" cy="6858000"/>
          </a:xfrm>
          <a:prstGeom prst="rect">
            <a:avLst/>
          </a:prstGeom>
          <a:solidFill>
            <a:srgbClr val="DAE54A"/>
          </a:solidFill>
          <a:ln>
            <a:noFill/>
          </a:ln>
          <a:effectLst>
            <a:outerShdw blurRad="50800" dist="50800" dir="5040000" algn="ctr" rotWithShape="0">
              <a:srgbClr val="000000">
                <a:alpha val="6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 rot="1454733">
            <a:off x="11003898" y="4018010"/>
            <a:ext cx="3505200" cy="6858000"/>
          </a:xfrm>
          <a:prstGeom prst="rect">
            <a:avLst/>
          </a:prstGeom>
          <a:solidFill>
            <a:srgbClr val="DAE54A"/>
          </a:solidFill>
          <a:ln>
            <a:noFill/>
          </a:ln>
          <a:effectLst>
            <a:outerShdw blurRad="50800" dist="50800" dir="7620000" algn="ctr" rotWithShape="0">
              <a:srgbClr val="000000">
                <a:alpha val="6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 rot="1493014">
            <a:off x="11450444" y="4510723"/>
            <a:ext cx="1154162" cy="3963070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050" dirty="0">
                <a:solidFill>
                  <a:schemeClr val="bg1"/>
                </a:solidFill>
                <a:latin typeface="Segoe UI" panose="020B0502040204020203" pitchFamily="34" charset="0"/>
                <a:ea typeface="微软雅黑" panose="020B0503020204020204" pitchFamily="34" charset="-122"/>
                <a:cs typeface="Segoe UI" panose="020B0502040204020203" pitchFamily="34" charset="0"/>
              </a:rPr>
              <a:t>White space is an advanced method of design. It is a blank space. It is the most common in minimalist design. Keeping white space sounds very simple and then use it properly it properly it properly</a:t>
            </a:r>
            <a:endParaRPr lang="zh-CN" altLang="en-US" sz="105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7" name="矩形 16"/>
          <p:cNvSpPr/>
          <p:nvPr/>
        </p:nvSpPr>
        <p:spPr>
          <a:xfrm rot="1493014">
            <a:off x="776448" y="3490371"/>
            <a:ext cx="1154162" cy="3963070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050" dirty="0">
                <a:solidFill>
                  <a:schemeClr val="bg1"/>
                </a:solidFill>
                <a:latin typeface="Segoe UI" panose="020B0502040204020203" pitchFamily="34" charset="0"/>
                <a:ea typeface="微软雅黑" panose="020B0503020204020204" pitchFamily="34" charset="-122"/>
                <a:cs typeface="Segoe UI" panose="020B0502040204020203" pitchFamily="34" charset="0"/>
              </a:rPr>
              <a:t>White space is an advanced method of design. It is a blank space. It is the most common in minimalist design. Keeping white space sounds very simple and then use it properly it properly it properly</a:t>
            </a:r>
            <a:endParaRPr lang="zh-CN" altLang="en-US" sz="105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8" name="矩形 17"/>
          <p:cNvSpPr/>
          <p:nvPr/>
        </p:nvSpPr>
        <p:spPr>
          <a:xfrm rot="1493014">
            <a:off x="978092" y="-880053"/>
            <a:ext cx="1154162" cy="3963070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050" dirty="0">
                <a:solidFill>
                  <a:schemeClr val="bg1"/>
                </a:solidFill>
                <a:latin typeface="Segoe UI" panose="020B0502040204020203" pitchFamily="34" charset="0"/>
                <a:ea typeface="微软雅黑" panose="020B0503020204020204" pitchFamily="34" charset="-122"/>
                <a:cs typeface="Segoe UI" panose="020B0502040204020203" pitchFamily="34" charset="0"/>
              </a:rPr>
              <a:t>White space is an advanced method of design. It is a blank space. It is the most common in minimalist design. Keeping white space sounds very simple and then use it properly it properly it properly</a:t>
            </a:r>
            <a:endParaRPr lang="zh-CN" altLang="en-US" sz="105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42" t="50976" r="33948" b="488"/>
          <a:stretch>
            <a:fillRect/>
          </a:stretch>
        </p:blipFill>
        <p:spPr>
          <a:xfrm rot="5400000">
            <a:off x="4123203" y="422875"/>
            <a:ext cx="6857999" cy="6012247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5028565" y="183515"/>
            <a:ext cx="37719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5125085" y="2798445"/>
            <a:ext cx="431673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lvl="0" algn="ctr">
              <a:defRPr/>
            </a:pPr>
            <a:r>
              <a:rPr lang="zh-CN" altLang="en-US" sz="3600" b="1" dirty="0">
                <a:solidFill>
                  <a:srgbClr val="7030A0"/>
                </a:solidFill>
                <a:sym typeface="+mn-ea"/>
              </a:rPr>
              <a:t>第二节　总结</a:t>
            </a:r>
            <a:endParaRPr lang="zh-CN" altLang="en-US" sz="3600" b="1" dirty="0">
              <a:solidFill>
                <a:srgbClr val="7030A0"/>
              </a:solidFill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26"/>
          <p:cNvSpPr/>
          <p:nvPr/>
        </p:nvSpPr>
        <p:spPr>
          <a:xfrm>
            <a:off x="1" y="0"/>
            <a:ext cx="12192000" cy="6858000"/>
          </a:xfrm>
          <a:prstGeom prst="rect">
            <a:avLst/>
          </a:prstGeom>
          <a:gradFill>
            <a:gsLst>
              <a:gs pos="56000">
                <a:srgbClr val="C0E1F2"/>
              </a:gs>
              <a:gs pos="56000">
                <a:srgbClr val="DAE54A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42" t="18106" r="33948" b="488"/>
          <a:stretch>
            <a:fillRect/>
          </a:stretch>
        </p:blipFill>
        <p:spPr>
          <a:xfrm rot="5400000">
            <a:off x="2962274" y="-2356871"/>
            <a:ext cx="6267453" cy="11571742"/>
          </a:xfrm>
          <a:prstGeom prst="rect">
            <a:avLst/>
          </a:prstGeom>
        </p:spPr>
      </p:pic>
      <p:sp>
        <p:nvSpPr>
          <p:cNvPr id="34" name="文本框 33"/>
          <p:cNvSpPr txBox="1"/>
          <p:nvPr/>
        </p:nvSpPr>
        <p:spPr>
          <a:xfrm>
            <a:off x="5699126" y="276525"/>
            <a:ext cx="792480" cy="460375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defRPr/>
            </a:pPr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TypeLand 康熙字典體 Trial" panose="020B0502000000000001" pitchFamily="34" charset="-122"/>
                <a:ea typeface="TypeLand 康熙字典體 Trial" panose="020B0502000000000001" pitchFamily="34" charset="-122"/>
                <a:cs typeface="经典细圆简" panose="02010609000101010101" pitchFamily="49" charset="-122"/>
              </a:rPr>
              <a:t>总结</a:t>
            </a:r>
            <a:endParaRPr lang="zh-CN" altLang="en-US" sz="2400" dirty="0">
              <a:solidFill>
                <a:schemeClr val="tx1">
                  <a:lumMod val="65000"/>
                  <a:lumOff val="35000"/>
                </a:schemeClr>
              </a:solidFill>
              <a:latin typeface="TypeLand 康熙字典體 Trial" panose="020B0502000000000001" pitchFamily="34" charset="-122"/>
              <a:ea typeface="TypeLand 康熙字典體 Trial" panose="020B0502000000000001" pitchFamily="34" charset="-122"/>
              <a:cs typeface="经典细圆简" panose="02010609000101010101" pitchFamily="49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989861" y="736520"/>
            <a:ext cx="10213548" cy="5387400"/>
            <a:chOff x="989226" y="141552"/>
            <a:chExt cx="10213548" cy="5387400"/>
          </a:xfrm>
        </p:grpSpPr>
        <p:sp>
          <p:nvSpPr>
            <p:cNvPr id="38" name="矩形 37"/>
            <p:cNvSpPr/>
            <p:nvPr/>
          </p:nvSpPr>
          <p:spPr>
            <a:xfrm>
              <a:off x="1445233" y="311097"/>
              <a:ext cx="2068514" cy="4523105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l" fontAlgn="auto"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总结是对过去一定时期的工作或一项活动（包括学习或思想的实践等）进行全面、系统的回顾与思考、评析和研究，从中找出经验教训，以形成理论化、系统化、规律化的书面材料，并用以指导未来实践，是事务文书的常用文体。</a:t>
              </a:r>
              <a:endPara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7" name="Rectangle 6"/>
            <p:cNvSpPr>
              <a:spLocks noChangeArrowheads="1"/>
            </p:cNvSpPr>
            <p:nvPr/>
          </p:nvSpPr>
          <p:spPr bwMode="auto">
            <a:xfrm flipH="1">
              <a:off x="1445302" y="4786002"/>
              <a:ext cx="2319920" cy="742950"/>
            </a:xfrm>
            <a:prstGeom prst="rect">
              <a:avLst/>
            </a:prstGeom>
            <a:solidFill>
              <a:srgbClr val="C0E1F2"/>
            </a:solidFill>
            <a:ln w="9525">
              <a:noFill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" name="Rectangle 7"/>
            <p:cNvSpPr>
              <a:spLocks noChangeArrowheads="1"/>
            </p:cNvSpPr>
            <p:nvPr/>
          </p:nvSpPr>
          <p:spPr bwMode="auto">
            <a:xfrm flipH="1">
              <a:off x="3765222" y="4047815"/>
              <a:ext cx="2323497" cy="738188"/>
            </a:xfrm>
            <a:prstGeom prst="rect">
              <a:avLst/>
            </a:prstGeom>
            <a:solidFill>
              <a:srgbClr val="C0E1F2"/>
            </a:solidFill>
            <a:ln w="9525">
              <a:noFill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9" name="Rectangle 8"/>
            <p:cNvSpPr>
              <a:spLocks noChangeArrowheads="1"/>
            </p:cNvSpPr>
            <p:nvPr/>
          </p:nvSpPr>
          <p:spPr bwMode="auto">
            <a:xfrm flipH="1">
              <a:off x="6088717" y="3304865"/>
              <a:ext cx="2319920" cy="742950"/>
            </a:xfrm>
            <a:prstGeom prst="rect">
              <a:avLst/>
            </a:prstGeom>
            <a:solidFill>
              <a:srgbClr val="C0E1F2"/>
            </a:solidFill>
            <a:ln w="9525">
              <a:noFill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/>
            </a:p>
          </p:txBody>
        </p:sp>
        <p:sp>
          <p:nvSpPr>
            <p:cNvPr id="60" name="Rectangle 9"/>
            <p:cNvSpPr>
              <a:spLocks noChangeArrowheads="1"/>
            </p:cNvSpPr>
            <p:nvPr/>
          </p:nvSpPr>
          <p:spPr bwMode="auto">
            <a:xfrm flipH="1">
              <a:off x="8408637" y="2561915"/>
              <a:ext cx="2330652" cy="742950"/>
            </a:xfrm>
            <a:prstGeom prst="rect">
              <a:avLst/>
            </a:prstGeom>
            <a:solidFill>
              <a:srgbClr val="C0E1F2"/>
            </a:solidFill>
            <a:ln w="9525">
              <a:noFill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/>
            </a:p>
          </p:txBody>
        </p:sp>
        <p:sp>
          <p:nvSpPr>
            <p:cNvPr id="61" name="Freeform 10"/>
            <p:cNvSpPr/>
            <p:nvPr/>
          </p:nvSpPr>
          <p:spPr bwMode="auto">
            <a:xfrm>
              <a:off x="3765223" y="4786002"/>
              <a:ext cx="311216" cy="742950"/>
            </a:xfrm>
            <a:custGeom>
              <a:avLst/>
              <a:gdLst/>
              <a:ahLst/>
              <a:cxnLst>
                <a:cxn ang="0">
                  <a:pos x="0" y="468"/>
                </a:cxn>
                <a:cxn ang="0">
                  <a:pos x="0" y="468"/>
                </a:cxn>
                <a:cxn ang="0">
                  <a:pos x="0" y="0"/>
                </a:cxn>
                <a:cxn ang="0">
                  <a:pos x="286" y="0"/>
                </a:cxn>
                <a:cxn ang="0">
                  <a:pos x="0" y="468"/>
                </a:cxn>
              </a:cxnLst>
              <a:rect l="0" t="0" r="r" b="b"/>
              <a:pathLst>
                <a:path w="286" h="468">
                  <a:moveTo>
                    <a:pt x="0" y="468"/>
                  </a:moveTo>
                  <a:lnTo>
                    <a:pt x="0" y="468"/>
                  </a:lnTo>
                  <a:lnTo>
                    <a:pt x="0" y="0"/>
                  </a:lnTo>
                  <a:lnTo>
                    <a:pt x="286" y="0"/>
                  </a:lnTo>
                  <a:lnTo>
                    <a:pt x="0" y="468"/>
                  </a:lnTo>
                  <a:close/>
                </a:path>
              </a:pathLst>
            </a:custGeom>
            <a:solidFill>
              <a:schemeClr val="bg1">
                <a:lumMod val="85000"/>
                <a:alpha val="65000"/>
              </a:scheme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" name="Freeform 11"/>
            <p:cNvSpPr/>
            <p:nvPr/>
          </p:nvSpPr>
          <p:spPr bwMode="auto">
            <a:xfrm>
              <a:off x="6088717" y="4047815"/>
              <a:ext cx="307951" cy="738188"/>
            </a:xfrm>
            <a:custGeom>
              <a:avLst/>
              <a:gdLst/>
              <a:ahLst/>
              <a:cxnLst>
                <a:cxn ang="0">
                  <a:pos x="0" y="465"/>
                </a:cxn>
                <a:cxn ang="0">
                  <a:pos x="0" y="465"/>
                </a:cxn>
                <a:cxn ang="0">
                  <a:pos x="0" y="0"/>
                </a:cxn>
                <a:cxn ang="0">
                  <a:pos x="283" y="0"/>
                </a:cxn>
                <a:cxn ang="0">
                  <a:pos x="0" y="465"/>
                </a:cxn>
              </a:cxnLst>
              <a:rect l="0" t="0" r="r" b="b"/>
              <a:pathLst>
                <a:path w="283" h="465">
                  <a:moveTo>
                    <a:pt x="0" y="465"/>
                  </a:moveTo>
                  <a:lnTo>
                    <a:pt x="0" y="465"/>
                  </a:lnTo>
                  <a:lnTo>
                    <a:pt x="0" y="0"/>
                  </a:lnTo>
                  <a:lnTo>
                    <a:pt x="283" y="0"/>
                  </a:lnTo>
                  <a:lnTo>
                    <a:pt x="0" y="465"/>
                  </a:lnTo>
                  <a:close/>
                </a:path>
              </a:pathLst>
            </a:custGeom>
            <a:solidFill>
              <a:schemeClr val="bg1">
                <a:lumMod val="85000"/>
                <a:alpha val="65000"/>
              </a:scheme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" name="Freeform 12"/>
            <p:cNvSpPr/>
            <p:nvPr/>
          </p:nvSpPr>
          <p:spPr bwMode="auto">
            <a:xfrm>
              <a:off x="8408638" y="3304865"/>
              <a:ext cx="310128" cy="742950"/>
            </a:xfrm>
            <a:custGeom>
              <a:avLst/>
              <a:gdLst/>
              <a:ahLst/>
              <a:cxnLst>
                <a:cxn ang="0">
                  <a:pos x="0" y="468"/>
                </a:cxn>
                <a:cxn ang="0">
                  <a:pos x="0" y="468"/>
                </a:cxn>
                <a:cxn ang="0">
                  <a:pos x="0" y="0"/>
                </a:cxn>
                <a:cxn ang="0">
                  <a:pos x="285" y="0"/>
                </a:cxn>
                <a:cxn ang="0">
                  <a:pos x="0" y="468"/>
                </a:cxn>
              </a:cxnLst>
              <a:rect l="0" t="0" r="r" b="b"/>
              <a:pathLst>
                <a:path w="285" h="468">
                  <a:moveTo>
                    <a:pt x="0" y="468"/>
                  </a:moveTo>
                  <a:lnTo>
                    <a:pt x="0" y="468"/>
                  </a:lnTo>
                  <a:lnTo>
                    <a:pt x="0" y="0"/>
                  </a:lnTo>
                  <a:lnTo>
                    <a:pt x="285" y="0"/>
                  </a:lnTo>
                  <a:lnTo>
                    <a:pt x="0" y="468"/>
                  </a:lnTo>
                  <a:close/>
                </a:path>
              </a:pathLst>
            </a:custGeom>
            <a:solidFill>
              <a:schemeClr val="bg1">
                <a:lumMod val="85000"/>
                <a:alpha val="65000"/>
              </a:scheme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" name="矩形 44"/>
            <p:cNvSpPr/>
            <p:nvPr/>
          </p:nvSpPr>
          <p:spPr>
            <a:xfrm>
              <a:off x="989226" y="4963805"/>
              <a:ext cx="3232071" cy="423545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dirty="0">
                  <a:solidFill>
                    <a:schemeClr val="tx1"/>
                  </a:solidFill>
                  <a:latin typeface="TypeLand 康熙字典體 Trial" panose="020B0502000000000001" pitchFamily="34" charset="-122"/>
                  <a:ea typeface="TypeLand 康熙字典體 Trial" panose="020B0502000000000001" pitchFamily="34" charset="-122"/>
                </a:rPr>
                <a:t>概念</a:t>
              </a:r>
              <a:endParaRPr lang="zh-CN" altLang="en-US" dirty="0">
                <a:solidFill>
                  <a:schemeClr val="tx1"/>
                </a:solidFill>
                <a:latin typeface="TypeLand 康熙字典體 Trial" panose="020B0502000000000001" pitchFamily="34" charset="-122"/>
                <a:ea typeface="TypeLand 康熙字典體 Trial" panose="020B0502000000000001" pitchFamily="34" charset="-122"/>
              </a:endParaRPr>
            </a:p>
          </p:txBody>
        </p:sp>
        <p:sp>
          <p:nvSpPr>
            <p:cNvPr id="46" name="矩形 45"/>
            <p:cNvSpPr/>
            <p:nvPr/>
          </p:nvSpPr>
          <p:spPr>
            <a:xfrm>
              <a:off x="3310934" y="4222312"/>
              <a:ext cx="3232071" cy="423545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0000"/>
                </a:lnSpc>
              </a:pPr>
              <a:endParaRPr lang="zh-CN" altLang="en-US" dirty="0">
                <a:solidFill>
                  <a:schemeClr val="tx1"/>
                </a:solidFill>
                <a:latin typeface="TypeLand 康熙字典體 Trial" panose="020B0502000000000001" pitchFamily="34" charset="-122"/>
                <a:ea typeface="TypeLand 康熙字典體 Trial" panose="020B0502000000000001" pitchFamily="34" charset="-122"/>
              </a:endParaRPr>
            </a:p>
          </p:txBody>
        </p:sp>
        <p:sp>
          <p:nvSpPr>
            <p:cNvPr id="47" name="矩形 46"/>
            <p:cNvSpPr/>
            <p:nvPr/>
          </p:nvSpPr>
          <p:spPr>
            <a:xfrm>
              <a:off x="5632642" y="3480819"/>
              <a:ext cx="3232071" cy="423545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0000"/>
                </a:lnSpc>
              </a:pPr>
              <a:endParaRPr lang="zh-CN" altLang="en-US" dirty="0">
                <a:solidFill>
                  <a:schemeClr val="tx1"/>
                </a:solidFill>
                <a:latin typeface="TypeLand 康熙字典體 Trial" panose="020B0502000000000001" pitchFamily="34" charset="-122"/>
                <a:ea typeface="TypeLand 康熙字典體 Trial" panose="020B0502000000000001" pitchFamily="34" charset="-122"/>
              </a:endParaRPr>
            </a:p>
          </p:txBody>
        </p:sp>
        <p:sp>
          <p:nvSpPr>
            <p:cNvPr id="48" name="矩形 47"/>
            <p:cNvSpPr/>
            <p:nvPr/>
          </p:nvSpPr>
          <p:spPr>
            <a:xfrm>
              <a:off x="7970703" y="2710298"/>
              <a:ext cx="3232071" cy="423545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dirty="0">
                  <a:latin typeface="TypeLand 康熙字典體 Trial" panose="020B0502000000000001" pitchFamily="34" charset="-122"/>
                  <a:ea typeface="TypeLand 康熙字典體 Trial" panose="020B0502000000000001" pitchFamily="34" charset="-122"/>
                  <a:sym typeface="+mn-ea"/>
                </a:rPr>
                <a:t>特点</a:t>
              </a:r>
              <a:endParaRPr lang="zh-CN" altLang="en-US" dirty="0">
                <a:solidFill>
                  <a:schemeClr val="bg1"/>
                </a:solidFill>
                <a:latin typeface="TypeLand 康熙字典體 Trial" panose="020B0502000000000001" pitchFamily="34" charset="-122"/>
                <a:ea typeface="TypeLand 康熙字典體 Trial" panose="020B0502000000000001" pitchFamily="34" charset="-122"/>
              </a:endParaRPr>
            </a:p>
          </p:txBody>
        </p:sp>
        <p:sp>
          <p:nvSpPr>
            <p:cNvPr id="81" name="矩形 80"/>
            <p:cNvSpPr/>
            <p:nvPr/>
          </p:nvSpPr>
          <p:spPr>
            <a:xfrm>
              <a:off x="8531756" y="864182"/>
              <a:ext cx="2379345" cy="1568450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200000"/>
                </a:lnSpc>
              </a:pPr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（1）反映工作实践本质。</a:t>
              </a:r>
              <a:endPara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>
                <a:lnSpc>
                  <a:spcPct val="200000"/>
                </a:lnSpc>
              </a:pPr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（2）展示工作实践过程。</a:t>
              </a:r>
              <a:endPara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>
                <a:lnSpc>
                  <a:spcPct val="200000"/>
                </a:lnSpc>
              </a:pPr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（3）语言表达夹叙夹议。</a:t>
              </a:r>
              <a:endPara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2" name="矩形 81"/>
            <p:cNvSpPr/>
            <p:nvPr/>
          </p:nvSpPr>
          <p:spPr>
            <a:xfrm>
              <a:off x="3776876" y="311097"/>
              <a:ext cx="2534920" cy="3784600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l" fontAlgn="auto"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（1）按内容，可分为生产总结、工作总结。</a:t>
              </a:r>
              <a:endPara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l" fontAlgn="auto"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（2）按范围，可分为国家总结、地区总结。</a:t>
              </a:r>
              <a:endPara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l" fontAlgn="auto"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（3）按时间，可分为年度总结、季度总结。</a:t>
              </a:r>
              <a:endPara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l" fontAlgn="auto"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（4）按功能，可分为经验性总结、汇报性总结等。</a:t>
              </a:r>
              <a:endPara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l" fontAlgn="auto"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（5）按性质，可分为综合性总结和专题性总结。</a:t>
              </a:r>
              <a:endPara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3" name="矩形 82"/>
            <p:cNvSpPr/>
            <p:nvPr/>
          </p:nvSpPr>
          <p:spPr>
            <a:xfrm>
              <a:off x="6396886" y="141552"/>
              <a:ext cx="2400300" cy="3538220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l">
                <a:lnSpc>
                  <a:spcPct val="200000"/>
                </a:lnSpc>
              </a:pPr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（一）贯彻政策，指导工作</a:t>
              </a:r>
              <a:endPara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l">
                <a:lnSpc>
                  <a:spcPct val="200000"/>
                </a:lnSpc>
              </a:pPr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（二）沟通情况，联系工作</a:t>
              </a:r>
              <a:endPara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l">
                <a:lnSpc>
                  <a:spcPct val="200000"/>
                </a:lnSpc>
              </a:pPr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（三）积累和提供资料</a:t>
              </a:r>
              <a:endPara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l">
                <a:lnSpc>
                  <a:spcPct val="200000"/>
                </a:lnSpc>
              </a:pPr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（四）宣传教育</a:t>
              </a:r>
              <a:endPara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l">
                <a:lnSpc>
                  <a:spcPct val="200000"/>
                </a:lnSpc>
              </a:pPr>
              <a:endPara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4626610" y="4854575"/>
            <a:ext cx="154622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dirty="0">
                <a:latin typeface="TypeLand 康熙字典體 Trial" panose="020B0502000000000001" pitchFamily="34" charset="-122"/>
                <a:ea typeface="TypeLand 康熙字典體 Trial" panose="020B0502000000000001" pitchFamily="34" charset="-122"/>
                <a:sym typeface="+mn-ea"/>
              </a:rPr>
              <a:t>分类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6790055" y="4086225"/>
            <a:ext cx="128333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作用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 advClick="0" advTm="4000">
        <p14:vortex dir="r"/>
      </p:transition>
    </mc:Choice>
    <mc:Fallback>
      <p:transition spd="slow" advClick="0" advTm="4000">
        <p:fade/>
      </p:transition>
    </mc:Fallback>
  </mc:AlternateContent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9710</Words>
  <Application>WPS 演示</Application>
  <PresentationFormat>宽屏</PresentationFormat>
  <Paragraphs>354</Paragraphs>
  <Slides>26</Slides>
  <Notes>13</Notes>
  <HiddenSlides>0</HiddenSlides>
  <MMClips>0</MMClips>
  <ScaleCrop>false</ScaleCrop>
  <HeadingPairs>
    <vt:vector size="6" baseType="variant">
      <vt:variant>
        <vt:lpstr>已用的字体</vt:lpstr>
      </vt:variant>
      <vt:variant>
        <vt:i4>20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47" baseType="lpstr">
      <vt:lpstr>Arial</vt:lpstr>
      <vt:lpstr>宋体</vt:lpstr>
      <vt:lpstr>Wingdings</vt:lpstr>
      <vt:lpstr>方正清刻本悦宋简体</vt:lpstr>
      <vt:lpstr>萝莉体 第二版</vt:lpstr>
      <vt:lpstr>Segoe UI</vt:lpstr>
      <vt:lpstr>微软雅黑</vt:lpstr>
      <vt:lpstr>等线</vt:lpstr>
      <vt:lpstr>幼圆</vt:lpstr>
      <vt:lpstr>Century Gothic</vt:lpstr>
      <vt:lpstr>TypeLand 康熙字典體 Trial</vt:lpstr>
      <vt:lpstr>经典细圆简</vt:lpstr>
      <vt:lpstr>Calibri</vt:lpstr>
      <vt:lpstr>Titillium</vt:lpstr>
      <vt:lpstr>Open Sans</vt:lpstr>
      <vt:lpstr>Arial Unicode MS</vt:lpstr>
      <vt:lpstr>Helvetica</vt:lpstr>
      <vt:lpstr>华文中宋</vt:lpstr>
      <vt:lpstr>等线 Light</vt:lpstr>
      <vt:lpstr>Segoe Print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mi</cp:lastModifiedBy>
  <cp:revision>74</cp:revision>
  <dcterms:created xsi:type="dcterms:W3CDTF">2017-05-21T05:34:00Z</dcterms:created>
  <dcterms:modified xsi:type="dcterms:W3CDTF">2019-05-18T09:23:30Z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2052-11.1.0.8597</vt:lpwstr>
  </property>
</Properties>
</file>