
<file path=[Content_Types].xml><?xml version="1.0" encoding="utf-8"?>
<Types xmlns="http://schemas.openxmlformats.org/package/2006/content-types">
  <Default Extension="jpeg" ContentType="image/jpe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15.fntdata" ContentType="application/x-fontdata"/>
  <Override PartName="/ppt/fonts/font16.fntdata" ContentType="application/x-fontdata"/>
  <Override PartName="/ppt/fonts/font17.fntdata" ContentType="application/x-fontdata"/>
  <Override PartName="/ppt/fonts/font18.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11431" r:id="rId3"/>
    <p:sldId id="4845" r:id="rId5"/>
    <p:sldId id="11510" r:id="rId6"/>
    <p:sldId id="11506" r:id="rId7"/>
    <p:sldId id="11508" r:id="rId8"/>
    <p:sldId id="11509" r:id="rId9"/>
    <p:sldId id="11549" r:id="rId10"/>
    <p:sldId id="11550" r:id="rId11"/>
    <p:sldId id="11552" r:id="rId12"/>
    <p:sldId id="11553" r:id="rId13"/>
    <p:sldId id="11554" r:id="rId14"/>
    <p:sldId id="11557" r:id="rId15"/>
    <p:sldId id="11558" r:id="rId16"/>
    <p:sldId id="11559" r:id="rId17"/>
    <p:sldId id="11560" r:id="rId18"/>
    <p:sldId id="11561" r:id="rId19"/>
    <p:sldId id="11562" r:id="rId20"/>
    <p:sldId id="11563" r:id="rId21"/>
    <p:sldId id="11430" r:id="rId22"/>
  </p:sldIdLst>
  <p:sldSz cx="12192000" cy="6858000"/>
  <p:notesSz cx="6858000" cy="9144000"/>
  <p:embeddedFontLst>
    <p:embeddedFont>
      <p:font typeface="Segoe UI" panose="020B0502040204020203" pitchFamily="34" charset="0"/>
      <p:regular r:id="rId26"/>
      <p:bold r:id="rId27"/>
      <p:italic r:id="rId28"/>
      <p:boldItalic r:id="rId29"/>
    </p:embeddedFont>
    <p:embeddedFont>
      <p:font typeface="微软雅黑" panose="020B0503020204020204" pitchFamily="34" charset="-122"/>
      <p:regular r:id="rId30"/>
    </p:embeddedFont>
    <p:embeddedFont>
      <p:font typeface="等线" panose="02010600030101010101" charset="-122"/>
      <p:regular r:id="rId31"/>
    </p:embeddedFont>
    <p:embeddedFont>
      <p:font typeface="幼圆" panose="02010509060101010101" charset="-122"/>
      <p:regular r:id="rId32"/>
    </p:embeddedFont>
    <p:embeddedFont>
      <p:font typeface="Century Gothic" panose="020B0502020202020204" pitchFamily="34" charset="0"/>
      <p:regular r:id="rId33"/>
      <p:bold r:id="rId34"/>
      <p:italic r:id="rId35"/>
      <p:boldItalic r:id="rId36"/>
    </p:embeddedFont>
    <p:embeddedFont>
      <p:font typeface="TypeLand 康熙字典體 Trial" panose="020B0502000000000001" pitchFamily="34" charset="-122"/>
      <p:regular r:id="rId37"/>
    </p:embeddedFont>
    <p:embeddedFont>
      <p:font typeface="Calibri" panose="020F0502020204030204" charset="0"/>
      <p:regular r:id="rId38"/>
      <p:bold r:id="rId39"/>
      <p:italic r:id="rId40"/>
      <p:boldItalic r:id="rId41"/>
    </p:embeddedFont>
    <p:embeddedFont>
      <p:font typeface="华文中宋" panose="02010600040101010101" charset="-122"/>
      <p:regular r:id="rId42"/>
    </p:embeddedFont>
    <p:embeddedFont>
      <p:font typeface="等线 Light" panose="02010600030101010101" charset="-122"/>
      <p:regular r:id="rId43"/>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无标题节" id="{8C4A779F-7EAE-4FDE-B9C4-2831E65218A7}">
          <p14:sldIdLst>
            <p14:sldId id="11431"/>
            <p14:sldId id="4845"/>
            <p14:sldId id="11510"/>
            <p14:sldId id="11506"/>
            <p14:sldId id="11508"/>
            <p14:sldId id="11509"/>
            <p14:sldId id="11549"/>
            <p14:sldId id="11550"/>
            <p14:sldId id="11552"/>
            <p14:sldId id="11553"/>
            <p14:sldId id="11554"/>
            <p14:sldId id="11557"/>
            <p14:sldId id="11558"/>
            <p14:sldId id="11559"/>
            <p14:sldId id="11560"/>
            <p14:sldId id="11561"/>
            <p14:sldId id="11562"/>
            <p14:sldId id="11563"/>
            <p14:sldId id="11430"/>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showPr>
  <p:clrMru>
    <a:srgbClr val="EB4E2F"/>
    <a:srgbClr val="DAE54A"/>
    <a:srgbClr val="C0E1F2"/>
    <a:srgbClr val="FBDCE1"/>
    <a:srgbClr val="E6E6E6"/>
    <a:srgbClr val="86C5E6"/>
    <a:srgbClr val="99DA62"/>
    <a:srgbClr val="FADBE0"/>
    <a:srgbClr val="4A5C72"/>
    <a:srgbClr val="D8D8D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4660"/>
  </p:normalViewPr>
  <p:slideViewPr>
    <p:cSldViewPr snapToGrid="0">
      <p:cViewPr varScale="1">
        <p:scale>
          <a:sx n="88" d="100"/>
          <a:sy n="88" d="100"/>
        </p:scale>
        <p:origin x="120" y="5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3" Type="http://schemas.openxmlformats.org/officeDocument/2006/relationships/font" Target="fonts/font18.fntdata"/><Relationship Id="rId42" Type="http://schemas.openxmlformats.org/officeDocument/2006/relationships/font" Target="fonts/font17.fntdata"/><Relationship Id="rId41" Type="http://schemas.openxmlformats.org/officeDocument/2006/relationships/font" Target="fonts/font16.fntdata"/><Relationship Id="rId40" Type="http://schemas.openxmlformats.org/officeDocument/2006/relationships/font" Target="fonts/font15.fntdata"/><Relationship Id="rId4" Type="http://schemas.openxmlformats.org/officeDocument/2006/relationships/notesMaster" Target="notesMasters/notesMaster1.xml"/><Relationship Id="rId39" Type="http://schemas.openxmlformats.org/officeDocument/2006/relationships/font" Target="fonts/font14.fntdata"/><Relationship Id="rId38" Type="http://schemas.openxmlformats.org/officeDocument/2006/relationships/font" Target="fonts/font13.fntdata"/><Relationship Id="rId37" Type="http://schemas.openxmlformats.org/officeDocument/2006/relationships/font" Target="fonts/font12.fntdata"/><Relationship Id="rId36" Type="http://schemas.openxmlformats.org/officeDocument/2006/relationships/font" Target="fonts/font11.fntdata"/><Relationship Id="rId35" Type="http://schemas.openxmlformats.org/officeDocument/2006/relationships/font" Target="fonts/font10.fntdata"/><Relationship Id="rId34" Type="http://schemas.openxmlformats.org/officeDocument/2006/relationships/font" Target="fonts/font9.fntdata"/><Relationship Id="rId33" Type="http://schemas.openxmlformats.org/officeDocument/2006/relationships/font" Target="fonts/font8.fntdata"/><Relationship Id="rId32" Type="http://schemas.openxmlformats.org/officeDocument/2006/relationships/font" Target="fonts/font7.fntdata"/><Relationship Id="rId31" Type="http://schemas.openxmlformats.org/officeDocument/2006/relationships/font" Target="fonts/font6.fntdata"/><Relationship Id="rId30" Type="http://schemas.openxmlformats.org/officeDocument/2006/relationships/font" Target="fonts/font5.fntdata"/><Relationship Id="rId3" Type="http://schemas.openxmlformats.org/officeDocument/2006/relationships/slide" Target="slides/slide1.xml"/><Relationship Id="rId29" Type="http://schemas.openxmlformats.org/officeDocument/2006/relationships/font" Target="fonts/font4.fntdata"/><Relationship Id="rId28" Type="http://schemas.openxmlformats.org/officeDocument/2006/relationships/font" Target="fonts/font3.fntdata"/><Relationship Id="rId27" Type="http://schemas.openxmlformats.org/officeDocument/2006/relationships/font" Target="fonts/font2.fntdata"/><Relationship Id="rId26" Type="http://schemas.openxmlformats.org/officeDocument/2006/relationships/font" Target="fonts/font1.fntdata"/><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AEFC655-DBAB-4389-BC46-D505D2F11DE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12976B-18A7-4956-BB6A-A9106EAA09F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576A38-2C26-4DF6-8F1C-F22877A7ADF6}"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576A38-2C26-4DF6-8F1C-F22877A7ADF6}"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Slide">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8401050" y="1905000"/>
            <a:ext cx="2552700" cy="3028950"/>
          </a:xfrm>
          <a:prstGeom prst="rect">
            <a:avLst/>
          </a:prstGeom>
          <a:solidFill>
            <a:schemeClr val="bg1">
              <a:lumMod val="85000"/>
            </a:schemeClr>
          </a:solidFill>
        </p:spPr>
        <p:txBody>
          <a:bodyPr/>
          <a:lstStyle/>
          <a:p>
            <a:endParaRPr 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Blank Layout">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Пользовательский макет">
    <p:bg>
      <p:bgPr>
        <a:solidFill>
          <a:schemeClr val="lt1"/>
        </a:solidFill>
        <a:effectLst/>
      </p:bgPr>
    </p:bg>
    <p:spTree>
      <p:nvGrpSpPr>
        <p:cNvPr id="1" name="Shape 18"/>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1_ScreenMockup">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1362075" y="1471631"/>
            <a:ext cx="3491945" cy="3491944"/>
          </a:xfrm>
          <a:custGeom>
            <a:avLst/>
            <a:gdLst>
              <a:gd name="connsiteX0" fmla="*/ 1745973 w 3491945"/>
              <a:gd name="connsiteY0" fmla="*/ 0 h 3491944"/>
              <a:gd name="connsiteX1" fmla="*/ 3491945 w 3491945"/>
              <a:gd name="connsiteY1" fmla="*/ 1745972 h 3491944"/>
              <a:gd name="connsiteX2" fmla="*/ 1745973 w 3491945"/>
              <a:gd name="connsiteY2" fmla="*/ 3491944 h 3491944"/>
              <a:gd name="connsiteX3" fmla="*/ 0 w 3491945"/>
              <a:gd name="connsiteY3" fmla="*/ 1745972 h 3491944"/>
            </a:gdLst>
            <a:ahLst/>
            <a:cxnLst>
              <a:cxn ang="0">
                <a:pos x="connsiteX0" y="connsiteY0"/>
              </a:cxn>
              <a:cxn ang="0">
                <a:pos x="connsiteX1" y="connsiteY1"/>
              </a:cxn>
              <a:cxn ang="0">
                <a:pos x="connsiteX2" y="connsiteY2"/>
              </a:cxn>
              <a:cxn ang="0">
                <a:pos x="connsiteX3" y="connsiteY3"/>
              </a:cxn>
            </a:cxnLst>
            <a:rect l="l" t="t" r="r" b="b"/>
            <a:pathLst>
              <a:path w="3491945" h="3491944">
                <a:moveTo>
                  <a:pt x="1745973" y="0"/>
                </a:moveTo>
                <a:lnTo>
                  <a:pt x="3491945" y="1745972"/>
                </a:lnTo>
                <a:lnTo>
                  <a:pt x="1745973" y="3491944"/>
                </a:lnTo>
                <a:lnTo>
                  <a:pt x="0" y="1745972"/>
                </a:lnTo>
                <a:close/>
              </a:path>
            </a:pathLst>
          </a:custGeom>
        </p:spPr>
        <p:txBody>
          <a:bodyPr wrap="square">
            <a:noAutofit/>
          </a:bodyPr>
          <a:lstStyle/>
          <a:p>
            <a:endParaRPr lang="en-US"/>
          </a:p>
        </p:txBody>
      </p:sp>
      <p:sp>
        <p:nvSpPr>
          <p:cNvPr id="13" name="Picture Placeholder 12"/>
          <p:cNvSpPr>
            <a:spLocks noGrp="1"/>
          </p:cNvSpPr>
          <p:nvPr>
            <p:ph type="pic" sz="quarter" idx="11"/>
          </p:nvPr>
        </p:nvSpPr>
        <p:spPr>
          <a:xfrm>
            <a:off x="4350028" y="247649"/>
            <a:ext cx="3491945" cy="3491944"/>
          </a:xfrm>
          <a:custGeom>
            <a:avLst/>
            <a:gdLst>
              <a:gd name="connsiteX0" fmla="*/ 1745973 w 3491945"/>
              <a:gd name="connsiteY0" fmla="*/ 0 h 3491944"/>
              <a:gd name="connsiteX1" fmla="*/ 3491945 w 3491945"/>
              <a:gd name="connsiteY1" fmla="*/ 1745972 h 3491944"/>
              <a:gd name="connsiteX2" fmla="*/ 1745973 w 3491945"/>
              <a:gd name="connsiteY2" fmla="*/ 3491944 h 3491944"/>
              <a:gd name="connsiteX3" fmla="*/ 0 w 3491945"/>
              <a:gd name="connsiteY3" fmla="*/ 1745972 h 3491944"/>
            </a:gdLst>
            <a:ahLst/>
            <a:cxnLst>
              <a:cxn ang="0">
                <a:pos x="connsiteX0" y="connsiteY0"/>
              </a:cxn>
              <a:cxn ang="0">
                <a:pos x="connsiteX1" y="connsiteY1"/>
              </a:cxn>
              <a:cxn ang="0">
                <a:pos x="connsiteX2" y="connsiteY2"/>
              </a:cxn>
              <a:cxn ang="0">
                <a:pos x="connsiteX3" y="connsiteY3"/>
              </a:cxn>
            </a:cxnLst>
            <a:rect l="l" t="t" r="r" b="b"/>
            <a:pathLst>
              <a:path w="3491945" h="3491944">
                <a:moveTo>
                  <a:pt x="1745973" y="0"/>
                </a:moveTo>
                <a:lnTo>
                  <a:pt x="3491945" y="1745972"/>
                </a:lnTo>
                <a:lnTo>
                  <a:pt x="1745973" y="3491944"/>
                </a:lnTo>
                <a:lnTo>
                  <a:pt x="0" y="1745972"/>
                </a:lnTo>
                <a:close/>
              </a:path>
            </a:pathLst>
          </a:custGeom>
        </p:spPr>
        <p:txBody>
          <a:bodyPr wrap="square">
            <a:noAutofit/>
          </a:bodyPr>
          <a:lstStyle/>
          <a:p>
            <a:endParaRPr lang="en-US"/>
          </a:p>
        </p:txBody>
      </p:sp>
      <p:sp>
        <p:nvSpPr>
          <p:cNvPr id="15" name="Picture Placeholder 14"/>
          <p:cNvSpPr>
            <a:spLocks noGrp="1"/>
          </p:cNvSpPr>
          <p:nvPr>
            <p:ph type="pic" sz="quarter" idx="12"/>
          </p:nvPr>
        </p:nvSpPr>
        <p:spPr>
          <a:xfrm>
            <a:off x="7337980" y="1345633"/>
            <a:ext cx="3491945" cy="3491944"/>
          </a:xfrm>
          <a:custGeom>
            <a:avLst/>
            <a:gdLst>
              <a:gd name="connsiteX0" fmla="*/ 1745973 w 3491945"/>
              <a:gd name="connsiteY0" fmla="*/ 0 h 3491944"/>
              <a:gd name="connsiteX1" fmla="*/ 3491945 w 3491945"/>
              <a:gd name="connsiteY1" fmla="*/ 1745972 h 3491944"/>
              <a:gd name="connsiteX2" fmla="*/ 1745973 w 3491945"/>
              <a:gd name="connsiteY2" fmla="*/ 3491944 h 3491944"/>
              <a:gd name="connsiteX3" fmla="*/ 0 w 3491945"/>
              <a:gd name="connsiteY3" fmla="*/ 1745972 h 3491944"/>
            </a:gdLst>
            <a:ahLst/>
            <a:cxnLst>
              <a:cxn ang="0">
                <a:pos x="connsiteX0" y="connsiteY0"/>
              </a:cxn>
              <a:cxn ang="0">
                <a:pos x="connsiteX1" y="connsiteY1"/>
              </a:cxn>
              <a:cxn ang="0">
                <a:pos x="connsiteX2" y="connsiteY2"/>
              </a:cxn>
              <a:cxn ang="0">
                <a:pos x="connsiteX3" y="connsiteY3"/>
              </a:cxn>
            </a:cxnLst>
            <a:rect l="l" t="t" r="r" b="b"/>
            <a:pathLst>
              <a:path w="3491945" h="3491944">
                <a:moveTo>
                  <a:pt x="1745973" y="0"/>
                </a:moveTo>
                <a:lnTo>
                  <a:pt x="3491945" y="1745972"/>
                </a:lnTo>
                <a:lnTo>
                  <a:pt x="1745973" y="3491944"/>
                </a:lnTo>
                <a:lnTo>
                  <a:pt x="0" y="1745972"/>
                </a:lnTo>
                <a:close/>
              </a:path>
            </a:pathLst>
          </a:custGeom>
        </p:spPr>
        <p:txBody>
          <a:bodyPr wrap="square">
            <a:noAutofit/>
          </a:bodyPr>
          <a:lstStyle/>
          <a:p>
            <a:endParaRPr lang="en-US"/>
          </a:p>
        </p:txBody>
      </p:sp>
    </p:spTree>
  </p:cSld>
  <p:clrMapOvr>
    <a:masterClrMapping/>
  </p:clrMapOvr>
  <p:transition spd="slow">
    <p:wip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1_Blank">
    <p:spTree>
      <p:nvGrpSpPr>
        <p:cNvPr id="1" name=""/>
        <p:cNvGrpSpPr/>
        <p:nvPr/>
      </p:nvGrpSpPr>
      <p:grpSpPr>
        <a:xfrm>
          <a:off x="0" y="0"/>
          <a:ext cx="0" cy="0"/>
          <a:chOff x="0" y="0"/>
          <a:chExt cx="0" cy="0"/>
        </a:xfrm>
      </p:grpSpPr>
      <p:sp>
        <p:nvSpPr>
          <p:cNvPr id="11" name="Slide Number"/>
          <p:cNvSpPr>
            <a:spLocks noGrp="1"/>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EBAC0A1-9DEE-4710-B110-396465192A6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57165E5-27A8-4734-8563-3A0BCFB2F3C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4EBAC0A1-9DEE-4710-B110-396465192A6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57165E5-27A8-4734-8563-3A0BCFB2F3C6}"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2114768" y="2366759"/>
            <a:ext cx="2845204" cy="2845206"/>
          </a:xfrm>
          <a:custGeom>
            <a:avLst/>
            <a:gdLst>
              <a:gd name="connsiteX0" fmla="*/ 1422602 w 2845204"/>
              <a:gd name="connsiteY0" fmla="*/ 0 h 2845206"/>
              <a:gd name="connsiteX1" fmla="*/ 2845204 w 2845204"/>
              <a:gd name="connsiteY1" fmla="*/ 1422603 h 2845206"/>
              <a:gd name="connsiteX2" fmla="*/ 1422602 w 2845204"/>
              <a:gd name="connsiteY2" fmla="*/ 2845206 h 2845206"/>
              <a:gd name="connsiteX3" fmla="*/ 0 w 2845204"/>
              <a:gd name="connsiteY3" fmla="*/ 1422603 h 2845206"/>
              <a:gd name="connsiteX4" fmla="*/ 1422602 w 2845204"/>
              <a:gd name="connsiteY4" fmla="*/ 0 h 2845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5204" h="2845206">
                <a:moveTo>
                  <a:pt x="1422602" y="0"/>
                </a:moveTo>
                <a:cubicBezTo>
                  <a:pt x="2208283" y="0"/>
                  <a:pt x="2845204" y="636921"/>
                  <a:pt x="2845204" y="1422603"/>
                </a:cubicBezTo>
                <a:cubicBezTo>
                  <a:pt x="2845204" y="2208285"/>
                  <a:pt x="2208283" y="2845206"/>
                  <a:pt x="1422602" y="2845206"/>
                </a:cubicBezTo>
                <a:cubicBezTo>
                  <a:pt x="636921" y="2845206"/>
                  <a:pt x="0" y="2208285"/>
                  <a:pt x="0" y="1422603"/>
                </a:cubicBezTo>
                <a:cubicBezTo>
                  <a:pt x="0" y="636921"/>
                  <a:pt x="636921" y="0"/>
                  <a:pt x="1422602" y="0"/>
                </a:cubicBez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4" Type="http://schemas.openxmlformats.org/officeDocument/2006/relationships/theme" Target="../theme/theme1.xml"/><Relationship Id="rId23" Type="http://schemas.openxmlformats.org/officeDocument/2006/relationships/image" Target="../media/image1.jpeg"/><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3">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7.xml"/><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7.xml"/><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7.xml"/><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C0E1F2"/>
        </a:solidFill>
        <a:effectLst/>
      </p:bgPr>
    </p:bg>
    <p:spTree>
      <p:nvGrpSpPr>
        <p:cNvPr id="1" name=""/>
        <p:cNvGrpSpPr/>
        <p:nvPr/>
      </p:nvGrpSpPr>
      <p:grpSpPr>
        <a:xfrm>
          <a:off x="0" y="0"/>
          <a:ext cx="0" cy="0"/>
          <a:chOff x="0" y="0"/>
          <a:chExt cx="0" cy="0"/>
        </a:xfrm>
      </p:grpSpPr>
      <p:grpSp>
        <p:nvGrpSpPr>
          <p:cNvPr id="4" name="组合 3"/>
          <p:cNvGrpSpPr/>
          <p:nvPr/>
        </p:nvGrpSpPr>
        <p:grpSpPr>
          <a:xfrm>
            <a:off x="-16112" y="2059248"/>
            <a:ext cx="8476929" cy="3566910"/>
            <a:chOff x="-16112" y="2286690"/>
            <a:chExt cx="8476929" cy="3566910"/>
          </a:xfrm>
        </p:grpSpPr>
        <p:pic>
          <p:nvPicPr>
            <p:cNvPr id="37" name="图片 36"/>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rot="16200000">
              <a:off x="3328090" y="1292515"/>
              <a:ext cx="1216885" cy="7905285"/>
            </a:xfrm>
            <a:prstGeom prst="rect">
              <a:avLst/>
            </a:prstGeom>
          </p:spPr>
        </p:pic>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042" t="50977" r="33948" b="23072"/>
            <a:stretch>
              <a:fillRect/>
            </a:stretch>
          </p:blipFill>
          <p:spPr>
            <a:xfrm>
              <a:off x="-16112" y="2286690"/>
              <a:ext cx="8476929" cy="2721601"/>
            </a:xfrm>
            <a:prstGeom prst="rect">
              <a:avLst/>
            </a:prstGeom>
          </p:spPr>
        </p:pic>
        <p:sp>
          <p:nvSpPr>
            <p:cNvPr id="27" name="文本框 26"/>
            <p:cNvSpPr txBox="1"/>
            <p:nvPr/>
          </p:nvSpPr>
          <p:spPr>
            <a:xfrm rot="16200000">
              <a:off x="3018490" y="1395143"/>
              <a:ext cx="1013460" cy="3726815"/>
            </a:xfrm>
            <a:prstGeom prst="rect">
              <a:avLst/>
            </a:prstGeom>
            <a:noFill/>
          </p:spPr>
          <p:txBody>
            <a:bodyPr vert="eaVert" wrap="none" rtlCol="0">
              <a:spAutoFit/>
            </a:bodyPr>
            <a:lstStyle/>
            <a:p>
              <a:pPr algn="l"/>
              <a:r>
                <a:rPr lang="zh-CN" altLang="en-US" sz="5400" b="1" spc="300" dirty="0">
                  <a:latin typeface="方正清刻本悦宋简体" panose="02000000000000000000" pitchFamily="2" charset="-122"/>
                  <a:ea typeface="方正清刻本悦宋简体" panose="02000000000000000000" pitchFamily="2" charset="-122"/>
                  <a:cs typeface="萝莉体 第二版" panose="02000500000000000000" pitchFamily="2" charset="-122"/>
                  <a:sym typeface="+mn-ea"/>
                </a:rPr>
                <a:t>应用文写作</a:t>
              </a:r>
              <a:endParaRPr lang="zh-CN" altLang="en-US" sz="5400" b="1" spc="3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萝莉体 第二版" panose="02000500000000000000" pitchFamily="2" charset="-122"/>
                <a:sym typeface="+mn-ea"/>
              </a:endParaRPr>
            </a:p>
          </p:txBody>
        </p:sp>
        <p:sp>
          <p:nvSpPr>
            <p:cNvPr id="28" name="矩形 27"/>
            <p:cNvSpPr/>
            <p:nvPr/>
          </p:nvSpPr>
          <p:spPr>
            <a:xfrm rot="16200000">
              <a:off x="4225422" y="728778"/>
              <a:ext cx="490220" cy="6584295"/>
            </a:xfrm>
            <a:prstGeom prst="rect">
              <a:avLst/>
            </a:prstGeom>
          </p:spPr>
          <p:txBody>
            <a:bodyPr vert="eaVert" wrap="square">
              <a:spAutoFit/>
            </a:bodyPr>
            <a:lstStyle/>
            <a:p>
              <a:pPr>
                <a:lnSpc>
                  <a:spcPct val="250000"/>
                </a:lnSpc>
              </a:pPr>
              <a:endParaRPr lang="zh-CN" altLang="en-US" sz="800" dirty="0">
                <a:solidFill>
                  <a:schemeClr val="bg1">
                    <a:lumMod val="65000"/>
                  </a:schemeClr>
                </a:solidFill>
                <a:latin typeface="Segoe UI" panose="020B0502040204020203" pitchFamily="34" charset="0"/>
                <a:cs typeface="Segoe UI" panose="020B0502040204020203" pitchFamily="34" charset="0"/>
              </a:endParaRPr>
            </a:p>
          </p:txBody>
        </p:sp>
      </p:grpSp>
      <p:grpSp>
        <p:nvGrpSpPr>
          <p:cNvPr id="3" name="组合 2"/>
          <p:cNvGrpSpPr/>
          <p:nvPr/>
        </p:nvGrpSpPr>
        <p:grpSpPr>
          <a:xfrm flipH="1">
            <a:off x="-2103974" y="-3240005"/>
            <a:ext cx="16530857" cy="15408850"/>
            <a:chOff x="-1686499" y="-3240005"/>
            <a:chExt cx="16530857" cy="15408850"/>
          </a:xfrm>
        </p:grpSpPr>
        <p:sp>
          <p:nvSpPr>
            <p:cNvPr id="12" name="矩形 11"/>
            <p:cNvSpPr/>
            <p:nvPr/>
          </p:nvSpPr>
          <p:spPr>
            <a:xfrm rot="1454733">
              <a:off x="-705138" y="2476501"/>
              <a:ext cx="3505200" cy="6858000"/>
            </a:xfrm>
            <a:prstGeom prst="rect">
              <a:avLst/>
            </a:prstGeom>
            <a:solidFill>
              <a:srgbClr val="C0E1F2"/>
            </a:solidFill>
            <a:ln>
              <a:noFill/>
            </a:ln>
            <a:effectLst>
              <a:outerShdw blurRad="50800" dist="50800" dir="121800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454733">
              <a:off x="-1686499" y="-1814370"/>
              <a:ext cx="3505200" cy="11282154"/>
            </a:xfrm>
            <a:prstGeom prst="rect">
              <a:avLst/>
            </a:prstGeom>
            <a:solidFill>
              <a:srgbClr val="DAE54A"/>
            </a:solidFill>
            <a:ln>
              <a:noFill/>
            </a:ln>
            <a:effectLst>
              <a:outerShdw blurRad="50800" dist="50800" dir="504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rot="1493014">
              <a:off x="1794591" y="3249544"/>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rot="1493014">
              <a:off x="1492897" y="-3240005"/>
              <a:ext cx="507831" cy="12526688"/>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4" name="矩形 13"/>
            <p:cNvSpPr/>
            <p:nvPr/>
          </p:nvSpPr>
          <p:spPr>
            <a:xfrm rot="1454733">
              <a:off x="11339158" y="3527867"/>
              <a:ext cx="3505200" cy="6858000"/>
            </a:xfrm>
            <a:prstGeom prst="rect">
              <a:avLst/>
            </a:prstGeom>
            <a:solidFill>
              <a:srgbClr val="DAE54A"/>
            </a:solidFill>
            <a:ln>
              <a:noFill/>
            </a:ln>
            <a:effectLst>
              <a:outerShdw blurRad="50800" dist="50800" algn="ctr" rotWithShape="0">
                <a:srgbClr val="000000">
                  <a:alpha val="2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rot="1493014">
              <a:off x="11690028" y="-357843"/>
              <a:ext cx="507831" cy="12526688"/>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grpSp>
      <p:sp>
        <p:nvSpPr>
          <p:cNvPr id="2" name="文本框 1"/>
          <p:cNvSpPr txBox="1"/>
          <p:nvPr/>
        </p:nvSpPr>
        <p:spPr>
          <a:xfrm>
            <a:off x="1413510" y="3910965"/>
            <a:ext cx="4377690" cy="398780"/>
          </a:xfrm>
          <a:prstGeom prst="rect">
            <a:avLst/>
          </a:prstGeom>
          <a:noFill/>
        </p:spPr>
        <p:txBody>
          <a:bodyPr wrap="square" rtlCol="0">
            <a:spAutoFit/>
          </a:bodyPr>
          <a:p>
            <a:pPr algn="dist"/>
            <a:r>
              <a:rPr lang="zh-CN" altLang="en-US" sz="2000" b="1" dirty="0">
                <a:solidFill>
                  <a:schemeClr val="tx1"/>
                </a:solidFill>
                <a:latin typeface="等线" panose="02010600030101010101" charset="-122"/>
                <a:ea typeface="幼圆" panose="02010509060101010101" charset="-122"/>
                <a:cs typeface="+mn-ea"/>
                <a:sym typeface="+mn-ea"/>
              </a:rPr>
              <a:t>单元二  科技文书</a:t>
            </a:r>
            <a:endParaRPr lang="zh-CN" altLang="en-US" sz="2000" b="1" dirty="0">
              <a:solidFill>
                <a:schemeClr val="tx1"/>
              </a:solidFill>
              <a:latin typeface="等线" panose="02010600030101010101" charset="-122"/>
              <a:ea typeface="幼圆" panose="02010509060101010101"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 y="0"/>
            <a:ext cx="12192000" cy="6858000"/>
            <a:chOff x="1" y="0"/>
            <a:chExt cx="12192000" cy="6858000"/>
          </a:xfrm>
        </p:grpSpPr>
        <p:sp>
          <p:nvSpPr>
            <p:cNvPr id="17" name="矩形 16"/>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909" y="-2356871"/>
              <a:ext cx="6267453" cy="11571742"/>
            </a:xfrm>
            <a:prstGeom prst="rect">
              <a:avLst/>
            </a:prstGeom>
          </p:spPr>
        </p:pic>
        <p:sp>
          <p:nvSpPr>
            <p:cNvPr id="20" name="文本框 19"/>
            <p:cNvSpPr txBox="1"/>
            <p:nvPr/>
          </p:nvSpPr>
          <p:spPr>
            <a:xfrm>
              <a:off x="4937765" y="450515"/>
              <a:ext cx="2316480" cy="460375"/>
            </a:xfrm>
            <a:prstGeom prst="rect">
              <a:avLst/>
            </a:prstGeom>
            <a:noFill/>
          </p:spPr>
          <p:txBody>
            <a:bodyPr wrap="none">
              <a:spAutoFit/>
              <a:scene3d>
                <a:camera prst="orthographicFront"/>
                <a:lightRig rig="threePt" dir="t"/>
              </a:scene3d>
              <a:sp3d contourW="12700"/>
            </a:bodyPr>
            <a:lstStyle/>
            <a:p>
              <a:pPr algn="ctr">
                <a:defRPr/>
              </a:pPr>
              <a:r>
                <a:rPr sz="2400">
                  <a:solidFill>
                    <a:schemeClr val="tx1"/>
                  </a:solidFill>
                  <a:sym typeface="+mn-ea"/>
                </a:rPr>
                <a:t>毕业论文的结构</a:t>
              </a:r>
              <a:endParaRPr sz="2400">
                <a:solidFill>
                  <a:schemeClr val="tx1"/>
                </a:solidFill>
                <a:sym typeface="+mn-ea"/>
              </a:endParaRPr>
            </a:p>
          </p:txBody>
        </p:sp>
      </p:grpSp>
      <p:grpSp>
        <p:nvGrpSpPr>
          <p:cNvPr id="2" name="组合 1"/>
          <p:cNvGrpSpPr/>
          <p:nvPr/>
        </p:nvGrpSpPr>
        <p:grpSpPr>
          <a:xfrm>
            <a:off x="1265375" y="788670"/>
            <a:ext cx="9361181" cy="6069330"/>
            <a:chOff x="3596893" y="2496459"/>
            <a:chExt cx="4871213" cy="2692530"/>
          </a:xfrm>
        </p:grpSpPr>
        <p:cxnSp>
          <p:nvCxnSpPr>
            <p:cNvPr id="35" name="连接符: 肘形 102"/>
            <p:cNvCxnSpPr/>
            <p:nvPr/>
          </p:nvCxnSpPr>
          <p:spPr>
            <a:xfrm rot="5400000" flipH="1" flipV="1">
              <a:off x="4972115" y="1268865"/>
              <a:ext cx="1339140" cy="4089584"/>
            </a:xfrm>
            <a:prstGeom prst="bentConnector2">
              <a:avLst/>
            </a:prstGeom>
            <a:ln w="3175" cap="rnd">
              <a:solidFill>
                <a:schemeClr val="bg1">
                  <a:lumMod val="6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36" name="连接符: 肘形 104"/>
            <p:cNvCxnSpPr/>
            <p:nvPr/>
          </p:nvCxnSpPr>
          <p:spPr>
            <a:xfrm rot="5400000">
              <a:off x="5528733" y="2098108"/>
              <a:ext cx="1763293" cy="4115452"/>
            </a:xfrm>
            <a:prstGeom prst="bentConnector2">
              <a:avLst/>
            </a:prstGeom>
            <a:ln w="3175" cap="rnd">
              <a:solidFill>
                <a:schemeClr val="bg1">
                  <a:lumMod val="6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38" name="箭头: V 形 117"/>
            <p:cNvSpPr/>
            <p:nvPr/>
          </p:nvSpPr>
          <p:spPr>
            <a:xfrm>
              <a:off x="5833953" y="2496459"/>
              <a:ext cx="224813" cy="285721"/>
            </a:xfrm>
            <a:prstGeom prst="chevron">
              <a:avLst>
                <a:gd name="adj" fmla="val 68953"/>
              </a:avLst>
            </a:prstGeom>
            <a:solidFill>
              <a:srgbClr val="C0E1F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rgbClr val="FBEC93"/>
                </a:solidFill>
              </a:endParaRPr>
            </a:p>
          </p:txBody>
        </p:sp>
        <p:sp>
          <p:nvSpPr>
            <p:cNvPr id="41" name="箭头: V 形 118"/>
            <p:cNvSpPr/>
            <p:nvPr/>
          </p:nvSpPr>
          <p:spPr>
            <a:xfrm flipH="1">
              <a:off x="5833953" y="4903268"/>
              <a:ext cx="224813" cy="285721"/>
            </a:xfrm>
            <a:prstGeom prst="chevron">
              <a:avLst>
                <a:gd name="adj" fmla="val 68953"/>
              </a:avLst>
            </a:prstGeom>
            <a:solidFill>
              <a:srgbClr val="C0E1F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rgbClr val="FBEC93"/>
                </a:solidFill>
              </a:endParaRPr>
            </a:p>
          </p:txBody>
        </p:sp>
      </p:grpSp>
      <p:pic>
        <p:nvPicPr>
          <p:cNvPr id="24" name="图片 23"/>
          <p:cNvPicPr>
            <a:picLocks noChangeAspect="1"/>
          </p:cNvPicPr>
          <p:nvPr/>
        </p:nvPicPr>
        <p:blipFill>
          <a:blip r:embed="rId2"/>
          <a:stretch>
            <a:fillRect/>
          </a:stretch>
        </p:blipFill>
        <p:spPr>
          <a:xfrm>
            <a:off x="9180195" y="788670"/>
            <a:ext cx="2592705" cy="1753235"/>
          </a:xfrm>
          <a:prstGeom prst="rect">
            <a:avLst/>
          </a:prstGeom>
        </p:spPr>
      </p:pic>
      <p:pic>
        <p:nvPicPr>
          <p:cNvPr id="3" name="图片 2" descr="05003c243f46baf2d90a97e998f65cb5"/>
          <p:cNvPicPr>
            <a:picLocks noChangeAspect="1"/>
          </p:cNvPicPr>
          <p:nvPr/>
        </p:nvPicPr>
        <p:blipFill>
          <a:blip r:embed="rId3"/>
          <a:srcRect l="15199" b="1230"/>
          <a:stretch>
            <a:fillRect/>
          </a:stretch>
        </p:blipFill>
        <p:spPr>
          <a:xfrm>
            <a:off x="437515" y="4140835"/>
            <a:ext cx="2983230" cy="2346325"/>
          </a:xfrm>
          <a:prstGeom prst="rect">
            <a:avLst/>
          </a:prstGeom>
        </p:spPr>
      </p:pic>
      <p:sp>
        <p:nvSpPr>
          <p:cNvPr id="4" name="文本框 3"/>
          <p:cNvSpPr txBox="1"/>
          <p:nvPr/>
        </p:nvSpPr>
        <p:spPr>
          <a:xfrm>
            <a:off x="1504315" y="1240790"/>
            <a:ext cx="8898890" cy="3830955"/>
          </a:xfrm>
          <a:prstGeom prst="rect">
            <a:avLst/>
          </a:prstGeom>
          <a:noFill/>
        </p:spPr>
        <p:txBody>
          <a:bodyPr wrap="square" rtlCol="0">
            <a:spAutoFit/>
          </a:bodyPr>
          <a:p>
            <a:pPr algn="l">
              <a:lnSpc>
                <a:spcPct val="150000"/>
              </a:lnSpc>
            </a:pPr>
            <a:r>
              <a:rPr lang="zh-CN" altLang="en-US">
                <a:sym typeface="+mn-ea"/>
              </a:rPr>
              <a:t>（二）本论</a:t>
            </a:r>
            <a:endParaRPr lang="zh-CN" altLang="en-US">
              <a:sym typeface="+mn-ea"/>
            </a:endParaRPr>
          </a:p>
          <a:p>
            <a:pPr algn="l">
              <a:lnSpc>
                <a:spcPct val="150000"/>
              </a:lnSpc>
            </a:pPr>
            <a:r>
              <a:rPr lang="zh-CN" altLang="en-US">
                <a:sym typeface="+mn-ea"/>
              </a:rPr>
              <a:t>本论是论文的主体部分，是评析问题、论证观点的主要部分，也是最能显示</a:t>
            </a:r>
            <a:endParaRPr lang="zh-CN" altLang="en-US">
              <a:sym typeface="+mn-ea"/>
            </a:endParaRPr>
          </a:p>
          <a:p>
            <a:pPr algn="l">
              <a:lnSpc>
                <a:spcPct val="150000"/>
              </a:lnSpc>
            </a:pPr>
            <a:r>
              <a:rPr lang="zh-CN" altLang="en-US">
                <a:sym typeface="+mn-ea"/>
              </a:rPr>
              <a:t>作者的研究成果和学术水平的重要部分。主要有以下要求。</a:t>
            </a:r>
            <a:endParaRPr lang="zh-CN" altLang="en-US">
              <a:sym typeface="+mn-ea"/>
            </a:endParaRPr>
          </a:p>
          <a:p>
            <a:pPr algn="l">
              <a:lnSpc>
                <a:spcPct val="150000"/>
              </a:lnSpc>
            </a:pPr>
            <a:r>
              <a:rPr lang="zh-CN" altLang="en-US">
                <a:sym typeface="+mn-ea"/>
              </a:rPr>
              <a:t>（1）论证充分，说服力强。对于本论部分的写作，应围绕论点，运用论据，展开充</a:t>
            </a:r>
            <a:endParaRPr lang="zh-CN" altLang="en-US">
              <a:sym typeface="+mn-ea"/>
            </a:endParaRPr>
          </a:p>
          <a:p>
            <a:pPr algn="l">
              <a:lnSpc>
                <a:spcPct val="150000"/>
              </a:lnSpc>
            </a:pPr>
            <a:r>
              <a:rPr lang="zh-CN" altLang="en-US">
                <a:sym typeface="+mn-ea"/>
              </a:rPr>
              <a:t>分的论证。从论题的性质来看，论证又可分为立论和驳论两种。</a:t>
            </a:r>
            <a:endParaRPr lang="zh-CN" altLang="en-US">
              <a:sym typeface="+mn-ea"/>
            </a:endParaRPr>
          </a:p>
          <a:p>
            <a:pPr algn="l">
              <a:lnSpc>
                <a:spcPct val="150000"/>
              </a:lnSpc>
            </a:pPr>
            <a:r>
              <a:rPr lang="zh-CN" altLang="en-US">
                <a:sym typeface="+mn-ea"/>
              </a:rPr>
              <a:t>（2）结构严谨，条理清楚。根据层次之间的不同关系，可以把本论部分的结构形式</a:t>
            </a:r>
            <a:endParaRPr lang="zh-CN" altLang="en-US">
              <a:sym typeface="+mn-ea"/>
            </a:endParaRPr>
          </a:p>
          <a:p>
            <a:pPr algn="l">
              <a:lnSpc>
                <a:spcPct val="150000"/>
              </a:lnSpc>
            </a:pPr>
            <a:r>
              <a:rPr lang="zh-CN" altLang="en-US">
                <a:sym typeface="+mn-ea"/>
              </a:rPr>
              <a:t>划分为并列式、递进式和混合式三种类型。</a:t>
            </a:r>
            <a:endParaRPr lang="zh-CN" altLang="en-US">
              <a:sym typeface="+mn-ea"/>
            </a:endParaRPr>
          </a:p>
          <a:p>
            <a:pPr algn="l">
              <a:lnSpc>
                <a:spcPct val="150000"/>
              </a:lnSpc>
            </a:pPr>
            <a:r>
              <a:rPr lang="zh-CN" altLang="en-US">
                <a:sym typeface="+mn-ea"/>
              </a:rPr>
              <a:t>（3）观点和材料相统一。本论部分的内容由观点和材料构成，要写好本论，就要将</a:t>
            </a:r>
            <a:endParaRPr lang="zh-CN" altLang="en-US">
              <a:sym typeface="+mn-ea"/>
            </a:endParaRPr>
          </a:p>
          <a:p>
            <a:pPr algn="l">
              <a:lnSpc>
                <a:spcPct val="150000"/>
              </a:lnSpc>
            </a:pPr>
            <a:r>
              <a:rPr lang="zh-CN" altLang="en-US">
                <a:sym typeface="+mn-ea"/>
              </a:rPr>
              <a:t>                            观点和材料有机地结合起来，以观点统率材料，以材料证明观点。</a:t>
            </a:r>
            <a:endParaRPr lang="zh-CN" altLang="en-US">
              <a:sym typeface="+mn-ea"/>
            </a:endParaRPr>
          </a:p>
        </p:txBody>
      </p:sp>
    </p:spTree>
  </p:cSld>
  <p:clrMapOvr>
    <a:masterClrMapping/>
  </p:clrMapOvr>
  <p:transition spd="slow" advTm="0">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 y="0"/>
            <a:ext cx="12192000" cy="6858000"/>
            <a:chOff x="1" y="0"/>
            <a:chExt cx="12192000" cy="6858000"/>
          </a:xfrm>
        </p:grpSpPr>
        <p:sp>
          <p:nvSpPr>
            <p:cNvPr id="17" name="矩形 16"/>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909" y="-2356871"/>
              <a:ext cx="6267453" cy="11571742"/>
            </a:xfrm>
            <a:prstGeom prst="rect">
              <a:avLst/>
            </a:prstGeom>
          </p:spPr>
        </p:pic>
        <p:sp>
          <p:nvSpPr>
            <p:cNvPr id="20" name="文本框 19"/>
            <p:cNvSpPr txBox="1"/>
            <p:nvPr/>
          </p:nvSpPr>
          <p:spPr>
            <a:xfrm>
              <a:off x="4937765" y="450515"/>
              <a:ext cx="2316480" cy="460375"/>
            </a:xfrm>
            <a:prstGeom prst="rect">
              <a:avLst/>
            </a:prstGeom>
            <a:noFill/>
          </p:spPr>
          <p:txBody>
            <a:bodyPr wrap="none">
              <a:spAutoFit/>
              <a:scene3d>
                <a:camera prst="orthographicFront"/>
                <a:lightRig rig="threePt" dir="t"/>
              </a:scene3d>
              <a:sp3d contourW="12700"/>
            </a:bodyPr>
            <a:lstStyle/>
            <a:p>
              <a:pPr algn="ctr">
                <a:defRPr/>
              </a:pPr>
              <a:r>
                <a:rPr sz="2400">
                  <a:solidFill>
                    <a:schemeClr val="tx1"/>
                  </a:solidFill>
                  <a:sym typeface="+mn-ea"/>
                </a:rPr>
                <a:t>毕业论文的结构</a:t>
              </a:r>
              <a:endParaRPr sz="2400">
                <a:solidFill>
                  <a:schemeClr val="tx1"/>
                </a:solidFill>
                <a:sym typeface="+mn-ea"/>
              </a:endParaRPr>
            </a:p>
          </p:txBody>
        </p:sp>
      </p:grpSp>
      <p:grpSp>
        <p:nvGrpSpPr>
          <p:cNvPr id="2" name="组合 1"/>
          <p:cNvGrpSpPr/>
          <p:nvPr/>
        </p:nvGrpSpPr>
        <p:grpSpPr>
          <a:xfrm>
            <a:off x="1265375" y="788670"/>
            <a:ext cx="9361181" cy="6069330"/>
            <a:chOff x="3596893" y="2496459"/>
            <a:chExt cx="4871213" cy="2692530"/>
          </a:xfrm>
        </p:grpSpPr>
        <p:cxnSp>
          <p:nvCxnSpPr>
            <p:cNvPr id="35" name="连接符: 肘形 102"/>
            <p:cNvCxnSpPr/>
            <p:nvPr/>
          </p:nvCxnSpPr>
          <p:spPr>
            <a:xfrm rot="5400000" flipH="1" flipV="1">
              <a:off x="4972115" y="1268865"/>
              <a:ext cx="1339140" cy="4089584"/>
            </a:xfrm>
            <a:prstGeom prst="bentConnector2">
              <a:avLst/>
            </a:prstGeom>
            <a:ln w="3175" cap="rnd">
              <a:solidFill>
                <a:schemeClr val="bg1">
                  <a:lumMod val="6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36" name="连接符: 肘形 104"/>
            <p:cNvCxnSpPr/>
            <p:nvPr/>
          </p:nvCxnSpPr>
          <p:spPr>
            <a:xfrm rot="5400000">
              <a:off x="5528733" y="2098108"/>
              <a:ext cx="1763293" cy="4115452"/>
            </a:xfrm>
            <a:prstGeom prst="bentConnector2">
              <a:avLst/>
            </a:prstGeom>
            <a:ln w="3175" cap="rnd">
              <a:solidFill>
                <a:schemeClr val="bg1">
                  <a:lumMod val="6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38" name="箭头: V 形 117"/>
            <p:cNvSpPr/>
            <p:nvPr/>
          </p:nvSpPr>
          <p:spPr>
            <a:xfrm>
              <a:off x="5833953" y="2496459"/>
              <a:ext cx="224813" cy="285721"/>
            </a:xfrm>
            <a:prstGeom prst="chevron">
              <a:avLst>
                <a:gd name="adj" fmla="val 68953"/>
              </a:avLst>
            </a:prstGeom>
            <a:solidFill>
              <a:srgbClr val="C0E1F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rgbClr val="FBEC93"/>
                </a:solidFill>
              </a:endParaRPr>
            </a:p>
          </p:txBody>
        </p:sp>
        <p:sp>
          <p:nvSpPr>
            <p:cNvPr id="41" name="箭头: V 形 118"/>
            <p:cNvSpPr/>
            <p:nvPr/>
          </p:nvSpPr>
          <p:spPr>
            <a:xfrm flipH="1">
              <a:off x="5833953" y="4903268"/>
              <a:ext cx="224813" cy="285721"/>
            </a:xfrm>
            <a:prstGeom prst="chevron">
              <a:avLst>
                <a:gd name="adj" fmla="val 68953"/>
              </a:avLst>
            </a:prstGeom>
            <a:solidFill>
              <a:srgbClr val="C0E1F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rgbClr val="FBEC93"/>
                </a:solidFill>
              </a:endParaRPr>
            </a:p>
          </p:txBody>
        </p:sp>
      </p:grpSp>
      <p:pic>
        <p:nvPicPr>
          <p:cNvPr id="24" name="图片 23"/>
          <p:cNvPicPr>
            <a:picLocks noChangeAspect="1"/>
          </p:cNvPicPr>
          <p:nvPr/>
        </p:nvPicPr>
        <p:blipFill>
          <a:blip r:embed="rId2"/>
          <a:stretch>
            <a:fillRect/>
          </a:stretch>
        </p:blipFill>
        <p:spPr>
          <a:xfrm>
            <a:off x="9180195" y="788670"/>
            <a:ext cx="2592705" cy="1753235"/>
          </a:xfrm>
          <a:prstGeom prst="rect">
            <a:avLst/>
          </a:prstGeom>
        </p:spPr>
      </p:pic>
      <p:pic>
        <p:nvPicPr>
          <p:cNvPr id="3" name="图片 2" descr="05003c243f46baf2d90a97e998f65cb5"/>
          <p:cNvPicPr>
            <a:picLocks noChangeAspect="1"/>
          </p:cNvPicPr>
          <p:nvPr/>
        </p:nvPicPr>
        <p:blipFill>
          <a:blip r:embed="rId3"/>
          <a:srcRect l="15199" b="1230"/>
          <a:stretch>
            <a:fillRect/>
          </a:stretch>
        </p:blipFill>
        <p:spPr>
          <a:xfrm>
            <a:off x="437515" y="4140835"/>
            <a:ext cx="2983230" cy="2346325"/>
          </a:xfrm>
          <a:prstGeom prst="rect">
            <a:avLst/>
          </a:prstGeom>
        </p:spPr>
      </p:pic>
      <p:sp>
        <p:nvSpPr>
          <p:cNvPr id="4" name="文本框 3"/>
          <p:cNvSpPr txBox="1"/>
          <p:nvPr/>
        </p:nvSpPr>
        <p:spPr>
          <a:xfrm>
            <a:off x="1504315" y="1240790"/>
            <a:ext cx="8898890" cy="2999740"/>
          </a:xfrm>
          <a:prstGeom prst="rect">
            <a:avLst/>
          </a:prstGeom>
          <a:noFill/>
        </p:spPr>
        <p:txBody>
          <a:bodyPr wrap="square" rtlCol="0">
            <a:spAutoFit/>
          </a:bodyPr>
          <a:p>
            <a:pPr algn="l">
              <a:lnSpc>
                <a:spcPct val="150000"/>
              </a:lnSpc>
            </a:pPr>
            <a:r>
              <a:rPr lang="zh-CN" altLang="en-US">
                <a:sym typeface="+mn-ea"/>
              </a:rPr>
              <a:t>（三）结论</a:t>
            </a:r>
            <a:endParaRPr lang="zh-CN" altLang="en-US">
              <a:sym typeface="+mn-ea"/>
            </a:endParaRPr>
          </a:p>
          <a:p>
            <a:pPr algn="l">
              <a:lnSpc>
                <a:spcPct val="150000"/>
              </a:lnSpc>
            </a:pPr>
            <a:r>
              <a:rPr lang="zh-CN" altLang="en-US">
                <a:sym typeface="+mn-ea"/>
              </a:rPr>
              <a:t>（1）提出论证结果。对全篇文章所论证的内容做一个归纳，提出自己对问</a:t>
            </a:r>
            <a:endParaRPr lang="zh-CN" altLang="en-US">
              <a:sym typeface="+mn-ea"/>
            </a:endParaRPr>
          </a:p>
          <a:p>
            <a:pPr algn="l">
              <a:lnSpc>
                <a:spcPct val="150000"/>
              </a:lnSpc>
            </a:pPr>
            <a:r>
              <a:rPr lang="zh-CN" altLang="en-US">
                <a:sym typeface="+mn-ea"/>
              </a:rPr>
              <a:t>题的总体性看法和意见。</a:t>
            </a:r>
            <a:endParaRPr lang="zh-CN" altLang="en-US">
              <a:sym typeface="+mn-ea"/>
            </a:endParaRPr>
          </a:p>
          <a:p>
            <a:pPr algn="l">
              <a:lnSpc>
                <a:spcPct val="150000"/>
              </a:lnSpc>
            </a:pPr>
            <a:r>
              <a:rPr lang="zh-CN" altLang="en-US">
                <a:sym typeface="+mn-ea"/>
              </a:rPr>
              <a:t>（2）指出进一步研究的方向。在论文结论部分，作者常常不仅概括自己的研究成果，</a:t>
            </a:r>
            <a:endParaRPr lang="zh-CN" altLang="en-US">
              <a:sym typeface="+mn-ea"/>
            </a:endParaRPr>
          </a:p>
          <a:p>
            <a:pPr algn="l">
              <a:lnSpc>
                <a:spcPct val="150000"/>
              </a:lnSpc>
            </a:pPr>
            <a:r>
              <a:rPr lang="zh-CN" altLang="en-US">
                <a:sym typeface="+mn-ea"/>
              </a:rPr>
              <a:t>而且还指出课题研究中存在的不足，为他人继续研究指明方向、提供线索。</a:t>
            </a:r>
            <a:endParaRPr lang="zh-CN" altLang="en-US">
              <a:sym typeface="+mn-ea"/>
            </a:endParaRPr>
          </a:p>
          <a:p>
            <a:pPr algn="l">
              <a:lnSpc>
                <a:spcPct val="150000"/>
              </a:lnSpc>
            </a:pPr>
            <a:r>
              <a:rPr lang="zh-CN" altLang="en-US">
                <a:sym typeface="+mn-ea"/>
              </a:rPr>
              <a:t>（3）谢词。在结论部分的最后，也可以写上几句话，向在论文撰写过程中曾给予自</a:t>
            </a:r>
            <a:endParaRPr lang="zh-CN" altLang="en-US">
              <a:sym typeface="+mn-ea"/>
            </a:endParaRPr>
          </a:p>
          <a:p>
            <a:pPr algn="l">
              <a:lnSpc>
                <a:spcPct val="150000"/>
              </a:lnSpc>
            </a:pPr>
            <a:r>
              <a:rPr lang="zh-CN" altLang="en-US">
                <a:sym typeface="+mn-ea"/>
              </a:rPr>
              <a:t>己帮助的人表示谢意。谢词要写得感情诚恳、言语得体，不要有过多的溢美之词。</a:t>
            </a:r>
            <a:endParaRPr lang="zh-CN" altLang="en-US">
              <a:sym typeface="+mn-ea"/>
            </a:endParaRPr>
          </a:p>
        </p:txBody>
      </p:sp>
    </p:spTree>
  </p:cSld>
  <p:clrMapOvr>
    <a:masterClrMapping/>
  </p:clrMapOvr>
  <p:transition spd="slow" advTm="0">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组合 62"/>
          <p:cNvGrpSpPr/>
          <p:nvPr/>
        </p:nvGrpSpPr>
        <p:grpSpPr>
          <a:xfrm>
            <a:off x="636" y="0"/>
            <a:ext cx="12192000" cy="6858000"/>
            <a:chOff x="1" y="0"/>
            <a:chExt cx="12192000" cy="6858000"/>
          </a:xfrm>
        </p:grpSpPr>
        <p:sp>
          <p:nvSpPr>
            <p:cNvPr id="64" name="矩形 63"/>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5" name="图片 64"/>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72" name="文本框 71"/>
            <p:cNvSpPr txBox="1"/>
            <p:nvPr/>
          </p:nvSpPr>
          <p:spPr>
            <a:xfrm>
              <a:off x="4632961" y="615615"/>
              <a:ext cx="29260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a:sym typeface="+mn-ea"/>
                </a:rPr>
                <a:t>毕业论文的写作步骤</a:t>
              </a:r>
              <a:endParaRPr lang="zh-CN" altLang="en-US" sz="2400">
                <a:sym typeface="+mn-ea"/>
              </a:endParaRPr>
            </a:p>
          </p:txBody>
        </p:sp>
      </p:grpSp>
      <p:grpSp>
        <p:nvGrpSpPr>
          <p:cNvPr id="53" name="组合 52"/>
          <p:cNvGrpSpPr/>
          <p:nvPr/>
        </p:nvGrpSpPr>
        <p:grpSpPr>
          <a:xfrm>
            <a:off x="1169035" y="1197610"/>
            <a:ext cx="9594850" cy="4995545"/>
            <a:chOff x="1015236" y="2159711"/>
            <a:chExt cx="6490528" cy="3320584"/>
          </a:xfrm>
        </p:grpSpPr>
        <p:grpSp>
          <p:nvGrpSpPr>
            <p:cNvPr id="41" name="组合 40"/>
            <p:cNvGrpSpPr/>
            <p:nvPr/>
          </p:nvGrpSpPr>
          <p:grpSpPr>
            <a:xfrm>
              <a:off x="1015236" y="2159711"/>
              <a:ext cx="3393414" cy="3320584"/>
              <a:chOff x="4498675" y="2091362"/>
              <a:chExt cx="3393414" cy="3320584"/>
            </a:xfrm>
          </p:grpSpPr>
          <p:sp>
            <p:nvSpPr>
              <p:cNvPr id="7" name="Freeform 5"/>
              <p:cNvSpPr/>
              <p:nvPr/>
            </p:nvSpPr>
            <p:spPr bwMode="auto">
              <a:xfrm>
                <a:off x="4559277" y="2091362"/>
                <a:ext cx="2644211" cy="2629040"/>
              </a:xfrm>
              <a:custGeom>
                <a:avLst/>
                <a:gdLst>
                  <a:gd name="T0" fmla="*/ 2100 w 2100"/>
                  <a:gd name="T1" fmla="*/ 630 h 2147"/>
                  <a:gd name="T2" fmla="*/ 634 w 2100"/>
                  <a:gd name="T3" fmla="*/ 510 h 2147"/>
                  <a:gd name="T4" fmla="*/ 1574 w 2100"/>
                  <a:gd name="T5" fmla="*/ 1621 h 2147"/>
                  <a:gd name="T6" fmla="*/ 991 w 2100"/>
                  <a:gd name="T7" fmla="*/ 1572 h 2147"/>
                  <a:gd name="T8" fmla="*/ 2100 w 2100"/>
                  <a:gd name="T9" fmla="*/ 630 h 2147"/>
                </a:gdLst>
                <a:ahLst/>
                <a:cxnLst>
                  <a:cxn ang="0">
                    <a:pos x="T0" y="T1"/>
                  </a:cxn>
                  <a:cxn ang="0">
                    <a:pos x="T2" y="T3"/>
                  </a:cxn>
                  <a:cxn ang="0">
                    <a:pos x="T4" y="T5"/>
                  </a:cxn>
                  <a:cxn ang="0">
                    <a:pos x="T6" y="T7"/>
                  </a:cxn>
                  <a:cxn ang="0">
                    <a:pos x="T8" y="T9"/>
                  </a:cxn>
                </a:cxnLst>
                <a:rect l="0" t="0" r="r" b="b"/>
                <a:pathLst>
                  <a:path w="2100" h="2147">
                    <a:moveTo>
                      <a:pt x="2100" y="630"/>
                    </a:moveTo>
                    <a:cubicBezTo>
                      <a:pt x="1728" y="193"/>
                      <a:pt x="1072" y="139"/>
                      <a:pt x="634" y="510"/>
                    </a:cubicBezTo>
                    <a:cubicBezTo>
                      <a:pt x="0" y="1047"/>
                      <a:pt x="953" y="2147"/>
                      <a:pt x="1574" y="1621"/>
                    </a:cubicBezTo>
                    <a:cubicBezTo>
                      <a:pt x="1400" y="1768"/>
                      <a:pt x="1139" y="1747"/>
                      <a:pt x="991" y="1572"/>
                    </a:cubicBezTo>
                    <a:cubicBezTo>
                      <a:pt x="466" y="952"/>
                      <a:pt x="1563" y="0"/>
                      <a:pt x="2100" y="630"/>
                    </a:cubicBezTo>
                    <a:close/>
                  </a:path>
                </a:pathLst>
              </a:custGeom>
              <a:solidFill>
                <a:srgbClr val="C0E1F2"/>
              </a:solidFill>
              <a:ln w="9525">
                <a:noFill/>
                <a:miter lim="800000"/>
              </a:ln>
            </p:spPr>
            <p:txBody>
              <a:bodyPr vert="horz" wrap="square" lIns="91440" tIns="45720" rIns="91440" bIns="45720" numCol="1" anchor="t" anchorCtr="0" compatLnSpc="1"/>
              <a:lstStyle/>
              <a:p>
                <a:endParaRPr lang="en-US"/>
              </a:p>
            </p:txBody>
          </p:sp>
          <p:sp>
            <p:nvSpPr>
              <p:cNvPr id="9" name="Freeform 7"/>
              <p:cNvSpPr/>
              <p:nvPr/>
            </p:nvSpPr>
            <p:spPr bwMode="auto">
              <a:xfrm>
                <a:off x="4498675" y="2803056"/>
                <a:ext cx="2704812" cy="2573103"/>
              </a:xfrm>
              <a:custGeom>
                <a:avLst/>
                <a:gdLst>
                  <a:gd name="T0" fmla="*/ 633 w 2148"/>
                  <a:gd name="T1" fmla="*/ 0 h 2101"/>
                  <a:gd name="T2" fmla="*/ 512 w 2148"/>
                  <a:gd name="T3" fmla="*/ 1467 h 2101"/>
                  <a:gd name="T4" fmla="*/ 1623 w 2148"/>
                  <a:gd name="T5" fmla="*/ 527 h 2101"/>
                  <a:gd name="T6" fmla="*/ 1574 w 2148"/>
                  <a:gd name="T7" fmla="*/ 1110 h 2101"/>
                  <a:gd name="T8" fmla="*/ 633 w 2148"/>
                  <a:gd name="T9" fmla="*/ 0 h 2101"/>
                </a:gdLst>
                <a:ahLst/>
                <a:cxnLst>
                  <a:cxn ang="0">
                    <a:pos x="T0" y="T1"/>
                  </a:cxn>
                  <a:cxn ang="0">
                    <a:pos x="T2" y="T3"/>
                  </a:cxn>
                  <a:cxn ang="0">
                    <a:pos x="T4" y="T5"/>
                  </a:cxn>
                  <a:cxn ang="0">
                    <a:pos x="T6" y="T7"/>
                  </a:cxn>
                  <a:cxn ang="0">
                    <a:pos x="T8" y="T9"/>
                  </a:cxn>
                </a:cxnLst>
                <a:rect l="0" t="0" r="r" b="b"/>
                <a:pathLst>
                  <a:path w="2148" h="2101">
                    <a:moveTo>
                      <a:pt x="633" y="0"/>
                    </a:moveTo>
                    <a:cubicBezTo>
                      <a:pt x="195" y="371"/>
                      <a:pt x="140" y="1028"/>
                      <a:pt x="512" y="1467"/>
                    </a:cubicBezTo>
                    <a:cubicBezTo>
                      <a:pt x="1048" y="2101"/>
                      <a:pt x="2148" y="1148"/>
                      <a:pt x="1623" y="527"/>
                    </a:cubicBezTo>
                    <a:cubicBezTo>
                      <a:pt x="1770" y="701"/>
                      <a:pt x="1748" y="962"/>
                      <a:pt x="1574" y="1110"/>
                    </a:cubicBezTo>
                    <a:cubicBezTo>
                      <a:pt x="953" y="1636"/>
                      <a:pt x="0" y="536"/>
                      <a:pt x="633" y="0"/>
                    </a:cubicBezTo>
                    <a:close/>
                  </a:path>
                </a:pathLst>
              </a:custGeom>
              <a:solidFill>
                <a:srgbClr val="DAE54A"/>
              </a:solidFill>
              <a:ln w="12700" cap="flat">
                <a:noFill/>
                <a:miter lim="400000"/>
              </a:ln>
              <a:effectLst/>
            </p:spPr>
            <p:txBody>
              <a:bodyPr anchor="ctr"/>
              <a:lstStyle/>
              <a:p>
                <a:pPr algn="ctr"/>
                <a:endParaRPr lang="en-US" sz="2400"/>
              </a:p>
            </p:txBody>
          </p:sp>
          <p:sp>
            <p:nvSpPr>
              <p:cNvPr id="8" name="Freeform 6"/>
              <p:cNvSpPr/>
              <p:nvPr/>
            </p:nvSpPr>
            <p:spPr bwMode="auto">
              <a:xfrm>
                <a:off x="5195317" y="2152111"/>
                <a:ext cx="2696772" cy="2568291"/>
              </a:xfrm>
              <a:custGeom>
                <a:avLst/>
                <a:gdLst>
                  <a:gd name="T0" fmla="*/ 1521 w 2142"/>
                  <a:gd name="T1" fmla="*/ 2097 h 2097"/>
                  <a:gd name="T2" fmla="*/ 1637 w 2142"/>
                  <a:gd name="T3" fmla="*/ 634 h 2097"/>
                  <a:gd name="T4" fmla="*/ 526 w 2142"/>
                  <a:gd name="T5" fmla="*/ 1574 h 2097"/>
                  <a:gd name="T6" fmla="*/ 575 w 2142"/>
                  <a:gd name="T7" fmla="*/ 991 h 2097"/>
                  <a:gd name="T8" fmla="*/ 1521 w 2142"/>
                  <a:gd name="T9" fmla="*/ 2097 h 2097"/>
                </a:gdLst>
                <a:ahLst/>
                <a:cxnLst>
                  <a:cxn ang="0">
                    <a:pos x="T0" y="T1"/>
                  </a:cxn>
                  <a:cxn ang="0">
                    <a:pos x="T2" y="T3"/>
                  </a:cxn>
                  <a:cxn ang="0">
                    <a:pos x="T4" y="T5"/>
                  </a:cxn>
                  <a:cxn ang="0">
                    <a:pos x="T6" y="T7"/>
                  </a:cxn>
                  <a:cxn ang="0">
                    <a:pos x="T8" y="T9"/>
                  </a:cxn>
                </a:cxnLst>
                <a:rect l="0" t="0" r="r" b="b"/>
                <a:pathLst>
                  <a:path w="2142" h="2097">
                    <a:moveTo>
                      <a:pt x="1521" y="2097"/>
                    </a:moveTo>
                    <a:cubicBezTo>
                      <a:pt x="1954" y="1724"/>
                      <a:pt x="2007" y="1071"/>
                      <a:pt x="1637" y="634"/>
                    </a:cubicBezTo>
                    <a:cubicBezTo>
                      <a:pt x="1100" y="0"/>
                      <a:pt x="0" y="953"/>
                      <a:pt x="526" y="1574"/>
                    </a:cubicBezTo>
                    <a:cubicBezTo>
                      <a:pt x="379" y="1400"/>
                      <a:pt x="400" y="1139"/>
                      <a:pt x="575" y="991"/>
                    </a:cubicBezTo>
                    <a:cubicBezTo>
                      <a:pt x="1194" y="467"/>
                      <a:pt x="2142" y="1558"/>
                      <a:pt x="1521" y="2097"/>
                    </a:cubicBezTo>
                    <a:close/>
                  </a:path>
                </a:pathLst>
              </a:custGeom>
              <a:solidFill>
                <a:srgbClr val="DAE54A"/>
              </a:solidFill>
              <a:ln w="12700" cap="flat">
                <a:noFill/>
                <a:miter lim="400000"/>
              </a:ln>
              <a:effectLst/>
            </p:spPr>
            <p:txBody>
              <a:bodyPr anchor="ctr"/>
              <a:lstStyle/>
              <a:p>
                <a:pPr algn="ctr"/>
                <a:endParaRPr lang="en-US" sz="2400"/>
              </a:p>
            </p:txBody>
          </p:sp>
          <p:sp>
            <p:nvSpPr>
              <p:cNvPr id="10" name="Freeform 8"/>
              <p:cNvSpPr/>
              <p:nvPr/>
            </p:nvSpPr>
            <p:spPr bwMode="auto">
              <a:xfrm>
                <a:off x="5195439" y="2788319"/>
                <a:ext cx="2640500" cy="2623627"/>
              </a:xfrm>
              <a:custGeom>
                <a:avLst/>
                <a:gdLst>
                  <a:gd name="T0" fmla="*/ 0 w 2097"/>
                  <a:gd name="T1" fmla="*/ 1520 h 2142"/>
                  <a:gd name="T2" fmla="*/ 1463 w 2097"/>
                  <a:gd name="T3" fmla="*/ 1636 h 2142"/>
                  <a:gd name="T4" fmla="*/ 523 w 2097"/>
                  <a:gd name="T5" fmla="*/ 525 h 2142"/>
                  <a:gd name="T6" fmla="*/ 1106 w 2097"/>
                  <a:gd name="T7" fmla="*/ 574 h 2142"/>
                  <a:gd name="T8" fmla="*/ 0 w 2097"/>
                  <a:gd name="T9" fmla="*/ 1520 h 2142"/>
                </a:gdLst>
                <a:ahLst/>
                <a:cxnLst>
                  <a:cxn ang="0">
                    <a:pos x="T0" y="T1"/>
                  </a:cxn>
                  <a:cxn ang="0">
                    <a:pos x="T2" y="T3"/>
                  </a:cxn>
                  <a:cxn ang="0">
                    <a:pos x="T4" y="T5"/>
                  </a:cxn>
                  <a:cxn ang="0">
                    <a:pos x="T6" y="T7"/>
                  </a:cxn>
                  <a:cxn ang="0">
                    <a:pos x="T8" y="T9"/>
                  </a:cxn>
                </a:cxnLst>
                <a:rect l="0" t="0" r="r" b="b"/>
                <a:pathLst>
                  <a:path w="2097" h="2142">
                    <a:moveTo>
                      <a:pt x="0" y="1520"/>
                    </a:moveTo>
                    <a:cubicBezTo>
                      <a:pt x="373" y="1954"/>
                      <a:pt x="1026" y="2006"/>
                      <a:pt x="1463" y="1636"/>
                    </a:cubicBezTo>
                    <a:cubicBezTo>
                      <a:pt x="2097" y="1100"/>
                      <a:pt x="1144" y="0"/>
                      <a:pt x="523" y="525"/>
                    </a:cubicBezTo>
                    <a:cubicBezTo>
                      <a:pt x="697" y="378"/>
                      <a:pt x="958" y="400"/>
                      <a:pt x="1106" y="574"/>
                    </a:cubicBezTo>
                    <a:cubicBezTo>
                      <a:pt x="1630" y="1193"/>
                      <a:pt x="539" y="2142"/>
                      <a:pt x="0" y="1520"/>
                    </a:cubicBezTo>
                    <a:close/>
                  </a:path>
                </a:pathLst>
              </a:custGeom>
              <a:solidFill>
                <a:srgbClr val="C0E1F2"/>
              </a:solidFill>
              <a:ln w="12700" cap="flat">
                <a:noFill/>
                <a:miter lim="400000"/>
              </a:ln>
              <a:effectLst/>
            </p:spPr>
            <p:txBody>
              <a:bodyPr anchor="ctr"/>
              <a:lstStyle/>
              <a:p>
                <a:pPr algn="ctr"/>
                <a:endParaRPr lang="en-US" sz="2400">
                  <a:solidFill>
                    <a:schemeClr val="tx1"/>
                  </a:solidFill>
                </a:endParaRPr>
              </a:p>
            </p:txBody>
          </p:sp>
        </p:grpSp>
        <p:sp>
          <p:nvSpPr>
            <p:cNvPr id="73" name="矩形 72"/>
            <p:cNvSpPr/>
            <p:nvPr/>
          </p:nvSpPr>
          <p:spPr>
            <a:xfrm>
              <a:off x="4478973" y="2543581"/>
              <a:ext cx="3026791" cy="2515658"/>
            </a:xfrm>
            <a:prstGeom prst="rect">
              <a:avLst/>
            </a:prstGeom>
          </p:spPr>
          <p:txBody>
            <a:bodyPr wrap="square">
              <a:spAutoFit/>
              <a:scene3d>
                <a:camera prst="orthographicFront"/>
                <a:lightRig rig="threePt" dir="t"/>
              </a:scene3d>
              <a:sp3d contourW="12700"/>
            </a:bodyPr>
            <a:lstStyle/>
            <a:p>
              <a:pPr fontAlgn="auto">
                <a:lnSpc>
                  <a:spcPct val="200000"/>
                </a:lnSpc>
                <a:defRPr/>
              </a:pPr>
              <a:r>
                <a:rPr lang="en-US" altLang="zh-CN" sz="2000">
                  <a:sym typeface="+mn-ea"/>
                </a:rPr>
                <a:t>（一）选题</a:t>
              </a:r>
              <a:endParaRPr lang="en-US" altLang="zh-CN" sz="2000">
                <a:sym typeface="+mn-ea"/>
              </a:endParaRPr>
            </a:p>
            <a:p>
              <a:pPr fontAlgn="auto">
                <a:lnSpc>
                  <a:spcPct val="200000"/>
                </a:lnSpc>
                <a:defRPr/>
              </a:pPr>
              <a:r>
                <a:rPr lang="en-US" altLang="zh-CN" sz="2000">
                  <a:sym typeface="+mn-ea"/>
                </a:rPr>
                <a:t>（二）搜集材料</a:t>
              </a:r>
              <a:endParaRPr lang="en-US" altLang="zh-CN" sz="2000">
                <a:sym typeface="+mn-ea"/>
              </a:endParaRPr>
            </a:p>
            <a:p>
              <a:pPr fontAlgn="auto">
                <a:lnSpc>
                  <a:spcPct val="200000"/>
                </a:lnSpc>
                <a:defRPr/>
              </a:pPr>
              <a:r>
                <a:rPr lang="en-US" altLang="zh-CN" sz="2000">
                  <a:sym typeface="+mn-ea"/>
                </a:rPr>
                <a:t>（三）确立论点、选定材料</a:t>
              </a:r>
              <a:endParaRPr lang="en-US" altLang="zh-CN" sz="2000">
                <a:sym typeface="+mn-ea"/>
              </a:endParaRPr>
            </a:p>
            <a:p>
              <a:pPr fontAlgn="auto">
                <a:lnSpc>
                  <a:spcPct val="200000"/>
                </a:lnSpc>
                <a:defRPr/>
              </a:pPr>
              <a:r>
                <a:rPr lang="en-US" altLang="zh-CN" sz="2000">
                  <a:sym typeface="+mn-ea"/>
                </a:rPr>
                <a:t>（四）编制提纲</a:t>
              </a:r>
              <a:endParaRPr lang="en-US" altLang="zh-CN" sz="2000">
                <a:sym typeface="+mn-ea"/>
              </a:endParaRPr>
            </a:p>
            <a:p>
              <a:pPr fontAlgn="auto">
                <a:lnSpc>
                  <a:spcPct val="200000"/>
                </a:lnSpc>
                <a:defRPr/>
              </a:pPr>
              <a:r>
                <a:rPr lang="en-US" altLang="zh-CN" sz="2000">
                  <a:sym typeface="+mn-ea"/>
                </a:rPr>
                <a:t>（五）撰写初稿</a:t>
              </a:r>
              <a:endParaRPr lang="en-US" altLang="zh-CN" sz="2000">
                <a:sym typeface="+mn-ea"/>
              </a:endParaRPr>
            </a:p>
            <a:p>
              <a:pPr fontAlgn="auto">
                <a:lnSpc>
                  <a:spcPct val="200000"/>
                </a:lnSpc>
                <a:defRPr/>
              </a:pPr>
              <a:r>
                <a:rPr lang="en-US" altLang="zh-CN" sz="2000">
                  <a:sym typeface="+mn-ea"/>
                </a:rPr>
                <a:t>（六）修改定稿</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组合 62"/>
          <p:cNvGrpSpPr/>
          <p:nvPr/>
        </p:nvGrpSpPr>
        <p:grpSpPr>
          <a:xfrm>
            <a:off x="1" y="0"/>
            <a:ext cx="12192000" cy="6858000"/>
            <a:chOff x="1" y="0"/>
            <a:chExt cx="12192000" cy="6858000"/>
          </a:xfrm>
        </p:grpSpPr>
        <p:sp>
          <p:nvSpPr>
            <p:cNvPr id="64" name="矩形 63"/>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5" name="图片 64"/>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72" name="文本框 71"/>
            <p:cNvSpPr txBox="1"/>
            <p:nvPr/>
          </p:nvSpPr>
          <p:spPr>
            <a:xfrm>
              <a:off x="4937761" y="615615"/>
              <a:ext cx="23164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a:sym typeface="+mn-ea"/>
                </a:rPr>
                <a:t>毕业论文的答辩</a:t>
              </a:r>
              <a:endParaRPr lang="zh-CN" altLang="en-US" sz="2400">
                <a:sym typeface="+mn-ea"/>
              </a:endParaRPr>
            </a:p>
          </p:txBody>
        </p:sp>
      </p:grpSp>
      <p:grpSp>
        <p:nvGrpSpPr>
          <p:cNvPr id="53" name="组合 52"/>
          <p:cNvGrpSpPr/>
          <p:nvPr/>
        </p:nvGrpSpPr>
        <p:grpSpPr>
          <a:xfrm>
            <a:off x="1169035" y="949960"/>
            <a:ext cx="10492105" cy="5492751"/>
            <a:chOff x="1015236" y="1995096"/>
            <a:chExt cx="7097485" cy="3651081"/>
          </a:xfrm>
        </p:grpSpPr>
        <p:grpSp>
          <p:nvGrpSpPr>
            <p:cNvPr id="41" name="组合 40"/>
            <p:cNvGrpSpPr/>
            <p:nvPr/>
          </p:nvGrpSpPr>
          <p:grpSpPr>
            <a:xfrm>
              <a:off x="1015236" y="2159711"/>
              <a:ext cx="3393414" cy="3320584"/>
              <a:chOff x="4498675" y="2091362"/>
              <a:chExt cx="3393414" cy="3320584"/>
            </a:xfrm>
          </p:grpSpPr>
          <p:sp>
            <p:nvSpPr>
              <p:cNvPr id="7" name="Freeform 5"/>
              <p:cNvSpPr/>
              <p:nvPr/>
            </p:nvSpPr>
            <p:spPr bwMode="auto">
              <a:xfrm>
                <a:off x="4559277" y="2091362"/>
                <a:ext cx="2644211" cy="2629040"/>
              </a:xfrm>
              <a:custGeom>
                <a:avLst/>
                <a:gdLst>
                  <a:gd name="T0" fmla="*/ 2100 w 2100"/>
                  <a:gd name="T1" fmla="*/ 630 h 2147"/>
                  <a:gd name="T2" fmla="*/ 634 w 2100"/>
                  <a:gd name="T3" fmla="*/ 510 h 2147"/>
                  <a:gd name="T4" fmla="*/ 1574 w 2100"/>
                  <a:gd name="T5" fmla="*/ 1621 h 2147"/>
                  <a:gd name="T6" fmla="*/ 991 w 2100"/>
                  <a:gd name="T7" fmla="*/ 1572 h 2147"/>
                  <a:gd name="T8" fmla="*/ 2100 w 2100"/>
                  <a:gd name="T9" fmla="*/ 630 h 2147"/>
                </a:gdLst>
                <a:ahLst/>
                <a:cxnLst>
                  <a:cxn ang="0">
                    <a:pos x="T0" y="T1"/>
                  </a:cxn>
                  <a:cxn ang="0">
                    <a:pos x="T2" y="T3"/>
                  </a:cxn>
                  <a:cxn ang="0">
                    <a:pos x="T4" y="T5"/>
                  </a:cxn>
                  <a:cxn ang="0">
                    <a:pos x="T6" y="T7"/>
                  </a:cxn>
                  <a:cxn ang="0">
                    <a:pos x="T8" y="T9"/>
                  </a:cxn>
                </a:cxnLst>
                <a:rect l="0" t="0" r="r" b="b"/>
                <a:pathLst>
                  <a:path w="2100" h="2147">
                    <a:moveTo>
                      <a:pt x="2100" y="630"/>
                    </a:moveTo>
                    <a:cubicBezTo>
                      <a:pt x="1728" y="193"/>
                      <a:pt x="1072" y="139"/>
                      <a:pt x="634" y="510"/>
                    </a:cubicBezTo>
                    <a:cubicBezTo>
                      <a:pt x="0" y="1047"/>
                      <a:pt x="953" y="2147"/>
                      <a:pt x="1574" y="1621"/>
                    </a:cubicBezTo>
                    <a:cubicBezTo>
                      <a:pt x="1400" y="1768"/>
                      <a:pt x="1139" y="1747"/>
                      <a:pt x="991" y="1572"/>
                    </a:cubicBezTo>
                    <a:cubicBezTo>
                      <a:pt x="466" y="952"/>
                      <a:pt x="1563" y="0"/>
                      <a:pt x="2100" y="630"/>
                    </a:cubicBezTo>
                    <a:close/>
                  </a:path>
                </a:pathLst>
              </a:custGeom>
              <a:solidFill>
                <a:srgbClr val="C0E1F2"/>
              </a:solidFill>
              <a:ln w="9525">
                <a:noFill/>
                <a:miter lim="800000"/>
              </a:ln>
            </p:spPr>
            <p:txBody>
              <a:bodyPr vert="horz" wrap="square" lIns="91440" tIns="45720" rIns="91440" bIns="45720" numCol="1" anchor="t" anchorCtr="0" compatLnSpc="1"/>
              <a:lstStyle/>
              <a:p>
                <a:endParaRPr lang="en-US"/>
              </a:p>
            </p:txBody>
          </p:sp>
          <p:sp>
            <p:nvSpPr>
              <p:cNvPr id="9" name="Freeform 7"/>
              <p:cNvSpPr/>
              <p:nvPr/>
            </p:nvSpPr>
            <p:spPr bwMode="auto">
              <a:xfrm>
                <a:off x="4498675" y="2803056"/>
                <a:ext cx="2704812" cy="2573103"/>
              </a:xfrm>
              <a:custGeom>
                <a:avLst/>
                <a:gdLst>
                  <a:gd name="T0" fmla="*/ 633 w 2148"/>
                  <a:gd name="T1" fmla="*/ 0 h 2101"/>
                  <a:gd name="T2" fmla="*/ 512 w 2148"/>
                  <a:gd name="T3" fmla="*/ 1467 h 2101"/>
                  <a:gd name="T4" fmla="*/ 1623 w 2148"/>
                  <a:gd name="T5" fmla="*/ 527 h 2101"/>
                  <a:gd name="T6" fmla="*/ 1574 w 2148"/>
                  <a:gd name="T7" fmla="*/ 1110 h 2101"/>
                  <a:gd name="T8" fmla="*/ 633 w 2148"/>
                  <a:gd name="T9" fmla="*/ 0 h 2101"/>
                </a:gdLst>
                <a:ahLst/>
                <a:cxnLst>
                  <a:cxn ang="0">
                    <a:pos x="T0" y="T1"/>
                  </a:cxn>
                  <a:cxn ang="0">
                    <a:pos x="T2" y="T3"/>
                  </a:cxn>
                  <a:cxn ang="0">
                    <a:pos x="T4" y="T5"/>
                  </a:cxn>
                  <a:cxn ang="0">
                    <a:pos x="T6" y="T7"/>
                  </a:cxn>
                  <a:cxn ang="0">
                    <a:pos x="T8" y="T9"/>
                  </a:cxn>
                </a:cxnLst>
                <a:rect l="0" t="0" r="r" b="b"/>
                <a:pathLst>
                  <a:path w="2148" h="2101">
                    <a:moveTo>
                      <a:pt x="633" y="0"/>
                    </a:moveTo>
                    <a:cubicBezTo>
                      <a:pt x="195" y="371"/>
                      <a:pt x="140" y="1028"/>
                      <a:pt x="512" y="1467"/>
                    </a:cubicBezTo>
                    <a:cubicBezTo>
                      <a:pt x="1048" y="2101"/>
                      <a:pt x="2148" y="1148"/>
                      <a:pt x="1623" y="527"/>
                    </a:cubicBezTo>
                    <a:cubicBezTo>
                      <a:pt x="1770" y="701"/>
                      <a:pt x="1748" y="962"/>
                      <a:pt x="1574" y="1110"/>
                    </a:cubicBezTo>
                    <a:cubicBezTo>
                      <a:pt x="953" y="1636"/>
                      <a:pt x="0" y="536"/>
                      <a:pt x="633" y="0"/>
                    </a:cubicBezTo>
                    <a:close/>
                  </a:path>
                </a:pathLst>
              </a:custGeom>
              <a:solidFill>
                <a:srgbClr val="DAE54A"/>
              </a:solidFill>
              <a:ln w="12700" cap="flat">
                <a:noFill/>
                <a:miter lim="400000"/>
              </a:ln>
              <a:effectLst/>
            </p:spPr>
            <p:txBody>
              <a:bodyPr anchor="ctr"/>
              <a:lstStyle/>
              <a:p>
                <a:pPr algn="ctr"/>
                <a:endParaRPr lang="en-US" sz="2400"/>
              </a:p>
            </p:txBody>
          </p:sp>
          <p:sp>
            <p:nvSpPr>
              <p:cNvPr id="8" name="Freeform 6"/>
              <p:cNvSpPr/>
              <p:nvPr/>
            </p:nvSpPr>
            <p:spPr bwMode="auto">
              <a:xfrm>
                <a:off x="5195317" y="2152111"/>
                <a:ext cx="2696772" cy="2568291"/>
              </a:xfrm>
              <a:custGeom>
                <a:avLst/>
                <a:gdLst>
                  <a:gd name="T0" fmla="*/ 1521 w 2142"/>
                  <a:gd name="T1" fmla="*/ 2097 h 2097"/>
                  <a:gd name="T2" fmla="*/ 1637 w 2142"/>
                  <a:gd name="T3" fmla="*/ 634 h 2097"/>
                  <a:gd name="T4" fmla="*/ 526 w 2142"/>
                  <a:gd name="T5" fmla="*/ 1574 h 2097"/>
                  <a:gd name="T6" fmla="*/ 575 w 2142"/>
                  <a:gd name="T7" fmla="*/ 991 h 2097"/>
                  <a:gd name="T8" fmla="*/ 1521 w 2142"/>
                  <a:gd name="T9" fmla="*/ 2097 h 2097"/>
                </a:gdLst>
                <a:ahLst/>
                <a:cxnLst>
                  <a:cxn ang="0">
                    <a:pos x="T0" y="T1"/>
                  </a:cxn>
                  <a:cxn ang="0">
                    <a:pos x="T2" y="T3"/>
                  </a:cxn>
                  <a:cxn ang="0">
                    <a:pos x="T4" y="T5"/>
                  </a:cxn>
                  <a:cxn ang="0">
                    <a:pos x="T6" y="T7"/>
                  </a:cxn>
                  <a:cxn ang="0">
                    <a:pos x="T8" y="T9"/>
                  </a:cxn>
                </a:cxnLst>
                <a:rect l="0" t="0" r="r" b="b"/>
                <a:pathLst>
                  <a:path w="2142" h="2097">
                    <a:moveTo>
                      <a:pt x="1521" y="2097"/>
                    </a:moveTo>
                    <a:cubicBezTo>
                      <a:pt x="1954" y="1724"/>
                      <a:pt x="2007" y="1071"/>
                      <a:pt x="1637" y="634"/>
                    </a:cubicBezTo>
                    <a:cubicBezTo>
                      <a:pt x="1100" y="0"/>
                      <a:pt x="0" y="953"/>
                      <a:pt x="526" y="1574"/>
                    </a:cubicBezTo>
                    <a:cubicBezTo>
                      <a:pt x="379" y="1400"/>
                      <a:pt x="400" y="1139"/>
                      <a:pt x="575" y="991"/>
                    </a:cubicBezTo>
                    <a:cubicBezTo>
                      <a:pt x="1194" y="467"/>
                      <a:pt x="2142" y="1558"/>
                      <a:pt x="1521" y="2097"/>
                    </a:cubicBezTo>
                    <a:close/>
                  </a:path>
                </a:pathLst>
              </a:custGeom>
              <a:solidFill>
                <a:srgbClr val="DAE54A"/>
              </a:solidFill>
              <a:ln w="12700" cap="flat">
                <a:noFill/>
                <a:miter lim="400000"/>
              </a:ln>
              <a:effectLst/>
            </p:spPr>
            <p:txBody>
              <a:bodyPr anchor="ctr"/>
              <a:lstStyle/>
              <a:p>
                <a:pPr algn="ctr"/>
                <a:endParaRPr lang="en-US" sz="2400"/>
              </a:p>
            </p:txBody>
          </p:sp>
          <p:sp>
            <p:nvSpPr>
              <p:cNvPr id="10" name="Freeform 8"/>
              <p:cNvSpPr/>
              <p:nvPr/>
            </p:nvSpPr>
            <p:spPr bwMode="auto">
              <a:xfrm>
                <a:off x="5195439" y="2788319"/>
                <a:ext cx="2640500" cy="2623627"/>
              </a:xfrm>
              <a:custGeom>
                <a:avLst/>
                <a:gdLst>
                  <a:gd name="T0" fmla="*/ 0 w 2097"/>
                  <a:gd name="T1" fmla="*/ 1520 h 2142"/>
                  <a:gd name="T2" fmla="*/ 1463 w 2097"/>
                  <a:gd name="T3" fmla="*/ 1636 h 2142"/>
                  <a:gd name="T4" fmla="*/ 523 w 2097"/>
                  <a:gd name="T5" fmla="*/ 525 h 2142"/>
                  <a:gd name="T6" fmla="*/ 1106 w 2097"/>
                  <a:gd name="T7" fmla="*/ 574 h 2142"/>
                  <a:gd name="T8" fmla="*/ 0 w 2097"/>
                  <a:gd name="T9" fmla="*/ 1520 h 2142"/>
                </a:gdLst>
                <a:ahLst/>
                <a:cxnLst>
                  <a:cxn ang="0">
                    <a:pos x="T0" y="T1"/>
                  </a:cxn>
                  <a:cxn ang="0">
                    <a:pos x="T2" y="T3"/>
                  </a:cxn>
                  <a:cxn ang="0">
                    <a:pos x="T4" y="T5"/>
                  </a:cxn>
                  <a:cxn ang="0">
                    <a:pos x="T6" y="T7"/>
                  </a:cxn>
                  <a:cxn ang="0">
                    <a:pos x="T8" y="T9"/>
                  </a:cxn>
                </a:cxnLst>
                <a:rect l="0" t="0" r="r" b="b"/>
                <a:pathLst>
                  <a:path w="2097" h="2142">
                    <a:moveTo>
                      <a:pt x="0" y="1520"/>
                    </a:moveTo>
                    <a:cubicBezTo>
                      <a:pt x="373" y="1954"/>
                      <a:pt x="1026" y="2006"/>
                      <a:pt x="1463" y="1636"/>
                    </a:cubicBezTo>
                    <a:cubicBezTo>
                      <a:pt x="2097" y="1100"/>
                      <a:pt x="1144" y="0"/>
                      <a:pt x="523" y="525"/>
                    </a:cubicBezTo>
                    <a:cubicBezTo>
                      <a:pt x="697" y="378"/>
                      <a:pt x="958" y="400"/>
                      <a:pt x="1106" y="574"/>
                    </a:cubicBezTo>
                    <a:cubicBezTo>
                      <a:pt x="1630" y="1193"/>
                      <a:pt x="539" y="2142"/>
                      <a:pt x="0" y="1520"/>
                    </a:cubicBezTo>
                    <a:close/>
                  </a:path>
                </a:pathLst>
              </a:custGeom>
              <a:solidFill>
                <a:srgbClr val="C0E1F2"/>
              </a:solidFill>
              <a:ln w="12700" cap="flat">
                <a:noFill/>
                <a:miter lim="400000"/>
              </a:ln>
              <a:effectLst/>
            </p:spPr>
            <p:txBody>
              <a:bodyPr anchor="ctr"/>
              <a:lstStyle/>
              <a:p>
                <a:pPr algn="ctr"/>
                <a:endParaRPr lang="en-US" sz="2400">
                  <a:solidFill>
                    <a:schemeClr val="tx1"/>
                  </a:solidFill>
                </a:endParaRPr>
              </a:p>
            </p:txBody>
          </p:sp>
        </p:grpSp>
        <p:sp>
          <p:nvSpPr>
            <p:cNvPr id="73" name="矩形 72"/>
            <p:cNvSpPr/>
            <p:nvPr/>
          </p:nvSpPr>
          <p:spPr>
            <a:xfrm>
              <a:off x="4190913" y="1995096"/>
              <a:ext cx="3921808" cy="3651081"/>
            </a:xfrm>
            <a:prstGeom prst="rect">
              <a:avLst/>
            </a:prstGeom>
          </p:spPr>
          <p:txBody>
            <a:bodyPr wrap="square">
              <a:spAutoFit/>
              <a:scene3d>
                <a:camera prst="orthographicFront"/>
                <a:lightRig rig="threePt" dir="t"/>
              </a:scene3d>
              <a:sp3d contourW="12700"/>
            </a:bodyPr>
            <a:lstStyle/>
            <a:p>
              <a:pPr algn="l" fontAlgn="auto">
                <a:lnSpc>
                  <a:spcPct val="150000"/>
                </a:lnSpc>
              </a:pPr>
              <a:r>
                <a:rPr lang="zh-CN" altLang="en-US">
                  <a:sym typeface="+mn-ea"/>
                </a:rPr>
                <a:t>（一）论文答辩的意义</a:t>
              </a:r>
              <a:endParaRPr lang="zh-CN" altLang="en-US">
                <a:sym typeface="+mn-ea"/>
              </a:endParaRPr>
            </a:p>
            <a:p>
              <a:pPr algn="l" fontAlgn="auto">
                <a:lnSpc>
                  <a:spcPct val="150000"/>
                </a:lnSpc>
              </a:pPr>
              <a:r>
                <a:rPr lang="zh-CN" altLang="en-US">
                  <a:sym typeface="+mn-ea"/>
                </a:rPr>
                <a:t>毕业论文答辩是审查论文并考察论文作者对课题的把握程度及综合研究水平的重要方式，也是锻炼学生的快速反应能力和独立处理问题能力的有效手段，同时论文答辩也</a:t>
              </a:r>
              <a:endParaRPr lang="zh-CN" altLang="en-US">
                <a:sym typeface="+mn-ea"/>
              </a:endParaRPr>
            </a:p>
            <a:p>
              <a:pPr algn="l" fontAlgn="auto">
                <a:lnSpc>
                  <a:spcPct val="150000"/>
                </a:lnSpc>
              </a:pPr>
              <a:r>
                <a:rPr lang="zh-CN" altLang="en-US">
                  <a:sym typeface="+mn-ea"/>
                </a:rPr>
                <a:t>是对答辩人的心理素质的一种考验。</a:t>
              </a:r>
              <a:endParaRPr lang="zh-CN" altLang="en-US">
                <a:sym typeface="+mn-ea"/>
              </a:endParaRPr>
            </a:p>
            <a:p>
              <a:pPr algn="l" fontAlgn="auto">
                <a:lnSpc>
                  <a:spcPct val="150000"/>
                </a:lnSpc>
              </a:pPr>
              <a:r>
                <a:rPr lang="zh-CN" altLang="en-US">
                  <a:sym typeface="+mn-ea"/>
                </a:rPr>
                <a:t>（二）论文答辩</a:t>
              </a:r>
              <a:endParaRPr lang="zh-CN" altLang="en-US">
                <a:sym typeface="+mn-ea"/>
              </a:endParaRPr>
            </a:p>
            <a:p>
              <a:pPr algn="l" fontAlgn="auto">
                <a:lnSpc>
                  <a:spcPct val="150000"/>
                </a:lnSpc>
              </a:pPr>
              <a:r>
                <a:rPr lang="zh-CN" altLang="en-US">
                  <a:sym typeface="+mn-ea"/>
                </a:rPr>
                <a:t>（1）答辩的准备工作。准备答辩可能涉及的问题</a:t>
              </a:r>
              <a:endParaRPr lang="zh-CN" altLang="en-US">
                <a:sym typeface="+mn-ea"/>
              </a:endParaRPr>
            </a:p>
            <a:p>
              <a:pPr algn="l" fontAlgn="auto">
                <a:lnSpc>
                  <a:spcPct val="150000"/>
                </a:lnSpc>
              </a:pPr>
              <a:r>
                <a:rPr lang="zh-CN" altLang="en-US">
                  <a:sym typeface="+mn-ea"/>
                </a:rPr>
                <a:t>（2）答辩的程序。</a:t>
              </a:r>
              <a:r>
                <a:rPr lang="zh-CN" altLang="en-US">
                  <a:sym typeface="+mn-ea"/>
                </a:rPr>
                <a:t>①系毕业评定机构负责人宣布答辩委员会（小组）成员名单。②答辩委员会主席（答辩小组组长）主持答辩，宣布答辩有关事宜及答辩次序。③论文作者报告论文主要内容。④答辩小组提问。⑤学生回答，要求针对性要强。⑥成绩评定。</a:t>
              </a:r>
              <a:endParaRPr lang="zh-CN" altLang="en-US">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组合 62"/>
          <p:cNvGrpSpPr/>
          <p:nvPr/>
        </p:nvGrpSpPr>
        <p:grpSpPr>
          <a:xfrm>
            <a:off x="1" y="0"/>
            <a:ext cx="12192000" cy="6858000"/>
            <a:chOff x="1" y="0"/>
            <a:chExt cx="12192000" cy="6858000"/>
          </a:xfrm>
        </p:grpSpPr>
        <p:sp>
          <p:nvSpPr>
            <p:cNvPr id="64" name="矩形 63"/>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5" name="图片 64"/>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72" name="文本框 71"/>
            <p:cNvSpPr txBox="1"/>
            <p:nvPr/>
          </p:nvSpPr>
          <p:spPr>
            <a:xfrm>
              <a:off x="4937761" y="615615"/>
              <a:ext cx="23164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a:sym typeface="+mn-ea"/>
                </a:rPr>
                <a:t>毕业论文的答辩</a:t>
              </a:r>
              <a:endParaRPr lang="zh-CN" altLang="en-US" sz="2400">
                <a:sym typeface="+mn-ea"/>
              </a:endParaRPr>
            </a:p>
          </p:txBody>
        </p:sp>
      </p:grpSp>
      <p:grpSp>
        <p:nvGrpSpPr>
          <p:cNvPr id="53" name="组合 52"/>
          <p:cNvGrpSpPr/>
          <p:nvPr/>
        </p:nvGrpSpPr>
        <p:grpSpPr>
          <a:xfrm>
            <a:off x="1169035" y="1197610"/>
            <a:ext cx="9434830" cy="5077459"/>
            <a:chOff x="1015236" y="2159711"/>
            <a:chExt cx="6382281" cy="3375033"/>
          </a:xfrm>
        </p:grpSpPr>
        <p:grpSp>
          <p:nvGrpSpPr>
            <p:cNvPr id="41" name="组合 40"/>
            <p:cNvGrpSpPr/>
            <p:nvPr/>
          </p:nvGrpSpPr>
          <p:grpSpPr>
            <a:xfrm>
              <a:off x="1015236" y="2159711"/>
              <a:ext cx="3393414" cy="3320584"/>
              <a:chOff x="4498675" y="2091362"/>
              <a:chExt cx="3393414" cy="3320584"/>
            </a:xfrm>
          </p:grpSpPr>
          <p:sp>
            <p:nvSpPr>
              <p:cNvPr id="7" name="Freeform 5"/>
              <p:cNvSpPr/>
              <p:nvPr/>
            </p:nvSpPr>
            <p:spPr bwMode="auto">
              <a:xfrm>
                <a:off x="4559277" y="2091362"/>
                <a:ext cx="2644211" cy="2629040"/>
              </a:xfrm>
              <a:custGeom>
                <a:avLst/>
                <a:gdLst>
                  <a:gd name="T0" fmla="*/ 2100 w 2100"/>
                  <a:gd name="T1" fmla="*/ 630 h 2147"/>
                  <a:gd name="T2" fmla="*/ 634 w 2100"/>
                  <a:gd name="T3" fmla="*/ 510 h 2147"/>
                  <a:gd name="T4" fmla="*/ 1574 w 2100"/>
                  <a:gd name="T5" fmla="*/ 1621 h 2147"/>
                  <a:gd name="T6" fmla="*/ 991 w 2100"/>
                  <a:gd name="T7" fmla="*/ 1572 h 2147"/>
                  <a:gd name="T8" fmla="*/ 2100 w 2100"/>
                  <a:gd name="T9" fmla="*/ 630 h 2147"/>
                </a:gdLst>
                <a:ahLst/>
                <a:cxnLst>
                  <a:cxn ang="0">
                    <a:pos x="T0" y="T1"/>
                  </a:cxn>
                  <a:cxn ang="0">
                    <a:pos x="T2" y="T3"/>
                  </a:cxn>
                  <a:cxn ang="0">
                    <a:pos x="T4" y="T5"/>
                  </a:cxn>
                  <a:cxn ang="0">
                    <a:pos x="T6" y="T7"/>
                  </a:cxn>
                  <a:cxn ang="0">
                    <a:pos x="T8" y="T9"/>
                  </a:cxn>
                </a:cxnLst>
                <a:rect l="0" t="0" r="r" b="b"/>
                <a:pathLst>
                  <a:path w="2100" h="2147">
                    <a:moveTo>
                      <a:pt x="2100" y="630"/>
                    </a:moveTo>
                    <a:cubicBezTo>
                      <a:pt x="1728" y="193"/>
                      <a:pt x="1072" y="139"/>
                      <a:pt x="634" y="510"/>
                    </a:cubicBezTo>
                    <a:cubicBezTo>
                      <a:pt x="0" y="1047"/>
                      <a:pt x="953" y="2147"/>
                      <a:pt x="1574" y="1621"/>
                    </a:cubicBezTo>
                    <a:cubicBezTo>
                      <a:pt x="1400" y="1768"/>
                      <a:pt x="1139" y="1747"/>
                      <a:pt x="991" y="1572"/>
                    </a:cubicBezTo>
                    <a:cubicBezTo>
                      <a:pt x="466" y="952"/>
                      <a:pt x="1563" y="0"/>
                      <a:pt x="2100" y="630"/>
                    </a:cubicBezTo>
                    <a:close/>
                  </a:path>
                </a:pathLst>
              </a:custGeom>
              <a:solidFill>
                <a:srgbClr val="C0E1F2"/>
              </a:solidFill>
              <a:ln w="9525">
                <a:noFill/>
                <a:miter lim="800000"/>
              </a:ln>
            </p:spPr>
            <p:txBody>
              <a:bodyPr vert="horz" wrap="square" lIns="91440" tIns="45720" rIns="91440" bIns="45720" numCol="1" anchor="t" anchorCtr="0" compatLnSpc="1"/>
              <a:lstStyle/>
              <a:p>
                <a:endParaRPr lang="en-US"/>
              </a:p>
            </p:txBody>
          </p:sp>
          <p:sp>
            <p:nvSpPr>
              <p:cNvPr id="9" name="Freeform 7"/>
              <p:cNvSpPr/>
              <p:nvPr/>
            </p:nvSpPr>
            <p:spPr bwMode="auto">
              <a:xfrm>
                <a:off x="4498675" y="2803056"/>
                <a:ext cx="2704812" cy="2573103"/>
              </a:xfrm>
              <a:custGeom>
                <a:avLst/>
                <a:gdLst>
                  <a:gd name="T0" fmla="*/ 633 w 2148"/>
                  <a:gd name="T1" fmla="*/ 0 h 2101"/>
                  <a:gd name="T2" fmla="*/ 512 w 2148"/>
                  <a:gd name="T3" fmla="*/ 1467 h 2101"/>
                  <a:gd name="T4" fmla="*/ 1623 w 2148"/>
                  <a:gd name="T5" fmla="*/ 527 h 2101"/>
                  <a:gd name="T6" fmla="*/ 1574 w 2148"/>
                  <a:gd name="T7" fmla="*/ 1110 h 2101"/>
                  <a:gd name="T8" fmla="*/ 633 w 2148"/>
                  <a:gd name="T9" fmla="*/ 0 h 2101"/>
                </a:gdLst>
                <a:ahLst/>
                <a:cxnLst>
                  <a:cxn ang="0">
                    <a:pos x="T0" y="T1"/>
                  </a:cxn>
                  <a:cxn ang="0">
                    <a:pos x="T2" y="T3"/>
                  </a:cxn>
                  <a:cxn ang="0">
                    <a:pos x="T4" y="T5"/>
                  </a:cxn>
                  <a:cxn ang="0">
                    <a:pos x="T6" y="T7"/>
                  </a:cxn>
                  <a:cxn ang="0">
                    <a:pos x="T8" y="T9"/>
                  </a:cxn>
                </a:cxnLst>
                <a:rect l="0" t="0" r="r" b="b"/>
                <a:pathLst>
                  <a:path w="2148" h="2101">
                    <a:moveTo>
                      <a:pt x="633" y="0"/>
                    </a:moveTo>
                    <a:cubicBezTo>
                      <a:pt x="195" y="371"/>
                      <a:pt x="140" y="1028"/>
                      <a:pt x="512" y="1467"/>
                    </a:cubicBezTo>
                    <a:cubicBezTo>
                      <a:pt x="1048" y="2101"/>
                      <a:pt x="2148" y="1148"/>
                      <a:pt x="1623" y="527"/>
                    </a:cubicBezTo>
                    <a:cubicBezTo>
                      <a:pt x="1770" y="701"/>
                      <a:pt x="1748" y="962"/>
                      <a:pt x="1574" y="1110"/>
                    </a:cubicBezTo>
                    <a:cubicBezTo>
                      <a:pt x="953" y="1636"/>
                      <a:pt x="0" y="536"/>
                      <a:pt x="633" y="0"/>
                    </a:cubicBezTo>
                    <a:close/>
                  </a:path>
                </a:pathLst>
              </a:custGeom>
              <a:solidFill>
                <a:srgbClr val="DAE54A"/>
              </a:solidFill>
              <a:ln w="12700" cap="flat">
                <a:noFill/>
                <a:miter lim="400000"/>
              </a:ln>
              <a:effectLst/>
            </p:spPr>
            <p:txBody>
              <a:bodyPr anchor="ctr"/>
              <a:lstStyle/>
              <a:p>
                <a:pPr algn="ctr"/>
                <a:endParaRPr lang="en-US" sz="2400"/>
              </a:p>
            </p:txBody>
          </p:sp>
          <p:sp>
            <p:nvSpPr>
              <p:cNvPr id="8" name="Freeform 6"/>
              <p:cNvSpPr/>
              <p:nvPr/>
            </p:nvSpPr>
            <p:spPr bwMode="auto">
              <a:xfrm>
                <a:off x="5195317" y="2152111"/>
                <a:ext cx="2696772" cy="2568291"/>
              </a:xfrm>
              <a:custGeom>
                <a:avLst/>
                <a:gdLst>
                  <a:gd name="T0" fmla="*/ 1521 w 2142"/>
                  <a:gd name="T1" fmla="*/ 2097 h 2097"/>
                  <a:gd name="T2" fmla="*/ 1637 w 2142"/>
                  <a:gd name="T3" fmla="*/ 634 h 2097"/>
                  <a:gd name="T4" fmla="*/ 526 w 2142"/>
                  <a:gd name="T5" fmla="*/ 1574 h 2097"/>
                  <a:gd name="T6" fmla="*/ 575 w 2142"/>
                  <a:gd name="T7" fmla="*/ 991 h 2097"/>
                  <a:gd name="T8" fmla="*/ 1521 w 2142"/>
                  <a:gd name="T9" fmla="*/ 2097 h 2097"/>
                </a:gdLst>
                <a:ahLst/>
                <a:cxnLst>
                  <a:cxn ang="0">
                    <a:pos x="T0" y="T1"/>
                  </a:cxn>
                  <a:cxn ang="0">
                    <a:pos x="T2" y="T3"/>
                  </a:cxn>
                  <a:cxn ang="0">
                    <a:pos x="T4" y="T5"/>
                  </a:cxn>
                  <a:cxn ang="0">
                    <a:pos x="T6" y="T7"/>
                  </a:cxn>
                  <a:cxn ang="0">
                    <a:pos x="T8" y="T9"/>
                  </a:cxn>
                </a:cxnLst>
                <a:rect l="0" t="0" r="r" b="b"/>
                <a:pathLst>
                  <a:path w="2142" h="2097">
                    <a:moveTo>
                      <a:pt x="1521" y="2097"/>
                    </a:moveTo>
                    <a:cubicBezTo>
                      <a:pt x="1954" y="1724"/>
                      <a:pt x="2007" y="1071"/>
                      <a:pt x="1637" y="634"/>
                    </a:cubicBezTo>
                    <a:cubicBezTo>
                      <a:pt x="1100" y="0"/>
                      <a:pt x="0" y="953"/>
                      <a:pt x="526" y="1574"/>
                    </a:cubicBezTo>
                    <a:cubicBezTo>
                      <a:pt x="379" y="1400"/>
                      <a:pt x="400" y="1139"/>
                      <a:pt x="575" y="991"/>
                    </a:cubicBezTo>
                    <a:cubicBezTo>
                      <a:pt x="1194" y="467"/>
                      <a:pt x="2142" y="1558"/>
                      <a:pt x="1521" y="2097"/>
                    </a:cubicBezTo>
                    <a:close/>
                  </a:path>
                </a:pathLst>
              </a:custGeom>
              <a:solidFill>
                <a:srgbClr val="DAE54A"/>
              </a:solidFill>
              <a:ln w="12700" cap="flat">
                <a:noFill/>
                <a:miter lim="400000"/>
              </a:ln>
              <a:effectLst/>
            </p:spPr>
            <p:txBody>
              <a:bodyPr anchor="ctr"/>
              <a:lstStyle/>
              <a:p>
                <a:pPr algn="ctr"/>
                <a:endParaRPr lang="en-US" sz="2400"/>
              </a:p>
            </p:txBody>
          </p:sp>
          <p:sp>
            <p:nvSpPr>
              <p:cNvPr id="10" name="Freeform 8"/>
              <p:cNvSpPr/>
              <p:nvPr/>
            </p:nvSpPr>
            <p:spPr bwMode="auto">
              <a:xfrm>
                <a:off x="5195439" y="2788319"/>
                <a:ext cx="2640500" cy="2623627"/>
              </a:xfrm>
              <a:custGeom>
                <a:avLst/>
                <a:gdLst>
                  <a:gd name="T0" fmla="*/ 0 w 2097"/>
                  <a:gd name="T1" fmla="*/ 1520 h 2142"/>
                  <a:gd name="T2" fmla="*/ 1463 w 2097"/>
                  <a:gd name="T3" fmla="*/ 1636 h 2142"/>
                  <a:gd name="T4" fmla="*/ 523 w 2097"/>
                  <a:gd name="T5" fmla="*/ 525 h 2142"/>
                  <a:gd name="T6" fmla="*/ 1106 w 2097"/>
                  <a:gd name="T7" fmla="*/ 574 h 2142"/>
                  <a:gd name="T8" fmla="*/ 0 w 2097"/>
                  <a:gd name="T9" fmla="*/ 1520 h 2142"/>
                </a:gdLst>
                <a:ahLst/>
                <a:cxnLst>
                  <a:cxn ang="0">
                    <a:pos x="T0" y="T1"/>
                  </a:cxn>
                  <a:cxn ang="0">
                    <a:pos x="T2" y="T3"/>
                  </a:cxn>
                  <a:cxn ang="0">
                    <a:pos x="T4" y="T5"/>
                  </a:cxn>
                  <a:cxn ang="0">
                    <a:pos x="T6" y="T7"/>
                  </a:cxn>
                  <a:cxn ang="0">
                    <a:pos x="T8" y="T9"/>
                  </a:cxn>
                </a:cxnLst>
                <a:rect l="0" t="0" r="r" b="b"/>
                <a:pathLst>
                  <a:path w="2097" h="2142">
                    <a:moveTo>
                      <a:pt x="0" y="1520"/>
                    </a:moveTo>
                    <a:cubicBezTo>
                      <a:pt x="373" y="1954"/>
                      <a:pt x="1026" y="2006"/>
                      <a:pt x="1463" y="1636"/>
                    </a:cubicBezTo>
                    <a:cubicBezTo>
                      <a:pt x="2097" y="1100"/>
                      <a:pt x="1144" y="0"/>
                      <a:pt x="523" y="525"/>
                    </a:cubicBezTo>
                    <a:cubicBezTo>
                      <a:pt x="697" y="378"/>
                      <a:pt x="958" y="400"/>
                      <a:pt x="1106" y="574"/>
                    </a:cubicBezTo>
                    <a:cubicBezTo>
                      <a:pt x="1630" y="1193"/>
                      <a:pt x="539" y="2142"/>
                      <a:pt x="0" y="1520"/>
                    </a:cubicBezTo>
                    <a:close/>
                  </a:path>
                </a:pathLst>
              </a:custGeom>
              <a:solidFill>
                <a:srgbClr val="C0E1F2"/>
              </a:solidFill>
              <a:ln w="12700" cap="flat">
                <a:noFill/>
                <a:miter lim="400000"/>
              </a:ln>
              <a:effectLst/>
            </p:spPr>
            <p:txBody>
              <a:bodyPr anchor="ctr"/>
              <a:lstStyle/>
              <a:p>
                <a:pPr algn="ctr"/>
                <a:endParaRPr lang="en-US" sz="2400">
                  <a:solidFill>
                    <a:schemeClr val="tx1"/>
                  </a:solidFill>
                </a:endParaRPr>
              </a:p>
            </p:txBody>
          </p:sp>
        </p:grpSp>
        <p:sp>
          <p:nvSpPr>
            <p:cNvPr id="73" name="矩形 72"/>
            <p:cNvSpPr/>
            <p:nvPr/>
          </p:nvSpPr>
          <p:spPr>
            <a:xfrm>
              <a:off x="4202940" y="2159711"/>
              <a:ext cx="3194577" cy="3375033"/>
            </a:xfrm>
            <a:prstGeom prst="rect">
              <a:avLst/>
            </a:prstGeom>
          </p:spPr>
          <p:txBody>
            <a:bodyPr wrap="square">
              <a:spAutoFit/>
              <a:scene3d>
                <a:camera prst="orthographicFront"/>
                <a:lightRig rig="threePt" dir="t"/>
              </a:scene3d>
              <a:sp3d contourW="12700"/>
            </a:bodyPr>
            <a:lstStyle/>
            <a:p>
              <a:pPr algn="l" fontAlgn="auto">
                <a:lnSpc>
                  <a:spcPct val="150000"/>
                </a:lnSpc>
              </a:pPr>
              <a:r>
                <a:rPr lang="zh-CN" altLang="en-US">
                  <a:sym typeface="+mn-ea"/>
                </a:rPr>
                <a:t>（3）答辩注意事项。</a:t>
              </a:r>
              <a:endParaRPr lang="zh-CN" altLang="en-US">
                <a:sym typeface="+mn-ea"/>
              </a:endParaRPr>
            </a:p>
            <a:p>
              <a:pPr algn="l" fontAlgn="auto">
                <a:lnSpc>
                  <a:spcPct val="150000"/>
                </a:lnSpc>
              </a:pPr>
              <a:r>
                <a:rPr lang="zh-CN" altLang="en-US">
                  <a:sym typeface="+mn-ea"/>
                </a:rPr>
                <a:t>①携带论文及相关资料，以备查找，还要带上笔和本，随时记录问题和评议意见。</a:t>
              </a:r>
              <a:endParaRPr lang="zh-CN" altLang="en-US">
                <a:sym typeface="+mn-ea"/>
              </a:endParaRPr>
            </a:p>
            <a:p>
              <a:pPr algn="l" fontAlgn="auto">
                <a:lnSpc>
                  <a:spcPct val="150000"/>
                </a:lnSpc>
              </a:pPr>
              <a:r>
                <a:rPr lang="zh-CN" altLang="en-US">
                  <a:sym typeface="+mn-ea"/>
                </a:rPr>
                <a:t>②答辩时声音洪亮、发音准确，坦然镇定。回答时充满自信，语气肯定，重点突出，简洁明了。</a:t>
              </a:r>
              <a:endParaRPr lang="zh-CN" altLang="en-US">
                <a:sym typeface="+mn-ea"/>
              </a:endParaRPr>
            </a:p>
            <a:p>
              <a:pPr algn="l" fontAlgn="auto">
                <a:lnSpc>
                  <a:spcPct val="150000"/>
                </a:lnSpc>
              </a:pPr>
              <a:r>
                <a:rPr lang="zh-CN" altLang="en-US">
                  <a:sym typeface="+mn-ea"/>
                </a:rPr>
                <a:t>③对老师提出的疑问要慎重回答，对有把握的问题要回答或辩解、申明理由；对拿不准的问题，可不进行辩解，实事求是地做出回答。</a:t>
              </a:r>
              <a:endParaRPr lang="zh-CN" altLang="en-US">
                <a:sym typeface="+mn-ea"/>
              </a:endParaRPr>
            </a:p>
            <a:p>
              <a:pPr algn="l" fontAlgn="auto">
                <a:lnSpc>
                  <a:spcPct val="150000"/>
                </a:lnSpc>
              </a:pPr>
              <a:r>
                <a:rPr lang="zh-CN" altLang="en-US">
                  <a:sym typeface="+mn-ea"/>
                </a:rPr>
                <a:t>④注意礼仪要求，态度要谦恭，给老师留个好印象。</a:t>
              </a:r>
              <a:endParaRPr lang="zh-CN" altLang="en-US">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C0E1F2"/>
        </a:solidFill>
        <a:effectLst/>
      </p:bgPr>
    </p:bg>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a:off x="3649818" y="0"/>
            <a:ext cx="1216885" cy="6858000"/>
          </a:xfrm>
          <a:prstGeom prst="rect">
            <a:avLst/>
          </a:prstGeom>
        </p:spPr>
      </p:pic>
      <p:pic>
        <p:nvPicPr>
          <p:cNvPr id="38" name="图片 37"/>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rot="10800000">
            <a:off x="10071208" y="0"/>
            <a:ext cx="1791843" cy="6858000"/>
          </a:xfrm>
          <a:prstGeom prst="rect">
            <a:avLst/>
          </a:prstGeom>
        </p:spPr>
      </p:pic>
      <p:sp>
        <p:nvSpPr>
          <p:cNvPr id="12" name="矩形 11"/>
          <p:cNvSpPr/>
          <p:nvPr/>
        </p:nvSpPr>
        <p:spPr>
          <a:xfrm rot="1454733">
            <a:off x="-2067556" y="2643184"/>
            <a:ext cx="3505200" cy="6858000"/>
          </a:xfrm>
          <a:prstGeom prst="rect">
            <a:avLst/>
          </a:prstGeom>
          <a:solidFill>
            <a:srgbClr val="C0E1F2"/>
          </a:solidFill>
          <a:ln>
            <a:noFill/>
          </a:ln>
          <a:effectLst>
            <a:outerShdw blurRad="50800" dist="508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454733">
            <a:off x="-1756534" y="-1727239"/>
            <a:ext cx="3505200" cy="6858000"/>
          </a:xfrm>
          <a:prstGeom prst="rect">
            <a:avLst/>
          </a:prstGeom>
          <a:solidFill>
            <a:srgbClr val="DAE54A"/>
          </a:solidFill>
          <a:ln>
            <a:noFill/>
          </a:ln>
          <a:effectLst>
            <a:outerShdw blurRad="50800" dist="50800" dir="504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1454733">
            <a:off x="11003898" y="4018010"/>
            <a:ext cx="3505200" cy="6858000"/>
          </a:xfrm>
          <a:prstGeom prst="rect">
            <a:avLst/>
          </a:prstGeom>
          <a:solidFill>
            <a:srgbClr val="DAE54A"/>
          </a:solidFill>
          <a:ln>
            <a:noFill/>
          </a:ln>
          <a:effectLst>
            <a:outerShdw blurRad="50800" dist="50800" dir="762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1493014">
            <a:off x="11450444" y="451072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7" name="矩形 16"/>
          <p:cNvSpPr/>
          <p:nvPr/>
        </p:nvSpPr>
        <p:spPr>
          <a:xfrm rot="1493014">
            <a:off x="776448" y="3490371"/>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rot="1493014">
            <a:off x="978092" y="-88005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042" t="50976" r="33948" b="488"/>
          <a:stretch>
            <a:fillRect/>
          </a:stretch>
        </p:blipFill>
        <p:spPr>
          <a:xfrm rot="5400000">
            <a:off x="4123203" y="422875"/>
            <a:ext cx="6857999" cy="6012247"/>
          </a:xfrm>
          <a:prstGeom prst="rect">
            <a:avLst/>
          </a:prstGeom>
        </p:spPr>
      </p:pic>
      <p:sp>
        <p:nvSpPr>
          <p:cNvPr id="4" name="文本框 3"/>
          <p:cNvSpPr txBox="1"/>
          <p:nvPr/>
        </p:nvSpPr>
        <p:spPr>
          <a:xfrm>
            <a:off x="5028565" y="183515"/>
            <a:ext cx="3771900" cy="368300"/>
          </a:xfrm>
          <a:prstGeom prst="rect">
            <a:avLst/>
          </a:prstGeom>
          <a:noFill/>
        </p:spPr>
        <p:txBody>
          <a:bodyPr wrap="square" rtlCol="0">
            <a:spAutoFit/>
          </a:bodyPr>
          <a:p>
            <a:endParaRPr lang="zh-CN" altLang="en-US"/>
          </a:p>
        </p:txBody>
      </p:sp>
      <p:sp>
        <p:nvSpPr>
          <p:cNvPr id="5" name="文本框 4"/>
          <p:cNvSpPr txBox="1"/>
          <p:nvPr/>
        </p:nvSpPr>
        <p:spPr>
          <a:xfrm>
            <a:off x="5125085" y="2798445"/>
            <a:ext cx="4316730" cy="645160"/>
          </a:xfrm>
          <a:prstGeom prst="rect">
            <a:avLst/>
          </a:prstGeom>
          <a:noFill/>
        </p:spPr>
        <p:txBody>
          <a:bodyPr wrap="square" rtlCol="0">
            <a:spAutoFit/>
          </a:bodyPr>
          <a:p>
            <a:pPr lvl="0" algn="ctr">
              <a:defRPr/>
            </a:pPr>
            <a:r>
              <a:rPr lang="zh-CN" altLang="en-US" sz="3600" b="1" dirty="0">
                <a:solidFill>
                  <a:srgbClr val="7030A0"/>
                </a:solidFill>
                <a:sym typeface="+mn-ea"/>
              </a:rPr>
              <a:t>第三节　毕业设计</a:t>
            </a:r>
            <a:endParaRPr lang="zh-CN" altLang="en-US" sz="3600" b="1" dirty="0">
              <a:solidFill>
                <a:srgbClr val="7030A0"/>
              </a:solidFill>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766060" y="-1701800"/>
            <a:ext cx="6415405" cy="10703560"/>
          </a:xfrm>
          <a:prstGeom prst="rect">
            <a:avLst/>
          </a:prstGeom>
        </p:spPr>
      </p:pic>
      <p:sp>
        <p:nvSpPr>
          <p:cNvPr id="34" name="文本框 33"/>
          <p:cNvSpPr txBox="1"/>
          <p:nvPr/>
        </p:nvSpPr>
        <p:spPr>
          <a:xfrm>
            <a:off x="4023361" y="615615"/>
            <a:ext cx="41452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dirty="0">
                <a:effectLst>
                  <a:outerShdw blurRad="38100" dist="19050" dir="2700000" algn="tl" rotWithShape="0">
                    <a:schemeClr val="dk1">
                      <a:alpha val="40000"/>
                    </a:schemeClr>
                  </a:outerShdw>
                </a:effectLst>
                <a:latin typeface="方正清刻本悦宋简体" panose="02000000000000000000" pitchFamily="2" charset="-122"/>
                <a:ea typeface="方正清刻本悦宋简体" panose="02000000000000000000" pitchFamily="2" charset="-122"/>
                <a:sym typeface="+mn-ea"/>
              </a:rPr>
              <a:t>毕业设计的概念、要求及选题</a:t>
            </a:r>
            <a:endParaRPr lang="zh-CN" altLang="en-US" sz="2400" dirty="0">
              <a:effectLst>
                <a:outerShdw blurRad="38100" dist="19050" dir="2700000" algn="tl" rotWithShape="0">
                  <a:schemeClr val="dk1">
                    <a:alpha val="40000"/>
                  </a:schemeClr>
                </a:outerShdw>
              </a:effectLst>
              <a:latin typeface="方正清刻本悦宋简体" panose="02000000000000000000" pitchFamily="2" charset="-122"/>
              <a:ea typeface="方正清刻本悦宋简体" panose="02000000000000000000" pitchFamily="2" charset="-122"/>
              <a:sym typeface="+mn-ea"/>
            </a:endParaRPr>
          </a:p>
        </p:txBody>
      </p:sp>
      <p:grpSp>
        <p:nvGrpSpPr>
          <p:cNvPr id="4" name="组合 3"/>
          <p:cNvGrpSpPr/>
          <p:nvPr/>
        </p:nvGrpSpPr>
        <p:grpSpPr>
          <a:xfrm>
            <a:off x="1412240" y="1216659"/>
            <a:ext cx="10213340" cy="5106342"/>
            <a:chOff x="989226" y="1137732"/>
            <a:chExt cx="10213548" cy="4391220"/>
          </a:xfrm>
        </p:grpSpPr>
        <p:sp>
          <p:nvSpPr>
            <p:cNvPr id="38" name="矩形 37"/>
            <p:cNvSpPr/>
            <p:nvPr/>
          </p:nvSpPr>
          <p:spPr>
            <a:xfrm>
              <a:off x="1445230" y="2551435"/>
              <a:ext cx="2068514" cy="2222509"/>
            </a:xfrm>
            <a:prstGeom prst="rect">
              <a:avLst/>
            </a:prstGeom>
          </p:spPr>
          <p:txBody>
            <a:bodyPr wrap="square">
              <a:spAutoFit/>
              <a:scene3d>
                <a:camera prst="orthographicFront"/>
                <a:lightRig rig="threePt" dir="t"/>
              </a:scene3d>
              <a:sp3d contourW="12700"/>
            </a:bodyPr>
            <a:lstStyle/>
            <a:p>
              <a:pPr algn="l" fontAlgn="auto">
                <a:lnSpc>
                  <a:spcPct val="150000"/>
                </a:lnSpc>
              </a:pPr>
              <a:r>
                <a:rPr lang="zh-CN" altLang="en-US">
                  <a:sym typeface="+mn-ea"/>
                </a:rPr>
                <a:t>毕业设计是高等学校技术科学专业及其他需培养设计能力的专业或学科应届毕业生的总结性独立作业。</a:t>
              </a:r>
              <a:endParaRPr lang="zh-CN" altLang="en-US">
                <a:sym typeface="+mn-ea"/>
              </a:endParaRPr>
            </a:p>
          </p:txBody>
        </p:sp>
        <p:sp>
          <p:nvSpPr>
            <p:cNvPr id="57" name="Rectangle 6"/>
            <p:cNvSpPr>
              <a:spLocks noChangeArrowheads="1"/>
            </p:cNvSpPr>
            <p:nvPr/>
          </p:nvSpPr>
          <p:spPr bwMode="auto">
            <a:xfrm flipH="1">
              <a:off x="1445302" y="4786002"/>
              <a:ext cx="2319920" cy="742950"/>
            </a:xfrm>
            <a:prstGeom prst="rect">
              <a:avLst/>
            </a:prstGeom>
            <a:solidFill>
              <a:srgbClr val="C0E1F2"/>
            </a:solidFill>
            <a:ln w="9525">
              <a:noFill/>
              <a:miter lim="800000"/>
            </a:ln>
          </p:spPr>
          <p:txBody>
            <a:bodyPr vert="horz" wrap="square" lIns="91440" tIns="45720" rIns="91440" bIns="45720" numCol="1" anchor="t" anchorCtr="0" compatLnSpc="1"/>
            <a:lstStyle/>
            <a:p>
              <a:endParaRPr lang="zh-CN" altLang="en-US"/>
            </a:p>
          </p:txBody>
        </p:sp>
        <p:sp>
          <p:nvSpPr>
            <p:cNvPr id="58" name="Rectangle 7"/>
            <p:cNvSpPr>
              <a:spLocks noChangeArrowheads="1"/>
            </p:cNvSpPr>
            <p:nvPr/>
          </p:nvSpPr>
          <p:spPr bwMode="auto">
            <a:xfrm flipH="1">
              <a:off x="3765222" y="4047815"/>
              <a:ext cx="2323497" cy="738188"/>
            </a:xfrm>
            <a:prstGeom prst="rect">
              <a:avLst/>
            </a:prstGeom>
            <a:solidFill>
              <a:srgbClr val="C0E1F2"/>
            </a:solidFill>
            <a:ln w="9525">
              <a:noFill/>
              <a:miter lim="800000"/>
            </a:ln>
          </p:spPr>
          <p:txBody>
            <a:bodyPr vert="horz" wrap="square" lIns="91440" tIns="45720" rIns="91440" bIns="45720" numCol="1" anchor="t" anchorCtr="0" compatLnSpc="1"/>
            <a:lstStyle/>
            <a:p>
              <a:endParaRPr lang="zh-CN" altLang="en-US"/>
            </a:p>
          </p:txBody>
        </p:sp>
        <p:sp>
          <p:nvSpPr>
            <p:cNvPr id="59" name="Rectangle 8"/>
            <p:cNvSpPr>
              <a:spLocks noChangeArrowheads="1"/>
            </p:cNvSpPr>
            <p:nvPr/>
          </p:nvSpPr>
          <p:spPr bwMode="auto">
            <a:xfrm flipH="1">
              <a:off x="6088717" y="3304865"/>
              <a:ext cx="2319920" cy="742950"/>
            </a:xfrm>
            <a:prstGeom prst="rect">
              <a:avLst/>
            </a:prstGeom>
            <a:solidFill>
              <a:srgbClr val="C0E1F2"/>
            </a:solidFill>
            <a:ln w="9525">
              <a:noFill/>
              <a:miter lim="800000"/>
            </a:ln>
          </p:spPr>
          <p:txBody>
            <a:bodyPr vert="horz" wrap="square" lIns="91440" tIns="45720" rIns="91440" bIns="45720" numCol="1" anchor="t" anchorCtr="0" compatLnSpc="1"/>
            <a:lstStyle/>
            <a:p>
              <a:endParaRPr lang="zh-CN" altLang="en-US" dirty="0"/>
            </a:p>
          </p:txBody>
        </p:sp>
        <p:sp>
          <p:nvSpPr>
            <p:cNvPr id="61" name="Freeform 10"/>
            <p:cNvSpPr/>
            <p:nvPr/>
          </p:nvSpPr>
          <p:spPr bwMode="auto">
            <a:xfrm>
              <a:off x="3765223" y="4786002"/>
              <a:ext cx="311216" cy="742950"/>
            </a:xfrm>
            <a:custGeom>
              <a:avLst/>
              <a:gdLst/>
              <a:ahLst/>
              <a:cxnLst>
                <a:cxn ang="0">
                  <a:pos x="0" y="468"/>
                </a:cxn>
                <a:cxn ang="0">
                  <a:pos x="0" y="468"/>
                </a:cxn>
                <a:cxn ang="0">
                  <a:pos x="0" y="0"/>
                </a:cxn>
                <a:cxn ang="0">
                  <a:pos x="286" y="0"/>
                </a:cxn>
                <a:cxn ang="0">
                  <a:pos x="0" y="468"/>
                </a:cxn>
              </a:cxnLst>
              <a:rect l="0" t="0" r="r" b="b"/>
              <a:pathLst>
                <a:path w="286" h="468">
                  <a:moveTo>
                    <a:pt x="0" y="468"/>
                  </a:moveTo>
                  <a:lnTo>
                    <a:pt x="0" y="468"/>
                  </a:lnTo>
                  <a:lnTo>
                    <a:pt x="0" y="0"/>
                  </a:lnTo>
                  <a:lnTo>
                    <a:pt x="286" y="0"/>
                  </a:lnTo>
                  <a:lnTo>
                    <a:pt x="0" y="468"/>
                  </a:lnTo>
                  <a:close/>
                </a:path>
              </a:pathLst>
            </a:custGeom>
            <a:solidFill>
              <a:schemeClr val="bg1">
                <a:lumMod val="85000"/>
                <a:alpha val="65000"/>
              </a:schemeClr>
            </a:solidFill>
            <a:ln w="9525">
              <a:noFill/>
              <a:round/>
            </a:ln>
          </p:spPr>
          <p:txBody>
            <a:bodyPr vert="horz" wrap="square" lIns="91440" tIns="45720" rIns="91440" bIns="45720" numCol="1" anchor="t" anchorCtr="0" compatLnSpc="1"/>
            <a:lstStyle/>
            <a:p>
              <a:endParaRPr lang="zh-CN" altLang="en-US"/>
            </a:p>
          </p:txBody>
        </p:sp>
        <p:sp>
          <p:nvSpPr>
            <p:cNvPr id="62" name="Freeform 11"/>
            <p:cNvSpPr/>
            <p:nvPr/>
          </p:nvSpPr>
          <p:spPr bwMode="auto">
            <a:xfrm>
              <a:off x="6088717" y="4048361"/>
              <a:ext cx="307951" cy="738188"/>
            </a:xfrm>
            <a:custGeom>
              <a:avLst/>
              <a:gdLst/>
              <a:ahLst/>
              <a:cxnLst>
                <a:cxn ang="0">
                  <a:pos x="0" y="465"/>
                </a:cxn>
                <a:cxn ang="0">
                  <a:pos x="0" y="465"/>
                </a:cxn>
                <a:cxn ang="0">
                  <a:pos x="0" y="0"/>
                </a:cxn>
                <a:cxn ang="0">
                  <a:pos x="283" y="0"/>
                </a:cxn>
                <a:cxn ang="0">
                  <a:pos x="0" y="465"/>
                </a:cxn>
              </a:cxnLst>
              <a:rect l="0" t="0" r="r" b="b"/>
              <a:pathLst>
                <a:path w="283" h="465">
                  <a:moveTo>
                    <a:pt x="0" y="465"/>
                  </a:moveTo>
                  <a:lnTo>
                    <a:pt x="0" y="465"/>
                  </a:lnTo>
                  <a:lnTo>
                    <a:pt x="0" y="0"/>
                  </a:lnTo>
                  <a:lnTo>
                    <a:pt x="283" y="0"/>
                  </a:lnTo>
                  <a:lnTo>
                    <a:pt x="0" y="465"/>
                  </a:lnTo>
                  <a:close/>
                </a:path>
              </a:pathLst>
            </a:custGeom>
            <a:solidFill>
              <a:schemeClr val="bg1">
                <a:lumMod val="85000"/>
                <a:alpha val="65000"/>
              </a:schemeClr>
            </a:solidFill>
            <a:ln w="9525">
              <a:noFill/>
              <a:round/>
            </a:ln>
          </p:spPr>
          <p:txBody>
            <a:bodyPr vert="horz" wrap="square" lIns="91440" tIns="45720" rIns="91440" bIns="45720" numCol="1" anchor="t" anchorCtr="0" compatLnSpc="1"/>
            <a:lstStyle/>
            <a:p>
              <a:endParaRPr lang="zh-CN" altLang="en-US"/>
            </a:p>
          </p:txBody>
        </p:sp>
        <p:sp>
          <p:nvSpPr>
            <p:cNvPr id="63" name="Freeform 12"/>
            <p:cNvSpPr/>
            <p:nvPr/>
          </p:nvSpPr>
          <p:spPr bwMode="auto">
            <a:xfrm>
              <a:off x="8408638" y="3304865"/>
              <a:ext cx="310128" cy="742950"/>
            </a:xfrm>
            <a:custGeom>
              <a:avLst/>
              <a:gdLst/>
              <a:ahLst/>
              <a:cxnLst>
                <a:cxn ang="0">
                  <a:pos x="0" y="468"/>
                </a:cxn>
                <a:cxn ang="0">
                  <a:pos x="0" y="468"/>
                </a:cxn>
                <a:cxn ang="0">
                  <a:pos x="0" y="0"/>
                </a:cxn>
                <a:cxn ang="0">
                  <a:pos x="285" y="0"/>
                </a:cxn>
                <a:cxn ang="0">
                  <a:pos x="0" y="468"/>
                </a:cxn>
              </a:cxnLst>
              <a:rect l="0" t="0" r="r" b="b"/>
              <a:pathLst>
                <a:path w="285" h="468">
                  <a:moveTo>
                    <a:pt x="0" y="468"/>
                  </a:moveTo>
                  <a:lnTo>
                    <a:pt x="0" y="468"/>
                  </a:lnTo>
                  <a:lnTo>
                    <a:pt x="0" y="0"/>
                  </a:lnTo>
                  <a:lnTo>
                    <a:pt x="285" y="0"/>
                  </a:lnTo>
                  <a:lnTo>
                    <a:pt x="0" y="468"/>
                  </a:lnTo>
                  <a:close/>
                </a:path>
              </a:pathLst>
            </a:custGeom>
            <a:solidFill>
              <a:schemeClr val="bg1">
                <a:lumMod val="85000"/>
                <a:alpha val="65000"/>
              </a:schemeClr>
            </a:solidFill>
            <a:ln w="9525">
              <a:noFill/>
              <a:round/>
            </a:ln>
          </p:spPr>
          <p:txBody>
            <a:bodyPr vert="horz" wrap="square" lIns="91440" tIns="45720" rIns="91440" bIns="45720" numCol="1" anchor="t" anchorCtr="0" compatLnSpc="1"/>
            <a:lstStyle/>
            <a:p>
              <a:endParaRPr lang="zh-CN" altLang="en-US"/>
            </a:p>
          </p:txBody>
        </p:sp>
        <p:sp>
          <p:nvSpPr>
            <p:cNvPr id="45" name="矩形 44"/>
            <p:cNvSpPr/>
            <p:nvPr/>
          </p:nvSpPr>
          <p:spPr>
            <a:xfrm>
              <a:off x="989226" y="4963805"/>
              <a:ext cx="3232071" cy="3642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rgbClr val="002060"/>
                  </a:solidFill>
                  <a:effectLst>
                    <a:outerShdw blurRad="38100" dist="19050" dir="2700000" algn="tl" rotWithShape="0">
                      <a:schemeClr val="dk1">
                        <a:alpha val="40000"/>
                      </a:schemeClr>
                    </a:outerShdw>
                  </a:effectLst>
                  <a:latin typeface="方正清刻本悦宋简体" panose="02000000000000000000" pitchFamily="2" charset="-122"/>
                  <a:ea typeface="方正清刻本悦宋简体" panose="02000000000000000000" pitchFamily="2" charset="-122"/>
                  <a:sym typeface="+mn-ea"/>
                </a:rPr>
                <a:t>概念</a:t>
              </a:r>
              <a:endParaRPr lang="zh-CN" altLang="en-US" dirty="0">
                <a:solidFill>
                  <a:srgbClr val="002060"/>
                </a:solidFill>
                <a:effectLst>
                  <a:outerShdw blurRad="38100" dist="19050" dir="2700000" algn="tl" rotWithShape="0">
                    <a:schemeClr val="dk1">
                      <a:alpha val="40000"/>
                    </a:schemeClr>
                  </a:outerShdw>
                </a:effectLst>
                <a:latin typeface="方正清刻本悦宋简体" panose="02000000000000000000" pitchFamily="2" charset="-122"/>
                <a:ea typeface="方正清刻本悦宋简体" panose="02000000000000000000" pitchFamily="2" charset="-122"/>
                <a:sym typeface="+mn-ea"/>
              </a:endParaRPr>
            </a:p>
          </p:txBody>
        </p:sp>
        <p:sp>
          <p:nvSpPr>
            <p:cNvPr id="46" name="矩形 45"/>
            <p:cNvSpPr/>
            <p:nvPr/>
          </p:nvSpPr>
          <p:spPr>
            <a:xfrm>
              <a:off x="3310934" y="4234326"/>
              <a:ext cx="3232071" cy="3642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effectLst>
                    <a:outerShdw blurRad="38100" dist="19050" dir="2700000" algn="tl" rotWithShape="0">
                      <a:schemeClr val="dk1">
                        <a:alpha val="40000"/>
                      </a:schemeClr>
                    </a:outerShdw>
                  </a:effectLst>
                  <a:latin typeface="方正清刻本悦宋简体" panose="02000000000000000000" pitchFamily="2" charset="-122"/>
                  <a:ea typeface="方正清刻本悦宋简体" panose="02000000000000000000" pitchFamily="2" charset="-122"/>
                  <a:sym typeface="+mn-ea"/>
                </a:rPr>
                <a:t>要求</a:t>
              </a:r>
              <a:endParaRPr lang="zh-CN" altLang="en-US" dirty="0">
                <a:solidFill>
                  <a:srgbClr val="002060"/>
                </a:solidFill>
                <a:effectLst>
                  <a:outerShdw blurRad="38100" dist="19050" dir="2700000" algn="tl" rotWithShape="0">
                    <a:schemeClr val="dk1">
                      <a:alpha val="40000"/>
                    </a:schemeClr>
                  </a:outerShdw>
                </a:effectLst>
                <a:latin typeface="方正清刻本悦宋简体" panose="02000000000000000000" pitchFamily="2" charset="-122"/>
                <a:ea typeface="方正清刻本悦宋简体" panose="02000000000000000000" pitchFamily="2" charset="-122"/>
                <a:sym typeface="+mn-ea"/>
              </a:endParaRPr>
            </a:p>
          </p:txBody>
        </p:sp>
        <p:sp>
          <p:nvSpPr>
            <p:cNvPr id="47" name="矩形 46"/>
            <p:cNvSpPr/>
            <p:nvPr/>
          </p:nvSpPr>
          <p:spPr>
            <a:xfrm>
              <a:off x="5632642" y="3480819"/>
              <a:ext cx="3232071" cy="3642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effectLst>
                    <a:outerShdw blurRad="38100" dist="19050" dir="2700000" algn="tl" rotWithShape="0">
                      <a:schemeClr val="dk1">
                        <a:alpha val="40000"/>
                      </a:schemeClr>
                    </a:outerShdw>
                  </a:effectLst>
                  <a:latin typeface="方正清刻本悦宋简体" panose="02000000000000000000" pitchFamily="2" charset="-122"/>
                  <a:ea typeface="方正清刻本悦宋简体" panose="02000000000000000000" pitchFamily="2" charset="-122"/>
                  <a:sym typeface="+mn-ea"/>
                </a:rPr>
                <a:t>选题</a:t>
              </a:r>
              <a:endParaRPr lang="zh-CN" altLang="en-US" dirty="0">
                <a:solidFill>
                  <a:schemeClr val="bg1"/>
                </a:solidFill>
                <a:effectLst>
                  <a:outerShdw blurRad="38100" dist="19050" dir="2700000" algn="tl" rotWithShape="0">
                    <a:schemeClr val="dk1">
                      <a:alpha val="40000"/>
                    </a:schemeClr>
                  </a:outerShdw>
                </a:effectLst>
                <a:latin typeface="方正清刻本悦宋简体" panose="02000000000000000000" pitchFamily="2" charset="-122"/>
                <a:ea typeface="方正清刻本悦宋简体" panose="02000000000000000000" pitchFamily="2" charset="-122"/>
                <a:sym typeface="+mn-ea"/>
              </a:endParaRPr>
            </a:p>
          </p:txBody>
        </p:sp>
        <p:sp>
          <p:nvSpPr>
            <p:cNvPr id="48" name="矩形 47"/>
            <p:cNvSpPr/>
            <p:nvPr/>
          </p:nvSpPr>
          <p:spPr>
            <a:xfrm>
              <a:off x="7970703" y="2710298"/>
              <a:ext cx="3232071" cy="3642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bg1"/>
                  </a:solidFill>
                  <a:latin typeface="TypeLand 康熙字典體 Trial" panose="020B0502000000000001" pitchFamily="34" charset="-122"/>
                  <a:ea typeface="TypeLand 康熙字典體 Trial" panose="020B0502000000000001" pitchFamily="34" charset="-122"/>
                </a:rPr>
                <a:t>标题文字添加</a:t>
              </a:r>
              <a:endParaRPr lang="zh-CN" altLang="en-US" dirty="0">
                <a:solidFill>
                  <a:schemeClr val="bg1"/>
                </a:solidFill>
                <a:latin typeface="TypeLand 康熙字典體 Trial" panose="020B0502000000000001" pitchFamily="34" charset="-122"/>
                <a:ea typeface="TypeLand 康熙字典體 Trial" panose="020B0502000000000001" pitchFamily="34" charset="-122"/>
              </a:endParaRPr>
            </a:p>
          </p:txBody>
        </p:sp>
        <p:sp>
          <p:nvSpPr>
            <p:cNvPr id="81" name="矩形 80"/>
            <p:cNvSpPr/>
            <p:nvPr/>
          </p:nvSpPr>
          <p:spPr>
            <a:xfrm>
              <a:off x="3765502" y="1220189"/>
              <a:ext cx="2451150" cy="2936769"/>
            </a:xfrm>
            <a:prstGeom prst="rect">
              <a:avLst/>
            </a:prstGeom>
          </p:spPr>
          <p:txBody>
            <a:bodyPr wrap="square">
              <a:spAutoFit/>
              <a:scene3d>
                <a:camera prst="orthographicFront"/>
                <a:lightRig rig="threePt" dir="t"/>
              </a:scene3d>
              <a:sp3d contourW="12700"/>
            </a:bodyPr>
            <a:lstStyle/>
            <a:p>
              <a:pPr algn="l" fontAlgn="auto">
                <a:lnSpc>
                  <a:spcPct val="150000"/>
                </a:lnSpc>
              </a:pPr>
              <a:r>
                <a:rPr lang="zh-CN" altLang="en-US">
                  <a:sym typeface="+mn-ea"/>
                </a:rPr>
                <a:t>考查运用原理（机械、电力、电子、计算机）的能力、查阅资料、工程手册、材料手册等方面的能力、绘制图纸的能力、评析模型数据的能力、实验工作的能力。</a:t>
              </a:r>
              <a:endParaRPr lang="zh-CN" altLang="en-US">
                <a:sym typeface="+mn-ea"/>
              </a:endParaRPr>
            </a:p>
          </p:txBody>
        </p:sp>
        <p:sp>
          <p:nvSpPr>
            <p:cNvPr id="82" name="矩形 81"/>
            <p:cNvSpPr/>
            <p:nvPr/>
          </p:nvSpPr>
          <p:spPr>
            <a:xfrm>
              <a:off x="6326510" y="1137732"/>
              <a:ext cx="3453835" cy="2222509"/>
            </a:xfrm>
            <a:prstGeom prst="rect">
              <a:avLst/>
            </a:prstGeom>
          </p:spPr>
          <p:txBody>
            <a:bodyPr wrap="square">
              <a:spAutoFit/>
              <a:scene3d>
                <a:camera prst="orthographicFront"/>
                <a:lightRig rig="threePt" dir="t"/>
              </a:scene3d>
              <a:sp3d contourW="12700"/>
            </a:bodyPr>
            <a:lstStyle/>
            <a:p>
              <a:pPr algn="l" fontAlgn="auto">
                <a:lnSpc>
                  <a:spcPct val="150000"/>
                </a:lnSpc>
                <a:buClrTx/>
                <a:buSzTx/>
                <a:buFontTx/>
              </a:pPr>
              <a:r>
                <a:rPr lang="zh-CN" altLang="en-US"/>
                <a:t>毕业设计的课题可从以下几个方面综合考虑。</a:t>
              </a:r>
              <a:endParaRPr lang="zh-CN" altLang="en-US"/>
            </a:p>
            <a:p>
              <a:pPr algn="l" fontAlgn="auto">
                <a:lnSpc>
                  <a:spcPct val="150000"/>
                </a:lnSpc>
                <a:buClrTx/>
                <a:buSzTx/>
                <a:buFontTx/>
              </a:pPr>
              <a:r>
                <a:rPr lang="zh-CN" altLang="en-US"/>
                <a:t>（1）有利于综合学生所学知识。</a:t>
              </a:r>
              <a:endParaRPr lang="zh-CN" altLang="en-US"/>
            </a:p>
            <a:p>
              <a:pPr algn="l" fontAlgn="auto">
                <a:lnSpc>
                  <a:spcPct val="150000"/>
                </a:lnSpc>
                <a:buClrTx/>
                <a:buSzTx/>
                <a:buFontTx/>
              </a:pPr>
              <a:r>
                <a:rPr lang="zh-CN" altLang="en-US"/>
                <a:t>（2）能结合学科特点。</a:t>
              </a:r>
              <a:endParaRPr lang="zh-CN" altLang="en-US"/>
            </a:p>
            <a:p>
              <a:pPr algn="l" fontAlgn="auto">
                <a:lnSpc>
                  <a:spcPct val="150000"/>
                </a:lnSpc>
                <a:buClrTx/>
                <a:buSzTx/>
                <a:buFontTx/>
              </a:pPr>
              <a:r>
                <a:rPr lang="zh-CN" altLang="en-US"/>
                <a:t>（3）尽可能联系实际。</a:t>
              </a:r>
              <a:endParaRPr lang="zh-CN" altLang="en-US"/>
            </a:p>
            <a:p>
              <a:pPr algn="l" fontAlgn="auto">
                <a:lnSpc>
                  <a:spcPct val="150000"/>
                </a:lnSpc>
                <a:buClrTx/>
                <a:buSzTx/>
                <a:buFontTx/>
              </a:pPr>
              <a:r>
                <a:rPr lang="zh-CN" altLang="en-US"/>
                <a:t>（4）有一定的应用价值。</a:t>
              </a: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3000" advClick="0" advTm="4000">
        <p14:vortex dir="r"/>
      </p:transition>
    </mc:Choice>
    <mc:Fallback>
      <p:transition spd="slow" advClick="0" advTm="400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C0E1F2"/>
        </a:solidFill>
        <a:effectLst/>
      </p:bgPr>
    </p:bg>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a:off x="3649818" y="0"/>
            <a:ext cx="1216885" cy="6858000"/>
          </a:xfrm>
          <a:prstGeom prst="rect">
            <a:avLst/>
          </a:prstGeom>
        </p:spPr>
      </p:pic>
      <p:pic>
        <p:nvPicPr>
          <p:cNvPr id="38" name="图片 37"/>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rot="10800000">
            <a:off x="10071208" y="0"/>
            <a:ext cx="1791843" cy="6858000"/>
          </a:xfrm>
          <a:prstGeom prst="rect">
            <a:avLst/>
          </a:prstGeom>
        </p:spPr>
      </p:pic>
      <p:sp>
        <p:nvSpPr>
          <p:cNvPr id="12" name="矩形 11"/>
          <p:cNvSpPr/>
          <p:nvPr/>
        </p:nvSpPr>
        <p:spPr>
          <a:xfrm rot="1454733">
            <a:off x="-2067556" y="2643184"/>
            <a:ext cx="3505200" cy="6858000"/>
          </a:xfrm>
          <a:prstGeom prst="rect">
            <a:avLst/>
          </a:prstGeom>
          <a:solidFill>
            <a:srgbClr val="C0E1F2"/>
          </a:solidFill>
          <a:ln>
            <a:noFill/>
          </a:ln>
          <a:effectLst>
            <a:outerShdw blurRad="50800" dist="508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454733">
            <a:off x="-1756534" y="-1727239"/>
            <a:ext cx="3505200" cy="6858000"/>
          </a:xfrm>
          <a:prstGeom prst="rect">
            <a:avLst/>
          </a:prstGeom>
          <a:solidFill>
            <a:srgbClr val="DAE54A"/>
          </a:solidFill>
          <a:ln>
            <a:noFill/>
          </a:ln>
          <a:effectLst>
            <a:outerShdw blurRad="50800" dist="50800" dir="504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1454733">
            <a:off x="11003898" y="4018010"/>
            <a:ext cx="3505200" cy="6858000"/>
          </a:xfrm>
          <a:prstGeom prst="rect">
            <a:avLst/>
          </a:prstGeom>
          <a:solidFill>
            <a:srgbClr val="DAE54A"/>
          </a:solidFill>
          <a:ln>
            <a:noFill/>
          </a:ln>
          <a:effectLst>
            <a:outerShdw blurRad="50800" dist="50800" dir="762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1493014">
            <a:off x="11450444" y="451072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7" name="矩形 16"/>
          <p:cNvSpPr/>
          <p:nvPr/>
        </p:nvSpPr>
        <p:spPr>
          <a:xfrm rot="1493014">
            <a:off x="776448" y="3490371"/>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rot="1493014">
            <a:off x="978092" y="-88005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042" t="50976" r="33948" b="488"/>
          <a:stretch>
            <a:fillRect/>
          </a:stretch>
        </p:blipFill>
        <p:spPr>
          <a:xfrm rot="5400000">
            <a:off x="4123203" y="422875"/>
            <a:ext cx="6857999" cy="6012247"/>
          </a:xfrm>
          <a:prstGeom prst="rect">
            <a:avLst/>
          </a:prstGeom>
        </p:spPr>
      </p:pic>
      <p:sp>
        <p:nvSpPr>
          <p:cNvPr id="4" name="文本框 3"/>
          <p:cNvSpPr txBox="1"/>
          <p:nvPr/>
        </p:nvSpPr>
        <p:spPr>
          <a:xfrm>
            <a:off x="5028565" y="183515"/>
            <a:ext cx="3771900" cy="368300"/>
          </a:xfrm>
          <a:prstGeom prst="rect">
            <a:avLst/>
          </a:prstGeom>
          <a:noFill/>
        </p:spPr>
        <p:txBody>
          <a:bodyPr wrap="square" rtlCol="0">
            <a:spAutoFit/>
          </a:bodyPr>
          <a:p>
            <a:endParaRPr lang="zh-CN" altLang="en-US"/>
          </a:p>
        </p:txBody>
      </p:sp>
      <p:sp>
        <p:nvSpPr>
          <p:cNvPr id="5" name="文本框 4"/>
          <p:cNvSpPr txBox="1"/>
          <p:nvPr/>
        </p:nvSpPr>
        <p:spPr>
          <a:xfrm>
            <a:off x="5572760" y="305435"/>
            <a:ext cx="3340100" cy="460375"/>
          </a:xfrm>
          <a:prstGeom prst="rect">
            <a:avLst/>
          </a:prstGeom>
          <a:noFill/>
        </p:spPr>
        <p:txBody>
          <a:bodyPr wrap="square" rtlCol="0">
            <a:spAutoFit/>
          </a:bodyPr>
          <a:p>
            <a:pPr lvl="0" algn="ctr">
              <a:defRPr/>
            </a:pPr>
            <a:r>
              <a:rPr lang="zh-CN" altLang="en-US" sz="2400" dirty="0">
                <a:sym typeface="+mn-ea"/>
              </a:rPr>
              <a:t>毕业设计的写作要求</a:t>
            </a:r>
            <a:endParaRPr lang="zh-CN" altLang="en-US" sz="2400" dirty="0">
              <a:sym typeface="+mn-ea"/>
            </a:endParaRPr>
          </a:p>
        </p:txBody>
      </p:sp>
      <p:sp>
        <p:nvSpPr>
          <p:cNvPr id="6" name="文本框 5"/>
          <p:cNvSpPr txBox="1"/>
          <p:nvPr/>
        </p:nvSpPr>
        <p:spPr>
          <a:xfrm>
            <a:off x="4930140" y="843915"/>
            <a:ext cx="5077460" cy="5169535"/>
          </a:xfrm>
          <a:prstGeom prst="rect">
            <a:avLst/>
          </a:prstGeom>
          <a:noFill/>
        </p:spPr>
        <p:txBody>
          <a:bodyPr wrap="square" rtlCol="0">
            <a:spAutoFit/>
          </a:bodyPr>
          <a:p>
            <a:pPr fontAlgn="auto">
              <a:lnSpc>
                <a:spcPct val="150000"/>
              </a:lnSpc>
            </a:pPr>
            <a:r>
              <a:rPr lang="en-US" altLang="zh-CN" sz="2000" dirty="0">
                <a:ea typeface="+mn-lt"/>
                <a:cs typeface="+mn-lt"/>
                <a:sym typeface="+mn-ea"/>
              </a:rPr>
              <a:t>      </a:t>
            </a:r>
            <a:r>
              <a:rPr sz="2000" dirty="0">
                <a:ea typeface="+mn-lt"/>
                <a:cs typeface="+mn-lt"/>
                <a:sym typeface="+mn-ea"/>
              </a:rPr>
              <a:t>（一）设计原理的表述</a:t>
            </a:r>
            <a:endParaRPr sz="2000" dirty="0">
              <a:ea typeface="+mn-lt"/>
              <a:cs typeface="+mn-lt"/>
              <a:sym typeface="+mn-ea"/>
            </a:endParaRPr>
          </a:p>
          <a:p>
            <a:pPr fontAlgn="auto">
              <a:lnSpc>
                <a:spcPct val="150000"/>
              </a:lnSpc>
            </a:pPr>
            <a:r>
              <a:rPr sz="2000" dirty="0">
                <a:ea typeface="+mn-lt"/>
                <a:cs typeface="+mn-lt"/>
                <a:sym typeface="+mn-ea"/>
              </a:rPr>
              <a:t>（1）表述整体。对总体进行说明时，多采用结构框架图或流程图的方式进行，这样易于让人从整体上先把握设计者的基本思路。</a:t>
            </a:r>
            <a:endParaRPr sz="2000" dirty="0">
              <a:ea typeface="+mn-lt"/>
              <a:cs typeface="+mn-lt"/>
              <a:sym typeface="+mn-ea"/>
            </a:endParaRPr>
          </a:p>
          <a:p>
            <a:pPr fontAlgn="auto">
              <a:lnSpc>
                <a:spcPct val="150000"/>
              </a:lnSpc>
            </a:pPr>
            <a:r>
              <a:rPr sz="2000" dirty="0">
                <a:ea typeface="+mn-lt"/>
                <a:cs typeface="+mn-lt"/>
                <a:sym typeface="+mn-ea"/>
              </a:rPr>
              <a:t>（2）重点（关键问题）说明。指对工程设计原理的关键技术或核心问题的说明。</a:t>
            </a:r>
            <a:endParaRPr sz="2000" dirty="0">
              <a:ea typeface="+mn-lt"/>
              <a:cs typeface="+mn-lt"/>
              <a:sym typeface="+mn-ea"/>
            </a:endParaRPr>
          </a:p>
          <a:p>
            <a:pPr fontAlgn="auto">
              <a:lnSpc>
                <a:spcPct val="150000"/>
              </a:lnSpc>
            </a:pPr>
            <a:r>
              <a:rPr sz="2000" dirty="0">
                <a:ea typeface="+mn-lt"/>
                <a:cs typeface="+mn-lt"/>
                <a:sym typeface="+mn-ea"/>
              </a:rPr>
              <a:t>（二）工程的特点或产品的性能表述</a:t>
            </a:r>
            <a:endParaRPr sz="2000" dirty="0">
              <a:ea typeface="+mn-lt"/>
              <a:cs typeface="+mn-lt"/>
              <a:sym typeface="+mn-ea"/>
            </a:endParaRPr>
          </a:p>
          <a:p>
            <a:pPr fontAlgn="auto">
              <a:lnSpc>
                <a:spcPct val="150000"/>
              </a:lnSpc>
            </a:pPr>
            <a:r>
              <a:rPr sz="2000" dirty="0">
                <a:ea typeface="+mn-lt"/>
                <a:cs typeface="+mn-lt"/>
                <a:sym typeface="+mn-ea"/>
              </a:rPr>
              <a:t>（1）说明技术或性能的科学性和先进性。优秀的设计总要体现科学性和先进性。</a:t>
            </a:r>
            <a:endParaRPr sz="2000" dirty="0">
              <a:ea typeface="+mn-lt"/>
              <a:cs typeface="+mn-lt"/>
              <a:sym typeface="+mn-ea"/>
            </a:endParaRPr>
          </a:p>
          <a:p>
            <a:pPr fontAlgn="auto">
              <a:lnSpc>
                <a:spcPct val="150000"/>
              </a:lnSpc>
            </a:pPr>
            <a:r>
              <a:rPr sz="2000" dirty="0">
                <a:ea typeface="+mn-lt"/>
                <a:cs typeface="+mn-lt"/>
                <a:sym typeface="+mn-ea"/>
              </a:rPr>
              <a:t>（2）说明技术和质量的标准。技术和质量标准一般采用国家标准或国际标准。</a:t>
            </a:r>
            <a:endParaRPr sz="2000" dirty="0">
              <a:ea typeface="+mn-lt"/>
              <a:cs typeface="+mn-lt"/>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C0E1F2"/>
        </a:solidFill>
        <a:effectLst/>
      </p:bgPr>
    </p:bg>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a:off x="3649818" y="0"/>
            <a:ext cx="1216885" cy="6858000"/>
          </a:xfrm>
          <a:prstGeom prst="rect">
            <a:avLst/>
          </a:prstGeom>
        </p:spPr>
      </p:pic>
      <p:pic>
        <p:nvPicPr>
          <p:cNvPr id="38" name="图片 37"/>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rot="10800000">
            <a:off x="10071208" y="0"/>
            <a:ext cx="1791843" cy="6858000"/>
          </a:xfrm>
          <a:prstGeom prst="rect">
            <a:avLst/>
          </a:prstGeom>
        </p:spPr>
      </p:pic>
      <p:sp>
        <p:nvSpPr>
          <p:cNvPr id="12" name="矩形 11"/>
          <p:cNvSpPr/>
          <p:nvPr/>
        </p:nvSpPr>
        <p:spPr>
          <a:xfrm rot="1454733">
            <a:off x="-2067556" y="2643184"/>
            <a:ext cx="3505200" cy="6858000"/>
          </a:xfrm>
          <a:prstGeom prst="rect">
            <a:avLst/>
          </a:prstGeom>
          <a:solidFill>
            <a:srgbClr val="C0E1F2"/>
          </a:solidFill>
          <a:ln>
            <a:noFill/>
          </a:ln>
          <a:effectLst>
            <a:outerShdw blurRad="50800" dist="508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454733">
            <a:off x="-1756534" y="-1727239"/>
            <a:ext cx="3505200" cy="6858000"/>
          </a:xfrm>
          <a:prstGeom prst="rect">
            <a:avLst/>
          </a:prstGeom>
          <a:solidFill>
            <a:srgbClr val="DAE54A"/>
          </a:solidFill>
          <a:ln>
            <a:noFill/>
          </a:ln>
          <a:effectLst>
            <a:outerShdw blurRad="50800" dist="50800" dir="504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1454733">
            <a:off x="11003898" y="4018010"/>
            <a:ext cx="3505200" cy="6858000"/>
          </a:xfrm>
          <a:prstGeom prst="rect">
            <a:avLst/>
          </a:prstGeom>
          <a:solidFill>
            <a:srgbClr val="DAE54A"/>
          </a:solidFill>
          <a:ln>
            <a:noFill/>
          </a:ln>
          <a:effectLst>
            <a:outerShdw blurRad="50800" dist="50800" dir="762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1493014">
            <a:off x="11450444" y="451072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7" name="矩形 16"/>
          <p:cNvSpPr/>
          <p:nvPr/>
        </p:nvSpPr>
        <p:spPr>
          <a:xfrm rot="1493014">
            <a:off x="776448" y="3490371"/>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rot="1493014">
            <a:off x="978092" y="-88005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042" t="50976" r="33948" b="488"/>
          <a:stretch>
            <a:fillRect/>
          </a:stretch>
        </p:blipFill>
        <p:spPr>
          <a:xfrm rot="5400000">
            <a:off x="4132093" y="422875"/>
            <a:ext cx="6857999" cy="6012247"/>
          </a:xfrm>
          <a:prstGeom prst="rect">
            <a:avLst/>
          </a:prstGeom>
        </p:spPr>
      </p:pic>
      <p:sp>
        <p:nvSpPr>
          <p:cNvPr id="4" name="文本框 3"/>
          <p:cNvSpPr txBox="1"/>
          <p:nvPr/>
        </p:nvSpPr>
        <p:spPr>
          <a:xfrm>
            <a:off x="5028565" y="183515"/>
            <a:ext cx="3771900" cy="368300"/>
          </a:xfrm>
          <a:prstGeom prst="rect">
            <a:avLst/>
          </a:prstGeom>
          <a:noFill/>
        </p:spPr>
        <p:txBody>
          <a:bodyPr wrap="square" rtlCol="0">
            <a:spAutoFit/>
          </a:bodyPr>
          <a:p>
            <a:endParaRPr lang="zh-CN" altLang="en-US"/>
          </a:p>
        </p:txBody>
      </p:sp>
      <p:sp>
        <p:nvSpPr>
          <p:cNvPr id="5" name="文本框 4"/>
          <p:cNvSpPr txBox="1"/>
          <p:nvPr/>
        </p:nvSpPr>
        <p:spPr>
          <a:xfrm>
            <a:off x="5572760" y="305435"/>
            <a:ext cx="3340100" cy="460375"/>
          </a:xfrm>
          <a:prstGeom prst="rect">
            <a:avLst/>
          </a:prstGeom>
          <a:noFill/>
        </p:spPr>
        <p:txBody>
          <a:bodyPr wrap="square" rtlCol="0">
            <a:spAutoFit/>
          </a:bodyPr>
          <a:p>
            <a:pPr lvl="0" algn="ctr">
              <a:defRPr/>
            </a:pPr>
            <a:r>
              <a:rPr lang="en-US" altLang="zh-CN" sz="2400" dirty="0">
                <a:ea typeface="+mn-lt"/>
                <a:cs typeface="+mn-lt"/>
                <a:sym typeface="+mn-ea"/>
              </a:rPr>
              <a:t> </a:t>
            </a:r>
            <a:r>
              <a:rPr sz="2400" dirty="0">
                <a:ea typeface="+mn-lt"/>
                <a:cs typeface="+mn-lt"/>
                <a:sym typeface="+mn-ea"/>
              </a:rPr>
              <a:t>写作训练</a:t>
            </a:r>
            <a:endParaRPr lang="zh-CN" altLang="en-US" sz="2400" dirty="0">
              <a:sym typeface="+mn-ea"/>
            </a:endParaRPr>
          </a:p>
        </p:txBody>
      </p:sp>
      <p:sp>
        <p:nvSpPr>
          <p:cNvPr id="6" name="文本框 5"/>
          <p:cNvSpPr txBox="1"/>
          <p:nvPr/>
        </p:nvSpPr>
        <p:spPr>
          <a:xfrm>
            <a:off x="5278120" y="843915"/>
            <a:ext cx="4255770" cy="4399915"/>
          </a:xfrm>
          <a:prstGeom prst="rect">
            <a:avLst/>
          </a:prstGeom>
          <a:noFill/>
        </p:spPr>
        <p:txBody>
          <a:bodyPr wrap="square" rtlCol="0">
            <a:spAutoFit/>
          </a:bodyPr>
          <a:p>
            <a:pPr fontAlgn="auto">
              <a:lnSpc>
                <a:spcPct val="200000"/>
              </a:lnSpc>
            </a:pPr>
            <a:r>
              <a:rPr sz="2000" dirty="0">
                <a:ea typeface="+mn-lt"/>
                <a:cs typeface="+mn-lt"/>
                <a:sym typeface="+mn-ea"/>
              </a:rPr>
              <a:t>1. 请结合所学专业的课程实验，撰写一份实验报告。</a:t>
            </a:r>
            <a:endParaRPr sz="2000" dirty="0">
              <a:ea typeface="+mn-lt"/>
              <a:cs typeface="+mn-lt"/>
              <a:sym typeface="+mn-ea"/>
            </a:endParaRPr>
          </a:p>
          <a:p>
            <a:pPr fontAlgn="auto">
              <a:lnSpc>
                <a:spcPct val="200000"/>
              </a:lnSpc>
            </a:pPr>
            <a:r>
              <a:rPr sz="2000" dirty="0">
                <a:ea typeface="+mn-lt"/>
                <a:cs typeface="+mn-lt"/>
                <a:sym typeface="+mn-ea"/>
              </a:rPr>
              <a:t>2. 根据你的专业，试着写一篇毕业论文的提纲。</a:t>
            </a:r>
            <a:endParaRPr sz="2000" dirty="0">
              <a:ea typeface="+mn-lt"/>
              <a:cs typeface="+mn-lt"/>
              <a:sym typeface="+mn-ea"/>
            </a:endParaRPr>
          </a:p>
          <a:p>
            <a:pPr fontAlgn="auto">
              <a:lnSpc>
                <a:spcPct val="200000"/>
              </a:lnSpc>
            </a:pPr>
            <a:r>
              <a:rPr sz="2000" dirty="0">
                <a:ea typeface="+mn-lt"/>
                <a:cs typeface="+mn-lt"/>
                <a:sym typeface="+mn-ea"/>
              </a:rPr>
              <a:t>3. 结合自己的专业，咨询专业老师，找出感兴趣的项目课题，写出毕业设计。</a:t>
            </a:r>
            <a:endParaRPr sz="2000" dirty="0">
              <a:ea typeface="+mn-lt"/>
              <a:cs typeface="+mn-lt"/>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C0E1F2"/>
        </a:solidFill>
        <a:effectLst/>
      </p:bgPr>
    </p:bg>
    <p:spTree>
      <p:nvGrpSpPr>
        <p:cNvPr id="1" name=""/>
        <p:cNvGrpSpPr/>
        <p:nvPr/>
      </p:nvGrpSpPr>
      <p:grpSpPr>
        <a:xfrm>
          <a:off x="0" y="0"/>
          <a:ext cx="0" cy="0"/>
          <a:chOff x="0" y="0"/>
          <a:chExt cx="0" cy="0"/>
        </a:xfrm>
      </p:grpSpPr>
      <p:sp>
        <p:nvSpPr>
          <p:cNvPr id="6" name="矩形 5"/>
          <p:cNvSpPr/>
          <p:nvPr/>
        </p:nvSpPr>
        <p:spPr>
          <a:xfrm>
            <a:off x="8686800" y="0"/>
            <a:ext cx="3505200" cy="6858000"/>
          </a:xfrm>
          <a:prstGeom prst="rect">
            <a:avLst/>
          </a:prstGeom>
          <a:solidFill>
            <a:srgbClr val="C0E1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7" name="图片 36"/>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a:off x="4852896" y="2"/>
            <a:ext cx="1216885" cy="6858000"/>
          </a:xfrm>
          <a:prstGeom prst="rect">
            <a:avLst/>
          </a:prstGeom>
        </p:spPr>
      </p:pic>
      <p:pic>
        <p:nvPicPr>
          <p:cNvPr id="38" name="图片 37"/>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rot="10800000">
            <a:off x="8512036" y="2"/>
            <a:ext cx="1791843" cy="6858000"/>
          </a:xfrm>
          <a:prstGeom prst="rect">
            <a:avLst/>
          </a:prstGeom>
        </p:spPr>
      </p:pic>
      <p:sp>
        <p:nvSpPr>
          <p:cNvPr id="12" name="矩形 11"/>
          <p:cNvSpPr/>
          <p:nvPr/>
        </p:nvSpPr>
        <p:spPr>
          <a:xfrm rot="1454733">
            <a:off x="-705138" y="2476501"/>
            <a:ext cx="3505200" cy="6858000"/>
          </a:xfrm>
          <a:prstGeom prst="rect">
            <a:avLst/>
          </a:prstGeom>
          <a:solidFill>
            <a:srgbClr val="C0E1F2"/>
          </a:solidFill>
          <a:ln>
            <a:noFill/>
          </a:ln>
          <a:effectLst>
            <a:outerShdw blurRad="50800" dist="508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454733">
            <a:off x="-1768714" y="-1"/>
            <a:ext cx="3505200" cy="6858000"/>
          </a:xfrm>
          <a:prstGeom prst="rect">
            <a:avLst/>
          </a:prstGeom>
          <a:solidFill>
            <a:srgbClr val="DAE54A"/>
          </a:solidFill>
          <a:ln>
            <a:noFill/>
          </a:ln>
          <a:effectLst>
            <a:outerShdw blurRad="50800" dist="50800" dir="504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1454733">
            <a:off x="11003898" y="4018010"/>
            <a:ext cx="3505200" cy="6858000"/>
          </a:xfrm>
          <a:prstGeom prst="rect">
            <a:avLst/>
          </a:prstGeom>
          <a:solidFill>
            <a:srgbClr val="DAE54A"/>
          </a:solidFill>
          <a:ln>
            <a:noFill/>
          </a:ln>
          <a:effectLst>
            <a:outerShdw blurRad="50800" dist="50800" dir="762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042" t="50977" r="33948" b="23072"/>
          <a:stretch>
            <a:fillRect/>
          </a:stretch>
        </p:blipFill>
        <p:spPr>
          <a:xfrm rot="5400000">
            <a:off x="3941903" y="1821704"/>
            <a:ext cx="6857999" cy="3214592"/>
          </a:xfrm>
          <a:prstGeom prst="rect">
            <a:avLst/>
          </a:prstGeom>
        </p:spPr>
      </p:pic>
      <p:sp>
        <p:nvSpPr>
          <p:cNvPr id="27" name="文本框 26"/>
          <p:cNvSpPr txBox="1"/>
          <p:nvPr/>
        </p:nvSpPr>
        <p:spPr>
          <a:xfrm>
            <a:off x="6342515" y="1530439"/>
            <a:ext cx="1059815" cy="3949065"/>
          </a:xfrm>
          <a:prstGeom prst="rect">
            <a:avLst/>
          </a:prstGeom>
          <a:noFill/>
        </p:spPr>
        <p:txBody>
          <a:bodyPr vert="eaVert" wrap="none" rtlCol="0">
            <a:spAutoFit/>
          </a:bodyPr>
          <a:lstStyle/>
          <a:p>
            <a:r>
              <a:rPr lang="zh-CN" altLang="en-US" sz="5700" spc="300" dirty="0">
                <a:solidFill>
                  <a:schemeClr val="tx1">
                    <a:lumMod val="65000"/>
                    <a:lumOff val="35000"/>
                  </a:schemeClr>
                </a:solidFill>
                <a:latin typeface="华文中宋" panose="02010600040101010101" charset="-122"/>
                <a:ea typeface="华文中宋" panose="02010600040101010101" charset="-122"/>
                <a:cs typeface="华文中宋" panose="02010600040101010101" charset="-122"/>
              </a:rPr>
              <a:t>感 谢 观 看</a:t>
            </a:r>
            <a:endParaRPr lang="zh-CN" altLang="en-US" sz="5700" spc="300" dirty="0">
              <a:solidFill>
                <a:schemeClr val="tx1">
                  <a:lumMod val="65000"/>
                  <a:lumOff val="35000"/>
                </a:schemeClr>
              </a:solidFill>
              <a:latin typeface="华文中宋" panose="02010600040101010101" charset="-122"/>
              <a:ea typeface="华文中宋" panose="02010600040101010101" charset="-122"/>
              <a:cs typeface="华文中宋" panose="02010600040101010101" charset="-122"/>
            </a:endParaRPr>
          </a:p>
        </p:txBody>
      </p:sp>
      <p:sp>
        <p:nvSpPr>
          <p:cNvPr id="28" name="矩形 27"/>
          <p:cNvSpPr/>
          <p:nvPr/>
        </p:nvSpPr>
        <p:spPr>
          <a:xfrm>
            <a:off x="7455943" y="1506267"/>
            <a:ext cx="1154162" cy="3963070"/>
          </a:xfrm>
          <a:prstGeom prst="rect">
            <a:avLst/>
          </a:prstGeom>
        </p:spPr>
        <p:txBody>
          <a:bodyPr vert="eaVert" wrap="square">
            <a:spAutoFit/>
          </a:bodyPr>
          <a:lstStyle/>
          <a:p>
            <a:pPr>
              <a:lnSpc>
                <a:spcPct val="200000"/>
              </a:lnSpc>
            </a:pPr>
            <a:r>
              <a:rPr lang="en-US" altLang="zh-CN" sz="1050" dirty="0">
                <a:solidFill>
                  <a:schemeClr val="bg1">
                    <a:lumMod val="65000"/>
                  </a:schemeClr>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lumMod val="65000"/>
                </a:schemeClr>
              </a:solidFill>
              <a:latin typeface="Segoe UI" panose="020B0502040204020203" pitchFamily="34" charset="0"/>
              <a:cs typeface="Segoe UI" panose="020B0502040204020203" pitchFamily="34" charset="0"/>
            </a:endParaRPr>
          </a:p>
        </p:txBody>
      </p:sp>
      <p:sp>
        <p:nvSpPr>
          <p:cNvPr id="16" name="矩形 15"/>
          <p:cNvSpPr/>
          <p:nvPr/>
        </p:nvSpPr>
        <p:spPr>
          <a:xfrm rot="1493014">
            <a:off x="11450444" y="451072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7" name="矩形 16"/>
          <p:cNvSpPr/>
          <p:nvPr/>
        </p:nvSpPr>
        <p:spPr>
          <a:xfrm rot="1493014">
            <a:off x="2138866" y="3323688"/>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rot="1493014">
            <a:off x="965912" y="847185"/>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C0E1F2"/>
        </a:solidFill>
        <a:effectLst/>
      </p:bgPr>
    </p:bg>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a:off x="3649818" y="0"/>
            <a:ext cx="1216885" cy="6858000"/>
          </a:xfrm>
          <a:prstGeom prst="rect">
            <a:avLst/>
          </a:prstGeom>
        </p:spPr>
      </p:pic>
      <p:pic>
        <p:nvPicPr>
          <p:cNvPr id="38" name="图片 37"/>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rot="10800000">
            <a:off x="10071208" y="0"/>
            <a:ext cx="1791843" cy="6858000"/>
          </a:xfrm>
          <a:prstGeom prst="rect">
            <a:avLst/>
          </a:prstGeom>
        </p:spPr>
      </p:pic>
      <p:sp>
        <p:nvSpPr>
          <p:cNvPr id="12" name="矩形 11"/>
          <p:cNvSpPr/>
          <p:nvPr/>
        </p:nvSpPr>
        <p:spPr>
          <a:xfrm rot="1454733">
            <a:off x="-2067556" y="2643184"/>
            <a:ext cx="3505200" cy="6858000"/>
          </a:xfrm>
          <a:prstGeom prst="rect">
            <a:avLst/>
          </a:prstGeom>
          <a:solidFill>
            <a:srgbClr val="C0E1F2"/>
          </a:solidFill>
          <a:ln>
            <a:noFill/>
          </a:ln>
          <a:effectLst>
            <a:outerShdw blurRad="50800" dist="508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454733">
            <a:off x="-1756534" y="-1727239"/>
            <a:ext cx="3505200" cy="6858000"/>
          </a:xfrm>
          <a:prstGeom prst="rect">
            <a:avLst/>
          </a:prstGeom>
          <a:solidFill>
            <a:srgbClr val="DAE54A"/>
          </a:solidFill>
          <a:ln>
            <a:noFill/>
          </a:ln>
          <a:effectLst>
            <a:outerShdw blurRad="50800" dist="50800" dir="504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1454733">
            <a:off x="11003898" y="4018010"/>
            <a:ext cx="3505200" cy="6858000"/>
          </a:xfrm>
          <a:prstGeom prst="rect">
            <a:avLst/>
          </a:prstGeom>
          <a:solidFill>
            <a:srgbClr val="DAE54A"/>
          </a:solidFill>
          <a:ln>
            <a:noFill/>
          </a:ln>
          <a:effectLst>
            <a:outerShdw blurRad="50800" dist="50800" dir="762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1493014">
            <a:off x="11450444" y="451072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7" name="矩形 16"/>
          <p:cNvSpPr/>
          <p:nvPr/>
        </p:nvSpPr>
        <p:spPr>
          <a:xfrm rot="1493014">
            <a:off x="776448" y="3490371"/>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rot="1493014">
            <a:off x="978092" y="-88005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042" t="50976" r="33948" b="488"/>
          <a:stretch>
            <a:fillRect/>
          </a:stretch>
        </p:blipFill>
        <p:spPr>
          <a:xfrm rot="5400000">
            <a:off x="4102248" y="422875"/>
            <a:ext cx="6857999" cy="6012247"/>
          </a:xfrm>
          <a:prstGeom prst="rect">
            <a:avLst/>
          </a:prstGeom>
        </p:spPr>
      </p:pic>
      <p:grpSp>
        <p:nvGrpSpPr>
          <p:cNvPr id="3" name="组合 2"/>
          <p:cNvGrpSpPr/>
          <p:nvPr/>
        </p:nvGrpSpPr>
        <p:grpSpPr>
          <a:xfrm>
            <a:off x="5706110" y="1682115"/>
            <a:ext cx="3525520" cy="3940810"/>
            <a:chOff x="5788883" y="1427168"/>
            <a:chExt cx="2019708" cy="4195462"/>
          </a:xfrm>
        </p:grpSpPr>
        <p:sp>
          <p:nvSpPr>
            <p:cNvPr id="19" name="文本框 18"/>
            <p:cNvSpPr txBox="1"/>
            <p:nvPr/>
          </p:nvSpPr>
          <p:spPr>
            <a:xfrm>
              <a:off x="5809192" y="1427168"/>
              <a:ext cx="716864" cy="621275"/>
            </a:xfrm>
            <a:prstGeom prst="rect">
              <a:avLst/>
            </a:prstGeom>
            <a:noFill/>
          </p:spPr>
          <p:txBody>
            <a:bodyPr wrap="square">
              <a:spAutoFit/>
              <a:scene3d>
                <a:camera prst="orthographicFront"/>
                <a:lightRig rig="threePt" dir="t"/>
              </a:scene3d>
              <a:sp3d contourW="12700"/>
            </a:bodyPr>
            <a:lstStyle/>
            <a:p>
              <a:pPr algn="r">
                <a:defRPr/>
              </a:pPr>
              <a:r>
                <a:rPr lang="en-US" altLang="zh-CN" sz="3200" spc="300" dirty="0">
                  <a:solidFill>
                    <a:schemeClr val="tx1">
                      <a:lumMod val="65000"/>
                      <a:lumOff val="35000"/>
                    </a:schemeClr>
                  </a:solidFill>
                  <a:latin typeface="Century Gothic" panose="020B0502020202020204" pitchFamily="34" charset="0"/>
                </a:rPr>
                <a:t>01</a:t>
              </a:r>
              <a:endParaRPr lang="zh-CN" altLang="en-US" sz="3200" spc="300" dirty="0">
                <a:solidFill>
                  <a:schemeClr val="tx1">
                    <a:lumMod val="65000"/>
                    <a:lumOff val="35000"/>
                  </a:schemeClr>
                </a:solidFill>
                <a:latin typeface="Century Gothic" panose="020B0502020202020204" pitchFamily="34" charset="0"/>
              </a:endParaRPr>
            </a:p>
          </p:txBody>
        </p:sp>
        <p:sp>
          <p:nvSpPr>
            <p:cNvPr id="20" name="文本框 19"/>
            <p:cNvSpPr txBox="1"/>
            <p:nvPr/>
          </p:nvSpPr>
          <p:spPr>
            <a:xfrm>
              <a:off x="6402392" y="1476023"/>
              <a:ext cx="1402080" cy="490124"/>
            </a:xfrm>
            <a:prstGeom prst="rect">
              <a:avLst/>
            </a:prstGeom>
            <a:noFill/>
          </p:spPr>
          <p:txBody>
            <a:bodyPr wrap="square">
              <a:spAutoFit/>
              <a:scene3d>
                <a:camera prst="orthographicFront"/>
                <a:lightRig rig="threePt" dir="t"/>
              </a:scene3d>
              <a:sp3d contourW="12700"/>
            </a:bodyPr>
            <a:lstStyle/>
            <a:p>
              <a:pPr algn="l">
                <a:defRPr/>
              </a:pPr>
              <a:r>
                <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rPr>
                <a:t>实验报告</a:t>
              </a:r>
              <a:endPar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endParaRPr>
            </a:p>
          </p:txBody>
        </p:sp>
        <p:sp>
          <p:nvSpPr>
            <p:cNvPr id="21" name="文本框 20"/>
            <p:cNvSpPr txBox="1"/>
            <p:nvPr/>
          </p:nvSpPr>
          <p:spPr>
            <a:xfrm>
              <a:off x="6412562" y="3883955"/>
              <a:ext cx="1097280" cy="490124"/>
            </a:xfrm>
            <a:prstGeom prst="rect">
              <a:avLst/>
            </a:prstGeom>
            <a:noFill/>
          </p:spPr>
          <p:txBody>
            <a:bodyPr wrap="square">
              <a:spAutoFit/>
              <a:scene3d>
                <a:camera prst="orthographicFront"/>
                <a:lightRig rig="threePt" dir="t"/>
              </a:scene3d>
              <a:sp3d contourW="12700"/>
            </a:bodyPr>
            <a:lstStyle/>
            <a:p>
              <a:pPr algn="l">
                <a:defRPr/>
              </a:pPr>
              <a:r>
                <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rPr>
                <a:t>毕业设计</a:t>
              </a:r>
              <a:endPar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endParaRPr>
            </a:p>
          </p:txBody>
        </p:sp>
        <p:sp>
          <p:nvSpPr>
            <p:cNvPr id="22" name="文本框 21"/>
            <p:cNvSpPr txBox="1"/>
            <p:nvPr/>
          </p:nvSpPr>
          <p:spPr>
            <a:xfrm>
              <a:off x="5788883" y="3835100"/>
              <a:ext cx="639919" cy="621275"/>
            </a:xfrm>
            <a:prstGeom prst="rect">
              <a:avLst/>
            </a:prstGeom>
            <a:noFill/>
          </p:spPr>
          <p:txBody>
            <a:bodyPr wrap="square">
              <a:spAutoFit/>
              <a:scene3d>
                <a:camera prst="orthographicFront"/>
                <a:lightRig rig="threePt" dir="t"/>
              </a:scene3d>
              <a:sp3d contourW="12700"/>
            </a:bodyPr>
            <a:lstStyle/>
            <a:p>
              <a:pPr algn="r">
                <a:defRPr/>
              </a:pPr>
              <a:r>
                <a:rPr lang="en-US" altLang="zh-CN" sz="3200" dirty="0">
                  <a:solidFill>
                    <a:schemeClr val="tx1">
                      <a:lumMod val="65000"/>
                      <a:lumOff val="35000"/>
                    </a:schemeClr>
                  </a:solidFill>
                  <a:latin typeface="Century Gothic" panose="020B0502020202020204" pitchFamily="34" charset="0"/>
                </a:rPr>
                <a:t>03</a:t>
              </a:r>
              <a:endParaRPr lang="zh-CN" altLang="en-US" sz="3200" dirty="0">
                <a:solidFill>
                  <a:schemeClr val="tx1">
                    <a:lumMod val="65000"/>
                    <a:lumOff val="35000"/>
                  </a:schemeClr>
                </a:solidFill>
                <a:latin typeface="Century Gothic" panose="020B0502020202020204" pitchFamily="34" charset="0"/>
              </a:endParaRPr>
            </a:p>
          </p:txBody>
        </p:sp>
        <p:sp>
          <p:nvSpPr>
            <p:cNvPr id="23" name="文本框 22"/>
            <p:cNvSpPr txBox="1"/>
            <p:nvPr/>
          </p:nvSpPr>
          <p:spPr>
            <a:xfrm>
              <a:off x="6406511" y="2679989"/>
              <a:ext cx="1402080" cy="490124"/>
            </a:xfrm>
            <a:prstGeom prst="rect">
              <a:avLst/>
            </a:prstGeom>
            <a:noFill/>
          </p:spPr>
          <p:txBody>
            <a:bodyPr wrap="square">
              <a:spAutoFit/>
              <a:scene3d>
                <a:camera prst="orthographicFront"/>
                <a:lightRig rig="threePt" dir="t"/>
              </a:scene3d>
              <a:sp3d contourW="12700"/>
            </a:bodyPr>
            <a:lstStyle/>
            <a:p>
              <a:pPr algn="l">
                <a:defRPr/>
              </a:pPr>
              <a:r>
                <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rPr>
                <a:t>毕业论文</a:t>
              </a:r>
              <a:endPar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endParaRPr>
            </a:p>
          </p:txBody>
        </p:sp>
        <p:sp>
          <p:nvSpPr>
            <p:cNvPr id="24" name="文本框 23"/>
            <p:cNvSpPr txBox="1"/>
            <p:nvPr/>
          </p:nvSpPr>
          <p:spPr>
            <a:xfrm>
              <a:off x="5794934" y="2631134"/>
              <a:ext cx="639919" cy="621275"/>
            </a:xfrm>
            <a:prstGeom prst="rect">
              <a:avLst/>
            </a:prstGeom>
            <a:noFill/>
          </p:spPr>
          <p:txBody>
            <a:bodyPr wrap="square">
              <a:spAutoFit/>
              <a:scene3d>
                <a:camera prst="orthographicFront"/>
                <a:lightRig rig="threePt" dir="t"/>
              </a:scene3d>
              <a:sp3d contourW="12700"/>
            </a:bodyPr>
            <a:lstStyle/>
            <a:p>
              <a:pPr algn="r">
                <a:defRPr/>
              </a:pPr>
              <a:r>
                <a:rPr lang="en-US" altLang="zh-CN" sz="3200" dirty="0">
                  <a:solidFill>
                    <a:schemeClr val="tx1">
                      <a:lumMod val="65000"/>
                      <a:lumOff val="35000"/>
                    </a:schemeClr>
                  </a:solidFill>
                  <a:latin typeface="Century Gothic" panose="020B0502020202020204" pitchFamily="34" charset="0"/>
                </a:rPr>
                <a:t>02</a:t>
              </a:r>
              <a:endParaRPr lang="zh-CN" altLang="en-US" sz="3200" dirty="0">
                <a:solidFill>
                  <a:schemeClr val="tx1">
                    <a:lumMod val="65000"/>
                    <a:lumOff val="35000"/>
                  </a:schemeClr>
                </a:solidFill>
                <a:latin typeface="Century Gothic" panose="020B0502020202020204" pitchFamily="34" charset="0"/>
              </a:endParaRPr>
            </a:p>
          </p:txBody>
        </p:sp>
        <p:sp>
          <p:nvSpPr>
            <p:cNvPr id="29" name="文本框 28"/>
            <p:cNvSpPr txBox="1"/>
            <p:nvPr/>
          </p:nvSpPr>
          <p:spPr>
            <a:xfrm>
              <a:off x="6119350" y="5039065"/>
              <a:ext cx="309880" cy="583565"/>
            </a:xfrm>
            <a:prstGeom prst="rect">
              <a:avLst/>
            </a:prstGeom>
            <a:noFill/>
          </p:spPr>
          <p:txBody>
            <a:bodyPr wrap="square">
              <a:spAutoFit/>
              <a:scene3d>
                <a:camera prst="orthographicFront"/>
                <a:lightRig rig="threePt" dir="t"/>
              </a:scene3d>
              <a:sp3d contourW="12700"/>
            </a:bodyPr>
            <a:lstStyle/>
            <a:p>
              <a:pPr algn="r">
                <a:defRPr/>
              </a:pPr>
              <a:endParaRPr lang="zh-CN" altLang="en-US" sz="3200" dirty="0">
                <a:solidFill>
                  <a:schemeClr val="tx1">
                    <a:lumMod val="65000"/>
                    <a:lumOff val="35000"/>
                  </a:schemeClr>
                </a:solidFill>
                <a:latin typeface="Century Gothic" panose="020B0502020202020204" pitchFamily="34" charset="0"/>
              </a:endParaRPr>
            </a:p>
          </p:txBody>
        </p:sp>
      </p:grpSp>
      <p:sp>
        <p:nvSpPr>
          <p:cNvPr id="2" name="文本框 1"/>
          <p:cNvSpPr txBox="1"/>
          <p:nvPr/>
        </p:nvSpPr>
        <p:spPr>
          <a:xfrm>
            <a:off x="5741670" y="586740"/>
            <a:ext cx="2724150" cy="645160"/>
          </a:xfrm>
          <a:prstGeom prst="rect">
            <a:avLst/>
          </a:prstGeom>
          <a:noFill/>
        </p:spPr>
        <p:txBody>
          <a:bodyPr wrap="square" rtlCol="0">
            <a:spAutoFit/>
          </a:bodyPr>
          <a:p>
            <a:pPr algn="ctr"/>
            <a:r>
              <a:rPr lang="zh-CN" altLang="en-US" sz="3600" b="1"/>
              <a:t>目录</a:t>
            </a:r>
            <a:endParaRPr lang="zh-CN" altLang="en-US" sz="3600" b="1"/>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C0E1F2"/>
        </a:solidFill>
        <a:effectLst/>
      </p:bgPr>
    </p:bg>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a:off x="3649818" y="0"/>
            <a:ext cx="1216885" cy="6858000"/>
          </a:xfrm>
          <a:prstGeom prst="rect">
            <a:avLst/>
          </a:prstGeom>
        </p:spPr>
      </p:pic>
      <p:pic>
        <p:nvPicPr>
          <p:cNvPr id="38" name="图片 37"/>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rot="10800000">
            <a:off x="10071208" y="0"/>
            <a:ext cx="1791843" cy="6858000"/>
          </a:xfrm>
          <a:prstGeom prst="rect">
            <a:avLst/>
          </a:prstGeom>
        </p:spPr>
      </p:pic>
      <p:sp>
        <p:nvSpPr>
          <p:cNvPr id="12" name="矩形 11"/>
          <p:cNvSpPr/>
          <p:nvPr/>
        </p:nvSpPr>
        <p:spPr>
          <a:xfrm rot="1454733">
            <a:off x="-2067556" y="2643184"/>
            <a:ext cx="3505200" cy="6858000"/>
          </a:xfrm>
          <a:prstGeom prst="rect">
            <a:avLst/>
          </a:prstGeom>
          <a:solidFill>
            <a:srgbClr val="C0E1F2"/>
          </a:solidFill>
          <a:ln>
            <a:noFill/>
          </a:ln>
          <a:effectLst>
            <a:outerShdw blurRad="50800" dist="508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454733">
            <a:off x="-1756534" y="-1727239"/>
            <a:ext cx="3505200" cy="6858000"/>
          </a:xfrm>
          <a:prstGeom prst="rect">
            <a:avLst/>
          </a:prstGeom>
          <a:solidFill>
            <a:srgbClr val="DAE54A"/>
          </a:solidFill>
          <a:ln>
            <a:noFill/>
          </a:ln>
          <a:effectLst>
            <a:outerShdw blurRad="50800" dist="50800" dir="504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1454733">
            <a:off x="11003898" y="4018010"/>
            <a:ext cx="3505200" cy="6858000"/>
          </a:xfrm>
          <a:prstGeom prst="rect">
            <a:avLst/>
          </a:prstGeom>
          <a:solidFill>
            <a:srgbClr val="DAE54A"/>
          </a:solidFill>
          <a:ln>
            <a:noFill/>
          </a:ln>
          <a:effectLst>
            <a:outerShdw blurRad="50800" dist="50800" dir="762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1493014">
            <a:off x="11450444" y="451072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7" name="矩形 16"/>
          <p:cNvSpPr/>
          <p:nvPr/>
        </p:nvSpPr>
        <p:spPr>
          <a:xfrm rot="1493014">
            <a:off x="776448" y="3490371"/>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rot="1493014">
            <a:off x="978092" y="-88005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042" t="50976" r="33948" b="488"/>
          <a:stretch>
            <a:fillRect/>
          </a:stretch>
        </p:blipFill>
        <p:spPr>
          <a:xfrm rot="5400000">
            <a:off x="4123203" y="422875"/>
            <a:ext cx="6857999" cy="6012247"/>
          </a:xfrm>
          <a:prstGeom prst="rect">
            <a:avLst/>
          </a:prstGeom>
        </p:spPr>
      </p:pic>
      <p:sp>
        <p:nvSpPr>
          <p:cNvPr id="4" name="文本框 3"/>
          <p:cNvSpPr txBox="1"/>
          <p:nvPr/>
        </p:nvSpPr>
        <p:spPr>
          <a:xfrm>
            <a:off x="5028565" y="183515"/>
            <a:ext cx="3771900" cy="368300"/>
          </a:xfrm>
          <a:prstGeom prst="rect">
            <a:avLst/>
          </a:prstGeom>
          <a:noFill/>
        </p:spPr>
        <p:txBody>
          <a:bodyPr wrap="square" rtlCol="0">
            <a:spAutoFit/>
          </a:bodyPr>
          <a:p>
            <a:endParaRPr lang="zh-CN" altLang="en-US"/>
          </a:p>
        </p:txBody>
      </p:sp>
      <p:sp>
        <p:nvSpPr>
          <p:cNvPr id="5" name="文本框 4"/>
          <p:cNvSpPr txBox="1"/>
          <p:nvPr/>
        </p:nvSpPr>
        <p:spPr>
          <a:xfrm>
            <a:off x="5125085" y="2798445"/>
            <a:ext cx="4316730" cy="645160"/>
          </a:xfrm>
          <a:prstGeom prst="rect">
            <a:avLst/>
          </a:prstGeom>
          <a:noFill/>
        </p:spPr>
        <p:txBody>
          <a:bodyPr wrap="square" rtlCol="0">
            <a:spAutoFit/>
          </a:bodyPr>
          <a:p>
            <a:pPr lvl="0" algn="ctr">
              <a:defRPr/>
            </a:pPr>
            <a:r>
              <a:rPr lang="zh-CN" altLang="en-US" sz="3600" b="1" dirty="0">
                <a:solidFill>
                  <a:srgbClr val="7030A0"/>
                </a:solidFill>
                <a:sym typeface="+mn-ea"/>
              </a:rPr>
              <a:t>第一节　实验报告</a:t>
            </a:r>
            <a:endParaRPr lang="zh-CN" altLang="en-US" sz="3600" b="1" dirty="0">
              <a:solidFill>
                <a:srgbClr val="7030A0"/>
              </a:solidFill>
              <a:sym typeface="+mn-ea"/>
            </a:endParaRPr>
          </a:p>
        </p:txBody>
      </p:sp>
      <p:sp>
        <p:nvSpPr>
          <p:cNvPr id="6" name="文本框 5"/>
          <p:cNvSpPr txBox="1"/>
          <p:nvPr/>
        </p:nvSpPr>
        <p:spPr>
          <a:xfrm>
            <a:off x="4866640" y="2798445"/>
            <a:ext cx="5077460" cy="737235"/>
          </a:xfrm>
          <a:prstGeom prst="rect">
            <a:avLst/>
          </a:prstGeom>
          <a:noFill/>
        </p:spPr>
        <p:txBody>
          <a:bodyPr wrap="square" rtlCol="0">
            <a:spAutoFit/>
          </a:bodyPr>
          <a:p>
            <a:pPr fontAlgn="auto">
              <a:lnSpc>
                <a:spcPct val="150000"/>
              </a:lnSpc>
            </a:pPr>
            <a:endParaRPr lang="zh-CN" altLang="en-US" sz="2800" dirty="0">
              <a:ea typeface="+mn-lt"/>
              <a:cs typeface="+mn-lt"/>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766060" y="-1701800"/>
            <a:ext cx="6415405" cy="10703560"/>
          </a:xfrm>
          <a:prstGeom prst="rect">
            <a:avLst/>
          </a:prstGeom>
        </p:spPr>
      </p:pic>
      <p:sp>
        <p:nvSpPr>
          <p:cNvPr id="34" name="文本框 33"/>
          <p:cNvSpPr txBox="1"/>
          <p:nvPr/>
        </p:nvSpPr>
        <p:spPr>
          <a:xfrm>
            <a:off x="4038601" y="624505"/>
            <a:ext cx="41452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dirty="0">
                <a:effectLst>
                  <a:outerShdw blurRad="38100" dist="19050" dir="2700000" algn="tl" rotWithShape="0">
                    <a:schemeClr val="dk1">
                      <a:alpha val="40000"/>
                    </a:schemeClr>
                  </a:outerShdw>
                </a:effectLst>
                <a:latin typeface="方正清刻本悦宋简体" panose="02000000000000000000" pitchFamily="2" charset="-122"/>
                <a:ea typeface="方正清刻本悦宋简体" panose="02000000000000000000" pitchFamily="2" charset="-122"/>
                <a:sym typeface="+mn-ea"/>
              </a:rPr>
              <a:t>实验报告的概念、特点及种类</a:t>
            </a:r>
            <a:endParaRPr lang="zh-CN" altLang="en-US" sz="2400" dirty="0">
              <a:effectLst>
                <a:outerShdw blurRad="38100" dist="19050" dir="2700000" algn="tl" rotWithShape="0">
                  <a:schemeClr val="dk1">
                    <a:alpha val="40000"/>
                  </a:schemeClr>
                </a:outerShdw>
              </a:effectLst>
              <a:latin typeface="方正清刻本悦宋简体" panose="02000000000000000000" pitchFamily="2" charset="-122"/>
              <a:ea typeface="方正清刻本悦宋简体" panose="02000000000000000000" pitchFamily="2" charset="-122"/>
              <a:sym typeface="+mn-ea"/>
            </a:endParaRPr>
          </a:p>
        </p:txBody>
      </p:sp>
      <p:grpSp>
        <p:nvGrpSpPr>
          <p:cNvPr id="4" name="组合 3"/>
          <p:cNvGrpSpPr/>
          <p:nvPr/>
        </p:nvGrpSpPr>
        <p:grpSpPr>
          <a:xfrm>
            <a:off x="1412240" y="949960"/>
            <a:ext cx="10213340" cy="5373041"/>
            <a:chOff x="989226" y="908383"/>
            <a:chExt cx="10213548" cy="4620569"/>
          </a:xfrm>
        </p:grpSpPr>
        <p:sp>
          <p:nvSpPr>
            <p:cNvPr id="38" name="矩形 37"/>
            <p:cNvSpPr/>
            <p:nvPr/>
          </p:nvSpPr>
          <p:spPr>
            <a:xfrm>
              <a:off x="1571598" y="1372468"/>
              <a:ext cx="2068514" cy="3413489"/>
            </a:xfrm>
            <a:prstGeom prst="rect">
              <a:avLst/>
            </a:prstGeom>
          </p:spPr>
          <p:txBody>
            <a:bodyPr wrap="square">
              <a:spAutoFit/>
              <a:scene3d>
                <a:camera prst="orthographicFront"/>
                <a:lightRig rig="threePt" dir="t"/>
              </a:scene3d>
              <a:sp3d contourW="12700"/>
            </a:bodyPr>
            <a:lstStyle/>
            <a:p>
              <a:pPr algn="l">
                <a:lnSpc>
                  <a:spcPct val="200000"/>
                </a:lnSpc>
              </a:pPr>
              <a:r>
                <a:rPr lang="zh-CN" altLang="en-US">
                  <a:sym typeface="+mn-ea"/>
                </a:rPr>
                <a:t>实验报告是指在科研活动或专业学习中，实验者在进行某项实验操作之后所撰写的记录实验过程、发表实验结论的科技文书。</a:t>
              </a:r>
              <a:endParaRPr lang="zh-CN" altLang="en-US">
                <a:sym typeface="+mn-ea"/>
              </a:endParaRPr>
            </a:p>
          </p:txBody>
        </p:sp>
        <p:sp>
          <p:nvSpPr>
            <p:cNvPr id="57" name="Rectangle 6"/>
            <p:cNvSpPr>
              <a:spLocks noChangeArrowheads="1"/>
            </p:cNvSpPr>
            <p:nvPr/>
          </p:nvSpPr>
          <p:spPr bwMode="auto">
            <a:xfrm flipH="1">
              <a:off x="1445302" y="4786002"/>
              <a:ext cx="2319920" cy="742950"/>
            </a:xfrm>
            <a:prstGeom prst="rect">
              <a:avLst/>
            </a:prstGeom>
            <a:solidFill>
              <a:srgbClr val="C0E1F2"/>
            </a:solidFill>
            <a:ln w="9525">
              <a:noFill/>
              <a:miter lim="800000"/>
            </a:ln>
          </p:spPr>
          <p:txBody>
            <a:bodyPr vert="horz" wrap="square" lIns="91440" tIns="45720" rIns="91440" bIns="45720" numCol="1" anchor="t" anchorCtr="0" compatLnSpc="1"/>
            <a:lstStyle/>
            <a:p>
              <a:endParaRPr lang="zh-CN" altLang="en-US"/>
            </a:p>
          </p:txBody>
        </p:sp>
        <p:sp>
          <p:nvSpPr>
            <p:cNvPr id="58" name="Rectangle 7"/>
            <p:cNvSpPr>
              <a:spLocks noChangeArrowheads="1"/>
            </p:cNvSpPr>
            <p:nvPr/>
          </p:nvSpPr>
          <p:spPr bwMode="auto">
            <a:xfrm flipH="1">
              <a:off x="3765222" y="4047815"/>
              <a:ext cx="2323497" cy="738188"/>
            </a:xfrm>
            <a:prstGeom prst="rect">
              <a:avLst/>
            </a:prstGeom>
            <a:solidFill>
              <a:srgbClr val="C0E1F2"/>
            </a:solidFill>
            <a:ln w="9525">
              <a:noFill/>
              <a:miter lim="800000"/>
            </a:ln>
          </p:spPr>
          <p:txBody>
            <a:bodyPr vert="horz" wrap="square" lIns="91440" tIns="45720" rIns="91440" bIns="45720" numCol="1" anchor="t" anchorCtr="0" compatLnSpc="1"/>
            <a:lstStyle/>
            <a:p>
              <a:endParaRPr lang="zh-CN" altLang="en-US"/>
            </a:p>
          </p:txBody>
        </p:sp>
        <p:sp>
          <p:nvSpPr>
            <p:cNvPr id="59" name="Rectangle 8"/>
            <p:cNvSpPr>
              <a:spLocks noChangeArrowheads="1"/>
            </p:cNvSpPr>
            <p:nvPr/>
          </p:nvSpPr>
          <p:spPr bwMode="auto">
            <a:xfrm flipH="1">
              <a:off x="6088717" y="3304865"/>
              <a:ext cx="2319920" cy="742950"/>
            </a:xfrm>
            <a:prstGeom prst="rect">
              <a:avLst/>
            </a:prstGeom>
            <a:solidFill>
              <a:srgbClr val="C0E1F2"/>
            </a:solidFill>
            <a:ln w="9525">
              <a:noFill/>
              <a:miter lim="800000"/>
            </a:ln>
          </p:spPr>
          <p:txBody>
            <a:bodyPr vert="horz" wrap="square" lIns="91440" tIns="45720" rIns="91440" bIns="45720" numCol="1" anchor="t" anchorCtr="0" compatLnSpc="1"/>
            <a:lstStyle/>
            <a:p>
              <a:endParaRPr lang="zh-CN" altLang="en-US" dirty="0"/>
            </a:p>
          </p:txBody>
        </p:sp>
        <p:sp>
          <p:nvSpPr>
            <p:cNvPr id="61" name="Freeform 10"/>
            <p:cNvSpPr/>
            <p:nvPr/>
          </p:nvSpPr>
          <p:spPr bwMode="auto">
            <a:xfrm>
              <a:off x="3765223" y="4786002"/>
              <a:ext cx="311216" cy="742950"/>
            </a:xfrm>
            <a:custGeom>
              <a:avLst/>
              <a:gdLst/>
              <a:ahLst/>
              <a:cxnLst>
                <a:cxn ang="0">
                  <a:pos x="0" y="468"/>
                </a:cxn>
                <a:cxn ang="0">
                  <a:pos x="0" y="468"/>
                </a:cxn>
                <a:cxn ang="0">
                  <a:pos x="0" y="0"/>
                </a:cxn>
                <a:cxn ang="0">
                  <a:pos x="286" y="0"/>
                </a:cxn>
                <a:cxn ang="0">
                  <a:pos x="0" y="468"/>
                </a:cxn>
              </a:cxnLst>
              <a:rect l="0" t="0" r="r" b="b"/>
              <a:pathLst>
                <a:path w="286" h="468">
                  <a:moveTo>
                    <a:pt x="0" y="468"/>
                  </a:moveTo>
                  <a:lnTo>
                    <a:pt x="0" y="468"/>
                  </a:lnTo>
                  <a:lnTo>
                    <a:pt x="0" y="0"/>
                  </a:lnTo>
                  <a:lnTo>
                    <a:pt x="286" y="0"/>
                  </a:lnTo>
                  <a:lnTo>
                    <a:pt x="0" y="468"/>
                  </a:lnTo>
                  <a:close/>
                </a:path>
              </a:pathLst>
            </a:custGeom>
            <a:solidFill>
              <a:schemeClr val="bg1">
                <a:lumMod val="85000"/>
                <a:alpha val="65000"/>
              </a:schemeClr>
            </a:solidFill>
            <a:ln w="9525">
              <a:noFill/>
              <a:round/>
            </a:ln>
          </p:spPr>
          <p:txBody>
            <a:bodyPr vert="horz" wrap="square" lIns="91440" tIns="45720" rIns="91440" bIns="45720" numCol="1" anchor="t" anchorCtr="0" compatLnSpc="1"/>
            <a:lstStyle/>
            <a:p>
              <a:endParaRPr lang="zh-CN" altLang="en-US"/>
            </a:p>
          </p:txBody>
        </p:sp>
        <p:sp>
          <p:nvSpPr>
            <p:cNvPr id="62" name="Freeform 11"/>
            <p:cNvSpPr/>
            <p:nvPr/>
          </p:nvSpPr>
          <p:spPr bwMode="auto">
            <a:xfrm>
              <a:off x="6088717" y="4047815"/>
              <a:ext cx="307951" cy="738188"/>
            </a:xfrm>
            <a:custGeom>
              <a:avLst/>
              <a:gdLst/>
              <a:ahLst/>
              <a:cxnLst>
                <a:cxn ang="0">
                  <a:pos x="0" y="465"/>
                </a:cxn>
                <a:cxn ang="0">
                  <a:pos x="0" y="465"/>
                </a:cxn>
                <a:cxn ang="0">
                  <a:pos x="0" y="0"/>
                </a:cxn>
                <a:cxn ang="0">
                  <a:pos x="283" y="0"/>
                </a:cxn>
                <a:cxn ang="0">
                  <a:pos x="0" y="465"/>
                </a:cxn>
              </a:cxnLst>
              <a:rect l="0" t="0" r="r" b="b"/>
              <a:pathLst>
                <a:path w="283" h="465">
                  <a:moveTo>
                    <a:pt x="0" y="465"/>
                  </a:moveTo>
                  <a:lnTo>
                    <a:pt x="0" y="465"/>
                  </a:lnTo>
                  <a:lnTo>
                    <a:pt x="0" y="0"/>
                  </a:lnTo>
                  <a:lnTo>
                    <a:pt x="283" y="0"/>
                  </a:lnTo>
                  <a:lnTo>
                    <a:pt x="0" y="465"/>
                  </a:lnTo>
                  <a:close/>
                </a:path>
              </a:pathLst>
            </a:custGeom>
            <a:solidFill>
              <a:schemeClr val="bg1">
                <a:lumMod val="85000"/>
                <a:alpha val="65000"/>
              </a:schemeClr>
            </a:solidFill>
            <a:ln w="9525">
              <a:noFill/>
              <a:round/>
            </a:ln>
          </p:spPr>
          <p:txBody>
            <a:bodyPr vert="horz" wrap="square" lIns="91440" tIns="45720" rIns="91440" bIns="45720" numCol="1" anchor="t" anchorCtr="0" compatLnSpc="1"/>
            <a:lstStyle/>
            <a:p>
              <a:endParaRPr lang="zh-CN" altLang="en-US"/>
            </a:p>
          </p:txBody>
        </p:sp>
        <p:sp>
          <p:nvSpPr>
            <p:cNvPr id="63" name="Freeform 12"/>
            <p:cNvSpPr/>
            <p:nvPr/>
          </p:nvSpPr>
          <p:spPr bwMode="auto">
            <a:xfrm>
              <a:off x="8408638" y="3304865"/>
              <a:ext cx="310128" cy="742950"/>
            </a:xfrm>
            <a:custGeom>
              <a:avLst/>
              <a:gdLst/>
              <a:ahLst/>
              <a:cxnLst>
                <a:cxn ang="0">
                  <a:pos x="0" y="468"/>
                </a:cxn>
                <a:cxn ang="0">
                  <a:pos x="0" y="468"/>
                </a:cxn>
                <a:cxn ang="0">
                  <a:pos x="0" y="0"/>
                </a:cxn>
                <a:cxn ang="0">
                  <a:pos x="285" y="0"/>
                </a:cxn>
                <a:cxn ang="0">
                  <a:pos x="0" y="468"/>
                </a:cxn>
              </a:cxnLst>
              <a:rect l="0" t="0" r="r" b="b"/>
              <a:pathLst>
                <a:path w="285" h="468">
                  <a:moveTo>
                    <a:pt x="0" y="468"/>
                  </a:moveTo>
                  <a:lnTo>
                    <a:pt x="0" y="468"/>
                  </a:lnTo>
                  <a:lnTo>
                    <a:pt x="0" y="0"/>
                  </a:lnTo>
                  <a:lnTo>
                    <a:pt x="285" y="0"/>
                  </a:lnTo>
                  <a:lnTo>
                    <a:pt x="0" y="468"/>
                  </a:lnTo>
                  <a:close/>
                </a:path>
              </a:pathLst>
            </a:custGeom>
            <a:solidFill>
              <a:schemeClr val="bg1">
                <a:lumMod val="85000"/>
                <a:alpha val="65000"/>
              </a:schemeClr>
            </a:solidFill>
            <a:ln w="9525">
              <a:noFill/>
              <a:round/>
            </a:ln>
          </p:spPr>
          <p:txBody>
            <a:bodyPr vert="horz" wrap="square" lIns="91440" tIns="45720" rIns="91440" bIns="45720" numCol="1" anchor="t" anchorCtr="0" compatLnSpc="1"/>
            <a:lstStyle/>
            <a:p>
              <a:endParaRPr lang="zh-CN" altLang="en-US"/>
            </a:p>
          </p:txBody>
        </p:sp>
        <p:sp>
          <p:nvSpPr>
            <p:cNvPr id="45" name="矩形 44"/>
            <p:cNvSpPr/>
            <p:nvPr/>
          </p:nvSpPr>
          <p:spPr>
            <a:xfrm>
              <a:off x="989226" y="4963805"/>
              <a:ext cx="3232071" cy="3642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rgbClr val="002060"/>
                  </a:solidFill>
                  <a:effectLst>
                    <a:outerShdw blurRad="38100" dist="19050" dir="2700000" algn="tl" rotWithShape="0">
                      <a:schemeClr val="dk1">
                        <a:alpha val="40000"/>
                      </a:schemeClr>
                    </a:outerShdw>
                  </a:effectLst>
                  <a:latin typeface="方正清刻本悦宋简体" panose="02000000000000000000" pitchFamily="2" charset="-122"/>
                  <a:ea typeface="方正清刻本悦宋简体" panose="02000000000000000000" pitchFamily="2" charset="-122"/>
                  <a:sym typeface="+mn-ea"/>
                </a:rPr>
                <a:t>概念</a:t>
              </a:r>
              <a:endParaRPr lang="zh-CN" altLang="en-US" dirty="0">
                <a:solidFill>
                  <a:srgbClr val="002060"/>
                </a:solidFill>
                <a:effectLst>
                  <a:outerShdw blurRad="38100" dist="19050" dir="2700000" algn="tl" rotWithShape="0">
                    <a:schemeClr val="dk1">
                      <a:alpha val="40000"/>
                    </a:schemeClr>
                  </a:outerShdw>
                </a:effectLst>
                <a:latin typeface="方正清刻本悦宋简体" panose="02000000000000000000" pitchFamily="2" charset="-122"/>
                <a:ea typeface="方正清刻本悦宋简体" panose="02000000000000000000" pitchFamily="2" charset="-122"/>
                <a:sym typeface="+mn-ea"/>
              </a:endParaRPr>
            </a:p>
          </p:txBody>
        </p:sp>
        <p:sp>
          <p:nvSpPr>
            <p:cNvPr id="46" name="矩形 45"/>
            <p:cNvSpPr/>
            <p:nvPr/>
          </p:nvSpPr>
          <p:spPr>
            <a:xfrm>
              <a:off x="3310934" y="4234326"/>
              <a:ext cx="3232071" cy="3642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rgbClr val="002060"/>
                  </a:solidFill>
                  <a:effectLst>
                    <a:outerShdw blurRad="38100" dist="19050" dir="2700000" algn="tl" rotWithShape="0">
                      <a:schemeClr val="dk1">
                        <a:alpha val="40000"/>
                      </a:schemeClr>
                    </a:outerShdw>
                  </a:effectLst>
                  <a:latin typeface="方正清刻本悦宋简体" panose="02000000000000000000" pitchFamily="2" charset="-122"/>
                  <a:ea typeface="方正清刻本悦宋简体" panose="02000000000000000000" pitchFamily="2" charset="-122"/>
                  <a:sym typeface="+mn-ea"/>
                </a:rPr>
                <a:t>特点</a:t>
              </a:r>
              <a:endParaRPr lang="zh-CN" altLang="en-US" dirty="0">
                <a:solidFill>
                  <a:srgbClr val="002060"/>
                </a:solidFill>
                <a:effectLst>
                  <a:outerShdw blurRad="38100" dist="19050" dir="2700000" algn="tl" rotWithShape="0">
                    <a:schemeClr val="dk1">
                      <a:alpha val="40000"/>
                    </a:schemeClr>
                  </a:outerShdw>
                </a:effectLst>
                <a:latin typeface="方正清刻本悦宋简体" panose="02000000000000000000" pitchFamily="2" charset="-122"/>
                <a:ea typeface="方正清刻本悦宋简体" panose="02000000000000000000" pitchFamily="2" charset="-122"/>
                <a:sym typeface="+mn-ea"/>
              </a:endParaRPr>
            </a:p>
          </p:txBody>
        </p:sp>
        <p:sp>
          <p:nvSpPr>
            <p:cNvPr id="47" name="矩形 46"/>
            <p:cNvSpPr/>
            <p:nvPr/>
          </p:nvSpPr>
          <p:spPr>
            <a:xfrm>
              <a:off x="5632642" y="3480819"/>
              <a:ext cx="3232071" cy="3642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effectLst>
                    <a:outerShdw blurRad="38100" dist="19050" dir="2700000" algn="tl" rotWithShape="0">
                      <a:schemeClr val="dk1">
                        <a:alpha val="40000"/>
                      </a:schemeClr>
                    </a:outerShdw>
                  </a:effectLst>
                  <a:latin typeface="方正清刻本悦宋简体" panose="02000000000000000000" pitchFamily="2" charset="-122"/>
                  <a:ea typeface="方正清刻本悦宋简体" panose="02000000000000000000" pitchFamily="2" charset="-122"/>
                  <a:sym typeface="+mn-ea"/>
                </a:rPr>
                <a:t>用途</a:t>
              </a:r>
              <a:endParaRPr lang="zh-CN" altLang="en-US" dirty="0">
                <a:solidFill>
                  <a:schemeClr val="bg1"/>
                </a:solidFill>
                <a:latin typeface="TypeLand 康熙字典體 Trial" panose="020B0502000000000001" pitchFamily="34" charset="-122"/>
                <a:ea typeface="TypeLand 康熙字典體 Trial" panose="020B0502000000000001" pitchFamily="34" charset="-122"/>
              </a:endParaRPr>
            </a:p>
          </p:txBody>
        </p:sp>
        <p:sp>
          <p:nvSpPr>
            <p:cNvPr id="48" name="矩形 47"/>
            <p:cNvSpPr/>
            <p:nvPr/>
          </p:nvSpPr>
          <p:spPr>
            <a:xfrm>
              <a:off x="7970703" y="2710298"/>
              <a:ext cx="3232071" cy="3642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bg1"/>
                  </a:solidFill>
                  <a:latin typeface="TypeLand 康熙字典體 Trial" panose="020B0502000000000001" pitchFamily="34" charset="-122"/>
                  <a:ea typeface="TypeLand 康熙字典體 Trial" panose="020B0502000000000001" pitchFamily="34" charset="-122"/>
                </a:rPr>
                <a:t>标题文字添加</a:t>
              </a:r>
              <a:endParaRPr lang="zh-CN" altLang="en-US" dirty="0">
                <a:solidFill>
                  <a:schemeClr val="bg1"/>
                </a:solidFill>
                <a:latin typeface="TypeLand 康熙字典體 Trial" panose="020B0502000000000001" pitchFamily="34" charset="-122"/>
                <a:ea typeface="TypeLand 康熙字典體 Trial" panose="020B0502000000000001" pitchFamily="34" charset="-122"/>
              </a:endParaRPr>
            </a:p>
          </p:txBody>
        </p:sp>
        <p:sp>
          <p:nvSpPr>
            <p:cNvPr id="81" name="矩形 80"/>
            <p:cNvSpPr/>
            <p:nvPr/>
          </p:nvSpPr>
          <p:spPr>
            <a:xfrm>
              <a:off x="4020874" y="1492132"/>
              <a:ext cx="2068514" cy="2460596"/>
            </a:xfrm>
            <a:prstGeom prst="rect">
              <a:avLst/>
            </a:prstGeom>
          </p:spPr>
          <p:txBody>
            <a:bodyPr wrap="square">
              <a:spAutoFit/>
              <a:scene3d>
                <a:camera prst="orthographicFront"/>
                <a:lightRig rig="threePt" dir="t"/>
              </a:scene3d>
              <a:sp3d contourW="12700"/>
            </a:bodyPr>
            <a:lstStyle/>
            <a:p>
              <a:pPr algn="ctr">
                <a:lnSpc>
                  <a:spcPct val="200000"/>
                </a:lnSpc>
              </a:pPr>
              <a:r>
                <a:rPr lang="zh-CN" altLang="en-US">
                  <a:sym typeface="+mn-ea"/>
                </a:rPr>
                <a:t>（一）正确性</a:t>
              </a:r>
              <a:endParaRPr lang="zh-CN" altLang="en-US">
                <a:sym typeface="+mn-ea"/>
              </a:endParaRPr>
            </a:p>
            <a:p>
              <a:pPr algn="ctr">
                <a:lnSpc>
                  <a:spcPct val="200000"/>
                </a:lnSpc>
              </a:pPr>
              <a:r>
                <a:rPr lang="zh-CN" altLang="en-US">
                  <a:sym typeface="+mn-ea"/>
                </a:rPr>
                <a:t>（二）客观性</a:t>
              </a:r>
              <a:endParaRPr lang="zh-CN" altLang="en-US">
                <a:sym typeface="+mn-ea"/>
              </a:endParaRPr>
            </a:p>
            <a:p>
              <a:pPr algn="ctr">
                <a:lnSpc>
                  <a:spcPct val="200000"/>
                </a:lnSpc>
              </a:pPr>
              <a:r>
                <a:rPr lang="zh-CN" altLang="en-US">
                  <a:sym typeface="+mn-ea"/>
                </a:rPr>
                <a:t>（三）公正性</a:t>
              </a:r>
              <a:endParaRPr lang="zh-CN" altLang="en-US">
                <a:sym typeface="+mn-ea"/>
              </a:endParaRPr>
            </a:p>
            <a:p>
              <a:pPr algn="ctr">
                <a:lnSpc>
                  <a:spcPct val="200000"/>
                </a:lnSpc>
              </a:pPr>
              <a:r>
                <a:rPr lang="zh-CN" altLang="en-US">
                  <a:sym typeface="+mn-ea"/>
                </a:rPr>
                <a:t>（四）确证性</a:t>
              </a:r>
              <a:endParaRPr lang="zh-CN" altLang="en-US">
                <a:sym typeface="+mn-ea"/>
              </a:endParaRPr>
            </a:p>
            <a:p>
              <a:pPr algn="ctr">
                <a:lnSpc>
                  <a:spcPct val="200000"/>
                </a:lnSpc>
              </a:pPr>
              <a:r>
                <a:rPr lang="zh-CN" altLang="en-US">
                  <a:sym typeface="+mn-ea"/>
                </a:rPr>
                <a:t>（五）可读性</a:t>
              </a:r>
              <a:endParaRPr lang="zh-CN" altLang="en-US">
                <a:sym typeface="+mn-ea"/>
              </a:endParaRPr>
            </a:p>
          </p:txBody>
        </p:sp>
        <p:sp>
          <p:nvSpPr>
            <p:cNvPr id="82" name="矩形 81"/>
            <p:cNvSpPr/>
            <p:nvPr/>
          </p:nvSpPr>
          <p:spPr>
            <a:xfrm>
              <a:off x="6089015" y="908383"/>
              <a:ext cx="4813398" cy="2460596"/>
            </a:xfrm>
            <a:prstGeom prst="rect">
              <a:avLst/>
            </a:prstGeom>
          </p:spPr>
          <p:txBody>
            <a:bodyPr wrap="square">
              <a:spAutoFit/>
              <a:scene3d>
                <a:camera prst="orthographicFront"/>
                <a:lightRig rig="threePt" dir="t"/>
              </a:scene3d>
              <a:sp3d contourW="12700"/>
            </a:bodyPr>
            <a:lstStyle/>
            <a:p>
              <a:pPr algn="l">
                <a:lnSpc>
                  <a:spcPct val="200000"/>
                </a:lnSpc>
                <a:buClrTx/>
                <a:buSzTx/>
                <a:buFontTx/>
              </a:pPr>
              <a:r>
                <a:rPr lang="en-US" altLang="zh-CN"/>
                <a:t>       </a:t>
              </a:r>
              <a:r>
                <a:rPr lang="zh-CN" altLang="en-US"/>
                <a:t>按照实验的方法划分，有定性实验报告、定量实验报告、结构评析实验报告、对照实验报告等。按照实验的主体划分，有科技研究实验报告、教学实验报告等。按照实验的学科属性划分，有物理实验报告、化学实验报告等。</a:t>
              </a: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3000" advClick="0" advTm="4000">
        <p14:vortex dir="r"/>
      </p:transition>
    </mc:Choice>
    <mc:Fallback>
      <p:transition spd="slow" advClick="0" advTm="4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组合 60"/>
          <p:cNvGrpSpPr/>
          <p:nvPr/>
        </p:nvGrpSpPr>
        <p:grpSpPr>
          <a:xfrm>
            <a:off x="-205104" y="0"/>
            <a:ext cx="12192000" cy="6858000"/>
            <a:chOff x="1" y="0"/>
            <a:chExt cx="12192000" cy="6858000"/>
          </a:xfrm>
        </p:grpSpPr>
        <p:sp>
          <p:nvSpPr>
            <p:cNvPr id="62" name="矩形 61"/>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6" name="图片 65"/>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67" name="文本框 66"/>
            <p:cNvSpPr txBox="1"/>
            <p:nvPr/>
          </p:nvSpPr>
          <p:spPr>
            <a:xfrm>
              <a:off x="4937761" y="615615"/>
              <a:ext cx="23164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a:latin typeface="Calibri" panose="020F0502020204030204" charset="0"/>
                  <a:sym typeface="+mn-ea"/>
                </a:rPr>
                <a:t>实验报告的写作</a:t>
              </a:r>
              <a:endParaRPr lang="zh-CN" altLang="en-US" sz="2400">
                <a:latin typeface="Calibri" panose="020F0502020204030204" charset="0"/>
                <a:sym typeface="+mn-ea"/>
              </a:endParaRPr>
            </a:p>
          </p:txBody>
        </p:sp>
      </p:grpSp>
      <p:sp>
        <p:nvSpPr>
          <p:cNvPr id="27" name="Oval 4"/>
          <p:cNvSpPr/>
          <p:nvPr/>
        </p:nvSpPr>
        <p:spPr>
          <a:xfrm>
            <a:off x="1776730" y="1124585"/>
            <a:ext cx="1569085" cy="1468755"/>
          </a:xfrm>
          <a:prstGeom prst="ellipse">
            <a:avLst/>
          </a:prstGeom>
          <a:noFill/>
          <a:ln w="25400">
            <a:solidFill>
              <a:srgbClr val="DAE5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endParaRPr lang="en-US" sz="2400" spc="300" dirty="0">
              <a:solidFill>
                <a:schemeClr val="tx1">
                  <a:lumMod val="95000"/>
                  <a:lumOff val="5000"/>
                </a:schemeClr>
              </a:solidFill>
              <a:latin typeface="Century Gothic" panose="020B0502020202020204" pitchFamily="34" charset="0"/>
              <a:ea typeface="Titillium" charset="0"/>
              <a:cs typeface="Titillium" charset="0"/>
            </a:endParaRPr>
          </a:p>
        </p:txBody>
      </p:sp>
      <p:sp>
        <p:nvSpPr>
          <p:cNvPr id="34" name="Oval 13"/>
          <p:cNvSpPr/>
          <p:nvPr/>
        </p:nvSpPr>
        <p:spPr>
          <a:xfrm>
            <a:off x="8025765" y="1124585"/>
            <a:ext cx="1377950" cy="1366520"/>
          </a:xfrm>
          <a:prstGeom prst="ellipse">
            <a:avLst/>
          </a:prstGeom>
          <a:noFill/>
          <a:ln w="25400">
            <a:solidFill>
              <a:srgbClr val="DAE5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endParaRPr lang="en-US" sz="2400" spc="300" dirty="0">
              <a:solidFill>
                <a:schemeClr val="tx1">
                  <a:lumMod val="95000"/>
                  <a:lumOff val="5000"/>
                </a:schemeClr>
              </a:solidFill>
              <a:latin typeface="Century Gothic" panose="020B0502020202020204" pitchFamily="34" charset="0"/>
            </a:endParaRPr>
          </a:p>
        </p:txBody>
      </p:sp>
      <p:sp>
        <p:nvSpPr>
          <p:cNvPr id="68" name="矩形 67"/>
          <p:cNvSpPr/>
          <p:nvPr/>
        </p:nvSpPr>
        <p:spPr>
          <a:xfrm>
            <a:off x="427990" y="2593340"/>
            <a:ext cx="5063490" cy="2584450"/>
          </a:xfrm>
          <a:prstGeom prst="rect">
            <a:avLst/>
          </a:prstGeom>
        </p:spPr>
        <p:txBody>
          <a:bodyPr wrap="square">
            <a:spAutoFit/>
            <a:scene3d>
              <a:camera prst="orthographicFront"/>
              <a:lightRig rig="threePt" dir="t"/>
            </a:scene3d>
            <a:sp3d contourW="12700"/>
          </a:bodyPr>
          <a:lstStyle/>
          <a:p>
            <a:pPr algn="l" fontAlgn="auto">
              <a:lnSpc>
                <a:spcPct val="150000"/>
              </a:lnSpc>
            </a:pPr>
            <a:r>
              <a:rPr lang="zh-CN" altLang="en-US">
                <a:sym typeface="+mn-ea"/>
              </a:rPr>
              <a:t>1. 确定实验目的和实验对象。</a:t>
            </a:r>
            <a:endParaRPr lang="zh-CN" altLang="en-US">
              <a:sym typeface="+mn-ea"/>
            </a:endParaRPr>
          </a:p>
          <a:p>
            <a:pPr algn="l" fontAlgn="auto">
              <a:lnSpc>
                <a:spcPct val="150000"/>
              </a:lnSpc>
            </a:pPr>
            <a:r>
              <a:rPr lang="zh-CN" altLang="en-US">
                <a:sym typeface="+mn-ea"/>
              </a:rPr>
              <a:t>2. 掌握实验原理。</a:t>
            </a:r>
            <a:endParaRPr lang="zh-CN" altLang="en-US">
              <a:sym typeface="+mn-ea"/>
            </a:endParaRPr>
          </a:p>
          <a:p>
            <a:pPr algn="l" fontAlgn="auto">
              <a:lnSpc>
                <a:spcPct val="150000"/>
              </a:lnSpc>
            </a:pPr>
            <a:r>
              <a:rPr lang="zh-CN" altLang="en-US">
                <a:sym typeface="+mn-ea"/>
              </a:rPr>
              <a:t>3. 设计实验方法、实验装置和实验程序。</a:t>
            </a:r>
            <a:endParaRPr lang="zh-CN" altLang="en-US">
              <a:sym typeface="+mn-ea"/>
            </a:endParaRPr>
          </a:p>
          <a:p>
            <a:pPr algn="l" fontAlgn="auto">
              <a:lnSpc>
                <a:spcPct val="150000"/>
              </a:lnSpc>
            </a:pPr>
            <a:r>
              <a:rPr lang="zh-CN" altLang="en-US">
                <a:sym typeface="+mn-ea"/>
              </a:rPr>
              <a:t>4. 演示实验，观察、记录、整理实验的全部过程和实验数据。</a:t>
            </a:r>
            <a:endParaRPr lang="zh-CN" altLang="en-US">
              <a:sym typeface="+mn-ea"/>
            </a:endParaRPr>
          </a:p>
          <a:p>
            <a:pPr algn="l" fontAlgn="auto">
              <a:lnSpc>
                <a:spcPct val="150000"/>
              </a:lnSpc>
            </a:pPr>
            <a:r>
              <a:rPr lang="zh-CN" altLang="en-US">
                <a:sym typeface="+mn-ea"/>
              </a:rPr>
              <a:t>5. 撰写实验报告。</a:t>
            </a:r>
            <a:endParaRPr lang="zh-CN" altLang="en-US">
              <a:sym typeface="+mn-ea"/>
            </a:endParaRPr>
          </a:p>
        </p:txBody>
      </p:sp>
      <p:sp>
        <p:nvSpPr>
          <p:cNvPr id="69" name="文本框 68"/>
          <p:cNvSpPr txBox="1"/>
          <p:nvPr/>
        </p:nvSpPr>
        <p:spPr>
          <a:xfrm>
            <a:off x="2024617" y="1659424"/>
            <a:ext cx="878205" cy="398780"/>
          </a:xfrm>
          <a:prstGeom prst="rect">
            <a:avLst/>
          </a:prstGeom>
          <a:noFill/>
        </p:spPr>
        <p:txBody>
          <a:bodyPr vert="horz" wrap="none" rtlCol="0">
            <a:spAutoFit/>
            <a:scene3d>
              <a:camera prst="orthographicFront"/>
              <a:lightRig rig="threePt" dir="t"/>
            </a:scene3d>
            <a:sp3d contourW="12700"/>
          </a:bodyPr>
          <a:lstStyle/>
          <a:p>
            <a:pPr algn="ctr"/>
            <a:r>
              <a:rPr lang="en-US" altLang="zh-CN" sz="2000">
                <a:solidFill>
                  <a:schemeClr val="tx1"/>
                </a:solidFill>
                <a:latin typeface="+mj-lt"/>
                <a:ea typeface="+mj-lt"/>
                <a:cs typeface="+mj-lt"/>
                <a:sym typeface="+mn-ea"/>
              </a:rPr>
              <a:t>1.</a:t>
            </a:r>
            <a:r>
              <a:rPr lang="zh-CN" altLang="en-US" sz="2000">
                <a:solidFill>
                  <a:schemeClr val="tx1"/>
                </a:solidFill>
                <a:latin typeface="+mj-lt"/>
                <a:ea typeface="+mj-lt"/>
                <a:cs typeface="+mj-lt"/>
                <a:sym typeface="+mn-ea"/>
              </a:rPr>
              <a:t>步骤</a:t>
            </a:r>
            <a:endParaRPr lang="zh-CN" altLang="en-US" sz="2000">
              <a:solidFill>
                <a:schemeClr val="tx1"/>
              </a:solidFill>
              <a:latin typeface="+mj-lt"/>
              <a:ea typeface="+mj-lt"/>
              <a:cs typeface="+mj-lt"/>
              <a:sym typeface="+mn-ea"/>
            </a:endParaRPr>
          </a:p>
        </p:txBody>
      </p:sp>
      <p:sp>
        <p:nvSpPr>
          <p:cNvPr id="71" name="矩形 70"/>
          <p:cNvSpPr/>
          <p:nvPr/>
        </p:nvSpPr>
        <p:spPr>
          <a:xfrm>
            <a:off x="5741035" y="2376170"/>
            <a:ext cx="5947410" cy="4246245"/>
          </a:xfrm>
          <a:prstGeom prst="rect">
            <a:avLst/>
          </a:prstGeom>
        </p:spPr>
        <p:txBody>
          <a:bodyPr wrap="square">
            <a:spAutoFit/>
            <a:scene3d>
              <a:camera prst="orthographicFront"/>
              <a:lightRig rig="threePt" dir="t"/>
            </a:scene3d>
            <a:sp3d contourW="12700"/>
          </a:bodyPr>
          <a:lstStyle/>
          <a:p>
            <a:pPr algn="l" fontAlgn="auto">
              <a:lnSpc>
                <a:spcPct val="150000"/>
              </a:lnSpc>
            </a:pPr>
            <a:r>
              <a:rPr lang="zh-CN" altLang="en-US">
                <a:sym typeface="+mn-ea"/>
              </a:rPr>
              <a:t>1. 标题：一般是由研究对象和文体名称组成。</a:t>
            </a:r>
            <a:endParaRPr lang="zh-CN" altLang="en-US">
              <a:sym typeface="+mn-ea"/>
            </a:endParaRPr>
          </a:p>
          <a:p>
            <a:pPr algn="l" fontAlgn="auto">
              <a:lnSpc>
                <a:spcPct val="150000"/>
              </a:lnSpc>
            </a:pPr>
            <a:r>
              <a:rPr lang="zh-CN" altLang="en-US">
                <a:sym typeface="+mn-ea"/>
              </a:rPr>
              <a:t>2. 作者及单位：报告起草人要将参与实验的科技人员的单位、姓名，按照主次顺序一一写明。</a:t>
            </a:r>
            <a:endParaRPr lang="zh-CN" altLang="en-US">
              <a:sym typeface="+mn-ea"/>
            </a:endParaRPr>
          </a:p>
          <a:p>
            <a:pPr algn="l" fontAlgn="auto">
              <a:lnSpc>
                <a:spcPct val="150000"/>
              </a:lnSpc>
            </a:pPr>
            <a:r>
              <a:rPr lang="zh-CN" altLang="en-US">
                <a:sym typeface="+mn-ea"/>
              </a:rPr>
              <a:t>3. 摘要：内容包括实验报告中突出的若干结论。</a:t>
            </a:r>
            <a:endParaRPr lang="zh-CN" altLang="en-US">
              <a:sym typeface="+mn-ea"/>
            </a:endParaRPr>
          </a:p>
          <a:p>
            <a:pPr algn="l" fontAlgn="auto">
              <a:lnSpc>
                <a:spcPct val="150000"/>
              </a:lnSpc>
            </a:pPr>
            <a:r>
              <a:rPr lang="zh-CN" altLang="en-US">
                <a:sym typeface="+mn-ea"/>
              </a:rPr>
              <a:t>4. 引言：实验的对象、意义、作用、结果和存在的问题等。</a:t>
            </a:r>
            <a:endParaRPr lang="zh-CN" altLang="en-US">
              <a:sym typeface="+mn-ea"/>
            </a:endParaRPr>
          </a:p>
          <a:p>
            <a:pPr algn="l" fontAlgn="auto">
              <a:lnSpc>
                <a:spcPct val="150000"/>
              </a:lnSpc>
            </a:pPr>
            <a:r>
              <a:rPr lang="zh-CN" altLang="en-US">
                <a:sym typeface="+mn-ea"/>
              </a:rPr>
              <a:t>5. 主体：实验原理、实验设备和装置、实验方法、实验结果。</a:t>
            </a:r>
            <a:endParaRPr lang="zh-CN" altLang="en-US">
              <a:sym typeface="+mn-ea"/>
            </a:endParaRPr>
          </a:p>
          <a:p>
            <a:pPr algn="l" fontAlgn="auto">
              <a:lnSpc>
                <a:spcPct val="150000"/>
              </a:lnSpc>
            </a:pPr>
            <a:r>
              <a:rPr lang="zh-CN" altLang="en-US">
                <a:sym typeface="+mn-ea"/>
              </a:rPr>
              <a:t>6. 讨论</a:t>
            </a:r>
            <a:endParaRPr lang="zh-CN" altLang="en-US">
              <a:sym typeface="+mn-ea"/>
            </a:endParaRPr>
          </a:p>
          <a:p>
            <a:pPr algn="l" fontAlgn="auto">
              <a:lnSpc>
                <a:spcPct val="150000"/>
              </a:lnSpc>
            </a:pPr>
            <a:r>
              <a:rPr lang="zh-CN" altLang="en-US">
                <a:sym typeface="+mn-ea"/>
              </a:rPr>
              <a:t>7. 结果</a:t>
            </a:r>
            <a:endParaRPr lang="zh-CN" altLang="en-US">
              <a:sym typeface="+mn-ea"/>
            </a:endParaRPr>
          </a:p>
          <a:p>
            <a:pPr algn="l" fontAlgn="auto">
              <a:lnSpc>
                <a:spcPct val="150000"/>
              </a:lnSpc>
            </a:pPr>
            <a:r>
              <a:rPr lang="zh-CN" altLang="en-US">
                <a:sym typeface="+mn-ea"/>
              </a:rPr>
              <a:t>8. 参考文献</a:t>
            </a:r>
            <a:endParaRPr lang="zh-CN" altLang="en-US">
              <a:sym typeface="+mn-ea"/>
            </a:endParaRPr>
          </a:p>
        </p:txBody>
      </p:sp>
      <p:sp>
        <p:nvSpPr>
          <p:cNvPr id="73" name="文本框 72"/>
          <p:cNvSpPr txBox="1"/>
          <p:nvPr/>
        </p:nvSpPr>
        <p:spPr>
          <a:xfrm>
            <a:off x="8334031" y="1608624"/>
            <a:ext cx="878205" cy="398780"/>
          </a:xfrm>
          <a:prstGeom prst="rect">
            <a:avLst/>
          </a:prstGeom>
          <a:noFill/>
        </p:spPr>
        <p:txBody>
          <a:bodyPr vert="horz" wrap="none" rtlCol="0">
            <a:spAutoFit/>
            <a:scene3d>
              <a:camera prst="orthographicFront"/>
              <a:lightRig rig="threePt" dir="t"/>
            </a:scene3d>
            <a:sp3d contourW="12700"/>
          </a:bodyPr>
          <a:lstStyle/>
          <a:p>
            <a:pPr algn="ctr"/>
            <a:r>
              <a:rPr lang="en-US" altLang="zh-CN" sz="2000">
                <a:solidFill>
                  <a:schemeClr val="tx1"/>
                </a:solidFill>
                <a:latin typeface="+mj-lt"/>
                <a:ea typeface="+mj-lt"/>
                <a:cs typeface="+mj-lt"/>
                <a:sym typeface="+mn-ea"/>
              </a:rPr>
              <a:t>2.</a:t>
            </a:r>
            <a:r>
              <a:rPr lang="zh-CN" altLang="en-US" sz="2000">
                <a:solidFill>
                  <a:schemeClr val="tx1"/>
                </a:solidFill>
                <a:latin typeface="+mj-lt"/>
                <a:ea typeface="+mj-lt"/>
                <a:cs typeface="+mj-lt"/>
                <a:sym typeface="+mn-ea"/>
              </a:rPr>
              <a:t>格式</a:t>
            </a:r>
            <a:endParaRPr lang="zh-CN" altLang="en-US" sz="2000">
              <a:solidFill>
                <a:schemeClr val="tx1"/>
              </a:solidFill>
              <a:latin typeface="+mj-lt"/>
              <a:ea typeface="+mj-lt"/>
              <a:cs typeface="+mj-lt"/>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1" y="0"/>
            <a:ext cx="12192000" cy="6858000"/>
            <a:chOff x="1" y="0"/>
            <a:chExt cx="12192000" cy="6858000"/>
          </a:xfrm>
        </p:grpSpPr>
        <p:sp>
          <p:nvSpPr>
            <p:cNvPr id="25" name="矩形 24"/>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27" name="文本框 26"/>
            <p:cNvSpPr txBox="1"/>
            <p:nvPr/>
          </p:nvSpPr>
          <p:spPr>
            <a:xfrm>
              <a:off x="4328161" y="615615"/>
              <a:ext cx="35356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a:sym typeface="+mn-ea"/>
                </a:rPr>
                <a:t>实验报告写作的注意事项</a:t>
              </a:r>
              <a:endParaRPr lang="zh-CN" altLang="en-US" sz="2400">
                <a:sym typeface="+mn-ea"/>
              </a:endParaRPr>
            </a:p>
          </p:txBody>
        </p:sp>
      </p:grpSp>
      <p:grpSp>
        <p:nvGrpSpPr>
          <p:cNvPr id="3" name="组合 2"/>
          <p:cNvGrpSpPr/>
          <p:nvPr/>
        </p:nvGrpSpPr>
        <p:grpSpPr>
          <a:xfrm>
            <a:off x="892253" y="1266109"/>
            <a:ext cx="10199214" cy="5769610"/>
            <a:chOff x="743847" y="979633"/>
            <a:chExt cx="10199214" cy="5769610"/>
          </a:xfrm>
        </p:grpSpPr>
        <p:grpSp>
          <p:nvGrpSpPr>
            <p:cNvPr id="30" name="îṧ1iḑe"/>
            <p:cNvGrpSpPr/>
            <p:nvPr/>
          </p:nvGrpSpPr>
          <p:grpSpPr>
            <a:xfrm>
              <a:off x="743847" y="1952346"/>
              <a:ext cx="5786538" cy="3199565"/>
              <a:chOff x="503602" y="2132856"/>
              <a:chExt cx="5859098" cy="3239723"/>
            </a:xfrm>
          </p:grpSpPr>
          <p:grpSp>
            <p:nvGrpSpPr>
              <p:cNvPr id="44" name="íṧ1ídè"/>
              <p:cNvGrpSpPr/>
              <p:nvPr/>
            </p:nvGrpSpPr>
            <p:grpSpPr>
              <a:xfrm>
                <a:off x="503602" y="5249660"/>
                <a:ext cx="5859098" cy="122919"/>
                <a:chOff x="-1348120" y="5777968"/>
                <a:chExt cx="9361040" cy="187524"/>
              </a:xfrm>
            </p:grpSpPr>
            <p:sp>
              <p:nvSpPr>
                <p:cNvPr id="55" name="isļîdê"/>
                <p:cNvSpPr/>
                <p:nvPr/>
              </p:nvSpPr>
              <p:spPr>
                <a:xfrm flipV="1">
                  <a:off x="-1348120" y="5928916"/>
                  <a:ext cx="9361040" cy="36576"/>
                </a:xfrm>
                <a:prstGeom prst="trapezoid">
                  <a:avLst>
                    <a:gd name="adj" fmla="val 814192"/>
                  </a:avLst>
                </a:prstGeom>
                <a:solidFill>
                  <a:srgbClr val="80808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sp>
              <p:nvSpPr>
                <p:cNvPr id="56" name="išľíde"/>
                <p:cNvSpPr/>
                <p:nvPr/>
              </p:nvSpPr>
              <p:spPr>
                <a:xfrm>
                  <a:off x="-1348120" y="5777968"/>
                  <a:ext cx="9361040" cy="15109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sym typeface="Open Sans" panose="020B0606030504020204" pitchFamily="34" charset="0"/>
                  </a:endParaRPr>
                </a:p>
              </p:txBody>
            </p:sp>
          </p:grpSp>
          <p:grpSp>
            <p:nvGrpSpPr>
              <p:cNvPr id="45" name="îṩḷíḓê"/>
              <p:cNvGrpSpPr/>
              <p:nvPr/>
            </p:nvGrpSpPr>
            <p:grpSpPr>
              <a:xfrm>
                <a:off x="1002671" y="2132856"/>
                <a:ext cx="4860960" cy="3080807"/>
                <a:chOff x="-375492" y="1139528"/>
                <a:chExt cx="7415785" cy="4700016"/>
              </a:xfrm>
            </p:grpSpPr>
            <p:grpSp>
              <p:nvGrpSpPr>
                <p:cNvPr id="46" name="ïšḻíďe"/>
                <p:cNvGrpSpPr/>
                <p:nvPr/>
              </p:nvGrpSpPr>
              <p:grpSpPr>
                <a:xfrm>
                  <a:off x="-375492" y="1139528"/>
                  <a:ext cx="7415785" cy="4700016"/>
                  <a:chOff x="-375492" y="1139528"/>
                  <a:chExt cx="7415785" cy="4700016"/>
                </a:xfrm>
              </p:grpSpPr>
              <p:sp>
                <p:nvSpPr>
                  <p:cNvPr id="48" name="íSḷíḑe"/>
                  <p:cNvSpPr/>
                  <p:nvPr/>
                </p:nvSpPr>
                <p:spPr>
                  <a:xfrm>
                    <a:off x="-375492" y="1139528"/>
                    <a:ext cx="7415784" cy="4700016"/>
                  </a:xfrm>
                  <a:custGeom>
                    <a:avLst/>
                    <a:gdLst>
                      <a:gd name="connsiteX0" fmla="*/ 224028 w 7415784"/>
                      <a:gd name="connsiteY0" fmla="*/ 269748 h 4700016"/>
                      <a:gd name="connsiteX1" fmla="*/ 224028 w 7415784"/>
                      <a:gd name="connsiteY1" fmla="*/ 4430268 h 4700016"/>
                      <a:gd name="connsiteX2" fmla="*/ 7191756 w 7415784"/>
                      <a:gd name="connsiteY2" fmla="*/ 4430268 h 4700016"/>
                      <a:gd name="connsiteX3" fmla="*/ 7191756 w 7415784"/>
                      <a:gd name="connsiteY3" fmla="*/ 269748 h 4700016"/>
                      <a:gd name="connsiteX4" fmla="*/ 266867 w 7415784"/>
                      <a:gd name="connsiteY4" fmla="*/ 0 h 4700016"/>
                      <a:gd name="connsiteX5" fmla="*/ 7148917 w 7415784"/>
                      <a:gd name="connsiteY5" fmla="*/ 0 h 4700016"/>
                      <a:gd name="connsiteX6" fmla="*/ 7415784 w 7415784"/>
                      <a:gd name="connsiteY6" fmla="*/ 266867 h 4700016"/>
                      <a:gd name="connsiteX7" fmla="*/ 7415784 w 7415784"/>
                      <a:gd name="connsiteY7" fmla="*/ 4433149 h 4700016"/>
                      <a:gd name="connsiteX8" fmla="*/ 7148917 w 7415784"/>
                      <a:gd name="connsiteY8" fmla="*/ 4700016 h 4700016"/>
                      <a:gd name="connsiteX9" fmla="*/ 266867 w 7415784"/>
                      <a:gd name="connsiteY9" fmla="*/ 4700016 h 4700016"/>
                      <a:gd name="connsiteX10" fmla="*/ 0 w 7415784"/>
                      <a:gd name="connsiteY10" fmla="*/ 4433149 h 4700016"/>
                      <a:gd name="connsiteX11" fmla="*/ 0 w 7415784"/>
                      <a:gd name="connsiteY11" fmla="*/ 266867 h 4700016"/>
                      <a:gd name="connsiteX12" fmla="*/ 266867 w 7415784"/>
                      <a:gd name="connsiteY12" fmla="*/ 0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15784" h="4700016">
                        <a:moveTo>
                          <a:pt x="224028" y="269748"/>
                        </a:moveTo>
                        <a:lnTo>
                          <a:pt x="224028" y="4430268"/>
                        </a:lnTo>
                        <a:lnTo>
                          <a:pt x="7191756" y="4430268"/>
                        </a:lnTo>
                        <a:lnTo>
                          <a:pt x="7191756" y="269748"/>
                        </a:lnTo>
                        <a:close/>
                        <a:moveTo>
                          <a:pt x="266867" y="0"/>
                        </a:moveTo>
                        <a:lnTo>
                          <a:pt x="7148917" y="0"/>
                        </a:lnTo>
                        <a:cubicBezTo>
                          <a:pt x="7296304" y="0"/>
                          <a:pt x="7415784" y="119480"/>
                          <a:pt x="7415784" y="266867"/>
                        </a:cubicBezTo>
                        <a:lnTo>
                          <a:pt x="7415784" y="4433149"/>
                        </a:lnTo>
                        <a:cubicBezTo>
                          <a:pt x="7415784" y="4580536"/>
                          <a:pt x="7296304" y="4700016"/>
                          <a:pt x="7148917" y="4700016"/>
                        </a:cubicBezTo>
                        <a:lnTo>
                          <a:pt x="266867" y="4700016"/>
                        </a:lnTo>
                        <a:cubicBezTo>
                          <a:pt x="119480" y="4700016"/>
                          <a:pt x="0" y="4580536"/>
                          <a:pt x="0" y="4433149"/>
                        </a:cubicBezTo>
                        <a:lnTo>
                          <a:pt x="0" y="266867"/>
                        </a:lnTo>
                        <a:cubicBezTo>
                          <a:pt x="0" y="119480"/>
                          <a:pt x="119480" y="0"/>
                          <a:pt x="266867" y="0"/>
                        </a:cubicBezTo>
                        <a:close/>
                      </a:path>
                    </a:pathLst>
                  </a:custGeom>
                  <a:solidFill>
                    <a:schemeClr val="bg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sp>
                <p:nvSpPr>
                  <p:cNvPr id="53" name="isļíḑê"/>
                  <p:cNvSpPr/>
                  <p:nvPr/>
                </p:nvSpPr>
                <p:spPr>
                  <a:xfrm>
                    <a:off x="-358011" y="1160080"/>
                    <a:ext cx="7380820" cy="4658913"/>
                  </a:xfrm>
                  <a:custGeom>
                    <a:avLst/>
                    <a:gdLst>
                      <a:gd name="connsiteX0" fmla="*/ 252028 w 7380820"/>
                      <a:gd name="connsiteY0" fmla="*/ 295230 h 4658912"/>
                      <a:gd name="connsiteX1" fmla="*/ 252028 w 7380820"/>
                      <a:gd name="connsiteY1" fmla="*/ 4363682 h 4658912"/>
                      <a:gd name="connsiteX2" fmla="*/ 7128792 w 7380820"/>
                      <a:gd name="connsiteY2" fmla="*/ 4363682 h 4658912"/>
                      <a:gd name="connsiteX3" fmla="*/ 7128792 w 7380820"/>
                      <a:gd name="connsiteY3" fmla="*/ 295230 h 4658912"/>
                      <a:gd name="connsiteX4" fmla="*/ 264533 w 7380820"/>
                      <a:gd name="connsiteY4" fmla="*/ 0 h 4658912"/>
                      <a:gd name="connsiteX5" fmla="*/ 7116287 w 7380820"/>
                      <a:gd name="connsiteY5" fmla="*/ 0 h 4658912"/>
                      <a:gd name="connsiteX6" fmla="*/ 7380820 w 7380820"/>
                      <a:gd name="connsiteY6" fmla="*/ 264533 h 4658912"/>
                      <a:gd name="connsiteX7" fmla="*/ 7380820 w 7380820"/>
                      <a:gd name="connsiteY7" fmla="*/ 4394379 h 4658912"/>
                      <a:gd name="connsiteX8" fmla="*/ 7116287 w 7380820"/>
                      <a:gd name="connsiteY8" fmla="*/ 4658912 h 4658912"/>
                      <a:gd name="connsiteX9" fmla="*/ 264533 w 7380820"/>
                      <a:gd name="connsiteY9" fmla="*/ 4658912 h 4658912"/>
                      <a:gd name="connsiteX10" fmla="*/ 0 w 7380820"/>
                      <a:gd name="connsiteY10" fmla="*/ 4394379 h 4658912"/>
                      <a:gd name="connsiteX11" fmla="*/ 0 w 7380820"/>
                      <a:gd name="connsiteY11" fmla="*/ 264533 h 4658912"/>
                      <a:gd name="connsiteX12" fmla="*/ 264533 w 7380820"/>
                      <a:gd name="connsiteY12" fmla="*/ 0 h 465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80820" h="4658912">
                        <a:moveTo>
                          <a:pt x="252028" y="295230"/>
                        </a:moveTo>
                        <a:lnTo>
                          <a:pt x="252028" y="4363682"/>
                        </a:lnTo>
                        <a:lnTo>
                          <a:pt x="7128792" y="4363682"/>
                        </a:lnTo>
                        <a:lnTo>
                          <a:pt x="7128792" y="295230"/>
                        </a:lnTo>
                        <a:close/>
                        <a:moveTo>
                          <a:pt x="264533" y="0"/>
                        </a:moveTo>
                        <a:lnTo>
                          <a:pt x="7116287" y="0"/>
                        </a:lnTo>
                        <a:cubicBezTo>
                          <a:pt x="7262385" y="0"/>
                          <a:pt x="7380820" y="118435"/>
                          <a:pt x="7380820" y="264533"/>
                        </a:cubicBezTo>
                        <a:lnTo>
                          <a:pt x="7380820" y="4394379"/>
                        </a:lnTo>
                        <a:cubicBezTo>
                          <a:pt x="7380820" y="4540477"/>
                          <a:pt x="7262385" y="4658912"/>
                          <a:pt x="7116287" y="4658912"/>
                        </a:cubicBezTo>
                        <a:lnTo>
                          <a:pt x="264533" y="4658912"/>
                        </a:lnTo>
                        <a:cubicBezTo>
                          <a:pt x="118435" y="4658912"/>
                          <a:pt x="0" y="4540477"/>
                          <a:pt x="0" y="4394379"/>
                        </a:cubicBezTo>
                        <a:lnTo>
                          <a:pt x="0" y="264533"/>
                        </a:lnTo>
                        <a:cubicBezTo>
                          <a:pt x="0" y="118435"/>
                          <a:pt x="118435" y="0"/>
                          <a:pt x="264533" y="0"/>
                        </a:cubicBezTo>
                        <a:close/>
                      </a:path>
                    </a:pathLst>
                  </a:cu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sym typeface="Open Sans" panose="020B0606030504020204" pitchFamily="34" charset="0"/>
                    </a:endParaRPr>
                  </a:p>
                </p:txBody>
              </p:sp>
              <p:sp>
                <p:nvSpPr>
                  <p:cNvPr id="54" name="iSlide" hidden="1"/>
                  <p:cNvSpPr/>
                  <p:nvPr/>
                </p:nvSpPr>
                <p:spPr>
                  <a:xfrm>
                    <a:off x="4509683" y="1139528"/>
                    <a:ext cx="2530610" cy="4700016"/>
                  </a:xfrm>
                  <a:custGeom>
                    <a:avLst/>
                    <a:gdLst>
                      <a:gd name="connsiteX0" fmla="*/ 0 w 2530610"/>
                      <a:gd name="connsiteY0" fmla="*/ 0 h 4700016"/>
                      <a:gd name="connsiteX1" fmla="*/ 2263743 w 2530610"/>
                      <a:gd name="connsiteY1" fmla="*/ 0 h 4700016"/>
                      <a:gd name="connsiteX2" fmla="*/ 2530610 w 2530610"/>
                      <a:gd name="connsiteY2" fmla="*/ 266867 h 4700016"/>
                      <a:gd name="connsiteX3" fmla="*/ 2530610 w 2530610"/>
                      <a:gd name="connsiteY3" fmla="*/ 4433149 h 4700016"/>
                      <a:gd name="connsiteX4" fmla="*/ 2263743 w 2530610"/>
                      <a:gd name="connsiteY4" fmla="*/ 4700016 h 4700016"/>
                      <a:gd name="connsiteX5" fmla="*/ 1961175 w 2530610"/>
                      <a:gd name="connsiteY5" fmla="*/ 4700016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0610" h="4700016">
                        <a:moveTo>
                          <a:pt x="0" y="0"/>
                        </a:moveTo>
                        <a:lnTo>
                          <a:pt x="2263743" y="0"/>
                        </a:lnTo>
                        <a:cubicBezTo>
                          <a:pt x="2411130" y="0"/>
                          <a:pt x="2530610" y="119480"/>
                          <a:pt x="2530610" y="266867"/>
                        </a:cubicBezTo>
                        <a:lnTo>
                          <a:pt x="2530610" y="4433149"/>
                        </a:lnTo>
                        <a:cubicBezTo>
                          <a:pt x="2530610" y="4580536"/>
                          <a:pt x="2411130" y="4700016"/>
                          <a:pt x="2263743" y="4700016"/>
                        </a:cubicBezTo>
                        <a:lnTo>
                          <a:pt x="1961175" y="4700016"/>
                        </a:lnTo>
                        <a:close/>
                      </a:path>
                    </a:pathLst>
                  </a:custGeom>
                  <a:gradFill>
                    <a:gsLst>
                      <a:gs pos="0">
                        <a:srgbClr val="FFFFFF">
                          <a:alpha val="30000"/>
                        </a:srgbClr>
                      </a:gs>
                      <a:gs pos="100000">
                        <a:srgbClr val="FFFFFF">
                          <a:alpha val="0"/>
                        </a:srgb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dirty="0">
                      <a:latin typeface="Open Sans" panose="020B0606030504020204" pitchFamily="34" charset="0"/>
                      <a:ea typeface="微软雅黑" panose="020B0503020204020204" pitchFamily="34" charset="-122"/>
                      <a:sym typeface="Open Sans" panose="020B0606030504020204" pitchFamily="34" charset="0"/>
                    </a:endParaRPr>
                  </a:p>
                </p:txBody>
              </p:sp>
            </p:grpSp>
            <p:sp>
              <p:nvSpPr>
                <p:cNvPr id="47" name="ïsḻîḍé"/>
                <p:cNvSpPr/>
                <p:nvPr/>
              </p:nvSpPr>
              <p:spPr>
                <a:xfrm>
                  <a:off x="3260392" y="1241052"/>
                  <a:ext cx="144016" cy="144016"/>
                </a:xfrm>
                <a:prstGeom prst="ellipse">
                  <a:avLst/>
                </a:prstGeom>
                <a:gradFill flip="none" rotWithShape="1">
                  <a:gsLst>
                    <a:gs pos="17000">
                      <a:schemeClr val="tx1"/>
                    </a:gs>
                    <a:gs pos="34000">
                      <a:srgbClr val="000000">
                        <a:lumMod val="84000"/>
                        <a:lumOff val="16000"/>
                      </a:srgbClr>
                    </a:gs>
                    <a:gs pos="100000">
                      <a:schemeClr val="bg1">
                        <a:lumMod val="50000"/>
                        <a:lumOff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grpSp>
        </p:grpSp>
        <p:sp>
          <p:nvSpPr>
            <p:cNvPr id="31" name="矩形 30"/>
            <p:cNvSpPr/>
            <p:nvPr/>
          </p:nvSpPr>
          <p:spPr>
            <a:xfrm>
              <a:off x="6530718" y="979633"/>
              <a:ext cx="4412343" cy="5769610"/>
            </a:xfrm>
            <a:prstGeom prst="rect">
              <a:avLst/>
            </a:prstGeom>
          </p:spPr>
          <p:txBody>
            <a:bodyPr wrap="square">
              <a:spAutoFit/>
              <a:scene3d>
                <a:camera prst="orthographicFront"/>
                <a:lightRig rig="threePt" dir="t"/>
              </a:scene3d>
              <a:sp3d contourW="12700"/>
            </a:bodyPr>
            <a:lstStyle/>
            <a:p>
              <a:pPr fontAlgn="auto">
                <a:lnSpc>
                  <a:spcPct val="150000"/>
                </a:lnSpc>
              </a:pPr>
              <a:r>
                <a:rPr lang="zh-CN" altLang="en-US">
                  <a:sym typeface="+mn-ea"/>
                </a:rPr>
                <a:t>1. 前提</a:t>
              </a:r>
              <a:endParaRPr lang="zh-CN" altLang="en-US">
                <a:sym typeface="+mn-ea"/>
              </a:endParaRPr>
            </a:p>
            <a:p>
              <a:pPr fontAlgn="auto">
                <a:lnSpc>
                  <a:spcPct val="150000"/>
                </a:lnSpc>
              </a:pPr>
              <a:r>
                <a:rPr lang="zh-CN" altLang="en-US">
                  <a:sym typeface="+mn-ea"/>
                </a:rPr>
                <a:t>实验前一定要弄懂实验原理，熟悉仪器设备，掌握操作方法。</a:t>
              </a:r>
              <a:endParaRPr lang="zh-CN" altLang="en-US">
                <a:sym typeface="+mn-ea"/>
              </a:endParaRPr>
            </a:p>
            <a:p>
              <a:pPr fontAlgn="auto">
                <a:lnSpc>
                  <a:spcPct val="150000"/>
                </a:lnSpc>
              </a:pPr>
              <a:r>
                <a:rPr lang="zh-CN" altLang="en-US">
                  <a:sym typeface="+mn-ea"/>
                </a:rPr>
                <a:t>2. 步骤</a:t>
              </a:r>
              <a:endParaRPr lang="zh-CN" altLang="en-US">
                <a:sym typeface="+mn-ea"/>
              </a:endParaRPr>
            </a:p>
            <a:p>
              <a:pPr fontAlgn="auto">
                <a:lnSpc>
                  <a:spcPct val="150000"/>
                </a:lnSpc>
              </a:pPr>
              <a:r>
                <a:rPr lang="zh-CN" altLang="en-US">
                  <a:sym typeface="+mn-ea"/>
                </a:rPr>
                <a:t>实验中一定要按步骤操作，细心观察实验对象，正确测取数据，认真做好记录。</a:t>
              </a:r>
              <a:endParaRPr lang="zh-CN" altLang="en-US">
                <a:sym typeface="+mn-ea"/>
              </a:endParaRPr>
            </a:p>
            <a:p>
              <a:pPr fontAlgn="auto">
                <a:lnSpc>
                  <a:spcPct val="150000"/>
                </a:lnSpc>
              </a:pPr>
              <a:r>
                <a:rPr lang="zh-CN" altLang="en-US">
                  <a:sym typeface="+mn-ea"/>
                </a:rPr>
                <a:t>3. 原则</a:t>
              </a:r>
              <a:endParaRPr lang="zh-CN" altLang="en-US">
                <a:sym typeface="+mn-ea"/>
              </a:endParaRPr>
            </a:p>
            <a:p>
              <a:pPr fontAlgn="auto">
                <a:lnSpc>
                  <a:spcPct val="150000"/>
                </a:lnSpc>
              </a:pPr>
              <a:r>
                <a:rPr lang="zh-CN" altLang="en-US">
                  <a:sym typeface="+mn-ea"/>
                </a:rPr>
                <a:t>写实验报告要认真、严肃，遵循科学性原则，不经重复实验不得随意修改数据。</a:t>
              </a:r>
              <a:endParaRPr lang="zh-CN" altLang="en-US">
                <a:sym typeface="+mn-ea"/>
              </a:endParaRPr>
            </a:p>
            <a:p>
              <a:pPr fontAlgn="auto">
                <a:lnSpc>
                  <a:spcPct val="150000"/>
                </a:lnSpc>
              </a:pPr>
              <a:r>
                <a:rPr lang="zh-CN" altLang="en-US">
                  <a:sym typeface="+mn-ea"/>
                </a:rPr>
                <a:t>4. 利用辅助语言</a:t>
              </a:r>
              <a:endParaRPr lang="zh-CN" altLang="en-US">
                <a:sym typeface="+mn-ea"/>
              </a:endParaRPr>
            </a:p>
            <a:p>
              <a:pPr fontAlgn="auto">
                <a:lnSpc>
                  <a:spcPct val="150000"/>
                </a:lnSpc>
              </a:pPr>
              <a:r>
                <a:rPr lang="zh-CN" altLang="en-US">
                  <a:sym typeface="+mn-ea"/>
                </a:rPr>
                <a:t>应充分利用图表这种辅助语言来表达实验结果，它们比文字叙述更直观、简洁。</a:t>
              </a:r>
              <a:endParaRPr lang="zh-CN" altLang="en-US">
                <a:sym typeface="+mn-ea"/>
              </a:endParaRPr>
            </a:p>
            <a:p>
              <a:pPr>
                <a:lnSpc>
                  <a:spcPct val="250000"/>
                </a:lnSpc>
              </a:pP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pic>
        <p:nvPicPr>
          <p:cNvPr id="2" name="图片 1" descr="1e5f9818f8ec02afcf535ebb45ee0bbb"/>
          <p:cNvPicPr>
            <a:picLocks noChangeAspect="1"/>
          </p:cNvPicPr>
          <p:nvPr/>
        </p:nvPicPr>
        <p:blipFill>
          <a:blip r:embed="rId2"/>
          <a:srcRect l="7530" t="9316" r="8244" b="5066"/>
          <a:stretch>
            <a:fillRect/>
          </a:stretch>
        </p:blipFill>
        <p:spPr>
          <a:xfrm>
            <a:off x="2171700" y="2530475"/>
            <a:ext cx="2997200" cy="22644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C0E1F2"/>
        </a:solidFill>
        <a:effectLst/>
      </p:bgPr>
    </p:bg>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a:off x="3649818" y="0"/>
            <a:ext cx="1216885" cy="6858000"/>
          </a:xfrm>
          <a:prstGeom prst="rect">
            <a:avLst/>
          </a:prstGeom>
        </p:spPr>
      </p:pic>
      <p:pic>
        <p:nvPicPr>
          <p:cNvPr id="38" name="图片 37"/>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rot="10800000">
            <a:off x="10071208" y="0"/>
            <a:ext cx="1791843" cy="6858000"/>
          </a:xfrm>
          <a:prstGeom prst="rect">
            <a:avLst/>
          </a:prstGeom>
        </p:spPr>
      </p:pic>
      <p:sp>
        <p:nvSpPr>
          <p:cNvPr id="12" name="矩形 11"/>
          <p:cNvSpPr/>
          <p:nvPr/>
        </p:nvSpPr>
        <p:spPr>
          <a:xfrm rot="1454733">
            <a:off x="-2067556" y="2643184"/>
            <a:ext cx="3505200" cy="6858000"/>
          </a:xfrm>
          <a:prstGeom prst="rect">
            <a:avLst/>
          </a:prstGeom>
          <a:solidFill>
            <a:srgbClr val="C0E1F2"/>
          </a:solidFill>
          <a:ln>
            <a:noFill/>
          </a:ln>
          <a:effectLst>
            <a:outerShdw blurRad="50800" dist="508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454733">
            <a:off x="-1756534" y="-1727239"/>
            <a:ext cx="3505200" cy="6858000"/>
          </a:xfrm>
          <a:prstGeom prst="rect">
            <a:avLst/>
          </a:prstGeom>
          <a:solidFill>
            <a:srgbClr val="DAE54A"/>
          </a:solidFill>
          <a:ln>
            <a:noFill/>
          </a:ln>
          <a:effectLst>
            <a:outerShdw blurRad="50800" dist="50800" dir="504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1454733">
            <a:off x="11003898" y="4018010"/>
            <a:ext cx="3505200" cy="6858000"/>
          </a:xfrm>
          <a:prstGeom prst="rect">
            <a:avLst/>
          </a:prstGeom>
          <a:solidFill>
            <a:srgbClr val="DAE54A"/>
          </a:solidFill>
          <a:ln>
            <a:noFill/>
          </a:ln>
          <a:effectLst>
            <a:outerShdw blurRad="50800" dist="50800" dir="762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1493014">
            <a:off x="11450444" y="451072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7" name="矩形 16"/>
          <p:cNvSpPr/>
          <p:nvPr/>
        </p:nvSpPr>
        <p:spPr>
          <a:xfrm rot="1493014">
            <a:off x="776448" y="3490371"/>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rot="1493014">
            <a:off x="978092" y="-88005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042" t="50976" r="33948" b="488"/>
          <a:stretch>
            <a:fillRect/>
          </a:stretch>
        </p:blipFill>
        <p:spPr>
          <a:xfrm rot="5400000">
            <a:off x="4123203" y="422875"/>
            <a:ext cx="6857999" cy="6012247"/>
          </a:xfrm>
          <a:prstGeom prst="rect">
            <a:avLst/>
          </a:prstGeom>
        </p:spPr>
      </p:pic>
      <p:sp>
        <p:nvSpPr>
          <p:cNvPr id="4" name="文本框 3"/>
          <p:cNvSpPr txBox="1"/>
          <p:nvPr/>
        </p:nvSpPr>
        <p:spPr>
          <a:xfrm>
            <a:off x="5028565" y="183515"/>
            <a:ext cx="3771900" cy="368300"/>
          </a:xfrm>
          <a:prstGeom prst="rect">
            <a:avLst/>
          </a:prstGeom>
          <a:noFill/>
        </p:spPr>
        <p:txBody>
          <a:bodyPr wrap="square" rtlCol="0">
            <a:spAutoFit/>
          </a:bodyPr>
          <a:p>
            <a:endParaRPr lang="zh-CN" altLang="en-US"/>
          </a:p>
        </p:txBody>
      </p:sp>
      <p:sp>
        <p:nvSpPr>
          <p:cNvPr id="5" name="文本框 4"/>
          <p:cNvSpPr txBox="1"/>
          <p:nvPr/>
        </p:nvSpPr>
        <p:spPr>
          <a:xfrm>
            <a:off x="5125085" y="2798445"/>
            <a:ext cx="4316730" cy="645160"/>
          </a:xfrm>
          <a:prstGeom prst="rect">
            <a:avLst/>
          </a:prstGeom>
          <a:noFill/>
        </p:spPr>
        <p:txBody>
          <a:bodyPr wrap="square" rtlCol="0">
            <a:spAutoFit/>
          </a:bodyPr>
          <a:p>
            <a:pPr lvl="0" algn="ctr">
              <a:defRPr/>
            </a:pPr>
            <a:r>
              <a:rPr lang="zh-CN" altLang="en-US" sz="3600" b="1" dirty="0">
                <a:solidFill>
                  <a:srgbClr val="7030A0"/>
                </a:solidFill>
                <a:sym typeface="+mn-ea"/>
              </a:rPr>
              <a:t>第二节　毕业论文</a:t>
            </a:r>
            <a:endParaRPr lang="zh-CN" altLang="en-US" sz="3600" b="1" dirty="0">
              <a:solidFill>
                <a:srgbClr val="7030A0"/>
              </a:solidFill>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34" name="文本框 33"/>
          <p:cNvSpPr txBox="1"/>
          <p:nvPr/>
        </p:nvSpPr>
        <p:spPr>
          <a:xfrm>
            <a:off x="5394961" y="482265"/>
            <a:ext cx="14020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rPr>
              <a:t>毕业论文</a:t>
            </a:r>
            <a:endPar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endParaRPr>
          </a:p>
        </p:txBody>
      </p:sp>
      <p:grpSp>
        <p:nvGrpSpPr>
          <p:cNvPr id="4" name="组合 3"/>
          <p:cNvGrpSpPr/>
          <p:nvPr/>
        </p:nvGrpSpPr>
        <p:grpSpPr>
          <a:xfrm>
            <a:off x="989226" y="942539"/>
            <a:ext cx="10200848" cy="5163601"/>
            <a:chOff x="989226" y="365351"/>
            <a:chExt cx="10200848" cy="5163601"/>
          </a:xfrm>
        </p:grpSpPr>
        <p:sp>
          <p:nvSpPr>
            <p:cNvPr id="38" name="矩形 37"/>
            <p:cNvSpPr/>
            <p:nvPr/>
          </p:nvSpPr>
          <p:spPr>
            <a:xfrm>
              <a:off x="1570328" y="1732227"/>
              <a:ext cx="2068514" cy="2999740"/>
            </a:xfrm>
            <a:prstGeom prst="rect">
              <a:avLst/>
            </a:prstGeom>
          </p:spPr>
          <p:txBody>
            <a:bodyPr wrap="square">
              <a:spAutoFit/>
              <a:scene3d>
                <a:camera prst="orthographicFront"/>
                <a:lightRig rig="threePt" dir="t"/>
              </a:scene3d>
              <a:sp3d contourW="12700"/>
            </a:bodyPr>
            <a:lstStyle/>
            <a:p>
              <a:pPr algn="l" fontAlgn="auto">
                <a:lnSpc>
                  <a:spcPct val="150000"/>
                </a:lnSpc>
              </a:pPr>
              <a:r>
                <a:rPr lang="zh-CN" altLang="en-US" dirty="0">
                  <a:solidFill>
                    <a:schemeClr val="tx1">
                      <a:lumMod val="65000"/>
                      <a:lumOff val="35000"/>
                    </a:schemeClr>
                  </a:solidFill>
                  <a:ea typeface="+mn-lt"/>
                </a:rPr>
                <a:t>毕业论文是高等学校的毕业生在对本专业领域的现实问题或理论问题进行科学研究探索后写成的具有一定意义的论说文。</a:t>
              </a:r>
              <a:endParaRPr lang="zh-CN" altLang="en-US" dirty="0">
                <a:solidFill>
                  <a:schemeClr val="tx1">
                    <a:lumMod val="65000"/>
                    <a:lumOff val="35000"/>
                  </a:schemeClr>
                </a:solidFill>
                <a:ea typeface="+mn-lt"/>
              </a:endParaRPr>
            </a:p>
          </p:txBody>
        </p:sp>
        <p:sp>
          <p:nvSpPr>
            <p:cNvPr id="57" name="Rectangle 6"/>
            <p:cNvSpPr>
              <a:spLocks noChangeArrowheads="1"/>
            </p:cNvSpPr>
            <p:nvPr/>
          </p:nvSpPr>
          <p:spPr bwMode="auto">
            <a:xfrm flipH="1">
              <a:off x="1445302" y="4786002"/>
              <a:ext cx="2319920" cy="742950"/>
            </a:xfrm>
            <a:prstGeom prst="rect">
              <a:avLst/>
            </a:prstGeom>
            <a:solidFill>
              <a:srgbClr val="C0E1F2"/>
            </a:solidFill>
            <a:ln w="9525">
              <a:noFill/>
              <a:miter lim="800000"/>
            </a:ln>
          </p:spPr>
          <p:txBody>
            <a:bodyPr vert="horz" wrap="square" lIns="91440" tIns="45720" rIns="91440" bIns="45720" numCol="1" anchor="t" anchorCtr="0" compatLnSpc="1"/>
            <a:lstStyle/>
            <a:p>
              <a:endParaRPr lang="zh-CN" altLang="en-US"/>
            </a:p>
          </p:txBody>
        </p:sp>
        <p:sp>
          <p:nvSpPr>
            <p:cNvPr id="58" name="Rectangle 7"/>
            <p:cNvSpPr>
              <a:spLocks noChangeArrowheads="1"/>
            </p:cNvSpPr>
            <p:nvPr/>
          </p:nvSpPr>
          <p:spPr bwMode="auto">
            <a:xfrm flipH="1">
              <a:off x="3765222" y="4047815"/>
              <a:ext cx="2323497" cy="738188"/>
            </a:xfrm>
            <a:prstGeom prst="rect">
              <a:avLst/>
            </a:prstGeom>
            <a:solidFill>
              <a:srgbClr val="C0E1F2"/>
            </a:solidFill>
            <a:ln w="9525">
              <a:noFill/>
              <a:miter lim="800000"/>
            </a:ln>
          </p:spPr>
          <p:txBody>
            <a:bodyPr vert="horz" wrap="square" lIns="91440" tIns="45720" rIns="91440" bIns="45720" numCol="1" anchor="t" anchorCtr="0" compatLnSpc="1"/>
            <a:lstStyle/>
            <a:p>
              <a:endParaRPr lang="zh-CN" altLang="en-US"/>
            </a:p>
          </p:txBody>
        </p:sp>
        <p:sp>
          <p:nvSpPr>
            <p:cNvPr id="59" name="Rectangle 8"/>
            <p:cNvSpPr>
              <a:spLocks noChangeArrowheads="1"/>
            </p:cNvSpPr>
            <p:nvPr/>
          </p:nvSpPr>
          <p:spPr bwMode="auto">
            <a:xfrm flipH="1">
              <a:off x="6088717" y="3304865"/>
              <a:ext cx="2319920" cy="742950"/>
            </a:xfrm>
            <a:prstGeom prst="rect">
              <a:avLst/>
            </a:prstGeom>
            <a:solidFill>
              <a:srgbClr val="C0E1F2"/>
            </a:solidFill>
            <a:ln w="9525">
              <a:noFill/>
              <a:miter lim="800000"/>
            </a:ln>
          </p:spPr>
          <p:txBody>
            <a:bodyPr vert="horz" wrap="square" lIns="91440" tIns="45720" rIns="91440" bIns="45720" numCol="1" anchor="t" anchorCtr="0" compatLnSpc="1"/>
            <a:lstStyle/>
            <a:p>
              <a:endParaRPr lang="zh-CN" altLang="en-US" dirty="0"/>
            </a:p>
          </p:txBody>
        </p:sp>
        <p:sp>
          <p:nvSpPr>
            <p:cNvPr id="60" name="Rectangle 9"/>
            <p:cNvSpPr>
              <a:spLocks noChangeArrowheads="1"/>
            </p:cNvSpPr>
            <p:nvPr/>
          </p:nvSpPr>
          <p:spPr bwMode="auto">
            <a:xfrm flipH="1">
              <a:off x="8408637" y="2561915"/>
              <a:ext cx="2330652" cy="742950"/>
            </a:xfrm>
            <a:prstGeom prst="rect">
              <a:avLst/>
            </a:prstGeom>
            <a:solidFill>
              <a:srgbClr val="C0E1F2"/>
            </a:solidFill>
            <a:ln w="9525">
              <a:noFill/>
              <a:miter lim="800000"/>
            </a:ln>
          </p:spPr>
          <p:txBody>
            <a:bodyPr vert="horz" wrap="square" lIns="91440" tIns="45720" rIns="91440" bIns="45720" numCol="1" anchor="t" anchorCtr="0" compatLnSpc="1"/>
            <a:lstStyle/>
            <a:p>
              <a:endParaRPr lang="zh-CN" altLang="en-US" dirty="0"/>
            </a:p>
          </p:txBody>
        </p:sp>
        <p:sp>
          <p:nvSpPr>
            <p:cNvPr id="61" name="Freeform 10"/>
            <p:cNvSpPr/>
            <p:nvPr/>
          </p:nvSpPr>
          <p:spPr bwMode="auto">
            <a:xfrm>
              <a:off x="3765223" y="4786002"/>
              <a:ext cx="311216" cy="742950"/>
            </a:xfrm>
            <a:custGeom>
              <a:avLst/>
              <a:gdLst/>
              <a:ahLst/>
              <a:cxnLst>
                <a:cxn ang="0">
                  <a:pos x="0" y="468"/>
                </a:cxn>
                <a:cxn ang="0">
                  <a:pos x="0" y="468"/>
                </a:cxn>
                <a:cxn ang="0">
                  <a:pos x="0" y="0"/>
                </a:cxn>
                <a:cxn ang="0">
                  <a:pos x="286" y="0"/>
                </a:cxn>
                <a:cxn ang="0">
                  <a:pos x="0" y="468"/>
                </a:cxn>
              </a:cxnLst>
              <a:rect l="0" t="0" r="r" b="b"/>
              <a:pathLst>
                <a:path w="286" h="468">
                  <a:moveTo>
                    <a:pt x="0" y="468"/>
                  </a:moveTo>
                  <a:lnTo>
                    <a:pt x="0" y="468"/>
                  </a:lnTo>
                  <a:lnTo>
                    <a:pt x="0" y="0"/>
                  </a:lnTo>
                  <a:lnTo>
                    <a:pt x="286" y="0"/>
                  </a:lnTo>
                  <a:lnTo>
                    <a:pt x="0" y="468"/>
                  </a:lnTo>
                  <a:close/>
                </a:path>
              </a:pathLst>
            </a:custGeom>
            <a:solidFill>
              <a:schemeClr val="bg1">
                <a:lumMod val="85000"/>
                <a:alpha val="65000"/>
              </a:schemeClr>
            </a:solidFill>
            <a:ln w="9525">
              <a:noFill/>
              <a:round/>
            </a:ln>
          </p:spPr>
          <p:txBody>
            <a:bodyPr vert="horz" wrap="square" lIns="91440" tIns="45720" rIns="91440" bIns="45720" numCol="1" anchor="t" anchorCtr="0" compatLnSpc="1"/>
            <a:lstStyle/>
            <a:p>
              <a:endParaRPr lang="zh-CN" altLang="en-US"/>
            </a:p>
          </p:txBody>
        </p:sp>
        <p:sp>
          <p:nvSpPr>
            <p:cNvPr id="62" name="Freeform 11"/>
            <p:cNvSpPr/>
            <p:nvPr/>
          </p:nvSpPr>
          <p:spPr bwMode="auto">
            <a:xfrm>
              <a:off x="6088717" y="4047815"/>
              <a:ext cx="307951" cy="738188"/>
            </a:xfrm>
            <a:custGeom>
              <a:avLst/>
              <a:gdLst/>
              <a:ahLst/>
              <a:cxnLst>
                <a:cxn ang="0">
                  <a:pos x="0" y="465"/>
                </a:cxn>
                <a:cxn ang="0">
                  <a:pos x="0" y="465"/>
                </a:cxn>
                <a:cxn ang="0">
                  <a:pos x="0" y="0"/>
                </a:cxn>
                <a:cxn ang="0">
                  <a:pos x="283" y="0"/>
                </a:cxn>
                <a:cxn ang="0">
                  <a:pos x="0" y="465"/>
                </a:cxn>
              </a:cxnLst>
              <a:rect l="0" t="0" r="r" b="b"/>
              <a:pathLst>
                <a:path w="283" h="465">
                  <a:moveTo>
                    <a:pt x="0" y="465"/>
                  </a:moveTo>
                  <a:lnTo>
                    <a:pt x="0" y="465"/>
                  </a:lnTo>
                  <a:lnTo>
                    <a:pt x="0" y="0"/>
                  </a:lnTo>
                  <a:lnTo>
                    <a:pt x="283" y="0"/>
                  </a:lnTo>
                  <a:lnTo>
                    <a:pt x="0" y="465"/>
                  </a:lnTo>
                  <a:close/>
                </a:path>
              </a:pathLst>
            </a:custGeom>
            <a:solidFill>
              <a:schemeClr val="bg1">
                <a:lumMod val="85000"/>
                <a:alpha val="65000"/>
              </a:schemeClr>
            </a:solidFill>
            <a:ln w="9525">
              <a:noFill/>
              <a:round/>
            </a:ln>
          </p:spPr>
          <p:txBody>
            <a:bodyPr vert="horz" wrap="square" lIns="91440" tIns="45720" rIns="91440" bIns="45720" numCol="1" anchor="t" anchorCtr="0" compatLnSpc="1"/>
            <a:lstStyle/>
            <a:p>
              <a:endParaRPr lang="zh-CN" altLang="en-US"/>
            </a:p>
          </p:txBody>
        </p:sp>
        <p:sp>
          <p:nvSpPr>
            <p:cNvPr id="63" name="Freeform 12"/>
            <p:cNvSpPr/>
            <p:nvPr/>
          </p:nvSpPr>
          <p:spPr bwMode="auto">
            <a:xfrm>
              <a:off x="8408638" y="3304865"/>
              <a:ext cx="310128" cy="742950"/>
            </a:xfrm>
            <a:custGeom>
              <a:avLst/>
              <a:gdLst/>
              <a:ahLst/>
              <a:cxnLst>
                <a:cxn ang="0">
                  <a:pos x="0" y="468"/>
                </a:cxn>
                <a:cxn ang="0">
                  <a:pos x="0" y="468"/>
                </a:cxn>
                <a:cxn ang="0">
                  <a:pos x="0" y="0"/>
                </a:cxn>
                <a:cxn ang="0">
                  <a:pos x="285" y="0"/>
                </a:cxn>
                <a:cxn ang="0">
                  <a:pos x="0" y="468"/>
                </a:cxn>
              </a:cxnLst>
              <a:rect l="0" t="0" r="r" b="b"/>
              <a:pathLst>
                <a:path w="285" h="468">
                  <a:moveTo>
                    <a:pt x="0" y="468"/>
                  </a:moveTo>
                  <a:lnTo>
                    <a:pt x="0" y="468"/>
                  </a:lnTo>
                  <a:lnTo>
                    <a:pt x="0" y="0"/>
                  </a:lnTo>
                  <a:lnTo>
                    <a:pt x="285" y="0"/>
                  </a:lnTo>
                  <a:lnTo>
                    <a:pt x="0" y="468"/>
                  </a:lnTo>
                  <a:close/>
                </a:path>
              </a:pathLst>
            </a:custGeom>
            <a:solidFill>
              <a:schemeClr val="bg1">
                <a:lumMod val="85000"/>
                <a:alpha val="65000"/>
              </a:schemeClr>
            </a:solidFill>
            <a:ln w="9525">
              <a:noFill/>
              <a:round/>
            </a:ln>
          </p:spPr>
          <p:txBody>
            <a:bodyPr vert="horz" wrap="square" lIns="91440" tIns="45720" rIns="91440" bIns="45720" numCol="1" anchor="t" anchorCtr="0" compatLnSpc="1"/>
            <a:lstStyle/>
            <a:p>
              <a:endParaRPr lang="zh-CN" altLang="en-US"/>
            </a:p>
          </p:txBody>
        </p:sp>
        <p:sp>
          <p:nvSpPr>
            <p:cNvPr id="45" name="矩形 44"/>
            <p:cNvSpPr/>
            <p:nvPr/>
          </p:nvSpPr>
          <p:spPr>
            <a:xfrm>
              <a:off x="989226" y="4963805"/>
              <a:ext cx="3232071" cy="42354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tx1"/>
                  </a:solidFill>
                  <a:latin typeface="TypeLand 康熙字典體 Trial" panose="020B0502000000000001" pitchFamily="34" charset="-122"/>
                  <a:ea typeface="TypeLand 康熙字典體 Trial" panose="020B0502000000000001" pitchFamily="34" charset="-122"/>
                </a:rPr>
                <a:t>概念</a:t>
              </a:r>
              <a:endParaRPr lang="zh-CN" altLang="en-US" dirty="0">
                <a:solidFill>
                  <a:schemeClr val="tx1"/>
                </a:solidFill>
                <a:latin typeface="TypeLand 康熙字典體 Trial" panose="020B0502000000000001" pitchFamily="34" charset="-122"/>
                <a:ea typeface="TypeLand 康熙字典體 Trial" panose="020B0502000000000001" pitchFamily="34" charset="-122"/>
              </a:endParaRPr>
            </a:p>
          </p:txBody>
        </p:sp>
        <p:sp>
          <p:nvSpPr>
            <p:cNvPr id="46" name="矩形 45"/>
            <p:cNvSpPr/>
            <p:nvPr/>
          </p:nvSpPr>
          <p:spPr>
            <a:xfrm>
              <a:off x="3310934" y="4222312"/>
              <a:ext cx="3232071" cy="42354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tx1"/>
                  </a:solidFill>
                  <a:latin typeface="TypeLand 康熙字典體 Trial" panose="020B0502000000000001" pitchFamily="34" charset="-122"/>
                  <a:ea typeface="TypeLand 康熙字典體 Trial" panose="020B0502000000000001" pitchFamily="34" charset="-122"/>
                </a:rPr>
                <a:t>特点</a:t>
              </a:r>
              <a:endParaRPr lang="zh-CN" altLang="en-US" dirty="0">
                <a:solidFill>
                  <a:schemeClr val="tx1"/>
                </a:solidFill>
                <a:latin typeface="TypeLand 康熙字典體 Trial" panose="020B0502000000000001" pitchFamily="34" charset="-122"/>
                <a:ea typeface="TypeLand 康熙字典體 Trial" panose="020B0502000000000001" pitchFamily="34" charset="-122"/>
              </a:endParaRPr>
            </a:p>
          </p:txBody>
        </p:sp>
        <p:sp>
          <p:nvSpPr>
            <p:cNvPr id="47" name="矩形 46"/>
            <p:cNvSpPr/>
            <p:nvPr/>
          </p:nvSpPr>
          <p:spPr>
            <a:xfrm>
              <a:off x="5632642" y="3480819"/>
              <a:ext cx="3232071" cy="42354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tx1"/>
                  </a:solidFill>
                  <a:latin typeface="TypeLand 康熙字典體 Trial" panose="020B0502000000000001" pitchFamily="34" charset="-122"/>
                  <a:ea typeface="TypeLand 康熙字典體 Trial" panose="020B0502000000000001" pitchFamily="34" charset="-122"/>
                </a:rPr>
                <a:t>作用</a:t>
              </a:r>
              <a:endParaRPr lang="zh-CN" altLang="en-US" dirty="0">
                <a:solidFill>
                  <a:schemeClr val="tx1"/>
                </a:solidFill>
                <a:latin typeface="TypeLand 康熙字典體 Trial" panose="020B0502000000000001" pitchFamily="34" charset="-122"/>
                <a:ea typeface="TypeLand 康熙字典體 Trial" panose="020B0502000000000001" pitchFamily="34" charset="-122"/>
              </a:endParaRPr>
            </a:p>
          </p:txBody>
        </p:sp>
        <p:sp>
          <p:nvSpPr>
            <p:cNvPr id="48" name="矩形 47"/>
            <p:cNvSpPr/>
            <p:nvPr/>
          </p:nvSpPr>
          <p:spPr>
            <a:xfrm>
              <a:off x="7958003" y="2734428"/>
              <a:ext cx="3232071" cy="42354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tx1"/>
                  </a:solidFill>
                  <a:latin typeface="TypeLand 康熙字典體 Trial" panose="020B0502000000000001" pitchFamily="34" charset="-122"/>
                  <a:ea typeface="TypeLand 康熙字典體 Trial" panose="020B0502000000000001" pitchFamily="34" charset="-122"/>
                </a:rPr>
                <a:t>类型</a:t>
              </a:r>
              <a:endParaRPr lang="zh-CN" altLang="en-US" dirty="0">
                <a:solidFill>
                  <a:schemeClr val="tx1"/>
                </a:solidFill>
                <a:latin typeface="TypeLand 康熙字典體 Trial" panose="020B0502000000000001" pitchFamily="34" charset="-122"/>
                <a:ea typeface="TypeLand 康熙字典體 Trial" panose="020B0502000000000001" pitchFamily="34" charset="-122"/>
              </a:endParaRPr>
            </a:p>
          </p:txBody>
        </p:sp>
        <p:sp>
          <p:nvSpPr>
            <p:cNvPr id="81" name="矩形 80"/>
            <p:cNvSpPr/>
            <p:nvPr/>
          </p:nvSpPr>
          <p:spPr>
            <a:xfrm>
              <a:off x="3891969" y="1462809"/>
              <a:ext cx="2068514" cy="2584450"/>
            </a:xfrm>
            <a:prstGeom prst="rect">
              <a:avLst/>
            </a:prstGeom>
          </p:spPr>
          <p:txBody>
            <a:bodyPr wrap="square">
              <a:spAutoFit/>
              <a:scene3d>
                <a:camera prst="orthographicFront"/>
                <a:lightRig rig="threePt" dir="t"/>
              </a:scene3d>
              <a:sp3d contourW="12700"/>
            </a:bodyPr>
            <a:lstStyle/>
            <a:p>
              <a:pPr algn="ctr" fontAlgn="auto">
                <a:lnSpc>
                  <a:spcPct val="150000"/>
                </a:lnSpc>
              </a:pPr>
              <a:r>
                <a:rPr lang="zh-CN" altLang="en-US" dirty="0">
                  <a:solidFill>
                    <a:schemeClr val="tx1">
                      <a:lumMod val="65000"/>
                      <a:lumOff val="35000"/>
                    </a:schemeClr>
                  </a:solidFill>
                  <a:ea typeface="+mn-lt"/>
                  <a:cs typeface="+mn-lt"/>
                </a:rPr>
                <a:t>（1）学术性</a:t>
              </a:r>
              <a:endParaRPr lang="zh-CN" altLang="en-US" dirty="0">
                <a:solidFill>
                  <a:schemeClr val="tx1">
                    <a:lumMod val="65000"/>
                    <a:lumOff val="35000"/>
                  </a:schemeClr>
                </a:solidFill>
                <a:ea typeface="+mn-lt"/>
                <a:cs typeface="+mn-lt"/>
              </a:endParaRPr>
            </a:p>
            <a:p>
              <a:pPr algn="ctr" fontAlgn="auto">
                <a:lnSpc>
                  <a:spcPct val="150000"/>
                </a:lnSpc>
              </a:pPr>
              <a:r>
                <a:rPr lang="zh-CN" altLang="en-US" dirty="0">
                  <a:solidFill>
                    <a:schemeClr val="tx1">
                      <a:lumMod val="65000"/>
                      <a:lumOff val="35000"/>
                    </a:schemeClr>
                  </a:solidFill>
                  <a:ea typeface="+mn-lt"/>
                  <a:cs typeface="+mn-lt"/>
                </a:rPr>
                <a:t> （2）科学性</a:t>
              </a:r>
              <a:endParaRPr lang="zh-CN" altLang="en-US" dirty="0">
                <a:solidFill>
                  <a:schemeClr val="tx1">
                    <a:lumMod val="65000"/>
                    <a:lumOff val="35000"/>
                  </a:schemeClr>
                </a:solidFill>
                <a:ea typeface="+mn-lt"/>
                <a:cs typeface="+mn-lt"/>
              </a:endParaRPr>
            </a:p>
            <a:p>
              <a:pPr algn="ctr" fontAlgn="auto">
                <a:lnSpc>
                  <a:spcPct val="150000"/>
                </a:lnSpc>
              </a:pPr>
              <a:r>
                <a:rPr lang="zh-CN" altLang="en-US" dirty="0">
                  <a:solidFill>
                    <a:schemeClr val="tx1">
                      <a:lumMod val="65000"/>
                      <a:lumOff val="35000"/>
                    </a:schemeClr>
                  </a:solidFill>
                  <a:ea typeface="+mn-lt"/>
                  <a:cs typeface="+mn-lt"/>
                </a:rPr>
                <a:t>（3）规范性</a:t>
              </a:r>
              <a:endParaRPr lang="zh-CN" altLang="en-US" dirty="0">
                <a:solidFill>
                  <a:schemeClr val="tx1">
                    <a:lumMod val="65000"/>
                    <a:lumOff val="35000"/>
                  </a:schemeClr>
                </a:solidFill>
                <a:ea typeface="+mn-lt"/>
                <a:cs typeface="+mn-lt"/>
              </a:endParaRPr>
            </a:p>
            <a:p>
              <a:pPr algn="ctr" fontAlgn="auto">
                <a:lnSpc>
                  <a:spcPct val="150000"/>
                </a:lnSpc>
              </a:pPr>
              <a:r>
                <a:rPr lang="zh-CN" altLang="en-US" dirty="0">
                  <a:solidFill>
                    <a:schemeClr val="tx1">
                      <a:lumMod val="65000"/>
                      <a:lumOff val="35000"/>
                    </a:schemeClr>
                  </a:solidFill>
                  <a:ea typeface="+mn-lt"/>
                  <a:cs typeface="+mn-lt"/>
                </a:rPr>
                <a:t>（4）创新性</a:t>
              </a:r>
              <a:endParaRPr lang="zh-CN" altLang="en-US" dirty="0">
                <a:solidFill>
                  <a:schemeClr val="tx1">
                    <a:lumMod val="65000"/>
                    <a:lumOff val="35000"/>
                  </a:schemeClr>
                </a:solidFill>
                <a:ea typeface="+mn-lt"/>
                <a:cs typeface="+mn-lt"/>
              </a:endParaRPr>
            </a:p>
            <a:p>
              <a:pPr algn="ctr" fontAlgn="auto">
                <a:lnSpc>
                  <a:spcPct val="150000"/>
                </a:lnSpc>
              </a:pPr>
              <a:r>
                <a:rPr lang="zh-CN" altLang="en-US" dirty="0">
                  <a:solidFill>
                    <a:schemeClr val="tx1">
                      <a:lumMod val="65000"/>
                      <a:lumOff val="35000"/>
                    </a:schemeClr>
                  </a:solidFill>
                  <a:ea typeface="+mn-lt"/>
                  <a:cs typeface="+mn-lt"/>
                </a:rPr>
                <a:t>（5）学习性</a:t>
              </a:r>
              <a:endParaRPr lang="zh-CN" altLang="en-US" dirty="0">
                <a:solidFill>
                  <a:schemeClr val="tx1">
                    <a:lumMod val="65000"/>
                    <a:lumOff val="35000"/>
                  </a:schemeClr>
                </a:solidFill>
                <a:ea typeface="+mn-lt"/>
                <a:cs typeface="+mn-lt"/>
              </a:endParaRPr>
            </a:p>
            <a:p>
              <a:pPr algn="ctr" fontAlgn="auto">
                <a:lnSpc>
                  <a:spcPct val="150000"/>
                </a:lnSpc>
              </a:pPr>
              <a:r>
                <a:rPr lang="zh-CN" altLang="en-US" dirty="0">
                  <a:solidFill>
                    <a:schemeClr val="tx1">
                      <a:lumMod val="65000"/>
                      <a:lumOff val="35000"/>
                    </a:schemeClr>
                  </a:solidFill>
                  <a:ea typeface="+mn-lt"/>
                  <a:cs typeface="+mn-lt"/>
                </a:rPr>
                <a:t>（6）独立性</a:t>
              </a:r>
              <a:endParaRPr lang="zh-CN" altLang="en-US" dirty="0">
                <a:solidFill>
                  <a:schemeClr val="tx1">
                    <a:lumMod val="65000"/>
                    <a:lumOff val="35000"/>
                  </a:schemeClr>
                </a:solidFill>
                <a:ea typeface="+mn-lt"/>
                <a:cs typeface="+mn-lt"/>
              </a:endParaRPr>
            </a:p>
          </p:txBody>
        </p:sp>
        <p:sp>
          <p:nvSpPr>
            <p:cNvPr id="82" name="矩形 81"/>
            <p:cNvSpPr/>
            <p:nvPr/>
          </p:nvSpPr>
          <p:spPr>
            <a:xfrm>
              <a:off x="6088276" y="365351"/>
              <a:ext cx="2629535" cy="2999740"/>
            </a:xfrm>
            <a:prstGeom prst="rect">
              <a:avLst/>
            </a:prstGeom>
          </p:spPr>
          <p:txBody>
            <a:bodyPr wrap="square">
              <a:spAutoFit/>
              <a:scene3d>
                <a:camera prst="orthographicFront"/>
                <a:lightRig rig="threePt" dir="t"/>
              </a:scene3d>
              <a:sp3d contourW="12700"/>
            </a:bodyPr>
            <a:lstStyle/>
            <a:p>
              <a:pPr algn="l" fontAlgn="auto">
                <a:lnSpc>
                  <a:spcPct val="150000"/>
                </a:lnSpc>
              </a:pPr>
              <a:r>
                <a:rPr lang="zh-CN" altLang="en-US" dirty="0">
                  <a:solidFill>
                    <a:schemeClr val="tx1">
                      <a:lumMod val="65000"/>
                      <a:lumOff val="35000"/>
                    </a:schemeClr>
                  </a:solidFill>
                  <a:ea typeface="+mn-lt"/>
                </a:rPr>
                <a:t>毕业论文是高等学校学生学业的重要组成部分；毕业论文是对高等学校学生各方面能力的综合性考核；毕业论文是对学生从事科学研究的初步训练。</a:t>
              </a:r>
              <a:endParaRPr lang="zh-CN" altLang="en-US" dirty="0">
                <a:solidFill>
                  <a:schemeClr val="tx1">
                    <a:lumMod val="65000"/>
                    <a:lumOff val="35000"/>
                  </a:schemeClr>
                </a:solidFill>
                <a:ea typeface="+mn-lt"/>
              </a:endParaRPr>
            </a:p>
          </p:txBody>
        </p:sp>
        <p:sp>
          <p:nvSpPr>
            <p:cNvPr id="83" name="矩形 82"/>
            <p:cNvSpPr/>
            <p:nvPr/>
          </p:nvSpPr>
          <p:spPr>
            <a:xfrm>
              <a:off x="8670506" y="728393"/>
              <a:ext cx="2068514" cy="1753235"/>
            </a:xfrm>
            <a:prstGeom prst="rect">
              <a:avLst/>
            </a:prstGeom>
          </p:spPr>
          <p:txBody>
            <a:bodyPr wrap="square">
              <a:spAutoFit/>
              <a:scene3d>
                <a:camera prst="orthographicFront"/>
                <a:lightRig rig="threePt" dir="t"/>
              </a:scene3d>
              <a:sp3d contourW="12700"/>
            </a:bodyPr>
            <a:lstStyle/>
            <a:p>
              <a:pPr algn="ctr" fontAlgn="auto">
                <a:lnSpc>
                  <a:spcPct val="150000"/>
                </a:lnSpc>
              </a:pPr>
              <a:r>
                <a:rPr lang="zh-CN" altLang="en-US" dirty="0">
                  <a:solidFill>
                    <a:schemeClr val="tx1">
                      <a:lumMod val="65000"/>
                      <a:lumOff val="35000"/>
                    </a:schemeClr>
                  </a:solidFill>
                  <a:ea typeface="+mn-lt"/>
                  <a:cs typeface="+mn-lt"/>
                </a:rPr>
                <a:t>（1）开创型</a:t>
              </a:r>
              <a:endParaRPr lang="zh-CN" altLang="en-US" dirty="0">
                <a:solidFill>
                  <a:schemeClr val="tx1">
                    <a:lumMod val="65000"/>
                    <a:lumOff val="35000"/>
                  </a:schemeClr>
                </a:solidFill>
                <a:ea typeface="+mn-lt"/>
                <a:cs typeface="+mn-lt"/>
              </a:endParaRPr>
            </a:p>
            <a:p>
              <a:pPr algn="ctr" fontAlgn="auto">
                <a:lnSpc>
                  <a:spcPct val="150000"/>
                </a:lnSpc>
              </a:pPr>
              <a:r>
                <a:rPr lang="zh-CN" altLang="en-US" dirty="0">
                  <a:solidFill>
                    <a:schemeClr val="tx1">
                      <a:lumMod val="65000"/>
                      <a:lumOff val="35000"/>
                    </a:schemeClr>
                  </a:solidFill>
                  <a:ea typeface="+mn-lt"/>
                  <a:cs typeface="+mn-lt"/>
                </a:rPr>
                <a:t>（2）评析型</a:t>
              </a:r>
              <a:endParaRPr lang="zh-CN" altLang="en-US" dirty="0">
                <a:solidFill>
                  <a:schemeClr val="tx1">
                    <a:lumMod val="65000"/>
                    <a:lumOff val="35000"/>
                  </a:schemeClr>
                </a:solidFill>
                <a:ea typeface="+mn-lt"/>
                <a:cs typeface="+mn-lt"/>
              </a:endParaRPr>
            </a:p>
            <a:p>
              <a:pPr algn="ctr" fontAlgn="auto">
                <a:lnSpc>
                  <a:spcPct val="150000"/>
                </a:lnSpc>
              </a:pPr>
              <a:r>
                <a:rPr lang="zh-CN" altLang="en-US" dirty="0">
                  <a:solidFill>
                    <a:schemeClr val="tx1">
                      <a:lumMod val="65000"/>
                      <a:lumOff val="35000"/>
                    </a:schemeClr>
                  </a:solidFill>
                  <a:ea typeface="+mn-lt"/>
                  <a:cs typeface="+mn-lt"/>
                </a:rPr>
                <a:t>（3）说明型</a:t>
              </a:r>
              <a:endParaRPr lang="zh-CN" altLang="en-US" dirty="0">
                <a:solidFill>
                  <a:schemeClr val="tx1">
                    <a:lumMod val="65000"/>
                    <a:lumOff val="35000"/>
                  </a:schemeClr>
                </a:solidFill>
                <a:ea typeface="+mn-lt"/>
                <a:cs typeface="+mn-lt"/>
              </a:endParaRPr>
            </a:p>
            <a:p>
              <a:pPr algn="ctr" fontAlgn="auto">
                <a:lnSpc>
                  <a:spcPct val="150000"/>
                </a:lnSpc>
              </a:pPr>
              <a:r>
                <a:rPr lang="zh-CN" altLang="en-US" dirty="0">
                  <a:solidFill>
                    <a:schemeClr val="tx1">
                      <a:lumMod val="65000"/>
                      <a:lumOff val="35000"/>
                    </a:schemeClr>
                  </a:solidFill>
                  <a:ea typeface="+mn-lt"/>
                  <a:cs typeface="+mn-lt"/>
                </a:rPr>
                <a:t>（4）综合型</a:t>
              </a:r>
              <a:endParaRPr lang="zh-CN" altLang="en-US" dirty="0">
                <a:solidFill>
                  <a:schemeClr val="tx1">
                    <a:lumMod val="65000"/>
                    <a:lumOff val="35000"/>
                  </a:schemeClr>
                </a:solidFill>
                <a:ea typeface="+mn-lt"/>
                <a:cs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3000" advClick="0" advTm="4000">
        <p14:vortex dir="r"/>
      </p:transition>
    </mc:Choice>
    <mc:Fallback>
      <p:transition spd="slow" advClick="0" advTm="400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 y="0"/>
            <a:ext cx="12192000" cy="6858000"/>
            <a:chOff x="1" y="0"/>
            <a:chExt cx="12192000" cy="6858000"/>
          </a:xfrm>
        </p:grpSpPr>
        <p:sp>
          <p:nvSpPr>
            <p:cNvPr id="17" name="矩形 16"/>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909" y="-2356871"/>
              <a:ext cx="6267453" cy="11571742"/>
            </a:xfrm>
            <a:prstGeom prst="rect">
              <a:avLst/>
            </a:prstGeom>
          </p:spPr>
        </p:pic>
        <p:sp>
          <p:nvSpPr>
            <p:cNvPr id="20" name="文本框 19"/>
            <p:cNvSpPr txBox="1"/>
            <p:nvPr/>
          </p:nvSpPr>
          <p:spPr>
            <a:xfrm>
              <a:off x="4937765" y="450515"/>
              <a:ext cx="2316480" cy="460375"/>
            </a:xfrm>
            <a:prstGeom prst="rect">
              <a:avLst/>
            </a:prstGeom>
            <a:noFill/>
          </p:spPr>
          <p:txBody>
            <a:bodyPr wrap="none">
              <a:spAutoFit/>
              <a:scene3d>
                <a:camera prst="orthographicFront"/>
                <a:lightRig rig="threePt" dir="t"/>
              </a:scene3d>
              <a:sp3d contourW="12700"/>
            </a:bodyPr>
            <a:lstStyle/>
            <a:p>
              <a:pPr algn="ctr">
                <a:defRPr/>
              </a:pPr>
              <a:r>
                <a:rPr sz="2400">
                  <a:solidFill>
                    <a:schemeClr val="tx1"/>
                  </a:solidFill>
                  <a:sym typeface="+mn-ea"/>
                </a:rPr>
                <a:t>毕业论文的结构</a:t>
              </a:r>
              <a:endParaRPr sz="2400">
                <a:solidFill>
                  <a:schemeClr val="tx1"/>
                </a:solidFill>
                <a:sym typeface="+mn-ea"/>
              </a:endParaRPr>
            </a:p>
          </p:txBody>
        </p:sp>
      </p:grpSp>
      <p:grpSp>
        <p:nvGrpSpPr>
          <p:cNvPr id="2" name="组合 1"/>
          <p:cNvGrpSpPr/>
          <p:nvPr/>
        </p:nvGrpSpPr>
        <p:grpSpPr>
          <a:xfrm>
            <a:off x="1265375" y="788670"/>
            <a:ext cx="9361181" cy="6069330"/>
            <a:chOff x="3596893" y="2496459"/>
            <a:chExt cx="4871213" cy="2692530"/>
          </a:xfrm>
        </p:grpSpPr>
        <p:cxnSp>
          <p:nvCxnSpPr>
            <p:cNvPr id="35" name="连接符: 肘形 102"/>
            <p:cNvCxnSpPr/>
            <p:nvPr/>
          </p:nvCxnSpPr>
          <p:spPr>
            <a:xfrm rot="5400000" flipH="1" flipV="1">
              <a:off x="4972115" y="1268865"/>
              <a:ext cx="1339140" cy="4089584"/>
            </a:xfrm>
            <a:prstGeom prst="bentConnector2">
              <a:avLst/>
            </a:prstGeom>
            <a:ln w="3175" cap="rnd">
              <a:solidFill>
                <a:schemeClr val="bg1">
                  <a:lumMod val="6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36" name="连接符: 肘形 104"/>
            <p:cNvCxnSpPr/>
            <p:nvPr/>
          </p:nvCxnSpPr>
          <p:spPr>
            <a:xfrm rot="5400000">
              <a:off x="5528733" y="2098108"/>
              <a:ext cx="1763293" cy="4115452"/>
            </a:xfrm>
            <a:prstGeom prst="bentConnector2">
              <a:avLst/>
            </a:prstGeom>
            <a:ln w="3175" cap="rnd">
              <a:solidFill>
                <a:schemeClr val="bg1">
                  <a:lumMod val="6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38" name="箭头: V 形 117"/>
            <p:cNvSpPr/>
            <p:nvPr/>
          </p:nvSpPr>
          <p:spPr>
            <a:xfrm>
              <a:off x="5833953" y="2496459"/>
              <a:ext cx="224813" cy="285721"/>
            </a:xfrm>
            <a:prstGeom prst="chevron">
              <a:avLst>
                <a:gd name="adj" fmla="val 68953"/>
              </a:avLst>
            </a:prstGeom>
            <a:solidFill>
              <a:srgbClr val="C0E1F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rgbClr val="FBEC93"/>
                </a:solidFill>
              </a:endParaRPr>
            </a:p>
          </p:txBody>
        </p:sp>
        <p:sp>
          <p:nvSpPr>
            <p:cNvPr id="41" name="箭头: V 形 118"/>
            <p:cNvSpPr/>
            <p:nvPr/>
          </p:nvSpPr>
          <p:spPr>
            <a:xfrm flipH="1">
              <a:off x="5833953" y="4903268"/>
              <a:ext cx="224813" cy="285721"/>
            </a:xfrm>
            <a:prstGeom prst="chevron">
              <a:avLst>
                <a:gd name="adj" fmla="val 68953"/>
              </a:avLst>
            </a:prstGeom>
            <a:solidFill>
              <a:srgbClr val="C0E1F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rgbClr val="FBEC93"/>
                </a:solidFill>
              </a:endParaRPr>
            </a:p>
          </p:txBody>
        </p:sp>
      </p:grpSp>
      <p:pic>
        <p:nvPicPr>
          <p:cNvPr id="24" name="图片 23"/>
          <p:cNvPicPr>
            <a:picLocks noChangeAspect="1"/>
          </p:cNvPicPr>
          <p:nvPr/>
        </p:nvPicPr>
        <p:blipFill>
          <a:blip r:embed="rId2"/>
          <a:stretch>
            <a:fillRect/>
          </a:stretch>
        </p:blipFill>
        <p:spPr>
          <a:xfrm>
            <a:off x="9350375" y="788670"/>
            <a:ext cx="2422525" cy="1634490"/>
          </a:xfrm>
          <a:prstGeom prst="rect">
            <a:avLst/>
          </a:prstGeom>
        </p:spPr>
      </p:pic>
      <p:pic>
        <p:nvPicPr>
          <p:cNvPr id="3" name="图片 2" descr="05003c243f46baf2d90a97e998f65cb5"/>
          <p:cNvPicPr>
            <a:picLocks noChangeAspect="1"/>
          </p:cNvPicPr>
          <p:nvPr/>
        </p:nvPicPr>
        <p:blipFill>
          <a:blip r:embed="rId3"/>
          <a:srcRect l="15199" b="1230"/>
          <a:stretch>
            <a:fillRect/>
          </a:stretch>
        </p:blipFill>
        <p:spPr>
          <a:xfrm>
            <a:off x="437515" y="4140835"/>
            <a:ext cx="2983230" cy="2346325"/>
          </a:xfrm>
          <a:prstGeom prst="rect">
            <a:avLst/>
          </a:prstGeom>
        </p:spPr>
      </p:pic>
      <p:sp>
        <p:nvSpPr>
          <p:cNvPr id="4" name="文本框 3"/>
          <p:cNvSpPr txBox="1"/>
          <p:nvPr/>
        </p:nvSpPr>
        <p:spPr>
          <a:xfrm>
            <a:off x="1504315" y="1231265"/>
            <a:ext cx="8898890" cy="4661535"/>
          </a:xfrm>
          <a:prstGeom prst="rect">
            <a:avLst/>
          </a:prstGeom>
          <a:noFill/>
        </p:spPr>
        <p:txBody>
          <a:bodyPr wrap="square" rtlCol="0">
            <a:spAutoFit/>
          </a:bodyPr>
          <a:p>
            <a:pPr algn="l">
              <a:lnSpc>
                <a:spcPct val="150000"/>
              </a:lnSpc>
            </a:pPr>
            <a:r>
              <a:rPr lang="zh-CN" altLang="en-US">
                <a:sym typeface="+mn-ea"/>
              </a:rPr>
              <a:t>（一）绪论</a:t>
            </a:r>
            <a:endParaRPr lang="zh-CN" altLang="en-US">
              <a:sym typeface="+mn-ea"/>
            </a:endParaRPr>
          </a:p>
          <a:p>
            <a:pPr algn="l">
              <a:lnSpc>
                <a:spcPct val="150000"/>
              </a:lnSpc>
            </a:pPr>
            <a:r>
              <a:rPr lang="zh-CN" altLang="en-US">
                <a:sym typeface="+mn-ea"/>
              </a:rPr>
              <a:t>绪论也叫前言、引言、导论或序论，它是论文的开头部分，一般包括选题的</a:t>
            </a:r>
            <a:endParaRPr lang="zh-CN" altLang="en-US">
              <a:sym typeface="+mn-ea"/>
            </a:endParaRPr>
          </a:p>
          <a:p>
            <a:pPr algn="l">
              <a:lnSpc>
                <a:spcPct val="150000"/>
              </a:lnSpc>
            </a:pPr>
            <a:r>
              <a:rPr lang="zh-CN" altLang="en-US">
                <a:sym typeface="+mn-ea"/>
              </a:rPr>
              <a:t>背景、缘由、意义和目的，或研究的目的、范围、方法及所取得的成果，也</a:t>
            </a:r>
            <a:endParaRPr lang="zh-CN" altLang="en-US">
              <a:sym typeface="+mn-ea"/>
            </a:endParaRPr>
          </a:p>
          <a:p>
            <a:pPr algn="l">
              <a:lnSpc>
                <a:spcPct val="150000"/>
              </a:lnSpc>
            </a:pPr>
            <a:r>
              <a:rPr lang="zh-CN" altLang="en-US">
                <a:sym typeface="+mn-ea"/>
              </a:rPr>
              <a:t>可以对本文的基本观点、本论部分的基本内容做一个扼要的介绍。绪论的写法主要有以下几种。</a:t>
            </a:r>
            <a:endParaRPr lang="zh-CN" altLang="en-US">
              <a:sym typeface="+mn-ea"/>
            </a:endParaRPr>
          </a:p>
          <a:p>
            <a:pPr algn="l">
              <a:lnSpc>
                <a:spcPct val="150000"/>
              </a:lnSpc>
            </a:pPr>
            <a:r>
              <a:rPr lang="zh-CN" altLang="en-US">
                <a:sym typeface="+mn-ea"/>
              </a:rPr>
              <a:t>（1）交代式。在论文开头交代论文的写作背景、缘由、目的及意义。</a:t>
            </a:r>
            <a:endParaRPr lang="zh-CN" altLang="en-US">
              <a:sym typeface="+mn-ea"/>
            </a:endParaRPr>
          </a:p>
          <a:p>
            <a:pPr algn="l">
              <a:lnSpc>
                <a:spcPct val="150000"/>
              </a:lnSpc>
            </a:pPr>
            <a:r>
              <a:rPr lang="zh-CN" altLang="en-US">
                <a:sym typeface="+mn-ea"/>
              </a:rPr>
              <a:t>（2）提问式。在论文一开头就提出问题，或在简要交代写作背景之后随即提出本文</a:t>
            </a:r>
            <a:endParaRPr lang="zh-CN" altLang="en-US">
              <a:sym typeface="+mn-ea"/>
            </a:endParaRPr>
          </a:p>
          <a:p>
            <a:pPr algn="l">
              <a:lnSpc>
                <a:spcPct val="150000"/>
              </a:lnSpc>
            </a:pPr>
            <a:r>
              <a:rPr lang="zh-CN" altLang="en-US">
                <a:sym typeface="+mn-ea"/>
              </a:rPr>
              <a:t>                 所要解决的问题。</a:t>
            </a:r>
            <a:endParaRPr lang="zh-CN" altLang="en-US">
              <a:sym typeface="+mn-ea"/>
            </a:endParaRPr>
          </a:p>
          <a:p>
            <a:pPr algn="l">
              <a:lnSpc>
                <a:spcPct val="150000"/>
              </a:lnSpc>
            </a:pPr>
            <a:r>
              <a:rPr lang="zh-CN" altLang="en-US">
                <a:sym typeface="+mn-ea"/>
              </a:rPr>
              <a:t>               （3）出示观点式。绪论开宗明义，将本文的基本观点或主要内容揭示出来。</a:t>
            </a:r>
            <a:endParaRPr lang="zh-CN" altLang="en-US">
              <a:sym typeface="+mn-ea"/>
            </a:endParaRPr>
          </a:p>
          <a:p>
            <a:pPr algn="l">
              <a:lnSpc>
                <a:spcPct val="150000"/>
              </a:lnSpc>
            </a:pPr>
            <a:r>
              <a:rPr lang="zh-CN" altLang="en-US">
                <a:sym typeface="+mn-ea"/>
              </a:rPr>
              <a:t>               （4）提示范围式。绪论部分提示本文的论述范围。</a:t>
            </a:r>
            <a:endParaRPr lang="zh-CN" altLang="en-US">
              <a:sym typeface="+mn-ea"/>
            </a:endParaRPr>
          </a:p>
          <a:p>
            <a:pPr algn="l">
              <a:lnSpc>
                <a:spcPct val="150000"/>
              </a:lnSpc>
            </a:pPr>
            <a:r>
              <a:rPr lang="zh-CN" altLang="en-US">
                <a:sym typeface="+mn-ea"/>
              </a:rPr>
              <a:t>               （5）阐释概念式。绪论先释题，阐释题目中和文中出现的基本概念。</a:t>
            </a:r>
            <a:endParaRPr lang="zh-CN" altLang="en-US">
              <a:sym typeface="+mn-ea"/>
            </a:endParaRPr>
          </a:p>
        </p:txBody>
      </p:sp>
    </p:spTree>
  </p:cSld>
  <p:clrMapOvr>
    <a:masterClrMapping/>
  </p:clrMapOvr>
  <p:transition spd="slow" advTm="0">
    <p:random/>
  </p:transition>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7640</Words>
  <Application>WPS 演示</Application>
  <PresentationFormat>宽屏</PresentationFormat>
  <Paragraphs>251</Paragraphs>
  <Slides>19</Slides>
  <Notes>13</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19</vt:i4>
      </vt:variant>
    </vt:vector>
  </HeadingPairs>
  <TitlesOfParts>
    <vt:vector size="40" baseType="lpstr">
      <vt:lpstr>Arial</vt:lpstr>
      <vt:lpstr>宋体</vt:lpstr>
      <vt:lpstr>Wingdings</vt:lpstr>
      <vt:lpstr>方正清刻本悦宋简体</vt:lpstr>
      <vt:lpstr>萝莉体 第二版</vt:lpstr>
      <vt:lpstr>Segoe UI</vt:lpstr>
      <vt:lpstr>微软雅黑</vt:lpstr>
      <vt:lpstr>等线</vt:lpstr>
      <vt:lpstr>幼圆</vt:lpstr>
      <vt:lpstr>Century Gothic</vt:lpstr>
      <vt:lpstr>TypeLand 康熙字典體 Trial</vt:lpstr>
      <vt:lpstr>经典细圆简</vt:lpstr>
      <vt:lpstr>Calibri</vt:lpstr>
      <vt:lpstr>Titillium</vt:lpstr>
      <vt:lpstr>Open Sans</vt:lpstr>
      <vt:lpstr>华文中宋</vt:lpstr>
      <vt:lpstr>Arial Unicode MS</vt:lpstr>
      <vt:lpstr>等线 Light</vt:lpstr>
      <vt:lpstr>Segoe Print</vt:lpstr>
      <vt:lpstr>Latha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编辑部</cp:lastModifiedBy>
  <cp:revision>77</cp:revision>
  <dcterms:created xsi:type="dcterms:W3CDTF">2017-05-21T05:34:00Z</dcterms:created>
  <dcterms:modified xsi:type="dcterms:W3CDTF">2019-05-20T03:42:59Z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2052-11.1.0.8661</vt:lpwstr>
  </property>
</Properties>
</file>