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05" r:id="rId6"/>
    <p:sldId id="11506" r:id="rId7"/>
    <p:sldId id="11507" r:id="rId8"/>
    <p:sldId id="11508" r:id="rId9"/>
    <p:sldId id="11509" r:id="rId10"/>
    <p:sldId id="11510" r:id="rId11"/>
    <p:sldId id="11511" r:id="rId12"/>
    <p:sldId id="11512" r:id="rId13"/>
    <p:sldId id="11549" r:id="rId14"/>
    <p:sldId id="11550" r:id="rId15"/>
    <p:sldId id="11551" r:id="rId16"/>
    <p:sldId id="11552" r:id="rId17"/>
    <p:sldId id="11553" r:id="rId18"/>
    <p:sldId id="11554" r:id="rId19"/>
    <p:sldId id="11555" r:id="rId20"/>
    <p:sldId id="11556" r:id="rId21"/>
    <p:sldId id="11557" r:id="rId22"/>
    <p:sldId id="11430" r:id="rId23"/>
  </p:sldIdLst>
  <p:sldSz cx="12192000" cy="6858000"/>
  <p:notesSz cx="6858000" cy="9144000"/>
  <p:embeddedFontLst>
    <p:embeddedFont>
      <p:font typeface="Segoe UI" panose="020B0502040204020203" pitchFamily="34" charset="0"/>
      <p:regular r:id="rId27"/>
      <p:bold r:id="rId28"/>
      <p:italic r:id="rId29"/>
      <p:boldItalic r:id="rId30"/>
    </p:embeddedFont>
    <p:embeddedFont>
      <p:font typeface="微软雅黑" panose="020B0503020204020204" pitchFamily="34" charset="-122"/>
      <p:regular r:id="rId31"/>
    </p:embeddedFont>
    <p:embeddedFont>
      <p:font typeface="等线" panose="02010600030101010101" charset="-122"/>
      <p:regular r:id="rId32"/>
    </p:embeddedFont>
    <p:embeddedFont>
      <p:font typeface="幼圆" panose="02010509060101010101" charset="-122"/>
      <p:regular r:id="rId33"/>
    </p:embeddedFont>
    <p:embeddedFont>
      <p:font typeface="Century Gothic" panose="020B0502020202020204" pitchFamily="34" charset="0"/>
      <p:regular r:id="rId34"/>
      <p:bold r:id="rId35"/>
      <p:italic r:id="rId36"/>
      <p:boldItalic r:id="rId37"/>
    </p:embeddedFont>
    <p:embeddedFont>
      <p:font typeface="TypeLand 康熙字典體 Trial" panose="020B0502000000000001" pitchFamily="34" charset="-122"/>
      <p:regular r:id="rId38"/>
    </p:embeddedFont>
    <p:embeddedFont>
      <p:font typeface="Calibri" panose="020F0502020204030204" charset="0"/>
      <p:regular r:id="rId39"/>
      <p:bold r:id="rId40"/>
      <p:italic r:id="rId41"/>
      <p:boldItalic r:id="rId42"/>
    </p:embeddedFont>
    <p:embeddedFont>
      <p:font typeface="华文中宋" panose="02010600040101010101" charset="-122"/>
      <p:regular r:id="rId43"/>
    </p:embeddedFont>
    <p:embeddedFont>
      <p:font typeface="等线 Light" panose="02010600030101010101"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05"/>
            <p14:sldId id="11506"/>
            <p14:sldId id="11507"/>
            <p14:sldId id="11508"/>
            <p14:sldId id="11509"/>
            <p14:sldId id="11510"/>
            <p14:sldId id="11511"/>
            <p14:sldId id="11512"/>
            <p14:sldId id="11549"/>
            <p14:sldId id="11550"/>
            <p14:sldId id="11551"/>
            <p14:sldId id="11552"/>
            <p14:sldId id="11553"/>
            <p14:sldId id="11554"/>
            <p14:sldId id="11555"/>
            <p14:sldId id="11556"/>
            <p14:sldId id="11557"/>
            <p14:sldId id="1143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18.fntdata"/><Relationship Id="rId43" Type="http://schemas.openxmlformats.org/officeDocument/2006/relationships/font" Target="fonts/font17.fntdata"/><Relationship Id="rId42" Type="http://schemas.openxmlformats.org/officeDocument/2006/relationships/font" Target="fonts/font16.fntdata"/><Relationship Id="rId41" Type="http://schemas.openxmlformats.org/officeDocument/2006/relationships/font" Target="fonts/font15.fntdata"/><Relationship Id="rId40" Type="http://schemas.openxmlformats.org/officeDocument/2006/relationships/font" Target="fonts/font14.fntdata"/><Relationship Id="rId4" Type="http://schemas.openxmlformats.org/officeDocument/2006/relationships/notesMaster" Target="notesMasters/notesMaster1.xml"/><Relationship Id="rId39" Type="http://schemas.openxmlformats.org/officeDocument/2006/relationships/font" Target="fonts/font13.fntdata"/><Relationship Id="rId38" Type="http://schemas.openxmlformats.org/officeDocument/2006/relationships/font" Target="fonts/font12.fntdata"/><Relationship Id="rId37" Type="http://schemas.openxmlformats.org/officeDocument/2006/relationships/font" Target="fonts/font11.fntdata"/><Relationship Id="rId36" Type="http://schemas.openxmlformats.org/officeDocument/2006/relationships/font" Target="fonts/font10.fntdata"/><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单元三　行政文书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报告</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843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报告</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005840" y="2593340"/>
            <a:ext cx="3110865"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报告适用于向上级机关汇报工作，反映情况，答复上级机关的询问。报告是重要的上行文。报告的作用是帮助上级及时了解情况、掌握下情，为领导决策提供依据，利于接受上级的监督和指导。</a:t>
            </a:r>
            <a:endParaRPr lang="zh-CN" altLang="en-US" sz="2000">
              <a:sym typeface="+mn-ea"/>
            </a:endParaRPr>
          </a:p>
        </p:txBody>
      </p:sp>
      <p:sp>
        <p:nvSpPr>
          <p:cNvPr id="69" name="文本框 68"/>
          <p:cNvSpPr txBox="1"/>
          <p:nvPr/>
        </p:nvSpPr>
        <p:spPr>
          <a:xfrm>
            <a:off x="1705847" y="1659424"/>
            <a:ext cx="1640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概念和作用</a:t>
            </a:r>
            <a:endParaRPr lang="zh-CN" altLang="en-US" sz="2000">
              <a:solidFill>
                <a:schemeClr val="tx1"/>
              </a:solidFill>
              <a:latin typeface="+mj-lt"/>
              <a:ea typeface="+mj-lt"/>
              <a:cs typeface="+mj-lt"/>
              <a:sym typeface="+mn-ea"/>
            </a:endParaRPr>
          </a:p>
        </p:txBody>
      </p:sp>
      <p:sp>
        <p:nvSpPr>
          <p:cNvPr id="71" name="矩形 70"/>
          <p:cNvSpPr/>
          <p:nvPr/>
        </p:nvSpPr>
        <p:spPr>
          <a:xfrm>
            <a:off x="7366635" y="2491105"/>
            <a:ext cx="5520055" cy="239966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（1）行文的单向性。</a:t>
            </a:r>
            <a:endParaRPr lang="zh-CN" altLang="en-US" sz="2000">
              <a:sym typeface="+mn-ea"/>
            </a:endParaRPr>
          </a:p>
          <a:p>
            <a:pPr algn="l" fontAlgn="auto">
              <a:lnSpc>
                <a:spcPct val="150000"/>
              </a:lnSpc>
            </a:pPr>
            <a:r>
              <a:rPr lang="zh-CN" altLang="en-US" sz="2000">
                <a:sym typeface="+mn-ea"/>
              </a:rPr>
              <a:t>（2）语言的陈述性。</a:t>
            </a:r>
            <a:endParaRPr lang="zh-CN" altLang="en-US" sz="2000">
              <a:sym typeface="+mn-ea"/>
            </a:endParaRPr>
          </a:p>
          <a:p>
            <a:pPr algn="l" fontAlgn="auto">
              <a:lnSpc>
                <a:spcPct val="150000"/>
              </a:lnSpc>
            </a:pPr>
            <a:r>
              <a:rPr lang="zh-CN" altLang="en-US" sz="2000">
                <a:sym typeface="+mn-ea"/>
              </a:rPr>
              <a:t>（3）内容的汇报性。</a:t>
            </a:r>
            <a:endParaRPr lang="zh-CN" altLang="en-US" sz="2000">
              <a:sym typeface="+mn-ea"/>
            </a:endParaRPr>
          </a:p>
          <a:p>
            <a:pPr algn="l" fontAlgn="auto">
              <a:lnSpc>
                <a:spcPct val="150000"/>
              </a:lnSpc>
            </a:pPr>
            <a:r>
              <a:rPr lang="zh-CN" altLang="en-US" sz="2000">
                <a:sym typeface="+mn-ea"/>
              </a:rPr>
              <a:t>（4）成文的事后性。</a:t>
            </a:r>
            <a:endParaRPr lang="zh-CN" altLang="en-US" sz="2000">
              <a:sym typeface="+mn-ea"/>
            </a:endParaRPr>
          </a:p>
          <a:p>
            <a:pPr algn="l" fontAlgn="auto">
              <a:lnSpc>
                <a:spcPct val="150000"/>
              </a:lnSpc>
            </a:pPr>
            <a:r>
              <a:rPr lang="zh-CN" altLang="en-US" sz="2000">
                <a:sym typeface="+mn-ea"/>
              </a:rPr>
              <a:t>（5）沟通的双向性。</a:t>
            </a:r>
            <a:endParaRPr lang="zh-CN" altLang="en-US" sz="2000">
              <a:sym typeface="+mn-ea"/>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特点</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8732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报告</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423545" y="2392045"/>
            <a:ext cx="4671695"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（1）工作报告是向上级机关汇报工作的报告。</a:t>
            </a:r>
            <a:endParaRPr lang="zh-CN" altLang="en-US" sz="2000">
              <a:sym typeface="+mn-ea"/>
            </a:endParaRPr>
          </a:p>
          <a:p>
            <a:pPr algn="l" fontAlgn="auto">
              <a:lnSpc>
                <a:spcPct val="150000"/>
              </a:lnSpc>
            </a:pPr>
            <a:r>
              <a:rPr lang="zh-CN" altLang="en-US" sz="2000">
                <a:sym typeface="+mn-ea"/>
              </a:rPr>
              <a:t>①呈报类建议报告。</a:t>
            </a:r>
            <a:endParaRPr lang="zh-CN" altLang="en-US" sz="2000">
              <a:sym typeface="+mn-ea"/>
            </a:endParaRPr>
          </a:p>
          <a:p>
            <a:pPr algn="l" fontAlgn="auto">
              <a:lnSpc>
                <a:spcPct val="150000"/>
              </a:lnSpc>
            </a:pPr>
            <a:r>
              <a:rPr lang="zh-CN" altLang="en-US" sz="2000">
                <a:sym typeface="+mn-ea"/>
              </a:rPr>
              <a:t>②呈转类建议报告。</a:t>
            </a:r>
            <a:endParaRPr lang="zh-CN" altLang="en-US" sz="2000">
              <a:sym typeface="+mn-ea"/>
            </a:endParaRPr>
          </a:p>
          <a:p>
            <a:pPr algn="l" fontAlgn="auto">
              <a:lnSpc>
                <a:spcPct val="150000"/>
              </a:lnSpc>
            </a:pPr>
            <a:r>
              <a:rPr lang="zh-CN" altLang="en-US" sz="2000">
                <a:sym typeface="+mn-ea"/>
              </a:rPr>
              <a:t>（2）情况报告是汇报出现的新情况、新问题，特别是突发事件、特殊情况、意外事故及处理情况。</a:t>
            </a:r>
            <a:endParaRPr lang="zh-CN" altLang="en-US" sz="2000">
              <a:sym typeface="+mn-ea"/>
            </a:endParaRPr>
          </a:p>
          <a:p>
            <a:pPr algn="l" fontAlgn="auto">
              <a:lnSpc>
                <a:spcPct val="150000"/>
              </a:lnSpc>
            </a:pPr>
            <a:r>
              <a:rPr lang="zh-CN" altLang="en-US" sz="2000">
                <a:sym typeface="+mn-ea"/>
              </a:rPr>
              <a:t>（3）答复报告是答复上级机关询问问题的报告。</a:t>
            </a:r>
            <a:endParaRPr lang="zh-CN" altLang="en-US" sz="2000">
              <a:sym typeface="+mn-ea"/>
            </a:endParaRPr>
          </a:p>
        </p:txBody>
      </p:sp>
      <p:sp>
        <p:nvSpPr>
          <p:cNvPr id="69" name="文本框 68"/>
          <p:cNvSpPr txBox="1"/>
          <p:nvPr/>
        </p:nvSpPr>
        <p:spPr>
          <a:xfrm>
            <a:off x="208684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sz="2000">
                <a:solidFill>
                  <a:schemeClr val="tx1"/>
                </a:solidFill>
                <a:latin typeface="+mj-lt"/>
                <a:ea typeface="+mj-lt"/>
                <a:cs typeface="+mj-lt"/>
                <a:sym typeface="+mn-ea"/>
              </a:rPr>
              <a:t>3.</a:t>
            </a:r>
            <a:r>
              <a:rPr sz="2000">
                <a:solidFill>
                  <a:schemeClr val="tx1"/>
                </a:solidFill>
                <a:latin typeface="+mj-lt"/>
                <a:ea typeface="+mj-lt"/>
                <a:cs typeface="+mj-lt"/>
                <a:sym typeface="+mn-ea"/>
              </a:rPr>
              <a:t>种类</a:t>
            </a:r>
            <a:endParaRPr sz="2000">
              <a:solidFill>
                <a:schemeClr val="tx1"/>
              </a:solidFill>
              <a:latin typeface="+mj-lt"/>
              <a:ea typeface="+mj-lt"/>
              <a:cs typeface="+mj-lt"/>
              <a:sym typeface="+mn-ea"/>
            </a:endParaRPr>
          </a:p>
        </p:txBody>
      </p:sp>
      <p:sp>
        <p:nvSpPr>
          <p:cNvPr id="71" name="矩形 70"/>
          <p:cNvSpPr/>
          <p:nvPr/>
        </p:nvSpPr>
        <p:spPr>
          <a:xfrm>
            <a:off x="5913120" y="2007235"/>
            <a:ext cx="5994400" cy="470789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 标题</a:t>
            </a:r>
            <a:endParaRPr lang="zh-CN" altLang="en-US" sz="2000">
              <a:sym typeface="+mn-ea"/>
            </a:endParaRPr>
          </a:p>
          <a:p>
            <a:pPr algn="l" fontAlgn="auto">
              <a:lnSpc>
                <a:spcPct val="150000"/>
              </a:lnSpc>
            </a:pPr>
            <a:r>
              <a:rPr lang="zh-CN" altLang="en-US" sz="2000">
                <a:sym typeface="+mn-ea"/>
              </a:rPr>
              <a:t>一般采用完整式公文标题的写法。</a:t>
            </a:r>
            <a:endParaRPr lang="zh-CN" altLang="en-US" sz="2000">
              <a:sym typeface="+mn-ea"/>
            </a:endParaRPr>
          </a:p>
          <a:p>
            <a:pPr algn="l" fontAlgn="auto">
              <a:lnSpc>
                <a:spcPct val="150000"/>
              </a:lnSpc>
            </a:pPr>
            <a:r>
              <a:rPr lang="zh-CN" altLang="en-US" sz="2000">
                <a:sym typeface="+mn-ea"/>
              </a:rPr>
              <a:t>2. 主送机关</a:t>
            </a:r>
            <a:endParaRPr lang="zh-CN" altLang="en-US" sz="2000">
              <a:sym typeface="+mn-ea"/>
            </a:endParaRPr>
          </a:p>
          <a:p>
            <a:pPr algn="l" fontAlgn="auto">
              <a:lnSpc>
                <a:spcPct val="150000"/>
              </a:lnSpc>
            </a:pPr>
            <a:r>
              <a:rPr lang="zh-CN" altLang="en-US" sz="2000">
                <a:sym typeface="+mn-ea"/>
              </a:rPr>
              <a:t>一般是发文机关的直属上级机关。</a:t>
            </a:r>
            <a:endParaRPr lang="zh-CN" altLang="en-US" sz="2000">
              <a:sym typeface="+mn-ea"/>
            </a:endParaRPr>
          </a:p>
          <a:p>
            <a:pPr algn="l" fontAlgn="auto">
              <a:lnSpc>
                <a:spcPct val="150000"/>
              </a:lnSpc>
            </a:pPr>
            <a:r>
              <a:rPr lang="zh-CN" altLang="en-US" sz="2000">
                <a:sym typeface="+mn-ea"/>
              </a:rPr>
              <a:t>3. 正文</a:t>
            </a:r>
            <a:endParaRPr lang="zh-CN" altLang="en-US" sz="2000">
              <a:sym typeface="+mn-ea"/>
            </a:endParaRPr>
          </a:p>
          <a:p>
            <a:pPr algn="l" fontAlgn="auto">
              <a:lnSpc>
                <a:spcPct val="150000"/>
              </a:lnSpc>
            </a:pPr>
            <a:r>
              <a:rPr lang="zh-CN" altLang="en-US" sz="2000">
                <a:sym typeface="+mn-ea"/>
              </a:rPr>
              <a:t>（1）工作报告正文围绕主旨展开陈述。</a:t>
            </a:r>
            <a:endParaRPr lang="zh-CN" altLang="en-US" sz="2000">
              <a:sym typeface="+mn-ea"/>
            </a:endParaRPr>
          </a:p>
          <a:p>
            <a:pPr algn="l" fontAlgn="auto">
              <a:lnSpc>
                <a:spcPct val="150000"/>
              </a:lnSpc>
            </a:pPr>
            <a:r>
              <a:rPr lang="zh-CN" altLang="en-US" sz="2000">
                <a:sym typeface="+mn-ea"/>
              </a:rPr>
              <a:t>（2）情况报告正文围绕主旨，实事求是地概括叙述事件发生的原因、经过、性质，写出处理意见、处理情况或处理建议。</a:t>
            </a:r>
            <a:endParaRPr lang="zh-CN" altLang="en-US" sz="2000">
              <a:sym typeface="+mn-ea"/>
            </a:endParaRPr>
          </a:p>
          <a:p>
            <a:pPr algn="l" fontAlgn="auto">
              <a:lnSpc>
                <a:spcPct val="150000"/>
              </a:lnSpc>
            </a:pPr>
            <a:r>
              <a:rPr lang="zh-CN" altLang="en-US" sz="2000">
                <a:sym typeface="+mn-ea"/>
              </a:rPr>
              <a:t>（3）答复报告正文包括：答复依据、答复事项。</a:t>
            </a:r>
            <a:endParaRPr lang="zh-CN" altLang="en-US" sz="2000">
              <a:sym typeface="+mn-ea"/>
            </a:endParaRPr>
          </a:p>
        </p:txBody>
      </p:sp>
      <p:sp>
        <p:nvSpPr>
          <p:cNvPr id="73" name="文本框 72"/>
          <p:cNvSpPr txBox="1"/>
          <p:nvPr/>
        </p:nvSpPr>
        <p:spPr>
          <a:xfrm>
            <a:off x="7895246" y="1608624"/>
            <a:ext cx="1640205" cy="398780"/>
          </a:xfrm>
          <a:prstGeom prst="rect">
            <a:avLst/>
          </a:prstGeom>
          <a:noFill/>
        </p:spPr>
        <p:txBody>
          <a:bodyPr vert="horz" wrap="none" rtlCol="0">
            <a:spAutoFit/>
            <a:scene3d>
              <a:camera prst="orthographicFront"/>
              <a:lightRig rig="threePt" dir="t"/>
            </a:scene3d>
            <a:sp3d contourW="12700"/>
          </a:bodyPr>
          <a:lstStyle/>
          <a:p>
            <a:pPr algn="ctr"/>
            <a:r>
              <a:rPr lang="en-US" sz="2000">
                <a:solidFill>
                  <a:schemeClr val="tx1"/>
                </a:solidFill>
                <a:latin typeface="+mj-lt"/>
                <a:ea typeface="+mj-lt"/>
                <a:cs typeface="+mj-lt"/>
                <a:sym typeface="+mn-ea"/>
              </a:rPr>
              <a:t>4.</a:t>
            </a:r>
            <a:r>
              <a:rPr sz="2000">
                <a:solidFill>
                  <a:schemeClr val="tx1"/>
                </a:solidFill>
                <a:latin typeface="+mj-lt"/>
                <a:ea typeface="+mj-lt"/>
                <a:cs typeface="+mj-lt"/>
                <a:sym typeface="+mn-ea"/>
              </a:rPr>
              <a:t>结构与写法</a:t>
            </a:r>
            <a:endParaRPr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632961" y="471470"/>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报告写作的注意事项</a:t>
              </a:r>
              <a:endParaRPr lang="zh-CN" altLang="en-US" sz="2400">
                <a:sym typeface="+mn-ea"/>
              </a:endParaRPr>
            </a:p>
          </p:txBody>
        </p:sp>
      </p:grpSp>
      <p:grpSp>
        <p:nvGrpSpPr>
          <p:cNvPr id="3" name="组合 2"/>
          <p:cNvGrpSpPr/>
          <p:nvPr/>
        </p:nvGrpSpPr>
        <p:grpSpPr>
          <a:xfrm>
            <a:off x="892253" y="1532067"/>
            <a:ext cx="10328275" cy="3808530"/>
            <a:chOff x="743847" y="1343381"/>
            <a:chExt cx="10328275" cy="380853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460117" y="1343381"/>
              <a:ext cx="4612005" cy="378460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（1）注意工作报告和情况报告的区别。（2）经验体会是工作报告写作的难点。</a:t>
              </a:r>
              <a:endParaRPr lang="zh-CN" altLang="en-US" sz="2000">
                <a:sym typeface="+mn-ea"/>
              </a:endParaRPr>
            </a:p>
            <a:p>
              <a:pPr fontAlgn="auto">
                <a:lnSpc>
                  <a:spcPct val="150000"/>
                </a:lnSpc>
              </a:pPr>
              <a:r>
                <a:rPr lang="zh-CN" altLang="en-US" sz="2000">
                  <a:sym typeface="+mn-ea"/>
                </a:rPr>
                <a:t>（3）写情况报告要及时，以便及时让上级机关掌握情况。</a:t>
              </a:r>
              <a:endParaRPr lang="zh-CN" altLang="en-US" sz="2000">
                <a:sym typeface="+mn-ea"/>
              </a:endParaRPr>
            </a:p>
            <a:p>
              <a:pPr fontAlgn="auto">
                <a:lnSpc>
                  <a:spcPct val="150000"/>
                </a:lnSpc>
              </a:pPr>
              <a:r>
                <a:rPr lang="zh-CN" altLang="en-US" sz="2000">
                  <a:sym typeface="+mn-ea"/>
                </a:rPr>
                <a:t>（4）写答复报告要紧紧围绕上级机关提出的问题而回答，不能答非所问、节外生枝。</a:t>
              </a:r>
              <a:endParaRPr lang="zh-CN" altLang="en-US" sz="2000">
                <a:sym typeface="+mn-ea"/>
              </a:endParaRPr>
            </a:p>
            <a:p>
              <a:pPr fontAlgn="auto">
                <a:lnSpc>
                  <a:spcPct val="150000"/>
                </a:lnSpc>
              </a:pPr>
              <a:r>
                <a:rPr lang="zh-CN" altLang="en-US" sz="2000">
                  <a:sym typeface="+mn-ea"/>
                </a:rPr>
                <a:t>（5）报告中不能夹带请示事项。</a:t>
              </a:r>
              <a:endParaRPr lang="zh-CN" altLang="en-US" sz="2000">
                <a:sym typeface="+mn-ea"/>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第四节　函</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9534" y="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826761" y="500045"/>
              <a:ext cx="538480" cy="521970"/>
            </a:xfrm>
            <a:prstGeom prst="rect">
              <a:avLst/>
            </a:prstGeom>
            <a:noFill/>
          </p:spPr>
          <p:txBody>
            <a:bodyPr wrap="none">
              <a:spAutoFit/>
              <a:scene3d>
                <a:camera prst="orthographicFront"/>
                <a:lightRig rig="threePt" dir="t"/>
              </a:scene3d>
              <a:sp3d contourW="12700"/>
            </a:bodyPr>
            <a:lstStyle/>
            <a:p>
              <a:pPr algn="ctr">
                <a:defRPr/>
              </a:pPr>
              <a:r>
                <a:rPr lang="zh-CN" altLang="en-US" sz="28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函</a:t>
              </a:r>
              <a:endParaRPr lang="zh-CN" altLang="en-US" sz="28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grpSp>
        <p:nvGrpSpPr>
          <p:cNvPr id="12" name="组合 11"/>
          <p:cNvGrpSpPr/>
          <p:nvPr/>
        </p:nvGrpSpPr>
        <p:grpSpPr>
          <a:xfrm>
            <a:off x="1059180" y="1075690"/>
            <a:ext cx="10575143" cy="4895722"/>
            <a:chOff x="1886418" y="1907721"/>
            <a:chExt cx="8718539" cy="3988330"/>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3104" y="2524151"/>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475405"/>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概念</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47706" y="2891103"/>
              <a:ext cx="957313" cy="475405"/>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特点</a:t>
              </a:r>
              <a:endParaRPr lang="zh-CN" altLang="en-US" sz="3200">
                <a:sym typeface="+mn-ea"/>
              </a:endParaRPr>
            </a:p>
          </p:txBody>
        </p:sp>
        <p:grpSp>
          <p:nvGrpSpPr>
            <p:cNvPr id="2" name="组合 1"/>
            <p:cNvGrpSpPr/>
            <p:nvPr/>
          </p:nvGrpSpPr>
          <p:grpSpPr>
            <a:xfrm>
              <a:off x="1886418" y="3790613"/>
              <a:ext cx="8718539" cy="2105438"/>
              <a:chOff x="1884918" y="3498513"/>
              <a:chExt cx="8718539" cy="2105438"/>
            </a:xfrm>
          </p:grpSpPr>
          <p:sp>
            <p:nvSpPr>
              <p:cNvPr id="28" name="矩形 27"/>
              <p:cNvSpPr/>
              <p:nvPr/>
            </p:nvSpPr>
            <p:spPr>
              <a:xfrm>
                <a:off x="1884918" y="3720438"/>
                <a:ext cx="2079411" cy="1428284"/>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函适用于不相隶属机关之间商洽工作、询问和答复问题、请求批准和答复审批事项。</a:t>
                </a:r>
                <a:endParaRPr lang="zh-CN" altLang="en-US">
                  <a:sym typeface="+mn-ea"/>
                </a:endParaRPr>
              </a:p>
            </p:txBody>
          </p:sp>
          <p:sp>
            <p:nvSpPr>
              <p:cNvPr id="29" name="矩形 28"/>
              <p:cNvSpPr/>
              <p:nvPr/>
            </p:nvSpPr>
            <p:spPr>
              <a:xfrm>
                <a:off x="8046244" y="3498513"/>
                <a:ext cx="2557213" cy="2105438"/>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（1）适用范围广泛，使用灵活方便。</a:t>
                </a:r>
                <a:endParaRPr lang="zh-CN" altLang="en-US">
                  <a:sym typeface="+mn-ea"/>
                </a:endParaRPr>
              </a:p>
              <a:p>
                <a:pPr algn="l" fontAlgn="auto">
                  <a:lnSpc>
                    <a:spcPct val="150000"/>
                  </a:lnSpc>
                </a:pPr>
                <a:r>
                  <a:rPr lang="zh-CN" altLang="en-US">
                    <a:sym typeface="+mn-ea"/>
                  </a:rPr>
                  <a:t>（2）行文方向具有多向性。</a:t>
                </a:r>
                <a:endParaRPr lang="zh-CN" altLang="en-US">
                  <a:sym typeface="+mn-ea"/>
                </a:endParaRPr>
              </a:p>
              <a:p>
                <a:pPr algn="l" fontAlgn="auto">
                  <a:lnSpc>
                    <a:spcPct val="150000"/>
                  </a:lnSpc>
                </a:pPr>
                <a:r>
                  <a:rPr lang="zh-CN" altLang="en-US">
                    <a:sym typeface="+mn-ea"/>
                  </a:rPr>
                  <a:t>（3）短小精悍，内容单一，语言简洁，写法简便，有公文“轻骑兵”的称誉。</a:t>
                </a:r>
                <a:endParaRPr lang="zh-CN" altLang="en-US">
                  <a:sym typeface="+mn-ea"/>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251325" y="96520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函的主要类型</a:t>
            </a:r>
            <a:endParaRPr lang="zh-CN" altLang="en-US" sz="2400" dirty="0">
              <a:sym typeface="+mn-ea"/>
            </a:endParaRPr>
          </a:p>
        </p:txBody>
      </p:sp>
      <p:sp>
        <p:nvSpPr>
          <p:cNvPr id="6" name="文本框 5"/>
          <p:cNvSpPr txBox="1"/>
          <p:nvPr/>
        </p:nvSpPr>
        <p:spPr>
          <a:xfrm>
            <a:off x="4866005" y="1154430"/>
            <a:ext cx="5692140" cy="4707890"/>
          </a:xfrm>
          <a:prstGeom prst="rect">
            <a:avLst/>
          </a:prstGeom>
          <a:noFill/>
        </p:spPr>
        <p:txBody>
          <a:bodyPr wrap="square" rtlCol="0">
            <a:spAutoFit/>
          </a:bodyPr>
          <a:p>
            <a:pPr fontAlgn="auto">
              <a:lnSpc>
                <a:spcPct val="150000"/>
              </a:lnSpc>
            </a:pPr>
            <a:r>
              <a:rPr sz="2000" dirty="0">
                <a:ea typeface="+mn-lt"/>
                <a:cs typeface="+mn-lt"/>
                <a:sym typeface="+mn-ea"/>
              </a:rPr>
              <a:t>1. 按内容和用途分</a:t>
            </a:r>
            <a:endParaRPr sz="2000" dirty="0">
              <a:ea typeface="+mn-lt"/>
              <a:cs typeface="+mn-lt"/>
              <a:sym typeface="+mn-ea"/>
            </a:endParaRPr>
          </a:p>
          <a:p>
            <a:pPr fontAlgn="auto">
              <a:lnSpc>
                <a:spcPct val="150000"/>
              </a:lnSpc>
            </a:pPr>
            <a:r>
              <a:rPr sz="2000" dirty="0">
                <a:ea typeface="+mn-lt"/>
                <a:cs typeface="+mn-lt"/>
                <a:sym typeface="+mn-ea"/>
              </a:rPr>
              <a:t>（1）商洽函。</a:t>
            </a:r>
            <a:endParaRPr sz="2000" dirty="0">
              <a:ea typeface="+mn-lt"/>
              <a:cs typeface="+mn-lt"/>
              <a:sym typeface="+mn-ea"/>
            </a:endParaRPr>
          </a:p>
          <a:p>
            <a:pPr fontAlgn="auto">
              <a:lnSpc>
                <a:spcPct val="150000"/>
              </a:lnSpc>
            </a:pPr>
            <a:r>
              <a:rPr sz="2000" dirty="0">
                <a:ea typeface="+mn-lt"/>
                <a:cs typeface="+mn-lt"/>
                <a:sym typeface="+mn-ea"/>
              </a:rPr>
              <a:t>（2）询问、答复函。</a:t>
            </a:r>
            <a:endParaRPr sz="2000" dirty="0">
              <a:ea typeface="+mn-lt"/>
              <a:cs typeface="+mn-lt"/>
              <a:sym typeface="+mn-ea"/>
            </a:endParaRPr>
          </a:p>
          <a:p>
            <a:pPr fontAlgn="auto">
              <a:lnSpc>
                <a:spcPct val="150000"/>
              </a:lnSpc>
            </a:pPr>
            <a:r>
              <a:rPr sz="2000" dirty="0">
                <a:ea typeface="+mn-lt"/>
                <a:cs typeface="+mn-lt"/>
                <a:sym typeface="+mn-ea"/>
              </a:rPr>
              <a:t>（3）请批、批准函。</a:t>
            </a:r>
            <a:endParaRPr sz="2000" dirty="0">
              <a:ea typeface="+mn-lt"/>
              <a:cs typeface="+mn-lt"/>
              <a:sym typeface="+mn-ea"/>
            </a:endParaRPr>
          </a:p>
          <a:p>
            <a:pPr fontAlgn="auto">
              <a:lnSpc>
                <a:spcPct val="150000"/>
              </a:lnSpc>
            </a:pPr>
            <a:r>
              <a:rPr sz="2000" dirty="0">
                <a:ea typeface="+mn-lt"/>
                <a:cs typeface="+mn-lt"/>
                <a:sym typeface="+mn-ea"/>
              </a:rPr>
              <a:t>2. 按照文面规格分</a:t>
            </a:r>
            <a:endParaRPr sz="2000" dirty="0">
              <a:ea typeface="+mn-lt"/>
              <a:cs typeface="+mn-lt"/>
              <a:sym typeface="+mn-ea"/>
            </a:endParaRPr>
          </a:p>
          <a:p>
            <a:pPr fontAlgn="auto">
              <a:lnSpc>
                <a:spcPct val="150000"/>
              </a:lnSpc>
            </a:pPr>
            <a:r>
              <a:rPr sz="2000" dirty="0">
                <a:ea typeface="+mn-lt"/>
                <a:cs typeface="+mn-lt"/>
                <a:sym typeface="+mn-ea"/>
              </a:rPr>
              <a:t>（1）公函。</a:t>
            </a:r>
            <a:endParaRPr sz="2000" dirty="0">
              <a:ea typeface="+mn-lt"/>
              <a:cs typeface="+mn-lt"/>
              <a:sym typeface="+mn-ea"/>
            </a:endParaRPr>
          </a:p>
          <a:p>
            <a:pPr fontAlgn="auto">
              <a:lnSpc>
                <a:spcPct val="150000"/>
              </a:lnSpc>
            </a:pPr>
            <a:r>
              <a:rPr sz="2000" dirty="0">
                <a:ea typeface="+mn-lt"/>
                <a:cs typeface="+mn-lt"/>
                <a:sym typeface="+mn-ea"/>
              </a:rPr>
              <a:t>（2）便函。</a:t>
            </a:r>
            <a:endParaRPr sz="2000" dirty="0">
              <a:ea typeface="+mn-lt"/>
              <a:cs typeface="+mn-lt"/>
              <a:sym typeface="+mn-ea"/>
            </a:endParaRPr>
          </a:p>
          <a:p>
            <a:pPr fontAlgn="auto">
              <a:lnSpc>
                <a:spcPct val="150000"/>
              </a:lnSpc>
            </a:pPr>
            <a:r>
              <a:rPr sz="2000" dirty="0">
                <a:ea typeface="+mn-lt"/>
                <a:cs typeface="+mn-lt"/>
                <a:sym typeface="+mn-ea"/>
              </a:rPr>
              <a:t>3. 按照行文方向分</a:t>
            </a:r>
            <a:endParaRPr sz="2000" dirty="0">
              <a:ea typeface="+mn-lt"/>
              <a:cs typeface="+mn-lt"/>
              <a:sym typeface="+mn-ea"/>
            </a:endParaRPr>
          </a:p>
          <a:p>
            <a:pPr fontAlgn="auto">
              <a:lnSpc>
                <a:spcPct val="150000"/>
              </a:lnSpc>
            </a:pPr>
            <a:r>
              <a:rPr sz="2000" dirty="0">
                <a:ea typeface="+mn-lt"/>
                <a:cs typeface="+mn-lt"/>
                <a:sym typeface="+mn-ea"/>
              </a:rPr>
              <a:t>（1）去函。</a:t>
            </a:r>
            <a:endParaRPr sz="2000" dirty="0">
              <a:ea typeface="+mn-lt"/>
              <a:cs typeface="+mn-lt"/>
              <a:sym typeface="+mn-ea"/>
            </a:endParaRPr>
          </a:p>
          <a:p>
            <a:pPr fontAlgn="auto">
              <a:lnSpc>
                <a:spcPct val="150000"/>
              </a:lnSpc>
            </a:pPr>
            <a:r>
              <a:rPr sz="2000" dirty="0">
                <a:ea typeface="+mn-lt"/>
                <a:cs typeface="+mn-lt"/>
                <a:sym typeface="+mn-ea"/>
              </a:rPr>
              <a:t>（2）复函。</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754370" y="296545"/>
            <a:ext cx="3340100" cy="460375"/>
          </a:xfrm>
          <a:prstGeom prst="rect">
            <a:avLst/>
          </a:prstGeom>
          <a:noFill/>
        </p:spPr>
        <p:txBody>
          <a:bodyPr wrap="square" rtlCol="0">
            <a:spAutoFit/>
          </a:bodyPr>
          <a:p>
            <a:pPr lvl="0" algn="ctr">
              <a:defRPr/>
            </a:pPr>
            <a:r>
              <a:rPr lang="zh-CN" altLang="en-US" sz="2400" dirty="0">
                <a:sym typeface="+mn-ea"/>
              </a:rPr>
              <a:t>函的结构与写法</a:t>
            </a:r>
            <a:endParaRPr lang="zh-CN" altLang="en-US" sz="2400" dirty="0">
              <a:sym typeface="+mn-ea"/>
            </a:endParaRPr>
          </a:p>
        </p:txBody>
      </p:sp>
      <p:sp>
        <p:nvSpPr>
          <p:cNvPr id="6" name="文本框 5"/>
          <p:cNvSpPr txBox="1"/>
          <p:nvPr/>
        </p:nvSpPr>
        <p:spPr>
          <a:xfrm>
            <a:off x="4610735" y="756920"/>
            <a:ext cx="6184900" cy="6554470"/>
          </a:xfrm>
          <a:prstGeom prst="rect">
            <a:avLst/>
          </a:prstGeom>
          <a:noFill/>
        </p:spPr>
        <p:txBody>
          <a:bodyPr wrap="square" rtlCol="0">
            <a:spAutoFit/>
          </a:bodyPr>
          <a:p>
            <a:pPr fontAlgn="auto">
              <a:lnSpc>
                <a:spcPct val="150000"/>
              </a:lnSpc>
            </a:pPr>
            <a:r>
              <a:rPr sz="2000" dirty="0">
                <a:ea typeface="+mn-lt"/>
                <a:cs typeface="+mn-lt"/>
                <a:sym typeface="+mn-ea"/>
              </a:rPr>
              <a:t>1. 标题</a:t>
            </a:r>
            <a:endParaRPr sz="2000" dirty="0">
              <a:ea typeface="+mn-lt"/>
              <a:cs typeface="+mn-lt"/>
              <a:sym typeface="+mn-ea"/>
            </a:endParaRPr>
          </a:p>
          <a:p>
            <a:pPr fontAlgn="auto">
              <a:lnSpc>
                <a:spcPct val="150000"/>
              </a:lnSpc>
            </a:pPr>
            <a:r>
              <a:rPr sz="2000" dirty="0">
                <a:ea typeface="+mn-lt"/>
                <a:cs typeface="+mn-lt"/>
                <a:sym typeface="+mn-ea"/>
              </a:rPr>
              <a:t>函的标题由发文机关、事由、文种三部分组成。</a:t>
            </a:r>
            <a:endParaRPr sz="2000" dirty="0">
              <a:ea typeface="+mn-lt"/>
              <a:cs typeface="+mn-lt"/>
              <a:sym typeface="+mn-ea"/>
            </a:endParaRPr>
          </a:p>
          <a:p>
            <a:pPr fontAlgn="auto">
              <a:lnSpc>
                <a:spcPct val="150000"/>
              </a:lnSpc>
            </a:pPr>
            <a:r>
              <a:rPr sz="2000" dirty="0">
                <a:ea typeface="+mn-lt"/>
                <a:cs typeface="+mn-lt"/>
                <a:sym typeface="+mn-ea"/>
              </a:rPr>
              <a:t>2. 主送机关</a:t>
            </a:r>
            <a:endParaRPr sz="2000" dirty="0">
              <a:ea typeface="+mn-lt"/>
              <a:cs typeface="+mn-lt"/>
              <a:sym typeface="+mn-ea"/>
            </a:endParaRPr>
          </a:p>
          <a:p>
            <a:pPr fontAlgn="auto">
              <a:lnSpc>
                <a:spcPct val="150000"/>
              </a:lnSpc>
            </a:pPr>
            <a:r>
              <a:rPr sz="2000" dirty="0">
                <a:ea typeface="+mn-lt"/>
                <a:cs typeface="+mn-lt"/>
                <a:sym typeface="+mn-ea"/>
              </a:rPr>
              <a:t>函的主送机关是询问或者答复的机关，即受文办理来函事项的机关单位。</a:t>
            </a:r>
            <a:endParaRPr sz="2000" dirty="0">
              <a:ea typeface="+mn-lt"/>
              <a:cs typeface="+mn-lt"/>
              <a:sym typeface="+mn-ea"/>
            </a:endParaRPr>
          </a:p>
          <a:p>
            <a:pPr fontAlgn="auto">
              <a:lnSpc>
                <a:spcPct val="150000"/>
              </a:lnSpc>
            </a:pPr>
            <a:r>
              <a:rPr sz="2000" dirty="0">
                <a:ea typeface="+mn-lt"/>
                <a:cs typeface="+mn-lt"/>
                <a:sym typeface="+mn-ea"/>
              </a:rPr>
              <a:t>3. 正文</a:t>
            </a:r>
            <a:endParaRPr sz="2000" dirty="0">
              <a:ea typeface="+mn-lt"/>
              <a:cs typeface="+mn-lt"/>
              <a:sym typeface="+mn-ea"/>
            </a:endParaRPr>
          </a:p>
          <a:p>
            <a:pPr fontAlgn="auto">
              <a:lnSpc>
                <a:spcPct val="150000"/>
              </a:lnSpc>
            </a:pPr>
            <a:r>
              <a:rPr sz="2000" dirty="0">
                <a:ea typeface="+mn-lt"/>
                <a:cs typeface="+mn-lt"/>
                <a:sym typeface="+mn-ea"/>
              </a:rPr>
              <a:t>发函缘由。发函缘由，概括交代发函的目的、原因、根据，然后用“现将有关问题说明如下”等过渡语转入主体。</a:t>
            </a:r>
            <a:endParaRPr sz="2000" dirty="0">
              <a:ea typeface="+mn-lt"/>
              <a:cs typeface="+mn-lt"/>
              <a:sym typeface="+mn-ea"/>
            </a:endParaRPr>
          </a:p>
          <a:p>
            <a:pPr fontAlgn="auto">
              <a:lnSpc>
                <a:spcPct val="150000"/>
              </a:lnSpc>
            </a:pPr>
            <a:r>
              <a:rPr sz="2000" dirty="0">
                <a:ea typeface="+mn-lt"/>
                <a:cs typeface="+mn-lt"/>
                <a:sym typeface="+mn-ea"/>
              </a:rPr>
              <a:t>发函事项。发函事项是函的核心内容。</a:t>
            </a:r>
            <a:endParaRPr sz="2000" dirty="0">
              <a:ea typeface="+mn-lt"/>
              <a:cs typeface="+mn-lt"/>
              <a:sym typeface="+mn-ea"/>
            </a:endParaRPr>
          </a:p>
          <a:p>
            <a:pPr fontAlgn="auto">
              <a:lnSpc>
                <a:spcPct val="150000"/>
              </a:lnSpc>
            </a:pPr>
            <a:r>
              <a:rPr sz="2000" dirty="0">
                <a:ea typeface="+mn-lt"/>
                <a:cs typeface="+mn-lt"/>
                <a:sym typeface="+mn-ea"/>
              </a:rPr>
              <a:t>结语。函的结束语要根据不同内容需要，有所选择。</a:t>
            </a:r>
            <a:endParaRPr sz="2000" dirty="0">
              <a:ea typeface="+mn-lt"/>
              <a:cs typeface="+mn-lt"/>
              <a:sym typeface="+mn-ea"/>
            </a:endParaRPr>
          </a:p>
          <a:p>
            <a:pPr fontAlgn="auto">
              <a:lnSpc>
                <a:spcPct val="150000"/>
              </a:lnSpc>
            </a:pPr>
            <a:r>
              <a:rPr sz="2000" dirty="0">
                <a:ea typeface="+mn-lt"/>
                <a:cs typeface="+mn-lt"/>
                <a:sym typeface="+mn-ea"/>
              </a:rPr>
              <a:t>4. 落款</a:t>
            </a:r>
            <a:endParaRPr sz="2000" dirty="0">
              <a:ea typeface="+mn-lt"/>
              <a:cs typeface="+mn-lt"/>
              <a:sym typeface="+mn-ea"/>
            </a:endParaRPr>
          </a:p>
          <a:p>
            <a:pPr fontAlgn="auto">
              <a:lnSpc>
                <a:spcPct val="150000"/>
              </a:lnSpc>
            </a:pPr>
            <a:r>
              <a:rPr sz="2000" dirty="0">
                <a:ea typeface="+mn-lt"/>
                <a:cs typeface="+mn-lt"/>
                <a:sym typeface="+mn-ea"/>
              </a:rPr>
              <a:t>在正文右下方写明发文机关、成文日期、加盖印章。</a:t>
            </a:r>
            <a:endParaRPr sz="2000" dirty="0">
              <a:ea typeface="+mn-lt"/>
              <a:cs typeface="+mn-lt"/>
              <a:sym typeface="+mn-ea"/>
            </a:endParaRPr>
          </a:p>
          <a:p>
            <a:pPr fontAlgn="auto">
              <a:lnSpc>
                <a:spcPct val="150000"/>
              </a:lnSpc>
            </a:pP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函的写作要求</a:t>
              </a:r>
              <a:endParaRPr lang="zh-CN" altLang="en-US" sz="2400">
                <a:sym typeface="+mn-ea"/>
              </a:endParaRPr>
            </a:p>
          </p:txBody>
        </p:sp>
      </p:grpSp>
      <p:grpSp>
        <p:nvGrpSpPr>
          <p:cNvPr id="53" name="组合 52"/>
          <p:cNvGrpSpPr/>
          <p:nvPr/>
        </p:nvGrpSpPr>
        <p:grpSpPr>
          <a:xfrm>
            <a:off x="1169035" y="1197610"/>
            <a:ext cx="9257665" cy="4995545"/>
            <a:chOff x="1015236" y="2159711"/>
            <a:chExt cx="6262436"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545293" y="2171530"/>
              <a:ext cx="2732379" cy="2822518"/>
            </a:xfrm>
            <a:prstGeom prst="rect">
              <a:avLst/>
            </a:prstGeom>
          </p:spPr>
          <p:txBody>
            <a:bodyPr wrap="square">
              <a:spAutoFit/>
              <a:scene3d>
                <a:camera prst="orthographicFront"/>
                <a:lightRig rig="threePt" dir="t"/>
              </a:scene3d>
              <a:sp3d contourW="12700"/>
            </a:bodyPr>
            <a:lstStyle/>
            <a:p>
              <a:pPr fontAlgn="auto">
                <a:lnSpc>
                  <a:spcPct val="150000"/>
                </a:lnSpc>
                <a:defRPr/>
              </a:pPr>
              <a:r>
                <a:rPr lang="en-US" altLang="zh-CN" sz="2000">
                  <a:sym typeface="+mn-ea"/>
                </a:rPr>
                <a:t>       开门见山，直叙其事。函一般写得很简短，简明扼要，切忌空话、套话，或者含糊其辞，不知所云。</a:t>
              </a:r>
              <a:endParaRPr lang="en-US" altLang="zh-CN" sz="2000">
                <a:sym typeface="+mn-ea"/>
              </a:endParaRPr>
            </a:p>
            <a:p>
              <a:pPr fontAlgn="auto">
                <a:lnSpc>
                  <a:spcPct val="150000"/>
                </a:lnSpc>
                <a:defRPr/>
              </a:pPr>
              <a:r>
                <a:rPr lang="en-US" altLang="zh-CN" sz="2000">
                  <a:sym typeface="+mn-ea"/>
                </a:rPr>
                <a:t>       措辞得体，平等待人。函的语言表达非常讲究，必须谦和、诚恳。对上要谦敬，但不恭维逢迎；对下要严肃，但不自傲训人；对平行单位、不相隶属单位，要以礼待人，用商量口吻，切忌盛气凌人。</a:t>
              </a:r>
              <a:endParaRPr lang="en-US" altLang="zh-CN" sz="200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93040"/>
            <a:ext cx="3771900" cy="368300"/>
          </a:xfrm>
          <a:prstGeom prst="rect">
            <a:avLst/>
          </a:prstGeom>
          <a:noFill/>
        </p:spPr>
        <p:txBody>
          <a:bodyPr wrap="square" rtlCol="0">
            <a:spAutoFit/>
          </a:bodyPr>
          <a:p>
            <a:endParaRPr lang="zh-CN" altLang="en-US"/>
          </a:p>
        </p:txBody>
      </p:sp>
      <p:sp>
        <p:nvSpPr>
          <p:cNvPr id="5" name="文本框 4"/>
          <p:cNvSpPr txBox="1"/>
          <p:nvPr/>
        </p:nvSpPr>
        <p:spPr>
          <a:xfrm>
            <a:off x="5754370" y="296545"/>
            <a:ext cx="3340100" cy="460375"/>
          </a:xfrm>
          <a:prstGeom prst="rect">
            <a:avLst/>
          </a:prstGeom>
          <a:noFill/>
        </p:spPr>
        <p:txBody>
          <a:bodyPr wrap="square" rtlCol="0">
            <a:spAutoFit/>
          </a:bodyPr>
          <a:p>
            <a:pPr lvl="0" algn="ctr">
              <a:defRPr/>
            </a:pPr>
            <a:r>
              <a:rPr sz="2400" dirty="0">
                <a:ea typeface="+mn-lt"/>
                <a:cs typeface="+mn-lt"/>
                <a:sym typeface="+mn-ea"/>
              </a:rPr>
              <a:t>写作训练</a:t>
            </a:r>
            <a:endParaRPr lang="zh-CN" altLang="en-US" sz="2400" dirty="0">
              <a:sym typeface="+mn-ea"/>
            </a:endParaRPr>
          </a:p>
        </p:txBody>
      </p:sp>
      <p:sp>
        <p:nvSpPr>
          <p:cNvPr id="6" name="文本框 5"/>
          <p:cNvSpPr txBox="1"/>
          <p:nvPr/>
        </p:nvSpPr>
        <p:spPr>
          <a:xfrm>
            <a:off x="4555490" y="693420"/>
            <a:ext cx="6002655" cy="6554470"/>
          </a:xfrm>
          <a:prstGeom prst="rect">
            <a:avLst/>
          </a:prstGeom>
          <a:noFill/>
        </p:spPr>
        <p:txBody>
          <a:bodyPr wrap="square" rtlCol="0">
            <a:spAutoFit/>
          </a:bodyPr>
          <a:p>
            <a:pPr fontAlgn="auto">
              <a:lnSpc>
                <a:spcPct val="150000"/>
              </a:lnSpc>
            </a:pPr>
            <a:r>
              <a:rPr sz="2000" dirty="0">
                <a:ea typeface="+mn-lt"/>
                <a:cs typeface="+mn-lt"/>
                <a:sym typeface="+mn-ea"/>
              </a:rPr>
              <a:t>1.×× 市 S244 线（G309 线至济莱高速公路段）、242 线（明水至刁镇段）因改建，决定自 ×××× 年 9 月 5 日至 ×××× 年 10 月 1 日、×××× 年 9 月 5 日至××××年 10 月 31 日禁止通行。来往车辆请绕行。请代 ×× 市交通局、公安局拟写一份通告。</a:t>
            </a:r>
            <a:endParaRPr sz="2000" dirty="0">
              <a:ea typeface="+mn-lt"/>
              <a:cs typeface="+mn-lt"/>
              <a:sym typeface="+mn-ea"/>
            </a:endParaRPr>
          </a:p>
          <a:p>
            <a:pPr fontAlgn="auto">
              <a:lnSpc>
                <a:spcPct val="150000"/>
              </a:lnSpc>
            </a:pPr>
            <a:r>
              <a:rPr sz="2000" dirty="0">
                <a:ea typeface="+mn-lt"/>
                <a:cs typeface="+mn-lt"/>
                <a:sym typeface="+mn-ea"/>
              </a:rPr>
              <a:t>2. 请按以下材料为东风公司和省经委办公室各写一份询问函和复函。</a:t>
            </a:r>
            <a:endParaRPr sz="2000" dirty="0">
              <a:ea typeface="+mn-lt"/>
              <a:cs typeface="+mn-lt"/>
              <a:sym typeface="+mn-ea"/>
            </a:endParaRPr>
          </a:p>
          <a:p>
            <a:pPr fontAlgn="auto">
              <a:lnSpc>
                <a:spcPct val="150000"/>
              </a:lnSpc>
            </a:pPr>
            <a:r>
              <a:rPr sz="2000" dirty="0">
                <a:ea typeface="+mn-lt"/>
                <a:cs typeface="+mn-lt"/>
                <a:sym typeface="+mn-ea"/>
              </a:rPr>
              <a:t>东风公司缺乏得力的企业管理干部，拟从现有的技术人员中抽出四人送去培训。据悉，省经委举办了一个短期企业管理干部培训班，于是该公司向省经委办公室发了一则询问是否同意代培本公司的管理干部的公函。省经委办公室收到函后，立即给东风公司回复了</a:t>
            </a:r>
            <a:r>
              <a:rPr lang="zh-CN" sz="2000" dirty="0">
                <a:ea typeface="+mn-lt"/>
                <a:cs typeface="+mn-lt"/>
                <a:sym typeface="+mn-ea"/>
              </a:rPr>
              <a:t>。</a:t>
            </a:r>
            <a:endParaRPr sz="2000" dirty="0">
              <a:ea typeface="+mn-lt"/>
              <a:cs typeface="+mn-lt"/>
              <a:sym typeface="+mn-ea"/>
            </a:endParaRPr>
          </a:p>
          <a:p>
            <a:pPr fontAlgn="auto">
              <a:lnSpc>
                <a:spcPct val="150000"/>
              </a:lnSpc>
            </a:pP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41561" y="1682115"/>
            <a:ext cx="3528805" cy="3940810"/>
            <a:chOff x="5809192" y="1427168"/>
            <a:chExt cx="2021590"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通告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28932" y="3535122"/>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报告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847452" y="3469366"/>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28702" y="2550867"/>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通知</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847318" y="2485111"/>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
        <p:nvSpPr>
          <p:cNvPr id="4" name="文本框 3"/>
          <p:cNvSpPr txBox="1"/>
          <p:nvPr/>
        </p:nvSpPr>
        <p:spPr>
          <a:xfrm>
            <a:off x="6174740" y="4491355"/>
            <a:ext cx="757555" cy="583565"/>
          </a:xfrm>
          <a:prstGeom prst="rect">
            <a:avLst/>
          </a:prstGeom>
          <a:noFill/>
        </p:spPr>
        <p:txBody>
          <a:bodyPr wrap="square">
            <a:spAutoFit/>
            <a:scene3d>
              <a:camera prst="orthographicFront"/>
              <a:lightRig rig="threePt" dir="t"/>
            </a:scene3d>
            <a:sp3d contourW="12700"/>
          </a:bodyPr>
          <a:p>
            <a:pPr algn="r">
              <a:defRPr/>
            </a:pPr>
            <a:r>
              <a:rPr lang="en-US" altLang="zh-CN" sz="3200" dirty="0">
                <a:solidFill>
                  <a:schemeClr val="tx1">
                    <a:lumMod val="65000"/>
                    <a:lumOff val="35000"/>
                  </a:schemeClr>
                </a:solidFill>
                <a:latin typeface="Century Gothic" panose="020B0502020202020204" pitchFamily="34" charset="0"/>
              </a:rPr>
              <a:t>04</a:t>
            </a:r>
            <a:endParaRPr lang="zh-CN" altLang="en-US" sz="3200" dirty="0">
              <a:solidFill>
                <a:schemeClr val="tx1">
                  <a:lumMod val="65000"/>
                  <a:lumOff val="35000"/>
                </a:schemeClr>
              </a:solidFill>
              <a:latin typeface="Century Gothic" panose="020B0502020202020204" pitchFamily="34" charset="0"/>
            </a:endParaRPr>
          </a:p>
        </p:txBody>
      </p:sp>
      <p:sp>
        <p:nvSpPr>
          <p:cNvPr id="5" name="文本框 4"/>
          <p:cNvSpPr txBox="1"/>
          <p:nvPr/>
        </p:nvSpPr>
        <p:spPr>
          <a:xfrm>
            <a:off x="6932295" y="4552950"/>
            <a:ext cx="767080" cy="460375"/>
          </a:xfrm>
          <a:prstGeom prst="rect">
            <a:avLst/>
          </a:prstGeom>
          <a:noFill/>
        </p:spPr>
        <p:txBody>
          <a:bodyPr wrap="square" rtlCol="0">
            <a:spAutoFit/>
          </a:bodyPr>
          <a:p>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函</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通告</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85110" y="-1701800"/>
            <a:ext cx="6415405" cy="10703560"/>
          </a:xfrm>
          <a:prstGeom prst="rect">
            <a:avLst/>
          </a:prstGeom>
        </p:spPr>
      </p:pic>
      <p:sp>
        <p:nvSpPr>
          <p:cNvPr id="34" name="文本框 33"/>
          <p:cNvSpPr txBox="1"/>
          <p:nvPr/>
        </p:nvSpPr>
        <p:spPr>
          <a:xfrm>
            <a:off x="4328161" y="615615"/>
            <a:ext cx="3535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通告的含义、特点及种类</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nvGrpSpPr>
          <p:cNvPr id="4" name="组合 3"/>
          <p:cNvGrpSpPr/>
          <p:nvPr/>
        </p:nvGrpSpPr>
        <p:grpSpPr>
          <a:xfrm>
            <a:off x="1412240" y="1261745"/>
            <a:ext cx="10213340" cy="5061256"/>
            <a:chOff x="989226" y="1176504"/>
            <a:chExt cx="10213548" cy="4352448"/>
          </a:xfrm>
        </p:grpSpPr>
        <p:sp>
          <p:nvSpPr>
            <p:cNvPr id="38" name="矩形 37"/>
            <p:cNvSpPr/>
            <p:nvPr/>
          </p:nvSpPr>
          <p:spPr>
            <a:xfrm>
              <a:off x="1571598" y="1583251"/>
              <a:ext cx="2068514" cy="3294446"/>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通告适用于公布社会各有关方面应当遵守或者周知的事项。通告内容广泛，使用普遍。通告是泛行文，国家机关、社会团体和企事业单位在所辖范围内均可用。</a:t>
              </a:r>
              <a:endParaRPr lang="zh-CN" altLang="en-US">
                <a:sym typeface="+mn-ea"/>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含义</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特点</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种类</a:t>
              </a:r>
              <a:endPar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3966263" y="1583326"/>
              <a:ext cx="2068514" cy="2222509"/>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 发布内容的业务性。</a:t>
              </a:r>
              <a:endParaRPr lang="zh-CN" altLang="en-US">
                <a:sym typeface="+mn-ea"/>
              </a:endParaRPr>
            </a:p>
            <a:p>
              <a:pPr algn="l" fontAlgn="auto">
                <a:lnSpc>
                  <a:spcPct val="150000"/>
                </a:lnSpc>
              </a:pPr>
              <a:r>
                <a:rPr lang="zh-CN" altLang="en-US">
                  <a:sym typeface="+mn-ea"/>
                </a:rPr>
                <a:t>2. 行文对象的有限性。</a:t>
              </a:r>
              <a:endParaRPr lang="zh-CN" altLang="en-US">
                <a:sym typeface="+mn-ea"/>
              </a:endParaRPr>
            </a:p>
            <a:p>
              <a:pPr algn="l" fontAlgn="auto">
                <a:lnSpc>
                  <a:spcPct val="150000"/>
                </a:lnSpc>
              </a:pPr>
              <a:r>
                <a:rPr lang="zh-CN" altLang="en-US">
                  <a:sym typeface="+mn-ea"/>
                </a:rPr>
                <a:t>3. 发文单位的广泛性。</a:t>
              </a:r>
              <a:endParaRPr lang="zh-CN" altLang="en-US">
                <a:sym typeface="+mn-ea"/>
              </a:endParaRPr>
            </a:p>
          </p:txBody>
        </p:sp>
        <p:sp>
          <p:nvSpPr>
            <p:cNvPr id="82" name="矩形 81"/>
            <p:cNvSpPr/>
            <p:nvPr/>
          </p:nvSpPr>
          <p:spPr>
            <a:xfrm>
              <a:off x="6034403" y="1176504"/>
              <a:ext cx="4887695" cy="2222509"/>
            </a:xfrm>
            <a:prstGeom prst="rect">
              <a:avLst/>
            </a:prstGeom>
          </p:spPr>
          <p:txBody>
            <a:bodyPr wrap="square">
              <a:spAutoFit/>
              <a:scene3d>
                <a:camera prst="orthographicFront"/>
                <a:lightRig rig="threePt" dir="t"/>
              </a:scene3d>
              <a:sp3d contourW="12700"/>
            </a:bodyPr>
            <a:lstStyle/>
            <a:p>
              <a:pPr algn="l" fontAlgn="auto">
                <a:lnSpc>
                  <a:spcPct val="150000"/>
                </a:lnSpc>
                <a:buClrTx/>
                <a:buSzTx/>
                <a:buFontTx/>
              </a:pPr>
              <a:r>
                <a:rPr lang="zh-CN" altLang="en-US"/>
                <a:t>1. 告晓性通告公布让有关单位和个人周知某些事项。</a:t>
              </a:r>
              <a:endParaRPr lang="zh-CN" altLang="en-US"/>
            </a:p>
            <a:p>
              <a:pPr algn="l" fontAlgn="auto">
                <a:lnSpc>
                  <a:spcPct val="150000"/>
                </a:lnSpc>
                <a:buClrTx/>
                <a:buSzTx/>
                <a:buFontTx/>
              </a:pPr>
              <a:r>
                <a:rPr lang="zh-CN" altLang="en-US"/>
                <a:t>2. 办理性通告公布要求有关单位和人员需要办理事项，要求办理的事项多为注册、登记、年检等。</a:t>
              </a:r>
              <a:endParaRPr lang="zh-CN" altLang="en-US"/>
            </a:p>
            <a:p>
              <a:pPr algn="l" fontAlgn="auto">
                <a:lnSpc>
                  <a:spcPct val="150000"/>
                </a:lnSpc>
                <a:buClrTx/>
                <a:buSzTx/>
                <a:buFontTx/>
              </a:pPr>
              <a:r>
                <a:rPr lang="zh-CN" altLang="en-US"/>
                <a:t>3. 禁管性通告公布一些令行禁止类事项的通告。</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785361" y="615615"/>
              <a:ext cx="2621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通告的结构与写法</a:t>
              </a:r>
              <a:endParaRPr lang="zh-CN" altLang="en-US" sz="2400">
                <a:sym typeface="+mn-ea"/>
              </a:endParaRPr>
            </a:p>
          </p:txBody>
        </p:sp>
      </p:grpSp>
      <p:grpSp>
        <p:nvGrpSpPr>
          <p:cNvPr id="53" name="组合 52"/>
          <p:cNvGrpSpPr/>
          <p:nvPr/>
        </p:nvGrpSpPr>
        <p:grpSpPr>
          <a:xfrm>
            <a:off x="1169035" y="1197610"/>
            <a:ext cx="10065385" cy="5187316"/>
            <a:chOff x="1015236" y="2159711"/>
            <a:chExt cx="6808826" cy="3448056"/>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545293" y="2171530"/>
              <a:ext cx="3278769" cy="3436237"/>
            </a:xfrm>
            <a:prstGeom prst="rect">
              <a:avLst/>
            </a:prstGeom>
          </p:spPr>
          <p:txBody>
            <a:bodyPr wrap="square">
              <a:spAutoFit/>
              <a:scene3d>
                <a:camera prst="orthographicFront"/>
                <a:lightRig rig="threePt" dir="t"/>
              </a:scene3d>
              <a:sp3d contourW="12700"/>
            </a:bodyPr>
            <a:lstStyle/>
            <a:p>
              <a:pPr fontAlgn="auto">
                <a:lnSpc>
                  <a:spcPct val="150000"/>
                </a:lnSpc>
                <a:defRPr/>
              </a:pPr>
              <a:r>
                <a:rPr lang="en-US" altLang="zh-CN" sz="2000">
                  <a:sym typeface="+mn-ea"/>
                </a:rPr>
                <a:t>1. 标题</a:t>
              </a:r>
              <a:endParaRPr lang="en-US" altLang="zh-CN" sz="2000">
                <a:sym typeface="+mn-ea"/>
              </a:endParaRPr>
            </a:p>
            <a:p>
              <a:pPr fontAlgn="auto">
                <a:lnSpc>
                  <a:spcPct val="150000"/>
                </a:lnSpc>
                <a:defRPr/>
              </a:pPr>
              <a:r>
                <a:rPr lang="en-US" altLang="zh-CN" sz="2000">
                  <a:sym typeface="+mn-ea"/>
                </a:rPr>
                <a:t>标题的写法有四种：发文机关 + 事由 + 文种；发文机关 + 文种；事由 + 文种；只写文种。</a:t>
              </a:r>
              <a:endParaRPr lang="en-US" altLang="zh-CN" sz="2000">
                <a:sym typeface="+mn-ea"/>
              </a:endParaRPr>
            </a:p>
            <a:p>
              <a:pPr fontAlgn="auto">
                <a:lnSpc>
                  <a:spcPct val="150000"/>
                </a:lnSpc>
                <a:defRPr/>
              </a:pPr>
              <a:r>
                <a:rPr lang="en-US" altLang="zh-CN" sz="2000">
                  <a:sym typeface="+mn-ea"/>
                </a:rPr>
                <a:t>2. 正文</a:t>
              </a:r>
              <a:endParaRPr lang="en-US" altLang="zh-CN" sz="2000">
                <a:sym typeface="+mn-ea"/>
              </a:endParaRPr>
            </a:p>
            <a:p>
              <a:pPr fontAlgn="auto">
                <a:lnSpc>
                  <a:spcPct val="150000"/>
                </a:lnSpc>
                <a:defRPr/>
              </a:pPr>
              <a:r>
                <a:rPr lang="en-US" altLang="zh-CN" sz="2000">
                  <a:sym typeface="+mn-ea"/>
                </a:rPr>
                <a:t>通告的正文通常由缘由、事项、结语组成。</a:t>
              </a:r>
              <a:endParaRPr lang="en-US" altLang="zh-CN" sz="2000">
                <a:sym typeface="+mn-ea"/>
              </a:endParaRPr>
            </a:p>
            <a:p>
              <a:pPr fontAlgn="auto">
                <a:lnSpc>
                  <a:spcPct val="150000"/>
                </a:lnSpc>
                <a:defRPr/>
              </a:pPr>
              <a:r>
                <a:rPr lang="en-US" altLang="zh-CN" sz="2000">
                  <a:sym typeface="+mn-ea"/>
                </a:rPr>
                <a:t>3. 落款</a:t>
              </a:r>
              <a:endParaRPr lang="en-US" altLang="zh-CN" sz="2000">
                <a:sym typeface="+mn-ea"/>
              </a:endParaRPr>
            </a:p>
            <a:p>
              <a:pPr fontAlgn="auto">
                <a:lnSpc>
                  <a:spcPct val="150000"/>
                </a:lnSpc>
                <a:defRPr/>
              </a:pPr>
              <a:r>
                <a:rPr lang="en-US" altLang="zh-CN" sz="2000">
                  <a:sym typeface="+mn-ea"/>
                </a:rPr>
                <a:t>标题中若已写发文机关，并在标题下标注了日期的，不必再写落款。如果标题中没有发文机关，也没有日期</a:t>
              </a:r>
              <a:r>
                <a:rPr lang="zh-CN" altLang="en-US" sz="2000">
                  <a:sym typeface="+mn-ea"/>
                </a:rPr>
                <a:t>，</a:t>
              </a:r>
              <a:r>
                <a:rPr lang="en-US" altLang="zh-CN" sz="2000">
                  <a:sym typeface="+mn-ea"/>
                </a:rPr>
                <a:t>则落款处必须署上发文机关名称和日期。</a:t>
              </a:r>
              <a:endParaRPr lang="en-US" altLang="zh-CN" sz="200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632961" y="471470"/>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通告写作的注意事项</a:t>
              </a:r>
              <a:endParaRPr lang="zh-CN" altLang="en-US" sz="2400">
                <a:sym typeface="+mn-ea"/>
              </a:endParaRPr>
            </a:p>
          </p:txBody>
        </p:sp>
      </p:grpSp>
      <p:grpSp>
        <p:nvGrpSpPr>
          <p:cNvPr id="3" name="组合 2"/>
          <p:cNvGrpSpPr/>
          <p:nvPr/>
        </p:nvGrpSpPr>
        <p:grpSpPr>
          <a:xfrm>
            <a:off x="892253" y="931357"/>
            <a:ext cx="10398760" cy="5631180"/>
            <a:chOff x="743847" y="742671"/>
            <a:chExt cx="10398760" cy="563118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602" y="742671"/>
              <a:ext cx="4612005" cy="563118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 不要把“通告”写成“通知”。</a:t>
              </a:r>
              <a:endParaRPr lang="zh-CN" altLang="en-US" sz="2000">
                <a:sym typeface="+mn-ea"/>
              </a:endParaRPr>
            </a:p>
            <a:p>
              <a:pPr fontAlgn="auto">
                <a:lnSpc>
                  <a:spcPct val="150000"/>
                </a:lnSpc>
              </a:pPr>
              <a:r>
                <a:rPr lang="zh-CN" altLang="en-US" sz="2000">
                  <a:sym typeface="+mn-ea"/>
                </a:rPr>
                <a:t>2. 注意通告与公告的区别。</a:t>
              </a:r>
              <a:endParaRPr lang="zh-CN" altLang="en-US" sz="2000">
                <a:sym typeface="+mn-ea"/>
              </a:endParaRPr>
            </a:p>
            <a:p>
              <a:pPr fontAlgn="auto">
                <a:lnSpc>
                  <a:spcPct val="150000"/>
                </a:lnSpc>
              </a:pPr>
              <a:r>
                <a:rPr lang="zh-CN" altLang="en-US" sz="2000">
                  <a:sym typeface="+mn-ea"/>
                </a:rPr>
                <a:t>（1）发文内容不同。</a:t>
              </a:r>
              <a:endParaRPr lang="zh-CN" altLang="en-US" sz="2000">
                <a:sym typeface="+mn-ea"/>
              </a:endParaRPr>
            </a:p>
            <a:p>
              <a:pPr fontAlgn="auto">
                <a:lnSpc>
                  <a:spcPct val="150000"/>
                </a:lnSpc>
              </a:pPr>
              <a:r>
                <a:rPr lang="zh-CN" altLang="en-US" sz="2000">
                  <a:sym typeface="+mn-ea"/>
                </a:rPr>
                <a:t>（2）发布范围不同。</a:t>
              </a:r>
              <a:endParaRPr lang="zh-CN" altLang="en-US" sz="2000">
                <a:sym typeface="+mn-ea"/>
              </a:endParaRPr>
            </a:p>
            <a:p>
              <a:pPr fontAlgn="auto">
                <a:lnSpc>
                  <a:spcPct val="150000"/>
                </a:lnSpc>
              </a:pPr>
              <a:r>
                <a:rPr lang="zh-CN" altLang="en-US" sz="2000">
                  <a:sym typeface="+mn-ea"/>
                </a:rPr>
                <a:t>（3）重要程度不同。</a:t>
              </a:r>
              <a:endParaRPr lang="zh-CN" altLang="en-US" sz="2000">
                <a:sym typeface="+mn-ea"/>
              </a:endParaRPr>
            </a:p>
            <a:p>
              <a:pPr fontAlgn="auto">
                <a:lnSpc>
                  <a:spcPct val="150000"/>
                </a:lnSpc>
              </a:pPr>
              <a:r>
                <a:rPr lang="zh-CN" altLang="en-US" sz="2000"/>
                <a:t>（</a:t>
              </a:r>
              <a:r>
                <a:rPr lang="zh-CN" altLang="en-US" sz="2000"/>
                <a:t>4）作用性能不同</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auto">
                <a:lnSpc>
                  <a:spcPct val="150000"/>
                </a:lnSpc>
              </a:pPr>
              <a:r>
                <a:rPr lang="zh-CN" altLang="en-US" sz="2000"/>
                <a:t>（</a:t>
              </a:r>
              <a:r>
                <a:rPr lang="zh-CN" altLang="en-US" sz="2000"/>
                <a:t>5）制发单位级别不同。</a:t>
              </a:r>
              <a:endParaRPr lang="zh-CN" altLang="en-US" sz="2000"/>
            </a:p>
            <a:p>
              <a:pPr fontAlgn="auto">
                <a:lnSpc>
                  <a:spcPct val="150000"/>
                </a:lnSpc>
              </a:pPr>
              <a:r>
                <a:rPr lang="zh-CN" altLang="en-US" sz="2000"/>
                <a:t>（6）发布方式不同。</a:t>
              </a:r>
              <a:endParaRPr lang="zh-CN" altLang="en-US" sz="2000"/>
            </a:p>
            <a:p>
              <a:pPr fontAlgn="auto">
                <a:lnSpc>
                  <a:spcPct val="150000"/>
                </a:lnSpc>
              </a:pPr>
              <a:r>
                <a:rPr lang="zh-CN" altLang="en-US" sz="2000"/>
                <a:t>3. 通告内容必须符合党和国家的方针、政策、法律法规。</a:t>
              </a:r>
              <a:endParaRPr lang="zh-CN" altLang="en-US" sz="2000"/>
            </a:p>
            <a:p>
              <a:pPr fontAlgn="auto">
                <a:lnSpc>
                  <a:spcPct val="150000"/>
                </a:lnSpc>
              </a:pPr>
              <a:r>
                <a:rPr lang="zh-CN" altLang="en-US" sz="2000"/>
                <a:t>4. 语言要求通俗易懂、规范简洁，利于大众阅读理解。</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第二节　通知</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621"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54654" y="-2356871"/>
              <a:ext cx="6267453" cy="11571742"/>
            </a:xfrm>
            <a:prstGeom prst="rect">
              <a:avLst/>
            </a:prstGeom>
          </p:spPr>
        </p:pic>
      </p:grpSp>
      <p:sp>
        <p:nvSpPr>
          <p:cNvPr id="14" name="Shape 1787"/>
          <p:cNvSpPr/>
          <p:nvPr/>
        </p:nvSpPr>
        <p:spPr>
          <a:xfrm>
            <a:off x="6144623" y="224623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4623" y="2246237"/>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1967" y="224623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1227" y="152256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163769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28553" y="3321061"/>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793663"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概念</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759592"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特点</a:t>
                </a:r>
                <a:endParaRPr lang="zh-CN" altLang="en-US" sz="2000">
                  <a:latin typeface="+mj-ea"/>
                  <a:cs typeface="+mn-ea"/>
                  <a:sym typeface="+mn-ea"/>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725519" y="3234719"/>
                <a:ext cx="69088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种类</a:t>
                </a:r>
                <a:endParaRPr lang="zh-CN" altLang="en-US" sz="2000">
                  <a:latin typeface="+mj-ea"/>
                  <a:cs typeface="+mn-ea"/>
                  <a:sym typeface="+mn-ea"/>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598160" y="1923049"/>
            <a:ext cx="995680" cy="583565"/>
          </a:xfrm>
          <a:prstGeom prst="rect">
            <a:avLst/>
          </a:prstGeom>
          <a:noFill/>
        </p:spPr>
        <p:txBody>
          <a:bodyPr vert="horz" wrap="none" rtlCol="0">
            <a:spAutoFit/>
            <a:scene3d>
              <a:camera prst="orthographicFront"/>
              <a:lightRig rig="threePt" dir="t"/>
            </a:scene3d>
            <a:sp3d contourW="12700"/>
          </a:bodyPr>
          <a:lstStyle/>
          <a:p>
            <a:pPr algn="ctr"/>
            <a:r>
              <a:rPr lang="zh-CN" altLang="en-US" sz="3200">
                <a:latin typeface="+mj-ea"/>
                <a:cs typeface="+mn-ea"/>
                <a:sym typeface="+mn-ea"/>
              </a:rPr>
              <a:t>通知</a:t>
            </a:r>
            <a:endParaRPr lang="zh-CN" altLang="en-US" sz="3200">
              <a:latin typeface="+mj-ea"/>
              <a:cs typeface="+mn-ea"/>
              <a:sym typeface="+mn-ea"/>
            </a:endParaRPr>
          </a:p>
        </p:txBody>
      </p:sp>
      <p:grpSp>
        <p:nvGrpSpPr>
          <p:cNvPr id="8" name="组合 7"/>
          <p:cNvGrpSpPr/>
          <p:nvPr/>
        </p:nvGrpSpPr>
        <p:grpSpPr>
          <a:xfrm>
            <a:off x="587386" y="3733326"/>
            <a:ext cx="11840210" cy="3565525"/>
            <a:chOff x="597878" y="3544640"/>
            <a:chExt cx="11840210" cy="3565525"/>
          </a:xfrm>
        </p:grpSpPr>
        <p:sp>
          <p:nvSpPr>
            <p:cNvPr id="48" name="矩形 47"/>
            <p:cNvSpPr/>
            <p:nvPr/>
          </p:nvSpPr>
          <p:spPr>
            <a:xfrm>
              <a:off x="597878" y="3544640"/>
              <a:ext cx="3213735" cy="299974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latin typeface="+mn-ea"/>
                  <a:cs typeface="+mn-ea"/>
                  <a:sym typeface="+mn-ea"/>
                </a:rPr>
                <a:t>通知适用于发布有关法规和规章，批转下级机关的公文，转发上级机关和不相隶属机关的公文，传达要求下级机关办理和需要有关单位周知或者执行的事项，还可用于干部的任免和聘用。</a:t>
              </a:r>
              <a:endParaRPr lang="zh-CN" altLang="en-US">
                <a:latin typeface="+mn-ea"/>
                <a:cs typeface="+mn-ea"/>
                <a:sym typeface="+mn-ea"/>
              </a:endParaRPr>
            </a:p>
          </p:txBody>
        </p:sp>
        <p:sp>
          <p:nvSpPr>
            <p:cNvPr id="60" name="矩形 59"/>
            <p:cNvSpPr/>
            <p:nvPr/>
          </p:nvSpPr>
          <p:spPr>
            <a:xfrm>
              <a:off x="5213058" y="3749745"/>
              <a:ext cx="2525395" cy="193802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1. 广泛性。</a:t>
              </a:r>
              <a:endParaRPr lang="zh-CN" altLang="en-US" sz="2000">
                <a:latin typeface="+mn-ea"/>
                <a:cs typeface="+mn-ea"/>
                <a:sym typeface="+mn-ea"/>
              </a:endParaRPr>
            </a:p>
            <a:p>
              <a:pPr algn="l" fontAlgn="auto">
                <a:lnSpc>
                  <a:spcPct val="150000"/>
                </a:lnSpc>
              </a:pPr>
              <a:r>
                <a:rPr lang="zh-CN" altLang="en-US" sz="2000">
                  <a:latin typeface="+mn-ea"/>
                  <a:cs typeface="+mn-ea"/>
                  <a:sym typeface="+mn-ea"/>
                </a:rPr>
                <a:t>2. 告知性。</a:t>
              </a:r>
              <a:endParaRPr lang="zh-CN" altLang="en-US" sz="2000">
                <a:latin typeface="+mn-ea"/>
                <a:cs typeface="+mn-ea"/>
                <a:sym typeface="+mn-ea"/>
              </a:endParaRPr>
            </a:p>
            <a:p>
              <a:pPr algn="l" fontAlgn="auto">
                <a:lnSpc>
                  <a:spcPct val="150000"/>
                </a:lnSpc>
              </a:pPr>
              <a:r>
                <a:rPr lang="zh-CN" altLang="en-US" sz="2000">
                  <a:latin typeface="+mn-ea"/>
                  <a:cs typeface="+mn-ea"/>
                  <a:sym typeface="+mn-ea"/>
                </a:rPr>
                <a:t>3. 指导性。</a:t>
              </a:r>
              <a:endParaRPr lang="zh-CN" altLang="en-US" sz="2000">
                <a:latin typeface="+mn-ea"/>
                <a:cs typeface="+mn-ea"/>
                <a:sym typeface="+mn-ea"/>
              </a:endParaRPr>
            </a:p>
            <a:p>
              <a:pPr algn="l" fontAlgn="auto">
                <a:lnSpc>
                  <a:spcPct val="150000"/>
                </a:lnSpc>
              </a:pPr>
              <a:r>
                <a:rPr lang="zh-CN" altLang="en-US" sz="2000">
                  <a:latin typeface="+mn-ea"/>
                  <a:cs typeface="+mn-ea"/>
                  <a:sym typeface="+mn-ea"/>
                </a:rPr>
                <a:t>4. 时效性。</a:t>
              </a:r>
              <a:endParaRPr lang="zh-CN" altLang="en-US" sz="2000">
                <a:latin typeface="+mn-ea"/>
                <a:cs typeface="+mn-ea"/>
                <a:sym typeface="+mn-ea"/>
              </a:endParaRPr>
            </a:p>
          </p:txBody>
        </p:sp>
        <p:sp>
          <p:nvSpPr>
            <p:cNvPr id="62" name="矩形 61"/>
            <p:cNvSpPr/>
            <p:nvPr/>
          </p:nvSpPr>
          <p:spPr>
            <a:xfrm>
              <a:off x="9175458" y="3633540"/>
              <a:ext cx="3262630" cy="347662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1. 指示性通知。</a:t>
              </a:r>
              <a:endParaRPr lang="zh-CN" altLang="en-US" sz="2000">
                <a:latin typeface="+mn-ea"/>
                <a:cs typeface="+mn-ea"/>
                <a:sym typeface="+mn-ea"/>
              </a:endParaRPr>
            </a:p>
            <a:p>
              <a:pPr algn="l" fontAlgn="auto">
                <a:lnSpc>
                  <a:spcPct val="150000"/>
                </a:lnSpc>
              </a:pPr>
              <a:r>
                <a:rPr lang="zh-CN" altLang="en-US" sz="2000">
                  <a:latin typeface="+mn-ea"/>
                  <a:cs typeface="+mn-ea"/>
                  <a:sym typeface="+mn-ea"/>
                </a:rPr>
                <a:t>2. 发布性通知。</a:t>
              </a:r>
              <a:endParaRPr lang="zh-CN" altLang="en-US" sz="2000">
                <a:latin typeface="+mn-ea"/>
                <a:cs typeface="+mn-ea"/>
                <a:sym typeface="+mn-ea"/>
              </a:endParaRPr>
            </a:p>
            <a:p>
              <a:pPr algn="l" fontAlgn="auto">
                <a:lnSpc>
                  <a:spcPct val="150000"/>
                </a:lnSpc>
              </a:pPr>
              <a:r>
                <a:rPr lang="zh-CN" altLang="en-US" sz="2000">
                  <a:latin typeface="+mn-ea"/>
                  <a:cs typeface="+mn-ea"/>
                  <a:sym typeface="+mn-ea"/>
                </a:rPr>
                <a:t>3. 批转、转发性通知。</a:t>
              </a:r>
              <a:endParaRPr lang="zh-CN" altLang="en-US" sz="2000">
                <a:latin typeface="+mn-ea"/>
                <a:cs typeface="+mn-ea"/>
                <a:sym typeface="+mn-ea"/>
              </a:endParaRPr>
            </a:p>
            <a:p>
              <a:pPr algn="l" fontAlgn="auto">
                <a:lnSpc>
                  <a:spcPct val="150000"/>
                </a:lnSpc>
              </a:pPr>
              <a:r>
                <a:rPr lang="zh-CN" altLang="en-US" sz="2000">
                  <a:latin typeface="+mn-ea"/>
                  <a:cs typeface="+mn-ea"/>
                  <a:sym typeface="+mn-ea"/>
                </a:rPr>
                <a:t>4. 告知性通知。</a:t>
              </a:r>
              <a:endParaRPr lang="zh-CN" altLang="en-US" sz="2000">
                <a:latin typeface="+mn-ea"/>
                <a:cs typeface="+mn-ea"/>
                <a:sym typeface="+mn-ea"/>
              </a:endParaRPr>
            </a:p>
            <a:p>
              <a:pPr algn="l" fontAlgn="auto">
                <a:lnSpc>
                  <a:spcPct val="150000"/>
                </a:lnSpc>
              </a:pPr>
              <a:r>
                <a:rPr lang="zh-CN" altLang="en-US" sz="2000">
                  <a:latin typeface="+mn-ea"/>
                  <a:cs typeface="+mn-ea"/>
                  <a:sym typeface="+mn-ea"/>
                </a:rPr>
                <a:t>5. 会议通知。</a:t>
              </a:r>
              <a:endParaRPr lang="zh-CN" altLang="en-US" sz="2000">
                <a:latin typeface="+mn-ea"/>
                <a:cs typeface="+mn-ea"/>
                <a:sym typeface="+mn-ea"/>
              </a:endParaRPr>
            </a:p>
            <a:p>
              <a:pPr algn="l" fontAlgn="auto">
                <a:lnSpc>
                  <a:spcPct val="150000"/>
                </a:lnSpc>
              </a:pPr>
              <a:r>
                <a:rPr lang="zh-CN" altLang="en-US" sz="2000">
                  <a:latin typeface="+mn-ea"/>
                  <a:cs typeface="+mn-ea"/>
                  <a:sym typeface="+mn-ea"/>
                </a:rPr>
                <a:t>6. 任免通知。</a:t>
              </a:r>
              <a:endParaRPr lang="zh-CN" altLang="en-US" sz="2000">
                <a:latin typeface="+mn-ea"/>
                <a:cs typeface="+mn-ea"/>
                <a:sym typeface="+mn-ea"/>
              </a:endParaRPr>
            </a:p>
            <a:p>
              <a:pPr algn="ctr">
                <a:lnSpc>
                  <a:spcPct val="20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通知的结构与写法</a:t>
            </a:r>
            <a:endParaRPr lang="zh-CN" altLang="en-US" sz="2400" dirty="0">
              <a:sym typeface="+mn-ea"/>
            </a:endParaRPr>
          </a:p>
        </p:txBody>
      </p:sp>
      <p:sp>
        <p:nvSpPr>
          <p:cNvPr id="6" name="文本框 5"/>
          <p:cNvSpPr txBox="1"/>
          <p:nvPr/>
        </p:nvSpPr>
        <p:spPr>
          <a:xfrm>
            <a:off x="4866640" y="688340"/>
            <a:ext cx="5692140" cy="5631180"/>
          </a:xfrm>
          <a:prstGeom prst="rect">
            <a:avLst/>
          </a:prstGeom>
          <a:noFill/>
        </p:spPr>
        <p:txBody>
          <a:bodyPr wrap="square" rtlCol="0">
            <a:spAutoFit/>
          </a:bodyPr>
          <a:p>
            <a:pPr fontAlgn="auto">
              <a:lnSpc>
                <a:spcPct val="150000"/>
              </a:lnSpc>
            </a:pPr>
            <a:r>
              <a:rPr sz="2000" dirty="0">
                <a:ea typeface="+mn-lt"/>
                <a:cs typeface="+mn-lt"/>
                <a:sym typeface="+mn-ea"/>
              </a:rPr>
              <a:t>1. 标题</a:t>
            </a:r>
            <a:endParaRPr sz="2000" dirty="0">
              <a:ea typeface="+mn-lt"/>
              <a:cs typeface="+mn-lt"/>
              <a:sym typeface="+mn-ea"/>
            </a:endParaRPr>
          </a:p>
          <a:p>
            <a:pPr fontAlgn="auto">
              <a:lnSpc>
                <a:spcPct val="150000"/>
              </a:lnSpc>
            </a:pPr>
            <a:r>
              <a:rPr sz="2000" dirty="0">
                <a:ea typeface="+mn-lt"/>
                <a:cs typeface="+mn-lt"/>
                <a:sym typeface="+mn-ea"/>
              </a:rPr>
              <a:t>通知的标题由发文机关名称、事由和文种三部分组成。完全式标题。省略发文机关式。省略发文机关和事由，只写文种“通知”。</a:t>
            </a:r>
            <a:endParaRPr sz="2000" dirty="0">
              <a:ea typeface="+mn-lt"/>
              <a:cs typeface="+mn-lt"/>
              <a:sym typeface="+mn-ea"/>
            </a:endParaRPr>
          </a:p>
          <a:p>
            <a:pPr fontAlgn="auto">
              <a:lnSpc>
                <a:spcPct val="150000"/>
              </a:lnSpc>
            </a:pPr>
            <a:r>
              <a:rPr sz="2000" dirty="0">
                <a:ea typeface="+mn-lt"/>
                <a:cs typeface="+mn-lt"/>
                <a:sym typeface="+mn-ea"/>
              </a:rPr>
              <a:t>2. 主送机关</a:t>
            </a:r>
            <a:endParaRPr sz="2000" dirty="0">
              <a:ea typeface="+mn-lt"/>
              <a:cs typeface="+mn-lt"/>
              <a:sym typeface="+mn-ea"/>
            </a:endParaRPr>
          </a:p>
          <a:p>
            <a:pPr fontAlgn="auto">
              <a:lnSpc>
                <a:spcPct val="150000"/>
              </a:lnSpc>
            </a:pPr>
            <a:r>
              <a:rPr sz="2000" dirty="0">
                <a:ea typeface="+mn-lt"/>
                <a:cs typeface="+mn-lt"/>
                <a:sym typeface="+mn-ea"/>
              </a:rPr>
              <a:t>主送机关即通知的受文机关，受文机关应当使用全称、规范化简称或者同类型机关统称。</a:t>
            </a:r>
            <a:endParaRPr sz="2000" dirty="0">
              <a:ea typeface="+mn-lt"/>
              <a:cs typeface="+mn-lt"/>
              <a:sym typeface="+mn-ea"/>
            </a:endParaRPr>
          </a:p>
          <a:p>
            <a:pPr fontAlgn="auto">
              <a:lnSpc>
                <a:spcPct val="150000"/>
              </a:lnSpc>
            </a:pPr>
            <a:r>
              <a:rPr sz="2000" dirty="0">
                <a:ea typeface="+mn-lt"/>
                <a:cs typeface="+mn-lt"/>
                <a:sym typeface="+mn-ea"/>
              </a:rPr>
              <a:t>3. 正文</a:t>
            </a:r>
            <a:endParaRPr sz="2000" dirty="0">
              <a:ea typeface="+mn-lt"/>
              <a:cs typeface="+mn-lt"/>
              <a:sym typeface="+mn-ea"/>
            </a:endParaRPr>
          </a:p>
          <a:p>
            <a:pPr fontAlgn="auto">
              <a:lnSpc>
                <a:spcPct val="150000"/>
              </a:lnSpc>
            </a:pPr>
            <a:r>
              <a:rPr sz="2000" dirty="0">
                <a:ea typeface="+mn-lt"/>
                <a:cs typeface="+mn-lt"/>
                <a:sym typeface="+mn-ea"/>
              </a:rPr>
              <a:t>通知正文一般由开头、主体、结尾三部分组成。</a:t>
            </a:r>
            <a:endParaRPr sz="2000" dirty="0">
              <a:ea typeface="+mn-lt"/>
              <a:cs typeface="+mn-lt"/>
              <a:sym typeface="+mn-ea"/>
            </a:endParaRPr>
          </a:p>
          <a:p>
            <a:pPr fontAlgn="auto">
              <a:lnSpc>
                <a:spcPct val="150000"/>
              </a:lnSpc>
            </a:pPr>
            <a:r>
              <a:rPr sz="2000" dirty="0">
                <a:ea typeface="+mn-lt"/>
                <a:cs typeface="+mn-lt"/>
                <a:sym typeface="+mn-ea"/>
              </a:rPr>
              <a:t>4. 落款</a:t>
            </a:r>
            <a:endParaRPr sz="2000" dirty="0">
              <a:ea typeface="+mn-lt"/>
              <a:cs typeface="+mn-lt"/>
              <a:sym typeface="+mn-ea"/>
            </a:endParaRPr>
          </a:p>
          <a:p>
            <a:pPr fontAlgn="auto">
              <a:lnSpc>
                <a:spcPct val="150000"/>
              </a:lnSpc>
            </a:pPr>
            <a:r>
              <a:rPr sz="2000" dirty="0">
                <a:ea typeface="+mn-lt"/>
                <a:cs typeface="+mn-lt"/>
                <a:sym typeface="+mn-ea"/>
              </a:rPr>
              <a:t>在通知的正文右下方写明发文机关名称、成文日期，并加盖公章</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9008</Words>
  <Application>WPS 演示</Application>
  <PresentationFormat>宽屏</PresentationFormat>
  <Paragraphs>270</Paragraphs>
  <Slides>20</Slides>
  <Notes>13</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20</vt:i4>
      </vt:variant>
    </vt:vector>
  </HeadingPairs>
  <TitlesOfParts>
    <vt:vector size="41"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Open Sans</vt:lpstr>
      <vt:lpstr>Helvetica</vt:lpstr>
      <vt:lpstr>Arial Unicode MS</vt:lpstr>
      <vt:lpstr>Calibri</vt:lpstr>
      <vt:lpstr>Titillium</vt:lpstr>
      <vt:lpstr>华文中宋</vt:lpstr>
      <vt:lpstr>Segoe Print</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p:lastModifiedBy>
  <cp:revision>72</cp:revision>
  <dcterms:created xsi:type="dcterms:W3CDTF">2017-05-21T05:34:00Z</dcterms:created>
  <dcterms:modified xsi:type="dcterms:W3CDTF">2019-05-18T09:26:23Z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