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11431" r:id="rId3"/>
    <p:sldId id="4845" r:id="rId5"/>
    <p:sldId id="11505" r:id="rId6"/>
    <p:sldId id="11596" r:id="rId7"/>
    <p:sldId id="11597" r:id="rId8"/>
    <p:sldId id="11598" r:id="rId9"/>
    <p:sldId id="11599" r:id="rId10"/>
    <p:sldId id="11600" r:id="rId11"/>
    <p:sldId id="11601" r:id="rId12"/>
    <p:sldId id="11602" r:id="rId13"/>
    <p:sldId id="11603" r:id="rId14"/>
    <p:sldId id="11549" r:id="rId15"/>
    <p:sldId id="11604" r:id="rId16"/>
    <p:sldId id="11551" r:id="rId17"/>
    <p:sldId id="11651" r:id="rId18"/>
    <p:sldId id="11652" r:id="rId19"/>
    <p:sldId id="11552" r:id="rId20"/>
    <p:sldId id="11669" r:id="rId21"/>
    <p:sldId id="11653" r:id="rId22"/>
    <p:sldId id="11655" r:id="rId23"/>
    <p:sldId id="11656" r:id="rId24"/>
    <p:sldId id="11657" r:id="rId25"/>
    <p:sldId id="11658" r:id="rId26"/>
    <p:sldId id="11659" r:id="rId27"/>
    <p:sldId id="11553" r:id="rId28"/>
    <p:sldId id="11509" r:id="rId29"/>
    <p:sldId id="11510" r:id="rId30"/>
    <p:sldId id="11660" r:id="rId31"/>
    <p:sldId id="11661" r:id="rId32"/>
    <p:sldId id="11512" r:id="rId33"/>
    <p:sldId id="11663" r:id="rId34"/>
    <p:sldId id="11665" r:id="rId35"/>
    <p:sldId id="11666" r:id="rId36"/>
    <p:sldId id="11667" r:id="rId37"/>
    <p:sldId id="11668" r:id="rId38"/>
    <p:sldId id="11503" r:id="rId39"/>
    <p:sldId id="11430" r:id="rId40"/>
  </p:sldIdLst>
  <p:sldSz cx="12192000" cy="6858000"/>
  <p:notesSz cx="6858000" cy="9144000"/>
  <p:embeddedFontLst>
    <p:embeddedFont>
      <p:font typeface="Segoe UI" panose="020B0502040204020203" pitchFamily="34" charset="0"/>
      <p:regular r:id="rId44"/>
      <p:bold r:id="rId45"/>
      <p:italic r:id="rId46"/>
      <p:boldItalic r:id="rId47"/>
    </p:embeddedFont>
    <p:embeddedFont>
      <p:font typeface="微软雅黑" panose="020B0503020204020204" pitchFamily="34" charset="-122"/>
      <p:regular r:id="rId48"/>
    </p:embeddedFont>
    <p:embeddedFont>
      <p:font typeface="等线" panose="02010600030101010101" charset="-122"/>
      <p:regular r:id="rId49"/>
    </p:embeddedFont>
    <p:embeddedFont>
      <p:font typeface="幼圆" panose="02010509060101010101" charset="-122"/>
      <p:regular r:id="rId50"/>
    </p:embeddedFont>
    <p:embeddedFont>
      <p:font typeface="Century Gothic" panose="020B0502020202020204" pitchFamily="34" charset="0"/>
      <p:regular r:id="rId51"/>
      <p:bold r:id="rId52"/>
      <p:italic r:id="rId53"/>
      <p:boldItalic r:id="rId54"/>
    </p:embeddedFont>
    <p:embeddedFont>
      <p:font typeface="TypeLand 康熙字典體 Trial" panose="020B0502000000000001" pitchFamily="34" charset="-122"/>
      <p:regular r:id="rId55"/>
    </p:embeddedFont>
    <p:embeddedFont>
      <p:font typeface="Calibri" panose="020F0502020204030204" charset="0"/>
      <p:regular r:id="rId56"/>
      <p:bold r:id="rId57"/>
      <p:italic r:id="rId58"/>
      <p:boldItalic r:id="rId59"/>
    </p:embeddedFont>
    <p:embeddedFont>
      <p:font typeface="华文中宋" panose="02010600040101010101" charset="-122"/>
      <p:regular r:id="rId60"/>
    </p:embeddedFont>
    <p:embeddedFont>
      <p:font typeface="等线 Light" panose="02010600030101010101" charset="-122"/>
      <p:regular r:id="rId6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C4A779F-7EAE-4FDE-B9C4-2831E65218A7}">
          <p14:sldIdLst>
            <p14:sldId id="11431"/>
            <p14:sldId id="4845"/>
            <p14:sldId id="11505"/>
            <p14:sldId id="11596"/>
            <p14:sldId id="11597"/>
            <p14:sldId id="11598"/>
            <p14:sldId id="11599"/>
            <p14:sldId id="11600"/>
            <p14:sldId id="11601"/>
            <p14:sldId id="11602"/>
            <p14:sldId id="11603"/>
            <p14:sldId id="11549"/>
            <p14:sldId id="11604"/>
            <p14:sldId id="11651"/>
            <p14:sldId id="11553"/>
            <p14:sldId id="11509"/>
            <p14:sldId id="11510"/>
            <p14:sldId id="11660"/>
            <p14:sldId id="11503"/>
            <p14:sldId id="11430"/>
            <p14:sldId id="11652"/>
            <p14:sldId id="11552"/>
            <p14:sldId id="11655"/>
            <p14:sldId id="11656"/>
            <p14:sldId id="11657"/>
            <p14:sldId id="11658"/>
            <p14:sldId id="11659"/>
            <p14:sldId id="11661"/>
            <p14:sldId id="11512"/>
            <p14:sldId id="11663"/>
            <p14:sldId id="11665"/>
            <p14:sldId id="11666"/>
            <p14:sldId id="11667"/>
            <p14:sldId id="11668"/>
            <p14:sldId id="11551"/>
            <p14:sldId id="11653"/>
            <p14:sldId id="116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4E2F"/>
    <a:srgbClr val="DAE54A"/>
    <a:srgbClr val="C0E1F2"/>
    <a:srgbClr val="FBDCE1"/>
    <a:srgbClr val="E6E6E6"/>
    <a:srgbClr val="86C5E6"/>
    <a:srgbClr val="99DA62"/>
    <a:srgbClr val="FADBE0"/>
    <a:srgbClr val="4A5C72"/>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varScale="1">
        <p:scale>
          <a:sx n="88" d="100"/>
          <a:sy n="88" d="100"/>
        </p:scale>
        <p:origin x="120"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font" Target="fonts/font18.fntdata"/><Relationship Id="rId60" Type="http://schemas.openxmlformats.org/officeDocument/2006/relationships/font" Target="fonts/font17.fntdata"/><Relationship Id="rId6" Type="http://schemas.openxmlformats.org/officeDocument/2006/relationships/slide" Target="slides/slide3.xml"/><Relationship Id="rId59" Type="http://schemas.openxmlformats.org/officeDocument/2006/relationships/font" Target="fonts/font16.fntdata"/><Relationship Id="rId58" Type="http://schemas.openxmlformats.org/officeDocument/2006/relationships/font" Target="fonts/font15.fntdata"/><Relationship Id="rId57" Type="http://schemas.openxmlformats.org/officeDocument/2006/relationships/font" Target="fonts/font14.fntdata"/><Relationship Id="rId56" Type="http://schemas.openxmlformats.org/officeDocument/2006/relationships/font" Target="fonts/font13.fntdata"/><Relationship Id="rId55" Type="http://schemas.openxmlformats.org/officeDocument/2006/relationships/font" Target="fonts/font12.fntdata"/><Relationship Id="rId54" Type="http://schemas.openxmlformats.org/officeDocument/2006/relationships/font" Target="fonts/font11.fntdata"/><Relationship Id="rId53" Type="http://schemas.openxmlformats.org/officeDocument/2006/relationships/font" Target="fonts/font10.fntdata"/><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FC655-DBAB-4389-BC46-D505D2F11DE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976B-18A7-4956-BB6A-A9106EAA09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Пользовательский макет">
    <p:bg>
      <p:bgPr>
        <a:solidFill>
          <a:schemeClr val="lt1"/>
        </a:solidFill>
        <a:effectLst/>
      </p:bgPr>
    </p:bg>
    <p:spTree>
      <p:nvGrpSpPr>
        <p:cNvPr id="1" name="Shape 18"/>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5"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4350028"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337980"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 name="Slide Number"/>
          <p:cNvSpPr>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grpSp>
        <p:nvGrpSpPr>
          <p:cNvPr id="4" name="组合 3"/>
          <p:cNvGrpSpPr/>
          <p:nvPr/>
        </p:nvGrpSpPr>
        <p:grpSpPr>
          <a:xfrm>
            <a:off x="-16112" y="2059248"/>
            <a:ext cx="8476929" cy="3566910"/>
            <a:chOff x="-16112" y="2286690"/>
            <a:chExt cx="8476929" cy="356691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6200000">
              <a:off x="3328090" y="1292515"/>
              <a:ext cx="1216885" cy="7905285"/>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a:off x="-16112" y="2286690"/>
              <a:ext cx="8476929" cy="2721601"/>
            </a:xfrm>
            <a:prstGeom prst="rect">
              <a:avLst/>
            </a:prstGeom>
          </p:spPr>
        </p:pic>
        <p:sp>
          <p:nvSpPr>
            <p:cNvPr id="27" name="文本框 26"/>
            <p:cNvSpPr txBox="1"/>
            <p:nvPr/>
          </p:nvSpPr>
          <p:spPr>
            <a:xfrm rot="16200000">
              <a:off x="3018490" y="1395143"/>
              <a:ext cx="1013460" cy="3726815"/>
            </a:xfrm>
            <a:prstGeom prst="rect">
              <a:avLst/>
            </a:prstGeom>
            <a:noFill/>
          </p:spPr>
          <p:txBody>
            <a:bodyPr vert="eaVert" wrap="none" rtlCol="0">
              <a:spAutoFit/>
            </a:bodyPr>
            <a:lstStyle/>
            <a:p>
              <a:pPr algn="l"/>
              <a:r>
                <a:rPr lang="zh-CN" altLang="en-US" sz="5400" b="1" spc="300" dirty="0">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rPr>
                <a:t>应用文写作</a:t>
              </a:r>
              <a:endParaRPr lang="zh-CN" altLang="en-US" sz="5400" b="1"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endParaRPr>
            </a:p>
          </p:txBody>
        </p:sp>
        <p:sp>
          <p:nvSpPr>
            <p:cNvPr id="28" name="矩形 27"/>
            <p:cNvSpPr/>
            <p:nvPr/>
          </p:nvSpPr>
          <p:spPr>
            <a:xfrm rot="16200000">
              <a:off x="4225422" y="728778"/>
              <a:ext cx="490220" cy="6584295"/>
            </a:xfrm>
            <a:prstGeom prst="rect">
              <a:avLst/>
            </a:prstGeom>
          </p:spPr>
          <p:txBody>
            <a:bodyPr vert="eaVert" wrap="square">
              <a:spAutoFit/>
            </a:bodyPr>
            <a:lstStyle/>
            <a:p>
              <a:pPr>
                <a:lnSpc>
                  <a:spcPct val="250000"/>
                </a:lnSpc>
              </a:pPr>
              <a:endParaRPr lang="zh-CN" altLang="en-US" sz="800" dirty="0">
                <a:solidFill>
                  <a:schemeClr val="bg1">
                    <a:lumMod val="65000"/>
                  </a:schemeClr>
                </a:solidFill>
                <a:latin typeface="Segoe UI" panose="020B0502040204020203" pitchFamily="34" charset="0"/>
                <a:cs typeface="Segoe UI" panose="020B0502040204020203" pitchFamily="34" charset="0"/>
              </a:endParaRPr>
            </a:p>
          </p:txBody>
        </p:sp>
      </p:grpSp>
      <p:grpSp>
        <p:nvGrpSpPr>
          <p:cNvPr id="3" name="组合 2"/>
          <p:cNvGrpSpPr/>
          <p:nvPr/>
        </p:nvGrpSpPr>
        <p:grpSpPr>
          <a:xfrm flipH="1">
            <a:off x="-2103974" y="-3240005"/>
            <a:ext cx="16530857" cy="15408850"/>
            <a:chOff x="-1686499" y="-3240005"/>
            <a:chExt cx="16530857" cy="15408850"/>
          </a:xfrm>
        </p:grpSpPr>
        <p:sp>
          <p:nvSpPr>
            <p:cNvPr id="12" name="矩形 11"/>
            <p:cNvSpPr/>
            <p:nvPr/>
          </p:nvSpPr>
          <p:spPr>
            <a:xfrm rot="1454733">
              <a:off x="-705138" y="2476501"/>
              <a:ext cx="3505200" cy="6858000"/>
            </a:xfrm>
            <a:prstGeom prst="rect">
              <a:avLst/>
            </a:prstGeom>
            <a:solidFill>
              <a:srgbClr val="C0E1F2"/>
            </a:solidFill>
            <a:ln>
              <a:noFill/>
            </a:ln>
            <a:effectLst>
              <a:outerShdw blurRad="50800" dist="50800" dir="1218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686499" y="-1814370"/>
              <a:ext cx="3505200" cy="11282154"/>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493014">
              <a:off x="1794591" y="3249544"/>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1492897" y="-3240005"/>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4" name="矩形 13"/>
            <p:cNvSpPr/>
            <p:nvPr/>
          </p:nvSpPr>
          <p:spPr>
            <a:xfrm rot="1454733">
              <a:off x="11339158" y="3527867"/>
              <a:ext cx="3505200" cy="6858000"/>
            </a:xfrm>
            <a:prstGeom prst="rect">
              <a:avLst/>
            </a:prstGeom>
            <a:solidFill>
              <a:srgbClr val="DAE54A"/>
            </a:solidFill>
            <a:ln>
              <a:noFill/>
            </a:ln>
            <a:effectLst>
              <a:outerShdw blurRad="50800" dist="508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493014">
              <a:off x="11690028" y="-357843"/>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grpSp>
      <p:sp>
        <p:nvSpPr>
          <p:cNvPr id="2" name="文本框 1"/>
          <p:cNvSpPr txBox="1"/>
          <p:nvPr/>
        </p:nvSpPr>
        <p:spPr>
          <a:xfrm>
            <a:off x="1413510" y="3910965"/>
            <a:ext cx="4377690" cy="398780"/>
          </a:xfrm>
          <a:prstGeom prst="rect">
            <a:avLst/>
          </a:prstGeom>
          <a:noFill/>
        </p:spPr>
        <p:txBody>
          <a:bodyPr wrap="square" rtlCol="0">
            <a:spAutoFit/>
          </a:bodyPr>
          <a:p>
            <a:pPr algn="dist"/>
            <a:r>
              <a:rPr lang="zh-CN" altLang="en-US" sz="2000" b="1" dirty="0">
                <a:solidFill>
                  <a:schemeClr val="tx1"/>
                </a:solidFill>
                <a:latin typeface="等线" panose="02010600030101010101" charset="-122"/>
                <a:ea typeface="幼圆" panose="02010509060101010101" charset="-122"/>
                <a:cs typeface="+mn-ea"/>
                <a:sym typeface="+mn-ea"/>
              </a:rPr>
              <a:t>单元五　传播文书</a:t>
            </a:r>
            <a:endParaRPr lang="zh-CN" altLang="en-US" sz="2000" b="1" dirty="0">
              <a:solidFill>
                <a:schemeClr val="tx1"/>
              </a:solidFill>
              <a:latin typeface="等线" panose="02010600030101010101" charset="-122"/>
              <a:ea typeface="幼圆" panose="0201050906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699765"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广告</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442720" y="1209675"/>
            <a:ext cx="9013825" cy="2584450"/>
          </a:xfrm>
          <a:prstGeom prst="rect">
            <a:avLst/>
          </a:prstGeom>
          <a:noFill/>
        </p:spPr>
        <p:txBody>
          <a:bodyPr wrap="square" rtlCol="0">
            <a:spAutoFit/>
          </a:bodyPr>
          <a:p>
            <a:pPr algn="l">
              <a:lnSpc>
                <a:spcPct val="150000"/>
              </a:lnSpc>
            </a:pPr>
            <a:r>
              <a:rPr lang="zh-CN" altLang="en-US" b="1" dirty="0">
                <a:latin typeface="幼圆" panose="02010509060101010101" charset="-122"/>
                <a:ea typeface="幼圆" panose="02010509060101010101" charset="-122"/>
                <a:sym typeface="+mn-ea"/>
              </a:rPr>
              <a:t>例</a:t>
            </a:r>
            <a:r>
              <a:rPr lang="en-US" altLang="zh-CN" b="1" dirty="0">
                <a:latin typeface="幼圆" panose="02010509060101010101" charset="-122"/>
                <a:ea typeface="幼圆" panose="02010509060101010101" charset="-122"/>
                <a:sym typeface="+mn-ea"/>
              </a:rPr>
              <a:t>1                     </a:t>
            </a:r>
            <a:r>
              <a:rPr lang="zh-CN" altLang="en-US" b="1" dirty="0">
                <a:latin typeface="幼圆" panose="02010509060101010101" charset="-122"/>
                <a:ea typeface="幼圆" panose="02010509060101010101" charset="-122"/>
                <a:sym typeface="+mn-ea"/>
              </a:rPr>
              <a:t>在国际电视广告大赛中夺魁的索尼广告</a:t>
            </a:r>
            <a:endParaRPr lang="zh-CN" altLang="en-US" dirty="0">
              <a:latin typeface="幼圆" panose="02010509060101010101" charset="-122"/>
              <a:ea typeface="幼圆" panose="02010509060101010101" charset="-122"/>
              <a:sym typeface="+mn-ea"/>
            </a:endParaRPr>
          </a:p>
          <a:p>
            <a:pPr algn="l" fontAlgn="auto">
              <a:lnSpc>
                <a:spcPct val="150000"/>
              </a:lnSpc>
            </a:pPr>
            <a:r>
              <a:rPr lang="zh-CN" altLang="en-US" dirty="0">
                <a:latin typeface="幼圆" panose="02010509060101010101" charset="-122"/>
                <a:ea typeface="幼圆" panose="02010509060101010101" charset="-122"/>
                <a:sym typeface="+mn-ea"/>
              </a:rPr>
              <a:t>  画面：长沙发上一男青年在看电视。电视在画外，人物为正面表情，下同。</a:t>
            </a:r>
            <a:endParaRPr lang="zh-CN" altLang="en-US" dirty="0">
              <a:latin typeface="幼圆" panose="02010509060101010101" charset="-122"/>
              <a:ea typeface="幼圆" panose="02010509060101010101" charset="-122"/>
              <a:sym typeface="+mn-ea"/>
            </a:endParaRPr>
          </a:p>
          <a:p>
            <a:pPr algn="l" fontAlgn="auto">
              <a:lnSpc>
                <a:spcPct val="150000"/>
              </a:lnSpc>
            </a:pPr>
            <a:r>
              <a:rPr lang="zh-CN" altLang="en-US" dirty="0">
                <a:latin typeface="幼圆" panose="02010509060101010101" charset="-122"/>
                <a:ea typeface="幼圆" panose="02010509060101010101" charset="-122"/>
                <a:sym typeface="+mn-ea"/>
              </a:rPr>
              <a:t>  镜头一转，男青年身旁多了一个女青年。</a:t>
            </a:r>
            <a:endParaRPr lang="zh-CN" altLang="en-US" dirty="0">
              <a:latin typeface="幼圆" panose="02010509060101010101" charset="-122"/>
              <a:ea typeface="幼圆" panose="02010509060101010101" charset="-122"/>
              <a:sym typeface="+mn-ea"/>
            </a:endParaRPr>
          </a:p>
          <a:p>
            <a:pPr algn="l" fontAlgn="auto">
              <a:lnSpc>
                <a:spcPct val="150000"/>
              </a:lnSpc>
            </a:pPr>
            <a:r>
              <a:rPr lang="zh-CN" altLang="en-US" dirty="0">
                <a:latin typeface="幼圆" panose="02010509060101010101" charset="-122"/>
                <a:ea typeface="幼圆" panose="02010509060101010101" charset="-122"/>
                <a:sym typeface="+mn-ea"/>
              </a:rPr>
              <a:t>  镜头又一转，中间又出现一个活泼可爱的小男孩。</a:t>
            </a:r>
            <a:endParaRPr lang="zh-CN" altLang="en-US" dirty="0">
              <a:latin typeface="幼圆" panose="02010509060101010101" charset="-122"/>
              <a:ea typeface="幼圆" panose="02010509060101010101" charset="-122"/>
              <a:sym typeface="+mn-ea"/>
            </a:endParaRPr>
          </a:p>
          <a:p>
            <a:pPr algn="l" fontAlgn="auto">
              <a:lnSpc>
                <a:spcPct val="150000"/>
              </a:lnSpc>
            </a:pPr>
            <a:r>
              <a:rPr lang="zh-CN" altLang="en-US" dirty="0">
                <a:latin typeface="幼圆" panose="02010509060101010101" charset="-122"/>
                <a:ea typeface="幼圆" panose="02010509060101010101" charset="-122"/>
                <a:sym typeface="+mn-ea"/>
              </a:rPr>
              <a:t>  最后的镜头：这对男女垂垂老矣。沙发上又多了他们的儿媳和两个孙子。</a:t>
            </a:r>
            <a:endParaRPr lang="zh-CN" altLang="en-US" dirty="0">
              <a:latin typeface="幼圆" panose="02010509060101010101" charset="-122"/>
              <a:ea typeface="幼圆" panose="02010509060101010101" charset="-122"/>
              <a:sym typeface="+mn-ea"/>
            </a:endParaRPr>
          </a:p>
          <a:p>
            <a:pPr algn="l" fontAlgn="auto">
              <a:lnSpc>
                <a:spcPct val="150000"/>
              </a:lnSpc>
            </a:pPr>
            <a:r>
              <a:rPr lang="zh-CN" altLang="en-US" dirty="0">
                <a:latin typeface="幼圆" panose="02010509060101010101" charset="-122"/>
                <a:ea typeface="幼圆" panose="02010509060101010101" charset="-122"/>
                <a:sym typeface="+mn-ea"/>
              </a:rPr>
              <a:t>  广告词：这是索尼！</a:t>
            </a:r>
            <a:endParaRPr lang="zh-CN" altLang="en-US" dirty="0">
              <a:latin typeface="幼圆" panose="02010509060101010101" charset="-122"/>
              <a:ea typeface="幼圆" panose="02010509060101010101" charset="-122"/>
              <a:sym typeface="+mn-ea"/>
            </a:endParaRPr>
          </a:p>
        </p:txBody>
      </p:sp>
      <p:sp>
        <p:nvSpPr>
          <p:cNvPr id="5" name="文本框 4"/>
          <p:cNvSpPr txBox="1"/>
          <p:nvPr/>
        </p:nvSpPr>
        <p:spPr>
          <a:xfrm>
            <a:off x="3435985" y="3907155"/>
            <a:ext cx="7020560" cy="2306955"/>
          </a:xfrm>
          <a:prstGeom prst="rect">
            <a:avLst/>
          </a:prstGeom>
          <a:noFill/>
        </p:spPr>
        <p:txBody>
          <a:bodyPr wrap="square" rtlCol="0">
            <a:spAutoFit/>
          </a:bodyPr>
          <a:p>
            <a:r>
              <a:rPr lang="zh-CN" altLang="en-US" b="1">
                <a:solidFill>
                  <a:srgbClr val="002060"/>
                </a:solidFill>
              </a:rPr>
              <a:t>【评析】</a:t>
            </a:r>
            <a:endParaRPr lang="zh-CN" altLang="en-US"/>
          </a:p>
          <a:p>
            <a:r>
              <a:rPr lang="zh-CN" altLang="en-US"/>
              <a:t>这是索尼早期非常经典的一则故事式的广告文稿，曾经在电视广告大赛中获奖。本则广告很有创意。广告创意的生命力在于它的独特性和情节性以及自身丰富的内涵。索尼公司的广告创意别具一格，它以亲情为视角和切入点，以儿女与父母、长辈感情的真挚交流为载体，并以其别致的情节和丰富的内蕴向消费者展示了一幅温暖人心的亲情画卷。在“变”与“不变”的对比中，向消费者巧妙地宣传了索尼电视机这款产品的优良性能，很好地实现了广告的宣传效果。</a:t>
            </a:r>
            <a:endParaRPr lang="zh-CN" altLang="en-US"/>
          </a:p>
        </p:txBody>
      </p:sp>
    </p:spTree>
  </p:cSld>
  <p:clrMapOvr>
    <a:masterClrMapping/>
  </p:clrMapOvr>
  <p:transition spd="slow" advTm="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699765"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广告</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442720" y="1209675"/>
            <a:ext cx="9013825" cy="2584450"/>
          </a:xfrm>
          <a:prstGeom prst="rect">
            <a:avLst/>
          </a:prstGeom>
          <a:noFill/>
        </p:spPr>
        <p:txBody>
          <a:bodyPr wrap="square" rtlCol="0">
            <a:spAutoFit/>
          </a:bodyPr>
          <a:p>
            <a:pPr algn="l">
              <a:lnSpc>
                <a:spcPct val="150000"/>
              </a:lnSpc>
            </a:pPr>
            <a:r>
              <a:rPr b="1" dirty="0">
                <a:latin typeface="幼圆" panose="02010509060101010101" charset="-122"/>
                <a:ea typeface="幼圆" panose="02010509060101010101" charset="-122"/>
                <a:sym typeface="+mn-ea"/>
              </a:rPr>
              <a:t>例 4</a:t>
            </a:r>
            <a:endParaRPr b="1" dirty="0">
              <a:latin typeface="幼圆" panose="02010509060101010101" charset="-122"/>
              <a:ea typeface="幼圆" panose="02010509060101010101" charset="-122"/>
              <a:sym typeface="+mn-ea"/>
            </a:endParaRPr>
          </a:p>
          <a:p>
            <a:pPr algn="l">
              <a:lnSpc>
                <a:spcPct val="150000"/>
              </a:lnSpc>
            </a:pPr>
            <a:r>
              <a:rPr b="1" dirty="0">
                <a:latin typeface="幼圆" panose="02010509060101010101" charset="-122"/>
                <a:ea typeface="幼圆" panose="02010509060101010101" charset="-122"/>
                <a:sym typeface="+mn-ea"/>
              </a:rPr>
              <a:t>德芙巧克力广告语：牛奶香浓，丝般感觉</a:t>
            </a:r>
            <a:endParaRPr b="1" dirty="0">
              <a:latin typeface="幼圆" panose="02010509060101010101" charset="-122"/>
              <a:ea typeface="幼圆" panose="02010509060101010101" charset="-122"/>
              <a:sym typeface="+mn-ea"/>
            </a:endParaRPr>
          </a:p>
          <a:p>
            <a:pPr algn="l">
              <a:lnSpc>
                <a:spcPct val="150000"/>
              </a:lnSpc>
            </a:pPr>
            <a:r>
              <a:rPr b="1" dirty="0">
                <a:solidFill>
                  <a:srgbClr val="002060"/>
                </a:solidFill>
                <a:latin typeface="幼圆" panose="02010509060101010101" charset="-122"/>
                <a:ea typeface="幼圆" panose="02010509060101010101" charset="-122"/>
                <a:sym typeface="+mn-ea"/>
              </a:rPr>
              <a:t>【评析】</a:t>
            </a:r>
            <a:endParaRPr b="1"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“丝般感觉”，能够把巧克力细腻滑润的感觉用丝绸来形容，意境够高远，想象够</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丰富。充分利用联觉感受，把语言的力量发挥到极致。</a:t>
            </a:r>
            <a:endParaRPr b="1" dirty="0">
              <a:latin typeface="幼圆" panose="02010509060101010101" charset="-122"/>
              <a:ea typeface="幼圆" panose="02010509060101010101" charset="-122"/>
              <a:sym typeface="+mn-ea"/>
            </a:endParaRPr>
          </a:p>
          <a:p>
            <a:pPr algn="l">
              <a:lnSpc>
                <a:spcPct val="150000"/>
              </a:lnSpc>
            </a:pPr>
            <a:endParaRPr b="1" dirty="0">
              <a:latin typeface="幼圆" panose="02010509060101010101" charset="-122"/>
              <a:ea typeface="幼圆" panose="02010509060101010101" charset="-122"/>
              <a:sym typeface="+mn-ea"/>
            </a:endParaRPr>
          </a:p>
        </p:txBody>
      </p:sp>
      <p:sp>
        <p:nvSpPr>
          <p:cNvPr id="5" name="文本框 4"/>
          <p:cNvSpPr txBox="1"/>
          <p:nvPr/>
        </p:nvSpPr>
        <p:spPr>
          <a:xfrm>
            <a:off x="3420745" y="3701415"/>
            <a:ext cx="7020560" cy="2861310"/>
          </a:xfrm>
          <a:prstGeom prst="rect">
            <a:avLst/>
          </a:prstGeom>
          <a:noFill/>
        </p:spPr>
        <p:txBody>
          <a:bodyPr wrap="square" rtlCol="0">
            <a:spAutoFit/>
          </a:bodyPr>
          <a:p>
            <a:pPr algn="l">
              <a:lnSpc>
                <a:spcPct val="150000"/>
              </a:lnSpc>
            </a:pPr>
            <a:r>
              <a:rPr b="1" dirty="0">
                <a:latin typeface="幼圆" panose="02010509060101010101" charset="-122"/>
                <a:ea typeface="幼圆" panose="02010509060101010101" charset="-122"/>
                <a:sym typeface="+mn-ea"/>
              </a:rPr>
              <a:t>例 5</a:t>
            </a:r>
            <a:endParaRPr b="1" dirty="0">
              <a:latin typeface="幼圆" panose="02010509060101010101" charset="-122"/>
              <a:ea typeface="幼圆" panose="02010509060101010101" charset="-122"/>
              <a:sym typeface="+mn-ea"/>
            </a:endParaRPr>
          </a:p>
          <a:p>
            <a:pPr algn="l">
              <a:lnSpc>
                <a:spcPct val="150000"/>
              </a:lnSpc>
            </a:pPr>
            <a:r>
              <a:rPr b="1" dirty="0">
                <a:latin typeface="幼圆" panose="02010509060101010101" charset="-122"/>
                <a:ea typeface="幼圆" panose="02010509060101010101" charset="-122"/>
                <a:sym typeface="+mn-ea"/>
              </a:rPr>
              <a:t>农夫山泉广告语：我们不生产水，我们只是大自然的搬运工</a:t>
            </a:r>
            <a:endParaRPr b="1" dirty="0">
              <a:latin typeface="幼圆" panose="02010509060101010101" charset="-122"/>
              <a:ea typeface="幼圆" panose="02010509060101010101" charset="-122"/>
              <a:sym typeface="+mn-ea"/>
            </a:endParaRPr>
          </a:p>
          <a:p>
            <a:pPr algn="l">
              <a:lnSpc>
                <a:spcPct val="150000"/>
              </a:lnSpc>
            </a:pPr>
            <a:r>
              <a:rPr b="1" dirty="0">
                <a:solidFill>
                  <a:srgbClr val="002060"/>
                </a:solidFill>
                <a:latin typeface="幼圆" panose="02010509060101010101" charset="-122"/>
                <a:ea typeface="幼圆" panose="02010509060101010101" charset="-122"/>
                <a:sym typeface="+mn-ea"/>
              </a:rPr>
              <a:t>【评析】</a:t>
            </a:r>
            <a:endParaRPr b="1"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产品的绿色、健康、无添加等产品本身的优点，不必直接去叙述，而是暗含在一句普通的话之中即可，直接说自己绿色、健康等特点，反而使受众产生疑问。</a:t>
            </a:r>
            <a:endParaRPr b="1" dirty="0">
              <a:latin typeface="幼圆" panose="02010509060101010101" charset="-122"/>
              <a:ea typeface="幼圆" panose="02010509060101010101" charset="-122"/>
              <a:sym typeface="+mn-ea"/>
            </a:endParaRPr>
          </a:p>
          <a:p>
            <a:endParaRPr lang="zh-CN" altLang="en-US"/>
          </a:p>
        </p:txBody>
      </p:sp>
    </p:spTree>
  </p:cSld>
  <p:clrMapOvr>
    <a:masterClrMapping/>
  </p:clrMapOvr>
  <p:transition spd="slow" advTm="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1620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699761"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广告</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721360" y="2593340"/>
            <a:ext cx="3376930" cy="193802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广告是为了某种特定的需要，通过一定形式的媒体，公开而广泛地向公众传递信息的宣传手段。</a:t>
            </a:r>
            <a:endParaRPr lang="zh-CN" altLang="en-US" sz="2000">
              <a:sym typeface="+mn-ea"/>
            </a:endParaRPr>
          </a:p>
        </p:txBody>
      </p:sp>
      <p:sp>
        <p:nvSpPr>
          <p:cNvPr id="69" name="文本框 68"/>
          <p:cNvSpPr txBox="1"/>
          <p:nvPr/>
        </p:nvSpPr>
        <p:spPr>
          <a:xfrm>
            <a:off x="202461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概念</a:t>
            </a:r>
            <a:endParaRPr lang="zh-CN" altLang="en-US" sz="2000">
              <a:solidFill>
                <a:schemeClr val="tx1"/>
              </a:solidFill>
              <a:latin typeface="+mj-lt"/>
              <a:ea typeface="+mj-lt"/>
              <a:cs typeface="+mj-lt"/>
              <a:sym typeface="+mn-ea"/>
            </a:endParaRPr>
          </a:p>
        </p:txBody>
      </p:sp>
      <p:sp>
        <p:nvSpPr>
          <p:cNvPr id="71" name="矩形 70"/>
          <p:cNvSpPr/>
          <p:nvPr/>
        </p:nvSpPr>
        <p:spPr>
          <a:xfrm>
            <a:off x="7154545" y="2593340"/>
            <a:ext cx="4144010" cy="3784600"/>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以广告活动的参与者为出发点，有：广告主、广告公司、广告媒体、广告信息、广告思想和技巧、广告受众、广告费用及广告效果。</a:t>
            </a:r>
            <a:endParaRPr lang="zh-CN" altLang="en-US" sz="2000">
              <a:sym typeface="+mn-ea"/>
            </a:endParaRPr>
          </a:p>
          <a:p>
            <a:pPr algn="l" fontAlgn="auto">
              <a:lnSpc>
                <a:spcPct val="150000"/>
              </a:lnSpc>
            </a:pPr>
            <a:r>
              <a:rPr lang="zh-CN" altLang="en-US" sz="2000">
                <a:sym typeface="+mn-ea"/>
              </a:rPr>
              <a:t>       以大众传播理论为出发点，广告信息传播过程中的广告构成要素主要包括：广告信源、广告信息、广告媒介、广告信宿等。</a:t>
            </a:r>
            <a:endParaRPr lang="zh-CN" altLang="en-US" sz="2000">
              <a:sym typeface="+mn-ea"/>
            </a:endParaRPr>
          </a:p>
        </p:txBody>
      </p:sp>
      <p:sp>
        <p:nvSpPr>
          <p:cNvPr id="73" name="文本框 72"/>
          <p:cNvSpPr txBox="1"/>
          <p:nvPr/>
        </p:nvSpPr>
        <p:spPr>
          <a:xfrm>
            <a:off x="833403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要素</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7081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699761"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广告</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440055" y="2491105"/>
            <a:ext cx="5318125" cy="424624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（1）广告是一种传播工具，是将某一项商品的信息，由这项商品的生产或经营机构（广告主）传送给一群用户和消费者。</a:t>
            </a:r>
            <a:endParaRPr lang="zh-CN" altLang="en-US">
              <a:sym typeface="+mn-ea"/>
            </a:endParaRPr>
          </a:p>
          <a:p>
            <a:pPr algn="l" fontAlgn="auto">
              <a:lnSpc>
                <a:spcPct val="150000"/>
              </a:lnSpc>
            </a:pPr>
            <a:r>
              <a:rPr lang="zh-CN" altLang="en-US">
                <a:sym typeface="+mn-ea"/>
              </a:rPr>
              <a:t>（2）做广告需要付费，因此，我们经常称这一类广告为有偿广告。</a:t>
            </a:r>
            <a:endParaRPr lang="zh-CN" altLang="en-US">
              <a:sym typeface="+mn-ea"/>
            </a:endParaRPr>
          </a:p>
          <a:p>
            <a:pPr algn="l" fontAlgn="auto">
              <a:lnSpc>
                <a:spcPct val="150000"/>
              </a:lnSpc>
            </a:pPr>
            <a:r>
              <a:rPr lang="zh-CN" altLang="en-US">
                <a:sym typeface="+mn-ea"/>
              </a:rPr>
              <a:t>（3）广告进行的传播活动是带有说服性的。</a:t>
            </a:r>
            <a:endParaRPr lang="zh-CN" altLang="en-US">
              <a:sym typeface="+mn-ea"/>
            </a:endParaRPr>
          </a:p>
          <a:p>
            <a:pPr algn="l" fontAlgn="auto">
              <a:lnSpc>
                <a:spcPct val="150000"/>
              </a:lnSpc>
            </a:pPr>
            <a:r>
              <a:rPr lang="zh-CN" altLang="en-US">
                <a:sym typeface="+mn-ea"/>
              </a:rPr>
              <a:t>（4）广告是有目的、有计划的宣传，是一项连续的宣传活动。</a:t>
            </a:r>
            <a:endParaRPr lang="zh-CN" altLang="en-US">
              <a:sym typeface="+mn-ea"/>
            </a:endParaRPr>
          </a:p>
          <a:p>
            <a:pPr algn="l" fontAlgn="auto">
              <a:lnSpc>
                <a:spcPct val="150000"/>
              </a:lnSpc>
            </a:pPr>
            <a:r>
              <a:rPr lang="zh-CN" altLang="en-US">
                <a:sym typeface="+mn-ea"/>
              </a:rPr>
              <a:t>（5）广告不仅对广告主有利，而且对目标对象也有好处，它可使用户和消费者得到有用的信息。</a:t>
            </a:r>
            <a:endParaRPr lang="zh-CN" altLang="en-US">
              <a:sym typeface="+mn-ea"/>
            </a:endParaRPr>
          </a:p>
        </p:txBody>
      </p:sp>
      <p:sp>
        <p:nvSpPr>
          <p:cNvPr id="69" name="文本框 68"/>
          <p:cNvSpPr txBox="1"/>
          <p:nvPr/>
        </p:nvSpPr>
        <p:spPr>
          <a:xfrm>
            <a:off x="202461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3.</a:t>
            </a:r>
            <a:r>
              <a:rPr lang="zh-CN" altLang="en-US" sz="2000">
                <a:solidFill>
                  <a:schemeClr val="tx1"/>
                </a:solidFill>
                <a:latin typeface="+mj-lt"/>
                <a:ea typeface="+mj-lt"/>
                <a:cs typeface="+mj-lt"/>
                <a:sym typeface="+mn-ea"/>
              </a:rPr>
              <a:t>特点</a:t>
            </a:r>
            <a:endParaRPr lang="zh-CN" altLang="en-US" sz="2000">
              <a:solidFill>
                <a:schemeClr val="tx1"/>
              </a:solidFill>
              <a:latin typeface="+mj-lt"/>
              <a:ea typeface="+mj-lt"/>
              <a:cs typeface="+mj-lt"/>
              <a:sym typeface="+mn-ea"/>
            </a:endParaRPr>
          </a:p>
        </p:txBody>
      </p:sp>
      <p:sp>
        <p:nvSpPr>
          <p:cNvPr id="71" name="矩形 70"/>
          <p:cNvSpPr/>
          <p:nvPr/>
        </p:nvSpPr>
        <p:spPr>
          <a:xfrm>
            <a:off x="6389370" y="2348230"/>
            <a:ext cx="5321300" cy="4292600"/>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a:sym typeface="+mn-ea"/>
              </a:rPr>
              <a:t>早在公元前 3000 年，我国开始有了交易活动。在兜售商品时，通过卖啥吆喝啥来吸引买主，称为叫卖广告。招牌主要用以表示店铺的名称和记号，又称“店标”，它一般题写在门、柱、屋檐、墙壁或柜台上，有横招、竖招、墙招、坐招等。我国现存最早的工商业广告是收藏在上海博物馆的北宋时代济南刘记针铺广告，比英国第一张推销图书的英文印刷广告早四五年。鸦片战争后，外国商人为了推销产品，开始在中国创办商业报纸。改革开放以来，我国广告产业进入了良性发展的阶段。</a:t>
            </a:r>
            <a:endParaRPr>
              <a:sym typeface="+mn-ea"/>
            </a:endParaRPr>
          </a:p>
        </p:txBody>
      </p:sp>
      <p:sp>
        <p:nvSpPr>
          <p:cNvPr id="73" name="文本框 72"/>
          <p:cNvSpPr txBox="1"/>
          <p:nvPr/>
        </p:nvSpPr>
        <p:spPr>
          <a:xfrm>
            <a:off x="8080031" y="1608624"/>
            <a:ext cx="1386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4.</a:t>
            </a:r>
            <a:r>
              <a:rPr lang="zh-CN" altLang="en-US" sz="2000">
                <a:solidFill>
                  <a:schemeClr val="tx1"/>
                </a:solidFill>
                <a:latin typeface="+mj-lt"/>
                <a:ea typeface="+mj-lt"/>
                <a:cs typeface="+mj-lt"/>
                <a:sym typeface="+mn-ea"/>
              </a:rPr>
              <a:t>表现形式</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154490" y="295575"/>
              <a:ext cx="1710055"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广告的分类</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389254"/>
            <a:ext cx="10803891" cy="6323965"/>
            <a:chOff x="1015236" y="1622389"/>
            <a:chExt cx="7308396" cy="4203597"/>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253628" y="1622389"/>
              <a:ext cx="4070004" cy="4203597"/>
            </a:xfrm>
            <a:prstGeom prst="rect">
              <a:avLst/>
            </a:prstGeom>
          </p:spPr>
          <p:txBody>
            <a:bodyPr wrap="square">
              <a:spAutoFit/>
              <a:scene3d>
                <a:camera prst="orthographicFront"/>
                <a:lightRig rig="threePt" dir="t"/>
              </a:scene3d>
              <a:sp3d contourW="12700"/>
            </a:bodyPr>
            <a:lstStyle/>
            <a:p>
              <a:pPr algn="l">
                <a:lnSpc>
                  <a:spcPct val="150000"/>
                </a:lnSpc>
              </a:pPr>
              <a:r>
                <a:rPr dirty="0">
                  <a:ea typeface="+mn-lt"/>
                  <a:cs typeface="+mn-lt"/>
                  <a:sym typeface="+mn-ea"/>
                </a:rPr>
                <a:t>（1）从内容上分：产品广告、品牌广告、观念广告、公益广告。</a:t>
              </a:r>
              <a:endParaRPr dirty="0">
                <a:ea typeface="+mn-lt"/>
                <a:cs typeface="+mn-lt"/>
                <a:sym typeface="+mn-ea"/>
              </a:endParaRPr>
            </a:p>
            <a:p>
              <a:pPr algn="l">
                <a:lnSpc>
                  <a:spcPct val="150000"/>
                </a:lnSpc>
              </a:pPr>
              <a:r>
                <a:rPr dirty="0">
                  <a:ea typeface="+mn-lt"/>
                  <a:cs typeface="+mn-lt"/>
                  <a:sym typeface="+mn-ea"/>
                </a:rPr>
                <a:t>（2）从目的上分：告知广告、促销广告、形象广告、建议广告、公益广告、推广广告。</a:t>
              </a:r>
              <a:endParaRPr dirty="0">
                <a:ea typeface="+mn-lt"/>
                <a:cs typeface="+mn-lt"/>
                <a:sym typeface="+mn-ea"/>
              </a:endParaRPr>
            </a:p>
            <a:p>
              <a:pPr algn="l">
                <a:lnSpc>
                  <a:spcPct val="150000"/>
                </a:lnSpc>
              </a:pPr>
              <a:r>
                <a:rPr dirty="0">
                  <a:ea typeface="+mn-lt"/>
                  <a:cs typeface="+mn-lt"/>
                  <a:sym typeface="+mn-ea"/>
                </a:rPr>
                <a:t>（3）从策略上分：单篇广告、系列广告、集中型广告、反复广告、营销广告、比较广告、说服广告。</a:t>
              </a:r>
              <a:endParaRPr dirty="0">
                <a:ea typeface="+mn-lt"/>
                <a:cs typeface="+mn-lt"/>
                <a:sym typeface="+mn-ea"/>
              </a:endParaRPr>
            </a:p>
            <a:p>
              <a:pPr algn="l">
                <a:lnSpc>
                  <a:spcPct val="150000"/>
                </a:lnSpc>
              </a:pPr>
              <a:r>
                <a:rPr dirty="0">
                  <a:ea typeface="+mn-lt"/>
                  <a:cs typeface="+mn-lt"/>
                  <a:sym typeface="+mn-ea"/>
                </a:rPr>
                <a:t>（4）从传播媒介上分：报纸广告、杂志广告、电视广告、电影广告、网络广告、包装广告、广播广告、招贴广告、POP 广告、交通广告、直邮广告、车体广告、门票广告、餐盒广告等。</a:t>
              </a:r>
              <a:endParaRPr dirty="0">
                <a:ea typeface="+mn-lt"/>
                <a:cs typeface="+mn-lt"/>
                <a:sym typeface="+mn-ea"/>
              </a:endParaRPr>
            </a:p>
            <a:p>
              <a:pPr algn="l">
                <a:lnSpc>
                  <a:spcPct val="150000"/>
                </a:lnSpc>
              </a:pPr>
              <a:r>
                <a:rPr dirty="0">
                  <a:ea typeface="+mn-lt"/>
                  <a:cs typeface="+mn-lt"/>
                  <a:sym typeface="+mn-ea"/>
                </a:rPr>
                <a:t>（5）从表现手法上分：图像广告</a:t>
              </a:r>
              <a:r>
                <a:rPr lang="zh-CN" dirty="0">
                  <a:ea typeface="+mn-lt"/>
                  <a:cs typeface="+mn-lt"/>
                  <a:sym typeface="+mn-ea"/>
                </a:rPr>
                <a:t>、</a:t>
              </a:r>
              <a:r>
                <a:rPr dirty="0">
                  <a:ea typeface="+mn-lt"/>
                  <a:cs typeface="+mn-lt"/>
                  <a:sym typeface="+mn-ea"/>
                </a:rPr>
                <a:t>文字设计广告</a:t>
              </a:r>
              <a:r>
                <a:rPr lang="zh-CN" dirty="0">
                  <a:ea typeface="+mn-lt"/>
                  <a:cs typeface="+mn-lt"/>
                  <a:sym typeface="+mn-ea"/>
                </a:rPr>
                <a:t>、</a:t>
              </a:r>
              <a:r>
                <a:rPr dirty="0">
                  <a:ea typeface="+mn-lt"/>
                  <a:cs typeface="+mn-lt"/>
                  <a:sym typeface="+mn-ea"/>
                </a:rPr>
                <a:t>幽默广告</a:t>
              </a:r>
              <a:r>
                <a:rPr lang="zh-CN" dirty="0">
                  <a:ea typeface="+mn-lt"/>
                  <a:cs typeface="+mn-lt"/>
                  <a:sym typeface="+mn-ea"/>
                </a:rPr>
                <a:t>、</a:t>
              </a:r>
              <a:r>
                <a:rPr dirty="0">
                  <a:ea typeface="+mn-lt"/>
                  <a:cs typeface="+mn-lt"/>
                  <a:sym typeface="+mn-ea"/>
                </a:rPr>
                <a:t>人物肖像广告</a:t>
              </a:r>
              <a:r>
                <a:rPr lang="zh-CN" dirty="0">
                  <a:ea typeface="+mn-lt"/>
                  <a:cs typeface="+mn-lt"/>
                  <a:sym typeface="+mn-ea"/>
                </a:rPr>
                <a:t>、</a:t>
              </a:r>
              <a:r>
                <a:rPr dirty="0">
                  <a:ea typeface="+mn-lt"/>
                  <a:cs typeface="+mn-lt"/>
                  <a:sym typeface="+mn-ea"/>
                </a:rPr>
                <a:t>视听广告。</a:t>
              </a:r>
              <a:endParaRPr dirty="0">
                <a:ea typeface="+mn-lt"/>
                <a:cs typeface="+mn-lt"/>
                <a:sym typeface="+mn-ea"/>
              </a:endParaRPr>
            </a:p>
            <a:p>
              <a:pPr algn="l">
                <a:lnSpc>
                  <a:spcPct val="150000"/>
                </a:lnSpc>
              </a:pPr>
              <a:r>
                <a:rPr dirty="0">
                  <a:ea typeface="+mn-lt"/>
                  <a:cs typeface="+mn-lt"/>
                  <a:sym typeface="+mn-ea"/>
                </a:rPr>
                <a:t>（6）从传播范围上分：国际性广告、全国性广告、地方性广告、区域性广告。</a:t>
              </a:r>
              <a:endParaRPr dirty="0">
                <a:ea typeface="+mn-lt"/>
                <a:cs typeface="+mn-lt"/>
                <a:sym typeface="+mn-ea"/>
              </a:endParaRPr>
            </a:p>
            <a:p>
              <a:pPr algn="l">
                <a:lnSpc>
                  <a:spcPct val="150000"/>
                </a:lnSpc>
              </a:pPr>
              <a:r>
                <a:rPr dirty="0">
                  <a:ea typeface="+mn-lt"/>
                  <a:cs typeface="+mn-lt"/>
                  <a:sym typeface="+mn-ea"/>
                </a:rPr>
                <a:t>（7）从传播对象上分：消费广告、企业广告。</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44820" y="91440"/>
            <a:ext cx="3340100" cy="460375"/>
          </a:xfrm>
          <a:prstGeom prst="rect">
            <a:avLst/>
          </a:prstGeom>
          <a:noFill/>
        </p:spPr>
        <p:txBody>
          <a:bodyPr wrap="square" rtlCol="0">
            <a:spAutoFit/>
          </a:bodyPr>
          <a:p>
            <a:pPr lvl="0" algn="ctr">
              <a:defRPr/>
            </a:pPr>
            <a:r>
              <a:rPr lang="zh-CN" altLang="en-US" sz="2400" dirty="0">
                <a:sym typeface="+mn-ea"/>
              </a:rPr>
              <a:t>广告的效用与策划</a:t>
            </a:r>
            <a:endParaRPr lang="zh-CN" altLang="en-US" sz="2400" dirty="0">
              <a:sym typeface="+mn-ea"/>
            </a:endParaRPr>
          </a:p>
        </p:txBody>
      </p:sp>
      <p:sp>
        <p:nvSpPr>
          <p:cNvPr id="6" name="文本框 5"/>
          <p:cNvSpPr txBox="1"/>
          <p:nvPr/>
        </p:nvSpPr>
        <p:spPr>
          <a:xfrm>
            <a:off x="4528820" y="396875"/>
            <a:ext cx="6029325" cy="6554470"/>
          </a:xfrm>
          <a:prstGeom prst="rect">
            <a:avLst/>
          </a:prstGeom>
          <a:noFill/>
        </p:spPr>
        <p:txBody>
          <a:bodyPr wrap="square" rtlCol="0">
            <a:spAutoFit/>
          </a:bodyPr>
          <a:p>
            <a:pPr fontAlgn="auto">
              <a:lnSpc>
                <a:spcPct val="150000"/>
              </a:lnSpc>
            </a:pPr>
            <a:r>
              <a:rPr sz="2000" dirty="0">
                <a:ea typeface="+mn-lt"/>
                <a:cs typeface="+mn-lt"/>
                <a:sym typeface="+mn-ea"/>
              </a:rPr>
              <a:t>（一）广告的效用</a:t>
            </a:r>
            <a:endParaRPr sz="2000" dirty="0">
              <a:ea typeface="+mn-lt"/>
              <a:cs typeface="+mn-lt"/>
              <a:sym typeface="+mn-ea"/>
            </a:endParaRPr>
          </a:p>
          <a:p>
            <a:pPr fontAlgn="auto">
              <a:lnSpc>
                <a:spcPct val="150000"/>
              </a:lnSpc>
            </a:pPr>
            <a:r>
              <a:rPr sz="2000" dirty="0">
                <a:ea typeface="+mn-lt"/>
                <a:cs typeface="+mn-lt"/>
                <a:sym typeface="+mn-ea"/>
              </a:rPr>
              <a:t>具体主要包括下列几个方面：</a:t>
            </a:r>
            <a:endParaRPr sz="2000" dirty="0">
              <a:ea typeface="+mn-lt"/>
              <a:cs typeface="+mn-lt"/>
              <a:sym typeface="+mn-ea"/>
            </a:endParaRPr>
          </a:p>
          <a:p>
            <a:pPr fontAlgn="auto">
              <a:lnSpc>
                <a:spcPct val="150000"/>
              </a:lnSpc>
            </a:pPr>
            <a:r>
              <a:rPr sz="2000" dirty="0">
                <a:ea typeface="+mn-lt"/>
                <a:cs typeface="+mn-lt"/>
                <a:sym typeface="+mn-ea"/>
              </a:rPr>
              <a:t>1. 准确表达广告信息</a:t>
            </a:r>
            <a:endParaRPr sz="2000" dirty="0">
              <a:ea typeface="+mn-lt"/>
              <a:cs typeface="+mn-lt"/>
              <a:sym typeface="+mn-ea"/>
            </a:endParaRPr>
          </a:p>
          <a:p>
            <a:pPr fontAlgn="auto">
              <a:lnSpc>
                <a:spcPct val="150000"/>
              </a:lnSpc>
            </a:pPr>
            <a:r>
              <a:rPr sz="2000" dirty="0">
                <a:ea typeface="+mn-lt"/>
                <a:cs typeface="+mn-lt"/>
                <a:sym typeface="+mn-ea"/>
              </a:rPr>
              <a:t>2. 树立品牌形象</a:t>
            </a:r>
            <a:endParaRPr sz="2000" dirty="0">
              <a:ea typeface="+mn-lt"/>
              <a:cs typeface="+mn-lt"/>
              <a:sym typeface="+mn-ea"/>
            </a:endParaRPr>
          </a:p>
          <a:p>
            <a:pPr fontAlgn="auto">
              <a:lnSpc>
                <a:spcPct val="150000"/>
              </a:lnSpc>
            </a:pPr>
            <a:r>
              <a:rPr sz="2000" dirty="0">
                <a:ea typeface="+mn-lt"/>
                <a:cs typeface="+mn-lt"/>
                <a:sym typeface="+mn-ea"/>
              </a:rPr>
              <a:t>3. 引导消费</a:t>
            </a:r>
            <a:endParaRPr sz="2000" dirty="0">
              <a:ea typeface="+mn-lt"/>
              <a:cs typeface="+mn-lt"/>
              <a:sym typeface="+mn-ea"/>
            </a:endParaRPr>
          </a:p>
          <a:p>
            <a:pPr fontAlgn="auto">
              <a:lnSpc>
                <a:spcPct val="150000"/>
              </a:lnSpc>
            </a:pPr>
            <a:r>
              <a:rPr sz="2000" dirty="0">
                <a:ea typeface="+mn-lt"/>
                <a:cs typeface="+mn-lt"/>
                <a:sym typeface="+mn-ea"/>
              </a:rPr>
              <a:t>4. 满足消费者</a:t>
            </a:r>
            <a:endParaRPr sz="2000" dirty="0">
              <a:ea typeface="+mn-lt"/>
              <a:cs typeface="+mn-lt"/>
              <a:sym typeface="+mn-ea"/>
            </a:endParaRPr>
          </a:p>
          <a:p>
            <a:pPr fontAlgn="auto">
              <a:lnSpc>
                <a:spcPct val="150000"/>
              </a:lnSpc>
            </a:pPr>
            <a:r>
              <a:rPr sz="2000" dirty="0">
                <a:ea typeface="+mn-lt"/>
                <a:cs typeface="+mn-lt"/>
                <a:sym typeface="+mn-ea"/>
              </a:rPr>
              <a:t>（二）广告的策划</a:t>
            </a:r>
            <a:endParaRPr sz="2000" dirty="0">
              <a:ea typeface="+mn-lt"/>
              <a:cs typeface="+mn-lt"/>
              <a:sym typeface="+mn-ea"/>
            </a:endParaRPr>
          </a:p>
          <a:p>
            <a:pPr fontAlgn="auto">
              <a:lnSpc>
                <a:spcPct val="150000"/>
              </a:lnSpc>
            </a:pPr>
            <a:r>
              <a:rPr sz="2000" dirty="0">
                <a:ea typeface="+mn-lt"/>
                <a:cs typeface="+mn-lt"/>
                <a:sym typeface="+mn-ea"/>
              </a:rPr>
              <a:t>广告策划是为了用较低的广告费用取得较好的促销效果。</a:t>
            </a:r>
            <a:endParaRPr sz="2000" dirty="0">
              <a:ea typeface="+mn-lt"/>
              <a:cs typeface="+mn-lt"/>
              <a:sym typeface="+mn-ea"/>
            </a:endParaRPr>
          </a:p>
          <a:p>
            <a:pPr fontAlgn="auto">
              <a:lnSpc>
                <a:spcPct val="150000"/>
              </a:lnSpc>
            </a:pPr>
            <a:r>
              <a:rPr sz="2000" dirty="0">
                <a:ea typeface="+mn-lt"/>
                <a:cs typeface="+mn-lt"/>
                <a:sym typeface="+mn-ea"/>
              </a:rPr>
              <a:t>1. 评析广告机会</a:t>
            </a:r>
            <a:endParaRPr sz="2000" dirty="0">
              <a:ea typeface="+mn-lt"/>
              <a:cs typeface="+mn-lt"/>
              <a:sym typeface="+mn-ea"/>
            </a:endParaRPr>
          </a:p>
          <a:p>
            <a:pPr fontAlgn="auto">
              <a:lnSpc>
                <a:spcPct val="150000"/>
              </a:lnSpc>
            </a:pPr>
            <a:r>
              <a:rPr sz="2000" dirty="0">
                <a:ea typeface="+mn-lt"/>
                <a:cs typeface="+mn-lt"/>
                <a:sym typeface="+mn-ea"/>
              </a:rPr>
              <a:t>2. 确定广告目标</a:t>
            </a:r>
            <a:endParaRPr sz="2000" dirty="0">
              <a:ea typeface="+mn-lt"/>
              <a:cs typeface="+mn-lt"/>
              <a:sym typeface="+mn-ea"/>
            </a:endParaRPr>
          </a:p>
          <a:p>
            <a:pPr fontAlgn="auto">
              <a:lnSpc>
                <a:spcPct val="150000"/>
              </a:lnSpc>
            </a:pPr>
            <a:r>
              <a:rPr sz="2000" dirty="0">
                <a:ea typeface="+mn-lt"/>
                <a:cs typeface="+mn-lt"/>
                <a:sym typeface="+mn-ea"/>
              </a:rPr>
              <a:t>3. 形成广告内容</a:t>
            </a:r>
            <a:endParaRPr sz="2000" dirty="0">
              <a:ea typeface="+mn-lt"/>
              <a:cs typeface="+mn-lt"/>
              <a:sym typeface="+mn-ea"/>
            </a:endParaRPr>
          </a:p>
          <a:p>
            <a:pPr fontAlgn="auto">
              <a:lnSpc>
                <a:spcPct val="150000"/>
              </a:lnSpc>
            </a:pPr>
            <a:r>
              <a:rPr sz="2000" dirty="0">
                <a:ea typeface="+mn-lt"/>
                <a:cs typeface="+mn-lt"/>
                <a:sym typeface="+mn-ea"/>
              </a:rPr>
              <a:t>4. 选择广告媒体</a:t>
            </a:r>
            <a:endParaRPr sz="2000" dirty="0">
              <a:ea typeface="+mn-lt"/>
              <a:cs typeface="+mn-lt"/>
              <a:sym typeface="+mn-ea"/>
            </a:endParaRPr>
          </a:p>
          <a:p>
            <a:pPr fontAlgn="auto">
              <a:lnSpc>
                <a:spcPct val="150000"/>
              </a:lnSpc>
            </a:pPr>
            <a:r>
              <a:rPr sz="2000" dirty="0">
                <a:ea typeface="+mn-lt"/>
                <a:cs typeface="+mn-lt"/>
                <a:sym typeface="+mn-ea"/>
              </a:rPr>
              <a:t>5. 确定广告预算</a:t>
            </a: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44820" y="91440"/>
            <a:ext cx="3340100" cy="460375"/>
          </a:xfrm>
          <a:prstGeom prst="rect">
            <a:avLst/>
          </a:prstGeom>
          <a:noFill/>
        </p:spPr>
        <p:txBody>
          <a:bodyPr wrap="square" rtlCol="0">
            <a:spAutoFit/>
          </a:bodyPr>
          <a:p>
            <a:pPr lvl="0" algn="ctr">
              <a:defRPr/>
            </a:pPr>
            <a:r>
              <a:rPr lang="zh-CN" altLang="en-US" sz="2400" dirty="0">
                <a:sym typeface="+mn-ea"/>
              </a:rPr>
              <a:t>广告的写作格式</a:t>
            </a:r>
            <a:endParaRPr lang="zh-CN" altLang="en-US" sz="2400" dirty="0">
              <a:sym typeface="+mn-ea"/>
            </a:endParaRPr>
          </a:p>
        </p:txBody>
      </p:sp>
      <p:sp>
        <p:nvSpPr>
          <p:cNvPr id="6" name="文本框 5"/>
          <p:cNvSpPr txBox="1"/>
          <p:nvPr/>
        </p:nvSpPr>
        <p:spPr>
          <a:xfrm>
            <a:off x="4528820" y="396875"/>
            <a:ext cx="6029325" cy="6554470"/>
          </a:xfrm>
          <a:prstGeom prst="rect">
            <a:avLst/>
          </a:prstGeom>
          <a:noFill/>
        </p:spPr>
        <p:txBody>
          <a:bodyPr wrap="square" rtlCol="0">
            <a:spAutoFit/>
          </a:bodyPr>
          <a:p>
            <a:pPr fontAlgn="auto">
              <a:lnSpc>
                <a:spcPct val="150000"/>
              </a:lnSpc>
            </a:pPr>
            <a:r>
              <a:rPr sz="2000" dirty="0">
                <a:ea typeface="+mn-lt"/>
                <a:cs typeface="+mn-lt"/>
                <a:sym typeface="+mn-ea"/>
              </a:rPr>
              <a:t>（一）标题</a:t>
            </a:r>
            <a:endParaRPr sz="2000" dirty="0">
              <a:ea typeface="+mn-lt"/>
              <a:cs typeface="+mn-lt"/>
              <a:sym typeface="+mn-ea"/>
            </a:endParaRPr>
          </a:p>
          <a:p>
            <a:pPr fontAlgn="auto">
              <a:lnSpc>
                <a:spcPct val="150000"/>
              </a:lnSpc>
            </a:pPr>
            <a:r>
              <a:rPr sz="2000" dirty="0">
                <a:ea typeface="+mn-lt"/>
                <a:cs typeface="+mn-lt"/>
                <a:sym typeface="+mn-ea"/>
              </a:rPr>
              <a:t>广告标题要求醒目、新颖、简短、独特，对消费者能够产生刺激，引发诱导。多采用以下形式：标名式</a:t>
            </a:r>
            <a:r>
              <a:rPr lang="zh-CN" sz="2000" dirty="0">
                <a:ea typeface="+mn-lt"/>
                <a:cs typeface="+mn-lt"/>
                <a:sym typeface="+mn-ea"/>
              </a:rPr>
              <a:t>、</a:t>
            </a:r>
            <a:r>
              <a:rPr sz="2000" dirty="0">
                <a:ea typeface="+mn-lt"/>
                <a:cs typeface="+mn-lt"/>
                <a:sym typeface="+mn-ea"/>
              </a:rPr>
              <a:t>赞美式</a:t>
            </a:r>
            <a:r>
              <a:rPr lang="zh-CN" sz="2000" dirty="0">
                <a:ea typeface="+mn-lt"/>
                <a:cs typeface="+mn-lt"/>
                <a:sym typeface="+mn-ea"/>
              </a:rPr>
              <a:t>、</a:t>
            </a:r>
            <a:r>
              <a:rPr sz="2000" dirty="0">
                <a:ea typeface="+mn-lt"/>
                <a:cs typeface="+mn-lt"/>
                <a:sym typeface="+mn-ea"/>
              </a:rPr>
              <a:t>通告式</a:t>
            </a:r>
            <a:r>
              <a:rPr lang="zh-CN" sz="2000" dirty="0">
                <a:ea typeface="+mn-lt"/>
                <a:cs typeface="+mn-lt"/>
                <a:sym typeface="+mn-ea"/>
              </a:rPr>
              <a:t>、</a:t>
            </a:r>
            <a:r>
              <a:rPr sz="2000" dirty="0">
                <a:ea typeface="+mn-lt"/>
                <a:cs typeface="+mn-lt"/>
                <a:sym typeface="+mn-ea"/>
              </a:rPr>
              <a:t>比兴式</a:t>
            </a:r>
            <a:r>
              <a:rPr lang="zh-CN" sz="2000" dirty="0">
                <a:ea typeface="+mn-lt"/>
                <a:cs typeface="+mn-lt"/>
                <a:sym typeface="+mn-ea"/>
              </a:rPr>
              <a:t>，</a:t>
            </a:r>
            <a:r>
              <a:rPr sz="2000" dirty="0">
                <a:ea typeface="+mn-lt"/>
                <a:cs typeface="+mn-lt"/>
                <a:sym typeface="+mn-ea"/>
              </a:rPr>
              <a:t>另外还有慰问式、疑问式等。</a:t>
            </a:r>
            <a:endParaRPr sz="2000" dirty="0">
              <a:ea typeface="+mn-lt"/>
              <a:cs typeface="+mn-lt"/>
              <a:sym typeface="+mn-ea"/>
            </a:endParaRPr>
          </a:p>
          <a:p>
            <a:pPr fontAlgn="auto">
              <a:lnSpc>
                <a:spcPct val="150000"/>
              </a:lnSpc>
            </a:pPr>
            <a:r>
              <a:rPr sz="2000" dirty="0">
                <a:ea typeface="+mn-lt"/>
                <a:cs typeface="+mn-lt"/>
                <a:sym typeface="+mn-ea"/>
              </a:rPr>
              <a:t>（二）正文</a:t>
            </a:r>
            <a:endParaRPr sz="2000" dirty="0">
              <a:ea typeface="+mn-lt"/>
              <a:cs typeface="+mn-lt"/>
              <a:sym typeface="+mn-ea"/>
            </a:endParaRPr>
          </a:p>
          <a:p>
            <a:pPr fontAlgn="auto">
              <a:lnSpc>
                <a:spcPct val="150000"/>
              </a:lnSpc>
            </a:pPr>
            <a:r>
              <a:rPr sz="2000" dirty="0">
                <a:ea typeface="+mn-lt"/>
                <a:cs typeface="+mn-lt"/>
                <a:sym typeface="+mn-ea"/>
              </a:rPr>
              <a:t>在此部分应对商品做详尽介绍，要说出产品的优势及过人之处，但要实事求是，切忌空洞浮夸。通常有以下几种方式：陈述式</a:t>
            </a:r>
            <a:r>
              <a:rPr lang="zh-CN" sz="2000" dirty="0">
                <a:ea typeface="+mn-lt"/>
                <a:cs typeface="+mn-lt"/>
                <a:sym typeface="+mn-ea"/>
              </a:rPr>
              <a:t>、</a:t>
            </a:r>
            <a:r>
              <a:rPr sz="2000" dirty="0">
                <a:ea typeface="+mn-lt"/>
                <a:cs typeface="+mn-lt"/>
                <a:sym typeface="+mn-ea"/>
              </a:rPr>
              <a:t>对比式</a:t>
            </a:r>
            <a:r>
              <a:rPr lang="zh-CN" sz="2000" dirty="0">
                <a:ea typeface="+mn-lt"/>
                <a:cs typeface="+mn-lt"/>
                <a:sym typeface="+mn-ea"/>
              </a:rPr>
              <a:t>、</a:t>
            </a:r>
            <a:r>
              <a:rPr sz="2000" dirty="0">
                <a:ea typeface="+mn-lt"/>
                <a:cs typeface="+mn-lt"/>
                <a:sym typeface="+mn-ea"/>
              </a:rPr>
              <a:t>证书式</a:t>
            </a:r>
            <a:r>
              <a:rPr lang="zh-CN" sz="2000" dirty="0">
                <a:ea typeface="+mn-lt"/>
                <a:cs typeface="+mn-lt"/>
                <a:sym typeface="+mn-ea"/>
              </a:rPr>
              <a:t>、</a:t>
            </a:r>
            <a:r>
              <a:rPr sz="2000" dirty="0">
                <a:ea typeface="+mn-lt"/>
                <a:cs typeface="+mn-lt"/>
                <a:sym typeface="+mn-ea"/>
              </a:rPr>
              <a:t>对话式</a:t>
            </a:r>
            <a:r>
              <a:rPr lang="zh-CN" sz="2000" dirty="0">
                <a:ea typeface="+mn-lt"/>
                <a:cs typeface="+mn-lt"/>
                <a:sym typeface="+mn-ea"/>
              </a:rPr>
              <a:t>，另外还有论说式、抒情式、描述式等。</a:t>
            </a:r>
            <a:endParaRPr lang="zh-CN" sz="2000" dirty="0">
              <a:ea typeface="+mn-lt"/>
              <a:cs typeface="+mn-lt"/>
              <a:sym typeface="+mn-ea"/>
            </a:endParaRPr>
          </a:p>
          <a:p>
            <a:pPr fontAlgn="auto">
              <a:lnSpc>
                <a:spcPct val="150000"/>
              </a:lnSpc>
            </a:pPr>
            <a:r>
              <a:rPr lang="zh-CN" sz="2000" dirty="0">
                <a:ea typeface="+mn-lt"/>
                <a:cs typeface="+mn-lt"/>
                <a:sym typeface="+mn-ea"/>
              </a:rPr>
              <a:t>（三）结尾</a:t>
            </a:r>
            <a:endParaRPr lang="zh-CN" sz="2000" dirty="0">
              <a:ea typeface="+mn-lt"/>
              <a:cs typeface="+mn-lt"/>
              <a:sym typeface="+mn-ea"/>
            </a:endParaRPr>
          </a:p>
          <a:p>
            <a:pPr fontAlgn="auto">
              <a:lnSpc>
                <a:spcPct val="150000"/>
              </a:lnSpc>
            </a:pPr>
            <a:r>
              <a:rPr lang="zh-CN" sz="2000" dirty="0">
                <a:ea typeface="+mn-lt"/>
                <a:cs typeface="+mn-lt"/>
                <a:sym typeface="+mn-ea"/>
              </a:rPr>
              <a:t>广告结尾一般采取许诺消费者好处、公布优惠赠送的利益吸引条款、强调企业销售理念以树立企业统一形象等方式结束。</a:t>
            </a:r>
            <a:endParaRPr lang="zh-CN"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399601" y="295575"/>
              <a:ext cx="2931795"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广告的基本写作要求</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1197610"/>
            <a:ext cx="9472931" cy="4995545"/>
            <a:chOff x="1015236" y="2159711"/>
            <a:chExt cx="6408055" cy="3320584"/>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352425" y="2220492"/>
              <a:ext cx="3070866" cy="3098565"/>
            </a:xfrm>
            <a:prstGeom prst="rect">
              <a:avLst/>
            </a:prstGeom>
          </p:spPr>
          <p:txBody>
            <a:bodyPr wrap="square">
              <a:spAutoFit/>
              <a:scene3d>
                <a:camera prst="orthographicFront"/>
                <a:lightRig rig="threePt" dir="t"/>
              </a:scene3d>
              <a:sp3d contourW="12700"/>
            </a:bodyPr>
            <a:lstStyle/>
            <a:p>
              <a:pPr algn="l">
                <a:lnSpc>
                  <a:spcPct val="150000"/>
                </a:lnSpc>
              </a:pPr>
              <a:r>
                <a:rPr dirty="0">
                  <a:ea typeface="+mn-lt"/>
                  <a:cs typeface="+mn-lt"/>
                  <a:sym typeface="+mn-ea"/>
                </a:rPr>
                <a:t>（1）要讲究广告内容的真实性，不搞“假、大、空”，不欺骗和误导消费者。</a:t>
              </a:r>
              <a:endParaRPr dirty="0">
                <a:ea typeface="+mn-lt"/>
                <a:cs typeface="+mn-lt"/>
                <a:sym typeface="+mn-ea"/>
              </a:endParaRPr>
            </a:p>
            <a:p>
              <a:pPr algn="l">
                <a:lnSpc>
                  <a:spcPct val="150000"/>
                </a:lnSpc>
              </a:pPr>
              <a:r>
                <a:rPr dirty="0">
                  <a:ea typeface="+mn-lt"/>
                  <a:cs typeface="+mn-lt"/>
                  <a:sym typeface="+mn-ea"/>
                </a:rPr>
                <a:t>（2）语言要新鲜巧妙、幽默生动、通俗易懂，有启发性。不能说大话，以免导致消费者的反感而得不偿失。</a:t>
              </a:r>
              <a:endParaRPr dirty="0">
                <a:ea typeface="+mn-lt"/>
                <a:cs typeface="+mn-lt"/>
                <a:sym typeface="+mn-ea"/>
              </a:endParaRPr>
            </a:p>
            <a:p>
              <a:pPr algn="l">
                <a:lnSpc>
                  <a:spcPct val="150000"/>
                </a:lnSpc>
              </a:pPr>
              <a:r>
                <a:rPr dirty="0">
                  <a:ea typeface="+mn-lt"/>
                  <a:cs typeface="+mn-lt"/>
                  <a:sym typeface="+mn-ea"/>
                </a:rPr>
                <a:t>（3）广告的形式应活泼有新意，可适当利用诸如“明星效应”“名牌效应”“集团效应”等来加强广告的宣传力度，切忌俗气平淡。</a:t>
              </a:r>
              <a:endParaRPr dirty="0">
                <a:ea typeface="+mn-lt"/>
                <a:cs typeface="+mn-lt"/>
                <a:sym typeface="+mn-ea"/>
              </a:endParaRPr>
            </a:p>
            <a:p>
              <a:pPr algn="l">
                <a:lnSpc>
                  <a:spcPct val="150000"/>
                </a:lnSpc>
              </a:pPr>
              <a:r>
                <a:rPr dirty="0">
                  <a:ea typeface="+mn-lt"/>
                  <a:cs typeface="+mn-lt"/>
                  <a:sym typeface="+mn-ea"/>
                </a:rPr>
                <a:t>（4）广告中不能含有宣扬迷信、淫秽、反动、恐怖、暴力等的内容，也不能贬低其他生产经营者及其产品。</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315906" y="295575"/>
              <a:ext cx="1099185"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广告语</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1123314"/>
            <a:ext cx="9641841" cy="5069841"/>
            <a:chOff x="1015236" y="2110326"/>
            <a:chExt cx="6522316" cy="3369969"/>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66686" y="2110326"/>
              <a:ext cx="3070866" cy="3334091"/>
            </a:xfrm>
            <a:prstGeom prst="rect">
              <a:avLst/>
            </a:prstGeom>
          </p:spPr>
          <p:txBody>
            <a:bodyPr wrap="square">
              <a:spAutoFit/>
              <a:scene3d>
                <a:camera prst="orthographicFront"/>
                <a:lightRig rig="threePt" dir="t"/>
              </a:scene3d>
              <a:sp3d contourW="12700"/>
            </a:bodyPr>
            <a:lstStyle/>
            <a:p>
              <a:pPr algn="l" fontAlgn="auto">
                <a:lnSpc>
                  <a:spcPct val="100000"/>
                </a:lnSpc>
              </a:pPr>
              <a:r>
                <a:rPr sz="2000" dirty="0">
                  <a:ea typeface="+mn-lt"/>
                  <a:cs typeface="+mn-lt"/>
                  <a:sym typeface="+mn-ea"/>
                </a:rPr>
                <a:t>1、无线你的无限 出自： 英特尔</a:t>
              </a:r>
              <a:endParaRPr sz="2000" dirty="0">
                <a:ea typeface="+mn-lt"/>
                <a:cs typeface="+mn-lt"/>
                <a:sym typeface="+mn-ea"/>
              </a:endParaRPr>
            </a:p>
            <a:p>
              <a:pPr algn="l" fontAlgn="auto">
                <a:lnSpc>
                  <a:spcPct val="100000"/>
                </a:lnSpc>
              </a:pPr>
              <a:endParaRPr sz="2000" dirty="0">
                <a:ea typeface="+mn-lt"/>
                <a:cs typeface="+mn-lt"/>
                <a:sym typeface="+mn-ea"/>
              </a:endParaRPr>
            </a:p>
            <a:p>
              <a:pPr algn="l" fontAlgn="auto">
                <a:lnSpc>
                  <a:spcPct val="100000"/>
                </a:lnSpc>
              </a:pPr>
              <a:r>
                <a:rPr sz="2000" dirty="0">
                  <a:ea typeface="+mn-lt"/>
                  <a:cs typeface="+mn-lt"/>
                  <a:sym typeface="+mn-ea"/>
                </a:rPr>
                <a:t>2、世界因为不同 出自： MOTO</a:t>
              </a:r>
              <a:endParaRPr sz="2000" dirty="0">
                <a:ea typeface="+mn-lt"/>
                <a:cs typeface="+mn-lt"/>
                <a:sym typeface="+mn-ea"/>
              </a:endParaRPr>
            </a:p>
            <a:p>
              <a:pPr algn="l" fontAlgn="auto">
                <a:lnSpc>
                  <a:spcPct val="100000"/>
                </a:lnSpc>
              </a:pPr>
              <a:endParaRPr sz="2000" dirty="0">
                <a:ea typeface="+mn-lt"/>
                <a:cs typeface="+mn-lt"/>
                <a:sym typeface="+mn-ea"/>
              </a:endParaRPr>
            </a:p>
            <a:p>
              <a:pPr algn="l" fontAlgn="auto">
                <a:lnSpc>
                  <a:spcPct val="100000"/>
                </a:lnSpc>
              </a:pPr>
              <a:r>
                <a:rPr sz="2000" dirty="0">
                  <a:ea typeface="+mn-lt"/>
                  <a:cs typeface="+mn-lt"/>
                  <a:sym typeface="+mn-ea"/>
                </a:rPr>
                <a:t>3、多一些润滑，少一些摩擦 出自： 统一润滑油</a:t>
              </a:r>
              <a:endParaRPr sz="2000" dirty="0">
                <a:ea typeface="+mn-lt"/>
                <a:cs typeface="+mn-lt"/>
                <a:sym typeface="+mn-ea"/>
              </a:endParaRPr>
            </a:p>
            <a:p>
              <a:pPr algn="l" fontAlgn="auto">
                <a:lnSpc>
                  <a:spcPct val="100000"/>
                </a:lnSpc>
              </a:pPr>
              <a:endParaRPr sz="2000" dirty="0">
                <a:ea typeface="+mn-lt"/>
                <a:cs typeface="+mn-lt"/>
                <a:sym typeface="+mn-ea"/>
              </a:endParaRPr>
            </a:p>
            <a:p>
              <a:pPr algn="l" fontAlgn="auto">
                <a:lnSpc>
                  <a:spcPct val="100000"/>
                </a:lnSpc>
              </a:pPr>
              <a:r>
                <a:rPr sz="2000" dirty="0">
                  <a:ea typeface="+mn-lt"/>
                  <a:cs typeface="+mn-lt"/>
                  <a:sym typeface="+mn-ea"/>
                </a:rPr>
                <a:t>4、雅芳比女人更了解女人 出自： 雅芳</a:t>
              </a:r>
              <a:endParaRPr sz="2000" dirty="0">
                <a:ea typeface="+mn-lt"/>
                <a:cs typeface="+mn-lt"/>
                <a:sym typeface="+mn-ea"/>
              </a:endParaRPr>
            </a:p>
            <a:p>
              <a:pPr algn="l" fontAlgn="auto">
                <a:lnSpc>
                  <a:spcPct val="100000"/>
                </a:lnSpc>
              </a:pPr>
              <a:endParaRPr sz="2000" dirty="0">
                <a:ea typeface="+mn-lt"/>
                <a:cs typeface="+mn-lt"/>
                <a:sym typeface="+mn-ea"/>
              </a:endParaRPr>
            </a:p>
            <a:p>
              <a:pPr algn="l" fontAlgn="auto">
                <a:lnSpc>
                  <a:spcPct val="100000"/>
                </a:lnSpc>
              </a:pPr>
              <a:r>
                <a:rPr sz="2000" dirty="0">
                  <a:ea typeface="+mn-lt"/>
                  <a:cs typeface="+mn-lt"/>
                  <a:sym typeface="+mn-ea"/>
                </a:rPr>
                <a:t>5、人头马一开，好事自然来。 出自：</a:t>
              </a:r>
              <a:r>
                <a:rPr lang="zh-CN" sz="2000" dirty="0">
                  <a:ea typeface="+mn-lt"/>
                  <a:cs typeface="+mn-lt"/>
                  <a:sym typeface="+mn-ea"/>
                </a:rPr>
                <a:t>、</a:t>
              </a:r>
              <a:r>
                <a:rPr sz="2000" dirty="0">
                  <a:ea typeface="+mn-lt"/>
                  <a:cs typeface="+mn-lt"/>
                  <a:sym typeface="+mn-ea"/>
                </a:rPr>
                <a:t>香港人头马</a:t>
              </a:r>
              <a:endParaRPr sz="2000" dirty="0">
                <a:ea typeface="+mn-lt"/>
                <a:cs typeface="+mn-lt"/>
                <a:sym typeface="+mn-ea"/>
              </a:endParaRPr>
            </a:p>
            <a:p>
              <a:pPr algn="l" fontAlgn="auto">
                <a:lnSpc>
                  <a:spcPct val="100000"/>
                </a:lnSpc>
              </a:pPr>
              <a:endParaRPr sz="2000" dirty="0">
                <a:ea typeface="+mn-lt"/>
                <a:cs typeface="+mn-lt"/>
                <a:sym typeface="+mn-ea"/>
              </a:endParaRPr>
            </a:p>
            <a:p>
              <a:pPr algn="l" fontAlgn="auto">
                <a:lnSpc>
                  <a:spcPct val="100000"/>
                </a:lnSpc>
              </a:pPr>
              <a:r>
                <a:rPr sz="2000" dirty="0">
                  <a:ea typeface="+mn-lt"/>
                  <a:cs typeface="+mn-lt"/>
                  <a:sym typeface="+mn-ea"/>
                </a:rPr>
                <a:t>6、李宁：把精彩留给自己 出自： 李宁</a:t>
              </a:r>
              <a:endParaRPr sz="2000" dirty="0">
                <a:ea typeface="+mn-lt"/>
                <a:cs typeface="+mn-lt"/>
                <a:sym typeface="+mn-ea"/>
              </a:endParaRPr>
            </a:p>
            <a:p>
              <a:pPr algn="l" fontAlgn="auto">
                <a:lnSpc>
                  <a:spcPct val="100000"/>
                </a:lnSpc>
              </a:pPr>
              <a:endParaRPr sz="2000" dirty="0">
                <a:ea typeface="+mn-lt"/>
                <a:cs typeface="+mn-lt"/>
                <a:sym typeface="+mn-ea"/>
              </a:endParaRPr>
            </a:p>
            <a:p>
              <a:pPr algn="l" fontAlgn="auto">
                <a:lnSpc>
                  <a:spcPct val="100000"/>
                </a:lnSpc>
              </a:pPr>
              <a:r>
                <a:rPr sz="2000" dirty="0">
                  <a:ea typeface="+mn-lt"/>
                  <a:cs typeface="+mn-lt"/>
                  <a:sym typeface="+mn-ea"/>
                </a:rPr>
                <a:t>7、如果你不来，广告明星就是他 出自： 央视AD圣典</a:t>
              </a:r>
              <a:endParaRPr sz="2000"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第三节　海报</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02248" y="422875"/>
            <a:ext cx="6857999" cy="6012247"/>
          </a:xfrm>
          <a:prstGeom prst="rect">
            <a:avLst/>
          </a:prstGeom>
        </p:spPr>
      </p:pic>
      <p:grpSp>
        <p:nvGrpSpPr>
          <p:cNvPr id="3" name="组合 2"/>
          <p:cNvGrpSpPr/>
          <p:nvPr/>
        </p:nvGrpSpPr>
        <p:grpSpPr>
          <a:xfrm>
            <a:off x="5741561" y="1682115"/>
            <a:ext cx="3528805" cy="3940810"/>
            <a:chOff x="5809192" y="1427168"/>
            <a:chExt cx="2021590" cy="4195462"/>
          </a:xfrm>
        </p:grpSpPr>
        <p:sp>
          <p:nvSpPr>
            <p:cNvPr id="19" name="文本框 18"/>
            <p:cNvSpPr txBox="1"/>
            <p:nvPr/>
          </p:nvSpPr>
          <p:spPr>
            <a:xfrm>
              <a:off x="5809192" y="1427168"/>
              <a:ext cx="716864" cy="621275"/>
            </a:xfrm>
            <a:prstGeom prst="rect">
              <a:avLst/>
            </a:prstGeom>
            <a:noFill/>
          </p:spPr>
          <p:txBody>
            <a:bodyPr wrap="square">
              <a:spAutoFit/>
              <a:scene3d>
                <a:camera prst="orthographicFront"/>
                <a:lightRig rig="threePt" dir="t"/>
              </a:scene3d>
              <a:sp3d contourW="12700"/>
            </a:bodyPr>
            <a:lstStyle/>
            <a:p>
              <a:pPr algn="r">
                <a:defRPr/>
              </a:pPr>
              <a:r>
                <a:rPr lang="en-US" altLang="zh-CN" sz="3200" spc="300" dirty="0">
                  <a:solidFill>
                    <a:schemeClr val="tx1">
                      <a:lumMod val="65000"/>
                      <a:lumOff val="35000"/>
                    </a:schemeClr>
                  </a:solidFill>
                  <a:latin typeface="Century Gothic" panose="020B0502020202020204" pitchFamily="34" charset="0"/>
                </a:rPr>
                <a:t>01</a:t>
              </a:r>
              <a:endParaRPr lang="zh-CN" altLang="en-US" sz="3200" spc="300" dirty="0">
                <a:solidFill>
                  <a:schemeClr val="tx1">
                    <a:lumMod val="65000"/>
                    <a:lumOff val="35000"/>
                  </a:schemeClr>
                </a:solidFill>
                <a:latin typeface="Century Gothic" panose="020B0502020202020204" pitchFamily="34" charset="0"/>
              </a:endParaRPr>
            </a:p>
          </p:txBody>
        </p:sp>
        <p:sp>
          <p:nvSpPr>
            <p:cNvPr id="20" name="文本框 19"/>
            <p:cNvSpPr txBox="1"/>
            <p:nvPr/>
          </p:nvSpPr>
          <p:spPr>
            <a:xfrm>
              <a:off x="6402392" y="1476023"/>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策划书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1" name="文本框 20"/>
            <p:cNvSpPr txBox="1"/>
            <p:nvPr/>
          </p:nvSpPr>
          <p:spPr>
            <a:xfrm>
              <a:off x="6428932" y="3535122"/>
              <a:ext cx="10972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海报</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2" name="文本框 21"/>
            <p:cNvSpPr txBox="1"/>
            <p:nvPr/>
          </p:nvSpPr>
          <p:spPr>
            <a:xfrm>
              <a:off x="5847452" y="3469366"/>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03</a:t>
              </a:r>
              <a:endParaRPr lang="zh-CN" altLang="en-US" sz="3200" dirty="0">
                <a:solidFill>
                  <a:schemeClr val="tx1">
                    <a:lumMod val="65000"/>
                    <a:lumOff val="35000"/>
                  </a:schemeClr>
                </a:solidFill>
                <a:latin typeface="Century Gothic" panose="020B0502020202020204" pitchFamily="34" charset="0"/>
              </a:endParaRPr>
            </a:p>
          </p:txBody>
        </p:sp>
        <p:sp>
          <p:nvSpPr>
            <p:cNvPr id="23" name="文本框 22"/>
            <p:cNvSpPr txBox="1"/>
            <p:nvPr/>
          </p:nvSpPr>
          <p:spPr>
            <a:xfrm>
              <a:off x="6428702" y="2550867"/>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广告</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4" name="文本框 23"/>
            <p:cNvSpPr txBox="1"/>
            <p:nvPr/>
          </p:nvSpPr>
          <p:spPr>
            <a:xfrm>
              <a:off x="5847318" y="2485111"/>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02</a:t>
              </a:r>
              <a:endParaRPr lang="zh-CN" altLang="en-US" sz="3200" dirty="0">
                <a:solidFill>
                  <a:schemeClr val="tx1">
                    <a:lumMod val="65000"/>
                    <a:lumOff val="35000"/>
                  </a:schemeClr>
                </a:solidFill>
                <a:latin typeface="Century Gothic" panose="020B0502020202020204" pitchFamily="34" charset="0"/>
              </a:endParaRPr>
            </a:p>
          </p:txBody>
        </p:sp>
        <p:sp>
          <p:nvSpPr>
            <p:cNvPr id="29" name="文本框 28"/>
            <p:cNvSpPr txBox="1"/>
            <p:nvPr/>
          </p:nvSpPr>
          <p:spPr>
            <a:xfrm>
              <a:off x="6119350" y="5039065"/>
              <a:ext cx="309880" cy="583565"/>
            </a:xfrm>
            <a:prstGeom prst="rect">
              <a:avLst/>
            </a:prstGeom>
            <a:noFill/>
          </p:spPr>
          <p:txBody>
            <a:bodyPr wrap="square">
              <a:spAutoFit/>
              <a:scene3d>
                <a:camera prst="orthographicFront"/>
                <a:lightRig rig="threePt" dir="t"/>
              </a:scene3d>
              <a:sp3d contourW="12700"/>
            </a:bodyPr>
            <a:lstStyle/>
            <a:p>
              <a:pPr algn="r">
                <a:defRPr/>
              </a:pPr>
              <a:endParaRPr lang="zh-CN" altLang="en-US" sz="3200" dirty="0">
                <a:solidFill>
                  <a:schemeClr val="tx1">
                    <a:lumMod val="65000"/>
                    <a:lumOff val="35000"/>
                  </a:schemeClr>
                </a:solidFill>
                <a:latin typeface="Century Gothic" panose="020B0502020202020204" pitchFamily="34" charset="0"/>
              </a:endParaRPr>
            </a:p>
          </p:txBody>
        </p:sp>
      </p:grpSp>
      <p:sp>
        <p:nvSpPr>
          <p:cNvPr id="2" name="文本框 1"/>
          <p:cNvSpPr txBox="1"/>
          <p:nvPr/>
        </p:nvSpPr>
        <p:spPr>
          <a:xfrm>
            <a:off x="5741670" y="586740"/>
            <a:ext cx="2724150" cy="645160"/>
          </a:xfrm>
          <a:prstGeom prst="rect">
            <a:avLst/>
          </a:prstGeom>
          <a:noFill/>
        </p:spPr>
        <p:txBody>
          <a:bodyPr wrap="square" rtlCol="0">
            <a:spAutoFit/>
          </a:bodyPr>
          <a:p>
            <a:pPr algn="ctr"/>
            <a:r>
              <a:rPr lang="zh-CN" altLang="en-US" sz="3600" b="1"/>
              <a:t>目录</a:t>
            </a:r>
            <a:endParaRPr lang="zh-CN" altLang="en-US" sz="3600" b="1"/>
          </a:p>
        </p:txBody>
      </p:sp>
      <p:sp>
        <p:nvSpPr>
          <p:cNvPr id="4" name="文本框 3"/>
          <p:cNvSpPr txBox="1"/>
          <p:nvPr/>
        </p:nvSpPr>
        <p:spPr>
          <a:xfrm>
            <a:off x="6174740" y="4491355"/>
            <a:ext cx="757555" cy="583565"/>
          </a:xfrm>
          <a:prstGeom prst="rect">
            <a:avLst/>
          </a:prstGeom>
          <a:noFill/>
        </p:spPr>
        <p:txBody>
          <a:bodyPr wrap="square">
            <a:spAutoFit/>
            <a:scene3d>
              <a:camera prst="orthographicFront"/>
              <a:lightRig rig="threePt" dir="t"/>
            </a:scene3d>
            <a:sp3d contourW="12700"/>
          </a:bodyPr>
          <a:p>
            <a:pPr algn="r">
              <a:defRPr/>
            </a:pPr>
            <a:r>
              <a:rPr lang="en-US" altLang="zh-CN" sz="3200" dirty="0">
                <a:solidFill>
                  <a:schemeClr val="tx1">
                    <a:lumMod val="65000"/>
                    <a:lumOff val="35000"/>
                  </a:schemeClr>
                </a:solidFill>
                <a:latin typeface="Century Gothic" panose="020B0502020202020204" pitchFamily="34" charset="0"/>
              </a:rPr>
              <a:t>04</a:t>
            </a:r>
            <a:endParaRPr lang="zh-CN" altLang="en-US" sz="3200" dirty="0">
              <a:solidFill>
                <a:schemeClr val="tx1">
                  <a:lumMod val="65000"/>
                  <a:lumOff val="35000"/>
                </a:schemeClr>
              </a:solidFill>
              <a:latin typeface="Century Gothic" panose="020B0502020202020204" pitchFamily="34" charset="0"/>
            </a:endParaRPr>
          </a:p>
        </p:txBody>
      </p:sp>
      <p:sp>
        <p:nvSpPr>
          <p:cNvPr id="5" name="文本框 4"/>
          <p:cNvSpPr txBox="1"/>
          <p:nvPr/>
        </p:nvSpPr>
        <p:spPr>
          <a:xfrm>
            <a:off x="6932295" y="4552950"/>
            <a:ext cx="1672590" cy="460375"/>
          </a:xfrm>
          <a:prstGeom prst="rect">
            <a:avLst/>
          </a:prstGeom>
          <a:noFill/>
        </p:spPr>
        <p:txBody>
          <a:bodyPr wrap="square" rtlCol="0">
            <a:spAutoFit/>
          </a:bodyPr>
          <a:p>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简报</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7" name="文本框 6"/>
          <p:cNvSpPr txBox="1"/>
          <p:nvPr/>
        </p:nvSpPr>
        <p:spPr>
          <a:xfrm>
            <a:off x="6282690" y="5280025"/>
            <a:ext cx="2118995" cy="583565"/>
          </a:xfrm>
          <a:prstGeom prst="rect">
            <a:avLst/>
          </a:prstGeom>
          <a:noFill/>
        </p:spPr>
        <p:txBody>
          <a:bodyPr wrap="square" rtlCol="0">
            <a:spAutoFit/>
          </a:bodyPr>
          <a:p>
            <a:r>
              <a:rPr lang="en-US" altLang="zh-CN" sz="3200" dirty="0">
                <a:solidFill>
                  <a:schemeClr val="tx1">
                    <a:lumMod val="65000"/>
                    <a:lumOff val="35000"/>
                  </a:schemeClr>
                </a:solidFill>
                <a:latin typeface="Century Gothic" panose="020B0502020202020204" pitchFamily="34" charset="0"/>
                <a:sym typeface="+mn-ea"/>
              </a:rPr>
              <a:t>05  </a:t>
            </a: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sym typeface="+mn-ea"/>
              </a:rPr>
              <a:t>演讲稿</a:t>
            </a:r>
            <a:r>
              <a:rPr lang="en-US" altLang="zh-CN" sz="3200" dirty="0">
                <a:solidFill>
                  <a:schemeClr val="tx1">
                    <a:lumMod val="65000"/>
                    <a:lumOff val="35000"/>
                  </a:schemeClr>
                </a:solidFill>
                <a:latin typeface="Century Gothic" panose="020B0502020202020204" pitchFamily="34" charset="0"/>
                <a:sym typeface="+mn-ea"/>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699765"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海报</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442720" y="1209675"/>
            <a:ext cx="9013825" cy="4246245"/>
          </a:xfrm>
          <a:prstGeom prst="rect">
            <a:avLst/>
          </a:prstGeom>
          <a:noFill/>
        </p:spPr>
        <p:txBody>
          <a:bodyPr wrap="square" rtlCol="0">
            <a:spAutoFit/>
          </a:bodyPr>
          <a:p>
            <a:pPr algn="l">
              <a:lnSpc>
                <a:spcPct val="150000"/>
              </a:lnSpc>
            </a:pPr>
            <a:r>
              <a:rPr b="1" dirty="0">
                <a:latin typeface="幼圆" panose="02010509060101010101" charset="-122"/>
                <a:ea typeface="幼圆" panose="02010509060101010101" charset="-122"/>
                <a:sym typeface="+mn-ea"/>
              </a:rPr>
              <a:t>例文 </a:t>
            </a:r>
            <a:r>
              <a:rPr lang="en-US" b="1" dirty="0">
                <a:latin typeface="幼圆" panose="02010509060101010101" charset="-122"/>
                <a:ea typeface="幼圆" panose="02010509060101010101" charset="-122"/>
                <a:sym typeface="+mn-ea"/>
              </a:rPr>
              <a:t>1</a:t>
            </a:r>
            <a:endParaRPr b="1" dirty="0">
              <a:latin typeface="幼圆" panose="02010509060101010101" charset="-122"/>
              <a:ea typeface="幼圆" panose="02010509060101010101" charset="-122"/>
              <a:sym typeface="+mn-ea"/>
            </a:endParaRPr>
          </a:p>
          <a:p>
            <a:pPr algn="ctr">
              <a:lnSpc>
                <a:spcPct val="150000"/>
              </a:lnSpc>
            </a:pPr>
            <a:r>
              <a:rPr b="1" dirty="0">
                <a:latin typeface="幼圆" panose="02010509060101010101" charset="-122"/>
                <a:ea typeface="幼圆" panose="02010509060101010101" charset="-122"/>
                <a:sym typeface="+mn-ea"/>
              </a:rPr>
              <a:t>球讯</a:t>
            </a:r>
            <a:endParaRPr b="1" dirty="0">
              <a:latin typeface="幼圆" panose="02010509060101010101" charset="-122"/>
              <a:ea typeface="幼圆" panose="02010509060101010101" charset="-122"/>
              <a:sym typeface="+mn-ea"/>
            </a:endParaRPr>
          </a:p>
          <a:p>
            <a:pPr algn="l">
              <a:lnSpc>
                <a:spcPct val="150000"/>
              </a:lnSpc>
            </a:pPr>
            <a:r>
              <a:rPr b="1" dirty="0">
                <a:latin typeface="幼圆" panose="02010509060101010101" charset="-122"/>
                <a:ea typeface="幼圆" panose="02010509060101010101" charset="-122"/>
                <a:sym typeface="+mn-ea"/>
              </a:rPr>
              <a:t>    </a:t>
            </a:r>
            <a:r>
              <a:rPr dirty="0">
                <a:latin typeface="幼圆" panose="02010509060101010101" charset="-122"/>
                <a:ea typeface="幼圆" panose="02010509060101010101" charset="-122"/>
                <a:sym typeface="+mn-ea"/>
              </a:rPr>
              <a:t>×× 地区第三届“动感”杯大学生男子篮球赛决赛将在我校进行。鹿死谁手，我们拭目以待！</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比赛双方：×× 大学队对 ×× 大学队</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比赛时间：3 月 25 日下午 4：00</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比赛地点：本校篮球场</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 大学军体部</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 年 ×× 月 ×× 日</a:t>
            </a:r>
            <a:endParaRPr dirty="0">
              <a:latin typeface="幼圆" panose="02010509060101010101" charset="-122"/>
              <a:ea typeface="幼圆" panose="02010509060101010101" charset="-122"/>
              <a:sym typeface="+mn-ea"/>
            </a:endParaRPr>
          </a:p>
          <a:p>
            <a:pPr algn="l">
              <a:lnSpc>
                <a:spcPct val="150000"/>
              </a:lnSpc>
            </a:pPr>
            <a:r>
              <a:rPr b="1" dirty="0">
                <a:latin typeface="幼圆" panose="02010509060101010101" charset="-122"/>
                <a:ea typeface="幼圆" panose="02010509060101010101" charset="-122"/>
                <a:sym typeface="+mn-ea"/>
              </a:rPr>
              <a:t>                    </a:t>
            </a:r>
            <a:endParaRPr b="1" dirty="0">
              <a:latin typeface="幼圆" panose="02010509060101010101" charset="-122"/>
              <a:ea typeface="幼圆" panose="02010509060101010101" charset="-122"/>
              <a:sym typeface="+mn-ea"/>
            </a:endParaRPr>
          </a:p>
        </p:txBody>
      </p:sp>
      <p:sp>
        <p:nvSpPr>
          <p:cNvPr id="5" name="文本框 4"/>
          <p:cNvSpPr txBox="1"/>
          <p:nvPr/>
        </p:nvSpPr>
        <p:spPr>
          <a:xfrm>
            <a:off x="3803650" y="5130165"/>
            <a:ext cx="6811010" cy="1337945"/>
          </a:xfrm>
          <a:prstGeom prst="rect">
            <a:avLst/>
          </a:prstGeom>
          <a:noFill/>
        </p:spPr>
        <p:txBody>
          <a:bodyPr wrap="square" rtlCol="0">
            <a:spAutoFit/>
          </a:bodyPr>
          <a:p>
            <a:pPr algn="l">
              <a:lnSpc>
                <a:spcPct val="150000"/>
              </a:lnSpc>
            </a:pPr>
            <a:r>
              <a:rPr b="1" dirty="0">
                <a:solidFill>
                  <a:srgbClr val="002060"/>
                </a:solidFill>
                <a:latin typeface="幼圆" panose="02010509060101010101" charset="-122"/>
                <a:ea typeface="幼圆" panose="02010509060101010101" charset="-122"/>
                <a:sym typeface="+mn-ea"/>
              </a:rPr>
              <a:t>【评析】</a:t>
            </a:r>
            <a:endParaRPr b="1" dirty="0">
              <a:solidFill>
                <a:srgbClr val="002060"/>
              </a:solidFill>
              <a:latin typeface="幼圆" panose="02010509060101010101" charset="-122"/>
              <a:ea typeface="幼圆" panose="02010509060101010101" charset="-122"/>
              <a:sym typeface="+mn-ea"/>
            </a:endParaRPr>
          </a:p>
          <a:p>
            <a:pPr algn="l">
              <a:lnSpc>
                <a:spcPct val="150000"/>
              </a:lnSpc>
            </a:pPr>
            <a:r>
              <a:rPr b="1" dirty="0">
                <a:latin typeface="幼圆" panose="02010509060101010101" charset="-122"/>
                <a:ea typeface="幼圆" panose="02010509060101010101" charset="-122"/>
                <a:sym typeface="+mn-ea"/>
              </a:rPr>
              <a:t>    这则体育比赛海报写得简洁明了，比赛内容、时间、地点及参赛对象一目了然。</a:t>
            </a:r>
            <a:endParaRPr lang="zh-CN" altLang="en-US"/>
          </a:p>
        </p:txBody>
      </p:sp>
    </p:spTree>
  </p:cSld>
  <p:clrMapOvr>
    <a:masterClrMapping/>
  </p:clrMapOvr>
  <p:transition spd="slow" advTm="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1620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699761"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海报</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960755" y="2735580"/>
            <a:ext cx="3376930" cy="2399665"/>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海报是向广大人民群众报道或介绍有关戏剧、电影、体育比赛、文艺演出、报告会等方面消息的一种实用文体。</a:t>
            </a:r>
            <a:endParaRPr lang="zh-CN" altLang="en-US" sz="2000">
              <a:sym typeface="+mn-ea"/>
            </a:endParaRPr>
          </a:p>
        </p:txBody>
      </p:sp>
      <p:sp>
        <p:nvSpPr>
          <p:cNvPr id="69" name="文本框 68"/>
          <p:cNvSpPr txBox="1"/>
          <p:nvPr/>
        </p:nvSpPr>
        <p:spPr>
          <a:xfrm>
            <a:off x="202461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概念</a:t>
            </a:r>
            <a:endParaRPr lang="zh-CN" altLang="en-US" sz="2000">
              <a:solidFill>
                <a:schemeClr val="tx1"/>
              </a:solidFill>
              <a:latin typeface="+mj-lt"/>
              <a:ea typeface="+mj-lt"/>
              <a:cs typeface="+mj-lt"/>
              <a:sym typeface="+mn-ea"/>
            </a:endParaRPr>
          </a:p>
        </p:txBody>
      </p:sp>
      <p:sp>
        <p:nvSpPr>
          <p:cNvPr id="71" name="矩形 70"/>
          <p:cNvSpPr/>
          <p:nvPr/>
        </p:nvSpPr>
        <p:spPr>
          <a:xfrm>
            <a:off x="7101205" y="2682240"/>
            <a:ext cx="4144010" cy="2399665"/>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根据海报的内容，可分为戏剧海报、电影海报、文艺活动海报、</a:t>
            </a:r>
            <a:endParaRPr lang="zh-CN" altLang="en-US" sz="2000">
              <a:sym typeface="+mn-ea"/>
            </a:endParaRPr>
          </a:p>
          <a:p>
            <a:pPr algn="l" fontAlgn="auto">
              <a:lnSpc>
                <a:spcPct val="150000"/>
              </a:lnSpc>
            </a:pPr>
            <a:r>
              <a:rPr lang="zh-CN" altLang="en-US" sz="2000">
                <a:sym typeface="+mn-ea"/>
              </a:rPr>
              <a:t>体育比赛海报和报告会海报等；根据海报的形式，可分为文字海报和美术海报两种。</a:t>
            </a:r>
            <a:endParaRPr lang="zh-CN" altLang="en-US" sz="2000">
              <a:sym typeface="+mn-ea"/>
            </a:endParaRPr>
          </a:p>
        </p:txBody>
      </p:sp>
      <p:sp>
        <p:nvSpPr>
          <p:cNvPr id="73" name="文本框 72"/>
          <p:cNvSpPr txBox="1"/>
          <p:nvPr/>
        </p:nvSpPr>
        <p:spPr>
          <a:xfrm>
            <a:off x="833403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种类</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010472" y="295575"/>
              <a:ext cx="1710055"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海报的格式</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1137921"/>
            <a:ext cx="9472931" cy="5492751"/>
            <a:chOff x="1015236" y="2120035"/>
            <a:chExt cx="6408055" cy="3651081"/>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352425" y="2120035"/>
              <a:ext cx="3070866" cy="3651081"/>
            </a:xfrm>
            <a:prstGeom prst="rect">
              <a:avLst/>
            </a:prstGeom>
          </p:spPr>
          <p:txBody>
            <a:bodyPr wrap="square">
              <a:spAutoFit/>
              <a:scene3d>
                <a:camera prst="orthographicFront"/>
                <a:lightRig rig="threePt" dir="t"/>
              </a:scene3d>
              <a:sp3d contourW="12700"/>
            </a:bodyPr>
            <a:lstStyle/>
            <a:p>
              <a:pPr algn="l">
                <a:lnSpc>
                  <a:spcPct val="150000"/>
                </a:lnSpc>
              </a:pPr>
              <a:r>
                <a:rPr dirty="0">
                  <a:ea typeface="+mn-lt"/>
                  <a:cs typeface="+mn-lt"/>
                  <a:sym typeface="+mn-ea"/>
                </a:rPr>
                <a:t>（一）标题</a:t>
              </a:r>
              <a:endParaRPr dirty="0">
                <a:ea typeface="+mn-lt"/>
                <a:cs typeface="+mn-lt"/>
                <a:sym typeface="+mn-ea"/>
              </a:endParaRPr>
            </a:p>
            <a:p>
              <a:pPr algn="l">
                <a:lnSpc>
                  <a:spcPct val="150000"/>
                </a:lnSpc>
              </a:pPr>
              <a:r>
                <a:rPr dirty="0">
                  <a:ea typeface="+mn-lt"/>
                  <a:cs typeface="+mn-lt"/>
                  <a:sym typeface="+mn-ea"/>
                </a:rPr>
                <a:t>标题的位置可根据排版设计随意摆放。标题有以下几种形式：第一，用文种做标题，</a:t>
              </a:r>
              <a:endParaRPr dirty="0">
                <a:ea typeface="+mn-lt"/>
                <a:cs typeface="+mn-lt"/>
                <a:sym typeface="+mn-ea"/>
              </a:endParaRPr>
            </a:p>
            <a:p>
              <a:pPr algn="l">
                <a:lnSpc>
                  <a:spcPct val="150000"/>
                </a:lnSpc>
              </a:pPr>
              <a:r>
                <a:rPr dirty="0">
                  <a:ea typeface="+mn-lt"/>
                  <a:cs typeface="+mn-lt"/>
                  <a:sym typeface="+mn-ea"/>
                </a:rPr>
                <a:t>有的海报标题只写“海报”二字；第二，用内容做标题；第三，用主办单位的名称做</a:t>
              </a:r>
              <a:endParaRPr dirty="0">
                <a:ea typeface="+mn-lt"/>
                <a:cs typeface="+mn-lt"/>
                <a:sym typeface="+mn-ea"/>
              </a:endParaRPr>
            </a:p>
            <a:p>
              <a:pPr algn="l">
                <a:lnSpc>
                  <a:spcPct val="150000"/>
                </a:lnSpc>
              </a:pPr>
              <a:r>
                <a:rPr dirty="0">
                  <a:ea typeface="+mn-lt"/>
                  <a:cs typeface="+mn-lt"/>
                  <a:sym typeface="+mn-ea"/>
                </a:rPr>
                <a:t>标题。</a:t>
              </a:r>
              <a:endParaRPr dirty="0">
                <a:ea typeface="+mn-lt"/>
                <a:cs typeface="+mn-lt"/>
                <a:sym typeface="+mn-ea"/>
              </a:endParaRPr>
            </a:p>
            <a:p>
              <a:pPr algn="l">
                <a:lnSpc>
                  <a:spcPct val="150000"/>
                </a:lnSpc>
              </a:pPr>
              <a:r>
                <a:rPr dirty="0">
                  <a:ea typeface="+mn-lt"/>
                  <a:cs typeface="+mn-lt"/>
                  <a:sym typeface="+mn-ea"/>
                </a:rPr>
                <a:t>（二）正文</a:t>
              </a:r>
              <a:endParaRPr dirty="0">
                <a:ea typeface="+mn-lt"/>
                <a:cs typeface="+mn-lt"/>
                <a:sym typeface="+mn-ea"/>
              </a:endParaRPr>
            </a:p>
            <a:p>
              <a:pPr algn="l">
                <a:lnSpc>
                  <a:spcPct val="150000"/>
                </a:lnSpc>
              </a:pPr>
              <a:r>
                <a:rPr dirty="0">
                  <a:ea typeface="+mn-lt"/>
                  <a:cs typeface="+mn-lt"/>
                  <a:sym typeface="+mn-ea"/>
                </a:rPr>
                <a:t>海报的正文要用简洁的文字写清楚活动的内容、时间、地点及参加方式等。</a:t>
              </a:r>
              <a:endParaRPr dirty="0">
                <a:ea typeface="+mn-lt"/>
                <a:cs typeface="+mn-lt"/>
                <a:sym typeface="+mn-ea"/>
              </a:endParaRPr>
            </a:p>
            <a:p>
              <a:pPr algn="l">
                <a:lnSpc>
                  <a:spcPct val="150000"/>
                </a:lnSpc>
              </a:pPr>
              <a:r>
                <a:rPr dirty="0">
                  <a:ea typeface="+mn-lt"/>
                  <a:cs typeface="+mn-lt"/>
                  <a:sym typeface="+mn-ea"/>
                </a:rPr>
                <a:t>（三）结尾</a:t>
              </a:r>
              <a:endParaRPr dirty="0">
                <a:ea typeface="+mn-lt"/>
                <a:cs typeface="+mn-lt"/>
                <a:sym typeface="+mn-ea"/>
              </a:endParaRPr>
            </a:p>
            <a:p>
              <a:pPr algn="l">
                <a:lnSpc>
                  <a:spcPct val="150000"/>
                </a:lnSpc>
              </a:pPr>
              <a:r>
                <a:rPr dirty="0">
                  <a:ea typeface="+mn-lt"/>
                  <a:cs typeface="+mn-lt"/>
                  <a:sym typeface="+mn-ea"/>
                </a:rPr>
                <a:t>结尾写明主办单位和海报制作时间等，有的海报结尾还加上一些吸引人的口号，如“售完即止，勿失良机”之类。</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010473" y="295575"/>
              <a:ext cx="1710055"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海报的写作</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1197610"/>
            <a:ext cx="9127491" cy="4995545"/>
            <a:chOff x="1015236" y="2159711"/>
            <a:chExt cx="6174379" cy="3320584"/>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520809" y="2341632"/>
              <a:ext cx="2668806" cy="2822517"/>
            </a:xfrm>
            <a:prstGeom prst="rect">
              <a:avLst/>
            </a:prstGeom>
          </p:spPr>
          <p:txBody>
            <a:bodyPr wrap="square">
              <a:spAutoFit/>
              <a:scene3d>
                <a:camera prst="orthographicFront"/>
                <a:lightRig rig="threePt" dir="t"/>
              </a:scene3d>
              <a:sp3d contourW="12700"/>
            </a:bodyPr>
            <a:lstStyle/>
            <a:p>
              <a:pPr algn="l">
                <a:lnSpc>
                  <a:spcPct val="150000"/>
                </a:lnSpc>
              </a:pPr>
              <a:r>
                <a:rPr sz="2000" dirty="0">
                  <a:ea typeface="+mn-lt"/>
                  <a:cs typeface="+mn-lt"/>
                  <a:sym typeface="+mn-ea"/>
                </a:rPr>
                <a:t>（一）语言简明</a:t>
              </a:r>
              <a:endParaRPr sz="2000" dirty="0">
                <a:ea typeface="+mn-lt"/>
                <a:cs typeface="+mn-lt"/>
                <a:sym typeface="+mn-ea"/>
              </a:endParaRPr>
            </a:p>
            <a:p>
              <a:pPr algn="l">
                <a:lnSpc>
                  <a:spcPct val="150000"/>
                </a:lnSpc>
              </a:pPr>
              <a:r>
                <a:rPr sz="2000" dirty="0">
                  <a:ea typeface="+mn-lt"/>
                  <a:cs typeface="+mn-lt"/>
                  <a:sym typeface="+mn-ea"/>
                </a:rPr>
                <a:t>海报的语言要简明扼要，有很强的宣传性、号召性和鼓动性，能引起公众的极大兴趣，但又要注意实事求是。</a:t>
              </a:r>
              <a:endParaRPr sz="2000" dirty="0">
                <a:ea typeface="+mn-lt"/>
                <a:cs typeface="+mn-lt"/>
                <a:sym typeface="+mn-ea"/>
              </a:endParaRPr>
            </a:p>
            <a:p>
              <a:pPr algn="l">
                <a:lnSpc>
                  <a:spcPct val="150000"/>
                </a:lnSpc>
              </a:pPr>
              <a:r>
                <a:rPr sz="2000" dirty="0">
                  <a:ea typeface="+mn-lt"/>
                  <a:cs typeface="+mn-lt"/>
                  <a:sym typeface="+mn-ea"/>
                </a:rPr>
                <a:t>（二）图文并茂</a:t>
              </a:r>
              <a:endParaRPr sz="2000" dirty="0">
                <a:ea typeface="+mn-lt"/>
                <a:cs typeface="+mn-lt"/>
                <a:sym typeface="+mn-ea"/>
              </a:endParaRPr>
            </a:p>
            <a:p>
              <a:pPr algn="l">
                <a:lnSpc>
                  <a:spcPct val="150000"/>
                </a:lnSpc>
              </a:pPr>
              <a:r>
                <a:rPr sz="2000" dirty="0">
                  <a:ea typeface="+mn-lt"/>
                  <a:cs typeface="+mn-lt"/>
                  <a:sym typeface="+mn-ea"/>
                </a:rPr>
                <a:t>海报在形式上要尽量活泼一些，如可用红纸书写，强化效果，达到吸引公众积极参加的目的。</a:t>
              </a:r>
              <a:endParaRPr sz="2000"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699765"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海报</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442720" y="1209675"/>
            <a:ext cx="9013825" cy="3415030"/>
          </a:xfrm>
          <a:prstGeom prst="rect">
            <a:avLst/>
          </a:prstGeom>
          <a:noFill/>
        </p:spPr>
        <p:txBody>
          <a:bodyPr wrap="square" rtlCol="0">
            <a:spAutoFit/>
          </a:bodyPr>
          <a:p>
            <a:pPr algn="l">
              <a:lnSpc>
                <a:spcPct val="150000"/>
              </a:lnSpc>
            </a:pPr>
            <a:r>
              <a:rPr b="1" dirty="0">
                <a:latin typeface="幼圆" panose="02010509060101010101" charset="-122"/>
                <a:ea typeface="幼圆" panose="02010509060101010101" charset="-122"/>
                <a:sym typeface="+mn-ea"/>
              </a:rPr>
              <a:t>例文 </a:t>
            </a:r>
            <a:r>
              <a:rPr lang="en-US" b="1" dirty="0">
                <a:latin typeface="幼圆" panose="02010509060101010101" charset="-122"/>
                <a:ea typeface="幼圆" panose="02010509060101010101" charset="-122"/>
                <a:sym typeface="+mn-ea"/>
              </a:rPr>
              <a:t>1</a:t>
            </a:r>
            <a:endParaRPr b="1" dirty="0">
              <a:latin typeface="幼圆" panose="02010509060101010101" charset="-122"/>
              <a:ea typeface="幼圆" panose="02010509060101010101" charset="-122"/>
              <a:sym typeface="+mn-ea"/>
            </a:endParaRPr>
          </a:p>
          <a:p>
            <a:pPr algn="ctr">
              <a:lnSpc>
                <a:spcPct val="150000"/>
              </a:lnSpc>
            </a:pPr>
            <a:r>
              <a:rPr b="1" dirty="0">
                <a:latin typeface="幼圆" panose="02010509060101010101" charset="-122"/>
                <a:ea typeface="幼圆" panose="02010509060101010101" charset="-122"/>
                <a:sym typeface="+mn-ea"/>
              </a:rPr>
              <a:t>心理知识讲座</a:t>
            </a:r>
            <a:endParaRPr b="1"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为丰富同学们的心理学知识，解开同学们心中的青春困惑，我们邀请</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大学心理学教授 ×× 前来我校讲授“青春期”心理知识讲座，欢迎大家踊跃参加。</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时间：×× 月 ×× 日下午 4：00</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地点：本校阶梯教室 202</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 学校团委</a:t>
            </a:r>
            <a:endParaRPr dirty="0">
              <a:latin typeface="幼圆" panose="02010509060101010101" charset="-122"/>
              <a:ea typeface="幼圆" panose="02010509060101010101" charset="-122"/>
              <a:sym typeface="+mn-ea"/>
            </a:endParaRPr>
          </a:p>
          <a:p>
            <a:pPr algn="l">
              <a:lnSpc>
                <a:spcPct val="150000"/>
              </a:lnSpc>
            </a:pPr>
            <a:r>
              <a:rPr dirty="0">
                <a:latin typeface="幼圆" panose="02010509060101010101" charset="-122"/>
                <a:ea typeface="幼圆" panose="02010509060101010101" charset="-122"/>
                <a:sym typeface="+mn-ea"/>
              </a:rPr>
              <a:t>　　　　　　　　　　　　　　　　　　　　　　　　  ×××× 年 ×× 月 ×× 日</a:t>
            </a:r>
            <a:endParaRPr dirty="0">
              <a:latin typeface="幼圆" panose="02010509060101010101" charset="-122"/>
              <a:ea typeface="幼圆" panose="02010509060101010101" charset="-122"/>
              <a:sym typeface="+mn-ea"/>
            </a:endParaRPr>
          </a:p>
        </p:txBody>
      </p:sp>
    </p:spTree>
  </p:cSld>
  <p:clrMapOvr>
    <a:masterClrMapping/>
  </p:clrMapOvr>
  <p:transition spd="slow" advTm="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5394961" y="471470"/>
              <a:ext cx="1402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写作原则</a:t>
              </a:r>
              <a:endParaRPr lang="zh-CN" altLang="en-US" sz="2400">
                <a:sym typeface="+mn-ea"/>
              </a:endParaRPr>
            </a:p>
          </p:txBody>
        </p:sp>
      </p:grpSp>
      <p:grpSp>
        <p:nvGrpSpPr>
          <p:cNvPr id="3" name="组合 2"/>
          <p:cNvGrpSpPr/>
          <p:nvPr/>
        </p:nvGrpSpPr>
        <p:grpSpPr>
          <a:xfrm>
            <a:off x="892253" y="1077407"/>
            <a:ext cx="9625965" cy="5169535"/>
            <a:chOff x="743847" y="888721"/>
            <a:chExt cx="9625965" cy="516953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530602" y="888721"/>
              <a:ext cx="3839210" cy="516953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（1）内容要真实，切不可张冠李戴、文不对题；可以适当地运用一些鼓动性的词语以吸引观众，但不可夸张失实。</a:t>
              </a:r>
              <a:endParaRPr lang="zh-CN" altLang="en-US" sz="2000">
                <a:sym typeface="+mn-ea"/>
              </a:endParaRPr>
            </a:p>
            <a:p>
              <a:pPr fontAlgn="auto">
                <a:lnSpc>
                  <a:spcPct val="150000"/>
                </a:lnSpc>
              </a:pPr>
              <a:r>
                <a:rPr lang="zh-CN" altLang="en-US" sz="2000">
                  <a:sym typeface="+mn-ea"/>
                </a:rPr>
                <a:t>（2）在文字上要力求简洁明了，行文直截了当，不可啰唆冗长、拐弯抹角。</a:t>
              </a:r>
              <a:endParaRPr lang="zh-CN" altLang="en-US" sz="2000">
                <a:sym typeface="+mn-ea"/>
              </a:endParaRPr>
            </a:p>
            <a:p>
              <a:pPr fontAlgn="auto">
                <a:lnSpc>
                  <a:spcPct val="150000"/>
                </a:lnSpc>
              </a:pPr>
              <a:r>
                <a:rPr lang="zh-CN" altLang="en-US" sz="2000">
                  <a:sym typeface="+mn-ea"/>
                </a:rPr>
                <a:t>（3）可以根据内容的需要，配上象征性的图案或图像，色彩和构图要突出、醒目、新颖，手法要明快。</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第四节　简报</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7621" y="0"/>
            <a:ext cx="12192000" cy="6858000"/>
            <a:chOff x="1" y="0"/>
            <a:chExt cx="12192000" cy="6858000"/>
          </a:xfrm>
        </p:grpSpPr>
        <p:sp>
          <p:nvSpPr>
            <p:cNvPr id="45" name="矩形 4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54654" y="-2356871"/>
              <a:ext cx="6267453" cy="11571742"/>
            </a:xfrm>
            <a:prstGeom prst="rect">
              <a:avLst/>
            </a:prstGeom>
          </p:spPr>
        </p:pic>
      </p:grpSp>
      <p:sp>
        <p:nvSpPr>
          <p:cNvPr id="14" name="Shape 1787"/>
          <p:cNvSpPr/>
          <p:nvPr/>
        </p:nvSpPr>
        <p:spPr>
          <a:xfrm>
            <a:off x="6144623" y="2246234"/>
            <a:ext cx="1"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5" name="Shape 1785"/>
          <p:cNvSpPr/>
          <p:nvPr/>
        </p:nvSpPr>
        <p:spPr>
          <a:xfrm>
            <a:off x="6144623" y="2246237"/>
            <a:ext cx="3995551" cy="134299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8" name="Shape 1789"/>
          <p:cNvSpPr/>
          <p:nvPr/>
        </p:nvSpPr>
        <p:spPr>
          <a:xfrm flipH="1">
            <a:off x="2141967" y="2246234"/>
            <a:ext cx="4002657"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9" name="椭圆 18"/>
          <p:cNvSpPr/>
          <p:nvPr/>
        </p:nvSpPr>
        <p:spPr>
          <a:xfrm>
            <a:off x="5401227" y="1522567"/>
            <a:ext cx="1403809" cy="1439859"/>
          </a:xfrm>
          <a:prstGeom prst="ellipse">
            <a:avLst/>
          </a:prstGeom>
          <a:solidFill>
            <a:schemeClr val="bg1">
              <a:lumMod val="9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ea typeface="宋体" panose="02010600030101010101" pitchFamily="2" charset="-122"/>
            </a:endParaRPr>
          </a:p>
        </p:txBody>
      </p:sp>
      <p:sp>
        <p:nvSpPr>
          <p:cNvPr id="21" name="椭圆 20"/>
          <p:cNvSpPr/>
          <p:nvPr/>
        </p:nvSpPr>
        <p:spPr>
          <a:xfrm>
            <a:off x="5554749" y="1637697"/>
            <a:ext cx="1179318" cy="1209603"/>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728553" y="3321061"/>
            <a:ext cx="10734895" cy="809099"/>
            <a:chOff x="864590" y="3132375"/>
            <a:chExt cx="10734895" cy="809099"/>
          </a:xfrm>
        </p:grpSpPr>
        <p:grpSp>
          <p:nvGrpSpPr>
            <p:cNvPr id="6" name="组合 5"/>
            <p:cNvGrpSpPr/>
            <p:nvPr/>
          </p:nvGrpSpPr>
          <p:grpSpPr>
            <a:xfrm>
              <a:off x="864590" y="3132375"/>
              <a:ext cx="1786261" cy="617499"/>
              <a:chOff x="1256476" y="3132375"/>
              <a:chExt cx="1786261" cy="617499"/>
            </a:xfrm>
          </p:grpSpPr>
          <p:sp>
            <p:nvSpPr>
              <p:cNvPr id="26" name="圆角矩形 13"/>
              <p:cNvSpPr/>
              <p:nvPr/>
            </p:nvSpPr>
            <p:spPr>
              <a:xfrm>
                <a:off x="1256476"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27" name="圆角矩形 14"/>
              <p:cNvSpPr/>
              <p:nvPr/>
            </p:nvSpPr>
            <p:spPr>
              <a:xfrm>
                <a:off x="1345703"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38" name="文本框 37"/>
              <p:cNvSpPr txBox="1"/>
              <p:nvPr/>
            </p:nvSpPr>
            <p:spPr>
              <a:xfrm>
                <a:off x="1793663"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概念</a:t>
                </a: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4" name="组合 3"/>
            <p:cNvGrpSpPr/>
            <p:nvPr/>
          </p:nvGrpSpPr>
          <p:grpSpPr>
            <a:xfrm>
              <a:off x="5338908" y="3132375"/>
              <a:ext cx="1786261" cy="617499"/>
              <a:chOff x="5226174" y="3132375"/>
              <a:chExt cx="1786261" cy="617499"/>
            </a:xfrm>
          </p:grpSpPr>
          <p:sp>
            <p:nvSpPr>
              <p:cNvPr id="30" name="圆角矩形 19"/>
              <p:cNvSpPr/>
              <p:nvPr/>
            </p:nvSpPr>
            <p:spPr>
              <a:xfrm>
                <a:off x="5226174"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3" name="圆角矩形 20"/>
              <p:cNvSpPr/>
              <p:nvPr/>
            </p:nvSpPr>
            <p:spPr>
              <a:xfrm>
                <a:off x="5315401"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0" name="文本框 39"/>
              <p:cNvSpPr txBox="1"/>
              <p:nvPr/>
            </p:nvSpPr>
            <p:spPr>
              <a:xfrm>
                <a:off x="5759592"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特点</a:t>
                </a:r>
                <a:endParaRPr lang="zh-CN" altLang="en-US" sz="2000">
                  <a:latin typeface="+mj-ea"/>
                  <a:cs typeface="+mn-ea"/>
                  <a:sym typeface="+mn-ea"/>
                </a:endParaRPr>
              </a:p>
            </p:txBody>
          </p:sp>
        </p:grpSp>
        <p:grpSp>
          <p:nvGrpSpPr>
            <p:cNvPr id="2" name="组合 1"/>
            <p:cNvGrpSpPr/>
            <p:nvPr/>
          </p:nvGrpSpPr>
          <p:grpSpPr>
            <a:xfrm>
              <a:off x="9813224" y="3132375"/>
              <a:ext cx="1786261" cy="809099"/>
              <a:chOff x="9145568" y="3132375"/>
              <a:chExt cx="1786261" cy="809099"/>
            </a:xfrm>
          </p:grpSpPr>
          <p:sp>
            <p:nvSpPr>
              <p:cNvPr id="36" name="圆角矩形 25"/>
              <p:cNvSpPr/>
              <p:nvPr/>
            </p:nvSpPr>
            <p:spPr>
              <a:xfrm>
                <a:off x="9145568"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dirty="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7" name="圆角矩形 26"/>
              <p:cNvSpPr/>
              <p:nvPr/>
            </p:nvSpPr>
            <p:spPr>
              <a:xfrm>
                <a:off x="9234794"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2" name="文本框 41"/>
              <p:cNvSpPr txBox="1"/>
              <p:nvPr/>
            </p:nvSpPr>
            <p:spPr>
              <a:xfrm>
                <a:off x="9725519" y="3234719"/>
                <a:ext cx="690880"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种类</a:t>
                </a:r>
                <a:endParaRPr lang="zh-CN" altLang="en-US" sz="2000">
                  <a:latin typeface="+mj-ea"/>
                  <a:cs typeface="+mn-ea"/>
                  <a:sym typeface="+mn-ea"/>
                </a:endParaRPr>
              </a:p>
              <a:p>
                <a:pPr algn="ct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sp>
        <p:nvSpPr>
          <p:cNvPr id="44" name="文本框 43"/>
          <p:cNvSpPr txBox="1"/>
          <p:nvPr/>
        </p:nvSpPr>
        <p:spPr>
          <a:xfrm>
            <a:off x="5598160" y="1923049"/>
            <a:ext cx="995680" cy="583565"/>
          </a:xfrm>
          <a:prstGeom prst="rect">
            <a:avLst/>
          </a:prstGeom>
          <a:noFill/>
        </p:spPr>
        <p:txBody>
          <a:bodyPr vert="horz" wrap="none" rtlCol="0">
            <a:spAutoFit/>
            <a:scene3d>
              <a:camera prst="orthographicFront"/>
              <a:lightRig rig="threePt" dir="t"/>
            </a:scene3d>
            <a:sp3d contourW="12700"/>
          </a:bodyPr>
          <a:lstStyle/>
          <a:p>
            <a:pPr algn="ctr"/>
            <a:r>
              <a:rPr lang="zh-CN" altLang="en-US" sz="3200">
                <a:latin typeface="+mj-ea"/>
                <a:cs typeface="+mn-ea"/>
                <a:sym typeface="+mn-ea"/>
              </a:rPr>
              <a:t>简报</a:t>
            </a:r>
            <a:endParaRPr lang="zh-CN" altLang="en-US" sz="3200">
              <a:latin typeface="+mj-ea"/>
              <a:cs typeface="+mn-ea"/>
              <a:sym typeface="+mn-ea"/>
            </a:endParaRPr>
          </a:p>
        </p:txBody>
      </p:sp>
      <p:grpSp>
        <p:nvGrpSpPr>
          <p:cNvPr id="8" name="组合 7"/>
          <p:cNvGrpSpPr/>
          <p:nvPr/>
        </p:nvGrpSpPr>
        <p:grpSpPr>
          <a:xfrm>
            <a:off x="587386" y="3733326"/>
            <a:ext cx="11840210" cy="2584450"/>
            <a:chOff x="597878" y="3544640"/>
            <a:chExt cx="11840210" cy="2584450"/>
          </a:xfrm>
        </p:grpSpPr>
        <p:sp>
          <p:nvSpPr>
            <p:cNvPr id="48" name="矩形 47"/>
            <p:cNvSpPr/>
            <p:nvPr/>
          </p:nvSpPr>
          <p:spPr>
            <a:xfrm>
              <a:off x="597878" y="3544640"/>
              <a:ext cx="3213735"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简报是党政机关、人民团体、企事业单位内部用于汇报工作、反映问题、沟通情况、指导工作、交流经验、传递信息的一种简短且有一定新闻性质的公文文体。</a:t>
              </a:r>
              <a:endParaRPr lang="zh-CN" altLang="en-US">
                <a:latin typeface="+mn-ea"/>
                <a:cs typeface="+mn-ea"/>
                <a:sym typeface="+mn-ea"/>
              </a:endParaRPr>
            </a:p>
          </p:txBody>
        </p:sp>
        <p:sp>
          <p:nvSpPr>
            <p:cNvPr id="60" name="矩形 59"/>
            <p:cNvSpPr/>
            <p:nvPr/>
          </p:nvSpPr>
          <p:spPr>
            <a:xfrm>
              <a:off x="5213058" y="3858965"/>
              <a:ext cx="2525395" cy="147637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（一）新闻性</a:t>
              </a:r>
              <a:endParaRPr lang="zh-CN" altLang="en-US" sz="2000">
                <a:latin typeface="+mn-ea"/>
                <a:cs typeface="+mn-ea"/>
                <a:sym typeface="+mn-ea"/>
              </a:endParaRPr>
            </a:p>
            <a:p>
              <a:pPr algn="l" fontAlgn="auto">
                <a:lnSpc>
                  <a:spcPct val="150000"/>
                </a:lnSpc>
              </a:pPr>
              <a:r>
                <a:rPr lang="zh-CN" altLang="en-US" sz="2000">
                  <a:latin typeface="+mn-ea"/>
                  <a:cs typeface="+mn-ea"/>
                  <a:sym typeface="+mn-ea"/>
                </a:rPr>
                <a:t>（二）集束性</a:t>
              </a:r>
              <a:endParaRPr lang="zh-CN" altLang="en-US" sz="2000">
                <a:latin typeface="+mn-ea"/>
                <a:cs typeface="+mn-ea"/>
                <a:sym typeface="+mn-ea"/>
              </a:endParaRPr>
            </a:p>
            <a:p>
              <a:pPr algn="l" fontAlgn="auto">
                <a:lnSpc>
                  <a:spcPct val="150000"/>
                </a:lnSpc>
              </a:pPr>
              <a:r>
                <a:rPr lang="zh-CN" altLang="en-US" sz="2000">
                  <a:latin typeface="+mn-ea"/>
                  <a:cs typeface="+mn-ea"/>
                  <a:sym typeface="+mn-ea"/>
                </a:rPr>
                <a:t>（三）规范性</a:t>
              </a:r>
              <a:endParaRPr lang="zh-CN" altLang="en-US" sz="2000">
                <a:latin typeface="+mn-ea"/>
                <a:cs typeface="+mn-ea"/>
                <a:sym typeface="+mn-ea"/>
              </a:endParaRPr>
            </a:p>
          </p:txBody>
        </p:sp>
        <p:sp>
          <p:nvSpPr>
            <p:cNvPr id="62" name="矩形 61"/>
            <p:cNvSpPr/>
            <p:nvPr/>
          </p:nvSpPr>
          <p:spPr>
            <a:xfrm>
              <a:off x="9175458" y="3633540"/>
              <a:ext cx="3262630" cy="193802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（一）综合简报</a:t>
              </a:r>
              <a:endParaRPr lang="zh-CN" altLang="en-US" sz="2000">
                <a:latin typeface="+mn-ea"/>
                <a:cs typeface="+mn-ea"/>
                <a:sym typeface="+mn-ea"/>
              </a:endParaRPr>
            </a:p>
            <a:p>
              <a:pPr algn="l" fontAlgn="auto">
                <a:lnSpc>
                  <a:spcPct val="150000"/>
                </a:lnSpc>
              </a:pPr>
              <a:r>
                <a:rPr lang="zh-CN" altLang="en-US" sz="2000">
                  <a:latin typeface="+mn-ea"/>
                  <a:cs typeface="+mn-ea"/>
                  <a:sym typeface="+mn-ea"/>
                </a:rPr>
                <a:t>（二）专题简报</a:t>
              </a:r>
              <a:endParaRPr lang="zh-CN" altLang="en-US" sz="2000">
                <a:latin typeface="+mn-ea"/>
                <a:cs typeface="+mn-ea"/>
                <a:sym typeface="+mn-ea"/>
              </a:endParaRPr>
            </a:p>
            <a:p>
              <a:pPr algn="l" fontAlgn="auto">
                <a:lnSpc>
                  <a:spcPct val="150000"/>
                </a:lnSpc>
              </a:pPr>
              <a:r>
                <a:rPr lang="zh-CN" altLang="en-US" sz="2000">
                  <a:latin typeface="+mn-ea"/>
                  <a:cs typeface="+mn-ea"/>
                  <a:sym typeface="+mn-ea"/>
                </a:rPr>
                <a:t>（三）会议简报</a:t>
              </a:r>
              <a:endParaRPr lang="zh-CN" altLang="en-US" sz="2000">
                <a:latin typeface="+mn-ea"/>
                <a:cs typeface="+mn-ea"/>
                <a:sym typeface="+mn-ea"/>
              </a:endParaRPr>
            </a:p>
            <a:p>
              <a:pPr algn="l" fontAlgn="auto">
                <a:lnSpc>
                  <a:spcPct val="150000"/>
                </a:lnSpc>
              </a:pPr>
              <a:r>
                <a:rPr lang="zh-CN" altLang="en-US" sz="2000">
                  <a:latin typeface="+mn-ea"/>
                  <a:cs typeface="+mn-ea"/>
                  <a:sym typeface="+mn-ea"/>
                </a:rPr>
                <a:t>（四）动态简报</a:t>
              </a:r>
              <a:endParaRPr lang="zh-CN" altLang="en-US" sz="2000">
                <a:latin typeface="+mn-ea"/>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636" y="0"/>
            <a:ext cx="12192000" cy="6858000"/>
            <a:chOff x="1" y="0"/>
            <a:chExt cx="12192000" cy="6858000"/>
          </a:xfrm>
        </p:grpSpPr>
        <p:sp>
          <p:nvSpPr>
            <p:cNvPr id="47" name="矩形 4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49" name="文本框 48"/>
            <p:cNvSpPr txBox="1"/>
            <p:nvPr/>
          </p:nvSpPr>
          <p:spPr>
            <a:xfrm>
              <a:off x="5242561" y="615615"/>
              <a:ext cx="17068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简报的结构</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4" name="组合 3"/>
          <p:cNvGrpSpPr/>
          <p:nvPr/>
        </p:nvGrpSpPr>
        <p:grpSpPr>
          <a:xfrm>
            <a:off x="477772" y="1562062"/>
            <a:ext cx="10819897" cy="4523105"/>
            <a:chOff x="397762" y="2054187"/>
            <a:chExt cx="10819897" cy="4523105"/>
          </a:xfrm>
        </p:grpSpPr>
        <p:sp>
          <p:nvSpPr>
            <p:cNvPr id="5" name="矩形 4"/>
            <p:cNvSpPr/>
            <p:nvPr/>
          </p:nvSpPr>
          <p:spPr>
            <a:xfrm rot="10800000">
              <a:off x="4595612" y="3562183"/>
              <a:ext cx="2962141" cy="605307"/>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9" name="矩形 8"/>
            <p:cNvSpPr/>
            <p:nvPr/>
          </p:nvSpPr>
          <p:spPr>
            <a:xfrm rot="10800000">
              <a:off x="6785020" y="2763693"/>
              <a:ext cx="2228045" cy="524814"/>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10" name="矩形 9"/>
            <p:cNvSpPr/>
            <p:nvPr/>
          </p:nvSpPr>
          <p:spPr>
            <a:xfrm rot="10800000">
              <a:off x="3140299" y="2763693"/>
              <a:ext cx="2266681" cy="524814"/>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13" name="矩形 7"/>
            <p:cNvSpPr/>
            <p:nvPr/>
          </p:nvSpPr>
          <p:spPr>
            <a:xfrm rot="10800000">
              <a:off x="6785222" y="3283745"/>
              <a:ext cx="772531" cy="278438"/>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2531" h="278438">
                  <a:moveTo>
                    <a:pt x="0" y="0"/>
                  </a:moveTo>
                  <a:lnTo>
                    <a:pt x="624894" y="0"/>
                  </a:lnTo>
                  <a:lnTo>
                    <a:pt x="772531" y="278438"/>
                  </a:lnTo>
                  <a:lnTo>
                    <a:pt x="142875" y="273676"/>
                  </a:lnTo>
                  <a:lnTo>
                    <a:pt x="0" y="0"/>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solidFill>
                  <a:schemeClr val="tx1"/>
                </a:solidFill>
              </a:endParaRPr>
            </a:p>
          </p:txBody>
        </p:sp>
        <p:sp>
          <p:nvSpPr>
            <p:cNvPr id="15" name="矩形 7"/>
            <p:cNvSpPr/>
            <p:nvPr/>
          </p:nvSpPr>
          <p:spPr>
            <a:xfrm rot="10800000">
              <a:off x="4584946" y="3281718"/>
              <a:ext cx="824919" cy="280465"/>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 name="connsiteX0-21" fmla="*/ 0 w 967794"/>
                <a:gd name="connsiteY0-22" fmla="*/ 0 h 278438"/>
                <a:gd name="connsiteX1-23" fmla="*/ 967794 w 967794"/>
                <a:gd name="connsiteY1-24" fmla="*/ 23812 h 278438"/>
                <a:gd name="connsiteX2-25" fmla="*/ 772531 w 967794"/>
                <a:gd name="connsiteY2-26" fmla="*/ 278438 h 278438"/>
                <a:gd name="connsiteX3-27" fmla="*/ 142875 w 967794"/>
                <a:gd name="connsiteY3-28" fmla="*/ 273676 h 278438"/>
                <a:gd name="connsiteX4-29" fmla="*/ 0 w 967794"/>
                <a:gd name="connsiteY4-30" fmla="*/ 0 h 278438"/>
                <a:gd name="connsiteX0-31" fmla="*/ 490537 w 824919"/>
                <a:gd name="connsiteY0-32" fmla="*/ 0 h 340351"/>
                <a:gd name="connsiteX1-33" fmla="*/ 824919 w 824919"/>
                <a:gd name="connsiteY1-34" fmla="*/ 85725 h 340351"/>
                <a:gd name="connsiteX2-35" fmla="*/ 629656 w 824919"/>
                <a:gd name="connsiteY2-36" fmla="*/ 340351 h 340351"/>
                <a:gd name="connsiteX3-37" fmla="*/ 0 w 824919"/>
                <a:gd name="connsiteY3-38" fmla="*/ 335589 h 340351"/>
                <a:gd name="connsiteX4-39" fmla="*/ 490537 w 824919"/>
                <a:gd name="connsiteY4-40" fmla="*/ 0 h 340351"/>
                <a:gd name="connsiteX0-41" fmla="*/ 171450 w 824919"/>
                <a:gd name="connsiteY0-42" fmla="*/ 4763 h 254626"/>
                <a:gd name="connsiteX1-43" fmla="*/ 824919 w 824919"/>
                <a:gd name="connsiteY1-44" fmla="*/ 0 h 254626"/>
                <a:gd name="connsiteX2-45" fmla="*/ 629656 w 824919"/>
                <a:gd name="connsiteY2-46" fmla="*/ 254626 h 254626"/>
                <a:gd name="connsiteX3-47" fmla="*/ 0 w 824919"/>
                <a:gd name="connsiteY3-48" fmla="*/ 249864 h 254626"/>
                <a:gd name="connsiteX4-49" fmla="*/ 171450 w 824919"/>
                <a:gd name="connsiteY4-50" fmla="*/ 4763 h 254626"/>
                <a:gd name="connsiteX0-51" fmla="*/ 171450 w 824919"/>
                <a:gd name="connsiteY0-52" fmla="*/ 4763 h 260942"/>
                <a:gd name="connsiteX1-53" fmla="*/ 824919 w 824919"/>
                <a:gd name="connsiteY1-54" fmla="*/ 0 h 260942"/>
                <a:gd name="connsiteX2-55" fmla="*/ 629656 w 824919"/>
                <a:gd name="connsiteY2-56" fmla="*/ 254626 h 260942"/>
                <a:gd name="connsiteX3-57" fmla="*/ 0 w 824919"/>
                <a:gd name="connsiteY3-58" fmla="*/ 260942 h 260942"/>
                <a:gd name="connsiteX4-59" fmla="*/ 171450 w 824919"/>
                <a:gd name="connsiteY4-60" fmla="*/ 4763 h 2609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4919" h="260942">
                  <a:moveTo>
                    <a:pt x="171450" y="4763"/>
                  </a:moveTo>
                  <a:lnTo>
                    <a:pt x="824919" y="0"/>
                  </a:lnTo>
                  <a:lnTo>
                    <a:pt x="629656" y="254626"/>
                  </a:lnTo>
                  <a:lnTo>
                    <a:pt x="0" y="260942"/>
                  </a:lnTo>
                  <a:lnTo>
                    <a:pt x="171450" y="4763"/>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solidFill>
                  <a:schemeClr val="tx1"/>
                </a:solidFill>
              </a:endParaRPr>
            </a:p>
          </p:txBody>
        </p:sp>
        <p:grpSp>
          <p:nvGrpSpPr>
            <p:cNvPr id="3" name="组合 2"/>
            <p:cNvGrpSpPr/>
            <p:nvPr/>
          </p:nvGrpSpPr>
          <p:grpSpPr>
            <a:xfrm>
              <a:off x="397762" y="2054187"/>
              <a:ext cx="10819897" cy="4523105"/>
              <a:chOff x="339290" y="2054187"/>
              <a:chExt cx="10819897" cy="4523105"/>
            </a:xfrm>
          </p:grpSpPr>
          <p:sp>
            <p:nvSpPr>
              <p:cNvPr id="50" name="矩形 49"/>
              <p:cNvSpPr/>
              <p:nvPr/>
            </p:nvSpPr>
            <p:spPr>
              <a:xfrm>
                <a:off x="339290" y="2054187"/>
                <a:ext cx="2825750" cy="452310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报名：一般用大字套红，醒目大方。</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期数：排在报名的正下方，有的连续出，还要注明总期数，总期数用括号括入。</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编号：排在报头右侧的上方位置。</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编发单位：排在横隔线的左上方位置。</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印发日期：排在横隔线的右上方位置。</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密级：排在报头左侧上方位置。</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51" name="矩形 50"/>
              <p:cNvSpPr/>
              <p:nvPr/>
            </p:nvSpPr>
            <p:spPr>
              <a:xfrm>
                <a:off x="9090673" y="2531707"/>
                <a:ext cx="2068514" cy="230695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在末页的下方，用两条平行线框住，左侧写报、送、发单位的名称或个人姓名、职</a:t>
                </a:r>
                <a:endParaRPr lang="zh-CN" altLang="en-US" sz="16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务，右侧写本期印发份数。</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52" name="矩形 51"/>
              <p:cNvSpPr/>
              <p:nvPr/>
            </p:nvSpPr>
            <p:spPr>
              <a:xfrm>
                <a:off x="4868110" y="4270337"/>
                <a:ext cx="2515235" cy="230695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编排原则是：①各篇文章要围绕一个中心，从不同角度反映某一问题；②最突出中心的文章在前面；③每篇文章疏密间隔要恰当，标题字号要一致。</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3826747" y="2826280"/>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dirty="0">
                  <a:solidFill>
                    <a:schemeClr val="tx1"/>
                  </a:solidFill>
                  <a:latin typeface="TypeLand 康熙字典體 Trial" panose="020B0502000000000001" pitchFamily="34" charset="-122"/>
                  <a:ea typeface="TypeLand 康熙字典體 Trial" panose="020B0502000000000001" pitchFamily="34" charset="-122"/>
                </a:rPr>
                <a:t>报头</a:t>
              </a:r>
              <a:endParaRPr lang="zh-CN" altLang="en-US" sz="2000" dirty="0">
                <a:solidFill>
                  <a:schemeClr val="tx1"/>
                </a:solidFill>
                <a:latin typeface="TypeLand 康熙字典體 Trial" panose="020B0502000000000001" pitchFamily="34" charset="-122"/>
                <a:ea typeface="TypeLand 康熙字典體 Trial" panose="020B0502000000000001" pitchFamily="34" charset="-122"/>
              </a:endParaRPr>
            </a:p>
          </p:txBody>
        </p:sp>
        <p:sp>
          <p:nvSpPr>
            <p:cNvPr id="54" name="文本框 53"/>
            <p:cNvSpPr txBox="1"/>
            <p:nvPr/>
          </p:nvSpPr>
          <p:spPr>
            <a:xfrm>
              <a:off x="5442387" y="3680657"/>
              <a:ext cx="1198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dirty="0">
                  <a:solidFill>
                    <a:schemeClr val="tx1"/>
                  </a:solidFill>
                  <a:latin typeface="TypeLand 康熙字典體 Trial" panose="020B0502000000000001" pitchFamily="34" charset="-122"/>
                  <a:ea typeface="TypeLand 康熙字典體 Trial" panose="020B0502000000000001" pitchFamily="34" charset="-122"/>
                </a:rPr>
                <a:t>报道正文</a:t>
              </a:r>
              <a:endParaRPr lang="zh-CN" altLang="en-US" sz="2000" dirty="0">
                <a:solidFill>
                  <a:schemeClr val="tx1"/>
                </a:solidFill>
                <a:latin typeface="TypeLand 康熙字典體 Trial" panose="020B0502000000000001" pitchFamily="34" charset="-122"/>
                <a:ea typeface="TypeLand 康熙字典體 Trial" panose="020B0502000000000001" pitchFamily="34" charset="-122"/>
              </a:endParaRPr>
            </a:p>
          </p:txBody>
        </p:sp>
        <p:sp>
          <p:nvSpPr>
            <p:cNvPr id="55" name="文本框 54"/>
            <p:cNvSpPr txBox="1"/>
            <p:nvPr/>
          </p:nvSpPr>
          <p:spPr>
            <a:xfrm>
              <a:off x="7586454" y="2837438"/>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dirty="0">
                  <a:solidFill>
                    <a:schemeClr val="tx1"/>
                  </a:solidFill>
                  <a:latin typeface="TypeLand 康熙字典體 Trial" panose="020B0502000000000001" pitchFamily="34" charset="-122"/>
                  <a:ea typeface="TypeLand 康熙字典體 Trial" panose="020B0502000000000001" pitchFamily="34" charset="-122"/>
                </a:rPr>
                <a:t>报尾</a:t>
              </a:r>
              <a:endParaRPr lang="zh-CN" altLang="en-US" sz="2000" dirty="0">
                <a:solidFill>
                  <a:schemeClr val="tx1"/>
                </a:solidFill>
                <a:latin typeface="TypeLand 康熙字典體 Trial" panose="020B0502000000000001" pitchFamily="34" charset="-122"/>
                <a:ea typeface="TypeLand 康熙字典體 Trial" panose="020B0502000000000001" pitchFamily="34"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5394961" y="420035"/>
              <a:ext cx="1402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注意事项</a:t>
              </a:r>
              <a:endParaRPr lang="zh-CN" altLang="en-US" sz="2400">
                <a:sym typeface="+mn-ea"/>
              </a:endParaRPr>
            </a:p>
          </p:txBody>
        </p:sp>
      </p:grpSp>
      <p:grpSp>
        <p:nvGrpSpPr>
          <p:cNvPr id="3" name="组合 2"/>
          <p:cNvGrpSpPr/>
          <p:nvPr/>
        </p:nvGrpSpPr>
        <p:grpSpPr>
          <a:xfrm>
            <a:off x="892253" y="764459"/>
            <a:ext cx="10317324" cy="7139305"/>
            <a:chOff x="743847" y="575773"/>
            <a:chExt cx="10317324" cy="713930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648828" y="575773"/>
              <a:ext cx="4412343" cy="713930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a:sym typeface="+mn-ea"/>
                </a:rPr>
                <a:t>（一）标题</a:t>
              </a:r>
              <a:endParaRPr lang="zh-CN" altLang="en-US">
                <a:sym typeface="+mn-ea"/>
              </a:endParaRPr>
            </a:p>
            <a:p>
              <a:pPr fontAlgn="auto">
                <a:lnSpc>
                  <a:spcPct val="150000"/>
                </a:lnSpc>
              </a:pPr>
              <a:r>
                <a:rPr lang="zh-CN" altLang="en-US">
                  <a:sym typeface="+mn-ea"/>
                </a:rPr>
                <a:t>简报的标题跟新闻的标题有些类似，可分为单标题和双标题两种基本类型。</a:t>
              </a:r>
              <a:endParaRPr lang="zh-CN" altLang="en-US">
                <a:sym typeface="+mn-ea"/>
              </a:endParaRPr>
            </a:p>
            <a:p>
              <a:pPr fontAlgn="auto">
                <a:lnSpc>
                  <a:spcPct val="150000"/>
                </a:lnSpc>
              </a:pPr>
              <a:r>
                <a:rPr lang="zh-CN" altLang="en-US">
                  <a:sym typeface="+mn-ea"/>
                </a:rPr>
                <a:t>（二）正文</a:t>
              </a:r>
              <a:endParaRPr lang="zh-CN" altLang="en-US">
                <a:sym typeface="+mn-ea"/>
              </a:endParaRPr>
            </a:p>
            <a:p>
              <a:pPr fontAlgn="auto">
                <a:lnSpc>
                  <a:spcPct val="150000"/>
                </a:lnSpc>
              </a:pPr>
              <a:r>
                <a:rPr lang="zh-CN" altLang="en-US">
                  <a:sym typeface="+mn-ea"/>
                </a:rPr>
                <a:t>1. 导语</a:t>
              </a:r>
              <a:endParaRPr lang="zh-CN" altLang="en-US">
                <a:sym typeface="+mn-ea"/>
              </a:endParaRPr>
            </a:p>
            <a:p>
              <a:pPr fontAlgn="auto">
                <a:lnSpc>
                  <a:spcPct val="150000"/>
                </a:lnSpc>
              </a:pPr>
              <a:r>
                <a:rPr lang="zh-CN" altLang="en-US">
                  <a:sym typeface="+mn-ea"/>
                </a:rPr>
                <a:t>导语就是简报的开头语，要用简短的文字，准确地概括报道的内容，说明报道的宗旨，引导读者阅读全文。</a:t>
              </a:r>
              <a:endParaRPr lang="zh-CN" altLang="en-US">
                <a:sym typeface="+mn-ea"/>
              </a:endParaRPr>
            </a:p>
            <a:p>
              <a:pPr fontAlgn="auto">
                <a:lnSpc>
                  <a:spcPct val="150000"/>
                </a:lnSpc>
              </a:pPr>
              <a:r>
                <a:rPr lang="zh-CN" altLang="en-US">
                  <a:sym typeface="+mn-ea"/>
                </a:rPr>
                <a:t>2. 主体</a:t>
              </a:r>
              <a:endParaRPr lang="zh-CN" altLang="en-US">
                <a:sym typeface="+mn-ea"/>
              </a:endParaRPr>
            </a:p>
            <a:p>
              <a:pPr fontAlgn="auto">
                <a:lnSpc>
                  <a:spcPct val="150000"/>
                </a:lnSpc>
              </a:pPr>
              <a:r>
                <a:rPr lang="zh-CN" altLang="en-US">
                  <a:sym typeface="+mn-ea"/>
                </a:rPr>
                <a:t>主体是简报的主要部分，它的任务是用足够的、典型的、富有说服力的材料把导语的内容具体化，用材料来说明观点。</a:t>
              </a:r>
              <a:endParaRPr lang="zh-CN" altLang="en-US">
                <a:sym typeface="+mn-ea"/>
              </a:endParaRPr>
            </a:p>
            <a:p>
              <a:pPr fontAlgn="auto">
                <a:lnSpc>
                  <a:spcPct val="150000"/>
                </a:lnSpc>
              </a:pPr>
              <a:r>
                <a:rPr lang="zh-CN" altLang="en-US">
                  <a:sym typeface="+mn-ea"/>
                </a:rPr>
                <a:t>3. 结尾</a:t>
              </a:r>
              <a:endParaRPr lang="zh-CN" altLang="en-US">
                <a:sym typeface="+mn-ea"/>
              </a:endParaRPr>
            </a:p>
            <a:p>
              <a:pPr fontAlgn="auto">
                <a:lnSpc>
                  <a:spcPct val="150000"/>
                </a:lnSpc>
              </a:pPr>
              <a:r>
                <a:rPr lang="zh-CN" altLang="en-US">
                  <a:sym typeface="+mn-ea"/>
                </a:rPr>
                <a:t>简报要不要结尾，因内容而定。</a:t>
              </a:r>
              <a:endParaRPr lang="zh-CN" altLang="en-US">
                <a:sym typeface="+mn-ea"/>
              </a:endParaRPr>
            </a:p>
            <a:p>
              <a:pPr fontAlgn="auto">
                <a:lnSpc>
                  <a:spcPct val="150000"/>
                </a:lnSpc>
              </a:pPr>
              <a:endParaRPr lang="zh-CN" altLang="en-US" sz="2000">
                <a:sym typeface="+mn-ea"/>
              </a:endParaRPr>
            </a:p>
            <a:p>
              <a:pPr>
                <a:lnSpc>
                  <a:spcPct val="25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第一节　</a:t>
            </a:r>
            <a:r>
              <a:rPr lang="zh-CN" altLang="en-US" sz="3600" b="1" dirty="0">
                <a:solidFill>
                  <a:srgbClr val="7030A0"/>
                </a:solidFill>
                <a:ea typeface="+mn-lt"/>
                <a:cs typeface="经典细圆简" panose="02010609000101010101" pitchFamily="49" charset="-122"/>
                <a:sym typeface="+mn-ea"/>
              </a:rPr>
              <a:t>策划书</a:t>
            </a:r>
            <a:endParaRPr lang="zh-CN" altLang="en-US" sz="3600" b="1" dirty="0">
              <a:solidFill>
                <a:srgbClr val="7030A0"/>
              </a:solidFill>
              <a:ea typeface="+mn-lt"/>
              <a:cs typeface="经典细圆简"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第五节　演讲稿</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51764" y="1524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5242561" y="615615"/>
              <a:ext cx="17068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演讲稿概述</a:t>
              </a:r>
              <a:endParaRPr lang="zh-CN" altLang="en-US" sz="2400">
                <a:latin typeface="Calibri" panose="020F0502020204030204" charset="0"/>
                <a:sym typeface="+mn-ea"/>
              </a:endParaRPr>
            </a:p>
          </p:txBody>
        </p:sp>
      </p:grpSp>
      <p:grpSp>
        <p:nvGrpSpPr>
          <p:cNvPr id="12" name="组合 11"/>
          <p:cNvGrpSpPr/>
          <p:nvPr/>
        </p:nvGrpSpPr>
        <p:grpSpPr>
          <a:xfrm>
            <a:off x="623570" y="1165860"/>
            <a:ext cx="11295379" cy="5545363"/>
            <a:chOff x="1515803" y="1907721"/>
            <a:chExt cx="9975373" cy="4604366"/>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6245"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2816" y="2487109"/>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229691" y="2693845"/>
              <a:ext cx="1205143" cy="1148870"/>
            </a:xfrm>
            <a:prstGeom prst="rect">
              <a:avLst/>
            </a:prstGeom>
            <a:noFill/>
          </p:spPr>
          <p:txBody>
            <a:bodyPr wrap="square">
              <a:spAutoFit/>
              <a:scene3d>
                <a:camera prst="orthographicFront"/>
                <a:lightRig rig="threePt" dir="t"/>
              </a:scene3d>
              <a:sp3d contourW="12700"/>
            </a:bodyPr>
            <a:lstStyle/>
            <a:p>
              <a:pPr algn="l">
                <a:defRPr/>
              </a:pPr>
              <a:r>
                <a:rPr lang="zh-CN" altLang="en-US" sz="2800">
                  <a:sym typeface="+mn-ea"/>
                </a:rPr>
                <a:t>演讲的概念和特点</a:t>
              </a:r>
              <a:endParaRPr lang="zh-CN" altLang="en-US" sz="2800">
                <a:sym typeface="+mn-ea"/>
              </a:endParaRPr>
            </a:p>
          </p:txBody>
        </p:sp>
        <p:sp>
          <p:nvSpPr>
            <p:cNvPr id="27" name="文本框 26"/>
            <p:cNvSpPr txBox="1"/>
            <p:nvPr/>
          </p:nvSpPr>
          <p:spPr>
            <a:xfrm>
              <a:off x="8603095" y="2693845"/>
              <a:ext cx="1286458" cy="1148870"/>
            </a:xfrm>
            <a:prstGeom prst="rect">
              <a:avLst/>
            </a:prstGeom>
            <a:noFill/>
          </p:spPr>
          <p:txBody>
            <a:bodyPr wrap="square">
              <a:spAutoFit/>
              <a:scene3d>
                <a:camera prst="orthographicFront"/>
                <a:lightRig rig="threePt" dir="t"/>
              </a:scene3d>
              <a:sp3d contourW="12700"/>
            </a:bodyPr>
            <a:lstStyle/>
            <a:p>
              <a:pPr algn="r">
                <a:defRPr/>
              </a:pPr>
              <a:r>
                <a:rPr lang="zh-CN" altLang="en-US" sz="2800">
                  <a:sym typeface="+mn-ea"/>
                </a:rPr>
                <a:t>演讲稿的概念和作用</a:t>
              </a:r>
              <a:endParaRPr lang="zh-CN" altLang="en-US" sz="2800">
                <a:sym typeface="+mn-ea"/>
              </a:endParaRPr>
            </a:p>
          </p:txBody>
        </p:sp>
        <p:grpSp>
          <p:nvGrpSpPr>
            <p:cNvPr id="2" name="组合 1"/>
            <p:cNvGrpSpPr/>
            <p:nvPr/>
          </p:nvGrpSpPr>
          <p:grpSpPr>
            <a:xfrm>
              <a:off x="1515803" y="3842640"/>
              <a:ext cx="9975373" cy="2669447"/>
              <a:chOff x="1514303" y="3550540"/>
              <a:chExt cx="9975373" cy="2669447"/>
            </a:xfrm>
          </p:grpSpPr>
          <p:sp>
            <p:nvSpPr>
              <p:cNvPr id="28" name="矩形 27"/>
              <p:cNvSpPr/>
              <p:nvPr/>
            </p:nvSpPr>
            <p:spPr>
              <a:xfrm>
                <a:off x="1514303" y="3729275"/>
                <a:ext cx="3344565" cy="2490712"/>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a:sym typeface="+mn-ea"/>
                  </a:rPr>
                  <a:t>        </a:t>
                </a:r>
                <a:r>
                  <a:rPr lang="zh-CN" altLang="en-US">
                    <a:sym typeface="+mn-ea"/>
                  </a:rPr>
                  <a:t>所谓演讲，是指人们出于种种主观和客观的需要，在某种特定的场合面向公众进行的宣传活动。它包括讲话和演说两种形式。前者具有平实性、汇报性和表态性的特征，后者则追求艺术性、鼓励性和感染力。</a:t>
                </a:r>
                <a:endParaRPr lang="zh-CN" altLang="en-US">
                  <a:sym typeface="+mn-ea"/>
                </a:endParaRPr>
              </a:p>
            </p:txBody>
          </p:sp>
          <p:sp>
            <p:nvSpPr>
              <p:cNvPr id="29" name="矩形 28"/>
              <p:cNvSpPr/>
              <p:nvPr/>
            </p:nvSpPr>
            <p:spPr>
              <a:xfrm>
                <a:off x="7742462" y="3550540"/>
                <a:ext cx="3747214" cy="2490712"/>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a:sym typeface="+mn-ea"/>
                  </a:rPr>
                  <a:t>       </a:t>
                </a:r>
                <a:r>
                  <a:rPr lang="zh-CN" altLang="en-US">
                    <a:sym typeface="+mn-ea"/>
                  </a:rPr>
                  <a:t>演讲稿又称演说词，是在演讲时所使用的书面文稿。</a:t>
                </a:r>
                <a:endParaRPr lang="zh-CN" altLang="en-US">
                  <a:sym typeface="+mn-ea"/>
                </a:endParaRPr>
              </a:p>
              <a:p>
                <a:pPr algn="l" fontAlgn="auto">
                  <a:lnSpc>
                    <a:spcPct val="150000"/>
                  </a:lnSpc>
                </a:pPr>
                <a:r>
                  <a:rPr lang="zh-CN" altLang="en-US">
                    <a:sym typeface="+mn-ea"/>
                  </a:rPr>
                  <a:t>       演讲稿在演讲中可发挥如下作用：</a:t>
                </a:r>
                <a:endParaRPr lang="zh-CN" altLang="en-US">
                  <a:sym typeface="+mn-ea"/>
                </a:endParaRPr>
              </a:p>
              <a:p>
                <a:pPr algn="l" fontAlgn="auto">
                  <a:lnSpc>
                    <a:spcPct val="150000"/>
                  </a:lnSpc>
                </a:pPr>
                <a:r>
                  <a:rPr lang="zh-CN" altLang="en-US">
                    <a:sym typeface="+mn-ea"/>
                  </a:rPr>
                  <a:t> 1. 整理思路</a:t>
                </a:r>
                <a:endParaRPr lang="zh-CN" altLang="en-US">
                  <a:sym typeface="+mn-ea"/>
                </a:endParaRPr>
              </a:p>
              <a:p>
                <a:pPr algn="l" fontAlgn="auto">
                  <a:lnSpc>
                    <a:spcPct val="150000"/>
                  </a:lnSpc>
                </a:pPr>
                <a:r>
                  <a:rPr lang="zh-CN" altLang="en-US">
                    <a:sym typeface="+mn-ea"/>
                  </a:rPr>
                  <a:t>2. 推敲构式</a:t>
                </a:r>
                <a:endParaRPr lang="zh-CN" altLang="en-US">
                  <a:sym typeface="+mn-ea"/>
                </a:endParaRPr>
              </a:p>
              <a:p>
                <a:pPr algn="l" fontAlgn="auto">
                  <a:lnSpc>
                    <a:spcPct val="150000"/>
                  </a:lnSpc>
                </a:pPr>
                <a:r>
                  <a:rPr lang="zh-CN" altLang="en-US">
                    <a:sym typeface="+mn-ea"/>
                  </a:rPr>
                  <a:t>3. 临场有据</a:t>
                </a:r>
                <a:endParaRPr lang="zh-CN" altLang="en-US">
                  <a:sym typeface="+mn-ea"/>
                </a:endParaRPr>
              </a:p>
              <a:p>
                <a:pPr algn="l" fontAlgn="auto">
                  <a:lnSpc>
                    <a:spcPct val="150000"/>
                  </a:lnSpc>
                </a:pPr>
                <a:r>
                  <a:rPr lang="zh-CN" altLang="en-US">
                    <a:sym typeface="+mn-ea"/>
                  </a:rPr>
                  <a:t>4. 控制时限</a:t>
                </a:r>
                <a:endParaRPr lang="zh-CN" altLang="en-US">
                  <a:sym typeface="+mn-ea"/>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4052570" y="1090930"/>
            <a:ext cx="3689985" cy="342773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70179"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547361" y="615615"/>
              <a:ext cx="1097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演讲稿</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805940" y="2735580"/>
            <a:ext cx="1510665" cy="1938020"/>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1. 针对性</a:t>
            </a:r>
            <a:endParaRPr lang="zh-CN" altLang="en-US" sz="2000">
              <a:sym typeface="+mn-ea"/>
            </a:endParaRPr>
          </a:p>
          <a:p>
            <a:pPr algn="l" fontAlgn="auto">
              <a:lnSpc>
                <a:spcPct val="150000"/>
              </a:lnSpc>
            </a:pPr>
            <a:r>
              <a:rPr lang="zh-CN" altLang="en-US" sz="2000">
                <a:sym typeface="+mn-ea"/>
              </a:rPr>
              <a:t>2. 情感性</a:t>
            </a:r>
            <a:endParaRPr lang="zh-CN" altLang="en-US" sz="2000">
              <a:sym typeface="+mn-ea"/>
            </a:endParaRPr>
          </a:p>
          <a:p>
            <a:pPr algn="l" fontAlgn="auto">
              <a:lnSpc>
                <a:spcPct val="150000"/>
              </a:lnSpc>
            </a:pPr>
            <a:r>
              <a:rPr lang="zh-CN" altLang="en-US" sz="2000">
                <a:sym typeface="+mn-ea"/>
              </a:rPr>
              <a:t>3. 传声性</a:t>
            </a:r>
            <a:endParaRPr lang="zh-CN" altLang="en-US" sz="2000">
              <a:sym typeface="+mn-ea"/>
            </a:endParaRPr>
          </a:p>
          <a:p>
            <a:pPr algn="l" fontAlgn="auto">
              <a:lnSpc>
                <a:spcPct val="150000"/>
              </a:lnSpc>
            </a:pPr>
            <a:r>
              <a:rPr lang="zh-CN" altLang="en-US" sz="2000">
                <a:sym typeface="+mn-ea"/>
              </a:rPr>
              <a:t>4. 鼓动性</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02461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ym typeface="+mn-ea"/>
              </a:rPr>
              <a:t>特点</a:t>
            </a:r>
            <a:endParaRPr lang="zh-CN" altLang="en-US" sz="2000" dirty="0">
              <a:solidFill>
                <a:schemeClr val="tx1"/>
              </a:solidFill>
              <a:latin typeface="+mj-lt"/>
              <a:ea typeface="+mj-lt"/>
              <a:cs typeface="+mj-lt"/>
              <a:sym typeface="+mn-ea"/>
            </a:endParaRPr>
          </a:p>
        </p:txBody>
      </p:sp>
      <p:sp>
        <p:nvSpPr>
          <p:cNvPr id="71" name="矩形 70"/>
          <p:cNvSpPr/>
          <p:nvPr/>
        </p:nvSpPr>
        <p:spPr>
          <a:xfrm>
            <a:off x="4601210" y="2404745"/>
            <a:ext cx="7163435" cy="4246245"/>
          </a:xfrm>
          <a:prstGeom prst="rect">
            <a:avLst/>
          </a:prstGeom>
        </p:spPr>
        <p:txBody>
          <a:bodyPr wrap="square">
            <a:spAutoFit/>
            <a:scene3d>
              <a:camera prst="orthographicFront"/>
              <a:lightRig rig="threePt" dir="t"/>
            </a:scene3d>
            <a:sp3d contourW="12700"/>
          </a:bodyPr>
          <a:lstStyle/>
          <a:p>
            <a:pPr algn="l" fontAlgn="auto">
              <a:lnSpc>
                <a:spcPct val="150000"/>
              </a:lnSpc>
            </a:pPr>
            <a:r>
              <a:rPr>
                <a:sym typeface="+mn-ea"/>
              </a:rPr>
              <a:t>（1）以用途分类</a:t>
            </a:r>
            <a:r>
              <a:rPr lang="zh-CN">
                <a:sym typeface="+mn-ea"/>
              </a:rPr>
              <a:t>：</a:t>
            </a:r>
            <a:r>
              <a:rPr>
                <a:sym typeface="+mn-ea"/>
              </a:rPr>
              <a:t>竞选演讲稿、就职演讲稿、欢迎演讲稿、告别演讲稿和学术演讲稿等。</a:t>
            </a:r>
            <a:endParaRPr>
              <a:sym typeface="+mn-ea"/>
            </a:endParaRPr>
          </a:p>
          <a:p>
            <a:pPr algn="l" fontAlgn="auto">
              <a:lnSpc>
                <a:spcPct val="150000"/>
              </a:lnSpc>
            </a:pPr>
            <a:r>
              <a:rPr>
                <a:sym typeface="+mn-ea"/>
              </a:rPr>
              <a:t>（2）以地点分类</a:t>
            </a:r>
            <a:r>
              <a:rPr lang="zh-CN">
                <a:sym typeface="+mn-ea"/>
              </a:rPr>
              <a:t>：</a:t>
            </a:r>
            <a:r>
              <a:rPr>
                <a:sym typeface="+mn-ea"/>
              </a:rPr>
              <a:t>街头演讲稿、广场演讲稿、厅堂演讲稿和墓前演讲稿等。</a:t>
            </a:r>
            <a:endParaRPr>
              <a:sym typeface="+mn-ea"/>
            </a:endParaRPr>
          </a:p>
          <a:p>
            <a:pPr algn="l" fontAlgn="auto">
              <a:lnSpc>
                <a:spcPct val="150000"/>
              </a:lnSpc>
            </a:pPr>
            <a:r>
              <a:rPr>
                <a:sym typeface="+mn-ea"/>
              </a:rPr>
              <a:t>（3）以保密性分类</a:t>
            </a:r>
            <a:r>
              <a:rPr lang="zh-CN">
                <a:sym typeface="+mn-ea"/>
              </a:rPr>
              <a:t>：</a:t>
            </a:r>
            <a:r>
              <a:rPr>
                <a:sym typeface="+mn-ea"/>
              </a:rPr>
              <a:t>秘密演讲稿和公开演讲稿等。</a:t>
            </a:r>
            <a:endParaRPr>
              <a:sym typeface="+mn-ea"/>
            </a:endParaRPr>
          </a:p>
          <a:p>
            <a:pPr algn="l" fontAlgn="auto">
              <a:lnSpc>
                <a:spcPct val="150000"/>
              </a:lnSpc>
            </a:pPr>
            <a:r>
              <a:rPr>
                <a:sym typeface="+mn-ea"/>
              </a:rPr>
              <a:t>（4）以准备情况分类</a:t>
            </a:r>
            <a:r>
              <a:rPr lang="zh-CN">
                <a:sym typeface="+mn-ea"/>
              </a:rPr>
              <a:t>：</a:t>
            </a:r>
            <a:r>
              <a:rPr>
                <a:sym typeface="+mn-ea"/>
              </a:rPr>
              <a:t>有备演讲稿和即兴演讲稿。</a:t>
            </a:r>
            <a:endParaRPr>
              <a:sym typeface="+mn-ea"/>
            </a:endParaRPr>
          </a:p>
          <a:p>
            <a:pPr algn="l" fontAlgn="auto">
              <a:lnSpc>
                <a:spcPct val="150000"/>
              </a:lnSpc>
            </a:pPr>
            <a:r>
              <a:rPr>
                <a:sym typeface="+mn-ea"/>
              </a:rPr>
              <a:t>（5）以内容分类</a:t>
            </a:r>
            <a:r>
              <a:rPr lang="zh-CN">
                <a:sym typeface="+mn-ea"/>
              </a:rPr>
              <a:t>：</a:t>
            </a:r>
            <a:r>
              <a:rPr>
                <a:sym typeface="+mn-ea"/>
              </a:rPr>
              <a:t>政治演讲稿、经济演讲稿、社会生活演讲稿和文化演讲稿等。</a:t>
            </a:r>
            <a:endParaRPr>
              <a:sym typeface="+mn-ea"/>
            </a:endParaRPr>
          </a:p>
          <a:p>
            <a:pPr algn="l" fontAlgn="auto">
              <a:lnSpc>
                <a:spcPct val="150000"/>
              </a:lnSpc>
            </a:pPr>
            <a:r>
              <a:rPr>
                <a:sym typeface="+mn-ea"/>
              </a:rPr>
              <a:t>（6）以主题分类</a:t>
            </a:r>
            <a:r>
              <a:rPr lang="en-US">
                <a:sym typeface="+mn-ea"/>
              </a:rPr>
              <a:t>:</a:t>
            </a:r>
            <a:r>
              <a:rPr>
                <a:sym typeface="+mn-ea"/>
              </a:rPr>
              <a:t>专题演讲稿和自由演讲稿。</a:t>
            </a:r>
            <a:endParaRPr>
              <a:sym typeface="+mn-ea"/>
            </a:endParaRPr>
          </a:p>
          <a:p>
            <a:pPr algn="l" fontAlgn="auto">
              <a:lnSpc>
                <a:spcPct val="150000"/>
              </a:lnSpc>
            </a:pPr>
            <a:r>
              <a:rPr>
                <a:sym typeface="+mn-ea"/>
              </a:rPr>
              <a:t>（7）以表达方式分类</a:t>
            </a:r>
            <a:r>
              <a:rPr lang="en-US">
                <a:sym typeface="+mn-ea"/>
              </a:rPr>
              <a:t>:</a:t>
            </a:r>
            <a:r>
              <a:rPr>
                <a:sym typeface="+mn-ea"/>
              </a:rPr>
              <a:t>叙述型演讲稿、议论型演讲稿和抒情型演讲稿。</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33403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ym typeface="+mn-ea"/>
              </a:rPr>
              <a:t>种类</a:t>
            </a:r>
            <a:endParaRPr lang="zh-CN" altLang="en-US" sz="2000" dirty="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18480" y="0"/>
            <a:ext cx="3340100" cy="460375"/>
          </a:xfrm>
          <a:prstGeom prst="rect">
            <a:avLst/>
          </a:prstGeom>
          <a:noFill/>
        </p:spPr>
        <p:txBody>
          <a:bodyPr wrap="square" rtlCol="0">
            <a:spAutoFit/>
          </a:bodyPr>
          <a:p>
            <a:pPr lvl="0" algn="ctr">
              <a:defRPr/>
            </a:pPr>
            <a:r>
              <a:rPr lang="zh-CN" altLang="en-US" sz="2400" dirty="0">
                <a:sym typeface="+mn-ea"/>
              </a:rPr>
              <a:t>演讲稿的写作</a:t>
            </a:r>
            <a:endParaRPr lang="zh-CN" altLang="en-US" sz="2400" dirty="0">
              <a:sym typeface="+mn-ea"/>
            </a:endParaRPr>
          </a:p>
        </p:txBody>
      </p:sp>
      <p:sp>
        <p:nvSpPr>
          <p:cNvPr id="6" name="文本框 5"/>
          <p:cNvSpPr txBox="1"/>
          <p:nvPr/>
        </p:nvSpPr>
        <p:spPr>
          <a:xfrm>
            <a:off x="4742180" y="551815"/>
            <a:ext cx="5328920" cy="6092825"/>
          </a:xfrm>
          <a:prstGeom prst="rect">
            <a:avLst/>
          </a:prstGeom>
          <a:noFill/>
        </p:spPr>
        <p:txBody>
          <a:bodyPr wrap="square" rtlCol="0">
            <a:spAutoFit/>
          </a:bodyPr>
          <a:p>
            <a:pPr fontAlgn="auto">
              <a:lnSpc>
                <a:spcPct val="150000"/>
              </a:lnSpc>
            </a:pPr>
            <a:r>
              <a:rPr lang="en-US" altLang="zh-CN" sz="2000" dirty="0">
                <a:ea typeface="+mn-lt"/>
                <a:cs typeface="+mn-lt"/>
                <a:sym typeface="+mn-ea"/>
              </a:rPr>
              <a:t>       </a:t>
            </a:r>
            <a:r>
              <a:rPr lang="zh-CN" altLang="en-US" sz="2000" dirty="0">
                <a:solidFill>
                  <a:srgbClr val="002060"/>
                </a:solidFill>
                <a:ea typeface="+mn-lt"/>
                <a:cs typeface="+mn-lt"/>
                <a:sym typeface="+mn-ea"/>
              </a:rPr>
              <a:t>（一）演讲稿的格式和写法</a:t>
            </a:r>
            <a:endParaRPr lang="zh-CN" altLang="en-US" sz="2000" dirty="0">
              <a:ea typeface="+mn-lt"/>
              <a:cs typeface="+mn-lt"/>
              <a:sym typeface="+mn-ea"/>
            </a:endParaRPr>
          </a:p>
          <a:p>
            <a:pPr fontAlgn="auto">
              <a:lnSpc>
                <a:spcPct val="150000"/>
              </a:lnSpc>
            </a:pPr>
            <a:r>
              <a:rPr lang="zh-CN" altLang="en-US" sz="2000" dirty="0">
                <a:ea typeface="+mn-lt"/>
                <a:cs typeface="+mn-lt"/>
                <a:sym typeface="+mn-ea"/>
              </a:rPr>
              <a:t>1. 标题</a:t>
            </a:r>
            <a:endParaRPr lang="zh-CN" altLang="en-US" sz="2000" dirty="0">
              <a:ea typeface="+mn-lt"/>
              <a:cs typeface="+mn-lt"/>
              <a:sym typeface="+mn-ea"/>
            </a:endParaRPr>
          </a:p>
          <a:p>
            <a:pPr fontAlgn="auto">
              <a:lnSpc>
                <a:spcPct val="150000"/>
              </a:lnSpc>
            </a:pPr>
            <a:r>
              <a:rPr lang="zh-CN" altLang="en-US" sz="2000" dirty="0">
                <a:ea typeface="+mn-lt"/>
                <a:cs typeface="+mn-lt"/>
                <a:sym typeface="+mn-ea"/>
              </a:rPr>
              <a:t>演讲稿的标题与普通作文的标题基本相似。</a:t>
            </a:r>
            <a:endParaRPr lang="zh-CN" altLang="en-US" sz="2000" dirty="0">
              <a:ea typeface="+mn-lt"/>
              <a:cs typeface="+mn-lt"/>
              <a:sym typeface="+mn-ea"/>
            </a:endParaRPr>
          </a:p>
          <a:p>
            <a:pPr fontAlgn="auto">
              <a:lnSpc>
                <a:spcPct val="150000"/>
              </a:lnSpc>
            </a:pPr>
            <a:r>
              <a:rPr lang="en-US" altLang="zh-CN" sz="2000" dirty="0">
                <a:ea typeface="+mn-lt"/>
                <a:cs typeface="+mn-lt"/>
                <a:sym typeface="+mn-ea"/>
              </a:rPr>
              <a:t>2. 开头</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常见的开头方式有以下几种：</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（1）开门见山，提出主旨。</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（2）提出发人深省、引人入胜的问题。</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（3）引名人名言切入正题，或对名言进行翻新。</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（4）以故事、寓言、笑话开头。</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（5）以展示的实物（如画页、照片等）为话题引出讲题。</a:t>
            </a:r>
            <a:endParaRPr lang="en-US" altLang="zh-CN" sz="2000" dirty="0">
              <a:ea typeface="+mn-lt"/>
              <a:cs typeface="+mn-lt"/>
              <a:sym typeface="+mn-ea"/>
            </a:endParaRPr>
          </a:p>
          <a:p>
            <a:pPr fontAlgn="auto">
              <a:lnSpc>
                <a:spcPct val="150000"/>
              </a:lnSpc>
            </a:pPr>
            <a:endParaRPr lang="en-US" altLang="zh-CN"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18480" y="0"/>
            <a:ext cx="3340100" cy="460375"/>
          </a:xfrm>
          <a:prstGeom prst="rect">
            <a:avLst/>
          </a:prstGeom>
          <a:noFill/>
        </p:spPr>
        <p:txBody>
          <a:bodyPr wrap="square" rtlCol="0">
            <a:spAutoFit/>
          </a:bodyPr>
          <a:p>
            <a:pPr lvl="0" algn="ctr">
              <a:defRPr/>
            </a:pPr>
            <a:r>
              <a:rPr lang="zh-CN" altLang="en-US" sz="2400" dirty="0">
                <a:sym typeface="+mn-ea"/>
              </a:rPr>
              <a:t>演讲稿的写作</a:t>
            </a:r>
            <a:endParaRPr lang="zh-CN" altLang="en-US" sz="2400" dirty="0">
              <a:sym typeface="+mn-ea"/>
            </a:endParaRPr>
          </a:p>
        </p:txBody>
      </p:sp>
      <p:sp>
        <p:nvSpPr>
          <p:cNvPr id="6" name="文本框 5"/>
          <p:cNvSpPr txBox="1"/>
          <p:nvPr/>
        </p:nvSpPr>
        <p:spPr>
          <a:xfrm>
            <a:off x="4657725" y="613410"/>
            <a:ext cx="6012815" cy="5631180"/>
          </a:xfrm>
          <a:prstGeom prst="rect">
            <a:avLst/>
          </a:prstGeom>
          <a:noFill/>
        </p:spPr>
        <p:txBody>
          <a:bodyPr wrap="square" rtlCol="0">
            <a:spAutoFit/>
          </a:bodyPr>
          <a:p>
            <a:pPr fontAlgn="auto">
              <a:lnSpc>
                <a:spcPct val="150000"/>
              </a:lnSpc>
            </a:pPr>
            <a:r>
              <a:rPr lang="en-US" altLang="zh-CN" sz="2000" dirty="0">
                <a:ea typeface="+mn-lt"/>
                <a:cs typeface="+mn-lt"/>
                <a:sym typeface="+mn-ea"/>
              </a:rPr>
              <a:t>       </a:t>
            </a:r>
            <a:r>
              <a:rPr lang="zh-CN" altLang="en-US" sz="2000" dirty="0">
                <a:solidFill>
                  <a:srgbClr val="002060"/>
                </a:solidFill>
                <a:ea typeface="+mn-lt"/>
                <a:cs typeface="+mn-lt"/>
                <a:sym typeface="+mn-ea"/>
              </a:rPr>
              <a:t>（一）演讲稿的格式和写法</a:t>
            </a:r>
            <a:endParaRPr lang="zh-CN" altLang="en-US" sz="2000" dirty="0">
              <a:ea typeface="+mn-lt"/>
              <a:cs typeface="+mn-lt"/>
              <a:sym typeface="+mn-ea"/>
            </a:endParaRPr>
          </a:p>
          <a:p>
            <a:pPr fontAlgn="auto">
              <a:lnSpc>
                <a:spcPct val="150000"/>
              </a:lnSpc>
            </a:pPr>
            <a:r>
              <a:rPr lang="en-US" altLang="zh-CN" sz="2000" dirty="0">
                <a:ea typeface="+mn-lt"/>
                <a:cs typeface="+mn-lt"/>
                <a:sym typeface="+mn-ea"/>
              </a:rPr>
              <a:t>3. 主体</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主体部分的写作，主要有以下两种类型：</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（1）议论型。</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（2）记叙型。</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4. 结尾</a:t>
            </a:r>
            <a:endParaRPr lang="en-US" altLang="zh-CN" sz="2000" dirty="0">
              <a:ea typeface="+mn-lt"/>
              <a:cs typeface="+mn-lt"/>
              <a:sym typeface="+mn-ea"/>
            </a:endParaRPr>
          </a:p>
          <a:p>
            <a:pPr fontAlgn="auto">
              <a:lnSpc>
                <a:spcPct val="150000"/>
              </a:lnSpc>
            </a:pPr>
            <a:r>
              <a:rPr lang="en-US" altLang="zh-CN" sz="2000" dirty="0">
                <a:ea typeface="+mn-lt"/>
                <a:cs typeface="+mn-lt"/>
                <a:sym typeface="+mn-ea"/>
              </a:rPr>
              <a:t>古人以“豹尾”来形容文章的结尾要刚劲有力。演讲稿的结尾也不例外</a:t>
            </a:r>
            <a:r>
              <a:rPr lang="zh-CN" altLang="en-US" sz="2000" dirty="0">
                <a:ea typeface="+mn-lt"/>
                <a:cs typeface="+mn-lt"/>
                <a:sym typeface="+mn-ea"/>
              </a:rPr>
              <a:t>。常见的结尾方法有如下几种：</a:t>
            </a:r>
            <a:endParaRPr lang="zh-CN" altLang="en-US" sz="2000" dirty="0">
              <a:ea typeface="+mn-lt"/>
              <a:cs typeface="+mn-lt"/>
              <a:sym typeface="+mn-ea"/>
            </a:endParaRPr>
          </a:p>
          <a:p>
            <a:pPr fontAlgn="auto">
              <a:lnSpc>
                <a:spcPct val="150000"/>
              </a:lnSpc>
            </a:pPr>
            <a:r>
              <a:rPr lang="zh-CN" altLang="en-US" sz="2000" dirty="0">
                <a:ea typeface="+mn-lt"/>
                <a:cs typeface="+mn-lt"/>
                <a:sym typeface="+mn-ea"/>
              </a:rPr>
              <a:t>（1）总结全文。</a:t>
            </a:r>
            <a:endParaRPr lang="zh-CN" altLang="en-US" sz="2000" dirty="0">
              <a:ea typeface="+mn-lt"/>
              <a:cs typeface="+mn-lt"/>
              <a:sym typeface="+mn-ea"/>
            </a:endParaRPr>
          </a:p>
          <a:p>
            <a:pPr fontAlgn="auto">
              <a:lnSpc>
                <a:spcPct val="150000"/>
              </a:lnSpc>
            </a:pPr>
            <a:r>
              <a:rPr lang="zh-CN" altLang="en-US" sz="2000" dirty="0">
                <a:ea typeface="+mn-lt"/>
                <a:cs typeface="+mn-lt"/>
                <a:sym typeface="+mn-ea"/>
              </a:rPr>
              <a:t>（2）提出希望，发出号召。</a:t>
            </a:r>
            <a:endParaRPr lang="zh-CN" altLang="en-US" sz="2000" dirty="0">
              <a:ea typeface="+mn-lt"/>
              <a:cs typeface="+mn-lt"/>
              <a:sym typeface="+mn-ea"/>
            </a:endParaRPr>
          </a:p>
          <a:p>
            <a:pPr fontAlgn="auto">
              <a:lnSpc>
                <a:spcPct val="150000"/>
              </a:lnSpc>
            </a:pPr>
            <a:r>
              <a:rPr lang="zh-CN" altLang="en-US" sz="2000" dirty="0">
                <a:ea typeface="+mn-lt"/>
                <a:cs typeface="+mn-lt"/>
                <a:sym typeface="+mn-ea"/>
              </a:rPr>
              <a:t>（3）展望未来。</a:t>
            </a:r>
            <a:endParaRPr lang="zh-CN" altLang="en-US" sz="2000" dirty="0">
              <a:ea typeface="+mn-lt"/>
              <a:cs typeface="+mn-lt"/>
              <a:sym typeface="+mn-ea"/>
            </a:endParaRPr>
          </a:p>
          <a:p>
            <a:pPr fontAlgn="auto">
              <a:lnSpc>
                <a:spcPct val="150000"/>
              </a:lnSpc>
            </a:pPr>
            <a:endParaRPr lang="zh-CN" altLang="en-US"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618480" y="0"/>
            <a:ext cx="3340100" cy="460375"/>
          </a:xfrm>
          <a:prstGeom prst="rect">
            <a:avLst/>
          </a:prstGeom>
          <a:noFill/>
        </p:spPr>
        <p:txBody>
          <a:bodyPr wrap="square" rtlCol="0">
            <a:spAutoFit/>
          </a:bodyPr>
          <a:p>
            <a:pPr lvl="0" algn="ctr">
              <a:defRPr/>
            </a:pPr>
            <a:r>
              <a:rPr lang="zh-CN" altLang="en-US" sz="2400" dirty="0">
                <a:sym typeface="+mn-ea"/>
              </a:rPr>
              <a:t>演讲稿的写作</a:t>
            </a:r>
            <a:endParaRPr lang="zh-CN" altLang="en-US" sz="2400" dirty="0">
              <a:sym typeface="+mn-ea"/>
            </a:endParaRPr>
          </a:p>
        </p:txBody>
      </p:sp>
      <p:sp>
        <p:nvSpPr>
          <p:cNvPr id="6" name="文本框 5"/>
          <p:cNvSpPr txBox="1"/>
          <p:nvPr/>
        </p:nvSpPr>
        <p:spPr>
          <a:xfrm>
            <a:off x="4657725" y="394335"/>
            <a:ext cx="6012815" cy="6554470"/>
          </a:xfrm>
          <a:prstGeom prst="rect">
            <a:avLst/>
          </a:prstGeom>
          <a:noFill/>
        </p:spPr>
        <p:txBody>
          <a:bodyPr wrap="square" rtlCol="0">
            <a:spAutoFit/>
          </a:bodyPr>
          <a:p>
            <a:pPr fontAlgn="auto">
              <a:lnSpc>
                <a:spcPct val="150000"/>
              </a:lnSpc>
            </a:pPr>
            <a:r>
              <a:rPr lang="en-US" altLang="zh-CN" sz="2000" dirty="0">
                <a:ea typeface="+mn-lt"/>
                <a:cs typeface="+mn-lt"/>
                <a:sym typeface="+mn-ea"/>
              </a:rPr>
              <a:t>       </a:t>
            </a:r>
            <a:r>
              <a:rPr lang="zh-CN" altLang="en-US" sz="2000" dirty="0">
                <a:solidFill>
                  <a:srgbClr val="002060"/>
                </a:solidFill>
                <a:ea typeface="+mn-lt"/>
                <a:cs typeface="+mn-lt"/>
                <a:sym typeface="+mn-ea"/>
              </a:rPr>
              <a:t>（二）演讲稿写作的要求</a:t>
            </a:r>
            <a:endParaRPr lang="zh-CN" altLang="en-US" sz="2000" dirty="0">
              <a:solidFill>
                <a:srgbClr val="002060"/>
              </a:solidFill>
              <a:ea typeface="+mn-lt"/>
              <a:cs typeface="+mn-lt"/>
              <a:sym typeface="+mn-ea"/>
            </a:endParaRPr>
          </a:p>
          <a:p>
            <a:pPr fontAlgn="auto">
              <a:lnSpc>
                <a:spcPct val="150000"/>
              </a:lnSpc>
            </a:pPr>
            <a:r>
              <a:rPr lang="zh-CN" altLang="en-US" sz="2000" dirty="0">
                <a:solidFill>
                  <a:schemeClr val="tx1"/>
                </a:solidFill>
                <a:ea typeface="+mn-lt"/>
                <a:cs typeface="+mn-lt"/>
                <a:sym typeface="+mn-ea"/>
              </a:rPr>
              <a:t>1. 了解对象，有针对性</a:t>
            </a:r>
            <a:endParaRPr lang="zh-CN" altLang="en-US" sz="2000" dirty="0">
              <a:solidFill>
                <a:schemeClr val="tx1"/>
              </a:solidFill>
              <a:ea typeface="+mn-lt"/>
              <a:cs typeface="+mn-lt"/>
              <a:sym typeface="+mn-ea"/>
            </a:endParaRPr>
          </a:p>
          <a:p>
            <a:pPr fontAlgn="auto">
              <a:lnSpc>
                <a:spcPct val="150000"/>
              </a:lnSpc>
            </a:pPr>
            <a:r>
              <a:rPr lang="zh-CN" altLang="en-US" sz="2000" dirty="0">
                <a:solidFill>
                  <a:schemeClr val="tx1"/>
                </a:solidFill>
                <a:ea typeface="+mn-lt"/>
                <a:cs typeface="+mn-lt"/>
                <a:sym typeface="+mn-ea"/>
              </a:rPr>
              <a:t>如前所述，演讲一定要看场合、看对象。</a:t>
            </a:r>
            <a:endParaRPr lang="zh-CN" altLang="en-US" sz="2000" dirty="0">
              <a:solidFill>
                <a:schemeClr val="tx1"/>
              </a:solidFill>
              <a:ea typeface="+mn-lt"/>
              <a:cs typeface="+mn-lt"/>
              <a:sym typeface="+mn-ea"/>
            </a:endParaRPr>
          </a:p>
          <a:p>
            <a:pPr fontAlgn="auto">
              <a:lnSpc>
                <a:spcPct val="150000"/>
              </a:lnSpc>
            </a:pPr>
            <a:r>
              <a:rPr lang="zh-CN" altLang="en-US" sz="2000" dirty="0">
                <a:solidFill>
                  <a:schemeClr val="tx1"/>
                </a:solidFill>
                <a:ea typeface="+mn-lt"/>
                <a:cs typeface="+mn-lt"/>
                <a:sym typeface="+mn-ea"/>
              </a:rPr>
              <a:t>2. 语言通俗、生动</a:t>
            </a:r>
            <a:endParaRPr lang="zh-CN" altLang="en-US" sz="2000" dirty="0">
              <a:solidFill>
                <a:schemeClr val="tx1"/>
              </a:solidFill>
              <a:ea typeface="+mn-lt"/>
              <a:cs typeface="+mn-lt"/>
              <a:sym typeface="+mn-ea"/>
            </a:endParaRPr>
          </a:p>
          <a:p>
            <a:pPr fontAlgn="auto">
              <a:lnSpc>
                <a:spcPct val="150000"/>
              </a:lnSpc>
            </a:pPr>
            <a:r>
              <a:rPr lang="zh-CN" altLang="en-US" sz="2000" dirty="0">
                <a:solidFill>
                  <a:schemeClr val="tx1"/>
                </a:solidFill>
                <a:ea typeface="+mn-lt"/>
                <a:cs typeface="+mn-lt"/>
                <a:sym typeface="+mn-ea"/>
              </a:rPr>
              <a:t>看起来顺眼的文章，听起来未必顺耳；看起来明白的词句，听起来未必清晰易懂。书面语言与口头语言是有所区别的。演讲稿如果写得过于书面化，讲究文采华丽，不一定能让人听懂、记住。</a:t>
            </a:r>
            <a:endParaRPr lang="zh-CN" altLang="en-US" sz="2000" dirty="0">
              <a:solidFill>
                <a:schemeClr val="tx1"/>
              </a:solidFill>
              <a:ea typeface="+mn-lt"/>
              <a:cs typeface="+mn-lt"/>
              <a:sym typeface="+mn-ea"/>
            </a:endParaRPr>
          </a:p>
          <a:p>
            <a:pPr fontAlgn="auto">
              <a:lnSpc>
                <a:spcPct val="150000"/>
              </a:lnSpc>
            </a:pPr>
            <a:r>
              <a:rPr lang="zh-CN" altLang="en-US" sz="2000" dirty="0">
                <a:solidFill>
                  <a:schemeClr val="tx1"/>
                </a:solidFill>
                <a:ea typeface="+mn-lt"/>
                <a:cs typeface="+mn-lt"/>
                <a:sym typeface="+mn-ea"/>
              </a:rPr>
              <a:t>3. 主题鲜明</a:t>
            </a:r>
            <a:endParaRPr lang="zh-CN" altLang="en-US" sz="2000" dirty="0">
              <a:solidFill>
                <a:schemeClr val="tx1"/>
              </a:solidFill>
              <a:ea typeface="+mn-lt"/>
              <a:cs typeface="+mn-lt"/>
              <a:sym typeface="+mn-ea"/>
            </a:endParaRPr>
          </a:p>
          <a:p>
            <a:pPr fontAlgn="auto">
              <a:lnSpc>
                <a:spcPct val="150000"/>
              </a:lnSpc>
            </a:pPr>
            <a:r>
              <a:rPr lang="zh-CN" altLang="en-US" sz="2000" dirty="0">
                <a:solidFill>
                  <a:schemeClr val="tx1"/>
                </a:solidFill>
                <a:ea typeface="+mn-lt"/>
                <a:cs typeface="+mn-lt"/>
                <a:sym typeface="+mn-ea"/>
              </a:rPr>
              <a:t>作为宣传鼓动性很强的演讲稿，更应有鲜明的主题，赞成什么、反对什么，要旗帜鲜明。</a:t>
            </a:r>
            <a:endParaRPr lang="zh-CN" altLang="en-US" sz="2000" dirty="0">
              <a:solidFill>
                <a:schemeClr val="tx1"/>
              </a:solidFill>
              <a:ea typeface="+mn-lt"/>
              <a:cs typeface="+mn-lt"/>
              <a:sym typeface="+mn-ea"/>
            </a:endParaRPr>
          </a:p>
          <a:p>
            <a:pPr fontAlgn="auto">
              <a:lnSpc>
                <a:spcPct val="150000"/>
              </a:lnSpc>
            </a:pPr>
            <a:r>
              <a:rPr lang="zh-CN" altLang="en-US" sz="2000" dirty="0">
                <a:solidFill>
                  <a:schemeClr val="tx1"/>
                </a:solidFill>
                <a:ea typeface="+mn-lt"/>
                <a:cs typeface="+mn-lt"/>
                <a:sym typeface="+mn-ea"/>
              </a:rPr>
              <a:t>4. 事例感人</a:t>
            </a:r>
            <a:endParaRPr lang="zh-CN" altLang="en-US" sz="2000" dirty="0">
              <a:solidFill>
                <a:schemeClr val="tx1"/>
              </a:solidFill>
              <a:ea typeface="+mn-lt"/>
              <a:cs typeface="+mn-lt"/>
              <a:sym typeface="+mn-ea"/>
            </a:endParaRPr>
          </a:p>
          <a:p>
            <a:pPr fontAlgn="auto">
              <a:lnSpc>
                <a:spcPct val="150000"/>
              </a:lnSpc>
            </a:pPr>
            <a:r>
              <a:rPr lang="zh-CN" altLang="en-US" sz="2000" dirty="0">
                <a:solidFill>
                  <a:schemeClr val="tx1"/>
                </a:solidFill>
                <a:ea typeface="+mn-lt"/>
                <a:cs typeface="+mn-lt"/>
                <a:sym typeface="+mn-ea"/>
              </a:rPr>
              <a:t>演讲，作为一种宣传、鼓动、教育性很强的方式，一定要以理服人、以情感人。</a:t>
            </a:r>
            <a:endParaRPr lang="zh-CN" altLang="en-US" sz="2000" dirty="0">
              <a:solidFill>
                <a:schemeClr val="tx1"/>
              </a:solidFill>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6" name="文本框 5"/>
          <p:cNvSpPr txBox="1"/>
          <p:nvPr/>
        </p:nvSpPr>
        <p:spPr>
          <a:xfrm>
            <a:off x="4808220" y="1019810"/>
            <a:ext cx="5487670" cy="2922905"/>
          </a:xfrm>
          <a:prstGeom prst="rect">
            <a:avLst/>
          </a:prstGeom>
          <a:noFill/>
        </p:spPr>
        <p:txBody>
          <a:bodyPr wrap="square" rtlCol="0">
            <a:spAutoFit/>
          </a:bodyPr>
          <a:p>
            <a:pPr algn="l" fontAlgn="auto">
              <a:lnSpc>
                <a:spcPct val="200000"/>
              </a:lnSpc>
            </a:pPr>
            <a:r>
              <a:rPr sz="3600" dirty="0">
                <a:solidFill>
                  <a:srgbClr val="002060"/>
                </a:solidFill>
                <a:ea typeface="+mn-lt"/>
                <a:cs typeface="+mn-lt"/>
                <a:sym typeface="+mn-ea"/>
              </a:rPr>
              <a:t>写作训练</a:t>
            </a:r>
            <a:br>
              <a:rPr sz="2800" dirty="0">
                <a:solidFill>
                  <a:srgbClr val="002060"/>
                </a:solidFill>
                <a:ea typeface="+mn-lt"/>
                <a:cs typeface="+mn-lt"/>
                <a:sym typeface="+mn-ea"/>
              </a:rPr>
            </a:br>
            <a:r>
              <a:rPr sz="2800" dirty="0">
                <a:ea typeface="+mn-lt"/>
                <a:cs typeface="+mn-lt"/>
                <a:sym typeface="+mn-ea"/>
              </a:rPr>
              <a:t>参加社团活动，拟写一篇题为“爱心温暖人间”的演讲稿。</a:t>
            </a:r>
            <a:endParaRPr sz="28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sp>
        <p:nvSpPr>
          <p:cNvPr id="6" name="矩形 5"/>
          <p:cNvSpPr/>
          <p:nvPr/>
        </p:nvSpPr>
        <p:spPr>
          <a:xfrm>
            <a:off x="8686800" y="0"/>
            <a:ext cx="3505200" cy="6858000"/>
          </a:xfrm>
          <a:prstGeom prst="rect">
            <a:avLst/>
          </a:prstGeom>
          <a:solidFill>
            <a:srgbClr val="C0E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4852896" y="2"/>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8512036" y="2"/>
            <a:ext cx="1791843" cy="6858000"/>
          </a:xfrm>
          <a:prstGeom prst="rect">
            <a:avLst/>
          </a:prstGeom>
        </p:spPr>
      </p:pic>
      <p:sp>
        <p:nvSpPr>
          <p:cNvPr id="12" name="矩形 11"/>
          <p:cNvSpPr/>
          <p:nvPr/>
        </p:nvSpPr>
        <p:spPr>
          <a:xfrm rot="1454733">
            <a:off x="-705138" y="2476501"/>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68714" y="-1"/>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rot="5400000">
            <a:off x="3941903" y="1821704"/>
            <a:ext cx="6857999" cy="3214592"/>
          </a:xfrm>
          <a:prstGeom prst="rect">
            <a:avLst/>
          </a:prstGeom>
        </p:spPr>
      </p:pic>
      <p:sp>
        <p:nvSpPr>
          <p:cNvPr id="27" name="文本框 26"/>
          <p:cNvSpPr txBox="1"/>
          <p:nvPr/>
        </p:nvSpPr>
        <p:spPr>
          <a:xfrm>
            <a:off x="6342515" y="1530439"/>
            <a:ext cx="1059815" cy="3949065"/>
          </a:xfrm>
          <a:prstGeom prst="rect">
            <a:avLst/>
          </a:prstGeom>
          <a:noFill/>
        </p:spPr>
        <p:txBody>
          <a:bodyPr vert="eaVert" wrap="none" rtlCol="0">
            <a:spAutoFit/>
          </a:bodyPr>
          <a:lstStyle/>
          <a:p>
            <a:r>
              <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rPr>
              <a:t>感 谢 观 看</a:t>
            </a:r>
            <a:endPar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endParaRPr>
          </a:p>
        </p:txBody>
      </p:sp>
      <p:sp>
        <p:nvSpPr>
          <p:cNvPr id="28" name="矩形 27"/>
          <p:cNvSpPr/>
          <p:nvPr/>
        </p:nvSpPr>
        <p:spPr>
          <a:xfrm>
            <a:off x="7455943" y="1506267"/>
            <a:ext cx="1154162" cy="3963070"/>
          </a:xfrm>
          <a:prstGeom prst="rect">
            <a:avLst/>
          </a:prstGeom>
        </p:spPr>
        <p:txBody>
          <a:bodyPr vert="eaVert" wrap="square">
            <a:spAutoFit/>
          </a:bodyPr>
          <a:lstStyle/>
          <a:p>
            <a:pPr>
              <a:lnSpc>
                <a:spcPct val="200000"/>
              </a:lnSpc>
            </a:pPr>
            <a:r>
              <a:rPr lang="en-US" altLang="zh-CN" sz="1050" dirty="0">
                <a:solidFill>
                  <a:schemeClr val="bg1">
                    <a:lumMod val="65000"/>
                  </a:schemeClr>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lumMod val="65000"/>
                </a:schemeClr>
              </a:solidFill>
              <a:latin typeface="Segoe UI" panose="020B0502040204020203" pitchFamily="34" charset="0"/>
              <a:cs typeface="Segoe UI" panose="020B0502040204020203" pitchFamily="34" charset="0"/>
            </a:endParaRPr>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2138866" y="3323688"/>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65912" y="847185"/>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785110" y="-1701800"/>
            <a:ext cx="6415405" cy="10703560"/>
          </a:xfrm>
          <a:prstGeom prst="rect">
            <a:avLst/>
          </a:prstGeom>
        </p:spPr>
      </p:pic>
      <p:sp>
        <p:nvSpPr>
          <p:cNvPr id="34" name="文本框 33"/>
          <p:cNvSpPr txBox="1"/>
          <p:nvPr/>
        </p:nvSpPr>
        <p:spPr>
          <a:xfrm>
            <a:off x="4175761" y="615615"/>
            <a:ext cx="3840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策划书的概念、类型及特点</a:t>
            </a:r>
            <a:endPar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grpSp>
        <p:nvGrpSpPr>
          <p:cNvPr id="4" name="组合 3"/>
          <p:cNvGrpSpPr/>
          <p:nvPr/>
        </p:nvGrpSpPr>
        <p:grpSpPr>
          <a:xfrm>
            <a:off x="1412240" y="1139825"/>
            <a:ext cx="10213340" cy="5183176"/>
            <a:chOff x="989226" y="1071658"/>
            <a:chExt cx="10213548" cy="4457294"/>
          </a:xfrm>
        </p:grpSpPr>
        <p:sp>
          <p:nvSpPr>
            <p:cNvPr id="38" name="矩形 37"/>
            <p:cNvSpPr/>
            <p:nvPr/>
          </p:nvSpPr>
          <p:spPr>
            <a:xfrm>
              <a:off x="1571598" y="2921125"/>
              <a:ext cx="2068514" cy="1864832"/>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策划书，有时也叫“策划案”，是对即将开展的活动或者事件制定的行动计划书。</a:t>
              </a:r>
              <a:endParaRPr lang="zh-CN" altLang="en-US">
                <a:sym typeface="+mn-ea"/>
              </a:endParaRPr>
            </a:p>
          </p:txBody>
        </p:sp>
        <p:sp>
          <p:nvSpPr>
            <p:cNvPr id="57" name="Rectangle 6"/>
            <p:cNvSpPr>
              <a:spLocks noChangeArrowheads="1"/>
            </p:cNvSpPr>
            <p:nvPr/>
          </p:nvSpPr>
          <p:spPr bwMode="auto">
            <a:xfrm flipH="1">
              <a:off x="1445302" y="4786002"/>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8" name="Rectangle 7"/>
            <p:cNvSpPr>
              <a:spLocks noChangeArrowheads="1"/>
            </p:cNvSpPr>
            <p:nvPr/>
          </p:nvSpPr>
          <p:spPr bwMode="auto">
            <a:xfrm flipH="1">
              <a:off x="3765222" y="4048361"/>
              <a:ext cx="2323497" cy="738188"/>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9" name="Rectangle 8"/>
            <p:cNvSpPr>
              <a:spLocks noChangeArrowheads="1"/>
            </p:cNvSpPr>
            <p:nvPr/>
          </p:nvSpPr>
          <p:spPr bwMode="auto">
            <a:xfrm flipH="1">
              <a:off x="6088717" y="3304865"/>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1" name="Freeform 10"/>
            <p:cNvSpPr/>
            <p:nvPr/>
          </p:nvSpPr>
          <p:spPr bwMode="auto">
            <a:xfrm>
              <a:off x="3765223" y="4786002"/>
              <a:ext cx="311216" cy="742950"/>
            </a:xfrm>
            <a:custGeom>
              <a:avLst/>
              <a:gdLst/>
              <a:ahLst/>
              <a:cxnLst>
                <a:cxn ang="0">
                  <a:pos x="0" y="468"/>
                </a:cxn>
                <a:cxn ang="0">
                  <a:pos x="0" y="468"/>
                </a:cxn>
                <a:cxn ang="0">
                  <a:pos x="0" y="0"/>
                </a:cxn>
                <a:cxn ang="0">
                  <a:pos x="286" y="0"/>
                </a:cxn>
                <a:cxn ang="0">
                  <a:pos x="0" y="468"/>
                </a:cxn>
              </a:cxnLst>
              <a:rect l="0" t="0" r="r" b="b"/>
              <a:pathLst>
                <a:path w="286" h="468">
                  <a:moveTo>
                    <a:pt x="0" y="468"/>
                  </a:moveTo>
                  <a:lnTo>
                    <a:pt x="0" y="468"/>
                  </a:lnTo>
                  <a:lnTo>
                    <a:pt x="0" y="0"/>
                  </a:lnTo>
                  <a:lnTo>
                    <a:pt x="286"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2" name="Freeform 11"/>
            <p:cNvSpPr/>
            <p:nvPr/>
          </p:nvSpPr>
          <p:spPr bwMode="auto">
            <a:xfrm>
              <a:off x="6088717" y="4047815"/>
              <a:ext cx="307951" cy="738188"/>
            </a:xfrm>
            <a:custGeom>
              <a:avLst/>
              <a:gdLst/>
              <a:ahLst/>
              <a:cxnLst>
                <a:cxn ang="0">
                  <a:pos x="0" y="465"/>
                </a:cxn>
                <a:cxn ang="0">
                  <a:pos x="0" y="465"/>
                </a:cxn>
                <a:cxn ang="0">
                  <a:pos x="0" y="0"/>
                </a:cxn>
                <a:cxn ang="0">
                  <a:pos x="283" y="0"/>
                </a:cxn>
                <a:cxn ang="0">
                  <a:pos x="0" y="465"/>
                </a:cxn>
              </a:cxnLst>
              <a:rect l="0" t="0" r="r" b="b"/>
              <a:pathLst>
                <a:path w="283" h="465">
                  <a:moveTo>
                    <a:pt x="0" y="465"/>
                  </a:moveTo>
                  <a:lnTo>
                    <a:pt x="0" y="465"/>
                  </a:lnTo>
                  <a:lnTo>
                    <a:pt x="0" y="0"/>
                  </a:lnTo>
                  <a:lnTo>
                    <a:pt x="283" y="0"/>
                  </a:lnTo>
                  <a:lnTo>
                    <a:pt x="0" y="465"/>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3" name="Freeform 12"/>
            <p:cNvSpPr/>
            <p:nvPr/>
          </p:nvSpPr>
          <p:spPr bwMode="auto">
            <a:xfrm>
              <a:off x="8408638" y="3304865"/>
              <a:ext cx="310128" cy="742950"/>
            </a:xfrm>
            <a:custGeom>
              <a:avLst/>
              <a:gdLst/>
              <a:ahLst/>
              <a:cxnLst>
                <a:cxn ang="0">
                  <a:pos x="0" y="468"/>
                </a:cxn>
                <a:cxn ang="0">
                  <a:pos x="0" y="468"/>
                </a:cxn>
                <a:cxn ang="0">
                  <a:pos x="0" y="0"/>
                </a:cxn>
                <a:cxn ang="0">
                  <a:pos x="285" y="0"/>
                </a:cxn>
                <a:cxn ang="0">
                  <a:pos x="0" y="468"/>
                </a:cxn>
              </a:cxnLst>
              <a:rect l="0" t="0" r="r" b="b"/>
              <a:pathLst>
                <a:path w="285" h="468">
                  <a:moveTo>
                    <a:pt x="0" y="468"/>
                  </a:moveTo>
                  <a:lnTo>
                    <a:pt x="0" y="468"/>
                  </a:lnTo>
                  <a:lnTo>
                    <a:pt x="0" y="0"/>
                  </a:lnTo>
                  <a:lnTo>
                    <a:pt x="285"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45" name="矩形 44"/>
            <p:cNvSpPr/>
            <p:nvPr/>
          </p:nvSpPr>
          <p:spPr>
            <a:xfrm>
              <a:off x="989226" y="4963805"/>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概念</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6" name="矩形 45"/>
            <p:cNvSpPr/>
            <p:nvPr/>
          </p:nvSpPr>
          <p:spPr>
            <a:xfrm>
              <a:off x="3310934" y="4234326"/>
              <a:ext cx="3232071" cy="364229"/>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7" name="矩形 46"/>
            <p:cNvSpPr/>
            <p:nvPr/>
          </p:nvSpPr>
          <p:spPr>
            <a:xfrm>
              <a:off x="5632642" y="3480819"/>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类型</a:t>
              </a:r>
              <a:endPar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8" name="矩形 47"/>
            <p:cNvSpPr/>
            <p:nvPr/>
          </p:nvSpPr>
          <p:spPr>
            <a:xfrm>
              <a:off x="7970703" y="2710298"/>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TypeLand 康熙字典體 Trial" panose="020B0502000000000001" pitchFamily="34" charset="-122"/>
                  <a:ea typeface="TypeLand 康熙字典體 Trial" panose="020B0502000000000001" pitchFamily="34" charset="-122"/>
                </a:rPr>
                <a:t>标题文字添加</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81" name="矩形 80"/>
            <p:cNvSpPr/>
            <p:nvPr/>
          </p:nvSpPr>
          <p:spPr>
            <a:xfrm>
              <a:off x="5880731" y="1071658"/>
              <a:ext cx="5235047" cy="2301689"/>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1600">
                  <a:sym typeface="+mn-ea"/>
                </a:rPr>
                <a:t>1. 按意义大小分</a:t>
              </a:r>
              <a:endParaRPr lang="zh-CN" altLang="en-US" sz="1600">
                <a:sym typeface="+mn-ea"/>
              </a:endParaRPr>
            </a:p>
            <a:p>
              <a:pPr algn="l" fontAlgn="auto">
                <a:lnSpc>
                  <a:spcPct val="150000"/>
                </a:lnSpc>
              </a:pPr>
              <a:r>
                <a:rPr lang="zh-CN" altLang="en-US" sz="1600">
                  <a:sym typeface="+mn-ea"/>
                </a:rPr>
                <a:t>广义的策划运用在政治、军事、文学、艺术、宗教等社会生活各领域之中。狭义的策划指的是经济领域的策划。</a:t>
              </a:r>
              <a:endParaRPr lang="zh-CN" altLang="en-US" sz="1600">
                <a:sym typeface="+mn-ea"/>
              </a:endParaRPr>
            </a:p>
            <a:p>
              <a:pPr algn="l" fontAlgn="auto">
                <a:lnSpc>
                  <a:spcPct val="150000"/>
                </a:lnSpc>
              </a:pPr>
              <a:r>
                <a:rPr lang="zh-CN" altLang="en-US" sz="1600">
                  <a:sym typeface="+mn-ea"/>
                </a:rPr>
                <a:t>2. 按策划内容分</a:t>
              </a:r>
              <a:endParaRPr lang="zh-CN" altLang="en-US" sz="1600">
                <a:sym typeface="+mn-ea"/>
              </a:endParaRPr>
            </a:p>
            <a:p>
              <a:pPr algn="l" fontAlgn="auto">
                <a:lnSpc>
                  <a:spcPct val="150000"/>
                </a:lnSpc>
              </a:pPr>
              <a:r>
                <a:rPr lang="zh-CN" altLang="en-US" sz="1600">
                  <a:sym typeface="+mn-ea"/>
                </a:rPr>
                <a:t>分为商业策划、营销策划、创业策划、项目策划、广告策划、活动策划、网站策划、公关策划、婚礼策划、医疗策划等。</a:t>
              </a:r>
              <a:endParaRPr lang="zh-CN" altLang="en-US" sz="1600">
                <a:sym typeface="+mn-ea"/>
              </a:endParaRPr>
            </a:p>
          </p:txBody>
        </p:sp>
        <p:sp>
          <p:nvSpPr>
            <p:cNvPr id="82" name="矩形 81"/>
            <p:cNvSpPr/>
            <p:nvPr/>
          </p:nvSpPr>
          <p:spPr>
            <a:xfrm>
              <a:off x="3905206" y="1730220"/>
              <a:ext cx="1975525" cy="2222508"/>
            </a:xfrm>
            <a:prstGeom prst="rect">
              <a:avLst/>
            </a:prstGeom>
          </p:spPr>
          <p:txBody>
            <a:bodyPr wrap="square">
              <a:spAutoFit/>
              <a:scene3d>
                <a:camera prst="orthographicFront"/>
                <a:lightRig rig="threePt" dir="t"/>
              </a:scene3d>
              <a:sp3d contourW="12700"/>
            </a:bodyPr>
            <a:lstStyle/>
            <a:p>
              <a:pPr algn="l" fontAlgn="auto">
                <a:lnSpc>
                  <a:spcPct val="150000"/>
                </a:lnSpc>
                <a:buClrTx/>
                <a:buSzTx/>
                <a:buFontTx/>
              </a:pPr>
              <a:r>
                <a:rPr lang="zh-CN" altLang="en-US"/>
                <a:t>（1）策划书具有创意性。</a:t>
              </a:r>
              <a:endParaRPr lang="zh-CN" altLang="en-US"/>
            </a:p>
            <a:p>
              <a:pPr algn="l" fontAlgn="auto">
                <a:lnSpc>
                  <a:spcPct val="150000"/>
                </a:lnSpc>
                <a:buClrTx/>
                <a:buSzTx/>
                <a:buFontTx/>
              </a:pPr>
              <a:r>
                <a:rPr lang="zh-CN" altLang="en-US"/>
                <a:t>（2）策划书具有目的性。</a:t>
              </a:r>
              <a:endParaRPr lang="zh-CN" altLang="en-US"/>
            </a:p>
            <a:p>
              <a:pPr algn="l" fontAlgn="auto">
                <a:lnSpc>
                  <a:spcPct val="150000"/>
                </a:lnSpc>
                <a:buClrTx/>
                <a:buSzTx/>
                <a:buFontTx/>
              </a:pPr>
              <a:r>
                <a:rPr lang="zh-CN" altLang="en-US"/>
                <a:t>（3）策划书具有可操作性。</a:t>
              </a:r>
              <a:endParaRPr lang="zh-CN" altLang="en-US"/>
            </a:p>
          </p:txBody>
        </p:sp>
      </p:grpSp>
      <p:sp>
        <p:nvSpPr>
          <p:cNvPr id="2" name="文本框 1"/>
          <p:cNvSpPr txBox="1"/>
          <p:nvPr/>
        </p:nvSpPr>
        <p:spPr>
          <a:xfrm>
            <a:off x="4943475" y="4872990"/>
            <a:ext cx="952500" cy="368300"/>
          </a:xfrm>
          <a:prstGeom prst="rect">
            <a:avLst/>
          </a:prstGeom>
          <a:noFill/>
        </p:spPr>
        <p:txBody>
          <a:bodyPr wrap="square" rtlCol="0">
            <a:spAutoFit/>
          </a:bodyPr>
          <a:p>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rPr>
              <a:t>特点</a:t>
            </a:r>
            <a:endPar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857753" y="295575"/>
              <a:ext cx="201549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dirty="0">
                  <a:solidFill>
                    <a:schemeClr val="tx1">
                      <a:lumMod val="65000"/>
                      <a:lumOff val="35000"/>
                    </a:schemeClr>
                  </a:solidFill>
                  <a:latin typeface="+mj-lt"/>
                  <a:ea typeface="+mj-lt"/>
                  <a:cs typeface="经典细圆简" panose="02010609000101010101" pitchFamily="49" charset="-122"/>
                  <a:sym typeface="+mn-ea"/>
                </a:rPr>
                <a:t>策划书的结构</a:t>
              </a:r>
              <a:endParaRPr lang="zh-CN" altLang="en-US" sz="2400" b="1" dirty="0">
                <a:solidFill>
                  <a:schemeClr val="tx1">
                    <a:lumMod val="65000"/>
                    <a:lumOff val="35000"/>
                  </a:schemeClr>
                </a:solidFill>
                <a:latin typeface="+mj-lt"/>
                <a:ea typeface="+mj-lt"/>
                <a:cs typeface="经典细圆简" panose="02010609000101010101" pitchFamily="49" charset="-122"/>
                <a:sym typeface="+mn-ea"/>
              </a:endParaRPr>
            </a:p>
          </p:txBody>
        </p:sp>
      </p:grpSp>
      <p:grpSp>
        <p:nvGrpSpPr>
          <p:cNvPr id="53" name="组合 52"/>
          <p:cNvGrpSpPr/>
          <p:nvPr/>
        </p:nvGrpSpPr>
        <p:grpSpPr>
          <a:xfrm>
            <a:off x="1169035" y="654686"/>
            <a:ext cx="10417811" cy="5908040"/>
            <a:chOff x="1015236" y="1798824"/>
            <a:chExt cx="7047228" cy="3927128"/>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267373" y="1798824"/>
              <a:ext cx="3795091" cy="3927128"/>
            </a:xfrm>
            <a:prstGeom prst="rect">
              <a:avLst/>
            </a:prstGeom>
          </p:spPr>
          <p:txBody>
            <a:bodyPr wrap="square">
              <a:spAutoFit/>
              <a:scene3d>
                <a:camera prst="orthographicFront"/>
                <a:lightRig rig="threePt" dir="t"/>
              </a:scene3d>
              <a:sp3d contourW="12700"/>
            </a:bodyPr>
            <a:lstStyle/>
            <a:p>
              <a:pPr algn="l">
                <a:lnSpc>
                  <a:spcPct val="150000"/>
                </a:lnSpc>
              </a:pPr>
              <a:r>
                <a:rPr dirty="0">
                  <a:ea typeface="+mn-lt"/>
                  <a:cs typeface="+mn-lt"/>
                  <a:sym typeface="+mn-ea"/>
                </a:rPr>
                <a:t>（一）标题</a:t>
              </a:r>
              <a:endParaRPr dirty="0">
                <a:ea typeface="+mn-lt"/>
                <a:cs typeface="+mn-lt"/>
                <a:sym typeface="+mn-ea"/>
              </a:endParaRPr>
            </a:p>
            <a:p>
              <a:pPr algn="l">
                <a:lnSpc>
                  <a:spcPct val="150000"/>
                </a:lnSpc>
              </a:pPr>
              <a:r>
                <a:rPr dirty="0">
                  <a:ea typeface="+mn-lt"/>
                  <a:cs typeface="+mn-lt"/>
                  <a:sym typeface="+mn-ea"/>
                </a:rPr>
                <a:t>标题可以直接用文种名，即“策划书”。</a:t>
              </a:r>
              <a:endParaRPr dirty="0">
                <a:ea typeface="+mn-lt"/>
                <a:cs typeface="+mn-lt"/>
                <a:sym typeface="+mn-ea"/>
              </a:endParaRPr>
            </a:p>
            <a:p>
              <a:pPr algn="l">
                <a:lnSpc>
                  <a:spcPct val="150000"/>
                </a:lnSpc>
              </a:pPr>
              <a:r>
                <a:rPr dirty="0">
                  <a:ea typeface="+mn-lt"/>
                  <a:cs typeface="+mn-lt"/>
                  <a:sym typeface="+mn-ea"/>
                </a:rPr>
                <a:t>（二）前言</a:t>
              </a:r>
              <a:endParaRPr dirty="0">
                <a:ea typeface="+mn-lt"/>
                <a:cs typeface="+mn-lt"/>
                <a:sym typeface="+mn-ea"/>
              </a:endParaRPr>
            </a:p>
            <a:p>
              <a:pPr algn="l">
                <a:lnSpc>
                  <a:spcPct val="150000"/>
                </a:lnSpc>
              </a:pPr>
              <a:r>
                <a:rPr dirty="0">
                  <a:ea typeface="+mn-lt"/>
                  <a:cs typeface="+mn-lt"/>
                  <a:sym typeface="+mn-ea"/>
                </a:rPr>
                <a:t>这部分的写作应根据策划书的目的、背景、方法、依据和重要性等方面，选取内容重点阐述，对其做好全面的评析。</a:t>
              </a:r>
              <a:endParaRPr dirty="0">
                <a:ea typeface="+mn-lt"/>
                <a:cs typeface="+mn-lt"/>
                <a:sym typeface="+mn-ea"/>
              </a:endParaRPr>
            </a:p>
            <a:p>
              <a:pPr algn="l">
                <a:lnSpc>
                  <a:spcPct val="150000"/>
                </a:lnSpc>
              </a:pPr>
              <a:r>
                <a:rPr dirty="0">
                  <a:ea typeface="+mn-lt"/>
                  <a:cs typeface="+mn-lt"/>
                  <a:sym typeface="+mn-ea"/>
                </a:rPr>
                <a:t>（三）主体</a:t>
              </a:r>
              <a:endParaRPr dirty="0">
                <a:ea typeface="+mn-lt"/>
                <a:cs typeface="+mn-lt"/>
                <a:sym typeface="+mn-ea"/>
              </a:endParaRPr>
            </a:p>
            <a:p>
              <a:pPr algn="l">
                <a:lnSpc>
                  <a:spcPct val="150000"/>
                </a:lnSpc>
              </a:pPr>
              <a:r>
                <a:rPr dirty="0">
                  <a:ea typeface="+mn-lt"/>
                  <a:cs typeface="+mn-lt"/>
                  <a:sym typeface="+mn-ea"/>
                </a:rPr>
                <a:t>作为策划书的主要部分，主体的表现方式要简洁明了，使人容易了解活动的安排和实施过程。</a:t>
              </a:r>
              <a:endParaRPr dirty="0">
                <a:ea typeface="+mn-lt"/>
                <a:cs typeface="+mn-lt"/>
                <a:sym typeface="+mn-ea"/>
              </a:endParaRPr>
            </a:p>
            <a:p>
              <a:pPr algn="l">
                <a:lnSpc>
                  <a:spcPct val="150000"/>
                </a:lnSpc>
              </a:pPr>
              <a:r>
                <a:rPr dirty="0">
                  <a:ea typeface="+mn-lt"/>
                  <a:cs typeface="+mn-lt"/>
                  <a:sym typeface="+mn-ea"/>
                </a:rPr>
                <a:t>（四）经费预算</a:t>
              </a:r>
              <a:endParaRPr dirty="0">
                <a:ea typeface="+mn-lt"/>
                <a:cs typeface="+mn-lt"/>
                <a:sym typeface="+mn-ea"/>
              </a:endParaRPr>
            </a:p>
            <a:p>
              <a:pPr algn="l">
                <a:lnSpc>
                  <a:spcPct val="150000"/>
                </a:lnSpc>
              </a:pPr>
              <a:r>
                <a:rPr dirty="0">
                  <a:ea typeface="+mn-lt"/>
                  <a:cs typeface="+mn-lt"/>
                  <a:sym typeface="+mn-ea"/>
                </a:rPr>
                <a:t>经费预算可以用文字，也可以用表格等其他方式表现。</a:t>
              </a:r>
              <a:endParaRPr dirty="0">
                <a:ea typeface="+mn-lt"/>
                <a:cs typeface="+mn-lt"/>
                <a:sym typeface="+mn-ea"/>
              </a:endParaRPr>
            </a:p>
            <a:p>
              <a:pPr algn="l">
                <a:lnSpc>
                  <a:spcPct val="150000"/>
                </a:lnSpc>
              </a:pPr>
              <a:r>
                <a:rPr dirty="0">
                  <a:ea typeface="+mn-lt"/>
                  <a:cs typeface="+mn-lt"/>
                  <a:sym typeface="+mn-ea"/>
                </a:rPr>
                <a:t>（五）预案</a:t>
              </a:r>
              <a:endParaRPr dirty="0">
                <a:ea typeface="+mn-lt"/>
                <a:cs typeface="+mn-lt"/>
                <a:sym typeface="+mn-ea"/>
              </a:endParaRPr>
            </a:p>
            <a:p>
              <a:pPr algn="l">
                <a:lnSpc>
                  <a:spcPct val="150000"/>
                </a:lnSpc>
              </a:pPr>
              <a:r>
                <a:rPr dirty="0">
                  <a:ea typeface="+mn-lt"/>
                  <a:cs typeface="+mn-lt"/>
                  <a:sym typeface="+mn-ea"/>
                </a:rPr>
                <a:t>策划者应该有应变措施，安排应急预案。</a:t>
              </a:r>
              <a:endParaRPr dirty="0">
                <a:ea typeface="+mn-lt"/>
                <a:cs typeface="+mn-lt"/>
                <a:sym typeface="+mn-ea"/>
              </a:endParaRPr>
            </a:p>
            <a:p>
              <a:pPr algn="l">
                <a:lnSpc>
                  <a:spcPct val="150000"/>
                </a:lnSpc>
              </a:pPr>
              <a:r>
                <a:rPr dirty="0">
                  <a:ea typeface="+mn-lt"/>
                  <a:cs typeface="+mn-lt"/>
                  <a:sym typeface="+mn-ea"/>
                </a:rPr>
                <a:t>（六）落款</a:t>
              </a:r>
              <a:endParaRPr dirty="0">
                <a:ea typeface="+mn-lt"/>
                <a:cs typeface="+mn-lt"/>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5394326" y="305100"/>
              <a:ext cx="1402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注意事项</a:t>
              </a:r>
              <a:endParaRPr lang="zh-CN" altLang="en-US" sz="2400">
                <a:sym typeface="+mn-ea"/>
              </a:endParaRPr>
            </a:p>
          </p:txBody>
        </p:sp>
      </p:grpSp>
      <p:grpSp>
        <p:nvGrpSpPr>
          <p:cNvPr id="3" name="组合 2"/>
          <p:cNvGrpSpPr/>
          <p:nvPr/>
        </p:nvGrpSpPr>
        <p:grpSpPr>
          <a:xfrm>
            <a:off x="892253" y="616397"/>
            <a:ext cx="10281285" cy="6092825"/>
            <a:chOff x="743847" y="427711"/>
            <a:chExt cx="10281285" cy="609282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413127" y="427711"/>
              <a:ext cx="4612005" cy="609282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（1）如果活动规模比较大，那么一个大策划书可以内含若干子策划书，子策划书之间不能有矛盾的地方，且进度应该协调一致。如果安排不同的人员写作子策划书，事先要做好分工和沟通工作。</a:t>
              </a:r>
              <a:endParaRPr lang="zh-CN" altLang="en-US" sz="2000">
                <a:sym typeface="+mn-ea"/>
              </a:endParaRPr>
            </a:p>
            <a:p>
              <a:pPr fontAlgn="auto">
                <a:lnSpc>
                  <a:spcPct val="150000"/>
                </a:lnSpc>
              </a:pPr>
              <a:r>
                <a:rPr lang="zh-CN" altLang="en-US" sz="2000">
                  <a:sym typeface="+mn-ea"/>
                </a:rPr>
                <a:t>（2）在写作策划书之前，必须做好各方面的调查和了解，保证策划书的合理性和可实施性。</a:t>
              </a:r>
              <a:endParaRPr lang="zh-CN" altLang="en-US" sz="2000">
                <a:sym typeface="+mn-ea"/>
              </a:endParaRPr>
            </a:p>
            <a:p>
              <a:pPr fontAlgn="auto">
                <a:lnSpc>
                  <a:spcPct val="150000"/>
                </a:lnSpc>
              </a:pPr>
              <a:r>
                <a:rPr lang="zh-CN" altLang="en-US" sz="2000">
                  <a:sym typeface="+mn-ea"/>
                </a:rPr>
                <a:t>（3）策划书的主题必须明确而单一，具体策划都要严格依据主题设置。</a:t>
              </a:r>
              <a:endParaRPr lang="zh-CN" altLang="en-US" sz="2000">
                <a:sym typeface="+mn-ea"/>
              </a:endParaRPr>
            </a:p>
            <a:p>
              <a:pPr fontAlgn="auto">
                <a:lnSpc>
                  <a:spcPct val="150000"/>
                </a:lnSpc>
              </a:pPr>
              <a:r>
                <a:rPr lang="zh-CN" altLang="en-US" sz="2000">
                  <a:sym typeface="+mn-ea"/>
                </a:rPr>
                <a:t>（4）策划书的打印和制作应该尽量整洁和美观。策划书在成为决策之前，往往存在竞争性和不确定性。</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479926" y="305100"/>
              <a:ext cx="32308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策划书和计划书的异同</a:t>
              </a:r>
              <a:endParaRPr lang="zh-CN" altLang="en-US" sz="2400">
                <a:sym typeface="+mn-ea"/>
              </a:endParaRPr>
            </a:p>
          </p:txBody>
        </p:sp>
      </p:grpSp>
      <p:grpSp>
        <p:nvGrpSpPr>
          <p:cNvPr id="3" name="组合 2"/>
          <p:cNvGrpSpPr/>
          <p:nvPr/>
        </p:nvGrpSpPr>
        <p:grpSpPr>
          <a:xfrm>
            <a:off x="892253" y="764987"/>
            <a:ext cx="9854565" cy="5631180"/>
            <a:chOff x="743847" y="576301"/>
            <a:chExt cx="9854565" cy="563118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413127" y="576301"/>
              <a:ext cx="4185285" cy="5631180"/>
            </a:xfrm>
            <a:prstGeom prst="rect">
              <a:avLst/>
            </a:prstGeom>
          </p:spPr>
          <p:txBody>
            <a:bodyPr wrap="square">
              <a:spAutoFit/>
              <a:scene3d>
                <a:camera prst="orthographicFront"/>
                <a:lightRig rig="threePt" dir="t"/>
              </a:scene3d>
              <a:sp3d contourW="12700"/>
            </a:bodyPr>
            <a:lstStyle/>
            <a:p>
              <a:pPr fontAlgn="auto">
                <a:lnSpc>
                  <a:spcPct val="150000"/>
                </a:lnSpc>
              </a:pPr>
              <a:r>
                <a:rPr lang="en-US" altLang="zh-CN" sz="2000">
                  <a:sym typeface="+mn-ea"/>
                </a:rPr>
                <a:t>       </a:t>
              </a:r>
              <a:r>
                <a:rPr lang="zh-CN" altLang="en-US" sz="2000">
                  <a:sym typeface="+mn-ea"/>
                </a:rPr>
                <a:t>在现实生活中，策划书和计划书都是活动举办前期阶段的文案，策划书和计划书之间并没有明确的分界线。策划书和计划书都要高度重视方案的可行性和高效性，充分考虑各类要素和条件。</a:t>
              </a:r>
              <a:endParaRPr lang="zh-CN" altLang="en-US" sz="2000">
                <a:sym typeface="+mn-ea"/>
              </a:endParaRPr>
            </a:p>
            <a:p>
              <a:pPr fontAlgn="auto">
                <a:lnSpc>
                  <a:spcPct val="150000"/>
                </a:lnSpc>
              </a:pPr>
              <a:r>
                <a:rPr lang="zh-CN" altLang="en-US" sz="2000">
                  <a:sym typeface="+mn-ea"/>
                </a:rPr>
                <a:t>        策划书一般在决策之前，是决策的依据和前提。计划书一般在决策之后，是决策的细化和实现决策的保证。</a:t>
              </a:r>
              <a:endParaRPr lang="zh-CN" altLang="en-US" sz="2000">
                <a:sym typeface="+mn-ea"/>
              </a:endParaRPr>
            </a:p>
            <a:p>
              <a:pPr fontAlgn="auto">
                <a:lnSpc>
                  <a:spcPct val="150000"/>
                </a:lnSpc>
              </a:pPr>
              <a:r>
                <a:rPr lang="zh-CN" altLang="en-US" sz="2000">
                  <a:sym typeface="+mn-ea"/>
                </a:rPr>
                <a:t>        策划书是制定计划的重要依据。计划是策划和实施之间的桥梁。</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zh-CN" altLang="en-US" sz="2400" dirty="0">
                <a:sym typeface="+mn-ea"/>
              </a:rPr>
              <a:t>策划书的作用</a:t>
            </a:r>
            <a:endParaRPr lang="zh-CN" altLang="en-US" sz="2400" dirty="0">
              <a:sym typeface="+mn-ea"/>
            </a:endParaRPr>
          </a:p>
        </p:txBody>
      </p:sp>
      <p:sp>
        <p:nvSpPr>
          <p:cNvPr id="6" name="文本框 5"/>
          <p:cNvSpPr txBox="1"/>
          <p:nvPr/>
        </p:nvSpPr>
        <p:spPr>
          <a:xfrm>
            <a:off x="5283835" y="1075055"/>
            <a:ext cx="4466590" cy="4707890"/>
          </a:xfrm>
          <a:prstGeom prst="rect">
            <a:avLst/>
          </a:prstGeom>
          <a:noFill/>
        </p:spPr>
        <p:txBody>
          <a:bodyPr wrap="square" rtlCol="0">
            <a:spAutoFit/>
          </a:bodyPr>
          <a:p>
            <a:pPr fontAlgn="auto">
              <a:lnSpc>
                <a:spcPct val="150000"/>
              </a:lnSpc>
            </a:pPr>
            <a:r>
              <a:rPr lang="en-US" sz="2000" dirty="0">
                <a:ea typeface="+mn-lt"/>
                <a:cs typeface="+mn-lt"/>
                <a:sym typeface="+mn-ea"/>
              </a:rPr>
              <a:t>        </a:t>
            </a:r>
            <a:r>
              <a:rPr sz="2000" dirty="0">
                <a:ea typeface="+mn-lt"/>
                <a:cs typeface="+mn-lt"/>
                <a:sym typeface="+mn-ea"/>
              </a:rPr>
              <a:t>策划书是策划者通过周密的调查和系统的评析，利用已经掌握的知识（情报或资料）和手段，科学合理地有效布局项目活动进程，并预先判断事件进程的态势和策划事件现在和未来的需求，以及未知状况的结果的文书。合理的策划书能够使所策划的资源发挥最佳效果，使项目投资者获得更多的利益，避免走很多不必要的弯路，能够在更短时间内获得成功。</a:t>
            </a: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第二节　广告</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14881</Words>
  <Application>WPS 演示</Application>
  <PresentationFormat>宽屏</PresentationFormat>
  <Paragraphs>481</Paragraphs>
  <Slides>37</Slides>
  <Notes>13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37</vt:i4>
      </vt:variant>
    </vt:vector>
  </HeadingPairs>
  <TitlesOfParts>
    <vt:vector size="59" baseType="lpstr">
      <vt:lpstr>Arial</vt:lpstr>
      <vt:lpstr>宋体</vt:lpstr>
      <vt:lpstr>Wingdings</vt:lpstr>
      <vt:lpstr>方正清刻本悦宋简体</vt:lpstr>
      <vt:lpstr>萝莉体 第二版</vt:lpstr>
      <vt:lpstr>Segoe UI</vt:lpstr>
      <vt:lpstr>微软雅黑</vt:lpstr>
      <vt:lpstr>等线</vt:lpstr>
      <vt:lpstr>幼圆</vt:lpstr>
      <vt:lpstr>Century Gothic</vt:lpstr>
      <vt:lpstr>TypeLand 康熙字典體 Trial</vt:lpstr>
      <vt:lpstr>经典细圆简</vt:lpstr>
      <vt:lpstr>Open Sans</vt:lpstr>
      <vt:lpstr>Arial Unicode MS</vt:lpstr>
      <vt:lpstr>Calibri</vt:lpstr>
      <vt:lpstr>Titillium</vt:lpstr>
      <vt:lpstr>Helvetica</vt:lpstr>
      <vt:lpstr>微软雅黑 Light</vt:lpstr>
      <vt:lpstr>华文中宋</vt:lpstr>
      <vt:lpstr>等线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p:lastModifiedBy>
  <cp:revision>72</cp:revision>
  <dcterms:created xsi:type="dcterms:W3CDTF">2017-05-21T05:34:00Z</dcterms:created>
  <dcterms:modified xsi:type="dcterms:W3CDTF">2019-05-16T12:13:54Z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