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431" r:id="rId3"/>
    <p:sldId id="4845" r:id="rId5"/>
    <p:sldId id="11505" r:id="rId6"/>
    <p:sldId id="11597" r:id="rId7"/>
    <p:sldId id="11598" r:id="rId8"/>
    <p:sldId id="11646" r:id="rId9"/>
    <p:sldId id="11647" r:id="rId10"/>
    <p:sldId id="11648" r:id="rId11"/>
    <p:sldId id="11649" r:id="rId12"/>
    <p:sldId id="11549" r:id="rId13"/>
    <p:sldId id="11650" r:id="rId14"/>
    <p:sldId id="11651" r:id="rId15"/>
    <p:sldId id="11551" r:id="rId16"/>
    <p:sldId id="11652" r:id="rId17"/>
    <p:sldId id="11553" r:id="rId18"/>
    <p:sldId id="11509" r:id="rId19"/>
    <p:sldId id="11653" r:id="rId20"/>
    <p:sldId id="11697" r:id="rId21"/>
    <p:sldId id="11698" r:id="rId22"/>
    <p:sldId id="11511" r:id="rId23"/>
    <p:sldId id="11699" r:id="rId24"/>
    <p:sldId id="11700" r:id="rId25"/>
    <p:sldId id="11701" r:id="rId26"/>
    <p:sldId id="11702" r:id="rId27"/>
    <p:sldId id="11503" r:id="rId28"/>
    <p:sldId id="11430" r:id="rId29"/>
  </p:sldIdLst>
  <p:sldSz cx="12192000" cy="6858000"/>
  <p:notesSz cx="6858000" cy="9144000"/>
  <p:embeddedFontLst>
    <p:embeddedFont>
      <p:font typeface="Segoe UI" panose="020B0502040204020203" pitchFamily="34" charset="0"/>
      <p:regular r:id="rId33"/>
      <p:bold r:id="rId34"/>
      <p:italic r:id="rId35"/>
      <p:boldItalic r:id="rId36"/>
    </p:embeddedFont>
    <p:embeddedFont>
      <p:font typeface="微软雅黑" panose="020B0503020204020204" pitchFamily="34" charset="-122"/>
      <p:regular r:id="rId37"/>
    </p:embeddedFont>
    <p:embeddedFont>
      <p:font typeface="等线" panose="02010600030101010101" charset="-122"/>
      <p:regular r:id="rId38"/>
    </p:embeddedFont>
    <p:embeddedFont>
      <p:font typeface="幼圆" panose="02010509060101010101" charset="-122"/>
      <p:regular r:id="rId39"/>
    </p:embeddedFont>
    <p:embeddedFont>
      <p:font typeface="Century Gothic" panose="020B0502020202020204" pitchFamily="34" charset="0"/>
      <p:regular r:id="rId40"/>
      <p:bold r:id="rId41"/>
      <p:italic r:id="rId42"/>
      <p:boldItalic r:id="rId43"/>
    </p:embeddedFont>
    <p:embeddedFont>
      <p:font typeface="TypeLand 康熙字典體 Trial" panose="020B0502000000000001" pitchFamily="34" charset="-122"/>
      <p:regular r:id="rId44"/>
    </p:embeddedFont>
    <p:embeddedFont>
      <p:font typeface="Calibri" panose="020F0502020204030204" charset="0"/>
      <p:regular r:id="rId45"/>
      <p:bold r:id="rId46"/>
      <p:italic r:id="rId47"/>
      <p:boldItalic r:id="rId48"/>
    </p:embeddedFont>
    <p:embeddedFont>
      <p:font typeface="华文中宋" panose="02010600040101010101" charset="-122"/>
      <p:regular r:id="rId49"/>
    </p:embeddedFont>
    <p:embeddedFont>
      <p:font typeface="等线 Light" panose="02010600030101010101" charset="-122"/>
      <p:regular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C4A779F-7EAE-4FDE-B9C4-2831E65218A7}">
          <p14:sldIdLst>
            <p14:sldId id="11431"/>
            <p14:sldId id="4845"/>
            <p14:sldId id="11505"/>
            <p14:sldId id="11597"/>
            <p14:sldId id="11598"/>
            <p14:sldId id="11646"/>
            <p14:sldId id="11647"/>
            <p14:sldId id="11648"/>
            <p14:sldId id="11649"/>
            <p14:sldId id="11549"/>
            <p14:sldId id="11650"/>
            <p14:sldId id="11651"/>
            <p14:sldId id="11551"/>
            <p14:sldId id="11652"/>
            <p14:sldId id="11553"/>
            <p14:sldId id="11509"/>
            <p14:sldId id="11653"/>
            <p14:sldId id="11697"/>
            <p14:sldId id="11698"/>
            <p14:sldId id="11511"/>
            <p14:sldId id="11700"/>
            <p14:sldId id="11701"/>
            <p14:sldId id="11702"/>
            <p14:sldId id="11503"/>
            <p14:sldId id="11430"/>
            <p14:sldId id="1169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B4E2F"/>
    <a:srgbClr val="DAE54A"/>
    <a:srgbClr val="C0E1F2"/>
    <a:srgbClr val="FBDCE1"/>
    <a:srgbClr val="E6E6E6"/>
    <a:srgbClr val="86C5E6"/>
    <a:srgbClr val="99DA62"/>
    <a:srgbClr val="FADBE0"/>
    <a:srgbClr val="4A5C72"/>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88" d="100"/>
          <a:sy n="88" d="100"/>
        </p:scale>
        <p:origin x="120"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font" Target="fonts/font18.fntdata"/><Relationship Id="rId5" Type="http://schemas.openxmlformats.org/officeDocument/2006/relationships/slide" Target="slides/slide2.xml"/><Relationship Id="rId49" Type="http://schemas.openxmlformats.org/officeDocument/2006/relationships/font" Target="fonts/font17.fntdata"/><Relationship Id="rId48" Type="http://schemas.openxmlformats.org/officeDocument/2006/relationships/font" Target="fonts/font16.fntdata"/><Relationship Id="rId47" Type="http://schemas.openxmlformats.org/officeDocument/2006/relationships/font" Target="fonts/font15.fntdata"/><Relationship Id="rId46" Type="http://schemas.openxmlformats.org/officeDocument/2006/relationships/font" Target="fonts/font14.fntdata"/><Relationship Id="rId45" Type="http://schemas.openxmlformats.org/officeDocument/2006/relationships/font" Target="fonts/font13.fntdata"/><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notesMaster" Target="notesMasters/notesMaster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FC655-DBAB-4389-BC46-D505D2F11D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976B-18A7-4956-BB6A-A9106EAA0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bg>
      <p:bgPr>
        <a:solidFill>
          <a:schemeClr val="lt1"/>
        </a:solidFill>
        <a:effectLst/>
      </p:bgPr>
    </p:bg>
    <p:spTree>
      <p:nvGrpSpPr>
        <p:cNvPr id="1" name="Shape 18"/>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grpSp>
        <p:nvGrpSpPr>
          <p:cNvPr id="4" name="组合 3"/>
          <p:cNvGrpSpPr/>
          <p:nvPr/>
        </p:nvGrpSpPr>
        <p:grpSpPr>
          <a:xfrm>
            <a:off x="-16112" y="2059248"/>
            <a:ext cx="8476929" cy="3566910"/>
            <a:chOff x="-16112" y="2286690"/>
            <a:chExt cx="8476929" cy="356691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6200000">
              <a:off x="3328090" y="1292515"/>
              <a:ext cx="1216885" cy="7905285"/>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a:off x="-16112" y="2286690"/>
              <a:ext cx="8476929" cy="2721601"/>
            </a:xfrm>
            <a:prstGeom prst="rect">
              <a:avLst/>
            </a:prstGeom>
          </p:spPr>
        </p:pic>
        <p:sp>
          <p:nvSpPr>
            <p:cNvPr id="27" name="文本框 26"/>
            <p:cNvSpPr txBox="1"/>
            <p:nvPr/>
          </p:nvSpPr>
          <p:spPr>
            <a:xfrm rot="16200000">
              <a:off x="3018490" y="1395143"/>
              <a:ext cx="1013460" cy="3726815"/>
            </a:xfrm>
            <a:prstGeom prst="rect">
              <a:avLst/>
            </a:prstGeom>
            <a:noFill/>
          </p:spPr>
          <p:txBody>
            <a:bodyPr vert="eaVert" wrap="none" rtlCol="0">
              <a:spAutoFit/>
            </a:bodyPr>
            <a:lstStyle/>
            <a:p>
              <a:pPr algn="l"/>
              <a:r>
                <a:rPr lang="zh-CN" altLang="en-US" sz="5400" b="1" spc="300" dirty="0">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rPr>
                <a:t>应用文写作</a:t>
              </a:r>
              <a:endParaRPr lang="zh-CN" altLang="en-US" sz="5400" b="1"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endParaRPr>
            </a:p>
          </p:txBody>
        </p:sp>
        <p:sp>
          <p:nvSpPr>
            <p:cNvPr id="28" name="矩形 27"/>
            <p:cNvSpPr/>
            <p:nvPr/>
          </p:nvSpPr>
          <p:spPr>
            <a:xfrm rot="16200000">
              <a:off x="4225422" y="728778"/>
              <a:ext cx="490220" cy="6584295"/>
            </a:xfrm>
            <a:prstGeom prst="rect">
              <a:avLst/>
            </a:prstGeom>
          </p:spPr>
          <p:txBody>
            <a:bodyPr vert="eaVert" wrap="square">
              <a:spAutoFit/>
            </a:bodyPr>
            <a:lstStyle/>
            <a:p>
              <a:pPr>
                <a:lnSpc>
                  <a:spcPct val="250000"/>
                </a:lnSpc>
              </a:pPr>
              <a:endParaRPr lang="zh-CN" altLang="en-US" sz="800" dirty="0">
                <a:solidFill>
                  <a:schemeClr val="bg1">
                    <a:lumMod val="65000"/>
                  </a:schemeClr>
                </a:solidFill>
                <a:latin typeface="Segoe UI" panose="020B0502040204020203" pitchFamily="34" charset="0"/>
                <a:cs typeface="Segoe UI" panose="020B0502040204020203" pitchFamily="34" charset="0"/>
              </a:endParaRPr>
            </a:p>
          </p:txBody>
        </p:sp>
      </p:grpSp>
      <p:grpSp>
        <p:nvGrpSpPr>
          <p:cNvPr id="3" name="组合 2"/>
          <p:cNvGrpSpPr/>
          <p:nvPr/>
        </p:nvGrpSpPr>
        <p:grpSpPr>
          <a:xfrm flipH="1">
            <a:off x="-2103974" y="-3240005"/>
            <a:ext cx="16530857" cy="15408850"/>
            <a:chOff x="-1686499" y="-3240005"/>
            <a:chExt cx="16530857" cy="15408850"/>
          </a:xfrm>
        </p:grpSpPr>
        <p:sp>
          <p:nvSpPr>
            <p:cNvPr id="12" name="矩形 11"/>
            <p:cNvSpPr/>
            <p:nvPr/>
          </p:nvSpPr>
          <p:spPr>
            <a:xfrm rot="1454733">
              <a:off x="-705138" y="2476501"/>
              <a:ext cx="3505200" cy="6858000"/>
            </a:xfrm>
            <a:prstGeom prst="rect">
              <a:avLst/>
            </a:prstGeom>
            <a:solidFill>
              <a:srgbClr val="C0E1F2"/>
            </a:solidFill>
            <a:ln>
              <a:noFill/>
            </a:ln>
            <a:effectLst>
              <a:outerShdw blurRad="50800" dist="50800" dir="1218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686499" y="-1814370"/>
              <a:ext cx="3505200" cy="11282154"/>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493014">
              <a:off x="1794591" y="3249544"/>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1492897" y="-3240005"/>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4" name="矩形 13"/>
            <p:cNvSpPr/>
            <p:nvPr/>
          </p:nvSpPr>
          <p:spPr>
            <a:xfrm rot="1454733">
              <a:off x="11339158" y="3527867"/>
              <a:ext cx="3505200" cy="6858000"/>
            </a:xfrm>
            <a:prstGeom prst="rect">
              <a:avLst/>
            </a:prstGeom>
            <a:solidFill>
              <a:srgbClr val="DAE54A"/>
            </a:solidFill>
            <a:ln>
              <a:noFill/>
            </a:ln>
            <a:effectLst>
              <a:outerShdw blurRad="50800" dist="508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493014">
              <a:off x="11690028" y="-357843"/>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grpSp>
      <p:sp>
        <p:nvSpPr>
          <p:cNvPr id="2" name="文本框 1"/>
          <p:cNvSpPr txBox="1"/>
          <p:nvPr/>
        </p:nvSpPr>
        <p:spPr>
          <a:xfrm>
            <a:off x="1413510" y="3910965"/>
            <a:ext cx="4377690" cy="398780"/>
          </a:xfrm>
          <a:prstGeom prst="rect">
            <a:avLst/>
          </a:prstGeom>
          <a:noFill/>
        </p:spPr>
        <p:txBody>
          <a:bodyPr wrap="square" rtlCol="0">
            <a:spAutoFit/>
          </a:bodyPr>
          <a:p>
            <a:pPr algn="dist"/>
            <a:r>
              <a:rPr lang="zh-CN" altLang="en-US" sz="2000" b="1" dirty="0">
                <a:solidFill>
                  <a:schemeClr val="tx1"/>
                </a:solidFill>
                <a:latin typeface="等线" panose="02010600030101010101" charset="-122"/>
                <a:ea typeface="幼圆" panose="02010509060101010101" charset="-122"/>
                <a:cs typeface="+mn-ea"/>
                <a:sym typeface="+mn-ea"/>
              </a:rPr>
              <a:t>单元六　经济文书</a:t>
            </a:r>
            <a:endParaRPr lang="zh-CN" altLang="en-US" sz="2000" b="1" dirty="0">
              <a:solidFill>
                <a:schemeClr val="tx1"/>
              </a:solidFill>
              <a:latin typeface="等线" panose="02010600030101010101" charset="-122"/>
              <a:ea typeface="幼圆" panose="020105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0731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088256" y="61561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招标书的写作</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5430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721360" y="2593340"/>
            <a:ext cx="4229100" cy="193802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这里所说的标书是指由招标单位发售的半空白式文件（通常为表格式文件），交由投标人研究及填写。</a:t>
            </a:r>
            <a:endParaRPr lang="zh-CN" altLang="en-US" sz="2000">
              <a:sym typeface="+mn-ea"/>
            </a:endParaRPr>
          </a:p>
        </p:txBody>
      </p:sp>
      <p:sp>
        <p:nvSpPr>
          <p:cNvPr id="69" name="文本框 68"/>
          <p:cNvSpPr txBox="1"/>
          <p:nvPr/>
        </p:nvSpPr>
        <p:spPr>
          <a:xfrm>
            <a:off x="1610279" y="1659424"/>
            <a:ext cx="1706880" cy="706755"/>
          </a:xfrm>
          <a:prstGeom prst="rect">
            <a:avLst/>
          </a:prstGeom>
          <a:noFill/>
        </p:spPr>
        <p:txBody>
          <a:bodyPr vert="horz" wrap="none" rtlCol="0">
            <a:spAutoFit/>
            <a:scene3d>
              <a:camera prst="orthographicFront"/>
              <a:lightRig rig="threePt" dir="t"/>
            </a:scene3d>
            <a:sp3d contourW="12700"/>
          </a:bodyPr>
          <a:lstStyle/>
          <a:p>
            <a:pPr algn="ctr"/>
            <a:r>
              <a:rPr sz="2000">
                <a:solidFill>
                  <a:schemeClr val="tx1"/>
                </a:solidFill>
                <a:latin typeface="+mj-lt"/>
                <a:ea typeface="+mj-lt"/>
                <a:cs typeface="+mj-lt"/>
                <a:sym typeface="+mn-ea"/>
              </a:rPr>
              <a:t>（五）标书的</a:t>
            </a:r>
            <a:endParaRPr sz="2000">
              <a:solidFill>
                <a:schemeClr val="tx1"/>
              </a:solidFill>
              <a:latin typeface="+mj-lt"/>
              <a:ea typeface="+mj-lt"/>
              <a:cs typeface="+mj-lt"/>
              <a:sym typeface="+mn-ea"/>
            </a:endParaRPr>
          </a:p>
          <a:p>
            <a:pPr algn="ctr"/>
            <a:r>
              <a:rPr sz="2000">
                <a:solidFill>
                  <a:schemeClr val="tx1"/>
                </a:solidFill>
                <a:latin typeface="+mj-lt"/>
                <a:ea typeface="+mj-lt"/>
                <a:cs typeface="+mj-lt"/>
                <a:sym typeface="+mn-ea"/>
              </a:rPr>
              <a:t>写作</a:t>
            </a:r>
            <a:endParaRPr sz="2000">
              <a:solidFill>
                <a:schemeClr val="tx1"/>
              </a:solidFill>
              <a:latin typeface="+mj-lt"/>
              <a:ea typeface="+mj-lt"/>
              <a:cs typeface="+mj-lt"/>
              <a:sym typeface="+mn-ea"/>
            </a:endParaRPr>
          </a:p>
        </p:txBody>
      </p:sp>
      <p:sp>
        <p:nvSpPr>
          <p:cNvPr id="71" name="矩形 70"/>
          <p:cNvSpPr/>
          <p:nvPr/>
        </p:nvSpPr>
        <p:spPr>
          <a:xfrm>
            <a:off x="6430010" y="2420620"/>
            <a:ext cx="4881880" cy="424624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ea typeface="+mn-lt"/>
                <a:cs typeface="+mn-lt"/>
                <a:sym typeface="+mn-ea"/>
              </a:rPr>
              <a:t>中标通知书是招标企业通知投标企业中标的消息，并要求其前来签订合同的文书。</a:t>
            </a:r>
            <a:endParaRPr lang="zh-CN" altLang="en-US" sz="2000">
              <a:ea typeface="+mn-lt"/>
              <a:cs typeface="+mn-lt"/>
              <a:sym typeface="+mn-ea"/>
            </a:endParaRPr>
          </a:p>
          <a:p>
            <a:pPr algn="l" fontAlgn="auto">
              <a:lnSpc>
                <a:spcPct val="150000"/>
              </a:lnSpc>
            </a:pPr>
            <a:r>
              <a:rPr lang="zh-CN" altLang="en-US" sz="2000">
                <a:ea typeface="+mn-lt"/>
                <a:cs typeface="+mn-lt"/>
                <a:sym typeface="+mn-ea"/>
              </a:rPr>
              <a:t>1. 标题</a:t>
            </a:r>
            <a:endParaRPr lang="zh-CN" altLang="en-US" sz="2000">
              <a:ea typeface="+mn-lt"/>
              <a:cs typeface="+mn-lt"/>
              <a:sym typeface="+mn-ea"/>
            </a:endParaRPr>
          </a:p>
          <a:p>
            <a:pPr algn="l" fontAlgn="auto">
              <a:lnSpc>
                <a:spcPct val="150000"/>
              </a:lnSpc>
            </a:pPr>
            <a:r>
              <a:rPr lang="zh-CN" altLang="en-US" sz="2000">
                <a:ea typeface="+mn-lt"/>
                <a:cs typeface="+mn-lt"/>
                <a:sym typeface="+mn-ea"/>
              </a:rPr>
              <a:t>标题写“中标通知书”即可。</a:t>
            </a:r>
            <a:endParaRPr lang="zh-CN" altLang="en-US" sz="2000">
              <a:ea typeface="+mn-lt"/>
              <a:cs typeface="+mn-lt"/>
              <a:sym typeface="+mn-ea"/>
            </a:endParaRPr>
          </a:p>
          <a:p>
            <a:pPr algn="l" fontAlgn="auto">
              <a:lnSpc>
                <a:spcPct val="150000"/>
              </a:lnSpc>
            </a:pPr>
            <a:r>
              <a:rPr lang="zh-CN" altLang="en-US" sz="2000">
                <a:ea typeface="+mn-lt"/>
                <a:cs typeface="+mn-lt"/>
                <a:sym typeface="+mn-ea"/>
              </a:rPr>
              <a:t>2. 正文</a:t>
            </a:r>
            <a:endParaRPr lang="zh-CN" altLang="en-US" sz="2000">
              <a:ea typeface="+mn-lt"/>
              <a:cs typeface="+mn-lt"/>
              <a:sym typeface="+mn-ea"/>
            </a:endParaRPr>
          </a:p>
          <a:p>
            <a:pPr algn="l" fontAlgn="auto">
              <a:lnSpc>
                <a:spcPct val="150000"/>
              </a:lnSpc>
            </a:pPr>
            <a:r>
              <a:rPr lang="zh-CN" altLang="en-US" sz="2000">
                <a:ea typeface="+mn-lt"/>
                <a:cs typeface="+mn-lt"/>
                <a:sym typeface="+mn-ea"/>
              </a:rPr>
              <a:t>正文包括称谓（中标单位名称）和主体两部分。</a:t>
            </a:r>
            <a:endParaRPr lang="zh-CN" altLang="en-US" sz="2000">
              <a:ea typeface="+mn-lt"/>
              <a:cs typeface="+mn-lt"/>
              <a:sym typeface="+mn-ea"/>
            </a:endParaRPr>
          </a:p>
          <a:p>
            <a:pPr algn="l" fontAlgn="auto">
              <a:lnSpc>
                <a:spcPct val="150000"/>
              </a:lnSpc>
            </a:pPr>
            <a:r>
              <a:rPr lang="zh-CN" altLang="en-US" sz="2000">
                <a:ea typeface="+mn-lt"/>
                <a:cs typeface="+mn-lt"/>
                <a:sym typeface="+mn-ea"/>
              </a:rPr>
              <a:t>3. 落款</a:t>
            </a:r>
            <a:endParaRPr lang="zh-CN" altLang="en-US" sz="2000">
              <a:ea typeface="+mn-lt"/>
              <a:cs typeface="+mn-lt"/>
              <a:sym typeface="+mn-ea"/>
            </a:endParaRPr>
          </a:p>
          <a:p>
            <a:pPr algn="l" fontAlgn="auto">
              <a:lnSpc>
                <a:spcPct val="150000"/>
              </a:lnSpc>
            </a:pPr>
            <a:r>
              <a:rPr lang="zh-CN" altLang="en-US" sz="2000">
                <a:ea typeface="+mn-lt"/>
                <a:cs typeface="+mn-lt"/>
                <a:sym typeface="+mn-ea"/>
              </a:rPr>
              <a:t>落款包括署名、时间及附注等。</a:t>
            </a:r>
            <a:endParaRPr lang="zh-CN" altLang="en-US" sz="2000">
              <a:ea typeface="+mn-lt"/>
              <a:cs typeface="+mn-lt"/>
              <a:sym typeface="+mn-ea"/>
            </a:endParaRPr>
          </a:p>
        </p:txBody>
      </p:sp>
      <p:sp>
        <p:nvSpPr>
          <p:cNvPr id="73" name="文本框 72"/>
          <p:cNvSpPr txBox="1"/>
          <p:nvPr/>
        </p:nvSpPr>
        <p:spPr>
          <a:xfrm>
            <a:off x="7861273" y="1505754"/>
            <a:ext cx="1706880" cy="706755"/>
          </a:xfrm>
          <a:prstGeom prst="rect">
            <a:avLst/>
          </a:prstGeom>
          <a:noFill/>
        </p:spPr>
        <p:txBody>
          <a:bodyPr vert="horz" wrap="none" rtlCol="0">
            <a:spAutoFit/>
            <a:scene3d>
              <a:camera prst="orthographicFront"/>
              <a:lightRig rig="threePt" dir="t"/>
            </a:scene3d>
            <a:sp3d contourW="12700"/>
          </a:bodyPr>
          <a:lstStyle/>
          <a:p>
            <a:pPr algn="ctr"/>
            <a:r>
              <a:rPr sz="2000">
                <a:solidFill>
                  <a:schemeClr val="tx1"/>
                </a:solidFill>
                <a:latin typeface="+mj-lt"/>
                <a:ea typeface="+mj-lt"/>
                <a:cs typeface="+mj-lt"/>
                <a:sym typeface="+mn-ea"/>
              </a:rPr>
              <a:t>（六）中标通</a:t>
            </a:r>
            <a:endParaRPr sz="2000">
              <a:solidFill>
                <a:schemeClr val="tx1"/>
              </a:solidFill>
              <a:latin typeface="+mj-lt"/>
              <a:ea typeface="+mj-lt"/>
              <a:cs typeface="+mj-lt"/>
              <a:sym typeface="+mn-ea"/>
            </a:endParaRPr>
          </a:p>
          <a:p>
            <a:pPr algn="ctr"/>
            <a:r>
              <a:rPr sz="2000">
                <a:solidFill>
                  <a:schemeClr val="tx1"/>
                </a:solidFill>
                <a:latin typeface="+mj-lt"/>
                <a:ea typeface="+mj-lt"/>
                <a:cs typeface="+mj-lt"/>
                <a:sym typeface="+mn-ea"/>
              </a:rPr>
              <a:t>知书的写作</a:t>
            </a:r>
            <a:endParaRPr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第二节　投标书</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1764" y="1524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547361" y="615615"/>
              <a:ext cx="109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投标书</a:t>
              </a:r>
              <a:endParaRPr lang="zh-CN" altLang="en-US" sz="2400">
                <a:latin typeface="Calibri" panose="020F0502020204030204" charset="0"/>
                <a:sym typeface="+mn-ea"/>
              </a:endParaRPr>
            </a:p>
          </p:txBody>
        </p:sp>
      </p:grpSp>
      <p:grpSp>
        <p:nvGrpSpPr>
          <p:cNvPr id="12" name="组合 11"/>
          <p:cNvGrpSpPr/>
          <p:nvPr/>
        </p:nvGrpSpPr>
        <p:grpSpPr>
          <a:xfrm>
            <a:off x="489585" y="1165860"/>
            <a:ext cx="11118214" cy="5483135"/>
            <a:chOff x="1397476" y="1907721"/>
            <a:chExt cx="9818912" cy="4552697"/>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245"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83982" y="2891103"/>
              <a:ext cx="957313" cy="484539"/>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概述</a:t>
              </a:r>
              <a:endParaRPr lang="zh-CN" altLang="en-US" sz="3200">
                <a:sym typeface="+mn-ea"/>
              </a:endParaRPr>
            </a:p>
          </p:txBody>
        </p:sp>
        <p:sp>
          <p:nvSpPr>
            <p:cNvPr id="27" name="文本框 26"/>
            <p:cNvSpPr txBox="1"/>
            <p:nvPr/>
          </p:nvSpPr>
          <p:spPr>
            <a:xfrm>
              <a:off x="8851071" y="2891103"/>
              <a:ext cx="957313" cy="484539"/>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种类</a:t>
              </a:r>
              <a:endParaRPr lang="zh-CN" altLang="en-US" sz="3200">
                <a:sym typeface="+mn-ea"/>
              </a:endParaRPr>
            </a:p>
          </p:txBody>
        </p:sp>
        <p:grpSp>
          <p:nvGrpSpPr>
            <p:cNvPr id="2" name="组合 1"/>
            <p:cNvGrpSpPr/>
            <p:nvPr/>
          </p:nvGrpSpPr>
          <p:grpSpPr>
            <a:xfrm>
              <a:off x="1397476" y="3701338"/>
              <a:ext cx="9818912" cy="2759080"/>
              <a:chOff x="1395976" y="3409238"/>
              <a:chExt cx="9818912" cy="2759080"/>
            </a:xfrm>
          </p:grpSpPr>
          <p:sp>
            <p:nvSpPr>
              <p:cNvPr id="28" name="矩形 27"/>
              <p:cNvSpPr/>
              <p:nvPr/>
            </p:nvSpPr>
            <p:spPr>
              <a:xfrm>
                <a:off x="1395976" y="3736657"/>
                <a:ext cx="3344565" cy="1992464"/>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投标书又称标书、标函，是指投标人根据招标公告及其他招标文件（如招标单位要求、投标人须知等）的条件和要求而制作的递送给招标单位的文书。</a:t>
                </a:r>
                <a:endParaRPr lang="zh-CN" altLang="en-US" sz="2000">
                  <a:sym typeface="+mn-ea"/>
                </a:endParaRPr>
              </a:p>
            </p:txBody>
          </p:sp>
          <p:sp>
            <p:nvSpPr>
              <p:cNvPr id="29" name="矩形 28"/>
              <p:cNvSpPr/>
              <p:nvPr/>
            </p:nvSpPr>
            <p:spPr>
              <a:xfrm>
                <a:off x="7538334" y="3409238"/>
                <a:ext cx="3676554" cy="275908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按投标书的形式，可分为文字式投标书和表格式投标书。按投标书的使用对象不同，投标书可分为：①生产经营性投标书，如工程投标书、承包投标书；②科研课题投标书和技术转让投标书；③生活投标书。</a:t>
                </a:r>
                <a:endParaRPr lang="zh-CN" altLang="en-US" sz="2000">
                  <a:sym typeface="+mn-ea"/>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052570" y="109093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857752" y="29557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投标书的写作</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977901"/>
            <a:ext cx="10363834" cy="5215254"/>
            <a:chOff x="1015236" y="2013668"/>
            <a:chExt cx="7010715" cy="346662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08695" y="2013668"/>
              <a:ext cx="3617256" cy="3375034"/>
            </a:xfrm>
            <a:prstGeom prst="rect">
              <a:avLst/>
            </a:prstGeom>
          </p:spPr>
          <p:txBody>
            <a:bodyPr wrap="square">
              <a:spAutoFit/>
              <a:scene3d>
                <a:camera prst="orthographicFront"/>
                <a:lightRig rig="threePt" dir="t"/>
              </a:scene3d>
              <a:sp3d contourW="12700"/>
            </a:bodyPr>
            <a:lstStyle/>
            <a:p>
              <a:pPr algn="l">
                <a:lnSpc>
                  <a:spcPct val="150000"/>
                </a:lnSpc>
              </a:pPr>
              <a:r>
                <a:rPr dirty="0">
                  <a:solidFill>
                    <a:srgbClr val="002060"/>
                  </a:solidFill>
                  <a:ea typeface="+mn-lt"/>
                  <a:cs typeface="+mn-lt"/>
                  <a:sym typeface="+mn-ea"/>
                </a:rPr>
                <a:t>（一）文字式投标书的写作</a:t>
              </a:r>
              <a:endParaRPr dirty="0">
                <a:solidFill>
                  <a:srgbClr val="002060"/>
                </a:solidFill>
                <a:ea typeface="+mn-lt"/>
                <a:cs typeface="+mn-lt"/>
                <a:sym typeface="+mn-ea"/>
              </a:endParaRPr>
            </a:p>
            <a:p>
              <a:pPr algn="l">
                <a:lnSpc>
                  <a:spcPct val="150000"/>
                </a:lnSpc>
              </a:pPr>
              <a:r>
                <a:rPr dirty="0">
                  <a:ea typeface="+mn-lt"/>
                  <a:cs typeface="+mn-lt"/>
                  <a:sym typeface="+mn-ea"/>
                </a:rPr>
                <a:t>1. 标题</a:t>
              </a:r>
              <a:endParaRPr dirty="0">
                <a:ea typeface="+mn-lt"/>
                <a:cs typeface="+mn-lt"/>
                <a:sym typeface="+mn-ea"/>
              </a:endParaRPr>
            </a:p>
            <a:p>
              <a:pPr algn="l">
                <a:lnSpc>
                  <a:spcPct val="150000"/>
                </a:lnSpc>
              </a:pPr>
              <a:r>
                <a:rPr dirty="0">
                  <a:ea typeface="+mn-lt"/>
                  <a:cs typeface="+mn-lt"/>
                  <a:sym typeface="+mn-ea"/>
                </a:rPr>
                <a:t>标题一般由投标项目和文种组成，也可以直接以“标书”或“投标书”作为标题。</a:t>
              </a:r>
              <a:endParaRPr dirty="0">
                <a:ea typeface="+mn-lt"/>
                <a:cs typeface="+mn-lt"/>
                <a:sym typeface="+mn-ea"/>
              </a:endParaRPr>
            </a:p>
            <a:p>
              <a:pPr algn="l">
                <a:lnSpc>
                  <a:spcPct val="150000"/>
                </a:lnSpc>
              </a:pPr>
              <a:r>
                <a:rPr dirty="0">
                  <a:ea typeface="+mn-lt"/>
                  <a:cs typeface="+mn-lt"/>
                  <a:sym typeface="+mn-ea"/>
                </a:rPr>
                <a:t>2. 正文</a:t>
              </a:r>
              <a:endParaRPr dirty="0">
                <a:ea typeface="+mn-lt"/>
                <a:cs typeface="+mn-lt"/>
                <a:sym typeface="+mn-ea"/>
              </a:endParaRPr>
            </a:p>
            <a:p>
              <a:pPr algn="l">
                <a:lnSpc>
                  <a:spcPct val="150000"/>
                </a:lnSpc>
              </a:pPr>
              <a:r>
                <a:rPr dirty="0">
                  <a:ea typeface="+mn-lt"/>
                  <a:cs typeface="+mn-lt"/>
                  <a:sym typeface="+mn-ea"/>
                </a:rPr>
                <a:t>（1）引言。这部分主要用于介绍投标单位的有关情况。</a:t>
              </a:r>
              <a:endParaRPr dirty="0">
                <a:ea typeface="+mn-lt"/>
                <a:cs typeface="+mn-lt"/>
                <a:sym typeface="+mn-ea"/>
              </a:endParaRPr>
            </a:p>
            <a:p>
              <a:pPr algn="l">
                <a:lnSpc>
                  <a:spcPct val="150000"/>
                </a:lnSpc>
              </a:pPr>
              <a:r>
                <a:rPr dirty="0">
                  <a:ea typeface="+mn-lt"/>
                  <a:cs typeface="+mn-lt"/>
                  <a:sym typeface="+mn-ea"/>
                </a:rPr>
                <a:t>（2）主体。这部分主要应根据不同类型的投标书具体写明完成招标文件提出的任务、方法、步骤等。</a:t>
              </a:r>
              <a:endParaRPr dirty="0">
                <a:ea typeface="+mn-lt"/>
                <a:cs typeface="+mn-lt"/>
                <a:sym typeface="+mn-ea"/>
              </a:endParaRPr>
            </a:p>
            <a:p>
              <a:pPr algn="l">
                <a:lnSpc>
                  <a:spcPct val="150000"/>
                </a:lnSpc>
              </a:pPr>
              <a:r>
                <a:rPr dirty="0">
                  <a:ea typeface="+mn-lt"/>
                  <a:cs typeface="+mn-lt"/>
                  <a:sym typeface="+mn-ea"/>
                </a:rPr>
                <a:t>3. 落款</a:t>
              </a:r>
              <a:endParaRPr dirty="0">
                <a:ea typeface="+mn-lt"/>
                <a:cs typeface="+mn-lt"/>
                <a:sym typeface="+mn-ea"/>
              </a:endParaRPr>
            </a:p>
            <a:p>
              <a:pPr algn="l">
                <a:lnSpc>
                  <a:spcPct val="150000"/>
                </a:lnSpc>
              </a:pPr>
              <a:r>
                <a:rPr dirty="0">
                  <a:ea typeface="+mn-lt"/>
                  <a:cs typeface="+mn-lt"/>
                  <a:sym typeface="+mn-ea"/>
                </a:rPr>
                <a:t>落款应写明投标人的名称、负责人、投标日期等内容。</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857752" y="29557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投标书的写作</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1197611"/>
            <a:ext cx="10280649" cy="4995544"/>
            <a:chOff x="1015236" y="2159711"/>
            <a:chExt cx="6954444"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352424" y="2220492"/>
              <a:ext cx="3617256" cy="3098565"/>
            </a:xfrm>
            <a:prstGeom prst="rect">
              <a:avLst/>
            </a:prstGeom>
          </p:spPr>
          <p:txBody>
            <a:bodyPr wrap="square">
              <a:spAutoFit/>
              <a:scene3d>
                <a:camera prst="orthographicFront"/>
                <a:lightRig rig="threePt" dir="t"/>
              </a:scene3d>
              <a:sp3d contourW="12700"/>
            </a:bodyPr>
            <a:lstStyle/>
            <a:p>
              <a:pPr algn="l">
                <a:lnSpc>
                  <a:spcPct val="150000"/>
                </a:lnSpc>
              </a:pPr>
              <a:r>
                <a:rPr dirty="0">
                  <a:solidFill>
                    <a:srgbClr val="002060"/>
                  </a:solidFill>
                  <a:ea typeface="+mn-lt"/>
                  <a:cs typeface="+mn-lt"/>
                  <a:sym typeface="+mn-ea"/>
                </a:rPr>
                <a:t>（二）表格式投标书的写作</a:t>
              </a:r>
              <a:endParaRPr dirty="0">
                <a:ea typeface="+mn-lt"/>
                <a:cs typeface="+mn-lt"/>
                <a:sym typeface="+mn-ea"/>
              </a:endParaRPr>
            </a:p>
            <a:p>
              <a:pPr algn="l">
                <a:lnSpc>
                  <a:spcPct val="150000"/>
                </a:lnSpc>
              </a:pPr>
              <a:r>
                <a:rPr dirty="0">
                  <a:ea typeface="+mn-lt"/>
                  <a:cs typeface="+mn-lt"/>
                  <a:sym typeface="+mn-ea"/>
                </a:rPr>
                <a:t>1. 标书封面</a:t>
              </a:r>
              <a:endParaRPr dirty="0">
                <a:ea typeface="+mn-lt"/>
                <a:cs typeface="+mn-lt"/>
                <a:sym typeface="+mn-ea"/>
              </a:endParaRPr>
            </a:p>
            <a:p>
              <a:pPr algn="l">
                <a:lnSpc>
                  <a:spcPct val="150000"/>
                </a:lnSpc>
              </a:pPr>
              <a:r>
                <a:rPr dirty="0">
                  <a:ea typeface="+mn-lt"/>
                  <a:cs typeface="+mn-lt"/>
                  <a:sym typeface="+mn-ea"/>
                </a:rPr>
                <a:t>标书封面包括招标单位名称、投标工程名称和负责人姓名、投标书投送时间等。</a:t>
              </a:r>
              <a:endParaRPr dirty="0">
                <a:ea typeface="+mn-lt"/>
                <a:cs typeface="+mn-lt"/>
                <a:sym typeface="+mn-ea"/>
              </a:endParaRPr>
            </a:p>
            <a:p>
              <a:pPr algn="l">
                <a:lnSpc>
                  <a:spcPct val="150000"/>
                </a:lnSpc>
              </a:pPr>
              <a:r>
                <a:rPr dirty="0">
                  <a:ea typeface="+mn-lt"/>
                  <a:cs typeface="+mn-lt"/>
                  <a:sym typeface="+mn-ea"/>
                </a:rPr>
                <a:t>2. 表头</a:t>
              </a:r>
              <a:endParaRPr dirty="0">
                <a:ea typeface="+mn-lt"/>
                <a:cs typeface="+mn-lt"/>
                <a:sym typeface="+mn-ea"/>
              </a:endParaRPr>
            </a:p>
            <a:p>
              <a:pPr algn="l">
                <a:lnSpc>
                  <a:spcPct val="150000"/>
                </a:lnSpc>
              </a:pPr>
              <a:r>
                <a:rPr dirty="0">
                  <a:ea typeface="+mn-lt"/>
                  <a:cs typeface="+mn-lt"/>
                  <a:sym typeface="+mn-ea"/>
                </a:rPr>
                <a:t>表头包括标题、投标企业及其法人代表签章、填写时间等。</a:t>
              </a:r>
              <a:endParaRPr dirty="0">
                <a:ea typeface="+mn-lt"/>
                <a:cs typeface="+mn-lt"/>
                <a:sym typeface="+mn-ea"/>
              </a:endParaRPr>
            </a:p>
            <a:p>
              <a:pPr algn="l">
                <a:lnSpc>
                  <a:spcPct val="150000"/>
                </a:lnSpc>
              </a:pPr>
              <a:r>
                <a:rPr dirty="0">
                  <a:ea typeface="+mn-lt"/>
                  <a:cs typeface="+mn-lt"/>
                  <a:sym typeface="+mn-ea"/>
                </a:rPr>
                <a:t>3. 正表</a:t>
              </a:r>
              <a:endParaRPr dirty="0">
                <a:ea typeface="+mn-lt"/>
                <a:cs typeface="+mn-lt"/>
                <a:sym typeface="+mn-ea"/>
              </a:endParaRPr>
            </a:p>
            <a:p>
              <a:pPr algn="l">
                <a:lnSpc>
                  <a:spcPct val="150000"/>
                </a:lnSpc>
              </a:pPr>
              <a:r>
                <a:rPr dirty="0">
                  <a:ea typeface="+mn-lt"/>
                  <a:cs typeface="+mn-lt"/>
                  <a:sym typeface="+mn-ea"/>
                </a:rPr>
                <a:t>正表应按招标文件的要求写明各有关事项，如工程总标价、总工期、主要材料指标、工程质量标准及要求招标单位提供的配合条件等。</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023361" y="471470"/>
              <a:ext cx="4145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（三）投标书写作的注意事项</a:t>
              </a:r>
              <a:endParaRPr lang="zh-CN" altLang="en-US" sz="2400">
                <a:sym typeface="+mn-ea"/>
              </a:endParaRPr>
            </a:p>
          </p:txBody>
        </p:sp>
      </p:grpSp>
      <p:grpSp>
        <p:nvGrpSpPr>
          <p:cNvPr id="3" name="组合 2"/>
          <p:cNvGrpSpPr/>
          <p:nvPr/>
        </p:nvGrpSpPr>
        <p:grpSpPr>
          <a:xfrm>
            <a:off x="892253" y="931357"/>
            <a:ext cx="10841990" cy="5631180"/>
            <a:chOff x="743847" y="742671"/>
            <a:chExt cx="10841990" cy="563118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219452" y="742671"/>
              <a:ext cx="5366385" cy="563118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 有针对性地认真研究招标文件</a:t>
              </a:r>
              <a:endParaRPr lang="zh-CN" altLang="en-US" sz="2000">
                <a:sym typeface="+mn-ea"/>
              </a:endParaRPr>
            </a:p>
            <a:p>
              <a:pPr fontAlgn="auto">
                <a:lnSpc>
                  <a:spcPct val="150000"/>
                </a:lnSpc>
              </a:pPr>
              <a:r>
                <a:rPr lang="zh-CN" altLang="en-US" sz="2000">
                  <a:sym typeface="+mn-ea"/>
                </a:rPr>
                <a:t>招标文件反映了招标单位的招标目的和要求，投标者必须“投其所需”；也要结合招标文件，客观地评析本单位的各项条件，判断有没有能力参加该项目的投标竞争。</a:t>
              </a:r>
              <a:endParaRPr lang="zh-CN" altLang="en-US" sz="2000">
                <a:sym typeface="+mn-ea"/>
              </a:endParaRPr>
            </a:p>
            <a:p>
              <a:pPr fontAlgn="auto">
                <a:lnSpc>
                  <a:spcPct val="150000"/>
                </a:lnSpc>
              </a:pPr>
              <a:r>
                <a:rPr lang="zh-CN" altLang="en-US" sz="2000">
                  <a:sym typeface="+mn-ea"/>
                </a:rPr>
                <a:t>2. 有竞争性地明确表达投标意愿</a:t>
              </a:r>
              <a:endParaRPr lang="zh-CN" altLang="en-US" sz="2000">
                <a:sym typeface="+mn-ea"/>
              </a:endParaRPr>
            </a:p>
            <a:p>
              <a:pPr fontAlgn="auto">
                <a:lnSpc>
                  <a:spcPct val="150000"/>
                </a:lnSpc>
              </a:pPr>
              <a:r>
                <a:rPr lang="zh-CN" altLang="en-US" sz="2000">
                  <a:sym typeface="+mn-ea"/>
                </a:rPr>
                <a:t>招标、投标活动的显著特点就是竞争性强。</a:t>
              </a:r>
              <a:endParaRPr lang="zh-CN" altLang="en-US" sz="2000">
                <a:sym typeface="+mn-ea"/>
              </a:endParaRPr>
            </a:p>
            <a:p>
              <a:pPr fontAlgn="auto">
                <a:lnSpc>
                  <a:spcPct val="150000"/>
                </a:lnSpc>
              </a:pPr>
              <a:r>
                <a:rPr lang="zh-CN" altLang="en-US" sz="2000">
                  <a:sym typeface="+mn-ea"/>
                </a:rPr>
                <a:t>3. 要实事求是</a:t>
              </a:r>
              <a:endParaRPr lang="zh-CN" altLang="en-US" sz="2000">
                <a:sym typeface="+mn-ea"/>
              </a:endParaRPr>
            </a:p>
            <a:p>
              <a:pPr fontAlgn="auto">
                <a:lnSpc>
                  <a:spcPct val="150000"/>
                </a:lnSpc>
              </a:pPr>
              <a:r>
                <a:rPr lang="zh-CN" altLang="en-US" sz="2000">
                  <a:sym typeface="+mn-ea"/>
                </a:rPr>
                <a:t>对本单位的实力介绍要客观、对项目的评析要透彻、引用的数据要准确、确定的目标要可信、制定的措施要可行，切不可为了增加中标机会而夸大其词，采取欺骗手段。</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第三节　合同</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36" y="0"/>
            <a:ext cx="12192000" cy="6858000"/>
            <a:chOff x="1" y="0"/>
            <a:chExt cx="12192000" cy="6858000"/>
          </a:xfrm>
        </p:grpSpPr>
        <p:sp>
          <p:nvSpPr>
            <p:cNvPr id="15" name="矩形 1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1" name="文本框 20"/>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accent1"/>
                  </a:solidFill>
                  <a:latin typeface="方正清刻本悦宋简体" panose="02000000000000000000" pitchFamily="2" charset="-122"/>
                  <a:ea typeface="方正清刻本悦宋简体" panose="02000000000000000000" pitchFamily="2" charset="-122"/>
                  <a:sym typeface="+mn-ea"/>
                </a:rPr>
                <a:t>示例</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3" name="文本框 22"/>
          <p:cNvSpPr txBox="1"/>
          <p:nvPr/>
        </p:nvSpPr>
        <p:spPr>
          <a:xfrm>
            <a:off x="5756910" y="2360295"/>
            <a:ext cx="678180" cy="58356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VS</a:t>
            </a:r>
            <a:endParaRPr lang="zh-CN" altLang="en-US" sz="3200" dirty="0">
              <a:solidFill>
                <a:schemeClr val="tx1">
                  <a:lumMod val="65000"/>
                  <a:lumOff val="35000"/>
                </a:schemeClr>
              </a:solidFill>
              <a:latin typeface="Century Gothic" panose="020B0502020202020204" pitchFamily="34" charset="0"/>
            </a:endParaRPr>
          </a:p>
        </p:txBody>
      </p:sp>
      <p:pic>
        <p:nvPicPr>
          <p:cNvPr id="4" name="图片 3" descr="4555936f3aaf0c072402d4fec826e8fa"/>
          <p:cNvPicPr>
            <a:picLocks noChangeAspect="1"/>
          </p:cNvPicPr>
          <p:nvPr/>
        </p:nvPicPr>
        <p:blipFill>
          <a:blip r:embed="rId2"/>
          <a:srcRect r="905" b="8526"/>
          <a:stretch>
            <a:fillRect/>
          </a:stretch>
        </p:blipFill>
        <p:spPr>
          <a:xfrm>
            <a:off x="966470" y="1158240"/>
            <a:ext cx="4320000" cy="5071416"/>
          </a:xfrm>
          <a:prstGeom prst="rect">
            <a:avLst/>
          </a:prstGeom>
          <a:ln>
            <a:solidFill>
              <a:schemeClr val="accent1"/>
            </a:solidFill>
          </a:ln>
        </p:spPr>
      </p:pic>
      <p:pic>
        <p:nvPicPr>
          <p:cNvPr id="5" name="图片 4" descr="abf22aa3157872fa33d8019c564b498c"/>
          <p:cNvPicPr>
            <a:picLocks noChangeAspect="1"/>
          </p:cNvPicPr>
          <p:nvPr/>
        </p:nvPicPr>
        <p:blipFill>
          <a:blip r:embed="rId3"/>
          <a:stretch>
            <a:fillRect/>
          </a:stretch>
        </p:blipFill>
        <p:spPr>
          <a:xfrm>
            <a:off x="7261225" y="1158240"/>
            <a:ext cx="3963113" cy="5040000"/>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843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394961" y="615615"/>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合同概述</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721360" y="2721610"/>
            <a:ext cx="3838575" cy="332295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合同是单位之间、个人之间或者单位与个人之间，为了实现一定的目的，依据有关的法律规定，经过平等协商，彼此确认一定的权利与义务，并用书面形式固定下来，作为以后执行和检查的一种凭证。</a:t>
            </a:r>
            <a:endParaRPr lang="zh-CN" altLang="en-US" sz="2000">
              <a:sym typeface="+mn-ea"/>
            </a:endParaRPr>
          </a:p>
        </p:txBody>
      </p:sp>
      <p:sp>
        <p:nvSpPr>
          <p:cNvPr id="69" name="文本框 68"/>
          <p:cNvSpPr txBox="1"/>
          <p:nvPr/>
        </p:nvSpPr>
        <p:spPr>
          <a:xfrm>
            <a:off x="1741407" y="1608624"/>
            <a:ext cx="1640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概念及性质</a:t>
            </a:r>
            <a:endParaRPr lang="zh-CN" altLang="en-US" sz="2000">
              <a:solidFill>
                <a:schemeClr val="tx1"/>
              </a:solidFill>
              <a:latin typeface="+mj-lt"/>
              <a:ea typeface="+mj-lt"/>
              <a:cs typeface="+mj-lt"/>
              <a:sym typeface="+mn-ea"/>
            </a:endParaRPr>
          </a:p>
        </p:txBody>
      </p:sp>
      <p:sp>
        <p:nvSpPr>
          <p:cNvPr id="71" name="矩形 70"/>
          <p:cNvSpPr/>
          <p:nvPr/>
        </p:nvSpPr>
        <p:spPr>
          <a:xfrm>
            <a:off x="7186295" y="2828925"/>
            <a:ext cx="3681730" cy="286131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1. 合同是当事人之间在自愿基础上达成的协议，是双方或多方的民事法律行为</a:t>
            </a:r>
            <a:endParaRPr lang="zh-CN" altLang="en-US" sz="2000">
              <a:sym typeface="+mn-ea"/>
            </a:endParaRPr>
          </a:p>
          <a:p>
            <a:pPr algn="l" fontAlgn="auto">
              <a:lnSpc>
                <a:spcPct val="150000"/>
              </a:lnSpc>
            </a:pPr>
            <a:r>
              <a:rPr lang="zh-CN" altLang="en-US" sz="2000">
                <a:sym typeface="+mn-ea"/>
              </a:rPr>
              <a:t>2. 合同当事人的法律地位平等</a:t>
            </a:r>
            <a:endParaRPr lang="zh-CN" altLang="en-US" sz="2000">
              <a:sym typeface="+mn-ea"/>
            </a:endParaRPr>
          </a:p>
          <a:p>
            <a:pPr algn="l" fontAlgn="auto">
              <a:lnSpc>
                <a:spcPct val="150000"/>
              </a:lnSpc>
            </a:pPr>
            <a:r>
              <a:rPr lang="zh-CN" altLang="en-US" sz="2000">
                <a:sym typeface="+mn-ea"/>
              </a:rPr>
              <a:t>3. 合同所确立的关系是民事法律关系</a:t>
            </a:r>
            <a:endParaRPr lang="zh-CN" altLang="en-US" sz="2000">
              <a:sym typeface="+mn-ea"/>
            </a:endParaRPr>
          </a:p>
        </p:txBody>
      </p:sp>
      <p:sp>
        <p:nvSpPr>
          <p:cNvPr id="73" name="文本框 72"/>
          <p:cNvSpPr txBox="1"/>
          <p:nvPr/>
        </p:nvSpPr>
        <p:spPr>
          <a:xfrm>
            <a:off x="8080031" y="1608624"/>
            <a:ext cx="1386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法律特征</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6954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394961" y="615615"/>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合同概述</a:t>
              </a:r>
              <a:endParaRPr lang="zh-CN" altLang="en-US" sz="2400">
                <a:latin typeface="Calibri" panose="020F0502020204030204" charset="0"/>
                <a:sym typeface="+mn-ea"/>
              </a:endParaRPr>
            </a:p>
          </p:txBody>
        </p:sp>
      </p:grpSp>
      <p:sp>
        <p:nvSpPr>
          <p:cNvPr id="27" name="Oval 4"/>
          <p:cNvSpPr/>
          <p:nvPr/>
        </p:nvSpPr>
        <p:spPr>
          <a:xfrm>
            <a:off x="1614170" y="1124585"/>
            <a:ext cx="189420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7867650" y="1124585"/>
            <a:ext cx="1732915"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511935" y="2774950"/>
            <a:ext cx="3838575" cy="1938020"/>
          </a:xfrm>
          <a:prstGeom prst="rect">
            <a:avLst/>
          </a:prstGeom>
        </p:spPr>
        <p:txBody>
          <a:bodyPr wrap="square">
            <a:spAutoFit/>
            <a:scene3d>
              <a:camera prst="orthographicFront"/>
              <a:lightRig rig="threePt" dir="t"/>
            </a:scene3d>
            <a:sp3d contourW="12700"/>
          </a:bodyPr>
          <a:lstStyle/>
          <a:p>
            <a:pPr algn="l" fontAlgn="auto">
              <a:lnSpc>
                <a:spcPct val="200000"/>
              </a:lnSpc>
            </a:pPr>
            <a:r>
              <a:rPr lang="zh-CN" altLang="en-US" sz="2000">
                <a:sym typeface="+mn-ea"/>
              </a:rPr>
              <a:t>1. 协商一致原则</a:t>
            </a:r>
            <a:endParaRPr lang="zh-CN" altLang="en-US" sz="2000">
              <a:sym typeface="+mn-ea"/>
            </a:endParaRPr>
          </a:p>
          <a:p>
            <a:pPr algn="l" fontAlgn="auto">
              <a:lnSpc>
                <a:spcPct val="200000"/>
              </a:lnSpc>
            </a:pPr>
            <a:r>
              <a:rPr lang="zh-CN" altLang="en-US" sz="2000">
                <a:sym typeface="+mn-ea"/>
              </a:rPr>
              <a:t>2. 平等互利原则</a:t>
            </a:r>
            <a:endParaRPr lang="zh-CN" altLang="en-US" sz="2000">
              <a:sym typeface="+mn-ea"/>
            </a:endParaRPr>
          </a:p>
          <a:p>
            <a:pPr algn="l" fontAlgn="auto">
              <a:lnSpc>
                <a:spcPct val="200000"/>
              </a:lnSpc>
            </a:pPr>
            <a:r>
              <a:rPr lang="zh-CN" altLang="en-US" sz="2000">
                <a:sym typeface="+mn-ea"/>
              </a:rPr>
              <a:t>3. 等价交换原则</a:t>
            </a:r>
            <a:endParaRPr lang="zh-CN" altLang="en-US" sz="2000">
              <a:sym typeface="+mn-ea"/>
            </a:endParaRPr>
          </a:p>
        </p:txBody>
      </p:sp>
      <p:sp>
        <p:nvSpPr>
          <p:cNvPr id="69" name="文本框 68"/>
          <p:cNvSpPr txBox="1"/>
          <p:nvPr/>
        </p:nvSpPr>
        <p:spPr>
          <a:xfrm>
            <a:off x="1614407" y="1608624"/>
            <a:ext cx="1894205" cy="706755"/>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3.</a:t>
            </a:r>
            <a:r>
              <a:rPr lang="zh-CN" altLang="en-US" sz="2000">
                <a:solidFill>
                  <a:schemeClr val="tx1"/>
                </a:solidFill>
                <a:latin typeface="+mj-lt"/>
                <a:ea typeface="+mj-lt"/>
                <a:cs typeface="+mj-lt"/>
                <a:sym typeface="+mn-ea"/>
              </a:rPr>
              <a:t>签订合同必须</a:t>
            </a:r>
            <a:endParaRPr lang="zh-CN" altLang="en-US" sz="2000">
              <a:solidFill>
                <a:schemeClr val="tx1"/>
              </a:solidFill>
              <a:latin typeface="+mj-lt"/>
              <a:ea typeface="+mj-lt"/>
              <a:cs typeface="+mj-lt"/>
              <a:sym typeface="+mn-ea"/>
            </a:endParaRPr>
          </a:p>
          <a:p>
            <a:pPr algn="ctr"/>
            <a:r>
              <a:rPr lang="zh-CN" altLang="en-US" sz="2000">
                <a:solidFill>
                  <a:schemeClr val="tx1"/>
                </a:solidFill>
                <a:latin typeface="+mj-lt"/>
                <a:ea typeface="+mj-lt"/>
                <a:cs typeface="+mj-lt"/>
                <a:sym typeface="+mn-ea"/>
              </a:rPr>
              <a:t>遵循的原则</a:t>
            </a:r>
            <a:endParaRPr lang="zh-CN" altLang="en-US" sz="2000">
              <a:solidFill>
                <a:schemeClr val="tx1"/>
              </a:solidFill>
              <a:latin typeface="+mj-lt"/>
              <a:ea typeface="+mj-lt"/>
              <a:cs typeface="+mj-lt"/>
              <a:sym typeface="+mn-ea"/>
            </a:endParaRPr>
          </a:p>
        </p:txBody>
      </p:sp>
      <p:sp>
        <p:nvSpPr>
          <p:cNvPr id="71" name="矩形 70"/>
          <p:cNvSpPr/>
          <p:nvPr/>
        </p:nvSpPr>
        <p:spPr>
          <a:xfrm>
            <a:off x="7204075" y="2686685"/>
            <a:ext cx="3681730" cy="378460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合同是各方当事人意见表示一致的合法文书，在经过法定的机关鉴证或公证之后，它具有法律效力，各方当事人都要严格遵守。因而，合同的具体作用就是使签约双方（或多方）的协作关系或商品交换关系得到法律上的保护。</a:t>
            </a:r>
            <a:endParaRPr lang="zh-CN" altLang="en-US" sz="2000">
              <a:sym typeface="+mn-ea"/>
            </a:endParaRPr>
          </a:p>
        </p:txBody>
      </p:sp>
      <p:sp>
        <p:nvSpPr>
          <p:cNvPr id="73" name="文本框 72"/>
          <p:cNvSpPr txBox="1"/>
          <p:nvPr/>
        </p:nvSpPr>
        <p:spPr>
          <a:xfrm>
            <a:off x="827561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4.</a:t>
            </a:r>
            <a:r>
              <a:rPr lang="zh-CN" altLang="en-US" sz="2000">
                <a:solidFill>
                  <a:schemeClr val="tx1"/>
                </a:solidFill>
                <a:latin typeface="+mj-lt"/>
                <a:ea typeface="+mj-lt"/>
                <a:cs typeface="+mj-lt"/>
                <a:sym typeface="+mn-ea"/>
              </a:rPr>
              <a:t>作用</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02248" y="422875"/>
            <a:ext cx="6857999" cy="6012247"/>
          </a:xfrm>
          <a:prstGeom prst="rect">
            <a:avLst/>
          </a:prstGeom>
        </p:spPr>
      </p:pic>
      <p:grpSp>
        <p:nvGrpSpPr>
          <p:cNvPr id="3" name="组合 2"/>
          <p:cNvGrpSpPr/>
          <p:nvPr/>
        </p:nvGrpSpPr>
        <p:grpSpPr>
          <a:xfrm>
            <a:off x="5741561" y="1682115"/>
            <a:ext cx="3528805" cy="3940810"/>
            <a:chOff x="5809192" y="1427168"/>
            <a:chExt cx="2021590" cy="4195462"/>
          </a:xfrm>
        </p:grpSpPr>
        <p:sp>
          <p:nvSpPr>
            <p:cNvPr id="19" name="文本框 18"/>
            <p:cNvSpPr txBox="1"/>
            <p:nvPr/>
          </p:nvSpPr>
          <p:spPr>
            <a:xfrm>
              <a:off x="5809192" y="1427168"/>
              <a:ext cx="716864" cy="621275"/>
            </a:xfrm>
            <a:prstGeom prst="rect">
              <a:avLst/>
            </a:prstGeom>
            <a:noFill/>
          </p:spPr>
          <p:txBody>
            <a:bodyPr wrap="square">
              <a:spAutoFit/>
              <a:scene3d>
                <a:camera prst="orthographicFront"/>
                <a:lightRig rig="threePt" dir="t"/>
              </a:scene3d>
              <a:sp3d contourW="12700"/>
            </a:bodyPr>
            <a:lstStyle/>
            <a:p>
              <a:pPr algn="r">
                <a:defRPr/>
              </a:pPr>
              <a:r>
                <a:rPr lang="en-US" altLang="zh-CN" sz="3200" spc="300" dirty="0">
                  <a:solidFill>
                    <a:schemeClr val="tx1">
                      <a:lumMod val="65000"/>
                      <a:lumOff val="35000"/>
                    </a:schemeClr>
                  </a:solidFill>
                  <a:latin typeface="Century Gothic" panose="020B0502020202020204" pitchFamily="34" charset="0"/>
                </a:rPr>
                <a:t>01</a:t>
              </a:r>
              <a:endParaRPr lang="zh-CN" altLang="en-US" sz="3200" spc="300" dirty="0">
                <a:solidFill>
                  <a:schemeClr val="tx1">
                    <a:lumMod val="65000"/>
                    <a:lumOff val="35000"/>
                  </a:schemeClr>
                </a:solidFill>
                <a:latin typeface="Century Gothic" panose="020B0502020202020204" pitchFamily="34" charset="0"/>
              </a:endParaRPr>
            </a:p>
          </p:txBody>
        </p:sp>
        <p:sp>
          <p:nvSpPr>
            <p:cNvPr id="20" name="文本框 19"/>
            <p:cNvSpPr txBox="1"/>
            <p:nvPr/>
          </p:nvSpPr>
          <p:spPr>
            <a:xfrm>
              <a:off x="6402392" y="1476023"/>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招标书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1" name="文本框 20"/>
            <p:cNvSpPr txBox="1"/>
            <p:nvPr/>
          </p:nvSpPr>
          <p:spPr>
            <a:xfrm>
              <a:off x="6428932" y="3535122"/>
              <a:ext cx="10972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合同</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2" name="文本框 21"/>
            <p:cNvSpPr txBox="1"/>
            <p:nvPr/>
          </p:nvSpPr>
          <p:spPr>
            <a:xfrm>
              <a:off x="5847452" y="3469366"/>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03</a:t>
              </a:r>
              <a:endParaRPr lang="zh-CN" altLang="en-US" sz="3200" dirty="0">
                <a:solidFill>
                  <a:schemeClr val="tx1">
                    <a:lumMod val="65000"/>
                    <a:lumOff val="35000"/>
                  </a:schemeClr>
                </a:solidFill>
                <a:latin typeface="Century Gothic" panose="020B0502020202020204" pitchFamily="34" charset="0"/>
              </a:endParaRPr>
            </a:p>
          </p:txBody>
        </p:sp>
        <p:sp>
          <p:nvSpPr>
            <p:cNvPr id="23" name="文本框 22"/>
            <p:cNvSpPr txBox="1"/>
            <p:nvPr/>
          </p:nvSpPr>
          <p:spPr>
            <a:xfrm>
              <a:off x="6428702" y="2550867"/>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投标书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4" name="文本框 23"/>
            <p:cNvSpPr txBox="1"/>
            <p:nvPr/>
          </p:nvSpPr>
          <p:spPr>
            <a:xfrm>
              <a:off x="5847318" y="2485111"/>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02</a:t>
              </a:r>
              <a:endParaRPr lang="zh-CN" altLang="en-US" sz="3200" dirty="0">
                <a:solidFill>
                  <a:schemeClr val="tx1">
                    <a:lumMod val="65000"/>
                    <a:lumOff val="35000"/>
                  </a:schemeClr>
                </a:solidFill>
                <a:latin typeface="Century Gothic" panose="020B0502020202020204" pitchFamily="34" charset="0"/>
              </a:endParaRPr>
            </a:p>
          </p:txBody>
        </p:sp>
        <p:sp>
          <p:nvSpPr>
            <p:cNvPr id="29" name="文本框 28"/>
            <p:cNvSpPr txBox="1"/>
            <p:nvPr/>
          </p:nvSpPr>
          <p:spPr>
            <a:xfrm>
              <a:off x="6119350" y="5039065"/>
              <a:ext cx="309880" cy="583565"/>
            </a:xfrm>
            <a:prstGeom prst="rect">
              <a:avLst/>
            </a:prstGeom>
            <a:noFill/>
          </p:spPr>
          <p:txBody>
            <a:bodyPr wrap="square">
              <a:spAutoFit/>
              <a:scene3d>
                <a:camera prst="orthographicFront"/>
                <a:lightRig rig="threePt" dir="t"/>
              </a:scene3d>
              <a:sp3d contourW="12700"/>
            </a:bodyPr>
            <a:lstStyle/>
            <a:p>
              <a:pPr algn="r">
                <a:defRPr/>
              </a:pPr>
              <a:endParaRPr lang="zh-CN" altLang="en-US" sz="3200" dirty="0">
                <a:solidFill>
                  <a:schemeClr val="tx1">
                    <a:lumMod val="65000"/>
                    <a:lumOff val="35000"/>
                  </a:schemeClr>
                </a:solidFill>
                <a:latin typeface="Century Gothic" panose="020B0502020202020204" pitchFamily="34" charset="0"/>
              </a:endParaRPr>
            </a:p>
          </p:txBody>
        </p:sp>
      </p:grpSp>
      <p:sp>
        <p:nvSpPr>
          <p:cNvPr id="2" name="文本框 1"/>
          <p:cNvSpPr txBox="1"/>
          <p:nvPr/>
        </p:nvSpPr>
        <p:spPr>
          <a:xfrm>
            <a:off x="5741670" y="586740"/>
            <a:ext cx="2724150" cy="645160"/>
          </a:xfrm>
          <a:prstGeom prst="rect">
            <a:avLst/>
          </a:prstGeom>
          <a:noFill/>
        </p:spPr>
        <p:txBody>
          <a:bodyPr wrap="square" rtlCol="0">
            <a:spAutoFit/>
          </a:bodyPr>
          <a:p>
            <a:pPr algn="ctr"/>
            <a:r>
              <a:rPr lang="zh-CN" altLang="en-US" sz="3600" b="1"/>
              <a:t>目录</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合同的种类</a:t>
            </a:r>
            <a:endParaRPr lang="zh-CN" altLang="en-US" sz="2400" dirty="0">
              <a:sym typeface="+mn-ea"/>
            </a:endParaRPr>
          </a:p>
        </p:txBody>
      </p:sp>
      <p:sp>
        <p:nvSpPr>
          <p:cNvPr id="6" name="文本框 5"/>
          <p:cNvSpPr txBox="1"/>
          <p:nvPr/>
        </p:nvSpPr>
        <p:spPr>
          <a:xfrm>
            <a:off x="4866640" y="688340"/>
            <a:ext cx="5692140" cy="5631180"/>
          </a:xfrm>
          <a:prstGeom prst="rect">
            <a:avLst/>
          </a:prstGeom>
          <a:noFill/>
        </p:spPr>
        <p:txBody>
          <a:bodyPr wrap="square" rtlCol="0">
            <a:spAutoFit/>
          </a:bodyPr>
          <a:p>
            <a:pPr fontAlgn="auto">
              <a:lnSpc>
                <a:spcPct val="150000"/>
              </a:lnSpc>
            </a:pPr>
            <a:r>
              <a:rPr lang="en-US" sz="2000" dirty="0">
                <a:ea typeface="+mn-lt"/>
                <a:cs typeface="+mn-lt"/>
                <a:sym typeface="+mn-ea"/>
              </a:rPr>
              <a:t>        </a:t>
            </a:r>
            <a:r>
              <a:rPr sz="2000" dirty="0">
                <a:ea typeface="+mn-lt"/>
                <a:cs typeface="+mn-lt"/>
                <a:sym typeface="+mn-ea"/>
              </a:rPr>
              <a:t>按当事人的国籍关系分，可分为国内合同和涉外合同；按时间分，可分为长期合同、中期合同和短期合同；按形式分，可分为条文式合同、表格式合同和条文表格结合式合同。此外，还有专门拟写的合同，也有按固定格式填写的合同。</a:t>
            </a:r>
            <a:endParaRPr sz="2000" dirty="0">
              <a:ea typeface="+mn-lt"/>
              <a:cs typeface="+mn-lt"/>
              <a:sym typeface="+mn-ea"/>
            </a:endParaRPr>
          </a:p>
          <a:p>
            <a:pPr fontAlgn="auto">
              <a:lnSpc>
                <a:spcPct val="150000"/>
              </a:lnSpc>
            </a:pPr>
            <a:r>
              <a:rPr sz="2000" dirty="0">
                <a:ea typeface="+mn-lt"/>
                <a:cs typeface="+mn-lt"/>
                <a:sym typeface="+mn-ea"/>
              </a:rPr>
              <a:t>       合同的分类，除上述划分法外，在实际运用中主要还是按照合同的内容和业务性质来划分，大致可划分成以下类别。</a:t>
            </a:r>
            <a:endParaRPr sz="2000" dirty="0">
              <a:ea typeface="+mn-lt"/>
              <a:cs typeface="+mn-lt"/>
              <a:sym typeface="+mn-ea"/>
            </a:endParaRPr>
          </a:p>
          <a:p>
            <a:pPr fontAlgn="auto">
              <a:lnSpc>
                <a:spcPct val="150000"/>
              </a:lnSpc>
            </a:pPr>
            <a:r>
              <a:rPr sz="2000" dirty="0">
                <a:ea typeface="+mn-lt"/>
                <a:cs typeface="+mn-lt"/>
                <a:sym typeface="+mn-ea"/>
              </a:rPr>
              <a:t>（一）经济合同</a:t>
            </a:r>
            <a:endParaRPr sz="2000" dirty="0">
              <a:ea typeface="+mn-lt"/>
              <a:cs typeface="+mn-lt"/>
              <a:sym typeface="+mn-ea"/>
            </a:endParaRPr>
          </a:p>
          <a:p>
            <a:pPr fontAlgn="auto">
              <a:lnSpc>
                <a:spcPct val="150000"/>
              </a:lnSpc>
            </a:pPr>
            <a:r>
              <a:rPr sz="2000" dirty="0">
                <a:ea typeface="+mn-lt"/>
                <a:cs typeface="+mn-lt"/>
                <a:sym typeface="+mn-ea"/>
              </a:rPr>
              <a:t>（二）技术合同</a:t>
            </a:r>
            <a:endParaRPr sz="2000" dirty="0">
              <a:ea typeface="+mn-lt"/>
              <a:cs typeface="+mn-lt"/>
              <a:sym typeface="+mn-ea"/>
            </a:endParaRPr>
          </a:p>
          <a:p>
            <a:pPr fontAlgn="auto">
              <a:lnSpc>
                <a:spcPct val="150000"/>
              </a:lnSpc>
            </a:pPr>
            <a:r>
              <a:rPr sz="2000" dirty="0">
                <a:ea typeface="+mn-lt"/>
                <a:cs typeface="+mn-lt"/>
                <a:sym typeface="+mn-ea"/>
              </a:rPr>
              <a:t>（三）人员聘用合同</a:t>
            </a:r>
            <a:endParaRPr sz="2000" dirty="0">
              <a:ea typeface="+mn-lt"/>
              <a:cs typeface="+mn-lt"/>
              <a:sym typeface="+mn-ea"/>
            </a:endParaRPr>
          </a:p>
          <a:p>
            <a:pPr fontAlgn="auto">
              <a:lnSpc>
                <a:spcPct val="150000"/>
              </a:lnSpc>
            </a:pPr>
            <a:r>
              <a:rPr sz="2000" dirty="0">
                <a:ea typeface="+mn-lt"/>
                <a:cs typeface="+mn-lt"/>
                <a:sym typeface="+mn-ea"/>
              </a:rPr>
              <a:t>（四）其他合同</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64200" y="0"/>
            <a:ext cx="3340100" cy="460375"/>
          </a:xfrm>
          <a:prstGeom prst="rect">
            <a:avLst/>
          </a:prstGeom>
          <a:noFill/>
        </p:spPr>
        <p:txBody>
          <a:bodyPr wrap="square" rtlCol="0">
            <a:spAutoFit/>
          </a:bodyPr>
          <a:p>
            <a:pPr lvl="0" algn="ctr">
              <a:defRPr/>
            </a:pPr>
            <a:r>
              <a:rPr lang="zh-CN" altLang="en-US" sz="2400" dirty="0">
                <a:sym typeface="+mn-ea"/>
              </a:rPr>
              <a:t>合同的写作</a:t>
            </a:r>
            <a:endParaRPr lang="zh-CN" altLang="en-US" sz="2400" dirty="0">
              <a:sym typeface="+mn-ea"/>
            </a:endParaRPr>
          </a:p>
        </p:txBody>
      </p:sp>
      <p:sp>
        <p:nvSpPr>
          <p:cNvPr id="6" name="文本框 5"/>
          <p:cNvSpPr txBox="1"/>
          <p:nvPr/>
        </p:nvSpPr>
        <p:spPr>
          <a:xfrm>
            <a:off x="4705985" y="302260"/>
            <a:ext cx="5692140" cy="6369685"/>
          </a:xfrm>
          <a:prstGeom prst="rect">
            <a:avLst/>
          </a:prstGeom>
          <a:noFill/>
        </p:spPr>
        <p:txBody>
          <a:bodyPr wrap="square" rtlCol="0">
            <a:spAutoFit/>
          </a:bodyPr>
          <a:p>
            <a:pPr fontAlgn="auto">
              <a:lnSpc>
                <a:spcPct val="150000"/>
              </a:lnSpc>
            </a:pPr>
            <a:r>
              <a:rPr lang="en-US" sz="2000" dirty="0">
                <a:ea typeface="+mn-lt"/>
                <a:cs typeface="+mn-lt"/>
                <a:sym typeface="+mn-ea"/>
              </a:rPr>
              <a:t>        </a:t>
            </a:r>
            <a:r>
              <a:rPr dirty="0">
                <a:solidFill>
                  <a:srgbClr val="002060"/>
                </a:solidFill>
                <a:ea typeface="+mn-lt"/>
                <a:cs typeface="+mn-lt"/>
                <a:sym typeface="+mn-ea"/>
              </a:rPr>
              <a:t>（一）合同的格式</a:t>
            </a:r>
            <a:endParaRPr dirty="0">
              <a:ea typeface="+mn-lt"/>
              <a:cs typeface="+mn-lt"/>
              <a:sym typeface="+mn-ea"/>
            </a:endParaRPr>
          </a:p>
          <a:p>
            <a:pPr fontAlgn="auto">
              <a:lnSpc>
                <a:spcPct val="150000"/>
              </a:lnSpc>
            </a:pPr>
            <a:r>
              <a:rPr dirty="0">
                <a:ea typeface="+mn-lt"/>
                <a:cs typeface="+mn-lt"/>
                <a:sym typeface="+mn-ea"/>
              </a:rPr>
              <a:t>1. 标题</a:t>
            </a:r>
            <a:endParaRPr dirty="0">
              <a:ea typeface="+mn-lt"/>
              <a:cs typeface="+mn-lt"/>
              <a:sym typeface="+mn-ea"/>
            </a:endParaRPr>
          </a:p>
          <a:p>
            <a:pPr fontAlgn="auto">
              <a:lnSpc>
                <a:spcPct val="150000"/>
              </a:lnSpc>
            </a:pPr>
            <a:r>
              <a:rPr dirty="0">
                <a:ea typeface="+mn-lt"/>
                <a:cs typeface="+mn-lt"/>
                <a:sym typeface="+mn-ea"/>
              </a:rPr>
              <a:t>合同的标题一般由合同性质和文种名称两部分组成；也有的标题还点明单位或标的名称</a:t>
            </a:r>
            <a:r>
              <a:rPr lang="zh-CN" dirty="0">
                <a:ea typeface="+mn-lt"/>
                <a:cs typeface="+mn-lt"/>
                <a:sym typeface="+mn-ea"/>
              </a:rPr>
              <a:t>。</a:t>
            </a:r>
            <a:endParaRPr lang="zh-CN" dirty="0">
              <a:ea typeface="+mn-lt"/>
              <a:cs typeface="+mn-lt"/>
              <a:sym typeface="+mn-ea"/>
            </a:endParaRPr>
          </a:p>
          <a:p>
            <a:pPr fontAlgn="auto">
              <a:lnSpc>
                <a:spcPct val="150000"/>
              </a:lnSpc>
            </a:pPr>
            <a:r>
              <a:rPr lang="zh-CN" dirty="0">
                <a:ea typeface="+mn-lt"/>
                <a:cs typeface="+mn-lt"/>
                <a:sym typeface="+mn-ea"/>
              </a:rPr>
              <a:t>2. 立合同方</a:t>
            </a:r>
            <a:endParaRPr lang="zh-CN" dirty="0">
              <a:ea typeface="+mn-lt"/>
              <a:cs typeface="+mn-lt"/>
              <a:sym typeface="+mn-ea"/>
            </a:endParaRPr>
          </a:p>
          <a:p>
            <a:pPr fontAlgn="auto">
              <a:lnSpc>
                <a:spcPct val="150000"/>
              </a:lnSpc>
            </a:pPr>
            <a:r>
              <a:rPr lang="zh-CN" dirty="0">
                <a:ea typeface="+mn-lt"/>
                <a:cs typeface="+mn-lt"/>
                <a:sym typeface="+mn-ea"/>
              </a:rPr>
              <a:t>在标题下面并列书写订立合同的单位名称或当事人姓名。</a:t>
            </a:r>
            <a:endParaRPr lang="zh-CN" dirty="0">
              <a:ea typeface="+mn-lt"/>
              <a:cs typeface="+mn-lt"/>
              <a:sym typeface="+mn-ea"/>
            </a:endParaRPr>
          </a:p>
          <a:p>
            <a:pPr fontAlgn="auto">
              <a:lnSpc>
                <a:spcPct val="150000"/>
              </a:lnSpc>
            </a:pPr>
            <a:r>
              <a:rPr lang="zh-CN" dirty="0">
                <a:ea typeface="+mn-lt"/>
                <a:cs typeface="+mn-lt"/>
                <a:sym typeface="+mn-ea"/>
              </a:rPr>
              <a:t>3. 正文</a:t>
            </a:r>
            <a:endParaRPr lang="zh-CN" dirty="0">
              <a:ea typeface="+mn-lt"/>
              <a:cs typeface="+mn-lt"/>
              <a:sym typeface="+mn-ea"/>
            </a:endParaRPr>
          </a:p>
          <a:p>
            <a:pPr fontAlgn="auto">
              <a:lnSpc>
                <a:spcPct val="150000"/>
              </a:lnSpc>
            </a:pPr>
            <a:r>
              <a:rPr lang="zh-CN" dirty="0">
                <a:ea typeface="+mn-lt"/>
                <a:cs typeface="+mn-lt"/>
                <a:sym typeface="+mn-ea"/>
              </a:rPr>
              <a:t>（1）前言。前言用于交代签订合同的根据或目的。</a:t>
            </a:r>
            <a:endParaRPr lang="zh-CN" dirty="0">
              <a:ea typeface="+mn-lt"/>
              <a:cs typeface="+mn-lt"/>
              <a:sym typeface="+mn-ea"/>
            </a:endParaRPr>
          </a:p>
          <a:p>
            <a:pPr fontAlgn="auto">
              <a:lnSpc>
                <a:spcPct val="150000"/>
              </a:lnSpc>
            </a:pPr>
            <a:r>
              <a:rPr lang="zh-CN" dirty="0">
                <a:ea typeface="+mn-lt"/>
                <a:cs typeface="+mn-lt"/>
                <a:sym typeface="+mn-ea"/>
              </a:rPr>
              <a:t>（2）双方议定的内容。不同的合同有不同的内容。</a:t>
            </a:r>
            <a:endParaRPr lang="zh-CN" dirty="0">
              <a:ea typeface="+mn-lt"/>
              <a:cs typeface="+mn-lt"/>
              <a:sym typeface="+mn-ea"/>
            </a:endParaRPr>
          </a:p>
          <a:p>
            <a:pPr fontAlgn="auto">
              <a:lnSpc>
                <a:spcPct val="150000"/>
              </a:lnSpc>
            </a:pPr>
            <a:r>
              <a:rPr lang="zh-CN" dirty="0">
                <a:ea typeface="+mn-lt"/>
                <a:cs typeface="+mn-lt"/>
                <a:sym typeface="+mn-ea"/>
              </a:rPr>
              <a:t>（3）附注。附注主要写合同份数、保存单位、附件名称及件数等</a:t>
            </a:r>
            <a:endParaRPr lang="zh-CN" dirty="0">
              <a:ea typeface="+mn-lt"/>
              <a:cs typeface="+mn-lt"/>
              <a:sym typeface="+mn-ea"/>
            </a:endParaRPr>
          </a:p>
          <a:p>
            <a:pPr fontAlgn="auto">
              <a:lnSpc>
                <a:spcPct val="150000"/>
              </a:lnSpc>
            </a:pPr>
            <a:r>
              <a:rPr lang="zh-CN" dirty="0">
                <a:ea typeface="+mn-lt"/>
                <a:cs typeface="+mn-lt"/>
                <a:sym typeface="+mn-ea"/>
              </a:rPr>
              <a:t>4. 落款</a:t>
            </a:r>
            <a:endParaRPr lang="zh-CN" dirty="0">
              <a:ea typeface="+mn-lt"/>
              <a:cs typeface="+mn-lt"/>
              <a:sym typeface="+mn-ea"/>
            </a:endParaRPr>
          </a:p>
          <a:p>
            <a:pPr fontAlgn="auto">
              <a:lnSpc>
                <a:spcPct val="150000"/>
              </a:lnSpc>
            </a:pPr>
            <a:r>
              <a:rPr lang="zh-CN" dirty="0">
                <a:ea typeface="+mn-lt"/>
                <a:cs typeface="+mn-lt"/>
                <a:sym typeface="+mn-ea"/>
              </a:rPr>
              <a:t>落款在正文之下，写明签订合同双方单位的全称和代表人姓名并签字盖章，有主管部门签证、公证的部门、机关及代表，需一并签字盖章。</a:t>
            </a:r>
            <a:endParaRPr lang="zh-CN"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64200" y="0"/>
            <a:ext cx="3340100" cy="460375"/>
          </a:xfrm>
          <a:prstGeom prst="rect">
            <a:avLst/>
          </a:prstGeom>
          <a:noFill/>
        </p:spPr>
        <p:txBody>
          <a:bodyPr wrap="square" rtlCol="0">
            <a:spAutoFit/>
          </a:bodyPr>
          <a:p>
            <a:pPr lvl="0" algn="ctr">
              <a:defRPr/>
            </a:pPr>
            <a:r>
              <a:rPr lang="zh-CN" altLang="en-US" sz="2400" dirty="0">
                <a:sym typeface="+mn-ea"/>
              </a:rPr>
              <a:t>合同的写作</a:t>
            </a:r>
            <a:endParaRPr lang="zh-CN" altLang="en-US" sz="2400" dirty="0">
              <a:sym typeface="+mn-ea"/>
            </a:endParaRPr>
          </a:p>
        </p:txBody>
      </p:sp>
      <p:sp>
        <p:nvSpPr>
          <p:cNvPr id="6" name="文本框 5"/>
          <p:cNvSpPr txBox="1"/>
          <p:nvPr/>
        </p:nvSpPr>
        <p:spPr>
          <a:xfrm>
            <a:off x="4651375" y="183515"/>
            <a:ext cx="5692140" cy="6785610"/>
          </a:xfrm>
          <a:prstGeom prst="rect">
            <a:avLst/>
          </a:prstGeom>
          <a:noFill/>
        </p:spPr>
        <p:txBody>
          <a:bodyPr wrap="square" rtlCol="0">
            <a:spAutoFit/>
          </a:bodyPr>
          <a:p>
            <a:pPr fontAlgn="auto">
              <a:lnSpc>
                <a:spcPct val="150000"/>
              </a:lnSpc>
            </a:pPr>
            <a:r>
              <a:rPr lang="en-US" sz="2000" dirty="0">
                <a:ea typeface="+mn-lt"/>
                <a:cs typeface="+mn-lt"/>
                <a:sym typeface="+mn-ea"/>
              </a:rPr>
              <a:t>        </a:t>
            </a:r>
            <a:r>
              <a:rPr dirty="0">
                <a:solidFill>
                  <a:srgbClr val="002060"/>
                </a:solidFill>
                <a:ea typeface="+mn-lt"/>
                <a:cs typeface="+mn-lt"/>
                <a:sym typeface="+mn-ea"/>
              </a:rPr>
              <a:t>（二）合同的内容</a:t>
            </a:r>
            <a:endParaRPr dirty="0">
              <a:solidFill>
                <a:srgbClr val="002060"/>
              </a:solidFill>
              <a:ea typeface="+mn-lt"/>
              <a:cs typeface="+mn-lt"/>
              <a:sym typeface="+mn-ea"/>
            </a:endParaRPr>
          </a:p>
          <a:p>
            <a:pPr fontAlgn="auto">
              <a:lnSpc>
                <a:spcPct val="150000"/>
              </a:lnSpc>
            </a:pPr>
            <a:r>
              <a:rPr dirty="0">
                <a:solidFill>
                  <a:schemeClr val="tx1"/>
                </a:solidFill>
                <a:ea typeface="+mn-lt"/>
                <a:cs typeface="+mn-lt"/>
                <a:sym typeface="+mn-ea"/>
              </a:rPr>
              <a:t>合同的内容因文而异，不同种类的合同有不同的主要条款。</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1. 通用条款</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通用条款是指各类合同都必须具备的或普遍使用的条款，包括标的、双方的权利和义务和违反合同的惩罚性措施等。</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具体说来，一份经济合同的通用条款主要包含以下几方面的内容：</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（1）标的。</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（2）数量和质量。</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（3）价款或酬金。</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（4）支付办法。</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（5）履行合同的期限、地点和方式。</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（6）验收办法。</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（7）违约责任。</a:t>
            </a:r>
            <a:endParaRPr dirty="0">
              <a:solidFill>
                <a:schemeClr val="tx1"/>
              </a:solidFill>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785361" y="615615"/>
              <a:ext cx="2621280" cy="460375"/>
            </a:xfrm>
            <a:prstGeom prst="rect">
              <a:avLst/>
            </a:prstGeom>
            <a:noFill/>
          </p:spPr>
          <p:txBody>
            <a:bodyPr wrap="none">
              <a:spAutoFit/>
              <a:scene3d>
                <a:camera prst="orthographicFront"/>
                <a:lightRig rig="threePt" dir="t"/>
              </a:scene3d>
              <a:sp3d contourW="12700"/>
            </a:bodyPr>
            <a:lstStyle/>
            <a:p>
              <a:pPr algn="ctr">
                <a:defRPr/>
              </a:pPr>
              <a:r>
                <a:rPr sz="2400" dirty="0">
                  <a:solidFill>
                    <a:srgbClr val="002060"/>
                  </a:solidFill>
                  <a:ea typeface="+mn-lt"/>
                  <a:cs typeface="+mn-lt"/>
                  <a:sym typeface="+mn-ea"/>
                </a:rPr>
                <a:t>（二）合同的内容</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53" name="组合 52"/>
          <p:cNvGrpSpPr/>
          <p:nvPr/>
        </p:nvGrpSpPr>
        <p:grpSpPr>
          <a:xfrm>
            <a:off x="1169035" y="993140"/>
            <a:ext cx="9957435" cy="5492750"/>
            <a:chOff x="1015236" y="2023798"/>
            <a:chExt cx="6735802" cy="3651081"/>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352424" y="2023798"/>
              <a:ext cx="3398614" cy="3651081"/>
            </a:xfrm>
            <a:prstGeom prst="rect">
              <a:avLst/>
            </a:prstGeom>
          </p:spPr>
          <p:txBody>
            <a:bodyPr wrap="square">
              <a:spAutoFit/>
              <a:scene3d>
                <a:camera prst="orthographicFront"/>
                <a:lightRig rig="threePt" dir="t"/>
              </a:scene3d>
              <a:sp3d contourW="12700"/>
            </a:bodyPr>
            <a:lstStyle/>
            <a:p>
              <a:pPr fontAlgn="auto">
                <a:lnSpc>
                  <a:spcPct val="150000"/>
                </a:lnSpc>
                <a:defRPr/>
              </a:pPr>
              <a:r>
                <a:rPr lang="en-US" altLang="zh-CN">
                  <a:sym typeface="+mn-ea"/>
                </a:rPr>
                <a:t>2. 专用条款</a:t>
              </a:r>
              <a:endParaRPr lang="en-US" altLang="zh-CN">
                <a:sym typeface="+mn-ea"/>
              </a:endParaRPr>
            </a:p>
            <a:p>
              <a:pPr fontAlgn="auto">
                <a:lnSpc>
                  <a:spcPct val="150000"/>
                </a:lnSpc>
                <a:defRPr/>
              </a:pPr>
              <a:r>
                <a:rPr lang="en-US" altLang="zh-CN">
                  <a:sym typeface="+mn-ea"/>
                </a:rPr>
                <a:t>专用条款是指某类合同特有的条款。例如：</a:t>
              </a:r>
              <a:endParaRPr lang="en-US" altLang="zh-CN">
                <a:sym typeface="+mn-ea"/>
              </a:endParaRPr>
            </a:p>
            <a:p>
              <a:pPr fontAlgn="auto">
                <a:lnSpc>
                  <a:spcPct val="150000"/>
                </a:lnSpc>
                <a:defRPr/>
              </a:pPr>
              <a:r>
                <a:rPr lang="en-US" altLang="zh-CN">
                  <a:sym typeface="+mn-ea"/>
                </a:rPr>
                <a:t>（1）购销合同专用条款。</a:t>
              </a:r>
              <a:endParaRPr lang="en-US" altLang="zh-CN">
                <a:sym typeface="+mn-ea"/>
              </a:endParaRPr>
            </a:p>
            <a:p>
              <a:pPr fontAlgn="auto">
                <a:lnSpc>
                  <a:spcPct val="150000"/>
                </a:lnSpc>
                <a:defRPr/>
              </a:pPr>
              <a:r>
                <a:rPr lang="en-US" altLang="zh-CN">
                  <a:sym typeface="+mn-ea"/>
                </a:rPr>
                <a:t>（2）财产租赁合同专用条款。</a:t>
              </a:r>
              <a:endParaRPr lang="en-US" altLang="zh-CN">
                <a:sym typeface="+mn-ea"/>
              </a:endParaRPr>
            </a:p>
            <a:p>
              <a:pPr fontAlgn="auto">
                <a:lnSpc>
                  <a:spcPct val="150000"/>
                </a:lnSpc>
                <a:defRPr/>
              </a:pPr>
              <a:r>
                <a:rPr lang="en-US" altLang="zh-CN">
                  <a:sym typeface="+mn-ea"/>
                </a:rPr>
                <a:t>（3）建筑、安装工程承包合同专用条款。</a:t>
              </a:r>
              <a:endParaRPr lang="en-US" altLang="zh-CN">
                <a:sym typeface="+mn-ea"/>
              </a:endParaRPr>
            </a:p>
            <a:p>
              <a:pPr fontAlgn="auto">
                <a:lnSpc>
                  <a:spcPct val="150000"/>
                </a:lnSpc>
                <a:defRPr/>
              </a:pPr>
              <a:r>
                <a:rPr lang="en-US" altLang="zh-CN">
                  <a:sym typeface="+mn-ea"/>
                </a:rPr>
                <a:t>（4）加工承揽合同专用条款。</a:t>
              </a:r>
              <a:endParaRPr lang="en-US" altLang="zh-CN">
                <a:sym typeface="+mn-ea"/>
              </a:endParaRPr>
            </a:p>
            <a:p>
              <a:pPr fontAlgn="auto">
                <a:lnSpc>
                  <a:spcPct val="150000"/>
                </a:lnSpc>
                <a:defRPr/>
              </a:pPr>
              <a:r>
                <a:rPr lang="en-US" altLang="zh-CN">
                  <a:sym typeface="+mn-ea"/>
                </a:rPr>
                <a:t>（5）货物运输合同专用条款。</a:t>
              </a:r>
              <a:endParaRPr lang="en-US" altLang="zh-CN">
                <a:sym typeface="+mn-ea"/>
              </a:endParaRPr>
            </a:p>
            <a:p>
              <a:pPr fontAlgn="auto">
                <a:lnSpc>
                  <a:spcPct val="150000"/>
                </a:lnSpc>
                <a:defRPr/>
              </a:pPr>
              <a:r>
                <a:rPr lang="en-US" altLang="zh-CN">
                  <a:sym typeface="+mn-ea"/>
                </a:rPr>
                <a:t>（6）仓储保管合同专用条款。</a:t>
              </a:r>
              <a:endParaRPr lang="en-US" altLang="zh-CN">
                <a:sym typeface="+mn-ea"/>
              </a:endParaRPr>
            </a:p>
            <a:p>
              <a:pPr fontAlgn="auto">
                <a:lnSpc>
                  <a:spcPct val="150000"/>
                </a:lnSpc>
                <a:defRPr/>
              </a:pPr>
              <a:r>
                <a:rPr lang="en-US" altLang="zh-CN">
                  <a:sym typeface="+mn-ea"/>
                </a:rPr>
                <a:t>（7）科技协作合同专用条款。</a:t>
              </a:r>
              <a:endParaRPr lang="en-US" altLang="zh-CN">
                <a:sym typeface="+mn-ea"/>
              </a:endParaRPr>
            </a:p>
            <a:p>
              <a:pPr fontAlgn="auto">
                <a:lnSpc>
                  <a:spcPct val="150000"/>
                </a:lnSpc>
                <a:defRPr/>
              </a:pPr>
              <a:r>
                <a:rPr lang="en-US" altLang="zh-CN">
                  <a:sym typeface="+mn-ea"/>
                </a:rPr>
                <a:t>（8）借款合同专用条款。</a:t>
              </a:r>
              <a:endParaRPr lang="en-US" altLang="zh-CN">
                <a:sym typeface="+mn-ea"/>
              </a:endParaRPr>
            </a:p>
            <a:p>
              <a:pPr fontAlgn="auto">
                <a:lnSpc>
                  <a:spcPct val="150000"/>
                </a:lnSpc>
                <a:defRPr/>
              </a:pPr>
              <a:r>
                <a:rPr lang="en-US" altLang="zh-CN">
                  <a:sym typeface="+mn-ea"/>
                </a:rPr>
                <a:t>（9）财产保险合同专用条款。</a:t>
              </a:r>
              <a:endParaRPr lang="en-US" altLang="zh-CN">
                <a:sym typeface="+mn-ea"/>
              </a:endParaRPr>
            </a:p>
            <a:p>
              <a:pPr fontAlgn="auto">
                <a:lnSpc>
                  <a:spcPct val="150000"/>
                </a:lnSpc>
                <a:defRPr/>
              </a:pPr>
              <a:r>
                <a:rPr lang="en-US" altLang="zh-CN">
                  <a:sym typeface="+mn-ea"/>
                </a:rPr>
                <a:t>3. 特约条款</a:t>
              </a:r>
              <a:endParaRPr lang="en-US" altLang="zh-CN">
                <a:sym typeface="+mn-ea"/>
              </a:endParaRPr>
            </a:p>
            <a:p>
              <a:pPr fontAlgn="auto">
                <a:lnSpc>
                  <a:spcPct val="150000"/>
                </a:lnSpc>
                <a:defRPr/>
              </a:pPr>
              <a:r>
                <a:rPr lang="en-US" altLang="zh-CN">
                  <a:sym typeface="+mn-ea"/>
                </a:rPr>
                <a:t>特约条款是指签约一方特别要求对方允诺的条款。</a:t>
              </a:r>
              <a:endParaRPr lang="en-US" altLang="zh-CN">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632961" y="615615"/>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合同写作的注意事项</a:t>
              </a:r>
              <a:endParaRPr lang="zh-CN" altLang="en-US" sz="2400">
                <a:sym typeface="+mn-ea"/>
              </a:endParaRPr>
            </a:p>
          </p:txBody>
        </p:sp>
      </p:grpSp>
      <p:grpSp>
        <p:nvGrpSpPr>
          <p:cNvPr id="3" name="组合 2"/>
          <p:cNvGrpSpPr/>
          <p:nvPr/>
        </p:nvGrpSpPr>
        <p:grpSpPr>
          <a:xfrm>
            <a:off x="892253" y="1315004"/>
            <a:ext cx="10403684" cy="5892800"/>
            <a:chOff x="743847" y="1126318"/>
            <a:chExt cx="10403684" cy="589280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735188" y="1126318"/>
              <a:ext cx="4412343" cy="589280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a:sym typeface="+mn-ea"/>
                </a:rPr>
                <a:t>1. 内容完备，条款齐全</a:t>
              </a:r>
              <a:endParaRPr lang="zh-CN" altLang="en-US">
                <a:sym typeface="+mn-ea"/>
              </a:endParaRPr>
            </a:p>
            <a:p>
              <a:pPr fontAlgn="auto">
                <a:lnSpc>
                  <a:spcPct val="150000"/>
                </a:lnSpc>
              </a:pPr>
              <a:r>
                <a:rPr lang="zh-CN" altLang="en-US">
                  <a:sym typeface="+mn-ea"/>
                </a:rPr>
                <a:t>要求双方在研究、协商和拟写合同时要考虑周全，力求把可能涉及的各个环节和细节都考虑进去，切不可出现重大疏漏。</a:t>
              </a:r>
              <a:endParaRPr lang="zh-CN" altLang="en-US">
                <a:sym typeface="+mn-ea"/>
              </a:endParaRPr>
            </a:p>
            <a:p>
              <a:pPr fontAlgn="auto">
                <a:lnSpc>
                  <a:spcPct val="150000"/>
                </a:lnSpc>
              </a:pPr>
              <a:r>
                <a:rPr lang="zh-CN" altLang="en-US">
                  <a:sym typeface="+mn-ea"/>
                </a:rPr>
                <a:t>2. 规定具体，表述周密</a:t>
              </a:r>
              <a:endParaRPr lang="zh-CN" altLang="en-US">
                <a:sym typeface="+mn-ea"/>
              </a:endParaRPr>
            </a:p>
            <a:p>
              <a:pPr fontAlgn="auto">
                <a:lnSpc>
                  <a:spcPct val="150000"/>
                </a:lnSpc>
              </a:pPr>
              <a:r>
                <a:rPr lang="zh-CN" altLang="en-US">
                  <a:sym typeface="+mn-ea"/>
                </a:rPr>
                <a:t>这是指合同条款在具体写作中要注意语法和逻辑，把事项具体而周密地表达出来。</a:t>
              </a:r>
              <a:endParaRPr lang="zh-CN" altLang="en-US">
                <a:sym typeface="+mn-ea"/>
              </a:endParaRPr>
            </a:p>
            <a:p>
              <a:pPr fontAlgn="auto">
                <a:lnSpc>
                  <a:spcPct val="150000"/>
                </a:lnSpc>
              </a:pPr>
              <a:r>
                <a:rPr lang="zh-CN" altLang="en-US">
                  <a:sym typeface="+mn-ea"/>
                </a:rPr>
                <a:t>3. 书写工整，文面整洁</a:t>
              </a:r>
              <a:endParaRPr lang="zh-CN" altLang="en-US">
                <a:sym typeface="+mn-ea"/>
              </a:endParaRPr>
            </a:p>
            <a:p>
              <a:pPr fontAlgn="auto">
                <a:lnSpc>
                  <a:spcPct val="150000"/>
                </a:lnSpc>
              </a:pPr>
              <a:r>
                <a:rPr lang="zh-CN" altLang="en-US">
                  <a:sym typeface="+mn-ea"/>
                </a:rPr>
                <a:t>首先，要注意不写错别字；其次，金额、数量等数字应大写；再次，字迹要清楚、工整，不得任意涂改。</a:t>
              </a:r>
              <a:endParaRPr lang="zh-CN" altLang="en-US">
                <a:sym typeface="+mn-ea"/>
              </a:endParaRPr>
            </a:p>
            <a:p>
              <a:pPr fontAlgn="auto">
                <a:lnSpc>
                  <a:spcPct val="150000"/>
                </a:lnSpc>
              </a:pPr>
              <a:endParaRPr lang="zh-CN" altLang="en-US" sz="2000">
                <a:sym typeface="+mn-ea"/>
              </a:endParaRPr>
            </a:p>
            <a:p>
              <a:pPr>
                <a:lnSpc>
                  <a:spcPct val="25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6" name="文本框 5"/>
          <p:cNvSpPr txBox="1"/>
          <p:nvPr/>
        </p:nvSpPr>
        <p:spPr>
          <a:xfrm>
            <a:off x="5031105" y="220980"/>
            <a:ext cx="5041900" cy="6416040"/>
          </a:xfrm>
          <a:prstGeom prst="rect">
            <a:avLst/>
          </a:prstGeom>
          <a:noFill/>
        </p:spPr>
        <p:txBody>
          <a:bodyPr wrap="square" rtlCol="0">
            <a:spAutoFit/>
          </a:bodyPr>
          <a:p>
            <a:pPr algn="l">
              <a:lnSpc>
                <a:spcPct val="150000"/>
              </a:lnSpc>
            </a:pPr>
            <a:r>
              <a:rPr sz="2000" dirty="0">
                <a:solidFill>
                  <a:srgbClr val="002060"/>
                </a:solidFill>
                <a:ea typeface="+mn-lt"/>
                <a:cs typeface="+mn-lt"/>
                <a:sym typeface="+mn-ea"/>
              </a:rPr>
              <a:t>写作训练</a:t>
            </a:r>
            <a:br>
              <a:rPr sz="2000" dirty="0">
                <a:ea typeface="+mn-lt"/>
                <a:cs typeface="+mn-lt"/>
                <a:sym typeface="+mn-ea"/>
              </a:rPr>
            </a:br>
            <a:r>
              <a:rPr sz="2000" dirty="0">
                <a:ea typeface="+mn-lt"/>
                <a:cs typeface="+mn-lt"/>
                <a:sym typeface="+mn-ea"/>
              </a:rPr>
              <a:t>请根据下列材料拟写一份合同。</a:t>
            </a:r>
            <a:endParaRPr sz="2000" dirty="0">
              <a:ea typeface="+mn-lt"/>
              <a:cs typeface="+mn-lt"/>
              <a:sym typeface="+mn-ea"/>
            </a:endParaRPr>
          </a:p>
          <a:p>
            <a:pPr algn="l">
              <a:lnSpc>
                <a:spcPct val="150000"/>
              </a:lnSpc>
            </a:pPr>
            <a:r>
              <a:rPr dirty="0">
                <a:ea typeface="+mn-lt"/>
                <a:cs typeface="+mn-lt"/>
                <a:sym typeface="+mn-ea"/>
              </a:rPr>
              <a:t>      今年 7 月，×× 职业技术学院（简称甲方，法定代表人王 ××）为配置两间电脑室，拟从 ×× 电脑公司（简称乙方，法定代表人刘 ××）购买 200 台电脑。双方商定每台电脑单价为 3499 元，并列明电脑配置单。合同签署后，甲方首先向乙方交定金人民币 3 元整；一个月内，乙方将电脑备齐，运送并安装到规定地点，运费由乙方负责，由甲方按配置单清点验收，验收完毕后甲方将余下货款一次性付给乙方。对所提供的产品在质保期内出现的品质问题，设备没有人为外力损坏的情况下发生的一切设备故障，乙方将按照相应配件厂商质保标准提供免费维修、免费更换等无偿服务。</a:t>
            </a:r>
            <a:endParaRPr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sp>
        <p:nvSpPr>
          <p:cNvPr id="6" name="矩形 5"/>
          <p:cNvSpPr/>
          <p:nvPr/>
        </p:nvSpPr>
        <p:spPr>
          <a:xfrm>
            <a:off x="8686800" y="0"/>
            <a:ext cx="3505200" cy="6858000"/>
          </a:xfrm>
          <a:prstGeom prst="rect">
            <a:avLst/>
          </a:prstGeom>
          <a:solidFill>
            <a:srgbClr val="C0E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4852896" y="2"/>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8512036" y="2"/>
            <a:ext cx="1791843" cy="6858000"/>
          </a:xfrm>
          <a:prstGeom prst="rect">
            <a:avLst/>
          </a:prstGeom>
        </p:spPr>
      </p:pic>
      <p:sp>
        <p:nvSpPr>
          <p:cNvPr id="12" name="矩形 11"/>
          <p:cNvSpPr/>
          <p:nvPr/>
        </p:nvSpPr>
        <p:spPr>
          <a:xfrm rot="1454733">
            <a:off x="-705138" y="2476501"/>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68714" y="-1"/>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rot="5400000">
            <a:off x="3941903" y="1821704"/>
            <a:ext cx="6857999" cy="3214592"/>
          </a:xfrm>
          <a:prstGeom prst="rect">
            <a:avLst/>
          </a:prstGeom>
        </p:spPr>
      </p:pic>
      <p:sp>
        <p:nvSpPr>
          <p:cNvPr id="27" name="文本框 26"/>
          <p:cNvSpPr txBox="1"/>
          <p:nvPr/>
        </p:nvSpPr>
        <p:spPr>
          <a:xfrm>
            <a:off x="6342515" y="1530439"/>
            <a:ext cx="1059815" cy="3949065"/>
          </a:xfrm>
          <a:prstGeom prst="rect">
            <a:avLst/>
          </a:prstGeom>
          <a:noFill/>
        </p:spPr>
        <p:txBody>
          <a:bodyPr vert="eaVert" wrap="none" rtlCol="0">
            <a:spAutoFit/>
          </a:bodyPr>
          <a:lstStyle/>
          <a:p>
            <a:r>
              <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rPr>
              <a:t>感 谢 观 看</a:t>
            </a:r>
            <a:endPar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endParaRPr>
          </a:p>
        </p:txBody>
      </p:sp>
      <p:sp>
        <p:nvSpPr>
          <p:cNvPr id="28" name="矩形 27"/>
          <p:cNvSpPr/>
          <p:nvPr/>
        </p:nvSpPr>
        <p:spPr>
          <a:xfrm>
            <a:off x="7455943" y="1506267"/>
            <a:ext cx="1154162" cy="3963070"/>
          </a:xfrm>
          <a:prstGeom prst="rect">
            <a:avLst/>
          </a:prstGeom>
        </p:spPr>
        <p:txBody>
          <a:bodyPr vert="eaVert" wrap="square">
            <a:spAutoFit/>
          </a:bodyPr>
          <a:lstStyle/>
          <a:p>
            <a:pPr>
              <a:lnSpc>
                <a:spcPct val="200000"/>
              </a:lnSpc>
            </a:pPr>
            <a:r>
              <a:rPr lang="en-US" altLang="zh-CN" sz="1050" dirty="0">
                <a:solidFill>
                  <a:schemeClr val="bg1">
                    <a:lumMod val="65000"/>
                  </a:schemeClr>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lumMod val="65000"/>
                </a:schemeClr>
              </a:solidFill>
              <a:latin typeface="Segoe UI" panose="020B0502040204020203" pitchFamily="34" charset="0"/>
              <a:cs typeface="Segoe UI" panose="020B0502040204020203" pitchFamily="34" charset="0"/>
            </a:endParaRPr>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2138866" y="3323688"/>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65912" y="847185"/>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第一节　</a:t>
            </a:r>
            <a:r>
              <a:rPr lang="zh-CN" altLang="en-US" sz="3600" b="1" dirty="0">
                <a:solidFill>
                  <a:srgbClr val="7030A0"/>
                </a:solidFill>
                <a:ea typeface="+mn-lt"/>
                <a:cs typeface="经典细圆简" panose="02010609000101010101" pitchFamily="49" charset="-122"/>
                <a:sym typeface="+mn-ea"/>
              </a:rPr>
              <a:t>招标书</a:t>
            </a:r>
            <a:endParaRPr lang="zh-CN" altLang="en-US" sz="3600" b="1" dirty="0">
              <a:solidFill>
                <a:srgbClr val="7030A0"/>
              </a:solidFill>
              <a:ea typeface="+mn-lt"/>
              <a:cs typeface="经典细圆简"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 y="-49530"/>
            <a:ext cx="12192000" cy="6858000"/>
            <a:chOff x="1" y="0"/>
            <a:chExt cx="12192000" cy="6858000"/>
          </a:xfrm>
        </p:grpSpPr>
        <p:sp>
          <p:nvSpPr>
            <p:cNvPr id="49" name="矩形 48"/>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51" name="文本框 50"/>
            <p:cNvSpPr txBox="1"/>
            <p:nvPr/>
          </p:nvSpPr>
          <p:spPr>
            <a:xfrm>
              <a:off x="5394961" y="615615"/>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sym typeface="+mn-ea"/>
                </a:rPr>
                <a:t>招标概述</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18" name="组合 17"/>
          <p:cNvGrpSpPr/>
          <p:nvPr/>
        </p:nvGrpSpPr>
        <p:grpSpPr>
          <a:xfrm>
            <a:off x="1062749" y="1185917"/>
            <a:ext cx="9214967" cy="5508830"/>
            <a:chOff x="955540" y="1733922"/>
            <a:chExt cx="9214967" cy="5508830"/>
          </a:xfrm>
        </p:grpSpPr>
        <p:grpSp>
          <p:nvGrpSpPr>
            <p:cNvPr id="17" name="组合 16"/>
            <p:cNvGrpSpPr/>
            <p:nvPr/>
          </p:nvGrpSpPr>
          <p:grpSpPr>
            <a:xfrm>
              <a:off x="955540" y="1773292"/>
              <a:ext cx="3716339" cy="5469460"/>
              <a:chOff x="955540" y="1689457"/>
              <a:chExt cx="3716339" cy="5469460"/>
            </a:xfrm>
          </p:grpSpPr>
          <p:sp>
            <p:nvSpPr>
              <p:cNvPr id="67" name="矩形 66"/>
              <p:cNvSpPr/>
              <p:nvPr/>
            </p:nvSpPr>
            <p:spPr>
              <a:xfrm>
                <a:off x="955540" y="1689457"/>
                <a:ext cx="2639695" cy="304609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为了寻找理想的承建单位或供货单位，事先由业主或买主把有关工程项目或所需商品的基本要求、基本情况通过各种媒介和途径向外界公布，然后给各个承包商或供应商提供咨询服务并发放有关资料和标书。</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68" name="矩形 67"/>
              <p:cNvSpPr/>
              <p:nvPr/>
            </p:nvSpPr>
            <p:spPr>
              <a:xfrm>
                <a:off x="2603365" y="4944037"/>
                <a:ext cx="2068514" cy="2214880"/>
              </a:xfrm>
              <a:prstGeom prst="rect">
                <a:avLst/>
              </a:prstGeom>
            </p:spPr>
            <p:txBody>
              <a:bodyPr wrap="square">
                <a:spAutoFit/>
                <a:scene3d>
                  <a:camera prst="orthographicFront"/>
                  <a:lightRig rig="threePt" dir="t"/>
                </a:scene3d>
                <a:sp3d contourW="12700"/>
              </a:bodyPr>
              <a:lstStyle/>
              <a:p>
                <a:pPr algn="ctr"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（1）公开性。</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（2）公平性。</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（3）竞争性。</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（4）择优性。</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fontAlgn="auto">
                  <a:lnSpc>
                    <a:spcPct val="150000"/>
                  </a:lnSpc>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fontAlgn="auto">
                  <a:lnSpc>
                    <a:spcPct val="150000"/>
                  </a:lnSpc>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7548908" y="1733922"/>
              <a:ext cx="2621599" cy="5227760"/>
              <a:chOff x="528820" y="1650087"/>
              <a:chExt cx="2621599" cy="5227760"/>
            </a:xfrm>
          </p:grpSpPr>
          <p:sp>
            <p:nvSpPr>
              <p:cNvPr id="70" name="矩形 69"/>
              <p:cNvSpPr/>
              <p:nvPr/>
            </p:nvSpPr>
            <p:spPr>
              <a:xfrm>
                <a:off x="528820" y="1650087"/>
                <a:ext cx="2068514" cy="230695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（1）发布信息。</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（2）出售标书。</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（3）开标。</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（4）评标。</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（5）中标。</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（6）签订合同</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1081905" y="4700197"/>
                <a:ext cx="2068514" cy="2177650"/>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sz="1600" dirty="0">
                    <a:solidFill>
                      <a:schemeClr val="tx1"/>
                    </a:solidFill>
                    <a:latin typeface="微软雅黑" panose="020B0503020204020204" pitchFamily="34" charset="-122"/>
                    <a:ea typeface="微软雅黑" panose="020B0503020204020204" pitchFamily="34" charset="-122"/>
                  </a:rPr>
                  <a:t>（1）公开招标。</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a:lnSpc>
                    <a:spcPct val="200000"/>
                  </a:lnSpc>
                </a:pPr>
                <a:r>
                  <a:rPr lang="zh-CN" altLang="en-US" sz="1600" dirty="0">
                    <a:solidFill>
                      <a:schemeClr val="tx1"/>
                    </a:solidFill>
                    <a:latin typeface="微软雅黑" panose="020B0503020204020204" pitchFamily="34" charset="-122"/>
                    <a:ea typeface="微软雅黑" panose="020B0503020204020204" pitchFamily="34" charset="-122"/>
                  </a:rPr>
                  <a:t>（2）选择招标。</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a:lnSpc>
                    <a:spcPct val="200000"/>
                  </a:lnSpc>
                </a:pPr>
                <a:r>
                  <a:rPr lang="zh-CN" altLang="en-US" sz="1600" dirty="0">
                    <a:solidFill>
                      <a:schemeClr val="tx1"/>
                    </a:solidFill>
                    <a:latin typeface="微软雅黑" panose="020B0503020204020204" pitchFamily="34" charset="-122"/>
                    <a:ea typeface="微软雅黑" panose="020B0503020204020204" pitchFamily="34" charset="-122"/>
                  </a:rPr>
                  <a:t>   （3）两阶段招标。</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a:lnSpc>
                    <a:spcPct val="200000"/>
                  </a:lnSpc>
                </a:pPr>
                <a:r>
                  <a:rPr lang="zh-CN" altLang="en-US" sz="1600" dirty="0">
                    <a:solidFill>
                      <a:schemeClr val="tx1"/>
                    </a:solidFill>
                    <a:latin typeface="微软雅黑" panose="020B0503020204020204" pitchFamily="34" charset="-122"/>
                    <a:ea typeface="微软雅黑" panose="020B0503020204020204" pitchFamily="34" charset="-122"/>
                  </a:rPr>
                  <a:t>（4）谈判招标。</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4105967" y="1857128"/>
            <a:ext cx="3980067" cy="3999589"/>
            <a:chOff x="4113938" y="1857128"/>
            <a:chExt cx="3980067" cy="3999589"/>
          </a:xfrm>
        </p:grpSpPr>
        <p:sp>
          <p:nvSpPr>
            <p:cNvPr id="4" name="Freeform: Shape 4"/>
            <p:cNvSpPr/>
            <p:nvPr/>
          </p:nvSpPr>
          <p:spPr>
            <a:xfrm rot="16200000">
              <a:off x="6729558" y="3458298"/>
              <a:ext cx="747840" cy="1981053"/>
            </a:xfrm>
            <a:custGeom>
              <a:avLst/>
              <a:gdLst/>
              <a:ahLst/>
              <a:cxnLst>
                <a:cxn ang="0">
                  <a:pos x="wd2" y="hd2"/>
                </a:cxn>
                <a:cxn ang="5400000">
                  <a:pos x="wd2" y="hd2"/>
                </a:cxn>
                <a:cxn ang="10800000">
                  <a:pos x="wd2" y="hd2"/>
                </a:cxn>
                <a:cxn ang="16200000">
                  <a:pos x="wd2" y="hd2"/>
                </a:cxn>
              </a:cxnLst>
              <a:rect l="0" t="0" r="r" b="b"/>
              <a:pathLst>
                <a:path w="21600" h="21600" extrusionOk="0">
                  <a:moveTo>
                    <a:pt x="21398" y="16737"/>
                  </a:moveTo>
                  <a:lnTo>
                    <a:pt x="21398" y="0"/>
                  </a:lnTo>
                  <a:lnTo>
                    <a:pt x="2" y="0"/>
                  </a:lnTo>
                  <a:lnTo>
                    <a:pt x="2" y="17498"/>
                  </a:lnTo>
                  <a:cubicBezTo>
                    <a:pt x="2" y="17506"/>
                    <a:pt x="0" y="17514"/>
                    <a:pt x="0" y="17523"/>
                  </a:cubicBezTo>
                  <a:cubicBezTo>
                    <a:pt x="0" y="17531"/>
                    <a:pt x="2" y="17540"/>
                    <a:pt x="2" y="17548"/>
                  </a:cubicBezTo>
                  <a:lnTo>
                    <a:pt x="2" y="18095"/>
                  </a:lnTo>
                  <a:lnTo>
                    <a:pt x="46" y="18095"/>
                  </a:lnTo>
                  <a:lnTo>
                    <a:pt x="104" y="18084"/>
                  </a:lnTo>
                  <a:cubicBezTo>
                    <a:pt x="829" y="20070"/>
                    <a:pt x="5339" y="21600"/>
                    <a:pt x="10800" y="21600"/>
                  </a:cubicBezTo>
                  <a:cubicBezTo>
                    <a:pt x="16765" y="21600"/>
                    <a:pt x="21600" y="19774"/>
                    <a:pt x="21600" y="17523"/>
                  </a:cubicBezTo>
                  <a:cubicBezTo>
                    <a:pt x="21600" y="17254"/>
                    <a:pt x="21529" y="16992"/>
                    <a:pt x="21398" y="16737"/>
                  </a:cubicBezTo>
                  <a:close/>
                </a:path>
              </a:pathLst>
            </a:custGeom>
            <a:solidFill>
              <a:srgbClr val="C0E1F2"/>
            </a:solidFill>
            <a:ln w="9525">
              <a:noFill/>
              <a:miter lim="800000"/>
            </a:ln>
          </p:spPr>
          <p:txBody>
            <a:bodyPr vert="horz" wrap="square" lIns="91440" tIns="45720" rIns="91440" bIns="45720" numCol="1" anchor="t" anchorCtr="0" compatLnSpc="1"/>
            <a:lstStyle/>
            <a:p/>
          </p:txBody>
        </p:sp>
        <p:sp>
          <p:nvSpPr>
            <p:cNvPr id="5" name="Freeform: Shape 5"/>
            <p:cNvSpPr/>
            <p:nvPr/>
          </p:nvSpPr>
          <p:spPr>
            <a:xfrm rot="16200000">
              <a:off x="5685679" y="2483489"/>
              <a:ext cx="2000576" cy="747853"/>
            </a:xfrm>
            <a:custGeom>
              <a:avLst/>
              <a:gdLst/>
              <a:ahLst/>
              <a:cxnLst>
                <a:cxn ang="0">
                  <a:pos x="wd2" y="hd2"/>
                </a:cxn>
                <a:cxn ang="5400000">
                  <a:pos x="wd2" y="hd2"/>
                </a:cxn>
                <a:cxn ang="10800000">
                  <a:pos x="wd2" y="hd2"/>
                </a:cxn>
                <a:cxn ang="16200000">
                  <a:pos x="wd2" y="hd2"/>
                </a:cxn>
              </a:cxnLst>
              <a:rect l="0" t="0" r="r" b="b"/>
              <a:pathLst>
                <a:path w="21600" h="21600" extrusionOk="0">
                  <a:moveTo>
                    <a:pt x="17563" y="0"/>
                  </a:moveTo>
                  <a:cubicBezTo>
                    <a:pt x="17347" y="0"/>
                    <a:pt x="17136" y="46"/>
                    <a:pt x="16930" y="133"/>
                  </a:cubicBezTo>
                  <a:lnTo>
                    <a:pt x="0" y="133"/>
                  </a:lnTo>
                  <a:lnTo>
                    <a:pt x="0" y="21529"/>
                  </a:lnTo>
                  <a:lnTo>
                    <a:pt x="17105" y="21529"/>
                  </a:lnTo>
                  <a:cubicBezTo>
                    <a:pt x="17255" y="21574"/>
                    <a:pt x="17408" y="21600"/>
                    <a:pt x="17563" y="21600"/>
                  </a:cubicBezTo>
                  <a:cubicBezTo>
                    <a:pt x="19792" y="21600"/>
                    <a:pt x="21600" y="16764"/>
                    <a:pt x="21600" y="10800"/>
                  </a:cubicBezTo>
                  <a:cubicBezTo>
                    <a:pt x="21600" y="4835"/>
                    <a:pt x="19792" y="0"/>
                    <a:pt x="17563" y="0"/>
                  </a:cubicBezTo>
                  <a:close/>
                </a:path>
              </a:pathLst>
            </a:custGeom>
            <a:solidFill>
              <a:srgbClr val="C0E1F2"/>
            </a:solidFill>
            <a:ln w="12700" cap="flat">
              <a:noFill/>
              <a:miter lim="400000"/>
            </a:ln>
            <a:effectLst/>
          </p:spPr>
          <p:txBody>
            <a:bodyPr anchor="ctr"/>
            <a:lstStyle/>
            <a:p>
              <a:pPr algn="ctr"/>
              <a:endParaRPr sz="2400"/>
            </a:p>
          </p:txBody>
        </p:sp>
        <p:sp>
          <p:nvSpPr>
            <p:cNvPr id="6" name="Freeform: Shape 6"/>
            <p:cNvSpPr/>
            <p:nvPr/>
          </p:nvSpPr>
          <p:spPr>
            <a:xfrm rot="16200000">
              <a:off x="4738388" y="2278618"/>
              <a:ext cx="747840" cy="1996740"/>
            </a:xfrm>
            <a:custGeom>
              <a:avLst/>
              <a:gdLst/>
              <a:ahLst/>
              <a:cxnLst>
                <a:cxn ang="0">
                  <a:pos x="wd2" y="hd2"/>
                </a:cxn>
                <a:cxn ang="5400000">
                  <a:pos x="wd2" y="hd2"/>
                </a:cxn>
                <a:cxn ang="10800000">
                  <a:pos x="wd2" y="hd2"/>
                </a:cxn>
                <a:cxn ang="16200000">
                  <a:pos x="wd2" y="hd2"/>
                </a:cxn>
              </a:cxnLst>
              <a:rect l="0" t="0" r="r" b="b"/>
              <a:pathLst>
                <a:path w="21600" h="21600" extrusionOk="0">
                  <a:moveTo>
                    <a:pt x="21600" y="4045"/>
                  </a:moveTo>
                  <a:cubicBezTo>
                    <a:pt x="21600" y="1811"/>
                    <a:pt x="16765" y="0"/>
                    <a:pt x="10800" y="0"/>
                  </a:cubicBezTo>
                  <a:cubicBezTo>
                    <a:pt x="4835" y="0"/>
                    <a:pt x="0" y="1811"/>
                    <a:pt x="0" y="4045"/>
                  </a:cubicBezTo>
                  <a:cubicBezTo>
                    <a:pt x="0" y="4231"/>
                    <a:pt x="37" y="4414"/>
                    <a:pt x="101" y="4594"/>
                  </a:cubicBezTo>
                  <a:lnTo>
                    <a:pt x="101" y="21600"/>
                  </a:lnTo>
                  <a:lnTo>
                    <a:pt x="21498" y="21600"/>
                  </a:lnTo>
                  <a:lnTo>
                    <a:pt x="21498" y="4594"/>
                  </a:lnTo>
                  <a:cubicBezTo>
                    <a:pt x="21563" y="4414"/>
                    <a:pt x="21600" y="4231"/>
                    <a:pt x="21600" y="4045"/>
                  </a:cubicBezTo>
                  <a:close/>
                </a:path>
              </a:pathLst>
            </a:custGeom>
            <a:solidFill>
              <a:srgbClr val="C0E1F2"/>
            </a:solidFill>
            <a:ln w="9525">
              <a:noFill/>
              <a:miter lim="800000"/>
            </a:ln>
          </p:spPr>
          <p:txBody>
            <a:bodyPr vert="horz" wrap="square" lIns="91440" tIns="45720" rIns="91440" bIns="45720" numCol="1" anchor="t" anchorCtr="0" compatLnSpc="1"/>
            <a:lstStyle/>
            <a:p/>
          </p:txBody>
        </p:sp>
        <p:sp>
          <p:nvSpPr>
            <p:cNvPr id="7" name="Freeform: Shape 7"/>
            <p:cNvSpPr/>
            <p:nvPr/>
          </p:nvSpPr>
          <p:spPr>
            <a:xfrm rot="16200000">
              <a:off x="4512010" y="4486777"/>
              <a:ext cx="1992053" cy="747826"/>
            </a:xfrm>
            <a:custGeom>
              <a:avLst/>
              <a:gdLst/>
              <a:ahLst/>
              <a:cxnLst>
                <a:cxn ang="0">
                  <a:pos x="wd2" y="hd2"/>
                </a:cxn>
                <a:cxn ang="5400000">
                  <a:pos x="wd2" y="hd2"/>
                </a:cxn>
                <a:cxn ang="10800000">
                  <a:pos x="wd2" y="hd2"/>
                </a:cxn>
                <a:cxn ang="16200000">
                  <a:pos x="wd2" y="hd2"/>
                </a:cxn>
              </a:cxnLst>
              <a:rect l="0" t="0" r="r" b="b"/>
              <a:pathLst>
                <a:path w="21600" h="21600" extrusionOk="0">
                  <a:moveTo>
                    <a:pt x="21600" y="68"/>
                  </a:moveTo>
                  <a:lnTo>
                    <a:pt x="4504" y="68"/>
                  </a:lnTo>
                  <a:cubicBezTo>
                    <a:pt x="4357" y="24"/>
                    <a:pt x="4206" y="0"/>
                    <a:pt x="4054" y="0"/>
                  </a:cubicBezTo>
                  <a:cubicBezTo>
                    <a:pt x="1815" y="0"/>
                    <a:pt x="0" y="4835"/>
                    <a:pt x="0" y="10800"/>
                  </a:cubicBezTo>
                  <a:cubicBezTo>
                    <a:pt x="0" y="16765"/>
                    <a:pt x="1815" y="21600"/>
                    <a:pt x="4054" y="21600"/>
                  </a:cubicBezTo>
                  <a:cubicBezTo>
                    <a:pt x="4273" y="21600"/>
                    <a:pt x="4487" y="21553"/>
                    <a:pt x="4697" y="21464"/>
                  </a:cubicBezTo>
                  <a:lnTo>
                    <a:pt x="21600" y="21464"/>
                  </a:lnTo>
                  <a:cubicBezTo>
                    <a:pt x="21600" y="21464"/>
                    <a:pt x="21600" y="68"/>
                    <a:pt x="21600" y="68"/>
                  </a:cubicBezTo>
                  <a:close/>
                </a:path>
              </a:pathLst>
            </a:custGeom>
            <a:solidFill>
              <a:srgbClr val="C0E1F2"/>
            </a:solidFill>
            <a:ln w="12700" cap="flat">
              <a:noFill/>
              <a:miter lim="400000"/>
            </a:ln>
            <a:effectLst/>
          </p:spPr>
          <p:txBody>
            <a:bodyPr anchor="ctr"/>
            <a:lstStyle/>
            <a:p>
              <a:pPr algn="ctr"/>
              <a:endParaRPr sz="2400"/>
            </a:p>
          </p:txBody>
        </p:sp>
        <p:sp>
          <p:nvSpPr>
            <p:cNvPr id="8" name="Freeform: Shape 8"/>
            <p:cNvSpPr/>
            <p:nvPr/>
          </p:nvSpPr>
          <p:spPr>
            <a:xfrm rot="16200000">
              <a:off x="5322230" y="2713049"/>
              <a:ext cx="956548" cy="1332763"/>
            </a:xfrm>
            <a:custGeom>
              <a:avLst/>
              <a:gdLst/>
              <a:ahLst/>
              <a:cxnLst>
                <a:cxn ang="0">
                  <a:pos x="wd2" y="hd2"/>
                </a:cxn>
                <a:cxn ang="5400000">
                  <a:pos x="wd2" y="hd2"/>
                </a:cxn>
                <a:cxn ang="10800000">
                  <a:pos x="wd2" y="hd2"/>
                </a:cxn>
                <a:cxn ang="16200000">
                  <a:pos x="wd2" y="hd2"/>
                </a:cxn>
              </a:cxnLst>
              <a:rect l="0" t="0" r="r" b="b"/>
              <a:pathLst>
                <a:path w="21600" h="21600" extrusionOk="0">
                  <a:moveTo>
                    <a:pt x="12884" y="21600"/>
                  </a:moveTo>
                  <a:cubicBezTo>
                    <a:pt x="8294" y="21600"/>
                    <a:pt x="4844" y="18872"/>
                    <a:pt x="4844" y="15440"/>
                  </a:cubicBezTo>
                  <a:cubicBezTo>
                    <a:pt x="4844" y="15422"/>
                    <a:pt x="4829" y="15283"/>
                    <a:pt x="4829" y="15283"/>
                  </a:cubicBezTo>
                  <a:cubicBezTo>
                    <a:pt x="4724" y="13662"/>
                    <a:pt x="2570" y="12052"/>
                    <a:pt x="0" y="12052"/>
                  </a:cubicBezTo>
                  <a:lnTo>
                    <a:pt x="0" y="0"/>
                  </a:lnTo>
                  <a:cubicBezTo>
                    <a:pt x="11929" y="0"/>
                    <a:pt x="21599" y="6742"/>
                    <a:pt x="21599" y="15303"/>
                  </a:cubicBezTo>
                  <a:lnTo>
                    <a:pt x="21598" y="15303"/>
                  </a:lnTo>
                  <a:cubicBezTo>
                    <a:pt x="21598" y="15320"/>
                    <a:pt x="21600" y="15336"/>
                    <a:pt x="21600" y="15352"/>
                  </a:cubicBezTo>
                  <a:cubicBezTo>
                    <a:pt x="21600" y="15506"/>
                    <a:pt x="21573" y="15658"/>
                    <a:pt x="21573" y="15809"/>
                  </a:cubicBezTo>
                  <a:cubicBezTo>
                    <a:pt x="21573" y="19235"/>
                    <a:pt x="17713" y="21600"/>
                    <a:pt x="12884" y="21600"/>
                  </a:cubicBezTo>
                  <a:close/>
                </a:path>
              </a:pathLst>
            </a:custGeom>
            <a:solidFill>
              <a:srgbClr val="DAE54A"/>
            </a:solidFill>
            <a:ln w="12700" cap="flat">
              <a:noFill/>
              <a:miter lim="400000"/>
            </a:ln>
            <a:effectLst/>
          </p:spPr>
          <p:txBody>
            <a:bodyPr anchor="ctr"/>
            <a:lstStyle/>
            <a:p>
              <a:pPr algn="ctr"/>
              <a:endParaRPr sz="2400"/>
            </a:p>
          </p:txBody>
        </p:sp>
        <p:sp>
          <p:nvSpPr>
            <p:cNvPr id="9" name="Freeform: Shape 9"/>
            <p:cNvSpPr/>
            <p:nvPr/>
          </p:nvSpPr>
          <p:spPr>
            <a:xfrm rot="16200000">
              <a:off x="4947698" y="3679758"/>
              <a:ext cx="1329410" cy="9565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6958" y="2"/>
                    <a:pt x="15541" y="2"/>
                  </a:cubicBezTo>
                  <a:lnTo>
                    <a:pt x="15541" y="2"/>
                  </a:lnTo>
                  <a:cubicBezTo>
                    <a:pt x="15557" y="2"/>
                    <a:pt x="15574" y="0"/>
                    <a:pt x="15590" y="0"/>
                  </a:cubicBezTo>
                  <a:cubicBezTo>
                    <a:pt x="18909" y="0"/>
                    <a:pt x="21600" y="3740"/>
                    <a:pt x="21600" y="8353"/>
                  </a:cubicBezTo>
                  <a:cubicBezTo>
                    <a:pt x="21600" y="12966"/>
                    <a:pt x="18909" y="16707"/>
                    <a:pt x="15590" y="16707"/>
                  </a:cubicBezTo>
                  <a:cubicBezTo>
                    <a:pt x="15574" y="16707"/>
                    <a:pt x="15558" y="16705"/>
                    <a:pt x="15541" y="16705"/>
                  </a:cubicBezTo>
                  <a:lnTo>
                    <a:pt x="15541" y="16722"/>
                  </a:lnTo>
                  <a:cubicBezTo>
                    <a:pt x="13603" y="16722"/>
                    <a:pt x="12031" y="18906"/>
                    <a:pt x="12031" y="21600"/>
                  </a:cubicBezTo>
                  <a:cubicBezTo>
                    <a:pt x="12031" y="21600"/>
                    <a:pt x="0" y="21600"/>
                    <a:pt x="0" y="21600"/>
                  </a:cubicBezTo>
                  <a:close/>
                </a:path>
              </a:pathLst>
            </a:custGeom>
            <a:solidFill>
              <a:srgbClr val="DAE54A"/>
            </a:solidFill>
            <a:ln>
              <a:noFill/>
            </a:ln>
          </p:spPr>
          <p:txBody>
            <a:bodyPr vert="horz" wrap="square" lIns="105867" tIns="52933" rIns="105867" bIns="52933" numCol="1" anchor="t" anchorCtr="0" compatLnSpc="1"/>
            <a:lstStyle/>
            <a:p>
              <a:pPr>
                <a:lnSpc>
                  <a:spcPct val="120000"/>
                </a:lnSpc>
              </a:pPr>
              <a:endParaRPr sz="1325" dirty="0">
                <a:ea typeface="微软雅黑" panose="020B0503020204020204" pitchFamily="34" charset="-122"/>
                <a:cs typeface="+mn-ea"/>
              </a:endParaRPr>
            </a:p>
          </p:txBody>
        </p:sp>
        <p:sp>
          <p:nvSpPr>
            <p:cNvPr id="10" name="Freeform: Shape 10"/>
            <p:cNvSpPr/>
            <p:nvPr/>
          </p:nvSpPr>
          <p:spPr>
            <a:xfrm rot="16200000">
              <a:off x="5913361" y="3679760"/>
              <a:ext cx="956560" cy="13294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671" y="21600"/>
                    <a:pt x="2" y="14642"/>
                    <a:pt x="2" y="6059"/>
                  </a:cubicBezTo>
                  <a:lnTo>
                    <a:pt x="2" y="6059"/>
                  </a:lnTo>
                  <a:cubicBezTo>
                    <a:pt x="2" y="6043"/>
                    <a:pt x="0" y="6026"/>
                    <a:pt x="0" y="6011"/>
                  </a:cubicBezTo>
                  <a:cubicBezTo>
                    <a:pt x="0" y="2691"/>
                    <a:pt x="3740" y="0"/>
                    <a:pt x="8353" y="0"/>
                  </a:cubicBezTo>
                  <a:cubicBezTo>
                    <a:pt x="12966" y="0"/>
                    <a:pt x="16706" y="2691"/>
                    <a:pt x="16706" y="6011"/>
                  </a:cubicBezTo>
                  <a:cubicBezTo>
                    <a:pt x="16706" y="6026"/>
                    <a:pt x="16705" y="6042"/>
                    <a:pt x="16705" y="6059"/>
                  </a:cubicBezTo>
                  <a:lnTo>
                    <a:pt x="16722" y="6059"/>
                  </a:lnTo>
                  <a:cubicBezTo>
                    <a:pt x="16722" y="7998"/>
                    <a:pt x="18906" y="9569"/>
                    <a:pt x="21600" y="9569"/>
                  </a:cubicBezTo>
                  <a:cubicBezTo>
                    <a:pt x="21600" y="9569"/>
                    <a:pt x="21600" y="21600"/>
                    <a:pt x="21600" y="21600"/>
                  </a:cubicBezTo>
                  <a:close/>
                </a:path>
              </a:pathLst>
            </a:custGeom>
            <a:solidFill>
              <a:srgbClr val="DAE54A"/>
            </a:solidFill>
            <a:ln w="12700" cap="flat">
              <a:noFill/>
              <a:miter lim="400000"/>
            </a:ln>
            <a:effectLst/>
          </p:spPr>
          <p:txBody>
            <a:bodyPr anchor="ctr"/>
            <a:lstStyle/>
            <a:p>
              <a:pPr algn="ctr"/>
              <a:endParaRPr sz="2400"/>
            </a:p>
          </p:txBody>
        </p:sp>
        <p:sp>
          <p:nvSpPr>
            <p:cNvPr id="11" name="Freeform: Shape 11"/>
            <p:cNvSpPr/>
            <p:nvPr/>
          </p:nvSpPr>
          <p:spPr>
            <a:xfrm rot="16200000">
              <a:off x="5905212" y="3093203"/>
              <a:ext cx="1329057" cy="956561"/>
            </a:xfrm>
            <a:custGeom>
              <a:avLst/>
              <a:gdLst/>
              <a:ahLst/>
              <a:cxnLst>
                <a:cxn ang="0">
                  <a:pos x="wd2" y="hd2"/>
                </a:cxn>
                <a:cxn ang="5400000">
                  <a:pos x="wd2" y="hd2"/>
                </a:cxn>
                <a:cxn ang="10800000">
                  <a:pos x="wd2" y="hd2"/>
                </a:cxn>
                <a:cxn ang="16200000">
                  <a:pos x="wd2" y="hd2"/>
                </a:cxn>
              </a:cxnLst>
              <a:rect l="0" t="0" r="r" b="b"/>
              <a:pathLst>
                <a:path w="21600" h="21600" extrusionOk="0">
                  <a:moveTo>
                    <a:pt x="6012" y="4894"/>
                  </a:moveTo>
                  <a:cubicBezTo>
                    <a:pt x="6028" y="4894"/>
                    <a:pt x="6044" y="4895"/>
                    <a:pt x="6060" y="4895"/>
                  </a:cubicBezTo>
                  <a:lnTo>
                    <a:pt x="6060" y="4878"/>
                  </a:lnTo>
                  <a:cubicBezTo>
                    <a:pt x="8000" y="4878"/>
                    <a:pt x="9592" y="2789"/>
                    <a:pt x="9592" y="95"/>
                  </a:cubicBezTo>
                  <a:lnTo>
                    <a:pt x="9597" y="0"/>
                  </a:lnTo>
                  <a:cubicBezTo>
                    <a:pt x="9625" y="4579"/>
                    <a:pt x="12305" y="8280"/>
                    <a:pt x="15608" y="8280"/>
                  </a:cubicBezTo>
                  <a:cubicBezTo>
                    <a:pt x="18773" y="8280"/>
                    <a:pt x="21366" y="4880"/>
                    <a:pt x="21600" y="565"/>
                  </a:cubicBezTo>
                  <a:cubicBezTo>
                    <a:pt x="21385" y="12233"/>
                    <a:pt x="14510" y="21599"/>
                    <a:pt x="6060" y="21599"/>
                  </a:cubicBezTo>
                  <a:lnTo>
                    <a:pt x="6060" y="21598"/>
                  </a:lnTo>
                  <a:cubicBezTo>
                    <a:pt x="6044" y="21598"/>
                    <a:pt x="6028" y="21600"/>
                    <a:pt x="6012" y="21600"/>
                  </a:cubicBezTo>
                  <a:cubicBezTo>
                    <a:pt x="2692" y="21600"/>
                    <a:pt x="0" y="17860"/>
                    <a:pt x="0" y="13247"/>
                  </a:cubicBezTo>
                  <a:cubicBezTo>
                    <a:pt x="0" y="8633"/>
                    <a:pt x="2692" y="4894"/>
                    <a:pt x="6012" y="4894"/>
                  </a:cubicBezTo>
                  <a:close/>
                </a:path>
              </a:pathLst>
            </a:custGeom>
            <a:solidFill>
              <a:srgbClr val="DAE54A"/>
            </a:solidFill>
            <a:ln>
              <a:noFill/>
            </a:ln>
          </p:spPr>
          <p:txBody>
            <a:bodyPr vert="horz" wrap="square" lIns="105867" tIns="52933" rIns="105867" bIns="52933" numCol="1" anchor="t" anchorCtr="0" compatLnSpc="1"/>
            <a:lstStyle/>
            <a:p>
              <a:pPr>
                <a:lnSpc>
                  <a:spcPct val="120000"/>
                </a:lnSpc>
              </a:pPr>
              <a:endParaRPr sz="1325">
                <a:ea typeface="微软雅黑" panose="020B0503020204020204" pitchFamily="34" charset="-122"/>
                <a:cs typeface="+mn-ea"/>
              </a:endParaRPr>
            </a:p>
          </p:txBody>
        </p:sp>
        <p:sp>
          <p:nvSpPr>
            <p:cNvPr id="34" name="Freeform: Shape 13"/>
            <p:cNvSpPr/>
            <p:nvPr/>
          </p:nvSpPr>
          <p:spPr>
            <a:xfrm rot="16200000">
              <a:off x="4199564" y="2983029"/>
              <a:ext cx="587916" cy="587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2400"/>
            </a:p>
          </p:txBody>
        </p:sp>
        <p:sp>
          <p:nvSpPr>
            <p:cNvPr id="32" name="Freeform: Shape 16"/>
            <p:cNvSpPr/>
            <p:nvPr/>
          </p:nvSpPr>
          <p:spPr>
            <a:xfrm rot="16200000">
              <a:off x="6392009" y="1978488"/>
              <a:ext cx="587917" cy="587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2400"/>
            </a:p>
          </p:txBody>
        </p:sp>
        <p:sp>
          <p:nvSpPr>
            <p:cNvPr id="30" name="Freeform: Shape 19"/>
            <p:cNvSpPr/>
            <p:nvPr/>
          </p:nvSpPr>
          <p:spPr>
            <a:xfrm rot="16200000">
              <a:off x="7419225" y="4154861"/>
              <a:ext cx="587919" cy="587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2400"/>
            </a:p>
          </p:txBody>
        </p:sp>
        <p:sp>
          <p:nvSpPr>
            <p:cNvPr id="28" name="Freeform: Shape 22"/>
            <p:cNvSpPr/>
            <p:nvPr/>
          </p:nvSpPr>
          <p:spPr>
            <a:xfrm rot="16200000">
              <a:off x="5214076" y="5171360"/>
              <a:ext cx="587916" cy="587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2400"/>
            </a:p>
          </p:txBody>
        </p:sp>
        <p:sp>
          <p:nvSpPr>
            <p:cNvPr id="72" name="ExtraShape"/>
            <p:cNvSpPr/>
            <p:nvPr/>
          </p:nvSpPr>
          <p:spPr bwMode="auto">
            <a:xfrm>
              <a:off x="5322156" y="3096134"/>
              <a:ext cx="1537055" cy="1537055"/>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grpSp>
      <p:sp>
        <p:nvSpPr>
          <p:cNvPr id="2" name="文本框 1"/>
          <p:cNvSpPr txBox="1"/>
          <p:nvPr/>
        </p:nvSpPr>
        <p:spPr>
          <a:xfrm>
            <a:off x="4191635" y="3093085"/>
            <a:ext cx="797560" cy="368300"/>
          </a:xfrm>
          <a:prstGeom prst="rect">
            <a:avLst/>
          </a:prstGeom>
          <a:noFill/>
        </p:spPr>
        <p:txBody>
          <a:bodyPr wrap="square" rtlCol="0">
            <a:spAutoFit/>
          </a:bodyPr>
          <a:p>
            <a:r>
              <a:rPr lang="zh-CN" altLang="en-US"/>
              <a:t>概念</a:t>
            </a:r>
            <a:endParaRPr lang="zh-CN" altLang="en-US"/>
          </a:p>
        </p:txBody>
      </p:sp>
      <p:sp>
        <p:nvSpPr>
          <p:cNvPr id="3" name="文本框 2"/>
          <p:cNvSpPr txBox="1"/>
          <p:nvPr/>
        </p:nvSpPr>
        <p:spPr>
          <a:xfrm>
            <a:off x="5192395" y="5281295"/>
            <a:ext cx="824230" cy="368300"/>
          </a:xfrm>
          <a:prstGeom prst="rect">
            <a:avLst/>
          </a:prstGeom>
          <a:noFill/>
        </p:spPr>
        <p:txBody>
          <a:bodyPr wrap="square" rtlCol="0">
            <a:spAutoFit/>
          </a:bodyPr>
          <a:p>
            <a:r>
              <a:rPr lang="zh-CN" altLang="en-US"/>
              <a:t>特点</a:t>
            </a:r>
            <a:endParaRPr lang="zh-CN" altLang="en-US"/>
          </a:p>
        </p:txBody>
      </p:sp>
      <p:sp>
        <p:nvSpPr>
          <p:cNvPr id="12" name="文本框 11"/>
          <p:cNvSpPr txBox="1"/>
          <p:nvPr/>
        </p:nvSpPr>
        <p:spPr>
          <a:xfrm>
            <a:off x="7411085" y="4271645"/>
            <a:ext cx="661670" cy="368300"/>
          </a:xfrm>
          <a:prstGeom prst="rect">
            <a:avLst/>
          </a:prstGeom>
          <a:noFill/>
        </p:spPr>
        <p:txBody>
          <a:bodyPr wrap="square" rtlCol="0">
            <a:spAutoFit/>
          </a:bodyPr>
          <a:p>
            <a:r>
              <a:rPr lang="zh-CN" altLang="en-US"/>
              <a:t>种类</a:t>
            </a:r>
            <a:endParaRPr lang="zh-CN" altLang="en-US"/>
          </a:p>
        </p:txBody>
      </p:sp>
      <p:sp>
        <p:nvSpPr>
          <p:cNvPr id="13" name="文本框 12"/>
          <p:cNvSpPr txBox="1"/>
          <p:nvPr/>
        </p:nvSpPr>
        <p:spPr>
          <a:xfrm>
            <a:off x="6384290" y="1978660"/>
            <a:ext cx="843280" cy="645160"/>
          </a:xfrm>
          <a:prstGeom prst="rect">
            <a:avLst/>
          </a:prstGeom>
          <a:noFill/>
        </p:spPr>
        <p:txBody>
          <a:bodyPr wrap="square" rtlCol="0">
            <a:spAutoFit/>
          </a:bodyPr>
          <a:p>
            <a:r>
              <a:rPr lang="zh-CN" altLang="en-US"/>
              <a:t>一般程序</a:t>
            </a:r>
            <a:endParaRPr lang="zh-CN" altLang="en-US"/>
          </a:p>
        </p:txBody>
      </p:sp>
      <p:pic>
        <p:nvPicPr>
          <p:cNvPr id="14" name="图片 13" descr="1e5f9818f8ec02afcf535ebb45ee0bbb"/>
          <p:cNvPicPr>
            <a:picLocks noChangeAspect="1"/>
          </p:cNvPicPr>
          <p:nvPr/>
        </p:nvPicPr>
        <p:blipFill>
          <a:blip r:embed="rId3"/>
          <a:srcRect l="7530" t="3613" r="8244" b="5066"/>
          <a:stretch>
            <a:fillRect/>
          </a:stretch>
        </p:blipFill>
        <p:spPr>
          <a:xfrm>
            <a:off x="4989195" y="2901315"/>
            <a:ext cx="2157095" cy="1922145"/>
          </a:xfrm>
          <a:prstGeom prst="ellipse">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857753" y="29557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招标书的概念</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1197610"/>
            <a:ext cx="9901555" cy="4995545"/>
            <a:chOff x="1015236" y="2159711"/>
            <a:chExt cx="6698002"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51651" y="2159711"/>
              <a:ext cx="3261587" cy="3098565"/>
            </a:xfrm>
            <a:prstGeom prst="rect">
              <a:avLst/>
            </a:prstGeom>
          </p:spPr>
          <p:txBody>
            <a:bodyPr wrap="square">
              <a:spAutoFit/>
              <a:scene3d>
                <a:camera prst="orthographicFront"/>
                <a:lightRig rig="threePt" dir="t"/>
              </a:scene3d>
              <a:sp3d contourW="12700"/>
            </a:bodyPr>
            <a:lstStyle/>
            <a:p>
              <a:pPr algn="l">
                <a:lnSpc>
                  <a:spcPct val="150000"/>
                </a:lnSpc>
              </a:pPr>
              <a:r>
                <a:rPr lang="en-US" dirty="0">
                  <a:ea typeface="+mn-lt"/>
                  <a:cs typeface="+mn-lt"/>
                  <a:sym typeface="+mn-ea"/>
                </a:rPr>
                <a:t>        </a:t>
              </a:r>
              <a:r>
                <a:rPr dirty="0">
                  <a:ea typeface="+mn-lt"/>
                  <a:cs typeface="+mn-lt"/>
                  <a:sym typeface="+mn-ea"/>
                </a:rPr>
                <a:t>招标书是用于招标活动的书面文件，是通过公开招标的办法聘请其他单位或个人协助办理的告知性文书。</a:t>
              </a:r>
              <a:endParaRPr dirty="0">
                <a:ea typeface="+mn-lt"/>
                <a:cs typeface="+mn-lt"/>
                <a:sym typeface="+mn-ea"/>
              </a:endParaRPr>
            </a:p>
            <a:p>
              <a:pPr algn="l">
                <a:lnSpc>
                  <a:spcPct val="150000"/>
                </a:lnSpc>
              </a:pPr>
              <a:r>
                <a:rPr dirty="0">
                  <a:ea typeface="+mn-lt"/>
                  <a:cs typeface="+mn-lt"/>
                  <a:sym typeface="+mn-ea"/>
                </a:rPr>
                <a:t>        招标书有狭义和广义之分：狭义的招标书特指用于发布招标信息的招标公告（招标启事、招标广告等）；广义的招标书泛指在整个招标过程中所涉及的一系列文件。</a:t>
              </a:r>
              <a:endParaRPr dirty="0">
                <a:ea typeface="+mn-lt"/>
                <a:cs typeface="+mn-lt"/>
                <a:sym typeface="+mn-ea"/>
              </a:endParaRPr>
            </a:p>
            <a:p>
              <a:pPr algn="l">
                <a:lnSpc>
                  <a:spcPct val="150000"/>
                </a:lnSpc>
              </a:pPr>
              <a:r>
                <a:rPr dirty="0">
                  <a:ea typeface="+mn-lt"/>
                  <a:cs typeface="+mn-lt"/>
                  <a:sym typeface="+mn-ea"/>
                </a:rPr>
                <a:t>        广义的招标书包括以下几种：招标公告、招标邀请通知书、招标章程、招标单位要求、投标企业须知、招标技术质量要求书、标书、中标通知书及其他招标文书。</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413253" y="29557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招标书的写作</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370841"/>
            <a:ext cx="10713085" cy="6323965"/>
            <a:chOff x="1015236" y="1610150"/>
            <a:chExt cx="7246969" cy="420359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51651" y="1610150"/>
              <a:ext cx="3810554" cy="4203597"/>
            </a:xfrm>
            <a:prstGeom prst="rect">
              <a:avLst/>
            </a:prstGeom>
          </p:spPr>
          <p:txBody>
            <a:bodyPr wrap="square">
              <a:spAutoFit/>
              <a:scene3d>
                <a:camera prst="orthographicFront"/>
                <a:lightRig rig="threePt" dir="t"/>
              </a:scene3d>
              <a:sp3d contourW="12700"/>
            </a:bodyPr>
            <a:lstStyle/>
            <a:p>
              <a:pPr algn="l">
                <a:lnSpc>
                  <a:spcPct val="150000"/>
                </a:lnSpc>
              </a:pPr>
              <a:r>
                <a:rPr lang="en-US" dirty="0">
                  <a:ea typeface="+mn-lt"/>
                  <a:cs typeface="+mn-lt"/>
                  <a:sym typeface="+mn-ea"/>
                </a:rPr>
                <a:t>        </a:t>
              </a:r>
              <a:r>
                <a:rPr dirty="0">
                  <a:solidFill>
                    <a:srgbClr val="002060"/>
                  </a:solidFill>
                  <a:ea typeface="+mn-lt"/>
                  <a:cs typeface="+mn-lt"/>
                  <a:sym typeface="+mn-ea"/>
                </a:rPr>
                <a:t>（一）招标公告的写作</a:t>
              </a:r>
              <a:endParaRPr dirty="0">
                <a:ea typeface="+mn-lt"/>
                <a:cs typeface="+mn-lt"/>
                <a:sym typeface="+mn-ea"/>
              </a:endParaRPr>
            </a:p>
            <a:p>
              <a:pPr algn="l">
                <a:lnSpc>
                  <a:spcPct val="150000"/>
                </a:lnSpc>
              </a:pPr>
              <a:r>
                <a:rPr dirty="0">
                  <a:ea typeface="+mn-lt"/>
                  <a:cs typeface="+mn-lt"/>
                  <a:sym typeface="+mn-ea"/>
                </a:rPr>
                <a:t>1. 标题</a:t>
              </a:r>
              <a:endParaRPr dirty="0">
                <a:ea typeface="+mn-lt"/>
                <a:cs typeface="+mn-lt"/>
                <a:sym typeface="+mn-ea"/>
              </a:endParaRPr>
            </a:p>
            <a:p>
              <a:pPr algn="l">
                <a:lnSpc>
                  <a:spcPct val="150000"/>
                </a:lnSpc>
              </a:pPr>
              <a:r>
                <a:rPr dirty="0">
                  <a:ea typeface="+mn-lt"/>
                  <a:cs typeface="+mn-lt"/>
                  <a:sym typeface="+mn-ea"/>
                </a:rPr>
                <a:t>（1）完全性标题。</a:t>
              </a:r>
              <a:endParaRPr dirty="0">
                <a:ea typeface="+mn-lt"/>
                <a:cs typeface="+mn-lt"/>
                <a:sym typeface="+mn-ea"/>
              </a:endParaRPr>
            </a:p>
            <a:p>
              <a:pPr algn="l">
                <a:lnSpc>
                  <a:spcPct val="150000"/>
                </a:lnSpc>
              </a:pPr>
              <a:r>
                <a:rPr dirty="0">
                  <a:ea typeface="+mn-lt"/>
                  <a:cs typeface="+mn-lt"/>
                  <a:sym typeface="+mn-ea"/>
                </a:rPr>
                <a:t>（2）不完全性标题。</a:t>
              </a:r>
              <a:endParaRPr dirty="0">
                <a:ea typeface="+mn-lt"/>
                <a:cs typeface="+mn-lt"/>
                <a:sym typeface="+mn-ea"/>
              </a:endParaRPr>
            </a:p>
            <a:p>
              <a:pPr algn="l">
                <a:lnSpc>
                  <a:spcPct val="150000"/>
                </a:lnSpc>
              </a:pPr>
              <a:r>
                <a:rPr dirty="0">
                  <a:ea typeface="+mn-lt"/>
                  <a:cs typeface="+mn-lt"/>
                  <a:sym typeface="+mn-ea"/>
                </a:rPr>
                <a:t>（3）简明性标题。</a:t>
              </a:r>
              <a:endParaRPr dirty="0">
                <a:ea typeface="+mn-lt"/>
                <a:cs typeface="+mn-lt"/>
                <a:sym typeface="+mn-ea"/>
              </a:endParaRPr>
            </a:p>
            <a:p>
              <a:pPr algn="l">
                <a:lnSpc>
                  <a:spcPct val="150000"/>
                </a:lnSpc>
              </a:pPr>
              <a:r>
                <a:rPr dirty="0">
                  <a:ea typeface="+mn-lt"/>
                  <a:cs typeface="+mn-lt"/>
                  <a:sym typeface="+mn-ea"/>
                </a:rPr>
                <a:t>2. 正文</a:t>
              </a:r>
              <a:endParaRPr dirty="0">
                <a:ea typeface="+mn-lt"/>
                <a:cs typeface="+mn-lt"/>
                <a:sym typeface="+mn-ea"/>
              </a:endParaRPr>
            </a:p>
            <a:p>
              <a:pPr algn="l">
                <a:lnSpc>
                  <a:spcPct val="150000"/>
                </a:lnSpc>
              </a:pPr>
              <a:r>
                <a:rPr dirty="0">
                  <a:ea typeface="+mn-lt"/>
                  <a:cs typeface="+mn-lt"/>
                  <a:sym typeface="+mn-ea"/>
                </a:rPr>
                <a:t>（1）前言。前言主要交代招标人此次招标的目的、根据和项目名称等。</a:t>
              </a:r>
              <a:endParaRPr dirty="0">
                <a:ea typeface="+mn-lt"/>
                <a:cs typeface="+mn-lt"/>
                <a:sym typeface="+mn-ea"/>
              </a:endParaRPr>
            </a:p>
            <a:p>
              <a:pPr algn="l">
                <a:lnSpc>
                  <a:spcPct val="150000"/>
                </a:lnSpc>
              </a:pPr>
              <a:r>
                <a:rPr dirty="0">
                  <a:ea typeface="+mn-lt"/>
                  <a:cs typeface="+mn-lt"/>
                  <a:sym typeface="+mn-ea"/>
                </a:rPr>
                <a:t>（2）主体。主体主要包括如下内容：招标方式、招标范围、招标程序、招标内容、招标过程及其他事项。</a:t>
              </a:r>
              <a:endParaRPr dirty="0">
                <a:ea typeface="+mn-lt"/>
                <a:cs typeface="+mn-lt"/>
                <a:sym typeface="+mn-ea"/>
              </a:endParaRPr>
            </a:p>
            <a:p>
              <a:pPr algn="l">
                <a:lnSpc>
                  <a:spcPct val="150000"/>
                </a:lnSpc>
              </a:pPr>
              <a:r>
                <a:rPr dirty="0">
                  <a:ea typeface="+mn-lt"/>
                  <a:cs typeface="+mn-lt"/>
                  <a:sym typeface="+mn-ea"/>
                </a:rPr>
                <a:t>3. 落款</a:t>
              </a:r>
              <a:endParaRPr dirty="0">
                <a:ea typeface="+mn-lt"/>
                <a:cs typeface="+mn-lt"/>
                <a:sym typeface="+mn-ea"/>
              </a:endParaRPr>
            </a:p>
            <a:p>
              <a:pPr algn="l">
                <a:lnSpc>
                  <a:spcPct val="150000"/>
                </a:lnSpc>
              </a:pPr>
              <a:r>
                <a:rPr dirty="0">
                  <a:ea typeface="+mn-lt"/>
                  <a:cs typeface="+mn-lt"/>
                  <a:sym typeface="+mn-ea"/>
                </a:rPr>
                <a:t>在招标公告正文的末尾写明招标单位（或承办招标事项的单位）的名称、招标公告发布的日期。还要写明招标单位的地址、电话、电报挂号、传真、邮政编码及联系人等，以便投标人与招标人取得联系。</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413253" y="29557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招标书的写作</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370841"/>
            <a:ext cx="10713085" cy="6323965"/>
            <a:chOff x="1015236" y="1610150"/>
            <a:chExt cx="7246969" cy="420359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51651" y="1610150"/>
              <a:ext cx="3810554" cy="4203597"/>
            </a:xfrm>
            <a:prstGeom prst="rect">
              <a:avLst/>
            </a:prstGeom>
          </p:spPr>
          <p:txBody>
            <a:bodyPr wrap="square">
              <a:spAutoFit/>
              <a:scene3d>
                <a:camera prst="orthographicFront"/>
                <a:lightRig rig="threePt" dir="t"/>
              </a:scene3d>
              <a:sp3d contourW="12700"/>
            </a:bodyPr>
            <a:lstStyle/>
            <a:p>
              <a:pPr algn="l">
                <a:lnSpc>
                  <a:spcPct val="150000"/>
                </a:lnSpc>
              </a:pPr>
              <a:r>
                <a:rPr lang="en-US" dirty="0">
                  <a:ea typeface="+mn-lt"/>
                  <a:cs typeface="+mn-lt"/>
                  <a:sym typeface="+mn-ea"/>
                </a:rPr>
                <a:t>        </a:t>
              </a:r>
              <a:r>
                <a:rPr dirty="0">
                  <a:solidFill>
                    <a:srgbClr val="002060"/>
                  </a:solidFill>
                  <a:ea typeface="+mn-lt"/>
                  <a:cs typeface="+mn-lt"/>
                  <a:sym typeface="+mn-ea"/>
                </a:rPr>
                <a:t>（二）招标邀请通知书的写作</a:t>
              </a:r>
              <a:endParaRPr dirty="0">
                <a:solidFill>
                  <a:srgbClr val="002060"/>
                </a:solidFill>
                <a:ea typeface="+mn-lt"/>
                <a:cs typeface="+mn-lt"/>
                <a:sym typeface="+mn-ea"/>
              </a:endParaRPr>
            </a:p>
            <a:p>
              <a:pPr algn="l">
                <a:lnSpc>
                  <a:spcPct val="150000"/>
                </a:lnSpc>
              </a:pPr>
              <a:r>
                <a:rPr dirty="0">
                  <a:solidFill>
                    <a:schemeClr val="tx1"/>
                  </a:solidFill>
                  <a:ea typeface="+mn-lt"/>
                  <a:cs typeface="+mn-lt"/>
                  <a:sym typeface="+mn-ea"/>
                </a:rPr>
                <a:t>招标邀请通知书通常用于在有限竞争招标或谈判招标方式下，由招标单位邀请一些具有一定实力的知名企业前来参加投标而发送的信函文件。</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1. 标题</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标题一般形式为《招标邀请书》。</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2. 称谓</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称谓即被邀请对象，如“×× 省第五建筑工程公司”。</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3. 正文</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正文用以说明招标目的、内容及具体事项（如果随函另附有《招标广告》，则不必详</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述具体事项）。</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4. 落款</a:t>
              </a:r>
              <a:endParaRPr dirty="0">
                <a:solidFill>
                  <a:schemeClr val="tx1"/>
                </a:solidFill>
                <a:ea typeface="+mn-lt"/>
                <a:cs typeface="+mn-lt"/>
                <a:sym typeface="+mn-ea"/>
              </a:endParaRPr>
            </a:p>
            <a:p>
              <a:pPr algn="l">
                <a:lnSpc>
                  <a:spcPct val="150000"/>
                </a:lnSpc>
              </a:pPr>
              <a:r>
                <a:rPr dirty="0">
                  <a:solidFill>
                    <a:schemeClr val="tx1"/>
                  </a:solidFill>
                  <a:ea typeface="+mn-lt"/>
                  <a:cs typeface="+mn-lt"/>
                  <a:sym typeface="+mn-ea"/>
                </a:rPr>
                <a:t>落款包括招标单位名称、地址、联系人、联系电话及发文日期等。</a:t>
              </a:r>
              <a:endParaRPr dirty="0">
                <a:solidFill>
                  <a:schemeClr val="tx1"/>
                </a:solidFill>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27370" y="-55245"/>
            <a:ext cx="3340100" cy="460375"/>
          </a:xfrm>
          <a:prstGeom prst="rect">
            <a:avLst/>
          </a:prstGeom>
          <a:noFill/>
        </p:spPr>
        <p:txBody>
          <a:bodyPr wrap="square" rtlCol="0">
            <a:spAutoFit/>
          </a:bodyPr>
          <a:p>
            <a:pPr lvl="0"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招标书的写作</a:t>
            </a:r>
            <a:endParaRPr lang="zh-CN" altLang="en-US" sz="2400" dirty="0">
              <a:sym typeface="+mn-ea"/>
            </a:endParaRPr>
          </a:p>
        </p:txBody>
      </p:sp>
      <p:sp>
        <p:nvSpPr>
          <p:cNvPr id="6" name="文本框 5"/>
          <p:cNvSpPr txBox="1"/>
          <p:nvPr/>
        </p:nvSpPr>
        <p:spPr>
          <a:xfrm>
            <a:off x="4545965" y="259080"/>
            <a:ext cx="6125210" cy="6739255"/>
          </a:xfrm>
          <a:prstGeom prst="rect">
            <a:avLst/>
          </a:prstGeom>
          <a:noFill/>
        </p:spPr>
        <p:txBody>
          <a:bodyPr wrap="square" rtlCol="0">
            <a:spAutoFit/>
          </a:bodyPr>
          <a:p>
            <a:pPr fontAlgn="auto">
              <a:lnSpc>
                <a:spcPct val="150000"/>
              </a:lnSpc>
            </a:pPr>
            <a:r>
              <a:rPr dirty="0">
                <a:solidFill>
                  <a:srgbClr val="002060"/>
                </a:solidFill>
                <a:ea typeface="+mn-lt"/>
                <a:cs typeface="+mn-lt"/>
                <a:sym typeface="+mn-ea"/>
              </a:rPr>
              <a:t>（三）招标章程的写作</a:t>
            </a:r>
            <a:endParaRPr dirty="0">
              <a:solidFill>
                <a:srgbClr val="002060"/>
              </a:solidFill>
              <a:ea typeface="+mn-lt"/>
              <a:cs typeface="+mn-lt"/>
              <a:sym typeface="+mn-ea"/>
            </a:endParaRPr>
          </a:p>
          <a:p>
            <a:pPr fontAlgn="auto">
              <a:lnSpc>
                <a:spcPct val="150000"/>
              </a:lnSpc>
            </a:pPr>
            <a:r>
              <a:rPr dirty="0">
                <a:ea typeface="+mn-lt"/>
                <a:cs typeface="+mn-lt"/>
                <a:sym typeface="+mn-ea"/>
              </a:rPr>
              <a:t>1. 标题</a:t>
            </a:r>
            <a:endParaRPr dirty="0">
              <a:ea typeface="+mn-lt"/>
              <a:cs typeface="+mn-lt"/>
              <a:sym typeface="+mn-ea"/>
            </a:endParaRPr>
          </a:p>
          <a:p>
            <a:pPr fontAlgn="auto">
              <a:lnSpc>
                <a:spcPct val="150000"/>
              </a:lnSpc>
            </a:pPr>
            <a:r>
              <a:rPr dirty="0">
                <a:ea typeface="+mn-lt"/>
                <a:cs typeface="+mn-lt"/>
                <a:sym typeface="+mn-ea"/>
              </a:rPr>
              <a:t>标题一般由单位、事由和文种组成。</a:t>
            </a:r>
            <a:endParaRPr dirty="0">
              <a:ea typeface="+mn-lt"/>
              <a:cs typeface="+mn-lt"/>
              <a:sym typeface="+mn-ea"/>
            </a:endParaRPr>
          </a:p>
          <a:p>
            <a:pPr fontAlgn="auto">
              <a:lnSpc>
                <a:spcPct val="150000"/>
              </a:lnSpc>
            </a:pPr>
            <a:r>
              <a:rPr dirty="0">
                <a:ea typeface="+mn-lt"/>
                <a:cs typeface="+mn-lt"/>
                <a:sym typeface="+mn-ea"/>
              </a:rPr>
              <a:t>2. 正文</a:t>
            </a:r>
            <a:endParaRPr dirty="0">
              <a:ea typeface="+mn-lt"/>
              <a:cs typeface="+mn-lt"/>
              <a:sym typeface="+mn-ea"/>
            </a:endParaRPr>
          </a:p>
          <a:p>
            <a:pPr fontAlgn="auto">
              <a:lnSpc>
                <a:spcPct val="150000"/>
              </a:lnSpc>
            </a:pPr>
            <a:r>
              <a:rPr dirty="0">
                <a:ea typeface="+mn-lt"/>
                <a:cs typeface="+mn-lt"/>
                <a:sym typeface="+mn-ea"/>
              </a:rPr>
              <a:t>正文一般包括如下内容：</a:t>
            </a:r>
            <a:endParaRPr dirty="0">
              <a:ea typeface="+mn-lt"/>
              <a:cs typeface="+mn-lt"/>
              <a:sym typeface="+mn-ea"/>
            </a:endParaRPr>
          </a:p>
          <a:p>
            <a:pPr fontAlgn="auto">
              <a:lnSpc>
                <a:spcPct val="150000"/>
              </a:lnSpc>
            </a:pPr>
            <a:r>
              <a:rPr dirty="0">
                <a:ea typeface="+mn-lt"/>
                <a:cs typeface="+mn-lt"/>
                <a:sym typeface="+mn-ea"/>
              </a:rPr>
              <a:t>（1）宗旨。用以说明招标的目的和要求。</a:t>
            </a:r>
            <a:endParaRPr dirty="0">
              <a:ea typeface="+mn-lt"/>
              <a:cs typeface="+mn-lt"/>
              <a:sym typeface="+mn-ea"/>
            </a:endParaRPr>
          </a:p>
          <a:p>
            <a:pPr fontAlgn="auto">
              <a:lnSpc>
                <a:spcPct val="150000"/>
              </a:lnSpc>
            </a:pPr>
            <a:r>
              <a:rPr dirty="0">
                <a:ea typeface="+mn-lt"/>
                <a:cs typeface="+mn-lt"/>
                <a:sym typeface="+mn-ea"/>
              </a:rPr>
              <a:t>（2）招标管理。对招标工作的领导机构、办事机构和监督机构做出规定。</a:t>
            </a:r>
            <a:endParaRPr dirty="0">
              <a:ea typeface="+mn-lt"/>
              <a:cs typeface="+mn-lt"/>
              <a:sym typeface="+mn-ea"/>
            </a:endParaRPr>
          </a:p>
          <a:p>
            <a:pPr fontAlgn="auto">
              <a:lnSpc>
                <a:spcPct val="150000"/>
              </a:lnSpc>
            </a:pPr>
            <a:r>
              <a:rPr dirty="0">
                <a:ea typeface="+mn-lt"/>
                <a:cs typeface="+mn-lt"/>
                <a:sym typeface="+mn-ea"/>
              </a:rPr>
              <a:t>（3）招标。说明招标的范围及方式。</a:t>
            </a:r>
            <a:endParaRPr dirty="0">
              <a:ea typeface="+mn-lt"/>
              <a:cs typeface="+mn-lt"/>
              <a:sym typeface="+mn-ea"/>
            </a:endParaRPr>
          </a:p>
          <a:p>
            <a:pPr fontAlgn="auto">
              <a:lnSpc>
                <a:spcPct val="150000"/>
              </a:lnSpc>
            </a:pPr>
            <a:r>
              <a:rPr dirty="0">
                <a:ea typeface="+mn-lt"/>
                <a:cs typeface="+mn-lt"/>
                <a:sym typeface="+mn-ea"/>
              </a:rPr>
              <a:t>（4）投标。规定投标资格、方法及要求。</a:t>
            </a:r>
            <a:endParaRPr dirty="0">
              <a:ea typeface="+mn-lt"/>
              <a:cs typeface="+mn-lt"/>
              <a:sym typeface="+mn-ea"/>
            </a:endParaRPr>
          </a:p>
          <a:p>
            <a:pPr fontAlgn="auto">
              <a:lnSpc>
                <a:spcPct val="150000"/>
              </a:lnSpc>
            </a:pPr>
            <a:r>
              <a:rPr dirty="0">
                <a:ea typeface="+mn-lt"/>
                <a:cs typeface="+mn-lt"/>
                <a:sym typeface="+mn-ea"/>
              </a:rPr>
              <a:t>（5）开标。说明开标时间、方式及程序。</a:t>
            </a:r>
            <a:endParaRPr dirty="0">
              <a:ea typeface="+mn-lt"/>
              <a:cs typeface="+mn-lt"/>
              <a:sym typeface="+mn-ea"/>
            </a:endParaRPr>
          </a:p>
          <a:p>
            <a:pPr fontAlgn="auto">
              <a:lnSpc>
                <a:spcPct val="150000"/>
              </a:lnSpc>
            </a:pPr>
            <a:r>
              <a:rPr dirty="0">
                <a:ea typeface="+mn-lt"/>
                <a:cs typeface="+mn-lt"/>
                <a:sym typeface="+mn-ea"/>
              </a:rPr>
              <a:t>（6）中标。说明中标后的有关事宜。</a:t>
            </a:r>
            <a:endParaRPr dirty="0">
              <a:ea typeface="+mn-lt"/>
              <a:cs typeface="+mn-lt"/>
              <a:sym typeface="+mn-ea"/>
            </a:endParaRPr>
          </a:p>
          <a:p>
            <a:pPr fontAlgn="auto">
              <a:lnSpc>
                <a:spcPct val="150000"/>
              </a:lnSpc>
            </a:pPr>
            <a:r>
              <a:rPr dirty="0">
                <a:ea typeface="+mn-lt"/>
                <a:cs typeface="+mn-lt"/>
                <a:sym typeface="+mn-ea"/>
              </a:rPr>
              <a:t>（7）合同。说明签订合同的依据及有关的问题。</a:t>
            </a:r>
            <a:endParaRPr dirty="0">
              <a:ea typeface="+mn-lt"/>
              <a:cs typeface="+mn-lt"/>
              <a:sym typeface="+mn-ea"/>
            </a:endParaRPr>
          </a:p>
          <a:p>
            <a:pPr fontAlgn="auto">
              <a:lnSpc>
                <a:spcPct val="150000"/>
              </a:lnSpc>
            </a:pPr>
            <a:r>
              <a:rPr dirty="0">
                <a:ea typeface="+mn-lt"/>
                <a:cs typeface="+mn-lt"/>
                <a:sym typeface="+mn-ea"/>
              </a:rPr>
              <a:t>（8）其他。用以规定未尽事宜。</a:t>
            </a:r>
            <a:endParaRPr dirty="0">
              <a:ea typeface="+mn-lt"/>
              <a:cs typeface="+mn-lt"/>
              <a:sym typeface="+mn-ea"/>
            </a:endParaRPr>
          </a:p>
          <a:p>
            <a:pPr fontAlgn="auto">
              <a:lnSpc>
                <a:spcPct val="150000"/>
              </a:lnSpc>
            </a:pPr>
            <a:r>
              <a:rPr dirty="0">
                <a:ea typeface="+mn-lt"/>
                <a:cs typeface="+mn-lt"/>
                <a:sym typeface="+mn-ea"/>
              </a:rPr>
              <a:t>3. 落款</a:t>
            </a:r>
            <a:endParaRPr dirty="0">
              <a:ea typeface="+mn-lt"/>
              <a:cs typeface="+mn-lt"/>
              <a:sym typeface="+mn-ea"/>
            </a:endParaRPr>
          </a:p>
          <a:p>
            <a:pPr fontAlgn="auto">
              <a:lnSpc>
                <a:spcPct val="150000"/>
              </a:lnSpc>
            </a:pPr>
            <a:r>
              <a:rPr dirty="0">
                <a:ea typeface="+mn-lt"/>
                <a:cs typeface="+mn-lt"/>
                <a:sym typeface="+mn-ea"/>
              </a:rPr>
              <a:t>落款应写明招标单位的名称、地址、联系人、电话等内容。</a:t>
            </a:r>
            <a:endParaRPr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27370" y="-55245"/>
            <a:ext cx="3340100" cy="460375"/>
          </a:xfrm>
          <a:prstGeom prst="rect">
            <a:avLst/>
          </a:prstGeom>
          <a:noFill/>
        </p:spPr>
        <p:txBody>
          <a:bodyPr wrap="square" rtlCol="0">
            <a:spAutoFit/>
          </a:bodyPr>
          <a:p>
            <a:pPr lvl="0"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招标书的写作</a:t>
            </a:r>
            <a:endParaRPr lang="zh-CN" altLang="en-US" sz="2400" dirty="0">
              <a:sym typeface="+mn-ea"/>
            </a:endParaRPr>
          </a:p>
        </p:txBody>
      </p:sp>
      <p:sp>
        <p:nvSpPr>
          <p:cNvPr id="6" name="文本框 5"/>
          <p:cNvSpPr txBox="1"/>
          <p:nvPr/>
        </p:nvSpPr>
        <p:spPr>
          <a:xfrm>
            <a:off x="4601210" y="551815"/>
            <a:ext cx="6125210" cy="5908040"/>
          </a:xfrm>
          <a:prstGeom prst="rect">
            <a:avLst/>
          </a:prstGeom>
          <a:noFill/>
        </p:spPr>
        <p:txBody>
          <a:bodyPr wrap="square" rtlCol="0">
            <a:spAutoFit/>
          </a:bodyPr>
          <a:p>
            <a:pPr algn="ctr" fontAlgn="auto">
              <a:lnSpc>
                <a:spcPct val="150000"/>
              </a:lnSpc>
            </a:pPr>
            <a:r>
              <a:rPr dirty="0">
                <a:solidFill>
                  <a:srgbClr val="002060"/>
                </a:solidFill>
                <a:ea typeface="+mn-lt"/>
                <a:cs typeface="+mn-lt"/>
                <a:sym typeface="+mn-ea"/>
              </a:rPr>
              <a:t>（四）招标单位要求、招标技术质量要求书和投标企业须          知的写作</a:t>
            </a:r>
            <a:endParaRPr dirty="0">
              <a:solidFill>
                <a:srgbClr val="002060"/>
              </a:solidFill>
              <a:ea typeface="+mn-lt"/>
              <a:cs typeface="+mn-lt"/>
              <a:sym typeface="+mn-ea"/>
            </a:endParaRPr>
          </a:p>
          <a:p>
            <a:pPr fontAlgn="auto">
              <a:lnSpc>
                <a:spcPct val="150000"/>
              </a:lnSpc>
            </a:pPr>
            <a:r>
              <a:rPr dirty="0">
                <a:solidFill>
                  <a:schemeClr val="tx1"/>
                </a:solidFill>
                <a:ea typeface="+mn-lt"/>
                <a:cs typeface="+mn-lt"/>
                <a:sym typeface="+mn-ea"/>
              </a:rPr>
              <a:t>1. 招标单位要求</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招标单位要求是招标单位就招标的核心技术部分、投标对象的最佳状况及招标过程的一些特殊问题提出要求的文件。</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2. 招标技术质量要求书</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招标技术质量要求书是针对招标项目提出详细、具体的技术质量要求，是中标后签合同的重要依据，也是今后项目竣工验收（或货物验收）的重要依据。其特点是专业性强，具体翔实。</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3. 投标企业须知</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投标企业须知用于详细说明投标程序中投标企业必须了解的一些具体事务性问题和投标企业应遵循的要求。</a:t>
            </a:r>
            <a:endParaRPr dirty="0">
              <a:solidFill>
                <a:schemeClr val="tx1"/>
              </a:solidFill>
              <a:ea typeface="+mn-lt"/>
              <a:cs typeface="+mn-lt"/>
              <a:sym typeface="+mn-ea"/>
            </a:endParaRPr>
          </a:p>
          <a:p>
            <a:pPr fontAlgn="auto">
              <a:lnSpc>
                <a:spcPct val="150000"/>
              </a:lnSpc>
            </a:pPr>
            <a:r>
              <a:rPr dirty="0">
                <a:solidFill>
                  <a:schemeClr val="tx1"/>
                </a:solidFill>
                <a:ea typeface="+mn-lt"/>
                <a:cs typeface="+mn-lt"/>
                <a:sym typeface="+mn-ea"/>
              </a:rPr>
              <a:t>以上三种文书的写法可参照招标章程。</a:t>
            </a:r>
            <a:endParaRPr dirty="0">
              <a:solidFill>
                <a:schemeClr val="tx1"/>
              </a:solidFill>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11285</Words>
  <Application>WPS 演示</Application>
  <PresentationFormat>宽屏</PresentationFormat>
  <Paragraphs>348</Paragraphs>
  <Slides>26</Slides>
  <Notes>13</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Arial</vt:lpstr>
      <vt:lpstr>宋体</vt:lpstr>
      <vt:lpstr>Wingdings</vt:lpstr>
      <vt:lpstr>方正清刻本悦宋简体</vt:lpstr>
      <vt:lpstr>萝莉体 第二版</vt:lpstr>
      <vt:lpstr>Segoe UI</vt:lpstr>
      <vt:lpstr>微软雅黑</vt:lpstr>
      <vt:lpstr>等线</vt:lpstr>
      <vt:lpstr>幼圆</vt:lpstr>
      <vt:lpstr>Century Gothic</vt:lpstr>
      <vt:lpstr>TypeLand 康熙字典體 Trial</vt:lpstr>
      <vt:lpstr>经典细圆简</vt:lpstr>
      <vt:lpstr>Calibri</vt:lpstr>
      <vt:lpstr>Titillium</vt:lpstr>
      <vt:lpstr>Arial Unicode MS</vt:lpstr>
      <vt:lpstr>Open Sans</vt:lpstr>
      <vt:lpstr>华文中宋</vt:lpstr>
      <vt:lpstr>等线 Light</vt:lpstr>
      <vt:lpstr>Segoe Print</vt:lpstr>
      <vt:lpstr>Latha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编辑部</cp:lastModifiedBy>
  <cp:revision>76</cp:revision>
  <dcterms:created xsi:type="dcterms:W3CDTF">2017-05-21T05:34:00Z</dcterms:created>
  <dcterms:modified xsi:type="dcterms:W3CDTF">2019-05-20T03:45:02Z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