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38"/>
  </p:notesMasterIdLst>
  <p:sldIdLst>
    <p:sldId id="470" r:id="rId4"/>
    <p:sldId id="471" r:id="rId5"/>
    <p:sldId id="3313" r:id="rId6"/>
    <p:sldId id="353" r:id="rId7"/>
    <p:sldId id="3220" r:id="rId8"/>
    <p:sldId id="3265" r:id="rId9"/>
    <p:sldId id="3289" r:id="rId10"/>
    <p:sldId id="3290" r:id="rId11"/>
    <p:sldId id="3292" r:id="rId12"/>
    <p:sldId id="3291" r:id="rId13"/>
    <p:sldId id="3293" r:id="rId14"/>
    <p:sldId id="3267" r:id="rId15"/>
    <p:sldId id="3294" r:id="rId16"/>
    <p:sldId id="3295" r:id="rId17"/>
    <p:sldId id="3296" r:id="rId18"/>
    <p:sldId id="3297" r:id="rId19"/>
    <p:sldId id="3298" r:id="rId20"/>
    <p:sldId id="3299" r:id="rId21"/>
    <p:sldId id="3300" r:id="rId22"/>
    <p:sldId id="3301" r:id="rId23"/>
    <p:sldId id="3303" r:id="rId24"/>
    <p:sldId id="3302" r:id="rId25"/>
    <p:sldId id="3304" r:id="rId26"/>
    <p:sldId id="3261" r:id="rId27"/>
    <p:sldId id="3306" r:id="rId28"/>
    <p:sldId id="3307" r:id="rId29"/>
    <p:sldId id="3308" r:id="rId30"/>
    <p:sldId id="3280" r:id="rId31"/>
    <p:sldId id="3309" r:id="rId32"/>
    <p:sldId id="3310" r:id="rId33"/>
    <p:sldId id="3311" r:id="rId34"/>
    <p:sldId id="3312" r:id="rId35"/>
    <p:sldId id="3315" r:id="rId36"/>
    <p:sldId id="334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学前儿童的言语</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言语概述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学前儿童言语的产生与发展</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学前儿童的言语与教育</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学前儿童的言语</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言语概述</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学前儿童言语的产生与发展</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学前儿童的言语与教育</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FCF976-AC58-4D1E-8C9A-D9C10554725B}"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DD94A-92F7-4D8B-95C1-6E25F86A6ACE}" type="slidenum">
              <a:rPr lang="zh-CN" altLang="en-US" smtClean="0"/>
              <a:t>‹#›</a:t>
            </a:fld>
            <a:endParaRPr lang="zh-CN" altLang="en-US"/>
          </a:p>
        </p:txBody>
      </p:sp>
    </p:spTree>
    <p:extLst>
      <p:ext uri="{BB962C8B-B14F-4D97-AF65-F5344CB8AC3E}">
        <p14:creationId xmlns:p14="http://schemas.microsoft.com/office/powerpoint/2010/main" val="1609849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69162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929488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236294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47892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211099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783764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639937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889654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045179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467420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341774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116487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72045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105544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444270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920898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5831066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385459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10020535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4442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03777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30</a:t>
            </a:fld>
            <a:endParaRPr lang="zh-CN" altLang="en-US"/>
          </a:p>
        </p:txBody>
      </p:sp>
    </p:spTree>
    <p:extLst>
      <p:ext uri="{BB962C8B-B14F-4D97-AF65-F5344CB8AC3E}">
        <p14:creationId xmlns:p14="http://schemas.microsoft.com/office/powerpoint/2010/main" val="1048665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31</a:t>
            </a:fld>
            <a:endParaRPr lang="zh-CN" altLang="en-US"/>
          </a:p>
        </p:txBody>
      </p:sp>
    </p:spTree>
    <p:extLst>
      <p:ext uri="{BB962C8B-B14F-4D97-AF65-F5344CB8AC3E}">
        <p14:creationId xmlns:p14="http://schemas.microsoft.com/office/powerpoint/2010/main" val="5178190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32</a:t>
            </a:fld>
            <a:endParaRPr lang="zh-CN" altLang="en-US"/>
          </a:p>
        </p:txBody>
      </p:sp>
    </p:spTree>
    <p:extLst>
      <p:ext uri="{BB962C8B-B14F-4D97-AF65-F5344CB8AC3E}">
        <p14:creationId xmlns:p14="http://schemas.microsoft.com/office/powerpoint/2010/main" val="41125856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601381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412365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413456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56302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1DA6E1-1F42-4176-BFF4-90101212FD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4A787EE-D5BA-4980-A7B5-CCAF8B3680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4A98D84-2BE4-4A37-9FB1-947F8D8991FB}"/>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576788D1-ADE0-4BCF-A457-C04A580FA6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723126A-74B2-4B31-9486-38CD9C44A680}"/>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141235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3530E4-A545-4AA8-A7F8-AA7B5C76648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C64B36E-9D6A-4E14-B340-5809FE351B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1FDB07-4843-4B4D-AC65-67A15671D033}"/>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28B6ADCF-042D-4614-97C8-67567BF187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CC45C4-EFF2-43DA-9D1E-6EC7CDC0AFBE}"/>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1349632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1A3E8DE-DAB9-40F9-AD20-7A0AE042A1D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3013FD7-FAEE-4EF1-AB6F-976516C3CBAD}"/>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4114DB-2BED-4636-B760-D4D0C026041A}"/>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2679D05D-4BC5-437D-BF4B-2A7C572591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5B4E3C7-005C-4D3E-91B8-AB55343B0CEB}"/>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91187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8911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5749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526403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330344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16453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16486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80371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2066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AC167E-0F4C-4BE1-8D19-EE50A75232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A7D692-3360-43A3-9E7A-B5AB23EFE3A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4163050-9A0E-463F-A241-1B300D2E02E7}"/>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C6083B83-052A-4249-BC1A-7CE09BE6D07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43D410-1996-4E8F-A44F-0ACACB1F8A1E}"/>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42344255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6929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8802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37236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253301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1592253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641926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503165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1003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4344592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248102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97F725-3A1E-4259-A986-58E35FEFDF0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5DE5308-3A3B-444C-9248-F992C570A91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D2A434C-38FA-4819-BCF9-E33C164A45D5}"/>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F70EF96E-73DE-49BC-BEAB-636B2FA34C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B77C52-A152-4261-A9A1-18971F7BB8A3}"/>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39170999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44102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3899077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A8C1A8-8AB5-412D-9FA1-A35B82F616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4B87A32-400D-41CC-B47C-D8835C38E25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9A0A2EA-FFC2-45AB-830E-9E90905442A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D9C94C04-7996-4B25-A80A-6F4CF6264633}"/>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411DE381-8C0F-4E97-8AC5-9BA6C8B378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15FC36C-E954-4357-9206-84CE2B507788}"/>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3401576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0BACC0-8BA1-4D83-AAC6-5A7E5A5218D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8FC9C71-7761-4F21-A699-9A2C632BFF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45EEC471-500C-47A5-A26F-AAD6B812439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8EEE0CC-3DB3-4FE1-BD04-08B162D1CC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C1BAF8E-D573-4E70-97E4-5A88C8A5E59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FE3C2BB-19F3-4811-BF46-F5B7525231CD}"/>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CDE5DD23-A56D-42D9-A673-24D4C6D2377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F05CD7F-5A5F-4A4B-8747-3D78694E797A}"/>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2614488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6C082-AD9C-4328-A0FA-75E82A7A46C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F5FEE5F-A9B7-4374-9D8B-FC5DB57051C9}"/>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A2BE2CFC-9F82-452F-997D-1C3A0246E17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D6B9E4F-843F-4CA7-925A-4E50384A81B3}"/>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2270715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A47A8BB-D577-4E33-8266-C0FB4A493F97}"/>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5BE62695-1E24-47DF-A9EB-0F8AC01C189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47D6BC0-7E99-462F-B75D-3570ED689560}"/>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4208539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D95917-B21D-4F5E-9244-C829C5D7B6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8FFBB31-FFAA-4C6A-981D-4BA0890BF4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BE39B05-8218-4D20-B591-4448D44442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4616063-BCDE-40C3-97DB-B9465ACC36D1}"/>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50BF973A-5866-42B5-A6E6-87F97E6A1C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7CB8FB-48DE-43E9-81CE-EAFE53E47981}"/>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2628486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3A27D0-231E-48F8-92EE-689E73D629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1C9D56A-0DBB-4BB3-A5D9-BF8CE63388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E5FA767-A984-4F22-92FC-6CB40B6F5A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78C34E6-6AFE-41AC-AF46-AB2DA3A957BD}"/>
              </a:ext>
            </a:extLst>
          </p:cNvPr>
          <p:cNvSpPr>
            <a:spLocks noGrp="1"/>
          </p:cNvSpPr>
          <p:nvPr>
            <p:ph type="dt" sz="half" idx="10"/>
          </p:nvPr>
        </p:nvSpPr>
        <p:spPr/>
        <p:txBody>
          <a:bodyPr/>
          <a:lstStyle/>
          <a:p>
            <a:fld id="{A2572FF5-A4A4-468D-8239-B6057BD97D7C}"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427C6D6D-5455-4629-A060-DE2F767EAE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18B367E-0520-4769-BD32-208D4FE40FD2}"/>
              </a:ext>
            </a:extLst>
          </p:cNvPr>
          <p:cNvSpPr>
            <a:spLocks noGrp="1"/>
          </p:cNvSpPr>
          <p:nvPr>
            <p:ph type="sldNum" sz="quarter" idx="12"/>
          </p:nvPr>
        </p:nvSpPr>
        <p:spPr/>
        <p:txBody>
          <a:body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84779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A4017BB-5A50-4480-996A-94B58DD982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C809AF-84FC-445C-A3D2-97135FA7EB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6B8A1B0-A68A-4521-9713-BB1E75109B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72FF5-A4A4-468D-8239-B6057BD97D7C}"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2DD2074F-9B93-4378-8D76-BC3499ED73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708C2AA-C3E3-4C25-98E5-BEEDBBF7C3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998A43-C2C3-4988-8FB3-0826B8334AD2}" type="slidenum">
              <a:rPr lang="zh-CN" altLang="en-US" smtClean="0"/>
              <a:t>‹#›</a:t>
            </a:fld>
            <a:endParaRPr lang="zh-CN" altLang="en-US"/>
          </a:p>
        </p:txBody>
      </p:sp>
    </p:spTree>
    <p:extLst>
      <p:ext uri="{BB962C8B-B14F-4D97-AF65-F5344CB8AC3E}">
        <p14:creationId xmlns:p14="http://schemas.microsoft.com/office/powerpoint/2010/main" val="328027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2326065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84123079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6.jpe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30.jpg"/><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33.jp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4.jp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36.jp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3.jp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2.jpe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855061" y="875045"/>
            <a:ext cx="3998887"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第九章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学前儿童的言语</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EAEA6FA8-5D05-404F-802A-1E160C66BF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6" name="文本框 15">
            <a:extLst>
              <a:ext uri="{FF2B5EF4-FFF2-40B4-BE49-F238E27FC236}">
                <a16:creationId xmlns:a16="http://schemas.microsoft.com/office/drawing/2014/main" id="{93DF7FDC-D6AA-42DB-88AA-673BA1DDBFE4}"/>
              </a:ext>
            </a:extLst>
          </p:cNvPr>
          <p:cNvSpPr txBox="1"/>
          <p:nvPr/>
        </p:nvSpPr>
        <p:spPr>
          <a:xfrm>
            <a:off x="342507" y="1723249"/>
            <a:ext cx="9498581" cy="3662541"/>
          </a:xfrm>
          <a:prstGeom prst="rect">
            <a:avLst/>
          </a:prstGeom>
          <a:noFill/>
        </p:spPr>
        <p:txBody>
          <a:bodyPr wrap="square" rtlCol="0">
            <a:spAutoFit/>
          </a:bodyPr>
          <a:lstStyle/>
          <a:p>
            <a:endParaRPr lang="zh-CN" altLang="en-US" sz="2400" dirty="0">
              <a:solidFill>
                <a:srgbClr val="FF000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外部言语</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外部言语指的是进行交际时具有外显表现的言语。它包括口头言语和书面言语两种。</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口头言语</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指人凭借自己的发音器官发出语音表达思想与情感的言语。</a:t>
            </a:r>
          </a:p>
          <a:p>
            <a:r>
              <a:rPr lang="zh-CN" altLang="en-US" sz="2000" dirty="0">
                <a:solidFill>
                  <a:srgbClr val="00B050"/>
                </a:solidFill>
                <a:latin typeface="华文新魏" panose="02010800040101010101" pitchFamily="2" charset="-122"/>
                <a:ea typeface="华文新魏" panose="02010800040101010101" pitchFamily="2" charset="-122"/>
              </a:rPr>
              <a:t>书面言语</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是利用文字表达自己思想、情感的言语方式。</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内部言语</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内部言语是一种个体自问自答或在自己思考时不出声的言语活动。内部言语是在外部言语的基础上产生的。内部言语和外部言语之间有密切的关系。一方面没有外部言语就不会有内部言语；另一方面如果没有内部言语的参与，人们就不能很好地进行外部言语的活动。内部言语具有隐蔽性和简略性的特点。</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Freeform 53"/>
          <p:cNvSpPr/>
          <p:nvPr/>
        </p:nvSpPr>
        <p:spPr bwMode="auto">
          <a:xfrm>
            <a:off x="9342003" y="300394"/>
            <a:ext cx="2862614" cy="572204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endParaRPr>
          </a:p>
        </p:txBody>
      </p:sp>
      <p:sp>
        <p:nvSpPr>
          <p:cNvPr id="11" name="矩形 10"/>
          <p:cNvSpPr/>
          <p:nvPr/>
        </p:nvSpPr>
        <p:spPr>
          <a:xfrm>
            <a:off x="220237" y="100413"/>
            <a:ext cx="1951463" cy="1501125"/>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charset="-122"/>
              <a:ea typeface="微软雅黑" panose="020B0503020204020204" charset="-122"/>
            </a:endParaRPr>
          </a:p>
        </p:txBody>
      </p:sp>
      <p:cxnSp>
        <p:nvCxnSpPr>
          <p:cNvPr id="12" name="直接连接符 11"/>
          <p:cNvCxnSpPr/>
          <p:nvPr/>
        </p:nvCxnSpPr>
        <p:spPr>
          <a:xfrm>
            <a:off x="2171700" y="1290085"/>
            <a:ext cx="6638650" cy="1"/>
          </a:xfrm>
          <a:prstGeom prst="line">
            <a:avLst/>
          </a:prstGeom>
          <a:noFill/>
          <a:ln w="25400" cap="flat" cmpd="sng" algn="ctr">
            <a:solidFill>
              <a:srgbClr val="5B9BD5"/>
            </a:solidFill>
            <a:prstDash val="solid"/>
            <a:miter lim="800000"/>
          </a:ln>
          <a:effectLst/>
        </p:spPr>
      </p:cxnSp>
      <p:sp>
        <p:nvSpPr>
          <p:cNvPr id="6" name="矩形 5"/>
          <p:cNvSpPr/>
          <p:nvPr/>
        </p:nvSpPr>
        <p:spPr>
          <a:xfrm>
            <a:off x="2171700" y="447985"/>
            <a:ext cx="4288353" cy="707886"/>
          </a:xfrm>
          <a:prstGeom prst="rect">
            <a:avLst/>
          </a:prstGeom>
        </p:spPr>
        <p:txBody>
          <a:bodyPr wrap="none">
            <a:spAutoFit/>
          </a:bodyPr>
          <a:lstStyle/>
          <a:p>
            <a:r>
              <a:rPr lang="zh-CN" altLang="en-US" sz="4000" dirty="0">
                <a:solidFill>
                  <a:srgbClr val="FF0000"/>
                </a:solidFill>
                <a:latin typeface="华文新魏" panose="02010800040101010101" pitchFamily="2" charset="-122"/>
                <a:ea typeface="华文新魏" panose="02010800040101010101" pitchFamily="2" charset="-122"/>
              </a:rPr>
              <a:t>（二）言语的种类</a:t>
            </a:r>
            <a:endParaRPr lang="en-US" altLang="zh-CN" sz="4000" dirty="0">
              <a:solidFill>
                <a:srgbClr val="FF0000"/>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342507" y="222124"/>
            <a:ext cx="1706923" cy="125770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326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animBg="1"/>
      <p:bldP spid="11" grpId="0" animBg="1"/>
      <p:bldP spid="6"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ED1E5BC-1A01-4756-A29A-E7436ABB1B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1" name="任意多边形: 形状 259"/>
          <p:cNvSpPr/>
          <p:nvPr/>
        </p:nvSpPr>
        <p:spPr>
          <a:xfrm flipH="1" flipV="1">
            <a:off x="698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2"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8334375" y="0"/>
            <a:ext cx="3444038" cy="232156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90" y="783691"/>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四、言语在儿童心理发展中的意义</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25746" y="1482792"/>
            <a:ext cx="5816444" cy="954107"/>
          </a:xfrm>
          <a:prstGeom prst="rect">
            <a:avLst/>
          </a:prstGeom>
          <a:noFill/>
        </p:spPr>
        <p:txBody>
          <a:bodyPr wrap="square" rtlCol="0">
            <a:spAutoFit/>
          </a:bodyPr>
          <a:lstStyle/>
          <a:p>
            <a:r>
              <a:rPr lang="zh-CN" altLang="en-US" sz="2000" dirty="0">
                <a:solidFill>
                  <a:srgbClr val="00B0F0"/>
                </a:solidFill>
                <a:latin typeface="华文新魏" panose="02010800040101010101" pitchFamily="2" charset="-122"/>
                <a:ea typeface="华文新魏" panose="02010800040101010101" pitchFamily="2" charset="-122"/>
              </a:rPr>
              <a:t>（一）言语是儿童心理发展中人际交流的工具</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儿童通过言语与他人交流信息，表达自己的意愿，满足个人的需求，并可以控制他人的行为。</a:t>
            </a:r>
          </a:p>
        </p:txBody>
      </p:sp>
      <p:sp>
        <p:nvSpPr>
          <p:cNvPr id="5" name="矩形 4"/>
          <p:cNvSpPr/>
          <p:nvPr/>
        </p:nvSpPr>
        <p:spPr>
          <a:xfrm>
            <a:off x="225746" y="2585034"/>
            <a:ext cx="11552667" cy="3016210"/>
          </a:xfrm>
          <a:prstGeom prst="rect">
            <a:avLst/>
          </a:prstGeom>
        </p:spPr>
        <p:txBody>
          <a:bodyPr wrap="square">
            <a:spAutoFit/>
          </a:bodyPr>
          <a:lstStyle/>
          <a:p>
            <a:r>
              <a:rPr lang="zh-CN" altLang="en-US" sz="2000" dirty="0">
                <a:solidFill>
                  <a:srgbClr val="00B0F0"/>
                </a:solidFill>
                <a:latin typeface="华文新魏" panose="02010800040101010101" pitchFamily="2" charset="-122"/>
                <a:ea typeface="华文新魏" panose="02010800040101010101" pitchFamily="2" charset="-122"/>
              </a:rPr>
              <a:t>（二）言语的产生有助于儿童适应环境</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处于不同的环境时，儿童通常用言语来探究和理解环境。言语调节和言语沟通，帮助儿童适应新的环境。</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zh-CN" altLang="en-US" sz="2000" dirty="0">
                <a:solidFill>
                  <a:srgbClr val="00B0F0"/>
                </a:solidFill>
                <a:latin typeface="华文新魏" panose="02010800040101010101" pitchFamily="2" charset="-122"/>
                <a:ea typeface="华文新魏" panose="02010800040101010101" pitchFamily="2" charset="-122"/>
              </a:rPr>
              <a:t>（三）在儿童超越具体环境，进入新的情境过程中言语发挥着不可取代的重要作用</a:t>
            </a:r>
            <a:endParaRPr lang="en-US" altLang="zh-CN" sz="2000" dirty="0">
              <a:solidFill>
                <a:srgbClr val="00B0F0"/>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言语可以促使儿童通过自我提示、自我启发，激起想象，进入超越现实的创造境界。</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zh-CN" altLang="en-US" sz="2000" dirty="0">
                <a:solidFill>
                  <a:srgbClr val="00B0F0"/>
                </a:solidFill>
                <a:latin typeface="华文新魏" panose="02010800040101010101" pitchFamily="2" charset="-122"/>
                <a:ea typeface="华文新魏" panose="02010800040101010101" pitchFamily="2" charset="-122"/>
              </a:rPr>
              <a:t>（四）言语发展是幼儿期心理发展的助推器</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言语能力是幼儿期智力发展的一项重要指标，是幼儿认知和社会性发展的心理工具。幼儿期是儿童言语不断丰富的时期，是词汇量增长最迅速的时期，是从外部言语</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向内部言语转化的过渡阶段，也是掌握口头言语的关键时期。</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091604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randombar(horizontal)">
                                      <p:cBhvr>
                                        <p:cTn id="13" dur="500"/>
                                        <p:tgtEl>
                                          <p:spTgt spid="18"/>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13" grpId="0"/>
      <p:bldP spid="18"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207461" y="2267913"/>
            <a:ext cx="3569382"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学前儿童言语</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对角 1">
            <a:extLst>
              <a:ext uri="{FF2B5EF4-FFF2-40B4-BE49-F238E27FC236}">
                <a16:creationId xmlns:a16="http://schemas.microsoft.com/office/drawing/2014/main" id="{F701B022-079A-48AE-A5CC-3AE73886C940}"/>
              </a:ext>
            </a:extLst>
          </p:cNvPr>
          <p:cNvSpPr/>
          <p:nvPr/>
        </p:nvSpPr>
        <p:spPr>
          <a:xfrm>
            <a:off x="6985" y="479831"/>
            <a:ext cx="5298346" cy="660906"/>
          </a:xfrm>
          <a:prstGeom prst="snip2Diag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47F8F32D-0769-4A3F-B0B0-2B0CD1FE5C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946903" y="4135349"/>
            <a:ext cx="4015622" cy="220090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90" y="479831"/>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一、学前儿童言语的产生</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86541" y="1037577"/>
            <a:ext cx="5816444" cy="3508653"/>
          </a:xfrm>
          <a:prstGeom prst="rect">
            <a:avLst/>
          </a:prstGeom>
          <a:noFill/>
        </p:spPr>
        <p:txBody>
          <a:bodyPr wrap="square" rtlCol="0">
            <a:spAutoFit/>
          </a:bodyPr>
          <a:lstStyle/>
          <a:p>
            <a:endParaRPr lang="en-US" altLang="zh-CN" sz="2000" dirty="0">
              <a:solidFill>
                <a:srgbClr val="FF0000"/>
              </a:solidFill>
              <a:latin typeface="华文新魏" panose="02010800040101010101" pitchFamily="2" charset="-122"/>
              <a:ea typeface="华文新魏" panose="02010800040101010101" pitchFamily="2" charset="-122"/>
            </a:endParaRPr>
          </a:p>
          <a:p>
            <a:r>
              <a:rPr lang="zh-CN" altLang="en-US" sz="2000" dirty="0">
                <a:solidFill>
                  <a:srgbClr val="FF0000"/>
                </a:solidFill>
                <a:latin typeface="华文新魏" panose="02010800040101010101" pitchFamily="2" charset="-122"/>
                <a:ea typeface="华文新魏" panose="02010800040101010101" pitchFamily="2" charset="-122"/>
              </a:rPr>
              <a:t>（一）言语产生的理论</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理论指出，语言能力一部分是先天的，它是生物遗传和进化的结果，乔姆斯基认为人类的大脑先天具有一种“语言获得装置”（简称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LAD</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），由于有这种装置，儿童虽然只能从周围环境里听到有限的句子，却能产生无限的句子。</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乔姆斯基认为儿童天生具有语言获得装置，并且具备将输入的原始语言资料进行加工处理的能力。通过这一装置，儿童能构成语法规则、原理，理解他人的语言或说出适宜的句子。</a:t>
            </a:r>
          </a:p>
          <a:p>
            <a:endParaRPr lang="zh-CN" altLang="en-US"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826410" y="3991959"/>
            <a:ext cx="5067300" cy="1785104"/>
          </a:xfrm>
          <a:prstGeom prst="rect">
            <a:avLst/>
          </a:prstGeom>
        </p:spPr>
        <p:txBody>
          <a:bodyPr wrap="square">
            <a:spAutoFit/>
          </a:bodyPr>
          <a:lstStyle/>
          <a:p>
            <a:r>
              <a:rPr lang="en-US" altLang="zh-CN" sz="2000" dirty="0">
                <a:solidFill>
                  <a:srgbClr val="FF0000"/>
                </a:solidFill>
                <a:latin typeface="华文新魏" panose="02010800040101010101" pitchFamily="2" charset="-122"/>
                <a:ea typeface="华文新魏" panose="02010800040101010101" pitchFamily="2" charset="-122"/>
              </a:rPr>
              <a:t>2. </a:t>
            </a:r>
            <a:r>
              <a:rPr lang="zh-CN" altLang="en-US" sz="2000" dirty="0">
                <a:solidFill>
                  <a:srgbClr val="FF0000"/>
                </a:solidFill>
                <a:latin typeface="华文新魏" panose="02010800040101010101" pitchFamily="2" charset="-122"/>
                <a:ea typeface="华文新魏" panose="02010800040101010101" pitchFamily="2" charset="-122"/>
              </a:rPr>
              <a:t>后天论</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强调人类的言语是后天学习所决定的这一观点被统称为后天论，后天论其实并没有专门的语言获得理论，其理论支持主要包括巴甫洛夫学派的两种信号系统学说、斯金纳的操作性条件反射学说以及班杜拉的社会学习理论（模仿的作用）。</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Rectangle 30"/>
          <p:cNvSpPr/>
          <p:nvPr/>
        </p:nvSpPr>
        <p:spPr>
          <a:xfrm>
            <a:off x="7019924" y="650172"/>
            <a:ext cx="4410075" cy="2474028"/>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741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8" grpId="0"/>
      <p:bldP spid="5"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2741C9E-0D0D-47F2-97E2-0C87E3FB8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5" name="矩形 4"/>
          <p:cNvSpPr/>
          <p:nvPr/>
        </p:nvSpPr>
        <p:spPr>
          <a:xfrm>
            <a:off x="0" y="0"/>
            <a:ext cx="5267325"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98186" y="2152649"/>
            <a:ext cx="3921414" cy="253367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229446" y="2066925"/>
            <a:ext cx="4333029" cy="269588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5988371" y="1237970"/>
            <a:ext cx="5816444" cy="4278094"/>
          </a:xfrm>
          <a:prstGeom prst="rect">
            <a:avLst/>
          </a:prstGeom>
          <a:noFill/>
        </p:spPr>
        <p:txBody>
          <a:bodyPr wrap="square" rtlCol="0">
            <a:spAutoFit/>
          </a:bodyPr>
          <a:lstStyle/>
          <a:p>
            <a:r>
              <a:rPr lang="en-US" altLang="zh-CN" sz="3200" dirty="0">
                <a:solidFill>
                  <a:srgbClr val="FF0000"/>
                </a:solidFill>
                <a:latin typeface="华文新魏" panose="02010800040101010101" pitchFamily="2" charset="-122"/>
                <a:ea typeface="华文新魏" panose="02010800040101010101" pitchFamily="2" charset="-122"/>
              </a:rPr>
              <a:t>3. </a:t>
            </a:r>
            <a:r>
              <a:rPr lang="zh-CN" altLang="en-US" sz="3200" dirty="0">
                <a:solidFill>
                  <a:srgbClr val="FF0000"/>
                </a:solidFill>
                <a:latin typeface="华文新魏" panose="02010800040101010101" pitchFamily="2" charset="-122"/>
                <a:ea typeface="华文新魏" panose="02010800040101010101" pitchFamily="2" charset="-122"/>
              </a:rPr>
              <a:t>交互论</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不论是先天论还是后天论都存在片面的问题，先天论比较能够解释在不同语言环境下成长的儿童掌握本族语言快速、完善并且发展顺序大致相同的原因，但是过分强调言语发展的先天因素，会贬低语言环境和教育在儿童言语发展中的作用。后天论强调社会环境的刺激、强化、模仿对儿童言语获得的作用，但是它无法解释儿童短期内掌握大量词汇、句子的现象，并且单靠强化也无法使儿童了解句子结构的正确与否从而掌握正确的语法规则。因此，有研究者提出了交互论，即儿童言语的获得是先天和后天两方面因素共同作用的结果。</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4930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4"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2940F5B-11BE-475E-8116-843C48106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Freeform 53"/>
          <p:cNvSpPr/>
          <p:nvPr/>
        </p:nvSpPr>
        <p:spPr bwMode="auto">
          <a:xfrm>
            <a:off x="8752454" y="81481"/>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206060" y="259512"/>
            <a:ext cx="1567613" cy="115587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388877" y="1527285"/>
            <a:ext cx="9950179" cy="3231654"/>
          </a:xfrm>
          <a:prstGeom prst="rect">
            <a:avLst/>
          </a:prstGeom>
          <a:noFill/>
        </p:spPr>
        <p:txBody>
          <a:bodyPr wrap="square" rtlCol="0">
            <a:spAutoFit/>
          </a:bodyPr>
          <a:lstStyle/>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生理基础</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首先，对于学前儿童而言，拥有言语功能首先必须具备的就是发音器官的成熟，这是儿童言语发展的重要生理前提。其次，学前儿童言语的产生依赖于婴儿语音听觉系统的发展。最后，学前儿童言语的产生受到大脑神经中枢成熟的制约。</a:t>
            </a:r>
          </a:p>
          <a:p>
            <a:endParaRPr lang="en-US" altLang="zh-CN" sz="2000" dirty="0">
              <a:solidFill>
                <a:srgbClr val="FF000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环境基础</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先天的生理基础决定了学前儿童是否具备说话的可能，而环境基础则在一定程度上影响着学前儿童言语的发展状况。即使拥有健全的生理基础，如果没有一个合适的语言环境也是无法掌握人类的语言的，“狼孩”“猪孩”的故事无一例外地证明了这一点。</a:t>
            </a:r>
            <a:endParaRPr lang="zh-CN" altLang="en-US" sz="7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1906744" y="599346"/>
            <a:ext cx="5929828" cy="584775"/>
          </a:xfrm>
          <a:prstGeom prst="rect">
            <a:avLst/>
          </a:prstGeom>
        </p:spPr>
        <p:txBody>
          <a:bodyPr wrap="none">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（二）学前儿童言语产生的基础</a:t>
            </a:r>
          </a:p>
        </p:txBody>
      </p:sp>
    </p:spTree>
    <p:extLst>
      <p:ext uri="{BB962C8B-B14F-4D97-AF65-F5344CB8AC3E}">
        <p14:creationId xmlns:p14="http://schemas.microsoft.com/office/powerpoint/2010/main" val="368438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inVertical)">
                                      <p:cBhvr>
                                        <p:cTn id="10" dur="500"/>
                                        <p:tgtEl>
                                          <p:spTgt spid="18"/>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8"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D46D0F6F-22E1-4B97-B2A8-4EFD17963C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2" name="任意多边形: 形状 260"/>
          <p:cNvSpPr/>
          <p:nvPr/>
        </p:nvSpPr>
        <p:spPr>
          <a:xfrm>
            <a:off x="8736330" y="-12383"/>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9439274" y="81321"/>
            <a:ext cx="2311561" cy="2452329"/>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8277225" y="0"/>
            <a:ext cx="3177338" cy="22523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60215" y="313631"/>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二、学前儿童言语的发展</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98289" y="911245"/>
            <a:ext cx="7682663" cy="1785104"/>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（一）学前儿童言语发生发展的基本阶段</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学前儿童言语的发生发展一般要经历以下四个阶段：</a:t>
            </a:r>
          </a:p>
          <a:p>
            <a:endParaRPr lang="en-US" altLang="zh-CN" dirty="0">
              <a:solidFill>
                <a:srgbClr val="00B0F0"/>
              </a:solidFill>
              <a:latin typeface="华文新魏" panose="02010800040101010101" pitchFamily="2" charset="-122"/>
              <a:ea typeface="华文新魏" panose="02010800040101010101" pitchFamily="2" charset="-122"/>
            </a:endParaRPr>
          </a:p>
          <a:p>
            <a:r>
              <a:rPr lang="zh-CN" altLang="en-US" dirty="0">
                <a:solidFill>
                  <a:srgbClr val="00B0F0"/>
                </a:solidFill>
                <a:latin typeface="华文新魏" panose="02010800040101010101" pitchFamily="2" charset="-122"/>
                <a:ea typeface="华文新魏" panose="02010800040101010101" pitchFamily="2" charset="-122"/>
              </a:rPr>
              <a:t>第一阶段：咿呀学语期（</a:t>
            </a:r>
            <a:r>
              <a:rPr lang="en-US" altLang="zh-CN" dirty="0">
                <a:solidFill>
                  <a:srgbClr val="00B0F0"/>
                </a:solidFill>
                <a:latin typeface="华文新魏" panose="02010800040101010101" pitchFamily="2" charset="-122"/>
                <a:ea typeface="华文新魏" panose="02010800040101010101" pitchFamily="2" charset="-122"/>
              </a:rPr>
              <a:t>0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岁）</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婴儿从出生开始就会发出声音，从出生到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周，婴儿的发音基本上属于一般性发音反射。</a:t>
            </a:r>
          </a:p>
        </p:txBody>
      </p:sp>
      <p:sp>
        <p:nvSpPr>
          <p:cNvPr id="5" name="矩形 4"/>
          <p:cNvSpPr/>
          <p:nvPr/>
        </p:nvSpPr>
        <p:spPr>
          <a:xfrm>
            <a:off x="298290" y="2736468"/>
            <a:ext cx="11560335" cy="3416320"/>
          </a:xfrm>
          <a:prstGeom prst="rect">
            <a:avLst/>
          </a:prstGeom>
        </p:spPr>
        <p:txBody>
          <a:bodyPr wrap="square">
            <a:spAutoFit/>
          </a:bodyPr>
          <a:lstStyle/>
          <a:p>
            <a:r>
              <a:rPr lang="zh-CN" altLang="en-US" dirty="0">
                <a:solidFill>
                  <a:srgbClr val="00B0F0"/>
                </a:solidFill>
                <a:latin typeface="华文新魏" panose="02010800040101010101" pitchFamily="2" charset="-122"/>
                <a:ea typeface="华文新魏" panose="02010800040101010101" pitchFamily="2" charset="-122"/>
              </a:rPr>
              <a:t>第二阶段：单词句期（</a:t>
            </a:r>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1.5 </a:t>
            </a:r>
            <a:r>
              <a:rPr lang="zh-CN" altLang="en-US" dirty="0">
                <a:solidFill>
                  <a:srgbClr val="00B0F0"/>
                </a:solidFill>
                <a:latin typeface="华文新魏" panose="02010800040101010101" pitchFamily="2" charset="-122"/>
                <a:ea typeface="华文新魏" panose="02010800040101010101" pitchFamily="2" charset="-122"/>
              </a:rPr>
              <a:t>岁）</a:t>
            </a:r>
          </a:p>
          <a:p>
            <a:r>
              <a:rPr lang="en-US" altLang="zh-CN" dirty="0">
                <a:solidFill>
                  <a:srgbClr val="00B050"/>
                </a:solidFill>
                <a:latin typeface="华文新魏" panose="02010800040101010101" pitchFamily="2" charset="-122"/>
                <a:ea typeface="华文新魏" panose="02010800040101010101" pitchFamily="2" charset="-122"/>
              </a:rPr>
              <a:t>1. </a:t>
            </a:r>
            <a:r>
              <a:rPr lang="zh-CN" altLang="en-US" dirty="0">
                <a:solidFill>
                  <a:srgbClr val="00B050"/>
                </a:solidFill>
                <a:latin typeface="华文新魏" panose="02010800040101010101" pitchFamily="2" charset="-122"/>
                <a:ea typeface="华文新魏" panose="02010800040101010101" pitchFamily="2" charset="-122"/>
              </a:rPr>
              <a:t>单音重叠</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这个阶段的孩子喜欢说重叠的字音。</a:t>
            </a:r>
          </a:p>
          <a:p>
            <a:r>
              <a:rPr lang="en-US" altLang="zh-CN" dirty="0">
                <a:solidFill>
                  <a:srgbClr val="00B050"/>
                </a:solidFill>
                <a:latin typeface="华文新魏" panose="02010800040101010101" pitchFamily="2" charset="-122"/>
                <a:ea typeface="华文新魏" panose="02010800040101010101" pitchFamily="2" charset="-122"/>
              </a:rPr>
              <a:t>2. </a:t>
            </a:r>
            <a:r>
              <a:rPr lang="zh-CN" altLang="en-US" dirty="0">
                <a:solidFill>
                  <a:srgbClr val="00B050"/>
                </a:solidFill>
                <a:latin typeface="华文新魏" panose="02010800040101010101" pitchFamily="2" charset="-122"/>
                <a:ea typeface="华文新魏" panose="02010800040101010101" pitchFamily="2" charset="-122"/>
              </a:rPr>
              <a:t>一词多义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由于这个年龄的孩子对词的理解还不精确，说出的词往往代表多种意义，故称为多义词。</a:t>
            </a:r>
          </a:p>
          <a:p>
            <a:r>
              <a:rPr lang="en-US" altLang="zh-CN" dirty="0">
                <a:solidFill>
                  <a:srgbClr val="00B050"/>
                </a:solidFill>
                <a:latin typeface="华文新魏" panose="02010800040101010101" pitchFamily="2" charset="-122"/>
                <a:ea typeface="华文新魏" panose="02010800040101010101" pitchFamily="2" charset="-122"/>
              </a:rPr>
              <a:t>3. </a:t>
            </a:r>
            <a:r>
              <a:rPr lang="zh-CN" altLang="en-US" dirty="0">
                <a:solidFill>
                  <a:srgbClr val="00B050"/>
                </a:solidFill>
                <a:latin typeface="华文新魏" panose="02010800040101010101" pitchFamily="2" charset="-122"/>
                <a:ea typeface="华文新魏" panose="02010800040101010101" pitchFamily="2" charset="-122"/>
              </a:rPr>
              <a:t>以词代句</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这个阶段的孩子不仅用一个词代表多种物体，而且用一个词代表一个句子，因此这个阶段称为“单词句”时期。</a:t>
            </a:r>
          </a:p>
          <a:p>
            <a:r>
              <a:rPr lang="zh-CN" altLang="en-US" dirty="0">
                <a:solidFill>
                  <a:srgbClr val="00B0F0"/>
                </a:solidFill>
                <a:latin typeface="华文新魏" panose="02010800040101010101" pitchFamily="2" charset="-122"/>
                <a:ea typeface="华文新魏" panose="02010800040101010101" pitchFamily="2" charset="-122"/>
              </a:rPr>
              <a:t>第三阶段：多词句期（</a:t>
            </a:r>
            <a:r>
              <a:rPr lang="en-US" altLang="zh-CN" dirty="0">
                <a:solidFill>
                  <a:srgbClr val="00B0F0"/>
                </a:solidFill>
                <a:latin typeface="华文新魏" panose="02010800040101010101" pitchFamily="2" charset="-122"/>
                <a:ea typeface="华文新魏" panose="02010800040101010101" pitchFamily="2" charset="-122"/>
              </a:rPr>
              <a:t>1.5 </a:t>
            </a:r>
            <a:r>
              <a:rPr lang="zh-CN" altLang="en-US" dirty="0">
                <a:solidFill>
                  <a:srgbClr val="00B0F0"/>
                </a:solidFill>
                <a:latin typeface="华文新魏" panose="02010800040101010101" pitchFamily="2" charset="-122"/>
                <a:ea typeface="华文新魏" panose="02010800040101010101" pitchFamily="2" charset="-122"/>
              </a:rPr>
              <a:t>～ </a:t>
            </a:r>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岁）</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儿童从</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岁半到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岁开始，单词句被多词句取代，多词句又称电报句，是用由两三个单词组成的不完整的句子来表达自己比较复杂的意思。</a:t>
            </a:r>
          </a:p>
          <a:p>
            <a:r>
              <a:rPr lang="zh-CN" altLang="en-US" dirty="0">
                <a:solidFill>
                  <a:srgbClr val="00B0F0"/>
                </a:solidFill>
                <a:latin typeface="华文新魏" panose="02010800040101010101" pitchFamily="2" charset="-122"/>
                <a:ea typeface="华文新魏" panose="02010800040101010101" pitchFamily="2" charset="-122"/>
              </a:rPr>
              <a:t>第四阶段：完整句期（</a:t>
            </a:r>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岁以后）</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岁以后，逐渐出现比较完整的句子。完整句的数量和比例随年龄的增长而增长。</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51464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P spid="3" grpId="0" animBg="1"/>
      <p:bldP spid="13" grpId="0"/>
      <p:bldP spid="18"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a:extLst>
              <a:ext uri="{FF2B5EF4-FFF2-40B4-BE49-F238E27FC236}">
                <a16:creationId xmlns:a16="http://schemas.microsoft.com/office/drawing/2014/main" id="{B121B1F2-8ACB-41E4-85BD-C79D4E8EA807}"/>
              </a:ext>
            </a:extLst>
          </p:cNvPr>
          <p:cNvSpPr/>
          <p:nvPr/>
        </p:nvSpPr>
        <p:spPr>
          <a:xfrm>
            <a:off x="0" y="516048"/>
            <a:ext cx="5816444" cy="579598"/>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7BB8AD08-A782-48BF-B256-205024267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13528" y="332934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277353" y="1427666"/>
            <a:ext cx="5816444" cy="1569660"/>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语音发展的阶段</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学前儿童言语发展的第一阶段咿呀学语期就属于语音发展的开端，学前儿童语音的形成大致可分为四个阶段：出现嗓音→出现“啊咕”声→出现喃喃语声→开始发出</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语音。</a:t>
            </a:r>
          </a:p>
        </p:txBody>
      </p:sp>
      <p:sp>
        <p:nvSpPr>
          <p:cNvPr id="5" name="矩形 4"/>
          <p:cNvSpPr/>
          <p:nvPr/>
        </p:nvSpPr>
        <p:spPr>
          <a:xfrm>
            <a:off x="6093797" y="2822823"/>
            <a:ext cx="6096000" cy="3231654"/>
          </a:xfrm>
          <a:prstGeom prst="rect">
            <a:avLst/>
          </a:prstGeom>
        </p:spPr>
        <p:txBody>
          <a:bodyPr>
            <a:spAutoFit/>
          </a:bodyPr>
          <a:lstStyle/>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语音发展的顺序</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学前儿童掌握语音的顺序是，元音与辅音出现时间相同，成熟时间也大致相同，都是在</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岁半时基本成熟。单元音在儿童</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个月时已成熟，复元音则到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1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岁半才成熟。单元音中口型越开的越易发，口型越合的越难发，大致顺序是开口音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半开口音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e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合口音的齐齿音</a:t>
            </a:r>
            <a:r>
              <a:rPr lang="en-US" altLang="zh-CN" dirty="0" err="1">
                <a:solidFill>
                  <a:schemeClr val="tx1">
                    <a:lumMod val="65000"/>
                    <a:lumOff val="35000"/>
                  </a:schemeClr>
                </a:solidFill>
                <a:latin typeface="华文新魏" panose="02010800040101010101" pitchFamily="2" charset="-122"/>
                <a:ea typeface="华文新魏" panose="02010800040101010101" pitchFamily="2" charset="-122"/>
              </a:rPr>
              <a:t>i</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圆口音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u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口形变化最大的撮口音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y</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，复元音的顺序是：（</a:t>
            </a:r>
            <a:r>
              <a:rPr lang="en-US" altLang="zh-CN" dirty="0" err="1">
                <a:solidFill>
                  <a:schemeClr val="tx1">
                    <a:lumMod val="65000"/>
                    <a:lumOff val="35000"/>
                  </a:schemeClr>
                </a:solidFill>
                <a:latin typeface="华文新魏" panose="02010800040101010101" pitchFamily="2" charset="-122"/>
                <a:ea typeface="华文新魏" panose="02010800040101010101" pitchFamily="2" charset="-122"/>
              </a:rPr>
              <a:t>ei</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err="1">
                <a:solidFill>
                  <a:schemeClr val="tx1">
                    <a:lumMod val="65000"/>
                    <a:lumOff val="35000"/>
                  </a:schemeClr>
                </a:solidFill>
                <a:latin typeface="华文新魏" panose="02010800040101010101" pitchFamily="2" charset="-122"/>
                <a:ea typeface="华文新魏" panose="02010800040101010101" pitchFamily="2" charset="-122"/>
              </a:rPr>
              <a:t>ai</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au</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）。辅音发展的大致顺序是舌根软颚音（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y</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k</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g</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），双唇音（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m</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b</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w</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p</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），舌尖上的齿龈音（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n</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d</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），舌前硬腭音（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j</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），喉头音（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h</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），舌尖上的齿龈音（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l</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t</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），舌齿摩擦音（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z</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c</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s</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），唇齿音（</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f</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a:t>
            </a:r>
            <a:endParaRPr lang="zh-CN" altLang="en-US" sz="3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6964559" y="254988"/>
            <a:ext cx="4502739" cy="2345357"/>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a:extLst>
              <a:ext uri="{FF2B5EF4-FFF2-40B4-BE49-F238E27FC236}">
                <a16:creationId xmlns:a16="http://schemas.microsoft.com/office/drawing/2014/main" id="{6DE4A17D-24A2-4E21-A078-5AB8A9C16122}"/>
              </a:ext>
            </a:extLst>
          </p:cNvPr>
          <p:cNvSpPr/>
          <p:nvPr/>
        </p:nvSpPr>
        <p:spPr>
          <a:xfrm>
            <a:off x="-125345" y="542363"/>
            <a:ext cx="5109091" cy="584775"/>
          </a:xfrm>
          <a:prstGeom prst="rect">
            <a:avLst/>
          </a:prstGeom>
        </p:spPr>
        <p:txBody>
          <a:bodyPr wrap="none">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（二）学前儿童语音的发展</a:t>
            </a:r>
          </a:p>
        </p:txBody>
      </p:sp>
    </p:spTree>
    <p:extLst>
      <p:ext uri="{BB962C8B-B14F-4D97-AF65-F5344CB8AC3E}">
        <p14:creationId xmlns:p14="http://schemas.microsoft.com/office/powerpoint/2010/main" val="3769903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505B90E4-4956-446D-82F6-C7717FA6C4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1" name="五边形 10"/>
          <p:cNvSpPr/>
          <p:nvPr/>
        </p:nvSpPr>
        <p:spPr>
          <a:xfrm>
            <a:off x="2205" y="279858"/>
            <a:ext cx="5036520" cy="771615"/>
          </a:xfrm>
          <a:prstGeom prst="homePlate">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1134321" y="3429515"/>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875984" y="3306732"/>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298290" y="418001"/>
            <a:ext cx="5816444" cy="2800638"/>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（三）学前儿童词汇的发展</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词汇数量迅速增加</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学前儿童的词汇量是随着年龄增加而增加的，据</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1986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年史慧中的研究发现，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岁儿童的词汇量为</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1730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岁为</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2583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岁为</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3562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个。研究发现，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岁是儿童词汇量增长的活跃期。</a:t>
            </a:r>
          </a:p>
        </p:txBody>
      </p:sp>
      <p:sp>
        <p:nvSpPr>
          <p:cNvPr id="5" name="矩形 4"/>
          <p:cNvSpPr/>
          <p:nvPr/>
        </p:nvSpPr>
        <p:spPr>
          <a:xfrm>
            <a:off x="7260635" y="3306732"/>
            <a:ext cx="4750389" cy="2646878"/>
          </a:xfrm>
          <a:prstGeom prst="rect">
            <a:avLst/>
          </a:prstGeom>
        </p:spPr>
        <p:txBody>
          <a:bodyPr wrap="square">
            <a:spAutoFit/>
          </a:bodyPr>
          <a:lstStyle/>
          <a:p>
            <a:r>
              <a:rPr lang="en-US" altLang="zh-CN" sz="2000">
                <a:solidFill>
                  <a:srgbClr val="00B0F0"/>
                </a:solidFill>
                <a:latin typeface="华文新魏" panose="02010800040101010101" pitchFamily="2" charset="-122"/>
                <a:ea typeface="华文新魏" panose="02010800040101010101" pitchFamily="2" charset="-122"/>
              </a:rPr>
              <a:t>2. </a:t>
            </a:r>
            <a:r>
              <a:rPr lang="zh-CN" altLang="en-US" sz="2000">
                <a:solidFill>
                  <a:srgbClr val="00B0F0"/>
                </a:solidFill>
                <a:latin typeface="华文新魏" panose="02010800040101010101" pitchFamily="2" charset="-122"/>
                <a:ea typeface="华文新魏" panose="02010800040101010101" pitchFamily="2" charset="-122"/>
              </a:rPr>
              <a:t>词类范围日益扩大</a:t>
            </a:r>
          </a:p>
          <a:p>
            <a:r>
              <a:rPr lang="zh-CN" altLang="en-US">
                <a:solidFill>
                  <a:schemeClr val="tx1">
                    <a:lumMod val="65000"/>
                    <a:lumOff val="35000"/>
                  </a:schemeClr>
                </a:solidFill>
                <a:latin typeface="华文新魏" panose="02010800040101010101" pitchFamily="2" charset="-122"/>
                <a:ea typeface="华文新魏" panose="02010800040101010101" pitchFamily="2" charset="-122"/>
              </a:rPr>
              <a:t>词汇量只能笼统地从数量方面说明儿童词汇的水平，词类范围则在一定程度上说明儿童词汇的质量。在学前儿童的词汇中，实词比虚词多，但从质量方面看，掌握虚词却说明学前儿童智力发展达到较高的水平。</a:t>
            </a:r>
            <a:endParaRPr lang="en-US" altLang="zh-CN">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a:solidFill>
                  <a:srgbClr val="00B0F0"/>
                </a:solidFill>
                <a:latin typeface="华文新魏" panose="02010800040101010101" pitchFamily="2" charset="-122"/>
                <a:ea typeface="华文新魏" panose="02010800040101010101" pitchFamily="2" charset="-122"/>
              </a:rPr>
              <a:t>3. </a:t>
            </a:r>
            <a:r>
              <a:rPr lang="zh-CN" altLang="en-US" sz="2000">
                <a:solidFill>
                  <a:srgbClr val="00B0F0"/>
                </a:solidFill>
                <a:latin typeface="华文新魏" panose="02010800040101010101" pitchFamily="2" charset="-122"/>
                <a:ea typeface="华文新魏" panose="02010800040101010101" pitchFamily="2" charset="-122"/>
              </a:rPr>
              <a:t>词义理解逐步深化</a:t>
            </a:r>
          </a:p>
          <a:p>
            <a:r>
              <a:rPr lang="zh-CN" altLang="en-US">
                <a:solidFill>
                  <a:schemeClr val="tx1">
                    <a:lumMod val="65000"/>
                    <a:lumOff val="35000"/>
                  </a:schemeClr>
                </a:solidFill>
                <a:latin typeface="华文新魏" panose="02010800040101010101" pitchFamily="2" charset="-122"/>
                <a:ea typeface="华文新魏" panose="02010800040101010101" pitchFamily="2" charset="-122"/>
              </a:rPr>
              <a:t>学前儿童最初掌握词时，往往对于词义理解不确切，以后逐渐确切和加深。</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2" name="矩形 11"/>
          <p:cNvSpPr/>
          <p:nvPr/>
        </p:nvSpPr>
        <p:spPr>
          <a:xfrm>
            <a:off x="6794048" y="106497"/>
            <a:ext cx="5138055" cy="2922404"/>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02664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3" grpId="0" animBg="1"/>
      <p:bldP spid="18" grpId="0"/>
      <p:bldP spid="5"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C118FE07-482A-4E16-8FBA-82586484E6C9}"/>
              </a:ext>
            </a:extLst>
          </p:cNvPr>
          <p:cNvSpPr/>
          <p:nvPr/>
        </p:nvSpPr>
        <p:spPr>
          <a:xfrm>
            <a:off x="0" y="273468"/>
            <a:ext cx="5821378" cy="649985"/>
          </a:xfrm>
          <a:prstGeom prst="homePlat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12C2FC01-EC97-4B3B-8389-E9FD70E1F0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781050" y="1256042"/>
            <a:ext cx="4159495" cy="2302302"/>
          </a:xfrm>
          <a:prstGeom prst="rect">
            <a:avLst/>
          </a:prstGeom>
          <a:blipFill dpi="0" rotWithShape="1">
            <a:blip r:embed="rId4"/>
            <a:srcRect/>
            <a:stretch>
              <a:fillRect b="-531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47425" y="273468"/>
            <a:ext cx="5816444" cy="646331"/>
          </a:xfrm>
          <a:prstGeom prst="rect">
            <a:avLst/>
          </a:prstGeom>
          <a:noFill/>
        </p:spPr>
        <p:txBody>
          <a:bodyPr wrap="square" rtlCol="0">
            <a:spAutoFit/>
          </a:bodyPr>
          <a:lstStyle/>
          <a:p>
            <a:r>
              <a:rPr lang="zh-CN" altLang="en-US" sz="3600" dirty="0">
                <a:solidFill>
                  <a:srgbClr val="FF0000"/>
                </a:solidFill>
                <a:latin typeface="华文新魏" panose="02010800040101010101" pitchFamily="2" charset="-122"/>
                <a:ea typeface="华文新魏" panose="02010800040101010101" pitchFamily="2" charset="-122"/>
              </a:rPr>
              <a:t>（四）学前儿童语法的发展</a:t>
            </a:r>
          </a:p>
        </p:txBody>
      </p:sp>
      <p:sp>
        <p:nvSpPr>
          <p:cNvPr id="5" name="矩形 4"/>
          <p:cNvSpPr/>
          <p:nvPr/>
        </p:nvSpPr>
        <p:spPr>
          <a:xfrm>
            <a:off x="5934033" y="587149"/>
            <a:ext cx="6096000" cy="2062103"/>
          </a:xfrm>
          <a:prstGeom prst="rect">
            <a:avLst/>
          </a:prstGeom>
        </p:spPr>
        <p:txBody>
          <a:bodyPr>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从简单句到复合句</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完整句包括简单句和复合句。简单句指句法结构完整的单句，从</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岁以后，简单句逐渐增加，幼儿使用较多的有主谓结构句；谓宾结构句；主谓宾结构句；主谓双宾结构句。复合句指由两个或两个以上意思关联比较密切的单句组成的句子。</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岁时出现复合句。</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岁以后，儿童出现从属复合句，还能运用适当的连接词构成复合句。</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412025" y="3968070"/>
            <a:ext cx="5650409" cy="1508105"/>
          </a:xfrm>
          <a:prstGeom prst="rect">
            <a:avLst/>
          </a:prstGeom>
        </p:spPr>
        <p:txBody>
          <a:bodyPr wrap="square">
            <a:spAutoFit/>
          </a:bodyPr>
          <a:lstStyle/>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句型从不完整到逐步完整</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学前儿童最初的句子结构是不完整的，不完整句包括单词句与多词名（电报句），这个在之前的语言发展阶段中已经有过介绍。电报句像成人发电报一样简单、断续。幼儿</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岁以后，逐渐出现比较完整的句子。</a:t>
            </a:r>
          </a:p>
        </p:txBody>
      </p:sp>
      <p:sp>
        <p:nvSpPr>
          <p:cNvPr id="11" name="矩形 10"/>
          <p:cNvSpPr/>
          <p:nvPr/>
        </p:nvSpPr>
        <p:spPr>
          <a:xfrm>
            <a:off x="6467474" y="3053104"/>
            <a:ext cx="4943476" cy="2623796"/>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351297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8" grpId="0"/>
      <p:bldP spid="5" grpId="0"/>
      <p:bldP spid="6"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810891"/>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言语概述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97432"/>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学前儿童言语的产生与发展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42193"/>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学前儿童的言语与教育</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0875BCD-77FB-498B-84EC-8B37EF2D5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5" name="矩形 4"/>
          <p:cNvSpPr/>
          <p:nvPr/>
        </p:nvSpPr>
        <p:spPr>
          <a:xfrm>
            <a:off x="0" y="518504"/>
            <a:ext cx="3810000" cy="483209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3"/>
          <p:cNvSpPr/>
          <p:nvPr/>
        </p:nvSpPr>
        <p:spPr bwMode="auto">
          <a:xfrm>
            <a:off x="8757236" y="0"/>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230523" y="1658595"/>
            <a:ext cx="3183863" cy="238953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313546" y="1762483"/>
            <a:ext cx="3020204" cy="2209442"/>
          </a:xfrm>
          <a:prstGeom prst="rect">
            <a:avLst/>
          </a:prstGeom>
          <a:blipFill dpi="0" rotWithShape="1">
            <a:blip r:embed="rId4"/>
            <a:srcRect/>
            <a:stretch>
              <a:fillRect b="-5915"/>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4429682" y="732282"/>
            <a:ext cx="6273181" cy="4832092"/>
          </a:xfrm>
          <a:prstGeom prst="rect">
            <a:avLst/>
          </a:prstGeom>
          <a:noFill/>
        </p:spPr>
        <p:txBody>
          <a:bodyPr wrap="square" rtlCol="0">
            <a:spAutoFit/>
          </a:bodyPr>
          <a:lstStyle/>
          <a:p>
            <a:r>
              <a:rPr lang="en-US" altLang="zh-CN" sz="2400" dirty="0">
                <a:solidFill>
                  <a:srgbClr val="FF0000"/>
                </a:solidFill>
                <a:latin typeface="华文新魏" panose="02010800040101010101" pitchFamily="2" charset="-122"/>
                <a:ea typeface="华文新魏" panose="02010800040101010101" pitchFamily="2" charset="-122"/>
              </a:rPr>
              <a:t>3. </a:t>
            </a:r>
            <a:r>
              <a:rPr lang="zh-CN" altLang="en-US" sz="2400" dirty="0">
                <a:solidFill>
                  <a:srgbClr val="FF0000"/>
                </a:solidFill>
                <a:latin typeface="华文新魏" panose="02010800040101010101" pitchFamily="2" charset="-122"/>
                <a:ea typeface="华文新魏" panose="02010800040101010101" pitchFamily="2" charset="-122"/>
              </a:rPr>
              <a:t>从陈述句到非陈述句</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儿童最初掌握的是陈述句，在整个学前期，简单的陈述句是基本的句型，幼儿除使用陈述句外，还学会使用疑问句（如“为什么拿我的苹果？”），祈使句（如“让我玩一下好吗？”）和感叹句（“橘子好酸呀！”）等。</a:t>
            </a:r>
          </a:p>
          <a:p>
            <a:endParaRPr lang="en-US" altLang="zh-CN" sz="2000" dirty="0">
              <a:solidFill>
                <a:srgbClr val="FF0000"/>
              </a:solidFill>
              <a:latin typeface="华文新魏" panose="02010800040101010101" pitchFamily="2" charset="-122"/>
              <a:ea typeface="华文新魏" panose="02010800040101010101" pitchFamily="2" charset="-122"/>
            </a:endParaRPr>
          </a:p>
          <a:p>
            <a:r>
              <a:rPr lang="en-US" altLang="zh-CN" sz="2400" dirty="0">
                <a:solidFill>
                  <a:srgbClr val="FF0000"/>
                </a:solidFill>
                <a:latin typeface="华文新魏" panose="02010800040101010101" pitchFamily="2" charset="-122"/>
                <a:ea typeface="华文新魏" panose="02010800040101010101" pitchFamily="2" charset="-122"/>
              </a:rPr>
              <a:t>4. </a:t>
            </a:r>
            <a:r>
              <a:rPr lang="zh-CN" altLang="en-US" sz="2400" dirty="0">
                <a:solidFill>
                  <a:srgbClr val="FF0000"/>
                </a:solidFill>
                <a:latin typeface="华文新魏" panose="02010800040101010101" pitchFamily="2" charset="-122"/>
                <a:ea typeface="华文新魏" panose="02010800040101010101" pitchFamily="2" charset="-122"/>
              </a:rPr>
              <a:t>从无修饰句到修饰句</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学前儿童最初的句子是没有修饰语的（如“宝宝吃饭”“汽车走了”等）。</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岁开始出现一些修饰性的词汇，开始使用一些数量词、形容词（如“两个宝宝搭积木”等），</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岁儿童已开始出现复杂修饰语（如“我玩的积木”）。</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岁儿童运用修饰语的仅占</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20%</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岁半是复杂修饰语句的数量增长最快的时期。到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岁时，有修饰的语句开始占优势。</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83869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par>
                                <p:cTn id="11" presetID="22" presetClass="entr" presetSubtype="2"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3"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2A2E583F-43D2-44B7-B05A-F415344D54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4" name="任意多边形: 形状 260"/>
          <p:cNvSpPr/>
          <p:nvPr/>
        </p:nvSpPr>
        <p:spPr>
          <a:xfrm>
            <a:off x="8736330" y="-12383"/>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3" name="任意多边形: 形状 259"/>
          <p:cNvSpPr/>
          <p:nvPr/>
        </p:nvSpPr>
        <p:spPr>
          <a:xfrm flipH="1" flipV="1">
            <a:off x="4445" y="12382"/>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5" name="矩形 4"/>
          <p:cNvSpPr/>
          <p:nvPr/>
        </p:nvSpPr>
        <p:spPr>
          <a:xfrm>
            <a:off x="1797855" y="412514"/>
            <a:ext cx="5929828" cy="523220"/>
          </a:xfrm>
          <a:prstGeom prst="rect">
            <a:avLst/>
          </a:prstGeom>
        </p:spPr>
        <p:txBody>
          <a:bodyPr wrap="none">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（五）学前儿童口语表达能力的发展</a:t>
            </a:r>
          </a:p>
        </p:txBody>
      </p:sp>
      <p:sp>
        <p:nvSpPr>
          <p:cNvPr id="11" name="矩形 10"/>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906744" y="1115044"/>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218588" y="291339"/>
            <a:ext cx="1579267" cy="110710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835463" y="2030519"/>
            <a:ext cx="10521075" cy="3108543"/>
          </a:xfrm>
          <a:prstGeom prst="rect">
            <a:avLst/>
          </a:prstGeom>
          <a:noFill/>
        </p:spPr>
        <p:txBody>
          <a:bodyPr wrap="square" rtlCol="0">
            <a:spAutoFit/>
          </a:bodyPr>
          <a:lstStyle/>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3600" dirty="0">
                <a:solidFill>
                  <a:srgbClr val="00B0F0"/>
                </a:solidFill>
                <a:latin typeface="华文新魏" panose="02010800040101010101" pitchFamily="2" charset="-122"/>
                <a:ea typeface="华文新魏" panose="02010800040101010101" pitchFamily="2" charset="-122"/>
              </a:rPr>
              <a:t>1.</a:t>
            </a:r>
            <a:r>
              <a:rPr lang="zh-CN" altLang="en-US" sz="3600" dirty="0">
                <a:solidFill>
                  <a:srgbClr val="00B0F0"/>
                </a:solidFill>
                <a:latin typeface="华文新魏" panose="02010800040101010101" pitchFamily="2" charset="-122"/>
                <a:ea typeface="华文新魏" panose="02010800040101010101" pitchFamily="2" charset="-122"/>
              </a:rPr>
              <a:t>从对话言语逐渐过渡到独白言语</a:t>
            </a:r>
            <a:endParaRPr lang="en-US" altLang="zh-CN" sz="36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口语可分为对话式和独白式，儿童的言语最初是对话式的，只在和成人共同交往中才能进行，而且对话的内容也局限于向成人打招呼、请求或回答简单的问题。独白言语是在幼儿期产生的，随着幼儿活动的丰富和发展，幼儿需要独立地向别人表达自己的思想情感，讲述自己的知识经验，同时儿童的认知能力特别是思维的发展为独白言语的出现提供了产生和发展的可能。然而，幼儿的独白言语能力还较差，在正确的教育下，一般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岁时，儿童就能比较清楚地有声有色地讲述故事或系统地描述看过或听过的事。</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4487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5" grpId="0"/>
      <p:bldP spid="11" grpId="0" animBg="1"/>
      <p:bldP spid="3"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3FA0F52-046E-4477-BCBC-E9E4E5D389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2" name="矩形: 圆角 1127"/>
          <p:cNvSpPr/>
          <p:nvPr/>
        </p:nvSpPr>
        <p:spPr>
          <a:xfrm>
            <a:off x="250147" y="719159"/>
            <a:ext cx="6586306" cy="5281969"/>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3" name="同心圆 12"/>
          <p:cNvSpPr/>
          <p:nvPr/>
        </p:nvSpPr>
        <p:spPr>
          <a:xfrm>
            <a:off x="329288" y="881667"/>
            <a:ext cx="336450" cy="312135"/>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343774" y="1477300"/>
            <a:ext cx="4415439" cy="3648566"/>
          </a:xfrm>
          <a:prstGeom prst="rect">
            <a:avLst/>
          </a:prstGeom>
          <a:blipFill dpi="0" rotWithShape="1">
            <a:blip r:embed="rId4"/>
            <a:srcRect/>
            <a:stretch>
              <a:fillRect/>
            </a:stretch>
          </a:blipFill>
          <a:ln w="38100">
            <a:solidFill>
              <a:schemeClr val="bg2">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584040" y="1193802"/>
            <a:ext cx="5816444" cy="4215563"/>
          </a:xfrm>
          <a:prstGeom prst="rect">
            <a:avLst/>
          </a:prstGeom>
          <a:noFill/>
        </p:spPr>
        <p:txBody>
          <a:bodyPr wrap="square" rtlCol="0">
            <a:spAutoFit/>
          </a:bodyPr>
          <a:lstStyle/>
          <a:p>
            <a:r>
              <a:rPr lang="en-US" altLang="zh-CN" sz="2799" dirty="0">
                <a:solidFill>
                  <a:srgbClr val="00B0F0"/>
                </a:solidFill>
                <a:latin typeface="华文新魏" panose="02010800040101010101" pitchFamily="2" charset="-122"/>
                <a:ea typeface="华文新魏" panose="02010800040101010101" pitchFamily="2" charset="-122"/>
              </a:rPr>
              <a:t>2. </a:t>
            </a:r>
            <a:r>
              <a:rPr lang="zh-CN" altLang="en-US" sz="2799" dirty="0">
                <a:solidFill>
                  <a:srgbClr val="00B0F0"/>
                </a:solidFill>
                <a:latin typeface="华文新魏" panose="02010800040101010101" pitchFamily="2" charset="-122"/>
                <a:ea typeface="华文新魏" panose="02010800040101010101" pitchFamily="2" charset="-122"/>
              </a:rPr>
              <a:t>从情境言语过渡到连贯言语</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由于学前儿童最初多是对话言语，而对话言语常常带有情境性，学前儿童的语言常常需要结合具体情景，才能使听者理解，并且往往还需要借助手势或者表情甚至动作。连贯言语的特点是句子完整，前后连贯，能够反映完整而详细的思想内容，使听</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者能够从语言本身理解所讲述的意思。</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岁前儿童的语言主要是情境语言，</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岁幼儿语言仍然带有情境性，</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5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岁幼儿不能说明事物现象、行为动作之间的联系，只能说出一些片段。</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7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岁儿童已能完整地、连贯地说话，开始从叙述外部联系发展到叙述内部联系。</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13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par>
                                <p:cTn id="11" presetID="21"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1)">
                                      <p:cBhvr>
                                        <p:cTn id="16" dur="2000"/>
                                        <p:tgtEl>
                                          <p:spTgt spid="1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AF9ABA4-1985-4E86-BE17-1328AE7925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33099" y="3717032"/>
            <a:ext cx="4811710" cy="2860758"/>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2205" y="110600"/>
            <a:ext cx="5520658" cy="3508653"/>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（六）学前儿童内部言语的发生发展</a:t>
            </a:r>
          </a:p>
          <a:p>
            <a:endParaRPr lang="en-US" altLang="zh-CN" dirty="0">
              <a:solidFill>
                <a:srgbClr val="00B0F0"/>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内部言语是指不出声的语言。在幼儿内部言语开始发展的过程中，常常出现一种介乎外部言语与内部言语之间的言语形式，即出声的自言自语。在幼儿出声的自言自语中，又可分为“游戏言语”和“问题言语”。</a:t>
            </a:r>
          </a:p>
          <a:p>
            <a:r>
              <a:rPr lang="zh-CN" altLang="en-US" dirty="0">
                <a:solidFill>
                  <a:srgbClr val="00B0F0"/>
                </a:solidFill>
                <a:latin typeface="华文新魏" panose="02010800040101010101" pitchFamily="2" charset="-122"/>
                <a:ea typeface="华文新魏" panose="02010800040101010101" pitchFamily="2" charset="-122"/>
              </a:rPr>
              <a:t>“游戏言语”</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是一种在游戏、绘画活动中出现的言语。。这种言语的特点是比较完整、详细，有丰富的情感和表现力。</a:t>
            </a:r>
          </a:p>
          <a:p>
            <a:r>
              <a:rPr lang="zh-CN" altLang="en-US" dirty="0">
                <a:solidFill>
                  <a:srgbClr val="00B0F0"/>
                </a:solidFill>
                <a:latin typeface="华文新魏" panose="02010800040101010101" pitchFamily="2" charset="-122"/>
                <a:ea typeface="华文新魏" panose="02010800040101010101" pitchFamily="2" charset="-122"/>
              </a:rPr>
              <a:t>“问题言语”</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是比较简单、零碎的，是在活动进行中碰到困难或问题时产生的自言自语，常常表示自己对问题的困惑、怀疑或者惊奇及解决问题所采用的办法。</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文本框 8">
            <a:extLst>
              <a:ext uri="{FF2B5EF4-FFF2-40B4-BE49-F238E27FC236}">
                <a16:creationId xmlns:a16="http://schemas.microsoft.com/office/drawing/2014/main" id="{A0082FFD-B8FE-431D-9AB4-65F4E7BF2B8B}"/>
              </a:ext>
            </a:extLst>
          </p:cNvPr>
          <p:cNvSpPr txBox="1"/>
          <p:nvPr/>
        </p:nvSpPr>
        <p:spPr>
          <a:xfrm>
            <a:off x="6249874" y="2899808"/>
            <a:ext cx="5599226" cy="3231654"/>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（七）学前儿童书面言语的发生发展</a:t>
            </a:r>
            <a:endParaRPr lang="en-US" altLang="zh-CN" dirty="0">
              <a:solidFill>
                <a:srgbClr val="00B0F0"/>
              </a:solidFill>
              <a:latin typeface="华文新魏" panose="02010800040101010101" pitchFamily="2" charset="-122"/>
              <a:ea typeface="华文新魏" panose="02010800040101010101" pitchFamily="2" charset="-122"/>
            </a:endParaRP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书面言语的掌握比口头言语的掌握困难。儿童书面言语的产生与口头言语的产生一样，是从接受性的语言开始，即先学会认字，后会写字，先会阅读，后会写作。幼儿期儿童的口头言语己相当发展，它为学习书面言语提供了基础，而幼儿形象知觉的</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发展又提供了辨认字形的可能性。研究发现，</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4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岁左右是儿童形象知觉发展的敏感期，因此，幼儿期具备掌握文字的潜能，但是否要进行识字教育、如何进行则将在本章第三节中进行探讨。</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矩形 10">
            <a:extLst>
              <a:ext uri="{FF2B5EF4-FFF2-40B4-BE49-F238E27FC236}">
                <a16:creationId xmlns:a16="http://schemas.microsoft.com/office/drawing/2014/main" id="{86BF7783-E7EC-4E25-8371-BA64DBB9C783}"/>
              </a:ext>
            </a:extLst>
          </p:cNvPr>
          <p:cNvSpPr/>
          <p:nvPr/>
        </p:nvSpPr>
        <p:spPr>
          <a:xfrm>
            <a:off x="6543675" y="239402"/>
            <a:ext cx="4606088" cy="2406111"/>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888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2000"/>
                                        <p:tgtEl>
                                          <p:spTgt spid="9"/>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P spid="9" grpId="0"/>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376629" y="2189757"/>
            <a:ext cx="5825887"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学前儿童的言语与教育</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7ACCC658-ED29-472C-8F59-04A96B723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6" name="Freeform 53"/>
          <p:cNvSpPr/>
          <p:nvPr/>
        </p:nvSpPr>
        <p:spPr bwMode="auto">
          <a:xfrm>
            <a:off x="8757236" y="0"/>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11" name="矩形 10">
            <a:extLst>
              <a:ext uri="{FF2B5EF4-FFF2-40B4-BE49-F238E27FC236}">
                <a16:creationId xmlns:a16="http://schemas.microsoft.com/office/drawing/2014/main" id="{86BF7783-E7EC-4E25-8371-BA64DBB9C783}"/>
              </a:ext>
            </a:extLst>
          </p:cNvPr>
          <p:cNvSpPr/>
          <p:nvPr/>
        </p:nvSpPr>
        <p:spPr>
          <a:xfrm>
            <a:off x="206060" y="259512"/>
            <a:ext cx="1567613" cy="115587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069953" y="573245"/>
            <a:ext cx="6966811"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rgbClr val="5D9D2F"/>
                </a:solidFill>
                <a:latin typeface="华文新魏" panose="02010800040101010101" pitchFamily="2" charset="-122"/>
                <a:ea typeface="华文新魏" panose="02010800040101010101" pitchFamily="2" charset="-122"/>
              </a:rPr>
              <a:t>一、</a:t>
            </a:r>
            <a:r>
              <a:rPr lang="en-US" altLang="zh-CN" sz="3200" cap="small" dirty="0">
                <a:solidFill>
                  <a:srgbClr val="5D9D2F"/>
                </a:solidFill>
                <a:latin typeface="华文新魏" panose="02010800040101010101" pitchFamily="2" charset="-122"/>
                <a:ea typeface="华文新魏" panose="02010800040101010101" pitchFamily="2" charset="-122"/>
              </a:rPr>
              <a:t>0 </a:t>
            </a:r>
            <a:r>
              <a:rPr lang="zh-CN" altLang="en-US" sz="3200" cap="small" dirty="0">
                <a:solidFill>
                  <a:srgbClr val="5D9D2F"/>
                </a:solidFill>
                <a:latin typeface="华文新魏" panose="02010800040101010101" pitchFamily="2" charset="-122"/>
                <a:ea typeface="华文新魏" panose="02010800040101010101" pitchFamily="2" charset="-122"/>
              </a:rPr>
              <a:t>～ </a:t>
            </a:r>
            <a:r>
              <a:rPr lang="en-US" altLang="zh-CN" sz="3200" cap="small" dirty="0">
                <a:solidFill>
                  <a:srgbClr val="5D9D2F"/>
                </a:solidFill>
                <a:latin typeface="华文新魏" panose="02010800040101010101" pitchFamily="2" charset="-122"/>
                <a:ea typeface="华文新魏" panose="02010800040101010101" pitchFamily="2" charset="-122"/>
              </a:rPr>
              <a:t>1 </a:t>
            </a:r>
            <a:r>
              <a:rPr lang="zh-CN" altLang="en-US" sz="3200" cap="small" dirty="0">
                <a:solidFill>
                  <a:srgbClr val="5D9D2F"/>
                </a:solidFill>
                <a:latin typeface="华文新魏" panose="02010800040101010101" pitchFamily="2" charset="-122"/>
                <a:ea typeface="华文新魏" panose="02010800040101010101" pitchFamily="2" charset="-122"/>
              </a:rPr>
              <a:t>岁婴儿的言语教育</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06060" y="1589023"/>
            <a:ext cx="11301801" cy="449353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a:t>
            </a:r>
            <a:r>
              <a:rPr lang="en-US" altLang="zh-CN" sz="2400" dirty="0">
                <a:solidFill>
                  <a:srgbClr val="FF0000"/>
                </a:solidFill>
                <a:latin typeface="华文新魏" panose="02010800040101010101" pitchFamily="2" charset="-122"/>
                <a:ea typeface="华文新魏" panose="02010800040101010101" pitchFamily="2" charset="-122"/>
              </a:rPr>
              <a:t>0 </a:t>
            </a:r>
            <a:r>
              <a:rPr lang="zh-CN" altLang="en-US" sz="2400" dirty="0">
                <a:solidFill>
                  <a:srgbClr val="FF0000"/>
                </a:solidFill>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3 </a:t>
            </a:r>
            <a:r>
              <a:rPr lang="zh-CN" altLang="en-US" sz="2400" dirty="0">
                <a:solidFill>
                  <a:srgbClr val="FF0000"/>
                </a:solidFill>
                <a:latin typeface="华文新魏" panose="02010800040101010101" pitchFamily="2" charset="-122"/>
                <a:ea typeface="华文新魏" panose="02010800040101010101" pitchFamily="2" charset="-122"/>
              </a:rPr>
              <a:t>个月的言语教育</a:t>
            </a: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创造条件，诱导孩子发出声音</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诱导发声时必须选择婴儿身心愉悦的时刻，避免在孩子饥饿和疲倦的时候。引导婴儿发音不能操之过急，更重要的是为孩子创造一个向往发出声音的机会。</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运用多种语音和声音刺激婴儿</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声音的刺激可以在一定程度上刺激婴儿的大脑，促进其言语功能的发展，要尽量提供各种不同的声音，帮助婴儿迅速发展听力，但切忌提供强烈的声音和噪音。</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多拥抱、抚摸婴儿，和婴儿进行面对面的沟通与交流</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研究发现，婴儿对母亲的脸庞和声音存在视觉和听觉上的偏好，与婴儿进行面对面的沟通与交流，除了能促进婴儿言语能力的发展外，也有助于婴儿安全感的建立和</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心理的健康成长。</a:t>
            </a: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睡前倾听摇篮曲等乐曲，训练婴儿有意倾听的能力</a:t>
            </a:r>
          </a:p>
          <a:p>
            <a:r>
              <a:rPr lang="en-US" altLang="zh-CN" sz="2000" dirty="0">
                <a:solidFill>
                  <a:srgbClr val="00B0F0"/>
                </a:solidFill>
                <a:latin typeface="华文新魏" panose="02010800040101010101" pitchFamily="2" charset="-122"/>
                <a:ea typeface="华文新魏" panose="02010800040101010101" pitchFamily="2" charset="-122"/>
              </a:rPr>
              <a:t>5. </a:t>
            </a:r>
            <a:r>
              <a:rPr lang="zh-CN" altLang="en-US" sz="2000" dirty="0">
                <a:solidFill>
                  <a:srgbClr val="00B0F0"/>
                </a:solidFill>
                <a:latin typeface="华文新魏" panose="02010800040101010101" pitchFamily="2" charset="-122"/>
                <a:ea typeface="华文新魏" panose="02010800040101010101" pitchFamily="2" charset="-122"/>
              </a:rPr>
              <a:t>开展早期阅读，初步激发婴儿的阅读兴趣</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这一时期可以选择一些色彩柔和、材料健康的书籍供宝宝阅读，如布书就由于其柔软的质地材料和简单的图案非常适合在婴儿期阅读。</a:t>
            </a:r>
            <a:endParaRPr lang="zh-CN" altLang="en-US" sz="8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07127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FC0D632-CA87-4095-8570-2F4188835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5" name="矩形 4"/>
          <p:cNvSpPr/>
          <p:nvPr/>
        </p:nvSpPr>
        <p:spPr>
          <a:xfrm>
            <a:off x="0" y="543209"/>
            <a:ext cx="5491046" cy="52057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FF0000"/>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323056" y="2383576"/>
            <a:ext cx="4811710" cy="2748962"/>
          </a:xfrm>
          <a:prstGeom prst="rect">
            <a:avLst/>
          </a:prstGeom>
          <a:blipFill dpi="0" rotWithShape="1">
            <a:blip r:embed="rId4"/>
            <a:srcRect/>
            <a:stretch>
              <a:fillRect t="-1" b="-4066"/>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5929220" y="164320"/>
            <a:ext cx="5974843" cy="5816977"/>
          </a:xfrm>
          <a:prstGeom prst="rect">
            <a:avLst/>
          </a:prstGeom>
          <a:noFill/>
        </p:spPr>
        <p:txBody>
          <a:bodyPr wrap="square" rtlCol="0">
            <a:spAutoFit/>
          </a:bodyPr>
          <a:lstStyle/>
          <a:p>
            <a:endParaRPr lang="zh-CN" altLang="en-US" sz="2000" dirty="0">
              <a:solidFill>
                <a:srgbClr val="FF000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坚持语言刺激，多和婴儿说话</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照顾婴儿的成人对于婴儿使用的语言是婴儿学习语言的最佳环境，成人应该利用和婴儿接触的机会多和婴儿说话，例如，在进行哺乳、更换尿布等行为时同时伴随语言交流。</a:t>
            </a: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用多种方式强化、鼓励婴儿发音</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用动作和实物配合法，帮助婴儿建立语音和实体动作之间的联系，例如，用言语指导孩子的行动，在穿衣服时配合动作告诉婴儿“伸胳膊”“伸腿”等。还可以和婴儿开展形式多样的语言游戏（如手指谣等）。</a:t>
            </a:r>
          </a:p>
          <a:p>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初步养成睡前倾听文学作品的习惯</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虽然书面言语的掌握需要等到</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岁以后，但是早期阅读的开展可以从婴儿时期做起，坚持给婴儿创造一个“阅读”的环境，运用适合婴儿阅读的绘本，结合家长的语言，可以在一定程度上为婴儿营造书面言语学习的氛围。</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33223" y="748784"/>
            <a:ext cx="5524269" cy="523220"/>
          </a:xfrm>
          <a:prstGeom prst="rect">
            <a:avLst/>
          </a:prstGeom>
        </p:spPr>
        <p:txBody>
          <a:bodyPr wrap="none">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（二）</a:t>
            </a:r>
            <a:r>
              <a:rPr lang="en-US" altLang="zh-CN" sz="2800" dirty="0">
                <a:solidFill>
                  <a:srgbClr val="FF0000"/>
                </a:solidFill>
                <a:latin typeface="华文新魏" panose="02010800040101010101" pitchFamily="2" charset="-122"/>
                <a:ea typeface="华文新魏" panose="02010800040101010101" pitchFamily="2" charset="-122"/>
              </a:rPr>
              <a:t>4 </a:t>
            </a:r>
            <a:r>
              <a:rPr lang="zh-CN" altLang="en-US" sz="2800" dirty="0">
                <a:solidFill>
                  <a:srgbClr val="FF0000"/>
                </a:solidFill>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8 </a:t>
            </a:r>
            <a:r>
              <a:rPr lang="zh-CN" altLang="en-US" sz="2800" dirty="0">
                <a:solidFill>
                  <a:srgbClr val="FF0000"/>
                </a:solidFill>
                <a:latin typeface="华文新魏" panose="02010800040101010101" pitchFamily="2" charset="-122"/>
                <a:ea typeface="华文新魏" panose="02010800040101010101" pitchFamily="2" charset="-122"/>
              </a:rPr>
              <a:t>个月婴儿的言语教育</a:t>
            </a:r>
          </a:p>
        </p:txBody>
      </p:sp>
    </p:spTree>
    <p:extLst>
      <p:ext uri="{BB962C8B-B14F-4D97-AF65-F5344CB8AC3E}">
        <p14:creationId xmlns:p14="http://schemas.microsoft.com/office/powerpoint/2010/main" val="181563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2000"/>
                                        <p:tgtEl>
                                          <p:spTgt spid="18"/>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8"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96911DD-2244-4200-9641-6DEAB3EA70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五边形 8"/>
          <p:cNvSpPr/>
          <p:nvPr/>
        </p:nvSpPr>
        <p:spPr>
          <a:xfrm>
            <a:off x="0" y="1023131"/>
            <a:ext cx="6703395" cy="771615"/>
          </a:xfrm>
          <a:prstGeom prst="homePlate">
            <a:avLst/>
          </a:prstGeom>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7686675" y="290872"/>
            <a:ext cx="2778286" cy="2176104"/>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357380" y="0"/>
            <a:ext cx="2729596" cy="220980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445108" y="1806851"/>
            <a:ext cx="11442091" cy="4093428"/>
          </a:xfrm>
          <a:prstGeom prst="rect">
            <a:avLst/>
          </a:prstGeom>
          <a:noFill/>
        </p:spPr>
        <p:txBody>
          <a:bodyPr wrap="square" rtlCol="0">
            <a:spAutoFit/>
          </a:bodyPr>
          <a:lstStyle/>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提供丰富的语言环境</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语言环境影响着婴儿语言的发展，成人可以利用时机加强和婴儿之间的对话，并且对婴儿的“语言”给予积极的回应，以增强婴儿发音的兴趣。</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鼓励婴儿掌握新的语音，并反复练习强化</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这一阶段婴儿发出的声音开始有了意义，当婴儿发出声音时，成人应及时给予强化，给婴儿一个正确的发音示范。特别提醒的是，成人常常使用的“叠字婴儿语”（如“吃饭饭”“喝水水”等），并不利于婴儿言语的发展。</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开展早期阅读，初步培养婴儿良好的阅读习惯</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前一阶段的睡前阅读活动这一时期应该继续保持下去，给幼儿营造一个良好的阅读环境，养成良好的阅读习惯，为后续的书面语言的学习打下良好的基础。</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445109" y="1147329"/>
            <a:ext cx="5666936" cy="523220"/>
          </a:xfrm>
          <a:prstGeom prst="rect">
            <a:avLst/>
          </a:prstGeom>
        </p:spPr>
        <p:txBody>
          <a:bodyPr wrap="none">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（三）</a:t>
            </a:r>
            <a:r>
              <a:rPr lang="en-US" altLang="zh-CN" sz="2800" dirty="0">
                <a:solidFill>
                  <a:srgbClr val="FF0000"/>
                </a:solidFill>
                <a:latin typeface="华文新魏" panose="02010800040101010101" pitchFamily="2" charset="-122"/>
                <a:ea typeface="华文新魏" panose="02010800040101010101" pitchFamily="2" charset="-122"/>
              </a:rPr>
              <a:t>9 </a:t>
            </a:r>
            <a:r>
              <a:rPr lang="zh-CN" altLang="en-US" sz="2800" dirty="0">
                <a:solidFill>
                  <a:srgbClr val="FF0000"/>
                </a:solidFill>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12 </a:t>
            </a:r>
            <a:r>
              <a:rPr lang="zh-CN" altLang="en-US" sz="2800" dirty="0">
                <a:solidFill>
                  <a:srgbClr val="FF0000"/>
                </a:solidFill>
                <a:latin typeface="华文新魏" panose="02010800040101010101" pitchFamily="2" charset="-122"/>
                <a:ea typeface="华文新魏" panose="02010800040101010101" pitchFamily="2" charset="-122"/>
              </a:rPr>
              <a:t>个月婴儿的言语教育</a:t>
            </a:r>
          </a:p>
        </p:txBody>
      </p:sp>
    </p:spTree>
    <p:extLst>
      <p:ext uri="{BB962C8B-B14F-4D97-AF65-F5344CB8AC3E}">
        <p14:creationId xmlns:p14="http://schemas.microsoft.com/office/powerpoint/2010/main" val="1428373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3" grpId="0" animBg="1"/>
      <p:bldP spid="18"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245C6187-B02D-4CBD-B22F-57AD120BCF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Freeform 53"/>
          <p:cNvSpPr/>
          <p:nvPr/>
        </p:nvSpPr>
        <p:spPr bwMode="auto">
          <a:xfrm>
            <a:off x="8757236" y="0"/>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257088" y="235280"/>
            <a:ext cx="1555748" cy="121645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028558" y="553249"/>
            <a:ext cx="6966811"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rgbClr val="5D9D2F"/>
                </a:solidFill>
                <a:latin typeface="华文新魏" panose="02010800040101010101" pitchFamily="2" charset="-122"/>
                <a:ea typeface="华文新魏" panose="02010800040101010101" pitchFamily="2" charset="-122"/>
              </a:rPr>
              <a:t>二、</a:t>
            </a:r>
            <a:r>
              <a:rPr lang="en-US" altLang="zh-CN" sz="3200" cap="small" dirty="0">
                <a:solidFill>
                  <a:srgbClr val="5D9D2F"/>
                </a:solidFill>
                <a:latin typeface="华文新魏" panose="02010800040101010101" pitchFamily="2" charset="-122"/>
                <a:ea typeface="华文新魏" panose="02010800040101010101" pitchFamily="2" charset="-122"/>
              </a:rPr>
              <a:t>1 </a:t>
            </a:r>
            <a:r>
              <a:rPr lang="zh-CN" altLang="en-US" sz="3200" cap="small" dirty="0">
                <a:solidFill>
                  <a:srgbClr val="5D9D2F"/>
                </a:solidFill>
                <a:latin typeface="华文新魏" panose="02010800040101010101" pitchFamily="2" charset="-122"/>
                <a:ea typeface="华文新魏" panose="02010800040101010101" pitchFamily="2" charset="-122"/>
              </a:rPr>
              <a:t>～ </a:t>
            </a:r>
            <a:r>
              <a:rPr lang="en-US" altLang="zh-CN" sz="3200" cap="small" dirty="0">
                <a:solidFill>
                  <a:srgbClr val="5D9D2F"/>
                </a:solidFill>
                <a:latin typeface="华文新魏" panose="02010800040101010101" pitchFamily="2" charset="-122"/>
                <a:ea typeface="华文新魏" panose="02010800040101010101" pitchFamily="2" charset="-122"/>
              </a:rPr>
              <a:t>3 </a:t>
            </a:r>
            <a:r>
              <a:rPr lang="zh-CN" altLang="en-US" sz="3200" cap="small" dirty="0">
                <a:solidFill>
                  <a:srgbClr val="5D9D2F"/>
                </a:solidFill>
                <a:latin typeface="华文新魏" panose="02010800040101010101" pitchFamily="2" charset="-122"/>
                <a:ea typeface="华文新魏" panose="02010800040101010101" pitchFamily="2" charset="-122"/>
              </a:rPr>
              <a:t>岁婴幼儿的言语教育</a:t>
            </a:r>
            <a:endParaRPr lang="en-US" sz="32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902555" y="1520897"/>
            <a:ext cx="11026935" cy="4462760"/>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a:t>
            </a:r>
            <a:r>
              <a:rPr lang="en-US" altLang="zh-CN" sz="2400" dirty="0">
                <a:solidFill>
                  <a:srgbClr val="FF0000"/>
                </a:solidFill>
                <a:latin typeface="华文新魏" panose="02010800040101010101" pitchFamily="2" charset="-122"/>
                <a:ea typeface="华文新魏" panose="02010800040101010101" pitchFamily="2" charset="-122"/>
              </a:rPr>
              <a:t>1 </a:t>
            </a:r>
            <a:r>
              <a:rPr lang="zh-CN" altLang="en-US" sz="2400" dirty="0">
                <a:solidFill>
                  <a:srgbClr val="FF0000"/>
                </a:solidFill>
                <a:latin typeface="华文新魏" panose="02010800040101010101" pitchFamily="2" charset="-122"/>
                <a:ea typeface="华文新魏" panose="02010800040101010101" pitchFamily="2" charset="-122"/>
              </a:rPr>
              <a:t>～ </a:t>
            </a:r>
            <a:r>
              <a:rPr lang="en-US" altLang="zh-CN" sz="2400" dirty="0">
                <a:solidFill>
                  <a:srgbClr val="FF0000"/>
                </a:solidFill>
                <a:latin typeface="华文新魏" panose="02010800040101010101" pitchFamily="2" charset="-122"/>
                <a:ea typeface="华文新魏" panose="02010800040101010101" pitchFamily="2" charset="-122"/>
              </a:rPr>
              <a:t>1.5 </a:t>
            </a:r>
            <a:r>
              <a:rPr lang="zh-CN" altLang="en-US" sz="2400" dirty="0">
                <a:solidFill>
                  <a:srgbClr val="FF0000"/>
                </a:solidFill>
                <a:latin typeface="华文新魏" panose="02010800040101010101" pitchFamily="2" charset="-122"/>
                <a:ea typeface="华文新魏" panose="02010800040101010101" pitchFamily="2" charset="-122"/>
              </a:rPr>
              <a:t>岁婴幼儿的言语教育</a:t>
            </a:r>
            <a:endParaRPr lang="en-US" altLang="zh-CN" sz="2400" dirty="0">
              <a:solidFill>
                <a:srgbClr val="FF0000"/>
              </a:solidFill>
              <a:latin typeface="华文新魏" panose="02010800040101010101" pitchFamily="2" charset="-122"/>
              <a:ea typeface="华文新魏" panose="02010800040101010101" pitchFamily="2" charset="-122"/>
            </a:endParaRPr>
          </a:p>
          <a:p>
            <a:endParaRPr lang="zh-CN" altLang="en-US" sz="2000" dirty="0">
              <a:solidFill>
                <a:srgbClr val="FF000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帮助婴幼儿掌握新词，扩大词汇量</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这一阶段以及随后的几个阶段，婴幼儿学习语言的主要任务就是学习新词，扩大词汇量。</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多跟婴幼儿交谈，提供语言模仿的榜样，鼓励婴幼儿多开口，成人耐心倾听并应答</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婴幼儿所掌握的新词中，约有</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是通过日常父母与孩子有意无意地交谈而获得的，因此成人应该为婴幼儿营造一个积极应答的环境，鼓励婴幼儿开口说话。</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提高图画书的阅读</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研究表明，在家里或者托幼机构每天阅读的</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岁儿童与没有类似阅读经历的儿童相比，在语言技能上占有明显的优势。成人可以自制或购买图书，促进婴幼儿阅读兴趣的发展和阅读能力的提高，帮助婴幼儿养成良好的阅读习惯。</a:t>
            </a: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开展多种形式的语言游戏</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游戏是婴幼儿喜爱的活动，它的活动性和广泛性的特点，符合孩子的兴趣，可以比较容易地把他们吸引到学习活动中。</a:t>
            </a:r>
            <a:endParaRPr lang="zh-CN" altLang="en-US" sz="2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1097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3612474-EC40-4871-9EB4-BBAEF34017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5" name="矩形 4"/>
          <p:cNvSpPr/>
          <p:nvPr/>
        </p:nvSpPr>
        <p:spPr>
          <a:xfrm>
            <a:off x="4211131" y="524420"/>
            <a:ext cx="7742743" cy="5647700"/>
          </a:xfrm>
          <a:prstGeom prst="rect">
            <a:avLst/>
          </a:prstGeom>
        </p:spPr>
        <p:txBody>
          <a:bodyPr wrap="square">
            <a:spAutoFit/>
          </a:bodyPr>
          <a:lstStyle/>
          <a:p>
            <a:r>
              <a:rPr lang="en-US" altLang="zh-CN" sz="1900" dirty="0">
                <a:solidFill>
                  <a:srgbClr val="00B0F0"/>
                </a:solidFill>
                <a:latin typeface="华文新魏" panose="02010800040101010101" pitchFamily="2" charset="-122"/>
                <a:ea typeface="华文新魏" panose="02010800040101010101" pitchFamily="2" charset="-122"/>
              </a:rPr>
              <a:t>1. </a:t>
            </a:r>
            <a:r>
              <a:rPr lang="zh-CN" altLang="en-US" sz="1900" dirty="0">
                <a:solidFill>
                  <a:srgbClr val="00B0F0"/>
                </a:solidFill>
                <a:latin typeface="华文新魏" panose="02010800040101010101" pitchFamily="2" charset="-122"/>
                <a:ea typeface="华文新魏" panose="02010800040101010101" pitchFamily="2" charset="-122"/>
              </a:rPr>
              <a:t>为婴幼儿提供良好的言语榜样和言语示范</a:t>
            </a:r>
          </a:p>
          <a:p>
            <a:r>
              <a:rPr lang="zh-CN" altLang="en-US" sz="1900" dirty="0">
                <a:solidFill>
                  <a:schemeClr val="tx1">
                    <a:lumMod val="65000"/>
                    <a:lumOff val="35000"/>
                  </a:schemeClr>
                </a:solidFill>
                <a:latin typeface="华文新魏" panose="02010800040101010101" pitchFamily="2" charset="-122"/>
                <a:ea typeface="华文新魏" panose="02010800040101010101" pitchFamily="2" charset="-122"/>
              </a:rPr>
              <a:t>成人应该注意用丰富的面部表情、富有变化的语调、规范正确的发音、丰富而又准确的用词来造句，为婴幼儿提供良好的言语榜样和言语示范。</a:t>
            </a:r>
          </a:p>
          <a:p>
            <a:endParaRPr lang="en-US" altLang="zh-CN" sz="1900" dirty="0">
              <a:solidFill>
                <a:srgbClr val="00B0F0"/>
              </a:solidFill>
              <a:latin typeface="华文新魏" panose="02010800040101010101" pitchFamily="2" charset="-122"/>
              <a:ea typeface="华文新魏" panose="02010800040101010101" pitchFamily="2" charset="-122"/>
            </a:endParaRPr>
          </a:p>
          <a:p>
            <a:r>
              <a:rPr lang="en-US" altLang="zh-CN" sz="1900" dirty="0">
                <a:solidFill>
                  <a:srgbClr val="00B0F0"/>
                </a:solidFill>
                <a:latin typeface="华文新魏" panose="02010800040101010101" pitchFamily="2" charset="-122"/>
                <a:ea typeface="华文新魏" panose="02010800040101010101" pitchFamily="2" charset="-122"/>
              </a:rPr>
              <a:t>2. </a:t>
            </a:r>
            <a:r>
              <a:rPr lang="zh-CN" altLang="en-US" sz="1900" dirty="0">
                <a:solidFill>
                  <a:srgbClr val="00B0F0"/>
                </a:solidFill>
                <a:latin typeface="华文新魏" panose="02010800040101010101" pitchFamily="2" charset="-122"/>
                <a:ea typeface="华文新魏" panose="02010800040101010101" pitchFamily="2" charset="-122"/>
              </a:rPr>
              <a:t>主动和婴幼儿交谈，对婴幼儿的提问和讲述要正确对待</a:t>
            </a:r>
          </a:p>
          <a:p>
            <a:r>
              <a:rPr lang="zh-CN" altLang="en-US" sz="1900" dirty="0">
                <a:solidFill>
                  <a:schemeClr val="tx1">
                    <a:lumMod val="65000"/>
                    <a:lumOff val="35000"/>
                  </a:schemeClr>
                </a:solidFill>
                <a:latin typeface="华文新魏" panose="02010800040101010101" pitchFamily="2" charset="-122"/>
                <a:ea typeface="华文新魏" panose="02010800040101010101" pitchFamily="2" charset="-122"/>
              </a:rPr>
              <a:t>婴幼儿在这一阶段好像成了一个“勤学好问”的人，常常不断提问，不断讲述，仿佛想了解大千世界的一切问题，成人应认真对待，保持幼儿的好奇心。</a:t>
            </a:r>
          </a:p>
          <a:p>
            <a:endParaRPr lang="en-US" altLang="zh-CN" sz="1900" dirty="0">
              <a:solidFill>
                <a:srgbClr val="00B0F0"/>
              </a:solidFill>
              <a:latin typeface="华文新魏" panose="02010800040101010101" pitchFamily="2" charset="-122"/>
              <a:ea typeface="华文新魏" panose="02010800040101010101" pitchFamily="2" charset="-122"/>
            </a:endParaRPr>
          </a:p>
          <a:p>
            <a:r>
              <a:rPr lang="en-US" altLang="zh-CN" sz="1900" dirty="0">
                <a:solidFill>
                  <a:srgbClr val="00B0F0"/>
                </a:solidFill>
                <a:latin typeface="华文新魏" panose="02010800040101010101" pitchFamily="2" charset="-122"/>
                <a:ea typeface="华文新魏" panose="02010800040101010101" pitchFamily="2" charset="-122"/>
              </a:rPr>
              <a:t>3. </a:t>
            </a:r>
            <a:r>
              <a:rPr lang="zh-CN" altLang="en-US" sz="1900" dirty="0">
                <a:solidFill>
                  <a:srgbClr val="00B0F0"/>
                </a:solidFill>
                <a:latin typeface="华文新魏" panose="02010800040101010101" pitchFamily="2" charset="-122"/>
                <a:ea typeface="华文新魏" panose="02010800040101010101" pitchFamily="2" charset="-122"/>
              </a:rPr>
              <a:t>倾听文学作品，观看儿童动画片</a:t>
            </a:r>
          </a:p>
          <a:p>
            <a:r>
              <a:rPr lang="zh-CN" altLang="en-US" sz="1900" dirty="0">
                <a:solidFill>
                  <a:schemeClr val="tx1">
                    <a:lumMod val="65000"/>
                    <a:lumOff val="35000"/>
                  </a:schemeClr>
                </a:solidFill>
                <a:latin typeface="华文新魏" panose="02010800040101010101" pitchFamily="2" charset="-122"/>
                <a:ea typeface="华文新魏" panose="02010800040101010101" pitchFamily="2" charset="-122"/>
              </a:rPr>
              <a:t>可以每天在一个固定的时间让婴幼儿倾听一些优美动听、主题鲜明、短小精悍的故事、儿歌等，这是婴幼儿学习文学语言的绝好时机。可以选择一些轻松活泼、画面优美、生动有趣的儿童美术片或动画片，家长和婴幼儿一同观看，但注意选择的动画片应该符合婴幼儿年龄特点，内容积极向上，且时间不宜过长。</a:t>
            </a:r>
          </a:p>
          <a:p>
            <a:endParaRPr lang="en-US" altLang="zh-CN" sz="1900" dirty="0">
              <a:solidFill>
                <a:srgbClr val="00B0F0"/>
              </a:solidFill>
              <a:latin typeface="华文新魏" panose="02010800040101010101" pitchFamily="2" charset="-122"/>
              <a:ea typeface="华文新魏" panose="02010800040101010101" pitchFamily="2" charset="-122"/>
            </a:endParaRPr>
          </a:p>
          <a:p>
            <a:r>
              <a:rPr lang="en-US" altLang="zh-CN" sz="1900" dirty="0">
                <a:solidFill>
                  <a:srgbClr val="00B0F0"/>
                </a:solidFill>
                <a:latin typeface="华文新魏" panose="02010800040101010101" pitchFamily="2" charset="-122"/>
                <a:ea typeface="华文新魏" panose="02010800040101010101" pitchFamily="2" charset="-122"/>
              </a:rPr>
              <a:t>4. </a:t>
            </a:r>
            <a:r>
              <a:rPr lang="zh-CN" altLang="en-US" sz="1900" dirty="0">
                <a:solidFill>
                  <a:srgbClr val="00B0F0"/>
                </a:solidFill>
                <a:latin typeface="华文新魏" panose="02010800040101010101" pitchFamily="2" charset="-122"/>
                <a:ea typeface="华文新魏" panose="02010800040101010101" pitchFamily="2" charset="-122"/>
              </a:rPr>
              <a:t>继续开展早期阅读指导</a:t>
            </a:r>
          </a:p>
          <a:p>
            <a:r>
              <a:rPr lang="zh-CN" altLang="en-US" sz="1900" dirty="0">
                <a:solidFill>
                  <a:schemeClr val="tx1">
                    <a:lumMod val="65000"/>
                    <a:lumOff val="35000"/>
                  </a:schemeClr>
                </a:solidFill>
                <a:latin typeface="华文新魏" panose="02010800040101010101" pitchFamily="2" charset="-122"/>
                <a:ea typeface="华文新魏" panose="02010800040101010101" pitchFamily="2" charset="-122"/>
              </a:rPr>
              <a:t>这一阶段婴幼儿读图画书的兴趣较为浓厚，成人应当和婴幼儿共同阅读，并且一边给他们看图画，一边讲解，在游戏中进行词语练习。</a:t>
            </a:r>
            <a:endParaRPr lang="zh-CN" altLang="en-US" sz="1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2205" y="416458"/>
            <a:ext cx="3941145" cy="4970353"/>
          </a:xfrm>
          <a:prstGeom prst="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73533" y="665299"/>
            <a:ext cx="3450718" cy="1261884"/>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（二）</a:t>
            </a:r>
            <a:r>
              <a:rPr lang="en-US" altLang="zh-CN" sz="2800" dirty="0">
                <a:solidFill>
                  <a:srgbClr val="FF0000"/>
                </a:solidFill>
                <a:latin typeface="华文新魏" panose="02010800040101010101" pitchFamily="2" charset="-122"/>
                <a:ea typeface="华文新魏" panose="02010800040101010101" pitchFamily="2" charset="-122"/>
              </a:rPr>
              <a:t>1.5 </a:t>
            </a:r>
            <a:r>
              <a:rPr lang="zh-CN" altLang="en-US" sz="2800" dirty="0">
                <a:solidFill>
                  <a:srgbClr val="FF0000"/>
                </a:solidFill>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2 </a:t>
            </a:r>
            <a:r>
              <a:rPr lang="zh-CN" altLang="en-US" sz="2800" dirty="0">
                <a:solidFill>
                  <a:srgbClr val="FF0000"/>
                </a:solidFill>
                <a:latin typeface="华文新魏" panose="02010800040101010101" pitchFamily="2" charset="-122"/>
                <a:ea typeface="华文新魏" panose="02010800040101010101" pitchFamily="2" charset="-122"/>
              </a:rPr>
              <a:t>岁婴     </a:t>
            </a:r>
            <a:endParaRPr lang="en-US" altLang="zh-CN" sz="2800" dirty="0">
              <a:solidFill>
                <a:srgbClr val="FF0000"/>
              </a:solidFill>
              <a:latin typeface="华文新魏" panose="02010800040101010101" pitchFamily="2" charset="-122"/>
              <a:ea typeface="华文新魏" panose="02010800040101010101" pitchFamily="2" charset="-122"/>
            </a:endParaRPr>
          </a:p>
          <a:p>
            <a:r>
              <a:rPr lang="en-US" altLang="zh-CN" sz="2800" dirty="0">
                <a:solidFill>
                  <a:srgbClr val="FF0000"/>
                </a:solidFill>
                <a:latin typeface="华文新魏" panose="02010800040101010101" pitchFamily="2" charset="-122"/>
                <a:ea typeface="华文新魏" panose="02010800040101010101" pitchFamily="2" charset="-122"/>
              </a:rPr>
              <a:t>        </a:t>
            </a:r>
            <a:r>
              <a:rPr lang="zh-CN" altLang="en-US" sz="2800" dirty="0">
                <a:solidFill>
                  <a:srgbClr val="FF0000"/>
                </a:solidFill>
                <a:latin typeface="华文新魏" panose="02010800040101010101" pitchFamily="2" charset="-122"/>
                <a:ea typeface="华文新魏" panose="02010800040101010101" pitchFamily="2" charset="-122"/>
              </a:rPr>
              <a:t>幼儿的言语教育</a:t>
            </a:r>
          </a:p>
          <a:p>
            <a:endParaRPr lang="en-US" altLang="zh-CN" sz="2000" dirty="0">
              <a:solidFill>
                <a:srgbClr val="00B0F0"/>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479316" y="2592648"/>
            <a:ext cx="2986922" cy="2086170"/>
          </a:xfrm>
          <a:prstGeom prst="rect">
            <a:avLst/>
          </a:prstGeom>
          <a:blipFill dpi="0" rotWithShape="1">
            <a:blip r:embed="rId4"/>
            <a:srcRect/>
            <a:stretch>
              <a:fillRect b="-5470"/>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550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8"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7"/>
            <a:r>
              <a:rPr lang="zh-CN" altLang="en-US" sz="3999" cap="small" dirty="0">
                <a:solidFill>
                  <a:srgbClr val="5D9D2F"/>
                </a:solidFill>
                <a:latin typeface="华文新魏" panose="02010800040101010101" pitchFamily="2" charset="-122"/>
                <a:ea typeface="华文新魏" panose="02010800040101010101" pitchFamily="2" charset="-122"/>
              </a:rPr>
              <a:t>内容结构图</a:t>
            </a:r>
            <a:endParaRPr lang="en-US" sz="3999"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a:extLst>
              <a:ext uri="{FF2B5EF4-FFF2-40B4-BE49-F238E27FC236}">
                <a16:creationId xmlns:a16="http://schemas.microsoft.com/office/drawing/2014/main" id="{1428FBA7-3444-486A-9CFC-878DF8F4A0C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95286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865D411-F4F4-4DE0-A08F-38B1DFF3D2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2" name="任意多边形: 形状 260"/>
          <p:cNvSpPr/>
          <p:nvPr/>
        </p:nvSpPr>
        <p:spPr>
          <a:xfrm>
            <a:off x="8736330" y="-12383"/>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 name="五边形 10"/>
          <p:cNvSpPr/>
          <p:nvPr/>
        </p:nvSpPr>
        <p:spPr>
          <a:xfrm>
            <a:off x="0" y="350203"/>
            <a:ext cx="6703395" cy="771615"/>
          </a:xfrm>
          <a:prstGeom prst="homePlate">
            <a:avLst/>
          </a:prstGeom>
          <a:solidFill>
            <a:schemeClr val="accent4">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267699" y="-66675"/>
            <a:ext cx="2864011" cy="2489936"/>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981950" y="0"/>
            <a:ext cx="2809876" cy="2091096"/>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437836" y="949693"/>
            <a:ext cx="7211821" cy="1754326"/>
          </a:xfrm>
          <a:prstGeom prst="rect">
            <a:avLst/>
          </a:prstGeom>
          <a:noFill/>
        </p:spPr>
        <p:txBody>
          <a:bodyPr wrap="square" rtlCol="0">
            <a:spAutoFit/>
          </a:bodyPr>
          <a:lstStyle/>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让婴幼儿多看、多听、多说、多练</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要有计划地带领婴幼儿直接观察、接触外界物体，积累感性经验。培养婴幼儿注意倾听，是发展口语的先决条件。给婴幼儿创设说的环境，利用一切环境和机会随时随地与婴幼儿交谈。培养婴幼儿的正确发音，丰富词汇，教会他们说话。</a:t>
            </a:r>
          </a:p>
        </p:txBody>
      </p:sp>
      <p:sp>
        <p:nvSpPr>
          <p:cNvPr id="5" name="矩形 4"/>
          <p:cNvSpPr/>
          <p:nvPr/>
        </p:nvSpPr>
        <p:spPr>
          <a:xfrm>
            <a:off x="331979" y="522328"/>
            <a:ext cx="5830442" cy="523220"/>
          </a:xfrm>
          <a:prstGeom prst="rect">
            <a:avLst/>
          </a:prstGeom>
        </p:spPr>
        <p:txBody>
          <a:bodyPr wrap="none">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（三）</a:t>
            </a:r>
            <a:r>
              <a:rPr lang="en-US" altLang="zh-CN" sz="2800" dirty="0">
                <a:solidFill>
                  <a:srgbClr val="FF0000"/>
                </a:solidFill>
                <a:latin typeface="华文新魏" panose="02010800040101010101" pitchFamily="2" charset="-122"/>
                <a:ea typeface="华文新魏" panose="02010800040101010101" pitchFamily="2" charset="-122"/>
              </a:rPr>
              <a:t>2 </a:t>
            </a:r>
            <a:r>
              <a:rPr lang="zh-CN" altLang="en-US" sz="2800" dirty="0">
                <a:solidFill>
                  <a:srgbClr val="FF0000"/>
                </a:solidFill>
                <a:latin typeface="华文新魏" panose="02010800040101010101" pitchFamily="2" charset="-122"/>
                <a:ea typeface="华文新魏" panose="02010800040101010101" pitchFamily="2" charset="-122"/>
              </a:rPr>
              <a:t>～ </a:t>
            </a:r>
            <a:r>
              <a:rPr lang="en-US" altLang="zh-CN" sz="2800" dirty="0">
                <a:solidFill>
                  <a:srgbClr val="FF0000"/>
                </a:solidFill>
                <a:latin typeface="华文新魏" panose="02010800040101010101" pitchFamily="2" charset="-122"/>
                <a:ea typeface="华文新魏" panose="02010800040101010101" pitchFamily="2" charset="-122"/>
              </a:rPr>
              <a:t>2.5 </a:t>
            </a:r>
            <a:r>
              <a:rPr lang="zh-CN" altLang="en-US" sz="2800" dirty="0">
                <a:solidFill>
                  <a:srgbClr val="FF0000"/>
                </a:solidFill>
                <a:latin typeface="华文新魏" panose="02010800040101010101" pitchFamily="2" charset="-122"/>
                <a:ea typeface="华文新魏" panose="02010800040101010101" pitchFamily="2" charset="-122"/>
              </a:rPr>
              <a:t>岁婴幼儿的言语教育</a:t>
            </a:r>
          </a:p>
        </p:txBody>
      </p:sp>
      <p:sp>
        <p:nvSpPr>
          <p:cNvPr id="6" name="矩形 5"/>
          <p:cNvSpPr/>
          <p:nvPr/>
        </p:nvSpPr>
        <p:spPr>
          <a:xfrm>
            <a:off x="437835" y="2824241"/>
            <a:ext cx="11344589" cy="3139321"/>
          </a:xfrm>
          <a:prstGeom prst="rect">
            <a:avLst/>
          </a:prstGeom>
        </p:spPr>
        <p:txBody>
          <a:bodyPr wrap="square">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鼓励婴幼儿同伴之间的自发模仿和相互交谈</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随时随地帮助婴幼儿正确使用言语</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日常生活是婴幼儿学习语言的基本环境，在整个环境中丰富词汇，发展口语有很多得天独厚的条件。</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4. </a:t>
            </a:r>
            <a:r>
              <a:rPr lang="zh-CN" altLang="en-US" dirty="0">
                <a:solidFill>
                  <a:srgbClr val="00B0F0"/>
                </a:solidFill>
                <a:latin typeface="华文新魏" panose="02010800040101010101" pitchFamily="2" charset="-122"/>
                <a:ea typeface="华文新魏" panose="02010800040101010101" pitchFamily="2" charset="-122"/>
              </a:rPr>
              <a:t>在游戏中练习说话</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通过游戏练习说话，可以在婴儿自由玩耍时询问他们在玩什么东西，在做什么事情。成人有时也可以扮演游戏中的一个角色与婴儿对话，如玩扮家家。</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dirty="0">
                <a:solidFill>
                  <a:srgbClr val="00B0F0"/>
                </a:solidFill>
                <a:latin typeface="华文新魏" panose="02010800040101010101" pitchFamily="2" charset="-122"/>
                <a:ea typeface="华文新魏" panose="02010800040101010101" pitchFamily="2" charset="-122"/>
              </a:rPr>
              <a:t>5. </a:t>
            </a:r>
            <a:r>
              <a:rPr lang="zh-CN" altLang="en-US" dirty="0">
                <a:solidFill>
                  <a:srgbClr val="00B0F0"/>
                </a:solidFill>
                <a:latin typeface="华文新魏" panose="02010800040101010101" pitchFamily="2" charset="-122"/>
                <a:ea typeface="华文新魏" panose="02010800040101010101" pitchFamily="2" charset="-122"/>
              </a:rPr>
              <a:t>组织多种形式的言语教育活动</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语言教育活动的组织形式应多种多样，主要类型有倾听、表述、欣赏文学作品和听说游戏、早期阅读等。</a:t>
            </a:r>
            <a:endParaRPr lang="zh-CN" altLang="en-US" sz="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5266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4" grpId="0" animBg="1"/>
      <p:bldP spid="3" grpId="0" animBg="1"/>
      <p:bldP spid="18"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45D1AB6-FFA6-4D93-8D11-19799C00F9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Freeform 53"/>
          <p:cNvSpPr/>
          <p:nvPr/>
        </p:nvSpPr>
        <p:spPr bwMode="auto">
          <a:xfrm>
            <a:off x="8757236" y="0"/>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135274" y="172695"/>
            <a:ext cx="1771470" cy="1329511"/>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1906744" y="1296019"/>
            <a:ext cx="6026335"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304155" y="272084"/>
            <a:ext cx="1433708" cy="1130731"/>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0082FFD-B8FE-431D-9AB4-65F4E7BF2B8B}"/>
              </a:ext>
            </a:extLst>
          </p:cNvPr>
          <p:cNvSpPr txBox="1"/>
          <p:nvPr/>
        </p:nvSpPr>
        <p:spPr>
          <a:xfrm>
            <a:off x="729825" y="1893671"/>
            <a:ext cx="11459972" cy="3416320"/>
          </a:xfrm>
          <a:prstGeom prst="rect">
            <a:avLst/>
          </a:prstGeom>
          <a:noFill/>
        </p:spPr>
        <p:txBody>
          <a:bodyPr wrap="square" rtlCol="0">
            <a:spAutoFit/>
          </a:bodyPr>
          <a:lstStyle/>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这一时期的婴幼儿处于目标口语初步发展阶段，词汇量迅速增加。在这一过程中婴幼儿必须学会与他人进行有效、合适的交流，通过轮流讲话，等待共同话题，清晰地阐述自己的信息，以及遵守社会互动的文化习惯。具体教育建议如下：</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提供丰富的语言学习环境，丰富婴幼儿的语言经验。</a:t>
            </a: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欣赏文学作品，重复和理解作品内容。</a:t>
            </a:r>
          </a:p>
          <a:p>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组织婴幼儿进行谈话活动。</a:t>
            </a:r>
          </a:p>
          <a:p>
            <a:r>
              <a:rPr lang="en-US" altLang="zh-CN" sz="2400" dirty="0">
                <a:solidFill>
                  <a:srgbClr val="00B0F0"/>
                </a:solidFill>
                <a:latin typeface="华文新魏" panose="02010800040101010101" pitchFamily="2" charset="-122"/>
                <a:ea typeface="华文新魏" panose="02010800040101010101" pitchFamily="2" charset="-122"/>
              </a:rPr>
              <a:t>4. </a:t>
            </a:r>
            <a:r>
              <a:rPr lang="zh-CN" altLang="en-US" sz="2400" dirty="0">
                <a:solidFill>
                  <a:srgbClr val="00B0F0"/>
                </a:solidFill>
                <a:latin typeface="华文新魏" panose="02010800040101010101" pitchFamily="2" charset="-122"/>
                <a:ea typeface="华文新魏" panose="02010800040101010101" pitchFamily="2" charset="-122"/>
              </a:rPr>
              <a:t>在听说游戏活动中发展婴幼儿语言。</a:t>
            </a:r>
          </a:p>
          <a:p>
            <a:r>
              <a:rPr lang="en-US" altLang="zh-CN" sz="2400" dirty="0">
                <a:solidFill>
                  <a:srgbClr val="00B0F0"/>
                </a:solidFill>
                <a:latin typeface="华文新魏" panose="02010800040101010101" pitchFamily="2" charset="-122"/>
                <a:ea typeface="华文新魏" panose="02010800040101010101" pitchFamily="2" charset="-122"/>
              </a:rPr>
              <a:t>5. </a:t>
            </a:r>
            <a:r>
              <a:rPr lang="zh-CN" altLang="en-US" sz="2400" dirty="0">
                <a:solidFill>
                  <a:srgbClr val="00B0F0"/>
                </a:solidFill>
                <a:latin typeface="华文新魏" panose="02010800040101010101" pitchFamily="2" charset="-122"/>
                <a:ea typeface="华文新魏" panose="02010800040101010101" pitchFamily="2" charset="-122"/>
              </a:rPr>
              <a:t>开展早期集体阅读活动。</a:t>
            </a:r>
            <a:endParaRPr lang="zh-CN" altLang="en-US" sz="300" dirty="0">
              <a:solidFill>
                <a:srgbClr val="00B0F0"/>
              </a:solidFill>
              <a:latin typeface="华文楷体" panose="02010600040101010101" pitchFamily="2" charset="-122"/>
              <a:ea typeface="华文楷体" panose="02010600040101010101" pitchFamily="2" charset="-122"/>
            </a:endParaRPr>
          </a:p>
        </p:txBody>
      </p:sp>
      <p:sp>
        <p:nvSpPr>
          <p:cNvPr id="5" name="矩形 4"/>
          <p:cNvSpPr/>
          <p:nvPr/>
        </p:nvSpPr>
        <p:spPr>
          <a:xfrm>
            <a:off x="2013613" y="545061"/>
            <a:ext cx="6636753" cy="584775"/>
          </a:xfrm>
          <a:prstGeom prst="rect">
            <a:avLst/>
          </a:prstGeom>
        </p:spPr>
        <p:txBody>
          <a:bodyPr wrap="none">
            <a:spAutoFit/>
          </a:bodyPr>
          <a:lstStyle/>
          <a:p>
            <a:r>
              <a:rPr lang="zh-CN" altLang="en-US" sz="3200" dirty="0">
                <a:solidFill>
                  <a:srgbClr val="FF0000"/>
                </a:solidFill>
                <a:latin typeface="华文新魏" panose="02010800040101010101" pitchFamily="2" charset="-122"/>
                <a:ea typeface="华文新魏" panose="02010800040101010101" pitchFamily="2" charset="-122"/>
              </a:rPr>
              <a:t>（四）</a:t>
            </a:r>
            <a:r>
              <a:rPr lang="en-US" altLang="zh-CN" sz="3200" dirty="0">
                <a:solidFill>
                  <a:srgbClr val="FF0000"/>
                </a:solidFill>
                <a:latin typeface="华文新魏" panose="02010800040101010101" pitchFamily="2" charset="-122"/>
                <a:ea typeface="华文新魏" panose="02010800040101010101" pitchFamily="2" charset="-122"/>
              </a:rPr>
              <a:t>2.5 </a:t>
            </a:r>
            <a:r>
              <a:rPr lang="zh-CN" altLang="en-US" sz="3200" dirty="0">
                <a:solidFill>
                  <a:srgbClr val="FF0000"/>
                </a:solidFill>
                <a:latin typeface="华文新魏" panose="02010800040101010101" pitchFamily="2" charset="-122"/>
                <a:ea typeface="华文新魏" panose="02010800040101010101" pitchFamily="2" charset="-122"/>
              </a:rPr>
              <a:t>～ </a:t>
            </a:r>
            <a:r>
              <a:rPr lang="en-US" altLang="zh-CN" sz="3200" dirty="0">
                <a:solidFill>
                  <a:srgbClr val="FF0000"/>
                </a:solidFill>
                <a:latin typeface="华文新魏" panose="02010800040101010101" pitchFamily="2" charset="-122"/>
                <a:ea typeface="华文新魏" panose="02010800040101010101" pitchFamily="2" charset="-122"/>
              </a:rPr>
              <a:t>3 </a:t>
            </a:r>
            <a:r>
              <a:rPr lang="zh-CN" altLang="en-US" sz="3200" dirty="0">
                <a:solidFill>
                  <a:srgbClr val="FF0000"/>
                </a:solidFill>
                <a:latin typeface="华文新魏" panose="02010800040101010101" pitchFamily="2" charset="-122"/>
                <a:ea typeface="华文新魏" panose="02010800040101010101" pitchFamily="2" charset="-122"/>
              </a:rPr>
              <a:t>岁婴幼儿的言语教育</a:t>
            </a:r>
          </a:p>
        </p:txBody>
      </p:sp>
    </p:spTree>
    <p:extLst>
      <p:ext uri="{BB962C8B-B14F-4D97-AF65-F5344CB8AC3E}">
        <p14:creationId xmlns:p14="http://schemas.microsoft.com/office/powerpoint/2010/main" val="349805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8"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0CBD73B-C29F-430C-B830-12BBC7C914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7" name="剪去对角的矩形 6"/>
          <p:cNvSpPr/>
          <p:nvPr/>
        </p:nvSpPr>
        <p:spPr>
          <a:xfrm>
            <a:off x="495300" y="462601"/>
            <a:ext cx="5572125" cy="690686"/>
          </a:xfrm>
          <a:prstGeom prst="snip2Diag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10074" y="46260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636584" y="39564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612615" y="529013"/>
            <a:ext cx="6966811"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cap="small" dirty="0">
                <a:solidFill>
                  <a:schemeClr val="bg1"/>
                </a:solidFill>
                <a:latin typeface="华文新魏" panose="02010800040101010101" pitchFamily="2" charset="-122"/>
                <a:ea typeface="华文新魏" panose="02010800040101010101" pitchFamily="2" charset="-122"/>
              </a:rPr>
              <a:t>三、</a:t>
            </a:r>
            <a:r>
              <a:rPr lang="en-US" altLang="zh-CN" sz="3200" cap="small" dirty="0">
                <a:solidFill>
                  <a:schemeClr val="bg1"/>
                </a:solidFill>
                <a:latin typeface="华文新魏" panose="02010800040101010101" pitchFamily="2" charset="-122"/>
                <a:ea typeface="华文新魏" panose="02010800040101010101" pitchFamily="2" charset="-122"/>
              </a:rPr>
              <a:t>3 </a:t>
            </a:r>
            <a:r>
              <a:rPr lang="zh-CN" altLang="en-US" sz="3200" cap="small" dirty="0">
                <a:solidFill>
                  <a:schemeClr val="bg1"/>
                </a:solidFill>
                <a:latin typeface="华文新魏" panose="02010800040101010101" pitchFamily="2" charset="-122"/>
                <a:ea typeface="华文新魏" panose="02010800040101010101" pitchFamily="2" charset="-122"/>
              </a:rPr>
              <a:t>～ </a:t>
            </a:r>
            <a:r>
              <a:rPr lang="en-US" altLang="zh-CN" sz="3200" cap="small" dirty="0">
                <a:solidFill>
                  <a:schemeClr val="bg1"/>
                </a:solidFill>
                <a:latin typeface="华文新魏" panose="02010800040101010101" pitchFamily="2" charset="-122"/>
                <a:ea typeface="华文新魏" panose="02010800040101010101" pitchFamily="2" charset="-122"/>
              </a:rPr>
              <a:t>6 </a:t>
            </a:r>
            <a:r>
              <a:rPr lang="zh-CN" altLang="en-US" sz="3200" cap="small" dirty="0">
                <a:solidFill>
                  <a:schemeClr val="bg1"/>
                </a:solidFill>
                <a:latin typeface="华文新魏" panose="02010800040101010101" pitchFamily="2" charset="-122"/>
                <a:ea typeface="华文新魏" panose="02010800040101010101" pitchFamily="2" charset="-122"/>
              </a:rPr>
              <a:t>岁幼儿的言语教育</a:t>
            </a:r>
            <a:endParaRPr lang="en-US" sz="3200" cap="small" dirty="0">
              <a:solidFill>
                <a:schemeClr val="bg1"/>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96726" y="3711966"/>
            <a:ext cx="5816444" cy="2031325"/>
          </a:xfrm>
          <a:prstGeom prst="rect">
            <a:avLst/>
          </a:prstGeom>
          <a:noFill/>
        </p:spPr>
        <p:txBody>
          <a:bodyPr wrap="square" rtlCol="0">
            <a:spAutoFit/>
          </a:bodyPr>
          <a:lstStyle/>
          <a:p>
            <a:r>
              <a:rPr lang="zh-CN" altLang="en-US" dirty="0">
                <a:solidFill>
                  <a:srgbClr val="FF0000"/>
                </a:solidFill>
                <a:latin typeface="华文新魏" panose="02010800040101010101" pitchFamily="2" charset="-122"/>
                <a:ea typeface="华文新魏" panose="02010800040101010101" pitchFamily="2" charset="-122"/>
              </a:rPr>
              <a:t>（二）关注幼儿语言学习的特点，采用符合学前教育规律的方式组织活动</a:t>
            </a:r>
          </a:p>
          <a:p>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《3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 </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岁儿童学习与发展指南</a:t>
            </a:r>
            <a:r>
              <a:rPr lang="en-US" altLang="zh-CN" dirty="0">
                <a:solidFill>
                  <a:schemeClr val="tx1">
                    <a:lumMod val="65000"/>
                    <a:lumOff val="35000"/>
                  </a:schemeClr>
                </a:solidFill>
                <a:latin typeface="华文新魏" panose="02010800040101010101" pitchFamily="2" charset="-122"/>
                <a:ea typeface="华文新魏" panose="02010800040101010101" pitchFamily="2" charset="-122"/>
              </a:rPr>
              <a:t>》</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指出：“幼儿的语言学习需要相应的社会经验支持，应通过多种活动扩展幼儿的生活经验，丰富语言的内容，增强理解和表达能力。”为此，要让幼儿在活动中、游戏中、创造中学习语言。</a:t>
            </a:r>
          </a:p>
        </p:txBody>
      </p:sp>
      <p:sp>
        <p:nvSpPr>
          <p:cNvPr id="5" name="矩形 4"/>
          <p:cNvSpPr/>
          <p:nvPr/>
        </p:nvSpPr>
        <p:spPr>
          <a:xfrm>
            <a:off x="6766074" y="3711965"/>
            <a:ext cx="5029200" cy="2031325"/>
          </a:xfrm>
          <a:prstGeom prst="rect">
            <a:avLst/>
          </a:prstGeom>
        </p:spPr>
        <p:txBody>
          <a:bodyPr wrap="square">
            <a:spAutoFit/>
          </a:bodyPr>
          <a:lstStyle/>
          <a:p>
            <a:r>
              <a:rPr lang="zh-CN" altLang="en-US" dirty="0">
                <a:solidFill>
                  <a:srgbClr val="FF0000"/>
                </a:solidFill>
                <a:latin typeface="华文新魏" panose="02010800040101010101" pitchFamily="2" charset="-122"/>
                <a:ea typeface="华文新魏" panose="02010800040101010101" pitchFamily="2" charset="-122"/>
              </a:rPr>
              <a:t>（三）关注高质量的早期阅读环境，帮助幼儿做好纵深学习的读写准备</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在帮助幼儿获得高质量的口语词汇、口语表达和倾听能力的基础上，提供机会让幼儿获得前阅读、前识字和前书写的经验。为幼儿选择适合其阅读需要的学习内容，</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提供高质量的图画书。</a:t>
            </a:r>
            <a:endParaRPr lang="zh-CN" altLang="en-US" sz="8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384015" y="1680407"/>
            <a:ext cx="6096000" cy="1754326"/>
          </a:xfrm>
          <a:prstGeom prst="rect">
            <a:avLst/>
          </a:prstGeom>
        </p:spPr>
        <p:txBody>
          <a:bodyPr>
            <a:spAutoFit/>
          </a:bodyPr>
          <a:lstStyle/>
          <a:p>
            <a:r>
              <a:rPr lang="zh-CN" altLang="en-US" dirty="0">
                <a:solidFill>
                  <a:srgbClr val="FF0000"/>
                </a:solidFill>
                <a:latin typeface="华文新魏" panose="02010800040101010101" pitchFamily="2" charset="-122"/>
                <a:ea typeface="华文新魏" panose="02010800040101010101" pitchFamily="2" charset="-122"/>
              </a:rPr>
              <a:t>（一）关注幼儿日常生活中的语言交往，创造无所不在的语言教育环境</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幼儿语言学习与发展的首要任务是帮助幼儿成为积极的语言运用者，在交往中逐渐学习理解和表达。幼儿需要有很多的机会与各种各样的人交往，在真实而平常的学</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习与生活中操练、扩展自己的语言经验。</a:t>
            </a:r>
          </a:p>
        </p:txBody>
      </p:sp>
    </p:spTree>
    <p:extLst>
      <p:ext uri="{BB962C8B-B14F-4D97-AF65-F5344CB8AC3E}">
        <p14:creationId xmlns:p14="http://schemas.microsoft.com/office/powerpoint/2010/main" val="415646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animBg="1"/>
      <p:bldP spid="13" grpId="0"/>
      <p:bldP spid="16"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pic>
        <p:nvPicPr>
          <p:cNvPr id="4" name="言语">
            <a:hlinkClick r:id="" action="ppaction://media"/>
            <a:extLst>
              <a:ext uri="{FF2B5EF4-FFF2-40B4-BE49-F238E27FC236}">
                <a16:creationId xmlns:a16="http://schemas.microsoft.com/office/drawing/2014/main" id="{FE5AD6DA-57FB-470F-BD7E-E1AE3E4CE8C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88473" y="1400860"/>
            <a:ext cx="8433302" cy="4672505"/>
          </a:xfrm>
          <a:prstGeom prst="rect">
            <a:avLst/>
          </a:prstGeom>
        </p:spPr>
      </p:pic>
    </p:spTree>
    <p:extLst>
      <p:ext uri="{BB962C8B-B14F-4D97-AF65-F5344CB8AC3E}">
        <p14:creationId xmlns:p14="http://schemas.microsoft.com/office/powerpoint/2010/main" val="10340171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6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608787" y="2106930"/>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509581" y="2414667"/>
            <a:ext cx="2441129"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言语概述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8DFC206-13C9-4E8C-8C34-AB84D108B4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5" name="矩形 4"/>
          <p:cNvSpPr/>
          <p:nvPr/>
        </p:nvSpPr>
        <p:spPr>
          <a:xfrm>
            <a:off x="0" y="0"/>
            <a:ext cx="5067300" cy="6858000"/>
          </a:xfrm>
          <a:prstGeom prst="rect">
            <a:avLst/>
          </a:prstGeom>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220184" y="2357491"/>
            <a:ext cx="4463297" cy="2794175"/>
          </a:xfrm>
          <a:prstGeom prst="rect">
            <a:avLst/>
          </a:prstGeom>
          <a:blipFill dpi="0" rotWithShape="1">
            <a:blip r:embed="rId4"/>
            <a:srcRec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8290" y="1100520"/>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FFFF00"/>
                </a:solidFill>
                <a:latin typeface="华文新魏" panose="02010800040101010101" pitchFamily="2" charset="-122"/>
                <a:ea typeface="华文新魏" panose="02010800040101010101" pitchFamily="2" charset="-122"/>
              </a:rPr>
              <a:t>一、言语与语言</a:t>
            </a:r>
            <a:endParaRPr lang="en-US" sz="3199" cap="small" dirty="0">
              <a:solidFill>
                <a:srgbClr val="FFFF00"/>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5866462" y="826552"/>
            <a:ext cx="5153963" cy="4585871"/>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（一）语言和言语的概念</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语言是人类用于交流的一种符号系统，它以词为基本单位，以语法为构造规则。语言是人们共同创造并认同的一整套被赋予意义的符号。言语是人们运用语言材料和语言规则所进行的交际活动的过程。</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简而言之，个体使用语言的过程即言语。言语包括对语言的接受和发出两个活动过程，即人们要感知、理解他人的语言也要学习发出他人能理解接受的语言。人们使用各种语言进行听、说、读、写等活动，就是作为交际过程的言语。</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6F94FD6-C54E-4BC3-BFE8-C101528F3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任意多边形: 形状 259"/>
          <p:cNvSpPr/>
          <p:nvPr/>
        </p:nvSpPr>
        <p:spPr>
          <a:xfrm flipH="1" flipV="1">
            <a:off x="698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1"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9201109" y="262296"/>
            <a:ext cx="2677782" cy="2528529"/>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648575" y="0"/>
            <a:ext cx="3958388" cy="266187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340045" y="2564494"/>
            <a:ext cx="11194729" cy="3139321"/>
          </a:xfrm>
          <a:prstGeom prst="rect">
            <a:avLst/>
          </a:prstGeom>
          <a:noFill/>
        </p:spPr>
        <p:txBody>
          <a:bodyPr wrap="square" rtlCol="0">
            <a:spAutoFit/>
          </a:bodyPr>
          <a:lstStyle/>
          <a:p>
            <a:endParaRPr lang="en-US" altLang="zh-CN" dirty="0">
              <a:solidFill>
                <a:srgbClr val="00B050"/>
              </a:solidFill>
              <a:latin typeface="华文新魏" panose="02010800040101010101" pitchFamily="2" charset="-122"/>
              <a:ea typeface="华文新魏" panose="02010800040101010101" pitchFamily="2" charset="-122"/>
            </a:endParaRPr>
          </a:p>
          <a:p>
            <a:r>
              <a:rPr lang="zh-CN" altLang="en-US" dirty="0">
                <a:solidFill>
                  <a:srgbClr val="00B050"/>
                </a:solidFill>
                <a:latin typeface="华文新魏" panose="02010800040101010101" pitchFamily="2" charset="-122"/>
                <a:ea typeface="华文新魏" panose="02010800040101010101" pitchFamily="2" charset="-122"/>
              </a:rPr>
              <a:t>首先</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，语言属于社会现象，它随着人类社会产生和发展，是人类社会历史发展的产物。言语属于人的心理现象，它是人脑的机能，是人运用语言进行思维和交际的心理过程。</a:t>
            </a:r>
          </a:p>
          <a:p>
            <a:endParaRPr lang="en-US" altLang="zh-CN" dirty="0">
              <a:solidFill>
                <a:srgbClr val="00B050"/>
              </a:solidFill>
              <a:latin typeface="华文新魏" panose="02010800040101010101" pitchFamily="2" charset="-122"/>
              <a:ea typeface="华文新魏" panose="02010800040101010101" pitchFamily="2" charset="-122"/>
            </a:endParaRPr>
          </a:p>
          <a:p>
            <a:r>
              <a:rPr lang="zh-CN" altLang="en-US" dirty="0">
                <a:solidFill>
                  <a:srgbClr val="00B050"/>
                </a:solidFill>
                <a:latin typeface="华文新魏" panose="02010800040101010101" pitchFamily="2" charset="-122"/>
                <a:ea typeface="华文新魏" panose="02010800040101010101" pitchFamily="2" charset="-122"/>
              </a:rPr>
              <a:t>其次</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语言是交际的工具，同一民族的不同成员可以使用同一种语言，也可以使用不同的语言进行交流。言语是交际的过程，掌握多种语言的人，可以使用不同的语言进行言语交际，同一种语言可以被不同的人使用，不同的人也可以使用同一种语言进行言语活动。</a:t>
            </a:r>
          </a:p>
          <a:p>
            <a:endParaRPr lang="en-US" altLang="zh-CN" dirty="0">
              <a:solidFill>
                <a:srgbClr val="00B050"/>
              </a:solidFill>
              <a:latin typeface="华文新魏" panose="02010800040101010101" pitchFamily="2" charset="-122"/>
              <a:ea typeface="华文新魏" panose="02010800040101010101" pitchFamily="2" charset="-122"/>
            </a:endParaRPr>
          </a:p>
          <a:p>
            <a:r>
              <a:rPr lang="zh-CN" altLang="en-US" dirty="0">
                <a:solidFill>
                  <a:srgbClr val="00B050"/>
                </a:solidFill>
                <a:latin typeface="华文新魏" panose="02010800040101010101" pitchFamily="2" charset="-122"/>
                <a:ea typeface="华文新魏" panose="02010800040101010101" pitchFamily="2" charset="-122"/>
              </a:rPr>
              <a:t>最后</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语言和言语相互联系，密不可分。一方面，语言的形成和发展离不开人的具体言语交流活动，并且只有通过人的言语活动，才能发挥它的交际工具的作用。另一方面，言语活动离不开语言。言语受到个人对语言掌握程度的制约，个人言语能力的强弱与其对语言掌握的熟练程度有直接的关系。</a:t>
            </a:r>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340045" y="1058591"/>
            <a:ext cx="6872267" cy="1508105"/>
          </a:xfrm>
          <a:prstGeom prst="rect">
            <a:avLst/>
          </a:prstGeom>
        </p:spPr>
        <p:txBody>
          <a:bodyPr wrap="square">
            <a:spAutoFit/>
          </a:bodyPr>
          <a:lstStyle/>
          <a:p>
            <a:r>
              <a:rPr lang="zh-CN" altLang="en-US" sz="3600" dirty="0">
                <a:solidFill>
                  <a:srgbClr val="FF0000"/>
                </a:solidFill>
                <a:latin typeface="华文新魏" panose="02010800040101010101" pitchFamily="2" charset="-122"/>
                <a:ea typeface="华文新魏" panose="02010800040101010101" pitchFamily="2" charset="-122"/>
              </a:rPr>
              <a:t>（二）言语与语言的区别与联系</a:t>
            </a:r>
          </a:p>
          <a:p>
            <a:endParaRPr lang="zh-CN" altLang="en-US" sz="2000" dirty="0">
              <a:solidFill>
                <a:srgbClr val="FF0000"/>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言语与语言既有区别又有联系，心理学与社会学从不同的角度分析过二者的差异，这里我们介绍的是华东师范大学梁宁建教授的观点。</a:t>
            </a: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4" grpId="0" animBg="1"/>
      <p:bldP spid="3" grpId="0" animBg="1"/>
      <p:bldP spid="16"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029B4C7E-CFF6-4082-9351-07A63175D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11" name="Freeform 53"/>
          <p:cNvSpPr/>
          <p:nvPr/>
        </p:nvSpPr>
        <p:spPr bwMode="auto">
          <a:xfrm rot="10800000">
            <a:off x="2205" y="614210"/>
            <a:ext cx="2862614" cy="572204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charset="-122"/>
              <a:ea typeface="微软雅黑" panose="020B0503020204020204"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7074798" y="735809"/>
            <a:ext cx="4252621" cy="256585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740755" y="541800"/>
            <a:ext cx="4979465" cy="295387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74490" y="530891"/>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二、言语的功能及种类</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374490" y="1471161"/>
            <a:ext cx="5816444" cy="2339102"/>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（一）言语的功能</a:t>
            </a:r>
          </a:p>
          <a:p>
            <a:r>
              <a:rPr lang="en-US" altLang="zh-CN" dirty="0">
                <a:solidFill>
                  <a:srgbClr val="00B0F0"/>
                </a:solidFill>
                <a:latin typeface="华文新魏" panose="02010800040101010101" pitchFamily="2" charset="-122"/>
                <a:ea typeface="华文新魏" panose="02010800040101010101" pitchFamily="2" charset="-122"/>
              </a:rPr>
              <a:t>1. </a:t>
            </a:r>
            <a:r>
              <a:rPr lang="zh-CN" altLang="en-US" dirty="0">
                <a:solidFill>
                  <a:srgbClr val="00B0F0"/>
                </a:solidFill>
                <a:latin typeface="华文新魏" panose="02010800040101010101" pitchFamily="2" charset="-122"/>
                <a:ea typeface="华文新魏" panose="02010800040101010101" pitchFamily="2" charset="-122"/>
              </a:rPr>
              <a:t>交际功能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人与人之间可以通过言语活动传递信息、沟通情感、交流思想、表达意愿。人类运用语言进行的言语交际是最为方便、快速的一种交流方式，虽然古人有“眉目传</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情”的说法，但是如果没有言语，只靠表情、动作来传情达意，将给人们带来诸多困扰和不便，甚至闹出不少笑话。</a:t>
            </a:r>
          </a:p>
        </p:txBody>
      </p:sp>
      <p:sp>
        <p:nvSpPr>
          <p:cNvPr id="5" name="矩形 4"/>
          <p:cNvSpPr/>
          <p:nvPr/>
        </p:nvSpPr>
        <p:spPr>
          <a:xfrm>
            <a:off x="6257925" y="4260723"/>
            <a:ext cx="6096000" cy="1477328"/>
          </a:xfrm>
          <a:prstGeom prst="rect">
            <a:avLst/>
          </a:prstGeom>
        </p:spPr>
        <p:txBody>
          <a:bodyPr>
            <a:spAutoFit/>
          </a:bodyPr>
          <a:lstStyle/>
          <a:p>
            <a:r>
              <a:rPr lang="en-US" altLang="zh-CN" dirty="0">
                <a:solidFill>
                  <a:srgbClr val="00B0F0"/>
                </a:solidFill>
                <a:latin typeface="华文新魏" panose="02010800040101010101" pitchFamily="2" charset="-122"/>
                <a:ea typeface="华文新魏" panose="02010800040101010101" pitchFamily="2" charset="-122"/>
              </a:rPr>
              <a:t>3. </a:t>
            </a:r>
            <a:r>
              <a:rPr lang="zh-CN" altLang="en-US" dirty="0">
                <a:solidFill>
                  <a:srgbClr val="00B0F0"/>
                </a:solidFill>
                <a:latin typeface="华文新魏" panose="02010800040101010101" pitchFamily="2" charset="-122"/>
                <a:ea typeface="华文新魏" panose="02010800040101010101" pitchFamily="2" charset="-122"/>
              </a:rPr>
              <a:t>调节功能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人通过言语不仅能认识客观事物，也能认识自己的心理和行为，使人的心理活动具有自觉的性质。人在活动前会在头脑中以词的形式进行行为目的的预定，在心理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活动过程中用词调节自己的心理和行动。</a:t>
            </a:r>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161925" y="3983724"/>
            <a:ext cx="6096000" cy="2031325"/>
          </a:xfrm>
          <a:prstGeom prst="rect">
            <a:avLst/>
          </a:prstGeom>
        </p:spPr>
        <p:txBody>
          <a:bodyPr>
            <a:spAutoFit/>
          </a:bodyPr>
          <a:lstStyle/>
          <a:p>
            <a:r>
              <a:rPr lang="en-US" altLang="zh-CN" dirty="0">
                <a:solidFill>
                  <a:srgbClr val="00B0F0"/>
                </a:solidFill>
                <a:latin typeface="华文新魏" panose="02010800040101010101" pitchFamily="2" charset="-122"/>
                <a:ea typeface="华文新魏" panose="02010800040101010101" pitchFamily="2" charset="-122"/>
              </a:rPr>
              <a:t>2. </a:t>
            </a:r>
            <a:r>
              <a:rPr lang="zh-CN" altLang="en-US" dirty="0">
                <a:solidFill>
                  <a:srgbClr val="00B0F0"/>
                </a:solidFill>
                <a:latin typeface="华文新魏" panose="02010800040101010101" pitchFamily="2" charset="-122"/>
                <a:ea typeface="华文新魏" panose="02010800040101010101" pitchFamily="2" charset="-122"/>
              </a:rPr>
              <a:t>概括功能</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言语中使用的词不仅能标志个别对象或现象，还能标志某一类事物的许多对象或现象。例如，“玩具”一词就包含了各种各样的玩具，“文具”也包括了铅笔、橡皮、</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尺子等许多用于书写办公等的用品。言语的概括功能加快了人们对事物的认识，促进了人的认识能力特别是思维能力的发展。</a:t>
            </a:r>
          </a:p>
        </p:txBody>
      </p:sp>
    </p:spTree>
    <p:extLst>
      <p:ext uri="{BB962C8B-B14F-4D97-AF65-F5344CB8AC3E}">
        <p14:creationId xmlns:p14="http://schemas.microsoft.com/office/powerpoint/2010/main" val="403663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par>
                                <p:cTn id="17" presetID="14" presetClass="entr" presetSubtype="1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4" grpId="0" animBg="1"/>
      <p:bldP spid="13" grpId="0"/>
      <p:bldP spid="18"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F2044074-0241-4ACD-A115-21D12EA89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956428" y="341385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169941" y="263620"/>
            <a:ext cx="5816444" cy="335476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（二）言语的种类</a:t>
            </a:r>
            <a:endParaRPr lang="en-US" altLang="zh-CN" sz="2400" dirty="0">
              <a:solidFill>
                <a:srgbClr val="FF0000"/>
              </a:solidFill>
              <a:latin typeface="华文新魏" panose="02010800040101010101" pitchFamily="2" charset="-122"/>
              <a:ea typeface="华文新魏" panose="02010800040101010101" pitchFamily="2" charset="-122"/>
            </a:endParaRPr>
          </a:p>
          <a:p>
            <a:endParaRPr lang="zh-CN" altLang="en-US" sz="2400" dirty="0">
              <a:solidFill>
                <a:srgbClr val="FF000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外部言语</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外部言语指的是进行交际时具有外显表现的言语。它包括口头言语和书面言语两种。</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口头言语</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指人凭借自己的发音器官发出语音表达思想与情感的言语。</a:t>
            </a:r>
          </a:p>
          <a:p>
            <a:r>
              <a:rPr lang="zh-CN" altLang="en-US" sz="2000" dirty="0">
                <a:solidFill>
                  <a:srgbClr val="00B050"/>
                </a:solidFill>
                <a:latin typeface="华文新魏" panose="02010800040101010101" pitchFamily="2" charset="-122"/>
                <a:ea typeface="华文新魏" panose="02010800040101010101" pitchFamily="2" charset="-122"/>
              </a:rPr>
              <a:t>书面言语</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是利用文字表达自己思想、情感的言语方式。</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5" name="矩形 4"/>
          <p:cNvSpPr/>
          <p:nvPr/>
        </p:nvSpPr>
        <p:spPr>
          <a:xfrm>
            <a:off x="6153109" y="3752407"/>
            <a:ext cx="6096000" cy="2062103"/>
          </a:xfrm>
          <a:prstGeom prst="rect">
            <a:avLst/>
          </a:prstGeom>
        </p:spPr>
        <p:txBody>
          <a:bodyPr>
            <a:spAutoFit/>
          </a:bodyPr>
          <a:lstStyle/>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内部言语</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内部言语是一种个体自问自答或在自己思考时不出声的言语活动。内部言语是在外部言语的基础上产生的。内部言语和外部言语之间有密切的关系。一方面没有外部言语就不会有内部言语；另一方面如果没有内部言语的参与，人们就不能很好地进行外部言语的活动。内部言语具有隐蔽性和简略性的特点。</a:t>
            </a:r>
            <a:endParaRPr lang="zh-CN" altLang="en-US" sz="8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6671469" y="323956"/>
            <a:ext cx="5244305" cy="3089895"/>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142455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BAE2B49-4269-43E7-8635-705C555FD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 y="5476175"/>
            <a:ext cx="12192000" cy="1368490"/>
          </a:xfrm>
          <a:prstGeom prst="rect">
            <a:avLst/>
          </a:prstGeom>
        </p:spPr>
      </p:pic>
      <p:sp>
        <p:nvSpPr>
          <p:cNvPr id="9" name="矩形: 圆角 1127"/>
          <p:cNvSpPr/>
          <p:nvPr/>
        </p:nvSpPr>
        <p:spPr>
          <a:xfrm>
            <a:off x="110936" y="952426"/>
            <a:ext cx="6146989" cy="4523749"/>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41333" y="1530069"/>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753754" y="1463114"/>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64950" y="1329845"/>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三、言语发生的生理基础</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279556" y="2244978"/>
            <a:ext cx="5816444" cy="2861660"/>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言语的产生需要一定的生理基础，主要包括发音机制和脑生理机制两个方面。</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首先，发音器官的成熟是儿童言语发生发展的重要生理前提。人的发音器官主要</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有呼吸系统、喉头和声带以及口腔、鼻腔和咽腔三个部分。其次，人类的心理活动都与大脑皮层的发展密切相关，言语活动是大脑皮层上不</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同神经中枢协同活动的结果。</a:t>
            </a:r>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同心圆 10"/>
          <p:cNvSpPr/>
          <p:nvPr/>
        </p:nvSpPr>
        <p:spPr>
          <a:xfrm>
            <a:off x="264901" y="1098624"/>
            <a:ext cx="361315" cy="364490"/>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Tree>
    <p:extLst>
      <p:ext uri="{BB962C8B-B14F-4D97-AF65-F5344CB8AC3E}">
        <p14:creationId xmlns:p14="http://schemas.microsoft.com/office/powerpoint/2010/main" val="266597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2000"/>
                                        <p:tgtEl>
                                          <p:spTgt spid="18"/>
                                        </p:tgtEl>
                                      </p:cBhvr>
                                    </p:animEffect>
                                  </p:childTnLst>
                                </p:cTn>
                              </p:par>
                              <p:par>
                                <p:cTn id="17" presetID="21"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animBg="1"/>
      <p:bldP spid="4" grpId="0" animBg="1"/>
      <p:bldP spid="13" grpId="0"/>
      <p:bldP spid="18" grpId="0"/>
      <p:bldP spid="11"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5052</Words>
  <Application>Microsoft Office PowerPoint</Application>
  <PresentationFormat>宽屏</PresentationFormat>
  <Paragraphs>278</Paragraphs>
  <Slides>34</Slides>
  <Notes>33</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34</vt:i4>
      </vt:variant>
    </vt:vector>
  </HeadingPairs>
  <TitlesOfParts>
    <vt:vector size="46"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14</cp:revision>
  <dcterms:created xsi:type="dcterms:W3CDTF">2019-04-12T00:49:44Z</dcterms:created>
  <dcterms:modified xsi:type="dcterms:W3CDTF">2019-04-23T05:37:25Z</dcterms:modified>
</cp:coreProperties>
</file>