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0.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 id="2147483677" r:id="rId3"/>
  </p:sldMasterIdLst>
  <p:notesMasterIdLst>
    <p:notesMasterId r:id="rId26"/>
  </p:notesMasterIdLst>
  <p:sldIdLst>
    <p:sldId id="470" r:id="rId4"/>
    <p:sldId id="471" r:id="rId5"/>
    <p:sldId id="3289" r:id="rId6"/>
    <p:sldId id="353" r:id="rId7"/>
    <p:sldId id="3220" r:id="rId8"/>
    <p:sldId id="3265" r:id="rId9"/>
    <p:sldId id="3280" r:id="rId10"/>
    <p:sldId id="3281" r:id="rId11"/>
    <p:sldId id="3282" r:id="rId12"/>
    <p:sldId id="3283" r:id="rId13"/>
    <p:sldId id="3284" r:id="rId14"/>
    <p:sldId id="3267" r:id="rId15"/>
    <p:sldId id="3285" r:id="rId16"/>
    <p:sldId id="3288" r:id="rId17"/>
    <p:sldId id="3287" r:id="rId18"/>
    <p:sldId id="3286" r:id="rId19"/>
    <p:sldId id="3261" r:id="rId20"/>
    <p:sldId id="3277" r:id="rId21"/>
    <p:sldId id="3278" r:id="rId22"/>
    <p:sldId id="3272" r:id="rId23"/>
    <p:sldId id="3290" r:id="rId24"/>
    <p:sldId id="3341"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25" autoAdjust="0"/>
    <p:restoredTop sz="94660"/>
  </p:normalViewPr>
  <p:slideViewPr>
    <p:cSldViewPr snapToGrid="0">
      <p:cViewPr varScale="1">
        <p:scale>
          <a:sx n="114" d="100"/>
          <a:sy n="114" d="100"/>
        </p:scale>
        <p:origin x="35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51406D1-A695-425A-934B-901394F673E4}" type="doc">
      <dgm:prSet loTypeId="urn:microsoft.com/office/officeart/2008/layout/HorizontalMultiLevelHierarchy" loCatId="hierarchy" qsTypeId="urn:microsoft.com/office/officeart/2005/8/quickstyle/simple1" qsCatId="simple" csTypeId="urn:microsoft.com/office/officeart/2005/8/colors/accent5_1" csCatId="accent5" phldr="1"/>
      <dgm:spPr/>
      <dgm:t>
        <a:bodyPr/>
        <a:lstStyle/>
        <a:p>
          <a:endParaRPr lang="zh-CN" altLang="en-US"/>
        </a:p>
      </dgm:t>
    </dgm:pt>
    <dgm:pt modelId="{296F8C38-CA02-4B6F-98C4-71340B4A3D98}">
      <dgm:prSet phldrT="[文本]" custT="1"/>
      <dgm:spPr/>
      <dgm:t>
        <a:bodyPr/>
        <a:lstStyle/>
        <a:p>
          <a:r>
            <a:rPr lang="zh-CN" altLang="en-US" sz="2800" dirty="0">
              <a:solidFill>
                <a:srgbClr val="5D9D2F"/>
              </a:solidFill>
              <a:latin typeface="华文新魏" panose="02010800040101010101" pitchFamily="2" charset="-122"/>
              <a:ea typeface="华文新魏" panose="02010800040101010101" pitchFamily="2" charset="-122"/>
            </a:rPr>
            <a:t>学前儿童的思维</a:t>
          </a:r>
        </a:p>
      </dgm:t>
    </dgm:pt>
    <dgm:pt modelId="{AC2FEF30-702E-4275-89A3-EE91C60DD1C3}" type="parTrans" cxnId="{AFC7BA4F-2E72-49B4-81A0-C54D37D50B7F}">
      <dgm:prSet/>
      <dgm:spPr/>
      <dgm:t>
        <a:bodyPr/>
        <a:lstStyle/>
        <a:p>
          <a:endParaRPr lang="zh-CN" altLang="en-US"/>
        </a:p>
      </dgm:t>
    </dgm:pt>
    <dgm:pt modelId="{FA077437-8DFF-400E-9DAA-10A19686E83D}" type="sibTrans" cxnId="{AFC7BA4F-2E72-49B4-81A0-C54D37D50B7F}">
      <dgm:prSet/>
      <dgm:spPr/>
      <dgm:t>
        <a:bodyPr/>
        <a:lstStyle/>
        <a:p>
          <a:endParaRPr lang="zh-CN" altLang="en-US"/>
        </a:p>
      </dgm:t>
    </dgm:pt>
    <dgm:pt modelId="{BCFF1AB7-8062-4E56-88FF-D0990B837C92}">
      <dgm:prSet phldrT="[文本]" custT="1"/>
      <dgm:spPr/>
      <dgm:t>
        <a:bodyPr/>
        <a:lstStyle/>
        <a:p>
          <a:r>
            <a:rPr lang="zh-CN" altLang="en-US" sz="2800" dirty="0">
              <a:solidFill>
                <a:srgbClr val="5D9D2F"/>
              </a:solidFill>
              <a:latin typeface="华文新魏" panose="02010800040101010101" pitchFamily="2" charset="-122"/>
              <a:ea typeface="华文新魏" panose="02010800040101010101" pitchFamily="2" charset="-122"/>
            </a:rPr>
            <a:t>思维概述</a:t>
          </a:r>
        </a:p>
      </dgm:t>
    </dgm:pt>
    <dgm:pt modelId="{2BD64780-29C1-44A2-88BF-A6A394763FE2}" type="parTrans" cxnId="{CC46E950-A1AD-4CF5-BC3B-4BCBD5E94BA8}">
      <dgm:prSet/>
      <dgm:spPr/>
      <dgm:t>
        <a:bodyPr/>
        <a:lstStyle/>
        <a:p>
          <a:endParaRPr lang="zh-CN" altLang="en-US"/>
        </a:p>
      </dgm:t>
    </dgm:pt>
    <dgm:pt modelId="{2CCF5E67-B9B9-4511-83F9-907B00E53DA6}" type="sibTrans" cxnId="{CC46E950-A1AD-4CF5-BC3B-4BCBD5E94BA8}">
      <dgm:prSet/>
      <dgm:spPr/>
      <dgm:t>
        <a:bodyPr/>
        <a:lstStyle/>
        <a:p>
          <a:endParaRPr lang="zh-CN" altLang="en-US"/>
        </a:p>
      </dgm:t>
    </dgm:pt>
    <dgm:pt modelId="{839D0676-5E0B-4298-9981-6EAEA1A1DF35}">
      <dgm:prSet phldrT="[文本]" custT="1"/>
      <dgm:spPr/>
      <dgm:t>
        <a:bodyPr/>
        <a:lstStyle/>
        <a:p>
          <a:r>
            <a:rPr lang="zh-CN" altLang="en-US" sz="2800" dirty="0">
              <a:solidFill>
                <a:srgbClr val="5D9D2F"/>
              </a:solidFill>
              <a:latin typeface="华文新魏" panose="02010800040101010101" pitchFamily="2" charset="-122"/>
              <a:ea typeface="华文新魏" panose="02010800040101010101" pitchFamily="2" charset="-122"/>
            </a:rPr>
            <a:t>学前儿童思维的产生与发展</a:t>
          </a:r>
        </a:p>
      </dgm:t>
    </dgm:pt>
    <dgm:pt modelId="{AE557F44-2BE8-400C-A7B1-88BB61E7FCFA}" type="parTrans" cxnId="{84B7A9CC-8914-4AF8-866A-D6C98D092713}">
      <dgm:prSet/>
      <dgm:spPr/>
      <dgm:t>
        <a:bodyPr/>
        <a:lstStyle/>
        <a:p>
          <a:endParaRPr lang="zh-CN" altLang="en-US"/>
        </a:p>
      </dgm:t>
    </dgm:pt>
    <dgm:pt modelId="{30A8F366-CB3F-4963-9773-61EEC7A475F0}" type="sibTrans" cxnId="{84B7A9CC-8914-4AF8-866A-D6C98D092713}">
      <dgm:prSet/>
      <dgm:spPr/>
      <dgm:t>
        <a:bodyPr/>
        <a:lstStyle/>
        <a:p>
          <a:endParaRPr lang="zh-CN" altLang="en-US"/>
        </a:p>
      </dgm:t>
    </dgm:pt>
    <dgm:pt modelId="{82037542-EF66-4F9E-98E4-0DCACBFA6F05}">
      <dgm:prSet phldrT="[文本]" custT="1"/>
      <dgm:spPr/>
      <dgm:t>
        <a:bodyPr/>
        <a:lstStyle/>
        <a:p>
          <a:r>
            <a:rPr lang="zh-CN" altLang="en-US" sz="2800" dirty="0">
              <a:solidFill>
                <a:srgbClr val="5D9D2F"/>
              </a:solidFill>
              <a:latin typeface="华文新魏" panose="02010800040101010101" pitchFamily="2" charset="-122"/>
              <a:ea typeface="华文新魏" panose="02010800040101010101" pitchFamily="2" charset="-122"/>
            </a:rPr>
            <a:t>思维在学前儿童教育活动中的运用</a:t>
          </a:r>
        </a:p>
      </dgm:t>
    </dgm:pt>
    <dgm:pt modelId="{3CE93CB9-AB90-41B2-B63A-0850B5221493}" type="sibTrans" cxnId="{C0CF7E3E-FCCE-423F-AC9C-811CED893695}">
      <dgm:prSet/>
      <dgm:spPr/>
      <dgm:t>
        <a:bodyPr/>
        <a:lstStyle/>
        <a:p>
          <a:endParaRPr lang="zh-CN" altLang="en-US"/>
        </a:p>
      </dgm:t>
    </dgm:pt>
    <dgm:pt modelId="{BCC03811-200C-4E6E-831A-80FF4A7BE19C}" type="parTrans" cxnId="{C0CF7E3E-FCCE-423F-AC9C-811CED893695}">
      <dgm:prSet/>
      <dgm:spPr/>
      <dgm:t>
        <a:bodyPr/>
        <a:lstStyle/>
        <a:p>
          <a:endParaRPr lang="zh-CN" altLang="en-US"/>
        </a:p>
      </dgm:t>
    </dgm:pt>
    <dgm:pt modelId="{77593194-F55B-41CF-9C9D-2BB868EBF400}" type="pres">
      <dgm:prSet presAssocID="{D51406D1-A695-425A-934B-901394F673E4}" presName="Name0" presStyleCnt="0">
        <dgm:presLayoutVars>
          <dgm:chPref val="1"/>
          <dgm:dir/>
          <dgm:animOne val="branch"/>
          <dgm:animLvl val="lvl"/>
          <dgm:resizeHandles val="exact"/>
        </dgm:presLayoutVars>
      </dgm:prSet>
      <dgm:spPr/>
    </dgm:pt>
    <dgm:pt modelId="{A1B6D1C1-8CF4-4A77-B070-0E645FCB35F7}" type="pres">
      <dgm:prSet presAssocID="{296F8C38-CA02-4B6F-98C4-71340B4A3D98}" presName="root1" presStyleCnt="0"/>
      <dgm:spPr/>
    </dgm:pt>
    <dgm:pt modelId="{09167723-A6C6-4CFF-BFF6-DD8FAE28BD76}" type="pres">
      <dgm:prSet presAssocID="{296F8C38-CA02-4B6F-98C4-71340B4A3D98}" presName="LevelOneTextNode" presStyleLbl="node0" presStyleIdx="0" presStyleCnt="1" custScaleY="84740">
        <dgm:presLayoutVars>
          <dgm:chPref val="3"/>
        </dgm:presLayoutVars>
      </dgm:prSet>
      <dgm:spPr/>
    </dgm:pt>
    <dgm:pt modelId="{A49589A4-F42E-41A7-A32A-0EF770B205A1}" type="pres">
      <dgm:prSet presAssocID="{296F8C38-CA02-4B6F-98C4-71340B4A3D98}" presName="level2hierChild" presStyleCnt="0"/>
      <dgm:spPr/>
    </dgm:pt>
    <dgm:pt modelId="{BF417BA3-F15F-4E6E-BE4D-58CCE72D1686}" type="pres">
      <dgm:prSet presAssocID="{2BD64780-29C1-44A2-88BF-A6A394763FE2}" presName="conn2-1" presStyleLbl="parChTrans1D2" presStyleIdx="0" presStyleCnt="3"/>
      <dgm:spPr/>
    </dgm:pt>
    <dgm:pt modelId="{BECE79B0-7B5F-44E7-A551-6C706749BE59}" type="pres">
      <dgm:prSet presAssocID="{2BD64780-29C1-44A2-88BF-A6A394763FE2}" presName="connTx" presStyleLbl="parChTrans1D2" presStyleIdx="0" presStyleCnt="3"/>
      <dgm:spPr/>
    </dgm:pt>
    <dgm:pt modelId="{E257D33D-C1AA-4A29-9099-8A271C0498AB}" type="pres">
      <dgm:prSet presAssocID="{BCFF1AB7-8062-4E56-88FF-D0990B837C92}" presName="root2" presStyleCnt="0"/>
      <dgm:spPr/>
    </dgm:pt>
    <dgm:pt modelId="{D0E84AB2-CE74-4C35-B821-C0178B80647B}" type="pres">
      <dgm:prSet presAssocID="{BCFF1AB7-8062-4E56-88FF-D0990B837C92}" presName="LevelTwoTextNode" presStyleLbl="node2" presStyleIdx="0" presStyleCnt="3" custScaleX="207792">
        <dgm:presLayoutVars>
          <dgm:chPref val="3"/>
        </dgm:presLayoutVars>
      </dgm:prSet>
      <dgm:spPr/>
    </dgm:pt>
    <dgm:pt modelId="{4B24A6B8-0ACE-4E54-AE2E-317545B296E7}" type="pres">
      <dgm:prSet presAssocID="{BCFF1AB7-8062-4E56-88FF-D0990B837C92}" presName="level3hierChild" presStyleCnt="0"/>
      <dgm:spPr/>
    </dgm:pt>
    <dgm:pt modelId="{F6569C92-881E-446F-86F9-F13E5277E1EC}" type="pres">
      <dgm:prSet presAssocID="{AE557F44-2BE8-400C-A7B1-88BB61E7FCFA}" presName="conn2-1" presStyleLbl="parChTrans1D2" presStyleIdx="1" presStyleCnt="3"/>
      <dgm:spPr/>
    </dgm:pt>
    <dgm:pt modelId="{AB935BAA-353C-48AF-968B-DF2AAC85C5E5}" type="pres">
      <dgm:prSet presAssocID="{AE557F44-2BE8-400C-A7B1-88BB61E7FCFA}" presName="connTx" presStyleLbl="parChTrans1D2" presStyleIdx="1" presStyleCnt="3"/>
      <dgm:spPr/>
    </dgm:pt>
    <dgm:pt modelId="{53210C13-AA36-430E-B911-A64C807D4FBE}" type="pres">
      <dgm:prSet presAssocID="{839D0676-5E0B-4298-9981-6EAEA1A1DF35}" presName="root2" presStyleCnt="0"/>
      <dgm:spPr/>
    </dgm:pt>
    <dgm:pt modelId="{F9D0C58B-08C6-4026-8584-7D29FF417277}" type="pres">
      <dgm:prSet presAssocID="{839D0676-5E0B-4298-9981-6EAEA1A1DF35}" presName="LevelTwoTextNode" presStyleLbl="node2" presStyleIdx="1" presStyleCnt="3" custScaleX="211054">
        <dgm:presLayoutVars>
          <dgm:chPref val="3"/>
        </dgm:presLayoutVars>
      </dgm:prSet>
      <dgm:spPr/>
    </dgm:pt>
    <dgm:pt modelId="{F35FA2EE-71D0-4F94-95DE-6FAF75DB9661}" type="pres">
      <dgm:prSet presAssocID="{839D0676-5E0B-4298-9981-6EAEA1A1DF35}" presName="level3hierChild" presStyleCnt="0"/>
      <dgm:spPr/>
    </dgm:pt>
    <dgm:pt modelId="{CCE5C6F0-1715-49B9-A2D9-E31D0125667F}" type="pres">
      <dgm:prSet presAssocID="{BCC03811-200C-4E6E-831A-80FF4A7BE19C}" presName="conn2-1" presStyleLbl="parChTrans1D2" presStyleIdx="2" presStyleCnt="3"/>
      <dgm:spPr/>
    </dgm:pt>
    <dgm:pt modelId="{8BD53259-CCBE-414B-B0D4-67079E447ADA}" type="pres">
      <dgm:prSet presAssocID="{BCC03811-200C-4E6E-831A-80FF4A7BE19C}" presName="connTx" presStyleLbl="parChTrans1D2" presStyleIdx="2" presStyleCnt="3"/>
      <dgm:spPr/>
    </dgm:pt>
    <dgm:pt modelId="{B951B309-DBCE-4F78-85A6-4B84F497DE58}" type="pres">
      <dgm:prSet presAssocID="{82037542-EF66-4F9E-98E4-0DCACBFA6F05}" presName="root2" presStyleCnt="0"/>
      <dgm:spPr/>
    </dgm:pt>
    <dgm:pt modelId="{C88687A5-170A-459B-8A03-7797B219E568}" type="pres">
      <dgm:prSet presAssocID="{82037542-EF66-4F9E-98E4-0DCACBFA6F05}" presName="LevelTwoTextNode" presStyleLbl="node2" presStyleIdx="2" presStyleCnt="3" custScaleX="213012">
        <dgm:presLayoutVars>
          <dgm:chPref val="3"/>
        </dgm:presLayoutVars>
      </dgm:prSet>
      <dgm:spPr/>
    </dgm:pt>
    <dgm:pt modelId="{589AC382-D700-4DFA-9C05-FF6660EA18A5}" type="pres">
      <dgm:prSet presAssocID="{82037542-EF66-4F9E-98E4-0DCACBFA6F05}" presName="level3hierChild" presStyleCnt="0"/>
      <dgm:spPr/>
    </dgm:pt>
  </dgm:ptLst>
  <dgm:cxnLst>
    <dgm:cxn modelId="{48494003-A2FE-4BCA-A180-E110DB3593C0}" type="presOf" srcId="{2BD64780-29C1-44A2-88BF-A6A394763FE2}" destId="{BECE79B0-7B5F-44E7-A551-6C706749BE59}" srcOrd="1" destOrd="0" presId="urn:microsoft.com/office/officeart/2008/layout/HorizontalMultiLevelHierarchy"/>
    <dgm:cxn modelId="{562AE214-BD77-4B72-AA11-CC8673DEC914}" type="presOf" srcId="{AE557F44-2BE8-400C-A7B1-88BB61E7FCFA}" destId="{F6569C92-881E-446F-86F9-F13E5277E1EC}" srcOrd="0" destOrd="0" presId="urn:microsoft.com/office/officeart/2008/layout/HorizontalMultiLevelHierarchy"/>
    <dgm:cxn modelId="{C0CF7E3E-FCCE-423F-AC9C-811CED893695}" srcId="{296F8C38-CA02-4B6F-98C4-71340B4A3D98}" destId="{82037542-EF66-4F9E-98E4-0DCACBFA6F05}" srcOrd="2" destOrd="0" parTransId="{BCC03811-200C-4E6E-831A-80FF4A7BE19C}" sibTransId="{3CE93CB9-AB90-41B2-B63A-0850B5221493}"/>
    <dgm:cxn modelId="{0D0B535B-AD1E-4867-9776-1657860058CF}" type="presOf" srcId="{BCFF1AB7-8062-4E56-88FF-D0990B837C92}" destId="{D0E84AB2-CE74-4C35-B821-C0178B80647B}" srcOrd="0" destOrd="0" presId="urn:microsoft.com/office/officeart/2008/layout/HorizontalMultiLevelHierarchy"/>
    <dgm:cxn modelId="{F0E08466-7916-489B-BFBB-B0CDEE289DE4}" type="presOf" srcId="{D51406D1-A695-425A-934B-901394F673E4}" destId="{77593194-F55B-41CF-9C9D-2BB868EBF400}" srcOrd="0" destOrd="0" presId="urn:microsoft.com/office/officeart/2008/layout/HorizontalMultiLevelHierarchy"/>
    <dgm:cxn modelId="{B4BFE566-95F1-4BB2-A339-E735F505A8AD}" type="presOf" srcId="{BCC03811-200C-4E6E-831A-80FF4A7BE19C}" destId="{8BD53259-CCBE-414B-B0D4-67079E447ADA}" srcOrd="1" destOrd="0" presId="urn:microsoft.com/office/officeart/2008/layout/HorizontalMultiLevelHierarchy"/>
    <dgm:cxn modelId="{AFC7BA4F-2E72-49B4-81A0-C54D37D50B7F}" srcId="{D51406D1-A695-425A-934B-901394F673E4}" destId="{296F8C38-CA02-4B6F-98C4-71340B4A3D98}" srcOrd="0" destOrd="0" parTransId="{AC2FEF30-702E-4275-89A3-EE91C60DD1C3}" sibTransId="{FA077437-8DFF-400E-9DAA-10A19686E83D}"/>
    <dgm:cxn modelId="{CC46E950-A1AD-4CF5-BC3B-4BCBD5E94BA8}" srcId="{296F8C38-CA02-4B6F-98C4-71340B4A3D98}" destId="{BCFF1AB7-8062-4E56-88FF-D0990B837C92}" srcOrd="0" destOrd="0" parTransId="{2BD64780-29C1-44A2-88BF-A6A394763FE2}" sibTransId="{2CCF5E67-B9B9-4511-83F9-907B00E53DA6}"/>
    <dgm:cxn modelId="{33AB837D-57B3-4D91-AE47-1FC37DA310EF}" type="presOf" srcId="{AE557F44-2BE8-400C-A7B1-88BB61E7FCFA}" destId="{AB935BAA-353C-48AF-968B-DF2AAC85C5E5}" srcOrd="1" destOrd="0" presId="urn:microsoft.com/office/officeart/2008/layout/HorizontalMultiLevelHierarchy"/>
    <dgm:cxn modelId="{560BBD8D-EEFF-422B-809F-15E4C21D3F32}" type="presOf" srcId="{BCC03811-200C-4E6E-831A-80FF4A7BE19C}" destId="{CCE5C6F0-1715-49B9-A2D9-E31D0125667F}" srcOrd="0" destOrd="0" presId="urn:microsoft.com/office/officeart/2008/layout/HorizontalMultiLevelHierarchy"/>
    <dgm:cxn modelId="{2BA77BA3-2086-4CF8-8145-B00ED127D153}" type="presOf" srcId="{839D0676-5E0B-4298-9981-6EAEA1A1DF35}" destId="{F9D0C58B-08C6-4026-8584-7D29FF417277}" srcOrd="0" destOrd="0" presId="urn:microsoft.com/office/officeart/2008/layout/HorizontalMultiLevelHierarchy"/>
    <dgm:cxn modelId="{84B7A9CC-8914-4AF8-866A-D6C98D092713}" srcId="{296F8C38-CA02-4B6F-98C4-71340B4A3D98}" destId="{839D0676-5E0B-4298-9981-6EAEA1A1DF35}" srcOrd="1" destOrd="0" parTransId="{AE557F44-2BE8-400C-A7B1-88BB61E7FCFA}" sibTransId="{30A8F366-CB3F-4963-9773-61EEC7A475F0}"/>
    <dgm:cxn modelId="{33E7CDDA-02A1-4FC6-8F10-36D114B2EEF4}" type="presOf" srcId="{82037542-EF66-4F9E-98E4-0DCACBFA6F05}" destId="{C88687A5-170A-459B-8A03-7797B219E568}" srcOrd="0" destOrd="0" presId="urn:microsoft.com/office/officeart/2008/layout/HorizontalMultiLevelHierarchy"/>
    <dgm:cxn modelId="{84D0ACE7-A0B4-46B4-97A6-94B8DCFD998E}" type="presOf" srcId="{2BD64780-29C1-44A2-88BF-A6A394763FE2}" destId="{BF417BA3-F15F-4E6E-BE4D-58CCE72D1686}" srcOrd="0" destOrd="0" presId="urn:microsoft.com/office/officeart/2008/layout/HorizontalMultiLevelHierarchy"/>
    <dgm:cxn modelId="{15FF20F0-250B-4C08-A425-4DB86F340B6D}" type="presOf" srcId="{296F8C38-CA02-4B6F-98C4-71340B4A3D98}" destId="{09167723-A6C6-4CFF-BFF6-DD8FAE28BD76}" srcOrd="0" destOrd="0" presId="urn:microsoft.com/office/officeart/2008/layout/HorizontalMultiLevelHierarchy"/>
    <dgm:cxn modelId="{76D8E763-8AD7-43C0-8B96-FA8A89BBBE62}" type="presParOf" srcId="{77593194-F55B-41CF-9C9D-2BB868EBF400}" destId="{A1B6D1C1-8CF4-4A77-B070-0E645FCB35F7}" srcOrd="0" destOrd="0" presId="urn:microsoft.com/office/officeart/2008/layout/HorizontalMultiLevelHierarchy"/>
    <dgm:cxn modelId="{CF19ED95-3F5A-49DD-85D2-687EA0852677}" type="presParOf" srcId="{A1B6D1C1-8CF4-4A77-B070-0E645FCB35F7}" destId="{09167723-A6C6-4CFF-BFF6-DD8FAE28BD76}" srcOrd="0" destOrd="0" presId="urn:microsoft.com/office/officeart/2008/layout/HorizontalMultiLevelHierarchy"/>
    <dgm:cxn modelId="{1477232A-BD83-4AF5-A355-232622B525C5}" type="presParOf" srcId="{A1B6D1C1-8CF4-4A77-B070-0E645FCB35F7}" destId="{A49589A4-F42E-41A7-A32A-0EF770B205A1}" srcOrd="1" destOrd="0" presId="urn:microsoft.com/office/officeart/2008/layout/HorizontalMultiLevelHierarchy"/>
    <dgm:cxn modelId="{B5C6A747-21AC-4549-BBAB-AD7A481A9B78}" type="presParOf" srcId="{A49589A4-F42E-41A7-A32A-0EF770B205A1}" destId="{BF417BA3-F15F-4E6E-BE4D-58CCE72D1686}" srcOrd="0" destOrd="0" presId="urn:microsoft.com/office/officeart/2008/layout/HorizontalMultiLevelHierarchy"/>
    <dgm:cxn modelId="{7C76F063-45D9-451D-A963-C04140CCC966}" type="presParOf" srcId="{BF417BA3-F15F-4E6E-BE4D-58CCE72D1686}" destId="{BECE79B0-7B5F-44E7-A551-6C706749BE59}" srcOrd="0" destOrd="0" presId="urn:microsoft.com/office/officeart/2008/layout/HorizontalMultiLevelHierarchy"/>
    <dgm:cxn modelId="{4F0FC988-C001-43B1-997C-5D236A5C35E3}" type="presParOf" srcId="{A49589A4-F42E-41A7-A32A-0EF770B205A1}" destId="{E257D33D-C1AA-4A29-9099-8A271C0498AB}" srcOrd="1" destOrd="0" presId="urn:microsoft.com/office/officeart/2008/layout/HorizontalMultiLevelHierarchy"/>
    <dgm:cxn modelId="{7627EF85-BF29-4CF4-84C8-43C40E2CF6A8}" type="presParOf" srcId="{E257D33D-C1AA-4A29-9099-8A271C0498AB}" destId="{D0E84AB2-CE74-4C35-B821-C0178B80647B}" srcOrd="0" destOrd="0" presId="urn:microsoft.com/office/officeart/2008/layout/HorizontalMultiLevelHierarchy"/>
    <dgm:cxn modelId="{C046B526-3A5A-49E2-9AB3-946944526C90}" type="presParOf" srcId="{E257D33D-C1AA-4A29-9099-8A271C0498AB}" destId="{4B24A6B8-0ACE-4E54-AE2E-317545B296E7}" srcOrd="1" destOrd="0" presId="urn:microsoft.com/office/officeart/2008/layout/HorizontalMultiLevelHierarchy"/>
    <dgm:cxn modelId="{513ADE29-D976-4029-93A8-0AC3BE760F13}" type="presParOf" srcId="{A49589A4-F42E-41A7-A32A-0EF770B205A1}" destId="{F6569C92-881E-446F-86F9-F13E5277E1EC}" srcOrd="2" destOrd="0" presId="urn:microsoft.com/office/officeart/2008/layout/HorizontalMultiLevelHierarchy"/>
    <dgm:cxn modelId="{9A8444BD-953D-43AE-AD41-1051C8BEC5A1}" type="presParOf" srcId="{F6569C92-881E-446F-86F9-F13E5277E1EC}" destId="{AB935BAA-353C-48AF-968B-DF2AAC85C5E5}" srcOrd="0" destOrd="0" presId="urn:microsoft.com/office/officeart/2008/layout/HorizontalMultiLevelHierarchy"/>
    <dgm:cxn modelId="{7CED5F95-1E85-460C-BECA-930D7065F8CF}" type="presParOf" srcId="{A49589A4-F42E-41A7-A32A-0EF770B205A1}" destId="{53210C13-AA36-430E-B911-A64C807D4FBE}" srcOrd="3" destOrd="0" presId="urn:microsoft.com/office/officeart/2008/layout/HorizontalMultiLevelHierarchy"/>
    <dgm:cxn modelId="{45A2F98E-9885-488B-8577-98B6EABC13CA}" type="presParOf" srcId="{53210C13-AA36-430E-B911-A64C807D4FBE}" destId="{F9D0C58B-08C6-4026-8584-7D29FF417277}" srcOrd="0" destOrd="0" presId="urn:microsoft.com/office/officeart/2008/layout/HorizontalMultiLevelHierarchy"/>
    <dgm:cxn modelId="{4A9BBBE7-B5E8-4CA3-96D2-780BD62FC05D}" type="presParOf" srcId="{53210C13-AA36-430E-B911-A64C807D4FBE}" destId="{F35FA2EE-71D0-4F94-95DE-6FAF75DB9661}" srcOrd="1" destOrd="0" presId="urn:microsoft.com/office/officeart/2008/layout/HorizontalMultiLevelHierarchy"/>
    <dgm:cxn modelId="{B5E5846C-6797-434A-8649-D40CAFF4E89A}" type="presParOf" srcId="{A49589A4-F42E-41A7-A32A-0EF770B205A1}" destId="{CCE5C6F0-1715-49B9-A2D9-E31D0125667F}" srcOrd="4" destOrd="0" presId="urn:microsoft.com/office/officeart/2008/layout/HorizontalMultiLevelHierarchy"/>
    <dgm:cxn modelId="{4BC5DD43-C648-4B3B-B5E6-45610E06014B}" type="presParOf" srcId="{CCE5C6F0-1715-49B9-A2D9-E31D0125667F}" destId="{8BD53259-CCBE-414B-B0D4-67079E447ADA}" srcOrd="0" destOrd="0" presId="urn:microsoft.com/office/officeart/2008/layout/HorizontalMultiLevelHierarchy"/>
    <dgm:cxn modelId="{9B77E7B7-E959-43D9-BF44-BC682E414C7E}" type="presParOf" srcId="{A49589A4-F42E-41A7-A32A-0EF770B205A1}" destId="{B951B309-DBCE-4F78-85A6-4B84F497DE58}" srcOrd="5" destOrd="0" presId="urn:microsoft.com/office/officeart/2008/layout/HorizontalMultiLevelHierarchy"/>
    <dgm:cxn modelId="{A2016F45-BD3E-4881-A83E-0BB0D1CBF104}" type="presParOf" srcId="{B951B309-DBCE-4F78-85A6-4B84F497DE58}" destId="{C88687A5-170A-459B-8A03-7797B219E568}" srcOrd="0" destOrd="0" presId="urn:microsoft.com/office/officeart/2008/layout/HorizontalMultiLevelHierarchy"/>
    <dgm:cxn modelId="{A9D8DAE8-14C5-4597-A7FE-F92C85F71C4F}" type="presParOf" srcId="{B951B309-DBCE-4F78-85A6-4B84F497DE58}" destId="{589AC382-D700-4DFA-9C05-FF6660EA18A5}"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E5C6F0-1715-49B9-A2D9-E31D0125667F}">
      <dsp:nvSpPr>
        <dsp:cNvPr id="0" name=""/>
        <dsp:cNvSpPr/>
      </dsp:nvSpPr>
      <dsp:spPr>
        <a:xfrm>
          <a:off x="1200257" y="2070691"/>
          <a:ext cx="515174" cy="981658"/>
        </a:xfrm>
        <a:custGeom>
          <a:avLst/>
          <a:gdLst/>
          <a:ahLst/>
          <a:cxnLst/>
          <a:rect l="0" t="0" r="0" b="0"/>
          <a:pathLst>
            <a:path>
              <a:moveTo>
                <a:pt x="0" y="0"/>
              </a:moveTo>
              <a:lnTo>
                <a:pt x="257587" y="0"/>
              </a:lnTo>
              <a:lnTo>
                <a:pt x="257587" y="981658"/>
              </a:lnTo>
              <a:lnTo>
                <a:pt x="515174" y="981658"/>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430128" y="2533804"/>
        <a:ext cx="55431" cy="55431"/>
      </dsp:txXfrm>
    </dsp:sp>
    <dsp:sp modelId="{F6569C92-881E-446F-86F9-F13E5277E1EC}">
      <dsp:nvSpPr>
        <dsp:cNvPr id="0" name=""/>
        <dsp:cNvSpPr/>
      </dsp:nvSpPr>
      <dsp:spPr>
        <a:xfrm>
          <a:off x="1200257" y="2024971"/>
          <a:ext cx="515174" cy="91440"/>
        </a:xfrm>
        <a:custGeom>
          <a:avLst/>
          <a:gdLst/>
          <a:ahLst/>
          <a:cxnLst/>
          <a:rect l="0" t="0" r="0" b="0"/>
          <a:pathLst>
            <a:path>
              <a:moveTo>
                <a:pt x="0" y="45720"/>
              </a:moveTo>
              <a:lnTo>
                <a:pt x="515174" y="45720"/>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444965" y="2057812"/>
        <a:ext cx="25758" cy="25758"/>
      </dsp:txXfrm>
    </dsp:sp>
    <dsp:sp modelId="{BF417BA3-F15F-4E6E-BE4D-58CCE72D1686}">
      <dsp:nvSpPr>
        <dsp:cNvPr id="0" name=""/>
        <dsp:cNvSpPr/>
      </dsp:nvSpPr>
      <dsp:spPr>
        <a:xfrm>
          <a:off x="1200257" y="1089033"/>
          <a:ext cx="515174" cy="981658"/>
        </a:xfrm>
        <a:custGeom>
          <a:avLst/>
          <a:gdLst/>
          <a:ahLst/>
          <a:cxnLst/>
          <a:rect l="0" t="0" r="0" b="0"/>
          <a:pathLst>
            <a:path>
              <a:moveTo>
                <a:pt x="0" y="981658"/>
              </a:moveTo>
              <a:lnTo>
                <a:pt x="257587" y="981658"/>
              </a:lnTo>
              <a:lnTo>
                <a:pt x="257587" y="0"/>
              </a:lnTo>
              <a:lnTo>
                <a:pt x="515174" y="0"/>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430128" y="1552146"/>
        <a:ext cx="55431" cy="55431"/>
      </dsp:txXfrm>
    </dsp:sp>
    <dsp:sp modelId="{09167723-A6C6-4CFF-BFF6-DD8FAE28BD76}">
      <dsp:nvSpPr>
        <dsp:cNvPr id="0" name=""/>
        <dsp:cNvSpPr/>
      </dsp:nvSpPr>
      <dsp:spPr>
        <a:xfrm rot="16200000">
          <a:off x="-943684" y="1678028"/>
          <a:ext cx="3502556" cy="785326"/>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solidFill>
                <a:srgbClr val="5D9D2F"/>
              </a:solidFill>
              <a:latin typeface="华文新魏" panose="02010800040101010101" pitchFamily="2" charset="-122"/>
              <a:ea typeface="华文新魏" panose="02010800040101010101" pitchFamily="2" charset="-122"/>
            </a:rPr>
            <a:t>学前儿童的思维</a:t>
          </a:r>
        </a:p>
      </dsp:txBody>
      <dsp:txXfrm>
        <a:off x="-943684" y="1678028"/>
        <a:ext cx="3502556" cy="785326"/>
      </dsp:txXfrm>
    </dsp:sp>
    <dsp:sp modelId="{D0E84AB2-CE74-4C35-B821-C0178B80647B}">
      <dsp:nvSpPr>
        <dsp:cNvPr id="0" name=""/>
        <dsp:cNvSpPr/>
      </dsp:nvSpPr>
      <dsp:spPr>
        <a:xfrm>
          <a:off x="1715431" y="696369"/>
          <a:ext cx="5352454" cy="785326"/>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solidFill>
                <a:srgbClr val="5D9D2F"/>
              </a:solidFill>
              <a:latin typeface="华文新魏" panose="02010800040101010101" pitchFamily="2" charset="-122"/>
              <a:ea typeface="华文新魏" panose="02010800040101010101" pitchFamily="2" charset="-122"/>
            </a:rPr>
            <a:t>思维概述</a:t>
          </a:r>
        </a:p>
      </dsp:txBody>
      <dsp:txXfrm>
        <a:off x="1715431" y="696369"/>
        <a:ext cx="5352454" cy="785326"/>
      </dsp:txXfrm>
    </dsp:sp>
    <dsp:sp modelId="{F9D0C58B-08C6-4026-8584-7D29FF417277}">
      <dsp:nvSpPr>
        <dsp:cNvPr id="0" name=""/>
        <dsp:cNvSpPr/>
      </dsp:nvSpPr>
      <dsp:spPr>
        <a:xfrm>
          <a:off x="1715431" y="1678028"/>
          <a:ext cx="5436479" cy="785326"/>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solidFill>
                <a:srgbClr val="5D9D2F"/>
              </a:solidFill>
              <a:latin typeface="华文新魏" panose="02010800040101010101" pitchFamily="2" charset="-122"/>
              <a:ea typeface="华文新魏" panose="02010800040101010101" pitchFamily="2" charset="-122"/>
            </a:rPr>
            <a:t>学前儿童思维的产生与发展</a:t>
          </a:r>
        </a:p>
      </dsp:txBody>
      <dsp:txXfrm>
        <a:off x="1715431" y="1678028"/>
        <a:ext cx="5436479" cy="785326"/>
      </dsp:txXfrm>
    </dsp:sp>
    <dsp:sp modelId="{C88687A5-170A-459B-8A03-7797B219E568}">
      <dsp:nvSpPr>
        <dsp:cNvPr id="0" name=""/>
        <dsp:cNvSpPr/>
      </dsp:nvSpPr>
      <dsp:spPr>
        <a:xfrm>
          <a:off x="1715431" y="2659686"/>
          <a:ext cx="5486915" cy="785326"/>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solidFill>
                <a:srgbClr val="5D9D2F"/>
              </a:solidFill>
              <a:latin typeface="华文新魏" panose="02010800040101010101" pitchFamily="2" charset="-122"/>
              <a:ea typeface="华文新魏" panose="02010800040101010101" pitchFamily="2" charset="-122"/>
            </a:rPr>
            <a:t>思维在学前儿童教育活动中的运用</a:t>
          </a:r>
        </a:p>
      </dsp:txBody>
      <dsp:txXfrm>
        <a:off x="1715431" y="2659686"/>
        <a:ext cx="5486915" cy="785326"/>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0B41741-2F22-4FCF-8DD4-9881D95CCD66}" type="datetimeFigureOut">
              <a:rPr lang="zh-CN" altLang="en-US" smtClean="0"/>
              <a:t>2019/4/23 Tuesday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AD7CDC-A6A4-410C-8FE8-049DEACEB65E}" type="slidenum">
              <a:rPr lang="zh-CN" altLang="en-US" smtClean="0"/>
              <a:t>‹#›</a:t>
            </a:fld>
            <a:endParaRPr lang="zh-CN" altLang="en-US"/>
          </a:p>
        </p:txBody>
      </p:sp>
    </p:spTree>
    <p:extLst>
      <p:ext uri="{BB962C8B-B14F-4D97-AF65-F5344CB8AC3E}">
        <p14:creationId xmlns:p14="http://schemas.microsoft.com/office/powerpoint/2010/main" val="2175728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26215330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24397085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42362947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35156493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1324265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2460669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27111006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24442709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27730089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11959104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5635804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28143958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9281792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8924538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13211991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37537206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10020535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21491446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31301216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EED9C31-4BFE-40E9-A337-604C9944AC73}"/>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6C14D077-43F7-4330-952E-1250C03CB36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F281FC48-D118-4151-80B7-5C83E1295BDF}"/>
              </a:ext>
            </a:extLst>
          </p:cNvPr>
          <p:cNvSpPr>
            <a:spLocks noGrp="1"/>
          </p:cNvSpPr>
          <p:nvPr>
            <p:ph type="dt" sz="half" idx="10"/>
          </p:nvPr>
        </p:nvSpPr>
        <p:spPr/>
        <p:txBody>
          <a:bodyPr/>
          <a:lstStyle/>
          <a:p>
            <a:fld id="{DAE88F41-7046-4BD5-9E1E-F1E44F65CD01}"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14C07D51-6422-4341-B785-92DC5ECAC5B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9917786-EDD2-4FAB-860A-7E00BDC516BB}"/>
              </a:ext>
            </a:extLst>
          </p:cNvPr>
          <p:cNvSpPr>
            <a:spLocks noGrp="1"/>
          </p:cNvSpPr>
          <p:nvPr>
            <p:ph type="sldNum" sz="quarter" idx="12"/>
          </p:nvPr>
        </p:nvSpPr>
        <p:spPr/>
        <p:txBody>
          <a:bodyPr/>
          <a:lstStyle/>
          <a:p>
            <a:fld id="{FFDCA0F8-C661-410E-975C-AB80012F73E6}" type="slidenum">
              <a:rPr lang="zh-CN" altLang="en-US" smtClean="0"/>
              <a:t>‹#›</a:t>
            </a:fld>
            <a:endParaRPr lang="zh-CN" altLang="en-US"/>
          </a:p>
        </p:txBody>
      </p:sp>
    </p:spTree>
    <p:extLst>
      <p:ext uri="{BB962C8B-B14F-4D97-AF65-F5344CB8AC3E}">
        <p14:creationId xmlns:p14="http://schemas.microsoft.com/office/powerpoint/2010/main" val="2685260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8233562-D5C6-4FED-8916-7A257A48494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EC00D129-5785-4622-A2EA-55F65447A4DB}"/>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9F3DC9A-3540-4C47-BE97-F1EDDD3DD9CA}"/>
              </a:ext>
            </a:extLst>
          </p:cNvPr>
          <p:cNvSpPr>
            <a:spLocks noGrp="1"/>
          </p:cNvSpPr>
          <p:nvPr>
            <p:ph type="dt" sz="half" idx="10"/>
          </p:nvPr>
        </p:nvSpPr>
        <p:spPr/>
        <p:txBody>
          <a:bodyPr/>
          <a:lstStyle/>
          <a:p>
            <a:fld id="{DAE88F41-7046-4BD5-9E1E-F1E44F65CD01}"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80131432-70F3-4555-BC80-9AE56940758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E25F6C7-66E7-4B4F-8DAB-8DA4F0118BF2}"/>
              </a:ext>
            </a:extLst>
          </p:cNvPr>
          <p:cNvSpPr>
            <a:spLocks noGrp="1"/>
          </p:cNvSpPr>
          <p:nvPr>
            <p:ph type="sldNum" sz="quarter" idx="12"/>
          </p:nvPr>
        </p:nvSpPr>
        <p:spPr/>
        <p:txBody>
          <a:bodyPr/>
          <a:lstStyle/>
          <a:p>
            <a:fld id="{FFDCA0F8-C661-410E-975C-AB80012F73E6}" type="slidenum">
              <a:rPr lang="zh-CN" altLang="en-US" smtClean="0"/>
              <a:t>‹#›</a:t>
            </a:fld>
            <a:endParaRPr lang="zh-CN" altLang="en-US"/>
          </a:p>
        </p:txBody>
      </p:sp>
    </p:spTree>
    <p:extLst>
      <p:ext uri="{BB962C8B-B14F-4D97-AF65-F5344CB8AC3E}">
        <p14:creationId xmlns:p14="http://schemas.microsoft.com/office/powerpoint/2010/main" val="11080921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F8A46F4A-D5BA-432C-BA2E-5A9C88F84BB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99C50D5B-86E6-44F5-B343-7DC2C5BB7052}"/>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D2D81ED-9CBA-48F1-B07A-CC74465EBA87}"/>
              </a:ext>
            </a:extLst>
          </p:cNvPr>
          <p:cNvSpPr>
            <a:spLocks noGrp="1"/>
          </p:cNvSpPr>
          <p:nvPr>
            <p:ph type="dt" sz="half" idx="10"/>
          </p:nvPr>
        </p:nvSpPr>
        <p:spPr/>
        <p:txBody>
          <a:bodyPr/>
          <a:lstStyle/>
          <a:p>
            <a:fld id="{DAE88F41-7046-4BD5-9E1E-F1E44F65CD01}"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B61FAF11-FA54-40D7-9EC0-FB411093A52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376B0E4-A7FE-4E34-9810-AE5147C730F1}"/>
              </a:ext>
            </a:extLst>
          </p:cNvPr>
          <p:cNvSpPr>
            <a:spLocks noGrp="1"/>
          </p:cNvSpPr>
          <p:nvPr>
            <p:ph type="sldNum" sz="quarter" idx="12"/>
          </p:nvPr>
        </p:nvSpPr>
        <p:spPr/>
        <p:txBody>
          <a:bodyPr/>
          <a:lstStyle/>
          <a:p>
            <a:fld id="{FFDCA0F8-C661-410E-975C-AB80012F73E6}" type="slidenum">
              <a:rPr lang="zh-CN" altLang="en-US" smtClean="0"/>
              <a:t>‹#›</a:t>
            </a:fld>
            <a:endParaRPr lang="zh-CN" altLang="en-US"/>
          </a:p>
        </p:txBody>
      </p:sp>
    </p:spTree>
    <p:extLst>
      <p:ext uri="{BB962C8B-B14F-4D97-AF65-F5344CB8AC3E}">
        <p14:creationId xmlns:p14="http://schemas.microsoft.com/office/powerpoint/2010/main" val="20067821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14718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59099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2" y="2130429"/>
            <a:ext cx="10363200" cy="1470025"/>
          </a:xfrm>
        </p:spPr>
        <p:txBody>
          <a:bodyPr/>
          <a:lstStyle/>
          <a:p>
            <a:r>
              <a:rPr lang="en-US"/>
              <a:t>Click to edit Master title style</a:t>
            </a:r>
          </a:p>
        </p:txBody>
      </p:sp>
      <p:sp>
        <p:nvSpPr>
          <p:cNvPr id="3" name="Subtitle 2"/>
          <p:cNvSpPr>
            <a:spLocks noGrp="1"/>
          </p:cNvSpPr>
          <p:nvPr>
            <p:ph type="subTitle" idx="1"/>
          </p:nvPr>
        </p:nvSpPr>
        <p:spPr>
          <a:xfrm>
            <a:off x="1828802" y="3886200"/>
            <a:ext cx="8534400" cy="1752600"/>
          </a:xfrm>
        </p:spPr>
        <p:txBody>
          <a:bodyPr/>
          <a:lstStyle>
            <a:lvl1pPr marL="0" indent="0" algn="ctr">
              <a:buNone/>
              <a:defRPr>
                <a:solidFill>
                  <a:schemeClr val="tx1">
                    <a:tint val="75000"/>
                  </a:schemeClr>
                </a:solidFill>
              </a:defRPr>
            </a:lvl1pPr>
            <a:lvl2pPr marL="609463" indent="0" algn="ctr">
              <a:buNone/>
              <a:defRPr>
                <a:solidFill>
                  <a:schemeClr val="tx1">
                    <a:tint val="75000"/>
                  </a:schemeClr>
                </a:solidFill>
              </a:defRPr>
            </a:lvl2pPr>
            <a:lvl3pPr marL="1218926" indent="0" algn="ctr">
              <a:buNone/>
              <a:defRPr>
                <a:solidFill>
                  <a:schemeClr val="tx1">
                    <a:tint val="75000"/>
                  </a:schemeClr>
                </a:solidFill>
              </a:defRPr>
            </a:lvl3pPr>
            <a:lvl4pPr marL="1828388" indent="0" algn="ctr">
              <a:buNone/>
              <a:defRPr>
                <a:solidFill>
                  <a:schemeClr val="tx1">
                    <a:tint val="75000"/>
                  </a:schemeClr>
                </a:solidFill>
              </a:defRPr>
            </a:lvl4pPr>
            <a:lvl5pPr marL="2437851" indent="0" algn="ctr">
              <a:buNone/>
              <a:defRPr>
                <a:solidFill>
                  <a:schemeClr val="tx1">
                    <a:tint val="75000"/>
                  </a:schemeClr>
                </a:solidFill>
              </a:defRPr>
            </a:lvl5pPr>
            <a:lvl6pPr marL="3047314" indent="0" algn="ctr">
              <a:buNone/>
              <a:defRPr>
                <a:solidFill>
                  <a:schemeClr val="tx1">
                    <a:tint val="75000"/>
                  </a:schemeClr>
                </a:solidFill>
              </a:defRPr>
            </a:lvl6pPr>
            <a:lvl7pPr marL="3656777" indent="0" algn="ctr">
              <a:buNone/>
              <a:defRPr>
                <a:solidFill>
                  <a:schemeClr val="tx1">
                    <a:tint val="75000"/>
                  </a:schemeClr>
                </a:solidFill>
              </a:defRPr>
            </a:lvl7pPr>
            <a:lvl8pPr marL="4266240" indent="0" algn="ctr">
              <a:buNone/>
              <a:defRPr>
                <a:solidFill>
                  <a:schemeClr val="tx1">
                    <a:tint val="75000"/>
                  </a:schemeClr>
                </a:solidFill>
              </a:defRPr>
            </a:lvl8pPr>
            <a:lvl9pPr marL="4875703"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0807274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8320827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6" y="4406902"/>
            <a:ext cx="10363200" cy="1362075"/>
          </a:xfrm>
        </p:spPr>
        <p:txBody>
          <a:bodyPr anchor="t"/>
          <a:lstStyle>
            <a:lvl1pPr algn="l">
              <a:defRPr sz="5399" b="1" cap="all"/>
            </a:lvl1pPr>
          </a:lstStyle>
          <a:p>
            <a:r>
              <a:rPr lang="en-US"/>
              <a:t>Click to edit Master title style</a:t>
            </a:r>
          </a:p>
        </p:txBody>
      </p:sp>
      <p:sp>
        <p:nvSpPr>
          <p:cNvPr id="3" name="Text Placeholder 2"/>
          <p:cNvSpPr>
            <a:spLocks noGrp="1"/>
          </p:cNvSpPr>
          <p:nvPr>
            <p:ph type="body" idx="1"/>
          </p:nvPr>
        </p:nvSpPr>
        <p:spPr>
          <a:xfrm>
            <a:off x="963086" y="2906714"/>
            <a:ext cx="10363200" cy="1500187"/>
          </a:xfrm>
        </p:spPr>
        <p:txBody>
          <a:bodyPr anchor="b"/>
          <a:lstStyle>
            <a:lvl1pPr marL="0" indent="0">
              <a:buNone/>
              <a:defRPr sz="2699">
                <a:solidFill>
                  <a:schemeClr val="tx1">
                    <a:tint val="75000"/>
                  </a:schemeClr>
                </a:solidFill>
              </a:defRPr>
            </a:lvl1pPr>
            <a:lvl2pPr marL="609463" indent="0">
              <a:buNone/>
              <a:defRPr sz="2400">
                <a:solidFill>
                  <a:schemeClr val="tx1">
                    <a:tint val="75000"/>
                  </a:schemeClr>
                </a:solidFill>
              </a:defRPr>
            </a:lvl2pPr>
            <a:lvl3pPr marL="1218926" indent="0">
              <a:buNone/>
              <a:defRPr sz="2200">
                <a:solidFill>
                  <a:schemeClr val="tx1">
                    <a:tint val="75000"/>
                  </a:schemeClr>
                </a:solidFill>
              </a:defRPr>
            </a:lvl3pPr>
            <a:lvl4pPr marL="1828388" indent="0">
              <a:buNone/>
              <a:defRPr sz="1900">
                <a:solidFill>
                  <a:schemeClr val="tx1">
                    <a:tint val="75000"/>
                  </a:schemeClr>
                </a:solidFill>
              </a:defRPr>
            </a:lvl4pPr>
            <a:lvl5pPr marL="2437851" indent="0">
              <a:buNone/>
              <a:defRPr sz="1900">
                <a:solidFill>
                  <a:schemeClr val="tx1">
                    <a:tint val="75000"/>
                  </a:schemeClr>
                </a:solidFill>
              </a:defRPr>
            </a:lvl5pPr>
            <a:lvl6pPr marL="3047314" indent="0">
              <a:buNone/>
              <a:defRPr sz="1900">
                <a:solidFill>
                  <a:schemeClr val="tx1">
                    <a:tint val="75000"/>
                  </a:schemeClr>
                </a:solidFill>
              </a:defRPr>
            </a:lvl6pPr>
            <a:lvl7pPr marL="3656777" indent="0">
              <a:buNone/>
              <a:defRPr sz="1900">
                <a:solidFill>
                  <a:schemeClr val="tx1">
                    <a:tint val="75000"/>
                  </a:schemeClr>
                </a:solidFill>
              </a:defRPr>
            </a:lvl7pPr>
            <a:lvl8pPr marL="4266240" indent="0">
              <a:buNone/>
              <a:defRPr sz="1900">
                <a:solidFill>
                  <a:schemeClr val="tx1">
                    <a:tint val="75000"/>
                  </a:schemeClr>
                </a:solidFill>
              </a:defRPr>
            </a:lvl8pPr>
            <a:lvl9pPr marL="4875703"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8633749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2" y="1600202"/>
            <a:ext cx="5384800" cy="4525963"/>
          </a:xfrm>
        </p:spPr>
        <p:txBody>
          <a:bodyPr/>
          <a:lstStyle>
            <a:lvl1pPr>
              <a:defRPr sz="3799"/>
            </a:lvl1pPr>
            <a:lvl2pPr>
              <a:defRPr sz="3199"/>
            </a:lvl2pPr>
            <a:lvl3pPr>
              <a:defRPr sz="2699"/>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1" y="1600202"/>
            <a:ext cx="5384800" cy="4525963"/>
          </a:xfrm>
        </p:spPr>
        <p:txBody>
          <a:bodyPr/>
          <a:lstStyle>
            <a:lvl1pPr>
              <a:defRPr sz="3799"/>
            </a:lvl1pPr>
            <a:lvl2pPr>
              <a:defRPr sz="3199"/>
            </a:lvl2pPr>
            <a:lvl3pPr>
              <a:defRPr sz="2699"/>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1461132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1" y="1535114"/>
            <a:ext cx="5386917" cy="639763"/>
          </a:xfrm>
        </p:spPr>
        <p:txBody>
          <a:bodyPr anchor="b"/>
          <a:lstStyle>
            <a:lvl1pPr marL="0" indent="0">
              <a:buNone/>
              <a:defRPr sz="3199" b="1"/>
            </a:lvl1pPr>
            <a:lvl2pPr marL="609463" indent="0">
              <a:buNone/>
              <a:defRPr sz="2699" b="1"/>
            </a:lvl2pPr>
            <a:lvl3pPr marL="1218926" indent="0">
              <a:buNone/>
              <a:defRPr sz="2400" b="1"/>
            </a:lvl3pPr>
            <a:lvl4pPr marL="1828388" indent="0">
              <a:buNone/>
              <a:defRPr sz="2200" b="1"/>
            </a:lvl4pPr>
            <a:lvl5pPr marL="2437851" indent="0">
              <a:buNone/>
              <a:defRPr sz="2200" b="1"/>
            </a:lvl5pPr>
            <a:lvl6pPr marL="3047314" indent="0">
              <a:buNone/>
              <a:defRPr sz="2200" b="1"/>
            </a:lvl6pPr>
            <a:lvl7pPr marL="3656777" indent="0">
              <a:buNone/>
              <a:defRPr sz="2200" b="1"/>
            </a:lvl7pPr>
            <a:lvl8pPr marL="4266240" indent="0">
              <a:buNone/>
              <a:defRPr sz="2200" b="1"/>
            </a:lvl8pPr>
            <a:lvl9pPr marL="4875703" indent="0">
              <a:buNone/>
              <a:defRPr sz="2200" b="1"/>
            </a:lvl9pPr>
          </a:lstStyle>
          <a:p>
            <a:pPr lvl="0"/>
            <a:r>
              <a:rPr lang="en-US"/>
              <a:t>Click to edit Master text styles</a:t>
            </a:r>
          </a:p>
        </p:txBody>
      </p:sp>
      <p:sp>
        <p:nvSpPr>
          <p:cNvPr id="4" name="Content Placeholder 3"/>
          <p:cNvSpPr>
            <a:spLocks noGrp="1"/>
          </p:cNvSpPr>
          <p:nvPr>
            <p:ph sz="half" idx="2"/>
          </p:nvPr>
        </p:nvSpPr>
        <p:spPr>
          <a:xfrm>
            <a:off x="609601" y="2174877"/>
            <a:ext cx="5386917" cy="3951288"/>
          </a:xfrm>
        </p:spPr>
        <p:txBody>
          <a:bodyPr/>
          <a:lstStyle>
            <a:lvl1pPr>
              <a:defRPr sz="3199"/>
            </a:lvl1pPr>
            <a:lvl2pPr>
              <a:defRPr sz="2699"/>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3" y="1535114"/>
            <a:ext cx="5389033" cy="639763"/>
          </a:xfrm>
        </p:spPr>
        <p:txBody>
          <a:bodyPr anchor="b"/>
          <a:lstStyle>
            <a:lvl1pPr marL="0" indent="0">
              <a:buNone/>
              <a:defRPr sz="3199" b="1"/>
            </a:lvl1pPr>
            <a:lvl2pPr marL="609463" indent="0">
              <a:buNone/>
              <a:defRPr sz="2699" b="1"/>
            </a:lvl2pPr>
            <a:lvl3pPr marL="1218926" indent="0">
              <a:buNone/>
              <a:defRPr sz="2400" b="1"/>
            </a:lvl3pPr>
            <a:lvl4pPr marL="1828388" indent="0">
              <a:buNone/>
              <a:defRPr sz="2200" b="1"/>
            </a:lvl4pPr>
            <a:lvl5pPr marL="2437851" indent="0">
              <a:buNone/>
              <a:defRPr sz="2200" b="1"/>
            </a:lvl5pPr>
            <a:lvl6pPr marL="3047314" indent="0">
              <a:buNone/>
              <a:defRPr sz="2200" b="1"/>
            </a:lvl6pPr>
            <a:lvl7pPr marL="3656777" indent="0">
              <a:buNone/>
              <a:defRPr sz="2200" b="1"/>
            </a:lvl7pPr>
            <a:lvl8pPr marL="4266240" indent="0">
              <a:buNone/>
              <a:defRPr sz="2200" b="1"/>
            </a:lvl8pPr>
            <a:lvl9pPr marL="4875703"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3373" y="2174877"/>
            <a:ext cx="5389033" cy="3951288"/>
          </a:xfrm>
        </p:spPr>
        <p:txBody>
          <a:bodyPr/>
          <a:lstStyle>
            <a:lvl1pPr>
              <a:defRPr sz="3199"/>
            </a:lvl1pPr>
            <a:lvl2pPr>
              <a:defRPr sz="2699"/>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7517138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069802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E30E810-19C6-4618-B03B-AF8F7D135EC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F8186D9-0379-4DDD-BC10-0F753FEC973E}"/>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4E352B4-B020-4154-BD22-397E2FE677A7}"/>
              </a:ext>
            </a:extLst>
          </p:cNvPr>
          <p:cNvSpPr>
            <a:spLocks noGrp="1"/>
          </p:cNvSpPr>
          <p:nvPr>
            <p:ph type="dt" sz="half" idx="10"/>
          </p:nvPr>
        </p:nvSpPr>
        <p:spPr/>
        <p:txBody>
          <a:bodyPr/>
          <a:lstStyle/>
          <a:p>
            <a:fld id="{DAE88F41-7046-4BD5-9E1E-F1E44F65CD01}"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6F7DFD55-8188-4E89-9C96-8369995B56C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849CCD5-5078-4EBA-94F0-61DD6C6B21ED}"/>
              </a:ext>
            </a:extLst>
          </p:cNvPr>
          <p:cNvSpPr>
            <a:spLocks noGrp="1"/>
          </p:cNvSpPr>
          <p:nvPr>
            <p:ph type="sldNum" sz="quarter" idx="12"/>
          </p:nvPr>
        </p:nvSpPr>
        <p:spPr/>
        <p:txBody>
          <a:bodyPr/>
          <a:lstStyle/>
          <a:p>
            <a:fld id="{FFDCA0F8-C661-410E-975C-AB80012F73E6}" type="slidenum">
              <a:rPr lang="zh-CN" altLang="en-US" smtClean="0"/>
              <a:t>‹#›</a:t>
            </a:fld>
            <a:endParaRPr lang="zh-CN" altLang="en-US"/>
          </a:p>
        </p:txBody>
      </p:sp>
    </p:spTree>
    <p:extLst>
      <p:ext uri="{BB962C8B-B14F-4D97-AF65-F5344CB8AC3E}">
        <p14:creationId xmlns:p14="http://schemas.microsoft.com/office/powerpoint/2010/main" val="32824241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634" y="1031258"/>
            <a:ext cx="9912734" cy="4289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900057" y="6451899"/>
            <a:ext cx="391889" cy="2201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3601" y="6396227"/>
            <a:ext cx="2844800" cy="365125"/>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5249751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28136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1"/>
          </a:xfrm>
        </p:spPr>
        <p:txBody>
          <a:bodyPr anchor="b"/>
          <a:lstStyle>
            <a:lvl1pPr algn="l">
              <a:defRPr sz="2699" b="1"/>
            </a:lvl1pPr>
          </a:lstStyle>
          <a:p>
            <a:r>
              <a:rPr lang="en-US"/>
              <a:t>Click to edit Master title style</a:t>
            </a:r>
          </a:p>
        </p:txBody>
      </p:sp>
      <p:sp>
        <p:nvSpPr>
          <p:cNvPr id="3" name="Content Placeholder 2"/>
          <p:cNvSpPr>
            <a:spLocks noGrp="1"/>
          </p:cNvSpPr>
          <p:nvPr>
            <p:ph idx="1"/>
          </p:nvPr>
        </p:nvSpPr>
        <p:spPr>
          <a:xfrm>
            <a:off x="4766734" y="273054"/>
            <a:ext cx="6815667" cy="5853113"/>
          </a:xfrm>
        </p:spPr>
        <p:txBody>
          <a:bodyPr/>
          <a:lstStyle>
            <a:lvl1pPr>
              <a:defRPr sz="4299"/>
            </a:lvl1pPr>
            <a:lvl2pPr>
              <a:defRPr sz="3799"/>
            </a:lvl2pPr>
            <a:lvl3pPr>
              <a:defRPr sz="3199"/>
            </a:lvl3pPr>
            <a:lvl4pPr>
              <a:defRPr sz="2699"/>
            </a:lvl4pPr>
            <a:lvl5pPr>
              <a:defRPr sz="2699"/>
            </a:lvl5pPr>
            <a:lvl6pPr>
              <a:defRPr sz="2699"/>
            </a:lvl6pPr>
            <a:lvl7pPr>
              <a:defRPr sz="2699"/>
            </a:lvl7pPr>
            <a:lvl8pPr>
              <a:defRPr sz="2699"/>
            </a:lvl8pPr>
            <a:lvl9pPr>
              <a:defRPr sz="26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5"/>
            <a:ext cx="4011084" cy="4691063"/>
          </a:xfrm>
        </p:spPr>
        <p:txBody>
          <a:bodyPr/>
          <a:lstStyle>
            <a:lvl1pPr marL="0" indent="0">
              <a:buNone/>
              <a:defRPr sz="1900"/>
            </a:lvl1pPr>
            <a:lvl2pPr marL="609463" indent="0">
              <a:buNone/>
              <a:defRPr sz="1600"/>
            </a:lvl2pPr>
            <a:lvl3pPr marL="1218926" indent="0">
              <a:buNone/>
              <a:defRPr sz="1400"/>
            </a:lvl3pPr>
            <a:lvl4pPr marL="1828388" indent="0">
              <a:buNone/>
              <a:defRPr sz="1200"/>
            </a:lvl4pPr>
            <a:lvl5pPr marL="2437851" indent="0">
              <a:buNone/>
              <a:defRPr sz="1200"/>
            </a:lvl5pPr>
            <a:lvl6pPr marL="3047314" indent="0">
              <a:buNone/>
              <a:defRPr sz="1200"/>
            </a:lvl6pPr>
            <a:lvl7pPr marL="3656777" indent="0">
              <a:buNone/>
              <a:defRPr sz="1200"/>
            </a:lvl7pPr>
            <a:lvl8pPr marL="4266240" indent="0">
              <a:buNone/>
              <a:defRPr sz="1200"/>
            </a:lvl8pPr>
            <a:lvl9pPr marL="4875703"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9317112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2"/>
            <a:ext cx="7315200" cy="566739"/>
          </a:xfrm>
        </p:spPr>
        <p:txBody>
          <a:bodyPr anchor="b"/>
          <a:lstStyle>
            <a:lvl1pPr algn="l">
              <a:defRPr sz="2699" b="1"/>
            </a:lvl1pPr>
          </a:lstStyle>
          <a:p>
            <a:r>
              <a:rPr lang="en-US"/>
              <a:t>Click to edit Master title style</a:t>
            </a:r>
          </a:p>
        </p:txBody>
      </p:sp>
      <p:sp>
        <p:nvSpPr>
          <p:cNvPr id="3" name="Picture Placeholder 2"/>
          <p:cNvSpPr>
            <a:spLocks noGrp="1"/>
          </p:cNvSpPr>
          <p:nvPr>
            <p:ph type="pic" idx="1"/>
          </p:nvPr>
        </p:nvSpPr>
        <p:spPr>
          <a:xfrm>
            <a:off x="2389717" y="612777"/>
            <a:ext cx="7315200" cy="4114800"/>
          </a:xfrm>
        </p:spPr>
        <p:txBody>
          <a:bodyPr/>
          <a:lstStyle>
            <a:lvl1pPr marL="0" indent="0">
              <a:buNone/>
              <a:defRPr sz="4299"/>
            </a:lvl1pPr>
            <a:lvl2pPr marL="609463" indent="0">
              <a:buNone/>
              <a:defRPr sz="3799"/>
            </a:lvl2pPr>
            <a:lvl3pPr marL="1218926" indent="0">
              <a:buNone/>
              <a:defRPr sz="3199"/>
            </a:lvl3pPr>
            <a:lvl4pPr marL="1828388" indent="0">
              <a:buNone/>
              <a:defRPr sz="2699"/>
            </a:lvl4pPr>
            <a:lvl5pPr marL="2437851" indent="0">
              <a:buNone/>
              <a:defRPr sz="2699"/>
            </a:lvl5pPr>
            <a:lvl6pPr marL="3047314" indent="0">
              <a:buNone/>
              <a:defRPr sz="2699"/>
            </a:lvl6pPr>
            <a:lvl7pPr marL="3656777" indent="0">
              <a:buNone/>
              <a:defRPr sz="2699"/>
            </a:lvl7pPr>
            <a:lvl8pPr marL="4266240" indent="0">
              <a:buNone/>
              <a:defRPr sz="2699"/>
            </a:lvl8pPr>
            <a:lvl9pPr marL="4875703" indent="0">
              <a:buNone/>
              <a:defRPr sz="2699"/>
            </a:lvl9pPr>
          </a:lstStyle>
          <a:p>
            <a:endParaRPr lang="en-US" dirty="0"/>
          </a:p>
        </p:txBody>
      </p:sp>
      <p:sp>
        <p:nvSpPr>
          <p:cNvPr id="4" name="Text Placeholder 3"/>
          <p:cNvSpPr>
            <a:spLocks noGrp="1"/>
          </p:cNvSpPr>
          <p:nvPr>
            <p:ph type="body" sz="half" idx="2"/>
          </p:nvPr>
        </p:nvSpPr>
        <p:spPr>
          <a:xfrm>
            <a:off x="2389717" y="5367341"/>
            <a:ext cx="7315200" cy="804863"/>
          </a:xfrm>
        </p:spPr>
        <p:txBody>
          <a:bodyPr/>
          <a:lstStyle>
            <a:lvl1pPr marL="0" indent="0">
              <a:buNone/>
              <a:defRPr sz="1900"/>
            </a:lvl1pPr>
            <a:lvl2pPr marL="609463" indent="0">
              <a:buNone/>
              <a:defRPr sz="1600"/>
            </a:lvl2pPr>
            <a:lvl3pPr marL="1218926" indent="0">
              <a:buNone/>
              <a:defRPr sz="1400"/>
            </a:lvl3pPr>
            <a:lvl4pPr marL="1828388" indent="0">
              <a:buNone/>
              <a:defRPr sz="1200"/>
            </a:lvl4pPr>
            <a:lvl5pPr marL="2437851" indent="0">
              <a:buNone/>
              <a:defRPr sz="1200"/>
            </a:lvl5pPr>
            <a:lvl6pPr marL="3047314" indent="0">
              <a:buNone/>
              <a:defRPr sz="1200"/>
            </a:lvl6pPr>
            <a:lvl7pPr marL="3656777" indent="0">
              <a:buNone/>
              <a:defRPr sz="1200"/>
            </a:lvl7pPr>
            <a:lvl8pPr marL="4266240" indent="0">
              <a:buNone/>
              <a:defRPr sz="1200"/>
            </a:lvl8pPr>
            <a:lvl9pPr marL="4875703"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08128604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0597792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1" y="274640"/>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2" y="274640"/>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9332218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267125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4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020652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57B3460-0933-4FB0-995A-CF6019F3E8EF}" type="datetimeFigureOut">
              <a:rPr lang="zh-CN" altLang="en-US" smtClean="0"/>
              <a:t>2019/4/23 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F461620-F94D-4413-BA67-BD8FF33BBD51}" type="slidenum">
              <a:rPr lang="zh-CN" altLang="en-US" smtClean="0"/>
              <a:t>‹#›</a:t>
            </a:fld>
            <a:endParaRPr lang="zh-CN" altLang="en-US"/>
          </a:p>
        </p:txBody>
      </p:sp>
    </p:spTree>
    <p:extLst>
      <p:ext uri="{BB962C8B-B14F-4D97-AF65-F5344CB8AC3E}">
        <p14:creationId xmlns:p14="http://schemas.microsoft.com/office/powerpoint/2010/main" val="19812060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57B3460-0933-4FB0-995A-CF6019F3E8EF}" type="datetimeFigureOut">
              <a:rPr lang="zh-CN" altLang="en-US" smtClean="0"/>
              <a:t>2019/4/23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F461620-F94D-4413-BA67-BD8FF33BBD51}" type="slidenum">
              <a:rPr lang="zh-CN" altLang="en-US" smtClean="0"/>
              <a:t>‹#›</a:t>
            </a:fld>
            <a:endParaRPr lang="zh-CN" altLang="en-US"/>
          </a:p>
        </p:txBody>
      </p:sp>
    </p:spTree>
    <p:extLst>
      <p:ext uri="{BB962C8B-B14F-4D97-AF65-F5344CB8AC3E}">
        <p14:creationId xmlns:p14="http://schemas.microsoft.com/office/powerpoint/2010/main" val="32021024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8CD6D3-2F83-4FAE-A79A-BAEA856B9AFD}"/>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5499EDC6-9E2A-4B98-9C77-274BC7B0E64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10C1E4C9-24BD-4E60-B39F-124FEF547752}"/>
              </a:ext>
            </a:extLst>
          </p:cNvPr>
          <p:cNvSpPr>
            <a:spLocks noGrp="1"/>
          </p:cNvSpPr>
          <p:nvPr>
            <p:ph type="dt" sz="half" idx="10"/>
          </p:nvPr>
        </p:nvSpPr>
        <p:spPr/>
        <p:txBody>
          <a:bodyPr/>
          <a:lstStyle/>
          <a:p>
            <a:fld id="{DAE88F41-7046-4BD5-9E1E-F1E44F65CD01}"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1A976C7A-B1C1-4B1C-9727-027021BD436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3D10E18-F10E-4B80-A0C1-D6640AFDD052}"/>
              </a:ext>
            </a:extLst>
          </p:cNvPr>
          <p:cNvSpPr>
            <a:spLocks noGrp="1"/>
          </p:cNvSpPr>
          <p:nvPr>
            <p:ph type="sldNum" sz="quarter" idx="12"/>
          </p:nvPr>
        </p:nvSpPr>
        <p:spPr/>
        <p:txBody>
          <a:bodyPr/>
          <a:lstStyle/>
          <a:p>
            <a:fld id="{FFDCA0F8-C661-410E-975C-AB80012F73E6}" type="slidenum">
              <a:rPr lang="zh-CN" altLang="en-US" smtClean="0"/>
              <a:t>‹#›</a:t>
            </a:fld>
            <a:endParaRPr lang="zh-CN" altLang="en-US"/>
          </a:p>
        </p:txBody>
      </p:sp>
    </p:spTree>
    <p:extLst>
      <p:ext uri="{BB962C8B-B14F-4D97-AF65-F5344CB8AC3E}">
        <p14:creationId xmlns:p14="http://schemas.microsoft.com/office/powerpoint/2010/main" val="82067759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a:off x="2540" y="1322070"/>
            <a:ext cx="12187555" cy="5534660"/>
          </a:xfrm>
          <a:prstGeom prst="rect">
            <a:avLst/>
          </a:prstGeom>
        </p:spPr>
      </p:pic>
      <p:pic>
        <p:nvPicPr>
          <p:cNvPr id="13" name="图片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10995" y="162098"/>
            <a:ext cx="1447165" cy="1237995"/>
          </a:xfrm>
          <a:prstGeom prst="rect">
            <a:avLst/>
          </a:prstGeom>
        </p:spPr>
      </p:pic>
      <p:pic>
        <p:nvPicPr>
          <p:cNvPr id="17" name="图片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76413" y="1062025"/>
            <a:ext cx="1772412" cy="1555040"/>
          </a:xfrm>
          <a:prstGeom prst="rect">
            <a:avLst/>
          </a:prstGeom>
        </p:spPr>
      </p:pic>
      <p:pic>
        <p:nvPicPr>
          <p:cNvPr id="18" name="图片 1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733900" y="1043621"/>
            <a:ext cx="1742440" cy="1591848"/>
          </a:xfrm>
          <a:prstGeom prst="rect">
            <a:avLst/>
          </a:prstGeom>
        </p:spPr>
      </p:pic>
      <p:pic>
        <p:nvPicPr>
          <p:cNvPr id="19" name="图片 1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624565" y="1140"/>
            <a:ext cx="1710690" cy="1558641"/>
          </a:xfrm>
          <a:prstGeom prst="rect">
            <a:avLst/>
          </a:prstGeom>
        </p:spPr>
      </p:pic>
    </p:spTree>
    <p:extLst>
      <p:ext uri="{BB962C8B-B14F-4D97-AF65-F5344CB8AC3E}">
        <p14:creationId xmlns:p14="http://schemas.microsoft.com/office/powerpoint/2010/main" val="2916126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21" presetClass="entr" presetSubtype="1"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heel(1)">
                                      <p:cBhvr>
                                        <p:cTn id="11" dur="2000"/>
                                        <p:tgtEl>
                                          <p:spTgt spid="17"/>
                                        </p:tgtEl>
                                      </p:cBhvr>
                                    </p:animEffect>
                                  </p:childTnLst>
                                </p:cTn>
                              </p:par>
                              <p:par>
                                <p:cTn id="12" presetID="21" presetClass="entr" presetSubtype="1" fill="hold"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heel(1)">
                                      <p:cBhvr>
                                        <p:cTn id="14" dur="2000"/>
                                        <p:tgtEl>
                                          <p:spTgt spid="18"/>
                                        </p:tgtEl>
                                      </p:cBhvr>
                                    </p:animEffect>
                                  </p:childTnLst>
                                </p:cTn>
                              </p:par>
                              <p:par>
                                <p:cTn id="15" presetID="21" presetClass="entr" presetSubtype="1"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heel(1)">
                                      <p:cBhvr>
                                        <p:cTn id="17" dur="2000"/>
                                        <p:tgtEl>
                                          <p:spTgt spid="19"/>
                                        </p:tgtEl>
                                      </p:cBhvr>
                                    </p:animEffect>
                                  </p:childTnLst>
                                </p:cTn>
                              </p:par>
                              <p:par>
                                <p:cTn id="18" presetID="21" presetClass="entr" presetSubtype="1"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heel(1)">
                                      <p:cBhvr>
                                        <p:cTn id="20"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4_标题和内容">
    <p:bg>
      <p:bgPr>
        <a:solidFill>
          <a:schemeClr val="bg1"/>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2">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a:off x="2540" y="1322070"/>
            <a:ext cx="12187555" cy="5534660"/>
          </a:xfrm>
          <a:prstGeom prst="rect">
            <a:avLst/>
          </a:prstGeom>
        </p:spPr>
      </p:pic>
    </p:spTree>
    <p:extLst>
      <p:ext uri="{BB962C8B-B14F-4D97-AF65-F5344CB8AC3E}">
        <p14:creationId xmlns:p14="http://schemas.microsoft.com/office/powerpoint/2010/main" val="959955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000" fill="hold">
                                          <p:stCondLst>
                                            <p:cond delay="0"/>
                                          </p:stCondLst>
                                        </p:cTn>
                                        <p:tgtEl>
                                          <p:spTgt spid="12"/>
                                        </p:tgtEl>
                                        <p:attrNameLst>
                                          <p:attrName>style.visibility</p:attrName>
                                        </p:attrNameLst>
                                      </p:cBhvr>
                                      <p:to>
                                        <p:strVal val="visible"/>
                                      </p:to>
                                    </p:set>
                                    <p:animEffect transition="in" filter="strips(downRight)">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61C3C79-0D01-44AC-88E0-62617024C17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675B7403-9E0F-4CDB-8DA3-F4D5AF5B0D91}"/>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AD2DC1BE-0A01-4C14-9D57-B16DF0380CB6}"/>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C7BAEA6A-93C6-4BD4-ACC2-9CA952A48827}"/>
              </a:ext>
            </a:extLst>
          </p:cNvPr>
          <p:cNvSpPr>
            <a:spLocks noGrp="1"/>
          </p:cNvSpPr>
          <p:nvPr>
            <p:ph type="dt" sz="half" idx="10"/>
          </p:nvPr>
        </p:nvSpPr>
        <p:spPr/>
        <p:txBody>
          <a:bodyPr/>
          <a:lstStyle/>
          <a:p>
            <a:fld id="{DAE88F41-7046-4BD5-9E1E-F1E44F65CD01}" type="datetimeFigureOut">
              <a:rPr lang="zh-CN" altLang="en-US" smtClean="0"/>
              <a:t>2019/4/23 Tuesday</a:t>
            </a:fld>
            <a:endParaRPr lang="zh-CN" altLang="en-US"/>
          </a:p>
        </p:txBody>
      </p:sp>
      <p:sp>
        <p:nvSpPr>
          <p:cNvPr id="6" name="页脚占位符 5">
            <a:extLst>
              <a:ext uri="{FF2B5EF4-FFF2-40B4-BE49-F238E27FC236}">
                <a16:creationId xmlns:a16="http://schemas.microsoft.com/office/drawing/2014/main" id="{0DE6B7F2-93DB-422D-B624-7204EBC776E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10758FD-B242-4A94-A1CC-B4146D783CAE}"/>
              </a:ext>
            </a:extLst>
          </p:cNvPr>
          <p:cNvSpPr>
            <a:spLocks noGrp="1"/>
          </p:cNvSpPr>
          <p:nvPr>
            <p:ph type="sldNum" sz="quarter" idx="12"/>
          </p:nvPr>
        </p:nvSpPr>
        <p:spPr/>
        <p:txBody>
          <a:bodyPr/>
          <a:lstStyle/>
          <a:p>
            <a:fld id="{FFDCA0F8-C661-410E-975C-AB80012F73E6}" type="slidenum">
              <a:rPr lang="zh-CN" altLang="en-US" smtClean="0"/>
              <a:t>‹#›</a:t>
            </a:fld>
            <a:endParaRPr lang="zh-CN" altLang="en-US"/>
          </a:p>
        </p:txBody>
      </p:sp>
    </p:spTree>
    <p:extLst>
      <p:ext uri="{BB962C8B-B14F-4D97-AF65-F5344CB8AC3E}">
        <p14:creationId xmlns:p14="http://schemas.microsoft.com/office/powerpoint/2010/main" val="37221253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DD273CC-1B96-4C22-B6F9-2226EA2E4702}"/>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D81846A6-FF6E-49F1-975D-12CEB894C70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EF431D5C-0934-484F-954D-17356945C4EE}"/>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09DBAC2E-51FE-43CE-B661-0FE0BDC738C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237F0889-6542-4E21-8F43-1D6FD19EA129}"/>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1668730A-3B99-4AAC-9F58-70C0F15EBA87}"/>
              </a:ext>
            </a:extLst>
          </p:cNvPr>
          <p:cNvSpPr>
            <a:spLocks noGrp="1"/>
          </p:cNvSpPr>
          <p:nvPr>
            <p:ph type="dt" sz="half" idx="10"/>
          </p:nvPr>
        </p:nvSpPr>
        <p:spPr/>
        <p:txBody>
          <a:bodyPr/>
          <a:lstStyle/>
          <a:p>
            <a:fld id="{DAE88F41-7046-4BD5-9E1E-F1E44F65CD01}" type="datetimeFigureOut">
              <a:rPr lang="zh-CN" altLang="en-US" smtClean="0"/>
              <a:t>2019/4/23 Tuesday</a:t>
            </a:fld>
            <a:endParaRPr lang="zh-CN" altLang="en-US"/>
          </a:p>
        </p:txBody>
      </p:sp>
      <p:sp>
        <p:nvSpPr>
          <p:cNvPr id="8" name="页脚占位符 7">
            <a:extLst>
              <a:ext uri="{FF2B5EF4-FFF2-40B4-BE49-F238E27FC236}">
                <a16:creationId xmlns:a16="http://schemas.microsoft.com/office/drawing/2014/main" id="{0815C05D-A03E-4077-8634-572588D3F124}"/>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0930AE2F-DB6C-4263-9D1B-638142F2A84D}"/>
              </a:ext>
            </a:extLst>
          </p:cNvPr>
          <p:cNvSpPr>
            <a:spLocks noGrp="1"/>
          </p:cNvSpPr>
          <p:nvPr>
            <p:ph type="sldNum" sz="quarter" idx="12"/>
          </p:nvPr>
        </p:nvSpPr>
        <p:spPr/>
        <p:txBody>
          <a:bodyPr/>
          <a:lstStyle/>
          <a:p>
            <a:fld id="{FFDCA0F8-C661-410E-975C-AB80012F73E6}" type="slidenum">
              <a:rPr lang="zh-CN" altLang="en-US" smtClean="0"/>
              <a:t>‹#›</a:t>
            </a:fld>
            <a:endParaRPr lang="zh-CN" altLang="en-US"/>
          </a:p>
        </p:txBody>
      </p:sp>
    </p:spTree>
    <p:extLst>
      <p:ext uri="{BB962C8B-B14F-4D97-AF65-F5344CB8AC3E}">
        <p14:creationId xmlns:p14="http://schemas.microsoft.com/office/powerpoint/2010/main" val="11945314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544A4F4-ABDF-45C7-9D70-8B4F6627EA65}"/>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2676EB83-65D5-4DCD-BA20-E708B04BEBF8}"/>
              </a:ext>
            </a:extLst>
          </p:cNvPr>
          <p:cNvSpPr>
            <a:spLocks noGrp="1"/>
          </p:cNvSpPr>
          <p:nvPr>
            <p:ph type="dt" sz="half" idx="10"/>
          </p:nvPr>
        </p:nvSpPr>
        <p:spPr/>
        <p:txBody>
          <a:bodyPr/>
          <a:lstStyle/>
          <a:p>
            <a:fld id="{DAE88F41-7046-4BD5-9E1E-F1E44F65CD01}" type="datetimeFigureOut">
              <a:rPr lang="zh-CN" altLang="en-US" smtClean="0"/>
              <a:t>2019/4/23 Tuesday</a:t>
            </a:fld>
            <a:endParaRPr lang="zh-CN" altLang="en-US"/>
          </a:p>
        </p:txBody>
      </p:sp>
      <p:sp>
        <p:nvSpPr>
          <p:cNvPr id="4" name="页脚占位符 3">
            <a:extLst>
              <a:ext uri="{FF2B5EF4-FFF2-40B4-BE49-F238E27FC236}">
                <a16:creationId xmlns:a16="http://schemas.microsoft.com/office/drawing/2014/main" id="{33315C82-86BA-4501-9C4D-D5C98CFDF8F9}"/>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AD3792F9-CA62-45D0-9CCB-5E982EC1EDAE}"/>
              </a:ext>
            </a:extLst>
          </p:cNvPr>
          <p:cNvSpPr>
            <a:spLocks noGrp="1"/>
          </p:cNvSpPr>
          <p:nvPr>
            <p:ph type="sldNum" sz="quarter" idx="12"/>
          </p:nvPr>
        </p:nvSpPr>
        <p:spPr/>
        <p:txBody>
          <a:bodyPr/>
          <a:lstStyle/>
          <a:p>
            <a:fld id="{FFDCA0F8-C661-410E-975C-AB80012F73E6}" type="slidenum">
              <a:rPr lang="zh-CN" altLang="en-US" smtClean="0"/>
              <a:t>‹#›</a:t>
            </a:fld>
            <a:endParaRPr lang="zh-CN" altLang="en-US"/>
          </a:p>
        </p:txBody>
      </p:sp>
    </p:spTree>
    <p:extLst>
      <p:ext uri="{BB962C8B-B14F-4D97-AF65-F5344CB8AC3E}">
        <p14:creationId xmlns:p14="http://schemas.microsoft.com/office/powerpoint/2010/main" val="37744417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23C4D91-EAD5-41D9-A681-548D0254E4CE}"/>
              </a:ext>
            </a:extLst>
          </p:cNvPr>
          <p:cNvSpPr>
            <a:spLocks noGrp="1"/>
          </p:cNvSpPr>
          <p:nvPr>
            <p:ph type="dt" sz="half" idx="10"/>
          </p:nvPr>
        </p:nvSpPr>
        <p:spPr/>
        <p:txBody>
          <a:bodyPr/>
          <a:lstStyle/>
          <a:p>
            <a:fld id="{DAE88F41-7046-4BD5-9E1E-F1E44F65CD01}" type="datetimeFigureOut">
              <a:rPr lang="zh-CN" altLang="en-US" smtClean="0"/>
              <a:t>2019/4/23 Tuesday</a:t>
            </a:fld>
            <a:endParaRPr lang="zh-CN" altLang="en-US"/>
          </a:p>
        </p:txBody>
      </p:sp>
      <p:sp>
        <p:nvSpPr>
          <p:cNvPr id="3" name="页脚占位符 2">
            <a:extLst>
              <a:ext uri="{FF2B5EF4-FFF2-40B4-BE49-F238E27FC236}">
                <a16:creationId xmlns:a16="http://schemas.microsoft.com/office/drawing/2014/main" id="{9B7D8519-31D4-4C32-A89D-C7770868702A}"/>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3580EE8F-5061-470D-A083-3E734B02FE21}"/>
              </a:ext>
            </a:extLst>
          </p:cNvPr>
          <p:cNvSpPr>
            <a:spLocks noGrp="1"/>
          </p:cNvSpPr>
          <p:nvPr>
            <p:ph type="sldNum" sz="quarter" idx="12"/>
          </p:nvPr>
        </p:nvSpPr>
        <p:spPr/>
        <p:txBody>
          <a:bodyPr/>
          <a:lstStyle/>
          <a:p>
            <a:fld id="{FFDCA0F8-C661-410E-975C-AB80012F73E6}" type="slidenum">
              <a:rPr lang="zh-CN" altLang="en-US" smtClean="0"/>
              <a:t>‹#›</a:t>
            </a:fld>
            <a:endParaRPr lang="zh-CN" altLang="en-US"/>
          </a:p>
        </p:txBody>
      </p:sp>
    </p:spTree>
    <p:extLst>
      <p:ext uri="{BB962C8B-B14F-4D97-AF65-F5344CB8AC3E}">
        <p14:creationId xmlns:p14="http://schemas.microsoft.com/office/powerpoint/2010/main" val="37784611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0CDB05B-9F34-446F-A650-AEC22E52252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21E3B255-C4D2-406B-8480-37757A7472C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6B709B91-40A2-48C8-89B3-A2C140A87F6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1045773-E81B-401B-A3C2-9EDA77165C77}"/>
              </a:ext>
            </a:extLst>
          </p:cNvPr>
          <p:cNvSpPr>
            <a:spLocks noGrp="1"/>
          </p:cNvSpPr>
          <p:nvPr>
            <p:ph type="dt" sz="half" idx="10"/>
          </p:nvPr>
        </p:nvSpPr>
        <p:spPr/>
        <p:txBody>
          <a:bodyPr/>
          <a:lstStyle/>
          <a:p>
            <a:fld id="{DAE88F41-7046-4BD5-9E1E-F1E44F65CD01}" type="datetimeFigureOut">
              <a:rPr lang="zh-CN" altLang="en-US" smtClean="0"/>
              <a:t>2019/4/23 Tuesday</a:t>
            </a:fld>
            <a:endParaRPr lang="zh-CN" altLang="en-US"/>
          </a:p>
        </p:txBody>
      </p:sp>
      <p:sp>
        <p:nvSpPr>
          <p:cNvPr id="6" name="页脚占位符 5">
            <a:extLst>
              <a:ext uri="{FF2B5EF4-FFF2-40B4-BE49-F238E27FC236}">
                <a16:creationId xmlns:a16="http://schemas.microsoft.com/office/drawing/2014/main" id="{F0B9A320-3E91-487A-9A69-6ED39FF6A19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800D690-D9AE-44A1-8090-2C219D62D375}"/>
              </a:ext>
            </a:extLst>
          </p:cNvPr>
          <p:cNvSpPr>
            <a:spLocks noGrp="1"/>
          </p:cNvSpPr>
          <p:nvPr>
            <p:ph type="sldNum" sz="quarter" idx="12"/>
          </p:nvPr>
        </p:nvSpPr>
        <p:spPr/>
        <p:txBody>
          <a:bodyPr/>
          <a:lstStyle/>
          <a:p>
            <a:fld id="{FFDCA0F8-C661-410E-975C-AB80012F73E6}" type="slidenum">
              <a:rPr lang="zh-CN" altLang="en-US" smtClean="0"/>
              <a:t>‹#›</a:t>
            </a:fld>
            <a:endParaRPr lang="zh-CN" altLang="en-US"/>
          </a:p>
        </p:txBody>
      </p:sp>
    </p:spTree>
    <p:extLst>
      <p:ext uri="{BB962C8B-B14F-4D97-AF65-F5344CB8AC3E}">
        <p14:creationId xmlns:p14="http://schemas.microsoft.com/office/powerpoint/2010/main" val="18941508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761B06-8CDD-4C16-9B51-87A3A5AD77F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A9CB989A-5C42-4E62-B41D-14E97A984CF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8612EBAB-55E3-4CC2-976D-22A2CDEB19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B64169D0-71EB-48A3-B4CC-1017F7604C27}"/>
              </a:ext>
            </a:extLst>
          </p:cNvPr>
          <p:cNvSpPr>
            <a:spLocks noGrp="1"/>
          </p:cNvSpPr>
          <p:nvPr>
            <p:ph type="dt" sz="half" idx="10"/>
          </p:nvPr>
        </p:nvSpPr>
        <p:spPr/>
        <p:txBody>
          <a:bodyPr/>
          <a:lstStyle/>
          <a:p>
            <a:fld id="{DAE88F41-7046-4BD5-9E1E-F1E44F65CD01}" type="datetimeFigureOut">
              <a:rPr lang="zh-CN" altLang="en-US" smtClean="0"/>
              <a:t>2019/4/23 Tuesday</a:t>
            </a:fld>
            <a:endParaRPr lang="zh-CN" altLang="en-US"/>
          </a:p>
        </p:txBody>
      </p:sp>
      <p:sp>
        <p:nvSpPr>
          <p:cNvPr id="6" name="页脚占位符 5">
            <a:extLst>
              <a:ext uri="{FF2B5EF4-FFF2-40B4-BE49-F238E27FC236}">
                <a16:creationId xmlns:a16="http://schemas.microsoft.com/office/drawing/2014/main" id="{16D67A10-860D-4621-97D3-551525916C7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51891C4-FF40-47D1-88F7-E8AA2B05DB31}"/>
              </a:ext>
            </a:extLst>
          </p:cNvPr>
          <p:cNvSpPr>
            <a:spLocks noGrp="1"/>
          </p:cNvSpPr>
          <p:nvPr>
            <p:ph type="sldNum" sz="quarter" idx="12"/>
          </p:nvPr>
        </p:nvSpPr>
        <p:spPr/>
        <p:txBody>
          <a:bodyPr/>
          <a:lstStyle/>
          <a:p>
            <a:fld id="{FFDCA0F8-C661-410E-975C-AB80012F73E6}" type="slidenum">
              <a:rPr lang="zh-CN" altLang="en-US" smtClean="0"/>
              <a:t>‹#›</a:t>
            </a:fld>
            <a:endParaRPr lang="zh-CN" altLang="en-US"/>
          </a:p>
        </p:txBody>
      </p:sp>
    </p:spTree>
    <p:extLst>
      <p:ext uri="{BB962C8B-B14F-4D97-AF65-F5344CB8AC3E}">
        <p14:creationId xmlns:p14="http://schemas.microsoft.com/office/powerpoint/2010/main" val="29407458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image" Target="../media/image1.jp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theme" Target="../theme/theme2.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slideLayout" Target="../slideLayouts/slideLayout29.xml"/><Relationship Id="rId1" Type="http://schemas.openxmlformats.org/officeDocument/2006/relationships/slideLayout" Target="../slideLayouts/slideLayout28.xml"/><Relationship Id="rId5" Type="http://schemas.openxmlformats.org/officeDocument/2006/relationships/theme" Target="../theme/theme3.xml"/><Relationship Id="rId4"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ED03F294-0136-404F-A4A9-50D68B2FF3A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5A9508D8-E588-4ABB-9AD3-501845EC7EC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FD10738-AB0E-4EE7-A6E8-46E24DC2954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E88F41-7046-4BD5-9E1E-F1E44F65CD01}"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74909C3D-4627-4820-BD58-61DFCA73688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4E49937F-8B49-42EE-B09B-A72359C9F66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DCA0F8-C661-410E-975C-AB80012F73E6}" type="slidenum">
              <a:rPr lang="zh-CN" altLang="en-US" smtClean="0"/>
              <a:t>‹#›</a:t>
            </a:fld>
            <a:endParaRPr lang="zh-CN" altLang="en-US"/>
          </a:p>
        </p:txBody>
      </p:sp>
    </p:spTree>
    <p:extLst>
      <p:ext uri="{BB962C8B-B14F-4D97-AF65-F5344CB8AC3E}">
        <p14:creationId xmlns:p14="http://schemas.microsoft.com/office/powerpoint/2010/main" val="15854971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1" y="274640"/>
            <a:ext cx="10972800" cy="1143000"/>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601" y="1600202"/>
            <a:ext cx="10972800" cy="4525963"/>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1" y="6356353"/>
            <a:ext cx="2844800" cy="365125"/>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3"/>
          </p:nvPr>
        </p:nvSpPr>
        <p:spPr>
          <a:xfrm>
            <a:off x="4165602" y="6356353"/>
            <a:ext cx="3860800" cy="365125"/>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7601" y="6356353"/>
            <a:ext cx="2844800" cy="365125"/>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211389578"/>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Lst>
  <p:hf hdr="0" ftr="0" dt="0"/>
  <p:txStyles>
    <p:titleStyle>
      <a:lvl1pPr algn="ctr" defTabSz="1218926" rtl="0" eaLnBrk="1" latinLnBrk="0" hangingPunct="1">
        <a:spcBef>
          <a:spcPct val="0"/>
        </a:spcBef>
        <a:buNone/>
        <a:defRPr sz="5899" kern="1200">
          <a:solidFill>
            <a:schemeClr val="tx1"/>
          </a:solidFill>
          <a:latin typeface="+mj-lt"/>
          <a:ea typeface="+mj-ea"/>
          <a:cs typeface="+mj-cs"/>
        </a:defRPr>
      </a:lvl1pPr>
    </p:titleStyle>
    <p:bodyStyle>
      <a:lvl1pPr marL="457098" indent="-457098" algn="l" defTabSz="1218926" rtl="0" eaLnBrk="1" latinLnBrk="0" hangingPunct="1">
        <a:spcBef>
          <a:spcPct val="20000"/>
        </a:spcBef>
        <a:buFont typeface="Arial" pitchFamily="34" charset="0"/>
        <a:buChar char="•"/>
        <a:defRPr sz="4299" kern="1200">
          <a:solidFill>
            <a:schemeClr val="tx1"/>
          </a:solidFill>
          <a:latin typeface="+mn-lt"/>
          <a:ea typeface="+mn-ea"/>
          <a:cs typeface="+mn-cs"/>
        </a:defRPr>
      </a:lvl1pPr>
      <a:lvl2pPr marL="990377" indent="-380914" algn="l" defTabSz="1218926" rtl="0" eaLnBrk="1" latinLnBrk="0" hangingPunct="1">
        <a:spcBef>
          <a:spcPct val="20000"/>
        </a:spcBef>
        <a:buFont typeface="Arial" pitchFamily="34" charset="0"/>
        <a:buChar char="–"/>
        <a:defRPr sz="3799" kern="1200">
          <a:solidFill>
            <a:schemeClr val="tx1"/>
          </a:solidFill>
          <a:latin typeface="+mn-lt"/>
          <a:ea typeface="+mn-ea"/>
          <a:cs typeface="+mn-cs"/>
        </a:defRPr>
      </a:lvl2pPr>
      <a:lvl3pPr marL="1523657" indent="-304731" algn="l" defTabSz="1218926" rtl="0" eaLnBrk="1" latinLnBrk="0" hangingPunct="1">
        <a:spcBef>
          <a:spcPct val="20000"/>
        </a:spcBef>
        <a:buFont typeface="Arial" pitchFamily="34" charset="0"/>
        <a:buChar char="•"/>
        <a:defRPr sz="3199" kern="1200">
          <a:solidFill>
            <a:schemeClr val="tx1"/>
          </a:solidFill>
          <a:latin typeface="+mn-lt"/>
          <a:ea typeface="+mn-ea"/>
          <a:cs typeface="+mn-cs"/>
        </a:defRPr>
      </a:lvl3pPr>
      <a:lvl4pPr marL="2133120"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4pPr>
      <a:lvl5pPr marL="2742582"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5pPr>
      <a:lvl6pPr marL="3352045"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6pPr>
      <a:lvl7pPr marL="3961509"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7pPr>
      <a:lvl8pPr marL="4570972"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8pPr>
      <a:lvl9pPr marL="5180434"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9pPr>
    </p:bodyStyle>
    <p:otherStyle>
      <a:defPPr>
        <a:defRPr lang="en-US"/>
      </a:defPPr>
      <a:lvl1pPr marL="0" algn="l" defTabSz="1218926" rtl="0" eaLnBrk="1" latinLnBrk="0" hangingPunct="1">
        <a:defRPr sz="2400" kern="1200">
          <a:solidFill>
            <a:schemeClr val="tx1"/>
          </a:solidFill>
          <a:latin typeface="+mn-lt"/>
          <a:ea typeface="+mn-ea"/>
          <a:cs typeface="+mn-cs"/>
        </a:defRPr>
      </a:lvl1pPr>
      <a:lvl2pPr marL="609463" algn="l" defTabSz="1218926" rtl="0" eaLnBrk="1" latinLnBrk="0" hangingPunct="1">
        <a:defRPr sz="2400" kern="1200">
          <a:solidFill>
            <a:schemeClr val="tx1"/>
          </a:solidFill>
          <a:latin typeface="+mn-lt"/>
          <a:ea typeface="+mn-ea"/>
          <a:cs typeface="+mn-cs"/>
        </a:defRPr>
      </a:lvl2pPr>
      <a:lvl3pPr marL="1218926" algn="l" defTabSz="1218926" rtl="0" eaLnBrk="1" latinLnBrk="0" hangingPunct="1">
        <a:defRPr sz="2400" kern="1200">
          <a:solidFill>
            <a:schemeClr val="tx1"/>
          </a:solidFill>
          <a:latin typeface="+mn-lt"/>
          <a:ea typeface="+mn-ea"/>
          <a:cs typeface="+mn-cs"/>
        </a:defRPr>
      </a:lvl3pPr>
      <a:lvl4pPr marL="1828388" algn="l" defTabSz="1218926" rtl="0" eaLnBrk="1" latinLnBrk="0" hangingPunct="1">
        <a:defRPr sz="2400" kern="1200">
          <a:solidFill>
            <a:schemeClr val="tx1"/>
          </a:solidFill>
          <a:latin typeface="+mn-lt"/>
          <a:ea typeface="+mn-ea"/>
          <a:cs typeface="+mn-cs"/>
        </a:defRPr>
      </a:lvl4pPr>
      <a:lvl5pPr marL="2437851" algn="l" defTabSz="1218926" rtl="0" eaLnBrk="1" latinLnBrk="0" hangingPunct="1">
        <a:defRPr sz="2400" kern="1200">
          <a:solidFill>
            <a:schemeClr val="tx1"/>
          </a:solidFill>
          <a:latin typeface="+mn-lt"/>
          <a:ea typeface="+mn-ea"/>
          <a:cs typeface="+mn-cs"/>
        </a:defRPr>
      </a:lvl5pPr>
      <a:lvl6pPr marL="3047314" algn="l" defTabSz="1218926" rtl="0" eaLnBrk="1" latinLnBrk="0" hangingPunct="1">
        <a:defRPr sz="2400" kern="1200">
          <a:solidFill>
            <a:schemeClr val="tx1"/>
          </a:solidFill>
          <a:latin typeface="+mn-lt"/>
          <a:ea typeface="+mn-ea"/>
          <a:cs typeface="+mn-cs"/>
        </a:defRPr>
      </a:lvl6pPr>
      <a:lvl7pPr marL="3656777" algn="l" defTabSz="1218926" rtl="0" eaLnBrk="1" latinLnBrk="0" hangingPunct="1">
        <a:defRPr sz="2400" kern="1200">
          <a:solidFill>
            <a:schemeClr val="tx1"/>
          </a:solidFill>
          <a:latin typeface="+mn-lt"/>
          <a:ea typeface="+mn-ea"/>
          <a:cs typeface="+mn-cs"/>
        </a:defRPr>
      </a:lvl7pPr>
      <a:lvl8pPr marL="4266240" algn="l" defTabSz="1218926" rtl="0" eaLnBrk="1" latinLnBrk="0" hangingPunct="1">
        <a:defRPr sz="2400" kern="1200">
          <a:solidFill>
            <a:schemeClr val="tx1"/>
          </a:solidFill>
          <a:latin typeface="+mn-lt"/>
          <a:ea typeface="+mn-ea"/>
          <a:cs typeface="+mn-cs"/>
        </a:defRPr>
      </a:lvl8pPr>
      <a:lvl9pPr marL="4875703" algn="l" defTabSz="1218926"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7B3460-0933-4FB0-995A-CF6019F3E8EF}" type="datetimeFigureOut">
              <a:rPr lang="zh-CN" altLang="en-US" smtClean="0"/>
              <a:t>2019/4/23 Tuesday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461620-F94D-4413-BA67-BD8FF33BBD51}" type="slidenum">
              <a:rPr lang="zh-CN" altLang="en-US" smtClean="0"/>
              <a:t>‹#›</a:t>
            </a:fld>
            <a:endParaRPr lang="zh-CN" altLang="en-US"/>
          </a:p>
        </p:txBody>
      </p:sp>
    </p:spTree>
    <p:extLst>
      <p:ext uri="{BB962C8B-B14F-4D97-AF65-F5344CB8AC3E}">
        <p14:creationId xmlns:p14="http://schemas.microsoft.com/office/powerpoint/2010/main" val="3242340849"/>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3.xml"/><Relationship Id="rId7" Type="http://schemas.openxmlformats.org/officeDocument/2006/relationships/notesSlide" Target="../notesSlides/notesSlide10.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13.xml"/><Relationship Id="rId5" Type="http://schemas.openxmlformats.org/officeDocument/2006/relationships/tags" Target="../tags/tag5.xml"/><Relationship Id="rId4" Type="http://schemas.openxmlformats.org/officeDocument/2006/relationships/tags" Target="../tags/tag4.xml"/><Relationship Id="rId9" Type="http://schemas.openxmlformats.org/officeDocument/2006/relationships/image" Target="../media/image14.jp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image" Target="../media/image15.jpg"/><Relationship Id="rId5" Type="http://schemas.openxmlformats.org/officeDocument/2006/relationships/image" Target="../media/image7.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16.jp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17.jp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18.jpg"/></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3.xml"/><Relationship Id="rId5" Type="http://schemas.openxmlformats.org/officeDocument/2006/relationships/image" Target="../media/image20.jpeg"/><Relationship Id="rId4" Type="http://schemas.openxmlformats.org/officeDocument/2006/relationships/image" Target="../media/image19.jp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21.jp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22.jp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3.png"/><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10.jp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openxmlformats.org/officeDocument/2006/relationships/image" Target="../media/image12.jpeg"/><Relationship Id="rId4" Type="http://schemas.openxmlformats.org/officeDocument/2006/relationships/image" Target="../media/image11.jp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1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27079" y="84696"/>
            <a:ext cx="1447577" cy="1237995"/>
          </a:xfrm>
          <a:prstGeom prst="rect">
            <a:avLst/>
          </a:prstGeom>
        </p:spPr>
      </p:pic>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16026" y="669971"/>
            <a:ext cx="1772412" cy="1555040"/>
          </a:xfrm>
          <a:prstGeom prst="rect">
            <a:avLst/>
          </a:prstGeom>
        </p:spPr>
      </p:pic>
      <p:pic>
        <p:nvPicPr>
          <p:cNvPr id="15" name="图片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96384" y="1034942"/>
            <a:ext cx="1742899" cy="1591848"/>
          </a:xfrm>
          <a:prstGeom prst="rect">
            <a:avLst/>
          </a:prstGeom>
        </p:spPr>
      </p:pic>
      <p:pic>
        <p:nvPicPr>
          <p:cNvPr id="16" name="图片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64736" y="-18985"/>
            <a:ext cx="1710704" cy="1558641"/>
          </a:xfrm>
          <a:prstGeom prst="rect">
            <a:avLst/>
          </a:prstGeom>
        </p:spPr>
      </p:pic>
      <p:sp>
        <p:nvSpPr>
          <p:cNvPr id="24" name="TextBox 4"/>
          <p:cNvSpPr txBox="1"/>
          <p:nvPr/>
        </p:nvSpPr>
        <p:spPr>
          <a:xfrm>
            <a:off x="3574382" y="2458655"/>
            <a:ext cx="4620708" cy="522971"/>
          </a:xfrm>
          <a:prstGeom prst="rect">
            <a:avLst/>
          </a:prstGeom>
          <a:noFill/>
        </p:spPr>
        <p:txBody>
          <a:bodyPr wrap="none" rtlCol="0">
            <a:spAutoFit/>
          </a:bodyPr>
          <a:lstStyle/>
          <a:p>
            <a:pPr algn="ctr"/>
            <a:r>
              <a:rPr lang="zh-CN" altLang="en-US" sz="2799" spc="600" dirty="0">
                <a:solidFill>
                  <a:schemeClr val="bg1"/>
                </a:solidFill>
                <a:latin typeface="张海山锐线体简" panose="02000000000000000000" pitchFamily="2" charset="-122"/>
                <a:ea typeface="张海山锐线体简" panose="02000000000000000000" pitchFamily="2" charset="-122"/>
              </a:rPr>
              <a:t>夏</a:t>
            </a:r>
            <a:r>
              <a:rPr lang="en-US" altLang="zh-CN" sz="2799" spc="600" dirty="0">
                <a:solidFill>
                  <a:schemeClr val="bg1"/>
                </a:solidFill>
                <a:latin typeface="张海山锐线体简" panose="02000000000000000000" pitchFamily="2" charset="-122"/>
                <a:ea typeface="张海山锐线体简" panose="02000000000000000000" pitchFamily="2" charset="-122"/>
              </a:rPr>
              <a:t>/</a:t>
            </a:r>
            <a:r>
              <a:rPr lang="zh-CN" altLang="en-US" sz="2799" spc="600" dirty="0">
                <a:solidFill>
                  <a:schemeClr val="bg1"/>
                </a:solidFill>
                <a:latin typeface="张海山锐线体简" panose="02000000000000000000" pitchFamily="2" charset="-122"/>
                <a:ea typeface="张海山锐线体简" panose="02000000000000000000" pitchFamily="2" charset="-122"/>
              </a:rPr>
              <a:t>季</a:t>
            </a:r>
            <a:r>
              <a:rPr lang="en-US" altLang="zh-CN" sz="2799" spc="600" dirty="0">
                <a:solidFill>
                  <a:schemeClr val="bg1"/>
                </a:solidFill>
                <a:latin typeface="张海山锐线体简" panose="02000000000000000000" pitchFamily="2" charset="-122"/>
                <a:ea typeface="张海山锐线体简" panose="02000000000000000000" pitchFamily="2" charset="-122"/>
              </a:rPr>
              <a:t>/</a:t>
            </a:r>
            <a:r>
              <a:rPr lang="zh-CN" altLang="en-US" sz="2799" spc="600" dirty="0">
                <a:solidFill>
                  <a:schemeClr val="bg1"/>
                </a:solidFill>
                <a:latin typeface="张海山锐线体简" panose="02000000000000000000" pitchFamily="2" charset="-122"/>
                <a:ea typeface="张海山锐线体简" panose="02000000000000000000" pitchFamily="2" charset="-122"/>
              </a:rPr>
              <a:t>教</a:t>
            </a:r>
            <a:r>
              <a:rPr lang="en-US" altLang="zh-CN" sz="2799" spc="600" dirty="0">
                <a:solidFill>
                  <a:schemeClr val="bg1"/>
                </a:solidFill>
                <a:latin typeface="张海山锐线体简" panose="02000000000000000000" pitchFamily="2" charset="-122"/>
                <a:ea typeface="张海山锐线体简" panose="02000000000000000000" pitchFamily="2" charset="-122"/>
              </a:rPr>
              <a:t>/</a:t>
            </a:r>
            <a:r>
              <a:rPr lang="zh-CN" altLang="en-US" sz="2799" spc="600" dirty="0">
                <a:solidFill>
                  <a:schemeClr val="bg1"/>
                </a:solidFill>
                <a:latin typeface="张海山锐线体简" panose="02000000000000000000" pitchFamily="2" charset="-122"/>
                <a:ea typeface="张海山锐线体简" panose="02000000000000000000" pitchFamily="2" charset="-122"/>
              </a:rPr>
              <a:t>育</a:t>
            </a:r>
            <a:r>
              <a:rPr lang="en-US" altLang="zh-CN" sz="2799" spc="600" dirty="0">
                <a:solidFill>
                  <a:schemeClr val="bg1"/>
                </a:solidFill>
                <a:latin typeface="张海山锐线体简" panose="02000000000000000000" pitchFamily="2" charset="-122"/>
                <a:ea typeface="张海山锐线体简" panose="02000000000000000000" pitchFamily="2" charset="-122"/>
              </a:rPr>
              <a:t>/</a:t>
            </a:r>
            <a:r>
              <a:rPr lang="zh-CN" altLang="en-US" sz="2799" spc="600" dirty="0">
                <a:solidFill>
                  <a:schemeClr val="bg1"/>
                </a:solidFill>
                <a:latin typeface="张海山锐线体简" panose="02000000000000000000" pitchFamily="2" charset="-122"/>
                <a:ea typeface="张海山锐线体简" panose="02000000000000000000" pitchFamily="2" charset="-122"/>
              </a:rPr>
              <a:t>类</a:t>
            </a:r>
            <a:r>
              <a:rPr lang="en-US" altLang="zh-CN" sz="2799" spc="600" dirty="0">
                <a:solidFill>
                  <a:schemeClr val="bg1"/>
                </a:solidFill>
                <a:latin typeface="张海山锐线体简" panose="02000000000000000000" pitchFamily="2" charset="-122"/>
                <a:ea typeface="张海山锐线体简" panose="02000000000000000000" pitchFamily="2" charset="-122"/>
              </a:rPr>
              <a:t>/</a:t>
            </a:r>
            <a:r>
              <a:rPr lang="zh-CN" altLang="en-US" sz="2799" spc="600" dirty="0">
                <a:solidFill>
                  <a:schemeClr val="bg1"/>
                </a:solidFill>
                <a:latin typeface="张海山锐线体简" panose="02000000000000000000" pitchFamily="2" charset="-122"/>
                <a:ea typeface="张海山锐线体简" panose="02000000000000000000" pitchFamily="2" charset="-122"/>
              </a:rPr>
              <a:t>通</a:t>
            </a:r>
            <a:r>
              <a:rPr lang="en-US" altLang="zh-CN" sz="2799" spc="600" dirty="0">
                <a:solidFill>
                  <a:schemeClr val="bg1"/>
                </a:solidFill>
                <a:latin typeface="张海山锐线体简" panose="02000000000000000000" pitchFamily="2" charset="-122"/>
                <a:ea typeface="张海山锐线体简" panose="02000000000000000000" pitchFamily="2" charset="-122"/>
              </a:rPr>
              <a:t>/</a:t>
            </a:r>
            <a:r>
              <a:rPr lang="zh-CN" altLang="en-US" sz="2799" spc="600" dirty="0">
                <a:solidFill>
                  <a:schemeClr val="bg1"/>
                </a:solidFill>
                <a:latin typeface="张海山锐线体简" panose="02000000000000000000" pitchFamily="2" charset="-122"/>
                <a:ea typeface="张海山锐线体简" panose="02000000000000000000" pitchFamily="2" charset="-122"/>
              </a:rPr>
              <a:t>用</a:t>
            </a:r>
            <a:endParaRPr lang="en-US" altLang="zh-CN" sz="2799" spc="600" dirty="0">
              <a:solidFill>
                <a:schemeClr val="bg1"/>
              </a:solidFill>
              <a:latin typeface="张海山锐线体简" panose="02000000000000000000" pitchFamily="2" charset="-122"/>
              <a:ea typeface="张海山锐线体简" panose="02000000000000000000" pitchFamily="2" charset="-122"/>
            </a:endParaRPr>
          </a:p>
        </p:txBody>
      </p:sp>
      <p:sp>
        <p:nvSpPr>
          <p:cNvPr id="26" name="TextBox 4"/>
          <p:cNvSpPr txBox="1"/>
          <p:nvPr/>
        </p:nvSpPr>
        <p:spPr>
          <a:xfrm>
            <a:off x="3855061" y="875045"/>
            <a:ext cx="3998887" cy="1877003"/>
          </a:xfrm>
          <a:prstGeom prst="rect">
            <a:avLst/>
          </a:prstGeom>
          <a:noFill/>
        </p:spPr>
        <p:txBody>
          <a:bodyPr wrap="none" rtlCol="0">
            <a:spAutoFit/>
          </a:bodyPr>
          <a:lstStyle/>
          <a:p>
            <a:pPr algn="ctr"/>
            <a:r>
              <a:rPr lang="zh-CN" altLang="en-US" sz="3999" spc="-150" dirty="0">
                <a:solidFill>
                  <a:srgbClr val="519B5C"/>
                </a:solidFill>
                <a:latin typeface="华文新魏" panose="02010800040101010101" pitchFamily="2" charset="-122"/>
                <a:ea typeface="华文新魏" panose="02010800040101010101" pitchFamily="2" charset="-122"/>
              </a:rPr>
              <a:t>          </a:t>
            </a:r>
            <a:r>
              <a:rPr lang="zh-CN" altLang="en-US" sz="3999" spc="-150" dirty="0">
                <a:solidFill>
                  <a:srgbClr val="FF0000"/>
                </a:solidFill>
                <a:latin typeface="华文新魏" panose="02010800040101010101" pitchFamily="2" charset="-122"/>
                <a:ea typeface="华文新魏" panose="02010800040101010101" pitchFamily="2" charset="-122"/>
              </a:rPr>
              <a:t>第八章</a:t>
            </a:r>
            <a:r>
              <a:rPr lang="zh-CN" altLang="en-US" sz="7199" spc="-150" dirty="0">
                <a:solidFill>
                  <a:srgbClr val="519B5C"/>
                </a:solidFill>
                <a:latin typeface="华文新魏" panose="02010800040101010101" pitchFamily="2" charset="-122"/>
                <a:ea typeface="华文新魏" panose="02010800040101010101" pitchFamily="2" charset="-122"/>
              </a:rPr>
              <a:t>　 </a:t>
            </a:r>
            <a:endParaRPr lang="en-US" altLang="zh-CN" sz="7199" spc="-150" dirty="0">
              <a:solidFill>
                <a:srgbClr val="519B5C"/>
              </a:solidFill>
              <a:latin typeface="华文新魏" panose="02010800040101010101" pitchFamily="2" charset="-122"/>
              <a:ea typeface="华文新魏" panose="02010800040101010101" pitchFamily="2" charset="-122"/>
            </a:endParaRPr>
          </a:p>
          <a:p>
            <a:pPr algn="ctr"/>
            <a:r>
              <a:rPr lang="zh-CN" altLang="en-US" sz="4399" spc="-150" dirty="0">
                <a:solidFill>
                  <a:srgbClr val="519B5C"/>
                </a:solidFill>
                <a:latin typeface="华文新魏" panose="02010800040101010101" pitchFamily="2" charset="-122"/>
                <a:ea typeface="华文新魏" panose="02010800040101010101" pitchFamily="2" charset="-122"/>
              </a:rPr>
              <a:t>学前儿童的思维</a:t>
            </a:r>
            <a:endParaRPr lang="en-US" altLang="zh-CN" sz="4399" spc="-150" dirty="0">
              <a:solidFill>
                <a:srgbClr val="519B5C"/>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750"/>
                                            <p:tgtEl>
                                              <p:spTgt spid="6"/>
                                            </p:tgtEl>
                                          </p:cBhvr>
                                        </p:animEffect>
                                      </p:childTnLst>
                                    </p:cTn>
                                  </p:par>
                                </p:childTnLst>
                              </p:cTn>
                            </p:par>
                            <p:par>
                              <p:cTn id="8" fill="hold">
                                <p:stCondLst>
                                  <p:cond delay="750"/>
                                </p:stCondLst>
                                <p:childTnLst>
                                  <p:par>
                                    <p:cTn id="9" presetID="14" presetClass="entr" presetSubtype="10" fill="hold" grpId="0" nodeType="afterEffect">
                                      <p:stCondLst>
                                        <p:cond delay="0"/>
                                      </p:stCondLst>
                                      <p:iterate type="lt">
                                        <p:tmPct val="30000"/>
                                      </p:iterate>
                                      <p:childTnLst>
                                        <p:set>
                                          <p:cBhvr>
                                            <p:cTn id="10" dur="1" fill="hold">
                                              <p:stCondLst>
                                                <p:cond delay="0"/>
                                              </p:stCondLst>
                                            </p:cTn>
                                            <p:tgtEl>
                                              <p:spTgt spid="26"/>
                                            </p:tgtEl>
                                            <p:attrNameLst>
                                              <p:attrName>style.visibility</p:attrName>
                                            </p:attrNameLst>
                                          </p:cBhvr>
                                          <p:to>
                                            <p:strVal val="visible"/>
                                          </p:to>
                                        </p:set>
                                        <p:animEffect transition="in" filter="randombar(horizontal)">
                                          <p:cBhvr>
                                            <p:cTn id="11" dur="500"/>
                                            <p:tgtEl>
                                              <p:spTgt spid="26"/>
                                            </p:tgtEl>
                                          </p:cBhvr>
                                        </p:animEffect>
                                      </p:childTnLst>
                                    </p:cTn>
                                  </p:par>
                                </p:childTnLst>
                              </p:cTn>
                            </p:par>
                            <p:par>
                              <p:cTn id="12" fill="hold">
                                <p:stCondLst>
                                  <p:cond delay="2600"/>
                                </p:stCondLst>
                                <p:childTnLst>
                                  <p:par>
                                    <p:cTn id="13" presetID="14" presetClass="entr" presetSubtype="10" fill="hold" grpId="0" nodeType="afterEffect">
                                      <p:stCondLst>
                                        <p:cond delay="0"/>
                                      </p:stCondLst>
                                      <p:iterate type="lt">
                                        <p:tmPct val="30000"/>
                                      </p:iterate>
                                      <p:childTnLst>
                                        <p:set>
                                          <p:cBhvr>
                                            <p:cTn id="14" dur="1" fill="hold">
                                              <p:stCondLst>
                                                <p:cond delay="0"/>
                                              </p:stCondLst>
                                            </p:cTn>
                                            <p:tgtEl>
                                              <p:spTgt spid="24"/>
                                            </p:tgtEl>
                                            <p:attrNameLst>
                                              <p:attrName>style.visibility</p:attrName>
                                            </p:attrNameLst>
                                          </p:cBhvr>
                                          <p:to>
                                            <p:strVal val="visible"/>
                                          </p:to>
                                        </p:set>
                                        <p:animEffect transition="in" filter="randombar(horizontal)">
                                          <p:cBhvr>
                                            <p:cTn id="15" dur="250"/>
                                            <p:tgtEl>
                                              <p:spTgt spid="24"/>
                                            </p:tgtEl>
                                          </p:cBhvr>
                                        </p:animEffect>
                                      </p:childTnLst>
                                    </p:cTn>
                                  </p:par>
                                </p:childTnLst>
                              </p:cTn>
                            </p:par>
                            <p:par>
                              <p:cTn id="16" fill="hold">
                                <p:stCondLst>
                                  <p:cond delay="3750"/>
                                </p:stCondLst>
                                <p:childTnLst>
                                  <p:par>
                                    <p:cTn id="17" presetID="2" presetClass="entr" presetSubtype="9" fill="hold" nodeType="afterEffect" p14:presetBounceEnd="50000">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14:bounceEnd="50000">
                                          <p:cBhvr additive="base">
                                            <p:cTn id="19" dur="500" fill="hold"/>
                                            <p:tgtEl>
                                              <p:spTgt spid="13"/>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14:presetBounceEnd="50000">
                                      <p:stCondLst>
                                        <p:cond delay="250"/>
                                      </p:stCondLst>
                                      <p:childTnLst>
                                        <p:set>
                                          <p:cBhvr>
                                            <p:cTn id="22" dur="1" fill="hold">
                                              <p:stCondLst>
                                                <p:cond delay="0"/>
                                              </p:stCondLst>
                                            </p:cTn>
                                            <p:tgtEl>
                                              <p:spTgt spid="15"/>
                                            </p:tgtEl>
                                            <p:attrNameLst>
                                              <p:attrName>style.visibility</p:attrName>
                                            </p:attrNameLst>
                                          </p:cBhvr>
                                          <p:to>
                                            <p:strVal val="visible"/>
                                          </p:to>
                                        </p:set>
                                        <p:anim calcmode="lin" valueType="num" p14:bounceEnd="50000">
                                          <p:cBhvr additive="base">
                                            <p:cTn id="23" dur="500" fill="hold"/>
                                            <p:tgtEl>
                                              <p:spTgt spid="15"/>
                                            </p:tgtEl>
                                            <p:attrNameLst>
                                              <p:attrName>ppt_x</p:attrName>
                                            </p:attrNameLst>
                                          </p:cBhvr>
                                          <p:tavLst>
                                            <p:tav tm="0">
                                              <p:val>
                                                <p:strVal val="1+#ppt_w/2"/>
                                              </p:val>
                                            </p:tav>
                                            <p:tav tm="100000">
                                              <p:val>
                                                <p:strVal val="#ppt_x"/>
                                              </p:val>
                                            </p:tav>
                                          </p:tavLst>
                                        </p:anim>
                                        <p:anim calcmode="lin" valueType="num" p14:bounceEnd="50000">
                                          <p:cBhvr additive="base">
                                            <p:cTn id="24" dur="500" fill="hold"/>
                                            <p:tgtEl>
                                              <p:spTgt spid="15"/>
                                            </p:tgtEl>
                                            <p:attrNameLst>
                                              <p:attrName>ppt_y</p:attrName>
                                            </p:attrNameLst>
                                          </p:cBhvr>
                                          <p:tavLst>
                                            <p:tav tm="0">
                                              <p:val>
                                                <p:strVal val="0-#ppt_h/2"/>
                                              </p:val>
                                            </p:tav>
                                            <p:tav tm="100000">
                                              <p:val>
                                                <p:strVal val="#ppt_y"/>
                                              </p:val>
                                            </p:tav>
                                          </p:tavLst>
                                        </p:anim>
                                      </p:childTnLst>
                                    </p:cTn>
                                  </p:par>
                                  <p:par>
                                    <p:cTn id="25" presetID="2" presetClass="entr" presetSubtype="6" fill="hold" nodeType="withEffect" p14:presetBounceEnd="50000">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14:bounceEnd="50000">
                                          <p:cBhvr additive="base">
                                            <p:cTn id="27" dur="500" fill="hold"/>
                                            <p:tgtEl>
                                              <p:spTgt spid="12"/>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14:presetBounceEnd="50000">
                                      <p:stCondLst>
                                        <p:cond delay="250"/>
                                      </p:stCondLst>
                                      <p:childTnLst>
                                        <p:set>
                                          <p:cBhvr>
                                            <p:cTn id="30" dur="1" fill="hold">
                                              <p:stCondLst>
                                                <p:cond delay="0"/>
                                              </p:stCondLst>
                                            </p:cTn>
                                            <p:tgtEl>
                                              <p:spTgt spid="16"/>
                                            </p:tgtEl>
                                            <p:attrNameLst>
                                              <p:attrName>style.visibility</p:attrName>
                                            </p:attrNameLst>
                                          </p:cBhvr>
                                          <p:to>
                                            <p:strVal val="visible"/>
                                          </p:to>
                                        </p:set>
                                        <p:anim calcmode="lin" valueType="num" p14:bounceEnd="50000">
                                          <p:cBhvr additive="base">
                                            <p:cTn id="31" dur="500" fill="hold"/>
                                            <p:tgtEl>
                                              <p:spTgt spid="16"/>
                                            </p:tgtEl>
                                            <p:attrNameLst>
                                              <p:attrName>ppt_x</p:attrName>
                                            </p:attrNameLst>
                                          </p:cBhvr>
                                          <p:tavLst>
                                            <p:tav tm="0">
                                              <p:val>
                                                <p:strVal val="0-#ppt_w/2"/>
                                              </p:val>
                                            </p:tav>
                                            <p:tav tm="100000">
                                              <p:val>
                                                <p:strVal val="#ppt_x"/>
                                              </p:val>
                                            </p:tav>
                                          </p:tavLst>
                                        </p:anim>
                                        <p:anim calcmode="lin" valueType="num" p14:bounceEnd="50000">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750"/>
                                            <p:tgtEl>
                                              <p:spTgt spid="6"/>
                                            </p:tgtEl>
                                          </p:cBhvr>
                                        </p:animEffect>
                                      </p:childTnLst>
                                    </p:cTn>
                                  </p:par>
                                </p:childTnLst>
                              </p:cTn>
                            </p:par>
                            <p:par>
                              <p:cTn id="8" fill="hold">
                                <p:stCondLst>
                                  <p:cond delay="750"/>
                                </p:stCondLst>
                                <p:childTnLst>
                                  <p:par>
                                    <p:cTn id="9" presetID="14" presetClass="entr" presetSubtype="10" fill="hold" grpId="0" nodeType="afterEffect">
                                      <p:stCondLst>
                                        <p:cond delay="0"/>
                                      </p:stCondLst>
                                      <p:iterate type="lt">
                                        <p:tmPct val="30000"/>
                                      </p:iterate>
                                      <p:childTnLst>
                                        <p:set>
                                          <p:cBhvr>
                                            <p:cTn id="10" dur="1" fill="hold">
                                              <p:stCondLst>
                                                <p:cond delay="0"/>
                                              </p:stCondLst>
                                            </p:cTn>
                                            <p:tgtEl>
                                              <p:spTgt spid="26"/>
                                            </p:tgtEl>
                                            <p:attrNameLst>
                                              <p:attrName>style.visibility</p:attrName>
                                            </p:attrNameLst>
                                          </p:cBhvr>
                                          <p:to>
                                            <p:strVal val="visible"/>
                                          </p:to>
                                        </p:set>
                                        <p:animEffect transition="in" filter="randombar(horizontal)">
                                          <p:cBhvr>
                                            <p:cTn id="11" dur="500"/>
                                            <p:tgtEl>
                                              <p:spTgt spid="26"/>
                                            </p:tgtEl>
                                          </p:cBhvr>
                                        </p:animEffect>
                                      </p:childTnLst>
                                    </p:cTn>
                                  </p:par>
                                </p:childTnLst>
                              </p:cTn>
                            </p:par>
                            <p:par>
                              <p:cTn id="12" fill="hold">
                                <p:stCondLst>
                                  <p:cond delay="2600"/>
                                </p:stCondLst>
                                <p:childTnLst>
                                  <p:par>
                                    <p:cTn id="13" presetID="14" presetClass="entr" presetSubtype="10" fill="hold" grpId="0" nodeType="afterEffect">
                                      <p:stCondLst>
                                        <p:cond delay="0"/>
                                      </p:stCondLst>
                                      <p:iterate type="lt">
                                        <p:tmPct val="30000"/>
                                      </p:iterate>
                                      <p:childTnLst>
                                        <p:set>
                                          <p:cBhvr>
                                            <p:cTn id="14" dur="1" fill="hold">
                                              <p:stCondLst>
                                                <p:cond delay="0"/>
                                              </p:stCondLst>
                                            </p:cTn>
                                            <p:tgtEl>
                                              <p:spTgt spid="24"/>
                                            </p:tgtEl>
                                            <p:attrNameLst>
                                              <p:attrName>style.visibility</p:attrName>
                                            </p:attrNameLst>
                                          </p:cBhvr>
                                          <p:to>
                                            <p:strVal val="visible"/>
                                          </p:to>
                                        </p:set>
                                        <p:animEffect transition="in" filter="randombar(horizontal)">
                                          <p:cBhvr>
                                            <p:cTn id="15" dur="250"/>
                                            <p:tgtEl>
                                              <p:spTgt spid="24"/>
                                            </p:tgtEl>
                                          </p:cBhvr>
                                        </p:animEffect>
                                      </p:childTnLst>
                                    </p:cTn>
                                  </p:par>
                                </p:childTnLst>
                              </p:cTn>
                            </p:par>
                            <p:par>
                              <p:cTn id="16" fill="hold">
                                <p:stCondLst>
                                  <p:cond delay="3750"/>
                                </p:stCondLst>
                                <p:childTnLst>
                                  <p:par>
                                    <p:cTn id="17" presetID="2" presetClass="entr" presetSubtype="9"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25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1+#ppt_w/2"/>
                                              </p:val>
                                            </p:tav>
                                            <p:tav tm="100000">
                                              <p:val>
                                                <p:strVal val="#ppt_x"/>
                                              </p:val>
                                            </p:tav>
                                          </p:tavLst>
                                        </p:anim>
                                        <p:anim calcmode="lin" valueType="num">
                                          <p:cBhvr additive="base">
                                            <p:cTn id="24" dur="500" fill="hold"/>
                                            <p:tgtEl>
                                              <p:spTgt spid="15"/>
                                            </p:tgtEl>
                                            <p:attrNameLst>
                                              <p:attrName>ppt_y</p:attrName>
                                            </p:attrNameLst>
                                          </p:cBhvr>
                                          <p:tavLst>
                                            <p:tav tm="0">
                                              <p:val>
                                                <p:strVal val="0-#ppt_h/2"/>
                                              </p:val>
                                            </p:tav>
                                            <p:tav tm="100000">
                                              <p:val>
                                                <p:strVal val="#ppt_y"/>
                                              </p:val>
                                            </p:tav>
                                          </p:tavLst>
                                        </p:anim>
                                      </p:childTnLst>
                                    </p:cTn>
                                  </p:par>
                                  <p:par>
                                    <p:cTn id="25" presetID="2" presetClass="entr" presetSubtype="6"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25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0-#ppt_w/2"/>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a:extLst>
              <a:ext uri="{FF2B5EF4-FFF2-40B4-BE49-F238E27FC236}">
                <a16:creationId xmlns:a16="http://schemas.microsoft.com/office/drawing/2014/main" id="{142415B9-9DAD-4FB6-A9C8-AEA12832593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14" name="任意多边形: 形状 13">
            <a:extLst>
              <a:ext uri="{FF2B5EF4-FFF2-40B4-BE49-F238E27FC236}">
                <a16:creationId xmlns:a16="http://schemas.microsoft.com/office/drawing/2014/main" id="{B9D06109-F33B-4727-8602-8E896FFF4F60}"/>
              </a:ext>
            </a:extLst>
          </p:cNvPr>
          <p:cNvSpPr/>
          <p:nvPr>
            <p:custDataLst>
              <p:tags r:id="rId1"/>
            </p:custDataLst>
          </p:nvPr>
        </p:nvSpPr>
        <p:spPr>
          <a:xfrm>
            <a:off x="8740775" y="-13335"/>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40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p>
            <a:pPr algn="ctr"/>
            <a:endParaRPr lang="zh-CN" altLang="en-US"/>
          </a:p>
        </p:txBody>
      </p:sp>
      <p:sp>
        <p:nvSpPr>
          <p:cNvPr id="12" name="矩形: 圆角 1128">
            <a:extLst>
              <a:ext uri="{FF2B5EF4-FFF2-40B4-BE49-F238E27FC236}">
                <a16:creationId xmlns:a16="http://schemas.microsoft.com/office/drawing/2014/main" id="{07EB4761-0039-454B-90EC-8BA235B34549}"/>
              </a:ext>
            </a:extLst>
          </p:cNvPr>
          <p:cNvSpPr/>
          <p:nvPr>
            <p:custDataLst>
              <p:tags r:id="rId2"/>
            </p:custDataLst>
          </p:nvPr>
        </p:nvSpPr>
        <p:spPr>
          <a:xfrm>
            <a:off x="6983095" y="1659890"/>
            <a:ext cx="4909121" cy="4032885"/>
          </a:xfrm>
          <a:prstGeom prst="roundRect">
            <a:avLst>
              <a:gd name="adj" fmla="val 4386"/>
            </a:avLst>
          </a:prstGeom>
          <a:solidFill>
            <a:sysClr val="window" lastClr="FFFFFF"/>
          </a:solidFill>
          <a:ln w="12700" cap="flat" cmpd="sng" algn="ctr">
            <a:solidFill>
              <a:srgbClr val="44546A">
                <a:lumMod val="75000"/>
              </a:srgbClr>
            </a:solidFill>
            <a:prstDash val="solid"/>
            <a:miter lim="800000"/>
          </a:ln>
          <a:effectLst>
            <a:outerShdw blurRad="50800" dist="76200" dir="5400000" algn="t" rotWithShape="0">
              <a:prstClr val="black">
                <a:alpha val="11000"/>
              </a:prstClr>
            </a:outerShdw>
          </a:effectLst>
        </p:spPr>
        <p:txBody>
          <a:bodyPr rtlCol="0" anchor="ctr"/>
          <a:lstStyle/>
          <a:p>
            <a:pPr algn="ctr"/>
            <a:endParaRPr lang="zh-CN" altLang="en-US"/>
          </a:p>
        </p:txBody>
      </p:sp>
      <p:sp>
        <p:nvSpPr>
          <p:cNvPr id="17" name="矩形: 圆角 1127">
            <a:extLst>
              <a:ext uri="{FF2B5EF4-FFF2-40B4-BE49-F238E27FC236}">
                <a16:creationId xmlns:a16="http://schemas.microsoft.com/office/drawing/2014/main" id="{FB3D72CA-39B2-409A-A180-38C35CB2B116}"/>
              </a:ext>
            </a:extLst>
          </p:cNvPr>
          <p:cNvSpPr/>
          <p:nvPr>
            <p:custDataLst>
              <p:tags r:id="rId3"/>
            </p:custDataLst>
          </p:nvPr>
        </p:nvSpPr>
        <p:spPr>
          <a:xfrm>
            <a:off x="296087" y="1297029"/>
            <a:ext cx="6163133" cy="4954258"/>
          </a:xfrm>
          <a:prstGeom prst="roundRect">
            <a:avLst>
              <a:gd name="adj" fmla="val 4386"/>
            </a:avLst>
          </a:prstGeom>
          <a:solidFill>
            <a:sysClr val="window" lastClr="FFFFFF">
              <a:alpha val="50000"/>
            </a:sysClr>
          </a:solidFill>
          <a:ln w="12700" cap="flat" cmpd="sng" algn="ctr">
            <a:solidFill>
              <a:srgbClr val="44546A">
                <a:lumMod val="75000"/>
              </a:srgbClr>
            </a:solidFill>
            <a:prstDash val="solid"/>
            <a:miter lim="800000"/>
          </a:ln>
          <a:effectLst>
            <a:outerShdw blurRad="50800" dist="76200" dir="5400000" algn="t" rotWithShape="0">
              <a:prstClr val="black">
                <a:alpha val="8000"/>
              </a:prstClr>
            </a:outerShdw>
          </a:effectLst>
        </p:spPr>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7100464" y="1835323"/>
            <a:ext cx="4687147" cy="3741612"/>
          </a:xfrm>
          <a:prstGeom prst="rect">
            <a:avLst/>
          </a:prstGeom>
          <a:blipFill dpi="0" rotWithShape="1">
            <a:blip r:embed="rId9"/>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133653" y="293098"/>
            <a:ext cx="6966811" cy="68097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4000" cap="small" dirty="0">
                <a:solidFill>
                  <a:srgbClr val="5D9D2F"/>
                </a:solidFill>
                <a:latin typeface="华文新魏" panose="02010800040101010101" pitchFamily="2" charset="-122"/>
                <a:ea typeface="华文新魏" panose="02010800040101010101" pitchFamily="2" charset="-122"/>
              </a:rPr>
              <a:t>四、思维的品质</a:t>
            </a:r>
            <a:endParaRPr lang="en-US" sz="4000" cap="small" dirty="0">
              <a:solidFill>
                <a:srgbClr val="5D9D2F"/>
              </a:solidFill>
              <a:latin typeface="华文新魏" panose="02010800040101010101" pitchFamily="2" charset="-122"/>
              <a:ea typeface="华文新魏" panose="0201080004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495653" y="1561207"/>
            <a:ext cx="5860350" cy="449249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（一）敏捷性</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思维的敏捷性是指思维活动中的反应速度，表现为善于迅速而又准确地发现和解决问题。</a:t>
            </a:r>
          </a:p>
          <a:p>
            <a:endParaRPr lang="zh-CN" altLang="en-US" sz="2400" dirty="0">
              <a:solidFill>
                <a:srgbClr val="FF0000"/>
              </a:solidFill>
              <a:latin typeface="华文新魏" panose="02010800040101010101" pitchFamily="2" charset="-122"/>
              <a:ea typeface="华文新魏" panose="02010800040101010101" pitchFamily="2" charset="-122"/>
            </a:endParaRPr>
          </a:p>
          <a:p>
            <a:r>
              <a:rPr lang="zh-CN" altLang="en-US" sz="2400" dirty="0">
                <a:solidFill>
                  <a:srgbClr val="FF0000"/>
                </a:solidFill>
                <a:latin typeface="华文新魏" panose="02010800040101010101" pitchFamily="2" charset="-122"/>
                <a:ea typeface="华文新魏" panose="02010800040101010101" pitchFamily="2" charset="-122"/>
              </a:rPr>
              <a:t>（二）深刻性</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思维的深刻性是指能透过事物的表面现象，发现问题的本质，揭露现象的根本原因，预见事物发展的进程和后果。</a:t>
            </a:r>
          </a:p>
          <a:p>
            <a:endParaRPr lang="zh-CN" altLang="en-US" sz="2000" dirty="0">
              <a:solidFill>
                <a:srgbClr val="FF0000"/>
              </a:solidFill>
              <a:latin typeface="华文新魏" panose="02010800040101010101" pitchFamily="2" charset="-122"/>
              <a:ea typeface="华文新魏" panose="02010800040101010101" pitchFamily="2" charset="-122"/>
            </a:endParaRPr>
          </a:p>
          <a:p>
            <a:r>
              <a:rPr lang="zh-CN" altLang="en-US" sz="2400" dirty="0">
                <a:solidFill>
                  <a:srgbClr val="FF0000"/>
                </a:solidFill>
                <a:latin typeface="华文新魏" panose="02010800040101010101" pitchFamily="2" charset="-122"/>
                <a:ea typeface="华文新魏" panose="02010800040101010101" pitchFamily="2" charset="-122"/>
              </a:rPr>
              <a:t>（三）灵活性</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思维的灵活性是指善于根据事物发展的具体情况而随机应变，及时地提出符合实际的新的假设和方案，而不是只按固定的模式去思考。</a:t>
            </a:r>
          </a:p>
          <a:p>
            <a:endParaRPr lang="zh-CN" altLang="en-US" sz="10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5" name="斜纹 14">
            <a:extLst>
              <a:ext uri="{FF2B5EF4-FFF2-40B4-BE49-F238E27FC236}">
                <a16:creationId xmlns:a16="http://schemas.microsoft.com/office/drawing/2014/main" id="{0638F9E4-E3BC-413B-8FCE-2DD254140FAF}"/>
              </a:ext>
            </a:extLst>
          </p:cNvPr>
          <p:cNvSpPr/>
          <p:nvPr>
            <p:custDataLst>
              <p:tags r:id="rId4"/>
            </p:custDataLst>
          </p:nvPr>
        </p:nvSpPr>
        <p:spPr>
          <a:xfrm rot="8100000">
            <a:off x="-244062" y="411227"/>
            <a:ext cx="488126" cy="488126"/>
          </a:xfrm>
          <a:prstGeom prst="diagStripe">
            <a:avLst/>
          </a:prstGeom>
          <a:solidFill>
            <a:srgbClr val="92D050"/>
          </a:solidFill>
          <a:ln w="12700" cap="flat" cmpd="sng" algn="ctr">
            <a:noFill/>
            <a:prstDash val="solid"/>
            <a:miter lim="800000"/>
          </a:ln>
          <a:effectLst/>
        </p:spPr>
        <p:txBody>
          <a:bodyPr rtlCol="0" anchor="ctr"/>
          <a:lstStyle/>
          <a:p>
            <a:pPr algn="ctr"/>
            <a:endParaRPr kumimoji="1" lang="zh-CN" altLang="en-US">
              <a:solidFill>
                <a:sysClr val="windowText" lastClr="000000"/>
              </a:solidFill>
            </a:endParaRPr>
          </a:p>
        </p:txBody>
      </p:sp>
      <p:sp>
        <p:nvSpPr>
          <p:cNvPr id="18" name="同心圆 262">
            <a:extLst>
              <a:ext uri="{FF2B5EF4-FFF2-40B4-BE49-F238E27FC236}">
                <a16:creationId xmlns:a16="http://schemas.microsoft.com/office/drawing/2014/main" id="{F5432782-FED6-4219-B4D9-0B8D8C8662C1}"/>
              </a:ext>
            </a:extLst>
          </p:cNvPr>
          <p:cNvSpPr/>
          <p:nvPr>
            <p:custDataLst>
              <p:tags r:id="rId5"/>
            </p:custDataLst>
          </p:nvPr>
        </p:nvSpPr>
        <p:spPr>
          <a:xfrm>
            <a:off x="345158" y="1410712"/>
            <a:ext cx="300990" cy="300990"/>
          </a:xfrm>
          <a:prstGeom prst="donut">
            <a:avLst/>
          </a:prstGeom>
          <a:solidFill>
            <a:srgbClr val="00B050"/>
          </a:solidFill>
          <a:ln w="25400" cap="flat" cmpd="sng" algn="ctr">
            <a:solidFill>
              <a:sysClr val="window" lastClr="FFFFFF"/>
            </a:solidFill>
            <a:prstDash val="solid"/>
            <a:miter lim="800000"/>
          </a:ln>
          <a:effectLst/>
        </p:spPr>
        <p:txBody>
          <a:bodyPr rtlCol="0" anchor="ctr"/>
          <a:lstStyle/>
          <a:p>
            <a:pPr algn="ctr"/>
            <a:endParaRPr kumimoji="1" lang="zh-CN" altLang="en-US">
              <a:solidFill>
                <a:sysClr val="windowText" lastClr="000000"/>
              </a:solidFill>
            </a:endParaRPr>
          </a:p>
        </p:txBody>
      </p:sp>
    </p:spTree>
    <p:extLst>
      <p:ext uri="{BB962C8B-B14F-4D97-AF65-F5344CB8AC3E}">
        <p14:creationId xmlns:p14="http://schemas.microsoft.com/office/powerpoint/2010/main" val="2815548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randombar(horizontal)">
                                      <p:cBhvr>
                                        <p:cTn id="10" dur="500"/>
                                        <p:tgtEl>
                                          <p:spTgt spid="13"/>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randombar(horizontal)">
                                      <p:cBhvr>
                                        <p:cTn id="13" dur="500"/>
                                        <p:tgtEl>
                                          <p:spTgt spid="16"/>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down)">
                                      <p:cBhvr>
                                        <p:cTn id="16" dur="500"/>
                                        <p:tgtEl>
                                          <p:spTgt spid="1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down)">
                                      <p:cBhvr>
                                        <p:cTn id="22" dur="500"/>
                                        <p:tgtEl>
                                          <p:spTgt spid="15"/>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down)">
                                      <p:cBhvr>
                                        <p:cTn id="25" dur="500"/>
                                        <p:tgtEl>
                                          <p:spTgt spid="17"/>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down)">
                                      <p:cBhvr>
                                        <p:cTn id="2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2" grpId="0" animBg="1"/>
      <p:bldP spid="17" grpId="0" animBg="1"/>
      <p:bldP spid="3" grpId="0" animBg="1"/>
      <p:bldP spid="13" grpId="0"/>
      <p:bldP spid="16" grpId="0"/>
      <p:bldP spid="15" grpId="0" animBg="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id="{B96D57CA-18C3-412A-A721-F04E6BECD2B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516119"/>
            <a:ext cx="12192000" cy="1368490"/>
          </a:xfrm>
          <a:prstGeom prst="rect">
            <a:avLst/>
          </a:prstGeom>
        </p:spPr>
      </p:pic>
      <p:sp>
        <p:nvSpPr>
          <p:cNvPr id="9" name="矩形: 圆角 1127"/>
          <p:cNvSpPr/>
          <p:nvPr/>
        </p:nvSpPr>
        <p:spPr>
          <a:xfrm>
            <a:off x="432912" y="696453"/>
            <a:ext cx="6314100" cy="4889534"/>
          </a:xfrm>
          <a:prstGeom prst="roundRect">
            <a:avLst>
              <a:gd name="adj" fmla="val 4386"/>
            </a:avLst>
          </a:prstGeom>
          <a:solidFill>
            <a:sysClr val="window" lastClr="FFFFFF">
              <a:alpha val="50000"/>
            </a:sysClr>
          </a:solidFill>
          <a:ln w="12700" cap="flat" cmpd="sng" algn="ctr">
            <a:solidFill>
              <a:srgbClr val="44546A">
                <a:lumMod val="75000"/>
              </a:srgbClr>
            </a:solidFill>
            <a:prstDash val="solid"/>
            <a:miter lim="800000"/>
          </a:ln>
          <a:effectLst>
            <a:outerShdw blurRad="50800" dist="76200" dir="5400000" algn="t" rotWithShape="0">
              <a:prstClr val="black">
                <a:alpha val="8000"/>
              </a:prstClr>
            </a:outerShdw>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dirty="0"/>
          </a:p>
        </p:txBody>
      </p:sp>
      <p:sp>
        <p:nvSpPr>
          <p:cNvPr id="12" name="矩形: 圆角 1128">
            <a:extLst>
              <a:ext uri="{FF2B5EF4-FFF2-40B4-BE49-F238E27FC236}">
                <a16:creationId xmlns:a16="http://schemas.microsoft.com/office/drawing/2014/main" id="{A2E1B1D3-9927-4655-8498-52FFB8514B02}"/>
              </a:ext>
            </a:extLst>
          </p:cNvPr>
          <p:cNvSpPr/>
          <p:nvPr>
            <p:custDataLst>
              <p:tags r:id="rId1"/>
            </p:custDataLst>
          </p:nvPr>
        </p:nvSpPr>
        <p:spPr>
          <a:xfrm>
            <a:off x="6984589" y="1006678"/>
            <a:ext cx="4909121" cy="4032885"/>
          </a:xfrm>
          <a:prstGeom prst="roundRect">
            <a:avLst>
              <a:gd name="adj" fmla="val 4386"/>
            </a:avLst>
          </a:prstGeom>
          <a:solidFill>
            <a:sysClr val="window" lastClr="FFFFFF"/>
          </a:solidFill>
          <a:ln w="12700" cap="flat" cmpd="sng" algn="ctr">
            <a:solidFill>
              <a:srgbClr val="44546A">
                <a:lumMod val="75000"/>
              </a:srgbClr>
            </a:solidFill>
            <a:prstDash val="solid"/>
            <a:miter lim="800000"/>
          </a:ln>
          <a:effectLst>
            <a:outerShdw blurRad="50800" dist="76200" dir="5400000" algn="t" rotWithShape="0">
              <a:prstClr val="black">
                <a:alpha val="11000"/>
              </a:prstClr>
            </a:outerShdw>
          </a:effectLst>
        </p:spPr>
        <p:txBody>
          <a:bodyPr rtlCol="0" anchor="ctr"/>
          <a:lstStyle/>
          <a:p>
            <a:pPr algn="ctr"/>
            <a:endParaRPr lang="zh-CN" altLang="en-US"/>
          </a:p>
        </p:txBody>
      </p:sp>
      <p:sp>
        <p:nvSpPr>
          <p:cNvPr id="13" name="任意多边形: 形状 12">
            <a:extLst>
              <a:ext uri="{FF2B5EF4-FFF2-40B4-BE49-F238E27FC236}">
                <a16:creationId xmlns:a16="http://schemas.microsoft.com/office/drawing/2014/main" id="{AD36CFCC-BCDA-4005-AF8B-EE526B3BDD7D}"/>
              </a:ext>
            </a:extLst>
          </p:cNvPr>
          <p:cNvSpPr/>
          <p:nvPr>
            <p:custDataLst>
              <p:tags r:id="rId2"/>
            </p:custDataLst>
          </p:nvPr>
        </p:nvSpPr>
        <p:spPr>
          <a:xfrm>
            <a:off x="8740775" y="-13335"/>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40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p>
            <a:pPr algn="ctr"/>
            <a:endParaRPr lang="zh-CN" altLang="en-US"/>
          </a:p>
        </p:txBody>
      </p:sp>
      <p:sp>
        <p:nvSpPr>
          <p:cNvPr id="11" name="同心圆 10"/>
          <p:cNvSpPr/>
          <p:nvPr/>
        </p:nvSpPr>
        <p:spPr>
          <a:xfrm>
            <a:off x="569109" y="736397"/>
            <a:ext cx="361459" cy="430945"/>
          </a:xfrm>
          <a:prstGeom prst="donut">
            <a:avLst/>
          </a:prstGeom>
          <a:solidFill>
            <a:srgbClr val="00B050"/>
          </a:solidFill>
          <a:ln w="25400" cap="flat" cmpd="sng" algn="ctr">
            <a:solidFill>
              <a:sysClr val="window" lastClr="FFFFFF"/>
            </a:solidFill>
            <a:prstDash val="solid"/>
            <a:miter lim="800000"/>
          </a:ln>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kumimoji="1" lang="zh-CN" altLang="en-US">
              <a:solidFill>
                <a:sysClr val="windowText" lastClr="000000"/>
              </a:solidFill>
            </a:endParaRPr>
          </a:p>
        </p:txBody>
      </p:sp>
      <p:sp>
        <p:nvSpPr>
          <p:cNvPr id="3" name="矩形 2">
            <a:extLst>
              <a:ext uri="{FF2B5EF4-FFF2-40B4-BE49-F238E27FC236}">
                <a16:creationId xmlns:a16="http://schemas.microsoft.com/office/drawing/2014/main" id="{86BF7783-E7EC-4E25-8371-BA64DBB9C783}"/>
              </a:ext>
            </a:extLst>
          </p:cNvPr>
          <p:cNvSpPr/>
          <p:nvPr/>
        </p:nvSpPr>
        <p:spPr>
          <a:xfrm>
            <a:off x="7068412" y="1149052"/>
            <a:ext cx="4741473" cy="3748135"/>
          </a:xfrm>
          <a:prstGeom prst="rect">
            <a:avLst/>
          </a:prstGeom>
          <a:blipFill dpi="0" rotWithShape="1">
            <a:blip r:embed="rId6"/>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93DF7FDC-D6AA-42DB-88AA-673BA1DDBFE4}"/>
              </a:ext>
            </a:extLst>
          </p:cNvPr>
          <p:cNvSpPr txBox="1"/>
          <p:nvPr/>
        </p:nvSpPr>
        <p:spPr>
          <a:xfrm>
            <a:off x="930568" y="336001"/>
            <a:ext cx="5816444" cy="5262979"/>
          </a:xfrm>
          <a:prstGeom prst="rect">
            <a:avLst/>
          </a:prstGeom>
          <a:noFill/>
        </p:spPr>
        <p:txBody>
          <a:bodyPr wrap="square" rtlCol="0">
            <a:spAutoFit/>
          </a:bodyPr>
          <a:lstStyle/>
          <a:p>
            <a:endParaRPr lang="zh-CN" altLang="en-US" sz="2400" dirty="0">
              <a:solidFill>
                <a:srgbClr val="FF0000"/>
              </a:solidFill>
              <a:latin typeface="华文新魏" panose="02010800040101010101" pitchFamily="2" charset="-122"/>
              <a:ea typeface="华文新魏" panose="02010800040101010101" pitchFamily="2" charset="-122"/>
            </a:endParaRPr>
          </a:p>
          <a:p>
            <a:r>
              <a:rPr lang="zh-CN" altLang="en-US" sz="2400" dirty="0">
                <a:solidFill>
                  <a:srgbClr val="FF0000"/>
                </a:solidFill>
                <a:latin typeface="华文新魏" panose="02010800040101010101" pitchFamily="2" charset="-122"/>
                <a:ea typeface="华文新魏" panose="02010800040101010101" pitchFamily="2" charset="-122"/>
              </a:rPr>
              <a:t>（四）广阔性</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思维的广阔性是指一个人在思维活动中，善于全面地考察问题，从事物多种多样的联系和关系中去认识事物，即思维的广度。</a:t>
            </a:r>
          </a:p>
          <a:p>
            <a:r>
              <a:rPr lang="zh-CN" altLang="en-US" sz="2400" dirty="0">
                <a:solidFill>
                  <a:srgbClr val="FF0000"/>
                </a:solidFill>
                <a:latin typeface="华文新魏" panose="02010800040101010101" pitchFamily="2" charset="-122"/>
                <a:ea typeface="华文新魏" panose="02010800040101010101" pitchFamily="2" charset="-122"/>
              </a:rPr>
              <a:t>（五）独创性</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人常会有一些别人所没有的新想法、新点子，这就反映了思维的独创性。当这种新想法、新点子能够用于实际生活、工作或社会活动中时，就出现了发明、创造、革新等创造性活动。这是思维中最可贵的一种品质，是推动人类进步、文明发展的一个</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核心因素。</a:t>
            </a:r>
          </a:p>
          <a:p>
            <a:r>
              <a:rPr lang="zh-CN" altLang="en-US" sz="2400" dirty="0">
                <a:solidFill>
                  <a:srgbClr val="FF0000"/>
                </a:solidFill>
                <a:latin typeface="华文新魏" panose="02010800040101010101" pitchFamily="2" charset="-122"/>
                <a:ea typeface="华文新魏" panose="02010800040101010101" pitchFamily="2" charset="-122"/>
              </a:rPr>
              <a:t>（六）逻辑性</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思维的逻辑性是指思维活动作为一种心理活动和心理现象，其本身不是混乱的，毫无规律的，它具有一定的逻辑性和规律性。</a:t>
            </a:r>
            <a:endParaRPr lang="zh-CN" altLang="en-US" sz="9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253318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randombar(horizontal)">
                                      <p:cBhvr>
                                        <p:cTn id="10" dur="500"/>
                                        <p:tgtEl>
                                          <p:spTgt spid="1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down)">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3" grpId="0" animBg="1"/>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0" name="Shape 18"/>
          <p:cNvSpPr/>
          <p:nvPr/>
        </p:nvSpPr>
        <p:spPr>
          <a:xfrm>
            <a:off x="4688553" y="1279697"/>
            <a:ext cx="2073786" cy="738015"/>
          </a:xfrm>
          <a:prstGeom prst="roundRect">
            <a:avLst>
              <a:gd name="adj" fmla="val 50000"/>
            </a:avLst>
          </a:prstGeom>
          <a:solidFill>
            <a:srgbClr val="519B5C"/>
          </a:solidFill>
          <a:ln w="12700" cap="flat">
            <a:solidFill>
              <a:srgbClr val="519B5C"/>
            </a:solidFill>
            <a:prstDash val="solid"/>
            <a:miter lim="400000"/>
          </a:ln>
          <a:effectLst/>
        </p:spPr>
        <p:txBody>
          <a:bodyPr wrap="square" lIns="19046" tIns="19046" rIns="19046" bIns="19046" numCol="1" anchor="ctr">
            <a:noAutofit/>
          </a:bodyPr>
          <a:lstStyle/>
          <a:p>
            <a:pPr defTabSz="914217">
              <a:defRPr/>
            </a:pPr>
            <a:endParaRPr sz="1750" kern="0">
              <a:solidFill>
                <a:srgbClr val="5D9D2F"/>
              </a:solidFill>
              <a:latin typeface="华文新魏" panose="02010800040101010101" pitchFamily="2" charset="-122"/>
              <a:ea typeface="华文新魏" panose="02010800040101010101" pitchFamily="2" charset="-122"/>
            </a:endParaRPr>
          </a:p>
        </p:txBody>
      </p:sp>
      <p:sp>
        <p:nvSpPr>
          <p:cNvPr id="19" name="矩形 18"/>
          <p:cNvSpPr/>
          <p:nvPr/>
        </p:nvSpPr>
        <p:spPr>
          <a:xfrm>
            <a:off x="4688554" y="1196096"/>
            <a:ext cx="2073784" cy="9330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599" dirty="0">
                <a:solidFill>
                  <a:schemeClr val="bg1"/>
                </a:solidFill>
                <a:latin typeface="华文新魏" panose="02010800040101010101" pitchFamily="2" charset="-122"/>
                <a:ea typeface="华文新魏" panose="02010800040101010101" pitchFamily="2" charset="-122"/>
              </a:rPr>
              <a:t>第二节</a:t>
            </a:r>
            <a:endParaRPr lang="zh-CN" altLang="en-US" sz="3599" dirty="0">
              <a:solidFill>
                <a:schemeClr val="bg1"/>
              </a:solidFill>
              <a:latin typeface="华文新魏" panose="02010800040101010101" pitchFamily="2" charset="-122"/>
              <a:ea typeface="华文新魏" panose="02010800040101010101" pitchFamily="2" charset="-122"/>
            </a:endParaRPr>
          </a:p>
        </p:txBody>
      </p:sp>
      <p:sp>
        <p:nvSpPr>
          <p:cNvPr id="21" name="矩形 20"/>
          <p:cNvSpPr/>
          <p:nvPr/>
        </p:nvSpPr>
        <p:spPr>
          <a:xfrm>
            <a:off x="4207461" y="2267913"/>
            <a:ext cx="3569382" cy="1446215"/>
          </a:xfrm>
          <a:prstGeom prst="rect">
            <a:avLst/>
          </a:prstGeom>
        </p:spPr>
        <p:txBody>
          <a:bodyPr wrap="none">
            <a:spAutoFit/>
          </a:bodyPr>
          <a:lstStyle/>
          <a:p>
            <a:r>
              <a:rPr kumimoji="1" lang="zh-CN" altLang="en-US" sz="4399" dirty="0">
                <a:solidFill>
                  <a:srgbClr val="FF0000"/>
                </a:solidFill>
                <a:latin typeface="华文新魏" panose="02010800040101010101" pitchFamily="2" charset="-122"/>
                <a:ea typeface="华文新魏" panose="02010800040101010101" pitchFamily="2" charset="-122"/>
              </a:rPr>
              <a:t>学前儿童思维</a:t>
            </a:r>
            <a:endParaRPr kumimoji="1" lang="en-US" altLang="zh-CN" sz="4399" dirty="0">
              <a:solidFill>
                <a:srgbClr val="FF0000"/>
              </a:solidFill>
              <a:latin typeface="华文新魏" panose="02010800040101010101" pitchFamily="2" charset="-122"/>
              <a:ea typeface="华文新魏" panose="02010800040101010101" pitchFamily="2" charset="-122"/>
            </a:endParaRPr>
          </a:p>
          <a:p>
            <a:r>
              <a:rPr kumimoji="1" lang="zh-CN" altLang="en-US" sz="4399" dirty="0">
                <a:solidFill>
                  <a:srgbClr val="FF0000"/>
                </a:solidFill>
                <a:latin typeface="华文新魏" panose="02010800040101010101" pitchFamily="2" charset="-122"/>
                <a:ea typeface="华文新魏" panose="02010800040101010101" pitchFamily="2" charset="-122"/>
              </a:rPr>
              <a:t>的产生与发展</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Tree>
    <p:extLst>
      <p:ext uri="{BB962C8B-B14F-4D97-AF65-F5344CB8AC3E}">
        <p14:creationId xmlns:p14="http://schemas.microsoft.com/office/powerpoint/2010/main" val="115649681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14:presetBounceEnd="50000">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14:bounceEnd="5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14:bounceEnd="50000">
                                          <p:cBhvr additive="base">
                                            <p:cTn id="31"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14:presetBounceEnd="50000">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0CEA59F1-B89F-4846-A79A-D2ABE5525C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9" name="Freeform 53"/>
          <p:cNvSpPr/>
          <p:nvPr/>
        </p:nvSpPr>
        <p:spPr bwMode="auto">
          <a:xfrm>
            <a:off x="8757236" y="-3305"/>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43000"/>
            </a:srgbClr>
          </a:solidFill>
          <a:ln>
            <a:noFill/>
          </a:ln>
        </p:spPr>
        <p:txBody>
          <a:bodyPr vert="horz" wrap="square" lIns="91440" tIns="45720" rIns="91440" bIns="45720" numCol="1" anchor="t" anchorCtr="0" compatLnSpc="1"/>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sp>
        <p:nvSpPr>
          <p:cNvPr id="11" name="矩形 10"/>
          <p:cNvSpPr/>
          <p:nvPr/>
        </p:nvSpPr>
        <p:spPr>
          <a:xfrm>
            <a:off x="438270" y="98761"/>
            <a:ext cx="2340000" cy="1800000"/>
          </a:xfrm>
          <a:prstGeom prst="rect">
            <a:avLst/>
          </a:prstGeom>
          <a:solidFill>
            <a:sysClr val="window" lastClr="FFFFFF"/>
          </a:solidFill>
          <a:ln w="3175" cap="flat" cmpd="sng" algn="ctr">
            <a:solidFill>
              <a:srgbClr val="5B9BD5">
                <a:lumMod val="75000"/>
              </a:srgbClr>
            </a:solidFill>
            <a:prstDash val="solid"/>
            <a:miter lim="800000"/>
          </a:ln>
          <a:effectLst>
            <a:outerShdw blurRad="50800" dist="38100" dir="5400000" algn="t" rotWithShape="0">
              <a:prstClr val="black">
                <a:alpha val="22000"/>
              </a:prstClr>
            </a:outerShdw>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2796741" y="1433101"/>
            <a:ext cx="7960408" cy="0"/>
          </a:xfrm>
          <a:prstGeom prst="line">
            <a:avLst/>
          </a:prstGeom>
          <a:noFill/>
          <a:ln w="25400" cap="flat" cmpd="sng" algn="ctr">
            <a:solidFill>
              <a:srgbClr val="5B9BD5"/>
            </a:solidFill>
            <a:prstDash val="solid"/>
            <a:miter lim="800000"/>
          </a:ln>
          <a:effectLst/>
        </p:spPr>
      </p:cxnSp>
      <p:sp>
        <p:nvSpPr>
          <p:cNvPr id="3" name="矩形 2">
            <a:extLst>
              <a:ext uri="{FF2B5EF4-FFF2-40B4-BE49-F238E27FC236}">
                <a16:creationId xmlns:a16="http://schemas.microsoft.com/office/drawing/2014/main" id="{86BF7783-E7EC-4E25-8371-BA64DBB9C783}"/>
              </a:ext>
            </a:extLst>
          </p:cNvPr>
          <p:cNvSpPr/>
          <p:nvPr/>
        </p:nvSpPr>
        <p:spPr>
          <a:xfrm>
            <a:off x="539630" y="211227"/>
            <a:ext cx="2160605" cy="1575068"/>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918250" y="502923"/>
            <a:ext cx="6966811" cy="68097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4000" cap="small" dirty="0">
                <a:solidFill>
                  <a:srgbClr val="5D9D2F"/>
                </a:solidFill>
                <a:latin typeface="华文新魏" panose="02010800040101010101" pitchFamily="2" charset="-122"/>
                <a:ea typeface="华文新魏" panose="02010800040101010101" pitchFamily="2" charset="-122"/>
              </a:rPr>
              <a:t>一、思维的发生</a:t>
            </a:r>
            <a:endParaRPr lang="en-US" sz="4000" cap="small" dirty="0">
              <a:solidFill>
                <a:srgbClr val="5D9D2F"/>
              </a:solidFill>
              <a:latin typeface="华文新魏" panose="02010800040101010101" pitchFamily="2" charset="-122"/>
              <a:ea typeface="华文新魏" panose="0201080004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539630" y="2620301"/>
            <a:ext cx="9733791" cy="2308324"/>
          </a:xfrm>
          <a:prstGeom prst="rect">
            <a:avLst/>
          </a:prstGeom>
          <a:noFill/>
        </p:spPr>
        <p:txBody>
          <a:bodyPr wrap="square" rtlCol="0">
            <a:spAutoFit/>
          </a:bodyPr>
          <a:lstStyle/>
          <a:p>
            <a:r>
              <a:rPr lang="zh-CN" altLang="en-US" sz="2400" dirty="0">
                <a:solidFill>
                  <a:schemeClr val="tx1">
                    <a:lumMod val="65000"/>
                    <a:lumOff val="35000"/>
                  </a:schemeClr>
                </a:solidFill>
                <a:latin typeface="华文新魏" panose="02010800040101010101" pitchFamily="2" charset="-122"/>
                <a:ea typeface="华文新魏" panose="02010800040101010101" pitchFamily="2" charset="-122"/>
              </a:rPr>
              <a:t>思维是在</a:t>
            </a:r>
            <a:r>
              <a:rPr lang="zh-CN" altLang="en-US" sz="2400" dirty="0">
                <a:solidFill>
                  <a:srgbClr val="FF0000"/>
                </a:solidFill>
                <a:latin typeface="华文新魏" panose="02010800040101010101" pitchFamily="2" charset="-122"/>
                <a:ea typeface="华文新魏" panose="02010800040101010101" pitchFamily="2" charset="-122"/>
              </a:rPr>
              <a:t>感性认识</a:t>
            </a:r>
            <a:r>
              <a:rPr lang="zh-CN" altLang="en-US" sz="2400" dirty="0">
                <a:solidFill>
                  <a:schemeClr val="tx1">
                    <a:lumMod val="65000"/>
                    <a:lumOff val="35000"/>
                  </a:schemeClr>
                </a:solidFill>
                <a:latin typeface="华文新魏" panose="02010800040101010101" pitchFamily="2" charset="-122"/>
                <a:ea typeface="华文新魏" panose="02010800040101010101" pitchFamily="2" charset="-122"/>
              </a:rPr>
              <a:t>的基础上发展的，也可以说思维是在个体与客观世界相互作用的过程中产生和发展起来的。学前儿童思维处在人类思维发展的低级阶段，虽具有了思维的本质特征，但其思维的概括水平还比较低。思维的发生是在感知、注意、记忆等发生之后，与言语真正发生的时间相同，即</a:t>
            </a:r>
            <a:r>
              <a:rPr lang="en-US" altLang="zh-CN" sz="2400" dirty="0">
                <a:solidFill>
                  <a:schemeClr val="tx1">
                    <a:lumMod val="65000"/>
                    <a:lumOff val="35000"/>
                  </a:schemeClr>
                </a:solidFill>
                <a:latin typeface="华文新魏" panose="02010800040101010101" pitchFamily="2" charset="-122"/>
                <a:ea typeface="华文新魏" panose="02010800040101010101" pitchFamily="2" charset="-122"/>
              </a:rPr>
              <a:t>2 </a:t>
            </a:r>
            <a:r>
              <a:rPr lang="zh-CN" altLang="en-US" sz="2400" dirty="0">
                <a:solidFill>
                  <a:schemeClr val="tx1">
                    <a:lumMod val="65000"/>
                    <a:lumOff val="35000"/>
                  </a:schemeClr>
                </a:solidFill>
                <a:latin typeface="华文新魏" panose="02010800040101010101" pitchFamily="2" charset="-122"/>
                <a:ea typeface="华文新魏" panose="02010800040101010101" pitchFamily="2" charset="-122"/>
              </a:rPr>
              <a:t>岁左右。</a:t>
            </a:r>
            <a:r>
              <a:rPr lang="en-US" altLang="zh-CN" sz="2400" dirty="0">
                <a:solidFill>
                  <a:schemeClr val="tx1">
                    <a:lumMod val="65000"/>
                    <a:lumOff val="35000"/>
                  </a:schemeClr>
                </a:solidFill>
                <a:latin typeface="华文新魏" panose="02010800040101010101" pitchFamily="2" charset="-122"/>
                <a:ea typeface="华文新魏" panose="02010800040101010101" pitchFamily="2" charset="-122"/>
              </a:rPr>
              <a:t>2 </a:t>
            </a:r>
            <a:r>
              <a:rPr lang="zh-CN" altLang="en-US" sz="2400" dirty="0">
                <a:solidFill>
                  <a:schemeClr val="tx1">
                    <a:lumMod val="65000"/>
                    <a:lumOff val="35000"/>
                  </a:schemeClr>
                </a:solidFill>
                <a:latin typeface="华文新魏" panose="02010800040101010101" pitchFamily="2" charset="-122"/>
                <a:ea typeface="华文新魏" panose="02010800040101010101" pitchFamily="2" charset="-122"/>
              </a:rPr>
              <a:t>岁以前，是思维发生的准备时期。在</a:t>
            </a:r>
            <a:r>
              <a:rPr lang="en-US" altLang="zh-CN" sz="2400" dirty="0">
                <a:solidFill>
                  <a:schemeClr val="tx1">
                    <a:lumMod val="65000"/>
                    <a:lumOff val="35000"/>
                  </a:schemeClr>
                </a:solidFill>
                <a:latin typeface="华文新魏" panose="02010800040101010101" pitchFamily="2" charset="-122"/>
                <a:ea typeface="华文新魏" panose="02010800040101010101" pitchFamily="2" charset="-122"/>
              </a:rPr>
              <a:t>2 </a:t>
            </a:r>
            <a:r>
              <a:rPr lang="zh-CN" altLang="en-US" sz="2400" dirty="0">
                <a:solidFill>
                  <a:schemeClr val="tx1">
                    <a:lumMod val="65000"/>
                    <a:lumOff val="35000"/>
                  </a:schemeClr>
                </a:solidFill>
                <a:latin typeface="华文新魏" panose="02010800040101010101" pitchFamily="2" charset="-122"/>
                <a:ea typeface="华文新魏" panose="02010800040101010101" pitchFamily="2" charset="-122"/>
              </a:rPr>
              <a:t>岁之前，幼儿更多的是先天的条件反射。</a:t>
            </a:r>
            <a:endParaRPr lang="zh-CN" altLang="en-US" sz="10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557676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3" grpId="0" animBg="1"/>
      <p:bldP spid="13"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五边形 1">
            <a:extLst>
              <a:ext uri="{FF2B5EF4-FFF2-40B4-BE49-F238E27FC236}">
                <a16:creationId xmlns:a16="http://schemas.microsoft.com/office/drawing/2014/main" id="{28559265-C1B2-4DC7-90D5-CC20A5858D2C}"/>
              </a:ext>
            </a:extLst>
          </p:cNvPr>
          <p:cNvSpPr/>
          <p:nvPr/>
        </p:nvSpPr>
        <p:spPr>
          <a:xfrm>
            <a:off x="0" y="525101"/>
            <a:ext cx="7396681" cy="615636"/>
          </a:xfrm>
          <a:prstGeom prst="homePlate">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04DF543B-9924-49A4-8011-CE857B41EC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6629174" y="2892106"/>
            <a:ext cx="4811710"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5F985C35-7304-43FC-AA63-384CE280128D}"/>
              </a:ext>
            </a:extLst>
          </p:cNvPr>
          <p:cNvSpPr/>
          <p:nvPr/>
        </p:nvSpPr>
        <p:spPr>
          <a:xfrm>
            <a:off x="6455684" y="2825151"/>
            <a:ext cx="5158690" cy="3056315"/>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306091" y="535186"/>
            <a:ext cx="6966811" cy="55774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199" cap="small" dirty="0">
                <a:solidFill>
                  <a:srgbClr val="5D9D2F"/>
                </a:solidFill>
                <a:latin typeface="华文新魏" panose="02010800040101010101" pitchFamily="2" charset="-122"/>
                <a:ea typeface="华文新魏" panose="02010800040101010101" pitchFamily="2" charset="-122"/>
              </a:rPr>
              <a:t>二、</a:t>
            </a:r>
            <a:r>
              <a:rPr lang="en-US" altLang="zh-CN" sz="3199" cap="small" dirty="0">
                <a:solidFill>
                  <a:srgbClr val="5D9D2F"/>
                </a:solidFill>
                <a:latin typeface="华文新魏" panose="02010800040101010101" pitchFamily="2" charset="-122"/>
                <a:ea typeface="华文新魏" panose="02010800040101010101" pitchFamily="2" charset="-122"/>
              </a:rPr>
              <a:t>0 </a:t>
            </a:r>
            <a:r>
              <a:rPr lang="zh-CN" altLang="en-US" sz="3199" cap="small" dirty="0">
                <a:solidFill>
                  <a:srgbClr val="5D9D2F"/>
                </a:solidFill>
                <a:latin typeface="华文新魏" panose="02010800040101010101" pitchFamily="2" charset="-122"/>
                <a:ea typeface="华文新魏" panose="02010800040101010101" pitchFamily="2" charset="-122"/>
              </a:rPr>
              <a:t>～ </a:t>
            </a:r>
            <a:r>
              <a:rPr lang="en-US" altLang="zh-CN" sz="3199" cap="small" dirty="0">
                <a:solidFill>
                  <a:srgbClr val="5D9D2F"/>
                </a:solidFill>
                <a:latin typeface="华文新魏" panose="02010800040101010101" pitchFamily="2" charset="-122"/>
                <a:ea typeface="华文新魏" panose="02010800040101010101" pitchFamily="2" charset="-122"/>
              </a:rPr>
              <a:t>3 </a:t>
            </a:r>
            <a:r>
              <a:rPr lang="zh-CN" altLang="en-US" sz="3199" cap="small" dirty="0">
                <a:solidFill>
                  <a:srgbClr val="5D9D2F"/>
                </a:solidFill>
                <a:latin typeface="华文新魏" panose="02010800040101010101" pitchFamily="2" charset="-122"/>
                <a:ea typeface="华文新魏" panose="02010800040101010101" pitchFamily="2" charset="-122"/>
              </a:rPr>
              <a:t>岁儿童思维发展的特点</a:t>
            </a:r>
            <a:endParaRPr lang="en-US" sz="3199" cap="small" dirty="0">
              <a:solidFill>
                <a:srgbClr val="5D9D2F"/>
              </a:solidFill>
              <a:latin typeface="华文新魏" panose="02010800040101010101" pitchFamily="2" charset="-122"/>
              <a:ea typeface="华文新魏" panose="0201080004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306091" y="1481988"/>
            <a:ext cx="5816444" cy="4647426"/>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（一）直观性与行动性</a:t>
            </a:r>
          </a:p>
          <a:p>
            <a:endParaRPr lang="en-US" altLang="zh-CN" dirty="0">
              <a:solidFill>
                <a:srgbClr val="00B0F0"/>
              </a:solidFill>
              <a:latin typeface="华文新魏" panose="02010800040101010101" pitchFamily="2" charset="-122"/>
              <a:ea typeface="华文新魏" panose="02010800040101010101" pitchFamily="2" charset="-122"/>
            </a:endParaRPr>
          </a:p>
          <a:p>
            <a:r>
              <a:rPr lang="zh-CN" altLang="en-US" dirty="0">
                <a:solidFill>
                  <a:srgbClr val="00B0F0"/>
                </a:solidFill>
                <a:latin typeface="华文新魏" panose="02010800040101010101" pitchFamily="2" charset="-122"/>
                <a:ea typeface="华文新魏" panose="02010800040101010101" pitchFamily="2" charset="-122"/>
              </a:rPr>
              <a:t>直观性</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就是通过可以看得见或摸得着的事物来思考，不能理解抽象的文字。如成人想通过文字来教儿童认识怎么使用剪刀，恐怕成人怎么教孩子都没法学会；而成人用示范的方法，边自己动手示范使用剪刀边教孩子使用，这就能让孩子容易学</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会使用。</a:t>
            </a:r>
          </a:p>
          <a:p>
            <a:endParaRPr lang="en-US" altLang="zh-CN" dirty="0">
              <a:solidFill>
                <a:srgbClr val="00B0F0"/>
              </a:solidFill>
              <a:latin typeface="华文新魏" panose="02010800040101010101" pitchFamily="2" charset="-122"/>
              <a:ea typeface="华文新魏" panose="02010800040101010101" pitchFamily="2" charset="-122"/>
            </a:endParaRPr>
          </a:p>
          <a:p>
            <a:r>
              <a:rPr lang="zh-CN" altLang="en-US" dirty="0">
                <a:solidFill>
                  <a:srgbClr val="00B0F0"/>
                </a:solidFill>
                <a:latin typeface="华文新魏" panose="02010800040101010101" pitchFamily="2" charset="-122"/>
                <a:ea typeface="华文新魏" panose="02010800040101010101" pitchFamily="2" charset="-122"/>
              </a:rPr>
              <a:t>行动性</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是指儿童的思维与他的感知活动和动作紧密联系在一起，他不能离开动作在动作之外进行思考，要依靠行动中自己的动作进行思考。也就是说，此阶段的儿童思考问题与解决问题的行为还没有分开来，是重叠在一起的。因此，儿童不可能预见、计划自己的行动，也无法预见自己行动的结果，而是边做边想。</a:t>
            </a:r>
          </a:p>
          <a:p>
            <a:endParaRPr lang="en-US" altLang="zh-CN" sz="2000" dirty="0">
              <a:solidFill>
                <a:srgbClr val="FF0000"/>
              </a:solidFill>
              <a:latin typeface="华文新魏" panose="02010800040101010101" pitchFamily="2" charset="-122"/>
              <a:ea typeface="华文新魏" panose="02010800040101010101" pitchFamily="2" charset="-122"/>
            </a:endParaRPr>
          </a:p>
        </p:txBody>
      </p:sp>
      <p:sp>
        <p:nvSpPr>
          <p:cNvPr id="5" name="矩形 4"/>
          <p:cNvSpPr/>
          <p:nvPr/>
        </p:nvSpPr>
        <p:spPr>
          <a:xfrm>
            <a:off x="6167929" y="1532488"/>
            <a:ext cx="6096000" cy="1292662"/>
          </a:xfrm>
          <a:prstGeom prst="rect">
            <a:avLst/>
          </a:prstGeom>
        </p:spPr>
        <p:txBody>
          <a:bodyPr>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（二）出现了初步的间接性和概括性</a:t>
            </a:r>
          </a:p>
          <a:p>
            <a:endParaRPr lang="en-US" altLang="zh-CN" dirty="0">
              <a:solidFill>
                <a:schemeClr val="tx1">
                  <a:lumMod val="65000"/>
                  <a:lumOff val="35000"/>
                </a:schemeClr>
              </a:solidFill>
              <a:latin typeface="华文新魏" panose="02010800040101010101" pitchFamily="2" charset="-122"/>
              <a:ea typeface="华文新魏" panose="02010800040101010101" pitchFamily="2" charset="-122"/>
            </a:endParaRP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直觉行动思维的概括性表现在动作之中，还表现在感知上。儿童往往喜欢以事物的外部相似点为依据进行知觉判断。</a:t>
            </a:r>
            <a:endParaRPr lang="zh-CN" altLang="en-US" sz="8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348752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par>
                                <p:cTn id="20" presetID="22" presetClass="entr" presetSubtype="8"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3" grpId="0"/>
      <p:bldP spid="16"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7A192BB0-C15D-4614-9A2A-C12A4F867F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593497" y="254274"/>
            <a:ext cx="6966811" cy="4962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2799" cap="small" dirty="0">
                <a:solidFill>
                  <a:srgbClr val="5D9D2F"/>
                </a:solidFill>
                <a:latin typeface="华文新魏" panose="02010800040101010101" pitchFamily="2" charset="-122"/>
                <a:ea typeface="华文新魏" panose="02010800040101010101" pitchFamily="2" charset="-122"/>
              </a:rPr>
              <a:t>三、</a:t>
            </a:r>
            <a:r>
              <a:rPr lang="en-US" altLang="zh-CN" sz="2799" cap="small" dirty="0">
                <a:solidFill>
                  <a:srgbClr val="5D9D2F"/>
                </a:solidFill>
                <a:latin typeface="华文新魏" panose="02010800040101010101" pitchFamily="2" charset="-122"/>
                <a:ea typeface="华文新魏" panose="02010800040101010101" pitchFamily="2" charset="-122"/>
              </a:rPr>
              <a:t>3 </a:t>
            </a:r>
            <a:r>
              <a:rPr lang="zh-CN" altLang="en-US" sz="2799" cap="small" dirty="0">
                <a:solidFill>
                  <a:srgbClr val="5D9D2F"/>
                </a:solidFill>
                <a:latin typeface="华文新魏" panose="02010800040101010101" pitchFamily="2" charset="-122"/>
                <a:ea typeface="华文新魏" panose="02010800040101010101" pitchFamily="2" charset="-122"/>
              </a:rPr>
              <a:t>～ </a:t>
            </a:r>
            <a:r>
              <a:rPr lang="en-US" altLang="zh-CN" sz="2799" cap="small" dirty="0">
                <a:solidFill>
                  <a:srgbClr val="5D9D2F"/>
                </a:solidFill>
                <a:latin typeface="华文新魏" panose="02010800040101010101" pitchFamily="2" charset="-122"/>
                <a:ea typeface="华文新魏" panose="02010800040101010101" pitchFamily="2" charset="-122"/>
              </a:rPr>
              <a:t>6 </a:t>
            </a:r>
            <a:r>
              <a:rPr lang="zh-CN" altLang="en-US" sz="2799" cap="small" dirty="0">
                <a:solidFill>
                  <a:srgbClr val="5D9D2F"/>
                </a:solidFill>
                <a:latin typeface="华文新魏" panose="02010800040101010101" pitchFamily="2" charset="-122"/>
                <a:ea typeface="华文新魏" panose="02010800040101010101" pitchFamily="2" charset="-122"/>
              </a:rPr>
              <a:t>岁儿童思维发展的特点</a:t>
            </a:r>
            <a:endParaRPr lang="en-US" sz="2799" cap="small" dirty="0">
              <a:solidFill>
                <a:srgbClr val="5D9D2F"/>
              </a:solidFill>
              <a:latin typeface="华文新魏" panose="02010800040101010101" pitchFamily="2" charset="-122"/>
              <a:ea typeface="华文新魏" panose="0201080004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400981" y="873225"/>
            <a:ext cx="11676341" cy="449353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（一）具体形象思维的特点</a:t>
            </a:r>
          </a:p>
          <a:p>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思维的具体形象性</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幼儿期儿童的思维以具体形象思维为主要特征，即儿童是借助已有的知识经验即表象来进行思维活动，但仍不能摆脱具体的物体形象、具体的事件去思考，还无法以概念进行抽象思维活动。</a:t>
            </a:r>
          </a:p>
          <a:p>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思维动作的内隐性</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在直观行动思维阶段，儿童所能想到的就是他当时感知到的事物和正在做的活动。而幼儿期的儿童，能从已有的经验中获得有关“汽车”的知识，并将这些知识以“表象”的形式保存在脑中。</a:t>
            </a:r>
          </a:p>
          <a:p>
            <a:r>
              <a:rPr lang="en-US" altLang="zh-CN" sz="2000" dirty="0">
                <a:solidFill>
                  <a:srgbClr val="00B0F0"/>
                </a:solidFill>
                <a:latin typeface="华文新魏" panose="02010800040101010101" pitchFamily="2" charset="-122"/>
                <a:ea typeface="华文新魏" panose="02010800040101010101" pitchFamily="2" charset="-122"/>
              </a:rPr>
              <a:t>3. </a:t>
            </a:r>
            <a:r>
              <a:rPr lang="zh-CN" altLang="en-US" sz="2000" dirty="0">
                <a:solidFill>
                  <a:srgbClr val="00B0F0"/>
                </a:solidFill>
                <a:latin typeface="华文新魏" panose="02010800040101010101" pitchFamily="2" charset="-122"/>
                <a:ea typeface="华文新魏" panose="02010800040101010101" pitchFamily="2" charset="-122"/>
              </a:rPr>
              <a:t>思维的不可逆性</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不可逆性即是说在思考一件事物或事情时，只注意了它的某个方面的特征，而忽略了其他方面的特征，“以偏概全”</a:t>
            </a:r>
          </a:p>
          <a:p>
            <a:r>
              <a:rPr lang="en-US" altLang="zh-CN" sz="2000" dirty="0">
                <a:solidFill>
                  <a:srgbClr val="00B0F0"/>
                </a:solidFill>
                <a:latin typeface="华文新魏" panose="02010800040101010101" pitchFamily="2" charset="-122"/>
                <a:ea typeface="华文新魏" panose="02010800040101010101" pitchFamily="2" charset="-122"/>
              </a:rPr>
              <a:t>4. </a:t>
            </a:r>
            <a:r>
              <a:rPr lang="zh-CN" altLang="en-US" sz="2000" dirty="0">
                <a:solidFill>
                  <a:srgbClr val="00B0F0"/>
                </a:solidFill>
                <a:latin typeface="华文新魏" panose="02010800040101010101" pitchFamily="2" charset="-122"/>
                <a:ea typeface="华文新魏" panose="02010800040101010101" pitchFamily="2" charset="-122"/>
              </a:rPr>
              <a:t>自我中心化</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这里的“自我中心化”并不是通常所说的道德方面的“自私自利”，而是指儿童在思考问题、理解事物的时候，只能从自己的角度出发，不能站在别人的角度上去思考，很难了解和接受他人的观点和感受，也认识不到他人的观念与自己的可能是不一样的。</a:t>
            </a:r>
            <a:endPar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endParaRPr>
          </a:p>
          <a:p>
            <a:r>
              <a:rPr lang="en-US" altLang="zh-CN" sz="2000" dirty="0">
                <a:solidFill>
                  <a:srgbClr val="00B0F0"/>
                </a:solidFill>
                <a:latin typeface="华文新魏" panose="02010800040101010101" pitchFamily="2" charset="-122"/>
                <a:ea typeface="华文新魏" panose="02010800040101010101" pitchFamily="2" charset="-122"/>
              </a:rPr>
              <a:t>5. </a:t>
            </a:r>
            <a:r>
              <a:rPr lang="zh-CN" altLang="en-US" sz="2000" dirty="0">
                <a:solidFill>
                  <a:srgbClr val="00B0F0"/>
                </a:solidFill>
                <a:latin typeface="华文新魏" panose="02010800040101010101" pitchFamily="2" charset="-122"/>
                <a:ea typeface="华文新魏" panose="02010800040101010101" pitchFamily="2" charset="-122"/>
              </a:rPr>
              <a:t>简单的“因果式”推理</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由于儿童生活经验与知识积累的丰富以及思维能力的发展，儿童开始学着从具体的事件出发，进行因果关系的推理。</a:t>
            </a:r>
            <a:endParaRPr lang="zh-CN" altLang="en-US" sz="7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57560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A696DC7-DA17-49F3-88EB-6E16700F91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2" name="矩形: 剪去对角 1">
            <a:extLst>
              <a:ext uri="{FF2B5EF4-FFF2-40B4-BE49-F238E27FC236}">
                <a16:creationId xmlns:a16="http://schemas.microsoft.com/office/drawing/2014/main" id="{689AAF5C-2F27-4BEF-ABC6-27A9D3BCB83B}"/>
              </a:ext>
            </a:extLst>
          </p:cNvPr>
          <p:cNvSpPr/>
          <p:nvPr/>
        </p:nvSpPr>
        <p:spPr>
          <a:xfrm>
            <a:off x="380246" y="968728"/>
            <a:ext cx="6713365" cy="1095469"/>
          </a:xfrm>
          <a:prstGeom prst="snip2DiagRect">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11" name="任意多边形: 形状 260"/>
          <p:cNvSpPr/>
          <p:nvPr/>
        </p:nvSpPr>
        <p:spPr>
          <a:xfrm>
            <a:off x="8768216" y="13335"/>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40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4" name="矩形 3">
            <a:extLst>
              <a:ext uri="{FF2B5EF4-FFF2-40B4-BE49-F238E27FC236}">
                <a16:creationId xmlns:a16="http://schemas.microsoft.com/office/drawing/2014/main" id="{5F985C35-7304-43FC-AA63-384CE280128D}"/>
              </a:ext>
            </a:extLst>
          </p:cNvPr>
          <p:cNvSpPr/>
          <p:nvPr/>
        </p:nvSpPr>
        <p:spPr>
          <a:xfrm>
            <a:off x="8733792" y="339152"/>
            <a:ext cx="2606836" cy="2128479"/>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7972424" y="0"/>
            <a:ext cx="2933261" cy="2170630"/>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93DF7FDC-D6AA-42DB-88AA-673BA1DDBFE4}"/>
              </a:ext>
            </a:extLst>
          </p:cNvPr>
          <p:cNvSpPr txBox="1"/>
          <p:nvPr/>
        </p:nvSpPr>
        <p:spPr>
          <a:xfrm>
            <a:off x="191807" y="2173155"/>
            <a:ext cx="11381068" cy="3416320"/>
          </a:xfrm>
          <a:prstGeom prst="rect">
            <a:avLst/>
          </a:prstGeom>
          <a:noFill/>
        </p:spPr>
        <p:txBody>
          <a:bodyPr wrap="square" rtlCol="0">
            <a:spAutoFit/>
          </a:bodyPr>
          <a:lstStyle/>
          <a:p>
            <a:endParaRPr lang="en-US" altLang="zh-CN" sz="2400" dirty="0">
              <a:solidFill>
                <a:schemeClr val="tx1">
                  <a:lumMod val="65000"/>
                  <a:lumOff val="35000"/>
                </a:schemeClr>
              </a:solidFill>
              <a:latin typeface="华文新魏" panose="02010800040101010101" pitchFamily="2" charset="-122"/>
              <a:ea typeface="华文新魏" panose="02010800040101010101" pitchFamily="2" charset="-122"/>
            </a:endParaRPr>
          </a:p>
          <a:p>
            <a:r>
              <a:rPr lang="zh-CN" altLang="en-US" sz="2400" dirty="0">
                <a:solidFill>
                  <a:schemeClr val="tx1">
                    <a:lumMod val="65000"/>
                    <a:lumOff val="35000"/>
                  </a:schemeClr>
                </a:solidFill>
                <a:latin typeface="华文新魏" panose="02010800040101010101" pitchFamily="2" charset="-122"/>
                <a:ea typeface="华文新魏" panose="02010800040101010101" pitchFamily="2" charset="-122"/>
              </a:rPr>
              <a:t>抽象逻辑思维是人思维的高级阶段，学前儿童还不具备这种思维能力，到幼儿期晚期抽象逻辑思维才开始萌芽。儿童会尝试使用一些分类的概念，尝试进行正式的归纳性或演绎性推理，发展起逻辑性思维的形式。但由于经验和知识有限，他们往往会得出错误的结论。</a:t>
            </a:r>
          </a:p>
          <a:p>
            <a:endParaRPr lang="en-US" altLang="zh-CN" sz="2400" dirty="0">
              <a:solidFill>
                <a:schemeClr val="tx1">
                  <a:lumMod val="65000"/>
                  <a:lumOff val="35000"/>
                </a:schemeClr>
              </a:solidFill>
              <a:latin typeface="华文新魏" panose="02010800040101010101" pitchFamily="2" charset="-122"/>
              <a:ea typeface="华文新魏" panose="02010800040101010101" pitchFamily="2" charset="-122"/>
            </a:endParaRPr>
          </a:p>
          <a:p>
            <a:r>
              <a:rPr lang="zh-CN" altLang="en-US" sz="2400" dirty="0">
                <a:solidFill>
                  <a:schemeClr val="tx1">
                    <a:lumMod val="65000"/>
                    <a:lumOff val="35000"/>
                  </a:schemeClr>
                </a:solidFill>
                <a:latin typeface="华文新魏" panose="02010800040101010101" pitchFamily="2" charset="-122"/>
                <a:ea typeface="华文新魏" panose="02010800040101010101" pitchFamily="2" charset="-122"/>
              </a:rPr>
              <a:t>随着抽象逻辑思维的萌芽，儿童自我中心的特点逐渐开始消除，即开始“去自我中心化”。儿童开始能从其他人以及不同的立场来思考问题，也开始习得“守恒”观念，开始理解事物的相对性。</a:t>
            </a:r>
            <a:endParaRPr lang="zh-CN" altLang="en-US" sz="9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5" name="矩形 4"/>
          <p:cNvSpPr/>
          <p:nvPr/>
        </p:nvSpPr>
        <p:spPr>
          <a:xfrm>
            <a:off x="106980" y="1212263"/>
            <a:ext cx="6853158" cy="707886"/>
          </a:xfrm>
          <a:prstGeom prst="rect">
            <a:avLst/>
          </a:prstGeom>
        </p:spPr>
        <p:txBody>
          <a:bodyPr wrap="none">
            <a:spAutoFit/>
          </a:bodyPr>
          <a:lstStyle/>
          <a:p>
            <a:r>
              <a:rPr lang="zh-CN" altLang="en-US" sz="4000" dirty="0">
                <a:solidFill>
                  <a:srgbClr val="FF0000"/>
                </a:solidFill>
                <a:latin typeface="华文新魏" panose="02010800040101010101" pitchFamily="2" charset="-122"/>
                <a:ea typeface="华文新魏" panose="02010800040101010101" pitchFamily="2" charset="-122"/>
              </a:rPr>
              <a:t>（二）抽象逻辑思维开始萌芽</a:t>
            </a:r>
          </a:p>
        </p:txBody>
      </p:sp>
    </p:spTree>
    <p:extLst>
      <p:ext uri="{BB962C8B-B14F-4D97-AF65-F5344CB8AC3E}">
        <p14:creationId xmlns:p14="http://schemas.microsoft.com/office/powerpoint/2010/main" val="1101456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par>
                          <p:cTn id="8" fill="hold">
                            <p:stCondLst>
                              <p:cond delay="2000"/>
                            </p:stCondLst>
                            <p:childTnLst>
                              <p:par>
                                <p:cTn id="9" presetID="18" presetClass="entr" presetSubtype="1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trips(downLeft)">
                                      <p:cBhvr>
                                        <p:cTn id="11" dur="500"/>
                                        <p:tgtEl>
                                          <p:spTgt spid="3"/>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randombar(horizontal)">
                                      <p:cBhvr>
                                        <p:cTn id="1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0" name="Shape 18"/>
          <p:cNvSpPr/>
          <p:nvPr/>
        </p:nvSpPr>
        <p:spPr>
          <a:xfrm>
            <a:off x="4688553" y="1279697"/>
            <a:ext cx="2073786" cy="738015"/>
          </a:xfrm>
          <a:prstGeom prst="roundRect">
            <a:avLst>
              <a:gd name="adj" fmla="val 50000"/>
            </a:avLst>
          </a:prstGeom>
          <a:solidFill>
            <a:srgbClr val="519B5C"/>
          </a:solidFill>
          <a:ln w="12700" cap="flat">
            <a:solidFill>
              <a:srgbClr val="519B5C"/>
            </a:solidFill>
            <a:prstDash val="solid"/>
            <a:miter lim="400000"/>
          </a:ln>
          <a:effectLst/>
        </p:spPr>
        <p:txBody>
          <a:bodyPr wrap="square" lIns="19046" tIns="19046" rIns="19046" bIns="19046" numCol="1" anchor="ctr">
            <a:noAutofit/>
          </a:bodyPr>
          <a:lstStyle/>
          <a:p>
            <a:pPr defTabSz="914217">
              <a:defRPr/>
            </a:pPr>
            <a:endParaRPr sz="1750" kern="0">
              <a:solidFill>
                <a:srgbClr val="5D9D2F"/>
              </a:solidFill>
              <a:latin typeface="华文新魏" panose="02010800040101010101" pitchFamily="2" charset="-122"/>
              <a:ea typeface="华文新魏" panose="02010800040101010101" pitchFamily="2" charset="-122"/>
            </a:endParaRPr>
          </a:p>
        </p:txBody>
      </p:sp>
      <p:sp>
        <p:nvSpPr>
          <p:cNvPr id="19" name="矩形 18"/>
          <p:cNvSpPr/>
          <p:nvPr/>
        </p:nvSpPr>
        <p:spPr>
          <a:xfrm>
            <a:off x="4688554" y="1196096"/>
            <a:ext cx="2073784" cy="9330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599" dirty="0">
                <a:solidFill>
                  <a:schemeClr val="bg1"/>
                </a:solidFill>
                <a:latin typeface="华文新魏" panose="02010800040101010101" pitchFamily="2" charset="-122"/>
                <a:ea typeface="华文新魏" panose="02010800040101010101" pitchFamily="2" charset="-122"/>
              </a:rPr>
              <a:t>第三节</a:t>
            </a:r>
            <a:endParaRPr lang="zh-CN" altLang="en-US" sz="3599" dirty="0">
              <a:solidFill>
                <a:schemeClr val="bg1"/>
              </a:solidFill>
              <a:latin typeface="华文新魏" panose="02010800040101010101" pitchFamily="2" charset="-122"/>
              <a:ea typeface="华文新魏" panose="02010800040101010101" pitchFamily="2" charset="-122"/>
            </a:endParaRPr>
          </a:p>
        </p:txBody>
      </p:sp>
      <p:sp>
        <p:nvSpPr>
          <p:cNvPr id="21" name="矩形 20"/>
          <p:cNvSpPr/>
          <p:nvPr/>
        </p:nvSpPr>
        <p:spPr>
          <a:xfrm>
            <a:off x="3376628" y="2189757"/>
            <a:ext cx="4697635" cy="1446215"/>
          </a:xfrm>
          <a:prstGeom prst="rect">
            <a:avLst/>
          </a:prstGeom>
        </p:spPr>
        <p:txBody>
          <a:bodyPr wrap="none">
            <a:spAutoFit/>
          </a:bodyPr>
          <a:lstStyle/>
          <a:p>
            <a:r>
              <a:rPr kumimoji="1" lang="zh-CN" altLang="en-US" sz="4399" dirty="0">
                <a:solidFill>
                  <a:srgbClr val="FF0000"/>
                </a:solidFill>
                <a:latin typeface="华文新魏" panose="02010800040101010101" pitchFamily="2" charset="-122"/>
                <a:ea typeface="华文新魏" panose="02010800040101010101" pitchFamily="2" charset="-122"/>
              </a:rPr>
              <a:t>  思维在学前儿童</a:t>
            </a:r>
            <a:endParaRPr kumimoji="1" lang="en-US" altLang="zh-CN" sz="4399" dirty="0">
              <a:solidFill>
                <a:srgbClr val="FF0000"/>
              </a:solidFill>
              <a:latin typeface="华文新魏" panose="02010800040101010101" pitchFamily="2" charset="-122"/>
              <a:ea typeface="华文新魏" panose="02010800040101010101" pitchFamily="2" charset="-122"/>
            </a:endParaRPr>
          </a:p>
          <a:p>
            <a:r>
              <a:rPr kumimoji="1" lang="zh-CN" altLang="en-US" sz="4399" dirty="0">
                <a:solidFill>
                  <a:srgbClr val="FF0000"/>
                </a:solidFill>
                <a:latin typeface="华文新魏" panose="02010800040101010101" pitchFamily="2" charset="-122"/>
                <a:ea typeface="华文新魏" panose="02010800040101010101" pitchFamily="2" charset="-122"/>
              </a:rPr>
              <a:t>教育活动中的运用</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Tree>
    <p:extLst>
      <p:ext uri="{BB962C8B-B14F-4D97-AF65-F5344CB8AC3E}">
        <p14:creationId xmlns:p14="http://schemas.microsoft.com/office/powerpoint/2010/main" val="365255687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14:presetBounceEnd="50000">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14:bounceEnd="5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14:bounceEnd="50000">
                                          <p:cBhvr additive="base">
                                            <p:cTn id="31"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14:presetBounceEnd="50000">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五边形 1">
            <a:extLst>
              <a:ext uri="{FF2B5EF4-FFF2-40B4-BE49-F238E27FC236}">
                <a16:creationId xmlns:a16="http://schemas.microsoft.com/office/drawing/2014/main" id="{7484A254-4F1F-4509-9567-C328E82AF0F8}"/>
              </a:ext>
            </a:extLst>
          </p:cNvPr>
          <p:cNvSpPr/>
          <p:nvPr/>
        </p:nvSpPr>
        <p:spPr>
          <a:xfrm>
            <a:off x="0" y="259063"/>
            <a:ext cx="5649362" cy="496205"/>
          </a:xfrm>
          <a:prstGeom prst="homePlate">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id="{C8053B27-F288-4A17-B464-C7086A7FBF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6810074" y="473519"/>
            <a:ext cx="4811710"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49772" y="259063"/>
            <a:ext cx="7231155" cy="4962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2799" cap="small" dirty="0">
                <a:solidFill>
                  <a:srgbClr val="5D9D2F"/>
                </a:solidFill>
                <a:latin typeface="华文新魏" panose="02010800040101010101" pitchFamily="2" charset="-122"/>
                <a:ea typeface="华文新魏" panose="02010800040101010101" pitchFamily="2" charset="-122"/>
              </a:rPr>
              <a:t>一、丰富儿童的感性知识经验</a:t>
            </a:r>
            <a:endParaRPr lang="en-US" sz="2799" cap="small" dirty="0">
              <a:solidFill>
                <a:srgbClr val="5D9D2F"/>
              </a:solidFill>
              <a:latin typeface="华文新魏" panose="02010800040101010101" pitchFamily="2" charset="-122"/>
              <a:ea typeface="华文新魏" panose="02010800040101010101" pitchFamily="2" charset="-122"/>
            </a:endParaRPr>
          </a:p>
        </p:txBody>
      </p:sp>
      <p:sp>
        <p:nvSpPr>
          <p:cNvPr id="14" name="文本框 13">
            <a:extLst>
              <a:ext uri="{FF2B5EF4-FFF2-40B4-BE49-F238E27FC236}">
                <a16:creationId xmlns:a16="http://schemas.microsoft.com/office/drawing/2014/main" id="{970CE2FB-3157-4507-A566-8D579B121C2D}"/>
              </a:ext>
            </a:extLst>
          </p:cNvPr>
          <p:cNvSpPr txBox="1"/>
          <p:nvPr/>
        </p:nvSpPr>
        <p:spPr>
          <a:xfrm>
            <a:off x="146480" y="852134"/>
            <a:ext cx="6381512" cy="46155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一、丰富儿童的感性知识经验</a:t>
            </a:r>
            <a:endParaRPr lang="en-US" altLang="zh-CN" sz="1600" dirty="0"/>
          </a:p>
        </p:txBody>
      </p:sp>
      <p:sp>
        <p:nvSpPr>
          <p:cNvPr id="15" name="文本框 14">
            <a:extLst>
              <a:ext uri="{FF2B5EF4-FFF2-40B4-BE49-F238E27FC236}">
                <a16:creationId xmlns:a16="http://schemas.microsoft.com/office/drawing/2014/main" id="{6FE20C2E-DD4D-4653-B4EF-AAB68807C88F}"/>
              </a:ext>
            </a:extLst>
          </p:cNvPr>
          <p:cNvSpPr txBox="1"/>
          <p:nvPr/>
        </p:nvSpPr>
        <p:spPr>
          <a:xfrm>
            <a:off x="146481" y="1274453"/>
            <a:ext cx="6126653" cy="2584725"/>
          </a:xfrm>
          <a:prstGeom prst="rect">
            <a:avLst/>
          </a:prstGeom>
          <a:noFill/>
        </p:spPr>
        <p:txBody>
          <a:bodyPr wrap="square" rtlCol="0">
            <a:spAutoFit/>
          </a:bodyPr>
          <a:lstStyle/>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思维是在感知的基础上产生和发展的。而儿童的早期活动可以构成其经验的基础，这些经验可以进一步发展，成为其更为复杂的经验和思维成果。而人们获得对客观事物正确、概括的认识，是通过感知大量具体、生动的感性材料后，经过大脑对感性材料的分析、综合、比较、抽象、概括等思维过程才达成的。因此，儿童接触的事物越广泛，感性经验才越丰富，概括就越全面、准确，理解也越深刻、灵活。幼儿教师应有意识、有计划地组织形式多样的活动，丰富幼儿的感性知识及其表象。</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1" name="文本框 10">
            <a:extLst>
              <a:ext uri="{FF2B5EF4-FFF2-40B4-BE49-F238E27FC236}">
                <a16:creationId xmlns:a16="http://schemas.microsoft.com/office/drawing/2014/main" id="{CB577DEF-FAFF-49A6-8627-408FB49CEB43}"/>
              </a:ext>
            </a:extLst>
          </p:cNvPr>
          <p:cNvSpPr txBox="1"/>
          <p:nvPr/>
        </p:nvSpPr>
        <p:spPr>
          <a:xfrm>
            <a:off x="5823815" y="3920441"/>
            <a:ext cx="6381512" cy="46155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二、提高儿童的语言能力</a:t>
            </a:r>
            <a:endParaRPr lang="en-US" altLang="zh-CN" sz="1600" dirty="0"/>
          </a:p>
        </p:txBody>
      </p:sp>
      <p:sp>
        <p:nvSpPr>
          <p:cNvPr id="12" name="文本框 11">
            <a:extLst>
              <a:ext uri="{FF2B5EF4-FFF2-40B4-BE49-F238E27FC236}">
                <a16:creationId xmlns:a16="http://schemas.microsoft.com/office/drawing/2014/main" id="{8CD97C0C-95BF-4366-A0F8-96E8E5E973B5}"/>
              </a:ext>
            </a:extLst>
          </p:cNvPr>
          <p:cNvSpPr txBox="1"/>
          <p:nvPr/>
        </p:nvSpPr>
        <p:spPr>
          <a:xfrm>
            <a:off x="5852384" y="4429671"/>
            <a:ext cx="6126653" cy="1476986"/>
          </a:xfrm>
          <a:prstGeom prst="rect">
            <a:avLst/>
          </a:prstGeom>
          <a:noFill/>
        </p:spPr>
        <p:txBody>
          <a:bodyPr wrap="square" rtlCol="0">
            <a:spAutoFit/>
          </a:bodyPr>
          <a:lstStyle/>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正是借助于词的抽象性和概括性，人脑才得以对客观事物进行概括的与间接的认识。儿童掌握了语言能与他人交流，学习各种知识，获取关于客观事物的知识经验，进而为儿童思维的发展奠定基础。此外，儿童早期接触的故事可以帮助他们扩展思维，增长见识，并促进其情绪情感的健康发展。</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6" name="Rectangle 30"/>
          <p:cNvSpPr/>
          <p:nvPr/>
        </p:nvSpPr>
        <p:spPr>
          <a:xfrm>
            <a:off x="806663" y="3912173"/>
            <a:ext cx="4251111" cy="2511982"/>
          </a:xfrm>
          <a:prstGeom prst="rect">
            <a:avLst/>
          </a:prstGeom>
          <a:blipFill dpi="0" rotWithShape="1">
            <a:blip r:embed="rId5"/>
            <a:srcRect/>
            <a:stretch>
              <a:fillRect/>
            </a:stretch>
          </a:blipFill>
          <a:ln>
            <a:noFill/>
          </a:ln>
          <a:effectLst>
            <a:outerShdw blurRad="50800" dist="152400" dir="30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52437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heel(1)">
                                      <p:cBhvr>
                                        <p:cTn id="10" dur="2000"/>
                                        <p:tgtEl>
                                          <p:spTgt spid="13"/>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heel(1)">
                                      <p:cBhvr>
                                        <p:cTn id="13" dur="2000"/>
                                        <p:tgtEl>
                                          <p:spTgt spid="14"/>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heel(1)">
                                      <p:cBhvr>
                                        <p:cTn id="16" dur="2000"/>
                                        <p:tgtEl>
                                          <p:spTgt spid="15"/>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heel(1)">
                                      <p:cBhvr>
                                        <p:cTn id="19" dur="2000"/>
                                        <p:tgtEl>
                                          <p:spTgt spid="11"/>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heel(1)">
                                      <p:cBhvr>
                                        <p:cTn id="22" dur="2000"/>
                                        <p:tgtEl>
                                          <p:spTgt spid="12"/>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heel(1)">
                                      <p:cBhvr>
                                        <p:cTn id="25" dur="2000"/>
                                        <p:tgtEl>
                                          <p:spTgt spid="2"/>
                                        </p:tgtEl>
                                      </p:cBhvr>
                                    </p:animEffect>
                                  </p:childTnLst>
                                </p:cTn>
                              </p:par>
                              <p:par>
                                <p:cTn id="26" presetID="21" presetClass="entr" presetSubtype="1" fill="hold"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heel(1)">
                                      <p:cBhvr>
                                        <p:cTn id="28" dur="2000"/>
                                        <p:tgtEl>
                                          <p:spTgt spid="17"/>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heel(1)">
                                      <p:cBhvr>
                                        <p:cTn id="31"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3" grpId="0"/>
      <p:bldP spid="14" grpId="0"/>
      <p:bldP spid="15" grpId="0"/>
      <p:bldP spid="11" grpId="0"/>
      <p:bldP spid="12" grpId="0"/>
      <p:bldP spid="1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742A79A7-63C1-4483-81BD-CA4762D46A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6" name="矩形 5"/>
          <p:cNvSpPr/>
          <p:nvPr/>
        </p:nvSpPr>
        <p:spPr>
          <a:xfrm>
            <a:off x="0" y="3714789"/>
            <a:ext cx="6429375" cy="2543136"/>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5" name="矩形 4"/>
          <p:cNvSpPr/>
          <p:nvPr/>
        </p:nvSpPr>
        <p:spPr>
          <a:xfrm>
            <a:off x="0" y="459452"/>
            <a:ext cx="6429375" cy="2998123"/>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E42B088D-CF16-4ACA-8819-D4AEE2333D03}"/>
              </a:ext>
            </a:extLst>
          </p:cNvPr>
          <p:cNvSpPr/>
          <p:nvPr/>
        </p:nvSpPr>
        <p:spPr>
          <a:xfrm>
            <a:off x="6527992" y="1601800"/>
            <a:ext cx="5047082" cy="3030894"/>
          </a:xfrm>
          <a:prstGeom prst="rect">
            <a:avLst/>
          </a:prstGeom>
          <a:solidFill>
            <a:srgbClr val="519B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6810074" y="1860101"/>
            <a:ext cx="4811710"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5F985C35-7304-43FC-AA63-384CE280128D}"/>
              </a:ext>
            </a:extLst>
          </p:cNvPr>
          <p:cNvSpPr/>
          <p:nvPr/>
        </p:nvSpPr>
        <p:spPr>
          <a:xfrm>
            <a:off x="6810074" y="1817252"/>
            <a:ext cx="5158690" cy="3056315"/>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970CE2FB-3157-4507-A566-8D579B121C2D}"/>
              </a:ext>
            </a:extLst>
          </p:cNvPr>
          <p:cNvSpPr txBox="1"/>
          <p:nvPr/>
        </p:nvSpPr>
        <p:spPr>
          <a:xfrm>
            <a:off x="232186" y="459452"/>
            <a:ext cx="6381512" cy="46155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三、保护儿童的好奇心，激发儿童的思考</a:t>
            </a:r>
            <a:endParaRPr lang="en-US" altLang="zh-CN" sz="1600" dirty="0"/>
          </a:p>
        </p:txBody>
      </p:sp>
      <p:sp>
        <p:nvSpPr>
          <p:cNvPr id="15" name="文本框 14">
            <a:extLst>
              <a:ext uri="{FF2B5EF4-FFF2-40B4-BE49-F238E27FC236}">
                <a16:creationId xmlns:a16="http://schemas.microsoft.com/office/drawing/2014/main" id="{6FE20C2E-DD4D-4653-B4EF-AAB68807C88F}"/>
              </a:ext>
            </a:extLst>
          </p:cNvPr>
          <p:cNvSpPr txBox="1"/>
          <p:nvPr/>
        </p:nvSpPr>
        <p:spPr>
          <a:xfrm>
            <a:off x="223238" y="1081298"/>
            <a:ext cx="6126653" cy="2307790"/>
          </a:xfrm>
          <a:prstGeom prst="rect">
            <a:avLst/>
          </a:prstGeom>
          <a:noFill/>
        </p:spPr>
        <p:txBody>
          <a:bodyPr wrap="square" rtlCol="0">
            <a:spAutoFit/>
          </a:bodyPr>
          <a:lstStyle/>
          <a:p>
            <a:r>
              <a:rPr lang="zh-CN" altLang="en-US" dirty="0">
                <a:solidFill>
                  <a:schemeClr val="tx1">
                    <a:lumMod val="95000"/>
                    <a:lumOff val="5000"/>
                  </a:schemeClr>
                </a:solidFill>
                <a:latin typeface="华文新魏" panose="02010800040101010101" pitchFamily="2" charset="-122"/>
                <a:ea typeface="华文新魏" panose="02010800040101010101" pitchFamily="2" charset="-122"/>
              </a:rPr>
              <a:t>好奇是儿童的天性。因为好奇，他们会对身边的一切事物都充满着探索的欲望，他们会善于主动发现和探索事物的特点，在不断获取关于事物的知识和信息的同时，使他们的思维力得到发展。当儿童向成人提出问题时，成人应热情地、耐心地、诚实地回答，并及时鼓励与称赞他们，还要根据儿童的问题引导他们自己去思考与解决问题。当儿童得到了鼓励与支持后，他们能更加积极、更加主动地去思考问题、解决问</a:t>
            </a:r>
          </a:p>
          <a:p>
            <a:r>
              <a:rPr lang="zh-CN" altLang="en-US" dirty="0">
                <a:solidFill>
                  <a:schemeClr val="tx1">
                    <a:lumMod val="95000"/>
                    <a:lumOff val="5000"/>
                  </a:schemeClr>
                </a:solidFill>
                <a:latin typeface="华文新魏" panose="02010800040101010101" pitchFamily="2" charset="-122"/>
                <a:ea typeface="华文新魏" panose="02010800040101010101" pitchFamily="2" charset="-122"/>
              </a:rPr>
              <a:t>题。</a:t>
            </a:r>
            <a:endParaRPr lang="zh-CN" altLang="en-US" sz="1400" dirty="0">
              <a:solidFill>
                <a:schemeClr val="tx1">
                  <a:lumMod val="95000"/>
                  <a:lumOff val="5000"/>
                </a:schemeClr>
              </a:solidFill>
              <a:latin typeface="华文楷体" panose="02010600040101010101" pitchFamily="2" charset="-122"/>
              <a:ea typeface="华文楷体" panose="02010600040101010101" pitchFamily="2" charset="-122"/>
            </a:endParaRPr>
          </a:p>
        </p:txBody>
      </p:sp>
      <p:sp>
        <p:nvSpPr>
          <p:cNvPr id="11" name="文本框 10">
            <a:extLst>
              <a:ext uri="{FF2B5EF4-FFF2-40B4-BE49-F238E27FC236}">
                <a16:creationId xmlns:a16="http://schemas.microsoft.com/office/drawing/2014/main" id="{CB577DEF-FAFF-49A6-8627-408FB49CEB43}"/>
              </a:ext>
            </a:extLst>
          </p:cNvPr>
          <p:cNvSpPr txBox="1"/>
          <p:nvPr/>
        </p:nvSpPr>
        <p:spPr>
          <a:xfrm>
            <a:off x="165526" y="3714789"/>
            <a:ext cx="6381512" cy="46155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四、教儿童学会科学的思维</a:t>
            </a:r>
            <a:endParaRPr lang="en-US" altLang="zh-CN" sz="1600" dirty="0"/>
          </a:p>
        </p:txBody>
      </p:sp>
      <p:sp>
        <p:nvSpPr>
          <p:cNvPr id="12" name="文本框 11">
            <a:extLst>
              <a:ext uri="{FF2B5EF4-FFF2-40B4-BE49-F238E27FC236}">
                <a16:creationId xmlns:a16="http://schemas.microsoft.com/office/drawing/2014/main" id="{8CD97C0C-95BF-4366-A0F8-96E8E5E973B5}"/>
              </a:ext>
            </a:extLst>
          </p:cNvPr>
          <p:cNvSpPr txBox="1"/>
          <p:nvPr/>
        </p:nvSpPr>
        <p:spPr>
          <a:xfrm>
            <a:off x="165526" y="4264611"/>
            <a:ext cx="6126653" cy="1753920"/>
          </a:xfrm>
          <a:prstGeom prst="rect">
            <a:avLst/>
          </a:prstGeom>
          <a:noFill/>
        </p:spPr>
        <p:txBody>
          <a:bodyPr wrap="square" rtlCol="0">
            <a:spAutoFit/>
          </a:bodyPr>
          <a:lstStyle/>
          <a:p>
            <a:r>
              <a:rPr lang="zh-CN" altLang="en-US" dirty="0">
                <a:solidFill>
                  <a:schemeClr val="tx1">
                    <a:lumMod val="95000"/>
                    <a:lumOff val="5000"/>
                  </a:schemeClr>
                </a:solidFill>
                <a:latin typeface="华文新魏" panose="02010800040101010101" pitchFamily="2" charset="-122"/>
                <a:ea typeface="华文新魏" panose="02010800040101010101" pitchFamily="2" charset="-122"/>
              </a:rPr>
              <a:t>儿童不断丰富的感性经验与不断提高的语言能力，都为其思维的发展提供了基础和工具。但仅有这些还不够，成人应该要让儿童掌握正确的思维方法，使儿童能更好地利用这些经验，并要引导和教育儿童借助语言如何正确地对这些内容进行分析、综合、比较、概括，做出合乎客观事实的判断与推理，这样儿童的思考力才能逐渐得到发展。</a:t>
            </a:r>
            <a:endParaRPr lang="zh-CN" altLang="en-US" sz="1400" dirty="0">
              <a:solidFill>
                <a:schemeClr val="tx1">
                  <a:lumMod val="95000"/>
                  <a:lumOff val="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847358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ppt_x"/>
                                          </p:val>
                                        </p:tav>
                                        <p:tav tm="100000">
                                          <p:val>
                                            <p:strVal val="#ppt_x"/>
                                          </p:val>
                                        </p:tav>
                                      </p:tavLst>
                                    </p:anim>
                                    <p:anim calcmode="lin" valueType="num">
                                      <p:cBhvr additive="base">
                                        <p:cTn id="40" dur="500" fill="hold"/>
                                        <p:tgtEl>
                                          <p:spTgt spid="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2" grpId="0" animBg="1"/>
      <p:bldP spid="3" grpId="0" animBg="1"/>
      <p:bldP spid="4" grpId="0" animBg="1"/>
      <p:bldP spid="14" grpId="0"/>
      <p:bldP spid="15" grpId="0"/>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6" name="Shape 18"/>
          <p:cNvSpPr/>
          <p:nvPr/>
        </p:nvSpPr>
        <p:spPr>
          <a:xfrm>
            <a:off x="4580311" y="1763277"/>
            <a:ext cx="4228120" cy="530639"/>
          </a:xfrm>
          <a:prstGeom prst="roundRect">
            <a:avLst>
              <a:gd name="adj" fmla="val 50000"/>
            </a:avLst>
          </a:prstGeom>
          <a:solidFill>
            <a:srgbClr val="519B5C"/>
          </a:solidFill>
          <a:ln w="12700" cap="flat">
            <a:solidFill>
              <a:srgbClr val="5D9D2F"/>
            </a:solidFill>
            <a:prstDash val="solid"/>
            <a:miter lim="400000"/>
          </a:ln>
          <a:effectLst/>
        </p:spPr>
        <p:txBody>
          <a:bodyPr wrap="square" lIns="19046" tIns="19046" rIns="19046" bIns="19046" numCol="1" anchor="ctr">
            <a:noAutofit/>
          </a:bodyPr>
          <a:lstStyle/>
          <a:p>
            <a:pPr defTabSz="914217">
              <a:defRPr/>
            </a:pPr>
            <a:endParaRPr sz="1750" kern="0">
              <a:solidFill>
                <a:schemeClr val="bg1"/>
              </a:solidFill>
              <a:latin typeface="华文新魏" panose="02010800040101010101" pitchFamily="2" charset="-122"/>
              <a:ea typeface="华文新魏" panose="02010800040101010101" pitchFamily="2" charset="-122"/>
            </a:endParaRPr>
          </a:p>
        </p:txBody>
      </p:sp>
      <p:sp>
        <p:nvSpPr>
          <p:cNvPr id="10" name="Shape 18"/>
          <p:cNvSpPr/>
          <p:nvPr/>
        </p:nvSpPr>
        <p:spPr>
          <a:xfrm>
            <a:off x="4580310" y="1116882"/>
            <a:ext cx="4228121" cy="530639"/>
          </a:xfrm>
          <a:prstGeom prst="roundRect">
            <a:avLst>
              <a:gd name="adj" fmla="val 50000"/>
            </a:avLst>
          </a:prstGeom>
          <a:solidFill>
            <a:srgbClr val="519B5C"/>
          </a:solidFill>
          <a:ln w="12700" cap="flat">
            <a:solidFill>
              <a:srgbClr val="5D9D2F"/>
            </a:solidFill>
            <a:prstDash val="solid"/>
            <a:miter lim="400000"/>
          </a:ln>
          <a:effectLst/>
        </p:spPr>
        <p:txBody>
          <a:bodyPr wrap="square" lIns="19046" tIns="19046" rIns="19046" bIns="19046" numCol="1" anchor="ctr">
            <a:noAutofit/>
          </a:bodyPr>
          <a:lstStyle/>
          <a:p>
            <a:pPr defTabSz="914217">
              <a:defRPr/>
            </a:pPr>
            <a:endParaRPr sz="1750" kern="0">
              <a:solidFill>
                <a:schemeClr val="bg1"/>
              </a:solidFill>
              <a:latin typeface="华文新魏" panose="02010800040101010101" pitchFamily="2" charset="-122"/>
              <a:ea typeface="华文新魏" panose="02010800040101010101" pitchFamily="2" charset="-122"/>
            </a:endParaRPr>
          </a:p>
        </p:txBody>
      </p:sp>
      <p:sp>
        <p:nvSpPr>
          <p:cNvPr id="35" name="矩形 34"/>
          <p:cNvSpPr/>
          <p:nvPr/>
        </p:nvSpPr>
        <p:spPr>
          <a:xfrm>
            <a:off x="2266014" y="1710079"/>
            <a:ext cx="2280922" cy="1082649"/>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4799" dirty="0">
                <a:solidFill>
                  <a:srgbClr val="519B5C"/>
                </a:solidFill>
                <a:latin typeface="华文新魏" panose="02010800040101010101" pitchFamily="2" charset="-122"/>
                <a:ea typeface="华文新魏" panose="02010800040101010101" pitchFamily="2" charset="-122"/>
              </a:rPr>
              <a:t>目录</a:t>
            </a:r>
            <a:r>
              <a:rPr kumimoji="1" lang="en-US" altLang="zh-CN" sz="4399" dirty="0">
                <a:solidFill>
                  <a:srgbClr val="519B5C"/>
                </a:solidFill>
                <a:latin typeface="华文新魏" panose="02010800040101010101" pitchFamily="2" charset="-122"/>
                <a:ea typeface="华文新魏" panose="02010800040101010101" pitchFamily="2" charset="-122"/>
              </a:rPr>
              <a:t>/</a:t>
            </a:r>
          </a:p>
          <a:p>
            <a:pPr algn="ctr"/>
            <a:r>
              <a:rPr kumimoji="1" lang="en-US" altLang="zh-CN" sz="2000" dirty="0">
                <a:solidFill>
                  <a:srgbClr val="519B5C"/>
                </a:solidFill>
                <a:latin typeface="华文新魏" panose="02010800040101010101" pitchFamily="2" charset="-122"/>
                <a:ea typeface="华文新魏" panose="02010800040101010101" pitchFamily="2" charset="-122"/>
              </a:rPr>
              <a:t>DIRECTORY</a:t>
            </a:r>
          </a:p>
        </p:txBody>
      </p:sp>
      <p:sp>
        <p:nvSpPr>
          <p:cNvPr id="37" name="文本框 3"/>
          <p:cNvSpPr txBox="1"/>
          <p:nvPr/>
        </p:nvSpPr>
        <p:spPr>
          <a:xfrm>
            <a:off x="3833818" y="1168779"/>
            <a:ext cx="5687729" cy="461558"/>
          </a:xfrm>
          <a:prstGeom prst="rect">
            <a:avLst/>
          </a:prstGeom>
          <a:noFill/>
          <a:ln w="38100">
            <a:noFill/>
          </a:ln>
        </p:spPr>
        <p:txBody>
          <a:bodyPr wrap="square" rtlCol="0">
            <a:spAutoFit/>
          </a:bodyPr>
          <a:lstStyle/>
          <a:p>
            <a:pPr algn="ctr"/>
            <a:r>
              <a:rPr kumimoji="1" lang="zh-CN" altLang="en-US" sz="2400" dirty="0">
                <a:solidFill>
                  <a:schemeClr val="bg1"/>
                </a:solidFill>
                <a:latin typeface="华文新魏" panose="02010800040101010101" pitchFamily="2" charset="-122"/>
                <a:ea typeface="华文新魏" panose="02010800040101010101" pitchFamily="2" charset="-122"/>
              </a:rPr>
              <a:t>思维概述</a:t>
            </a:r>
            <a:endParaRPr kumimoji="1" lang="zh-CN" altLang="en-US" sz="3599" dirty="0">
              <a:solidFill>
                <a:schemeClr val="bg1"/>
              </a:solidFill>
              <a:latin typeface="华文新魏" panose="02010800040101010101" pitchFamily="2" charset="-122"/>
              <a:ea typeface="华文新魏" panose="02010800040101010101" pitchFamily="2" charset="-122"/>
            </a:endParaRPr>
          </a:p>
        </p:txBody>
      </p:sp>
      <p:sp>
        <p:nvSpPr>
          <p:cNvPr id="54" name="文本框 4"/>
          <p:cNvSpPr txBox="1"/>
          <p:nvPr/>
        </p:nvSpPr>
        <p:spPr>
          <a:xfrm>
            <a:off x="4546936" y="1749818"/>
            <a:ext cx="4337901" cy="461558"/>
          </a:xfrm>
          <a:prstGeom prst="rect">
            <a:avLst/>
          </a:prstGeom>
          <a:noFill/>
          <a:ln w="38100">
            <a:noFill/>
          </a:ln>
        </p:spPr>
        <p:txBody>
          <a:bodyPr wrap="square" rtlCol="0">
            <a:spAutoFit/>
          </a:bodyPr>
          <a:lstStyle/>
          <a:p>
            <a:pPr algn="ctr"/>
            <a:r>
              <a:rPr kumimoji="1" lang="zh-CN" altLang="en-US" sz="2400" dirty="0">
                <a:solidFill>
                  <a:schemeClr val="bg1"/>
                </a:solidFill>
                <a:latin typeface="华文新魏" panose="02010800040101010101" pitchFamily="2" charset="-122"/>
                <a:ea typeface="华文新魏" panose="02010800040101010101" pitchFamily="2" charset="-122"/>
              </a:rPr>
              <a:t>学前儿童思维的产生与发展</a:t>
            </a:r>
          </a:p>
        </p:txBody>
      </p:sp>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8" name="图片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9" name="图片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
        <p:nvSpPr>
          <p:cNvPr id="20" name="Shape 18">
            <a:extLst>
              <a:ext uri="{FF2B5EF4-FFF2-40B4-BE49-F238E27FC236}">
                <a16:creationId xmlns:a16="http://schemas.microsoft.com/office/drawing/2014/main" id="{F3DABAB1-9756-4E2C-B8BB-43EDBC1184BD}"/>
              </a:ext>
            </a:extLst>
          </p:cNvPr>
          <p:cNvSpPr/>
          <p:nvPr/>
        </p:nvSpPr>
        <p:spPr>
          <a:xfrm>
            <a:off x="4563623" y="2511904"/>
            <a:ext cx="4228119" cy="830805"/>
          </a:xfrm>
          <a:prstGeom prst="roundRect">
            <a:avLst>
              <a:gd name="adj" fmla="val 50000"/>
            </a:avLst>
          </a:prstGeom>
          <a:solidFill>
            <a:srgbClr val="519B5C"/>
          </a:solidFill>
          <a:ln w="12700" cap="flat">
            <a:solidFill>
              <a:srgbClr val="5D9D2F"/>
            </a:solidFill>
            <a:prstDash val="solid"/>
            <a:miter lim="400000"/>
          </a:ln>
          <a:effectLst/>
        </p:spPr>
        <p:txBody>
          <a:bodyPr wrap="square" lIns="19046" tIns="19046" rIns="19046" bIns="19046" numCol="1" anchor="ctr">
            <a:noAutofit/>
          </a:bodyPr>
          <a:lstStyle/>
          <a:p>
            <a:pPr defTabSz="914217">
              <a:defRPr/>
            </a:pPr>
            <a:endParaRPr sz="1750" kern="0">
              <a:solidFill>
                <a:schemeClr val="bg1"/>
              </a:solidFill>
              <a:latin typeface="华文新魏" panose="02010800040101010101" pitchFamily="2" charset="-122"/>
              <a:ea typeface="华文新魏" panose="02010800040101010101" pitchFamily="2" charset="-122"/>
            </a:endParaRPr>
          </a:p>
        </p:txBody>
      </p:sp>
      <p:sp>
        <p:nvSpPr>
          <p:cNvPr id="21" name="文本框 7">
            <a:extLst>
              <a:ext uri="{FF2B5EF4-FFF2-40B4-BE49-F238E27FC236}">
                <a16:creationId xmlns:a16="http://schemas.microsoft.com/office/drawing/2014/main" id="{664C0042-AF0E-41FD-9F30-372EC29C8C01}"/>
              </a:ext>
            </a:extLst>
          </p:cNvPr>
          <p:cNvSpPr txBox="1"/>
          <p:nvPr/>
        </p:nvSpPr>
        <p:spPr>
          <a:xfrm>
            <a:off x="4534020" y="2551715"/>
            <a:ext cx="4337901" cy="830805"/>
          </a:xfrm>
          <a:prstGeom prst="rect">
            <a:avLst/>
          </a:prstGeom>
          <a:noFill/>
          <a:ln w="38100">
            <a:noFill/>
          </a:ln>
        </p:spPr>
        <p:txBody>
          <a:bodyPr wrap="square" rtlCol="0">
            <a:spAutoFit/>
          </a:bodyPr>
          <a:lstStyle/>
          <a:p>
            <a:pPr algn="ctr"/>
            <a:r>
              <a:rPr kumimoji="1" lang="zh-CN" altLang="en-US" sz="2400" dirty="0">
                <a:solidFill>
                  <a:schemeClr val="bg1"/>
                </a:solidFill>
                <a:latin typeface="华文新魏" panose="02010800040101010101" pitchFamily="2" charset="-122"/>
                <a:ea typeface="华文新魏" panose="02010800040101010101" pitchFamily="2" charset="-122"/>
              </a:rPr>
              <a:t>思维在学前儿童教育活动中的运用</a:t>
            </a:r>
          </a:p>
        </p:txBody>
      </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750"/>
                                            <p:tgtEl>
                                              <p:spTgt spid="12"/>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750"/>
                                            <p:tgtEl>
                                              <p:spTgt spid="35"/>
                                            </p:tgtEl>
                                          </p:cBhvr>
                                        </p:animEffect>
                                        <p:anim calcmode="lin" valueType="num">
                                          <p:cBhvr>
                                            <p:cTn id="12" dur="750" fill="hold"/>
                                            <p:tgtEl>
                                              <p:spTgt spid="35"/>
                                            </p:tgtEl>
                                            <p:attrNameLst>
                                              <p:attrName>ppt_x</p:attrName>
                                            </p:attrNameLst>
                                          </p:cBhvr>
                                          <p:tavLst>
                                            <p:tav tm="0">
                                              <p:val>
                                                <p:strVal val="#ppt_x"/>
                                              </p:val>
                                            </p:tav>
                                            <p:tav tm="100000">
                                              <p:val>
                                                <p:strVal val="#ppt_x"/>
                                              </p:val>
                                            </p:tav>
                                          </p:tavLst>
                                        </p:anim>
                                        <p:anim calcmode="lin" valueType="num">
                                          <p:cBhvr>
                                            <p:cTn id="13" dur="750" fill="hold"/>
                                            <p:tgtEl>
                                              <p:spTgt spid="3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250"/>
                                            <p:tgtEl>
                                              <p:spTgt spid="37"/>
                                            </p:tgtEl>
                                          </p:cBhvr>
                                        </p:animEffect>
                                        <p:anim calcmode="lin" valueType="num">
                                          <p:cBhvr>
                                            <p:cTn id="24" dur="250" fill="hold"/>
                                            <p:tgtEl>
                                              <p:spTgt spid="37"/>
                                            </p:tgtEl>
                                            <p:attrNameLst>
                                              <p:attrName>ppt_x</p:attrName>
                                            </p:attrNameLst>
                                          </p:cBhvr>
                                          <p:tavLst>
                                            <p:tav tm="0">
                                              <p:val>
                                                <p:strVal val="#ppt_x"/>
                                              </p:val>
                                            </p:tav>
                                            <p:tav tm="100000">
                                              <p:val>
                                                <p:strVal val="#ppt_x"/>
                                              </p:val>
                                            </p:tav>
                                          </p:tavLst>
                                        </p:anim>
                                        <p:anim calcmode="lin" valueType="num">
                                          <p:cBhvr>
                                            <p:cTn id="25" dur="250" fill="hold"/>
                                            <p:tgtEl>
                                              <p:spTgt spid="37"/>
                                            </p:tgtEl>
                                            <p:attrNameLst>
                                              <p:attrName>ppt_y</p:attrName>
                                            </p:attrNameLst>
                                          </p:cBhvr>
                                          <p:tavLst>
                                            <p:tav tm="0">
                                              <p:val>
                                                <p:strVal val="#ppt_y+.1"/>
                                              </p:val>
                                            </p:tav>
                                            <p:tav tm="100000">
                                              <p:val>
                                                <p:strVal val="#ppt_y"/>
                                              </p:val>
                                            </p:tav>
                                          </p:tavLst>
                                        </p:anim>
                                      </p:childTnLst>
                                    </p:cTn>
                                  </p:par>
                                </p:childTnLst>
                              </p:cTn>
                            </p:par>
                            <p:par>
                              <p:cTn id="26" fill="hold">
                                <p:stCondLst>
                                  <p:cond delay="225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750"/>
                                </p:stCondLst>
                                <p:childTnLst>
                                  <p:par>
                                    <p:cTn id="33" presetID="42" presetClass="entr" presetSubtype="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250"/>
                                            <p:tgtEl>
                                              <p:spTgt spid="54"/>
                                            </p:tgtEl>
                                          </p:cBhvr>
                                        </p:animEffect>
                                        <p:anim calcmode="lin" valueType="num">
                                          <p:cBhvr>
                                            <p:cTn id="36" dur="250" fill="hold"/>
                                            <p:tgtEl>
                                              <p:spTgt spid="54"/>
                                            </p:tgtEl>
                                            <p:attrNameLst>
                                              <p:attrName>ppt_x</p:attrName>
                                            </p:attrNameLst>
                                          </p:cBhvr>
                                          <p:tavLst>
                                            <p:tav tm="0">
                                              <p:val>
                                                <p:strVal val="#ppt_x"/>
                                              </p:val>
                                            </p:tav>
                                            <p:tav tm="100000">
                                              <p:val>
                                                <p:strVal val="#ppt_x"/>
                                              </p:val>
                                            </p:tav>
                                          </p:tavLst>
                                        </p:anim>
                                        <p:anim calcmode="lin" valueType="num">
                                          <p:cBhvr>
                                            <p:cTn id="37" dur="250" fill="hold"/>
                                            <p:tgtEl>
                                              <p:spTgt spid="54"/>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2" presetClass="entr" presetSubtype="9" fill="hold" nodeType="afterEffect" p14:presetBounceEnd="50000">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14:bounceEnd="50000">
                                          <p:cBhvr additive="base">
                                            <p:cTn id="41" dur="500" fill="hold"/>
                                            <p:tgtEl>
                                              <p:spTgt spid="17"/>
                                            </p:tgtEl>
                                            <p:attrNameLst>
                                              <p:attrName>ppt_x</p:attrName>
                                            </p:attrNameLst>
                                          </p:cBhvr>
                                          <p:tavLst>
                                            <p:tav tm="0">
                                              <p:val>
                                                <p:strVal val="0-#ppt_w/2"/>
                                              </p:val>
                                            </p:tav>
                                            <p:tav tm="100000">
                                              <p:val>
                                                <p:strVal val="#ppt_x"/>
                                              </p:val>
                                            </p:tav>
                                          </p:tavLst>
                                        </p:anim>
                                        <p:anim calcmode="lin" valueType="num" p14:bounceEnd="50000">
                                          <p:cBhvr additive="base">
                                            <p:cTn id="42" dur="500" fill="hold"/>
                                            <p:tgtEl>
                                              <p:spTgt spid="17"/>
                                            </p:tgtEl>
                                            <p:attrNameLst>
                                              <p:attrName>ppt_y</p:attrName>
                                            </p:attrNameLst>
                                          </p:cBhvr>
                                          <p:tavLst>
                                            <p:tav tm="0">
                                              <p:val>
                                                <p:strVal val="0-#ppt_h/2"/>
                                              </p:val>
                                            </p:tav>
                                            <p:tav tm="100000">
                                              <p:val>
                                                <p:strVal val="#ppt_y"/>
                                              </p:val>
                                            </p:tav>
                                          </p:tavLst>
                                        </p:anim>
                                      </p:childTnLst>
                                    </p:cTn>
                                  </p:par>
                                  <p:par>
                                    <p:cTn id="43" presetID="2" presetClass="entr" presetSubtype="3" fill="hold" nodeType="withEffect" p14:presetBounceEnd="50000">
                                      <p:stCondLst>
                                        <p:cond delay="250"/>
                                      </p:stCondLst>
                                      <p:childTnLst>
                                        <p:set>
                                          <p:cBhvr>
                                            <p:cTn id="44" dur="1" fill="hold">
                                              <p:stCondLst>
                                                <p:cond delay="0"/>
                                              </p:stCondLst>
                                            </p:cTn>
                                            <p:tgtEl>
                                              <p:spTgt spid="18"/>
                                            </p:tgtEl>
                                            <p:attrNameLst>
                                              <p:attrName>style.visibility</p:attrName>
                                            </p:attrNameLst>
                                          </p:cBhvr>
                                          <p:to>
                                            <p:strVal val="visible"/>
                                          </p:to>
                                        </p:set>
                                        <p:anim calcmode="lin" valueType="num" p14:bounceEnd="50000">
                                          <p:cBhvr additive="base">
                                            <p:cTn id="45" dur="500" fill="hold"/>
                                            <p:tgtEl>
                                              <p:spTgt spid="18"/>
                                            </p:tgtEl>
                                            <p:attrNameLst>
                                              <p:attrName>ppt_x</p:attrName>
                                            </p:attrNameLst>
                                          </p:cBhvr>
                                          <p:tavLst>
                                            <p:tav tm="0">
                                              <p:val>
                                                <p:strVal val="1+#ppt_w/2"/>
                                              </p:val>
                                            </p:tav>
                                            <p:tav tm="100000">
                                              <p:val>
                                                <p:strVal val="#ppt_x"/>
                                              </p:val>
                                            </p:tav>
                                          </p:tavLst>
                                        </p:anim>
                                        <p:anim calcmode="lin" valueType="num" p14:bounceEnd="50000">
                                          <p:cBhvr additive="base">
                                            <p:cTn id="46" dur="500" fill="hold"/>
                                            <p:tgtEl>
                                              <p:spTgt spid="18"/>
                                            </p:tgtEl>
                                            <p:attrNameLst>
                                              <p:attrName>ppt_y</p:attrName>
                                            </p:attrNameLst>
                                          </p:cBhvr>
                                          <p:tavLst>
                                            <p:tav tm="0">
                                              <p:val>
                                                <p:strVal val="0-#ppt_h/2"/>
                                              </p:val>
                                            </p:tav>
                                            <p:tav tm="100000">
                                              <p:val>
                                                <p:strVal val="#ppt_y"/>
                                              </p:val>
                                            </p:tav>
                                          </p:tavLst>
                                        </p:anim>
                                      </p:childTnLst>
                                    </p:cTn>
                                  </p:par>
                                  <p:par>
                                    <p:cTn id="47" presetID="2" presetClass="entr" presetSubtype="6" fill="hold" nodeType="withEffect" p14:presetBounceEnd="50000">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14:bounceEnd="50000">
                                          <p:cBhvr additive="base">
                                            <p:cTn id="49"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50" dur="5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12" fill="hold" nodeType="withEffect" p14:presetBounceEnd="50000">
                                      <p:stCondLst>
                                        <p:cond delay="250"/>
                                      </p:stCondLst>
                                      <p:childTnLst>
                                        <p:set>
                                          <p:cBhvr>
                                            <p:cTn id="52" dur="1" fill="hold">
                                              <p:stCondLst>
                                                <p:cond delay="0"/>
                                              </p:stCondLst>
                                            </p:cTn>
                                            <p:tgtEl>
                                              <p:spTgt spid="19"/>
                                            </p:tgtEl>
                                            <p:attrNameLst>
                                              <p:attrName>style.visibility</p:attrName>
                                            </p:attrNameLst>
                                          </p:cBhvr>
                                          <p:to>
                                            <p:strVal val="visible"/>
                                          </p:to>
                                        </p:set>
                                        <p:anim calcmode="lin" valueType="num" p14:bounceEnd="50000">
                                          <p:cBhvr additive="base">
                                            <p:cTn id="53" dur="500" fill="hold"/>
                                            <p:tgtEl>
                                              <p:spTgt spid="19"/>
                                            </p:tgtEl>
                                            <p:attrNameLst>
                                              <p:attrName>ppt_x</p:attrName>
                                            </p:attrNameLst>
                                          </p:cBhvr>
                                          <p:tavLst>
                                            <p:tav tm="0">
                                              <p:val>
                                                <p:strVal val="0-#ppt_w/2"/>
                                              </p:val>
                                            </p:tav>
                                            <p:tav tm="100000">
                                              <p:val>
                                                <p:strVal val="#ppt_x"/>
                                              </p:val>
                                            </p:tav>
                                          </p:tavLst>
                                        </p:anim>
                                        <p:anim calcmode="lin" valueType="num" p14:bounceEnd="50000">
                                          <p:cBhvr additive="base">
                                            <p:cTn id="54" dur="500" fill="hold"/>
                                            <p:tgtEl>
                                              <p:spTgt spid="19"/>
                                            </p:tgtEl>
                                            <p:attrNameLst>
                                              <p:attrName>ppt_y</p:attrName>
                                            </p:attrNameLst>
                                          </p:cBhvr>
                                          <p:tavLst>
                                            <p:tav tm="0">
                                              <p:val>
                                                <p:strVal val="1+#ppt_h/2"/>
                                              </p:val>
                                            </p:tav>
                                            <p:tav tm="100000">
                                              <p:val>
                                                <p:strVal val="#ppt_y"/>
                                              </p:val>
                                            </p:tav>
                                          </p:tavLst>
                                        </p:anim>
                                      </p:childTnLst>
                                    </p:cTn>
                                  </p:par>
                                </p:childTnLst>
                              </p:cTn>
                            </p:par>
                            <p:par>
                              <p:cTn id="55" fill="hold">
                                <p:stCondLst>
                                  <p:cond delay="3750"/>
                                </p:stCondLst>
                                <p:childTnLst>
                                  <p:par>
                                    <p:cTn id="56" presetID="53" presetClass="entr" presetSubtype="16"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p:cTn id="58" dur="500" fill="hold"/>
                                            <p:tgtEl>
                                              <p:spTgt spid="20"/>
                                            </p:tgtEl>
                                            <p:attrNameLst>
                                              <p:attrName>ppt_w</p:attrName>
                                            </p:attrNameLst>
                                          </p:cBhvr>
                                          <p:tavLst>
                                            <p:tav tm="0">
                                              <p:val>
                                                <p:fltVal val="0"/>
                                              </p:val>
                                            </p:tav>
                                            <p:tav tm="100000">
                                              <p:val>
                                                <p:strVal val="#ppt_w"/>
                                              </p:val>
                                            </p:tav>
                                          </p:tavLst>
                                        </p:anim>
                                        <p:anim calcmode="lin" valueType="num">
                                          <p:cBhvr>
                                            <p:cTn id="59" dur="500" fill="hold"/>
                                            <p:tgtEl>
                                              <p:spTgt spid="20"/>
                                            </p:tgtEl>
                                            <p:attrNameLst>
                                              <p:attrName>ppt_h</p:attrName>
                                            </p:attrNameLst>
                                          </p:cBhvr>
                                          <p:tavLst>
                                            <p:tav tm="0">
                                              <p:val>
                                                <p:fltVal val="0"/>
                                              </p:val>
                                            </p:tav>
                                            <p:tav tm="100000">
                                              <p:val>
                                                <p:strVal val="#ppt_h"/>
                                              </p:val>
                                            </p:tav>
                                          </p:tavLst>
                                        </p:anim>
                                        <p:animEffect transition="in" filter="fade">
                                          <p:cBhvr>
                                            <p:cTn id="60" dur="500"/>
                                            <p:tgtEl>
                                              <p:spTgt spid="20"/>
                                            </p:tgtEl>
                                          </p:cBhvr>
                                        </p:animEffect>
                                      </p:childTnLst>
                                    </p:cTn>
                                  </p:par>
                                </p:childTnLst>
                              </p:cTn>
                            </p:par>
                            <p:par>
                              <p:cTn id="61" fill="hold">
                                <p:stCondLst>
                                  <p:cond delay="4250"/>
                                </p:stCondLst>
                                <p:childTnLst>
                                  <p:par>
                                    <p:cTn id="62" presetID="42" presetClass="entr" presetSubtype="0"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250"/>
                                            <p:tgtEl>
                                              <p:spTgt spid="21"/>
                                            </p:tgtEl>
                                          </p:cBhvr>
                                        </p:animEffect>
                                        <p:anim calcmode="lin" valueType="num">
                                          <p:cBhvr>
                                            <p:cTn id="65" dur="250" fill="hold"/>
                                            <p:tgtEl>
                                              <p:spTgt spid="21"/>
                                            </p:tgtEl>
                                            <p:attrNameLst>
                                              <p:attrName>ppt_x</p:attrName>
                                            </p:attrNameLst>
                                          </p:cBhvr>
                                          <p:tavLst>
                                            <p:tav tm="0">
                                              <p:val>
                                                <p:strVal val="#ppt_x"/>
                                              </p:val>
                                            </p:tav>
                                            <p:tav tm="100000">
                                              <p:val>
                                                <p:strVal val="#ppt_x"/>
                                              </p:val>
                                            </p:tav>
                                          </p:tavLst>
                                        </p:anim>
                                        <p:anim calcmode="lin" valueType="num">
                                          <p:cBhvr>
                                            <p:cTn id="66" dur="25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0" grpId="0" animBg="1"/>
          <p:bldP spid="35" grpId="0"/>
          <p:bldP spid="37" grpId="0"/>
          <p:bldP spid="54" grpId="0"/>
          <p:bldP spid="20" grpId="0" animBg="1"/>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750"/>
                                            <p:tgtEl>
                                              <p:spTgt spid="12"/>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750"/>
                                            <p:tgtEl>
                                              <p:spTgt spid="35"/>
                                            </p:tgtEl>
                                          </p:cBhvr>
                                        </p:animEffect>
                                        <p:anim calcmode="lin" valueType="num">
                                          <p:cBhvr>
                                            <p:cTn id="12" dur="750" fill="hold"/>
                                            <p:tgtEl>
                                              <p:spTgt spid="35"/>
                                            </p:tgtEl>
                                            <p:attrNameLst>
                                              <p:attrName>ppt_x</p:attrName>
                                            </p:attrNameLst>
                                          </p:cBhvr>
                                          <p:tavLst>
                                            <p:tav tm="0">
                                              <p:val>
                                                <p:strVal val="#ppt_x"/>
                                              </p:val>
                                            </p:tav>
                                            <p:tav tm="100000">
                                              <p:val>
                                                <p:strVal val="#ppt_x"/>
                                              </p:val>
                                            </p:tav>
                                          </p:tavLst>
                                        </p:anim>
                                        <p:anim calcmode="lin" valueType="num">
                                          <p:cBhvr>
                                            <p:cTn id="13" dur="750" fill="hold"/>
                                            <p:tgtEl>
                                              <p:spTgt spid="3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250"/>
                                            <p:tgtEl>
                                              <p:spTgt spid="37"/>
                                            </p:tgtEl>
                                          </p:cBhvr>
                                        </p:animEffect>
                                        <p:anim calcmode="lin" valueType="num">
                                          <p:cBhvr>
                                            <p:cTn id="24" dur="250" fill="hold"/>
                                            <p:tgtEl>
                                              <p:spTgt spid="37"/>
                                            </p:tgtEl>
                                            <p:attrNameLst>
                                              <p:attrName>ppt_x</p:attrName>
                                            </p:attrNameLst>
                                          </p:cBhvr>
                                          <p:tavLst>
                                            <p:tav tm="0">
                                              <p:val>
                                                <p:strVal val="#ppt_x"/>
                                              </p:val>
                                            </p:tav>
                                            <p:tav tm="100000">
                                              <p:val>
                                                <p:strVal val="#ppt_x"/>
                                              </p:val>
                                            </p:tav>
                                          </p:tavLst>
                                        </p:anim>
                                        <p:anim calcmode="lin" valueType="num">
                                          <p:cBhvr>
                                            <p:cTn id="25" dur="250" fill="hold"/>
                                            <p:tgtEl>
                                              <p:spTgt spid="37"/>
                                            </p:tgtEl>
                                            <p:attrNameLst>
                                              <p:attrName>ppt_y</p:attrName>
                                            </p:attrNameLst>
                                          </p:cBhvr>
                                          <p:tavLst>
                                            <p:tav tm="0">
                                              <p:val>
                                                <p:strVal val="#ppt_y+.1"/>
                                              </p:val>
                                            </p:tav>
                                            <p:tav tm="100000">
                                              <p:val>
                                                <p:strVal val="#ppt_y"/>
                                              </p:val>
                                            </p:tav>
                                          </p:tavLst>
                                        </p:anim>
                                      </p:childTnLst>
                                    </p:cTn>
                                  </p:par>
                                </p:childTnLst>
                              </p:cTn>
                            </p:par>
                            <p:par>
                              <p:cTn id="26" fill="hold">
                                <p:stCondLst>
                                  <p:cond delay="225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750"/>
                                </p:stCondLst>
                                <p:childTnLst>
                                  <p:par>
                                    <p:cTn id="33" presetID="42" presetClass="entr" presetSubtype="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250"/>
                                            <p:tgtEl>
                                              <p:spTgt spid="54"/>
                                            </p:tgtEl>
                                          </p:cBhvr>
                                        </p:animEffect>
                                        <p:anim calcmode="lin" valueType="num">
                                          <p:cBhvr>
                                            <p:cTn id="36" dur="250" fill="hold"/>
                                            <p:tgtEl>
                                              <p:spTgt spid="54"/>
                                            </p:tgtEl>
                                            <p:attrNameLst>
                                              <p:attrName>ppt_x</p:attrName>
                                            </p:attrNameLst>
                                          </p:cBhvr>
                                          <p:tavLst>
                                            <p:tav tm="0">
                                              <p:val>
                                                <p:strVal val="#ppt_x"/>
                                              </p:val>
                                            </p:tav>
                                            <p:tav tm="100000">
                                              <p:val>
                                                <p:strVal val="#ppt_x"/>
                                              </p:val>
                                            </p:tav>
                                          </p:tavLst>
                                        </p:anim>
                                        <p:anim calcmode="lin" valueType="num">
                                          <p:cBhvr>
                                            <p:cTn id="37" dur="250" fill="hold"/>
                                            <p:tgtEl>
                                              <p:spTgt spid="54"/>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2" presetClass="entr" presetSubtype="9" fill="hold"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0-#ppt_w/2"/>
                                              </p:val>
                                            </p:tav>
                                            <p:tav tm="100000">
                                              <p:val>
                                                <p:strVal val="#ppt_x"/>
                                              </p:val>
                                            </p:tav>
                                          </p:tavLst>
                                        </p:anim>
                                        <p:anim calcmode="lin" valueType="num">
                                          <p:cBhvr additive="base">
                                            <p:cTn id="42" dur="500" fill="hold"/>
                                            <p:tgtEl>
                                              <p:spTgt spid="17"/>
                                            </p:tgtEl>
                                            <p:attrNameLst>
                                              <p:attrName>ppt_y</p:attrName>
                                            </p:attrNameLst>
                                          </p:cBhvr>
                                          <p:tavLst>
                                            <p:tav tm="0">
                                              <p:val>
                                                <p:strVal val="0-#ppt_h/2"/>
                                              </p:val>
                                            </p:tav>
                                            <p:tav tm="100000">
                                              <p:val>
                                                <p:strVal val="#ppt_y"/>
                                              </p:val>
                                            </p:tav>
                                          </p:tavLst>
                                        </p:anim>
                                      </p:childTnLst>
                                    </p:cTn>
                                  </p:par>
                                  <p:par>
                                    <p:cTn id="43" presetID="2" presetClass="entr" presetSubtype="3" fill="hold" nodeType="withEffect">
                                      <p:stCondLst>
                                        <p:cond delay="25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500" fill="hold"/>
                                            <p:tgtEl>
                                              <p:spTgt spid="18"/>
                                            </p:tgtEl>
                                            <p:attrNameLst>
                                              <p:attrName>ppt_x</p:attrName>
                                            </p:attrNameLst>
                                          </p:cBhvr>
                                          <p:tavLst>
                                            <p:tav tm="0">
                                              <p:val>
                                                <p:strVal val="1+#ppt_w/2"/>
                                              </p:val>
                                            </p:tav>
                                            <p:tav tm="100000">
                                              <p:val>
                                                <p:strVal val="#ppt_x"/>
                                              </p:val>
                                            </p:tav>
                                          </p:tavLst>
                                        </p:anim>
                                        <p:anim calcmode="lin" valueType="num">
                                          <p:cBhvr additive="base">
                                            <p:cTn id="46" dur="500" fill="hold"/>
                                            <p:tgtEl>
                                              <p:spTgt spid="18"/>
                                            </p:tgtEl>
                                            <p:attrNameLst>
                                              <p:attrName>ppt_y</p:attrName>
                                            </p:attrNameLst>
                                          </p:cBhvr>
                                          <p:tavLst>
                                            <p:tav tm="0">
                                              <p:val>
                                                <p:strVal val="0-#ppt_h/2"/>
                                              </p:val>
                                            </p:tav>
                                            <p:tav tm="100000">
                                              <p:val>
                                                <p:strVal val="#ppt_y"/>
                                              </p:val>
                                            </p:tav>
                                          </p:tavLst>
                                        </p:anim>
                                      </p:childTnLst>
                                    </p:cTn>
                                  </p:par>
                                  <p:par>
                                    <p:cTn id="47" presetID="2" presetClass="entr" presetSubtype="6"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1+#ppt_w/2"/>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12" fill="hold" nodeType="withEffect">
                                      <p:stCondLst>
                                        <p:cond delay="25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500" fill="hold"/>
                                            <p:tgtEl>
                                              <p:spTgt spid="19"/>
                                            </p:tgtEl>
                                            <p:attrNameLst>
                                              <p:attrName>ppt_x</p:attrName>
                                            </p:attrNameLst>
                                          </p:cBhvr>
                                          <p:tavLst>
                                            <p:tav tm="0">
                                              <p:val>
                                                <p:strVal val="0-#ppt_w/2"/>
                                              </p:val>
                                            </p:tav>
                                            <p:tav tm="100000">
                                              <p:val>
                                                <p:strVal val="#ppt_x"/>
                                              </p:val>
                                            </p:tav>
                                          </p:tavLst>
                                        </p:anim>
                                        <p:anim calcmode="lin" valueType="num">
                                          <p:cBhvr additive="base">
                                            <p:cTn id="54" dur="500" fill="hold"/>
                                            <p:tgtEl>
                                              <p:spTgt spid="19"/>
                                            </p:tgtEl>
                                            <p:attrNameLst>
                                              <p:attrName>ppt_y</p:attrName>
                                            </p:attrNameLst>
                                          </p:cBhvr>
                                          <p:tavLst>
                                            <p:tav tm="0">
                                              <p:val>
                                                <p:strVal val="1+#ppt_h/2"/>
                                              </p:val>
                                            </p:tav>
                                            <p:tav tm="100000">
                                              <p:val>
                                                <p:strVal val="#ppt_y"/>
                                              </p:val>
                                            </p:tav>
                                          </p:tavLst>
                                        </p:anim>
                                      </p:childTnLst>
                                    </p:cTn>
                                  </p:par>
                                </p:childTnLst>
                              </p:cTn>
                            </p:par>
                            <p:par>
                              <p:cTn id="55" fill="hold">
                                <p:stCondLst>
                                  <p:cond delay="3750"/>
                                </p:stCondLst>
                                <p:childTnLst>
                                  <p:par>
                                    <p:cTn id="56" presetID="53" presetClass="entr" presetSubtype="16"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p:cTn id="58" dur="500" fill="hold"/>
                                            <p:tgtEl>
                                              <p:spTgt spid="20"/>
                                            </p:tgtEl>
                                            <p:attrNameLst>
                                              <p:attrName>ppt_w</p:attrName>
                                            </p:attrNameLst>
                                          </p:cBhvr>
                                          <p:tavLst>
                                            <p:tav tm="0">
                                              <p:val>
                                                <p:fltVal val="0"/>
                                              </p:val>
                                            </p:tav>
                                            <p:tav tm="100000">
                                              <p:val>
                                                <p:strVal val="#ppt_w"/>
                                              </p:val>
                                            </p:tav>
                                          </p:tavLst>
                                        </p:anim>
                                        <p:anim calcmode="lin" valueType="num">
                                          <p:cBhvr>
                                            <p:cTn id="59" dur="500" fill="hold"/>
                                            <p:tgtEl>
                                              <p:spTgt spid="20"/>
                                            </p:tgtEl>
                                            <p:attrNameLst>
                                              <p:attrName>ppt_h</p:attrName>
                                            </p:attrNameLst>
                                          </p:cBhvr>
                                          <p:tavLst>
                                            <p:tav tm="0">
                                              <p:val>
                                                <p:fltVal val="0"/>
                                              </p:val>
                                            </p:tav>
                                            <p:tav tm="100000">
                                              <p:val>
                                                <p:strVal val="#ppt_h"/>
                                              </p:val>
                                            </p:tav>
                                          </p:tavLst>
                                        </p:anim>
                                        <p:animEffect transition="in" filter="fade">
                                          <p:cBhvr>
                                            <p:cTn id="60" dur="500"/>
                                            <p:tgtEl>
                                              <p:spTgt spid="20"/>
                                            </p:tgtEl>
                                          </p:cBhvr>
                                        </p:animEffect>
                                      </p:childTnLst>
                                    </p:cTn>
                                  </p:par>
                                </p:childTnLst>
                              </p:cTn>
                            </p:par>
                            <p:par>
                              <p:cTn id="61" fill="hold">
                                <p:stCondLst>
                                  <p:cond delay="4250"/>
                                </p:stCondLst>
                                <p:childTnLst>
                                  <p:par>
                                    <p:cTn id="62" presetID="42" presetClass="entr" presetSubtype="0"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250"/>
                                            <p:tgtEl>
                                              <p:spTgt spid="21"/>
                                            </p:tgtEl>
                                          </p:cBhvr>
                                        </p:animEffect>
                                        <p:anim calcmode="lin" valueType="num">
                                          <p:cBhvr>
                                            <p:cTn id="65" dur="250" fill="hold"/>
                                            <p:tgtEl>
                                              <p:spTgt spid="21"/>
                                            </p:tgtEl>
                                            <p:attrNameLst>
                                              <p:attrName>ppt_x</p:attrName>
                                            </p:attrNameLst>
                                          </p:cBhvr>
                                          <p:tavLst>
                                            <p:tav tm="0">
                                              <p:val>
                                                <p:strVal val="#ppt_x"/>
                                              </p:val>
                                            </p:tav>
                                            <p:tav tm="100000">
                                              <p:val>
                                                <p:strVal val="#ppt_x"/>
                                              </p:val>
                                            </p:tav>
                                          </p:tavLst>
                                        </p:anim>
                                        <p:anim calcmode="lin" valueType="num">
                                          <p:cBhvr>
                                            <p:cTn id="66" dur="25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0" grpId="0" animBg="1"/>
          <p:bldP spid="35" grpId="0"/>
          <p:bldP spid="37" grpId="0"/>
          <p:bldP spid="54" grpId="0"/>
          <p:bldP spid="20" grpId="0" animBg="1"/>
          <p:bldP spid="21"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E513B84E-5451-4339-8E00-ADE458A1D7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9" name="Freeform 53"/>
          <p:cNvSpPr/>
          <p:nvPr/>
        </p:nvSpPr>
        <p:spPr bwMode="auto">
          <a:xfrm>
            <a:off x="8757236" y="-3305"/>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43000"/>
            </a:srgbClr>
          </a:solidFill>
          <a:ln>
            <a:noFill/>
          </a:ln>
        </p:spPr>
        <p:txBody>
          <a:bodyPr vert="horz" wrap="square" lIns="91440" tIns="45720" rIns="91440" bIns="45720" numCol="1" anchor="t" anchorCtr="0" compatLnSpc="1"/>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sp>
        <p:nvSpPr>
          <p:cNvPr id="11" name="矩形 10"/>
          <p:cNvSpPr/>
          <p:nvPr/>
        </p:nvSpPr>
        <p:spPr>
          <a:xfrm>
            <a:off x="438270" y="98761"/>
            <a:ext cx="2340000" cy="1800000"/>
          </a:xfrm>
          <a:prstGeom prst="rect">
            <a:avLst/>
          </a:prstGeom>
          <a:solidFill>
            <a:sysClr val="window" lastClr="FFFFFF"/>
          </a:solidFill>
          <a:ln w="3175" cap="flat" cmpd="sng" algn="ctr">
            <a:solidFill>
              <a:srgbClr val="5B9BD5">
                <a:lumMod val="75000"/>
              </a:srgbClr>
            </a:solidFill>
            <a:prstDash val="solid"/>
            <a:miter lim="800000"/>
          </a:ln>
          <a:effectLst>
            <a:outerShdw blurRad="50800" dist="38100" dir="5400000" algn="t" rotWithShape="0">
              <a:prstClr val="black">
                <a:alpha val="22000"/>
              </a:prstClr>
            </a:outerShdw>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2796741" y="1433101"/>
            <a:ext cx="7960408" cy="0"/>
          </a:xfrm>
          <a:prstGeom prst="line">
            <a:avLst/>
          </a:prstGeom>
          <a:noFill/>
          <a:ln w="25400" cap="flat" cmpd="sng" algn="ctr">
            <a:solidFill>
              <a:srgbClr val="5B9BD5"/>
            </a:solidFill>
            <a:prstDash val="solid"/>
            <a:miter lim="800000"/>
          </a:ln>
          <a:effectLst/>
        </p:spPr>
      </p:cxnSp>
      <p:sp>
        <p:nvSpPr>
          <p:cNvPr id="3" name="矩形 2">
            <a:extLst>
              <a:ext uri="{FF2B5EF4-FFF2-40B4-BE49-F238E27FC236}">
                <a16:creationId xmlns:a16="http://schemas.microsoft.com/office/drawing/2014/main" id="{86BF7783-E7EC-4E25-8371-BA64DBB9C783}"/>
              </a:ext>
            </a:extLst>
          </p:cNvPr>
          <p:cNvSpPr/>
          <p:nvPr/>
        </p:nvSpPr>
        <p:spPr>
          <a:xfrm>
            <a:off x="542925" y="222457"/>
            <a:ext cx="2152650" cy="1558718"/>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796741" y="679532"/>
            <a:ext cx="7699809" cy="61941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600" cap="small" dirty="0">
                <a:solidFill>
                  <a:srgbClr val="FF0000"/>
                </a:solidFill>
                <a:latin typeface="华文新魏" panose="02010800040101010101" pitchFamily="2" charset="-122"/>
                <a:ea typeface="华文新魏" panose="02010800040101010101" pitchFamily="2" charset="-122"/>
              </a:rPr>
              <a:t>五、组织游戏活动训练儿童的思维</a:t>
            </a:r>
            <a:endParaRPr lang="en-US" sz="3600" cap="small" dirty="0">
              <a:solidFill>
                <a:srgbClr val="FF0000"/>
              </a:solidFill>
              <a:latin typeface="华文新魏" panose="02010800040101010101" pitchFamily="2" charset="-122"/>
              <a:ea typeface="华文新魏" panose="0201080004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542925" y="2303237"/>
            <a:ext cx="10763130" cy="3416320"/>
          </a:xfrm>
          <a:prstGeom prst="rect">
            <a:avLst/>
          </a:prstGeom>
          <a:noFill/>
        </p:spPr>
        <p:txBody>
          <a:bodyPr wrap="square" rtlCol="0">
            <a:spAutoFit/>
          </a:bodyPr>
          <a:lstStyle/>
          <a:p>
            <a:r>
              <a:rPr lang="zh-CN" altLang="en-US" sz="2400" dirty="0">
                <a:solidFill>
                  <a:schemeClr val="tx1">
                    <a:lumMod val="65000"/>
                    <a:lumOff val="35000"/>
                  </a:schemeClr>
                </a:solidFill>
                <a:latin typeface="华文新魏" panose="02010800040101010101" pitchFamily="2" charset="-122"/>
                <a:ea typeface="华文新魏" panose="02010800040101010101" pitchFamily="2" charset="-122"/>
              </a:rPr>
              <a:t>游戏是儿童最喜欢的活动，更是儿童独特地认识世界的活动。游戏的发生与发展就是对儿童思维能力发展的最显著反映，可以说没有思维就不会有游戏。在游戏活动中，可以使儿童学会表达、学会遵守规则、学会游戏玩法、学会分享、学会制定游戏规则与玩法、学会创造新的游戏，游戏无疑能使儿童获得思维训练的机会，有效地促进儿童思维的发展。而儿童游戏的内容、形式、时间和参加成员的不断变化或发展，说明了游戏所反映的现实关系在不断深刻，社会生活中的问题一步步地通过游戏来体现。因此，儿童游戏的变化发展正是反映了儿童思维能力的变化发展。在游戏中，创设问题的情境，提出思考的主题，让儿童独立地去思考问题、解决问题，从而促进儿童思维积极地开展。</a:t>
            </a:r>
            <a:endParaRPr lang="zh-CN" altLang="en-US" sz="11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581245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par>
                                <p:cTn id="14" presetID="22" presetClass="entr" presetSubtype="4"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down)">
                                      <p:cBhvr>
                                        <p:cTn id="16" dur="500"/>
                                        <p:tgtEl>
                                          <p:spTgt spid="14"/>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par>
                                <p:cTn id="23" presetID="22" presetClass="entr" presetSubtype="4"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3" grpId="0" animBg="1"/>
      <p:bldP spid="13"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思维">
            <a:hlinkClick r:id="" action="ppaction://media"/>
            <a:extLst>
              <a:ext uri="{FF2B5EF4-FFF2-40B4-BE49-F238E27FC236}">
                <a16:creationId xmlns:a16="http://schemas.microsoft.com/office/drawing/2014/main" id="{8C5647A4-FF7B-468B-872E-5F7C8A42926A}"/>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643203" y="1451877"/>
            <a:ext cx="8243180" cy="4567167"/>
          </a:xfrm>
          <a:prstGeom prst="rect">
            <a:avLst/>
          </a:prstGeom>
        </p:spPr>
      </p:pic>
      <p:sp>
        <p:nvSpPr>
          <p:cNvPr id="11" name="Copyright Notice"/>
          <p:cNvSpPr>
            <a:spLocks/>
          </p:cNvSpPr>
          <p:nvPr/>
        </p:nvSpPr>
        <p:spPr bwMode="auto">
          <a:xfrm>
            <a:off x="4572353" y="183006"/>
            <a:ext cx="3047295" cy="68082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217" rtl="0" eaLnBrk="1" fontAlgn="auto" latinLnBrk="0" hangingPunct="1">
              <a:lnSpc>
                <a:spcPct val="100000"/>
              </a:lnSpc>
              <a:spcBef>
                <a:spcPts val="0"/>
              </a:spcBef>
              <a:spcAft>
                <a:spcPts val="0"/>
              </a:spcAft>
              <a:buClrTx/>
              <a:buSzTx/>
              <a:buFontTx/>
              <a:buNone/>
              <a:tabLst/>
              <a:defRPr/>
            </a:pPr>
            <a:r>
              <a:rPr lang="zh-CN" altLang="en-US" sz="3999" cap="small" dirty="0">
                <a:solidFill>
                  <a:srgbClr val="5D9D2F"/>
                </a:solidFill>
                <a:latin typeface="华文新魏" panose="02010800040101010101" pitchFamily="2" charset="-122"/>
                <a:ea typeface="华文新魏" panose="02010800040101010101" pitchFamily="2" charset="-122"/>
              </a:rPr>
              <a:t>知识扩展</a:t>
            </a:r>
            <a:endParaRPr kumimoji="0" lang="en-US" sz="3999" b="0" i="0" u="none" strike="noStrike" kern="1200" cap="small" spc="0" normalizeH="0" baseline="0" noProof="0" dirty="0">
              <a:ln>
                <a:noFill/>
              </a:ln>
              <a:solidFill>
                <a:srgbClr val="5D9D2F"/>
              </a:solidFill>
              <a:effectLst/>
              <a:uLnTx/>
              <a:uFillTx/>
              <a:latin typeface="华文新魏" panose="02010800040101010101" pitchFamily="2" charset="-122"/>
              <a:ea typeface="华文新魏" panose="02010800040101010101" pitchFamily="2" charset="-122"/>
              <a:cs typeface="+mn-cs"/>
            </a:endParaRPr>
          </a:p>
        </p:txBody>
      </p:sp>
    </p:spTree>
    <p:extLst>
      <p:ext uri="{BB962C8B-B14F-4D97-AF65-F5344CB8AC3E}">
        <p14:creationId xmlns:p14="http://schemas.microsoft.com/office/powerpoint/2010/main" val="170109052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0084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0" y="6396355"/>
            <a:ext cx="28448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1EE9E8-4134-49B0-9AA7-3089E6521627}" type="slidenum">
              <a:rPr kumimoji="0" lang="en-US" sz="1200" b="0" i="0" u="none" strike="noStrike" kern="1200" cap="none" spc="0" normalizeH="0" baseline="0" noProof="0" smtClean="0">
                <a:ln>
                  <a:noFill/>
                </a:ln>
                <a:solidFill>
                  <a:prstClr val="black">
                    <a:tint val="75000"/>
                  </a:prstClr>
                </a:solidFill>
                <a:effectLst/>
                <a:uLnTx/>
                <a:uFillTx/>
                <a:latin typeface="等线"/>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tint val="75000"/>
                </a:prstClr>
              </a:solidFill>
              <a:effectLst/>
              <a:uLnTx/>
              <a:uFillTx/>
              <a:latin typeface="等线"/>
              <a:ea typeface="+mn-ea"/>
              <a:cs typeface="+mn-cs"/>
            </a:endParaRPr>
          </a:p>
        </p:txBody>
      </p:sp>
      <p:sp>
        <p:nvSpPr>
          <p:cNvPr id="3" name="文本框 2"/>
          <p:cNvSpPr txBox="1"/>
          <p:nvPr/>
        </p:nvSpPr>
        <p:spPr>
          <a:xfrm>
            <a:off x="3776566" y="2106930"/>
            <a:ext cx="5779770" cy="132207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0" b="0" i="0" u="none" strike="noStrike" kern="1200" cap="none" spc="0" normalizeH="0" baseline="0" noProof="0" dirty="0">
                <a:ln>
                  <a:noFill/>
                </a:ln>
                <a:solidFill>
                  <a:prstClr val="black"/>
                </a:solidFill>
                <a:effectLst/>
                <a:uLnTx/>
                <a:uFillTx/>
                <a:latin typeface="华文新魏" panose="02010800040101010101" pitchFamily="2" charset="-122"/>
                <a:ea typeface="华文新魏" panose="02010800040101010101" pitchFamily="2" charset="-122"/>
                <a:cs typeface="+mn-cs"/>
              </a:rPr>
              <a:t>谢谢聆听！</a:t>
            </a:r>
          </a:p>
        </p:txBody>
      </p:sp>
    </p:spTree>
    <p:extLst>
      <p:ext uri="{BB962C8B-B14F-4D97-AF65-F5344CB8AC3E}">
        <p14:creationId xmlns:p14="http://schemas.microsoft.com/office/powerpoint/2010/main" val="37522350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pyright Notice"/>
          <p:cNvSpPr>
            <a:spLocks/>
          </p:cNvSpPr>
          <p:nvPr/>
        </p:nvSpPr>
        <p:spPr bwMode="auto">
          <a:xfrm>
            <a:off x="4572353" y="183006"/>
            <a:ext cx="3047295" cy="68082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zh-CN" altLang="en-US" sz="3999" b="0" i="0" u="none" strike="noStrike" kern="1200" cap="small" spc="0" normalizeH="0" baseline="0" noProof="0" dirty="0">
                <a:ln>
                  <a:noFill/>
                </a:ln>
                <a:solidFill>
                  <a:srgbClr val="5D9D2F"/>
                </a:solidFill>
                <a:effectLst/>
                <a:uLnTx/>
                <a:uFillTx/>
                <a:latin typeface="华文新魏" panose="02010800040101010101" pitchFamily="2" charset="-122"/>
                <a:ea typeface="华文新魏" panose="02010800040101010101" pitchFamily="2" charset="-122"/>
                <a:cs typeface="+mn-cs"/>
              </a:rPr>
              <a:t>内容结构图</a:t>
            </a:r>
            <a:endParaRPr kumimoji="0" lang="en-US" sz="3999" b="0" i="0" u="none" strike="noStrike" kern="1200" cap="small" spc="0" normalizeH="0" baseline="0" noProof="0" dirty="0">
              <a:ln>
                <a:noFill/>
              </a:ln>
              <a:solidFill>
                <a:srgbClr val="5D9D2F"/>
              </a:solidFill>
              <a:effectLst/>
              <a:uLnTx/>
              <a:uFillTx/>
              <a:latin typeface="华文新魏" panose="02010800040101010101" pitchFamily="2" charset="-122"/>
              <a:ea typeface="华文新魏" panose="02010800040101010101" pitchFamily="2" charset="-122"/>
              <a:cs typeface="+mn-cs"/>
            </a:endParaRPr>
          </a:p>
        </p:txBody>
      </p:sp>
      <p:graphicFrame>
        <p:nvGraphicFramePr>
          <p:cNvPr id="4" name="图示 3">
            <a:extLst>
              <a:ext uri="{FF2B5EF4-FFF2-40B4-BE49-F238E27FC236}">
                <a16:creationId xmlns:a16="http://schemas.microsoft.com/office/drawing/2014/main" id="{28ED918A-EC77-4F84-90CD-416CEBE70499}"/>
              </a:ext>
            </a:extLst>
          </p:cNvPr>
          <p:cNvGraphicFramePr/>
          <p:nvPr>
            <p:extLst/>
          </p:nvPr>
        </p:nvGraphicFramePr>
        <p:xfrm>
          <a:off x="2033470" y="1641134"/>
          <a:ext cx="7617278" cy="41413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8972132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0" name="Shape 18"/>
          <p:cNvSpPr/>
          <p:nvPr/>
        </p:nvSpPr>
        <p:spPr>
          <a:xfrm>
            <a:off x="4688553" y="1279697"/>
            <a:ext cx="2073786" cy="738015"/>
          </a:xfrm>
          <a:prstGeom prst="roundRect">
            <a:avLst>
              <a:gd name="adj" fmla="val 50000"/>
            </a:avLst>
          </a:prstGeom>
          <a:solidFill>
            <a:srgbClr val="519B5C"/>
          </a:solidFill>
          <a:ln w="12700" cap="flat">
            <a:solidFill>
              <a:srgbClr val="519B5C"/>
            </a:solidFill>
            <a:prstDash val="solid"/>
            <a:miter lim="400000"/>
          </a:ln>
          <a:effectLst/>
        </p:spPr>
        <p:txBody>
          <a:bodyPr wrap="square" lIns="19046" tIns="19046" rIns="19046" bIns="19046" numCol="1" anchor="ctr">
            <a:noAutofit/>
          </a:bodyPr>
          <a:lstStyle/>
          <a:p>
            <a:pPr defTabSz="914217">
              <a:defRPr/>
            </a:pPr>
            <a:endParaRPr sz="1750" kern="0">
              <a:solidFill>
                <a:srgbClr val="5D9D2F"/>
              </a:solidFill>
              <a:latin typeface="华文新魏" panose="02010800040101010101" pitchFamily="2" charset="-122"/>
              <a:ea typeface="华文新魏" panose="02010800040101010101" pitchFamily="2" charset="-122"/>
            </a:endParaRPr>
          </a:p>
        </p:txBody>
      </p:sp>
      <p:sp>
        <p:nvSpPr>
          <p:cNvPr id="19" name="矩形 18"/>
          <p:cNvSpPr/>
          <p:nvPr/>
        </p:nvSpPr>
        <p:spPr>
          <a:xfrm>
            <a:off x="4688554" y="1196096"/>
            <a:ext cx="2073784" cy="9330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599" dirty="0">
                <a:solidFill>
                  <a:schemeClr val="bg1"/>
                </a:solidFill>
                <a:latin typeface="华文新魏" panose="02010800040101010101" pitchFamily="2" charset="-122"/>
                <a:ea typeface="华文新魏" panose="02010800040101010101" pitchFamily="2" charset="-122"/>
              </a:rPr>
              <a:t>第一节</a:t>
            </a:r>
            <a:endParaRPr lang="zh-CN" altLang="en-US" sz="3599" dirty="0">
              <a:solidFill>
                <a:schemeClr val="bg1"/>
              </a:solidFill>
              <a:latin typeface="华文新魏" panose="02010800040101010101" pitchFamily="2" charset="-122"/>
              <a:ea typeface="华文新魏" panose="02010800040101010101" pitchFamily="2" charset="-122"/>
            </a:endParaRPr>
          </a:p>
        </p:txBody>
      </p:sp>
      <p:sp>
        <p:nvSpPr>
          <p:cNvPr id="21" name="矩形 20"/>
          <p:cNvSpPr/>
          <p:nvPr/>
        </p:nvSpPr>
        <p:spPr>
          <a:xfrm>
            <a:off x="4631457" y="2414667"/>
            <a:ext cx="2441129" cy="769263"/>
          </a:xfrm>
          <a:prstGeom prst="rect">
            <a:avLst/>
          </a:prstGeom>
        </p:spPr>
        <p:txBody>
          <a:bodyPr wrap="none">
            <a:spAutoFit/>
          </a:bodyPr>
          <a:lstStyle/>
          <a:p>
            <a:r>
              <a:rPr kumimoji="1" lang="zh-CN" altLang="en-US" sz="4399" dirty="0">
                <a:solidFill>
                  <a:srgbClr val="FF0000"/>
                </a:solidFill>
                <a:latin typeface="华文新魏" panose="02010800040101010101" pitchFamily="2" charset="-122"/>
                <a:ea typeface="华文新魏" panose="02010800040101010101" pitchFamily="2" charset="-122"/>
              </a:rPr>
              <a:t>思维概述</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14:presetBounceEnd="50000">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14:bounceEnd="5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14:bounceEnd="50000">
                                          <p:cBhvr additive="base">
                                            <p:cTn id="31"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14:presetBounceEnd="50000">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D63E6418-E436-4A80-A66D-A65ED90335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346827" y="2825430"/>
            <a:ext cx="5168147" cy="3232469"/>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40249" y="48776"/>
            <a:ext cx="6966811" cy="55774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199" cap="small" dirty="0">
                <a:solidFill>
                  <a:srgbClr val="5D9D2F"/>
                </a:solidFill>
                <a:latin typeface="华文新魏" panose="02010800040101010101" pitchFamily="2" charset="-122"/>
                <a:ea typeface="华文新魏" panose="02010800040101010101" pitchFamily="2" charset="-122"/>
              </a:rPr>
              <a:t>一、思维的概念</a:t>
            </a:r>
            <a:endParaRPr lang="en-US" sz="3199" cap="small" dirty="0">
              <a:solidFill>
                <a:srgbClr val="5D9D2F"/>
              </a:solidFill>
              <a:latin typeface="华文新魏" panose="02010800040101010101" pitchFamily="2" charset="-122"/>
              <a:ea typeface="华文新魏" panose="0201080004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240249" y="715410"/>
            <a:ext cx="5816444" cy="1846659"/>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（一）思维的定义</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思维是人脑对客观事物的本质属性和内部规律性的间接的、概括的反映。思维是人类心理过程中高级的、复杂的部分，是人类智慧的核心。思维能揭示事物的本质特征和内部联系，并通过解决问题、形成概念、推理以及判断等活动表现出来。</a:t>
            </a:r>
            <a:endParaRPr lang="zh-CN" altLang="en-US" sz="11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8" name="文本框 17">
            <a:extLst>
              <a:ext uri="{FF2B5EF4-FFF2-40B4-BE49-F238E27FC236}">
                <a16:creationId xmlns:a16="http://schemas.microsoft.com/office/drawing/2014/main" id="{A0082FFD-B8FE-431D-9AB4-65F4E7BF2B8B}"/>
              </a:ext>
            </a:extLst>
          </p:cNvPr>
          <p:cNvSpPr txBox="1"/>
          <p:nvPr/>
        </p:nvSpPr>
        <p:spPr>
          <a:xfrm>
            <a:off x="6056693" y="606522"/>
            <a:ext cx="5816444" cy="5232202"/>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（二）思维的特征</a:t>
            </a:r>
          </a:p>
          <a:p>
            <a:endParaRPr lang="en-US" altLang="zh-CN" dirty="0">
              <a:solidFill>
                <a:srgbClr val="00B0F0"/>
              </a:solidFill>
              <a:latin typeface="华文新魏" panose="02010800040101010101" pitchFamily="2" charset="-122"/>
              <a:ea typeface="华文新魏" panose="02010800040101010101" pitchFamily="2" charset="-122"/>
            </a:endParaRPr>
          </a:p>
          <a:p>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间接性</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思维是借助语言、表象或动作等来实现对客观事物的间接认识，并不是直接通过感知器官去认识事物及其关系，而是在通过感知器官获取的对事物的感性认识的基础上再进行概括性的认识。</a:t>
            </a:r>
          </a:p>
          <a:p>
            <a:endParaRPr lang="en-US" altLang="zh-CN" dirty="0">
              <a:solidFill>
                <a:srgbClr val="00B0F0"/>
              </a:solidFill>
              <a:latin typeface="华文新魏" panose="02010800040101010101" pitchFamily="2" charset="-122"/>
              <a:ea typeface="华文新魏" panose="02010800040101010101" pitchFamily="2" charset="-122"/>
            </a:endParaRPr>
          </a:p>
          <a:p>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概括性</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思维是人脑对客观事物的概括性的反映，那么，思维的活动不是获得事物的感性认识，而是在丰富的感性材料的基础上概括出一类事物的共同特征和规律。</a:t>
            </a:r>
          </a:p>
          <a:p>
            <a:endParaRPr lang="en-US" altLang="zh-CN" dirty="0">
              <a:solidFill>
                <a:srgbClr val="00B0F0"/>
              </a:solidFill>
              <a:latin typeface="华文新魏" panose="02010800040101010101" pitchFamily="2" charset="-122"/>
              <a:ea typeface="华文新魏" panose="02010800040101010101" pitchFamily="2" charset="-122"/>
            </a:endParaRPr>
          </a:p>
          <a:p>
            <a:r>
              <a:rPr lang="en-US" altLang="zh-CN" sz="2000" dirty="0">
                <a:solidFill>
                  <a:srgbClr val="00B0F0"/>
                </a:solidFill>
                <a:latin typeface="华文新魏" panose="02010800040101010101" pitchFamily="2" charset="-122"/>
                <a:ea typeface="华文新魏" panose="02010800040101010101" pitchFamily="2" charset="-122"/>
              </a:rPr>
              <a:t>3. </a:t>
            </a:r>
            <a:r>
              <a:rPr lang="zh-CN" altLang="en-US" sz="2000" dirty="0">
                <a:solidFill>
                  <a:srgbClr val="00B0F0"/>
                </a:solidFill>
                <a:latin typeface="华文新魏" panose="02010800040101010101" pitchFamily="2" charset="-122"/>
                <a:ea typeface="华文新魏" panose="02010800040101010101" pitchFamily="2" charset="-122"/>
              </a:rPr>
              <a:t>思维是对已有经验的改造</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思维是在人已有的感性经验与知识的基础上，借助于语言等中介进行探索和发现新事物的心理过程。思维常常指向事物的新特征和新关系，这就需要人们对头脑中已</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有的知识经验不断进行更新和改组。</a:t>
            </a:r>
            <a:endParaRPr lang="zh-CN" altLang="en-US" sz="11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905984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p:bldP spid="16"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43C1E859-A6BD-4558-B548-1C15E29EA5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33621"/>
            <a:ext cx="12192000" cy="1368490"/>
          </a:xfrm>
          <a:prstGeom prst="rect">
            <a:avLst/>
          </a:prstGeom>
        </p:spPr>
      </p:pic>
      <p:sp>
        <p:nvSpPr>
          <p:cNvPr id="5" name="矩形 4"/>
          <p:cNvSpPr/>
          <p:nvPr/>
        </p:nvSpPr>
        <p:spPr>
          <a:xfrm>
            <a:off x="0" y="0"/>
            <a:ext cx="4282289" cy="68580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431357" y="2654210"/>
            <a:ext cx="3380152" cy="2305503"/>
          </a:xfrm>
          <a:prstGeom prst="rect">
            <a:avLst/>
          </a:prstGeom>
          <a:blipFill dpi="0" rotWithShape="1">
            <a:blip r:embed="rId4"/>
            <a:srcRect/>
            <a:stretch>
              <a:fillRect/>
            </a:stretch>
          </a:blipFill>
          <a:ln w="5715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0" y="1309790"/>
            <a:ext cx="6966811" cy="61941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600" cap="small" dirty="0">
                <a:solidFill>
                  <a:srgbClr val="5D9D2F"/>
                </a:solidFill>
                <a:latin typeface="华文新魏" panose="02010800040101010101" pitchFamily="2" charset="-122"/>
                <a:ea typeface="华文新魏" panose="02010800040101010101" pitchFamily="2" charset="-122"/>
              </a:rPr>
              <a:t>二、思维活动的形式</a:t>
            </a:r>
            <a:endParaRPr lang="en-US" sz="3600" cap="small" dirty="0">
              <a:solidFill>
                <a:srgbClr val="5D9D2F"/>
              </a:solidFill>
              <a:latin typeface="华文新魏" panose="02010800040101010101" pitchFamily="2" charset="-122"/>
              <a:ea typeface="华文新魏" panose="0201080004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4513973" y="595552"/>
            <a:ext cx="7446342" cy="5324535"/>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（一）概念</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概念是指人脑摆脱了对一个个具体的事物、场景的依赖，能对客观事物的本质属性与特征进行认识，就是概念。</a:t>
            </a:r>
          </a:p>
          <a:p>
            <a:endParaRPr lang="en-US" altLang="zh-CN" sz="2400" dirty="0">
              <a:solidFill>
                <a:srgbClr val="FF0000"/>
              </a:solidFill>
              <a:latin typeface="华文新魏" panose="02010800040101010101" pitchFamily="2" charset="-122"/>
              <a:ea typeface="华文新魏" panose="02010800040101010101" pitchFamily="2" charset="-122"/>
            </a:endParaRPr>
          </a:p>
          <a:p>
            <a:r>
              <a:rPr lang="zh-CN" altLang="en-US" sz="2400" dirty="0">
                <a:solidFill>
                  <a:srgbClr val="FF0000"/>
                </a:solidFill>
                <a:latin typeface="华文新魏" panose="02010800040101010101" pitchFamily="2" charset="-122"/>
                <a:ea typeface="华文新魏" panose="02010800040101010101" pitchFamily="2" charset="-122"/>
              </a:rPr>
              <a:t>（二）判断</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人在思维活动过程中，会进行一个又一个的判断，即对概念与概念之间有没有某种联系进行识别。</a:t>
            </a:r>
          </a:p>
          <a:p>
            <a:endParaRPr lang="en-US" altLang="zh-CN" sz="2400" dirty="0">
              <a:solidFill>
                <a:srgbClr val="FF0000"/>
              </a:solidFill>
              <a:latin typeface="华文新魏" panose="02010800040101010101" pitchFamily="2" charset="-122"/>
              <a:ea typeface="华文新魏" panose="02010800040101010101" pitchFamily="2" charset="-122"/>
            </a:endParaRPr>
          </a:p>
          <a:p>
            <a:r>
              <a:rPr lang="zh-CN" altLang="en-US" sz="2400" dirty="0">
                <a:solidFill>
                  <a:srgbClr val="FF0000"/>
                </a:solidFill>
                <a:latin typeface="华文新魏" panose="02010800040101010101" pitchFamily="2" charset="-122"/>
                <a:ea typeface="华文新魏" panose="02010800040101010101" pitchFamily="2" charset="-122"/>
              </a:rPr>
              <a:t>（三）推理</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从具体的事物或现象中归纳出一般规律，或根据一般原理推论出一个新的结论的思维活动。</a:t>
            </a:r>
            <a:endPar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endParaRP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概念、判断、推理都是思维活动的具体形式，其水平是随着人的发展而由低级向高级发展的。所有问题解决的过程，都是由一个一个有机联系着的概念、判断和推理组合而成的。我们对儿童思维能力的培养，也是从帮助他们掌握概念，学习判断和推理着手的。</a:t>
            </a:r>
            <a:endParaRPr lang="zh-CN" altLang="en-US" sz="11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349166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13"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896B8428-D8D5-4CC8-A19A-2F2AD5B197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9" name="Freeform 53"/>
          <p:cNvSpPr/>
          <p:nvPr/>
        </p:nvSpPr>
        <p:spPr bwMode="auto">
          <a:xfrm>
            <a:off x="8757236" y="-3305"/>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43000"/>
            </a:srgbClr>
          </a:solidFill>
          <a:ln>
            <a:noFill/>
          </a:ln>
        </p:spPr>
        <p:txBody>
          <a:bodyPr vert="horz" wrap="square" lIns="91440" tIns="45720" rIns="91440" bIns="45720" numCol="1" anchor="t" anchorCtr="0" compatLnSpc="1"/>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sp>
        <p:nvSpPr>
          <p:cNvPr id="11" name="矩形 10"/>
          <p:cNvSpPr/>
          <p:nvPr/>
        </p:nvSpPr>
        <p:spPr>
          <a:xfrm>
            <a:off x="438270" y="98761"/>
            <a:ext cx="2340000" cy="1800000"/>
          </a:xfrm>
          <a:prstGeom prst="rect">
            <a:avLst/>
          </a:prstGeom>
          <a:solidFill>
            <a:sysClr val="window" lastClr="FFFFFF"/>
          </a:solidFill>
          <a:ln w="3175" cap="flat" cmpd="sng" algn="ctr">
            <a:solidFill>
              <a:srgbClr val="5B9BD5">
                <a:lumMod val="75000"/>
              </a:srgbClr>
            </a:solidFill>
            <a:prstDash val="solid"/>
            <a:miter lim="800000"/>
          </a:ln>
          <a:effectLst>
            <a:outerShdw blurRad="50800" dist="38100" dir="5400000" algn="t" rotWithShape="0">
              <a:prstClr val="black">
                <a:alpha val="22000"/>
              </a:prstClr>
            </a:outerShdw>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2796741" y="1433101"/>
            <a:ext cx="7960408" cy="0"/>
          </a:xfrm>
          <a:prstGeom prst="line">
            <a:avLst/>
          </a:prstGeom>
          <a:noFill/>
          <a:ln w="25400" cap="flat" cmpd="sng" algn="ctr">
            <a:solidFill>
              <a:srgbClr val="5B9BD5"/>
            </a:solidFill>
            <a:prstDash val="solid"/>
            <a:miter lim="800000"/>
          </a:ln>
          <a:effectLst/>
        </p:spPr>
      </p:cxnSp>
      <p:sp>
        <p:nvSpPr>
          <p:cNvPr id="3" name="矩形 2">
            <a:extLst>
              <a:ext uri="{FF2B5EF4-FFF2-40B4-BE49-F238E27FC236}">
                <a16:creationId xmlns:a16="http://schemas.microsoft.com/office/drawing/2014/main" id="{86BF7783-E7EC-4E25-8371-BA64DBB9C783}"/>
              </a:ext>
            </a:extLst>
          </p:cNvPr>
          <p:cNvSpPr/>
          <p:nvPr/>
        </p:nvSpPr>
        <p:spPr>
          <a:xfrm>
            <a:off x="544270" y="197880"/>
            <a:ext cx="2128000" cy="1601762"/>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918250" y="623924"/>
            <a:ext cx="3549225" cy="61941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600" b="1" cap="small" dirty="0">
                <a:solidFill>
                  <a:srgbClr val="5D9D2F"/>
                </a:solidFill>
                <a:latin typeface="华文新魏" panose="02010800040101010101" pitchFamily="2" charset="-122"/>
                <a:ea typeface="华文新魏" panose="02010800040101010101" pitchFamily="2" charset="-122"/>
              </a:rPr>
              <a:t>三、思维的类型</a:t>
            </a:r>
            <a:endParaRPr lang="en-US" sz="3600" b="1" cap="small" dirty="0">
              <a:solidFill>
                <a:srgbClr val="5D9D2F"/>
              </a:solidFill>
              <a:latin typeface="华文新魏" panose="02010800040101010101" pitchFamily="2" charset="-122"/>
              <a:ea typeface="华文新魏" panose="0201080004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438270" y="2058131"/>
            <a:ext cx="11495560" cy="3539430"/>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（一）按思维发展的水平，可分为：直观行动思维、具体形象思维和抽象逻辑思维</a:t>
            </a:r>
          </a:p>
          <a:p>
            <a:endParaRPr lang="en-US" altLang="zh-CN" sz="2000" dirty="0">
              <a:solidFill>
                <a:srgbClr val="00B0F0"/>
              </a:solidFill>
              <a:latin typeface="华文新魏" panose="02010800040101010101" pitchFamily="2" charset="-122"/>
              <a:ea typeface="华文新魏" panose="02010800040101010101" pitchFamily="2" charset="-122"/>
            </a:endParaRPr>
          </a:p>
          <a:p>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直观行动思维</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直观行动思维，又称为直觉行动思维，是指人在对客体的感知中、在自己与客体的相互作用的行动中进行的思维。这是人的思维的最低级形式。</a:t>
            </a:r>
          </a:p>
          <a:p>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具体形象思维</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具体形象思维，又称表象思维，是指依赖人脑中的事物的形象或表象以及它们的彼此联系而进行的思维。</a:t>
            </a:r>
          </a:p>
          <a:p>
            <a:r>
              <a:rPr lang="en-US" altLang="zh-CN" sz="2000" dirty="0">
                <a:solidFill>
                  <a:srgbClr val="00B0F0"/>
                </a:solidFill>
                <a:latin typeface="华文新魏" panose="02010800040101010101" pitchFamily="2" charset="-122"/>
                <a:ea typeface="华文新魏" panose="02010800040101010101" pitchFamily="2" charset="-122"/>
              </a:rPr>
              <a:t>3. </a:t>
            </a:r>
            <a:r>
              <a:rPr lang="zh-CN" altLang="en-US" sz="2000" dirty="0">
                <a:solidFill>
                  <a:srgbClr val="00B0F0"/>
                </a:solidFill>
                <a:latin typeface="华文新魏" panose="02010800040101010101" pitchFamily="2" charset="-122"/>
                <a:ea typeface="华文新魏" panose="02010800040101010101" pitchFamily="2" charset="-122"/>
              </a:rPr>
              <a:t>抽象逻辑思维</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抽象逻辑思维是指用抽象概念、事物逻辑关系等进行的思维。它反映事物的共同本质属性和规律，是人类思维的典型形式，也是人类思维的最高级形式。</a:t>
            </a:r>
            <a:endParaRPr lang="zh-CN" altLang="en-US" sz="105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4210978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par>
                                <p:cTn id="14" presetID="2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par>
                                <p:cTn id="23" presetID="22" presetClass="entr" presetSubtype="4"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3" grpId="0" animBg="1"/>
      <p:bldP spid="13"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9A78758B-5EBD-4628-9F43-67AA35160D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6671428" y="286820"/>
            <a:ext cx="4758572" cy="2456380"/>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93DF7FDC-D6AA-42DB-88AA-673BA1DDBFE4}"/>
              </a:ext>
            </a:extLst>
          </p:cNvPr>
          <p:cNvSpPr txBox="1"/>
          <p:nvPr/>
        </p:nvSpPr>
        <p:spPr>
          <a:xfrm>
            <a:off x="225746" y="521401"/>
            <a:ext cx="5816444" cy="2677656"/>
          </a:xfrm>
          <a:prstGeom prst="rect">
            <a:avLst/>
          </a:prstGeom>
          <a:noFill/>
        </p:spPr>
        <p:txBody>
          <a:bodyPr wrap="square" rtlCol="0">
            <a:spAutoFit/>
          </a:bodyPr>
          <a:lstStyle/>
          <a:p>
            <a:r>
              <a:rPr lang="zh-CN" altLang="en-US" sz="2000" dirty="0">
                <a:solidFill>
                  <a:srgbClr val="FF0000"/>
                </a:solidFill>
                <a:latin typeface="华文新魏" panose="02010800040101010101" pitchFamily="2" charset="-122"/>
                <a:ea typeface="华文新魏" panose="02010800040101010101" pitchFamily="2" charset="-122"/>
              </a:rPr>
              <a:t>（二）根据思维活动指向性的不同，可分为：聚合思维和发散思维</a:t>
            </a:r>
          </a:p>
          <a:p>
            <a:r>
              <a:rPr lang="zh-CN" altLang="en-US" dirty="0">
                <a:solidFill>
                  <a:srgbClr val="00B050"/>
                </a:solidFill>
                <a:latin typeface="华文新魏" panose="02010800040101010101" pitchFamily="2" charset="-122"/>
                <a:ea typeface="华文新魏" panose="02010800040101010101" pitchFamily="2" charset="-122"/>
              </a:rPr>
              <a:t>聚合思维</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是指根据已知的信息，利用熟悉的规则解决问题。这是一种求同的思维。如每个人成功的道路与方法是不一样的，但是人们都希望自己成功。</a:t>
            </a:r>
          </a:p>
          <a:p>
            <a:r>
              <a:rPr lang="zh-CN" altLang="en-US" dirty="0">
                <a:solidFill>
                  <a:srgbClr val="00B050"/>
                </a:solidFill>
                <a:latin typeface="华文新魏" panose="02010800040101010101" pitchFamily="2" charset="-122"/>
                <a:ea typeface="华文新魏" panose="02010800040101010101" pitchFamily="2" charset="-122"/>
              </a:rPr>
              <a:t>发散思维</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则是指朝着不同的方向进行思考，重新组织当前信息和头脑中的已有信息，得出大量、独特的新思想。发散思维具有流畅性、变通性、独特性等三个特性。</a:t>
            </a:r>
          </a:p>
          <a:p>
            <a:endParaRPr lang="en-US" altLang="zh-CN" sz="2000" dirty="0">
              <a:solidFill>
                <a:srgbClr val="FF0000"/>
              </a:solidFill>
              <a:latin typeface="华文新魏" panose="02010800040101010101" pitchFamily="2" charset="-122"/>
              <a:ea typeface="华文新魏" panose="02010800040101010101" pitchFamily="2" charset="-122"/>
            </a:endParaRPr>
          </a:p>
        </p:txBody>
      </p:sp>
      <p:sp>
        <p:nvSpPr>
          <p:cNvPr id="5" name="矩形 4"/>
          <p:cNvSpPr/>
          <p:nvPr/>
        </p:nvSpPr>
        <p:spPr>
          <a:xfrm>
            <a:off x="6042190" y="3427291"/>
            <a:ext cx="6096000" cy="2585323"/>
          </a:xfrm>
          <a:prstGeom prst="rect">
            <a:avLst/>
          </a:prstGeom>
        </p:spPr>
        <p:txBody>
          <a:bodyPr>
            <a:spAutoFit/>
          </a:bodyPr>
          <a:lstStyle/>
          <a:p>
            <a:r>
              <a:rPr lang="zh-CN" altLang="en-US" dirty="0">
                <a:solidFill>
                  <a:srgbClr val="FF0000"/>
                </a:solidFill>
                <a:latin typeface="华文新魏" panose="02010800040101010101" pitchFamily="2" charset="-122"/>
                <a:ea typeface="华文新魏" panose="02010800040101010101" pitchFamily="2" charset="-122"/>
              </a:rPr>
              <a:t>（三）根据思维创造性水平的不同，可分为：常规思维和创造性思维</a:t>
            </a:r>
          </a:p>
          <a:p>
            <a:r>
              <a:rPr lang="zh-CN" altLang="en-US" dirty="0">
                <a:solidFill>
                  <a:srgbClr val="00B050"/>
                </a:solidFill>
                <a:latin typeface="华文新魏" panose="02010800040101010101" pitchFamily="2" charset="-122"/>
                <a:ea typeface="华文新魏" panose="02010800040101010101" pitchFamily="2" charset="-122"/>
              </a:rPr>
              <a:t>常规思维</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是指人们能运用已有的知识经验，用常规的方法来解决问题。例如，小学生的变式运算题，学生仅运用已学的定律就能解答。这种思维活动水平较低，不需要对已学的运算定律进行改组，也没有产生新的思维成果。</a:t>
            </a:r>
          </a:p>
          <a:p>
            <a:r>
              <a:rPr lang="zh-CN" altLang="en-US" dirty="0">
                <a:solidFill>
                  <a:srgbClr val="00B050"/>
                </a:solidFill>
                <a:latin typeface="华文新魏" panose="02010800040101010101" pitchFamily="2" charset="-122"/>
                <a:ea typeface="华文新魏" panose="02010800040101010101" pitchFamily="2" charset="-122"/>
              </a:rPr>
              <a:t>创造性思维</a:t>
            </a:r>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是指人们重组已有知识经验，提出新方案或新程序，并创造出新的思维成果的活动。例如，艺术家、作家、设计师等的成果，均需创造性思维的参与。</a:t>
            </a:r>
            <a:endParaRPr lang="zh-CN" altLang="en-US" sz="9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9" name="矩形 8"/>
          <p:cNvSpPr/>
          <p:nvPr/>
        </p:nvSpPr>
        <p:spPr>
          <a:xfrm>
            <a:off x="714849" y="3199057"/>
            <a:ext cx="4838238" cy="3020613"/>
          </a:xfrm>
          <a:prstGeom prst="rect">
            <a:avLst/>
          </a:prstGeom>
          <a:blipFill dpi="0" rotWithShape="1">
            <a:blip r:embed="rId5"/>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4288156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heel(1)">
                                      <p:cBhvr>
                                        <p:cTn id="10" dur="2000"/>
                                        <p:tgtEl>
                                          <p:spTgt spid="16"/>
                                        </p:tgtEl>
                                      </p:cBhvr>
                                    </p:animEffect>
                                  </p:childTnLst>
                                </p:cTn>
                              </p:par>
                              <p:par>
                                <p:cTn id="11" presetID="21" presetClass="entr" presetSubtype="1"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heel(1)">
                                      <p:cBhvr>
                                        <p:cTn id="13" dur="2000"/>
                                        <p:tgtEl>
                                          <p:spTgt spid="11"/>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heel(1)">
                                      <p:cBhvr>
                                        <p:cTn id="16" dur="2000"/>
                                        <p:tgtEl>
                                          <p:spTgt spid="5"/>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heel(1)">
                                      <p:cBhvr>
                                        <p:cTn id="19"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p:bldP spid="5" grpId="0"/>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剪去对角 1">
            <a:extLst>
              <a:ext uri="{FF2B5EF4-FFF2-40B4-BE49-F238E27FC236}">
                <a16:creationId xmlns:a16="http://schemas.microsoft.com/office/drawing/2014/main" id="{C6B9DB6F-498D-4A51-874A-82697D974832}"/>
              </a:ext>
            </a:extLst>
          </p:cNvPr>
          <p:cNvSpPr/>
          <p:nvPr/>
        </p:nvSpPr>
        <p:spPr>
          <a:xfrm>
            <a:off x="135802" y="1249378"/>
            <a:ext cx="5960198" cy="1569660"/>
          </a:xfrm>
          <a:prstGeom prst="snip2Diag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id="{E1C6B3E6-ABE9-48F2-8F34-614AB6E56E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89510"/>
            <a:ext cx="12192000" cy="1368490"/>
          </a:xfrm>
          <a:prstGeom prst="rect">
            <a:avLst/>
          </a:prstGeom>
        </p:spPr>
      </p:pic>
      <p:sp>
        <p:nvSpPr>
          <p:cNvPr id="11" name="任意多边形: 形状 260"/>
          <p:cNvSpPr/>
          <p:nvPr/>
        </p:nvSpPr>
        <p:spPr>
          <a:xfrm>
            <a:off x="8733790" y="-13335"/>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40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4" name="矩形 3">
            <a:extLst>
              <a:ext uri="{FF2B5EF4-FFF2-40B4-BE49-F238E27FC236}">
                <a16:creationId xmlns:a16="http://schemas.microsoft.com/office/drawing/2014/main" id="{5F985C35-7304-43FC-AA63-384CE280128D}"/>
              </a:ext>
            </a:extLst>
          </p:cNvPr>
          <p:cNvSpPr/>
          <p:nvPr/>
        </p:nvSpPr>
        <p:spPr>
          <a:xfrm>
            <a:off x="6636584" y="257568"/>
            <a:ext cx="5158690" cy="3056315"/>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6604753" y="0"/>
            <a:ext cx="4811710"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93DF7FDC-D6AA-42DB-88AA-673BA1DDBFE4}"/>
              </a:ext>
            </a:extLst>
          </p:cNvPr>
          <p:cNvSpPr txBox="1"/>
          <p:nvPr/>
        </p:nvSpPr>
        <p:spPr>
          <a:xfrm>
            <a:off x="279556" y="1443652"/>
            <a:ext cx="5816444" cy="1508105"/>
          </a:xfrm>
          <a:prstGeom prst="rect">
            <a:avLst/>
          </a:prstGeom>
          <a:noFill/>
        </p:spPr>
        <p:txBody>
          <a:bodyPr wrap="square" rtlCol="0">
            <a:spAutoFit/>
          </a:bodyPr>
          <a:lstStyle/>
          <a:p>
            <a:r>
              <a:rPr lang="zh-CN" altLang="en-US" sz="3200" dirty="0">
                <a:solidFill>
                  <a:srgbClr val="FF0000"/>
                </a:solidFill>
                <a:latin typeface="华文新魏" panose="02010800040101010101" pitchFamily="2" charset="-122"/>
                <a:ea typeface="华文新魏" panose="02010800040101010101" pitchFamily="2" charset="-122"/>
              </a:rPr>
              <a:t>（四）根据思维活动科学与否，可分为：经验思维和理论思维</a:t>
            </a:r>
          </a:p>
          <a:p>
            <a:endParaRPr lang="en-US" altLang="zh-CN" sz="2800" dirty="0">
              <a:solidFill>
                <a:schemeClr val="tx1">
                  <a:lumMod val="65000"/>
                  <a:lumOff val="35000"/>
                </a:schemeClr>
              </a:solidFill>
              <a:latin typeface="华文新魏" panose="02010800040101010101" pitchFamily="2" charset="-122"/>
              <a:ea typeface="华文新魏" panose="02010800040101010101" pitchFamily="2" charset="-122"/>
            </a:endParaRPr>
          </a:p>
        </p:txBody>
      </p:sp>
      <p:sp>
        <p:nvSpPr>
          <p:cNvPr id="5" name="矩形 4"/>
          <p:cNvSpPr/>
          <p:nvPr/>
        </p:nvSpPr>
        <p:spPr>
          <a:xfrm>
            <a:off x="208041" y="3528371"/>
            <a:ext cx="11460084" cy="1569660"/>
          </a:xfrm>
          <a:prstGeom prst="rect">
            <a:avLst/>
          </a:prstGeom>
        </p:spPr>
        <p:txBody>
          <a:bodyPr wrap="square">
            <a:spAutoFit/>
          </a:bodyPr>
          <a:lstStyle/>
          <a:p>
            <a:r>
              <a:rPr lang="zh-CN" altLang="en-US" sz="2400" dirty="0">
                <a:solidFill>
                  <a:schemeClr val="tx1">
                    <a:lumMod val="65000"/>
                    <a:lumOff val="35000"/>
                  </a:schemeClr>
                </a:solidFill>
                <a:latin typeface="华文新魏" panose="02010800040101010101" pitchFamily="2" charset="-122"/>
                <a:ea typeface="华文新魏" panose="02010800040101010101" pitchFamily="2" charset="-122"/>
              </a:rPr>
              <a:t>经验思维就是人们借助日常生活经验进行的思维活动。例如，低龄儿童根据他们的经验，认为“四条腿的动物都是狗”“会飞的都是鸟”“蛇都是没脚的”等，这都属于经验思维。而理论思维则是根据科学的概念和原理，来分析判断事物，解决问题。如，“鸟是有羽毛、无齿有喙的动物”，这就是理论思维的例子。</a:t>
            </a:r>
            <a:endParaRPr lang="zh-CN" altLang="en-US" sz="105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707723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par>
                          <p:cTn id="8" fill="hold">
                            <p:stCondLst>
                              <p:cond delay="2000"/>
                            </p:stCondLst>
                            <p:childTnLst>
                              <p:par>
                                <p:cTn id="9" presetID="18" presetClass="entr" presetSubtype="1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trips(downLeft)">
                                      <p:cBhvr>
                                        <p:cTn id="11" dur="500"/>
                                        <p:tgtEl>
                                          <p:spTgt spid="3"/>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randombar(horizontal)">
                                      <p:cBhvr>
                                        <p:cTn id="1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16"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7"/>
  <p:tag name="KSO_WM_UNIT_ID" val="diagram20198129_1*i*27"/>
  <p:tag name="KSO_WM_TEMPLATE_CATEGORY" val="diagram"/>
  <p:tag name="KSO_WM_TEMPLATE_INDEX" val="20198129"/>
  <p:tag name="KSO_WM_UNIT_LAYERLEVEL" val="1"/>
  <p:tag name="KSO_WM_TAG_VERSION" val="1.0"/>
  <p:tag name="KSO_WM_BEAUTIFY_FLAG" val="#wm#"/>
  <p:tag name="KSO_WM_UNIT_ADJUSTLAYOUT_ID" val="261"/>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198129_1*i*21"/>
  <p:tag name="KSO_WM_TEMPLATE_CATEGORY" val="diagram"/>
  <p:tag name="KSO_WM_TEMPLATE_INDEX" val="20198129"/>
  <p:tag name="KSO_WM_UNIT_LAYERLEVEL" val="1"/>
  <p:tag name="KSO_WM_TAG_VERSION" val="1.0"/>
  <p:tag name="KSO_WM_BEAUTIFY_FLAG" val="#wm#"/>
  <p:tag name="KSO_WM_UNIT_ADJUSTLAYOUT_ID" val="511"/>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198129_1*h_i*1_1"/>
  <p:tag name="KSO_WM_TEMPLATE_CATEGORY" val="diagram"/>
  <p:tag name="KSO_WM_TEMPLATE_INDEX" val="20198129"/>
  <p:tag name="KSO_WM_UNIT_LAYERLEVEL" val="1_1"/>
  <p:tag name="KSO_WM_TAG_VERSION" val="1.0"/>
  <p:tag name="KSO_WM_BEAUTIFY_FLAG" val="#wm#"/>
  <p:tag name="KSO_WM_UNIT_ADJUSTLAYOUT_ID" val="510"/>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8"/>
  <p:tag name="KSO_WM_UNIT_ID" val="diagram20198129_1*i*108"/>
  <p:tag name="KSO_WM_TEMPLATE_CATEGORY" val="diagram"/>
  <p:tag name="KSO_WM_TEMPLATE_INDEX" val="20198129"/>
  <p:tag name="KSO_WM_UNIT_LAYERLEVEL" val="1"/>
  <p:tag name="KSO_WM_TAG_VERSION" val="1.0"/>
  <p:tag name="KSO_WM_BEAUTIFY_FLAG" val="#wm#"/>
  <p:tag name="KSO_WM_UNIT_ADJUSTLAYOUT_ID" val="255"/>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2"/>
  <p:tag name="KSO_WM_UNIT_ID" val="diagram20198129_1*h_i*1_2"/>
  <p:tag name="KSO_WM_TEMPLATE_CATEGORY" val="diagram"/>
  <p:tag name="KSO_WM_TEMPLATE_INDEX" val="20198129"/>
  <p:tag name="KSO_WM_UNIT_LAYERLEVEL" val="1_1"/>
  <p:tag name="KSO_WM_TAG_VERSION" val="1.0"/>
  <p:tag name="KSO_WM_BEAUTIFY_FLAG" val="#wm#"/>
  <p:tag name="KSO_WM_UNIT_ADJUSTLAYOUT_ID" val="14"/>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198129_1*i*21"/>
  <p:tag name="KSO_WM_TEMPLATE_CATEGORY" val="diagram"/>
  <p:tag name="KSO_WM_TEMPLATE_INDEX" val="20198129"/>
  <p:tag name="KSO_WM_UNIT_LAYERLEVEL" val="1"/>
  <p:tag name="KSO_WM_TAG_VERSION" val="1.0"/>
  <p:tag name="KSO_WM_BEAUTIFY_FLAG" val="#wm#"/>
  <p:tag name="KSO_WM_UNIT_ADJUSTLAYOUT_ID" val="511"/>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7"/>
  <p:tag name="KSO_WM_UNIT_ID" val="diagram20198129_1*i*27"/>
  <p:tag name="KSO_WM_TEMPLATE_CATEGORY" val="diagram"/>
  <p:tag name="KSO_WM_TEMPLATE_INDEX" val="20198129"/>
  <p:tag name="KSO_WM_UNIT_LAYERLEVEL" val="1"/>
  <p:tag name="KSO_WM_TAG_VERSION" val="1.0"/>
  <p:tag name="KSO_WM_BEAUTIFY_FLAG" val="#wm#"/>
  <p:tag name="KSO_WM_UNIT_ADJUSTLAYOUT_ID" val="26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TotalTime>
  <Words>2683</Words>
  <Application>Microsoft Office PowerPoint</Application>
  <PresentationFormat>宽屏</PresentationFormat>
  <Paragraphs>144</Paragraphs>
  <Slides>22</Slides>
  <Notes>21</Notes>
  <HiddenSlides>0</HiddenSlides>
  <MMClips>1</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22</vt:i4>
      </vt:variant>
    </vt:vector>
  </HeadingPairs>
  <TitlesOfParts>
    <vt:vector size="34" baseType="lpstr">
      <vt:lpstr>ITC Avant Garde Std Bk</vt:lpstr>
      <vt:lpstr>等线</vt:lpstr>
      <vt:lpstr>等线 Light</vt:lpstr>
      <vt:lpstr>华文楷体</vt:lpstr>
      <vt:lpstr>华文新魏</vt:lpstr>
      <vt:lpstr>微软雅黑</vt:lpstr>
      <vt:lpstr>张海山锐线体简</vt:lpstr>
      <vt:lpstr>Arial</vt:lpstr>
      <vt:lpstr>Calibri</vt:lpstr>
      <vt:lpstr>Office 主题​​</vt:lpstr>
      <vt:lpstr>Office Theme</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wimxt.com</dc:creator>
  <cp:lastModifiedBy>Administrator</cp:lastModifiedBy>
  <cp:revision>9</cp:revision>
  <dcterms:created xsi:type="dcterms:W3CDTF">2019-04-11T08:51:59Z</dcterms:created>
  <dcterms:modified xsi:type="dcterms:W3CDTF">2019-04-23T05:36:05Z</dcterms:modified>
</cp:coreProperties>
</file>