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7" r:id="rId3"/>
  </p:sldMasterIdLst>
  <p:notesMasterIdLst>
    <p:notesMasterId r:id="rId27"/>
  </p:notesMasterIdLst>
  <p:sldIdLst>
    <p:sldId id="470" r:id="rId4"/>
    <p:sldId id="471" r:id="rId5"/>
    <p:sldId id="3280" r:id="rId6"/>
    <p:sldId id="353" r:id="rId7"/>
    <p:sldId id="3220" r:id="rId8"/>
    <p:sldId id="3265" r:id="rId9"/>
    <p:sldId id="3266" r:id="rId10"/>
    <p:sldId id="3267" r:id="rId11"/>
    <p:sldId id="3268" r:id="rId12"/>
    <p:sldId id="3269" r:id="rId13"/>
    <p:sldId id="3270" r:id="rId14"/>
    <p:sldId id="3272" r:id="rId15"/>
    <p:sldId id="3273" r:id="rId16"/>
    <p:sldId id="3274" r:id="rId17"/>
    <p:sldId id="3261" r:id="rId18"/>
    <p:sldId id="3253" r:id="rId19"/>
    <p:sldId id="3275" r:id="rId20"/>
    <p:sldId id="3276" r:id="rId21"/>
    <p:sldId id="3277" r:id="rId22"/>
    <p:sldId id="3278" r:id="rId23"/>
    <p:sldId id="3279" r:id="rId24"/>
    <p:sldId id="3281" r:id="rId25"/>
    <p:sldId id="3341"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114" d="100"/>
          <a:sy n="114" d="100"/>
        </p:scale>
        <p:origin x="354"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1406D1-A695-425A-934B-901394F673E4}" type="doc">
      <dgm:prSet loTypeId="urn:microsoft.com/office/officeart/2008/layout/HorizontalMultiLevelHierarchy" loCatId="hierarchy" qsTypeId="urn:microsoft.com/office/officeart/2005/8/quickstyle/simple1" qsCatId="simple" csTypeId="urn:microsoft.com/office/officeart/2005/8/colors/accent5_1" csCatId="accent5" phldr="1"/>
      <dgm:spPr/>
      <dgm:t>
        <a:bodyPr/>
        <a:lstStyle/>
        <a:p>
          <a:endParaRPr lang="zh-CN" altLang="en-US"/>
        </a:p>
      </dgm:t>
    </dgm:pt>
    <dgm:pt modelId="{296F8C38-CA02-4B6F-98C4-71340B4A3D98}">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学前儿童的想象</a:t>
          </a:r>
        </a:p>
      </dgm:t>
    </dgm:pt>
    <dgm:pt modelId="{AC2FEF30-702E-4275-89A3-EE91C60DD1C3}" type="parTrans" cxnId="{AFC7BA4F-2E72-49B4-81A0-C54D37D50B7F}">
      <dgm:prSet/>
      <dgm:spPr/>
      <dgm:t>
        <a:bodyPr/>
        <a:lstStyle/>
        <a:p>
          <a:endParaRPr lang="zh-CN" altLang="en-US"/>
        </a:p>
      </dgm:t>
    </dgm:pt>
    <dgm:pt modelId="{FA077437-8DFF-400E-9DAA-10A19686E83D}" type="sibTrans" cxnId="{AFC7BA4F-2E72-49B4-81A0-C54D37D50B7F}">
      <dgm:prSet/>
      <dgm:spPr/>
      <dgm:t>
        <a:bodyPr/>
        <a:lstStyle/>
        <a:p>
          <a:endParaRPr lang="zh-CN" altLang="en-US"/>
        </a:p>
      </dgm:t>
    </dgm:pt>
    <dgm:pt modelId="{BCFF1AB7-8062-4E56-88FF-D0990B837C92}">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想象概述</a:t>
          </a:r>
        </a:p>
      </dgm:t>
    </dgm:pt>
    <dgm:pt modelId="{2BD64780-29C1-44A2-88BF-A6A394763FE2}" type="parTrans" cxnId="{CC46E950-A1AD-4CF5-BC3B-4BCBD5E94BA8}">
      <dgm:prSet/>
      <dgm:spPr/>
      <dgm:t>
        <a:bodyPr/>
        <a:lstStyle/>
        <a:p>
          <a:endParaRPr lang="zh-CN" altLang="en-US"/>
        </a:p>
      </dgm:t>
    </dgm:pt>
    <dgm:pt modelId="{2CCF5E67-B9B9-4511-83F9-907B00E53DA6}" type="sibTrans" cxnId="{CC46E950-A1AD-4CF5-BC3B-4BCBD5E94BA8}">
      <dgm:prSet/>
      <dgm:spPr/>
      <dgm:t>
        <a:bodyPr/>
        <a:lstStyle/>
        <a:p>
          <a:endParaRPr lang="zh-CN" altLang="en-US"/>
        </a:p>
      </dgm:t>
    </dgm:pt>
    <dgm:pt modelId="{839D0676-5E0B-4298-9981-6EAEA1A1DF3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学前儿童想象的产生与发展</a:t>
          </a:r>
        </a:p>
      </dgm:t>
    </dgm:pt>
    <dgm:pt modelId="{AE557F44-2BE8-400C-A7B1-88BB61E7FCFA}" type="parTrans" cxnId="{84B7A9CC-8914-4AF8-866A-D6C98D092713}">
      <dgm:prSet/>
      <dgm:spPr/>
      <dgm:t>
        <a:bodyPr/>
        <a:lstStyle/>
        <a:p>
          <a:endParaRPr lang="zh-CN" altLang="en-US"/>
        </a:p>
      </dgm:t>
    </dgm:pt>
    <dgm:pt modelId="{30A8F366-CB3F-4963-9773-61EEC7A475F0}" type="sibTrans" cxnId="{84B7A9CC-8914-4AF8-866A-D6C98D092713}">
      <dgm:prSet/>
      <dgm:spPr/>
      <dgm:t>
        <a:bodyPr/>
        <a:lstStyle/>
        <a:p>
          <a:endParaRPr lang="zh-CN" altLang="en-US"/>
        </a:p>
      </dgm:t>
    </dgm:pt>
    <dgm:pt modelId="{82037542-EF66-4F9E-98E4-0DCACBFA6F05}">
      <dgm:prSet phldrT="[文本]" custT="1"/>
      <dgm:spPr/>
      <dgm:t>
        <a:bodyPr/>
        <a:lstStyle/>
        <a:p>
          <a:r>
            <a:rPr lang="zh-CN" altLang="en-US" sz="2800" dirty="0">
              <a:solidFill>
                <a:srgbClr val="5D9D2F"/>
              </a:solidFill>
              <a:latin typeface="华文新魏" panose="02010800040101010101" pitchFamily="2" charset="-122"/>
              <a:ea typeface="华文新魏" panose="02010800040101010101" pitchFamily="2" charset="-122"/>
            </a:rPr>
            <a:t>想象在学前儿童教育活动中的运用</a:t>
          </a:r>
        </a:p>
      </dgm:t>
    </dgm:pt>
    <dgm:pt modelId="{3CE93CB9-AB90-41B2-B63A-0850B5221493}" type="sibTrans" cxnId="{C0CF7E3E-FCCE-423F-AC9C-811CED893695}">
      <dgm:prSet/>
      <dgm:spPr/>
      <dgm:t>
        <a:bodyPr/>
        <a:lstStyle/>
        <a:p>
          <a:endParaRPr lang="zh-CN" altLang="en-US"/>
        </a:p>
      </dgm:t>
    </dgm:pt>
    <dgm:pt modelId="{BCC03811-200C-4E6E-831A-80FF4A7BE19C}" type="parTrans" cxnId="{C0CF7E3E-FCCE-423F-AC9C-811CED893695}">
      <dgm:prSet/>
      <dgm:spPr/>
      <dgm:t>
        <a:bodyPr/>
        <a:lstStyle/>
        <a:p>
          <a:endParaRPr lang="zh-CN" altLang="en-US"/>
        </a:p>
      </dgm:t>
    </dgm:pt>
    <dgm:pt modelId="{77593194-F55B-41CF-9C9D-2BB868EBF400}" type="pres">
      <dgm:prSet presAssocID="{D51406D1-A695-425A-934B-901394F673E4}" presName="Name0" presStyleCnt="0">
        <dgm:presLayoutVars>
          <dgm:chPref val="1"/>
          <dgm:dir/>
          <dgm:animOne val="branch"/>
          <dgm:animLvl val="lvl"/>
          <dgm:resizeHandles val="exact"/>
        </dgm:presLayoutVars>
      </dgm:prSet>
      <dgm:spPr/>
    </dgm:pt>
    <dgm:pt modelId="{A1B6D1C1-8CF4-4A77-B070-0E645FCB35F7}" type="pres">
      <dgm:prSet presAssocID="{296F8C38-CA02-4B6F-98C4-71340B4A3D98}" presName="root1" presStyleCnt="0"/>
      <dgm:spPr/>
    </dgm:pt>
    <dgm:pt modelId="{09167723-A6C6-4CFF-BFF6-DD8FAE28BD76}" type="pres">
      <dgm:prSet presAssocID="{296F8C38-CA02-4B6F-98C4-71340B4A3D98}" presName="LevelOneTextNode" presStyleLbl="node0" presStyleIdx="0" presStyleCnt="1" custScaleY="84740">
        <dgm:presLayoutVars>
          <dgm:chPref val="3"/>
        </dgm:presLayoutVars>
      </dgm:prSet>
      <dgm:spPr/>
    </dgm:pt>
    <dgm:pt modelId="{A49589A4-F42E-41A7-A32A-0EF770B205A1}" type="pres">
      <dgm:prSet presAssocID="{296F8C38-CA02-4B6F-98C4-71340B4A3D98}" presName="level2hierChild" presStyleCnt="0"/>
      <dgm:spPr/>
    </dgm:pt>
    <dgm:pt modelId="{BF417BA3-F15F-4E6E-BE4D-58CCE72D1686}" type="pres">
      <dgm:prSet presAssocID="{2BD64780-29C1-44A2-88BF-A6A394763FE2}" presName="conn2-1" presStyleLbl="parChTrans1D2" presStyleIdx="0" presStyleCnt="3"/>
      <dgm:spPr/>
    </dgm:pt>
    <dgm:pt modelId="{BECE79B0-7B5F-44E7-A551-6C706749BE59}" type="pres">
      <dgm:prSet presAssocID="{2BD64780-29C1-44A2-88BF-A6A394763FE2}" presName="connTx" presStyleLbl="parChTrans1D2" presStyleIdx="0" presStyleCnt="3"/>
      <dgm:spPr/>
    </dgm:pt>
    <dgm:pt modelId="{E257D33D-C1AA-4A29-9099-8A271C0498AB}" type="pres">
      <dgm:prSet presAssocID="{BCFF1AB7-8062-4E56-88FF-D0990B837C92}" presName="root2" presStyleCnt="0"/>
      <dgm:spPr/>
    </dgm:pt>
    <dgm:pt modelId="{D0E84AB2-CE74-4C35-B821-C0178B80647B}" type="pres">
      <dgm:prSet presAssocID="{BCFF1AB7-8062-4E56-88FF-D0990B837C92}" presName="LevelTwoTextNode" presStyleLbl="node2" presStyleIdx="0" presStyleCnt="3" custScaleX="207792">
        <dgm:presLayoutVars>
          <dgm:chPref val="3"/>
        </dgm:presLayoutVars>
      </dgm:prSet>
      <dgm:spPr/>
    </dgm:pt>
    <dgm:pt modelId="{4B24A6B8-0ACE-4E54-AE2E-317545B296E7}" type="pres">
      <dgm:prSet presAssocID="{BCFF1AB7-8062-4E56-88FF-D0990B837C92}" presName="level3hierChild" presStyleCnt="0"/>
      <dgm:spPr/>
    </dgm:pt>
    <dgm:pt modelId="{F6569C92-881E-446F-86F9-F13E5277E1EC}" type="pres">
      <dgm:prSet presAssocID="{AE557F44-2BE8-400C-A7B1-88BB61E7FCFA}" presName="conn2-1" presStyleLbl="parChTrans1D2" presStyleIdx="1" presStyleCnt="3"/>
      <dgm:spPr/>
    </dgm:pt>
    <dgm:pt modelId="{AB935BAA-353C-48AF-968B-DF2AAC85C5E5}" type="pres">
      <dgm:prSet presAssocID="{AE557F44-2BE8-400C-A7B1-88BB61E7FCFA}" presName="connTx" presStyleLbl="parChTrans1D2" presStyleIdx="1" presStyleCnt="3"/>
      <dgm:spPr/>
    </dgm:pt>
    <dgm:pt modelId="{53210C13-AA36-430E-B911-A64C807D4FBE}" type="pres">
      <dgm:prSet presAssocID="{839D0676-5E0B-4298-9981-6EAEA1A1DF35}" presName="root2" presStyleCnt="0"/>
      <dgm:spPr/>
    </dgm:pt>
    <dgm:pt modelId="{F9D0C58B-08C6-4026-8584-7D29FF417277}" type="pres">
      <dgm:prSet presAssocID="{839D0676-5E0B-4298-9981-6EAEA1A1DF35}" presName="LevelTwoTextNode" presStyleLbl="node2" presStyleIdx="1" presStyleCnt="3" custScaleX="211054">
        <dgm:presLayoutVars>
          <dgm:chPref val="3"/>
        </dgm:presLayoutVars>
      </dgm:prSet>
      <dgm:spPr/>
    </dgm:pt>
    <dgm:pt modelId="{F35FA2EE-71D0-4F94-95DE-6FAF75DB9661}" type="pres">
      <dgm:prSet presAssocID="{839D0676-5E0B-4298-9981-6EAEA1A1DF35}" presName="level3hierChild" presStyleCnt="0"/>
      <dgm:spPr/>
    </dgm:pt>
    <dgm:pt modelId="{CCE5C6F0-1715-49B9-A2D9-E31D0125667F}" type="pres">
      <dgm:prSet presAssocID="{BCC03811-200C-4E6E-831A-80FF4A7BE19C}" presName="conn2-1" presStyleLbl="parChTrans1D2" presStyleIdx="2" presStyleCnt="3"/>
      <dgm:spPr/>
    </dgm:pt>
    <dgm:pt modelId="{8BD53259-CCBE-414B-B0D4-67079E447ADA}" type="pres">
      <dgm:prSet presAssocID="{BCC03811-200C-4E6E-831A-80FF4A7BE19C}" presName="connTx" presStyleLbl="parChTrans1D2" presStyleIdx="2" presStyleCnt="3"/>
      <dgm:spPr/>
    </dgm:pt>
    <dgm:pt modelId="{B951B309-DBCE-4F78-85A6-4B84F497DE58}" type="pres">
      <dgm:prSet presAssocID="{82037542-EF66-4F9E-98E4-0DCACBFA6F05}" presName="root2" presStyleCnt="0"/>
      <dgm:spPr/>
    </dgm:pt>
    <dgm:pt modelId="{C88687A5-170A-459B-8A03-7797B219E568}" type="pres">
      <dgm:prSet presAssocID="{82037542-EF66-4F9E-98E4-0DCACBFA6F05}" presName="LevelTwoTextNode" presStyleLbl="node2" presStyleIdx="2" presStyleCnt="3" custScaleX="213012">
        <dgm:presLayoutVars>
          <dgm:chPref val="3"/>
        </dgm:presLayoutVars>
      </dgm:prSet>
      <dgm:spPr/>
    </dgm:pt>
    <dgm:pt modelId="{589AC382-D700-4DFA-9C05-FF6660EA18A5}" type="pres">
      <dgm:prSet presAssocID="{82037542-EF66-4F9E-98E4-0DCACBFA6F05}" presName="level3hierChild" presStyleCnt="0"/>
      <dgm:spPr/>
    </dgm:pt>
  </dgm:ptLst>
  <dgm:cxnLst>
    <dgm:cxn modelId="{48494003-A2FE-4BCA-A180-E110DB3593C0}" type="presOf" srcId="{2BD64780-29C1-44A2-88BF-A6A394763FE2}" destId="{BECE79B0-7B5F-44E7-A551-6C706749BE59}" srcOrd="1" destOrd="0" presId="urn:microsoft.com/office/officeart/2008/layout/HorizontalMultiLevelHierarchy"/>
    <dgm:cxn modelId="{562AE214-BD77-4B72-AA11-CC8673DEC914}" type="presOf" srcId="{AE557F44-2BE8-400C-A7B1-88BB61E7FCFA}" destId="{F6569C92-881E-446F-86F9-F13E5277E1EC}" srcOrd="0" destOrd="0" presId="urn:microsoft.com/office/officeart/2008/layout/HorizontalMultiLevelHierarchy"/>
    <dgm:cxn modelId="{C0CF7E3E-FCCE-423F-AC9C-811CED893695}" srcId="{296F8C38-CA02-4B6F-98C4-71340B4A3D98}" destId="{82037542-EF66-4F9E-98E4-0DCACBFA6F05}" srcOrd="2" destOrd="0" parTransId="{BCC03811-200C-4E6E-831A-80FF4A7BE19C}" sibTransId="{3CE93CB9-AB90-41B2-B63A-0850B5221493}"/>
    <dgm:cxn modelId="{0D0B535B-AD1E-4867-9776-1657860058CF}" type="presOf" srcId="{BCFF1AB7-8062-4E56-88FF-D0990B837C92}" destId="{D0E84AB2-CE74-4C35-B821-C0178B80647B}" srcOrd="0" destOrd="0" presId="urn:microsoft.com/office/officeart/2008/layout/HorizontalMultiLevelHierarchy"/>
    <dgm:cxn modelId="{F0E08466-7916-489B-BFBB-B0CDEE289DE4}" type="presOf" srcId="{D51406D1-A695-425A-934B-901394F673E4}" destId="{77593194-F55B-41CF-9C9D-2BB868EBF400}" srcOrd="0" destOrd="0" presId="urn:microsoft.com/office/officeart/2008/layout/HorizontalMultiLevelHierarchy"/>
    <dgm:cxn modelId="{B4BFE566-95F1-4BB2-A339-E735F505A8AD}" type="presOf" srcId="{BCC03811-200C-4E6E-831A-80FF4A7BE19C}" destId="{8BD53259-CCBE-414B-B0D4-67079E447ADA}" srcOrd="1" destOrd="0" presId="urn:microsoft.com/office/officeart/2008/layout/HorizontalMultiLevelHierarchy"/>
    <dgm:cxn modelId="{AFC7BA4F-2E72-49B4-81A0-C54D37D50B7F}" srcId="{D51406D1-A695-425A-934B-901394F673E4}" destId="{296F8C38-CA02-4B6F-98C4-71340B4A3D98}" srcOrd="0" destOrd="0" parTransId="{AC2FEF30-702E-4275-89A3-EE91C60DD1C3}" sibTransId="{FA077437-8DFF-400E-9DAA-10A19686E83D}"/>
    <dgm:cxn modelId="{CC46E950-A1AD-4CF5-BC3B-4BCBD5E94BA8}" srcId="{296F8C38-CA02-4B6F-98C4-71340B4A3D98}" destId="{BCFF1AB7-8062-4E56-88FF-D0990B837C92}" srcOrd="0" destOrd="0" parTransId="{2BD64780-29C1-44A2-88BF-A6A394763FE2}" sibTransId="{2CCF5E67-B9B9-4511-83F9-907B00E53DA6}"/>
    <dgm:cxn modelId="{33AB837D-57B3-4D91-AE47-1FC37DA310EF}" type="presOf" srcId="{AE557F44-2BE8-400C-A7B1-88BB61E7FCFA}" destId="{AB935BAA-353C-48AF-968B-DF2AAC85C5E5}" srcOrd="1" destOrd="0" presId="urn:microsoft.com/office/officeart/2008/layout/HorizontalMultiLevelHierarchy"/>
    <dgm:cxn modelId="{560BBD8D-EEFF-422B-809F-15E4C21D3F32}" type="presOf" srcId="{BCC03811-200C-4E6E-831A-80FF4A7BE19C}" destId="{CCE5C6F0-1715-49B9-A2D9-E31D0125667F}" srcOrd="0" destOrd="0" presId="urn:microsoft.com/office/officeart/2008/layout/HorizontalMultiLevelHierarchy"/>
    <dgm:cxn modelId="{2BA77BA3-2086-4CF8-8145-B00ED127D153}" type="presOf" srcId="{839D0676-5E0B-4298-9981-6EAEA1A1DF35}" destId="{F9D0C58B-08C6-4026-8584-7D29FF417277}" srcOrd="0" destOrd="0" presId="urn:microsoft.com/office/officeart/2008/layout/HorizontalMultiLevelHierarchy"/>
    <dgm:cxn modelId="{84B7A9CC-8914-4AF8-866A-D6C98D092713}" srcId="{296F8C38-CA02-4B6F-98C4-71340B4A3D98}" destId="{839D0676-5E0B-4298-9981-6EAEA1A1DF35}" srcOrd="1" destOrd="0" parTransId="{AE557F44-2BE8-400C-A7B1-88BB61E7FCFA}" sibTransId="{30A8F366-CB3F-4963-9773-61EEC7A475F0}"/>
    <dgm:cxn modelId="{33E7CDDA-02A1-4FC6-8F10-36D114B2EEF4}" type="presOf" srcId="{82037542-EF66-4F9E-98E4-0DCACBFA6F05}" destId="{C88687A5-170A-459B-8A03-7797B219E568}" srcOrd="0" destOrd="0" presId="urn:microsoft.com/office/officeart/2008/layout/HorizontalMultiLevelHierarchy"/>
    <dgm:cxn modelId="{84D0ACE7-A0B4-46B4-97A6-94B8DCFD998E}" type="presOf" srcId="{2BD64780-29C1-44A2-88BF-A6A394763FE2}" destId="{BF417BA3-F15F-4E6E-BE4D-58CCE72D1686}" srcOrd="0" destOrd="0" presId="urn:microsoft.com/office/officeart/2008/layout/HorizontalMultiLevelHierarchy"/>
    <dgm:cxn modelId="{15FF20F0-250B-4C08-A425-4DB86F340B6D}" type="presOf" srcId="{296F8C38-CA02-4B6F-98C4-71340B4A3D98}" destId="{09167723-A6C6-4CFF-BFF6-DD8FAE28BD76}" srcOrd="0" destOrd="0" presId="urn:microsoft.com/office/officeart/2008/layout/HorizontalMultiLevelHierarchy"/>
    <dgm:cxn modelId="{76D8E763-8AD7-43C0-8B96-FA8A89BBBE62}" type="presParOf" srcId="{77593194-F55B-41CF-9C9D-2BB868EBF400}" destId="{A1B6D1C1-8CF4-4A77-B070-0E645FCB35F7}" srcOrd="0" destOrd="0" presId="urn:microsoft.com/office/officeart/2008/layout/HorizontalMultiLevelHierarchy"/>
    <dgm:cxn modelId="{CF19ED95-3F5A-49DD-85D2-687EA0852677}" type="presParOf" srcId="{A1B6D1C1-8CF4-4A77-B070-0E645FCB35F7}" destId="{09167723-A6C6-4CFF-BFF6-DD8FAE28BD76}" srcOrd="0" destOrd="0" presId="urn:microsoft.com/office/officeart/2008/layout/HorizontalMultiLevelHierarchy"/>
    <dgm:cxn modelId="{1477232A-BD83-4AF5-A355-232622B525C5}" type="presParOf" srcId="{A1B6D1C1-8CF4-4A77-B070-0E645FCB35F7}" destId="{A49589A4-F42E-41A7-A32A-0EF770B205A1}" srcOrd="1" destOrd="0" presId="urn:microsoft.com/office/officeart/2008/layout/HorizontalMultiLevelHierarchy"/>
    <dgm:cxn modelId="{B5C6A747-21AC-4549-BBAB-AD7A481A9B78}" type="presParOf" srcId="{A49589A4-F42E-41A7-A32A-0EF770B205A1}" destId="{BF417BA3-F15F-4E6E-BE4D-58CCE72D1686}" srcOrd="0" destOrd="0" presId="urn:microsoft.com/office/officeart/2008/layout/HorizontalMultiLevelHierarchy"/>
    <dgm:cxn modelId="{7C76F063-45D9-451D-A963-C04140CCC966}" type="presParOf" srcId="{BF417BA3-F15F-4E6E-BE4D-58CCE72D1686}" destId="{BECE79B0-7B5F-44E7-A551-6C706749BE59}" srcOrd="0" destOrd="0" presId="urn:microsoft.com/office/officeart/2008/layout/HorizontalMultiLevelHierarchy"/>
    <dgm:cxn modelId="{4F0FC988-C001-43B1-997C-5D236A5C35E3}" type="presParOf" srcId="{A49589A4-F42E-41A7-A32A-0EF770B205A1}" destId="{E257D33D-C1AA-4A29-9099-8A271C0498AB}" srcOrd="1" destOrd="0" presId="urn:microsoft.com/office/officeart/2008/layout/HorizontalMultiLevelHierarchy"/>
    <dgm:cxn modelId="{7627EF85-BF29-4CF4-84C8-43C40E2CF6A8}" type="presParOf" srcId="{E257D33D-C1AA-4A29-9099-8A271C0498AB}" destId="{D0E84AB2-CE74-4C35-B821-C0178B80647B}" srcOrd="0" destOrd="0" presId="urn:microsoft.com/office/officeart/2008/layout/HorizontalMultiLevelHierarchy"/>
    <dgm:cxn modelId="{C046B526-3A5A-49E2-9AB3-946944526C90}" type="presParOf" srcId="{E257D33D-C1AA-4A29-9099-8A271C0498AB}" destId="{4B24A6B8-0ACE-4E54-AE2E-317545B296E7}" srcOrd="1" destOrd="0" presId="urn:microsoft.com/office/officeart/2008/layout/HorizontalMultiLevelHierarchy"/>
    <dgm:cxn modelId="{513ADE29-D976-4029-93A8-0AC3BE760F13}" type="presParOf" srcId="{A49589A4-F42E-41A7-A32A-0EF770B205A1}" destId="{F6569C92-881E-446F-86F9-F13E5277E1EC}" srcOrd="2" destOrd="0" presId="urn:microsoft.com/office/officeart/2008/layout/HorizontalMultiLevelHierarchy"/>
    <dgm:cxn modelId="{9A8444BD-953D-43AE-AD41-1051C8BEC5A1}" type="presParOf" srcId="{F6569C92-881E-446F-86F9-F13E5277E1EC}" destId="{AB935BAA-353C-48AF-968B-DF2AAC85C5E5}" srcOrd="0" destOrd="0" presId="urn:microsoft.com/office/officeart/2008/layout/HorizontalMultiLevelHierarchy"/>
    <dgm:cxn modelId="{7CED5F95-1E85-460C-BECA-930D7065F8CF}" type="presParOf" srcId="{A49589A4-F42E-41A7-A32A-0EF770B205A1}" destId="{53210C13-AA36-430E-B911-A64C807D4FBE}" srcOrd="3" destOrd="0" presId="urn:microsoft.com/office/officeart/2008/layout/HorizontalMultiLevelHierarchy"/>
    <dgm:cxn modelId="{45A2F98E-9885-488B-8577-98B6EABC13CA}" type="presParOf" srcId="{53210C13-AA36-430E-B911-A64C807D4FBE}" destId="{F9D0C58B-08C6-4026-8584-7D29FF417277}" srcOrd="0" destOrd="0" presId="urn:microsoft.com/office/officeart/2008/layout/HorizontalMultiLevelHierarchy"/>
    <dgm:cxn modelId="{4A9BBBE7-B5E8-4CA3-96D2-780BD62FC05D}" type="presParOf" srcId="{53210C13-AA36-430E-B911-A64C807D4FBE}" destId="{F35FA2EE-71D0-4F94-95DE-6FAF75DB9661}" srcOrd="1" destOrd="0" presId="urn:microsoft.com/office/officeart/2008/layout/HorizontalMultiLevelHierarchy"/>
    <dgm:cxn modelId="{B5E5846C-6797-434A-8649-D40CAFF4E89A}" type="presParOf" srcId="{A49589A4-F42E-41A7-A32A-0EF770B205A1}" destId="{CCE5C6F0-1715-49B9-A2D9-E31D0125667F}" srcOrd="4" destOrd="0" presId="urn:microsoft.com/office/officeart/2008/layout/HorizontalMultiLevelHierarchy"/>
    <dgm:cxn modelId="{4BC5DD43-C648-4B3B-B5E6-45610E06014B}" type="presParOf" srcId="{CCE5C6F0-1715-49B9-A2D9-E31D0125667F}" destId="{8BD53259-CCBE-414B-B0D4-67079E447ADA}" srcOrd="0" destOrd="0" presId="urn:microsoft.com/office/officeart/2008/layout/HorizontalMultiLevelHierarchy"/>
    <dgm:cxn modelId="{9B77E7B7-E959-43D9-BF44-BC682E414C7E}" type="presParOf" srcId="{A49589A4-F42E-41A7-A32A-0EF770B205A1}" destId="{B951B309-DBCE-4F78-85A6-4B84F497DE58}" srcOrd="5" destOrd="0" presId="urn:microsoft.com/office/officeart/2008/layout/HorizontalMultiLevelHierarchy"/>
    <dgm:cxn modelId="{A2016F45-BD3E-4881-A83E-0BB0D1CBF104}" type="presParOf" srcId="{B951B309-DBCE-4F78-85A6-4B84F497DE58}" destId="{C88687A5-170A-459B-8A03-7797B219E568}" srcOrd="0" destOrd="0" presId="urn:microsoft.com/office/officeart/2008/layout/HorizontalMultiLevelHierarchy"/>
    <dgm:cxn modelId="{A9D8DAE8-14C5-4597-A7FE-F92C85F71C4F}" type="presParOf" srcId="{B951B309-DBCE-4F78-85A6-4B84F497DE58}" destId="{589AC382-D700-4DFA-9C05-FF6660EA18A5}"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C6F0-1715-49B9-A2D9-E31D0125667F}">
      <dsp:nvSpPr>
        <dsp:cNvPr id="0" name=""/>
        <dsp:cNvSpPr/>
      </dsp:nvSpPr>
      <dsp:spPr>
        <a:xfrm>
          <a:off x="1200257" y="2070691"/>
          <a:ext cx="515174" cy="981658"/>
        </a:xfrm>
        <a:custGeom>
          <a:avLst/>
          <a:gdLst/>
          <a:ahLst/>
          <a:cxnLst/>
          <a:rect l="0" t="0" r="0" b="0"/>
          <a:pathLst>
            <a:path>
              <a:moveTo>
                <a:pt x="0" y="0"/>
              </a:moveTo>
              <a:lnTo>
                <a:pt x="257587" y="0"/>
              </a:lnTo>
              <a:lnTo>
                <a:pt x="257587" y="981658"/>
              </a:lnTo>
              <a:lnTo>
                <a:pt x="515174" y="981658"/>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0128" y="2533804"/>
        <a:ext cx="55431" cy="55431"/>
      </dsp:txXfrm>
    </dsp:sp>
    <dsp:sp modelId="{F6569C92-881E-446F-86F9-F13E5277E1EC}">
      <dsp:nvSpPr>
        <dsp:cNvPr id="0" name=""/>
        <dsp:cNvSpPr/>
      </dsp:nvSpPr>
      <dsp:spPr>
        <a:xfrm>
          <a:off x="1200257" y="2024971"/>
          <a:ext cx="515174" cy="91440"/>
        </a:xfrm>
        <a:custGeom>
          <a:avLst/>
          <a:gdLst/>
          <a:ahLst/>
          <a:cxnLst/>
          <a:rect l="0" t="0" r="0" b="0"/>
          <a:pathLst>
            <a:path>
              <a:moveTo>
                <a:pt x="0" y="45720"/>
              </a:moveTo>
              <a:lnTo>
                <a:pt x="515174" y="4572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44965" y="2057812"/>
        <a:ext cx="25758" cy="25758"/>
      </dsp:txXfrm>
    </dsp:sp>
    <dsp:sp modelId="{BF417BA3-F15F-4E6E-BE4D-58CCE72D1686}">
      <dsp:nvSpPr>
        <dsp:cNvPr id="0" name=""/>
        <dsp:cNvSpPr/>
      </dsp:nvSpPr>
      <dsp:spPr>
        <a:xfrm>
          <a:off x="1200257" y="1089033"/>
          <a:ext cx="515174" cy="981658"/>
        </a:xfrm>
        <a:custGeom>
          <a:avLst/>
          <a:gdLst/>
          <a:ahLst/>
          <a:cxnLst/>
          <a:rect l="0" t="0" r="0" b="0"/>
          <a:pathLst>
            <a:path>
              <a:moveTo>
                <a:pt x="0" y="981658"/>
              </a:moveTo>
              <a:lnTo>
                <a:pt x="257587" y="981658"/>
              </a:lnTo>
              <a:lnTo>
                <a:pt x="257587" y="0"/>
              </a:lnTo>
              <a:lnTo>
                <a:pt x="515174" y="0"/>
              </a:lnTo>
            </a:path>
          </a:pathLst>
        </a:custGeom>
        <a:noFill/>
        <a:ln w="25400" cap="flat" cmpd="sng" algn="ctr">
          <a:solidFill>
            <a:schemeClr val="accent5">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0128" y="1552146"/>
        <a:ext cx="55431" cy="55431"/>
      </dsp:txXfrm>
    </dsp:sp>
    <dsp:sp modelId="{09167723-A6C6-4CFF-BFF6-DD8FAE28BD76}">
      <dsp:nvSpPr>
        <dsp:cNvPr id="0" name=""/>
        <dsp:cNvSpPr/>
      </dsp:nvSpPr>
      <dsp:spPr>
        <a:xfrm rot="16200000">
          <a:off x="-943684" y="1678028"/>
          <a:ext cx="3502556"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学前儿童的想象</a:t>
          </a:r>
        </a:p>
      </dsp:txBody>
      <dsp:txXfrm>
        <a:off x="-943684" y="1678028"/>
        <a:ext cx="3502556" cy="785326"/>
      </dsp:txXfrm>
    </dsp:sp>
    <dsp:sp modelId="{D0E84AB2-CE74-4C35-B821-C0178B80647B}">
      <dsp:nvSpPr>
        <dsp:cNvPr id="0" name=""/>
        <dsp:cNvSpPr/>
      </dsp:nvSpPr>
      <dsp:spPr>
        <a:xfrm>
          <a:off x="1715431" y="696369"/>
          <a:ext cx="5352454"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想象概述</a:t>
          </a:r>
        </a:p>
      </dsp:txBody>
      <dsp:txXfrm>
        <a:off x="1715431" y="696369"/>
        <a:ext cx="5352454" cy="785326"/>
      </dsp:txXfrm>
    </dsp:sp>
    <dsp:sp modelId="{F9D0C58B-08C6-4026-8584-7D29FF417277}">
      <dsp:nvSpPr>
        <dsp:cNvPr id="0" name=""/>
        <dsp:cNvSpPr/>
      </dsp:nvSpPr>
      <dsp:spPr>
        <a:xfrm>
          <a:off x="1715431" y="1678028"/>
          <a:ext cx="5436479"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学前儿童想象的产生与发展</a:t>
          </a:r>
        </a:p>
      </dsp:txBody>
      <dsp:txXfrm>
        <a:off x="1715431" y="1678028"/>
        <a:ext cx="5436479" cy="785326"/>
      </dsp:txXfrm>
    </dsp:sp>
    <dsp:sp modelId="{C88687A5-170A-459B-8A03-7797B219E568}">
      <dsp:nvSpPr>
        <dsp:cNvPr id="0" name=""/>
        <dsp:cNvSpPr/>
      </dsp:nvSpPr>
      <dsp:spPr>
        <a:xfrm>
          <a:off x="1715431" y="2659686"/>
          <a:ext cx="5486915" cy="785326"/>
        </a:xfrm>
        <a:prstGeom prst="rect">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solidFill>
                <a:srgbClr val="5D9D2F"/>
              </a:solidFill>
              <a:latin typeface="华文新魏" panose="02010800040101010101" pitchFamily="2" charset="-122"/>
              <a:ea typeface="华文新魏" panose="02010800040101010101" pitchFamily="2" charset="-122"/>
            </a:rPr>
            <a:t>想象在学前儿童教育活动中的运用</a:t>
          </a:r>
        </a:p>
      </dsp:txBody>
      <dsp:txXfrm>
        <a:off x="1715431" y="2659686"/>
        <a:ext cx="5486915" cy="785326"/>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9795A8-E99A-43B4-8992-FDCF6DD2F402}" type="datetimeFigureOut">
              <a:rPr lang="zh-CN" altLang="en-US" smtClean="0"/>
              <a:t>2019/4/23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91555D-79F4-43A2-BCEF-2F9E46B9A313}" type="slidenum">
              <a:rPr lang="zh-CN" altLang="en-US" smtClean="0"/>
              <a:t>‹#›</a:t>
            </a:fld>
            <a:endParaRPr lang="zh-CN" altLang="en-US"/>
          </a:p>
        </p:txBody>
      </p:sp>
    </p:spTree>
    <p:extLst>
      <p:ext uri="{BB962C8B-B14F-4D97-AF65-F5344CB8AC3E}">
        <p14:creationId xmlns:p14="http://schemas.microsoft.com/office/powerpoint/2010/main" val="2211230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791634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61875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814395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56590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694557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444270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9831812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7206397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4869588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773008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563580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1959104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548911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24239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460439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321199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753720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033969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4236294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088251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C92263-08C1-4413-B27E-E7F41D80537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723005C-0C1B-4CC5-8A46-C627E344E51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55C69CB-151E-4117-A8A5-B757719F31D9}"/>
              </a:ext>
            </a:extLst>
          </p:cNvPr>
          <p:cNvSpPr>
            <a:spLocks noGrp="1"/>
          </p:cNvSpPr>
          <p:nvPr>
            <p:ph type="dt" sz="half" idx="10"/>
          </p:nvPr>
        </p:nvSpPr>
        <p:spPr/>
        <p:txBody>
          <a:bodyPr/>
          <a:lstStyle/>
          <a:p>
            <a:fld id="{18FA3253-8CD7-4167-9226-D6B478EAD8DE}"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3EE6C6BB-DEDC-4E02-9409-D88ED23146F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EE21B75-E3C8-46FB-992B-F8176A13B53E}"/>
              </a:ext>
            </a:extLst>
          </p:cNvPr>
          <p:cNvSpPr>
            <a:spLocks noGrp="1"/>
          </p:cNvSpPr>
          <p:nvPr>
            <p:ph type="sldNum" sz="quarter" idx="12"/>
          </p:nvPr>
        </p:nvSpPr>
        <p:spPr/>
        <p:txBody>
          <a:bodyPr/>
          <a:lstStyle/>
          <a:p>
            <a:fld id="{CF5DBCF1-3DCE-491F-85D6-B850EEBB8260}" type="slidenum">
              <a:rPr lang="zh-CN" altLang="en-US" smtClean="0"/>
              <a:t>‹#›</a:t>
            </a:fld>
            <a:endParaRPr lang="zh-CN" altLang="en-US"/>
          </a:p>
        </p:txBody>
      </p:sp>
    </p:spTree>
    <p:extLst>
      <p:ext uri="{BB962C8B-B14F-4D97-AF65-F5344CB8AC3E}">
        <p14:creationId xmlns:p14="http://schemas.microsoft.com/office/powerpoint/2010/main" val="2899203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A30639-1EEF-4D88-B853-35880E064CC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4D81114-F024-42CE-9BE7-F636C4AEAB9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6088FE6-F880-4E7A-BE5A-00A88E4B076C}"/>
              </a:ext>
            </a:extLst>
          </p:cNvPr>
          <p:cNvSpPr>
            <a:spLocks noGrp="1"/>
          </p:cNvSpPr>
          <p:nvPr>
            <p:ph type="dt" sz="half" idx="10"/>
          </p:nvPr>
        </p:nvSpPr>
        <p:spPr/>
        <p:txBody>
          <a:bodyPr/>
          <a:lstStyle/>
          <a:p>
            <a:fld id="{18FA3253-8CD7-4167-9226-D6B478EAD8DE}"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9C95C541-9960-42E4-AB3A-394777B890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43BE327-C12E-451F-90D2-812ACBA9D61D}"/>
              </a:ext>
            </a:extLst>
          </p:cNvPr>
          <p:cNvSpPr>
            <a:spLocks noGrp="1"/>
          </p:cNvSpPr>
          <p:nvPr>
            <p:ph type="sldNum" sz="quarter" idx="12"/>
          </p:nvPr>
        </p:nvSpPr>
        <p:spPr/>
        <p:txBody>
          <a:bodyPr/>
          <a:lstStyle/>
          <a:p>
            <a:fld id="{CF5DBCF1-3DCE-491F-85D6-B850EEBB8260}" type="slidenum">
              <a:rPr lang="zh-CN" altLang="en-US" smtClean="0"/>
              <a:t>‹#›</a:t>
            </a:fld>
            <a:endParaRPr lang="zh-CN" altLang="en-US"/>
          </a:p>
        </p:txBody>
      </p:sp>
    </p:spTree>
    <p:extLst>
      <p:ext uri="{BB962C8B-B14F-4D97-AF65-F5344CB8AC3E}">
        <p14:creationId xmlns:p14="http://schemas.microsoft.com/office/powerpoint/2010/main" val="1076606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1D0E77A-9B0B-4D07-8AB7-B563EDAFC5A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E08E62E-30D2-4BCD-9485-0BACBC2E9DB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3D5DDA2-9968-42E6-9ACD-83FF53F12655}"/>
              </a:ext>
            </a:extLst>
          </p:cNvPr>
          <p:cNvSpPr>
            <a:spLocks noGrp="1"/>
          </p:cNvSpPr>
          <p:nvPr>
            <p:ph type="dt" sz="half" idx="10"/>
          </p:nvPr>
        </p:nvSpPr>
        <p:spPr/>
        <p:txBody>
          <a:bodyPr/>
          <a:lstStyle/>
          <a:p>
            <a:fld id="{18FA3253-8CD7-4167-9226-D6B478EAD8DE}"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963E9C5E-4F0E-4926-9241-5ABED5C653B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8DC29C3-E946-475D-B9A8-890BFC267FB9}"/>
              </a:ext>
            </a:extLst>
          </p:cNvPr>
          <p:cNvSpPr>
            <a:spLocks noGrp="1"/>
          </p:cNvSpPr>
          <p:nvPr>
            <p:ph type="sldNum" sz="quarter" idx="12"/>
          </p:nvPr>
        </p:nvSpPr>
        <p:spPr/>
        <p:txBody>
          <a:bodyPr/>
          <a:lstStyle/>
          <a:p>
            <a:fld id="{CF5DBCF1-3DCE-491F-85D6-B850EEBB8260}" type="slidenum">
              <a:rPr lang="zh-CN" altLang="en-US" smtClean="0"/>
              <a:t>‹#›</a:t>
            </a:fld>
            <a:endParaRPr lang="zh-CN" altLang="en-US"/>
          </a:p>
        </p:txBody>
      </p:sp>
    </p:spTree>
    <p:extLst>
      <p:ext uri="{BB962C8B-B14F-4D97-AF65-F5344CB8AC3E}">
        <p14:creationId xmlns:p14="http://schemas.microsoft.com/office/powerpoint/2010/main" val="1667903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07538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857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029997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950014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7616790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330380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9331148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56127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951F34-241A-4373-BEFB-3CA7145EED6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8793FF7-8F6C-4CD3-8872-E48382ABA7D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A863432-F34B-4464-9C8C-34FBC8533911}"/>
              </a:ext>
            </a:extLst>
          </p:cNvPr>
          <p:cNvSpPr>
            <a:spLocks noGrp="1"/>
          </p:cNvSpPr>
          <p:nvPr>
            <p:ph type="dt" sz="half" idx="10"/>
          </p:nvPr>
        </p:nvSpPr>
        <p:spPr/>
        <p:txBody>
          <a:bodyPr/>
          <a:lstStyle/>
          <a:p>
            <a:fld id="{18FA3253-8CD7-4167-9226-D6B478EAD8DE}"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43B02827-789E-4B32-8316-9694321115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B40355C-6F94-468D-878C-861FEEE81F33}"/>
              </a:ext>
            </a:extLst>
          </p:cNvPr>
          <p:cNvSpPr>
            <a:spLocks noGrp="1"/>
          </p:cNvSpPr>
          <p:nvPr>
            <p:ph type="sldNum" sz="quarter" idx="12"/>
          </p:nvPr>
        </p:nvSpPr>
        <p:spPr/>
        <p:txBody>
          <a:bodyPr/>
          <a:lstStyle/>
          <a:p>
            <a:fld id="{CF5DBCF1-3DCE-491F-85D6-B850EEBB8260}" type="slidenum">
              <a:rPr lang="zh-CN" altLang="en-US" smtClean="0"/>
              <a:t>‹#›</a:t>
            </a:fld>
            <a:endParaRPr lang="zh-CN" altLang="en-US"/>
          </a:p>
        </p:txBody>
      </p:sp>
    </p:spTree>
    <p:extLst>
      <p:ext uri="{BB962C8B-B14F-4D97-AF65-F5344CB8AC3E}">
        <p14:creationId xmlns:p14="http://schemas.microsoft.com/office/powerpoint/2010/main" val="28729724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2069736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22474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377022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0441171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768189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9452003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52229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5902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10639560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7B3460-0933-4FB0-995A-CF6019F3E8EF}" type="datetimeFigureOut">
              <a:rPr lang="zh-CN" altLang="en-US" smtClean="0"/>
              <a:t>2019/4/23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18602607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5F8608-8CA7-4F3C-9EEC-8B7DED89F3C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6BBC669-33CC-4998-AA58-A9C4AAE384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4C62D1D3-2137-4F19-B781-911503FF125E}"/>
              </a:ext>
            </a:extLst>
          </p:cNvPr>
          <p:cNvSpPr>
            <a:spLocks noGrp="1"/>
          </p:cNvSpPr>
          <p:nvPr>
            <p:ph type="dt" sz="half" idx="10"/>
          </p:nvPr>
        </p:nvSpPr>
        <p:spPr/>
        <p:txBody>
          <a:bodyPr/>
          <a:lstStyle/>
          <a:p>
            <a:fld id="{18FA3253-8CD7-4167-9226-D6B478EAD8DE}"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D38B40FD-A208-4F94-98F4-DE20510D4A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BA357AE-56FB-4CD4-B0C4-D9688FA85E83}"/>
              </a:ext>
            </a:extLst>
          </p:cNvPr>
          <p:cNvSpPr>
            <a:spLocks noGrp="1"/>
          </p:cNvSpPr>
          <p:nvPr>
            <p:ph type="sldNum" sz="quarter" idx="12"/>
          </p:nvPr>
        </p:nvSpPr>
        <p:spPr/>
        <p:txBody>
          <a:bodyPr/>
          <a:lstStyle/>
          <a:p>
            <a:fld id="{CF5DBCF1-3DCE-491F-85D6-B850EEBB8260}" type="slidenum">
              <a:rPr lang="zh-CN" altLang="en-US" smtClean="0"/>
              <a:t>‹#›</a:t>
            </a:fld>
            <a:endParaRPr lang="zh-CN" altLang="en-US"/>
          </a:p>
        </p:txBody>
      </p:sp>
    </p:spTree>
    <p:extLst>
      <p:ext uri="{BB962C8B-B14F-4D97-AF65-F5344CB8AC3E}">
        <p14:creationId xmlns:p14="http://schemas.microsoft.com/office/powerpoint/2010/main" val="15652463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10995" y="162098"/>
            <a:ext cx="1447165" cy="1237995"/>
          </a:xfrm>
          <a:prstGeom prst="rect">
            <a:avLst/>
          </a:prstGeom>
        </p:spPr>
      </p:pic>
      <p:pic>
        <p:nvPicPr>
          <p:cNvPr id="17" name="图片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6413" y="1062025"/>
            <a:ext cx="1772412" cy="1555040"/>
          </a:xfrm>
          <a:prstGeom prst="rect">
            <a:avLst/>
          </a:prstGeom>
        </p:spPr>
      </p:pic>
      <p:pic>
        <p:nvPicPr>
          <p:cNvPr id="18" name="图片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33900" y="1043621"/>
            <a:ext cx="1742440" cy="1591848"/>
          </a:xfrm>
          <a:prstGeom prst="rect">
            <a:avLst/>
          </a:prstGeom>
        </p:spPr>
      </p:pic>
      <p:pic>
        <p:nvPicPr>
          <p:cNvPr id="19" name="图片 1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24565" y="1140"/>
            <a:ext cx="1710690" cy="1558641"/>
          </a:xfrm>
          <a:prstGeom prst="rect">
            <a:avLst/>
          </a:prstGeom>
        </p:spPr>
      </p:pic>
    </p:spTree>
    <p:extLst>
      <p:ext uri="{BB962C8B-B14F-4D97-AF65-F5344CB8AC3E}">
        <p14:creationId xmlns:p14="http://schemas.microsoft.com/office/powerpoint/2010/main" val="3254545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par>
                                <p:cTn id="12" presetID="21" presetClass="entr" presetSubtype="1"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heel(1)">
                                      <p:cBhvr>
                                        <p:cTn id="14" dur="2000"/>
                                        <p:tgtEl>
                                          <p:spTgt spid="18"/>
                                        </p:tgtEl>
                                      </p:cBhvr>
                                    </p:animEffect>
                                  </p:childTnLst>
                                </p:cTn>
                              </p:par>
                              <p:par>
                                <p:cTn id="15" presetID="21" presetClass="entr" presetSubtype="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par>
                                <p:cTn id="18" presetID="21"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2540" y="1322070"/>
            <a:ext cx="12187555" cy="5534660"/>
          </a:xfrm>
          <a:prstGeom prst="rect">
            <a:avLst/>
          </a:prstGeom>
        </p:spPr>
      </p:pic>
    </p:spTree>
    <p:extLst>
      <p:ext uri="{BB962C8B-B14F-4D97-AF65-F5344CB8AC3E}">
        <p14:creationId xmlns:p14="http://schemas.microsoft.com/office/powerpoint/2010/main" val="2415486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strips(downRight)">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C95708-AD59-4A44-86F8-5D01E3DA85E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E1AFFE1-B63B-4BB4-A65C-DB880770F441}"/>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07F79E5-564B-4B15-BE96-51742F2D05D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0774654-3FE2-4723-9AFF-DD128AB68F62}"/>
              </a:ext>
            </a:extLst>
          </p:cNvPr>
          <p:cNvSpPr>
            <a:spLocks noGrp="1"/>
          </p:cNvSpPr>
          <p:nvPr>
            <p:ph type="dt" sz="half" idx="10"/>
          </p:nvPr>
        </p:nvSpPr>
        <p:spPr/>
        <p:txBody>
          <a:bodyPr/>
          <a:lstStyle/>
          <a:p>
            <a:fld id="{18FA3253-8CD7-4167-9226-D6B478EAD8DE}"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E79519B9-61B4-4BD0-881E-99E460837D3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8C716BA-A281-4A9D-A59B-82B10500CE0A}"/>
              </a:ext>
            </a:extLst>
          </p:cNvPr>
          <p:cNvSpPr>
            <a:spLocks noGrp="1"/>
          </p:cNvSpPr>
          <p:nvPr>
            <p:ph type="sldNum" sz="quarter" idx="12"/>
          </p:nvPr>
        </p:nvSpPr>
        <p:spPr/>
        <p:txBody>
          <a:bodyPr/>
          <a:lstStyle/>
          <a:p>
            <a:fld id="{CF5DBCF1-3DCE-491F-85D6-B850EEBB8260}" type="slidenum">
              <a:rPr lang="zh-CN" altLang="en-US" smtClean="0"/>
              <a:t>‹#›</a:t>
            </a:fld>
            <a:endParaRPr lang="zh-CN" altLang="en-US"/>
          </a:p>
        </p:txBody>
      </p:sp>
    </p:spTree>
    <p:extLst>
      <p:ext uri="{BB962C8B-B14F-4D97-AF65-F5344CB8AC3E}">
        <p14:creationId xmlns:p14="http://schemas.microsoft.com/office/powerpoint/2010/main" val="1225226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29644C-724E-4C09-8CEC-7994673CC61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6F21712-3C6A-42A2-96BD-9D8BC90280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C031039-72C7-4A73-8CD5-CB1AE395850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72CEECC6-A93D-410B-93E0-4D91CEF6C5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3871E11-7044-477D-BB6D-9E32F4599FAB}"/>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713E445-F1F0-4C07-832D-7C837206B055}"/>
              </a:ext>
            </a:extLst>
          </p:cNvPr>
          <p:cNvSpPr>
            <a:spLocks noGrp="1"/>
          </p:cNvSpPr>
          <p:nvPr>
            <p:ph type="dt" sz="half" idx="10"/>
          </p:nvPr>
        </p:nvSpPr>
        <p:spPr/>
        <p:txBody>
          <a:bodyPr/>
          <a:lstStyle/>
          <a:p>
            <a:fld id="{18FA3253-8CD7-4167-9226-D6B478EAD8DE}" type="datetimeFigureOut">
              <a:rPr lang="zh-CN" altLang="en-US" smtClean="0"/>
              <a:t>2019/4/23 Tuesday</a:t>
            </a:fld>
            <a:endParaRPr lang="zh-CN" altLang="en-US"/>
          </a:p>
        </p:txBody>
      </p:sp>
      <p:sp>
        <p:nvSpPr>
          <p:cNvPr id="8" name="页脚占位符 7">
            <a:extLst>
              <a:ext uri="{FF2B5EF4-FFF2-40B4-BE49-F238E27FC236}">
                <a16:creationId xmlns:a16="http://schemas.microsoft.com/office/drawing/2014/main" id="{68C15936-5B10-4E2A-BEB7-291C3D426AA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6D4F451-C428-4E7F-B782-A3C752EF5972}"/>
              </a:ext>
            </a:extLst>
          </p:cNvPr>
          <p:cNvSpPr>
            <a:spLocks noGrp="1"/>
          </p:cNvSpPr>
          <p:nvPr>
            <p:ph type="sldNum" sz="quarter" idx="12"/>
          </p:nvPr>
        </p:nvSpPr>
        <p:spPr/>
        <p:txBody>
          <a:bodyPr/>
          <a:lstStyle/>
          <a:p>
            <a:fld id="{CF5DBCF1-3DCE-491F-85D6-B850EEBB8260}" type="slidenum">
              <a:rPr lang="zh-CN" altLang="en-US" smtClean="0"/>
              <a:t>‹#›</a:t>
            </a:fld>
            <a:endParaRPr lang="zh-CN" altLang="en-US"/>
          </a:p>
        </p:txBody>
      </p:sp>
    </p:spTree>
    <p:extLst>
      <p:ext uri="{BB962C8B-B14F-4D97-AF65-F5344CB8AC3E}">
        <p14:creationId xmlns:p14="http://schemas.microsoft.com/office/powerpoint/2010/main" val="12065449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41903D-9D28-4F4B-8B55-983ACF8ADE0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5D8D16A-D2C1-4D2C-9EAE-9B4341555515}"/>
              </a:ext>
            </a:extLst>
          </p:cNvPr>
          <p:cNvSpPr>
            <a:spLocks noGrp="1"/>
          </p:cNvSpPr>
          <p:nvPr>
            <p:ph type="dt" sz="half" idx="10"/>
          </p:nvPr>
        </p:nvSpPr>
        <p:spPr/>
        <p:txBody>
          <a:bodyPr/>
          <a:lstStyle/>
          <a:p>
            <a:fld id="{18FA3253-8CD7-4167-9226-D6B478EAD8DE}" type="datetimeFigureOut">
              <a:rPr lang="zh-CN" altLang="en-US" smtClean="0"/>
              <a:t>2019/4/23 Tuesday</a:t>
            </a:fld>
            <a:endParaRPr lang="zh-CN" altLang="en-US"/>
          </a:p>
        </p:txBody>
      </p:sp>
      <p:sp>
        <p:nvSpPr>
          <p:cNvPr id="4" name="页脚占位符 3">
            <a:extLst>
              <a:ext uri="{FF2B5EF4-FFF2-40B4-BE49-F238E27FC236}">
                <a16:creationId xmlns:a16="http://schemas.microsoft.com/office/drawing/2014/main" id="{471B7E6C-7C36-4CB4-82D6-33594BFDAF5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E2C50AA-C47E-496C-975F-38BD8C505603}"/>
              </a:ext>
            </a:extLst>
          </p:cNvPr>
          <p:cNvSpPr>
            <a:spLocks noGrp="1"/>
          </p:cNvSpPr>
          <p:nvPr>
            <p:ph type="sldNum" sz="quarter" idx="12"/>
          </p:nvPr>
        </p:nvSpPr>
        <p:spPr/>
        <p:txBody>
          <a:bodyPr/>
          <a:lstStyle/>
          <a:p>
            <a:fld id="{CF5DBCF1-3DCE-491F-85D6-B850EEBB8260}" type="slidenum">
              <a:rPr lang="zh-CN" altLang="en-US" smtClean="0"/>
              <a:t>‹#›</a:t>
            </a:fld>
            <a:endParaRPr lang="zh-CN" altLang="en-US"/>
          </a:p>
        </p:txBody>
      </p:sp>
    </p:spTree>
    <p:extLst>
      <p:ext uri="{BB962C8B-B14F-4D97-AF65-F5344CB8AC3E}">
        <p14:creationId xmlns:p14="http://schemas.microsoft.com/office/powerpoint/2010/main" val="1366764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39FEEE4-96E1-49CF-8519-7E664369B7BB}"/>
              </a:ext>
            </a:extLst>
          </p:cNvPr>
          <p:cNvSpPr>
            <a:spLocks noGrp="1"/>
          </p:cNvSpPr>
          <p:nvPr>
            <p:ph type="dt" sz="half" idx="10"/>
          </p:nvPr>
        </p:nvSpPr>
        <p:spPr/>
        <p:txBody>
          <a:bodyPr/>
          <a:lstStyle/>
          <a:p>
            <a:fld id="{18FA3253-8CD7-4167-9226-D6B478EAD8DE}" type="datetimeFigureOut">
              <a:rPr lang="zh-CN" altLang="en-US" smtClean="0"/>
              <a:t>2019/4/23 Tuesday</a:t>
            </a:fld>
            <a:endParaRPr lang="zh-CN" altLang="en-US"/>
          </a:p>
        </p:txBody>
      </p:sp>
      <p:sp>
        <p:nvSpPr>
          <p:cNvPr id="3" name="页脚占位符 2">
            <a:extLst>
              <a:ext uri="{FF2B5EF4-FFF2-40B4-BE49-F238E27FC236}">
                <a16:creationId xmlns:a16="http://schemas.microsoft.com/office/drawing/2014/main" id="{CF308B37-E627-46F7-9B48-AD069202240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F32187B-8862-439C-8EC0-6A1994838602}"/>
              </a:ext>
            </a:extLst>
          </p:cNvPr>
          <p:cNvSpPr>
            <a:spLocks noGrp="1"/>
          </p:cNvSpPr>
          <p:nvPr>
            <p:ph type="sldNum" sz="quarter" idx="12"/>
          </p:nvPr>
        </p:nvSpPr>
        <p:spPr/>
        <p:txBody>
          <a:bodyPr/>
          <a:lstStyle/>
          <a:p>
            <a:fld id="{CF5DBCF1-3DCE-491F-85D6-B850EEBB8260}" type="slidenum">
              <a:rPr lang="zh-CN" altLang="en-US" smtClean="0"/>
              <a:t>‹#›</a:t>
            </a:fld>
            <a:endParaRPr lang="zh-CN" altLang="en-US"/>
          </a:p>
        </p:txBody>
      </p:sp>
    </p:spTree>
    <p:extLst>
      <p:ext uri="{BB962C8B-B14F-4D97-AF65-F5344CB8AC3E}">
        <p14:creationId xmlns:p14="http://schemas.microsoft.com/office/powerpoint/2010/main" val="3431146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EB642D-1122-416E-AAD0-5BF963D3062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DA55C7A-545E-41E8-A635-D0E74EA4D9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749B196-5817-42E2-A607-DE9DA89AB0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D641DF1-3E05-4A82-91D5-3B44E06773DD}"/>
              </a:ext>
            </a:extLst>
          </p:cNvPr>
          <p:cNvSpPr>
            <a:spLocks noGrp="1"/>
          </p:cNvSpPr>
          <p:nvPr>
            <p:ph type="dt" sz="half" idx="10"/>
          </p:nvPr>
        </p:nvSpPr>
        <p:spPr/>
        <p:txBody>
          <a:bodyPr/>
          <a:lstStyle/>
          <a:p>
            <a:fld id="{18FA3253-8CD7-4167-9226-D6B478EAD8DE}"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CB1D4874-EB4C-46E8-9E94-19473BC5C5F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A6C3E95-4ECE-4348-A015-0B0F9ADB737C}"/>
              </a:ext>
            </a:extLst>
          </p:cNvPr>
          <p:cNvSpPr>
            <a:spLocks noGrp="1"/>
          </p:cNvSpPr>
          <p:nvPr>
            <p:ph type="sldNum" sz="quarter" idx="12"/>
          </p:nvPr>
        </p:nvSpPr>
        <p:spPr/>
        <p:txBody>
          <a:bodyPr/>
          <a:lstStyle/>
          <a:p>
            <a:fld id="{CF5DBCF1-3DCE-491F-85D6-B850EEBB8260}" type="slidenum">
              <a:rPr lang="zh-CN" altLang="en-US" smtClean="0"/>
              <a:t>‹#›</a:t>
            </a:fld>
            <a:endParaRPr lang="zh-CN" altLang="en-US"/>
          </a:p>
        </p:txBody>
      </p:sp>
    </p:spTree>
    <p:extLst>
      <p:ext uri="{BB962C8B-B14F-4D97-AF65-F5344CB8AC3E}">
        <p14:creationId xmlns:p14="http://schemas.microsoft.com/office/powerpoint/2010/main" val="2307838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ED78BC-E18D-4A51-99B5-C13F7B3036F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FDEA464-685D-4F3C-A83A-0D89790ABC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7F22EA0-179E-458F-BA24-29256E1427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F1EC7A1-901A-41E2-95F8-E4F944BBB494}"/>
              </a:ext>
            </a:extLst>
          </p:cNvPr>
          <p:cNvSpPr>
            <a:spLocks noGrp="1"/>
          </p:cNvSpPr>
          <p:nvPr>
            <p:ph type="dt" sz="half" idx="10"/>
          </p:nvPr>
        </p:nvSpPr>
        <p:spPr/>
        <p:txBody>
          <a:bodyPr/>
          <a:lstStyle/>
          <a:p>
            <a:fld id="{18FA3253-8CD7-4167-9226-D6B478EAD8DE}" type="datetimeFigureOut">
              <a:rPr lang="zh-CN" altLang="en-US" smtClean="0"/>
              <a:t>2019/4/23 Tuesday</a:t>
            </a:fld>
            <a:endParaRPr lang="zh-CN" altLang="en-US"/>
          </a:p>
        </p:txBody>
      </p:sp>
      <p:sp>
        <p:nvSpPr>
          <p:cNvPr id="6" name="页脚占位符 5">
            <a:extLst>
              <a:ext uri="{FF2B5EF4-FFF2-40B4-BE49-F238E27FC236}">
                <a16:creationId xmlns:a16="http://schemas.microsoft.com/office/drawing/2014/main" id="{84104FB3-442D-4B3C-82FF-D0925B34926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C1A84A7-3468-494A-A860-A2BA00102C48}"/>
              </a:ext>
            </a:extLst>
          </p:cNvPr>
          <p:cNvSpPr>
            <a:spLocks noGrp="1"/>
          </p:cNvSpPr>
          <p:nvPr>
            <p:ph type="sldNum" sz="quarter" idx="12"/>
          </p:nvPr>
        </p:nvSpPr>
        <p:spPr/>
        <p:txBody>
          <a:bodyPr/>
          <a:lstStyle/>
          <a:p>
            <a:fld id="{CF5DBCF1-3DCE-491F-85D6-B850EEBB8260}" type="slidenum">
              <a:rPr lang="zh-CN" altLang="en-US" smtClean="0"/>
              <a:t>‹#›</a:t>
            </a:fld>
            <a:endParaRPr lang="zh-CN" altLang="en-US"/>
          </a:p>
        </p:txBody>
      </p:sp>
    </p:spTree>
    <p:extLst>
      <p:ext uri="{BB962C8B-B14F-4D97-AF65-F5344CB8AC3E}">
        <p14:creationId xmlns:p14="http://schemas.microsoft.com/office/powerpoint/2010/main" val="1684389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1.jp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3.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2598800-510D-4FB9-8F30-FFBE3031F4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62BC703-F225-4009-BB30-9436BAEBE8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81C5D9E-C148-4EEE-A182-9D153C069C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FA3253-8CD7-4167-9226-D6B478EAD8DE}" type="datetimeFigureOut">
              <a:rPr lang="zh-CN" altLang="en-US" smtClean="0"/>
              <a:t>2019/4/23 Tuesday</a:t>
            </a:fld>
            <a:endParaRPr lang="zh-CN" altLang="en-US"/>
          </a:p>
        </p:txBody>
      </p:sp>
      <p:sp>
        <p:nvSpPr>
          <p:cNvPr id="5" name="页脚占位符 4">
            <a:extLst>
              <a:ext uri="{FF2B5EF4-FFF2-40B4-BE49-F238E27FC236}">
                <a16:creationId xmlns:a16="http://schemas.microsoft.com/office/drawing/2014/main" id="{B58409A9-C320-48C3-8931-EFF1C2DBEC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D2372BB-3469-48C4-B80A-5C76570911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5DBCF1-3DCE-491F-85D6-B850EEBB8260}" type="slidenum">
              <a:rPr lang="zh-CN" altLang="en-US" smtClean="0"/>
              <a:t>‹#›</a:t>
            </a:fld>
            <a:endParaRPr lang="zh-CN" altLang="en-US"/>
          </a:p>
        </p:txBody>
      </p:sp>
    </p:spTree>
    <p:extLst>
      <p:ext uri="{BB962C8B-B14F-4D97-AF65-F5344CB8AC3E}">
        <p14:creationId xmlns:p14="http://schemas.microsoft.com/office/powerpoint/2010/main" val="6450657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321953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7B3460-0933-4FB0-995A-CF6019F3E8EF}" type="datetimeFigureOut">
              <a:rPr lang="zh-CN" altLang="en-US" smtClean="0"/>
              <a:t>2019/4/23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461620-F94D-4413-BA67-BD8FF33BBD51}" type="slidenum">
              <a:rPr lang="zh-CN" altLang="en-US" smtClean="0"/>
              <a:t>‹#›</a:t>
            </a:fld>
            <a:endParaRPr lang="zh-CN" altLang="en-US"/>
          </a:p>
        </p:txBody>
      </p:sp>
    </p:spTree>
    <p:extLst>
      <p:ext uri="{BB962C8B-B14F-4D97-AF65-F5344CB8AC3E}">
        <p14:creationId xmlns:p14="http://schemas.microsoft.com/office/powerpoint/2010/main" val="44940749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9.jp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21.jpeg"/><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23.jp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4.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7079" y="84696"/>
            <a:ext cx="1447577" cy="1237995"/>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16026" y="669971"/>
            <a:ext cx="1772412" cy="1555040"/>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6384" y="1034942"/>
            <a:ext cx="1742899" cy="1591848"/>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4736" y="-18985"/>
            <a:ext cx="1710704" cy="1558641"/>
          </a:xfrm>
          <a:prstGeom prst="rect">
            <a:avLst/>
          </a:prstGeom>
        </p:spPr>
      </p:pic>
      <p:sp>
        <p:nvSpPr>
          <p:cNvPr id="24" name="TextBox 4"/>
          <p:cNvSpPr txBox="1"/>
          <p:nvPr/>
        </p:nvSpPr>
        <p:spPr>
          <a:xfrm>
            <a:off x="3574382" y="2458655"/>
            <a:ext cx="4620708" cy="522971"/>
          </a:xfrm>
          <a:prstGeom prst="rect">
            <a:avLst/>
          </a:prstGeom>
          <a:noFill/>
        </p:spPr>
        <p:txBody>
          <a:bodyPr wrap="none" rtlCol="0">
            <a:spAutoFit/>
          </a:bodyPr>
          <a:lstStyle/>
          <a:p>
            <a:pPr algn="ctr"/>
            <a:r>
              <a:rPr lang="zh-CN" altLang="en-US" sz="2799" spc="600" dirty="0">
                <a:solidFill>
                  <a:schemeClr val="bg1"/>
                </a:solidFill>
                <a:latin typeface="张海山锐线体简" panose="02000000000000000000" pitchFamily="2" charset="-122"/>
                <a:ea typeface="张海山锐线体简" panose="02000000000000000000" pitchFamily="2" charset="-122"/>
              </a:rPr>
              <a:t>夏</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季</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教</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育</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类</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通</a:t>
            </a:r>
            <a:r>
              <a:rPr lang="en-US" altLang="zh-CN" sz="2799" spc="600" dirty="0">
                <a:solidFill>
                  <a:schemeClr val="bg1"/>
                </a:solidFill>
                <a:latin typeface="张海山锐线体简" panose="02000000000000000000" pitchFamily="2" charset="-122"/>
                <a:ea typeface="张海山锐线体简" panose="02000000000000000000" pitchFamily="2" charset="-122"/>
              </a:rPr>
              <a:t>/</a:t>
            </a:r>
            <a:r>
              <a:rPr lang="zh-CN" altLang="en-US" sz="2799" spc="600" dirty="0">
                <a:solidFill>
                  <a:schemeClr val="bg1"/>
                </a:solidFill>
                <a:latin typeface="张海山锐线体简" panose="02000000000000000000" pitchFamily="2" charset="-122"/>
                <a:ea typeface="张海山锐线体简" panose="02000000000000000000" pitchFamily="2" charset="-122"/>
              </a:rPr>
              <a:t>用</a:t>
            </a:r>
            <a:endParaRPr lang="en-US" altLang="zh-CN" sz="2799" spc="600" dirty="0">
              <a:solidFill>
                <a:schemeClr val="bg1"/>
              </a:solidFill>
              <a:latin typeface="张海山锐线体简" panose="02000000000000000000" pitchFamily="2" charset="-122"/>
              <a:ea typeface="张海山锐线体简" panose="02000000000000000000" pitchFamily="2" charset="-122"/>
            </a:endParaRPr>
          </a:p>
        </p:txBody>
      </p:sp>
      <p:sp>
        <p:nvSpPr>
          <p:cNvPr id="26" name="TextBox 4"/>
          <p:cNvSpPr txBox="1"/>
          <p:nvPr/>
        </p:nvSpPr>
        <p:spPr>
          <a:xfrm>
            <a:off x="3854598" y="875046"/>
            <a:ext cx="3999813" cy="1877181"/>
          </a:xfrm>
          <a:prstGeom prst="rect">
            <a:avLst/>
          </a:prstGeom>
          <a:noFill/>
        </p:spPr>
        <p:txBody>
          <a:bodyPr wrap="none" rtlCol="0">
            <a:spAutoFit/>
          </a:bodyPr>
          <a:lstStyle/>
          <a:p>
            <a:pPr algn="ctr"/>
            <a:r>
              <a:rPr lang="zh-CN" altLang="en-US" sz="3999" spc="-150" dirty="0">
                <a:solidFill>
                  <a:srgbClr val="519B5C"/>
                </a:solidFill>
                <a:latin typeface="华文新魏" panose="02010800040101010101" pitchFamily="2" charset="-122"/>
                <a:ea typeface="华文新魏" panose="02010800040101010101" pitchFamily="2" charset="-122"/>
              </a:rPr>
              <a:t>          </a:t>
            </a:r>
            <a:r>
              <a:rPr lang="zh-CN" altLang="en-US" sz="3999" spc="-150" dirty="0">
                <a:solidFill>
                  <a:srgbClr val="FF0000"/>
                </a:solidFill>
                <a:latin typeface="华文新魏" panose="02010800040101010101" pitchFamily="2" charset="-122"/>
                <a:ea typeface="华文新魏" panose="02010800040101010101" pitchFamily="2" charset="-122"/>
              </a:rPr>
              <a:t>第七章</a:t>
            </a:r>
            <a:r>
              <a:rPr lang="zh-CN" altLang="en-US" sz="7199" spc="-150" dirty="0">
                <a:solidFill>
                  <a:srgbClr val="519B5C"/>
                </a:solidFill>
                <a:latin typeface="华文新魏" panose="02010800040101010101" pitchFamily="2" charset="-122"/>
                <a:ea typeface="华文新魏" panose="02010800040101010101" pitchFamily="2" charset="-122"/>
              </a:rPr>
              <a:t>　 </a:t>
            </a:r>
            <a:endParaRPr lang="en-US" altLang="zh-CN" sz="7199" spc="-150" dirty="0">
              <a:solidFill>
                <a:srgbClr val="519B5C"/>
              </a:solidFill>
              <a:latin typeface="华文新魏" panose="02010800040101010101" pitchFamily="2" charset="-122"/>
              <a:ea typeface="华文新魏" panose="02010800040101010101" pitchFamily="2" charset="-122"/>
            </a:endParaRPr>
          </a:p>
          <a:p>
            <a:pPr algn="ctr"/>
            <a:r>
              <a:rPr lang="zh-CN" altLang="en-US" sz="4399" spc="-150" dirty="0">
                <a:solidFill>
                  <a:srgbClr val="519B5C"/>
                </a:solidFill>
                <a:latin typeface="华文新魏" panose="02010800040101010101" pitchFamily="2" charset="-122"/>
                <a:ea typeface="华文新魏" panose="02010800040101010101" pitchFamily="2" charset="-122"/>
              </a:rPr>
              <a:t>学前儿童的想象</a:t>
            </a:r>
            <a:endParaRPr lang="en-US" altLang="zh-CN" sz="4399" spc="-150" dirty="0">
              <a:solidFill>
                <a:srgbClr val="519B5C"/>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26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750"/>
                                </p:stCondLst>
                                <p:childTnLst>
                                  <p:par>
                                    <p:cTn id="17" presetID="2" presetClass="entr" presetSubtype="9" fill="hold" nodeType="afterEffect" p14:presetBounceEnd="50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50000">
                                          <p:cBhvr additive="base">
                                            <p:cTn id="19"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14:presetBounceEnd="50000">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14:bounceEnd="50000">
                                          <p:cBhvr additive="base">
                                            <p:cTn id="23"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14:presetBounceEnd="50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50000">
                                          <p:cBhvr additive="base">
                                            <p:cTn id="27"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14:presetBounceEnd="50000">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14:bounceEnd="50000">
                                          <p:cBhvr additive="base">
                                            <p:cTn id="31"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750"/>
                                            <p:tgtEl>
                                              <p:spTgt spid="6"/>
                                            </p:tgtEl>
                                          </p:cBhvr>
                                        </p:animEffect>
                                      </p:childTnLst>
                                    </p:cTn>
                                  </p:par>
                                </p:childTnLst>
                              </p:cTn>
                            </p:par>
                            <p:par>
                              <p:cTn id="8" fill="hold">
                                <p:stCondLst>
                                  <p:cond delay="750"/>
                                </p:stCondLst>
                                <p:childTnLst>
                                  <p:par>
                                    <p:cTn id="9" presetID="14" presetClass="entr" presetSubtype="10" fill="hold" grpId="0" nodeType="afterEffect">
                                      <p:stCondLst>
                                        <p:cond delay="0"/>
                                      </p:stCondLst>
                                      <p:iterate type="lt">
                                        <p:tmPct val="30000"/>
                                      </p:iterate>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2600"/>
                                </p:stCondLst>
                                <p:childTnLst>
                                  <p:par>
                                    <p:cTn id="13" presetID="14" presetClass="entr" presetSubtype="10" fill="hold" grpId="0" nodeType="afterEffect">
                                      <p:stCondLst>
                                        <p:cond delay="0"/>
                                      </p:stCondLst>
                                      <p:iterate type="lt">
                                        <p:tmPct val="30000"/>
                                      </p:iterate>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250"/>
                                            <p:tgtEl>
                                              <p:spTgt spid="24"/>
                                            </p:tgtEl>
                                          </p:cBhvr>
                                        </p:animEffect>
                                      </p:childTnLst>
                                    </p:cTn>
                                  </p:par>
                                </p:childTnLst>
                              </p:cTn>
                            </p:par>
                            <p:par>
                              <p:cTn id="16" fill="hold">
                                <p:stCondLst>
                                  <p:cond delay="375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25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12ADD03D-D967-440A-8E93-8F5E8847F1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6305"/>
            <a:ext cx="12191999" cy="1368490"/>
          </a:xfrm>
          <a:prstGeom prst="rect">
            <a:avLst/>
          </a:prstGeom>
        </p:spPr>
      </p:pic>
      <p:sp>
        <p:nvSpPr>
          <p:cNvPr id="5" name="矩形 4"/>
          <p:cNvSpPr/>
          <p:nvPr/>
        </p:nvSpPr>
        <p:spPr>
          <a:xfrm>
            <a:off x="0" y="869132"/>
            <a:ext cx="4638676" cy="4716855"/>
          </a:xfrm>
          <a:prstGeom prst="rect">
            <a:avLst/>
          </a:prstGeom>
          <a:solidFill>
            <a:schemeClr val="accent3">
              <a:lumMod val="20000"/>
              <a:lumOff val="8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82319" y="2524124"/>
            <a:ext cx="3187630" cy="2489375"/>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572519" y="1050686"/>
            <a:ext cx="6575267" cy="1111859"/>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二、</a:t>
            </a:r>
            <a:r>
              <a:rPr lang="en-US" altLang="zh-CN" sz="3200" cap="small" dirty="0">
                <a:solidFill>
                  <a:srgbClr val="5D9D2F"/>
                </a:solidFill>
                <a:latin typeface="华文新魏" panose="02010800040101010101" pitchFamily="2" charset="-122"/>
                <a:ea typeface="华文新魏" panose="02010800040101010101" pitchFamily="2" charset="-122"/>
              </a:rPr>
              <a:t>3 </a:t>
            </a:r>
            <a:r>
              <a:rPr lang="zh-CN" altLang="en-US" sz="3200" cap="small" dirty="0">
                <a:solidFill>
                  <a:srgbClr val="5D9D2F"/>
                </a:solidFill>
                <a:latin typeface="华文新魏" panose="02010800040101010101" pitchFamily="2" charset="-122"/>
                <a:ea typeface="华文新魏" panose="02010800040101010101" pitchFamily="2" charset="-122"/>
              </a:rPr>
              <a:t>～ </a:t>
            </a:r>
            <a:r>
              <a:rPr lang="en-US" altLang="zh-CN" sz="3200" cap="small" dirty="0">
                <a:solidFill>
                  <a:srgbClr val="5D9D2F"/>
                </a:solidFill>
                <a:latin typeface="华文新魏" panose="02010800040101010101" pitchFamily="2" charset="-122"/>
                <a:ea typeface="华文新魏" panose="02010800040101010101" pitchFamily="2" charset="-122"/>
              </a:rPr>
              <a:t>6 </a:t>
            </a:r>
            <a:r>
              <a:rPr lang="zh-CN" altLang="en-US" sz="3200" cap="small" dirty="0">
                <a:solidFill>
                  <a:srgbClr val="5D9D2F"/>
                </a:solidFill>
                <a:latin typeface="华文新魏" panose="02010800040101010101" pitchFamily="2" charset="-122"/>
                <a:ea typeface="华文新魏" panose="02010800040101010101" pitchFamily="2" charset="-122"/>
              </a:rPr>
              <a:t>岁儿童</a:t>
            </a:r>
            <a:endParaRPr lang="en-US" altLang="zh-CN" sz="3200" cap="small" dirty="0">
              <a:solidFill>
                <a:srgbClr val="5D9D2F"/>
              </a:solidFill>
              <a:latin typeface="华文新魏" panose="02010800040101010101" pitchFamily="2" charset="-122"/>
              <a:ea typeface="华文新魏" panose="02010800040101010101" pitchFamily="2" charset="-122"/>
            </a:endParaRPr>
          </a:p>
          <a:p>
            <a:r>
              <a:rPr lang="zh-CN" altLang="en-US" sz="3200" cap="small" dirty="0">
                <a:solidFill>
                  <a:srgbClr val="5D9D2F"/>
                </a:solidFill>
                <a:latin typeface="华文新魏" panose="02010800040101010101" pitchFamily="2" charset="-122"/>
                <a:ea typeface="华文新魏" panose="02010800040101010101" pitchFamily="2" charset="-122"/>
              </a:rPr>
              <a:t>        想象</a:t>
            </a:r>
            <a:r>
              <a:rPr lang="zh-CN" altLang="en-US" sz="3600" cap="small" dirty="0">
                <a:solidFill>
                  <a:srgbClr val="5D9D2F"/>
                </a:solidFill>
                <a:latin typeface="华文新魏" panose="02010800040101010101" pitchFamily="2" charset="-122"/>
                <a:ea typeface="华文新魏" panose="02010800040101010101" pitchFamily="2" charset="-122"/>
              </a:rPr>
              <a:t>发展的特点</a:t>
            </a:r>
            <a:endParaRPr lang="en-US" sz="3600"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4816444" y="258901"/>
            <a:ext cx="7194581" cy="6001643"/>
          </a:xfrm>
          <a:prstGeom prst="rect">
            <a:avLst/>
          </a:prstGeom>
          <a:noFill/>
        </p:spPr>
        <p:txBody>
          <a:bodyPr wrap="square" rtlCol="0">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（一）无意想象占优势，有意想象逐渐发展</a:t>
            </a:r>
          </a:p>
          <a:p>
            <a:endParaRPr lang="en-US" altLang="zh-CN" sz="2800" dirty="0">
              <a:solidFill>
                <a:srgbClr val="00B0F0"/>
              </a:solidFill>
              <a:latin typeface="华文新魏" panose="02010800040101010101" pitchFamily="2" charset="-122"/>
              <a:ea typeface="华文新魏" panose="02010800040101010101" pitchFamily="2" charset="-122"/>
            </a:endParaRPr>
          </a:p>
          <a:p>
            <a:r>
              <a:rPr lang="en-US" altLang="zh-CN" sz="2800" dirty="0">
                <a:solidFill>
                  <a:srgbClr val="00B0F0"/>
                </a:solidFill>
                <a:latin typeface="华文新魏" panose="02010800040101010101" pitchFamily="2" charset="-122"/>
                <a:ea typeface="华文新魏" panose="02010800040101010101" pitchFamily="2" charset="-122"/>
              </a:rPr>
              <a:t>1. </a:t>
            </a:r>
            <a:r>
              <a:rPr lang="zh-CN" altLang="en-US" sz="2800" dirty="0">
                <a:solidFill>
                  <a:srgbClr val="00B0F0"/>
                </a:solidFill>
                <a:latin typeface="华文新魏" panose="02010800040101010101" pitchFamily="2" charset="-122"/>
                <a:ea typeface="华文新魏" panose="02010800040101010101" pitchFamily="2" charset="-122"/>
              </a:rPr>
              <a:t>幼儿的无意想象占优势</a:t>
            </a:r>
          </a:p>
          <a:p>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1</a:t>
            </a:r>
            <a:r>
              <a:rPr lang="zh-CN" altLang="en-US" sz="2000" dirty="0">
                <a:solidFill>
                  <a:srgbClr val="00B050"/>
                </a:solidFill>
                <a:latin typeface="华文新魏" panose="02010800040101010101" pitchFamily="2" charset="-122"/>
                <a:ea typeface="华文新魏" panose="02010800040101010101" pitchFamily="2" charset="-122"/>
              </a:rPr>
              <a:t>）想象无预定目的，由外界刺激直接引起</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幼儿的想象常常没有自己预定的目的，想象活动往往随着外界刺激物的出现而产生</a:t>
            </a: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2</a:t>
            </a:r>
            <a:r>
              <a:rPr lang="zh-CN" altLang="en-US" sz="2000" dirty="0">
                <a:solidFill>
                  <a:srgbClr val="00B050"/>
                </a:solidFill>
                <a:latin typeface="华文新魏" panose="02010800040101010101" pitchFamily="2" charset="-122"/>
                <a:ea typeface="华文新魏" panose="02010800040101010101" pitchFamily="2" charset="-122"/>
              </a:rPr>
              <a:t>）想象的主题不稳定</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幼儿想象进行的过程往往也受外界事物的直接影响。因此，想象的方向常常随外界刺激的变化而变化，想象的主题容易改变。具体表现为：一会儿想到这个，一会儿又想到那个。</a:t>
            </a: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3</a:t>
            </a:r>
            <a:r>
              <a:rPr lang="zh-CN" altLang="en-US" sz="2000" dirty="0">
                <a:solidFill>
                  <a:srgbClr val="00B050"/>
                </a:solidFill>
                <a:latin typeface="华文新魏" panose="02010800040101010101" pitchFamily="2" charset="-122"/>
                <a:ea typeface="华文新魏" panose="02010800040101010101" pitchFamily="2" charset="-122"/>
              </a:rPr>
              <a:t>）想象的内容零散，无系统</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由于想象的主题没有预定目的，主题不稳定，因此幼儿想象的内容是零散的，所想象的形象之间不存在有机的联系。</a:t>
            </a: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4</a:t>
            </a:r>
            <a:r>
              <a:rPr lang="zh-CN" altLang="en-US" sz="2000" dirty="0">
                <a:solidFill>
                  <a:srgbClr val="00B050"/>
                </a:solidFill>
                <a:latin typeface="华文新魏" panose="02010800040101010101" pitchFamily="2" charset="-122"/>
                <a:ea typeface="华文新魏" panose="02010800040101010101" pitchFamily="2" charset="-122"/>
              </a:rPr>
              <a:t>）以想象过程为满足</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幼儿的想象往往不追求达到一定目的，只满足于想象的过程。</a:t>
            </a:r>
          </a:p>
          <a:p>
            <a:r>
              <a:rPr lang="zh-CN" altLang="en-US" sz="2000" dirty="0">
                <a:solidFill>
                  <a:srgbClr val="00B050"/>
                </a:solidFill>
                <a:latin typeface="华文新魏" panose="02010800040101010101" pitchFamily="2" charset="-122"/>
                <a:ea typeface="华文新魏" panose="02010800040101010101" pitchFamily="2" charset="-122"/>
              </a:rPr>
              <a:t>（</a:t>
            </a:r>
            <a:r>
              <a:rPr lang="en-US" altLang="zh-CN" sz="2000" dirty="0">
                <a:solidFill>
                  <a:srgbClr val="00B050"/>
                </a:solidFill>
                <a:latin typeface="华文新魏" panose="02010800040101010101" pitchFamily="2" charset="-122"/>
                <a:ea typeface="华文新魏" panose="02010800040101010101" pitchFamily="2" charset="-122"/>
              </a:rPr>
              <a:t>5</a:t>
            </a:r>
            <a:r>
              <a:rPr lang="zh-CN" altLang="en-US" sz="2000" dirty="0">
                <a:solidFill>
                  <a:srgbClr val="00B050"/>
                </a:solidFill>
                <a:latin typeface="华文新魏" panose="02010800040101010101" pitchFamily="2" charset="-122"/>
                <a:ea typeface="华文新魏" panose="02010800040101010101" pitchFamily="2" charset="-122"/>
              </a:rPr>
              <a:t>）想象受情绪和兴趣的影响</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儿童想象不仅受到外界刺激的影响，也可能因为自己的情绪和兴趣的改变而改变。</a:t>
            </a:r>
            <a:endParaRPr lang="zh-CN" altLang="en-US" sz="105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398811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13"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260"/>
          <p:cNvSpPr/>
          <p:nvPr/>
        </p:nvSpPr>
        <p:spPr>
          <a:xfrm>
            <a:off x="8733790"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pic>
        <p:nvPicPr>
          <p:cNvPr id="12" name="图片 11">
            <a:extLst>
              <a:ext uri="{FF2B5EF4-FFF2-40B4-BE49-F238E27FC236}">
                <a16:creationId xmlns:a16="http://schemas.microsoft.com/office/drawing/2014/main" id="{06D95F8E-D051-4909-A714-AE0B39FAF7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6305"/>
            <a:ext cx="12192000" cy="1368490"/>
          </a:xfrm>
          <a:prstGeom prst="rect">
            <a:avLst/>
          </a:prstGeom>
        </p:spPr>
      </p:pic>
      <p:sp>
        <p:nvSpPr>
          <p:cNvPr id="2" name="矩形: 剪去对角 1">
            <a:extLst>
              <a:ext uri="{FF2B5EF4-FFF2-40B4-BE49-F238E27FC236}">
                <a16:creationId xmlns:a16="http://schemas.microsoft.com/office/drawing/2014/main" id="{CF4294BA-4631-4395-A11E-D88882D1570F}"/>
              </a:ext>
            </a:extLst>
          </p:cNvPr>
          <p:cNvSpPr/>
          <p:nvPr/>
        </p:nvSpPr>
        <p:spPr>
          <a:xfrm>
            <a:off x="23665" y="1502875"/>
            <a:ext cx="5373634" cy="859323"/>
          </a:xfrm>
          <a:prstGeom prst="snip2DiagRect">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9" name="任意多边形: 形状 259"/>
          <p:cNvSpPr/>
          <p:nvPr/>
        </p:nvSpPr>
        <p:spPr>
          <a:xfrm flipH="1" flipV="1">
            <a:off x="6985"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7820025" y="662347"/>
            <a:ext cx="3673636" cy="2157054"/>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896100" y="51620"/>
            <a:ext cx="3957800" cy="2539180"/>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3DF7FDC-D6AA-42DB-88AA-673BA1DDBFE4}"/>
              </a:ext>
            </a:extLst>
          </p:cNvPr>
          <p:cNvSpPr txBox="1"/>
          <p:nvPr/>
        </p:nvSpPr>
        <p:spPr>
          <a:xfrm>
            <a:off x="320996" y="2934192"/>
            <a:ext cx="11267915" cy="2308324"/>
          </a:xfrm>
          <a:prstGeom prst="rect">
            <a:avLst/>
          </a:prstGeom>
          <a:noFill/>
        </p:spPr>
        <p:txBody>
          <a:bodyPr wrap="square" rtlCol="0">
            <a:spAutoFit/>
          </a:bodyPr>
          <a:lstStyle/>
          <a:p>
            <a:endParaRPr lang="en-US" altLang="zh-CN" sz="2400" dirty="0">
              <a:solidFill>
                <a:srgbClr val="FF0000"/>
              </a:solidFill>
              <a:latin typeface="华文新魏" panose="02010800040101010101" pitchFamily="2" charset="-122"/>
              <a:ea typeface="华文新魏" panose="02010800040101010101" pitchFamily="2" charset="-122"/>
            </a:endParaRPr>
          </a:p>
          <a:p>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有意想象在幼儿期开始萌芽，到幼儿晚期会有比较明显的发展，具体表现是：在活动中出现了有目的、有主题的想象；想象的主题逐渐稳定；为了实现主题，能够克服一定的困难。但是总的说来，</a:t>
            </a:r>
            <a:r>
              <a:rPr lang="en-US" altLang="zh-CN" sz="2400" dirty="0">
                <a:solidFill>
                  <a:schemeClr val="tx1">
                    <a:lumMod val="65000"/>
                    <a:lumOff val="35000"/>
                  </a:schemeClr>
                </a:solidFill>
                <a:latin typeface="华文新魏" panose="02010800040101010101" pitchFamily="2" charset="-122"/>
                <a:ea typeface="华文新魏" panose="02010800040101010101" pitchFamily="2" charset="-122"/>
              </a:rPr>
              <a:t>6 </a:t>
            </a:r>
            <a:r>
              <a:rPr lang="zh-CN" altLang="en-US" sz="2400" dirty="0">
                <a:solidFill>
                  <a:schemeClr val="tx1">
                    <a:lumMod val="65000"/>
                    <a:lumOff val="35000"/>
                  </a:schemeClr>
                </a:solidFill>
                <a:latin typeface="华文新魏" panose="02010800040101010101" pitchFamily="2" charset="-122"/>
                <a:ea typeface="华文新魏" panose="02010800040101010101" pitchFamily="2" charset="-122"/>
              </a:rPr>
              <a:t>岁前儿童有意想象的水平还很低，需要通过适当的教育来发展提高其水平。有实验研究结果发现：儿童进行有意想象的活动数量随年龄的增长而增加。</a:t>
            </a:r>
            <a:endParaRPr lang="zh-CN" altLang="en-US" sz="1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5" name="矩形 4"/>
          <p:cNvSpPr/>
          <p:nvPr/>
        </p:nvSpPr>
        <p:spPr>
          <a:xfrm>
            <a:off x="438357" y="1622322"/>
            <a:ext cx="4738798" cy="584775"/>
          </a:xfrm>
          <a:prstGeom prst="rect">
            <a:avLst/>
          </a:prstGeom>
        </p:spPr>
        <p:txBody>
          <a:bodyPr wrap="none">
            <a:spAutoFit/>
          </a:bodyPr>
          <a:lstStyle/>
          <a:p>
            <a:r>
              <a:rPr lang="en-US" altLang="zh-CN" sz="3200" dirty="0">
                <a:solidFill>
                  <a:srgbClr val="FF0000"/>
                </a:solidFill>
                <a:latin typeface="华文新魏" panose="02010800040101010101" pitchFamily="2" charset="-122"/>
                <a:ea typeface="华文新魏" panose="02010800040101010101" pitchFamily="2" charset="-122"/>
              </a:rPr>
              <a:t>2. </a:t>
            </a:r>
            <a:r>
              <a:rPr lang="zh-CN" altLang="en-US" sz="3200" dirty="0">
                <a:solidFill>
                  <a:srgbClr val="FF0000"/>
                </a:solidFill>
                <a:latin typeface="华文新魏" panose="02010800040101010101" pitchFamily="2" charset="-122"/>
                <a:ea typeface="华文新魏" panose="02010800040101010101" pitchFamily="2" charset="-122"/>
              </a:rPr>
              <a:t>幼儿有意想象逐渐发展</a:t>
            </a:r>
          </a:p>
        </p:txBody>
      </p:sp>
    </p:spTree>
    <p:extLst>
      <p:ext uri="{BB962C8B-B14F-4D97-AF65-F5344CB8AC3E}">
        <p14:creationId xmlns:p14="http://schemas.microsoft.com/office/powerpoint/2010/main" val="1015206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18"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randombar(horizontal)">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DA3BFB2-3113-4BB6-907D-280B6FC30D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6305"/>
            <a:ext cx="12192000" cy="1368490"/>
          </a:xfrm>
          <a:prstGeom prst="rect">
            <a:avLst/>
          </a:prstGeom>
        </p:spPr>
      </p:pic>
      <p:sp>
        <p:nvSpPr>
          <p:cNvPr id="2" name="矩形 1">
            <a:extLst>
              <a:ext uri="{FF2B5EF4-FFF2-40B4-BE49-F238E27FC236}">
                <a16:creationId xmlns:a16="http://schemas.microsoft.com/office/drawing/2014/main" id="{E42B088D-CF16-4ACA-8819-D4AEE2333D03}"/>
              </a:ext>
            </a:extLst>
          </p:cNvPr>
          <p:cNvSpPr/>
          <p:nvPr/>
        </p:nvSpPr>
        <p:spPr>
          <a:xfrm>
            <a:off x="2983914" y="321970"/>
            <a:ext cx="8693420" cy="6002630"/>
          </a:xfrm>
          <a:prstGeom prst="rect">
            <a:avLst/>
          </a:prstGeom>
          <a:solidFill>
            <a:srgbClr val="519B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249771" y="684630"/>
            <a:ext cx="3964258" cy="4729482"/>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4157961" y="563605"/>
            <a:ext cx="6966811" cy="434664"/>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400" cap="small" dirty="0">
                <a:solidFill>
                  <a:srgbClr val="FF0000"/>
                </a:solidFill>
                <a:latin typeface="华文新魏" panose="02010800040101010101" pitchFamily="2" charset="-122"/>
                <a:ea typeface="华文新魏" panose="02010800040101010101" pitchFamily="2" charset="-122"/>
              </a:rPr>
              <a:t>（二）再造想象占主要地位，创造想象开始发展</a:t>
            </a:r>
            <a:endParaRPr lang="en-US" sz="2400" cap="small" dirty="0">
              <a:solidFill>
                <a:srgbClr val="FF0000"/>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4497856" y="1199948"/>
            <a:ext cx="6895650" cy="4708981"/>
          </a:xfrm>
          <a:prstGeom prst="rect">
            <a:avLst/>
          </a:prstGeom>
          <a:noFill/>
        </p:spPr>
        <p:txBody>
          <a:bodyPr wrap="square" rtlCol="0">
            <a:spAutoFit/>
          </a:bodyPr>
          <a:lstStyle/>
          <a:p>
            <a:r>
              <a:rPr lang="en-US" altLang="zh-CN" sz="2000" dirty="0">
                <a:solidFill>
                  <a:schemeClr val="bg1"/>
                </a:solidFill>
                <a:latin typeface="华文新魏" panose="02010800040101010101" pitchFamily="2" charset="-122"/>
                <a:ea typeface="华文新魏" panose="02010800040101010101" pitchFamily="2" charset="-122"/>
              </a:rPr>
              <a:t>1. </a:t>
            </a:r>
            <a:r>
              <a:rPr lang="zh-CN" altLang="en-US" sz="2000" dirty="0">
                <a:solidFill>
                  <a:schemeClr val="bg1"/>
                </a:solidFill>
                <a:latin typeface="华文新魏" panose="02010800040101010101" pitchFamily="2" charset="-122"/>
                <a:ea typeface="华文新魏" panose="02010800040101010101" pitchFamily="2" charset="-122"/>
              </a:rPr>
              <a:t>幼儿再造想象的特点</a:t>
            </a:r>
          </a:p>
          <a:p>
            <a:r>
              <a:rPr lang="zh-CN" altLang="en-US" sz="2000" dirty="0">
                <a:solidFill>
                  <a:schemeClr val="bg1"/>
                </a:solidFill>
                <a:latin typeface="华文新魏" panose="02010800040101010101" pitchFamily="2" charset="-122"/>
                <a:ea typeface="华文新魏" panose="02010800040101010101" pitchFamily="2" charset="-122"/>
              </a:rPr>
              <a:t>（</a:t>
            </a:r>
            <a:r>
              <a:rPr lang="en-US" altLang="zh-CN" sz="2000" dirty="0">
                <a:solidFill>
                  <a:schemeClr val="bg1"/>
                </a:solidFill>
                <a:latin typeface="华文新魏" panose="02010800040101010101" pitchFamily="2" charset="-122"/>
                <a:ea typeface="华文新魏" panose="02010800040101010101" pitchFamily="2" charset="-122"/>
              </a:rPr>
              <a:t>1</a:t>
            </a:r>
            <a:r>
              <a:rPr lang="zh-CN" altLang="en-US" sz="2000" dirty="0">
                <a:solidFill>
                  <a:schemeClr val="bg1"/>
                </a:solidFill>
                <a:latin typeface="华文新魏" panose="02010800040101010101" pitchFamily="2" charset="-122"/>
                <a:ea typeface="华文新魏" panose="02010800040101010101" pitchFamily="2" charset="-122"/>
              </a:rPr>
              <a:t>）幼儿的想象常依赖于成人的语言描述、外界刺激或实际动作</a:t>
            </a:r>
          </a:p>
          <a:p>
            <a:r>
              <a:rPr lang="zh-CN" altLang="en-US" sz="2000" dirty="0">
                <a:solidFill>
                  <a:schemeClr val="bg1"/>
                </a:solidFill>
                <a:latin typeface="华文新魏" panose="02010800040101010101" pitchFamily="2" charset="-122"/>
                <a:ea typeface="华文新魏" panose="02010800040101010101" pitchFamily="2" charset="-122"/>
              </a:rPr>
              <a:t>（</a:t>
            </a:r>
            <a:r>
              <a:rPr lang="en-US" altLang="zh-CN" sz="2000" dirty="0">
                <a:solidFill>
                  <a:schemeClr val="bg1"/>
                </a:solidFill>
                <a:latin typeface="华文新魏" panose="02010800040101010101" pitchFamily="2" charset="-122"/>
                <a:ea typeface="华文新魏" panose="02010800040101010101" pitchFamily="2" charset="-122"/>
              </a:rPr>
              <a:t>2</a:t>
            </a:r>
            <a:r>
              <a:rPr lang="zh-CN" altLang="en-US" sz="2000" dirty="0">
                <a:solidFill>
                  <a:schemeClr val="bg1"/>
                </a:solidFill>
                <a:latin typeface="华文新魏" panose="02010800040101010101" pitchFamily="2" charset="-122"/>
                <a:ea typeface="华文新魏" panose="02010800040101010101" pitchFamily="2" charset="-122"/>
              </a:rPr>
              <a:t>）幼儿的想象多是简单的复制与模仿</a:t>
            </a:r>
          </a:p>
          <a:p>
            <a:endParaRPr lang="en-US" altLang="zh-CN" sz="2000" dirty="0">
              <a:solidFill>
                <a:schemeClr val="bg1"/>
              </a:solidFill>
              <a:latin typeface="华文新魏" panose="02010800040101010101" pitchFamily="2" charset="-122"/>
              <a:ea typeface="华文新魏" panose="02010800040101010101" pitchFamily="2" charset="-122"/>
            </a:endParaRPr>
          </a:p>
          <a:p>
            <a:r>
              <a:rPr lang="en-US" altLang="zh-CN" sz="2000" dirty="0">
                <a:solidFill>
                  <a:schemeClr val="bg1"/>
                </a:solidFill>
                <a:latin typeface="华文新魏" panose="02010800040101010101" pitchFamily="2" charset="-122"/>
                <a:ea typeface="华文新魏" panose="02010800040101010101" pitchFamily="2" charset="-122"/>
              </a:rPr>
              <a:t>2. </a:t>
            </a:r>
            <a:r>
              <a:rPr lang="zh-CN" altLang="en-US" sz="2000" dirty="0">
                <a:solidFill>
                  <a:schemeClr val="bg1"/>
                </a:solidFill>
                <a:latin typeface="华文新魏" panose="02010800040101010101" pitchFamily="2" charset="-122"/>
                <a:ea typeface="华文新魏" panose="02010800040101010101" pitchFamily="2" charset="-122"/>
              </a:rPr>
              <a:t>幼儿创造想象的特点</a:t>
            </a:r>
          </a:p>
          <a:p>
            <a:r>
              <a:rPr lang="zh-CN" altLang="en-US" sz="2000" dirty="0">
                <a:solidFill>
                  <a:schemeClr val="bg1"/>
                </a:solidFill>
                <a:latin typeface="华文新魏" panose="02010800040101010101" pitchFamily="2" charset="-122"/>
                <a:ea typeface="华文新魏" panose="02010800040101010101" pitchFamily="2" charset="-122"/>
              </a:rPr>
              <a:t>（</a:t>
            </a:r>
            <a:r>
              <a:rPr lang="en-US" altLang="zh-CN" sz="2000" dirty="0">
                <a:solidFill>
                  <a:schemeClr val="bg1"/>
                </a:solidFill>
                <a:latin typeface="华文新魏" panose="02010800040101010101" pitchFamily="2" charset="-122"/>
                <a:ea typeface="华文新魏" panose="02010800040101010101" pitchFamily="2" charset="-122"/>
              </a:rPr>
              <a:t>1</a:t>
            </a:r>
            <a:r>
              <a:rPr lang="zh-CN" altLang="en-US" sz="2000" dirty="0">
                <a:solidFill>
                  <a:schemeClr val="bg1"/>
                </a:solidFill>
                <a:latin typeface="华文新魏" panose="02010800040101010101" pitchFamily="2" charset="-122"/>
                <a:ea typeface="华文新魏" panose="02010800040101010101" pitchFamily="2" charset="-122"/>
              </a:rPr>
              <a:t>）最初的创造想象是无意的自由联想，严格地说还不是创造想象。</a:t>
            </a:r>
          </a:p>
          <a:p>
            <a:r>
              <a:rPr lang="zh-CN" altLang="en-US" sz="2000" dirty="0">
                <a:solidFill>
                  <a:schemeClr val="bg1"/>
                </a:solidFill>
                <a:latin typeface="华文新魏" panose="02010800040101010101" pitchFamily="2" charset="-122"/>
                <a:ea typeface="华文新魏" panose="02010800040101010101" pitchFamily="2" charset="-122"/>
              </a:rPr>
              <a:t>（</a:t>
            </a:r>
            <a:r>
              <a:rPr lang="en-US" altLang="zh-CN" sz="2000" dirty="0">
                <a:solidFill>
                  <a:schemeClr val="bg1"/>
                </a:solidFill>
                <a:latin typeface="华文新魏" panose="02010800040101010101" pitchFamily="2" charset="-122"/>
                <a:ea typeface="华文新魏" panose="02010800040101010101" pitchFamily="2" charset="-122"/>
              </a:rPr>
              <a:t>2</a:t>
            </a:r>
            <a:r>
              <a:rPr lang="zh-CN" altLang="en-US" sz="2000" dirty="0">
                <a:solidFill>
                  <a:schemeClr val="bg1"/>
                </a:solidFill>
                <a:latin typeface="华文新魏" panose="02010800040101010101" pitchFamily="2" charset="-122"/>
                <a:ea typeface="华文新魏" panose="02010800040101010101" pitchFamily="2" charset="-122"/>
              </a:rPr>
              <a:t>）幼儿想象出的新形象和原型稍微有些不同，或是在原型基础上做微小的变化。比如，原型是三角形，幼儿多加了一条边就变成了四边形。这既是模仿，但又不是完全的模仿。</a:t>
            </a:r>
          </a:p>
          <a:p>
            <a:r>
              <a:rPr lang="zh-CN" altLang="en-US" sz="2000" dirty="0">
                <a:solidFill>
                  <a:schemeClr val="bg1"/>
                </a:solidFill>
                <a:latin typeface="华文新魏" panose="02010800040101010101" pitchFamily="2" charset="-122"/>
                <a:ea typeface="华文新魏" panose="02010800040101010101" pitchFamily="2" charset="-122"/>
              </a:rPr>
              <a:t>（</a:t>
            </a:r>
            <a:r>
              <a:rPr lang="en-US" altLang="zh-CN" sz="2000" dirty="0">
                <a:solidFill>
                  <a:schemeClr val="bg1"/>
                </a:solidFill>
                <a:latin typeface="华文新魏" panose="02010800040101010101" pitchFamily="2" charset="-122"/>
                <a:ea typeface="华文新魏" panose="02010800040101010101" pitchFamily="2" charset="-122"/>
              </a:rPr>
              <a:t>3</a:t>
            </a:r>
            <a:r>
              <a:rPr lang="zh-CN" altLang="en-US" sz="2000" dirty="0">
                <a:solidFill>
                  <a:schemeClr val="bg1"/>
                </a:solidFill>
                <a:latin typeface="华文新魏" panose="02010800040101010101" pitchFamily="2" charset="-122"/>
                <a:ea typeface="华文新魏" panose="02010800040101010101" pitchFamily="2" charset="-122"/>
              </a:rPr>
              <a:t>）幼儿创造想象发展的表现在于：情节逐渐丰富，从原型发散出来的数量和种类增加，以及能够从不同中找出非常规性的相似，如从三个以“品”字形套在一起的圆圈想象出三角形。</a:t>
            </a:r>
            <a:endParaRPr lang="zh-CN" altLang="en-US" sz="1050" dirty="0">
              <a:solidFill>
                <a:schemeClr val="bg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581245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1)">
                                      <p:cBhvr>
                                        <p:cTn id="13" dur="2000"/>
                                        <p:tgtEl>
                                          <p:spTgt spid="13"/>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heel(1)">
                                      <p:cBhvr>
                                        <p:cTn id="16" dur="2000"/>
                                        <p:tgtEl>
                                          <p:spTgt spid="16"/>
                                        </p:tgtEl>
                                      </p:cBhvr>
                                    </p:animEffect>
                                  </p:childTnLst>
                                </p:cTn>
                              </p:par>
                              <p:par>
                                <p:cTn id="17" presetID="21" presetClass="entr" presetSubtype="1"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A374DA2C-4D85-4766-8445-F4A5D57E56FA}"/>
              </a:ext>
            </a:extLst>
          </p:cNvPr>
          <p:cNvSpPr/>
          <p:nvPr/>
        </p:nvSpPr>
        <p:spPr>
          <a:xfrm>
            <a:off x="181069" y="452673"/>
            <a:ext cx="5595042" cy="633743"/>
          </a:xfrm>
          <a:prstGeom prst="homePlate">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D30593E8-70CB-410C-B4BB-7135769776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630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594478" y="3140666"/>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542108" y="751771"/>
            <a:ext cx="5158690" cy="4982279"/>
          </a:xfrm>
          <a:prstGeom prst="rect">
            <a:avLst/>
          </a:prstGeom>
          <a:noFill/>
          <a:ln w="76200">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1" y="534439"/>
            <a:ext cx="6966811" cy="434664"/>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400" cap="small" dirty="0">
                <a:solidFill>
                  <a:srgbClr val="FF0000"/>
                </a:solidFill>
                <a:latin typeface="华文新魏" panose="02010800040101010101" pitchFamily="2" charset="-122"/>
                <a:ea typeface="华文新魏" panose="02010800040101010101" pitchFamily="2" charset="-122"/>
              </a:rPr>
              <a:t>（三）儿童的想象容易同现实相混淆</a:t>
            </a:r>
            <a:endParaRPr lang="en-US" sz="2400" cap="small" dirty="0">
              <a:solidFill>
                <a:srgbClr val="FF0000"/>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49771" y="1332087"/>
            <a:ext cx="5816444" cy="1754326"/>
          </a:xfrm>
          <a:prstGeom prst="rect">
            <a:avLst/>
          </a:prstGeom>
          <a:noFill/>
        </p:spPr>
        <p:txBody>
          <a:bodyPr wrap="square" rtlCol="0">
            <a:spAutoFit/>
          </a:bodyPr>
          <a:lstStyle/>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想象脱离现实</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儿童想象的夸张性就体现出了儿童想象脱离了现实。儿童认知水平处于感性认识占优势的阶段，无法看到事物的本质，同时还会受到自身情绪的影响。</a:t>
            </a:r>
          </a:p>
          <a:p>
            <a:endParaRPr lang="en-US" altLang="zh-CN" sz="2400" dirty="0">
              <a:solidFill>
                <a:srgbClr val="00B0F0"/>
              </a:solidFill>
              <a:latin typeface="华文新魏" panose="02010800040101010101" pitchFamily="2" charset="-122"/>
              <a:ea typeface="华文新魏" panose="02010800040101010101" pitchFamily="2" charset="-122"/>
            </a:endParaRPr>
          </a:p>
        </p:txBody>
      </p:sp>
      <p:sp>
        <p:nvSpPr>
          <p:cNvPr id="5" name="矩形 4"/>
          <p:cNvSpPr/>
          <p:nvPr/>
        </p:nvSpPr>
        <p:spPr>
          <a:xfrm>
            <a:off x="6730678" y="1211223"/>
            <a:ext cx="4781550" cy="4062651"/>
          </a:xfrm>
          <a:prstGeom prst="rect">
            <a:avLst/>
          </a:prstGeom>
        </p:spPr>
        <p:txBody>
          <a:bodyPr wrap="square">
            <a:spAutoFit/>
          </a:bodyPr>
          <a:lstStyle/>
          <a:p>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想象与现实相混</a:t>
            </a:r>
          </a:p>
          <a:p>
            <a:endParaRPr lang="en-US" altLang="zh-CN" dirty="0">
              <a:solidFill>
                <a:srgbClr val="00B050"/>
              </a:solidFill>
              <a:latin typeface="华文新魏" panose="02010800040101010101" pitchFamily="2" charset="-122"/>
              <a:ea typeface="华文新魏" panose="02010800040101010101" pitchFamily="2" charset="-122"/>
            </a:endParaRPr>
          </a:p>
          <a:p>
            <a:r>
              <a:rPr lang="zh-CN" altLang="en-US" dirty="0">
                <a:solidFill>
                  <a:srgbClr val="00B050"/>
                </a:solidFill>
                <a:latin typeface="华文新魏" panose="02010800040101010101" pitchFamily="2" charset="-122"/>
                <a:ea typeface="华文新魏" panose="02010800040101010101" pitchFamily="2" charset="-122"/>
              </a:rPr>
              <a:t>（</a:t>
            </a:r>
            <a:r>
              <a:rPr lang="en-US" altLang="zh-CN" dirty="0">
                <a:solidFill>
                  <a:srgbClr val="00B050"/>
                </a:solidFill>
                <a:latin typeface="华文新魏" panose="02010800040101010101" pitchFamily="2" charset="-122"/>
                <a:ea typeface="华文新魏" panose="02010800040101010101" pitchFamily="2" charset="-122"/>
              </a:rPr>
              <a:t>1</a:t>
            </a:r>
            <a:r>
              <a:rPr lang="zh-CN" altLang="en-US" dirty="0">
                <a:solidFill>
                  <a:srgbClr val="00B050"/>
                </a:solidFill>
                <a:latin typeface="华文新魏" panose="02010800040101010101" pitchFamily="2" charset="-122"/>
                <a:ea typeface="华文新魏" panose="02010800040101010101" pitchFamily="2" charset="-122"/>
              </a:rPr>
              <a:t>）“说谎话”</a:t>
            </a:r>
          </a:p>
          <a:p>
            <a:endParaRPr lang="en-US" altLang="zh-CN"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幼儿“说谎话”反映了他们通过想象去脱离现实的限制，表达自己的想法、观点、愿望等，也使自己的情感得以宣泄。然而，在幼儿阶段，他们认识水平不高，对现实的认识还不充分，无法对想象与现实之间的联系与区别进行区分，所以出现了将想象当作现实的“无中生有”的现象，成人要充分了解这一特点，并引导幼儿逐步认识什么是想象中的事，什么是实际发生的事，而不是从道德方面批评幼儿“吹牛”“撒谎”等。</a:t>
            </a:r>
            <a:endParaRPr lang="zh-CN" altLang="en-US" sz="10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516923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par>
                                <p:cTn id="20" presetID="22" presetClass="entr" presetSubtype="8"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3" grpId="0"/>
      <p:bldP spid="16"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B63294E3-6FC5-4E63-B62C-1EF77A1C23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6305"/>
            <a:ext cx="12192000" cy="1368490"/>
          </a:xfrm>
          <a:prstGeom prst="rect">
            <a:avLst/>
          </a:prstGeom>
        </p:spPr>
      </p:pic>
      <p:sp>
        <p:nvSpPr>
          <p:cNvPr id="9" name="矩形 8"/>
          <p:cNvSpPr/>
          <p:nvPr/>
        </p:nvSpPr>
        <p:spPr>
          <a:xfrm>
            <a:off x="0" y="3505200"/>
            <a:ext cx="6438900" cy="248462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5" name="矩形 4"/>
          <p:cNvSpPr/>
          <p:nvPr/>
        </p:nvSpPr>
        <p:spPr>
          <a:xfrm>
            <a:off x="0" y="619125"/>
            <a:ext cx="6438900" cy="248462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655668" y="1491020"/>
            <a:ext cx="5120522" cy="3576279"/>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3DF7FDC-D6AA-42DB-88AA-673BA1DDBFE4}"/>
              </a:ext>
            </a:extLst>
          </p:cNvPr>
          <p:cNvSpPr txBox="1"/>
          <p:nvPr/>
        </p:nvSpPr>
        <p:spPr>
          <a:xfrm>
            <a:off x="279556" y="688261"/>
            <a:ext cx="5816444" cy="5201424"/>
          </a:xfrm>
          <a:prstGeom prst="rect">
            <a:avLst/>
          </a:prstGeom>
          <a:noFill/>
        </p:spPr>
        <p:txBody>
          <a:bodyPr wrap="square" rtlCol="0">
            <a:spAutoFit/>
          </a:bodyPr>
          <a:lstStyle/>
          <a:p>
            <a:r>
              <a:rPr lang="zh-CN" altLang="en-US" sz="2400" dirty="0">
                <a:solidFill>
                  <a:srgbClr val="00B050"/>
                </a:solidFill>
                <a:latin typeface="华文新魏" panose="02010800040101010101" pitchFamily="2" charset="-122"/>
                <a:ea typeface="华文新魏" panose="02010800040101010101" pitchFamily="2" charset="-122"/>
              </a:rPr>
              <a:t>（</a:t>
            </a:r>
            <a:r>
              <a:rPr lang="en-US" altLang="zh-CN" sz="2400" dirty="0">
                <a:solidFill>
                  <a:srgbClr val="00B050"/>
                </a:solidFill>
                <a:latin typeface="华文新魏" panose="02010800040101010101" pitchFamily="2" charset="-122"/>
                <a:ea typeface="华文新魏" panose="02010800040101010101" pitchFamily="2" charset="-122"/>
              </a:rPr>
              <a:t>2</a:t>
            </a:r>
            <a:r>
              <a:rPr lang="zh-CN" altLang="en-US" sz="2400" dirty="0">
                <a:solidFill>
                  <a:srgbClr val="00B050"/>
                </a:solidFill>
                <a:latin typeface="华文新魏" panose="02010800040101010101" pitchFamily="2" charset="-122"/>
                <a:ea typeface="华文新魏" panose="02010800040101010101" pitchFamily="2" charset="-122"/>
              </a:rPr>
              <a:t>）想象中的“伙伴”</a:t>
            </a:r>
          </a:p>
          <a:p>
            <a:r>
              <a:rPr lang="zh-CN" altLang="en-US" sz="2000" dirty="0">
                <a:latin typeface="华文新魏" panose="02010800040101010101" pitchFamily="2" charset="-122"/>
                <a:ea typeface="华文新魏" panose="02010800040101010101" pitchFamily="2" charset="-122"/>
              </a:rPr>
              <a:t>有些幼儿会常常和他们喜爱的娃娃、小猫、小兔等毛绒动物或家中养的宠物说“悄悄话”，玩游戏，分享自己的快乐或分担自己的忧伤。这就是幼儿想象中的“伙伴”。幼儿想象中的“伙伴”不仅会用一个具体的物体来代表，而且还可能是随时出现在想象中的一些形象。</a:t>
            </a:r>
          </a:p>
          <a:p>
            <a:endParaRPr lang="en-US" altLang="zh-CN" sz="2000" dirty="0">
              <a:latin typeface="华文新魏" panose="02010800040101010101" pitchFamily="2" charset="-122"/>
              <a:ea typeface="华文新魏" panose="02010800040101010101" pitchFamily="2" charset="-122"/>
            </a:endParaRPr>
          </a:p>
          <a:p>
            <a:endParaRPr lang="en-US" altLang="zh-CN" sz="2400" dirty="0">
              <a:solidFill>
                <a:srgbClr val="00B050"/>
              </a:solidFill>
              <a:latin typeface="华文新魏" panose="02010800040101010101" pitchFamily="2" charset="-122"/>
              <a:ea typeface="华文新魏" panose="02010800040101010101" pitchFamily="2" charset="-122"/>
            </a:endParaRPr>
          </a:p>
          <a:p>
            <a:r>
              <a:rPr lang="zh-CN" altLang="en-US" sz="2400" dirty="0">
                <a:solidFill>
                  <a:srgbClr val="00B050"/>
                </a:solidFill>
                <a:latin typeface="华文新魏" panose="02010800040101010101" pitchFamily="2" charset="-122"/>
                <a:ea typeface="华文新魏" panose="02010800040101010101" pitchFamily="2" charset="-122"/>
              </a:rPr>
              <a:t>（</a:t>
            </a:r>
            <a:r>
              <a:rPr lang="en-US" altLang="zh-CN" sz="2400" dirty="0">
                <a:solidFill>
                  <a:srgbClr val="00B050"/>
                </a:solidFill>
                <a:latin typeface="华文新魏" panose="02010800040101010101" pitchFamily="2" charset="-122"/>
                <a:ea typeface="华文新魏" panose="02010800040101010101" pitchFamily="2" charset="-122"/>
              </a:rPr>
              <a:t>3</a:t>
            </a:r>
            <a:r>
              <a:rPr lang="zh-CN" altLang="en-US" sz="2400" dirty="0">
                <a:solidFill>
                  <a:srgbClr val="00B050"/>
                </a:solidFill>
                <a:latin typeface="华文新魏" panose="02010800040101010101" pitchFamily="2" charset="-122"/>
                <a:ea typeface="华文新魏" panose="02010800040101010101" pitchFamily="2" charset="-122"/>
              </a:rPr>
              <a:t>）想象的拟人化</a:t>
            </a:r>
          </a:p>
          <a:p>
            <a:r>
              <a:rPr lang="zh-CN" altLang="en-US" sz="2000" dirty="0">
                <a:latin typeface="华文新魏" panose="02010800040101010101" pitchFamily="2" charset="-122"/>
                <a:ea typeface="华文新魏" panose="02010800040101010101" pitchFamily="2" charset="-122"/>
              </a:rPr>
              <a:t>常在幼儿园看到孩子给太阳画上眼睛、嘴巴，给小猫、小兔扎上蝴蝶结，这是想象拟人化的反映，也是想象与现实相混淆的方面。幼儿的这种“拟人化”倾向，也反映了幼儿思维的“自我中心”的特点。不过，随着年龄的增长和经验的丰富，“拟人化”现象会逐渐减少。</a:t>
            </a:r>
            <a:endParaRPr lang="zh-CN" altLang="en-US" sz="10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538640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3"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第三节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3017622" y="2152918"/>
            <a:ext cx="5825887" cy="1446215"/>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           想象在学前</a:t>
            </a:r>
            <a:endParaRPr kumimoji="1" lang="en-US" altLang="zh-CN" sz="4399" dirty="0">
              <a:solidFill>
                <a:srgbClr val="FF0000"/>
              </a:solidFill>
              <a:latin typeface="华文新魏" panose="02010800040101010101" pitchFamily="2" charset="-122"/>
              <a:ea typeface="华文新魏" panose="02010800040101010101" pitchFamily="2" charset="-122"/>
            </a:endParaRPr>
          </a:p>
          <a:p>
            <a:r>
              <a:rPr kumimoji="1" lang="zh-CN" altLang="en-US" sz="4399" dirty="0">
                <a:solidFill>
                  <a:srgbClr val="FF0000"/>
                </a:solidFill>
                <a:latin typeface="华文新魏" panose="02010800040101010101" pitchFamily="2" charset="-122"/>
                <a:ea typeface="华文新魏" panose="02010800040101010101" pitchFamily="2" charset="-122"/>
              </a:rPr>
              <a:t>儿童教育活动中的运用</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36525568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53"/>
          <p:cNvSpPr/>
          <p:nvPr/>
        </p:nvSpPr>
        <p:spPr bwMode="auto">
          <a:xfrm>
            <a:off x="8759439"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12" name="矩形 11"/>
          <p:cNvSpPr/>
          <p:nvPr/>
        </p:nvSpPr>
        <p:spPr>
          <a:xfrm>
            <a:off x="599496" y="153301"/>
            <a:ext cx="2197245" cy="148733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2796741" y="1166401"/>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728583" y="274580"/>
            <a:ext cx="1939072" cy="1273764"/>
          </a:xfrm>
          <a:prstGeom prst="rect">
            <a:avLst/>
          </a:prstGeom>
          <a:blipFill dpi="0" rotWithShape="1">
            <a:blip r:embed="rId3"/>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923779" y="416834"/>
            <a:ext cx="7231155" cy="55786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200" b="1" cap="small" dirty="0">
                <a:solidFill>
                  <a:srgbClr val="5D9D2F"/>
                </a:solidFill>
                <a:latin typeface="华文新魏" panose="02010800040101010101" pitchFamily="2" charset="-122"/>
                <a:ea typeface="华文新魏" panose="02010800040101010101" pitchFamily="2" charset="-122"/>
              </a:rPr>
              <a:t>一、想象在学前儿童生活中的重要性</a:t>
            </a:r>
            <a:endParaRPr lang="en-US" sz="3200" b="1"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331572" y="1791779"/>
            <a:ext cx="5510037" cy="523220"/>
          </a:xfrm>
          <a:prstGeom prst="rect">
            <a:avLst/>
          </a:prstGeom>
          <a:noFill/>
        </p:spPr>
        <p:txBody>
          <a:bodyPr wrap="square" rtlCol="0">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（一）游戏活动与想象</a:t>
            </a:r>
            <a:endParaRPr lang="en-US" altLang="zh-CN"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406784" y="2466145"/>
            <a:ext cx="11394691" cy="3785652"/>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没有想象就没有游戏，儿童丰富的想象力在游戏活动中尽情展现，并主导着儿童游戏的进行和发展。儿童在游戏中运用想象主要有四种形式：实物象征、动作象征、情境想象和角色游戏。</a:t>
            </a:r>
          </a:p>
          <a:p>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实物象征</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是最早发展起来的一种方式。</a:t>
            </a:r>
          </a:p>
          <a:p>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动作象征</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就是用自己的动作去代表想象中的形象。</a:t>
            </a:r>
          </a:p>
          <a:p>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情境想象</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是指将实物象征、动作象征综合起来，想象自己处于某一情境之下。情境想象比实物象征和动作象征更复杂，往往包含着简单的情节和顺序。儿童还会不断地变换情节，变化自己的角色。</a:t>
            </a:r>
          </a:p>
          <a:p>
            <a:endParaRPr lang="en-US" altLang="zh-CN" sz="2000" dirty="0">
              <a:solidFill>
                <a:srgbClr val="00B050"/>
              </a:solidFill>
              <a:latin typeface="华文新魏" panose="02010800040101010101" pitchFamily="2" charset="-122"/>
              <a:ea typeface="华文新魏" panose="02010800040101010101" pitchFamily="2" charset="-122"/>
            </a:endParaRPr>
          </a:p>
          <a:p>
            <a:r>
              <a:rPr lang="zh-CN" altLang="en-US" sz="2000" dirty="0">
                <a:solidFill>
                  <a:srgbClr val="00B050"/>
                </a:solidFill>
                <a:latin typeface="华文新魏" panose="02010800040101010101" pitchFamily="2" charset="-122"/>
                <a:ea typeface="华文新魏" panose="02010800040101010101" pitchFamily="2" charset="-122"/>
              </a:rPr>
              <a:t>角色游戏</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是学前儿童按照自己的意愿，进行模仿和想象，借助真实或替代的材料，通过角色扮演，创造性地再现周围生活的游戏。</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pic>
        <p:nvPicPr>
          <p:cNvPr id="17" name="图片 16">
            <a:extLst>
              <a:ext uri="{FF2B5EF4-FFF2-40B4-BE49-F238E27FC236}">
                <a16:creationId xmlns:a16="http://schemas.microsoft.com/office/drawing/2014/main" id="{1B38CDC3-4701-47EB-8C7D-B2150465F9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506305"/>
            <a:ext cx="12192000" cy="1368490"/>
          </a:xfrm>
          <a:prstGeom prst="rect">
            <a:avLst/>
          </a:prstGeom>
        </p:spPr>
      </p:pic>
    </p:spTree>
    <p:extLst>
      <p:ext uri="{BB962C8B-B14F-4D97-AF65-F5344CB8AC3E}">
        <p14:creationId xmlns:p14="http://schemas.microsoft.com/office/powerpoint/2010/main" val="235517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par>
                                <p:cTn id="26" presetID="22" presetClass="entr" presetSubtype="4"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 grpId="0" animBg="1"/>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任意多边形: 形状 259"/>
          <p:cNvSpPr/>
          <p:nvPr/>
        </p:nvSpPr>
        <p:spPr>
          <a:xfrm flipH="1" flipV="1">
            <a:off x="6985"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166" name="任意多边形: 形状 260"/>
          <p:cNvSpPr/>
          <p:nvPr/>
        </p:nvSpPr>
        <p:spPr>
          <a:xfrm>
            <a:off x="8733790"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pic>
        <p:nvPicPr>
          <p:cNvPr id="11" name="图片 10">
            <a:extLst>
              <a:ext uri="{FF2B5EF4-FFF2-40B4-BE49-F238E27FC236}">
                <a16:creationId xmlns:a16="http://schemas.microsoft.com/office/drawing/2014/main" id="{64092733-B4C8-45AD-B8BC-6D89097BB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6305"/>
            <a:ext cx="12192000" cy="1368490"/>
          </a:xfrm>
          <a:prstGeom prst="rect">
            <a:avLst/>
          </a:prstGeom>
        </p:spPr>
      </p:pic>
      <p:sp>
        <p:nvSpPr>
          <p:cNvPr id="4" name="矩形 3">
            <a:extLst>
              <a:ext uri="{FF2B5EF4-FFF2-40B4-BE49-F238E27FC236}">
                <a16:creationId xmlns:a16="http://schemas.microsoft.com/office/drawing/2014/main" id="{5F985C35-7304-43FC-AA63-384CE280128D}"/>
              </a:ext>
            </a:extLst>
          </p:cNvPr>
          <p:cNvSpPr/>
          <p:nvPr/>
        </p:nvSpPr>
        <p:spPr>
          <a:xfrm>
            <a:off x="8134349" y="-5887"/>
            <a:ext cx="3729639" cy="2863387"/>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286624" y="-5887"/>
            <a:ext cx="4335159" cy="2558587"/>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97121" y="1697991"/>
            <a:ext cx="5510037" cy="707886"/>
          </a:xfrm>
          <a:prstGeom prst="rect">
            <a:avLst/>
          </a:prstGeom>
          <a:noFill/>
        </p:spPr>
        <p:txBody>
          <a:bodyPr wrap="square" rtlCol="0">
            <a:spAutoFit/>
          </a:bodyPr>
          <a:lstStyle/>
          <a:p>
            <a:r>
              <a:rPr lang="zh-CN" altLang="en-US" sz="4000" dirty="0">
                <a:solidFill>
                  <a:srgbClr val="FF0000"/>
                </a:solidFill>
                <a:latin typeface="华文新魏" panose="02010800040101010101" pitchFamily="2" charset="-122"/>
                <a:ea typeface="华文新魏" panose="02010800040101010101" pitchFamily="2" charset="-122"/>
              </a:rPr>
              <a:t>（二）绘画活动与想象</a:t>
            </a:r>
            <a:endParaRPr lang="en-US" altLang="zh-CN" sz="32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53972" y="3161161"/>
            <a:ext cx="11056953" cy="1938992"/>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绘画活动是</a:t>
            </a:r>
            <a:r>
              <a:rPr lang="zh-CN" altLang="en-US" sz="2000" dirty="0">
                <a:solidFill>
                  <a:srgbClr val="00B050"/>
                </a:solidFill>
                <a:latin typeface="华文新魏" panose="02010800040101010101" pitchFamily="2" charset="-122"/>
                <a:ea typeface="华文新魏" panose="02010800040101010101" pitchFamily="2" charset="-122"/>
              </a:rPr>
              <a:t>集中体现儿童想象力</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的另一个重要领域。儿童想象的主要特点，都可以从他们的绘画活动中观察到。年龄越小的儿童，画面越零乱、越无主题，往往是用各种他们想到的、能画出来的东西涂满纸面。同时，年龄越小的儿童越是喜欢将自己感兴趣的或认为重要的部分画得更明显更突出，这反映了他们想象的跳跃性，重过程而不重结果以及想象的夸张性和情绪化等特点，这也是无意想象的主要特征。年长幼儿则有能力按一个主题构图，表现出有意想象的基本品质。例如，儿童画中的花朵比旁边的树木和人物都大。</a:t>
            </a:r>
            <a:endParaRPr lang="zh-CN" altLang="en-US" sz="16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779314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67"/>
                                        </p:tgtEl>
                                        <p:attrNameLst>
                                          <p:attrName>style.visibility</p:attrName>
                                        </p:attrNameLst>
                                      </p:cBhvr>
                                      <p:to>
                                        <p:strVal val="visible"/>
                                      </p:to>
                                    </p:set>
                                    <p:animEffect transition="in" filter="randombar(horizontal)">
                                      <p:cBhvr>
                                        <p:cTn id="19" dur="500"/>
                                        <p:tgtEl>
                                          <p:spTgt spid="167"/>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66"/>
                                        </p:tgtEl>
                                        <p:attrNameLst>
                                          <p:attrName>style.visibility</p:attrName>
                                        </p:attrNameLst>
                                      </p:cBhvr>
                                      <p:to>
                                        <p:strVal val="visible"/>
                                      </p:to>
                                    </p:set>
                                    <p:animEffect transition="in" filter="randombar(horizontal)">
                                      <p:cBhvr>
                                        <p:cTn id="22" dur="500"/>
                                        <p:tgtEl>
                                          <p:spTgt spid="166"/>
                                        </p:tgtEl>
                                      </p:cBhvr>
                                    </p:animEffect>
                                  </p:childTnLst>
                                </p:cTn>
                              </p:par>
                              <p:par>
                                <p:cTn id="23" presetID="14"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166" grpId="0" animBg="1"/>
      <p:bldP spid="4" grpId="0" animBg="1"/>
      <p:bldP spid="3" grpId="0" animBg="1"/>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D3C74B36-DAFD-4EE7-B41C-A9F8282CDD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6305"/>
            <a:ext cx="12192000" cy="1368490"/>
          </a:xfrm>
          <a:prstGeom prst="rect">
            <a:avLst/>
          </a:prstGeom>
        </p:spPr>
      </p:pic>
      <p:sp>
        <p:nvSpPr>
          <p:cNvPr id="9" name="Freeform 53"/>
          <p:cNvSpPr/>
          <p:nvPr/>
        </p:nvSpPr>
        <p:spPr bwMode="auto">
          <a:xfrm>
            <a:off x="8759439"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2593462" y="392673"/>
            <a:ext cx="5510037" cy="523099"/>
          </a:xfrm>
          <a:prstGeom prst="rect">
            <a:avLst/>
          </a:prstGeom>
          <a:noFill/>
        </p:spPr>
        <p:txBody>
          <a:bodyPr wrap="square" rtlCol="0">
            <a:spAutoFit/>
          </a:bodyPr>
          <a:lstStyle/>
          <a:p>
            <a:r>
              <a:rPr lang="zh-CN" altLang="en-US" sz="2799" dirty="0">
                <a:solidFill>
                  <a:srgbClr val="FF0000"/>
                </a:solidFill>
                <a:latin typeface="华文新魏" panose="02010800040101010101" pitchFamily="2" charset="-122"/>
                <a:ea typeface="华文新魏" panose="02010800040101010101" pitchFamily="2" charset="-122"/>
              </a:rPr>
              <a:t>（三）文艺作品与想象</a:t>
            </a:r>
            <a:endParaRPr lang="en-US" altLang="zh-CN"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306991" y="1988420"/>
            <a:ext cx="11312094" cy="3170099"/>
          </a:xfrm>
          <a:prstGeom prst="rect">
            <a:avLst/>
          </a:prstGeom>
          <a:noFill/>
        </p:spPr>
        <p:txBody>
          <a:bodyPr wrap="square" rtlCol="0">
            <a:spAutoFit/>
          </a:bodyPr>
          <a:lstStyle/>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低龄儿童文学作品主要包括故事、传说、童话、寓言等，这些是发挥和满足幼儿丰富想象力的一个良好的媒介。而日益普及的电视、电影、计算机等媒体，使广大儿童能接触到各种声像作品。但这些文学作品和影视、戏剧、计算机软件等，只有根据儿童的特点来编写和设计，才能达到良好的教育效果。</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        </a:t>
            </a:r>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文艺作品一般都有人物、情节，和现实生活更接近，儿童又正处于想象与现实尚未分离的阶段，因此，很容易让儿童对作品中的人物和情节深信不疑，并去模仿。此特点有利于儿童学习、了解到成人所希望其学的知识，使他们易于理解和记忆；但成人在选择、使用这些文艺作品时要给出“警示”，严格防止作品中有不适于儿童的内容，如凶杀、暴力等，否则会给幼儿带来意想不到的危害。</a:t>
            </a:r>
            <a:r>
              <a:rPr lang="zh-CN" altLang="en-US" sz="2000" dirty="0">
                <a:solidFill>
                  <a:srgbClr val="00B050"/>
                </a:solidFill>
                <a:latin typeface="华文新魏" panose="02010800040101010101" pitchFamily="2" charset="-122"/>
                <a:ea typeface="华文新魏" panose="02010800040101010101" pitchFamily="2" charset="-122"/>
              </a:rPr>
              <a:t>如有使儿童产生误解的地方，成人要进行必要的解释，以防儿童模仿，出现危险。</a:t>
            </a:r>
            <a:endParaRPr lang="zh-CN" altLang="en-US" sz="1600" dirty="0">
              <a:solidFill>
                <a:srgbClr val="00B050"/>
              </a:solidFill>
              <a:latin typeface="华文楷体" panose="02010600040101010101" pitchFamily="2" charset="-122"/>
              <a:ea typeface="华文楷体" panose="02010600040101010101" pitchFamily="2" charset="-122"/>
            </a:endParaRPr>
          </a:p>
        </p:txBody>
      </p:sp>
      <p:sp>
        <p:nvSpPr>
          <p:cNvPr id="11" name="矩形 10"/>
          <p:cNvSpPr/>
          <p:nvPr/>
        </p:nvSpPr>
        <p:spPr>
          <a:xfrm>
            <a:off x="599496" y="153301"/>
            <a:ext cx="2197245" cy="1487333"/>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796741" y="1166401"/>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676197" y="233576"/>
            <a:ext cx="2047954" cy="1319000"/>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6618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P spid="15" grpId="0"/>
      <p:bldP spid="11" grpId="0" animBg="1"/>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F5D2B066-7740-48A9-AC7A-24617EF92B25}"/>
              </a:ext>
            </a:extLst>
          </p:cNvPr>
          <p:cNvSpPr/>
          <p:nvPr/>
        </p:nvSpPr>
        <p:spPr>
          <a:xfrm>
            <a:off x="19051" y="411428"/>
            <a:ext cx="6626193" cy="530306"/>
          </a:xfrm>
          <a:prstGeom prst="homePlate">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0A5690BF-2003-4D0A-971A-D722E6BF8D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6305"/>
            <a:ext cx="12192000" cy="1368490"/>
          </a:xfrm>
          <a:prstGeom prst="rect">
            <a:avLst/>
          </a:prstGeom>
        </p:spPr>
      </p:pic>
      <p:sp>
        <p:nvSpPr>
          <p:cNvPr id="3" name="矩形 2">
            <a:extLst>
              <a:ext uri="{FF2B5EF4-FFF2-40B4-BE49-F238E27FC236}">
                <a16:creationId xmlns:a16="http://schemas.microsoft.com/office/drawing/2014/main" id="{86BF7783-E7EC-4E25-8371-BA64DBB9C783}"/>
              </a:ext>
            </a:extLst>
          </p:cNvPr>
          <p:cNvSpPr/>
          <p:nvPr/>
        </p:nvSpPr>
        <p:spPr>
          <a:xfrm>
            <a:off x="675974" y="3289196"/>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2" y="411428"/>
            <a:ext cx="7231155" cy="4962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799" cap="small" dirty="0">
                <a:solidFill>
                  <a:srgbClr val="5D9D2F"/>
                </a:solidFill>
                <a:latin typeface="华文新魏" panose="02010800040101010101" pitchFamily="2" charset="-122"/>
                <a:ea typeface="华文新魏" panose="02010800040101010101" pitchFamily="2" charset="-122"/>
              </a:rPr>
              <a:t>二、想象在学前儿童教育活动中的运用</a:t>
            </a:r>
            <a:endParaRPr lang="en-US" sz="2799" cap="small" dirty="0">
              <a:solidFill>
                <a:srgbClr val="5D9D2F"/>
              </a:solidFill>
              <a:latin typeface="华文新魏" panose="02010800040101010101" pitchFamily="2" charset="-122"/>
              <a:ea typeface="华文新魏" panose="02010800040101010101" pitchFamily="2" charset="-122"/>
            </a:endParaRPr>
          </a:p>
        </p:txBody>
      </p:sp>
      <p:sp>
        <p:nvSpPr>
          <p:cNvPr id="14" name="文本框 13">
            <a:extLst>
              <a:ext uri="{FF2B5EF4-FFF2-40B4-BE49-F238E27FC236}">
                <a16:creationId xmlns:a16="http://schemas.microsoft.com/office/drawing/2014/main" id="{970CE2FB-3157-4507-A566-8D579B121C2D}"/>
              </a:ext>
            </a:extLst>
          </p:cNvPr>
          <p:cNvSpPr txBox="1"/>
          <p:nvPr/>
        </p:nvSpPr>
        <p:spPr>
          <a:xfrm>
            <a:off x="19051" y="1146193"/>
            <a:ext cx="6381512"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（一）扩展儿童的视野，丰富儿童的表象经验</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46481" y="1607751"/>
            <a:ext cx="6126653" cy="1476986"/>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在幼儿园的教育教学活动中，教师要指导孩子去感知客观世界，使其置身于大自然中，多让他们去看，去听，去模仿，去观察，通过参观、旅游等活动开阔幼儿的视野，积累感性知识，丰富生活经验，增加表象内容，为幼儿的想象增加素材。还可以采用直观教具、实物、图片等来丰富儿童的表象。</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11" name="文本框 10">
            <a:extLst>
              <a:ext uri="{FF2B5EF4-FFF2-40B4-BE49-F238E27FC236}">
                <a16:creationId xmlns:a16="http://schemas.microsoft.com/office/drawing/2014/main" id="{CB577DEF-FAFF-49A6-8627-408FB49CEB43}"/>
              </a:ext>
            </a:extLst>
          </p:cNvPr>
          <p:cNvSpPr txBox="1"/>
          <p:nvPr/>
        </p:nvSpPr>
        <p:spPr>
          <a:xfrm>
            <a:off x="5814290" y="3553367"/>
            <a:ext cx="6381512" cy="461558"/>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（二）在游戏活动中促进学前儿童想象的发展</a:t>
            </a:r>
            <a:endParaRPr lang="en-US" altLang="zh-CN" sz="1600" dirty="0"/>
          </a:p>
        </p:txBody>
      </p:sp>
      <p:sp>
        <p:nvSpPr>
          <p:cNvPr id="12" name="文本框 11">
            <a:extLst>
              <a:ext uri="{FF2B5EF4-FFF2-40B4-BE49-F238E27FC236}">
                <a16:creationId xmlns:a16="http://schemas.microsoft.com/office/drawing/2014/main" id="{8CD97C0C-95BF-4366-A0F8-96E8E5E973B5}"/>
              </a:ext>
            </a:extLst>
          </p:cNvPr>
          <p:cNvSpPr txBox="1"/>
          <p:nvPr/>
        </p:nvSpPr>
        <p:spPr>
          <a:xfrm>
            <a:off x="5842859" y="4062598"/>
            <a:ext cx="6126653" cy="2030855"/>
          </a:xfrm>
          <a:prstGeom prst="rect">
            <a:avLst/>
          </a:prstGeom>
          <a:noFill/>
        </p:spPr>
        <p:txBody>
          <a:bodyPr wrap="square" rtlCol="0">
            <a:spAutoFit/>
          </a:bodyPr>
          <a:lstStyle/>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游戏是幼儿园最基本的活动组织形式，教师要积极组织、开展形式多样的游戏活动。在游戏中，儿童可以扮演各种角色，能根据游戏的需要对周围的玩具和游戏器材进行灵活地选择使用，发展游戏情节。这些内容都推动儿童的想象过程，使之处于活跃状态。此外，还可以引导儿童改变游戏玩法、创新游戏玩法来发展想象。甚至教师也可以参与到儿童的游戏之中，促进儿童想象的发展。</a:t>
            </a:r>
            <a:endParaRPr lang="zh-CN" altLang="en-US" sz="1400" dirty="0">
              <a:solidFill>
                <a:schemeClr val="tx1">
                  <a:lumMod val="65000"/>
                  <a:lumOff val="35000"/>
                </a:schemeClr>
              </a:solidFill>
              <a:latin typeface="华文楷体" panose="02010600040101010101" pitchFamily="2" charset="-122"/>
              <a:ea typeface="华文楷体" panose="02010600040101010101" pitchFamily="2" charset="-122"/>
            </a:endParaRPr>
          </a:p>
        </p:txBody>
      </p:sp>
      <p:pic>
        <p:nvPicPr>
          <p:cNvPr id="16" name="图片 15"/>
          <p:cNvPicPr>
            <a:picLocks noChangeAspect="1"/>
          </p:cNvPicPr>
          <p:nvPr/>
        </p:nvPicPr>
        <p:blipFill rotWithShape="1">
          <a:blip r:embed="rId5"/>
          <a:srcRect/>
          <a:stretch>
            <a:fillRect/>
          </a:stretch>
        </p:blipFill>
        <p:spPr>
          <a:xfrm>
            <a:off x="6954850" y="263138"/>
            <a:ext cx="4780400" cy="3026058"/>
          </a:xfrm>
          <a:prstGeom prst="rect">
            <a:avLst/>
          </a:prstGeom>
        </p:spPr>
      </p:pic>
    </p:spTree>
    <p:extLst>
      <p:ext uri="{BB962C8B-B14F-4D97-AF65-F5344CB8AC3E}">
        <p14:creationId xmlns:p14="http://schemas.microsoft.com/office/powerpoint/2010/main" val="95243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par>
                                <p:cTn id="26" presetID="22" presetClass="entr" presetSubtype="4"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par>
                                <p:cTn id="29" presetID="22" presetClass="entr" presetSubtype="4"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4" grpId="0"/>
      <p:bldP spid="15"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6" name="Shape 18"/>
          <p:cNvSpPr/>
          <p:nvPr/>
        </p:nvSpPr>
        <p:spPr>
          <a:xfrm>
            <a:off x="4580311" y="1763277"/>
            <a:ext cx="4228120"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10" name="Shape 18"/>
          <p:cNvSpPr/>
          <p:nvPr/>
        </p:nvSpPr>
        <p:spPr>
          <a:xfrm>
            <a:off x="4580310" y="1116882"/>
            <a:ext cx="4228121" cy="530639"/>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35" name="矩形 34"/>
          <p:cNvSpPr/>
          <p:nvPr/>
        </p:nvSpPr>
        <p:spPr>
          <a:xfrm>
            <a:off x="2266014" y="1710079"/>
            <a:ext cx="2280922" cy="108264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799" dirty="0">
                <a:solidFill>
                  <a:srgbClr val="519B5C"/>
                </a:solidFill>
                <a:latin typeface="华文新魏" panose="02010800040101010101" pitchFamily="2" charset="-122"/>
                <a:ea typeface="华文新魏" panose="02010800040101010101" pitchFamily="2" charset="-122"/>
              </a:rPr>
              <a:t>目录</a:t>
            </a:r>
            <a:r>
              <a:rPr kumimoji="1" lang="en-US" altLang="zh-CN" sz="4399" dirty="0">
                <a:solidFill>
                  <a:srgbClr val="519B5C"/>
                </a:solidFill>
                <a:latin typeface="华文新魏" panose="02010800040101010101" pitchFamily="2" charset="-122"/>
                <a:ea typeface="华文新魏" panose="02010800040101010101" pitchFamily="2" charset="-122"/>
              </a:rPr>
              <a:t>/</a:t>
            </a:r>
          </a:p>
          <a:p>
            <a:pPr algn="ctr"/>
            <a:r>
              <a:rPr kumimoji="1" lang="en-US" altLang="zh-CN" sz="2000" dirty="0">
                <a:solidFill>
                  <a:srgbClr val="519B5C"/>
                </a:solidFill>
                <a:latin typeface="华文新魏" panose="02010800040101010101" pitchFamily="2" charset="-122"/>
                <a:ea typeface="华文新魏" panose="02010800040101010101" pitchFamily="2" charset="-122"/>
              </a:rPr>
              <a:t>DIRECTORY</a:t>
            </a:r>
          </a:p>
        </p:txBody>
      </p:sp>
      <p:sp>
        <p:nvSpPr>
          <p:cNvPr id="37" name="文本框 3"/>
          <p:cNvSpPr txBox="1"/>
          <p:nvPr/>
        </p:nvSpPr>
        <p:spPr>
          <a:xfrm>
            <a:off x="3833818" y="1168779"/>
            <a:ext cx="5687729"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想象概述</a:t>
            </a:r>
            <a:endParaRPr kumimoji="1" lang="zh-CN" altLang="en-US" sz="3599" dirty="0">
              <a:solidFill>
                <a:schemeClr val="bg1"/>
              </a:solidFill>
              <a:latin typeface="华文新魏" panose="02010800040101010101" pitchFamily="2" charset="-122"/>
              <a:ea typeface="华文新魏" panose="02010800040101010101" pitchFamily="2" charset="-122"/>
            </a:endParaRPr>
          </a:p>
        </p:txBody>
      </p:sp>
      <p:sp>
        <p:nvSpPr>
          <p:cNvPr id="54" name="文本框 4"/>
          <p:cNvSpPr txBox="1"/>
          <p:nvPr/>
        </p:nvSpPr>
        <p:spPr>
          <a:xfrm>
            <a:off x="4546936" y="1749818"/>
            <a:ext cx="4337901" cy="461558"/>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学前儿童想象的产生与发展</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
        <p:nvSpPr>
          <p:cNvPr id="20" name="Shape 18">
            <a:extLst>
              <a:ext uri="{FF2B5EF4-FFF2-40B4-BE49-F238E27FC236}">
                <a16:creationId xmlns:a16="http://schemas.microsoft.com/office/drawing/2014/main" id="{F3DABAB1-9756-4E2C-B8BB-43EDBC1184BD}"/>
              </a:ext>
            </a:extLst>
          </p:cNvPr>
          <p:cNvSpPr/>
          <p:nvPr/>
        </p:nvSpPr>
        <p:spPr>
          <a:xfrm>
            <a:off x="4563623" y="2511904"/>
            <a:ext cx="4228119" cy="830805"/>
          </a:xfrm>
          <a:prstGeom prst="roundRect">
            <a:avLst>
              <a:gd name="adj" fmla="val 50000"/>
            </a:avLst>
          </a:prstGeom>
          <a:solidFill>
            <a:srgbClr val="519B5C"/>
          </a:solidFill>
          <a:ln w="12700" cap="flat">
            <a:solidFill>
              <a:srgbClr val="5D9D2F"/>
            </a:solidFill>
            <a:prstDash val="solid"/>
            <a:miter lim="400000"/>
          </a:ln>
          <a:effectLst/>
        </p:spPr>
        <p:txBody>
          <a:bodyPr wrap="square" lIns="19046" tIns="19046" rIns="19046" bIns="19046" numCol="1" anchor="ctr">
            <a:noAutofit/>
          </a:bodyPr>
          <a:lstStyle/>
          <a:p>
            <a:pPr defTabSz="914217">
              <a:defRPr/>
            </a:pPr>
            <a:endParaRPr sz="1750" kern="0">
              <a:solidFill>
                <a:schemeClr val="bg1"/>
              </a:solidFill>
              <a:latin typeface="华文新魏" panose="02010800040101010101" pitchFamily="2" charset="-122"/>
              <a:ea typeface="华文新魏" panose="02010800040101010101" pitchFamily="2" charset="-122"/>
            </a:endParaRPr>
          </a:p>
        </p:txBody>
      </p:sp>
      <p:sp>
        <p:nvSpPr>
          <p:cNvPr id="21" name="文本框 7">
            <a:extLst>
              <a:ext uri="{FF2B5EF4-FFF2-40B4-BE49-F238E27FC236}">
                <a16:creationId xmlns:a16="http://schemas.microsoft.com/office/drawing/2014/main" id="{664C0042-AF0E-41FD-9F30-372EC29C8C01}"/>
              </a:ext>
            </a:extLst>
          </p:cNvPr>
          <p:cNvSpPr txBox="1"/>
          <p:nvPr/>
        </p:nvSpPr>
        <p:spPr>
          <a:xfrm>
            <a:off x="4534020" y="2551715"/>
            <a:ext cx="4337901" cy="830805"/>
          </a:xfrm>
          <a:prstGeom prst="rect">
            <a:avLst/>
          </a:prstGeom>
          <a:noFill/>
          <a:ln w="38100">
            <a:noFill/>
          </a:ln>
        </p:spPr>
        <p:txBody>
          <a:bodyPr wrap="square" rtlCol="0">
            <a:spAutoFit/>
          </a:bodyPr>
          <a:lstStyle/>
          <a:p>
            <a:pPr algn="ctr"/>
            <a:r>
              <a:rPr kumimoji="1" lang="zh-CN" altLang="en-US" sz="2400" dirty="0">
                <a:solidFill>
                  <a:schemeClr val="bg1"/>
                </a:solidFill>
                <a:latin typeface="华文新魏" panose="02010800040101010101" pitchFamily="2" charset="-122"/>
                <a:ea typeface="华文新魏" panose="02010800040101010101" pitchFamily="2" charset="-122"/>
              </a:rPr>
              <a:t>想象在学前儿童教育活动中的运用</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14:presetBounceEnd="50000">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14:bounceEnd="50000">
                                          <p:cBhvr additive="base">
                                            <p:cTn id="41"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14:presetBounceEnd="50000">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14:bounceEnd="50000">
                                          <p:cBhvr additive="base">
                                            <p:cTn id="45"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14:presetBounceEnd="50000">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14:bounceEnd="50000">
                                          <p:cBhvr additive="base">
                                            <p:cTn id="4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14:presetBounceEnd="50000">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14:bounceEnd="50000">
                                          <p:cBhvr additive="base">
                                            <p:cTn id="53"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750"/>
                                            <p:tgtEl>
                                              <p:spTgt spid="35"/>
                                            </p:tgtEl>
                                          </p:cBhvr>
                                        </p:animEffect>
                                        <p:anim calcmode="lin" valueType="num">
                                          <p:cBhvr>
                                            <p:cTn id="12" dur="750" fill="hold"/>
                                            <p:tgtEl>
                                              <p:spTgt spid="35"/>
                                            </p:tgtEl>
                                            <p:attrNameLst>
                                              <p:attrName>ppt_x</p:attrName>
                                            </p:attrNameLst>
                                          </p:cBhvr>
                                          <p:tavLst>
                                            <p:tav tm="0">
                                              <p:val>
                                                <p:strVal val="#ppt_x"/>
                                              </p:val>
                                            </p:tav>
                                            <p:tav tm="100000">
                                              <p:val>
                                                <p:strVal val="#ppt_x"/>
                                              </p:val>
                                            </p:tav>
                                          </p:tavLst>
                                        </p:anim>
                                        <p:anim calcmode="lin" valueType="num">
                                          <p:cBhvr>
                                            <p:cTn id="13" dur="7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250"/>
                                            <p:tgtEl>
                                              <p:spTgt spid="54"/>
                                            </p:tgtEl>
                                          </p:cBhvr>
                                        </p:animEffect>
                                        <p:anim calcmode="lin" valueType="num">
                                          <p:cBhvr>
                                            <p:cTn id="36" dur="250" fill="hold"/>
                                            <p:tgtEl>
                                              <p:spTgt spid="54"/>
                                            </p:tgtEl>
                                            <p:attrNameLst>
                                              <p:attrName>ppt_x</p:attrName>
                                            </p:attrNameLst>
                                          </p:cBhvr>
                                          <p:tavLst>
                                            <p:tav tm="0">
                                              <p:val>
                                                <p:strVal val="#ppt_x"/>
                                              </p:val>
                                            </p:tav>
                                            <p:tav tm="100000">
                                              <p:val>
                                                <p:strVal val="#ppt_x"/>
                                              </p:val>
                                            </p:tav>
                                          </p:tavLst>
                                        </p:anim>
                                        <p:anim calcmode="lin" valueType="num">
                                          <p:cBhvr>
                                            <p:cTn id="37" dur="250" fill="hold"/>
                                            <p:tgtEl>
                                              <p:spTgt spid="5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9"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1+#ppt_w/2"/>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12" fill="hold" nodeType="withEffect">
                                      <p:stCondLst>
                                        <p:cond delay="25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0-#ppt_w/2"/>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par>
                              <p:cTn id="55" fill="hold">
                                <p:stCondLst>
                                  <p:cond delay="375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4250"/>
                                </p:stCondLst>
                                <p:childTnLst>
                                  <p:par>
                                    <p:cTn id="62" presetID="42"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250"/>
                                            <p:tgtEl>
                                              <p:spTgt spid="21"/>
                                            </p:tgtEl>
                                          </p:cBhvr>
                                        </p:animEffect>
                                        <p:anim calcmode="lin" valueType="num">
                                          <p:cBhvr>
                                            <p:cTn id="65" dur="250" fill="hold"/>
                                            <p:tgtEl>
                                              <p:spTgt spid="21"/>
                                            </p:tgtEl>
                                            <p:attrNameLst>
                                              <p:attrName>ppt_x</p:attrName>
                                            </p:attrNameLst>
                                          </p:cBhvr>
                                          <p:tavLst>
                                            <p:tav tm="0">
                                              <p:val>
                                                <p:strVal val="#ppt_x"/>
                                              </p:val>
                                            </p:tav>
                                            <p:tav tm="100000">
                                              <p:val>
                                                <p:strVal val="#ppt_x"/>
                                              </p:val>
                                            </p:tav>
                                          </p:tavLst>
                                        </p:anim>
                                        <p:anim calcmode="lin" valueType="num">
                                          <p:cBhvr>
                                            <p:cTn id="66" dur="2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35" grpId="0"/>
          <p:bldP spid="37" grpId="0"/>
          <p:bldP spid="54" grpId="0"/>
          <p:bldP spid="20" grpId="0" animBg="1"/>
          <p:bldP spid="2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A387B71F-3ADF-4982-A6AD-0C9ECB1B8C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6305"/>
            <a:ext cx="12192000" cy="1368490"/>
          </a:xfrm>
          <a:prstGeom prst="rect">
            <a:avLst/>
          </a:prstGeom>
        </p:spPr>
      </p:pic>
      <p:sp>
        <p:nvSpPr>
          <p:cNvPr id="17" name="五边形 16"/>
          <p:cNvSpPr/>
          <p:nvPr/>
        </p:nvSpPr>
        <p:spPr>
          <a:xfrm>
            <a:off x="0" y="3228975"/>
            <a:ext cx="7438911" cy="2479072"/>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5" name="五边形 4"/>
          <p:cNvSpPr/>
          <p:nvPr/>
        </p:nvSpPr>
        <p:spPr>
          <a:xfrm>
            <a:off x="0" y="638175"/>
            <a:ext cx="7438911" cy="2479072"/>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8358684" y="1956493"/>
            <a:ext cx="3699966"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E42B088D-CF16-4ACA-8819-D4AEE2333D03}"/>
              </a:ext>
            </a:extLst>
          </p:cNvPr>
          <p:cNvSpPr/>
          <p:nvPr/>
        </p:nvSpPr>
        <p:spPr>
          <a:xfrm>
            <a:off x="7686674" y="1601800"/>
            <a:ext cx="3888399" cy="3030894"/>
          </a:xfrm>
          <a:prstGeom prst="rect">
            <a:avLst/>
          </a:prstGeom>
          <a:solidFill>
            <a:srgbClr val="519B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id="{86BF7783-E7EC-4E25-8371-BA64DBB9C783}"/>
              </a:ext>
            </a:extLst>
          </p:cNvPr>
          <p:cNvSpPr/>
          <p:nvPr/>
        </p:nvSpPr>
        <p:spPr>
          <a:xfrm>
            <a:off x="8103825" y="1785493"/>
            <a:ext cx="3707062"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175049" y="747159"/>
            <a:ext cx="6381512" cy="830805"/>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（三）通过绘画、音乐等艺术活动，引导儿童的想象力发展</a:t>
            </a:r>
            <a:endParaRPr lang="en-US" altLang="zh-CN" sz="16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146481" y="1607751"/>
            <a:ext cx="6126653" cy="1476986"/>
          </a:xfrm>
          <a:prstGeom prst="rect">
            <a:avLst/>
          </a:prstGeom>
          <a:noFill/>
        </p:spPr>
        <p:txBody>
          <a:bodyPr wrap="square" rtlCol="0">
            <a:spAutoFit/>
          </a:bodyPr>
          <a:lstStyle/>
          <a:p>
            <a:r>
              <a:rPr lang="zh-CN" altLang="en-US" dirty="0">
                <a:latin typeface="华文新魏" panose="02010800040101010101" pitchFamily="2" charset="-122"/>
                <a:ea typeface="华文新魏" panose="02010800040101010101" pitchFamily="2" charset="-122"/>
              </a:rPr>
              <a:t>幼儿园里丰富多彩的绘画、音乐、舞蹈等艺术活动是促进儿童想象发展的重要途径，这些活动为儿童提供了表现想象力、创造力的机会。幼儿园教师可以为儿童创设一些绘画、音乐、舞蹈、手工等艺术活动，让儿童积极参与，尽情地表现他们的想象力。</a:t>
            </a:r>
            <a:endParaRPr lang="zh-CN" altLang="en-US" sz="1400" dirty="0">
              <a:latin typeface="华文楷体" panose="02010600040101010101" pitchFamily="2" charset="-122"/>
              <a:ea typeface="华文楷体" panose="02010600040101010101" pitchFamily="2" charset="-122"/>
            </a:endParaRPr>
          </a:p>
        </p:txBody>
      </p:sp>
      <p:sp>
        <p:nvSpPr>
          <p:cNvPr id="11" name="文本框 10">
            <a:extLst>
              <a:ext uri="{FF2B5EF4-FFF2-40B4-BE49-F238E27FC236}">
                <a16:creationId xmlns:a16="http://schemas.microsoft.com/office/drawing/2014/main" id="{CB577DEF-FAFF-49A6-8627-408FB49CEB43}"/>
              </a:ext>
            </a:extLst>
          </p:cNvPr>
          <p:cNvSpPr txBox="1"/>
          <p:nvPr/>
        </p:nvSpPr>
        <p:spPr>
          <a:xfrm>
            <a:off x="38803" y="3479062"/>
            <a:ext cx="7159199" cy="461665"/>
          </a:xfrm>
          <a:prstGeom prst="rect">
            <a:avLst/>
          </a:prstGeom>
          <a:noFill/>
        </p:spPr>
        <p:txBody>
          <a:bodyPr wrap="square" rtlCol="0">
            <a:spAutoFit/>
          </a:bodyPr>
          <a:lstStyle/>
          <a:p>
            <a:r>
              <a:rPr lang="zh-CN" altLang="en-US" sz="2400" dirty="0">
                <a:solidFill>
                  <a:srgbClr val="FF0000"/>
                </a:solidFill>
                <a:latin typeface="华文新魏" panose="02010800040101010101" pitchFamily="2" charset="-122"/>
                <a:ea typeface="华文新魏" panose="02010800040101010101" pitchFamily="2" charset="-122"/>
              </a:rPr>
              <a:t>（四）通过文学活动来提供儿童想象发展的条件</a:t>
            </a:r>
            <a:endParaRPr lang="en-US" altLang="zh-CN" sz="1600" dirty="0"/>
          </a:p>
        </p:txBody>
      </p:sp>
      <p:sp>
        <p:nvSpPr>
          <p:cNvPr id="12" name="文本框 11">
            <a:extLst>
              <a:ext uri="{FF2B5EF4-FFF2-40B4-BE49-F238E27FC236}">
                <a16:creationId xmlns:a16="http://schemas.microsoft.com/office/drawing/2014/main" id="{8CD97C0C-95BF-4366-A0F8-96E8E5E973B5}"/>
              </a:ext>
            </a:extLst>
          </p:cNvPr>
          <p:cNvSpPr txBox="1"/>
          <p:nvPr/>
        </p:nvSpPr>
        <p:spPr>
          <a:xfrm>
            <a:off x="302478" y="3986898"/>
            <a:ext cx="6126653" cy="1476986"/>
          </a:xfrm>
          <a:prstGeom prst="rect">
            <a:avLst/>
          </a:prstGeom>
          <a:noFill/>
        </p:spPr>
        <p:txBody>
          <a:bodyPr wrap="square" rtlCol="0">
            <a:spAutoFit/>
          </a:bodyPr>
          <a:lstStyle/>
          <a:p>
            <a:r>
              <a:rPr lang="zh-CN" altLang="en-US" dirty="0">
                <a:latin typeface="华文新魏" panose="02010800040101010101" pitchFamily="2" charset="-122"/>
                <a:ea typeface="华文新魏" panose="02010800040101010101" pitchFamily="2" charset="-122"/>
              </a:rPr>
              <a:t>教师应组织多种多样的活动来发展儿童的语言表达能力。幼儿园常见的文学方面的想象活动主要有故事续编、仿编诗歌、童话创编等，这些文学活动的开展让儿童获得了大胆表达自己想象的机会，让他们在活动中体验到创造的快乐和自豪，培养他们爱动脑的好习惯。</a:t>
            </a:r>
            <a:endParaRPr lang="zh-CN" altLang="en-US" sz="14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84735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 grpId="0" animBg="1"/>
      <p:bldP spid="4" grpId="0" animBg="1"/>
      <p:bldP spid="2" grpId="0" animBg="1"/>
      <p:bldP spid="3" grpId="0" animBg="1"/>
      <p:bldP spid="14" grpId="0"/>
      <p:bldP spid="15"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259"/>
          <p:cNvSpPr/>
          <p:nvPr/>
        </p:nvSpPr>
        <p:spPr>
          <a:xfrm flipH="1" flipV="1">
            <a:off x="6985"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2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sp>
        <p:nvSpPr>
          <p:cNvPr id="2" name="矩形: 剪去对角 1">
            <a:extLst>
              <a:ext uri="{FF2B5EF4-FFF2-40B4-BE49-F238E27FC236}">
                <a16:creationId xmlns:a16="http://schemas.microsoft.com/office/drawing/2014/main" id="{6C9898B3-5508-4E68-95AE-B4E40D4FF32B}"/>
              </a:ext>
            </a:extLst>
          </p:cNvPr>
          <p:cNvSpPr/>
          <p:nvPr/>
        </p:nvSpPr>
        <p:spPr>
          <a:xfrm>
            <a:off x="208230" y="1032095"/>
            <a:ext cx="6832421" cy="1520606"/>
          </a:xfrm>
          <a:prstGeom prst="snip2Diag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9" name="任意多边形: 形状 260"/>
          <p:cNvSpPr/>
          <p:nvPr/>
        </p:nvSpPr>
        <p:spPr>
          <a:xfrm>
            <a:off x="8733790" y="-13335"/>
            <a:ext cx="3451225" cy="6858000"/>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92D050">
              <a:alpha val="40000"/>
            </a:srgbClr>
          </a:solidFill>
          <a:ln w="12700" cap="flat" cmpd="sng" algn="ctr">
            <a:noFill/>
            <a:prstDash val="solid"/>
            <a:miter lim="800000"/>
          </a:ln>
          <a:effectLst>
            <a:outerShdw blurRad="406400" dist="292100" algn="l" rotWithShape="0">
              <a:prstClr val="black">
                <a:alpha val="4000"/>
              </a:prstClr>
            </a:outerShdw>
          </a:effectLst>
        </p:spPr>
        <p:txBody>
          <a:bodyPr wrap="square" rtlCol="0" anchor="ctr">
            <a:noAutofit/>
          </a:bodyP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p>
        </p:txBody>
      </p:sp>
      <p:pic>
        <p:nvPicPr>
          <p:cNvPr id="12" name="图片 11">
            <a:extLst>
              <a:ext uri="{FF2B5EF4-FFF2-40B4-BE49-F238E27FC236}">
                <a16:creationId xmlns:a16="http://schemas.microsoft.com/office/drawing/2014/main" id="{C29352B1-1BE2-44E8-9752-697D140929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6305"/>
            <a:ext cx="12192000" cy="1368490"/>
          </a:xfrm>
          <a:prstGeom prst="rect">
            <a:avLst/>
          </a:prstGeom>
        </p:spPr>
      </p:pic>
      <p:sp>
        <p:nvSpPr>
          <p:cNvPr id="4" name="矩形 3">
            <a:extLst>
              <a:ext uri="{FF2B5EF4-FFF2-40B4-BE49-F238E27FC236}">
                <a16:creationId xmlns:a16="http://schemas.microsoft.com/office/drawing/2014/main" id="{5F985C35-7304-43FC-AA63-384CE280128D}"/>
              </a:ext>
            </a:extLst>
          </p:cNvPr>
          <p:cNvSpPr/>
          <p:nvPr/>
        </p:nvSpPr>
        <p:spPr>
          <a:xfrm>
            <a:off x="8220075" y="233621"/>
            <a:ext cx="3328639" cy="2319080"/>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7676952" y="0"/>
            <a:ext cx="3424934" cy="2353630"/>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70CE2FB-3157-4507-A566-8D579B121C2D}"/>
              </a:ext>
            </a:extLst>
          </p:cNvPr>
          <p:cNvSpPr txBox="1"/>
          <p:nvPr/>
        </p:nvSpPr>
        <p:spPr>
          <a:xfrm>
            <a:off x="303322" y="1300196"/>
            <a:ext cx="6381512" cy="1077218"/>
          </a:xfrm>
          <a:prstGeom prst="rect">
            <a:avLst/>
          </a:prstGeom>
          <a:noFill/>
        </p:spPr>
        <p:txBody>
          <a:bodyPr wrap="square" rtlCol="0">
            <a:spAutoFit/>
          </a:bodyPr>
          <a:lstStyle/>
          <a:p>
            <a:r>
              <a:rPr lang="zh-CN" altLang="en-US" sz="3200" dirty="0">
                <a:solidFill>
                  <a:srgbClr val="FF0000"/>
                </a:solidFill>
                <a:latin typeface="华文新魏" panose="02010800040101010101" pitchFamily="2" charset="-122"/>
                <a:ea typeface="华文新魏" panose="02010800040101010101" pitchFamily="2" charset="-122"/>
              </a:rPr>
              <a:t>（五）抓住日常生活中的教育契机，引导儿童进行想象</a:t>
            </a:r>
            <a:endParaRPr lang="en-US" altLang="zh-CN" sz="2000" dirty="0"/>
          </a:p>
        </p:txBody>
      </p:sp>
      <p:sp>
        <p:nvSpPr>
          <p:cNvPr id="15" name="文本框 14">
            <a:extLst>
              <a:ext uri="{FF2B5EF4-FFF2-40B4-BE49-F238E27FC236}">
                <a16:creationId xmlns:a16="http://schemas.microsoft.com/office/drawing/2014/main" id="{6FE20C2E-DD4D-4653-B4EF-AAB68807C88F}"/>
              </a:ext>
            </a:extLst>
          </p:cNvPr>
          <p:cNvSpPr txBox="1"/>
          <p:nvPr/>
        </p:nvSpPr>
        <p:spPr>
          <a:xfrm>
            <a:off x="441756" y="2678413"/>
            <a:ext cx="9883344" cy="2862322"/>
          </a:xfrm>
          <a:prstGeom prst="rect">
            <a:avLst/>
          </a:prstGeom>
          <a:noFill/>
        </p:spPr>
        <p:txBody>
          <a:bodyPr wrap="square" rtlCol="0">
            <a:spAutoFit/>
          </a:bodyPr>
          <a:lstStyle/>
          <a:p>
            <a:r>
              <a:rPr lang="zh-CN" altLang="en-US" sz="2000" dirty="0">
                <a:latin typeface="华文新魏" panose="02010800040101010101" pitchFamily="2" charset="-122"/>
                <a:ea typeface="华文新魏" panose="02010800040101010101" pitchFamily="2" charset="-122"/>
              </a:rPr>
              <a:t>        日常生活中想象的培养，是教育活动形式的必要补充和延伸。我们应该利用一切机会为幼儿创设想象的有利环境，充分利用幼儿园的一日生活环节，全方位、多角度地为幼儿提供丰富而宽松的空间，鼓励幼儿大胆地去问、去想象，从而使幼儿得到更好的发展。</a:t>
            </a:r>
          </a:p>
          <a:p>
            <a:endParaRPr lang="en-US" altLang="zh-CN" sz="2000" dirty="0">
              <a:latin typeface="华文新魏" panose="02010800040101010101" pitchFamily="2" charset="-122"/>
              <a:ea typeface="华文新魏" panose="02010800040101010101" pitchFamily="2" charset="-122"/>
            </a:endParaRPr>
          </a:p>
          <a:p>
            <a:r>
              <a:rPr lang="zh-CN" altLang="en-US" sz="2000" dirty="0">
                <a:latin typeface="华文新魏" panose="02010800040101010101" pitchFamily="2" charset="-122"/>
                <a:ea typeface="华文新魏" panose="02010800040101010101" pitchFamily="2" charset="-122"/>
              </a:rPr>
              <a:t>        此外，良好的家庭日常生活环境也有助于幼儿想象的发展。平时多跟孩子一起玩有丰富想象力的小游戏；多带孩子到大自然、社会中去接触，见多识广，可获得并积累丰富的表象经验；多和孩子一起从多个角度探讨问题，多用开放性问题向孩子发问；在开发想象力的同时，尽可能多地提供给孩子表达自己想法的机会和环境等。</a:t>
            </a:r>
            <a:endParaRPr lang="zh-CN" altLang="en-US" sz="16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836481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P spid="9" grpId="0" animBg="1"/>
      <p:bldP spid="4" grpId="0" animBg="1"/>
      <p:bldP spid="3" grpId="0" animBg="1"/>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想象">
            <a:hlinkClick r:id="" action="ppaction://media"/>
            <a:extLst>
              <a:ext uri="{FF2B5EF4-FFF2-40B4-BE49-F238E27FC236}">
                <a16:creationId xmlns:a16="http://schemas.microsoft.com/office/drawing/2014/main" id="{5C4DC5E5-C0F8-48E1-A19B-AADD469909B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25509" y="1412361"/>
            <a:ext cx="8723014" cy="4833021"/>
          </a:xfrm>
          <a:prstGeom prst="rect">
            <a:avLst/>
          </a:prstGeom>
        </p:spPr>
      </p:pic>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217" rtl="0" eaLnBrk="1" fontAlgn="auto" latinLnBrk="0" hangingPunct="1">
              <a:lnSpc>
                <a:spcPct val="100000"/>
              </a:lnSpc>
              <a:spcBef>
                <a:spcPts val="0"/>
              </a:spcBef>
              <a:spcAft>
                <a:spcPts val="0"/>
              </a:spcAft>
              <a:buClrTx/>
              <a:buSzTx/>
              <a:buFontTx/>
              <a:buNone/>
              <a:tabLst/>
              <a:defRPr/>
            </a:pPr>
            <a:r>
              <a:rPr lang="zh-CN" altLang="en-US" sz="3999" cap="small" dirty="0">
                <a:solidFill>
                  <a:srgbClr val="5D9D2F"/>
                </a:solidFill>
                <a:latin typeface="华文新魏" panose="02010800040101010101" pitchFamily="2" charset="-122"/>
                <a:ea typeface="华文新魏" panose="02010800040101010101" pitchFamily="2" charset="-122"/>
              </a:rPr>
              <a:t>知识扩展</a:t>
            </a:r>
            <a:endParaRPr kumimoji="0" lang="en-US" sz="3999" b="0" i="0" u="none" strike="noStrike" kern="1200" cap="small" spc="0" normalizeH="0" baseline="0" noProof="0" dirty="0">
              <a:ln>
                <a:noFill/>
              </a:ln>
              <a:solidFill>
                <a:srgbClr val="5D9D2F"/>
              </a:solidFill>
              <a:effectLst/>
              <a:uLnTx/>
              <a:uFillTx/>
              <a:latin typeface="华文新魏" panose="02010800040101010101" pitchFamily="2" charset="-122"/>
              <a:ea typeface="华文新魏" panose="02010800040101010101" pitchFamily="2" charset="-122"/>
              <a:cs typeface="+mn-cs"/>
            </a:endParaRPr>
          </a:p>
        </p:txBody>
      </p:sp>
    </p:spTree>
    <p:extLst>
      <p:ext uri="{BB962C8B-B14F-4D97-AF65-F5344CB8AC3E}">
        <p14:creationId xmlns:p14="http://schemas.microsoft.com/office/powerpoint/2010/main" val="343614377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639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0" y="6396355"/>
            <a:ext cx="284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等线"/>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tint val="75000"/>
                </a:prstClr>
              </a:solidFill>
              <a:effectLst/>
              <a:uLnTx/>
              <a:uFillTx/>
              <a:latin typeface="等线"/>
              <a:ea typeface="+mn-ea"/>
              <a:cs typeface="+mn-cs"/>
            </a:endParaRPr>
          </a:p>
        </p:txBody>
      </p:sp>
      <p:sp>
        <p:nvSpPr>
          <p:cNvPr id="3" name="文本框 2"/>
          <p:cNvSpPr txBox="1"/>
          <p:nvPr/>
        </p:nvSpPr>
        <p:spPr>
          <a:xfrm>
            <a:off x="3868845" y="1976353"/>
            <a:ext cx="5779770" cy="13220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prstClr val="black"/>
                </a:solidFill>
                <a:effectLst/>
                <a:uLnTx/>
                <a:uFillTx/>
                <a:latin typeface="华文新魏" panose="02010800040101010101" pitchFamily="2" charset="-122"/>
                <a:ea typeface="华文新魏" panose="02010800040101010101" pitchFamily="2" charset="-122"/>
                <a:cs typeface="+mn-cs"/>
              </a:rPr>
              <a:t>谢谢聆听！</a:t>
            </a:r>
          </a:p>
        </p:txBody>
      </p:sp>
    </p:spTree>
    <p:extLst>
      <p:ext uri="{BB962C8B-B14F-4D97-AF65-F5344CB8AC3E}">
        <p14:creationId xmlns:p14="http://schemas.microsoft.com/office/powerpoint/2010/main" val="3752235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pyright Notice"/>
          <p:cNvSpPr>
            <a:spLocks/>
          </p:cNvSpPr>
          <p:nvPr/>
        </p:nvSpPr>
        <p:spPr bwMode="auto">
          <a:xfrm>
            <a:off x="4572353" y="183006"/>
            <a:ext cx="3047295" cy="68082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17"/>
            <a:r>
              <a:rPr lang="zh-CN" altLang="en-US" sz="3999" cap="small" dirty="0">
                <a:solidFill>
                  <a:srgbClr val="5D9D2F"/>
                </a:solidFill>
                <a:latin typeface="华文新魏" panose="02010800040101010101" pitchFamily="2" charset="-122"/>
                <a:ea typeface="华文新魏" panose="02010800040101010101" pitchFamily="2" charset="-122"/>
              </a:rPr>
              <a:t>内容结构图</a:t>
            </a:r>
            <a:endParaRPr lang="en-US" sz="3999" cap="small" dirty="0">
              <a:solidFill>
                <a:srgbClr val="5D9D2F"/>
              </a:solidFill>
              <a:latin typeface="华文新魏" panose="02010800040101010101" pitchFamily="2" charset="-122"/>
              <a:ea typeface="华文新魏" panose="02010800040101010101" pitchFamily="2" charset="-122"/>
            </a:endParaRPr>
          </a:p>
        </p:txBody>
      </p:sp>
      <p:graphicFrame>
        <p:nvGraphicFramePr>
          <p:cNvPr id="39" name="图示 38">
            <a:extLst>
              <a:ext uri="{FF2B5EF4-FFF2-40B4-BE49-F238E27FC236}">
                <a16:creationId xmlns:a16="http://schemas.microsoft.com/office/drawing/2014/main" id="{1428FBA7-3444-486A-9CFC-878DF8F4A0C9}"/>
              </a:ext>
            </a:extLst>
          </p:cNvPr>
          <p:cNvGraphicFramePr/>
          <p:nvPr>
            <p:extLst/>
          </p:nvPr>
        </p:nvGraphicFramePr>
        <p:xfrm>
          <a:off x="2033470" y="1641134"/>
          <a:ext cx="7617278" cy="4141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687481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第一节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4631457" y="2414667"/>
            <a:ext cx="2441129" cy="769263"/>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想象概述</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86BF7783-E7EC-4E25-8371-BA64DBB9C783}"/>
              </a:ext>
            </a:extLst>
          </p:cNvPr>
          <p:cNvSpPr/>
          <p:nvPr/>
        </p:nvSpPr>
        <p:spPr>
          <a:xfrm>
            <a:off x="800657" y="2706916"/>
            <a:ext cx="4811710" cy="2922404"/>
          </a:xfrm>
          <a:prstGeom prst="rect">
            <a:avLst/>
          </a:prstGeom>
          <a:blipFill dpi="0" rotWithShape="1">
            <a:blip r:embed="rId3"/>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1" y="315414"/>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一、想象的概念</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98290" y="1075700"/>
            <a:ext cx="5597685" cy="1631216"/>
          </a:xfrm>
          <a:prstGeom prst="rect">
            <a:avLst/>
          </a:prstGeom>
          <a:noFill/>
        </p:spPr>
        <p:txBody>
          <a:bodyPr wrap="square" rtlCol="0">
            <a:spAutoFit/>
          </a:bodyPr>
          <a:lstStyle/>
          <a:p>
            <a:r>
              <a:rPr lang="zh-CN" altLang="en-US" sz="2000" dirty="0">
                <a:solidFill>
                  <a:srgbClr val="FF0000"/>
                </a:solidFill>
                <a:latin typeface="华文新魏" panose="02010800040101010101" pitchFamily="2" charset="-122"/>
                <a:ea typeface="华文新魏" panose="02010800040101010101" pitchFamily="2" charset="-122"/>
              </a:rPr>
              <a:t>（一）想象的含义</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想象是人脑对已有的表象进行重新加工改造，形成新形象的过程。想象反映的是那些人们没有亲自经历过的事物。想象是人的一种高级认识活动。</a:t>
            </a:r>
          </a:p>
          <a:p>
            <a:endParaRPr lang="en-US" altLang="zh-CN" sz="2000" dirty="0">
              <a:solidFill>
                <a:srgbClr val="FF0000"/>
              </a:solidFill>
              <a:latin typeface="华文新魏" panose="02010800040101010101" pitchFamily="2" charset="-122"/>
              <a:ea typeface="华文新魏" panose="02010800040101010101" pitchFamily="2" charset="-122"/>
            </a:endParaRPr>
          </a:p>
        </p:txBody>
      </p:sp>
      <p:sp>
        <p:nvSpPr>
          <p:cNvPr id="5" name="矩形 4"/>
          <p:cNvSpPr/>
          <p:nvPr/>
        </p:nvSpPr>
        <p:spPr>
          <a:xfrm>
            <a:off x="6430404" y="873160"/>
            <a:ext cx="5541409" cy="5201424"/>
          </a:xfrm>
          <a:prstGeom prst="rect">
            <a:avLst/>
          </a:prstGeom>
        </p:spPr>
        <p:txBody>
          <a:bodyPr wrap="square">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（二）想象的特征</a:t>
            </a:r>
          </a:p>
          <a:p>
            <a:endParaRPr lang="en-US" altLang="zh-CN" sz="2400" dirty="0">
              <a:solidFill>
                <a:srgbClr val="00B0F0"/>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1. </a:t>
            </a:r>
            <a:r>
              <a:rPr lang="zh-CN" altLang="en-US" sz="2400" dirty="0">
                <a:solidFill>
                  <a:srgbClr val="00B0F0"/>
                </a:solidFill>
                <a:latin typeface="华文新魏" panose="02010800040101010101" pitchFamily="2" charset="-122"/>
                <a:ea typeface="华文新魏" panose="02010800040101010101" pitchFamily="2" charset="-122"/>
              </a:rPr>
              <a:t>形象性</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想象是在已有感知的基础上，改造旧表象，创造出一些具体的形象，如某个人物形象、某种形状、某种构造，甚至色彩、声音、场景等。</a:t>
            </a:r>
          </a:p>
          <a:p>
            <a:endParaRPr lang="en-US" altLang="zh-CN" sz="2400" dirty="0">
              <a:solidFill>
                <a:srgbClr val="00B0F0"/>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2. </a:t>
            </a:r>
            <a:r>
              <a:rPr lang="zh-CN" altLang="en-US" sz="2400" dirty="0">
                <a:solidFill>
                  <a:srgbClr val="00B0F0"/>
                </a:solidFill>
                <a:latin typeface="华文新魏" panose="02010800040101010101" pitchFamily="2" charset="-122"/>
                <a:ea typeface="华文新魏" panose="02010800040101010101" pitchFamily="2" charset="-122"/>
              </a:rPr>
              <a:t>新颖性</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想象是创造活动中必不可少的，在想象活动中会创造出新颖的、现实不存在的形象，因此，想象具有新颖性的特点。</a:t>
            </a:r>
          </a:p>
          <a:p>
            <a:endParaRPr lang="en-US" altLang="zh-CN" sz="2400" dirty="0">
              <a:solidFill>
                <a:srgbClr val="00B0F0"/>
              </a:solidFill>
              <a:latin typeface="华文新魏" panose="02010800040101010101" pitchFamily="2" charset="-122"/>
              <a:ea typeface="华文新魏" panose="02010800040101010101" pitchFamily="2" charset="-122"/>
            </a:endParaRPr>
          </a:p>
          <a:p>
            <a:r>
              <a:rPr lang="en-US" altLang="zh-CN" sz="2400" dirty="0">
                <a:solidFill>
                  <a:srgbClr val="00B0F0"/>
                </a:solidFill>
                <a:latin typeface="华文新魏" panose="02010800040101010101" pitchFamily="2" charset="-122"/>
                <a:ea typeface="华文新魏" panose="02010800040101010101" pitchFamily="2" charset="-122"/>
              </a:rPr>
              <a:t>3. </a:t>
            </a:r>
            <a:r>
              <a:rPr lang="zh-CN" altLang="en-US" sz="2400" dirty="0">
                <a:solidFill>
                  <a:srgbClr val="00B0F0"/>
                </a:solidFill>
                <a:latin typeface="华文新魏" panose="02010800040101010101" pitchFamily="2" charset="-122"/>
                <a:ea typeface="华文新魏" panose="02010800040101010101" pitchFamily="2" charset="-122"/>
              </a:rPr>
              <a:t>非真实性</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想象中的事情总是基于已有经验的重新组合，在想象结果变成实物之前，都是非真实的。</a:t>
            </a:r>
            <a:endParaRPr lang="zh-CN" altLang="en-US" sz="12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90598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randombar(horizontal)">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箭头: 五边形 10">
            <a:extLst>
              <a:ext uri="{FF2B5EF4-FFF2-40B4-BE49-F238E27FC236}">
                <a16:creationId xmlns:a16="http://schemas.microsoft.com/office/drawing/2014/main" id="{DD0A1754-89E4-4E06-BB03-89DFBB2EEE07}"/>
              </a:ext>
            </a:extLst>
          </p:cNvPr>
          <p:cNvSpPr/>
          <p:nvPr/>
        </p:nvSpPr>
        <p:spPr>
          <a:xfrm>
            <a:off x="0" y="258277"/>
            <a:ext cx="4521666" cy="625127"/>
          </a:xfrm>
          <a:prstGeom prst="homePlate">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4992DD47-CF7B-4F04-9F36-96D75087B3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97680"/>
            <a:ext cx="12192000" cy="1368490"/>
          </a:xfrm>
          <a:prstGeom prst="rect">
            <a:avLst/>
          </a:prstGeom>
        </p:spPr>
      </p:pic>
      <p:sp>
        <p:nvSpPr>
          <p:cNvPr id="4" name="矩形 3">
            <a:extLst>
              <a:ext uri="{FF2B5EF4-FFF2-40B4-BE49-F238E27FC236}">
                <a16:creationId xmlns:a16="http://schemas.microsoft.com/office/drawing/2014/main" id="{5F985C35-7304-43FC-AA63-384CE280128D}"/>
              </a:ext>
            </a:extLst>
          </p:cNvPr>
          <p:cNvSpPr/>
          <p:nvPr/>
        </p:nvSpPr>
        <p:spPr>
          <a:xfrm>
            <a:off x="6802311" y="81321"/>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49771" y="258277"/>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cap="small" dirty="0">
                <a:solidFill>
                  <a:srgbClr val="5D9D2F"/>
                </a:solidFill>
                <a:latin typeface="华文新魏" panose="02010800040101010101" pitchFamily="2" charset="-122"/>
                <a:ea typeface="华文新魏" panose="02010800040101010101" pitchFamily="2" charset="-122"/>
              </a:rPr>
              <a:t>二、想象的分类</a:t>
            </a:r>
            <a:endParaRPr lang="en-US" sz="3199"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279556" y="1144494"/>
            <a:ext cx="5816444" cy="3016210"/>
          </a:xfrm>
          <a:prstGeom prst="rect">
            <a:avLst/>
          </a:prstGeom>
          <a:noFill/>
        </p:spPr>
        <p:txBody>
          <a:bodyPr wrap="square" rtlCol="0">
            <a:spAutoFit/>
          </a:bodyPr>
          <a:lstStyle/>
          <a:p>
            <a:r>
              <a:rPr lang="zh-CN" altLang="en-US" sz="2000" dirty="0">
                <a:solidFill>
                  <a:srgbClr val="FF0000"/>
                </a:solidFill>
                <a:latin typeface="华文新魏" panose="02010800040101010101" pitchFamily="2" charset="-122"/>
                <a:ea typeface="华文新魏" panose="02010800040101010101" pitchFamily="2" charset="-122"/>
              </a:rPr>
              <a:t>（一）按照想象活动是否具有目的性，可分为：无意想象与有意想象</a:t>
            </a:r>
          </a:p>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无意想象</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无意想象又称不随意想象，是指没有预定目的，在一定刺激的影响下，不由自主地进行的想象。</a:t>
            </a: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有意想象</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有意想象又称随意想象，指根据预定目的，在一定意志努力下自觉进行的想象。有意想象一般都要有一定的目的或要求。</a:t>
            </a:r>
          </a:p>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p:txBody>
      </p:sp>
      <p:sp>
        <p:nvSpPr>
          <p:cNvPr id="3" name="矩形 2">
            <a:extLst>
              <a:ext uri="{FF2B5EF4-FFF2-40B4-BE49-F238E27FC236}">
                <a16:creationId xmlns:a16="http://schemas.microsoft.com/office/drawing/2014/main" id="{86BF7783-E7EC-4E25-8371-BA64DBB9C783}"/>
              </a:ext>
            </a:extLst>
          </p:cNvPr>
          <p:cNvSpPr/>
          <p:nvPr/>
        </p:nvSpPr>
        <p:spPr>
          <a:xfrm>
            <a:off x="6743699" y="0"/>
            <a:ext cx="4803031"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4355" y="3866930"/>
            <a:ext cx="11382375" cy="1569660"/>
          </a:xfrm>
          <a:prstGeom prst="rect">
            <a:avLst/>
          </a:prstGeom>
        </p:spPr>
        <p:txBody>
          <a:bodyPr wrap="square">
            <a:spAutoFit/>
          </a:bodyPr>
          <a:lstStyle/>
          <a:p>
            <a:r>
              <a:rPr lang="zh-CN" altLang="en-US" sz="2000" dirty="0">
                <a:solidFill>
                  <a:srgbClr val="FF0000"/>
                </a:solidFill>
                <a:latin typeface="华文新魏" panose="02010800040101010101" pitchFamily="2" charset="-122"/>
                <a:ea typeface="华文新魏" panose="02010800040101010101" pitchFamily="2" charset="-122"/>
              </a:rPr>
              <a:t>（二）依据想象内容的新颖程度不同，可以把有意想象分为：再造想象与创造想象</a:t>
            </a:r>
          </a:p>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再造想象</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再造想象是指根据言语的描述或图形与符号等的示意，在人脑中形成相应事物新形象的过程。</a:t>
            </a: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创造想象</a:t>
            </a:r>
          </a:p>
          <a:p>
            <a:r>
              <a:rPr lang="zh-CN" altLang="en-US" dirty="0">
                <a:solidFill>
                  <a:schemeClr val="tx1">
                    <a:lumMod val="65000"/>
                    <a:lumOff val="35000"/>
                  </a:schemeClr>
                </a:solidFill>
                <a:latin typeface="华文新魏" panose="02010800040101010101" pitchFamily="2" charset="-122"/>
                <a:ea typeface="华文新魏" panose="02010800040101010101" pitchFamily="2" charset="-122"/>
              </a:rPr>
              <a:t>创造想象是指根据一定的目的和任务，不依据现成的描述，在人脑中独立地创造出新形象的心理过程。</a:t>
            </a:r>
            <a:endParaRPr lang="zh-CN" altLang="en-US" sz="1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349166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18"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p:bldP spid="16"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箭头: 五边形 11">
            <a:extLst>
              <a:ext uri="{FF2B5EF4-FFF2-40B4-BE49-F238E27FC236}">
                <a16:creationId xmlns:a16="http://schemas.microsoft.com/office/drawing/2014/main" id="{392D15FF-9CB9-4E18-829C-206755FF67DC}"/>
              </a:ext>
            </a:extLst>
          </p:cNvPr>
          <p:cNvSpPr/>
          <p:nvPr/>
        </p:nvSpPr>
        <p:spPr>
          <a:xfrm>
            <a:off x="0" y="394283"/>
            <a:ext cx="7097086" cy="907734"/>
          </a:xfrm>
          <a:prstGeom prst="homePlate">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00AE9869-4031-4E2A-94D1-203DB9F57F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6305"/>
            <a:ext cx="12192000" cy="1368490"/>
          </a:xfrm>
          <a:prstGeom prst="rect">
            <a:avLst/>
          </a:prstGeom>
        </p:spPr>
      </p:pic>
      <p:sp>
        <p:nvSpPr>
          <p:cNvPr id="7" name="矩形 6"/>
          <p:cNvSpPr/>
          <p:nvPr/>
        </p:nvSpPr>
        <p:spPr>
          <a:xfrm>
            <a:off x="0" y="3673017"/>
            <a:ext cx="6181967" cy="214149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6" name="矩形 5"/>
          <p:cNvSpPr/>
          <p:nvPr/>
        </p:nvSpPr>
        <p:spPr>
          <a:xfrm>
            <a:off x="0" y="1514475"/>
            <a:ext cx="6181967" cy="192405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E42B088D-CF16-4ACA-8819-D4AEE2333D03}"/>
              </a:ext>
            </a:extLst>
          </p:cNvPr>
          <p:cNvSpPr/>
          <p:nvPr/>
        </p:nvSpPr>
        <p:spPr>
          <a:xfrm>
            <a:off x="6387433" y="1709267"/>
            <a:ext cx="5047082" cy="3030894"/>
          </a:xfrm>
          <a:prstGeom prst="rect">
            <a:avLst/>
          </a:prstGeom>
          <a:solidFill>
            <a:srgbClr val="519B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6BF7783-E7EC-4E25-8371-BA64DBB9C783}"/>
              </a:ext>
            </a:extLst>
          </p:cNvPr>
          <p:cNvSpPr/>
          <p:nvPr/>
        </p:nvSpPr>
        <p:spPr>
          <a:xfrm>
            <a:off x="6795253" y="2091096"/>
            <a:ext cx="4811710" cy="2922404"/>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F985C35-7304-43FC-AA63-384CE280128D}"/>
              </a:ext>
            </a:extLst>
          </p:cNvPr>
          <p:cNvSpPr/>
          <p:nvPr/>
        </p:nvSpPr>
        <p:spPr>
          <a:xfrm>
            <a:off x="6735021" y="2091096"/>
            <a:ext cx="5158690" cy="3056315"/>
          </a:xfrm>
          <a:prstGeom prst="rect">
            <a:avLst/>
          </a:prstGeom>
          <a:noFill/>
          <a:ln>
            <a:solidFill>
              <a:srgbClr val="519B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3DF7FDC-D6AA-42DB-88AA-673BA1DDBFE4}"/>
              </a:ext>
            </a:extLst>
          </p:cNvPr>
          <p:cNvSpPr txBox="1"/>
          <p:nvPr/>
        </p:nvSpPr>
        <p:spPr>
          <a:xfrm>
            <a:off x="225745" y="1351695"/>
            <a:ext cx="5816444" cy="4401205"/>
          </a:xfrm>
          <a:prstGeom prst="rect">
            <a:avLst/>
          </a:prstGeom>
          <a:noFill/>
        </p:spPr>
        <p:txBody>
          <a:bodyPr wrap="square" rtlCol="0">
            <a:spAutoFit/>
          </a:bodyPr>
          <a:lstStyle/>
          <a:p>
            <a:endPar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幻想</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幻想是指向未来的个人主观愿望，但与现实之间没有必然的联系，也没多大可能性实现的想象，这就是幻想。幻想的事物是违背了事物的发展规律与进程的，因而是不可能实现的。</a:t>
            </a:r>
          </a:p>
          <a:p>
            <a:endParaRPr lang="en-US" altLang="zh-CN" sz="2000" dirty="0">
              <a:solidFill>
                <a:srgbClr val="00B0F0"/>
              </a:solidFill>
              <a:latin typeface="华文新魏" panose="02010800040101010101" pitchFamily="2" charset="-122"/>
              <a:ea typeface="华文新魏" panose="02010800040101010101" pitchFamily="2" charset="-122"/>
            </a:endParaRP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理想</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当人们依据事物发展的客观规律来想象未来时，这种想象就叫理想。例如，一个学生可能以将来成为一名科学家、工程师、优秀教师等为理想，不断在头脑中将自己与这些人物的形象或活动联系起来，形成一种积极的想象。</a:t>
            </a:r>
            <a:endParaRPr lang="zh-CN" altLang="en-US" sz="1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
        <p:nvSpPr>
          <p:cNvPr id="5" name="矩形 4"/>
          <p:cNvSpPr/>
          <p:nvPr/>
        </p:nvSpPr>
        <p:spPr>
          <a:xfrm>
            <a:off x="85967" y="325877"/>
            <a:ext cx="6096000" cy="954107"/>
          </a:xfrm>
          <a:prstGeom prst="rect">
            <a:avLst/>
          </a:prstGeom>
        </p:spPr>
        <p:txBody>
          <a:bodyPr>
            <a:spAutoFit/>
          </a:bodyPr>
          <a:lstStyle/>
          <a:p>
            <a:r>
              <a:rPr lang="zh-CN" altLang="en-US" sz="2800" dirty="0">
                <a:solidFill>
                  <a:srgbClr val="FF0000"/>
                </a:solidFill>
                <a:latin typeface="华文新魏" panose="02010800040101010101" pitchFamily="2" charset="-122"/>
                <a:ea typeface="华文新魏" panose="02010800040101010101" pitchFamily="2" charset="-122"/>
              </a:rPr>
              <a:t>（三）根据想象活动中主观愿望与现实之间的关系分为：幻想与理想</a:t>
            </a:r>
          </a:p>
        </p:txBody>
      </p:sp>
    </p:spTree>
    <p:extLst>
      <p:ext uri="{BB962C8B-B14F-4D97-AF65-F5344CB8AC3E}">
        <p14:creationId xmlns:p14="http://schemas.microsoft.com/office/powerpoint/2010/main" val="2077948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edge">
                                      <p:cBhvr>
                                        <p:cTn id="11" dur="2000"/>
                                        <p:tgtEl>
                                          <p:spTgt spid="4"/>
                                        </p:tgtEl>
                                      </p:cBhvr>
                                    </p:animEffect>
                                  </p:childTnLst>
                                </p:cTn>
                              </p:par>
                            </p:childTnLst>
                          </p:cTn>
                        </p:par>
                        <p:par>
                          <p:cTn id="12" fill="hold">
                            <p:stCondLst>
                              <p:cond delay="2500"/>
                            </p:stCondLst>
                            <p:childTnLst>
                              <p:par>
                                <p:cTn id="13" presetID="18" presetClass="entr" presetSubtype="1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50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sp>
        <p:nvSpPr>
          <p:cNvPr id="10" name="Shape 18"/>
          <p:cNvSpPr/>
          <p:nvPr/>
        </p:nvSpPr>
        <p:spPr>
          <a:xfrm>
            <a:off x="4688553" y="1279697"/>
            <a:ext cx="2073786" cy="738015"/>
          </a:xfrm>
          <a:prstGeom prst="roundRect">
            <a:avLst>
              <a:gd name="adj" fmla="val 50000"/>
            </a:avLst>
          </a:prstGeom>
          <a:solidFill>
            <a:srgbClr val="519B5C"/>
          </a:solidFill>
          <a:ln w="12700" cap="flat">
            <a:solidFill>
              <a:srgbClr val="519B5C"/>
            </a:solidFill>
            <a:prstDash val="solid"/>
            <a:miter lim="400000"/>
          </a:ln>
          <a:effectLst/>
        </p:spPr>
        <p:txBody>
          <a:bodyPr wrap="square" lIns="19046" tIns="19046" rIns="19046" bIns="19046" numCol="1" anchor="ctr">
            <a:noAutofit/>
          </a:bodyPr>
          <a:lstStyle/>
          <a:p>
            <a:pPr defTabSz="914217">
              <a:defRPr/>
            </a:pPr>
            <a:endParaRPr sz="1750" kern="0">
              <a:solidFill>
                <a:srgbClr val="5D9D2F"/>
              </a:solidFill>
              <a:latin typeface="华文新魏" panose="02010800040101010101" pitchFamily="2" charset="-122"/>
              <a:ea typeface="华文新魏" panose="02010800040101010101" pitchFamily="2" charset="-122"/>
            </a:endParaRPr>
          </a:p>
        </p:txBody>
      </p:sp>
      <p:sp>
        <p:nvSpPr>
          <p:cNvPr id="19" name="矩形 18"/>
          <p:cNvSpPr/>
          <p:nvPr/>
        </p:nvSpPr>
        <p:spPr>
          <a:xfrm>
            <a:off x="4688554" y="1196096"/>
            <a:ext cx="2073784" cy="933058"/>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599" dirty="0">
                <a:solidFill>
                  <a:schemeClr val="bg1"/>
                </a:solidFill>
                <a:latin typeface="华文新魏" panose="02010800040101010101" pitchFamily="2" charset="-122"/>
                <a:ea typeface="华文新魏" panose="02010800040101010101" pitchFamily="2" charset="-122"/>
              </a:rPr>
              <a:t>第二节</a:t>
            </a:r>
            <a:endParaRPr lang="zh-CN" altLang="en-US" sz="3599" dirty="0">
              <a:solidFill>
                <a:schemeClr val="bg1"/>
              </a:solidFill>
              <a:latin typeface="华文新魏" panose="02010800040101010101" pitchFamily="2" charset="-122"/>
              <a:ea typeface="华文新魏" panose="02010800040101010101" pitchFamily="2" charset="-122"/>
            </a:endParaRPr>
          </a:p>
        </p:txBody>
      </p:sp>
      <p:sp>
        <p:nvSpPr>
          <p:cNvPr id="21" name="矩形 20"/>
          <p:cNvSpPr/>
          <p:nvPr/>
        </p:nvSpPr>
        <p:spPr>
          <a:xfrm>
            <a:off x="4207461" y="2267913"/>
            <a:ext cx="3569382" cy="1446215"/>
          </a:xfrm>
          <a:prstGeom prst="rect">
            <a:avLst/>
          </a:prstGeom>
        </p:spPr>
        <p:txBody>
          <a:bodyPr wrap="none">
            <a:spAutoFit/>
          </a:bodyPr>
          <a:lstStyle/>
          <a:p>
            <a:r>
              <a:rPr kumimoji="1" lang="zh-CN" altLang="en-US" sz="4399" dirty="0">
                <a:solidFill>
                  <a:srgbClr val="FF0000"/>
                </a:solidFill>
                <a:latin typeface="华文新魏" panose="02010800040101010101" pitchFamily="2" charset="-122"/>
                <a:ea typeface="华文新魏" panose="02010800040101010101" pitchFamily="2" charset="-122"/>
              </a:rPr>
              <a:t>学前儿童想象</a:t>
            </a:r>
            <a:endParaRPr kumimoji="1" lang="en-US" altLang="zh-CN" sz="4399" dirty="0">
              <a:solidFill>
                <a:srgbClr val="FF0000"/>
              </a:solidFill>
              <a:latin typeface="华文新魏" panose="02010800040101010101" pitchFamily="2" charset="-122"/>
              <a:ea typeface="华文新魏" panose="02010800040101010101" pitchFamily="2" charset="-122"/>
            </a:endParaRPr>
          </a:p>
          <a:p>
            <a:r>
              <a:rPr kumimoji="1" lang="zh-CN" altLang="en-US" sz="4399" dirty="0">
                <a:solidFill>
                  <a:srgbClr val="FF0000"/>
                </a:solidFill>
                <a:latin typeface="华文新魏" panose="02010800040101010101" pitchFamily="2" charset="-122"/>
                <a:ea typeface="华文新魏" panose="02010800040101010101" pitchFamily="2" charset="-122"/>
              </a:rPr>
              <a:t>的产生与发展</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7356" y="50973"/>
            <a:ext cx="1447577" cy="1237995"/>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3" y="989660"/>
            <a:ext cx="1772412" cy="155504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0210" y="1207451"/>
            <a:ext cx="1742899" cy="1591848"/>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7525" y="-109350"/>
            <a:ext cx="1710704" cy="1558641"/>
          </a:xfrm>
          <a:prstGeom prst="rect">
            <a:avLst/>
          </a:prstGeom>
        </p:spPr>
      </p:pic>
    </p:spTree>
    <p:extLst>
      <p:ext uri="{BB962C8B-B14F-4D97-AF65-F5344CB8AC3E}">
        <p14:creationId xmlns:p14="http://schemas.microsoft.com/office/powerpoint/2010/main" val="115649681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14:presetBounceEnd="50000">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14:presetBounceEnd="50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50000">
                                          <p:cBhvr additive="base">
                                            <p:cTn id="3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14:presetBounceEnd="50000">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anim calcmode="lin" valueType="num">
                                          <p:cBhvr>
                                            <p:cTn id="18" dur="500" fill="hold"/>
                                            <p:tgtEl>
                                              <p:spTgt spid="19"/>
                                            </p:tgtEl>
                                            <p:attrNameLst>
                                              <p:attrName>ppt_x</p:attrName>
                                            </p:attrNameLst>
                                          </p:cBhvr>
                                          <p:tavLst>
                                            <p:tav tm="0">
                                              <p:val>
                                                <p:strVal val="#ppt_x"/>
                                              </p:val>
                                            </p:tav>
                                            <p:tav tm="100000">
                                              <p:val>
                                                <p:strVal val="#ppt_x"/>
                                              </p:val>
                                            </p:tav>
                                          </p:tavLst>
                                        </p:anim>
                                        <p:anim calcmode="lin" valueType="num">
                                          <p:cBhvr>
                                            <p:cTn id="19" dur="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2" presetClass="entr" presetSubtype="9"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2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3124A1FE-74FF-4B14-B91C-87C810999B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506305"/>
            <a:ext cx="12192000" cy="1368490"/>
          </a:xfrm>
          <a:prstGeom prst="rect">
            <a:avLst/>
          </a:prstGeom>
        </p:spPr>
      </p:pic>
      <p:sp>
        <p:nvSpPr>
          <p:cNvPr id="9" name="Freeform 53"/>
          <p:cNvSpPr/>
          <p:nvPr/>
        </p:nvSpPr>
        <p:spPr bwMode="auto">
          <a:xfrm>
            <a:off x="8759439" y="-3305"/>
            <a:ext cx="3432561" cy="6861305"/>
          </a:xfrm>
          <a:custGeom>
            <a:avLst/>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ahLst/>
            <a:cxnLst>
              <a:cxn ang="0">
                <a:pos x="T0" y="T1"/>
              </a:cxn>
              <a:cxn ang="0">
                <a:pos x="T2" y="T3"/>
              </a:cxn>
              <a:cxn ang="0">
                <a:pos x="T4" y="T5"/>
              </a:cxn>
              <a:cxn ang="0">
                <a:pos x="T6" y="T7"/>
              </a:cxn>
              <a:cxn ang="0">
                <a:pos x="T8" y="T9"/>
              </a:cxn>
              <a:cxn ang="0">
                <a:pos x="T10" y="T11"/>
              </a:cxn>
              <a:cxn ang="0">
                <a:pos x="T12" y="T13"/>
              </a:cxn>
            </a:cxnLst>
            <a:rect l="0" t="0" r="r" b="b"/>
            <a:pathLst>
              <a:path w="1798" h="3594">
                <a:moveTo>
                  <a:pt x="1798" y="0"/>
                </a:moveTo>
                <a:lnTo>
                  <a:pt x="0" y="1797"/>
                </a:lnTo>
                <a:lnTo>
                  <a:pt x="1798" y="3594"/>
                </a:lnTo>
                <a:lnTo>
                  <a:pt x="1798" y="2866"/>
                </a:lnTo>
                <a:lnTo>
                  <a:pt x="729" y="1797"/>
                </a:lnTo>
                <a:lnTo>
                  <a:pt x="1798" y="728"/>
                </a:lnTo>
                <a:lnTo>
                  <a:pt x="1798" y="0"/>
                </a:lnTo>
                <a:close/>
              </a:path>
            </a:pathLst>
          </a:custGeom>
          <a:solidFill>
            <a:srgbClr val="92D050">
              <a:alpha val="43000"/>
            </a:srgbClr>
          </a:solidFill>
          <a:ln>
            <a:noFill/>
          </a:ln>
        </p:spPr>
        <p:txBody>
          <a:bodyPr vert="horz" wrap="square" lIns="91440" tIns="45720" rIns="91440" bIns="45720" numCol="1" anchor="t" anchorCtr="0" compatLnSpc="1"/>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endParaRPr lang="zh-CN" altLang="en-US">
              <a:latin typeface="微软雅黑" panose="020B0503020204020204" pitchFamily="34" charset="-122"/>
              <a:ea typeface="微软雅黑" panose="020B0503020204020204" pitchFamily="34" charset="-122"/>
            </a:endParaRPr>
          </a:p>
        </p:txBody>
      </p:sp>
      <p:sp>
        <p:nvSpPr>
          <p:cNvPr id="11" name="矩形 10"/>
          <p:cNvSpPr/>
          <p:nvPr/>
        </p:nvSpPr>
        <p:spPr>
          <a:xfrm>
            <a:off x="438270" y="98761"/>
            <a:ext cx="2340000" cy="1800000"/>
          </a:xfrm>
          <a:prstGeom prst="rect">
            <a:avLst/>
          </a:prstGeom>
          <a:solidFill>
            <a:sysClr val="window" lastClr="FFFFFF"/>
          </a:solidFill>
          <a:ln w="3175" cap="flat" cmpd="sng" algn="ctr">
            <a:solidFill>
              <a:srgbClr val="5B9BD5">
                <a:lumMod val="75000"/>
              </a:srgbClr>
            </a:solidFill>
            <a:prstDash val="solid"/>
            <a:miter lim="800000"/>
          </a:ln>
          <a:effectLst>
            <a:outerShdw blurRad="50800" dist="38100" dir="5400000" algn="t" rotWithShape="0">
              <a:prstClr val="black">
                <a:alpha val="22000"/>
              </a:prstClr>
            </a:outerShdw>
          </a:effectLst>
        </p:spPr>
        <p:txBody>
          <a:bodyPr rtlCol="0" anchor="ctr"/>
          <a:lst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5930" algn="l" defTabSz="1219200" rtl="0" eaLnBrk="1" latinLnBrk="0" hangingPunct="1">
              <a:defRPr sz="2400" kern="1200">
                <a:solidFill>
                  <a:schemeClr val="tx1"/>
                </a:solidFill>
                <a:latin typeface="+mn-lt"/>
                <a:ea typeface="+mn-ea"/>
                <a:cs typeface="+mn-cs"/>
              </a:defRPr>
            </a:lvl8pPr>
            <a:lvl9pPr marL="4875530" algn="l" defTabSz="1219200" rtl="0" eaLnBrk="1" latinLnBrk="0" hangingPunct="1">
              <a:defRPr sz="2400" kern="1200">
                <a:solidFill>
                  <a:schemeClr val="tx1"/>
                </a:solidFill>
                <a:latin typeface="+mn-lt"/>
                <a:ea typeface="+mn-ea"/>
                <a:cs typeface="+mn-cs"/>
              </a:defRPr>
            </a:lvl9pPr>
          </a:lstStyle>
          <a:p>
            <a:pPr algn="ctr"/>
            <a:endParaRPr lang="zh-CN" altLang="en-US">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796741" y="1433101"/>
            <a:ext cx="7960408" cy="0"/>
          </a:xfrm>
          <a:prstGeom prst="line">
            <a:avLst/>
          </a:prstGeom>
          <a:noFill/>
          <a:ln w="25400" cap="flat" cmpd="sng" algn="ctr">
            <a:solidFill>
              <a:srgbClr val="5B9BD5"/>
            </a:solidFill>
            <a:prstDash val="solid"/>
            <a:miter lim="800000"/>
          </a:ln>
          <a:effectLst/>
        </p:spPr>
      </p:cxnSp>
      <p:sp>
        <p:nvSpPr>
          <p:cNvPr id="3" name="矩形 2">
            <a:extLst>
              <a:ext uri="{FF2B5EF4-FFF2-40B4-BE49-F238E27FC236}">
                <a16:creationId xmlns:a16="http://schemas.microsoft.com/office/drawing/2014/main" id="{86BF7783-E7EC-4E25-8371-BA64DBB9C783}"/>
              </a:ext>
            </a:extLst>
          </p:cNvPr>
          <p:cNvSpPr/>
          <p:nvPr/>
        </p:nvSpPr>
        <p:spPr>
          <a:xfrm>
            <a:off x="571767" y="216036"/>
            <a:ext cx="2073005" cy="1565450"/>
          </a:xfrm>
          <a:prstGeom prst="rect">
            <a:avLst/>
          </a:prstGeom>
          <a:blipFill dpi="0" rotWithShape="1">
            <a:blip r:embed="rId4"/>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Copyright Notice">
            <a:extLst>
              <a:ext uri="{FF2B5EF4-FFF2-40B4-BE49-F238E27FC236}">
                <a16:creationId xmlns:a16="http://schemas.microsoft.com/office/drawing/2014/main" id="{E0F7AE9D-947D-469F-969F-2031595C76E5}"/>
              </a:ext>
            </a:extLst>
          </p:cNvPr>
          <p:cNvSpPr>
            <a:spLocks/>
          </p:cNvSpPr>
          <p:nvPr/>
        </p:nvSpPr>
        <p:spPr bwMode="auto">
          <a:xfrm>
            <a:off x="2911767" y="719888"/>
            <a:ext cx="6966811" cy="55774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3199" b="1" cap="small" dirty="0">
                <a:solidFill>
                  <a:srgbClr val="5D9D2F"/>
                </a:solidFill>
                <a:latin typeface="华文新魏" panose="02010800040101010101" pitchFamily="2" charset="-122"/>
                <a:ea typeface="华文新魏" panose="02010800040101010101" pitchFamily="2" charset="-122"/>
              </a:rPr>
              <a:t>一、</a:t>
            </a:r>
            <a:r>
              <a:rPr lang="en-US" altLang="zh-CN" sz="3199" b="1" cap="small" dirty="0">
                <a:solidFill>
                  <a:srgbClr val="5D9D2F"/>
                </a:solidFill>
                <a:latin typeface="华文新魏" panose="02010800040101010101" pitchFamily="2" charset="-122"/>
                <a:ea typeface="华文新魏" panose="02010800040101010101" pitchFamily="2" charset="-122"/>
              </a:rPr>
              <a:t>0 </a:t>
            </a:r>
            <a:r>
              <a:rPr lang="zh-CN" altLang="en-US" sz="3199" b="1" cap="small" dirty="0">
                <a:solidFill>
                  <a:srgbClr val="5D9D2F"/>
                </a:solidFill>
                <a:latin typeface="华文新魏" panose="02010800040101010101" pitchFamily="2" charset="-122"/>
                <a:ea typeface="华文新魏" panose="02010800040101010101" pitchFamily="2" charset="-122"/>
              </a:rPr>
              <a:t>～ </a:t>
            </a:r>
            <a:r>
              <a:rPr lang="en-US" altLang="zh-CN" sz="3199" b="1" cap="small" dirty="0">
                <a:solidFill>
                  <a:srgbClr val="5D9D2F"/>
                </a:solidFill>
                <a:latin typeface="华文新魏" panose="02010800040101010101" pitchFamily="2" charset="-122"/>
                <a:ea typeface="华文新魏" panose="02010800040101010101" pitchFamily="2" charset="-122"/>
              </a:rPr>
              <a:t>3 </a:t>
            </a:r>
            <a:r>
              <a:rPr lang="zh-CN" altLang="en-US" sz="3199" b="1" cap="small" dirty="0">
                <a:solidFill>
                  <a:srgbClr val="5D9D2F"/>
                </a:solidFill>
                <a:latin typeface="华文新魏" panose="02010800040101010101" pitchFamily="2" charset="-122"/>
                <a:ea typeface="华文新魏" panose="02010800040101010101" pitchFamily="2" charset="-122"/>
              </a:rPr>
              <a:t>岁儿童想象发展的特点</a:t>
            </a:r>
            <a:endParaRPr lang="en-US" sz="3199" b="1" cap="small" dirty="0">
              <a:solidFill>
                <a:srgbClr val="5D9D2F"/>
              </a:solidFill>
              <a:latin typeface="华文新魏" panose="02010800040101010101" pitchFamily="2" charset="-122"/>
              <a:ea typeface="华文新魏" panose="02010800040101010101" pitchFamily="2" charset="-122"/>
            </a:endParaRPr>
          </a:p>
        </p:txBody>
      </p:sp>
      <p:sp>
        <p:nvSpPr>
          <p:cNvPr id="16" name="文本框 15">
            <a:extLst>
              <a:ext uri="{FF2B5EF4-FFF2-40B4-BE49-F238E27FC236}">
                <a16:creationId xmlns:a16="http://schemas.microsoft.com/office/drawing/2014/main" id="{93DF7FDC-D6AA-42DB-88AA-673BA1DDBFE4}"/>
              </a:ext>
            </a:extLst>
          </p:cNvPr>
          <p:cNvSpPr txBox="1"/>
          <p:nvPr/>
        </p:nvSpPr>
        <p:spPr>
          <a:xfrm>
            <a:off x="571767" y="2016036"/>
            <a:ext cx="10888531" cy="3908762"/>
          </a:xfrm>
          <a:prstGeom prst="rect">
            <a:avLst/>
          </a:prstGeom>
          <a:noFill/>
        </p:spPr>
        <p:txBody>
          <a:bodyPr wrap="square" rtlCol="0">
            <a:spAutoFit/>
          </a:bodyPr>
          <a:lstStyle/>
          <a:p>
            <a:r>
              <a:rPr lang="zh-CN" altLang="en-US" sz="2800" dirty="0">
                <a:solidFill>
                  <a:srgbClr val="FF0000"/>
                </a:solidFill>
                <a:latin typeface="华文新魏" panose="02010800040101010101" pitchFamily="2" charset="-122"/>
                <a:ea typeface="华文新魏" panose="02010800040101010101" pitchFamily="2" charset="-122"/>
              </a:rPr>
              <a:t>儿童最初的想象，可以说是记忆材料的简单迁移。表现为以下特点：</a:t>
            </a:r>
          </a:p>
          <a:p>
            <a:endParaRPr lang="en-US" altLang="zh-CN" sz="2000" dirty="0">
              <a:solidFill>
                <a:srgbClr val="00B0F0"/>
              </a:solidFill>
              <a:latin typeface="华文新魏" panose="02010800040101010101" pitchFamily="2" charset="-122"/>
              <a:ea typeface="华文新魏" panose="02010800040101010101" pitchFamily="2" charset="-122"/>
            </a:endParaRPr>
          </a:p>
          <a:p>
            <a:r>
              <a:rPr lang="en-US" altLang="zh-CN" sz="2000" dirty="0">
                <a:solidFill>
                  <a:srgbClr val="00B0F0"/>
                </a:solidFill>
                <a:latin typeface="华文新魏" panose="02010800040101010101" pitchFamily="2" charset="-122"/>
                <a:ea typeface="华文新魏" panose="02010800040101010101" pitchFamily="2" charset="-122"/>
              </a:rPr>
              <a:t>1. </a:t>
            </a:r>
            <a:r>
              <a:rPr lang="zh-CN" altLang="en-US" sz="2000" dirty="0">
                <a:solidFill>
                  <a:srgbClr val="00B0F0"/>
                </a:solidFill>
                <a:latin typeface="华文新魏" panose="02010800040101010101" pitchFamily="2" charset="-122"/>
                <a:ea typeface="华文新魏" panose="02010800040101010101" pitchFamily="2" charset="-122"/>
              </a:rPr>
              <a:t>记忆表象在新情境下的复活</a:t>
            </a:r>
          </a:p>
          <a:p>
            <a:r>
              <a:rPr lang="en-US" altLang="zh-CN" sz="2000" dirty="0">
                <a:solidFill>
                  <a:schemeClr val="tx1">
                    <a:lumMod val="65000"/>
                    <a:lumOff val="35000"/>
                  </a:schemeClr>
                </a:solidFill>
                <a:latin typeface="华文新魏" panose="02010800040101010101" pitchFamily="2" charset="-122"/>
                <a:ea typeface="华文新魏" panose="02010800040101010101" pitchFamily="2" charset="-122"/>
              </a:rPr>
              <a:t>2 </a:t>
            </a:r>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岁左右孩子的想象，基本是完全重复自己感知过的情景，只不过是新的情景条件下的表现。例如，孩子看见大人抱小娃娃，他就抱玩具娃娃。</a:t>
            </a:r>
          </a:p>
          <a:p>
            <a:r>
              <a:rPr lang="en-US" altLang="zh-CN" sz="2000" dirty="0">
                <a:solidFill>
                  <a:srgbClr val="00B0F0"/>
                </a:solidFill>
                <a:latin typeface="华文新魏" panose="02010800040101010101" pitchFamily="2" charset="-122"/>
                <a:ea typeface="华文新魏" panose="02010800040101010101" pitchFamily="2" charset="-122"/>
              </a:rPr>
              <a:t>2. </a:t>
            </a:r>
            <a:r>
              <a:rPr lang="zh-CN" altLang="en-US" sz="2000" dirty="0">
                <a:solidFill>
                  <a:srgbClr val="00B0F0"/>
                </a:solidFill>
                <a:latin typeface="华文新魏" panose="02010800040101010101" pitchFamily="2" charset="-122"/>
                <a:ea typeface="华文新魏" panose="02010800040101010101" pitchFamily="2" charset="-122"/>
              </a:rPr>
              <a:t>简单的相似联想</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孩子最早的想象是完全依靠事物外在的相似性而把事物的形象联系在一起的。例如，孩子把自己抱的布娃娃称为“妹妹”或“弟弟”。</a:t>
            </a:r>
          </a:p>
          <a:p>
            <a:r>
              <a:rPr lang="en-US" altLang="zh-CN" sz="2000" dirty="0">
                <a:solidFill>
                  <a:srgbClr val="00B0F0"/>
                </a:solidFill>
                <a:latin typeface="华文新魏" panose="02010800040101010101" pitchFamily="2" charset="-122"/>
                <a:ea typeface="华文新魏" panose="02010800040101010101" pitchFamily="2" charset="-122"/>
              </a:rPr>
              <a:t>3. </a:t>
            </a:r>
            <a:r>
              <a:rPr lang="zh-CN" altLang="en-US" sz="2000" dirty="0">
                <a:solidFill>
                  <a:srgbClr val="00B0F0"/>
                </a:solidFill>
                <a:latin typeface="华文新魏" panose="02010800040101010101" pitchFamily="2" charset="-122"/>
                <a:ea typeface="华文新魏" panose="02010800040101010101" pitchFamily="2" charset="-122"/>
              </a:rPr>
              <a:t>无情节的组合</a:t>
            </a:r>
          </a:p>
          <a:p>
            <a:r>
              <a:rPr lang="zh-CN" altLang="en-US" sz="2000" dirty="0">
                <a:solidFill>
                  <a:schemeClr val="tx1">
                    <a:lumMod val="65000"/>
                    <a:lumOff val="35000"/>
                  </a:schemeClr>
                </a:solidFill>
                <a:latin typeface="华文新魏" panose="02010800040101010101" pitchFamily="2" charset="-122"/>
                <a:ea typeface="华文新魏" panose="02010800040101010101" pitchFamily="2" charset="-122"/>
              </a:rPr>
              <a:t>孩子最早的想象仅是以一物代替一物的简单替代行为。例如，从生活中有了把小男孩称作“小弟弟”的经验后，在想象中就把玩具娃娃代替为小弟弟。而这种代替没有太多想象的情节在其中，很少甚至没把已有经验的情节成分重新组合。</a:t>
            </a:r>
            <a:endParaRPr lang="zh-CN" altLang="en-US" sz="1100" dirty="0">
              <a:solidFill>
                <a:schemeClr val="tx1">
                  <a:lumMod val="65000"/>
                  <a:lumOff val="35000"/>
                </a:scheme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922706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 grpId="0" animBg="1"/>
      <p:bldP spid="13" grpId="0"/>
      <p:bldP spid="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2754</Words>
  <Application>Microsoft Office PowerPoint</Application>
  <PresentationFormat>宽屏</PresentationFormat>
  <Paragraphs>159</Paragraphs>
  <Slides>23</Slides>
  <Notes>22</Notes>
  <HiddenSlides>0</HiddenSlides>
  <MMClips>1</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23</vt:i4>
      </vt:variant>
    </vt:vector>
  </HeadingPairs>
  <TitlesOfParts>
    <vt:vector size="35" baseType="lpstr">
      <vt:lpstr>ITC Avant Garde Std Bk</vt:lpstr>
      <vt:lpstr>等线</vt:lpstr>
      <vt:lpstr>等线 Light</vt:lpstr>
      <vt:lpstr>华文楷体</vt:lpstr>
      <vt:lpstr>华文新魏</vt:lpstr>
      <vt:lpstr>微软雅黑</vt:lpstr>
      <vt:lpstr>张海山锐线体简</vt:lpstr>
      <vt:lpstr>Arial</vt:lpstr>
      <vt:lpstr>Calibri</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wimxt.com</dc:creator>
  <cp:lastModifiedBy>Administrator</cp:lastModifiedBy>
  <cp:revision>10</cp:revision>
  <dcterms:created xsi:type="dcterms:W3CDTF">2019-04-11T07:59:47Z</dcterms:created>
  <dcterms:modified xsi:type="dcterms:W3CDTF">2019-04-23T05:34:10Z</dcterms:modified>
</cp:coreProperties>
</file>