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 id="2147483677" r:id="rId3"/>
  </p:sldMasterIdLst>
  <p:notesMasterIdLst>
    <p:notesMasterId r:id="rId24"/>
  </p:notesMasterIdLst>
  <p:sldIdLst>
    <p:sldId id="470" r:id="rId4"/>
    <p:sldId id="471" r:id="rId5"/>
    <p:sldId id="3448" r:id="rId6"/>
    <p:sldId id="353" r:id="rId7"/>
    <p:sldId id="3220" r:id="rId8"/>
    <p:sldId id="3219" r:id="rId9"/>
    <p:sldId id="3253" r:id="rId10"/>
    <p:sldId id="3254" r:id="rId11"/>
    <p:sldId id="3255" r:id="rId12"/>
    <p:sldId id="3256" r:id="rId13"/>
    <p:sldId id="3257" r:id="rId14"/>
    <p:sldId id="3258" r:id="rId15"/>
    <p:sldId id="3259" r:id="rId16"/>
    <p:sldId id="3260" r:id="rId17"/>
    <p:sldId id="3261" r:id="rId18"/>
    <p:sldId id="3262" r:id="rId19"/>
    <p:sldId id="3263" r:id="rId20"/>
    <p:sldId id="3264" r:id="rId21"/>
    <p:sldId id="3450" r:id="rId22"/>
    <p:sldId id="3341"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2D0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25" autoAdjust="0"/>
    <p:restoredTop sz="94660"/>
  </p:normalViewPr>
  <p:slideViewPr>
    <p:cSldViewPr snapToGrid="0">
      <p:cViewPr varScale="1">
        <p:scale>
          <a:sx n="114" d="100"/>
          <a:sy n="114" d="100"/>
        </p:scale>
        <p:origin x="354"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5_1">
  <dgm:title val=""/>
  <dgm:desc val=""/>
  <dgm:catLst>
    <dgm:cat type="accent5" pri="11100"/>
  </dgm:catLst>
  <dgm:styleLbl name="node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5">
        <a:shade val="80000"/>
      </a:schemeClr>
    </dgm:linClrLst>
    <dgm:effectClrLst/>
    <dgm:txLinClrLst/>
    <dgm:txFillClrLst/>
    <dgm:txEffectClrLst/>
  </dgm:styleLbl>
  <dgm:styleLbl name="node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f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align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b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dgm:txEffectClrLst/>
  </dgm:styleLbl>
  <dgm:styleLbl name="parChTrans2D2">
    <dgm:fillClrLst meth="repeat">
      <a:schemeClr val="accent5"/>
    </dgm:fillClrLst>
    <dgm:linClrLst meth="repeat">
      <a:schemeClr val="accent5"/>
    </dgm:linClrLst>
    <dgm:effectClrLst/>
    <dgm:txLinClrLst/>
    <dgm:txFillClrLst/>
    <dgm:txEffectClrLst/>
  </dgm:styleLbl>
  <dgm:styleLbl name="parChTrans2D3">
    <dgm:fillClrLst meth="repeat">
      <a:schemeClr val="accent5"/>
    </dgm:fillClrLst>
    <dgm:linClrLst meth="repeat">
      <a:schemeClr val="accent5"/>
    </dgm:linClrLst>
    <dgm:effectClrLst/>
    <dgm:txLinClrLst/>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con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align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trAlignAcc1">
    <dgm:fillClrLst meth="repeat">
      <a:schemeClr val="accent5">
        <a:alpha val="40000"/>
        <a:tint val="40000"/>
      </a:schemeClr>
    </dgm:fillClrLst>
    <dgm:linClrLst meth="repeat">
      <a:schemeClr val="accent5"/>
    </dgm:linClrLst>
    <dgm:effectClrLst/>
    <dgm:txLinClrLst/>
    <dgm:txFillClrLst meth="repeat">
      <a:schemeClr val="dk1"/>
    </dgm:txFillClrLst>
    <dgm:txEffectClrLst/>
  </dgm:styleLbl>
  <dgm:styleLbl name="b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fgAcc0">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2">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3">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4">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51406D1-A695-425A-934B-901394F673E4}" type="doc">
      <dgm:prSet loTypeId="urn:microsoft.com/office/officeart/2008/layout/HorizontalMultiLevelHierarchy" loCatId="hierarchy" qsTypeId="urn:microsoft.com/office/officeart/2005/8/quickstyle/simple1" qsCatId="simple" csTypeId="urn:microsoft.com/office/officeart/2005/8/colors/accent5_1" csCatId="accent5" phldr="1"/>
      <dgm:spPr/>
      <dgm:t>
        <a:bodyPr/>
        <a:lstStyle/>
        <a:p>
          <a:endParaRPr lang="zh-CN" altLang="en-US"/>
        </a:p>
      </dgm:t>
    </dgm:pt>
    <dgm:pt modelId="{296F8C38-CA02-4B6F-98C4-71340B4A3D98}">
      <dgm:prSet phldrT="[文本]" custT="1"/>
      <dgm:spPr/>
      <dgm:t>
        <a:bodyPr/>
        <a:lstStyle/>
        <a:p>
          <a:r>
            <a:rPr lang="zh-CN" altLang="en-US" sz="2800" dirty="0">
              <a:solidFill>
                <a:srgbClr val="5D9D2F"/>
              </a:solidFill>
              <a:latin typeface="华文新魏" panose="02010800040101010101" pitchFamily="2" charset="-122"/>
              <a:ea typeface="华文新魏" panose="02010800040101010101" pitchFamily="2" charset="-122"/>
            </a:rPr>
            <a:t>学前儿童的记忆</a:t>
          </a:r>
        </a:p>
      </dgm:t>
    </dgm:pt>
    <dgm:pt modelId="{AC2FEF30-702E-4275-89A3-EE91C60DD1C3}" type="parTrans" cxnId="{AFC7BA4F-2E72-49B4-81A0-C54D37D50B7F}">
      <dgm:prSet/>
      <dgm:spPr/>
      <dgm:t>
        <a:bodyPr/>
        <a:lstStyle/>
        <a:p>
          <a:endParaRPr lang="zh-CN" altLang="en-US"/>
        </a:p>
      </dgm:t>
    </dgm:pt>
    <dgm:pt modelId="{FA077437-8DFF-400E-9DAA-10A19686E83D}" type="sibTrans" cxnId="{AFC7BA4F-2E72-49B4-81A0-C54D37D50B7F}">
      <dgm:prSet/>
      <dgm:spPr/>
      <dgm:t>
        <a:bodyPr/>
        <a:lstStyle/>
        <a:p>
          <a:endParaRPr lang="zh-CN" altLang="en-US"/>
        </a:p>
      </dgm:t>
    </dgm:pt>
    <dgm:pt modelId="{BCFF1AB7-8062-4E56-88FF-D0990B837C92}">
      <dgm:prSet phldrT="[文本]" custT="1"/>
      <dgm:spPr/>
      <dgm:t>
        <a:bodyPr/>
        <a:lstStyle/>
        <a:p>
          <a:r>
            <a:rPr lang="zh-CN" altLang="en-US" sz="2800" dirty="0">
              <a:solidFill>
                <a:srgbClr val="5D9D2F"/>
              </a:solidFill>
              <a:latin typeface="华文新魏" panose="02010800040101010101" pitchFamily="2" charset="-122"/>
              <a:ea typeface="华文新魏" panose="02010800040101010101" pitchFamily="2" charset="-122"/>
            </a:rPr>
            <a:t>记忆概述</a:t>
          </a:r>
        </a:p>
      </dgm:t>
    </dgm:pt>
    <dgm:pt modelId="{2BD64780-29C1-44A2-88BF-A6A394763FE2}" type="parTrans" cxnId="{CC46E950-A1AD-4CF5-BC3B-4BCBD5E94BA8}">
      <dgm:prSet/>
      <dgm:spPr/>
      <dgm:t>
        <a:bodyPr/>
        <a:lstStyle/>
        <a:p>
          <a:endParaRPr lang="zh-CN" altLang="en-US"/>
        </a:p>
      </dgm:t>
    </dgm:pt>
    <dgm:pt modelId="{2CCF5E67-B9B9-4511-83F9-907B00E53DA6}" type="sibTrans" cxnId="{CC46E950-A1AD-4CF5-BC3B-4BCBD5E94BA8}">
      <dgm:prSet/>
      <dgm:spPr/>
      <dgm:t>
        <a:bodyPr/>
        <a:lstStyle/>
        <a:p>
          <a:endParaRPr lang="zh-CN" altLang="en-US"/>
        </a:p>
      </dgm:t>
    </dgm:pt>
    <dgm:pt modelId="{82037542-EF66-4F9E-98E4-0DCACBFA6F05}">
      <dgm:prSet phldrT="[文本]" custT="1"/>
      <dgm:spPr/>
      <dgm:t>
        <a:bodyPr/>
        <a:lstStyle/>
        <a:p>
          <a:r>
            <a:rPr lang="zh-CN" altLang="en-US" sz="2800" dirty="0">
              <a:solidFill>
                <a:srgbClr val="5D9D2F"/>
              </a:solidFill>
              <a:latin typeface="华文新魏" panose="02010800040101010101" pitchFamily="2" charset="-122"/>
              <a:ea typeface="华文新魏" panose="02010800040101010101" pitchFamily="2" charset="-122"/>
            </a:rPr>
            <a:t>记忆在学前儿童教育活动中的运用</a:t>
          </a:r>
        </a:p>
      </dgm:t>
    </dgm:pt>
    <dgm:pt modelId="{3CE93CB9-AB90-41B2-B63A-0850B5221493}" type="sibTrans" cxnId="{C0CF7E3E-FCCE-423F-AC9C-811CED893695}">
      <dgm:prSet/>
      <dgm:spPr/>
      <dgm:t>
        <a:bodyPr/>
        <a:lstStyle/>
        <a:p>
          <a:endParaRPr lang="zh-CN" altLang="en-US"/>
        </a:p>
      </dgm:t>
    </dgm:pt>
    <dgm:pt modelId="{BCC03811-200C-4E6E-831A-80FF4A7BE19C}" type="parTrans" cxnId="{C0CF7E3E-FCCE-423F-AC9C-811CED893695}">
      <dgm:prSet/>
      <dgm:spPr/>
      <dgm:t>
        <a:bodyPr/>
        <a:lstStyle/>
        <a:p>
          <a:endParaRPr lang="zh-CN" altLang="en-US"/>
        </a:p>
      </dgm:t>
    </dgm:pt>
    <dgm:pt modelId="{839D0676-5E0B-4298-9981-6EAEA1A1DF35}">
      <dgm:prSet phldrT="[文本]" custT="1"/>
      <dgm:spPr/>
      <dgm:t>
        <a:bodyPr/>
        <a:lstStyle/>
        <a:p>
          <a:r>
            <a:rPr lang="zh-CN" altLang="en-US" sz="2800" dirty="0">
              <a:solidFill>
                <a:srgbClr val="5D9D2F"/>
              </a:solidFill>
              <a:latin typeface="华文新魏" panose="02010800040101010101" pitchFamily="2" charset="-122"/>
              <a:ea typeface="华文新魏" panose="02010800040101010101" pitchFamily="2" charset="-122"/>
            </a:rPr>
            <a:t>学前儿童记忆的产生与发展</a:t>
          </a:r>
        </a:p>
      </dgm:t>
    </dgm:pt>
    <dgm:pt modelId="{30A8F366-CB3F-4963-9773-61EEC7A475F0}" type="sibTrans" cxnId="{84B7A9CC-8914-4AF8-866A-D6C98D092713}">
      <dgm:prSet/>
      <dgm:spPr/>
      <dgm:t>
        <a:bodyPr/>
        <a:lstStyle/>
        <a:p>
          <a:endParaRPr lang="zh-CN" altLang="en-US"/>
        </a:p>
      </dgm:t>
    </dgm:pt>
    <dgm:pt modelId="{AE557F44-2BE8-400C-A7B1-88BB61E7FCFA}" type="parTrans" cxnId="{84B7A9CC-8914-4AF8-866A-D6C98D092713}">
      <dgm:prSet/>
      <dgm:spPr/>
      <dgm:t>
        <a:bodyPr/>
        <a:lstStyle/>
        <a:p>
          <a:endParaRPr lang="zh-CN" altLang="en-US"/>
        </a:p>
      </dgm:t>
    </dgm:pt>
    <dgm:pt modelId="{77593194-F55B-41CF-9C9D-2BB868EBF400}" type="pres">
      <dgm:prSet presAssocID="{D51406D1-A695-425A-934B-901394F673E4}" presName="Name0" presStyleCnt="0">
        <dgm:presLayoutVars>
          <dgm:chPref val="1"/>
          <dgm:dir/>
          <dgm:animOne val="branch"/>
          <dgm:animLvl val="lvl"/>
          <dgm:resizeHandles val="exact"/>
        </dgm:presLayoutVars>
      </dgm:prSet>
      <dgm:spPr/>
    </dgm:pt>
    <dgm:pt modelId="{A1B6D1C1-8CF4-4A77-B070-0E645FCB35F7}" type="pres">
      <dgm:prSet presAssocID="{296F8C38-CA02-4B6F-98C4-71340B4A3D98}" presName="root1" presStyleCnt="0"/>
      <dgm:spPr/>
    </dgm:pt>
    <dgm:pt modelId="{09167723-A6C6-4CFF-BFF6-DD8FAE28BD76}" type="pres">
      <dgm:prSet presAssocID="{296F8C38-CA02-4B6F-98C4-71340B4A3D98}" presName="LevelOneTextNode" presStyleLbl="node0" presStyleIdx="0" presStyleCnt="1" custScaleY="84740">
        <dgm:presLayoutVars>
          <dgm:chPref val="3"/>
        </dgm:presLayoutVars>
      </dgm:prSet>
      <dgm:spPr/>
    </dgm:pt>
    <dgm:pt modelId="{A49589A4-F42E-41A7-A32A-0EF770B205A1}" type="pres">
      <dgm:prSet presAssocID="{296F8C38-CA02-4B6F-98C4-71340B4A3D98}" presName="level2hierChild" presStyleCnt="0"/>
      <dgm:spPr/>
    </dgm:pt>
    <dgm:pt modelId="{BF417BA3-F15F-4E6E-BE4D-58CCE72D1686}" type="pres">
      <dgm:prSet presAssocID="{2BD64780-29C1-44A2-88BF-A6A394763FE2}" presName="conn2-1" presStyleLbl="parChTrans1D2" presStyleIdx="0" presStyleCnt="3"/>
      <dgm:spPr/>
    </dgm:pt>
    <dgm:pt modelId="{BECE79B0-7B5F-44E7-A551-6C706749BE59}" type="pres">
      <dgm:prSet presAssocID="{2BD64780-29C1-44A2-88BF-A6A394763FE2}" presName="connTx" presStyleLbl="parChTrans1D2" presStyleIdx="0" presStyleCnt="3"/>
      <dgm:spPr/>
    </dgm:pt>
    <dgm:pt modelId="{E257D33D-C1AA-4A29-9099-8A271C0498AB}" type="pres">
      <dgm:prSet presAssocID="{BCFF1AB7-8062-4E56-88FF-D0990B837C92}" presName="root2" presStyleCnt="0"/>
      <dgm:spPr/>
    </dgm:pt>
    <dgm:pt modelId="{D0E84AB2-CE74-4C35-B821-C0178B80647B}" type="pres">
      <dgm:prSet presAssocID="{BCFF1AB7-8062-4E56-88FF-D0990B837C92}" presName="LevelTwoTextNode" presStyleLbl="node2" presStyleIdx="0" presStyleCnt="3" custScaleX="207792">
        <dgm:presLayoutVars>
          <dgm:chPref val="3"/>
        </dgm:presLayoutVars>
      </dgm:prSet>
      <dgm:spPr/>
    </dgm:pt>
    <dgm:pt modelId="{4B24A6B8-0ACE-4E54-AE2E-317545B296E7}" type="pres">
      <dgm:prSet presAssocID="{BCFF1AB7-8062-4E56-88FF-D0990B837C92}" presName="level3hierChild" presStyleCnt="0"/>
      <dgm:spPr/>
    </dgm:pt>
    <dgm:pt modelId="{F6569C92-881E-446F-86F9-F13E5277E1EC}" type="pres">
      <dgm:prSet presAssocID="{AE557F44-2BE8-400C-A7B1-88BB61E7FCFA}" presName="conn2-1" presStyleLbl="parChTrans1D2" presStyleIdx="1" presStyleCnt="3"/>
      <dgm:spPr/>
    </dgm:pt>
    <dgm:pt modelId="{AB935BAA-353C-48AF-968B-DF2AAC85C5E5}" type="pres">
      <dgm:prSet presAssocID="{AE557F44-2BE8-400C-A7B1-88BB61E7FCFA}" presName="connTx" presStyleLbl="parChTrans1D2" presStyleIdx="1" presStyleCnt="3"/>
      <dgm:spPr/>
    </dgm:pt>
    <dgm:pt modelId="{53210C13-AA36-430E-B911-A64C807D4FBE}" type="pres">
      <dgm:prSet presAssocID="{839D0676-5E0B-4298-9981-6EAEA1A1DF35}" presName="root2" presStyleCnt="0"/>
      <dgm:spPr/>
    </dgm:pt>
    <dgm:pt modelId="{F9D0C58B-08C6-4026-8584-7D29FF417277}" type="pres">
      <dgm:prSet presAssocID="{839D0676-5E0B-4298-9981-6EAEA1A1DF35}" presName="LevelTwoTextNode" presStyleLbl="node2" presStyleIdx="1" presStyleCnt="3" custScaleX="211054">
        <dgm:presLayoutVars>
          <dgm:chPref val="3"/>
        </dgm:presLayoutVars>
      </dgm:prSet>
      <dgm:spPr/>
    </dgm:pt>
    <dgm:pt modelId="{F35FA2EE-71D0-4F94-95DE-6FAF75DB9661}" type="pres">
      <dgm:prSet presAssocID="{839D0676-5E0B-4298-9981-6EAEA1A1DF35}" presName="level3hierChild" presStyleCnt="0"/>
      <dgm:spPr/>
    </dgm:pt>
    <dgm:pt modelId="{CCE5C6F0-1715-49B9-A2D9-E31D0125667F}" type="pres">
      <dgm:prSet presAssocID="{BCC03811-200C-4E6E-831A-80FF4A7BE19C}" presName="conn2-1" presStyleLbl="parChTrans1D2" presStyleIdx="2" presStyleCnt="3"/>
      <dgm:spPr/>
    </dgm:pt>
    <dgm:pt modelId="{8BD53259-CCBE-414B-B0D4-67079E447ADA}" type="pres">
      <dgm:prSet presAssocID="{BCC03811-200C-4E6E-831A-80FF4A7BE19C}" presName="connTx" presStyleLbl="parChTrans1D2" presStyleIdx="2" presStyleCnt="3"/>
      <dgm:spPr/>
    </dgm:pt>
    <dgm:pt modelId="{B951B309-DBCE-4F78-85A6-4B84F497DE58}" type="pres">
      <dgm:prSet presAssocID="{82037542-EF66-4F9E-98E4-0DCACBFA6F05}" presName="root2" presStyleCnt="0"/>
      <dgm:spPr/>
    </dgm:pt>
    <dgm:pt modelId="{C88687A5-170A-459B-8A03-7797B219E568}" type="pres">
      <dgm:prSet presAssocID="{82037542-EF66-4F9E-98E4-0DCACBFA6F05}" presName="LevelTwoTextNode" presStyleLbl="node2" presStyleIdx="2" presStyleCnt="3" custScaleX="213012">
        <dgm:presLayoutVars>
          <dgm:chPref val="3"/>
        </dgm:presLayoutVars>
      </dgm:prSet>
      <dgm:spPr/>
    </dgm:pt>
    <dgm:pt modelId="{589AC382-D700-4DFA-9C05-FF6660EA18A5}" type="pres">
      <dgm:prSet presAssocID="{82037542-EF66-4F9E-98E4-0DCACBFA6F05}" presName="level3hierChild" presStyleCnt="0"/>
      <dgm:spPr/>
    </dgm:pt>
  </dgm:ptLst>
  <dgm:cxnLst>
    <dgm:cxn modelId="{48494003-A2FE-4BCA-A180-E110DB3593C0}" type="presOf" srcId="{2BD64780-29C1-44A2-88BF-A6A394763FE2}" destId="{BECE79B0-7B5F-44E7-A551-6C706749BE59}" srcOrd="1" destOrd="0" presId="urn:microsoft.com/office/officeart/2008/layout/HorizontalMultiLevelHierarchy"/>
    <dgm:cxn modelId="{562AE214-BD77-4B72-AA11-CC8673DEC914}" type="presOf" srcId="{AE557F44-2BE8-400C-A7B1-88BB61E7FCFA}" destId="{F6569C92-881E-446F-86F9-F13E5277E1EC}" srcOrd="0" destOrd="0" presId="urn:microsoft.com/office/officeart/2008/layout/HorizontalMultiLevelHierarchy"/>
    <dgm:cxn modelId="{C0CF7E3E-FCCE-423F-AC9C-811CED893695}" srcId="{296F8C38-CA02-4B6F-98C4-71340B4A3D98}" destId="{82037542-EF66-4F9E-98E4-0DCACBFA6F05}" srcOrd="2" destOrd="0" parTransId="{BCC03811-200C-4E6E-831A-80FF4A7BE19C}" sibTransId="{3CE93CB9-AB90-41B2-B63A-0850B5221493}"/>
    <dgm:cxn modelId="{0D0B535B-AD1E-4867-9776-1657860058CF}" type="presOf" srcId="{BCFF1AB7-8062-4E56-88FF-D0990B837C92}" destId="{D0E84AB2-CE74-4C35-B821-C0178B80647B}" srcOrd="0" destOrd="0" presId="urn:microsoft.com/office/officeart/2008/layout/HorizontalMultiLevelHierarchy"/>
    <dgm:cxn modelId="{F0E08466-7916-489B-BFBB-B0CDEE289DE4}" type="presOf" srcId="{D51406D1-A695-425A-934B-901394F673E4}" destId="{77593194-F55B-41CF-9C9D-2BB868EBF400}" srcOrd="0" destOrd="0" presId="urn:microsoft.com/office/officeart/2008/layout/HorizontalMultiLevelHierarchy"/>
    <dgm:cxn modelId="{B4BFE566-95F1-4BB2-A339-E735F505A8AD}" type="presOf" srcId="{BCC03811-200C-4E6E-831A-80FF4A7BE19C}" destId="{8BD53259-CCBE-414B-B0D4-67079E447ADA}" srcOrd="1" destOrd="0" presId="urn:microsoft.com/office/officeart/2008/layout/HorizontalMultiLevelHierarchy"/>
    <dgm:cxn modelId="{AFC7BA4F-2E72-49B4-81A0-C54D37D50B7F}" srcId="{D51406D1-A695-425A-934B-901394F673E4}" destId="{296F8C38-CA02-4B6F-98C4-71340B4A3D98}" srcOrd="0" destOrd="0" parTransId="{AC2FEF30-702E-4275-89A3-EE91C60DD1C3}" sibTransId="{FA077437-8DFF-400E-9DAA-10A19686E83D}"/>
    <dgm:cxn modelId="{CC46E950-A1AD-4CF5-BC3B-4BCBD5E94BA8}" srcId="{296F8C38-CA02-4B6F-98C4-71340B4A3D98}" destId="{BCFF1AB7-8062-4E56-88FF-D0990B837C92}" srcOrd="0" destOrd="0" parTransId="{2BD64780-29C1-44A2-88BF-A6A394763FE2}" sibTransId="{2CCF5E67-B9B9-4511-83F9-907B00E53DA6}"/>
    <dgm:cxn modelId="{33AB837D-57B3-4D91-AE47-1FC37DA310EF}" type="presOf" srcId="{AE557F44-2BE8-400C-A7B1-88BB61E7FCFA}" destId="{AB935BAA-353C-48AF-968B-DF2AAC85C5E5}" srcOrd="1" destOrd="0" presId="urn:microsoft.com/office/officeart/2008/layout/HorizontalMultiLevelHierarchy"/>
    <dgm:cxn modelId="{560BBD8D-EEFF-422B-809F-15E4C21D3F32}" type="presOf" srcId="{BCC03811-200C-4E6E-831A-80FF4A7BE19C}" destId="{CCE5C6F0-1715-49B9-A2D9-E31D0125667F}" srcOrd="0" destOrd="0" presId="urn:microsoft.com/office/officeart/2008/layout/HorizontalMultiLevelHierarchy"/>
    <dgm:cxn modelId="{2BA77BA3-2086-4CF8-8145-B00ED127D153}" type="presOf" srcId="{839D0676-5E0B-4298-9981-6EAEA1A1DF35}" destId="{F9D0C58B-08C6-4026-8584-7D29FF417277}" srcOrd="0" destOrd="0" presId="urn:microsoft.com/office/officeart/2008/layout/HorizontalMultiLevelHierarchy"/>
    <dgm:cxn modelId="{84B7A9CC-8914-4AF8-866A-D6C98D092713}" srcId="{296F8C38-CA02-4B6F-98C4-71340B4A3D98}" destId="{839D0676-5E0B-4298-9981-6EAEA1A1DF35}" srcOrd="1" destOrd="0" parTransId="{AE557F44-2BE8-400C-A7B1-88BB61E7FCFA}" sibTransId="{30A8F366-CB3F-4963-9773-61EEC7A475F0}"/>
    <dgm:cxn modelId="{33E7CDDA-02A1-4FC6-8F10-36D114B2EEF4}" type="presOf" srcId="{82037542-EF66-4F9E-98E4-0DCACBFA6F05}" destId="{C88687A5-170A-459B-8A03-7797B219E568}" srcOrd="0" destOrd="0" presId="urn:microsoft.com/office/officeart/2008/layout/HorizontalMultiLevelHierarchy"/>
    <dgm:cxn modelId="{84D0ACE7-A0B4-46B4-97A6-94B8DCFD998E}" type="presOf" srcId="{2BD64780-29C1-44A2-88BF-A6A394763FE2}" destId="{BF417BA3-F15F-4E6E-BE4D-58CCE72D1686}" srcOrd="0" destOrd="0" presId="urn:microsoft.com/office/officeart/2008/layout/HorizontalMultiLevelHierarchy"/>
    <dgm:cxn modelId="{15FF20F0-250B-4C08-A425-4DB86F340B6D}" type="presOf" srcId="{296F8C38-CA02-4B6F-98C4-71340B4A3D98}" destId="{09167723-A6C6-4CFF-BFF6-DD8FAE28BD76}" srcOrd="0" destOrd="0" presId="urn:microsoft.com/office/officeart/2008/layout/HorizontalMultiLevelHierarchy"/>
    <dgm:cxn modelId="{76D8E763-8AD7-43C0-8B96-FA8A89BBBE62}" type="presParOf" srcId="{77593194-F55B-41CF-9C9D-2BB868EBF400}" destId="{A1B6D1C1-8CF4-4A77-B070-0E645FCB35F7}" srcOrd="0" destOrd="0" presId="urn:microsoft.com/office/officeart/2008/layout/HorizontalMultiLevelHierarchy"/>
    <dgm:cxn modelId="{CF19ED95-3F5A-49DD-85D2-687EA0852677}" type="presParOf" srcId="{A1B6D1C1-8CF4-4A77-B070-0E645FCB35F7}" destId="{09167723-A6C6-4CFF-BFF6-DD8FAE28BD76}" srcOrd="0" destOrd="0" presId="urn:microsoft.com/office/officeart/2008/layout/HorizontalMultiLevelHierarchy"/>
    <dgm:cxn modelId="{1477232A-BD83-4AF5-A355-232622B525C5}" type="presParOf" srcId="{A1B6D1C1-8CF4-4A77-B070-0E645FCB35F7}" destId="{A49589A4-F42E-41A7-A32A-0EF770B205A1}" srcOrd="1" destOrd="0" presId="urn:microsoft.com/office/officeart/2008/layout/HorizontalMultiLevelHierarchy"/>
    <dgm:cxn modelId="{B5C6A747-21AC-4549-BBAB-AD7A481A9B78}" type="presParOf" srcId="{A49589A4-F42E-41A7-A32A-0EF770B205A1}" destId="{BF417BA3-F15F-4E6E-BE4D-58CCE72D1686}" srcOrd="0" destOrd="0" presId="urn:microsoft.com/office/officeart/2008/layout/HorizontalMultiLevelHierarchy"/>
    <dgm:cxn modelId="{7C76F063-45D9-451D-A963-C04140CCC966}" type="presParOf" srcId="{BF417BA3-F15F-4E6E-BE4D-58CCE72D1686}" destId="{BECE79B0-7B5F-44E7-A551-6C706749BE59}" srcOrd="0" destOrd="0" presId="urn:microsoft.com/office/officeart/2008/layout/HorizontalMultiLevelHierarchy"/>
    <dgm:cxn modelId="{4F0FC988-C001-43B1-997C-5D236A5C35E3}" type="presParOf" srcId="{A49589A4-F42E-41A7-A32A-0EF770B205A1}" destId="{E257D33D-C1AA-4A29-9099-8A271C0498AB}" srcOrd="1" destOrd="0" presId="urn:microsoft.com/office/officeart/2008/layout/HorizontalMultiLevelHierarchy"/>
    <dgm:cxn modelId="{7627EF85-BF29-4CF4-84C8-43C40E2CF6A8}" type="presParOf" srcId="{E257D33D-C1AA-4A29-9099-8A271C0498AB}" destId="{D0E84AB2-CE74-4C35-B821-C0178B80647B}" srcOrd="0" destOrd="0" presId="urn:microsoft.com/office/officeart/2008/layout/HorizontalMultiLevelHierarchy"/>
    <dgm:cxn modelId="{C046B526-3A5A-49E2-9AB3-946944526C90}" type="presParOf" srcId="{E257D33D-C1AA-4A29-9099-8A271C0498AB}" destId="{4B24A6B8-0ACE-4E54-AE2E-317545B296E7}" srcOrd="1" destOrd="0" presId="urn:microsoft.com/office/officeart/2008/layout/HorizontalMultiLevelHierarchy"/>
    <dgm:cxn modelId="{513ADE29-D976-4029-93A8-0AC3BE760F13}" type="presParOf" srcId="{A49589A4-F42E-41A7-A32A-0EF770B205A1}" destId="{F6569C92-881E-446F-86F9-F13E5277E1EC}" srcOrd="2" destOrd="0" presId="urn:microsoft.com/office/officeart/2008/layout/HorizontalMultiLevelHierarchy"/>
    <dgm:cxn modelId="{9A8444BD-953D-43AE-AD41-1051C8BEC5A1}" type="presParOf" srcId="{F6569C92-881E-446F-86F9-F13E5277E1EC}" destId="{AB935BAA-353C-48AF-968B-DF2AAC85C5E5}" srcOrd="0" destOrd="0" presId="urn:microsoft.com/office/officeart/2008/layout/HorizontalMultiLevelHierarchy"/>
    <dgm:cxn modelId="{7CED5F95-1E85-460C-BECA-930D7065F8CF}" type="presParOf" srcId="{A49589A4-F42E-41A7-A32A-0EF770B205A1}" destId="{53210C13-AA36-430E-B911-A64C807D4FBE}" srcOrd="3" destOrd="0" presId="urn:microsoft.com/office/officeart/2008/layout/HorizontalMultiLevelHierarchy"/>
    <dgm:cxn modelId="{45A2F98E-9885-488B-8577-98B6EABC13CA}" type="presParOf" srcId="{53210C13-AA36-430E-B911-A64C807D4FBE}" destId="{F9D0C58B-08C6-4026-8584-7D29FF417277}" srcOrd="0" destOrd="0" presId="urn:microsoft.com/office/officeart/2008/layout/HorizontalMultiLevelHierarchy"/>
    <dgm:cxn modelId="{4A9BBBE7-B5E8-4CA3-96D2-780BD62FC05D}" type="presParOf" srcId="{53210C13-AA36-430E-B911-A64C807D4FBE}" destId="{F35FA2EE-71D0-4F94-95DE-6FAF75DB9661}" srcOrd="1" destOrd="0" presId="urn:microsoft.com/office/officeart/2008/layout/HorizontalMultiLevelHierarchy"/>
    <dgm:cxn modelId="{B5E5846C-6797-434A-8649-D40CAFF4E89A}" type="presParOf" srcId="{A49589A4-F42E-41A7-A32A-0EF770B205A1}" destId="{CCE5C6F0-1715-49B9-A2D9-E31D0125667F}" srcOrd="4" destOrd="0" presId="urn:microsoft.com/office/officeart/2008/layout/HorizontalMultiLevelHierarchy"/>
    <dgm:cxn modelId="{4BC5DD43-C648-4B3B-B5E6-45610E06014B}" type="presParOf" srcId="{CCE5C6F0-1715-49B9-A2D9-E31D0125667F}" destId="{8BD53259-CCBE-414B-B0D4-67079E447ADA}" srcOrd="0" destOrd="0" presId="urn:microsoft.com/office/officeart/2008/layout/HorizontalMultiLevelHierarchy"/>
    <dgm:cxn modelId="{9B77E7B7-E959-43D9-BF44-BC682E414C7E}" type="presParOf" srcId="{A49589A4-F42E-41A7-A32A-0EF770B205A1}" destId="{B951B309-DBCE-4F78-85A6-4B84F497DE58}" srcOrd="5" destOrd="0" presId="urn:microsoft.com/office/officeart/2008/layout/HorizontalMultiLevelHierarchy"/>
    <dgm:cxn modelId="{A2016F45-BD3E-4881-A83E-0BB0D1CBF104}" type="presParOf" srcId="{B951B309-DBCE-4F78-85A6-4B84F497DE58}" destId="{C88687A5-170A-459B-8A03-7797B219E568}" srcOrd="0" destOrd="0" presId="urn:microsoft.com/office/officeart/2008/layout/HorizontalMultiLevelHierarchy"/>
    <dgm:cxn modelId="{A9D8DAE8-14C5-4597-A7FE-F92C85F71C4F}" type="presParOf" srcId="{B951B309-DBCE-4F78-85A6-4B84F497DE58}" destId="{589AC382-D700-4DFA-9C05-FF6660EA18A5}" srcOrd="1" destOrd="0" presId="urn:microsoft.com/office/officeart/2008/layout/HorizontalMultiLevelHierarchy"/>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E5C6F0-1715-49B9-A2D9-E31D0125667F}">
      <dsp:nvSpPr>
        <dsp:cNvPr id="0" name=""/>
        <dsp:cNvSpPr/>
      </dsp:nvSpPr>
      <dsp:spPr>
        <a:xfrm>
          <a:off x="1200257" y="2070691"/>
          <a:ext cx="515174" cy="981658"/>
        </a:xfrm>
        <a:custGeom>
          <a:avLst/>
          <a:gdLst/>
          <a:ahLst/>
          <a:cxnLst/>
          <a:rect l="0" t="0" r="0" b="0"/>
          <a:pathLst>
            <a:path>
              <a:moveTo>
                <a:pt x="0" y="0"/>
              </a:moveTo>
              <a:lnTo>
                <a:pt x="257587" y="0"/>
              </a:lnTo>
              <a:lnTo>
                <a:pt x="257587" y="981658"/>
              </a:lnTo>
              <a:lnTo>
                <a:pt x="515174" y="981658"/>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1430128" y="2533804"/>
        <a:ext cx="55431" cy="55431"/>
      </dsp:txXfrm>
    </dsp:sp>
    <dsp:sp modelId="{F6569C92-881E-446F-86F9-F13E5277E1EC}">
      <dsp:nvSpPr>
        <dsp:cNvPr id="0" name=""/>
        <dsp:cNvSpPr/>
      </dsp:nvSpPr>
      <dsp:spPr>
        <a:xfrm>
          <a:off x="1200257" y="2024971"/>
          <a:ext cx="515174" cy="91440"/>
        </a:xfrm>
        <a:custGeom>
          <a:avLst/>
          <a:gdLst/>
          <a:ahLst/>
          <a:cxnLst/>
          <a:rect l="0" t="0" r="0" b="0"/>
          <a:pathLst>
            <a:path>
              <a:moveTo>
                <a:pt x="0" y="45720"/>
              </a:moveTo>
              <a:lnTo>
                <a:pt x="515174" y="45720"/>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1444965" y="2057812"/>
        <a:ext cx="25758" cy="25758"/>
      </dsp:txXfrm>
    </dsp:sp>
    <dsp:sp modelId="{BF417BA3-F15F-4E6E-BE4D-58CCE72D1686}">
      <dsp:nvSpPr>
        <dsp:cNvPr id="0" name=""/>
        <dsp:cNvSpPr/>
      </dsp:nvSpPr>
      <dsp:spPr>
        <a:xfrm>
          <a:off x="1200257" y="1089033"/>
          <a:ext cx="515174" cy="981658"/>
        </a:xfrm>
        <a:custGeom>
          <a:avLst/>
          <a:gdLst/>
          <a:ahLst/>
          <a:cxnLst/>
          <a:rect l="0" t="0" r="0" b="0"/>
          <a:pathLst>
            <a:path>
              <a:moveTo>
                <a:pt x="0" y="981658"/>
              </a:moveTo>
              <a:lnTo>
                <a:pt x="257587" y="981658"/>
              </a:lnTo>
              <a:lnTo>
                <a:pt x="257587" y="0"/>
              </a:lnTo>
              <a:lnTo>
                <a:pt x="515174" y="0"/>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1430128" y="1552146"/>
        <a:ext cx="55431" cy="55431"/>
      </dsp:txXfrm>
    </dsp:sp>
    <dsp:sp modelId="{09167723-A6C6-4CFF-BFF6-DD8FAE28BD76}">
      <dsp:nvSpPr>
        <dsp:cNvPr id="0" name=""/>
        <dsp:cNvSpPr/>
      </dsp:nvSpPr>
      <dsp:spPr>
        <a:xfrm rot="16200000">
          <a:off x="-943684" y="1678028"/>
          <a:ext cx="3502556" cy="785326"/>
        </a:xfrm>
        <a:prstGeom prst="rect">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zh-CN" altLang="en-US" sz="2800" kern="1200" dirty="0">
              <a:solidFill>
                <a:srgbClr val="5D9D2F"/>
              </a:solidFill>
              <a:latin typeface="华文新魏" panose="02010800040101010101" pitchFamily="2" charset="-122"/>
              <a:ea typeface="华文新魏" panose="02010800040101010101" pitchFamily="2" charset="-122"/>
            </a:rPr>
            <a:t>学前儿童的记忆</a:t>
          </a:r>
        </a:p>
      </dsp:txBody>
      <dsp:txXfrm>
        <a:off x="-943684" y="1678028"/>
        <a:ext cx="3502556" cy="785326"/>
      </dsp:txXfrm>
    </dsp:sp>
    <dsp:sp modelId="{D0E84AB2-CE74-4C35-B821-C0178B80647B}">
      <dsp:nvSpPr>
        <dsp:cNvPr id="0" name=""/>
        <dsp:cNvSpPr/>
      </dsp:nvSpPr>
      <dsp:spPr>
        <a:xfrm>
          <a:off x="1715431" y="696369"/>
          <a:ext cx="5352454" cy="785326"/>
        </a:xfrm>
        <a:prstGeom prst="rect">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zh-CN" altLang="en-US" sz="2800" kern="1200" dirty="0">
              <a:solidFill>
                <a:srgbClr val="5D9D2F"/>
              </a:solidFill>
              <a:latin typeface="华文新魏" panose="02010800040101010101" pitchFamily="2" charset="-122"/>
              <a:ea typeface="华文新魏" panose="02010800040101010101" pitchFamily="2" charset="-122"/>
            </a:rPr>
            <a:t>记忆概述</a:t>
          </a:r>
        </a:p>
      </dsp:txBody>
      <dsp:txXfrm>
        <a:off x="1715431" y="696369"/>
        <a:ext cx="5352454" cy="785326"/>
      </dsp:txXfrm>
    </dsp:sp>
    <dsp:sp modelId="{F9D0C58B-08C6-4026-8584-7D29FF417277}">
      <dsp:nvSpPr>
        <dsp:cNvPr id="0" name=""/>
        <dsp:cNvSpPr/>
      </dsp:nvSpPr>
      <dsp:spPr>
        <a:xfrm>
          <a:off x="1715431" y="1678028"/>
          <a:ext cx="5436479" cy="785326"/>
        </a:xfrm>
        <a:prstGeom prst="rect">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zh-CN" altLang="en-US" sz="2800" kern="1200" dirty="0">
              <a:solidFill>
                <a:srgbClr val="5D9D2F"/>
              </a:solidFill>
              <a:latin typeface="华文新魏" panose="02010800040101010101" pitchFamily="2" charset="-122"/>
              <a:ea typeface="华文新魏" panose="02010800040101010101" pitchFamily="2" charset="-122"/>
            </a:rPr>
            <a:t>学前儿童记忆的产生与发展</a:t>
          </a:r>
        </a:p>
      </dsp:txBody>
      <dsp:txXfrm>
        <a:off x="1715431" y="1678028"/>
        <a:ext cx="5436479" cy="785326"/>
      </dsp:txXfrm>
    </dsp:sp>
    <dsp:sp modelId="{C88687A5-170A-459B-8A03-7797B219E568}">
      <dsp:nvSpPr>
        <dsp:cNvPr id="0" name=""/>
        <dsp:cNvSpPr/>
      </dsp:nvSpPr>
      <dsp:spPr>
        <a:xfrm>
          <a:off x="1715431" y="2659686"/>
          <a:ext cx="5486915" cy="785326"/>
        </a:xfrm>
        <a:prstGeom prst="rect">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zh-CN" altLang="en-US" sz="2800" kern="1200" dirty="0">
              <a:solidFill>
                <a:srgbClr val="5D9D2F"/>
              </a:solidFill>
              <a:latin typeface="华文新魏" panose="02010800040101010101" pitchFamily="2" charset="-122"/>
              <a:ea typeface="华文新魏" panose="02010800040101010101" pitchFamily="2" charset="-122"/>
            </a:rPr>
            <a:t>记忆在学前儿童教育活动中的运用</a:t>
          </a:r>
        </a:p>
      </dsp:txBody>
      <dsp:txXfrm>
        <a:off x="1715431" y="2659686"/>
        <a:ext cx="5486915" cy="785326"/>
      </dsp:txXfrm>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D24D86-294F-43D6-A528-42ED1A0C2E9D}" type="datetimeFigureOut">
              <a:rPr lang="zh-CN" altLang="en-US" smtClean="0"/>
              <a:t>2019/4/23 Tuesday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7F193D1-53B0-487C-86BD-1984E8812EBE}" type="slidenum">
              <a:rPr lang="zh-CN" altLang="en-US" smtClean="0"/>
              <a:t>‹#›</a:t>
            </a:fld>
            <a:endParaRPr lang="zh-CN" altLang="en-US"/>
          </a:p>
        </p:txBody>
      </p:sp>
    </p:spTree>
    <p:extLst>
      <p:ext uri="{BB962C8B-B14F-4D97-AF65-F5344CB8AC3E}">
        <p14:creationId xmlns:p14="http://schemas.microsoft.com/office/powerpoint/2010/main" val="34658889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1181032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19521326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22527163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3533884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16170580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32768124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24442709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13296556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7283277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1971834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416917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5635804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8045889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13211991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1471561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29831812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23502532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29153325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043BA0-7BD9-406D-AD3D-7C4A15B2D26E}"/>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FEA36626-2E1A-4747-B9A6-D7A8FF42C40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18E44794-A615-431B-B22B-8B296E08A210}"/>
              </a:ext>
            </a:extLst>
          </p:cNvPr>
          <p:cNvSpPr>
            <a:spLocks noGrp="1"/>
          </p:cNvSpPr>
          <p:nvPr>
            <p:ph type="dt" sz="half" idx="10"/>
          </p:nvPr>
        </p:nvSpPr>
        <p:spPr/>
        <p:txBody>
          <a:bodyPr/>
          <a:lstStyle/>
          <a:p>
            <a:fld id="{ABA80EC8-00B1-422D-A950-6E6E01ED9F99}" type="datetimeFigureOut">
              <a:rPr lang="zh-CN" altLang="en-US" smtClean="0"/>
              <a:t>2019/4/23 Tuesday</a:t>
            </a:fld>
            <a:endParaRPr lang="zh-CN" altLang="en-US"/>
          </a:p>
        </p:txBody>
      </p:sp>
      <p:sp>
        <p:nvSpPr>
          <p:cNvPr id="5" name="页脚占位符 4">
            <a:extLst>
              <a:ext uri="{FF2B5EF4-FFF2-40B4-BE49-F238E27FC236}">
                <a16:creationId xmlns:a16="http://schemas.microsoft.com/office/drawing/2014/main" id="{1ED029E3-6092-451A-B259-AF62C954FC8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09F4447-E6DA-4ED1-A890-E31674EF63A2}"/>
              </a:ext>
            </a:extLst>
          </p:cNvPr>
          <p:cNvSpPr>
            <a:spLocks noGrp="1"/>
          </p:cNvSpPr>
          <p:nvPr>
            <p:ph type="sldNum" sz="quarter" idx="12"/>
          </p:nvPr>
        </p:nvSpPr>
        <p:spPr/>
        <p:txBody>
          <a:bodyPr/>
          <a:lstStyle/>
          <a:p>
            <a:fld id="{B6927F4F-3107-4776-A0A5-3DAC4793749C}" type="slidenum">
              <a:rPr lang="zh-CN" altLang="en-US" smtClean="0"/>
              <a:t>‹#›</a:t>
            </a:fld>
            <a:endParaRPr lang="zh-CN" altLang="en-US"/>
          </a:p>
        </p:txBody>
      </p:sp>
    </p:spTree>
    <p:extLst>
      <p:ext uri="{BB962C8B-B14F-4D97-AF65-F5344CB8AC3E}">
        <p14:creationId xmlns:p14="http://schemas.microsoft.com/office/powerpoint/2010/main" val="36888874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F5B842D-ECBB-4589-AF0F-1810472EC3DD}"/>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9CF80982-E54D-45E7-B8DE-A097E920FFE8}"/>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D03F5FFA-7C1B-4410-8E7C-519313A86EC2}"/>
              </a:ext>
            </a:extLst>
          </p:cNvPr>
          <p:cNvSpPr>
            <a:spLocks noGrp="1"/>
          </p:cNvSpPr>
          <p:nvPr>
            <p:ph type="dt" sz="half" idx="10"/>
          </p:nvPr>
        </p:nvSpPr>
        <p:spPr/>
        <p:txBody>
          <a:bodyPr/>
          <a:lstStyle/>
          <a:p>
            <a:fld id="{ABA80EC8-00B1-422D-A950-6E6E01ED9F99}" type="datetimeFigureOut">
              <a:rPr lang="zh-CN" altLang="en-US" smtClean="0"/>
              <a:t>2019/4/23 Tuesday</a:t>
            </a:fld>
            <a:endParaRPr lang="zh-CN" altLang="en-US"/>
          </a:p>
        </p:txBody>
      </p:sp>
      <p:sp>
        <p:nvSpPr>
          <p:cNvPr id="5" name="页脚占位符 4">
            <a:extLst>
              <a:ext uri="{FF2B5EF4-FFF2-40B4-BE49-F238E27FC236}">
                <a16:creationId xmlns:a16="http://schemas.microsoft.com/office/drawing/2014/main" id="{4666DBCC-5B03-49C1-A64D-CC297AAE3D3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F271F8B-13BB-4A6B-83AE-F84D76973528}"/>
              </a:ext>
            </a:extLst>
          </p:cNvPr>
          <p:cNvSpPr>
            <a:spLocks noGrp="1"/>
          </p:cNvSpPr>
          <p:nvPr>
            <p:ph type="sldNum" sz="quarter" idx="12"/>
          </p:nvPr>
        </p:nvSpPr>
        <p:spPr/>
        <p:txBody>
          <a:bodyPr/>
          <a:lstStyle/>
          <a:p>
            <a:fld id="{B6927F4F-3107-4776-A0A5-3DAC4793749C}" type="slidenum">
              <a:rPr lang="zh-CN" altLang="en-US" smtClean="0"/>
              <a:t>‹#›</a:t>
            </a:fld>
            <a:endParaRPr lang="zh-CN" altLang="en-US"/>
          </a:p>
        </p:txBody>
      </p:sp>
    </p:spTree>
    <p:extLst>
      <p:ext uri="{BB962C8B-B14F-4D97-AF65-F5344CB8AC3E}">
        <p14:creationId xmlns:p14="http://schemas.microsoft.com/office/powerpoint/2010/main" val="1575664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4FD5D7AF-6EEB-411E-ACA3-9E41C9D479A6}"/>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A46FFAFD-B320-411A-9521-D3C2FB1836D9}"/>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B9F43D4-0FF0-4670-BD9A-777536DCF391}"/>
              </a:ext>
            </a:extLst>
          </p:cNvPr>
          <p:cNvSpPr>
            <a:spLocks noGrp="1"/>
          </p:cNvSpPr>
          <p:nvPr>
            <p:ph type="dt" sz="half" idx="10"/>
          </p:nvPr>
        </p:nvSpPr>
        <p:spPr/>
        <p:txBody>
          <a:bodyPr/>
          <a:lstStyle/>
          <a:p>
            <a:fld id="{ABA80EC8-00B1-422D-A950-6E6E01ED9F99}" type="datetimeFigureOut">
              <a:rPr lang="zh-CN" altLang="en-US" smtClean="0"/>
              <a:t>2019/4/23 Tuesday</a:t>
            </a:fld>
            <a:endParaRPr lang="zh-CN" altLang="en-US"/>
          </a:p>
        </p:txBody>
      </p:sp>
      <p:sp>
        <p:nvSpPr>
          <p:cNvPr id="5" name="页脚占位符 4">
            <a:extLst>
              <a:ext uri="{FF2B5EF4-FFF2-40B4-BE49-F238E27FC236}">
                <a16:creationId xmlns:a16="http://schemas.microsoft.com/office/drawing/2014/main" id="{C8CBD954-FB2D-4369-8C39-5550720FCF9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F042633-B03C-42B6-AEFF-8197FD8CD005}"/>
              </a:ext>
            </a:extLst>
          </p:cNvPr>
          <p:cNvSpPr>
            <a:spLocks noGrp="1"/>
          </p:cNvSpPr>
          <p:nvPr>
            <p:ph type="sldNum" sz="quarter" idx="12"/>
          </p:nvPr>
        </p:nvSpPr>
        <p:spPr/>
        <p:txBody>
          <a:bodyPr/>
          <a:lstStyle/>
          <a:p>
            <a:fld id="{B6927F4F-3107-4776-A0A5-3DAC4793749C}" type="slidenum">
              <a:rPr lang="zh-CN" altLang="en-US" smtClean="0"/>
              <a:t>‹#›</a:t>
            </a:fld>
            <a:endParaRPr lang="zh-CN" altLang="en-US"/>
          </a:p>
        </p:txBody>
      </p:sp>
    </p:spTree>
    <p:extLst>
      <p:ext uri="{BB962C8B-B14F-4D97-AF65-F5344CB8AC3E}">
        <p14:creationId xmlns:p14="http://schemas.microsoft.com/office/powerpoint/2010/main" val="41912677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34233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标题和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209215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2" y="2130429"/>
            <a:ext cx="10363200" cy="1470025"/>
          </a:xfrm>
        </p:spPr>
        <p:txBody>
          <a:bodyPr/>
          <a:lstStyle/>
          <a:p>
            <a:r>
              <a:rPr lang="en-US"/>
              <a:t>Click to edit Master title style</a:t>
            </a:r>
          </a:p>
        </p:txBody>
      </p:sp>
      <p:sp>
        <p:nvSpPr>
          <p:cNvPr id="3" name="Subtitle 2"/>
          <p:cNvSpPr>
            <a:spLocks noGrp="1"/>
          </p:cNvSpPr>
          <p:nvPr>
            <p:ph type="subTitle" idx="1"/>
          </p:nvPr>
        </p:nvSpPr>
        <p:spPr>
          <a:xfrm>
            <a:off x="1828802" y="3886200"/>
            <a:ext cx="8534400" cy="1752600"/>
          </a:xfrm>
        </p:spPr>
        <p:txBody>
          <a:bodyPr/>
          <a:lstStyle>
            <a:lvl1pPr marL="0" indent="0" algn="ctr">
              <a:buNone/>
              <a:defRPr>
                <a:solidFill>
                  <a:schemeClr val="tx1">
                    <a:tint val="75000"/>
                  </a:schemeClr>
                </a:solidFill>
              </a:defRPr>
            </a:lvl1pPr>
            <a:lvl2pPr marL="609463" indent="0" algn="ctr">
              <a:buNone/>
              <a:defRPr>
                <a:solidFill>
                  <a:schemeClr val="tx1">
                    <a:tint val="75000"/>
                  </a:schemeClr>
                </a:solidFill>
              </a:defRPr>
            </a:lvl2pPr>
            <a:lvl3pPr marL="1218926" indent="0" algn="ctr">
              <a:buNone/>
              <a:defRPr>
                <a:solidFill>
                  <a:schemeClr val="tx1">
                    <a:tint val="75000"/>
                  </a:schemeClr>
                </a:solidFill>
              </a:defRPr>
            </a:lvl3pPr>
            <a:lvl4pPr marL="1828388" indent="0" algn="ctr">
              <a:buNone/>
              <a:defRPr>
                <a:solidFill>
                  <a:schemeClr val="tx1">
                    <a:tint val="75000"/>
                  </a:schemeClr>
                </a:solidFill>
              </a:defRPr>
            </a:lvl4pPr>
            <a:lvl5pPr marL="2437851" indent="0" algn="ctr">
              <a:buNone/>
              <a:defRPr>
                <a:solidFill>
                  <a:schemeClr val="tx1">
                    <a:tint val="75000"/>
                  </a:schemeClr>
                </a:solidFill>
              </a:defRPr>
            </a:lvl5pPr>
            <a:lvl6pPr marL="3047314" indent="0" algn="ctr">
              <a:buNone/>
              <a:defRPr>
                <a:solidFill>
                  <a:schemeClr val="tx1">
                    <a:tint val="75000"/>
                  </a:schemeClr>
                </a:solidFill>
              </a:defRPr>
            </a:lvl6pPr>
            <a:lvl7pPr marL="3656777" indent="0" algn="ctr">
              <a:buNone/>
              <a:defRPr>
                <a:solidFill>
                  <a:schemeClr val="tx1">
                    <a:tint val="75000"/>
                  </a:schemeClr>
                </a:solidFill>
              </a:defRPr>
            </a:lvl7pPr>
            <a:lvl8pPr marL="4266240" indent="0" algn="ctr">
              <a:buNone/>
              <a:defRPr>
                <a:solidFill>
                  <a:schemeClr val="tx1">
                    <a:tint val="75000"/>
                  </a:schemeClr>
                </a:solidFill>
              </a:defRPr>
            </a:lvl8pPr>
            <a:lvl9pPr marL="4875703"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274267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1875556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6" y="4406902"/>
            <a:ext cx="10363200" cy="1362075"/>
          </a:xfrm>
        </p:spPr>
        <p:txBody>
          <a:bodyPr anchor="t"/>
          <a:lstStyle>
            <a:lvl1pPr algn="l">
              <a:defRPr sz="5399" b="1" cap="all"/>
            </a:lvl1pPr>
          </a:lstStyle>
          <a:p>
            <a:r>
              <a:rPr lang="en-US"/>
              <a:t>Click to edit Master title style</a:t>
            </a:r>
          </a:p>
        </p:txBody>
      </p:sp>
      <p:sp>
        <p:nvSpPr>
          <p:cNvPr id="3" name="Text Placeholder 2"/>
          <p:cNvSpPr>
            <a:spLocks noGrp="1"/>
          </p:cNvSpPr>
          <p:nvPr>
            <p:ph type="body" idx="1"/>
          </p:nvPr>
        </p:nvSpPr>
        <p:spPr>
          <a:xfrm>
            <a:off x="963086" y="2906714"/>
            <a:ext cx="10363200" cy="1500187"/>
          </a:xfrm>
        </p:spPr>
        <p:txBody>
          <a:bodyPr anchor="b"/>
          <a:lstStyle>
            <a:lvl1pPr marL="0" indent="0">
              <a:buNone/>
              <a:defRPr sz="2699">
                <a:solidFill>
                  <a:schemeClr val="tx1">
                    <a:tint val="75000"/>
                  </a:schemeClr>
                </a:solidFill>
              </a:defRPr>
            </a:lvl1pPr>
            <a:lvl2pPr marL="609463" indent="0">
              <a:buNone/>
              <a:defRPr sz="2400">
                <a:solidFill>
                  <a:schemeClr val="tx1">
                    <a:tint val="75000"/>
                  </a:schemeClr>
                </a:solidFill>
              </a:defRPr>
            </a:lvl2pPr>
            <a:lvl3pPr marL="1218926" indent="0">
              <a:buNone/>
              <a:defRPr sz="2200">
                <a:solidFill>
                  <a:schemeClr val="tx1">
                    <a:tint val="75000"/>
                  </a:schemeClr>
                </a:solidFill>
              </a:defRPr>
            </a:lvl3pPr>
            <a:lvl4pPr marL="1828388" indent="0">
              <a:buNone/>
              <a:defRPr sz="1900">
                <a:solidFill>
                  <a:schemeClr val="tx1">
                    <a:tint val="75000"/>
                  </a:schemeClr>
                </a:solidFill>
              </a:defRPr>
            </a:lvl4pPr>
            <a:lvl5pPr marL="2437851" indent="0">
              <a:buNone/>
              <a:defRPr sz="1900">
                <a:solidFill>
                  <a:schemeClr val="tx1">
                    <a:tint val="75000"/>
                  </a:schemeClr>
                </a:solidFill>
              </a:defRPr>
            </a:lvl5pPr>
            <a:lvl6pPr marL="3047314" indent="0">
              <a:buNone/>
              <a:defRPr sz="1900">
                <a:solidFill>
                  <a:schemeClr val="tx1">
                    <a:tint val="75000"/>
                  </a:schemeClr>
                </a:solidFill>
              </a:defRPr>
            </a:lvl6pPr>
            <a:lvl7pPr marL="3656777" indent="0">
              <a:buNone/>
              <a:defRPr sz="1900">
                <a:solidFill>
                  <a:schemeClr val="tx1">
                    <a:tint val="75000"/>
                  </a:schemeClr>
                </a:solidFill>
              </a:defRPr>
            </a:lvl7pPr>
            <a:lvl8pPr marL="4266240" indent="0">
              <a:buNone/>
              <a:defRPr sz="1900">
                <a:solidFill>
                  <a:schemeClr val="tx1">
                    <a:tint val="75000"/>
                  </a:schemeClr>
                </a:solidFill>
              </a:defRPr>
            </a:lvl8pPr>
            <a:lvl9pPr marL="4875703"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9614806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2" y="1600202"/>
            <a:ext cx="5384800" cy="4525963"/>
          </a:xfrm>
        </p:spPr>
        <p:txBody>
          <a:bodyPr/>
          <a:lstStyle>
            <a:lvl1pPr>
              <a:defRPr sz="3799"/>
            </a:lvl1pPr>
            <a:lvl2pPr>
              <a:defRPr sz="3199"/>
            </a:lvl2pPr>
            <a:lvl3pPr>
              <a:defRPr sz="2699"/>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1" y="1600202"/>
            <a:ext cx="5384800" cy="4525963"/>
          </a:xfrm>
        </p:spPr>
        <p:txBody>
          <a:bodyPr/>
          <a:lstStyle>
            <a:lvl1pPr>
              <a:defRPr sz="3799"/>
            </a:lvl1pPr>
            <a:lvl2pPr>
              <a:defRPr sz="3199"/>
            </a:lvl2pPr>
            <a:lvl3pPr>
              <a:defRPr sz="2699"/>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6581235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1" y="1535114"/>
            <a:ext cx="5386917" cy="639763"/>
          </a:xfrm>
        </p:spPr>
        <p:txBody>
          <a:bodyPr anchor="b"/>
          <a:lstStyle>
            <a:lvl1pPr marL="0" indent="0">
              <a:buNone/>
              <a:defRPr sz="3199" b="1"/>
            </a:lvl1pPr>
            <a:lvl2pPr marL="609463" indent="0">
              <a:buNone/>
              <a:defRPr sz="2699" b="1"/>
            </a:lvl2pPr>
            <a:lvl3pPr marL="1218926" indent="0">
              <a:buNone/>
              <a:defRPr sz="2400" b="1"/>
            </a:lvl3pPr>
            <a:lvl4pPr marL="1828388" indent="0">
              <a:buNone/>
              <a:defRPr sz="2200" b="1"/>
            </a:lvl4pPr>
            <a:lvl5pPr marL="2437851" indent="0">
              <a:buNone/>
              <a:defRPr sz="2200" b="1"/>
            </a:lvl5pPr>
            <a:lvl6pPr marL="3047314" indent="0">
              <a:buNone/>
              <a:defRPr sz="2200" b="1"/>
            </a:lvl6pPr>
            <a:lvl7pPr marL="3656777" indent="0">
              <a:buNone/>
              <a:defRPr sz="2200" b="1"/>
            </a:lvl7pPr>
            <a:lvl8pPr marL="4266240" indent="0">
              <a:buNone/>
              <a:defRPr sz="2200" b="1"/>
            </a:lvl8pPr>
            <a:lvl9pPr marL="4875703" indent="0">
              <a:buNone/>
              <a:defRPr sz="2200" b="1"/>
            </a:lvl9pPr>
          </a:lstStyle>
          <a:p>
            <a:pPr lvl="0"/>
            <a:r>
              <a:rPr lang="en-US"/>
              <a:t>Click to edit Master text styles</a:t>
            </a:r>
          </a:p>
        </p:txBody>
      </p:sp>
      <p:sp>
        <p:nvSpPr>
          <p:cNvPr id="4" name="Content Placeholder 3"/>
          <p:cNvSpPr>
            <a:spLocks noGrp="1"/>
          </p:cNvSpPr>
          <p:nvPr>
            <p:ph sz="half" idx="2"/>
          </p:nvPr>
        </p:nvSpPr>
        <p:spPr>
          <a:xfrm>
            <a:off x="609601" y="2174877"/>
            <a:ext cx="5386917" cy="3951288"/>
          </a:xfrm>
        </p:spPr>
        <p:txBody>
          <a:bodyPr/>
          <a:lstStyle>
            <a:lvl1pPr>
              <a:defRPr sz="3199"/>
            </a:lvl1pPr>
            <a:lvl2pPr>
              <a:defRPr sz="2699"/>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73" y="1535114"/>
            <a:ext cx="5389033" cy="639763"/>
          </a:xfrm>
        </p:spPr>
        <p:txBody>
          <a:bodyPr anchor="b"/>
          <a:lstStyle>
            <a:lvl1pPr marL="0" indent="0">
              <a:buNone/>
              <a:defRPr sz="3199" b="1"/>
            </a:lvl1pPr>
            <a:lvl2pPr marL="609463" indent="0">
              <a:buNone/>
              <a:defRPr sz="2699" b="1"/>
            </a:lvl2pPr>
            <a:lvl3pPr marL="1218926" indent="0">
              <a:buNone/>
              <a:defRPr sz="2400" b="1"/>
            </a:lvl3pPr>
            <a:lvl4pPr marL="1828388" indent="0">
              <a:buNone/>
              <a:defRPr sz="2200" b="1"/>
            </a:lvl4pPr>
            <a:lvl5pPr marL="2437851" indent="0">
              <a:buNone/>
              <a:defRPr sz="2200" b="1"/>
            </a:lvl5pPr>
            <a:lvl6pPr marL="3047314" indent="0">
              <a:buNone/>
              <a:defRPr sz="2200" b="1"/>
            </a:lvl6pPr>
            <a:lvl7pPr marL="3656777" indent="0">
              <a:buNone/>
              <a:defRPr sz="2200" b="1"/>
            </a:lvl7pPr>
            <a:lvl8pPr marL="4266240" indent="0">
              <a:buNone/>
              <a:defRPr sz="2200" b="1"/>
            </a:lvl8pPr>
            <a:lvl9pPr marL="4875703"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3373" y="2174877"/>
            <a:ext cx="5389033" cy="3951288"/>
          </a:xfrm>
        </p:spPr>
        <p:txBody>
          <a:bodyPr/>
          <a:lstStyle>
            <a:lvl1pPr>
              <a:defRPr sz="3199"/>
            </a:lvl1pPr>
            <a:lvl2pPr>
              <a:defRPr sz="2699"/>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6487203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5865814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8E547D4-E537-46DD-B3C3-F1A3803EF6C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A371936F-A4B7-4B0B-8A5F-C30DFC86AF7D}"/>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1772EC1-626C-4511-AD8D-803F74F42911}"/>
              </a:ext>
            </a:extLst>
          </p:cNvPr>
          <p:cNvSpPr>
            <a:spLocks noGrp="1"/>
          </p:cNvSpPr>
          <p:nvPr>
            <p:ph type="dt" sz="half" idx="10"/>
          </p:nvPr>
        </p:nvSpPr>
        <p:spPr/>
        <p:txBody>
          <a:bodyPr/>
          <a:lstStyle/>
          <a:p>
            <a:fld id="{ABA80EC8-00B1-422D-A950-6E6E01ED9F99}" type="datetimeFigureOut">
              <a:rPr lang="zh-CN" altLang="en-US" smtClean="0"/>
              <a:t>2019/4/23 Tuesday</a:t>
            </a:fld>
            <a:endParaRPr lang="zh-CN" altLang="en-US"/>
          </a:p>
        </p:txBody>
      </p:sp>
      <p:sp>
        <p:nvSpPr>
          <p:cNvPr id="5" name="页脚占位符 4">
            <a:extLst>
              <a:ext uri="{FF2B5EF4-FFF2-40B4-BE49-F238E27FC236}">
                <a16:creationId xmlns:a16="http://schemas.microsoft.com/office/drawing/2014/main" id="{DBE88ACC-55E5-4E7A-B2C5-21B314803E9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5492040-416E-449F-BC87-C18DD1DC6512}"/>
              </a:ext>
            </a:extLst>
          </p:cNvPr>
          <p:cNvSpPr>
            <a:spLocks noGrp="1"/>
          </p:cNvSpPr>
          <p:nvPr>
            <p:ph type="sldNum" sz="quarter" idx="12"/>
          </p:nvPr>
        </p:nvSpPr>
        <p:spPr/>
        <p:txBody>
          <a:bodyPr/>
          <a:lstStyle/>
          <a:p>
            <a:fld id="{B6927F4F-3107-4776-A0A5-3DAC4793749C}" type="slidenum">
              <a:rPr lang="zh-CN" altLang="en-US" smtClean="0"/>
              <a:t>‹#›</a:t>
            </a:fld>
            <a:endParaRPr lang="zh-CN" altLang="en-US"/>
          </a:p>
        </p:txBody>
      </p:sp>
    </p:spTree>
    <p:extLst>
      <p:ext uri="{BB962C8B-B14F-4D97-AF65-F5344CB8AC3E}">
        <p14:creationId xmlns:p14="http://schemas.microsoft.com/office/powerpoint/2010/main" val="35402023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634" y="1031258"/>
            <a:ext cx="9912734" cy="4289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5" tIns="45707" rIns="91415" bIns="45707"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900057" y="6451899"/>
            <a:ext cx="391889" cy="2201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5" tIns="45707" rIns="91415" bIns="45707"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3601" y="6396227"/>
            <a:ext cx="2844800" cy="365125"/>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506150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0727520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1"/>
          </a:xfrm>
        </p:spPr>
        <p:txBody>
          <a:bodyPr anchor="b"/>
          <a:lstStyle>
            <a:lvl1pPr algn="l">
              <a:defRPr sz="2699" b="1"/>
            </a:lvl1pPr>
          </a:lstStyle>
          <a:p>
            <a:r>
              <a:rPr lang="en-US"/>
              <a:t>Click to edit Master title style</a:t>
            </a:r>
          </a:p>
        </p:txBody>
      </p:sp>
      <p:sp>
        <p:nvSpPr>
          <p:cNvPr id="3" name="Content Placeholder 2"/>
          <p:cNvSpPr>
            <a:spLocks noGrp="1"/>
          </p:cNvSpPr>
          <p:nvPr>
            <p:ph idx="1"/>
          </p:nvPr>
        </p:nvSpPr>
        <p:spPr>
          <a:xfrm>
            <a:off x="4766734" y="273054"/>
            <a:ext cx="6815667" cy="5853113"/>
          </a:xfrm>
        </p:spPr>
        <p:txBody>
          <a:bodyPr/>
          <a:lstStyle>
            <a:lvl1pPr>
              <a:defRPr sz="4299"/>
            </a:lvl1pPr>
            <a:lvl2pPr>
              <a:defRPr sz="3799"/>
            </a:lvl2pPr>
            <a:lvl3pPr>
              <a:defRPr sz="3199"/>
            </a:lvl3pPr>
            <a:lvl4pPr>
              <a:defRPr sz="2699"/>
            </a:lvl4pPr>
            <a:lvl5pPr>
              <a:defRPr sz="2699"/>
            </a:lvl5pPr>
            <a:lvl6pPr>
              <a:defRPr sz="2699"/>
            </a:lvl6pPr>
            <a:lvl7pPr>
              <a:defRPr sz="2699"/>
            </a:lvl7pPr>
            <a:lvl8pPr>
              <a:defRPr sz="2699"/>
            </a:lvl8pPr>
            <a:lvl9pPr>
              <a:defRPr sz="269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3" y="1435105"/>
            <a:ext cx="4011084" cy="4691063"/>
          </a:xfrm>
        </p:spPr>
        <p:txBody>
          <a:bodyPr/>
          <a:lstStyle>
            <a:lvl1pPr marL="0" indent="0">
              <a:buNone/>
              <a:defRPr sz="1900"/>
            </a:lvl1pPr>
            <a:lvl2pPr marL="609463" indent="0">
              <a:buNone/>
              <a:defRPr sz="1600"/>
            </a:lvl2pPr>
            <a:lvl3pPr marL="1218926" indent="0">
              <a:buNone/>
              <a:defRPr sz="1400"/>
            </a:lvl3pPr>
            <a:lvl4pPr marL="1828388" indent="0">
              <a:buNone/>
              <a:defRPr sz="1200"/>
            </a:lvl4pPr>
            <a:lvl5pPr marL="2437851" indent="0">
              <a:buNone/>
              <a:defRPr sz="1200"/>
            </a:lvl5pPr>
            <a:lvl6pPr marL="3047314" indent="0">
              <a:buNone/>
              <a:defRPr sz="1200"/>
            </a:lvl6pPr>
            <a:lvl7pPr marL="3656777" indent="0">
              <a:buNone/>
              <a:defRPr sz="1200"/>
            </a:lvl7pPr>
            <a:lvl8pPr marL="4266240" indent="0">
              <a:buNone/>
              <a:defRPr sz="1200"/>
            </a:lvl8pPr>
            <a:lvl9pPr marL="4875703"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5777327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2"/>
            <a:ext cx="7315200" cy="566739"/>
          </a:xfrm>
        </p:spPr>
        <p:txBody>
          <a:bodyPr anchor="b"/>
          <a:lstStyle>
            <a:lvl1pPr algn="l">
              <a:defRPr sz="2699" b="1"/>
            </a:lvl1pPr>
          </a:lstStyle>
          <a:p>
            <a:r>
              <a:rPr lang="en-US"/>
              <a:t>Click to edit Master title style</a:t>
            </a:r>
          </a:p>
        </p:txBody>
      </p:sp>
      <p:sp>
        <p:nvSpPr>
          <p:cNvPr id="3" name="Picture Placeholder 2"/>
          <p:cNvSpPr>
            <a:spLocks noGrp="1"/>
          </p:cNvSpPr>
          <p:nvPr>
            <p:ph type="pic" idx="1"/>
          </p:nvPr>
        </p:nvSpPr>
        <p:spPr>
          <a:xfrm>
            <a:off x="2389717" y="612777"/>
            <a:ext cx="7315200" cy="4114800"/>
          </a:xfrm>
        </p:spPr>
        <p:txBody>
          <a:bodyPr/>
          <a:lstStyle>
            <a:lvl1pPr marL="0" indent="0">
              <a:buNone/>
              <a:defRPr sz="4299"/>
            </a:lvl1pPr>
            <a:lvl2pPr marL="609463" indent="0">
              <a:buNone/>
              <a:defRPr sz="3799"/>
            </a:lvl2pPr>
            <a:lvl3pPr marL="1218926" indent="0">
              <a:buNone/>
              <a:defRPr sz="3199"/>
            </a:lvl3pPr>
            <a:lvl4pPr marL="1828388" indent="0">
              <a:buNone/>
              <a:defRPr sz="2699"/>
            </a:lvl4pPr>
            <a:lvl5pPr marL="2437851" indent="0">
              <a:buNone/>
              <a:defRPr sz="2699"/>
            </a:lvl5pPr>
            <a:lvl6pPr marL="3047314" indent="0">
              <a:buNone/>
              <a:defRPr sz="2699"/>
            </a:lvl6pPr>
            <a:lvl7pPr marL="3656777" indent="0">
              <a:buNone/>
              <a:defRPr sz="2699"/>
            </a:lvl7pPr>
            <a:lvl8pPr marL="4266240" indent="0">
              <a:buNone/>
              <a:defRPr sz="2699"/>
            </a:lvl8pPr>
            <a:lvl9pPr marL="4875703" indent="0">
              <a:buNone/>
              <a:defRPr sz="2699"/>
            </a:lvl9pPr>
          </a:lstStyle>
          <a:p>
            <a:endParaRPr lang="en-US" dirty="0"/>
          </a:p>
        </p:txBody>
      </p:sp>
      <p:sp>
        <p:nvSpPr>
          <p:cNvPr id="4" name="Text Placeholder 3"/>
          <p:cNvSpPr>
            <a:spLocks noGrp="1"/>
          </p:cNvSpPr>
          <p:nvPr>
            <p:ph type="body" sz="half" idx="2"/>
          </p:nvPr>
        </p:nvSpPr>
        <p:spPr>
          <a:xfrm>
            <a:off x="2389717" y="5367341"/>
            <a:ext cx="7315200" cy="804863"/>
          </a:xfrm>
        </p:spPr>
        <p:txBody>
          <a:bodyPr/>
          <a:lstStyle>
            <a:lvl1pPr marL="0" indent="0">
              <a:buNone/>
              <a:defRPr sz="1900"/>
            </a:lvl1pPr>
            <a:lvl2pPr marL="609463" indent="0">
              <a:buNone/>
              <a:defRPr sz="1600"/>
            </a:lvl2pPr>
            <a:lvl3pPr marL="1218926" indent="0">
              <a:buNone/>
              <a:defRPr sz="1400"/>
            </a:lvl3pPr>
            <a:lvl4pPr marL="1828388" indent="0">
              <a:buNone/>
              <a:defRPr sz="1200"/>
            </a:lvl4pPr>
            <a:lvl5pPr marL="2437851" indent="0">
              <a:buNone/>
              <a:defRPr sz="1200"/>
            </a:lvl5pPr>
            <a:lvl6pPr marL="3047314" indent="0">
              <a:buNone/>
              <a:defRPr sz="1200"/>
            </a:lvl6pPr>
            <a:lvl7pPr marL="3656777" indent="0">
              <a:buNone/>
              <a:defRPr sz="1200"/>
            </a:lvl7pPr>
            <a:lvl8pPr marL="4266240" indent="0">
              <a:buNone/>
              <a:defRPr sz="1200"/>
            </a:lvl8pPr>
            <a:lvl9pPr marL="4875703"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58545456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54389370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1" y="274640"/>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2" y="274640"/>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5009979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286946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4_标题和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208182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57B3460-0933-4FB0-995A-CF6019F3E8EF}" type="datetimeFigureOut">
              <a:rPr lang="zh-CN" altLang="en-US" smtClean="0"/>
              <a:t>2019/4/23 Tuesday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F461620-F94D-4413-BA67-BD8FF33BBD51}" type="slidenum">
              <a:rPr lang="zh-CN" altLang="en-US" smtClean="0"/>
              <a:t>‹#›</a:t>
            </a:fld>
            <a:endParaRPr lang="zh-CN" altLang="en-US"/>
          </a:p>
        </p:txBody>
      </p:sp>
    </p:spTree>
    <p:extLst>
      <p:ext uri="{BB962C8B-B14F-4D97-AF65-F5344CB8AC3E}">
        <p14:creationId xmlns:p14="http://schemas.microsoft.com/office/powerpoint/2010/main" val="212373543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57B3460-0933-4FB0-995A-CF6019F3E8EF}" type="datetimeFigureOut">
              <a:rPr lang="zh-CN" altLang="en-US" smtClean="0"/>
              <a:t>2019/4/23 Tuesday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F461620-F94D-4413-BA67-BD8FF33BBD51}" type="slidenum">
              <a:rPr lang="zh-CN" altLang="en-US" smtClean="0"/>
              <a:t>‹#›</a:t>
            </a:fld>
            <a:endParaRPr lang="zh-CN" altLang="en-US"/>
          </a:p>
        </p:txBody>
      </p:sp>
    </p:spTree>
    <p:extLst>
      <p:ext uri="{BB962C8B-B14F-4D97-AF65-F5344CB8AC3E}">
        <p14:creationId xmlns:p14="http://schemas.microsoft.com/office/powerpoint/2010/main" val="9276941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BA154A-E71C-4788-8656-8259EE4D575E}"/>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12B0CA6C-951B-4988-A095-EE62B4F5184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2E3B5CC1-7BBF-47AC-98C7-6B15BC5091CC}"/>
              </a:ext>
            </a:extLst>
          </p:cNvPr>
          <p:cNvSpPr>
            <a:spLocks noGrp="1"/>
          </p:cNvSpPr>
          <p:nvPr>
            <p:ph type="dt" sz="half" idx="10"/>
          </p:nvPr>
        </p:nvSpPr>
        <p:spPr/>
        <p:txBody>
          <a:bodyPr/>
          <a:lstStyle/>
          <a:p>
            <a:fld id="{ABA80EC8-00B1-422D-A950-6E6E01ED9F99}" type="datetimeFigureOut">
              <a:rPr lang="zh-CN" altLang="en-US" smtClean="0"/>
              <a:t>2019/4/23 Tuesday</a:t>
            </a:fld>
            <a:endParaRPr lang="zh-CN" altLang="en-US"/>
          </a:p>
        </p:txBody>
      </p:sp>
      <p:sp>
        <p:nvSpPr>
          <p:cNvPr id="5" name="页脚占位符 4">
            <a:extLst>
              <a:ext uri="{FF2B5EF4-FFF2-40B4-BE49-F238E27FC236}">
                <a16:creationId xmlns:a16="http://schemas.microsoft.com/office/drawing/2014/main" id="{35A1DB59-77B6-4B51-A7B4-ED6DAD832B9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F4A9E37-6E5C-4D50-A001-E49D75A46020}"/>
              </a:ext>
            </a:extLst>
          </p:cNvPr>
          <p:cNvSpPr>
            <a:spLocks noGrp="1"/>
          </p:cNvSpPr>
          <p:nvPr>
            <p:ph type="sldNum" sz="quarter" idx="12"/>
          </p:nvPr>
        </p:nvSpPr>
        <p:spPr/>
        <p:txBody>
          <a:bodyPr/>
          <a:lstStyle/>
          <a:p>
            <a:fld id="{B6927F4F-3107-4776-A0A5-3DAC4793749C}" type="slidenum">
              <a:rPr lang="zh-CN" altLang="en-US" smtClean="0"/>
              <a:t>‹#›</a:t>
            </a:fld>
            <a:endParaRPr lang="zh-CN" altLang="en-US"/>
          </a:p>
        </p:txBody>
      </p:sp>
    </p:spTree>
    <p:extLst>
      <p:ext uri="{BB962C8B-B14F-4D97-AF65-F5344CB8AC3E}">
        <p14:creationId xmlns:p14="http://schemas.microsoft.com/office/powerpoint/2010/main" val="300046043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clrChange>
              <a:clrFrom>
                <a:srgbClr val="FFFFFF">
                  <a:alpha val="100000"/>
                </a:srgbClr>
              </a:clrFrom>
              <a:clrTo>
                <a:srgbClr val="FFFFFF">
                  <a:alpha val="100000"/>
                  <a:alpha val="0"/>
                </a:srgbClr>
              </a:clrTo>
            </a:clrChange>
            <a:extLst>
              <a:ext uri="{28A0092B-C50C-407E-A947-70E740481C1C}">
                <a14:useLocalDpi xmlns:a14="http://schemas.microsoft.com/office/drawing/2010/main" val="0"/>
              </a:ext>
            </a:extLst>
          </a:blip>
          <a:stretch>
            <a:fillRect/>
          </a:stretch>
        </p:blipFill>
        <p:spPr>
          <a:xfrm>
            <a:off x="2540" y="1322070"/>
            <a:ext cx="12187555" cy="5534660"/>
          </a:xfrm>
          <a:prstGeom prst="rect">
            <a:avLst/>
          </a:prstGeom>
        </p:spPr>
      </p:pic>
      <p:pic>
        <p:nvPicPr>
          <p:cNvPr id="13" name="图片 1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810995" y="162098"/>
            <a:ext cx="1447165" cy="1237995"/>
          </a:xfrm>
          <a:prstGeom prst="rect">
            <a:avLst/>
          </a:prstGeom>
        </p:spPr>
      </p:pic>
      <p:pic>
        <p:nvPicPr>
          <p:cNvPr id="17" name="图片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76413" y="1062025"/>
            <a:ext cx="1772412" cy="1555040"/>
          </a:xfrm>
          <a:prstGeom prst="rect">
            <a:avLst/>
          </a:prstGeom>
        </p:spPr>
      </p:pic>
      <p:pic>
        <p:nvPicPr>
          <p:cNvPr id="18" name="图片 17"/>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9733900" y="1043621"/>
            <a:ext cx="1742440" cy="1591848"/>
          </a:xfrm>
          <a:prstGeom prst="rect">
            <a:avLst/>
          </a:prstGeom>
        </p:spPr>
      </p:pic>
      <p:pic>
        <p:nvPicPr>
          <p:cNvPr id="19" name="图片 18"/>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624565" y="1140"/>
            <a:ext cx="1710690" cy="1558641"/>
          </a:xfrm>
          <a:prstGeom prst="rect">
            <a:avLst/>
          </a:prstGeom>
        </p:spPr>
      </p:pic>
    </p:spTree>
    <p:extLst>
      <p:ext uri="{BB962C8B-B14F-4D97-AF65-F5344CB8AC3E}">
        <p14:creationId xmlns:p14="http://schemas.microsoft.com/office/powerpoint/2010/main" val="2700881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p:stCondLst>
                              <p:cond delay="2000"/>
                            </p:stCondLst>
                            <p:childTnLst>
                              <p:par>
                                <p:cTn id="9" presetID="21" presetClass="entr" presetSubtype="1"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heel(1)">
                                      <p:cBhvr>
                                        <p:cTn id="11" dur="2000"/>
                                        <p:tgtEl>
                                          <p:spTgt spid="17"/>
                                        </p:tgtEl>
                                      </p:cBhvr>
                                    </p:animEffect>
                                  </p:childTnLst>
                                </p:cTn>
                              </p:par>
                              <p:par>
                                <p:cTn id="12" presetID="21" presetClass="entr" presetSubtype="1" fill="hold" nodeType="with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wheel(1)">
                                      <p:cBhvr>
                                        <p:cTn id="14" dur="2000"/>
                                        <p:tgtEl>
                                          <p:spTgt spid="18"/>
                                        </p:tgtEl>
                                      </p:cBhvr>
                                    </p:animEffect>
                                  </p:childTnLst>
                                </p:cTn>
                              </p:par>
                              <p:par>
                                <p:cTn id="15" presetID="21" presetClass="entr" presetSubtype="1"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heel(1)">
                                      <p:cBhvr>
                                        <p:cTn id="17" dur="2000"/>
                                        <p:tgtEl>
                                          <p:spTgt spid="19"/>
                                        </p:tgtEl>
                                      </p:cBhvr>
                                    </p:animEffect>
                                  </p:childTnLst>
                                </p:cTn>
                              </p:par>
                              <p:par>
                                <p:cTn id="18" presetID="21" presetClass="entr" presetSubtype="1"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heel(1)">
                                      <p:cBhvr>
                                        <p:cTn id="20"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4_标题和内容">
    <p:bg>
      <p:bgPr>
        <a:solidFill>
          <a:schemeClr val="bg1"/>
        </a:solidFill>
        <a:effectLst/>
      </p:bgPr>
    </p:bg>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2">
            <a:clrChange>
              <a:clrFrom>
                <a:srgbClr val="FFFFFF">
                  <a:alpha val="100000"/>
                </a:srgbClr>
              </a:clrFrom>
              <a:clrTo>
                <a:srgbClr val="FFFFFF">
                  <a:alpha val="100000"/>
                  <a:alpha val="0"/>
                </a:srgbClr>
              </a:clrTo>
            </a:clrChange>
            <a:extLst>
              <a:ext uri="{28A0092B-C50C-407E-A947-70E740481C1C}">
                <a14:useLocalDpi xmlns:a14="http://schemas.microsoft.com/office/drawing/2010/main" val="0"/>
              </a:ext>
            </a:extLst>
          </a:blip>
          <a:stretch>
            <a:fillRect/>
          </a:stretch>
        </p:blipFill>
        <p:spPr>
          <a:xfrm>
            <a:off x="2540" y="1322070"/>
            <a:ext cx="12187555" cy="5534660"/>
          </a:xfrm>
          <a:prstGeom prst="rect">
            <a:avLst/>
          </a:prstGeom>
        </p:spPr>
      </p:pic>
    </p:spTree>
    <p:extLst>
      <p:ext uri="{BB962C8B-B14F-4D97-AF65-F5344CB8AC3E}">
        <p14:creationId xmlns:p14="http://schemas.microsoft.com/office/powerpoint/2010/main" val="2861664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000" fill="hold">
                                          <p:stCondLst>
                                            <p:cond delay="0"/>
                                          </p:stCondLst>
                                        </p:cTn>
                                        <p:tgtEl>
                                          <p:spTgt spid="12"/>
                                        </p:tgtEl>
                                        <p:attrNameLst>
                                          <p:attrName>style.visibility</p:attrName>
                                        </p:attrNameLst>
                                      </p:cBhvr>
                                      <p:to>
                                        <p:strVal val="visible"/>
                                      </p:to>
                                    </p:set>
                                    <p:animEffect transition="in" filter="strips(downRight)">
                                      <p:cBhvr>
                                        <p:cTn id="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775E7A7-05E9-4CE6-8FF2-2B05E033AB8D}"/>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CCD5052F-B499-4E97-B0DD-2106FA1287AC}"/>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4FE84A3C-7B38-4362-9A97-96CF6497FB0E}"/>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6D4459AE-29B0-4342-8747-535CA92BF670}"/>
              </a:ext>
            </a:extLst>
          </p:cNvPr>
          <p:cNvSpPr>
            <a:spLocks noGrp="1"/>
          </p:cNvSpPr>
          <p:nvPr>
            <p:ph type="dt" sz="half" idx="10"/>
          </p:nvPr>
        </p:nvSpPr>
        <p:spPr/>
        <p:txBody>
          <a:bodyPr/>
          <a:lstStyle/>
          <a:p>
            <a:fld id="{ABA80EC8-00B1-422D-A950-6E6E01ED9F99}" type="datetimeFigureOut">
              <a:rPr lang="zh-CN" altLang="en-US" smtClean="0"/>
              <a:t>2019/4/23 Tuesday</a:t>
            </a:fld>
            <a:endParaRPr lang="zh-CN" altLang="en-US"/>
          </a:p>
        </p:txBody>
      </p:sp>
      <p:sp>
        <p:nvSpPr>
          <p:cNvPr id="6" name="页脚占位符 5">
            <a:extLst>
              <a:ext uri="{FF2B5EF4-FFF2-40B4-BE49-F238E27FC236}">
                <a16:creationId xmlns:a16="http://schemas.microsoft.com/office/drawing/2014/main" id="{AD61101A-1383-4CB0-A1CF-8FA59CE3092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DC65E3E-C321-4D65-B7AF-3FE7B20BF9C1}"/>
              </a:ext>
            </a:extLst>
          </p:cNvPr>
          <p:cNvSpPr>
            <a:spLocks noGrp="1"/>
          </p:cNvSpPr>
          <p:nvPr>
            <p:ph type="sldNum" sz="quarter" idx="12"/>
          </p:nvPr>
        </p:nvSpPr>
        <p:spPr/>
        <p:txBody>
          <a:bodyPr/>
          <a:lstStyle/>
          <a:p>
            <a:fld id="{B6927F4F-3107-4776-A0A5-3DAC4793749C}" type="slidenum">
              <a:rPr lang="zh-CN" altLang="en-US" smtClean="0"/>
              <a:t>‹#›</a:t>
            </a:fld>
            <a:endParaRPr lang="zh-CN" altLang="en-US"/>
          </a:p>
        </p:txBody>
      </p:sp>
    </p:spTree>
    <p:extLst>
      <p:ext uri="{BB962C8B-B14F-4D97-AF65-F5344CB8AC3E}">
        <p14:creationId xmlns:p14="http://schemas.microsoft.com/office/powerpoint/2010/main" val="3852370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78BD92D-8524-4E1B-87B0-16D504038490}"/>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C8F41224-37E4-421C-8D7A-67B949E6C1D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9F3EB735-5436-49B8-B72E-5B97195DC505}"/>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FA14FDD7-795D-4394-9417-2FA258FBCFC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59C34C60-85F2-4E73-AEFB-FAE1324F10D9}"/>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C6E5A933-0E7C-4231-A13C-9801A0179329}"/>
              </a:ext>
            </a:extLst>
          </p:cNvPr>
          <p:cNvSpPr>
            <a:spLocks noGrp="1"/>
          </p:cNvSpPr>
          <p:nvPr>
            <p:ph type="dt" sz="half" idx="10"/>
          </p:nvPr>
        </p:nvSpPr>
        <p:spPr/>
        <p:txBody>
          <a:bodyPr/>
          <a:lstStyle/>
          <a:p>
            <a:fld id="{ABA80EC8-00B1-422D-A950-6E6E01ED9F99}" type="datetimeFigureOut">
              <a:rPr lang="zh-CN" altLang="en-US" smtClean="0"/>
              <a:t>2019/4/23 Tuesday</a:t>
            </a:fld>
            <a:endParaRPr lang="zh-CN" altLang="en-US"/>
          </a:p>
        </p:txBody>
      </p:sp>
      <p:sp>
        <p:nvSpPr>
          <p:cNvPr id="8" name="页脚占位符 7">
            <a:extLst>
              <a:ext uri="{FF2B5EF4-FFF2-40B4-BE49-F238E27FC236}">
                <a16:creationId xmlns:a16="http://schemas.microsoft.com/office/drawing/2014/main" id="{24ECD3AC-9F89-4A11-85E8-AC596C034E0D}"/>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5EE2A5C9-7FAF-4304-878C-CAB757F2F0D0}"/>
              </a:ext>
            </a:extLst>
          </p:cNvPr>
          <p:cNvSpPr>
            <a:spLocks noGrp="1"/>
          </p:cNvSpPr>
          <p:nvPr>
            <p:ph type="sldNum" sz="quarter" idx="12"/>
          </p:nvPr>
        </p:nvSpPr>
        <p:spPr/>
        <p:txBody>
          <a:bodyPr/>
          <a:lstStyle/>
          <a:p>
            <a:fld id="{B6927F4F-3107-4776-A0A5-3DAC4793749C}" type="slidenum">
              <a:rPr lang="zh-CN" altLang="en-US" smtClean="0"/>
              <a:t>‹#›</a:t>
            </a:fld>
            <a:endParaRPr lang="zh-CN" altLang="en-US"/>
          </a:p>
        </p:txBody>
      </p:sp>
    </p:spTree>
    <p:extLst>
      <p:ext uri="{BB962C8B-B14F-4D97-AF65-F5344CB8AC3E}">
        <p14:creationId xmlns:p14="http://schemas.microsoft.com/office/powerpoint/2010/main" val="5101047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22FB52D-FAEE-40D2-B7C3-6C27E63907AE}"/>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DA618484-40AC-4285-B78F-E70DB735B80C}"/>
              </a:ext>
            </a:extLst>
          </p:cNvPr>
          <p:cNvSpPr>
            <a:spLocks noGrp="1"/>
          </p:cNvSpPr>
          <p:nvPr>
            <p:ph type="dt" sz="half" idx="10"/>
          </p:nvPr>
        </p:nvSpPr>
        <p:spPr/>
        <p:txBody>
          <a:bodyPr/>
          <a:lstStyle/>
          <a:p>
            <a:fld id="{ABA80EC8-00B1-422D-A950-6E6E01ED9F99}" type="datetimeFigureOut">
              <a:rPr lang="zh-CN" altLang="en-US" smtClean="0"/>
              <a:t>2019/4/23 Tuesday</a:t>
            </a:fld>
            <a:endParaRPr lang="zh-CN" altLang="en-US"/>
          </a:p>
        </p:txBody>
      </p:sp>
      <p:sp>
        <p:nvSpPr>
          <p:cNvPr id="4" name="页脚占位符 3">
            <a:extLst>
              <a:ext uri="{FF2B5EF4-FFF2-40B4-BE49-F238E27FC236}">
                <a16:creationId xmlns:a16="http://schemas.microsoft.com/office/drawing/2014/main" id="{E68358A0-81CA-4E48-9A18-D3F34BC45D4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C47E891A-F613-477F-A60E-23114A584704}"/>
              </a:ext>
            </a:extLst>
          </p:cNvPr>
          <p:cNvSpPr>
            <a:spLocks noGrp="1"/>
          </p:cNvSpPr>
          <p:nvPr>
            <p:ph type="sldNum" sz="quarter" idx="12"/>
          </p:nvPr>
        </p:nvSpPr>
        <p:spPr/>
        <p:txBody>
          <a:bodyPr/>
          <a:lstStyle/>
          <a:p>
            <a:fld id="{B6927F4F-3107-4776-A0A5-3DAC4793749C}" type="slidenum">
              <a:rPr lang="zh-CN" altLang="en-US" smtClean="0"/>
              <a:t>‹#›</a:t>
            </a:fld>
            <a:endParaRPr lang="zh-CN" altLang="en-US"/>
          </a:p>
        </p:txBody>
      </p:sp>
    </p:spTree>
    <p:extLst>
      <p:ext uri="{BB962C8B-B14F-4D97-AF65-F5344CB8AC3E}">
        <p14:creationId xmlns:p14="http://schemas.microsoft.com/office/powerpoint/2010/main" val="17279364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4EF998C9-3DDD-45B9-A16A-B61EA0318BDD}"/>
              </a:ext>
            </a:extLst>
          </p:cNvPr>
          <p:cNvSpPr>
            <a:spLocks noGrp="1"/>
          </p:cNvSpPr>
          <p:nvPr>
            <p:ph type="dt" sz="half" idx="10"/>
          </p:nvPr>
        </p:nvSpPr>
        <p:spPr/>
        <p:txBody>
          <a:bodyPr/>
          <a:lstStyle/>
          <a:p>
            <a:fld id="{ABA80EC8-00B1-422D-A950-6E6E01ED9F99}" type="datetimeFigureOut">
              <a:rPr lang="zh-CN" altLang="en-US" smtClean="0"/>
              <a:t>2019/4/23 Tuesday</a:t>
            </a:fld>
            <a:endParaRPr lang="zh-CN" altLang="en-US"/>
          </a:p>
        </p:txBody>
      </p:sp>
      <p:sp>
        <p:nvSpPr>
          <p:cNvPr id="3" name="页脚占位符 2">
            <a:extLst>
              <a:ext uri="{FF2B5EF4-FFF2-40B4-BE49-F238E27FC236}">
                <a16:creationId xmlns:a16="http://schemas.microsoft.com/office/drawing/2014/main" id="{847BF569-10FB-4B9B-8897-6455DAFDC36D}"/>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B21EE3B-4C93-46C1-89C6-8B9FCA7D2085}"/>
              </a:ext>
            </a:extLst>
          </p:cNvPr>
          <p:cNvSpPr>
            <a:spLocks noGrp="1"/>
          </p:cNvSpPr>
          <p:nvPr>
            <p:ph type="sldNum" sz="quarter" idx="12"/>
          </p:nvPr>
        </p:nvSpPr>
        <p:spPr/>
        <p:txBody>
          <a:bodyPr/>
          <a:lstStyle/>
          <a:p>
            <a:fld id="{B6927F4F-3107-4776-A0A5-3DAC4793749C}" type="slidenum">
              <a:rPr lang="zh-CN" altLang="en-US" smtClean="0"/>
              <a:t>‹#›</a:t>
            </a:fld>
            <a:endParaRPr lang="zh-CN" altLang="en-US"/>
          </a:p>
        </p:txBody>
      </p:sp>
    </p:spTree>
    <p:extLst>
      <p:ext uri="{BB962C8B-B14F-4D97-AF65-F5344CB8AC3E}">
        <p14:creationId xmlns:p14="http://schemas.microsoft.com/office/powerpoint/2010/main" val="22668951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0E8AEBE-82AA-49BE-B44F-7E0052507EF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49DEC4D4-01FC-44C8-A693-94D20E66FE2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13568B65-0376-4954-934A-16EA4FA73D1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DA581051-14FC-4791-A294-2112B9249F54}"/>
              </a:ext>
            </a:extLst>
          </p:cNvPr>
          <p:cNvSpPr>
            <a:spLocks noGrp="1"/>
          </p:cNvSpPr>
          <p:nvPr>
            <p:ph type="dt" sz="half" idx="10"/>
          </p:nvPr>
        </p:nvSpPr>
        <p:spPr/>
        <p:txBody>
          <a:bodyPr/>
          <a:lstStyle/>
          <a:p>
            <a:fld id="{ABA80EC8-00B1-422D-A950-6E6E01ED9F99}" type="datetimeFigureOut">
              <a:rPr lang="zh-CN" altLang="en-US" smtClean="0"/>
              <a:t>2019/4/23 Tuesday</a:t>
            </a:fld>
            <a:endParaRPr lang="zh-CN" altLang="en-US"/>
          </a:p>
        </p:txBody>
      </p:sp>
      <p:sp>
        <p:nvSpPr>
          <p:cNvPr id="6" name="页脚占位符 5">
            <a:extLst>
              <a:ext uri="{FF2B5EF4-FFF2-40B4-BE49-F238E27FC236}">
                <a16:creationId xmlns:a16="http://schemas.microsoft.com/office/drawing/2014/main" id="{3F1A9F11-AF8C-4E3F-917F-22B6FD2937A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55ABEE6F-A551-41CA-900B-DBF1E1971E4A}"/>
              </a:ext>
            </a:extLst>
          </p:cNvPr>
          <p:cNvSpPr>
            <a:spLocks noGrp="1"/>
          </p:cNvSpPr>
          <p:nvPr>
            <p:ph type="sldNum" sz="quarter" idx="12"/>
          </p:nvPr>
        </p:nvSpPr>
        <p:spPr/>
        <p:txBody>
          <a:bodyPr/>
          <a:lstStyle/>
          <a:p>
            <a:fld id="{B6927F4F-3107-4776-A0A5-3DAC4793749C}" type="slidenum">
              <a:rPr lang="zh-CN" altLang="en-US" smtClean="0"/>
              <a:t>‹#›</a:t>
            </a:fld>
            <a:endParaRPr lang="zh-CN" altLang="en-US"/>
          </a:p>
        </p:txBody>
      </p:sp>
    </p:spTree>
    <p:extLst>
      <p:ext uri="{BB962C8B-B14F-4D97-AF65-F5344CB8AC3E}">
        <p14:creationId xmlns:p14="http://schemas.microsoft.com/office/powerpoint/2010/main" val="32811324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D35A4E5-35A3-41B9-B551-75EF1096773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ADFBFBD4-6CA1-42F8-89E7-2C7CF1B9519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0A9FFEC4-4901-4B5A-88BE-8F0EE060591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FA39EB3B-FFB8-4A19-954E-8A5386CEF454}"/>
              </a:ext>
            </a:extLst>
          </p:cNvPr>
          <p:cNvSpPr>
            <a:spLocks noGrp="1"/>
          </p:cNvSpPr>
          <p:nvPr>
            <p:ph type="dt" sz="half" idx="10"/>
          </p:nvPr>
        </p:nvSpPr>
        <p:spPr/>
        <p:txBody>
          <a:bodyPr/>
          <a:lstStyle/>
          <a:p>
            <a:fld id="{ABA80EC8-00B1-422D-A950-6E6E01ED9F99}" type="datetimeFigureOut">
              <a:rPr lang="zh-CN" altLang="en-US" smtClean="0"/>
              <a:t>2019/4/23 Tuesday</a:t>
            </a:fld>
            <a:endParaRPr lang="zh-CN" altLang="en-US"/>
          </a:p>
        </p:txBody>
      </p:sp>
      <p:sp>
        <p:nvSpPr>
          <p:cNvPr id="6" name="页脚占位符 5">
            <a:extLst>
              <a:ext uri="{FF2B5EF4-FFF2-40B4-BE49-F238E27FC236}">
                <a16:creationId xmlns:a16="http://schemas.microsoft.com/office/drawing/2014/main" id="{B50897DB-26B9-4C00-B077-0999C87113F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9395EB2-7CA7-4737-AF5E-77865D5E7995}"/>
              </a:ext>
            </a:extLst>
          </p:cNvPr>
          <p:cNvSpPr>
            <a:spLocks noGrp="1"/>
          </p:cNvSpPr>
          <p:nvPr>
            <p:ph type="sldNum" sz="quarter" idx="12"/>
          </p:nvPr>
        </p:nvSpPr>
        <p:spPr/>
        <p:txBody>
          <a:bodyPr/>
          <a:lstStyle/>
          <a:p>
            <a:fld id="{B6927F4F-3107-4776-A0A5-3DAC4793749C}" type="slidenum">
              <a:rPr lang="zh-CN" altLang="en-US" smtClean="0"/>
              <a:t>‹#›</a:t>
            </a:fld>
            <a:endParaRPr lang="zh-CN" altLang="en-US"/>
          </a:p>
        </p:txBody>
      </p:sp>
    </p:spTree>
    <p:extLst>
      <p:ext uri="{BB962C8B-B14F-4D97-AF65-F5344CB8AC3E}">
        <p14:creationId xmlns:p14="http://schemas.microsoft.com/office/powerpoint/2010/main" val="32499088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6" Type="http://schemas.openxmlformats.org/officeDocument/2006/relationships/image" Target="../media/image1.jpg"/><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theme" Target="../theme/theme2.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openxmlformats.org/officeDocument/2006/relationships/slideLayout" Target="../slideLayouts/slideLayout29.xml"/><Relationship Id="rId1" Type="http://schemas.openxmlformats.org/officeDocument/2006/relationships/slideLayout" Target="../slideLayouts/slideLayout28.xml"/><Relationship Id="rId5" Type="http://schemas.openxmlformats.org/officeDocument/2006/relationships/theme" Target="../theme/theme3.xml"/><Relationship Id="rId4"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76BF6B46-720D-4F58-874E-6418F200AE7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DF1AD228-D5B5-46AA-BD99-D8DA2C14959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0943CC6-6C2F-400D-AE55-56FF87B1A8B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A80EC8-00B1-422D-A950-6E6E01ED9F99}" type="datetimeFigureOut">
              <a:rPr lang="zh-CN" altLang="en-US" smtClean="0"/>
              <a:t>2019/4/23 Tuesday</a:t>
            </a:fld>
            <a:endParaRPr lang="zh-CN" altLang="en-US"/>
          </a:p>
        </p:txBody>
      </p:sp>
      <p:sp>
        <p:nvSpPr>
          <p:cNvPr id="5" name="页脚占位符 4">
            <a:extLst>
              <a:ext uri="{FF2B5EF4-FFF2-40B4-BE49-F238E27FC236}">
                <a16:creationId xmlns:a16="http://schemas.microsoft.com/office/drawing/2014/main" id="{F6514992-34FE-40C5-A650-0028D1254E1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A8725546-E8F4-4676-8B23-B5D3E9170BC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927F4F-3107-4776-A0A5-3DAC4793749C}" type="slidenum">
              <a:rPr lang="zh-CN" altLang="en-US" smtClean="0"/>
              <a:t>‹#›</a:t>
            </a:fld>
            <a:endParaRPr lang="zh-CN" altLang="en-US"/>
          </a:p>
        </p:txBody>
      </p:sp>
    </p:spTree>
    <p:extLst>
      <p:ext uri="{BB962C8B-B14F-4D97-AF65-F5344CB8AC3E}">
        <p14:creationId xmlns:p14="http://schemas.microsoft.com/office/powerpoint/2010/main" val="36978253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1" y="274640"/>
            <a:ext cx="10972800" cy="1143000"/>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601" y="1600202"/>
            <a:ext cx="10972800" cy="4525963"/>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1" y="6356353"/>
            <a:ext cx="2844800" cy="365125"/>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3"/>
          </p:nvPr>
        </p:nvSpPr>
        <p:spPr>
          <a:xfrm>
            <a:off x="4165602" y="6356353"/>
            <a:ext cx="3860800" cy="365125"/>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7601" y="6356353"/>
            <a:ext cx="2844800" cy="365125"/>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363299865"/>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Lst>
  <p:hf hdr="0" ftr="0" dt="0"/>
  <p:txStyles>
    <p:titleStyle>
      <a:lvl1pPr algn="ctr" defTabSz="1218926" rtl="0" eaLnBrk="1" latinLnBrk="0" hangingPunct="1">
        <a:spcBef>
          <a:spcPct val="0"/>
        </a:spcBef>
        <a:buNone/>
        <a:defRPr sz="5899" kern="1200">
          <a:solidFill>
            <a:schemeClr val="tx1"/>
          </a:solidFill>
          <a:latin typeface="+mj-lt"/>
          <a:ea typeface="+mj-ea"/>
          <a:cs typeface="+mj-cs"/>
        </a:defRPr>
      </a:lvl1pPr>
    </p:titleStyle>
    <p:bodyStyle>
      <a:lvl1pPr marL="457098" indent="-457098" algn="l" defTabSz="1218926" rtl="0" eaLnBrk="1" latinLnBrk="0" hangingPunct="1">
        <a:spcBef>
          <a:spcPct val="20000"/>
        </a:spcBef>
        <a:buFont typeface="Arial" pitchFamily="34" charset="0"/>
        <a:buChar char="•"/>
        <a:defRPr sz="4299" kern="1200">
          <a:solidFill>
            <a:schemeClr val="tx1"/>
          </a:solidFill>
          <a:latin typeface="+mn-lt"/>
          <a:ea typeface="+mn-ea"/>
          <a:cs typeface="+mn-cs"/>
        </a:defRPr>
      </a:lvl1pPr>
      <a:lvl2pPr marL="990377" indent="-380914" algn="l" defTabSz="1218926" rtl="0" eaLnBrk="1" latinLnBrk="0" hangingPunct="1">
        <a:spcBef>
          <a:spcPct val="20000"/>
        </a:spcBef>
        <a:buFont typeface="Arial" pitchFamily="34" charset="0"/>
        <a:buChar char="–"/>
        <a:defRPr sz="3799" kern="1200">
          <a:solidFill>
            <a:schemeClr val="tx1"/>
          </a:solidFill>
          <a:latin typeface="+mn-lt"/>
          <a:ea typeface="+mn-ea"/>
          <a:cs typeface="+mn-cs"/>
        </a:defRPr>
      </a:lvl2pPr>
      <a:lvl3pPr marL="1523657" indent="-304731" algn="l" defTabSz="1218926" rtl="0" eaLnBrk="1" latinLnBrk="0" hangingPunct="1">
        <a:spcBef>
          <a:spcPct val="20000"/>
        </a:spcBef>
        <a:buFont typeface="Arial" pitchFamily="34" charset="0"/>
        <a:buChar char="•"/>
        <a:defRPr sz="3199" kern="1200">
          <a:solidFill>
            <a:schemeClr val="tx1"/>
          </a:solidFill>
          <a:latin typeface="+mn-lt"/>
          <a:ea typeface="+mn-ea"/>
          <a:cs typeface="+mn-cs"/>
        </a:defRPr>
      </a:lvl3pPr>
      <a:lvl4pPr marL="2133120"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4pPr>
      <a:lvl5pPr marL="2742582"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5pPr>
      <a:lvl6pPr marL="3352045"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6pPr>
      <a:lvl7pPr marL="3961509"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7pPr>
      <a:lvl8pPr marL="4570972"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8pPr>
      <a:lvl9pPr marL="5180434"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9pPr>
    </p:bodyStyle>
    <p:otherStyle>
      <a:defPPr>
        <a:defRPr lang="en-US"/>
      </a:defPPr>
      <a:lvl1pPr marL="0" algn="l" defTabSz="1218926" rtl="0" eaLnBrk="1" latinLnBrk="0" hangingPunct="1">
        <a:defRPr sz="2400" kern="1200">
          <a:solidFill>
            <a:schemeClr val="tx1"/>
          </a:solidFill>
          <a:latin typeface="+mn-lt"/>
          <a:ea typeface="+mn-ea"/>
          <a:cs typeface="+mn-cs"/>
        </a:defRPr>
      </a:lvl1pPr>
      <a:lvl2pPr marL="609463" algn="l" defTabSz="1218926" rtl="0" eaLnBrk="1" latinLnBrk="0" hangingPunct="1">
        <a:defRPr sz="2400" kern="1200">
          <a:solidFill>
            <a:schemeClr val="tx1"/>
          </a:solidFill>
          <a:latin typeface="+mn-lt"/>
          <a:ea typeface="+mn-ea"/>
          <a:cs typeface="+mn-cs"/>
        </a:defRPr>
      </a:lvl2pPr>
      <a:lvl3pPr marL="1218926" algn="l" defTabSz="1218926" rtl="0" eaLnBrk="1" latinLnBrk="0" hangingPunct="1">
        <a:defRPr sz="2400" kern="1200">
          <a:solidFill>
            <a:schemeClr val="tx1"/>
          </a:solidFill>
          <a:latin typeface="+mn-lt"/>
          <a:ea typeface="+mn-ea"/>
          <a:cs typeface="+mn-cs"/>
        </a:defRPr>
      </a:lvl3pPr>
      <a:lvl4pPr marL="1828388" algn="l" defTabSz="1218926" rtl="0" eaLnBrk="1" latinLnBrk="0" hangingPunct="1">
        <a:defRPr sz="2400" kern="1200">
          <a:solidFill>
            <a:schemeClr val="tx1"/>
          </a:solidFill>
          <a:latin typeface="+mn-lt"/>
          <a:ea typeface="+mn-ea"/>
          <a:cs typeface="+mn-cs"/>
        </a:defRPr>
      </a:lvl4pPr>
      <a:lvl5pPr marL="2437851" algn="l" defTabSz="1218926" rtl="0" eaLnBrk="1" latinLnBrk="0" hangingPunct="1">
        <a:defRPr sz="2400" kern="1200">
          <a:solidFill>
            <a:schemeClr val="tx1"/>
          </a:solidFill>
          <a:latin typeface="+mn-lt"/>
          <a:ea typeface="+mn-ea"/>
          <a:cs typeface="+mn-cs"/>
        </a:defRPr>
      </a:lvl5pPr>
      <a:lvl6pPr marL="3047314" algn="l" defTabSz="1218926" rtl="0" eaLnBrk="1" latinLnBrk="0" hangingPunct="1">
        <a:defRPr sz="2400" kern="1200">
          <a:solidFill>
            <a:schemeClr val="tx1"/>
          </a:solidFill>
          <a:latin typeface="+mn-lt"/>
          <a:ea typeface="+mn-ea"/>
          <a:cs typeface="+mn-cs"/>
        </a:defRPr>
      </a:lvl6pPr>
      <a:lvl7pPr marL="3656777" algn="l" defTabSz="1218926" rtl="0" eaLnBrk="1" latinLnBrk="0" hangingPunct="1">
        <a:defRPr sz="2400" kern="1200">
          <a:solidFill>
            <a:schemeClr val="tx1"/>
          </a:solidFill>
          <a:latin typeface="+mn-lt"/>
          <a:ea typeface="+mn-ea"/>
          <a:cs typeface="+mn-cs"/>
        </a:defRPr>
      </a:lvl7pPr>
      <a:lvl8pPr marL="4266240" algn="l" defTabSz="1218926" rtl="0" eaLnBrk="1" latinLnBrk="0" hangingPunct="1">
        <a:defRPr sz="2400" kern="1200">
          <a:solidFill>
            <a:schemeClr val="tx1"/>
          </a:solidFill>
          <a:latin typeface="+mn-lt"/>
          <a:ea typeface="+mn-ea"/>
          <a:cs typeface="+mn-cs"/>
        </a:defRPr>
      </a:lvl8pPr>
      <a:lvl9pPr marL="4875703" algn="l" defTabSz="1218926"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7B3460-0933-4FB0-995A-CF6019F3E8EF}" type="datetimeFigureOut">
              <a:rPr lang="zh-CN" altLang="en-US" smtClean="0"/>
              <a:t>2019/4/23 Tuesday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461620-F94D-4413-BA67-BD8FF33BBD51}" type="slidenum">
              <a:rPr lang="zh-CN" altLang="en-US" smtClean="0"/>
              <a:t>‹#›</a:t>
            </a:fld>
            <a:endParaRPr lang="zh-CN" altLang="en-US"/>
          </a:p>
        </p:txBody>
      </p:sp>
    </p:spTree>
    <p:extLst>
      <p:ext uri="{BB962C8B-B14F-4D97-AF65-F5344CB8AC3E}">
        <p14:creationId xmlns:p14="http://schemas.microsoft.com/office/powerpoint/2010/main" val="348194562"/>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14.jp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15.jp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16.jp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image" Target="../media/image17.jp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18.jpg"/></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13.xml"/><Relationship Id="rId4" Type="http://schemas.openxmlformats.org/officeDocument/2006/relationships/image" Target="../media/image19.jp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20.jpg"/></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3.xml"/><Relationship Id="rId4" Type="http://schemas.openxmlformats.org/officeDocument/2006/relationships/image" Target="../media/image13.jp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1.pn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3.xml"/><Relationship Id="rId5" Type="http://schemas.openxmlformats.org/officeDocument/2006/relationships/image" Target="../media/image10.jpg"/><Relationship Id="rId4" Type="http://schemas.openxmlformats.org/officeDocument/2006/relationships/image" Target="../media/image9.jp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11.jp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3.xml"/><Relationship Id="rId5" Type="http://schemas.openxmlformats.org/officeDocument/2006/relationships/image" Target="../media/image13.jpg"/><Relationship Id="rId4" Type="http://schemas.openxmlformats.org/officeDocument/2006/relationships/image" Target="../media/image12.jpg"/></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 y="1240"/>
            <a:ext cx="12187592" cy="6855520"/>
          </a:xfrm>
          <a:prstGeom prst="rect">
            <a:avLst/>
          </a:prstGeom>
        </p:spPr>
      </p:pic>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27079" y="84696"/>
            <a:ext cx="1447577" cy="1237995"/>
          </a:xfrm>
          <a:prstGeom prst="rect">
            <a:avLst/>
          </a:prstGeom>
        </p:spPr>
      </p:pic>
      <p:pic>
        <p:nvPicPr>
          <p:cNvPr id="13" name="图片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16026" y="669971"/>
            <a:ext cx="1772412" cy="1555040"/>
          </a:xfrm>
          <a:prstGeom prst="rect">
            <a:avLst/>
          </a:prstGeom>
        </p:spPr>
      </p:pic>
      <p:pic>
        <p:nvPicPr>
          <p:cNvPr id="15" name="图片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96384" y="1034942"/>
            <a:ext cx="1742899" cy="1591848"/>
          </a:xfrm>
          <a:prstGeom prst="rect">
            <a:avLst/>
          </a:prstGeom>
        </p:spPr>
      </p:pic>
      <p:pic>
        <p:nvPicPr>
          <p:cNvPr id="16" name="图片 1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164736" y="-18985"/>
            <a:ext cx="1710704" cy="1558641"/>
          </a:xfrm>
          <a:prstGeom prst="rect">
            <a:avLst/>
          </a:prstGeom>
        </p:spPr>
      </p:pic>
      <p:sp>
        <p:nvSpPr>
          <p:cNvPr id="24" name="TextBox 4"/>
          <p:cNvSpPr txBox="1"/>
          <p:nvPr/>
        </p:nvSpPr>
        <p:spPr>
          <a:xfrm>
            <a:off x="3574382" y="2458655"/>
            <a:ext cx="4620708" cy="522971"/>
          </a:xfrm>
          <a:prstGeom prst="rect">
            <a:avLst/>
          </a:prstGeom>
          <a:noFill/>
        </p:spPr>
        <p:txBody>
          <a:bodyPr wrap="none" rtlCol="0">
            <a:spAutoFit/>
          </a:bodyPr>
          <a:lstStyle/>
          <a:p>
            <a:pPr algn="ctr"/>
            <a:r>
              <a:rPr lang="zh-CN" altLang="en-US" sz="2799" spc="600" dirty="0">
                <a:solidFill>
                  <a:schemeClr val="bg1"/>
                </a:solidFill>
                <a:latin typeface="张海山锐线体简" panose="02000000000000000000" pitchFamily="2" charset="-122"/>
                <a:ea typeface="张海山锐线体简" panose="02000000000000000000" pitchFamily="2" charset="-122"/>
              </a:rPr>
              <a:t>夏</a:t>
            </a:r>
            <a:r>
              <a:rPr lang="en-US" altLang="zh-CN" sz="2799" spc="600" dirty="0">
                <a:solidFill>
                  <a:schemeClr val="bg1"/>
                </a:solidFill>
                <a:latin typeface="张海山锐线体简" panose="02000000000000000000" pitchFamily="2" charset="-122"/>
                <a:ea typeface="张海山锐线体简" panose="02000000000000000000" pitchFamily="2" charset="-122"/>
              </a:rPr>
              <a:t>/</a:t>
            </a:r>
            <a:r>
              <a:rPr lang="zh-CN" altLang="en-US" sz="2799" spc="600" dirty="0">
                <a:solidFill>
                  <a:schemeClr val="bg1"/>
                </a:solidFill>
                <a:latin typeface="张海山锐线体简" panose="02000000000000000000" pitchFamily="2" charset="-122"/>
                <a:ea typeface="张海山锐线体简" panose="02000000000000000000" pitchFamily="2" charset="-122"/>
              </a:rPr>
              <a:t>季</a:t>
            </a:r>
            <a:r>
              <a:rPr lang="en-US" altLang="zh-CN" sz="2799" spc="600" dirty="0">
                <a:solidFill>
                  <a:schemeClr val="bg1"/>
                </a:solidFill>
                <a:latin typeface="张海山锐线体简" panose="02000000000000000000" pitchFamily="2" charset="-122"/>
                <a:ea typeface="张海山锐线体简" panose="02000000000000000000" pitchFamily="2" charset="-122"/>
              </a:rPr>
              <a:t>/</a:t>
            </a:r>
            <a:r>
              <a:rPr lang="zh-CN" altLang="en-US" sz="2799" spc="600" dirty="0">
                <a:solidFill>
                  <a:schemeClr val="bg1"/>
                </a:solidFill>
                <a:latin typeface="张海山锐线体简" panose="02000000000000000000" pitchFamily="2" charset="-122"/>
                <a:ea typeface="张海山锐线体简" panose="02000000000000000000" pitchFamily="2" charset="-122"/>
              </a:rPr>
              <a:t>教</a:t>
            </a:r>
            <a:r>
              <a:rPr lang="en-US" altLang="zh-CN" sz="2799" spc="600" dirty="0">
                <a:solidFill>
                  <a:schemeClr val="bg1"/>
                </a:solidFill>
                <a:latin typeface="张海山锐线体简" panose="02000000000000000000" pitchFamily="2" charset="-122"/>
                <a:ea typeface="张海山锐线体简" panose="02000000000000000000" pitchFamily="2" charset="-122"/>
              </a:rPr>
              <a:t>/</a:t>
            </a:r>
            <a:r>
              <a:rPr lang="zh-CN" altLang="en-US" sz="2799" spc="600" dirty="0">
                <a:solidFill>
                  <a:schemeClr val="bg1"/>
                </a:solidFill>
                <a:latin typeface="张海山锐线体简" panose="02000000000000000000" pitchFamily="2" charset="-122"/>
                <a:ea typeface="张海山锐线体简" panose="02000000000000000000" pitchFamily="2" charset="-122"/>
              </a:rPr>
              <a:t>育</a:t>
            </a:r>
            <a:r>
              <a:rPr lang="en-US" altLang="zh-CN" sz="2799" spc="600" dirty="0">
                <a:solidFill>
                  <a:schemeClr val="bg1"/>
                </a:solidFill>
                <a:latin typeface="张海山锐线体简" panose="02000000000000000000" pitchFamily="2" charset="-122"/>
                <a:ea typeface="张海山锐线体简" panose="02000000000000000000" pitchFamily="2" charset="-122"/>
              </a:rPr>
              <a:t>/</a:t>
            </a:r>
            <a:r>
              <a:rPr lang="zh-CN" altLang="en-US" sz="2799" spc="600" dirty="0">
                <a:solidFill>
                  <a:schemeClr val="bg1"/>
                </a:solidFill>
                <a:latin typeface="张海山锐线体简" panose="02000000000000000000" pitchFamily="2" charset="-122"/>
                <a:ea typeface="张海山锐线体简" panose="02000000000000000000" pitchFamily="2" charset="-122"/>
              </a:rPr>
              <a:t>类</a:t>
            </a:r>
            <a:r>
              <a:rPr lang="en-US" altLang="zh-CN" sz="2799" spc="600" dirty="0">
                <a:solidFill>
                  <a:schemeClr val="bg1"/>
                </a:solidFill>
                <a:latin typeface="张海山锐线体简" panose="02000000000000000000" pitchFamily="2" charset="-122"/>
                <a:ea typeface="张海山锐线体简" panose="02000000000000000000" pitchFamily="2" charset="-122"/>
              </a:rPr>
              <a:t>/</a:t>
            </a:r>
            <a:r>
              <a:rPr lang="zh-CN" altLang="en-US" sz="2799" spc="600" dirty="0">
                <a:solidFill>
                  <a:schemeClr val="bg1"/>
                </a:solidFill>
                <a:latin typeface="张海山锐线体简" panose="02000000000000000000" pitchFamily="2" charset="-122"/>
                <a:ea typeface="张海山锐线体简" panose="02000000000000000000" pitchFamily="2" charset="-122"/>
              </a:rPr>
              <a:t>通</a:t>
            </a:r>
            <a:r>
              <a:rPr lang="en-US" altLang="zh-CN" sz="2799" spc="600" dirty="0">
                <a:solidFill>
                  <a:schemeClr val="bg1"/>
                </a:solidFill>
                <a:latin typeface="张海山锐线体简" panose="02000000000000000000" pitchFamily="2" charset="-122"/>
                <a:ea typeface="张海山锐线体简" panose="02000000000000000000" pitchFamily="2" charset="-122"/>
              </a:rPr>
              <a:t>/</a:t>
            </a:r>
            <a:r>
              <a:rPr lang="zh-CN" altLang="en-US" sz="2799" spc="600" dirty="0">
                <a:solidFill>
                  <a:schemeClr val="bg1"/>
                </a:solidFill>
                <a:latin typeface="张海山锐线体简" panose="02000000000000000000" pitchFamily="2" charset="-122"/>
                <a:ea typeface="张海山锐线体简" panose="02000000000000000000" pitchFamily="2" charset="-122"/>
              </a:rPr>
              <a:t>用</a:t>
            </a:r>
            <a:endParaRPr lang="en-US" altLang="zh-CN" sz="2799" spc="600" dirty="0">
              <a:solidFill>
                <a:schemeClr val="bg1"/>
              </a:solidFill>
              <a:latin typeface="张海山锐线体简" panose="02000000000000000000" pitchFamily="2" charset="-122"/>
              <a:ea typeface="张海山锐线体简" panose="02000000000000000000" pitchFamily="2" charset="-122"/>
            </a:endParaRPr>
          </a:p>
        </p:txBody>
      </p:sp>
      <p:sp>
        <p:nvSpPr>
          <p:cNvPr id="26" name="TextBox 4"/>
          <p:cNvSpPr txBox="1"/>
          <p:nvPr/>
        </p:nvSpPr>
        <p:spPr>
          <a:xfrm>
            <a:off x="3855061" y="875045"/>
            <a:ext cx="3998887" cy="1877003"/>
          </a:xfrm>
          <a:prstGeom prst="rect">
            <a:avLst/>
          </a:prstGeom>
          <a:noFill/>
        </p:spPr>
        <p:txBody>
          <a:bodyPr wrap="none" rtlCol="0">
            <a:spAutoFit/>
          </a:bodyPr>
          <a:lstStyle/>
          <a:p>
            <a:pPr algn="ctr"/>
            <a:r>
              <a:rPr lang="zh-CN" altLang="en-US" sz="3999" spc="-150" dirty="0">
                <a:solidFill>
                  <a:srgbClr val="519B5C"/>
                </a:solidFill>
                <a:latin typeface="华文新魏" panose="02010800040101010101" pitchFamily="2" charset="-122"/>
                <a:ea typeface="华文新魏" panose="02010800040101010101" pitchFamily="2" charset="-122"/>
              </a:rPr>
              <a:t>          </a:t>
            </a:r>
            <a:r>
              <a:rPr lang="zh-CN" altLang="en-US" sz="3999" spc="-150" dirty="0">
                <a:solidFill>
                  <a:srgbClr val="FF0000"/>
                </a:solidFill>
                <a:latin typeface="华文新魏" panose="02010800040101010101" pitchFamily="2" charset="-122"/>
                <a:ea typeface="华文新魏" panose="02010800040101010101" pitchFamily="2" charset="-122"/>
              </a:rPr>
              <a:t>第六章</a:t>
            </a:r>
            <a:r>
              <a:rPr lang="zh-CN" altLang="en-US" sz="7199" spc="-150" dirty="0">
                <a:solidFill>
                  <a:srgbClr val="519B5C"/>
                </a:solidFill>
                <a:latin typeface="华文新魏" panose="02010800040101010101" pitchFamily="2" charset="-122"/>
                <a:ea typeface="华文新魏" panose="02010800040101010101" pitchFamily="2" charset="-122"/>
              </a:rPr>
              <a:t>　 </a:t>
            </a:r>
            <a:endParaRPr lang="en-US" altLang="zh-CN" sz="7199" spc="-150" dirty="0">
              <a:solidFill>
                <a:srgbClr val="519B5C"/>
              </a:solidFill>
              <a:latin typeface="华文新魏" panose="02010800040101010101" pitchFamily="2" charset="-122"/>
              <a:ea typeface="华文新魏" panose="02010800040101010101" pitchFamily="2" charset="-122"/>
            </a:endParaRPr>
          </a:p>
          <a:p>
            <a:pPr algn="ctr"/>
            <a:r>
              <a:rPr lang="zh-CN" altLang="en-US" sz="4399" spc="-150" dirty="0">
                <a:solidFill>
                  <a:srgbClr val="519B5C"/>
                </a:solidFill>
                <a:latin typeface="华文新魏" panose="02010800040101010101" pitchFamily="2" charset="-122"/>
                <a:ea typeface="华文新魏" panose="02010800040101010101" pitchFamily="2" charset="-122"/>
              </a:rPr>
              <a:t>学前儿童的记忆</a:t>
            </a:r>
            <a:endParaRPr lang="en-US" altLang="zh-CN" sz="4399" spc="-150" dirty="0">
              <a:solidFill>
                <a:srgbClr val="519B5C"/>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1462424996"/>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750"/>
                                            <p:tgtEl>
                                              <p:spTgt spid="6"/>
                                            </p:tgtEl>
                                          </p:cBhvr>
                                        </p:animEffect>
                                      </p:childTnLst>
                                    </p:cTn>
                                  </p:par>
                                </p:childTnLst>
                              </p:cTn>
                            </p:par>
                            <p:par>
                              <p:cTn id="8" fill="hold">
                                <p:stCondLst>
                                  <p:cond delay="750"/>
                                </p:stCondLst>
                                <p:childTnLst>
                                  <p:par>
                                    <p:cTn id="9" presetID="14" presetClass="entr" presetSubtype="10" fill="hold" grpId="0" nodeType="afterEffect">
                                      <p:stCondLst>
                                        <p:cond delay="0"/>
                                      </p:stCondLst>
                                      <p:iterate type="lt">
                                        <p:tmPct val="30000"/>
                                      </p:iterate>
                                      <p:childTnLst>
                                        <p:set>
                                          <p:cBhvr>
                                            <p:cTn id="10" dur="1" fill="hold">
                                              <p:stCondLst>
                                                <p:cond delay="0"/>
                                              </p:stCondLst>
                                            </p:cTn>
                                            <p:tgtEl>
                                              <p:spTgt spid="26"/>
                                            </p:tgtEl>
                                            <p:attrNameLst>
                                              <p:attrName>style.visibility</p:attrName>
                                            </p:attrNameLst>
                                          </p:cBhvr>
                                          <p:to>
                                            <p:strVal val="visible"/>
                                          </p:to>
                                        </p:set>
                                        <p:animEffect transition="in" filter="randombar(horizontal)">
                                          <p:cBhvr>
                                            <p:cTn id="11" dur="500"/>
                                            <p:tgtEl>
                                              <p:spTgt spid="26"/>
                                            </p:tgtEl>
                                          </p:cBhvr>
                                        </p:animEffect>
                                      </p:childTnLst>
                                    </p:cTn>
                                  </p:par>
                                </p:childTnLst>
                              </p:cTn>
                            </p:par>
                            <p:par>
                              <p:cTn id="12" fill="hold">
                                <p:stCondLst>
                                  <p:cond delay="2600"/>
                                </p:stCondLst>
                                <p:childTnLst>
                                  <p:par>
                                    <p:cTn id="13" presetID="14" presetClass="entr" presetSubtype="10" fill="hold" grpId="0" nodeType="afterEffect">
                                      <p:stCondLst>
                                        <p:cond delay="0"/>
                                      </p:stCondLst>
                                      <p:iterate type="lt">
                                        <p:tmPct val="30000"/>
                                      </p:iterate>
                                      <p:childTnLst>
                                        <p:set>
                                          <p:cBhvr>
                                            <p:cTn id="14" dur="1" fill="hold">
                                              <p:stCondLst>
                                                <p:cond delay="0"/>
                                              </p:stCondLst>
                                            </p:cTn>
                                            <p:tgtEl>
                                              <p:spTgt spid="24"/>
                                            </p:tgtEl>
                                            <p:attrNameLst>
                                              <p:attrName>style.visibility</p:attrName>
                                            </p:attrNameLst>
                                          </p:cBhvr>
                                          <p:to>
                                            <p:strVal val="visible"/>
                                          </p:to>
                                        </p:set>
                                        <p:animEffect transition="in" filter="randombar(horizontal)">
                                          <p:cBhvr>
                                            <p:cTn id="15" dur="250"/>
                                            <p:tgtEl>
                                              <p:spTgt spid="24"/>
                                            </p:tgtEl>
                                          </p:cBhvr>
                                        </p:animEffect>
                                      </p:childTnLst>
                                    </p:cTn>
                                  </p:par>
                                </p:childTnLst>
                              </p:cTn>
                            </p:par>
                            <p:par>
                              <p:cTn id="16" fill="hold">
                                <p:stCondLst>
                                  <p:cond delay="3750"/>
                                </p:stCondLst>
                                <p:childTnLst>
                                  <p:par>
                                    <p:cTn id="17" presetID="2" presetClass="entr" presetSubtype="9" fill="hold" nodeType="afterEffect" p14:presetBounceEnd="50000">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14:bounceEnd="50000">
                                          <p:cBhvr additive="base">
                                            <p:cTn id="19" dur="500" fill="hold"/>
                                            <p:tgtEl>
                                              <p:spTgt spid="13"/>
                                            </p:tgtEl>
                                            <p:attrNameLst>
                                              <p:attrName>ppt_x</p:attrName>
                                            </p:attrNameLst>
                                          </p:cBhvr>
                                          <p:tavLst>
                                            <p:tav tm="0">
                                              <p:val>
                                                <p:strVal val="0-#ppt_w/2"/>
                                              </p:val>
                                            </p:tav>
                                            <p:tav tm="100000">
                                              <p:val>
                                                <p:strVal val="#ppt_x"/>
                                              </p:val>
                                            </p:tav>
                                          </p:tavLst>
                                        </p:anim>
                                        <p:anim calcmode="lin" valueType="num" p14:bounceEnd="50000">
                                          <p:cBhvr additive="base">
                                            <p:cTn id="20" dur="500" fill="hold"/>
                                            <p:tgtEl>
                                              <p:spTgt spid="13"/>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14:presetBounceEnd="50000">
                                      <p:stCondLst>
                                        <p:cond delay="250"/>
                                      </p:stCondLst>
                                      <p:childTnLst>
                                        <p:set>
                                          <p:cBhvr>
                                            <p:cTn id="22" dur="1" fill="hold">
                                              <p:stCondLst>
                                                <p:cond delay="0"/>
                                              </p:stCondLst>
                                            </p:cTn>
                                            <p:tgtEl>
                                              <p:spTgt spid="15"/>
                                            </p:tgtEl>
                                            <p:attrNameLst>
                                              <p:attrName>style.visibility</p:attrName>
                                            </p:attrNameLst>
                                          </p:cBhvr>
                                          <p:to>
                                            <p:strVal val="visible"/>
                                          </p:to>
                                        </p:set>
                                        <p:anim calcmode="lin" valueType="num" p14:bounceEnd="50000">
                                          <p:cBhvr additive="base">
                                            <p:cTn id="23" dur="500" fill="hold"/>
                                            <p:tgtEl>
                                              <p:spTgt spid="15"/>
                                            </p:tgtEl>
                                            <p:attrNameLst>
                                              <p:attrName>ppt_x</p:attrName>
                                            </p:attrNameLst>
                                          </p:cBhvr>
                                          <p:tavLst>
                                            <p:tav tm="0">
                                              <p:val>
                                                <p:strVal val="1+#ppt_w/2"/>
                                              </p:val>
                                            </p:tav>
                                            <p:tav tm="100000">
                                              <p:val>
                                                <p:strVal val="#ppt_x"/>
                                              </p:val>
                                            </p:tav>
                                          </p:tavLst>
                                        </p:anim>
                                        <p:anim calcmode="lin" valueType="num" p14:bounceEnd="50000">
                                          <p:cBhvr additive="base">
                                            <p:cTn id="24" dur="500" fill="hold"/>
                                            <p:tgtEl>
                                              <p:spTgt spid="15"/>
                                            </p:tgtEl>
                                            <p:attrNameLst>
                                              <p:attrName>ppt_y</p:attrName>
                                            </p:attrNameLst>
                                          </p:cBhvr>
                                          <p:tavLst>
                                            <p:tav tm="0">
                                              <p:val>
                                                <p:strVal val="0-#ppt_h/2"/>
                                              </p:val>
                                            </p:tav>
                                            <p:tav tm="100000">
                                              <p:val>
                                                <p:strVal val="#ppt_y"/>
                                              </p:val>
                                            </p:tav>
                                          </p:tavLst>
                                        </p:anim>
                                      </p:childTnLst>
                                    </p:cTn>
                                  </p:par>
                                  <p:par>
                                    <p:cTn id="25" presetID="2" presetClass="entr" presetSubtype="6" fill="hold" nodeType="withEffect" p14:presetBounceEnd="50000">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14:bounceEnd="50000">
                                          <p:cBhvr additive="base">
                                            <p:cTn id="27" dur="500" fill="hold"/>
                                            <p:tgtEl>
                                              <p:spTgt spid="12"/>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14:presetBounceEnd="50000">
                                      <p:stCondLst>
                                        <p:cond delay="250"/>
                                      </p:stCondLst>
                                      <p:childTnLst>
                                        <p:set>
                                          <p:cBhvr>
                                            <p:cTn id="30" dur="1" fill="hold">
                                              <p:stCondLst>
                                                <p:cond delay="0"/>
                                              </p:stCondLst>
                                            </p:cTn>
                                            <p:tgtEl>
                                              <p:spTgt spid="16"/>
                                            </p:tgtEl>
                                            <p:attrNameLst>
                                              <p:attrName>style.visibility</p:attrName>
                                            </p:attrNameLst>
                                          </p:cBhvr>
                                          <p:to>
                                            <p:strVal val="visible"/>
                                          </p:to>
                                        </p:set>
                                        <p:anim calcmode="lin" valueType="num" p14:bounceEnd="50000">
                                          <p:cBhvr additive="base">
                                            <p:cTn id="31" dur="500" fill="hold"/>
                                            <p:tgtEl>
                                              <p:spTgt spid="16"/>
                                            </p:tgtEl>
                                            <p:attrNameLst>
                                              <p:attrName>ppt_x</p:attrName>
                                            </p:attrNameLst>
                                          </p:cBhvr>
                                          <p:tavLst>
                                            <p:tav tm="0">
                                              <p:val>
                                                <p:strVal val="0-#ppt_w/2"/>
                                              </p:val>
                                            </p:tav>
                                            <p:tav tm="100000">
                                              <p:val>
                                                <p:strVal val="#ppt_x"/>
                                              </p:val>
                                            </p:tav>
                                          </p:tavLst>
                                        </p:anim>
                                        <p:anim calcmode="lin" valueType="num" p14:bounceEnd="50000">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750"/>
                                            <p:tgtEl>
                                              <p:spTgt spid="6"/>
                                            </p:tgtEl>
                                          </p:cBhvr>
                                        </p:animEffect>
                                      </p:childTnLst>
                                    </p:cTn>
                                  </p:par>
                                </p:childTnLst>
                              </p:cTn>
                            </p:par>
                            <p:par>
                              <p:cTn id="8" fill="hold">
                                <p:stCondLst>
                                  <p:cond delay="750"/>
                                </p:stCondLst>
                                <p:childTnLst>
                                  <p:par>
                                    <p:cTn id="9" presetID="14" presetClass="entr" presetSubtype="10" fill="hold" grpId="0" nodeType="afterEffect">
                                      <p:stCondLst>
                                        <p:cond delay="0"/>
                                      </p:stCondLst>
                                      <p:iterate type="lt">
                                        <p:tmPct val="30000"/>
                                      </p:iterate>
                                      <p:childTnLst>
                                        <p:set>
                                          <p:cBhvr>
                                            <p:cTn id="10" dur="1" fill="hold">
                                              <p:stCondLst>
                                                <p:cond delay="0"/>
                                              </p:stCondLst>
                                            </p:cTn>
                                            <p:tgtEl>
                                              <p:spTgt spid="26"/>
                                            </p:tgtEl>
                                            <p:attrNameLst>
                                              <p:attrName>style.visibility</p:attrName>
                                            </p:attrNameLst>
                                          </p:cBhvr>
                                          <p:to>
                                            <p:strVal val="visible"/>
                                          </p:to>
                                        </p:set>
                                        <p:animEffect transition="in" filter="randombar(horizontal)">
                                          <p:cBhvr>
                                            <p:cTn id="11" dur="500"/>
                                            <p:tgtEl>
                                              <p:spTgt spid="26"/>
                                            </p:tgtEl>
                                          </p:cBhvr>
                                        </p:animEffect>
                                      </p:childTnLst>
                                    </p:cTn>
                                  </p:par>
                                </p:childTnLst>
                              </p:cTn>
                            </p:par>
                            <p:par>
                              <p:cTn id="12" fill="hold">
                                <p:stCondLst>
                                  <p:cond delay="2600"/>
                                </p:stCondLst>
                                <p:childTnLst>
                                  <p:par>
                                    <p:cTn id="13" presetID="14" presetClass="entr" presetSubtype="10" fill="hold" grpId="0" nodeType="afterEffect">
                                      <p:stCondLst>
                                        <p:cond delay="0"/>
                                      </p:stCondLst>
                                      <p:iterate type="lt">
                                        <p:tmPct val="30000"/>
                                      </p:iterate>
                                      <p:childTnLst>
                                        <p:set>
                                          <p:cBhvr>
                                            <p:cTn id="14" dur="1" fill="hold">
                                              <p:stCondLst>
                                                <p:cond delay="0"/>
                                              </p:stCondLst>
                                            </p:cTn>
                                            <p:tgtEl>
                                              <p:spTgt spid="24"/>
                                            </p:tgtEl>
                                            <p:attrNameLst>
                                              <p:attrName>style.visibility</p:attrName>
                                            </p:attrNameLst>
                                          </p:cBhvr>
                                          <p:to>
                                            <p:strVal val="visible"/>
                                          </p:to>
                                        </p:set>
                                        <p:animEffect transition="in" filter="randombar(horizontal)">
                                          <p:cBhvr>
                                            <p:cTn id="15" dur="250"/>
                                            <p:tgtEl>
                                              <p:spTgt spid="24"/>
                                            </p:tgtEl>
                                          </p:cBhvr>
                                        </p:animEffect>
                                      </p:childTnLst>
                                    </p:cTn>
                                  </p:par>
                                </p:childTnLst>
                              </p:cTn>
                            </p:par>
                            <p:par>
                              <p:cTn id="16" fill="hold">
                                <p:stCondLst>
                                  <p:cond delay="3750"/>
                                </p:stCondLst>
                                <p:childTnLst>
                                  <p:par>
                                    <p:cTn id="17" presetID="2" presetClass="entr" presetSubtype="9"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25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1+#ppt_w/2"/>
                                              </p:val>
                                            </p:tav>
                                            <p:tav tm="100000">
                                              <p:val>
                                                <p:strVal val="#ppt_x"/>
                                              </p:val>
                                            </p:tav>
                                          </p:tavLst>
                                        </p:anim>
                                        <p:anim calcmode="lin" valueType="num">
                                          <p:cBhvr additive="base">
                                            <p:cTn id="24" dur="500" fill="hold"/>
                                            <p:tgtEl>
                                              <p:spTgt spid="15"/>
                                            </p:tgtEl>
                                            <p:attrNameLst>
                                              <p:attrName>ppt_y</p:attrName>
                                            </p:attrNameLst>
                                          </p:cBhvr>
                                          <p:tavLst>
                                            <p:tav tm="0">
                                              <p:val>
                                                <p:strVal val="0-#ppt_h/2"/>
                                              </p:val>
                                            </p:tav>
                                            <p:tav tm="100000">
                                              <p:val>
                                                <p:strVal val="#ppt_y"/>
                                              </p:val>
                                            </p:tav>
                                          </p:tavLst>
                                        </p:anim>
                                      </p:childTnLst>
                                    </p:cTn>
                                  </p:par>
                                  <p:par>
                                    <p:cTn id="25" presetID="2" presetClass="entr" presetSubtype="6"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1+#ppt_w/2"/>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stCondLst>
                                        <p:cond delay="25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0-#ppt_w/2"/>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箭头: 五边形 1">
            <a:extLst>
              <a:ext uri="{FF2B5EF4-FFF2-40B4-BE49-F238E27FC236}">
                <a16:creationId xmlns:a16="http://schemas.microsoft.com/office/drawing/2014/main" id="{5C0B7655-D475-4835-8050-7E004185AA9E}"/>
              </a:ext>
            </a:extLst>
          </p:cNvPr>
          <p:cNvSpPr/>
          <p:nvPr/>
        </p:nvSpPr>
        <p:spPr>
          <a:xfrm>
            <a:off x="0" y="203880"/>
            <a:ext cx="5106154" cy="565315"/>
          </a:xfrm>
          <a:prstGeom prst="homePlate">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pic>
        <p:nvPicPr>
          <p:cNvPr id="20" name="图片 19">
            <a:extLst>
              <a:ext uri="{FF2B5EF4-FFF2-40B4-BE49-F238E27FC236}">
                <a16:creationId xmlns:a16="http://schemas.microsoft.com/office/drawing/2014/main" id="{28D6F1C8-8B31-4F97-8185-116AD1DD05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489510"/>
            <a:ext cx="12192000" cy="1368490"/>
          </a:xfrm>
          <a:prstGeom prst="rect">
            <a:avLst/>
          </a:prstGeom>
        </p:spPr>
      </p:pic>
      <p:sp>
        <p:nvSpPr>
          <p:cNvPr id="3" name="矩形 2">
            <a:extLst>
              <a:ext uri="{FF2B5EF4-FFF2-40B4-BE49-F238E27FC236}">
                <a16:creationId xmlns:a16="http://schemas.microsoft.com/office/drawing/2014/main" id="{86BF7783-E7EC-4E25-8371-BA64DBB9C783}"/>
              </a:ext>
            </a:extLst>
          </p:cNvPr>
          <p:cNvSpPr/>
          <p:nvPr/>
        </p:nvSpPr>
        <p:spPr>
          <a:xfrm>
            <a:off x="495644" y="3386666"/>
            <a:ext cx="4811710" cy="2922404"/>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249772" y="211449"/>
            <a:ext cx="7231155" cy="557746"/>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3199" cap="small" dirty="0">
                <a:solidFill>
                  <a:srgbClr val="5D9D2F"/>
                </a:solidFill>
                <a:latin typeface="华文新魏" panose="02010800040101010101" pitchFamily="2" charset="-122"/>
                <a:ea typeface="华文新魏" panose="02010800040101010101" pitchFamily="2" charset="-122"/>
              </a:rPr>
              <a:t>一、记忆的产生</a:t>
            </a:r>
            <a:endParaRPr lang="en-US" sz="3199" cap="small" dirty="0">
              <a:solidFill>
                <a:srgbClr val="5D9D2F"/>
              </a:solidFill>
              <a:latin typeface="华文新魏" panose="02010800040101010101" pitchFamily="2" charset="-122"/>
              <a:ea typeface="华文新魏" panose="02010800040101010101" pitchFamily="2" charset="-122"/>
            </a:endParaRPr>
          </a:p>
        </p:txBody>
      </p:sp>
      <p:sp>
        <p:nvSpPr>
          <p:cNvPr id="14" name="文本框 13">
            <a:extLst>
              <a:ext uri="{FF2B5EF4-FFF2-40B4-BE49-F238E27FC236}">
                <a16:creationId xmlns:a16="http://schemas.microsoft.com/office/drawing/2014/main" id="{970CE2FB-3157-4507-A566-8D579B121C2D}"/>
              </a:ext>
            </a:extLst>
          </p:cNvPr>
          <p:cNvSpPr txBox="1"/>
          <p:nvPr/>
        </p:nvSpPr>
        <p:spPr>
          <a:xfrm>
            <a:off x="104344" y="999493"/>
            <a:ext cx="5510037" cy="523099"/>
          </a:xfrm>
          <a:prstGeom prst="rect">
            <a:avLst/>
          </a:prstGeom>
          <a:noFill/>
        </p:spPr>
        <p:txBody>
          <a:bodyPr wrap="square" rtlCol="0">
            <a:spAutoFit/>
          </a:bodyPr>
          <a:lstStyle/>
          <a:p>
            <a:r>
              <a:rPr lang="zh-CN" altLang="en-US" sz="2799" dirty="0">
                <a:solidFill>
                  <a:srgbClr val="FF0000"/>
                </a:solidFill>
                <a:latin typeface="华文新魏" panose="02010800040101010101" pitchFamily="2" charset="-122"/>
                <a:ea typeface="华文新魏" panose="02010800040101010101" pitchFamily="2" charset="-122"/>
              </a:rPr>
              <a:t>（一）胎儿的记忆</a:t>
            </a:r>
            <a:endParaRPr lang="en-US" altLang="zh-CN" dirty="0"/>
          </a:p>
        </p:txBody>
      </p:sp>
      <p:sp>
        <p:nvSpPr>
          <p:cNvPr id="15" name="文本框 14">
            <a:extLst>
              <a:ext uri="{FF2B5EF4-FFF2-40B4-BE49-F238E27FC236}">
                <a16:creationId xmlns:a16="http://schemas.microsoft.com/office/drawing/2014/main" id="{6FE20C2E-DD4D-4653-B4EF-AAB68807C88F}"/>
              </a:ext>
            </a:extLst>
          </p:cNvPr>
          <p:cNvSpPr txBox="1"/>
          <p:nvPr/>
        </p:nvSpPr>
        <p:spPr>
          <a:xfrm>
            <a:off x="146481" y="1522045"/>
            <a:ext cx="5759019" cy="1476986"/>
          </a:xfrm>
          <a:prstGeom prst="rect">
            <a:avLst/>
          </a:prstGeom>
          <a:noFill/>
        </p:spPr>
        <p:txBody>
          <a:bodyPr wrap="square" rtlCol="0">
            <a:spAutoFit/>
          </a:bodyPr>
          <a:lstStyle/>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记忆的产生始于胎儿期。以往的观点认为人的记忆是在出生以后才有的，甚至有心理学家认为婴儿发展出语言能力之前是不能进行记忆存储的。但随着现代科技的进步，在研究方法上，心理学家们对胎儿期记忆的探讨取得了很重要的突破，使人能够认识胎儿期记忆的发展。</a:t>
            </a:r>
            <a:endParaRPr lang="zh-CN" altLang="en-US" sz="14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16" name="文本框 15">
            <a:extLst>
              <a:ext uri="{FF2B5EF4-FFF2-40B4-BE49-F238E27FC236}">
                <a16:creationId xmlns:a16="http://schemas.microsoft.com/office/drawing/2014/main" id="{C86EF07A-3008-4D42-BAD7-B24B79D5A79E}"/>
              </a:ext>
            </a:extLst>
          </p:cNvPr>
          <p:cNvSpPr txBox="1"/>
          <p:nvPr/>
        </p:nvSpPr>
        <p:spPr>
          <a:xfrm>
            <a:off x="6395458" y="1737439"/>
            <a:ext cx="4494207" cy="523099"/>
          </a:xfrm>
          <a:prstGeom prst="rect">
            <a:avLst/>
          </a:prstGeom>
          <a:noFill/>
        </p:spPr>
        <p:txBody>
          <a:bodyPr wrap="square" rtlCol="0">
            <a:spAutoFit/>
          </a:bodyPr>
          <a:lstStyle/>
          <a:p>
            <a:r>
              <a:rPr lang="zh-CN" altLang="en-US" sz="2799" dirty="0">
                <a:solidFill>
                  <a:srgbClr val="FF0000"/>
                </a:solidFill>
                <a:latin typeface="华文新魏" panose="02010800040101010101" pitchFamily="2" charset="-122"/>
                <a:ea typeface="华文新魏" panose="02010800040101010101" pitchFamily="2" charset="-122"/>
              </a:rPr>
              <a:t>（二）新生儿记忆的产生</a:t>
            </a:r>
            <a:endParaRPr lang="en-US" altLang="zh-CN" dirty="0"/>
          </a:p>
        </p:txBody>
      </p:sp>
      <p:sp>
        <p:nvSpPr>
          <p:cNvPr id="17" name="文本框 16">
            <a:extLst>
              <a:ext uri="{FF2B5EF4-FFF2-40B4-BE49-F238E27FC236}">
                <a16:creationId xmlns:a16="http://schemas.microsoft.com/office/drawing/2014/main" id="{7C596D9E-14AC-4951-88AD-18BAB1D217E8}"/>
              </a:ext>
            </a:extLst>
          </p:cNvPr>
          <p:cNvSpPr txBox="1"/>
          <p:nvPr/>
        </p:nvSpPr>
        <p:spPr>
          <a:xfrm>
            <a:off x="6577929" y="2299551"/>
            <a:ext cx="4997144" cy="3693319"/>
          </a:xfrm>
          <a:prstGeom prst="rect">
            <a:avLst/>
          </a:prstGeom>
          <a:noFill/>
        </p:spPr>
        <p:txBody>
          <a:bodyPr wrap="square" rtlCol="0">
            <a:spAutoFit/>
          </a:bodyPr>
          <a:lstStyle/>
          <a:p>
            <a:r>
              <a:rPr lang="en-US" altLang="zh-CN" dirty="0">
                <a:solidFill>
                  <a:srgbClr val="00B0F0"/>
                </a:solidFill>
                <a:latin typeface="华文新魏" panose="02010800040101010101" pitchFamily="2" charset="-122"/>
                <a:ea typeface="华文新魏" panose="02010800040101010101" pitchFamily="2" charset="-122"/>
              </a:rPr>
              <a:t>1. </a:t>
            </a:r>
            <a:r>
              <a:rPr lang="zh-CN" altLang="en-US" dirty="0">
                <a:solidFill>
                  <a:srgbClr val="00B0F0"/>
                </a:solidFill>
                <a:latin typeface="华文新魏" panose="02010800040101010101" pitchFamily="2" charset="-122"/>
                <a:ea typeface="华文新魏" panose="02010800040101010101" pitchFamily="2" charset="-122"/>
              </a:rPr>
              <a:t>习惯化</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新生儿出生后不久即出现对熟悉的事物产生“习惯化”，一个新异刺激出现时，人（包括新生儿）都会产生定向反射</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注意它一段时间。如果同样的刺激反复出现，对它注意的时间就会逐渐减少甚至完全消失。随着刺激物出现频率的增加而对它的注意时间逐渐减少甚至消失的现象，心理学家称之为“习惯化”。</a:t>
            </a:r>
          </a:p>
          <a:p>
            <a:r>
              <a:rPr lang="en-US" altLang="zh-CN" dirty="0">
                <a:solidFill>
                  <a:srgbClr val="00B0F0"/>
                </a:solidFill>
                <a:latin typeface="华文新魏" panose="02010800040101010101" pitchFamily="2" charset="-122"/>
                <a:ea typeface="华文新魏" panose="02010800040101010101" pitchFamily="2" charset="-122"/>
              </a:rPr>
              <a:t>2. </a:t>
            </a:r>
            <a:r>
              <a:rPr lang="zh-CN" altLang="en-US" dirty="0">
                <a:solidFill>
                  <a:srgbClr val="00B0F0"/>
                </a:solidFill>
                <a:latin typeface="华文新魏" panose="02010800040101010101" pitchFamily="2" charset="-122"/>
                <a:ea typeface="华文新魏" panose="02010800040101010101" pitchFamily="2" charset="-122"/>
              </a:rPr>
              <a:t>条件反射</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条件反射是主体对条件刺激做出条件反应。条件反应的建立，可以作为记忆的另一种指标。新生儿能对条件刺激物做出条件性反应，就表明再认的存在。</a:t>
            </a:r>
            <a:endParaRPr lang="zh-CN" altLang="en-US" sz="14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12" name="燕尾形 11"/>
          <p:cNvSpPr/>
          <p:nvPr/>
        </p:nvSpPr>
        <p:spPr>
          <a:xfrm>
            <a:off x="11062491" y="203880"/>
            <a:ext cx="1025165" cy="1157047"/>
          </a:xfrm>
          <a:prstGeom prst="chevron">
            <a:avLst/>
          </a:prstGeom>
        </p:spPr>
        <p:style>
          <a:lnRef idx="1">
            <a:schemeClr val="accent4"/>
          </a:lnRef>
          <a:fillRef idx="3">
            <a:schemeClr val="accent4"/>
          </a:fillRef>
          <a:effectRef idx="2">
            <a:schemeClr val="accent4"/>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8" name="燕尾形 17"/>
          <p:cNvSpPr/>
          <p:nvPr/>
        </p:nvSpPr>
        <p:spPr>
          <a:xfrm>
            <a:off x="10335661" y="203880"/>
            <a:ext cx="1025165" cy="1157047"/>
          </a:xfrm>
          <a:prstGeom prst="chevron">
            <a:avLst/>
          </a:prstGeom>
        </p:spPr>
        <p:style>
          <a:lnRef idx="1">
            <a:schemeClr val="accent4"/>
          </a:lnRef>
          <a:fillRef idx="3">
            <a:schemeClr val="accent4"/>
          </a:fillRef>
          <a:effectRef idx="2">
            <a:schemeClr val="accent4"/>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9" name="燕尾形 18"/>
          <p:cNvSpPr/>
          <p:nvPr/>
        </p:nvSpPr>
        <p:spPr>
          <a:xfrm>
            <a:off x="9557541" y="203880"/>
            <a:ext cx="1025165" cy="1157047"/>
          </a:xfrm>
          <a:prstGeom prst="chevron">
            <a:avLst/>
          </a:prstGeom>
        </p:spPr>
        <p:style>
          <a:lnRef idx="1">
            <a:schemeClr val="accent4"/>
          </a:lnRef>
          <a:fillRef idx="3">
            <a:schemeClr val="accent4"/>
          </a:fillRef>
          <a:effectRef idx="2">
            <a:schemeClr val="accent4"/>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Tree>
    <p:extLst>
      <p:ext uri="{BB962C8B-B14F-4D97-AF65-F5344CB8AC3E}">
        <p14:creationId xmlns:p14="http://schemas.microsoft.com/office/powerpoint/2010/main" val="1438293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left)">
                                      <p:cBhvr>
                                        <p:cTn id="13" dur="500"/>
                                        <p:tgtEl>
                                          <p:spTgt spid="14"/>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500"/>
                                        <p:tgtEl>
                                          <p:spTgt spid="17"/>
                                        </p:tgtEl>
                                      </p:cBhvr>
                                    </p:animEffect>
                                  </p:childTnLst>
                                </p:cTn>
                              </p:par>
                              <p:par>
                                <p:cTn id="23" presetID="22" presetClass="entr" presetSubtype="8"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left)">
                                      <p:cBhvr>
                                        <p:cTn id="25" dur="500"/>
                                        <p:tgtEl>
                                          <p:spTgt spid="20"/>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ipe(left)">
                                      <p:cBhvr>
                                        <p:cTn id="28" dur="500"/>
                                        <p:tgtEl>
                                          <p:spTgt spid="2"/>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left)">
                                      <p:cBhvr>
                                        <p:cTn id="31" dur="500"/>
                                        <p:tgtEl>
                                          <p:spTgt spid="12"/>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ipe(left)">
                                      <p:cBhvr>
                                        <p:cTn id="34" dur="500"/>
                                        <p:tgtEl>
                                          <p:spTgt spid="18"/>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left)">
                                      <p:cBhvr>
                                        <p:cTn id="3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3" grpId="0"/>
      <p:bldP spid="14" grpId="0"/>
      <p:bldP spid="15" grpId="0"/>
      <p:bldP spid="16" grpId="0"/>
      <p:bldP spid="17" grpId="0"/>
      <p:bldP spid="12" grpId="0" animBg="1"/>
      <p:bldP spid="18" grpId="0" animBg="1"/>
      <p:bldP spid="1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Freeform 53"/>
          <p:cNvSpPr/>
          <p:nvPr/>
        </p:nvSpPr>
        <p:spPr bwMode="auto">
          <a:xfrm>
            <a:off x="8734720" y="-3305"/>
            <a:ext cx="3432561" cy="6861305"/>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43000"/>
            </a:srgbClr>
          </a:solidFill>
          <a:ln>
            <a:noFill/>
          </a:ln>
        </p:spPr>
        <p:txBody>
          <a:bodyPr vert="horz" wrap="square" lIns="91440" tIns="45720" rIns="91440" bIns="45720" numCol="1" anchor="t" anchorCtr="0" compatLnSpc="1"/>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endParaRPr lang="zh-CN" altLang="en-US">
              <a:latin typeface="微软雅黑" panose="020B0503020204020204" pitchFamily="34" charset="-122"/>
              <a:ea typeface="微软雅黑" panose="020B0503020204020204" pitchFamily="34" charset="-122"/>
            </a:endParaRPr>
          </a:p>
        </p:txBody>
      </p:sp>
      <p:pic>
        <p:nvPicPr>
          <p:cNvPr id="23" name="图片 22">
            <a:extLst>
              <a:ext uri="{FF2B5EF4-FFF2-40B4-BE49-F238E27FC236}">
                <a16:creationId xmlns:a16="http://schemas.microsoft.com/office/drawing/2014/main" id="{F9ECB559-99BA-4FC5-9B1E-78F0612051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719" y="5493091"/>
            <a:ext cx="12192000" cy="1368490"/>
          </a:xfrm>
          <a:prstGeom prst="rect">
            <a:avLst/>
          </a:prstGeom>
        </p:spPr>
      </p:pic>
      <p:sp>
        <p:nvSpPr>
          <p:cNvPr id="21" name="矩形 20"/>
          <p:cNvSpPr/>
          <p:nvPr/>
        </p:nvSpPr>
        <p:spPr>
          <a:xfrm>
            <a:off x="135274" y="172695"/>
            <a:ext cx="1771470" cy="1329511"/>
          </a:xfrm>
          <a:prstGeom prst="rect">
            <a:avLst/>
          </a:prstGeom>
          <a:solidFill>
            <a:sysClr val="window" lastClr="FFFFFF"/>
          </a:solidFill>
          <a:ln w="3175" cap="flat" cmpd="sng" algn="ctr">
            <a:solidFill>
              <a:srgbClr val="5B9BD5">
                <a:lumMod val="75000"/>
              </a:srgbClr>
            </a:solidFill>
            <a:prstDash val="solid"/>
            <a:miter lim="800000"/>
          </a:ln>
          <a:effectLst>
            <a:outerShdw blurRad="50800" dist="38100" dir="5400000" algn="t" rotWithShape="0">
              <a:prstClr val="black">
                <a:alpha val="22000"/>
              </a:prstClr>
            </a:outerShdw>
          </a:effec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endParaRPr>
          </a:p>
        </p:txBody>
      </p:sp>
      <p:cxnSp>
        <p:nvCxnSpPr>
          <p:cNvPr id="22" name="直接连接符 21"/>
          <p:cNvCxnSpPr/>
          <p:nvPr/>
        </p:nvCxnSpPr>
        <p:spPr>
          <a:xfrm>
            <a:off x="1906744" y="1296019"/>
            <a:ext cx="6026335" cy="0"/>
          </a:xfrm>
          <a:prstGeom prst="line">
            <a:avLst/>
          </a:prstGeom>
          <a:noFill/>
          <a:ln w="25400" cap="flat" cmpd="sng" algn="ctr">
            <a:solidFill>
              <a:srgbClr val="5B9BD5"/>
            </a:solidFill>
            <a:prstDash val="solid"/>
            <a:miter lim="800000"/>
          </a:ln>
          <a:effectLst/>
        </p:spPr>
      </p:cxnSp>
      <p:sp>
        <p:nvSpPr>
          <p:cNvPr id="3" name="矩形 2">
            <a:extLst>
              <a:ext uri="{FF2B5EF4-FFF2-40B4-BE49-F238E27FC236}">
                <a16:creationId xmlns:a16="http://schemas.microsoft.com/office/drawing/2014/main" id="{86BF7783-E7EC-4E25-8371-BA64DBB9C783}"/>
              </a:ext>
            </a:extLst>
          </p:cNvPr>
          <p:cNvSpPr/>
          <p:nvPr/>
        </p:nvSpPr>
        <p:spPr>
          <a:xfrm>
            <a:off x="175635" y="261337"/>
            <a:ext cx="1690748" cy="1176947"/>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2001715" y="452022"/>
            <a:ext cx="7231155" cy="619416"/>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3600" cap="small" dirty="0">
                <a:solidFill>
                  <a:srgbClr val="5D9D2F"/>
                </a:solidFill>
                <a:latin typeface="华文新魏" panose="02010800040101010101" pitchFamily="2" charset="-122"/>
                <a:ea typeface="华文新魏" panose="02010800040101010101" pitchFamily="2" charset="-122"/>
              </a:rPr>
              <a:t>二、</a:t>
            </a:r>
            <a:r>
              <a:rPr lang="en-US" altLang="zh-CN" sz="3600" cap="small" dirty="0">
                <a:solidFill>
                  <a:srgbClr val="5D9D2F"/>
                </a:solidFill>
                <a:latin typeface="华文新魏" panose="02010800040101010101" pitchFamily="2" charset="-122"/>
                <a:ea typeface="华文新魏" panose="02010800040101010101" pitchFamily="2" charset="-122"/>
              </a:rPr>
              <a:t>0 </a:t>
            </a:r>
            <a:r>
              <a:rPr lang="zh-CN" altLang="en-US" sz="3600" cap="small" dirty="0">
                <a:solidFill>
                  <a:srgbClr val="5D9D2F"/>
                </a:solidFill>
                <a:latin typeface="华文新魏" panose="02010800040101010101" pitchFamily="2" charset="-122"/>
                <a:ea typeface="华文新魏" panose="02010800040101010101" pitchFamily="2" charset="-122"/>
              </a:rPr>
              <a:t>～ </a:t>
            </a:r>
            <a:r>
              <a:rPr lang="en-US" altLang="zh-CN" sz="3600" cap="small" dirty="0">
                <a:solidFill>
                  <a:srgbClr val="5D9D2F"/>
                </a:solidFill>
                <a:latin typeface="华文新魏" panose="02010800040101010101" pitchFamily="2" charset="-122"/>
                <a:ea typeface="华文新魏" panose="02010800040101010101" pitchFamily="2" charset="-122"/>
              </a:rPr>
              <a:t>3 </a:t>
            </a:r>
            <a:r>
              <a:rPr lang="zh-CN" altLang="en-US" sz="3600" cap="small" dirty="0">
                <a:solidFill>
                  <a:srgbClr val="5D9D2F"/>
                </a:solidFill>
                <a:latin typeface="华文新魏" panose="02010800040101010101" pitchFamily="2" charset="-122"/>
                <a:ea typeface="华文新魏" panose="02010800040101010101" pitchFamily="2" charset="-122"/>
              </a:rPr>
              <a:t>岁儿童记忆的发展特点</a:t>
            </a:r>
            <a:endParaRPr lang="en-US" sz="3600" cap="small" dirty="0">
              <a:solidFill>
                <a:srgbClr val="5D9D2F"/>
              </a:solidFill>
              <a:latin typeface="华文新魏" panose="02010800040101010101" pitchFamily="2" charset="-122"/>
              <a:ea typeface="华文新魏" panose="02010800040101010101" pitchFamily="2" charset="-122"/>
            </a:endParaRPr>
          </a:p>
        </p:txBody>
      </p:sp>
      <p:sp>
        <p:nvSpPr>
          <p:cNvPr id="14" name="文本框 13">
            <a:extLst>
              <a:ext uri="{FF2B5EF4-FFF2-40B4-BE49-F238E27FC236}">
                <a16:creationId xmlns:a16="http://schemas.microsoft.com/office/drawing/2014/main" id="{970CE2FB-3157-4507-A566-8D579B121C2D}"/>
              </a:ext>
            </a:extLst>
          </p:cNvPr>
          <p:cNvSpPr txBox="1"/>
          <p:nvPr/>
        </p:nvSpPr>
        <p:spPr>
          <a:xfrm>
            <a:off x="1613722" y="1437539"/>
            <a:ext cx="8837278" cy="461558"/>
          </a:xfrm>
          <a:prstGeom prst="rect">
            <a:avLst/>
          </a:prstGeom>
          <a:noFill/>
        </p:spPr>
        <p:txBody>
          <a:bodyPr wrap="square" rtlCol="0">
            <a:spAutoFit/>
          </a:bodyPr>
          <a:lstStyle/>
          <a:p>
            <a:r>
              <a:rPr lang="zh-CN" altLang="en-US" sz="2400" dirty="0">
                <a:solidFill>
                  <a:srgbClr val="FF0000"/>
                </a:solidFill>
                <a:latin typeface="华文新魏" panose="02010800040101010101" pitchFamily="2" charset="-122"/>
                <a:ea typeface="华文新魏" panose="02010800040101010101" pitchFamily="2" charset="-122"/>
              </a:rPr>
              <a:t>（一）感觉动作记忆</a:t>
            </a:r>
            <a:endParaRPr lang="en-US" altLang="zh-CN" sz="1600" dirty="0"/>
          </a:p>
        </p:txBody>
      </p:sp>
      <p:sp>
        <p:nvSpPr>
          <p:cNvPr id="15" name="文本框 14">
            <a:extLst>
              <a:ext uri="{FF2B5EF4-FFF2-40B4-BE49-F238E27FC236}">
                <a16:creationId xmlns:a16="http://schemas.microsoft.com/office/drawing/2014/main" id="{6FE20C2E-DD4D-4653-B4EF-AAB68807C88F}"/>
              </a:ext>
            </a:extLst>
          </p:cNvPr>
          <p:cNvSpPr txBox="1"/>
          <p:nvPr/>
        </p:nvSpPr>
        <p:spPr>
          <a:xfrm>
            <a:off x="1741000" y="1862303"/>
            <a:ext cx="10359876" cy="369332"/>
          </a:xfrm>
          <a:prstGeom prst="rect">
            <a:avLst/>
          </a:prstGeom>
          <a:noFill/>
        </p:spPr>
        <p:txBody>
          <a:bodyPr wrap="square" rtlCol="0">
            <a:spAutoFit/>
          </a:bodyPr>
          <a:lstStyle/>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新生儿期（出生后</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1 </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个月内）的记忆，主要是动作和感觉的记忆。这时记忆的主要表现为条件反射。</a:t>
            </a:r>
            <a:endParaRPr lang="zh-CN" altLang="en-US" sz="14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11" name="文本框 10">
            <a:extLst>
              <a:ext uri="{FF2B5EF4-FFF2-40B4-BE49-F238E27FC236}">
                <a16:creationId xmlns:a16="http://schemas.microsoft.com/office/drawing/2014/main" id="{E8DC6FB0-7B90-4544-8C51-E31BCA72347E}"/>
              </a:ext>
            </a:extLst>
          </p:cNvPr>
          <p:cNvSpPr txBox="1"/>
          <p:nvPr/>
        </p:nvSpPr>
        <p:spPr>
          <a:xfrm>
            <a:off x="1613722" y="2188565"/>
            <a:ext cx="8837278" cy="461558"/>
          </a:xfrm>
          <a:prstGeom prst="rect">
            <a:avLst/>
          </a:prstGeom>
          <a:noFill/>
        </p:spPr>
        <p:txBody>
          <a:bodyPr wrap="square" rtlCol="0">
            <a:spAutoFit/>
          </a:bodyPr>
          <a:lstStyle/>
          <a:p>
            <a:r>
              <a:rPr lang="zh-CN" altLang="en-US" sz="2400" dirty="0">
                <a:solidFill>
                  <a:srgbClr val="FF0000"/>
                </a:solidFill>
                <a:latin typeface="华文新魏" panose="02010800040101010101" pitchFamily="2" charset="-122"/>
                <a:ea typeface="华文新魏" panose="02010800040101010101" pitchFamily="2" charset="-122"/>
              </a:rPr>
              <a:t>（二）长时记忆开始发展</a:t>
            </a:r>
            <a:endParaRPr lang="en-US" altLang="zh-CN" sz="1600" dirty="0"/>
          </a:p>
        </p:txBody>
      </p:sp>
      <p:sp>
        <p:nvSpPr>
          <p:cNvPr id="12" name="文本框 11">
            <a:extLst>
              <a:ext uri="{FF2B5EF4-FFF2-40B4-BE49-F238E27FC236}">
                <a16:creationId xmlns:a16="http://schemas.microsoft.com/office/drawing/2014/main" id="{9FCCCDEA-6E18-45B0-BAD9-C1C152EBD6E5}"/>
              </a:ext>
            </a:extLst>
          </p:cNvPr>
          <p:cNvSpPr txBox="1"/>
          <p:nvPr/>
        </p:nvSpPr>
        <p:spPr>
          <a:xfrm>
            <a:off x="1741000" y="2655879"/>
            <a:ext cx="9826238" cy="369332"/>
          </a:xfrm>
          <a:prstGeom prst="rect">
            <a:avLst/>
          </a:prstGeom>
          <a:noFill/>
        </p:spPr>
        <p:txBody>
          <a:bodyPr wrap="square" rtlCol="0">
            <a:spAutoFit/>
          </a:bodyPr>
          <a:lstStyle/>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在婴儿出生后的第一年里，可以明显观察到婴儿记忆中长时记忆的发展与进步。</a:t>
            </a:r>
            <a:endParaRPr lang="zh-CN" altLang="en-US" sz="14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16" name="文本框 15">
            <a:extLst>
              <a:ext uri="{FF2B5EF4-FFF2-40B4-BE49-F238E27FC236}">
                <a16:creationId xmlns:a16="http://schemas.microsoft.com/office/drawing/2014/main" id="{C86EF07A-3008-4D42-BAD7-B24B79D5A79E}"/>
              </a:ext>
            </a:extLst>
          </p:cNvPr>
          <p:cNvSpPr txBox="1"/>
          <p:nvPr/>
        </p:nvSpPr>
        <p:spPr>
          <a:xfrm>
            <a:off x="1677361" y="2965789"/>
            <a:ext cx="8837278" cy="461558"/>
          </a:xfrm>
          <a:prstGeom prst="rect">
            <a:avLst/>
          </a:prstGeom>
          <a:noFill/>
        </p:spPr>
        <p:txBody>
          <a:bodyPr wrap="square" rtlCol="0">
            <a:spAutoFit/>
          </a:bodyPr>
          <a:lstStyle/>
          <a:p>
            <a:r>
              <a:rPr lang="zh-CN" altLang="en-US" sz="2400" dirty="0">
                <a:solidFill>
                  <a:srgbClr val="FF0000"/>
                </a:solidFill>
                <a:latin typeface="华文新魏" panose="02010800040101010101" pitchFamily="2" charset="-122"/>
                <a:ea typeface="华文新魏" panose="02010800040101010101" pitchFamily="2" charset="-122"/>
              </a:rPr>
              <a:t>（三）表象记忆的产生</a:t>
            </a:r>
            <a:endParaRPr lang="en-US" altLang="zh-CN" sz="1600" dirty="0"/>
          </a:p>
        </p:txBody>
      </p:sp>
      <p:sp>
        <p:nvSpPr>
          <p:cNvPr id="17" name="文本框 16">
            <a:extLst>
              <a:ext uri="{FF2B5EF4-FFF2-40B4-BE49-F238E27FC236}">
                <a16:creationId xmlns:a16="http://schemas.microsoft.com/office/drawing/2014/main" id="{7C596D9E-14AC-4951-88AD-18BAB1D217E8}"/>
              </a:ext>
            </a:extLst>
          </p:cNvPr>
          <p:cNvSpPr txBox="1"/>
          <p:nvPr/>
        </p:nvSpPr>
        <p:spPr>
          <a:xfrm>
            <a:off x="1741000" y="3390479"/>
            <a:ext cx="9826238" cy="923330"/>
          </a:xfrm>
          <a:prstGeom prst="rect">
            <a:avLst/>
          </a:prstGeom>
          <a:noFill/>
        </p:spPr>
        <p:txBody>
          <a:bodyPr wrap="square" rtlCol="0">
            <a:spAutoFit/>
          </a:bodyPr>
          <a:lstStyle/>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具有重要的作用，使幼儿的记忆发展为再现记忆。</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1 </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岁以后的幼儿由于语言的发展，开始用符号进行表征，从而产生了符号表象记忆。</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1 </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岁后的幼儿能借助语言来加工编码、记忆和报告他们曾经经历的而现在不在眼前直接出现的事物，即再现记忆的出现。</a:t>
            </a:r>
            <a:endParaRPr lang="zh-CN" altLang="en-US" sz="14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18" name="文本框 17">
            <a:extLst>
              <a:ext uri="{FF2B5EF4-FFF2-40B4-BE49-F238E27FC236}">
                <a16:creationId xmlns:a16="http://schemas.microsoft.com/office/drawing/2014/main" id="{3B7F995A-12CE-4BA1-B2C1-A9389CD82B2F}"/>
              </a:ext>
            </a:extLst>
          </p:cNvPr>
          <p:cNvSpPr txBox="1"/>
          <p:nvPr/>
        </p:nvSpPr>
        <p:spPr>
          <a:xfrm>
            <a:off x="1613722" y="4278294"/>
            <a:ext cx="8837278" cy="461558"/>
          </a:xfrm>
          <a:prstGeom prst="rect">
            <a:avLst/>
          </a:prstGeom>
          <a:noFill/>
        </p:spPr>
        <p:txBody>
          <a:bodyPr wrap="square" rtlCol="0">
            <a:spAutoFit/>
          </a:bodyPr>
          <a:lstStyle/>
          <a:p>
            <a:r>
              <a:rPr lang="zh-CN" altLang="en-US" sz="2400" dirty="0">
                <a:solidFill>
                  <a:srgbClr val="FF0000"/>
                </a:solidFill>
                <a:latin typeface="华文新魏" panose="02010800040101010101" pitchFamily="2" charset="-122"/>
                <a:ea typeface="华文新魏" panose="02010800040101010101" pitchFamily="2" charset="-122"/>
              </a:rPr>
              <a:t>（四）延迟再现的出现</a:t>
            </a:r>
            <a:endParaRPr lang="en-US" altLang="zh-CN" sz="1600" dirty="0"/>
          </a:p>
        </p:txBody>
      </p:sp>
      <p:sp>
        <p:nvSpPr>
          <p:cNvPr id="19" name="文本框 18">
            <a:extLst>
              <a:ext uri="{FF2B5EF4-FFF2-40B4-BE49-F238E27FC236}">
                <a16:creationId xmlns:a16="http://schemas.microsoft.com/office/drawing/2014/main" id="{0219FA21-1D62-466D-B71E-B23D3176BF1D}"/>
              </a:ext>
            </a:extLst>
          </p:cNvPr>
          <p:cNvSpPr txBox="1"/>
          <p:nvPr/>
        </p:nvSpPr>
        <p:spPr>
          <a:xfrm>
            <a:off x="1802758" y="4665432"/>
            <a:ext cx="9764480" cy="923330"/>
          </a:xfrm>
          <a:prstGeom prst="rect">
            <a:avLst/>
          </a:prstGeom>
          <a:noFill/>
        </p:spPr>
        <p:txBody>
          <a:bodyPr wrap="square" rtlCol="0">
            <a:spAutoFit/>
          </a:bodyPr>
          <a:lstStyle/>
          <a:p>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1.5 </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 </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2 </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岁的幼儿，还会出现一种延迟再现的现象。例如，家长教他说某个词时，他会注意地听，但并不立即模仿说出这个词；几天后，甚至更长的间隔后，幼儿可能会出人意料地说出这个词。而这种延迟再现的现象，说明了幼儿记忆能力的提高，也是幼儿回忆能力得到发展的表现。</a:t>
            </a:r>
            <a:endParaRPr lang="zh-CN" altLang="en-US" sz="14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1723890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randombar(horizontal)">
                                      <p:cBhvr>
                                        <p:cTn id="10" dur="500"/>
                                        <p:tgtEl>
                                          <p:spTgt spid="13"/>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randombar(horizontal)">
                                      <p:cBhvr>
                                        <p:cTn id="13" dur="500"/>
                                        <p:tgtEl>
                                          <p:spTgt spid="14"/>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randombar(horizontal)">
                                      <p:cBhvr>
                                        <p:cTn id="16" dur="500"/>
                                        <p:tgtEl>
                                          <p:spTgt spid="15"/>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randombar(horizontal)">
                                      <p:cBhvr>
                                        <p:cTn id="19" dur="500"/>
                                        <p:tgtEl>
                                          <p:spTgt spid="11"/>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randombar(horizontal)">
                                      <p:cBhvr>
                                        <p:cTn id="22" dur="500"/>
                                        <p:tgtEl>
                                          <p:spTgt spid="12"/>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randombar(horizontal)">
                                      <p:cBhvr>
                                        <p:cTn id="25" dur="500"/>
                                        <p:tgtEl>
                                          <p:spTgt spid="16"/>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randombar(horizontal)">
                                      <p:cBhvr>
                                        <p:cTn id="28" dur="500"/>
                                        <p:tgtEl>
                                          <p:spTgt spid="17"/>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randombar(horizontal)">
                                      <p:cBhvr>
                                        <p:cTn id="31" dur="500"/>
                                        <p:tgtEl>
                                          <p:spTgt spid="18"/>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randombar(horizontal)">
                                      <p:cBhvr>
                                        <p:cTn id="34" dur="500"/>
                                        <p:tgtEl>
                                          <p:spTgt spid="19"/>
                                        </p:tgtEl>
                                      </p:cBhvr>
                                    </p:animEffect>
                                  </p:childTnLst>
                                </p:cTn>
                              </p:par>
                              <p:par>
                                <p:cTn id="35" presetID="22" presetClass="entr" presetSubtype="8" fill="hold"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wipe(left)">
                                      <p:cBhvr>
                                        <p:cTn id="3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3" grpId="0"/>
      <p:bldP spid="14" grpId="0"/>
      <p:bldP spid="15" grpId="0"/>
      <p:bldP spid="11" grpId="0"/>
      <p:bldP spid="12" grpId="0"/>
      <p:bldP spid="16" grpId="0"/>
      <p:bldP spid="17" grpId="0"/>
      <p:bldP spid="18" grpId="0"/>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BA7748FB-CBE0-4407-A8E5-B06872AD9C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489510"/>
            <a:ext cx="12192000" cy="1368490"/>
          </a:xfrm>
          <a:prstGeom prst="rect">
            <a:avLst/>
          </a:prstGeom>
        </p:spPr>
      </p:pic>
      <p:sp>
        <p:nvSpPr>
          <p:cNvPr id="11" name="矩形: 圆角 1127"/>
          <p:cNvSpPr/>
          <p:nvPr/>
        </p:nvSpPr>
        <p:spPr>
          <a:xfrm>
            <a:off x="82727" y="1260520"/>
            <a:ext cx="6586306" cy="5049746"/>
          </a:xfrm>
          <a:prstGeom prst="roundRect">
            <a:avLst>
              <a:gd name="adj" fmla="val 4386"/>
            </a:avLst>
          </a:prstGeom>
          <a:solidFill>
            <a:sysClr val="window" lastClr="FFFFFF">
              <a:alpha val="50000"/>
            </a:sysClr>
          </a:solidFill>
          <a:ln w="12700" cap="flat" cmpd="sng" algn="ctr">
            <a:solidFill>
              <a:srgbClr val="44546A">
                <a:lumMod val="75000"/>
              </a:srgbClr>
            </a:solidFill>
            <a:prstDash val="solid"/>
            <a:miter lim="800000"/>
          </a:ln>
          <a:effectLst>
            <a:outerShdw blurRad="50800" dist="76200" dir="5400000" algn="t" rotWithShape="0">
              <a:prstClr val="black">
                <a:alpha val="8000"/>
              </a:prstClr>
            </a:outerShdw>
          </a:effec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12" name="同心圆 11"/>
          <p:cNvSpPr/>
          <p:nvPr/>
        </p:nvSpPr>
        <p:spPr>
          <a:xfrm>
            <a:off x="161868" y="1423027"/>
            <a:ext cx="336450" cy="312135"/>
          </a:xfrm>
          <a:prstGeom prst="donut">
            <a:avLst/>
          </a:prstGeom>
          <a:solidFill>
            <a:srgbClr val="00B050"/>
          </a:solidFill>
          <a:ln w="25400" cap="flat" cmpd="sng" algn="ctr">
            <a:solidFill>
              <a:sysClr val="window" lastClr="FFFFFF"/>
            </a:solidFill>
            <a:prstDash val="solid"/>
            <a:miter lim="800000"/>
          </a:ln>
          <a:effec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kumimoji="1" lang="zh-CN" altLang="en-US">
              <a:solidFill>
                <a:sysClr val="windowText" lastClr="000000"/>
              </a:solidFill>
            </a:endParaRPr>
          </a:p>
        </p:txBody>
      </p:sp>
      <p:sp>
        <p:nvSpPr>
          <p:cNvPr id="3" name="矩形 2">
            <a:extLst>
              <a:ext uri="{FF2B5EF4-FFF2-40B4-BE49-F238E27FC236}">
                <a16:creationId xmlns:a16="http://schemas.microsoft.com/office/drawing/2014/main" id="{86BF7783-E7EC-4E25-8371-BA64DBB9C783}"/>
              </a:ext>
            </a:extLst>
          </p:cNvPr>
          <p:cNvSpPr/>
          <p:nvPr/>
        </p:nvSpPr>
        <p:spPr>
          <a:xfrm>
            <a:off x="7000574" y="1884207"/>
            <a:ext cx="4811710" cy="2922404"/>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5F985C35-7304-43FC-AA63-384CE280128D}"/>
              </a:ext>
            </a:extLst>
          </p:cNvPr>
          <p:cNvSpPr/>
          <p:nvPr/>
        </p:nvSpPr>
        <p:spPr>
          <a:xfrm>
            <a:off x="6810074" y="1817252"/>
            <a:ext cx="5158690" cy="3056315"/>
          </a:xfrm>
          <a:prstGeom prst="rect">
            <a:avLst/>
          </a:prstGeom>
          <a:noFill/>
          <a:ln>
            <a:solidFill>
              <a:srgbClr val="519B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249772" y="163049"/>
            <a:ext cx="7231155" cy="557746"/>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3199" cap="small" dirty="0">
                <a:solidFill>
                  <a:srgbClr val="5D9D2F"/>
                </a:solidFill>
                <a:latin typeface="华文新魏" panose="02010800040101010101" pitchFamily="2" charset="-122"/>
                <a:ea typeface="华文新魏" panose="02010800040101010101" pitchFamily="2" charset="-122"/>
              </a:rPr>
              <a:t>三、</a:t>
            </a:r>
            <a:r>
              <a:rPr lang="en-US" altLang="zh-CN" sz="3199" cap="small" dirty="0">
                <a:solidFill>
                  <a:srgbClr val="5D9D2F"/>
                </a:solidFill>
                <a:latin typeface="华文新魏" panose="02010800040101010101" pitchFamily="2" charset="-122"/>
                <a:ea typeface="华文新魏" panose="02010800040101010101" pitchFamily="2" charset="-122"/>
              </a:rPr>
              <a:t>3 </a:t>
            </a:r>
            <a:r>
              <a:rPr lang="zh-CN" altLang="en-US" sz="3199" cap="small" dirty="0">
                <a:solidFill>
                  <a:srgbClr val="5D9D2F"/>
                </a:solidFill>
                <a:latin typeface="华文新魏" panose="02010800040101010101" pitchFamily="2" charset="-122"/>
                <a:ea typeface="华文新魏" panose="02010800040101010101" pitchFamily="2" charset="-122"/>
              </a:rPr>
              <a:t>～ </a:t>
            </a:r>
            <a:r>
              <a:rPr lang="en-US" altLang="zh-CN" sz="3199" cap="small" dirty="0">
                <a:solidFill>
                  <a:srgbClr val="5D9D2F"/>
                </a:solidFill>
                <a:latin typeface="华文新魏" panose="02010800040101010101" pitchFamily="2" charset="-122"/>
                <a:ea typeface="华文新魏" panose="02010800040101010101" pitchFamily="2" charset="-122"/>
              </a:rPr>
              <a:t>6 </a:t>
            </a:r>
            <a:r>
              <a:rPr lang="zh-CN" altLang="en-US" sz="3199" cap="small" dirty="0">
                <a:solidFill>
                  <a:srgbClr val="5D9D2F"/>
                </a:solidFill>
                <a:latin typeface="华文新魏" panose="02010800040101010101" pitchFamily="2" charset="-122"/>
                <a:ea typeface="华文新魏" panose="02010800040101010101" pitchFamily="2" charset="-122"/>
              </a:rPr>
              <a:t>岁儿童记忆的发展特点</a:t>
            </a:r>
            <a:endParaRPr lang="en-US" sz="3199" cap="small" dirty="0">
              <a:solidFill>
                <a:srgbClr val="5D9D2F"/>
              </a:solidFill>
              <a:latin typeface="华文新魏" panose="02010800040101010101" pitchFamily="2" charset="-122"/>
              <a:ea typeface="华文新魏" panose="02010800040101010101" pitchFamily="2" charset="-122"/>
            </a:endParaRPr>
          </a:p>
        </p:txBody>
      </p:sp>
      <p:sp>
        <p:nvSpPr>
          <p:cNvPr id="14" name="文本框 13">
            <a:extLst>
              <a:ext uri="{FF2B5EF4-FFF2-40B4-BE49-F238E27FC236}">
                <a16:creationId xmlns:a16="http://schemas.microsoft.com/office/drawing/2014/main" id="{970CE2FB-3157-4507-A566-8D579B121C2D}"/>
              </a:ext>
            </a:extLst>
          </p:cNvPr>
          <p:cNvSpPr txBox="1"/>
          <p:nvPr/>
        </p:nvSpPr>
        <p:spPr>
          <a:xfrm>
            <a:off x="146481" y="731898"/>
            <a:ext cx="7989354" cy="461665"/>
          </a:xfrm>
          <a:prstGeom prst="rect">
            <a:avLst/>
          </a:prstGeom>
          <a:noFill/>
        </p:spPr>
        <p:txBody>
          <a:bodyPr wrap="square" rtlCol="0">
            <a:spAutoFit/>
          </a:bodyPr>
          <a:lstStyle/>
          <a:p>
            <a:r>
              <a:rPr lang="zh-CN" altLang="en-US" sz="2400" dirty="0">
                <a:solidFill>
                  <a:srgbClr val="FF0000"/>
                </a:solidFill>
                <a:latin typeface="华文新魏" panose="02010800040101010101" pitchFamily="2" charset="-122"/>
                <a:ea typeface="华文新魏" panose="02010800040101010101" pitchFamily="2" charset="-122"/>
              </a:rPr>
              <a:t>（一）形象记忆占主要地位，词语思维记忆逐渐发展</a:t>
            </a:r>
            <a:endParaRPr lang="en-US" altLang="zh-CN" sz="1600" dirty="0"/>
          </a:p>
        </p:txBody>
      </p:sp>
      <p:sp>
        <p:nvSpPr>
          <p:cNvPr id="15" name="文本框 14">
            <a:extLst>
              <a:ext uri="{FF2B5EF4-FFF2-40B4-BE49-F238E27FC236}">
                <a16:creationId xmlns:a16="http://schemas.microsoft.com/office/drawing/2014/main" id="{6FE20C2E-DD4D-4653-B4EF-AAB68807C88F}"/>
              </a:ext>
            </a:extLst>
          </p:cNvPr>
          <p:cNvSpPr txBox="1"/>
          <p:nvPr/>
        </p:nvSpPr>
        <p:spPr>
          <a:xfrm>
            <a:off x="588171" y="1423027"/>
            <a:ext cx="6126653" cy="4707891"/>
          </a:xfrm>
          <a:prstGeom prst="rect">
            <a:avLst/>
          </a:prstGeom>
          <a:noFill/>
        </p:spPr>
        <p:txBody>
          <a:bodyPr wrap="square" rtlCol="0">
            <a:spAutoFit/>
          </a:bodyPr>
          <a:lstStyle/>
          <a:p>
            <a:r>
              <a:rPr lang="en-US" altLang="zh-CN" sz="2000" dirty="0">
                <a:solidFill>
                  <a:srgbClr val="00B0F0"/>
                </a:solidFill>
                <a:latin typeface="华文新魏" panose="02010800040101010101" pitchFamily="2" charset="-122"/>
                <a:ea typeface="华文新魏" panose="02010800040101010101" pitchFamily="2" charset="-122"/>
              </a:rPr>
              <a:t>1. </a:t>
            </a:r>
            <a:r>
              <a:rPr lang="zh-CN" altLang="en-US" sz="2000" dirty="0">
                <a:solidFill>
                  <a:srgbClr val="00B0F0"/>
                </a:solidFill>
                <a:latin typeface="华文新魏" panose="02010800040101010101" pitchFamily="2" charset="-122"/>
                <a:ea typeface="华文新魏" panose="02010800040101010101" pitchFamily="2" charset="-122"/>
              </a:rPr>
              <a:t>形象记忆效果优于语词思维的记忆</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学前儿童最频繁的活动就是感知活动，语言和思维的发展以此为基础。对感知活动内容的记忆，是积累各种感性经验所必需的。在儿童语言和思维发展到足够水平之前，学前儿童更多的是通过感知器官来获得对事物的认识，获得事物的形象。这也是学前儿童的教育教学活动总是强调具体、直观、形象，贴近幼儿的生活经验的原因。</a:t>
            </a:r>
          </a:p>
          <a:p>
            <a:r>
              <a:rPr lang="en-US" altLang="zh-CN" sz="2000" dirty="0">
                <a:solidFill>
                  <a:srgbClr val="00B0F0"/>
                </a:solidFill>
                <a:latin typeface="华文新魏" panose="02010800040101010101" pitchFamily="2" charset="-122"/>
                <a:ea typeface="华文新魏" panose="02010800040101010101" pitchFamily="2" charset="-122"/>
              </a:rPr>
              <a:t>2. </a:t>
            </a:r>
            <a:r>
              <a:rPr lang="zh-CN" altLang="en-US" sz="2000" dirty="0">
                <a:solidFill>
                  <a:srgbClr val="00B0F0"/>
                </a:solidFill>
                <a:latin typeface="华文新魏" panose="02010800040101010101" pitchFamily="2" charset="-122"/>
                <a:ea typeface="华文新魏" panose="02010800040101010101" pitchFamily="2" charset="-122"/>
              </a:rPr>
              <a:t>形象记忆和词语记忆都随年龄增长而不断发展</a:t>
            </a:r>
          </a:p>
          <a:p>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3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 </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4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岁的幼儿不管是对物体的形象记忆还是对词语的记忆，其水平都相对较低，但却都随着年龄的增长而不断地发展提高。</a:t>
            </a:r>
          </a:p>
          <a:p>
            <a:r>
              <a:rPr lang="en-US" altLang="zh-CN" sz="2000" dirty="0">
                <a:solidFill>
                  <a:srgbClr val="00B0F0"/>
                </a:solidFill>
                <a:latin typeface="华文新魏" panose="02010800040101010101" pitchFamily="2" charset="-122"/>
                <a:ea typeface="华文新魏" panose="02010800040101010101" pitchFamily="2" charset="-122"/>
              </a:rPr>
              <a:t>3. </a:t>
            </a:r>
            <a:r>
              <a:rPr lang="zh-CN" altLang="en-US" sz="2000" dirty="0">
                <a:solidFill>
                  <a:srgbClr val="00B0F0"/>
                </a:solidFill>
                <a:latin typeface="华文新魏" panose="02010800040101010101" pitchFamily="2" charset="-122"/>
                <a:ea typeface="华文新魏" panose="02010800040101010101" pitchFamily="2" charset="-122"/>
              </a:rPr>
              <a:t>形象记忆与词语记忆的差异在逐步缩小</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随着幼儿生活经验和语言思维能力的发展，幼儿的形象记忆和词语记忆能力之间的差异在逐步地缩小。</a:t>
            </a:r>
            <a:endParaRPr lang="zh-CN" altLang="en-US" sz="16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2940156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ppt_x"/>
                                          </p:val>
                                        </p:tav>
                                        <p:tav tm="100000">
                                          <p:val>
                                            <p:strVal val="#ppt_x"/>
                                          </p:val>
                                        </p:tav>
                                      </p:tavLst>
                                    </p:anim>
                                    <p:anim calcmode="lin" valueType="num">
                                      <p:cBhvr additive="base">
                                        <p:cTn id="28" dur="500" fill="hold"/>
                                        <p:tgtEl>
                                          <p:spTgt spid="1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ppt_x"/>
                                          </p:val>
                                        </p:tav>
                                        <p:tav tm="100000">
                                          <p:val>
                                            <p:strVal val="#ppt_x"/>
                                          </p:val>
                                        </p:tav>
                                      </p:tavLst>
                                    </p:anim>
                                    <p:anim calcmode="lin" valueType="num">
                                      <p:cBhvr additive="base">
                                        <p:cTn id="3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3" grpId="0" animBg="1"/>
      <p:bldP spid="4" grpId="0" animBg="1"/>
      <p:bldP spid="13" grpId="0"/>
      <p:bldP spid="14"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剪去对角 1">
            <a:extLst>
              <a:ext uri="{FF2B5EF4-FFF2-40B4-BE49-F238E27FC236}">
                <a16:creationId xmlns:a16="http://schemas.microsoft.com/office/drawing/2014/main" id="{60AC7015-E6DC-4C1D-B748-F3FFDF83DBCD}"/>
              </a:ext>
            </a:extLst>
          </p:cNvPr>
          <p:cNvSpPr/>
          <p:nvPr/>
        </p:nvSpPr>
        <p:spPr>
          <a:xfrm>
            <a:off x="135802" y="1113576"/>
            <a:ext cx="7259541" cy="1377658"/>
          </a:xfrm>
          <a:prstGeom prst="snip2DiagRect">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sp>
        <p:nvSpPr>
          <p:cNvPr id="11" name="任意多边形: 形状 260"/>
          <p:cNvSpPr/>
          <p:nvPr/>
        </p:nvSpPr>
        <p:spPr>
          <a:xfrm>
            <a:off x="8733790" y="-13335"/>
            <a:ext cx="3451225" cy="6858000"/>
          </a:xfrm>
          <a:custGeom>
            <a:avLst/>
            <a:gdLst>
              <a:gd name="connsiteX0" fmla="*/ 3417548 w 3451226"/>
              <a:gd name="connsiteY0" fmla="*/ 0 h 6857999"/>
              <a:gd name="connsiteX1" fmla="*/ 3451226 w 3451226"/>
              <a:gd name="connsiteY1" fmla="*/ 0 h 6857999"/>
              <a:gd name="connsiteX2" fmla="*/ 3451226 w 3451226"/>
              <a:gd name="connsiteY2" fmla="*/ 6805797 h 6857999"/>
              <a:gd name="connsiteX3" fmla="*/ 3425212 w 3451226"/>
              <a:gd name="connsiteY3" fmla="*/ 6857999 h 6857999"/>
              <a:gd name="connsiteX4" fmla="*/ 0 w 3451226"/>
              <a:gd name="connsiteY4" fmla="*/ 6857999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226" h="6857999">
                <a:moveTo>
                  <a:pt x="3417548" y="0"/>
                </a:moveTo>
                <a:lnTo>
                  <a:pt x="3451226" y="0"/>
                </a:lnTo>
                <a:lnTo>
                  <a:pt x="3451226" y="6805797"/>
                </a:lnTo>
                <a:lnTo>
                  <a:pt x="3425212" y="6857999"/>
                </a:lnTo>
                <a:lnTo>
                  <a:pt x="0" y="6857999"/>
                </a:lnTo>
                <a:close/>
              </a:path>
            </a:pathLst>
          </a:custGeom>
          <a:solidFill>
            <a:srgbClr val="92D050">
              <a:alpha val="40000"/>
            </a:srgbClr>
          </a:solidFill>
          <a:ln w="12700" cap="flat" cmpd="sng" algn="ctr">
            <a:noFill/>
            <a:prstDash val="solid"/>
            <a:miter lim="800000"/>
          </a:ln>
          <a:effectLst>
            <a:outerShdw blurRad="406400" dist="292100" algn="l" rotWithShape="0">
              <a:prstClr val="black">
                <a:alpha val="4000"/>
              </a:prstClr>
            </a:outerShdw>
          </a:effectLst>
        </p:spPr>
        <p:txBody>
          <a:bodyPr wrap="square" rtlCol="0" anchor="ctr">
            <a:noAutofit/>
          </a:bodyP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pic>
        <p:nvPicPr>
          <p:cNvPr id="115" name="图片 114">
            <a:extLst>
              <a:ext uri="{FF2B5EF4-FFF2-40B4-BE49-F238E27FC236}">
                <a16:creationId xmlns:a16="http://schemas.microsoft.com/office/drawing/2014/main" id="{4638121B-CE50-4CDE-A1F3-F17E0F5806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489510"/>
            <a:ext cx="12192000" cy="1368490"/>
          </a:xfrm>
          <a:prstGeom prst="rect">
            <a:avLst/>
          </a:prstGeom>
        </p:spPr>
      </p:pic>
      <p:sp>
        <p:nvSpPr>
          <p:cNvPr id="3" name="矩形 2">
            <a:extLst>
              <a:ext uri="{FF2B5EF4-FFF2-40B4-BE49-F238E27FC236}">
                <a16:creationId xmlns:a16="http://schemas.microsoft.com/office/drawing/2014/main" id="{86BF7783-E7EC-4E25-8371-BA64DBB9C783}"/>
              </a:ext>
            </a:extLst>
          </p:cNvPr>
          <p:cNvSpPr/>
          <p:nvPr/>
        </p:nvSpPr>
        <p:spPr>
          <a:xfrm>
            <a:off x="7793488" y="3490"/>
            <a:ext cx="3211209" cy="2659065"/>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970CE2FB-3157-4507-A566-8D579B121C2D}"/>
              </a:ext>
            </a:extLst>
          </p:cNvPr>
          <p:cNvSpPr txBox="1"/>
          <p:nvPr/>
        </p:nvSpPr>
        <p:spPr>
          <a:xfrm>
            <a:off x="0" y="1286063"/>
            <a:ext cx="7108323" cy="1077218"/>
          </a:xfrm>
          <a:prstGeom prst="rect">
            <a:avLst/>
          </a:prstGeom>
          <a:noFill/>
        </p:spPr>
        <p:txBody>
          <a:bodyPr wrap="square" rtlCol="0">
            <a:spAutoFit/>
          </a:bodyPr>
          <a:lstStyle/>
          <a:p>
            <a:r>
              <a:rPr lang="zh-CN" altLang="en-US" sz="3200" dirty="0">
                <a:solidFill>
                  <a:srgbClr val="FF0000"/>
                </a:solidFill>
                <a:latin typeface="华文新魏" panose="02010800040101010101" pitchFamily="2" charset="-122"/>
                <a:ea typeface="华文新魏" panose="02010800040101010101" pitchFamily="2" charset="-122"/>
              </a:rPr>
              <a:t>（二）以无意识记为主，有意识记逐步                </a:t>
            </a:r>
            <a:endParaRPr lang="en-US" altLang="zh-CN" sz="3200" dirty="0">
              <a:solidFill>
                <a:srgbClr val="FF0000"/>
              </a:solidFill>
              <a:latin typeface="华文新魏" panose="02010800040101010101" pitchFamily="2" charset="-122"/>
              <a:ea typeface="华文新魏" panose="02010800040101010101" pitchFamily="2" charset="-122"/>
            </a:endParaRPr>
          </a:p>
          <a:p>
            <a:r>
              <a:rPr lang="en-US" altLang="zh-CN" sz="3200" dirty="0">
                <a:solidFill>
                  <a:srgbClr val="FF0000"/>
                </a:solidFill>
                <a:latin typeface="华文新魏" panose="02010800040101010101" pitchFamily="2" charset="-122"/>
                <a:ea typeface="华文新魏" panose="02010800040101010101" pitchFamily="2" charset="-122"/>
              </a:rPr>
              <a:t>             </a:t>
            </a:r>
            <a:r>
              <a:rPr lang="zh-CN" altLang="en-US" sz="3200" dirty="0">
                <a:solidFill>
                  <a:srgbClr val="FF0000"/>
                </a:solidFill>
                <a:latin typeface="华文新魏" panose="02010800040101010101" pitchFamily="2" charset="-122"/>
                <a:ea typeface="华文新魏" panose="02010800040101010101" pitchFamily="2" charset="-122"/>
              </a:rPr>
              <a:t>发展</a:t>
            </a:r>
            <a:endParaRPr lang="en-US" altLang="zh-CN" sz="2400" dirty="0"/>
          </a:p>
        </p:txBody>
      </p:sp>
      <p:sp>
        <p:nvSpPr>
          <p:cNvPr id="15" name="文本框 14">
            <a:extLst>
              <a:ext uri="{FF2B5EF4-FFF2-40B4-BE49-F238E27FC236}">
                <a16:creationId xmlns:a16="http://schemas.microsoft.com/office/drawing/2014/main" id="{6FE20C2E-DD4D-4653-B4EF-AAB68807C88F}"/>
              </a:ext>
            </a:extLst>
          </p:cNvPr>
          <p:cNvSpPr txBox="1"/>
          <p:nvPr/>
        </p:nvSpPr>
        <p:spPr>
          <a:xfrm>
            <a:off x="323963" y="2650164"/>
            <a:ext cx="11450505" cy="3046988"/>
          </a:xfrm>
          <a:prstGeom prst="rect">
            <a:avLst/>
          </a:prstGeom>
          <a:noFill/>
        </p:spPr>
        <p:txBody>
          <a:bodyPr wrap="square" rtlCol="0">
            <a:spAutoFit/>
          </a:bodyPr>
          <a:lstStyle/>
          <a:p>
            <a:r>
              <a:rPr lang="en-US" altLang="zh-CN" sz="2400" dirty="0">
                <a:solidFill>
                  <a:srgbClr val="00B0F0"/>
                </a:solidFill>
                <a:latin typeface="华文新魏" panose="02010800040101010101" pitchFamily="2" charset="-122"/>
                <a:ea typeface="华文新魏" panose="02010800040101010101" pitchFamily="2" charset="-122"/>
              </a:rPr>
              <a:t>1.</a:t>
            </a:r>
            <a:r>
              <a:rPr lang="zh-CN" altLang="en-US" sz="2400" dirty="0">
                <a:solidFill>
                  <a:srgbClr val="00B0F0"/>
                </a:solidFill>
                <a:latin typeface="华文新魏" panose="02010800040101010101" pitchFamily="2" charset="-122"/>
                <a:ea typeface="华文新魏" panose="02010800040101010101" pitchFamily="2" charset="-122"/>
              </a:rPr>
              <a:t>无意识记的效果高于有意识记</a:t>
            </a:r>
            <a:endParaRPr lang="en-US" altLang="zh-CN" sz="2400" dirty="0">
              <a:solidFill>
                <a:srgbClr val="00B0F0"/>
              </a:solidFill>
              <a:latin typeface="华文新魏" panose="02010800040101010101" pitchFamily="2" charset="-122"/>
              <a:ea typeface="华文新魏" panose="02010800040101010101" pitchFamily="2" charset="-122"/>
            </a:endParaRPr>
          </a:p>
          <a:p>
            <a:r>
              <a:rPr lang="zh-CN" altLang="en-US" sz="2400" dirty="0">
                <a:solidFill>
                  <a:schemeClr val="tx1">
                    <a:lumMod val="65000"/>
                    <a:lumOff val="35000"/>
                  </a:schemeClr>
                </a:solidFill>
                <a:latin typeface="华文新魏" panose="02010800040101010101" pitchFamily="2" charset="-122"/>
                <a:ea typeface="华文新魏" panose="02010800040101010101" pitchFamily="2" charset="-122"/>
              </a:rPr>
              <a:t>幼儿期的活动大多以无意注意引起，所以他们的记忆自然也以无意识记为主。在这个过程中，那些越容易引起无意注意的事物，也越容易被记下来，且保持时间长</a:t>
            </a:r>
            <a:r>
              <a:rPr lang="zh-CN" altLang="en-US" sz="2400" dirty="0">
                <a:solidFill>
                  <a:srgbClr val="00B050"/>
                </a:solidFill>
                <a:latin typeface="华文新魏" panose="02010800040101010101" pitchFamily="2" charset="-122"/>
                <a:ea typeface="华文新魏" panose="02010800040101010101" pitchFamily="2" charset="-122"/>
              </a:rPr>
              <a:t>。</a:t>
            </a:r>
          </a:p>
          <a:p>
            <a:endParaRPr lang="en-US" altLang="zh-CN" sz="2400" dirty="0">
              <a:solidFill>
                <a:srgbClr val="00B050"/>
              </a:solidFill>
              <a:latin typeface="华文新魏" panose="02010800040101010101" pitchFamily="2" charset="-122"/>
              <a:ea typeface="华文新魏" panose="02010800040101010101" pitchFamily="2" charset="-122"/>
            </a:endParaRPr>
          </a:p>
          <a:p>
            <a:r>
              <a:rPr lang="en-US" altLang="zh-CN" sz="2400" dirty="0">
                <a:solidFill>
                  <a:srgbClr val="00B0F0"/>
                </a:solidFill>
                <a:latin typeface="华文新魏" panose="02010800040101010101" pitchFamily="2" charset="-122"/>
                <a:ea typeface="华文新魏" panose="02010800040101010101" pitchFamily="2" charset="-122"/>
              </a:rPr>
              <a:t>2. </a:t>
            </a:r>
            <a:r>
              <a:rPr lang="zh-CN" altLang="en-US" sz="2400" dirty="0">
                <a:solidFill>
                  <a:srgbClr val="00B0F0"/>
                </a:solidFill>
                <a:latin typeface="华文新魏" panose="02010800040101010101" pitchFamily="2" charset="-122"/>
                <a:ea typeface="华文新魏" panose="02010800040101010101" pitchFamily="2" charset="-122"/>
              </a:rPr>
              <a:t>无意识记的效果随年龄增长而提高</a:t>
            </a:r>
          </a:p>
          <a:p>
            <a:r>
              <a:rPr lang="zh-CN" altLang="en-US" sz="2400" dirty="0">
                <a:solidFill>
                  <a:schemeClr val="tx1">
                    <a:lumMod val="65000"/>
                    <a:lumOff val="35000"/>
                  </a:schemeClr>
                </a:solidFill>
                <a:latin typeface="华文新魏" panose="02010800040101010101" pitchFamily="2" charset="-122"/>
                <a:ea typeface="华文新魏" panose="02010800040101010101" pitchFamily="2" charset="-122"/>
              </a:rPr>
              <a:t>由于幼儿记忆加工能力的提高，幼儿无意识记能力继续发展。有研究者通过给小、中、大班的幼儿讲同一个故事，事先不要求记忆，过一段时间后，进行检查，结果显示：年龄越大的幼儿，无意识记效果越好。</a:t>
            </a:r>
            <a:endParaRPr lang="zh-CN" altLang="en-US" sz="1600" dirty="0">
              <a:solidFill>
                <a:schemeClr val="tx1">
                  <a:lumMod val="65000"/>
                  <a:lumOff val="35000"/>
                </a:schemeClr>
              </a:solidFill>
              <a:latin typeface="华文楷体" panose="02010600040101010101" pitchFamily="2" charset="-122"/>
              <a:ea typeface="华文楷体" panose="02010600040101010101" pitchFamily="2" charset="-122"/>
            </a:endParaRPr>
          </a:p>
        </p:txBody>
      </p:sp>
      <p:grpSp>
        <p:nvGrpSpPr>
          <p:cNvPr id="12" name="组合 11"/>
          <p:cNvGrpSpPr/>
          <p:nvPr/>
        </p:nvGrpSpPr>
        <p:grpSpPr>
          <a:xfrm>
            <a:off x="10496550" y="1524635"/>
            <a:ext cx="1311275" cy="1312545"/>
            <a:chOff x="16541" y="2419"/>
            <a:chExt cx="2065" cy="2067"/>
          </a:xfrm>
          <a:solidFill>
            <a:srgbClr val="92D050"/>
          </a:solidFill>
        </p:grpSpPr>
        <p:sp>
          <p:nvSpPr>
            <p:cNvPr id="13" name="任意多边形: 形状 136"/>
            <p:cNvSpPr/>
            <p:nvPr/>
          </p:nvSpPr>
          <p:spPr>
            <a:xfrm>
              <a:off x="16765" y="2419"/>
              <a:ext cx="45" cy="4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16" name="任意多边形: 形状 137"/>
            <p:cNvSpPr/>
            <p:nvPr/>
          </p:nvSpPr>
          <p:spPr>
            <a:xfrm>
              <a:off x="16989" y="2419"/>
              <a:ext cx="45" cy="4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17" name="任意多边形: 形状 138"/>
            <p:cNvSpPr/>
            <p:nvPr/>
          </p:nvSpPr>
          <p:spPr>
            <a:xfrm>
              <a:off x="17213" y="2419"/>
              <a:ext cx="45" cy="4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3048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18" name="任意多边形: 形状 139"/>
            <p:cNvSpPr/>
            <p:nvPr/>
          </p:nvSpPr>
          <p:spPr>
            <a:xfrm>
              <a:off x="17439" y="2419"/>
              <a:ext cx="45" cy="4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29211"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19" name="任意多边形: 形状 140"/>
            <p:cNvSpPr/>
            <p:nvPr/>
          </p:nvSpPr>
          <p:spPr>
            <a:xfrm>
              <a:off x="17663" y="2419"/>
              <a:ext cx="45" cy="4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09"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20" name="任意多边形: 形状 141"/>
            <p:cNvSpPr/>
            <p:nvPr/>
          </p:nvSpPr>
          <p:spPr>
            <a:xfrm>
              <a:off x="18113" y="2419"/>
              <a:ext cx="45" cy="4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2921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21" name="任意多边形: 形状 142"/>
            <p:cNvSpPr/>
            <p:nvPr/>
          </p:nvSpPr>
          <p:spPr>
            <a:xfrm>
              <a:off x="18561" y="2419"/>
              <a:ext cx="45" cy="4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8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22" name="任意多边形: 形状 143"/>
            <p:cNvSpPr/>
            <p:nvPr/>
          </p:nvSpPr>
          <p:spPr>
            <a:xfrm>
              <a:off x="17887" y="2419"/>
              <a:ext cx="45" cy="4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78"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23" name="任意多边形: 形状 144"/>
            <p:cNvSpPr/>
            <p:nvPr/>
          </p:nvSpPr>
          <p:spPr>
            <a:xfrm>
              <a:off x="18337" y="2419"/>
              <a:ext cx="45" cy="4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11"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24" name="任意多边形: 形状 145"/>
            <p:cNvSpPr/>
            <p:nvPr/>
          </p:nvSpPr>
          <p:spPr>
            <a:xfrm>
              <a:off x="16541" y="2419"/>
              <a:ext cx="45" cy="45"/>
            </a:xfrm>
            <a:custGeom>
              <a:avLst/>
              <a:gdLst/>
              <a:ahLst/>
              <a:cxnLst/>
              <a:rect l="0" t="0" r="0" b="0"/>
              <a:pathLst>
                <a:path w="38101" h="38101">
                  <a:moveTo>
                    <a:pt x="19050" y="38100"/>
                  </a:moveTo>
                  <a:cubicBezTo>
                    <a:pt x="8890" y="38100"/>
                    <a:pt x="0" y="29210"/>
                    <a:pt x="0" y="19050"/>
                  </a:cubicBezTo>
                  <a:cubicBezTo>
                    <a:pt x="0" y="8890"/>
                    <a:pt x="8890" y="0"/>
                    <a:pt x="19050" y="0"/>
                  </a:cubicBezTo>
                  <a:cubicBezTo>
                    <a:pt x="29210" y="0"/>
                    <a:pt x="38100" y="8890"/>
                    <a:pt x="38100" y="19050"/>
                  </a:cubicBezTo>
                  <a:cubicBezTo>
                    <a:pt x="38100" y="29210"/>
                    <a:pt x="29210" y="38100"/>
                    <a:pt x="19050" y="3810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25" name="任意多边形: 形状 147"/>
            <p:cNvSpPr/>
            <p:nvPr/>
          </p:nvSpPr>
          <p:spPr>
            <a:xfrm>
              <a:off x="16765" y="2643"/>
              <a:ext cx="45" cy="4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127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26" name="任意多边形: 形状 148"/>
            <p:cNvSpPr/>
            <p:nvPr/>
          </p:nvSpPr>
          <p:spPr>
            <a:xfrm>
              <a:off x="16989" y="2643"/>
              <a:ext cx="45" cy="4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127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27" name="任意多边形: 形状 149"/>
            <p:cNvSpPr/>
            <p:nvPr/>
          </p:nvSpPr>
          <p:spPr>
            <a:xfrm>
              <a:off x="17213" y="2643"/>
              <a:ext cx="45" cy="4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30480" y="127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28" name="任意多边形: 形状 150"/>
            <p:cNvSpPr/>
            <p:nvPr/>
          </p:nvSpPr>
          <p:spPr>
            <a:xfrm>
              <a:off x="17439" y="2643"/>
              <a:ext cx="45" cy="4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29211"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29" name="任意多边形: 形状 151"/>
            <p:cNvSpPr/>
            <p:nvPr/>
          </p:nvSpPr>
          <p:spPr>
            <a:xfrm>
              <a:off x="17663" y="2643"/>
              <a:ext cx="45" cy="4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09" y="127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30" name="任意多边形: 形状 152"/>
            <p:cNvSpPr/>
            <p:nvPr/>
          </p:nvSpPr>
          <p:spPr>
            <a:xfrm>
              <a:off x="18113" y="2643"/>
              <a:ext cx="45" cy="4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2921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31" name="任意多边形: 形状 153"/>
            <p:cNvSpPr/>
            <p:nvPr/>
          </p:nvSpPr>
          <p:spPr>
            <a:xfrm>
              <a:off x="18561" y="2643"/>
              <a:ext cx="45" cy="4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80" y="127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32" name="任意多边形: 形状 154"/>
            <p:cNvSpPr/>
            <p:nvPr/>
          </p:nvSpPr>
          <p:spPr>
            <a:xfrm>
              <a:off x="17887" y="2643"/>
              <a:ext cx="45" cy="4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78" y="127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33" name="任意多边形: 形状 155"/>
            <p:cNvSpPr/>
            <p:nvPr/>
          </p:nvSpPr>
          <p:spPr>
            <a:xfrm>
              <a:off x="18337" y="2643"/>
              <a:ext cx="45" cy="4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11" y="127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34" name="任意多边形: 形状 156"/>
            <p:cNvSpPr/>
            <p:nvPr/>
          </p:nvSpPr>
          <p:spPr>
            <a:xfrm>
              <a:off x="16541" y="2643"/>
              <a:ext cx="45" cy="45"/>
            </a:xfrm>
            <a:custGeom>
              <a:avLst/>
              <a:gdLst/>
              <a:ahLst/>
              <a:cxnLst/>
              <a:rect l="0" t="0" r="0" b="0"/>
              <a:pathLst>
                <a:path w="38101" h="38101">
                  <a:moveTo>
                    <a:pt x="19050" y="38100"/>
                  </a:moveTo>
                  <a:cubicBezTo>
                    <a:pt x="8890" y="38100"/>
                    <a:pt x="0" y="29210"/>
                    <a:pt x="0" y="19050"/>
                  </a:cubicBezTo>
                  <a:cubicBezTo>
                    <a:pt x="0" y="8890"/>
                    <a:pt x="8890" y="0"/>
                    <a:pt x="19050" y="0"/>
                  </a:cubicBezTo>
                  <a:cubicBezTo>
                    <a:pt x="29210" y="0"/>
                    <a:pt x="38100" y="8890"/>
                    <a:pt x="38100" y="19050"/>
                  </a:cubicBezTo>
                  <a:cubicBezTo>
                    <a:pt x="38100" y="30480"/>
                    <a:pt x="29210" y="38100"/>
                    <a:pt x="19050" y="3810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35" name="任意多边形: 形状 158"/>
            <p:cNvSpPr/>
            <p:nvPr/>
          </p:nvSpPr>
          <p:spPr>
            <a:xfrm>
              <a:off x="16765" y="2869"/>
              <a:ext cx="45" cy="4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36" name="任意多边形: 形状 159"/>
            <p:cNvSpPr/>
            <p:nvPr/>
          </p:nvSpPr>
          <p:spPr>
            <a:xfrm>
              <a:off x="16989" y="2869"/>
              <a:ext cx="45" cy="4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37" name="任意多边形: 形状 160"/>
            <p:cNvSpPr/>
            <p:nvPr/>
          </p:nvSpPr>
          <p:spPr>
            <a:xfrm>
              <a:off x="17213" y="2869"/>
              <a:ext cx="45" cy="4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3048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38" name="任意多边形: 形状 161"/>
            <p:cNvSpPr/>
            <p:nvPr/>
          </p:nvSpPr>
          <p:spPr>
            <a:xfrm>
              <a:off x="17439" y="2869"/>
              <a:ext cx="45" cy="4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29211"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39" name="任意多边形: 形状 162"/>
            <p:cNvSpPr/>
            <p:nvPr/>
          </p:nvSpPr>
          <p:spPr>
            <a:xfrm>
              <a:off x="17663" y="2869"/>
              <a:ext cx="45" cy="4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09"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40" name="任意多边形: 形状 163"/>
            <p:cNvSpPr/>
            <p:nvPr/>
          </p:nvSpPr>
          <p:spPr>
            <a:xfrm>
              <a:off x="18113" y="2869"/>
              <a:ext cx="45" cy="4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2921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41" name="任意多边形: 形状 164"/>
            <p:cNvSpPr/>
            <p:nvPr/>
          </p:nvSpPr>
          <p:spPr>
            <a:xfrm>
              <a:off x="18561" y="2869"/>
              <a:ext cx="45" cy="4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8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42" name="任意多边形: 形状 165"/>
            <p:cNvSpPr/>
            <p:nvPr/>
          </p:nvSpPr>
          <p:spPr>
            <a:xfrm>
              <a:off x="17887" y="2869"/>
              <a:ext cx="45" cy="4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78"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43" name="任意多边形: 形状 166"/>
            <p:cNvSpPr/>
            <p:nvPr/>
          </p:nvSpPr>
          <p:spPr>
            <a:xfrm>
              <a:off x="18337" y="2869"/>
              <a:ext cx="45" cy="4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11"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44" name="任意多边形: 形状 167"/>
            <p:cNvSpPr/>
            <p:nvPr/>
          </p:nvSpPr>
          <p:spPr>
            <a:xfrm>
              <a:off x="16541" y="2869"/>
              <a:ext cx="45" cy="45"/>
            </a:xfrm>
            <a:custGeom>
              <a:avLst/>
              <a:gdLst/>
              <a:ahLst/>
              <a:cxnLst/>
              <a:rect l="0" t="0" r="0" b="0"/>
              <a:pathLst>
                <a:path w="38101" h="38101">
                  <a:moveTo>
                    <a:pt x="19050" y="38100"/>
                  </a:moveTo>
                  <a:cubicBezTo>
                    <a:pt x="8890" y="38100"/>
                    <a:pt x="0" y="29210"/>
                    <a:pt x="0" y="19050"/>
                  </a:cubicBezTo>
                  <a:cubicBezTo>
                    <a:pt x="0" y="8890"/>
                    <a:pt x="8890" y="0"/>
                    <a:pt x="19050" y="0"/>
                  </a:cubicBezTo>
                  <a:cubicBezTo>
                    <a:pt x="29210" y="0"/>
                    <a:pt x="38100" y="8890"/>
                    <a:pt x="38100" y="19050"/>
                  </a:cubicBezTo>
                  <a:cubicBezTo>
                    <a:pt x="38100" y="29210"/>
                    <a:pt x="29210" y="38100"/>
                    <a:pt x="19050" y="3810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45" name="任意多边形: 形状 169"/>
            <p:cNvSpPr/>
            <p:nvPr/>
          </p:nvSpPr>
          <p:spPr>
            <a:xfrm>
              <a:off x="16765" y="3093"/>
              <a:ext cx="45" cy="4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46" name="任意多边形: 形状 170"/>
            <p:cNvSpPr/>
            <p:nvPr/>
          </p:nvSpPr>
          <p:spPr>
            <a:xfrm>
              <a:off x="16989" y="3093"/>
              <a:ext cx="45" cy="4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47" name="任意多边形: 形状 171"/>
            <p:cNvSpPr/>
            <p:nvPr/>
          </p:nvSpPr>
          <p:spPr>
            <a:xfrm>
              <a:off x="17213" y="3093"/>
              <a:ext cx="45" cy="4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3048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48" name="任意多边形: 形状 172"/>
            <p:cNvSpPr/>
            <p:nvPr/>
          </p:nvSpPr>
          <p:spPr>
            <a:xfrm>
              <a:off x="17439" y="3093"/>
              <a:ext cx="45" cy="4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29211"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49" name="任意多边形: 形状 173"/>
            <p:cNvSpPr/>
            <p:nvPr/>
          </p:nvSpPr>
          <p:spPr>
            <a:xfrm>
              <a:off x="17663" y="3093"/>
              <a:ext cx="45" cy="4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09"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50" name="任意多边形: 形状 174"/>
            <p:cNvSpPr/>
            <p:nvPr/>
          </p:nvSpPr>
          <p:spPr>
            <a:xfrm>
              <a:off x="18113" y="3093"/>
              <a:ext cx="45" cy="4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2921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51" name="任意多边形: 形状 175"/>
            <p:cNvSpPr/>
            <p:nvPr/>
          </p:nvSpPr>
          <p:spPr>
            <a:xfrm>
              <a:off x="18561" y="3093"/>
              <a:ext cx="45" cy="4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8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52" name="任意多边形: 形状 176"/>
            <p:cNvSpPr/>
            <p:nvPr/>
          </p:nvSpPr>
          <p:spPr>
            <a:xfrm>
              <a:off x="17887" y="3093"/>
              <a:ext cx="45" cy="4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78"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53" name="任意多边形: 形状 177"/>
            <p:cNvSpPr/>
            <p:nvPr/>
          </p:nvSpPr>
          <p:spPr>
            <a:xfrm>
              <a:off x="18337" y="3093"/>
              <a:ext cx="45" cy="4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11"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54" name="任意多边形: 形状 178"/>
            <p:cNvSpPr/>
            <p:nvPr/>
          </p:nvSpPr>
          <p:spPr>
            <a:xfrm>
              <a:off x="16541" y="3093"/>
              <a:ext cx="45" cy="45"/>
            </a:xfrm>
            <a:custGeom>
              <a:avLst/>
              <a:gdLst/>
              <a:ahLst/>
              <a:cxnLst/>
              <a:rect l="0" t="0" r="0" b="0"/>
              <a:pathLst>
                <a:path w="38101" h="38101">
                  <a:moveTo>
                    <a:pt x="19050" y="38100"/>
                  </a:moveTo>
                  <a:cubicBezTo>
                    <a:pt x="8890" y="38100"/>
                    <a:pt x="0" y="29210"/>
                    <a:pt x="0" y="19050"/>
                  </a:cubicBezTo>
                  <a:cubicBezTo>
                    <a:pt x="0" y="8890"/>
                    <a:pt x="8890" y="0"/>
                    <a:pt x="19050" y="0"/>
                  </a:cubicBezTo>
                  <a:cubicBezTo>
                    <a:pt x="29210" y="0"/>
                    <a:pt x="38100" y="8890"/>
                    <a:pt x="38100" y="19050"/>
                  </a:cubicBezTo>
                  <a:cubicBezTo>
                    <a:pt x="38100" y="29210"/>
                    <a:pt x="29210" y="38100"/>
                    <a:pt x="19050" y="3810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55" name="任意多边形: 形状 180"/>
            <p:cNvSpPr/>
            <p:nvPr/>
          </p:nvSpPr>
          <p:spPr>
            <a:xfrm>
              <a:off x="16765" y="3317"/>
              <a:ext cx="45" cy="4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56" name="任意多边形: 形状 181"/>
            <p:cNvSpPr/>
            <p:nvPr/>
          </p:nvSpPr>
          <p:spPr>
            <a:xfrm>
              <a:off x="16989" y="3317"/>
              <a:ext cx="45" cy="4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57" name="任意多边形: 形状 182"/>
            <p:cNvSpPr/>
            <p:nvPr/>
          </p:nvSpPr>
          <p:spPr>
            <a:xfrm>
              <a:off x="17213" y="3317"/>
              <a:ext cx="45" cy="4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3048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58" name="任意多边形: 形状 183"/>
            <p:cNvSpPr/>
            <p:nvPr/>
          </p:nvSpPr>
          <p:spPr>
            <a:xfrm>
              <a:off x="17439" y="3317"/>
              <a:ext cx="45" cy="4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29211"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59" name="任意多边形: 形状 184"/>
            <p:cNvSpPr/>
            <p:nvPr/>
          </p:nvSpPr>
          <p:spPr>
            <a:xfrm>
              <a:off x="17663" y="3317"/>
              <a:ext cx="45" cy="4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09"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60" name="任意多边形: 形状 185"/>
            <p:cNvSpPr/>
            <p:nvPr/>
          </p:nvSpPr>
          <p:spPr>
            <a:xfrm>
              <a:off x="18113" y="3317"/>
              <a:ext cx="45" cy="4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2921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61" name="任意多边形: 形状 186"/>
            <p:cNvSpPr/>
            <p:nvPr/>
          </p:nvSpPr>
          <p:spPr>
            <a:xfrm>
              <a:off x="18561" y="3317"/>
              <a:ext cx="45" cy="4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8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62" name="任意多边形: 形状 187"/>
            <p:cNvSpPr/>
            <p:nvPr/>
          </p:nvSpPr>
          <p:spPr>
            <a:xfrm>
              <a:off x="17887" y="3317"/>
              <a:ext cx="45" cy="4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78"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63" name="任意多边形: 形状 188"/>
            <p:cNvSpPr/>
            <p:nvPr/>
          </p:nvSpPr>
          <p:spPr>
            <a:xfrm>
              <a:off x="18337" y="3317"/>
              <a:ext cx="45" cy="4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11"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64" name="任意多边形: 形状 189"/>
            <p:cNvSpPr/>
            <p:nvPr/>
          </p:nvSpPr>
          <p:spPr>
            <a:xfrm>
              <a:off x="16541" y="3317"/>
              <a:ext cx="45" cy="45"/>
            </a:xfrm>
            <a:custGeom>
              <a:avLst/>
              <a:gdLst/>
              <a:ahLst/>
              <a:cxnLst/>
              <a:rect l="0" t="0" r="0" b="0"/>
              <a:pathLst>
                <a:path w="38101" h="38101">
                  <a:moveTo>
                    <a:pt x="19050" y="38100"/>
                  </a:moveTo>
                  <a:cubicBezTo>
                    <a:pt x="8890" y="38100"/>
                    <a:pt x="0" y="29210"/>
                    <a:pt x="0" y="19050"/>
                  </a:cubicBezTo>
                  <a:cubicBezTo>
                    <a:pt x="0" y="8890"/>
                    <a:pt x="8890" y="0"/>
                    <a:pt x="19050" y="0"/>
                  </a:cubicBezTo>
                  <a:cubicBezTo>
                    <a:pt x="29210" y="0"/>
                    <a:pt x="38100" y="8890"/>
                    <a:pt x="38100" y="19050"/>
                  </a:cubicBezTo>
                  <a:cubicBezTo>
                    <a:pt x="38100" y="30480"/>
                    <a:pt x="29210" y="38100"/>
                    <a:pt x="19050" y="3810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65" name="任意多边形: 形状 191"/>
            <p:cNvSpPr/>
            <p:nvPr/>
          </p:nvSpPr>
          <p:spPr>
            <a:xfrm>
              <a:off x="16765" y="3543"/>
              <a:ext cx="45" cy="4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762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66" name="任意多边形: 形状 192"/>
            <p:cNvSpPr/>
            <p:nvPr/>
          </p:nvSpPr>
          <p:spPr>
            <a:xfrm>
              <a:off x="16989" y="3543"/>
              <a:ext cx="45" cy="4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762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67" name="任意多边形: 形状 193"/>
            <p:cNvSpPr/>
            <p:nvPr/>
          </p:nvSpPr>
          <p:spPr>
            <a:xfrm>
              <a:off x="17213" y="3543"/>
              <a:ext cx="45" cy="4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30480" y="0"/>
                    <a:pt x="38100" y="762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68" name="任意多边形: 形状 194"/>
            <p:cNvSpPr/>
            <p:nvPr/>
          </p:nvSpPr>
          <p:spPr>
            <a:xfrm>
              <a:off x="17439" y="3543"/>
              <a:ext cx="45" cy="4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29211" y="0"/>
                    <a:pt x="38100" y="762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69" name="任意多边形: 形状 195"/>
            <p:cNvSpPr/>
            <p:nvPr/>
          </p:nvSpPr>
          <p:spPr>
            <a:xfrm>
              <a:off x="17663" y="3543"/>
              <a:ext cx="45" cy="4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09" y="0"/>
                    <a:pt x="38100" y="762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70" name="任意多边形: 形状 196"/>
            <p:cNvSpPr/>
            <p:nvPr/>
          </p:nvSpPr>
          <p:spPr>
            <a:xfrm>
              <a:off x="18113" y="3543"/>
              <a:ext cx="45" cy="4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29210" y="0"/>
                    <a:pt x="38100" y="762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71" name="任意多边形: 形状 197"/>
            <p:cNvSpPr/>
            <p:nvPr/>
          </p:nvSpPr>
          <p:spPr>
            <a:xfrm>
              <a:off x="18561" y="3543"/>
              <a:ext cx="45" cy="4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80" y="0"/>
                    <a:pt x="38100" y="762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72" name="任意多边形: 形状 198"/>
            <p:cNvSpPr/>
            <p:nvPr/>
          </p:nvSpPr>
          <p:spPr>
            <a:xfrm>
              <a:off x="17887" y="3543"/>
              <a:ext cx="45" cy="4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78" y="0"/>
                    <a:pt x="38100" y="762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73" name="任意多边形: 形状 199"/>
            <p:cNvSpPr/>
            <p:nvPr/>
          </p:nvSpPr>
          <p:spPr>
            <a:xfrm>
              <a:off x="18337" y="3543"/>
              <a:ext cx="45" cy="4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11" y="0"/>
                    <a:pt x="38100" y="762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74" name="任意多边形: 形状 200"/>
            <p:cNvSpPr/>
            <p:nvPr/>
          </p:nvSpPr>
          <p:spPr>
            <a:xfrm>
              <a:off x="16541" y="3541"/>
              <a:ext cx="45" cy="45"/>
            </a:xfrm>
            <a:custGeom>
              <a:avLst/>
              <a:gdLst/>
              <a:ahLst/>
              <a:cxnLst/>
              <a:rect l="0" t="0" r="0" b="0"/>
              <a:pathLst>
                <a:path w="38101" h="38101">
                  <a:moveTo>
                    <a:pt x="19050" y="38100"/>
                  </a:moveTo>
                  <a:cubicBezTo>
                    <a:pt x="8890" y="38100"/>
                    <a:pt x="0" y="29210"/>
                    <a:pt x="0" y="19050"/>
                  </a:cubicBezTo>
                  <a:cubicBezTo>
                    <a:pt x="0" y="8890"/>
                    <a:pt x="8890" y="0"/>
                    <a:pt x="19050" y="0"/>
                  </a:cubicBezTo>
                  <a:cubicBezTo>
                    <a:pt x="29210" y="0"/>
                    <a:pt x="38100" y="8890"/>
                    <a:pt x="38100" y="19050"/>
                  </a:cubicBezTo>
                  <a:cubicBezTo>
                    <a:pt x="38100" y="30480"/>
                    <a:pt x="29210" y="38100"/>
                    <a:pt x="19050" y="3810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75" name="任意多边形: 形状 202"/>
            <p:cNvSpPr/>
            <p:nvPr/>
          </p:nvSpPr>
          <p:spPr>
            <a:xfrm>
              <a:off x="16765" y="3767"/>
              <a:ext cx="45" cy="4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76" name="任意多边形: 形状 203"/>
            <p:cNvSpPr/>
            <p:nvPr/>
          </p:nvSpPr>
          <p:spPr>
            <a:xfrm>
              <a:off x="16989" y="3767"/>
              <a:ext cx="45" cy="4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77" name="任意多边形: 形状 204"/>
            <p:cNvSpPr/>
            <p:nvPr/>
          </p:nvSpPr>
          <p:spPr>
            <a:xfrm>
              <a:off x="17213" y="3767"/>
              <a:ext cx="45" cy="4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3048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78" name="任意多边形: 形状 205"/>
            <p:cNvSpPr/>
            <p:nvPr/>
          </p:nvSpPr>
          <p:spPr>
            <a:xfrm>
              <a:off x="17439" y="3767"/>
              <a:ext cx="45" cy="4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29211"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79" name="任意多边形: 形状 206"/>
            <p:cNvSpPr/>
            <p:nvPr/>
          </p:nvSpPr>
          <p:spPr>
            <a:xfrm>
              <a:off x="17663" y="3767"/>
              <a:ext cx="45" cy="4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09"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80" name="任意多边形: 形状 207"/>
            <p:cNvSpPr/>
            <p:nvPr/>
          </p:nvSpPr>
          <p:spPr>
            <a:xfrm>
              <a:off x="18113" y="3767"/>
              <a:ext cx="45" cy="4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2921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81" name="任意多边形: 形状 208"/>
            <p:cNvSpPr/>
            <p:nvPr/>
          </p:nvSpPr>
          <p:spPr>
            <a:xfrm>
              <a:off x="18561" y="3767"/>
              <a:ext cx="45" cy="4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8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82" name="任意多边形: 形状 209"/>
            <p:cNvSpPr/>
            <p:nvPr/>
          </p:nvSpPr>
          <p:spPr>
            <a:xfrm>
              <a:off x="17887" y="3767"/>
              <a:ext cx="45" cy="4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78"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83" name="任意多边形: 形状 210"/>
            <p:cNvSpPr/>
            <p:nvPr/>
          </p:nvSpPr>
          <p:spPr>
            <a:xfrm>
              <a:off x="18337" y="3767"/>
              <a:ext cx="45" cy="4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11"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84" name="任意多边形: 形状 211"/>
            <p:cNvSpPr/>
            <p:nvPr/>
          </p:nvSpPr>
          <p:spPr>
            <a:xfrm>
              <a:off x="16541" y="3767"/>
              <a:ext cx="45" cy="45"/>
            </a:xfrm>
            <a:custGeom>
              <a:avLst/>
              <a:gdLst/>
              <a:ahLst/>
              <a:cxnLst/>
              <a:rect l="0" t="0" r="0" b="0"/>
              <a:pathLst>
                <a:path w="38101" h="38101">
                  <a:moveTo>
                    <a:pt x="19050" y="38100"/>
                  </a:moveTo>
                  <a:cubicBezTo>
                    <a:pt x="8890" y="38100"/>
                    <a:pt x="0" y="29210"/>
                    <a:pt x="0" y="19050"/>
                  </a:cubicBezTo>
                  <a:cubicBezTo>
                    <a:pt x="0" y="8890"/>
                    <a:pt x="8890" y="0"/>
                    <a:pt x="19050" y="0"/>
                  </a:cubicBezTo>
                  <a:cubicBezTo>
                    <a:pt x="29210" y="0"/>
                    <a:pt x="38100" y="8890"/>
                    <a:pt x="38100" y="19050"/>
                  </a:cubicBezTo>
                  <a:cubicBezTo>
                    <a:pt x="38100" y="29210"/>
                    <a:pt x="29210" y="38100"/>
                    <a:pt x="19050" y="3810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85" name="任意多边形: 形状 213"/>
            <p:cNvSpPr/>
            <p:nvPr/>
          </p:nvSpPr>
          <p:spPr>
            <a:xfrm>
              <a:off x="16765" y="3991"/>
              <a:ext cx="45" cy="4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86" name="任意多边形: 形状 214"/>
            <p:cNvSpPr/>
            <p:nvPr/>
          </p:nvSpPr>
          <p:spPr>
            <a:xfrm>
              <a:off x="16989" y="3991"/>
              <a:ext cx="45" cy="4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87" name="任意多边形: 形状 215"/>
            <p:cNvSpPr/>
            <p:nvPr/>
          </p:nvSpPr>
          <p:spPr>
            <a:xfrm>
              <a:off x="17213" y="3991"/>
              <a:ext cx="45" cy="4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3048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88" name="任意多边形: 形状 216"/>
            <p:cNvSpPr/>
            <p:nvPr/>
          </p:nvSpPr>
          <p:spPr>
            <a:xfrm>
              <a:off x="17439" y="3991"/>
              <a:ext cx="45" cy="4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29211"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89" name="任意多边形: 形状 217"/>
            <p:cNvSpPr/>
            <p:nvPr/>
          </p:nvSpPr>
          <p:spPr>
            <a:xfrm>
              <a:off x="17663" y="3991"/>
              <a:ext cx="45" cy="4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09"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90" name="任意多边形: 形状 218"/>
            <p:cNvSpPr/>
            <p:nvPr/>
          </p:nvSpPr>
          <p:spPr>
            <a:xfrm>
              <a:off x="18113" y="3991"/>
              <a:ext cx="45" cy="4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2921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91" name="任意多边形: 形状 219"/>
            <p:cNvSpPr/>
            <p:nvPr/>
          </p:nvSpPr>
          <p:spPr>
            <a:xfrm>
              <a:off x="18561" y="3991"/>
              <a:ext cx="45" cy="4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8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92" name="任意多边形: 形状 220"/>
            <p:cNvSpPr/>
            <p:nvPr/>
          </p:nvSpPr>
          <p:spPr>
            <a:xfrm>
              <a:off x="17887" y="3991"/>
              <a:ext cx="45" cy="4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78"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93" name="任意多边形: 形状 221"/>
            <p:cNvSpPr/>
            <p:nvPr/>
          </p:nvSpPr>
          <p:spPr>
            <a:xfrm>
              <a:off x="18337" y="3991"/>
              <a:ext cx="45" cy="4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11"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94" name="任意多边形: 形状 222"/>
            <p:cNvSpPr/>
            <p:nvPr/>
          </p:nvSpPr>
          <p:spPr>
            <a:xfrm>
              <a:off x="16541" y="3991"/>
              <a:ext cx="45" cy="45"/>
            </a:xfrm>
            <a:custGeom>
              <a:avLst/>
              <a:gdLst/>
              <a:ahLst/>
              <a:cxnLst/>
              <a:rect l="0" t="0" r="0" b="0"/>
              <a:pathLst>
                <a:path w="38101" h="38101">
                  <a:moveTo>
                    <a:pt x="19050" y="38100"/>
                  </a:moveTo>
                  <a:cubicBezTo>
                    <a:pt x="8890" y="38100"/>
                    <a:pt x="0" y="29210"/>
                    <a:pt x="0" y="19050"/>
                  </a:cubicBezTo>
                  <a:cubicBezTo>
                    <a:pt x="0" y="8890"/>
                    <a:pt x="8890" y="0"/>
                    <a:pt x="19050" y="0"/>
                  </a:cubicBezTo>
                  <a:cubicBezTo>
                    <a:pt x="29210" y="0"/>
                    <a:pt x="38100" y="8890"/>
                    <a:pt x="38100" y="19050"/>
                  </a:cubicBezTo>
                  <a:cubicBezTo>
                    <a:pt x="38100" y="29210"/>
                    <a:pt x="29210" y="38100"/>
                    <a:pt x="19050" y="3810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95" name="任意多边形: 形状 224"/>
            <p:cNvSpPr/>
            <p:nvPr/>
          </p:nvSpPr>
          <p:spPr>
            <a:xfrm>
              <a:off x="16765" y="4217"/>
              <a:ext cx="45" cy="4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762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96" name="任意多边形: 形状 225"/>
            <p:cNvSpPr/>
            <p:nvPr/>
          </p:nvSpPr>
          <p:spPr>
            <a:xfrm>
              <a:off x="16989" y="4217"/>
              <a:ext cx="45" cy="4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762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97" name="任意多边形: 形状 226"/>
            <p:cNvSpPr/>
            <p:nvPr/>
          </p:nvSpPr>
          <p:spPr>
            <a:xfrm>
              <a:off x="17213" y="4217"/>
              <a:ext cx="45" cy="4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30480" y="0"/>
                    <a:pt x="38100" y="762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98" name="任意多边形: 形状 227"/>
            <p:cNvSpPr/>
            <p:nvPr/>
          </p:nvSpPr>
          <p:spPr>
            <a:xfrm>
              <a:off x="17439" y="4217"/>
              <a:ext cx="45" cy="4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29211" y="0"/>
                    <a:pt x="38100" y="762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99" name="任意多边形: 形状 228"/>
            <p:cNvSpPr/>
            <p:nvPr/>
          </p:nvSpPr>
          <p:spPr>
            <a:xfrm>
              <a:off x="17663" y="4217"/>
              <a:ext cx="45" cy="4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09" y="0"/>
                    <a:pt x="38100" y="762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100" name="任意多边形: 形状 229"/>
            <p:cNvSpPr/>
            <p:nvPr/>
          </p:nvSpPr>
          <p:spPr>
            <a:xfrm>
              <a:off x="18113" y="4217"/>
              <a:ext cx="45" cy="4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29210" y="0"/>
                    <a:pt x="38100" y="762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101" name="任意多边形: 形状 230"/>
            <p:cNvSpPr/>
            <p:nvPr/>
          </p:nvSpPr>
          <p:spPr>
            <a:xfrm>
              <a:off x="18561" y="4217"/>
              <a:ext cx="45" cy="4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80" y="0"/>
                    <a:pt x="38100" y="762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102" name="任意多边形: 形状 231"/>
            <p:cNvSpPr/>
            <p:nvPr/>
          </p:nvSpPr>
          <p:spPr>
            <a:xfrm>
              <a:off x="17887" y="4217"/>
              <a:ext cx="45" cy="4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78" y="0"/>
                    <a:pt x="38100" y="762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103" name="任意多边形: 形状 232"/>
            <p:cNvSpPr/>
            <p:nvPr/>
          </p:nvSpPr>
          <p:spPr>
            <a:xfrm>
              <a:off x="18337" y="4217"/>
              <a:ext cx="45" cy="4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11" y="0"/>
                    <a:pt x="38100" y="762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104" name="任意多边形: 形状 233"/>
            <p:cNvSpPr/>
            <p:nvPr/>
          </p:nvSpPr>
          <p:spPr>
            <a:xfrm>
              <a:off x="16541" y="4215"/>
              <a:ext cx="45" cy="45"/>
            </a:xfrm>
            <a:custGeom>
              <a:avLst/>
              <a:gdLst/>
              <a:ahLst/>
              <a:cxnLst/>
              <a:rect l="0" t="0" r="0" b="0"/>
              <a:pathLst>
                <a:path w="38101" h="38101">
                  <a:moveTo>
                    <a:pt x="19050" y="38100"/>
                  </a:moveTo>
                  <a:cubicBezTo>
                    <a:pt x="8890" y="38100"/>
                    <a:pt x="0" y="29210"/>
                    <a:pt x="0" y="19050"/>
                  </a:cubicBezTo>
                  <a:cubicBezTo>
                    <a:pt x="0" y="8890"/>
                    <a:pt x="8890" y="0"/>
                    <a:pt x="19050" y="0"/>
                  </a:cubicBezTo>
                  <a:cubicBezTo>
                    <a:pt x="29210" y="0"/>
                    <a:pt x="38100" y="8890"/>
                    <a:pt x="38100" y="19050"/>
                  </a:cubicBezTo>
                  <a:cubicBezTo>
                    <a:pt x="38100" y="30480"/>
                    <a:pt x="29210" y="38100"/>
                    <a:pt x="19050" y="3810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105" name="任意多边形: 形状 235"/>
            <p:cNvSpPr/>
            <p:nvPr/>
          </p:nvSpPr>
          <p:spPr>
            <a:xfrm>
              <a:off x="16765" y="4441"/>
              <a:ext cx="45" cy="4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106" name="任意多边形: 形状 236"/>
            <p:cNvSpPr/>
            <p:nvPr/>
          </p:nvSpPr>
          <p:spPr>
            <a:xfrm>
              <a:off x="16989" y="4441"/>
              <a:ext cx="45" cy="4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107" name="任意多边形: 形状 237"/>
            <p:cNvSpPr/>
            <p:nvPr/>
          </p:nvSpPr>
          <p:spPr>
            <a:xfrm>
              <a:off x="17213" y="4441"/>
              <a:ext cx="45" cy="4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3048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108" name="任意多边形: 形状 238"/>
            <p:cNvSpPr/>
            <p:nvPr/>
          </p:nvSpPr>
          <p:spPr>
            <a:xfrm>
              <a:off x="17439" y="4441"/>
              <a:ext cx="45" cy="4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29211"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109" name="任意多边形: 形状 239"/>
            <p:cNvSpPr/>
            <p:nvPr/>
          </p:nvSpPr>
          <p:spPr>
            <a:xfrm>
              <a:off x="17663" y="4441"/>
              <a:ext cx="45" cy="4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09"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110" name="任意多边形: 形状 240"/>
            <p:cNvSpPr/>
            <p:nvPr/>
          </p:nvSpPr>
          <p:spPr>
            <a:xfrm>
              <a:off x="18113" y="4441"/>
              <a:ext cx="45" cy="4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2921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111" name="任意多边形: 形状 241"/>
            <p:cNvSpPr/>
            <p:nvPr/>
          </p:nvSpPr>
          <p:spPr>
            <a:xfrm>
              <a:off x="18561" y="4441"/>
              <a:ext cx="45" cy="4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8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112" name="任意多边形: 形状 242"/>
            <p:cNvSpPr/>
            <p:nvPr/>
          </p:nvSpPr>
          <p:spPr>
            <a:xfrm>
              <a:off x="17887" y="4441"/>
              <a:ext cx="45" cy="4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78"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113" name="任意多边形: 形状 243"/>
            <p:cNvSpPr/>
            <p:nvPr/>
          </p:nvSpPr>
          <p:spPr>
            <a:xfrm>
              <a:off x="18337" y="4441"/>
              <a:ext cx="45" cy="4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11"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114" name="任意多边形: 形状 244"/>
            <p:cNvSpPr/>
            <p:nvPr/>
          </p:nvSpPr>
          <p:spPr>
            <a:xfrm>
              <a:off x="16541" y="4441"/>
              <a:ext cx="45" cy="45"/>
            </a:xfrm>
            <a:custGeom>
              <a:avLst/>
              <a:gdLst/>
              <a:ahLst/>
              <a:cxnLst/>
              <a:rect l="0" t="0" r="0" b="0"/>
              <a:pathLst>
                <a:path w="38101" h="38101">
                  <a:moveTo>
                    <a:pt x="19050" y="38100"/>
                  </a:moveTo>
                  <a:cubicBezTo>
                    <a:pt x="8890" y="38100"/>
                    <a:pt x="0" y="29210"/>
                    <a:pt x="0" y="19050"/>
                  </a:cubicBezTo>
                  <a:cubicBezTo>
                    <a:pt x="0" y="8890"/>
                    <a:pt x="8890" y="0"/>
                    <a:pt x="19050" y="0"/>
                  </a:cubicBezTo>
                  <a:cubicBezTo>
                    <a:pt x="29210" y="0"/>
                    <a:pt x="38100" y="8890"/>
                    <a:pt x="38100" y="19050"/>
                  </a:cubicBezTo>
                  <a:cubicBezTo>
                    <a:pt x="38100" y="29210"/>
                    <a:pt x="29210" y="38100"/>
                    <a:pt x="19050" y="3810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grpSp>
    </p:spTree>
    <p:extLst>
      <p:ext uri="{BB962C8B-B14F-4D97-AF65-F5344CB8AC3E}">
        <p14:creationId xmlns:p14="http://schemas.microsoft.com/office/powerpoint/2010/main" val="4259434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randombar(horizontal)">
                                      <p:cBhvr>
                                        <p:cTn id="10" dur="500"/>
                                        <p:tgtEl>
                                          <p:spTgt spid="14"/>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randombar(horizontal)">
                                      <p:cBhvr>
                                        <p:cTn id="13" dur="500"/>
                                        <p:tgtEl>
                                          <p:spTgt spid="15"/>
                                        </p:tgtEl>
                                      </p:cBhvr>
                                    </p:animEffect>
                                  </p:childTnLst>
                                </p:cTn>
                              </p:par>
                              <p:par>
                                <p:cTn id="14" presetID="22" presetClass="entr" presetSubtype="8" fill="hold" nodeType="withEffect">
                                  <p:stCondLst>
                                    <p:cond delay="0"/>
                                  </p:stCondLst>
                                  <p:childTnLst>
                                    <p:set>
                                      <p:cBhvr>
                                        <p:cTn id="15" dur="1" fill="hold">
                                          <p:stCondLst>
                                            <p:cond delay="0"/>
                                          </p:stCondLst>
                                        </p:cTn>
                                        <p:tgtEl>
                                          <p:spTgt spid="115"/>
                                        </p:tgtEl>
                                        <p:attrNameLst>
                                          <p:attrName>style.visibility</p:attrName>
                                        </p:attrNameLst>
                                      </p:cBhvr>
                                      <p:to>
                                        <p:strVal val="visible"/>
                                      </p:to>
                                    </p:set>
                                    <p:animEffect transition="in" filter="wipe(left)">
                                      <p:cBhvr>
                                        <p:cTn id="16" dur="5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4" grpId="0"/>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a:extLst>
              <a:ext uri="{FF2B5EF4-FFF2-40B4-BE49-F238E27FC236}">
                <a16:creationId xmlns:a16="http://schemas.microsoft.com/office/drawing/2014/main" id="{4E8F15DB-68D6-4E6D-B7F9-438E02BAFEDA}"/>
              </a:ext>
            </a:extLst>
          </p:cNvPr>
          <p:cNvSpPr/>
          <p:nvPr/>
        </p:nvSpPr>
        <p:spPr>
          <a:xfrm>
            <a:off x="6746699" y="3227412"/>
            <a:ext cx="5095234" cy="932005"/>
          </a:xfrm>
          <a:prstGeom prst="roundRect">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pic>
        <p:nvPicPr>
          <p:cNvPr id="16" name="图片 15">
            <a:extLst>
              <a:ext uri="{FF2B5EF4-FFF2-40B4-BE49-F238E27FC236}">
                <a16:creationId xmlns:a16="http://schemas.microsoft.com/office/drawing/2014/main" id="{2957F98E-7515-4F22-8F28-A97AA3F16D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489510"/>
            <a:ext cx="12192000" cy="1368490"/>
          </a:xfrm>
          <a:prstGeom prst="rect">
            <a:avLst/>
          </a:prstGeom>
        </p:spPr>
      </p:pic>
      <p:sp>
        <p:nvSpPr>
          <p:cNvPr id="2" name="矩形: 圆角 1">
            <a:extLst>
              <a:ext uri="{FF2B5EF4-FFF2-40B4-BE49-F238E27FC236}">
                <a16:creationId xmlns:a16="http://schemas.microsoft.com/office/drawing/2014/main" id="{396826E5-1933-4D08-9849-A25CB1FD0ABB}"/>
              </a:ext>
            </a:extLst>
          </p:cNvPr>
          <p:cNvSpPr/>
          <p:nvPr/>
        </p:nvSpPr>
        <p:spPr>
          <a:xfrm>
            <a:off x="143738" y="371192"/>
            <a:ext cx="5704801" cy="1368961"/>
          </a:xfrm>
          <a:prstGeom prst="roundRect">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6810074" y="209355"/>
            <a:ext cx="4811710" cy="2922404"/>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970CE2FB-3157-4507-A566-8D579B121C2D}"/>
              </a:ext>
            </a:extLst>
          </p:cNvPr>
          <p:cNvSpPr txBox="1"/>
          <p:nvPr/>
        </p:nvSpPr>
        <p:spPr>
          <a:xfrm>
            <a:off x="71303" y="566411"/>
            <a:ext cx="6990329" cy="1077218"/>
          </a:xfrm>
          <a:prstGeom prst="rect">
            <a:avLst/>
          </a:prstGeom>
          <a:noFill/>
        </p:spPr>
        <p:txBody>
          <a:bodyPr wrap="square" rtlCol="0">
            <a:spAutoFit/>
          </a:bodyPr>
          <a:lstStyle/>
          <a:p>
            <a:r>
              <a:rPr lang="zh-CN" altLang="en-US" sz="3200" dirty="0">
                <a:solidFill>
                  <a:srgbClr val="FF0000"/>
                </a:solidFill>
                <a:latin typeface="华文新魏" panose="02010800040101010101" pitchFamily="2" charset="-122"/>
                <a:ea typeface="华文新魏" panose="02010800040101010101" pitchFamily="2" charset="-122"/>
              </a:rPr>
              <a:t>（三）由机械记忆逐步</a:t>
            </a:r>
            <a:endParaRPr lang="en-US" altLang="zh-CN" sz="3200" dirty="0">
              <a:solidFill>
                <a:srgbClr val="FF0000"/>
              </a:solidFill>
              <a:latin typeface="华文新魏" panose="02010800040101010101" pitchFamily="2" charset="-122"/>
              <a:ea typeface="华文新魏" panose="02010800040101010101" pitchFamily="2" charset="-122"/>
            </a:endParaRPr>
          </a:p>
          <a:p>
            <a:r>
              <a:rPr lang="zh-CN" altLang="en-US" sz="3200" dirty="0">
                <a:solidFill>
                  <a:srgbClr val="FF0000"/>
                </a:solidFill>
                <a:latin typeface="华文新魏" panose="02010800040101010101" pitchFamily="2" charset="-122"/>
                <a:ea typeface="华文新魏" panose="02010800040101010101" pitchFamily="2" charset="-122"/>
              </a:rPr>
              <a:t>            向意义记 忆发展</a:t>
            </a:r>
            <a:endParaRPr lang="en-US" altLang="zh-CN" sz="2000" dirty="0"/>
          </a:p>
        </p:txBody>
      </p:sp>
      <p:sp>
        <p:nvSpPr>
          <p:cNvPr id="15" name="文本框 14">
            <a:extLst>
              <a:ext uri="{FF2B5EF4-FFF2-40B4-BE49-F238E27FC236}">
                <a16:creationId xmlns:a16="http://schemas.microsoft.com/office/drawing/2014/main" id="{6FE20C2E-DD4D-4653-B4EF-AAB68807C88F}"/>
              </a:ext>
            </a:extLst>
          </p:cNvPr>
          <p:cNvSpPr txBox="1"/>
          <p:nvPr/>
        </p:nvSpPr>
        <p:spPr>
          <a:xfrm>
            <a:off x="143738" y="2017827"/>
            <a:ext cx="6126653" cy="3785652"/>
          </a:xfrm>
          <a:prstGeom prst="rect">
            <a:avLst/>
          </a:prstGeom>
          <a:noFill/>
        </p:spPr>
        <p:txBody>
          <a:bodyPr wrap="square" rtlCol="0">
            <a:spAutoFit/>
          </a:bodyPr>
          <a:lstStyle/>
          <a:p>
            <a:r>
              <a:rPr lang="en-US" altLang="zh-CN" sz="2000" dirty="0">
                <a:solidFill>
                  <a:srgbClr val="00B0F0"/>
                </a:solidFill>
                <a:latin typeface="华文新魏" panose="02010800040101010101" pitchFamily="2" charset="-122"/>
                <a:ea typeface="华文新魏" panose="02010800040101010101" pitchFamily="2" charset="-122"/>
              </a:rPr>
              <a:t>1. </a:t>
            </a:r>
            <a:r>
              <a:rPr lang="zh-CN" altLang="en-US" sz="2000" dirty="0">
                <a:solidFill>
                  <a:srgbClr val="00B0F0"/>
                </a:solidFill>
                <a:latin typeface="华文新魏" panose="02010800040101010101" pitchFamily="2" charset="-122"/>
                <a:ea typeface="华文新魏" panose="02010800040101010101" pitchFamily="2" charset="-122"/>
              </a:rPr>
              <a:t>机械记忆更多运用</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幼儿的机械记忆能力很强，他能背诵很多诗歌，能重复大人讲过的话，能模仿成人的活动。这些记忆的结果往往使人误以为他们也懂得了很多，以致给幼儿提出过高的要求。</a:t>
            </a:r>
          </a:p>
          <a:p>
            <a:r>
              <a:rPr lang="en-US" altLang="zh-CN" sz="2000" dirty="0">
                <a:solidFill>
                  <a:srgbClr val="00B0F0"/>
                </a:solidFill>
                <a:latin typeface="华文新魏" panose="02010800040101010101" pitchFamily="2" charset="-122"/>
                <a:ea typeface="华文新魏" panose="02010800040101010101" pitchFamily="2" charset="-122"/>
              </a:rPr>
              <a:t>2. </a:t>
            </a:r>
            <a:r>
              <a:rPr lang="zh-CN" altLang="en-US" sz="2000" dirty="0">
                <a:solidFill>
                  <a:srgbClr val="00B0F0"/>
                </a:solidFill>
                <a:latin typeface="华文新魏" panose="02010800040101010101" pitchFamily="2" charset="-122"/>
                <a:ea typeface="华文新魏" panose="02010800040101010101" pitchFamily="2" charset="-122"/>
              </a:rPr>
              <a:t>意义记忆的效果优于机械记忆</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随着年龄的增长、理解能力的提高，幼儿的意义记忆活动逐渐增多，幼儿逐步向“在理解的基础上记忆”发展。幼儿生活经验的丰富与成人语言的指导都有助于幼儿理解力的提高。一旦幼儿能够理解某个事物的意义，他对这个内容的记忆效果就会超过机械记忆的效果。</a:t>
            </a:r>
            <a:endParaRPr lang="zh-CN" altLang="en-US" sz="14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11" name="文本框 10">
            <a:extLst>
              <a:ext uri="{FF2B5EF4-FFF2-40B4-BE49-F238E27FC236}">
                <a16:creationId xmlns:a16="http://schemas.microsoft.com/office/drawing/2014/main" id="{4B7EA56F-B145-48BB-B4A2-ECDAC89384F7}"/>
              </a:ext>
            </a:extLst>
          </p:cNvPr>
          <p:cNvSpPr txBox="1"/>
          <p:nvPr/>
        </p:nvSpPr>
        <p:spPr>
          <a:xfrm>
            <a:off x="6810074" y="3488815"/>
            <a:ext cx="5483460" cy="461558"/>
          </a:xfrm>
          <a:prstGeom prst="rect">
            <a:avLst/>
          </a:prstGeom>
          <a:noFill/>
        </p:spPr>
        <p:txBody>
          <a:bodyPr wrap="square" rtlCol="0">
            <a:spAutoFit/>
          </a:bodyPr>
          <a:lstStyle/>
          <a:p>
            <a:r>
              <a:rPr lang="zh-CN" altLang="en-US" sz="2400" dirty="0">
                <a:solidFill>
                  <a:srgbClr val="FF0000"/>
                </a:solidFill>
                <a:latin typeface="华文新魏" panose="02010800040101010101" pitchFamily="2" charset="-122"/>
                <a:ea typeface="华文新魏" panose="02010800040101010101" pitchFamily="2" charset="-122"/>
              </a:rPr>
              <a:t>（四）记忆的精确性和正确性较差</a:t>
            </a:r>
            <a:endParaRPr lang="en-US" altLang="zh-CN" sz="1600" dirty="0"/>
          </a:p>
        </p:txBody>
      </p:sp>
      <p:sp>
        <p:nvSpPr>
          <p:cNvPr id="12" name="文本框 11">
            <a:extLst>
              <a:ext uri="{FF2B5EF4-FFF2-40B4-BE49-F238E27FC236}">
                <a16:creationId xmlns:a16="http://schemas.microsoft.com/office/drawing/2014/main" id="{D03A1AC3-174F-4B7C-BDCF-23B3F308334F}"/>
              </a:ext>
            </a:extLst>
          </p:cNvPr>
          <p:cNvSpPr txBox="1"/>
          <p:nvPr/>
        </p:nvSpPr>
        <p:spPr>
          <a:xfrm>
            <a:off x="6947889" y="4260264"/>
            <a:ext cx="4805962" cy="2031325"/>
          </a:xfrm>
          <a:prstGeom prst="rect">
            <a:avLst/>
          </a:prstGeom>
          <a:noFill/>
        </p:spPr>
        <p:txBody>
          <a:bodyPr wrap="square" rtlCol="0">
            <a:spAutoFit/>
          </a:bodyPr>
          <a:lstStyle/>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在幼儿的学习与生活中，幼儿容易出现把现实和想象混淆的情况（被成人定义为“说谎”现象），容易用自己虚构的内容来补充自己记忆中残缺的部分，把自己主观想象的事情当作自己亲身经历的事情。往往表现为：回忆活动时回忆的材料大量遗漏；错误率高；易出现歪曲事实的现象。</a:t>
            </a:r>
            <a:endParaRPr lang="zh-CN" altLang="en-US" sz="1200" dirty="0">
              <a:solidFill>
                <a:schemeClr val="tx1">
                  <a:lumMod val="65000"/>
                  <a:lumOff val="35000"/>
                </a:schemeClr>
              </a:solidFill>
              <a:latin typeface="华文楷体" panose="02010600040101010101" pitchFamily="2" charset="-122"/>
              <a:ea typeface="华文楷体" panose="02010600040101010101" pitchFamily="2" charset="-122"/>
            </a:endParaRPr>
          </a:p>
        </p:txBody>
      </p:sp>
      <p:cxnSp>
        <p:nvCxnSpPr>
          <p:cNvPr id="13" name="直接连接符 12"/>
          <p:cNvCxnSpPr/>
          <p:nvPr/>
        </p:nvCxnSpPr>
        <p:spPr>
          <a:xfrm flipH="1">
            <a:off x="6435186" y="3505200"/>
            <a:ext cx="76757" cy="3191506"/>
          </a:xfrm>
          <a:prstGeom prst="line">
            <a:avLst/>
          </a:prstGeom>
          <a:noFill/>
          <a:ln w="12700" cap="flat" cmpd="sng" algn="ctr">
            <a:solidFill>
              <a:srgbClr val="FFFFFF">
                <a:lumMod val="75000"/>
              </a:srgbClr>
            </a:solidFill>
            <a:prstDash val="dash"/>
            <a:miter lim="800000"/>
          </a:ln>
          <a:effectLst/>
        </p:spPr>
      </p:cxnSp>
    </p:spTree>
    <p:extLst>
      <p:ext uri="{BB962C8B-B14F-4D97-AF65-F5344CB8AC3E}">
        <p14:creationId xmlns:p14="http://schemas.microsoft.com/office/powerpoint/2010/main" val="1673084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ppt_x"/>
                                          </p:val>
                                        </p:tav>
                                        <p:tav tm="100000">
                                          <p:val>
                                            <p:strVal val="#ppt_x"/>
                                          </p:val>
                                        </p:tav>
                                      </p:tavLst>
                                    </p:anim>
                                    <p:anim calcmode="lin" valueType="num">
                                      <p:cBhvr additive="base">
                                        <p:cTn id="28" dur="500" fill="hold"/>
                                        <p:tgtEl>
                                          <p:spTgt spid="1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additive="base">
                                        <p:cTn id="35" dur="500" fill="hold"/>
                                        <p:tgtEl>
                                          <p:spTgt spid="2"/>
                                        </p:tgtEl>
                                        <p:attrNameLst>
                                          <p:attrName>ppt_x</p:attrName>
                                        </p:attrNameLst>
                                      </p:cBhvr>
                                      <p:tavLst>
                                        <p:tav tm="0">
                                          <p:val>
                                            <p:strVal val="#ppt_x"/>
                                          </p:val>
                                        </p:tav>
                                        <p:tav tm="100000">
                                          <p:val>
                                            <p:strVal val="#ppt_x"/>
                                          </p:val>
                                        </p:tav>
                                      </p:tavLst>
                                    </p:anim>
                                    <p:anim calcmode="lin" valueType="num">
                                      <p:cBhvr additive="base">
                                        <p:cTn id="36" dur="500" fill="hold"/>
                                        <p:tgtEl>
                                          <p:spTgt spid="2"/>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fill="hold"/>
                                        <p:tgtEl>
                                          <p:spTgt spid="13"/>
                                        </p:tgtEl>
                                        <p:attrNameLst>
                                          <p:attrName>ppt_x</p:attrName>
                                        </p:attrNameLst>
                                      </p:cBhvr>
                                      <p:tavLst>
                                        <p:tav tm="0">
                                          <p:val>
                                            <p:strVal val="#ppt_x"/>
                                          </p:val>
                                        </p:tav>
                                        <p:tav tm="100000">
                                          <p:val>
                                            <p:strVal val="#ppt_x"/>
                                          </p:val>
                                        </p:tav>
                                      </p:tavLst>
                                    </p:anim>
                                    <p:anim calcmode="lin" valueType="num">
                                      <p:cBhvr additive="base">
                                        <p:cTn id="4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P spid="3" grpId="0" animBg="1"/>
      <p:bldP spid="14" grpId="0"/>
      <p:bldP spid="15" grpId="0"/>
      <p:bldP spid="11"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 y="1240"/>
            <a:ext cx="12187592" cy="6855520"/>
          </a:xfrm>
          <a:prstGeom prst="rect">
            <a:avLst/>
          </a:prstGeom>
        </p:spPr>
      </p:pic>
      <p:sp>
        <p:nvSpPr>
          <p:cNvPr id="10" name="Shape 18"/>
          <p:cNvSpPr/>
          <p:nvPr/>
        </p:nvSpPr>
        <p:spPr>
          <a:xfrm>
            <a:off x="4688553" y="1279697"/>
            <a:ext cx="2073786" cy="738015"/>
          </a:xfrm>
          <a:prstGeom prst="roundRect">
            <a:avLst>
              <a:gd name="adj" fmla="val 50000"/>
            </a:avLst>
          </a:prstGeom>
          <a:solidFill>
            <a:srgbClr val="519B5C"/>
          </a:solidFill>
          <a:ln w="12700" cap="flat">
            <a:solidFill>
              <a:srgbClr val="519B5C"/>
            </a:solidFill>
            <a:prstDash val="solid"/>
            <a:miter lim="400000"/>
          </a:ln>
          <a:effectLst/>
        </p:spPr>
        <p:txBody>
          <a:bodyPr wrap="square" lIns="19046" tIns="19046" rIns="19046" bIns="19046" numCol="1" anchor="ctr">
            <a:noAutofit/>
          </a:bodyPr>
          <a:lstStyle/>
          <a:p>
            <a:pPr defTabSz="914217">
              <a:defRPr/>
            </a:pPr>
            <a:endParaRPr sz="1750" kern="0">
              <a:solidFill>
                <a:srgbClr val="5D9D2F"/>
              </a:solidFill>
              <a:latin typeface="华文新魏" panose="02010800040101010101" pitchFamily="2" charset="-122"/>
              <a:ea typeface="华文新魏" panose="02010800040101010101" pitchFamily="2" charset="-122"/>
            </a:endParaRPr>
          </a:p>
        </p:txBody>
      </p:sp>
      <p:sp>
        <p:nvSpPr>
          <p:cNvPr id="19" name="矩形 18"/>
          <p:cNvSpPr/>
          <p:nvPr/>
        </p:nvSpPr>
        <p:spPr>
          <a:xfrm>
            <a:off x="4688554" y="1196096"/>
            <a:ext cx="2073784" cy="933058"/>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599" dirty="0">
                <a:solidFill>
                  <a:schemeClr val="bg1"/>
                </a:solidFill>
                <a:latin typeface="华文新魏" panose="02010800040101010101" pitchFamily="2" charset="-122"/>
                <a:ea typeface="华文新魏" panose="02010800040101010101" pitchFamily="2" charset="-122"/>
              </a:rPr>
              <a:t>第三节</a:t>
            </a:r>
            <a:endParaRPr lang="zh-CN" altLang="en-US" sz="3599" dirty="0">
              <a:solidFill>
                <a:schemeClr val="bg1"/>
              </a:solidFill>
              <a:latin typeface="华文新魏" panose="02010800040101010101" pitchFamily="2" charset="-122"/>
              <a:ea typeface="华文新魏" panose="02010800040101010101" pitchFamily="2" charset="-122"/>
            </a:endParaRPr>
          </a:p>
        </p:txBody>
      </p:sp>
      <p:sp>
        <p:nvSpPr>
          <p:cNvPr id="21" name="矩形 20"/>
          <p:cNvSpPr/>
          <p:nvPr/>
        </p:nvSpPr>
        <p:spPr>
          <a:xfrm>
            <a:off x="3643335" y="2128301"/>
            <a:ext cx="4697635" cy="1446215"/>
          </a:xfrm>
          <a:prstGeom prst="rect">
            <a:avLst/>
          </a:prstGeom>
        </p:spPr>
        <p:txBody>
          <a:bodyPr wrap="none">
            <a:spAutoFit/>
          </a:bodyPr>
          <a:lstStyle/>
          <a:p>
            <a:r>
              <a:rPr kumimoji="1" lang="zh-CN" altLang="en-US" sz="4399" dirty="0">
                <a:solidFill>
                  <a:srgbClr val="FF0000"/>
                </a:solidFill>
                <a:latin typeface="华文新魏" panose="02010800040101010101" pitchFamily="2" charset="-122"/>
                <a:ea typeface="华文新魏" panose="02010800040101010101" pitchFamily="2" charset="-122"/>
              </a:rPr>
              <a:t>   记忆在学前儿童</a:t>
            </a:r>
            <a:endParaRPr kumimoji="1" lang="en-US" altLang="zh-CN" sz="4399" dirty="0">
              <a:solidFill>
                <a:srgbClr val="FF0000"/>
              </a:solidFill>
              <a:latin typeface="华文新魏" panose="02010800040101010101" pitchFamily="2" charset="-122"/>
              <a:ea typeface="华文新魏" panose="02010800040101010101" pitchFamily="2" charset="-122"/>
            </a:endParaRPr>
          </a:p>
          <a:p>
            <a:r>
              <a:rPr kumimoji="1" lang="zh-CN" altLang="en-US" sz="4399" dirty="0">
                <a:solidFill>
                  <a:srgbClr val="FF0000"/>
                </a:solidFill>
                <a:latin typeface="华文新魏" panose="02010800040101010101" pitchFamily="2" charset="-122"/>
                <a:ea typeface="华文新魏" panose="02010800040101010101" pitchFamily="2" charset="-122"/>
              </a:rPr>
              <a:t>教育活动中的运用</a:t>
            </a:r>
          </a:p>
        </p:txBody>
      </p:sp>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07356" y="50973"/>
            <a:ext cx="1447577" cy="1237995"/>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683" y="989660"/>
            <a:ext cx="1772412" cy="1555040"/>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80210" y="1207451"/>
            <a:ext cx="1742899" cy="1591848"/>
          </a:xfrm>
          <a:prstGeom prst="rect">
            <a:avLst/>
          </a:prstGeom>
        </p:spPr>
      </p:pic>
      <p:pic>
        <p:nvPicPr>
          <p:cNvPr id="14" name="图片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87525" y="-109350"/>
            <a:ext cx="1710704" cy="1558641"/>
          </a:xfrm>
          <a:prstGeom prst="rect">
            <a:avLst/>
          </a:prstGeom>
        </p:spPr>
      </p:pic>
    </p:spTree>
    <p:extLst>
      <p:ext uri="{BB962C8B-B14F-4D97-AF65-F5344CB8AC3E}">
        <p14:creationId xmlns:p14="http://schemas.microsoft.com/office/powerpoint/2010/main" val="365255687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14:presetBounceEnd="50000">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14:bounceEnd="50000">
                                          <p:cBhvr additive="base">
                                            <p:cTn id="23" dur="5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14:presetBounceEnd="50000">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14:bounceEnd="50000">
                                          <p:cBhvr additive="base">
                                            <p:cTn id="27"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14:presetBounceEnd="50000">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14:bounceEnd="50000">
                                          <p:cBhvr additive="base">
                                            <p:cTn id="31" dur="500" fill="hold"/>
                                            <p:tgtEl>
                                              <p:spTgt spid="11"/>
                                            </p:tgtEl>
                                            <p:attrNameLst>
                                              <p:attrName>ppt_x</p:attrName>
                                            </p:attrNameLst>
                                          </p:cBhvr>
                                          <p:tavLst>
                                            <p:tav tm="0">
                                              <p:val>
                                                <p:strVal val="1+#ppt_w/2"/>
                                              </p:val>
                                            </p:tav>
                                            <p:tav tm="100000">
                                              <p:val>
                                                <p:strVal val="#ppt_x"/>
                                              </p:val>
                                            </p:tav>
                                          </p:tavLst>
                                        </p:anim>
                                        <p:anim calcmode="lin" valueType="num" p14:bounceEnd="50000">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14:presetBounceEnd="50000">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14:bounceEnd="50000">
                                          <p:cBhvr additive="base">
                                            <p:cTn id="35" dur="500" fill="hold"/>
                                            <p:tgtEl>
                                              <p:spTgt spid="14"/>
                                            </p:tgtEl>
                                            <p:attrNameLst>
                                              <p:attrName>ppt_x</p:attrName>
                                            </p:attrNameLst>
                                          </p:cBhvr>
                                          <p:tavLst>
                                            <p:tav tm="0">
                                              <p:val>
                                                <p:strVal val="0-#ppt_w/2"/>
                                              </p:val>
                                            </p:tav>
                                            <p:tav tm="100000">
                                              <p:val>
                                                <p:strVal val="#ppt_x"/>
                                              </p:val>
                                            </p:tav>
                                          </p:tavLst>
                                        </p:anim>
                                        <p:anim calcmode="lin" valueType="num" p14:bounceEnd="50000">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1+#ppt_w/2"/>
                                              </p:val>
                                            </p:tav>
                                            <p:tav tm="100000">
                                              <p:val>
                                                <p:strVal val="#ppt_x"/>
                                              </p:val>
                                            </p:tav>
                                          </p:tavLst>
                                        </p:anim>
                                        <p:anim calcmode="lin" valueType="num">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1+#ppt_w/2"/>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0-#ppt_w/2"/>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29A44270-3152-4DF4-A19D-FAE099D949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489510"/>
            <a:ext cx="12192000" cy="1368490"/>
          </a:xfrm>
          <a:prstGeom prst="rect">
            <a:avLst/>
          </a:prstGeom>
        </p:spPr>
      </p:pic>
      <p:sp>
        <p:nvSpPr>
          <p:cNvPr id="6" name="矩形 5"/>
          <p:cNvSpPr/>
          <p:nvPr/>
        </p:nvSpPr>
        <p:spPr>
          <a:xfrm>
            <a:off x="0" y="2720554"/>
            <a:ext cx="7892304" cy="2613446"/>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sp>
        <p:nvSpPr>
          <p:cNvPr id="5" name="矩形 4"/>
          <p:cNvSpPr/>
          <p:nvPr/>
        </p:nvSpPr>
        <p:spPr>
          <a:xfrm>
            <a:off x="2205" y="674386"/>
            <a:ext cx="7743825" cy="173355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1E77133C-8856-48D4-BCD5-6351DFA6B701}"/>
              </a:ext>
            </a:extLst>
          </p:cNvPr>
          <p:cNvSpPr txBox="1"/>
          <p:nvPr/>
        </p:nvSpPr>
        <p:spPr>
          <a:xfrm>
            <a:off x="249772" y="1491071"/>
            <a:ext cx="7186494" cy="707886"/>
          </a:xfrm>
          <a:prstGeom prst="rect">
            <a:avLst/>
          </a:prstGeom>
          <a:noFill/>
        </p:spPr>
        <p:txBody>
          <a:bodyPr wrap="square" rtlCol="0">
            <a:spAutoFit/>
          </a:bodyPr>
          <a:lstStyle/>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学前儿童的记忆以无意识记和形象记忆为主，因此，在对学前儿童进行教育活动时要根据这一特点来培养儿童记忆能力。</a:t>
            </a:r>
            <a:endParaRPr lang="zh-CN" altLang="en-US" sz="16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179870" y="842007"/>
            <a:ext cx="7256396" cy="49620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2799" cap="small" dirty="0">
                <a:solidFill>
                  <a:srgbClr val="5D9D2F"/>
                </a:solidFill>
                <a:latin typeface="华文新魏" panose="02010800040101010101" pitchFamily="2" charset="-122"/>
                <a:ea typeface="华文新魏" panose="02010800040101010101" pitchFamily="2" charset="-122"/>
              </a:rPr>
              <a:t>一、根据学前儿童记忆特点来促进其记忆发展</a:t>
            </a:r>
            <a:endParaRPr lang="en-US" sz="2799" cap="small" dirty="0">
              <a:solidFill>
                <a:srgbClr val="5D9D2F"/>
              </a:solidFill>
              <a:latin typeface="华文新魏" panose="02010800040101010101" pitchFamily="2" charset="-122"/>
              <a:ea typeface="华文新魏" panose="02010800040101010101" pitchFamily="2" charset="-122"/>
            </a:endParaRPr>
          </a:p>
        </p:txBody>
      </p:sp>
      <p:sp>
        <p:nvSpPr>
          <p:cNvPr id="16" name="文本框 15">
            <a:extLst>
              <a:ext uri="{FF2B5EF4-FFF2-40B4-BE49-F238E27FC236}">
                <a16:creationId xmlns:a16="http://schemas.microsoft.com/office/drawing/2014/main" id="{93DF7FDC-D6AA-42DB-88AA-673BA1DDBFE4}"/>
              </a:ext>
            </a:extLst>
          </p:cNvPr>
          <p:cNvSpPr txBox="1"/>
          <p:nvPr/>
        </p:nvSpPr>
        <p:spPr>
          <a:xfrm>
            <a:off x="324661" y="3825041"/>
            <a:ext cx="7567643" cy="1323439"/>
          </a:xfrm>
          <a:prstGeom prst="rect">
            <a:avLst/>
          </a:prstGeom>
          <a:noFill/>
        </p:spPr>
        <p:txBody>
          <a:bodyPr wrap="square" rtlCol="0">
            <a:spAutoFit/>
          </a:bodyPr>
          <a:lstStyle/>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我们知道记住的内容也不是百分百能保存的，会出现“遗忘”现象，因此大家的学习活动不得不进行适当的重复学习。遗忘是按先快后慢的进程进行的，因此，在开展幼儿学习活动时，要及时地组织适量的复习活动，在遗忘大部分内容之前巩固所学的内容。</a:t>
            </a:r>
            <a:endParaRPr lang="zh-CN" altLang="en-US" sz="12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14" name="Copyright Notice">
            <a:extLst>
              <a:ext uri="{FF2B5EF4-FFF2-40B4-BE49-F238E27FC236}">
                <a16:creationId xmlns:a16="http://schemas.microsoft.com/office/drawing/2014/main" id="{FB3EDD89-CD79-4289-B6A0-B0C4BDE1DD95}"/>
              </a:ext>
            </a:extLst>
          </p:cNvPr>
          <p:cNvSpPr>
            <a:spLocks/>
          </p:cNvSpPr>
          <p:nvPr/>
        </p:nvSpPr>
        <p:spPr bwMode="auto">
          <a:xfrm>
            <a:off x="324662" y="2784575"/>
            <a:ext cx="6966811" cy="92699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2799" cap="small" dirty="0">
                <a:solidFill>
                  <a:srgbClr val="5D9D2F"/>
                </a:solidFill>
                <a:latin typeface="华文新魏" panose="02010800040101010101" pitchFamily="2" charset="-122"/>
                <a:ea typeface="华文新魏" panose="02010800040101010101" pitchFamily="2" charset="-122"/>
              </a:rPr>
              <a:t>二、针对记忆规律来促进学前儿童</a:t>
            </a:r>
            <a:endParaRPr lang="en-US" altLang="zh-CN" sz="2799" cap="small" dirty="0">
              <a:solidFill>
                <a:srgbClr val="5D9D2F"/>
              </a:solidFill>
              <a:latin typeface="华文新魏" panose="02010800040101010101" pitchFamily="2" charset="-122"/>
              <a:ea typeface="华文新魏" panose="02010800040101010101" pitchFamily="2" charset="-122"/>
            </a:endParaRPr>
          </a:p>
          <a:p>
            <a:r>
              <a:rPr lang="zh-CN" altLang="en-US" sz="2799" cap="small" dirty="0">
                <a:solidFill>
                  <a:srgbClr val="5D9D2F"/>
                </a:solidFill>
                <a:latin typeface="华文新魏" panose="02010800040101010101" pitchFamily="2" charset="-122"/>
                <a:ea typeface="华文新魏" panose="02010800040101010101" pitchFamily="2" charset="-122"/>
              </a:rPr>
              <a:t>记忆的发展</a:t>
            </a:r>
            <a:endParaRPr lang="en-US" altLang="zh-CN" sz="2799" cap="small" dirty="0">
              <a:solidFill>
                <a:srgbClr val="5D9D2F"/>
              </a:solidFill>
              <a:latin typeface="华文新魏" panose="02010800040101010101" pitchFamily="2" charset="-122"/>
              <a:ea typeface="华文新魏" panose="02010800040101010101" pitchFamily="2" charset="-122"/>
            </a:endParaRPr>
          </a:p>
        </p:txBody>
      </p:sp>
      <p:sp>
        <p:nvSpPr>
          <p:cNvPr id="11" name="KSO_Shape"/>
          <p:cNvSpPr/>
          <p:nvPr/>
        </p:nvSpPr>
        <p:spPr>
          <a:xfrm>
            <a:off x="8069969" y="1043634"/>
            <a:ext cx="4089523" cy="4089523"/>
          </a:xfrm>
          <a:prstGeom prst="ellipse">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5306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barn(inVertical)">
                                      <p:cBhvr>
                                        <p:cTn id="13" dur="500"/>
                                        <p:tgtEl>
                                          <p:spTgt spid="16"/>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barn(inVertical)">
                                      <p:cBhvr>
                                        <p:cTn id="16" dur="500"/>
                                        <p:tgtEl>
                                          <p:spTgt spid="14"/>
                                        </p:tgtEl>
                                      </p:cBhvr>
                                    </p:animEffect>
                                  </p:childTnLst>
                                </p:cTn>
                              </p:par>
                              <p:par>
                                <p:cTn id="17" presetID="16" presetClass="entr" presetSubtype="21"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arn(inVertical)">
                                      <p:cBhvr>
                                        <p:cTn id="19" dur="500"/>
                                        <p:tgtEl>
                                          <p:spTgt spid="12"/>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inVertical)">
                                      <p:cBhvr>
                                        <p:cTn id="22" dur="500"/>
                                        <p:tgtEl>
                                          <p:spTgt spid="6"/>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arn(inVertical)">
                                      <p:cBhvr>
                                        <p:cTn id="25" dur="500"/>
                                        <p:tgtEl>
                                          <p:spTgt spid="5"/>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arn(inVertical)">
                                      <p:cBhvr>
                                        <p:cTn id="2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7" grpId="0"/>
      <p:bldP spid="13" grpId="0"/>
      <p:bldP spid="16" grpId="0"/>
      <p:bldP spid="14" grpId="0"/>
      <p:bldP spid="1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箭头: 五边形 3">
            <a:extLst>
              <a:ext uri="{FF2B5EF4-FFF2-40B4-BE49-F238E27FC236}">
                <a16:creationId xmlns:a16="http://schemas.microsoft.com/office/drawing/2014/main" id="{3F2E67EF-8008-4D71-A633-EB6AD7ADE8AF}"/>
              </a:ext>
            </a:extLst>
          </p:cNvPr>
          <p:cNvSpPr/>
          <p:nvPr/>
        </p:nvSpPr>
        <p:spPr>
          <a:xfrm>
            <a:off x="5432079" y="3718996"/>
            <a:ext cx="6376716" cy="611088"/>
          </a:xfrm>
          <a:prstGeom prst="homePlate">
            <a:avLst/>
          </a:pr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2" name="箭头: 五边形 1">
            <a:extLst>
              <a:ext uri="{FF2B5EF4-FFF2-40B4-BE49-F238E27FC236}">
                <a16:creationId xmlns:a16="http://schemas.microsoft.com/office/drawing/2014/main" id="{B715EC27-7BE7-4B34-9282-62E8B8963DB8}"/>
              </a:ext>
            </a:extLst>
          </p:cNvPr>
          <p:cNvSpPr/>
          <p:nvPr/>
        </p:nvSpPr>
        <p:spPr>
          <a:xfrm>
            <a:off x="5432079" y="371192"/>
            <a:ext cx="6197946" cy="730632"/>
          </a:xfrm>
          <a:prstGeom prst="homePlate">
            <a:avLst/>
          </a:pr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pic>
        <p:nvPicPr>
          <p:cNvPr id="11" name="图片 10">
            <a:extLst>
              <a:ext uri="{FF2B5EF4-FFF2-40B4-BE49-F238E27FC236}">
                <a16:creationId xmlns:a16="http://schemas.microsoft.com/office/drawing/2014/main" id="{700B79F8-2F54-4366-A397-F0060A841D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489510"/>
            <a:ext cx="12192000" cy="1368490"/>
          </a:xfrm>
          <a:prstGeom prst="rect">
            <a:avLst/>
          </a:prstGeom>
        </p:spPr>
      </p:pic>
      <p:sp>
        <p:nvSpPr>
          <p:cNvPr id="5" name="矩形 4"/>
          <p:cNvSpPr/>
          <p:nvPr/>
        </p:nvSpPr>
        <p:spPr>
          <a:xfrm>
            <a:off x="0" y="1012182"/>
            <a:ext cx="5010150" cy="4410843"/>
          </a:xfrm>
          <a:prstGeom prst="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383205" y="2272037"/>
            <a:ext cx="3988089" cy="2422176"/>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1E77133C-8856-48D4-BCD5-6351DFA6B701}"/>
              </a:ext>
            </a:extLst>
          </p:cNvPr>
          <p:cNvSpPr txBox="1"/>
          <p:nvPr/>
        </p:nvSpPr>
        <p:spPr>
          <a:xfrm>
            <a:off x="5783797" y="1165042"/>
            <a:ext cx="5641305" cy="2553954"/>
          </a:xfrm>
          <a:prstGeom prst="rect">
            <a:avLst/>
          </a:prstGeom>
          <a:noFill/>
        </p:spPr>
        <p:txBody>
          <a:bodyPr wrap="square" rtlCol="0">
            <a:spAutoFit/>
          </a:bodyPr>
          <a:lstStyle/>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在儿童记忆的发展过程中，有的儿童记东西快一些，多一些；而有的则慢一些，少一些；有的对这个内容记忆好些，有的对那个内容记忆好些。这种差异是正常的现象，取决于多种因素。因此，成人应尊重和接受这种差异，绝不能因为某个孩子“记性不好”而责备、嘲笑他，更不要轻率地将某个孩子的记忆力与他人相比，否则会适得其反。</a:t>
            </a: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5713895" y="515978"/>
            <a:ext cx="7256396" cy="49620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2799" cap="small" dirty="0">
                <a:solidFill>
                  <a:srgbClr val="5D9D2F"/>
                </a:solidFill>
                <a:latin typeface="华文新魏" panose="02010800040101010101" pitchFamily="2" charset="-122"/>
                <a:ea typeface="华文新魏" panose="02010800040101010101" pitchFamily="2" charset="-122"/>
              </a:rPr>
              <a:t>三、尊重学前儿童的个体差异</a:t>
            </a:r>
            <a:endParaRPr lang="en-US" sz="2799" cap="small" dirty="0">
              <a:solidFill>
                <a:srgbClr val="5D9D2F"/>
              </a:solidFill>
              <a:latin typeface="华文新魏" panose="02010800040101010101" pitchFamily="2" charset="-122"/>
              <a:ea typeface="华文新魏" panose="02010800040101010101" pitchFamily="2" charset="-122"/>
            </a:endParaRPr>
          </a:p>
        </p:txBody>
      </p:sp>
      <p:sp>
        <p:nvSpPr>
          <p:cNvPr id="16" name="文本框 15">
            <a:extLst>
              <a:ext uri="{FF2B5EF4-FFF2-40B4-BE49-F238E27FC236}">
                <a16:creationId xmlns:a16="http://schemas.microsoft.com/office/drawing/2014/main" id="{93DF7FDC-D6AA-42DB-88AA-673BA1DDBFE4}"/>
              </a:ext>
            </a:extLst>
          </p:cNvPr>
          <p:cNvSpPr txBox="1"/>
          <p:nvPr/>
        </p:nvSpPr>
        <p:spPr>
          <a:xfrm>
            <a:off x="5813581" y="4330084"/>
            <a:ext cx="5816444" cy="1323133"/>
          </a:xfrm>
          <a:prstGeom prst="rect">
            <a:avLst/>
          </a:prstGeom>
          <a:noFill/>
        </p:spPr>
        <p:txBody>
          <a:bodyPr wrap="square" rtlCol="0">
            <a:spAutoFit/>
          </a:bodyPr>
          <a:lstStyle/>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研究成果发现：大脑的工作状态直接影响着记忆活动的效果。尽管我们无法直接看到幼儿大脑工作状态的变化，但能对幼儿的外部行为进行观察、判断，从而及时调整幼儿的活动。</a:t>
            </a:r>
            <a:endParaRPr lang="zh-CN" altLang="en-US" sz="12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14" name="Copyright Notice">
            <a:extLst>
              <a:ext uri="{FF2B5EF4-FFF2-40B4-BE49-F238E27FC236}">
                <a16:creationId xmlns:a16="http://schemas.microsoft.com/office/drawing/2014/main" id="{FB3EDD89-CD79-4289-B6A0-B0C4BDE1DD95}"/>
              </a:ext>
            </a:extLst>
          </p:cNvPr>
          <p:cNvSpPr>
            <a:spLocks/>
          </p:cNvSpPr>
          <p:nvPr/>
        </p:nvSpPr>
        <p:spPr bwMode="auto">
          <a:xfrm>
            <a:off x="5858687" y="3782214"/>
            <a:ext cx="6966811" cy="49620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2799" cap="small" dirty="0">
                <a:solidFill>
                  <a:srgbClr val="5D9D2F"/>
                </a:solidFill>
                <a:latin typeface="华文新魏" panose="02010800040101010101" pitchFamily="2" charset="-122"/>
                <a:ea typeface="华文新魏" panose="02010800040101010101" pitchFamily="2" charset="-122"/>
              </a:rPr>
              <a:t>四、重视大脑的工作状态</a:t>
            </a:r>
            <a:endParaRPr lang="en-US" altLang="zh-CN" sz="2799" cap="small" dirty="0">
              <a:solidFill>
                <a:srgbClr val="5D9D2F"/>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3479186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left)">
                                      <p:cBhvr>
                                        <p:cTn id="16" dur="500"/>
                                        <p:tgtEl>
                                          <p:spTgt spid="16"/>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par>
                                <p:cTn id="20" presetID="22" presetClass="entr" presetSubtype="8"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500"/>
                                        <p:tgtEl>
                                          <p:spTgt spid="4"/>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ipe(left)">
                                      <p:cBhvr>
                                        <p:cTn id="28" dur="500"/>
                                        <p:tgtEl>
                                          <p:spTgt spid="2"/>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left)">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P spid="5" grpId="0" animBg="1"/>
      <p:bldP spid="3" grpId="0" animBg="1"/>
      <p:bldP spid="7" grpId="0"/>
      <p:bldP spid="13" grpId="0"/>
      <p:bldP spid="16" grpId="0"/>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箭头: 五边形 19">
            <a:extLst>
              <a:ext uri="{FF2B5EF4-FFF2-40B4-BE49-F238E27FC236}">
                <a16:creationId xmlns:a16="http://schemas.microsoft.com/office/drawing/2014/main" id="{909E6DAC-E00A-4379-9BDB-FE1B23CA140B}"/>
              </a:ext>
            </a:extLst>
          </p:cNvPr>
          <p:cNvSpPr/>
          <p:nvPr/>
        </p:nvSpPr>
        <p:spPr>
          <a:xfrm>
            <a:off x="6020554" y="4096311"/>
            <a:ext cx="5549775" cy="546832"/>
          </a:xfrm>
          <a:prstGeom prst="homePlate">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4" name="箭头: 五边形 3">
            <a:extLst>
              <a:ext uri="{FF2B5EF4-FFF2-40B4-BE49-F238E27FC236}">
                <a16:creationId xmlns:a16="http://schemas.microsoft.com/office/drawing/2014/main" id="{4E9361FE-4B74-4007-A40A-E69F5BFE32D4}"/>
              </a:ext>
            </a:extLst>
          </p:cNvPr>
          <p:cNvSpPr/>
          <p:nvPr/>
        </p:nvSpPr>
        <p:spPr>
          <a:xfrm>
            <a:off x="6020554" y="1986856"/>
            <a:ext cx="5549775" cy="546832"/>
          </a:xfrm>
          <a:prstGeom prst="homePlate">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2" name="箭头: 五边形 1">
            <a:extLst>
              <a:ext uri="{FF2B5EF4-FFF2-40B4-BE49-F238E27FC236}">
                <a16:creationId xmlns:a16="http://schemas.microsoft.com/office/drawing/2014/main" id="{D7B68AB7-04FA-42B6-86DE-FE69EBC581C8}"/>
              </a:ext>
            </a:extLst>
          </p:cNvPr>
          <p:cNvSpPr/>
          <p:nvPr/>
        </p:nvSpPr>
        <p:spPr>
          <a:xfrm>
            <a:off x="0" y="310094"/>
            <a:ext cx="6690511" cy="572525"/>
          </a:xfrm>
          <a:prstGeom prst="homePlate">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pic>
        <p:nvPicPr>
          <p:cNvPr id="19" name="图片 18">
            <a:extLst>
              <a:ext uri="{FF2B5EF4-FFF2-40B4-BE49-F238E27FC236}">
                <a16:creationId xmlns:a16="http://schemas.microsoft.com/office/drawing/2014/main" id="{FAC78CEA-4290-4527-A215-52FA4B14B8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489510"/>
            <a:ext cx="12192000" cy="1368490"/>
          </a:xfrm>
          <a:prstGeom prst="rect">
            <a:avLst/>
          </a:prstGeom>
        </p:spPr>
      </p:pic>
      <p:sp>
        <p:nvSpPr>
          <p:cNvPr id="3" name="矩形 2">
            <a:extLst>
              <a:ext uri="{FF2B5EF4-FFF2-40B4-BE49-F238E27FC236}">
                <a16:creationId xmlns:a16="http://schemas.microsoft.com/office/drawing/2014/main" id="{86BF7783-E7EC-4E25-8371-BA64DBB9C783}"/>
              </a:ext>
            </a:extLst>
          </p:cNvPr>
          <p:cNvSpPr/>
          <p:nvPr/>
        </p:nvSpPr>
        <p:spPr>
          <a:xfrm>
            <a:off x="412984" y="2698979"/>
            <a:ext cx="5473466" cy="3273196"/>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1E77133C-8856-48D4-BCD5-6351DFA6B701}"/>
              </a:ext>
            </a:extLst>
          </p:cNvPr>
          <p:cNvSpPr txBox="1"/>
          <p:nvPr/>
        </p:nvSpPr>
        <p:spPr>
          <a:xfrm>
            <a:off x="312317" y="883657"/>
            <a:ext cx="5641305" cy="1753920"/>
          </a:xfrm>
          <a:prstGeom prst="rect">
            <a:avLst/>
          </a:prstGeom>
          <a:noFill/>
        </p:spPr>
        <p:txBody>
          <a:bodyPr wrap="square" rtlCol="0">
            <a:spAutoFit/>
          </a:bodyPr>
          <a:lstStyle/>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鼓励儿童在学习中运用多种感官和多种学习方式，使他们在看、听、做、问、想的集合活动中学习，这不仅会增强记忆效果，还是学习习惯和学习能力的培养过程。这一点一定要从小做起。例如，通过“传命令”的游戏让孩子运用多种学习通道参与其中，在游戏活动中培养孩子的注意力，发展孩子的记忆力。</a:t>
            </a: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179870" y="387591"/>
            <a:ext cx="7256396" cy="434664"/>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2400" cap="small" dirty="0">
                <a:solidFill>
                  <a:srgbClr val="5D9D2F"/>
                </a:solidFill>
                <a:latin typeface="华文新魏" panose="02010800040101010101" pitchFamily="2" charset="-122"/>
                <a:ea typeface="华文新魏" panose="02010800040101010101" pitchFamily="2" charset="-122"/>
              </a:rPr>
              <a:t>五、鼓励儿童运用多种学习通道发展记忆力</a:t>
            </a:r>
            <a:endParaRPr lang="en-US" sz="2400" cap="small" dirty="0">
              <a:solidFill>
                <a:srgbClr val="5D9D2F"/>
              </a:solidFill>
              <a:latin typeface="华文新魏" panose="02010800040101010101" pitchFamily="2" charset="-122"/>
              <a:ea typeface="华文新魏" panose="02010800040101010101" pitchFamily="2" charset="-122"/>
            </a:endParaRPr>
          </a:p>
        </p:txBody>
      </p:sp>
      <p:sp>
        <p:nvSpPr>
          <p:cNvPr id="16" name="文本框 15">
            <a:extLst>
              <a:ext uri="{FF2B5EF4-FFF2-40B4-BE49-F238E27FC236}">
                <a16:creationId xmlns:a16="http://schemas.microsoft.com/office/drawing/2014/main" id="{93DF7FDC-D6AA-42DB-88AA-673BA1DDBFE4}"/>
              </a:ext>
            </a:extLst>
          </p:cNvPr>
          <p:cNvSpPr txBox="1"/>
          <p:nvPr/>
        </p:nvSpPr>
        <p:spPr>
          <a:xfrm>
            <a:off x="6307707" y="2637577"/>
            <a:ext cx="5816444" cy="1200051"/>
          </a:xfrm>
          <a:prstGeom prst="rect">
            <a:avLst/>
          </a:prstGeom>
          <a:noFill/>
        </p:spPr>
        <p:txBody>
          <a:bodyPr wrap="square" rtlCol="0">
            <a:spAutoFit/>
          </a:bodyPr>
          <a:lstStyle/>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大多数幼儿的元记忆能力还不很明显也不普遍，元记忆能力还处于一个刚开始发展的过程中。但人们相信，适当的教育活动能对儿童元记忆能力的发展有促进作用，即“教会儿童学会记忆”是可行的。</a:t>
            </a:r>
            <a:endParaRPr lang="zh-CN" altLang="en-US" sz="11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14" name="Copyright Notice">
            <a:extLst>
              <a:ext uri="{FF2B5EF4-FFF2-40B4-BE49-F238E27FC236}">
                <a16:creationId xmlns:a16="http://schemas.microsoft.com/office/drawing/2014/main" id="{FB3EDD89-CD79-4289-B6A0-B0C4BDE1DD95}"/>
              </a:ext>
            </a:extLst>
          </p:cNvPr>
          <p:cNvSpPr>
            <a:spLocks/>
          </p:cNvSpPr>
          <p:nvPr/>
        </p:nvSpPr>
        <p:spPr bwMode="auto">
          <a:xfrm>
            <a:off x="6352813" y="2089707"/>
            <a:ext cx="6966811" cy="434664"/>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2400" cap="small" dirty="0">
                <a:solidFill>
                  <a:srgbClr val="5D9D2F"/>
                </a:solidFill>
                <a:latin typeface="华文新魏" panose="02010800040101010101" pitchFamily="2" charset="-122"/>
                <a:ea typeface="华文新魏" panose="02010800040101010101" pitchFamily="2" charset="-122"/>
              </a:rPr>
              <a:t>六、发展学前儿童的元记忆能力</a:t>
            </a:r>
            <a:endParaRPr lang="en-US" altLang="zh-CN" sz="2400" cap="small" dirty="0">
              <a:solidFill>
                <a:srgbClr val="5D9D2F"/>
              </a:solidFill>
              <a:latin typeface="华文新魏" panose="02010800040101010101" pitchFamily="2" charset="-122"/>
              <a:ea typeface="华文新魏" panose="02010800040101010101" pitchFamily="2" charset="-122"/>
            </a:endParaRPr>
          </a:p>
        </p:txBody>
      </p:sp>
      <p:sp>
        <p:nvSpPr>
          <p:cNvPr id="11" name="文本框 10">
            <a:extLst>
              <a:ext uri="{FF2B5EF4-FFF2-40B4-BE49-F238E27FC236}">
                <a16:creationId xmlns:a16="http://schemas.microsoft.com/office/drawing/2014/main" id="{6AECF3A9-9CAE-4235-AF2B-A7B8F758B945}"/>
              </a:ext>
            </a:extLst>
          </p:cNvPr>
          <p:cNvSpPr txBox="1"/>
          <p:nvPr/>
        </p:nvSpPr>
        <p:spPr>
          <a:xfrm>
            <a:off x="6292887" y="4614459"/>
            <a:ext cx="5816444" cy="1200051"/>
          </a:xfrm>
          <a:prstGeom prst="rect">
            <a:avLst/>
          </a:prstGeom>
          <a:noFill/>
        </p:spPr>
        <p:txBody>
          <a:bodyPr wrap="square" rtlCol="0">
            <a:spAutoFit/>
          </a:bodyPr>
          <a:lstStyle/>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学前儿童的记忆具有记得快忘得也快、保持性差的特点。成人在对儿童的记忆结果进行评价时，应本着尊重儿童自尊和从儿童记忆特点出发，客观、正确地评价，这对提高学前儿童的记忆有很大的促进作用。</a:t>
            </a:r>
            <a:endParaRPr lang="zh-CN" altLang="en-US" sz="11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12" name="Copyright Notice">
            <a:extLst>
              <a:ext uri="{FF2B5EF4-FFF2-40B4-BE49-F238E27FC236}">
                <a16:creationId xmlns:a16="http://schemas.microsoft.com/office/drawing/2014/main" id="{ECA23221-FA5C-49A1-B1B1-49B5FBA82C22}"/>
              </a:ext>
            </a:extLst>
          </p:cNvPr>
          <p:cNvSpPr>
            <a:spLocks/>
          </p:cNvSpPr>
          <p:nvPr/>
        </p:nvSpPr>
        <p:spPr bwMode="auto">
          <a:xfrm>
            <a:off x="6344693" y="4178757"/>
            <a:ext cx="6966811" cy="434664"/>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2400" cap="small" dirty="0">
                <a:solidFill>
                  <a:srgbClr val="5D9D2F"/>
                </a:solidFill>
                <a:latin typeface="华文新魏" panose="02010800040101010101" pitchFamily="2" charset="-122"/>
                <a:ea typeface="华文新魏" panose="02010800040101010101" pitchFamily="2" charset="-122"/>
              </a:rPr>
              <a:t>七、正确评价学前儿童的记忆结果</a:t>
            </a:r>
            <a:endParaRPr lang="en-US" altLang="zh-CN" sz="2400" cap="small" dirty="0">
              <a:solidFill>
                <a:srgbClr val="5D9D2F"/>
              </a:solidFill>
              <a:latin typeface="华文新魏" panose="02010800040101010101" pitchFamily="2" charset="-122"/>
              <a:ea typeface="华文新魏" panose="02010800040101010101" pitchFamily="2" charset="-122"/>
            </a:endParaRPr>
          </a:p>
        </p:txBody>
      </p:sp>
      <p:sp>
        <p:nvSpPr>
          <p:cNvPr id="15" name="燕尾形 14"/>
          <p:cNvSpPr/>
          <p:nvPr/>
        </p:nvSpPr>
        <p:spPr>
          <a:xfrm>
            <a:off x="9567066" y="310094"/>
            <a:ext cx="1025165" cy="1157047"/>
          </a:xfrm>
          <a:prstGeom prst="chevron">
            <a:avLst/>
          </a:prstGeom>
        </p:spPr>
        <p:style>
          <a:lnRef idx="1">
            <a:schemeClr val="accent4"/>
          </a:lnRef>
          <a:fillRef idx="3">
            <a:schemeClr val="accent4"/>
          </a:fillRef>
          <a:effectRef idx="2">
            <a:schemeClr val="accent4"/>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7" name="燕尾形 16"/>
          <p:cNvSpPr/>
          <p:nvPr/>
        </p:nvSpPr>
        <p:spPr>
          <a:xfrm>
            <a:off x="8840236" y="310094"/>
            <a:ext cx="1025165" cy="1157047"/>
          </a:xfrm>
          <a:prstGeom prst="chevron">
            <a:avLst/>
          </a:prstGeom>
        </p:spPr>
        <p:style>
          <a:lnRef idx="1">
            <a:schemeClr val="accent4"/>
          </a:lnRef>
          <a:fillRef idx="3">
            <a:schemeClr val="accent4"/>
          </a:fillRef>
          <a:effectRef idx="2">
            <a:schemeClr val="accent4"/>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8" name="燕尾形 17"/>
          <p:cNvSpPr/>
          <p:nvPr/>
        </p:nvSpPr>
        <p:spPr>
          <a:xfrm>
            <a:off x="8062116" y="310094"/>
            <a:ext cx="1025165" cy="1157047"/>
          </a:xfrm>
          <a:prstGeom prst="chevron">
            <a:avLst/>
          </a:prstGeom>
        </p:spPr>
        <p:style>
          <a:lnRef idx="1">
            <a:schemeClr val="accent4"/>
          </a:lnRef>
          <a:fillRef idx="3">
            <a:schemeClr val="accent4"/>
          </a:fillRef>
          <a:effectRef idx="2">
            <a:schemeClr val="accent4"/>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Tree>
    <p:extLst>
      <p:ext uri="{BB962C8B-B14F-4D97-AF65-F5344CB8AC3E}">
        <p14:creationId xmlns:p14="http://schemas.microsoft.com/office/powerpoint/2010/main" val="1775964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left)">
                                      <p:cBhvr>
                                        <p:cTn id="16" dur="500"/>
                                        <p:tgtEl>
                                          <p:spTgt spid="16"/>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par>
                                <p:cTn id="26" presetID="22" presetClass="entr" presetSubtype="8" fill="hold"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left)">
                                      <p:cBhvr>
                                        <p:cTn id="28" dur="500"/>
                                        <p:tgtEl>
                                          <p:spTgt spid="19"/>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left)">
                                      <p:cBhvr>
                                        <p:cTn id="31" dur="500"/>
                                        <p:tgtEl>
                                          <p:spTgt spid="20"/>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left)">
                                      <p:cBhvr>
                                        <p:cTn id="34" dur="500"/>
                                        <p:tgtEl>
                                          <p:spTgt spid="4"/>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left)">
                                      <p:cBhvr>
                                        <p:cTn id="37" dur="500"/>
                                        <p:tgtEl>
                                          <p:spTgt spid="2"/>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500"/>
                                        <p:tgtEl>
                                          <p:spTgt spid="15"/>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left)">
                                      <p:cBhvr>
                                        <p:cTn id="43" dur="500"/>
                                        <p:tgtEl>
                                          <p:spTgt spid="17"/>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wipe(left)">
                                      <p:cBhvr>
                                        <p:cTn id="4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4" grpId="0" animBg="1"/>
      <p:bldP spid="2" grpId="0" animBg="1"/>
      <p:bldP spid="3" grpId="0" animBg="1"/>
      <p:bldP spid="7" grpId="0"/>
      <p:bldP spid="13" grpId="0"/>
      <p:bldP spid="16" grpId="0"/>
      <p:bldP spid="14" grpId="0"/>
      <p:bldP spid="11" grpId="0"/>
      <p:bldP spid="12" grpId="0"/>
      <p:bldP spid="15" grpId="0" animBg="1"/>
      <p:bldP spid="17" grpId="0" animBg="1"/>
      <p:bldP spid="1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pyright Notice"/>
          <p:cNvSpPr>
            <a:spLocks/>
          </p:cNvSpPr>
          <p:nvPr/>
        </p:nvSpPr>
        <p:spPr bwMode="auto">
          <a:xfrm>
            <a:off x="4572353" y="183006"/>
            <a:ext cx="3047295" cy="68082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217" rtl="0" eaLnBrk="1" fontAlgn="auto" latinLnBrk="0" hangingPunct="1">
              <a:lnSpc>
                <a:spcPct val="100000"/>
              </a:lnSpc>
              <a:spcBef>
                <a:spcPts val="0"/>
              </a:spcBef>
              <a:spcAft>
                <a:spcPts val="0"/>
              </a:spcAft>
              <a:buClrTx/>
              <a:buSzTx/>
              <a:buFontTx/>
              <a:buNone/>
              <a:tabLst/>
              <a:defRPr/>
            </a:pPr>
            <a:r>
              <a:rPr lang="zh-CN" altLang="en-US" sz="3999" cap="small" dirty="0">
                <a:solidFill>
                  <a:srgbClr val="5D9D2F"/>
                </a:solidFill>
                <a:latin typeface="华文新魏" panose="02010800040101010101" pitchFamily="2" charset="-122"/>
                <a:ea typeface="华文新魏" panose="02010800040101010101" pitchFamily="2" charset="-122"/>
              </a:rPr>
              <a:t>知识扩展</a:t>
            </a:r>
            <a:endParaRPr kumimoji="0" lang="en-US" sz="3999" b="0" i="0" u="none" strike="noStrike" kern="1200" cap="small" spc="0" normalizeH="0" baseline="0" noProof="0" dirty="0">
              <a:ln>
                <a:noFill/>
              </a:ln>
              <a:solidFill>
                <a:srgbClr val="5D9D2F"/>
              </a:solidFill>
              <a:effectLst/>
              <a:uLnTx/>
              <a:uFillTx/>
              <a:latin typeface="华文新魏" panose="02010800040101010101" pitchFamily="2" charset="-122"/>
              <a:ea typeface="华文新魏" panose="02010800040101010101" pitchFamily="2" charset="-122"/>
              <a:cs typeface="+mn-cs"/>
            </a:endParaRPr>
          </a:p>
        </p:txBody>
      </p:sp>
      <p:pic>
        <p:nvPicPr>
          <p:cNvPr id="3" name="记忆1">
            <a:hlinkClick r:id="" action="ppaction://media"/>
            <a:extLst>
              <a:ext uri="{FF2B5EF4-FFF2-40B4-BE49-F238E27FC236}">
                <a16:creationId xmlns:a16="http://schemas.microsoft.com/office/drawing/2014/main" id="{149703FB-2577-4F0E-AD8B-DA3B105AB085}"/>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824273" y="1441969"/>
            <a:ext cx="8342768" cy="4622344"/>
          </a:xfrm>
          <a:prstGeom prst="rect">
            <a:avLst/>
          </a:prstGeom>
        </p:spPr>
      </p:pic>
    </p:spTree>
    <p:extLst>
      <p:ext uri="{BB962C8B-B14F-4D97-AF65-F5344CB8AC3E}">
        <p14:creationId xmlns:p14="http://schemas.microsoft.com/office/powerpoint/2010/main" val="343341572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1544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 y="1240"/>
            <a:ext cx="12187592" cy="6855520"/>
          </a:xfrm>
          <a:prstGeom prst="rect">
            <a:avLst/>
          </a:prstGeom>
        </p:spPr>
      </p:pic>
      <p:sp>
        <p:nvSpPr>
          <p:cNvPr id="16" name="Shape 18"/>
          <p:cNvSpPr/>
          <p:nvPr/>
        </p:nvSpPr>
        <p:spPr>
          <a:xfrm>
            <a:off x="4580311" y="1763277"/>
            <a:ext cx="4228120" cy="530639"/>
          </a:xfrm>
          <a:prstGeom prst="roundRect">
            <a:avLst>
              <a:gd name="adj" fmla="val 50000"/>
            </a:avLst>
          </a:prstGeom>
          <a:solidFill>
            <a:srgbClr val="519B5C"/>
          </a:solidFill>
          <a:ln w="12700" cap="flat">
            <a:solidFill>
              <a:srgbClr val="5D9D2F"/>
            </a:solidFill>
            <a:prstDash val="solid"/>
            <a:miter lim="400000"/>
          </a:ln>
          <a:effectLst/>
        </p:spPr>
        <p:txBody>
          <a:bodyPr wrap="square" lIns="19046" tIns="19046" rIns="19046" bIns="19046" numCol="1" anchor="ctr">
            <a:noAutofit/>
          </a:bodyPr>
          <a:lstStyle/>
          <a:p>
            <a:pPr defTabSz="914217">
              <a:defRPr/>
            </a:pPr>
            <a:endParaRPr sz="1750" kern="0">
              <a:solidFill>
                <a:schemeClr val="bg1"/>
              </a:solidFill>
              <a:latin typeface="华文新魏" panose="02010800040101010101" pitchFamily="2" charset="-122"/>
              <a:ea typeface="华文新魏" panose="02010800040101010101" pitchFamily="2" charset="-122"/>
            </a:endParaRPr>
          </a:p>
        </p:txBody>
      </p:sp>
      <p:sp>
        <p:nvSpPr>
          <p:cNvPr id="10" name="Shape 18"/>
          <p:cNvSpPr/>
          <p:nvPr/>
        </p:nvSpPr>
        <p:spPr>
          <a:xfrm>
            <a:off x="4580310" y="1116882"/>
            <a:ext cx="4228121" cy="530639"/>
          </a:xfrm>
          <a:prstGeom prst="roundRect">
            <a:avLst>
              <a:gd name="adj" fmla="val 50000"/>
            </a:avLst>
          </a:prstGeom>
          <a:solidFill>
            <a:srgbClr val="519B5C"/>
          </a:solidFill>
          <a:ln w="12700" cap="flat">
            <a:solidFill>
              <a:srgbClr val="5D9D2F"/>
            </a:solidFill>
            <a:prstDash val="solid"/>
            <a:miter lim="400000"/>
          </a:ln>
          <a:effectLst/>
        </p:spPr>
        <p:txBody>
          <a:bodyPr wrap="square" lIns="19046" tIns="19046" rIns="19046" bIns="19046" numCol="1" anchor="ctr">
            <a:noAutofit/>
          </a:bodyPr>
          <a:lstStyle/>
          <a:p>
            <a:pPr defTabSz="914217">
              <a:defRPr/>
            </a:pPr>
            <a:endParaRPr sz="1750" kern="0">
              <a:solidFill>
                <a:schemeClr val="bg1"/>
              </a:solidFill>
              <a:latin typeface="华文新魏" panose="02010800040101010101" pitchFamily="2" charset="-122"/>
              <a:ea typeface="华文新魏" panose="02010800040101010101" pitchFamily="2" charset="-122"/>
            </a:endParaRPr>
          </a:p>
        </p:txBody>
      </p:sp>
      <p:sp>
        <p:nvSpPr>
          <p:cNvPr id="35" name="矩形 34"/>
          <p:cNvSpPr/>
          <p:nvPr/>
        </p:nvSpPr>
        <p:spPr>
          <a:xfrm>
            <a:off x="2266014" y="1710079"/>
            <a:ext cx="2280922" cy="1082649"/>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4799" dirty="0">
                <a:solidFill>
                  <a:srgbClr val="519B5C"/>
                </a:solidFill>
                <a:latin typeface="华文新魏" panose="02010800040101010101" pitchFamily="2" charset="-122"/>
                <a:ea typeface="华文新魏" panose="02010800040101010101" pitchFamily="2" charset="-122"/>
              </a:rPr>
              <a:t>目录</a:t>
            </a:r>
            <a:r>
              <a:rPr kumimoji="1" lang="en-US" altLang="zh-CN" sz="4399" dirty="0">
                <a:solidFill>
                  <a:srgbClr val="519B5C"/>
                </a:solidFill>
                <a:latin typeface="华文新魏" panose="02010800040101010101" pitchFamily="2" charset="-122"/>
                <a:ea typeface="华文新魏" panose="02010800040101010101" pitchFamily="2" charset="-122"/>
              </a:rPr>
              <a:t>/</a:t>
            </a:r>
          </a:p>
          <a:p>
            <a:pPr algn="ctr"/>
            <a:r>
              <a:rPr kumimoji="1" lang="en-US" altLang="zh-CN" sz="2000" dirty="0">
                <a:solidFill>
                  <a:srgbClr val="519B5C"/>
                </a:solidFill>
                <a:latin typeface="华文新魏" panose="02010800040101010101" pitchFamily="2" charset="-122"/>
                <a:ea typeface="华文新魏" panose="02010800040101010101" pitchFamily="2" charset="-122"/>
              </a:rPr>
              <a:t>DIRECTORY</a:t>
            </a:r>
          </a:p>
        </p:txBody>
      </p:sp>
      <p:sp>
        <p:nvSpPr>
          <p:cNvPr id="37" name="文本框 3"/>
          <p:cNvSpPr txBox="1"/>
          <p:nvPr/>
        </p:nvSpPr>
        <p:spPr>
          <a:xfrm>
            <a:off x="3833818" y="1168779"/>
            <a:ext cx="5687729" cy="461558"/>
          </a:xfrm>
          <a:prstGeom prst="rect">
            <a:avLst/>
          </a:prstGeom>
          <a:noFill/>
          <a:ln w="38100">
            <a:noFill/>
          </a:ln>
        </p:spPr>
        <p:txBody>
          <a:bodyPr wrap="square" rtlCol="0">
            <a:spAutoFit/>
          </a:bodyPr>
          <a:lstStyle/>
          <a:p>
            <a:pPr algn="ctr"/>
            <a:r>
              <a:rPr kumimoji="1" lang="zh-CN" altLang="en-US" sz="2400" dirty="0">
                <a:solidFill>
                  <a:schemeClr val="bg1"/>
                </a:solidFill>
                <a:latin typeface="华文新魏" panose="02010800040101010101" pitchFamily="2" charset="-122"/>
                <a:ea typeface="华文新魏" panose="02010800040101010101" pitchFamily="2" charset="-122"/>
              </a:rPr>
              <a:t>记忆概述</a:t>
            </a:r>
            <a:endParaRPr kumimoji="1" lang="zh-CN" altLang="en-US" sz="3599" dirty="0">
              <a:solidFill>
                <a:schemeClr val="bg1"/>
              </a:solidFill>
              <a:latin typeface="华文新魏" panose="02010800040101010101" pitchFamily="2" charset="-122"/>
              <a:ea typeface="华文新魏" panose="02010800040101010101" pitchFamily="2" charset="-122"/>
            </a:endParaRPr>
          </a:p>
        </p:txBody>
      </p:sp>
      <p:sp>
        <p:nvSpPr>
          <p:cNvPr id="54" name="文本框 4"/>
          <p:cNvSpPr txBox="1"/>
          <p:nvPr/>
        </p:nvSpPr>
        <p:spPr>
          <a:xfrm>
            <a:off x="4546936" y="1749818"/>
            <a:ext cx="4337901" cy="461558"/>
          </a:xfrm>
          <a:prstGeom prst="rect">
            <a:avLst/>
          </a:prstGeom>
          <a:noFill/>
          <a:ln w="38100">
            <a:noFill/>
          </a:ln>
        </p:spPr>
        <p:txBody>
          <a:bodyPr wrap="square" rtlCol="0">
            <a:spAutoFit/>
          </a:bodyPr>
          <a:lstStyle/>
          <a:p>
            <a:pPr algn="ctr"/>
            <a:r>
              <a:rPr kumimoji="1" lang="zh-CN" altLang="en-US" sz="2400" dirty="0">
                <a:solidFill>
                  <a:schemeClr val="bg1"/>
                </a:solidFill>
                <a:latin typeface="华文新魏" panose="02010800040101010101" pitchFamily="2" charset="-122"/>
                <a:ea typeface="华文新魏" panose="02010800040101010101" pitchFamily="2" charset="-122"/>
              </a:rPr>
              <a:t>学前儿童记忆的产生与发展</a:t>
            </a:r>
          </a:p>
        </p:txBody>
      </p:sp>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07356" y="50973"/>
            <a:ext cx="1447577" cy="1237995"/>
          </a:xfrm>
          <a:prstGeom prst="rect">
            <a:avLst/>
          </a:prstGeom>
        </p:spPr>
      </p:pic>
      <p:pic>
        <p:nvPicPr>
          <p:cNvPr id="17" name="图片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683" y="989660"/>
            <a:ext cx="1772412" cy="1555040"/>
          </a:xfrm>
          <a:prstGeom prst="rect">
            <a:avLst/>
          </a:prstGeom>
        </p:spPr>
      </p:pic>
      <p:pic>
        <p:nvPicPr>
          <p:cNvPr id="18" name="图片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80210" y="1207451"/>
            <a:ext cx="1742899" cy="1591848"/>
          </a:xfrm>
          <a:prstGeom prst="rect">
            <a:avLst/>
          </a:prstGeom>
        </p:spPr>
      </p:pic>
      <p:pic>
        <p:nvPicPr>
          <p:cNvPr id="19" name="图片 1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87525" y="-109350"/>
            <a:ext cx="1710704" cy="1558641"/>
          </a:xfrm>
          <a:prstGeom prst="rect">
            <a:avLst/>
          </a:prstGeom>
        </p:spPr>
      </p:pic>
      <p:sp>
        <p:nvSpPr>
          <p:cNvPr id="20" name="Shape 18">
            <a:extLst>
              <a:ext uri="{FF2B5EF4-FFF2-40B4-BE49-F238E27FC236}">
                <a16:creationId xmlns:a16="http://schemas.microsoft.com/office/drawing/2014/main" id="{F3DABAB1-9756-4E2C-B8BB-43EDBC1184BD}"/>
              </a:ext>
            </a:extLst>
          </p:cNvPr>
          <p:cNvSpPr/>
          <p:nvPr/>
        </p:nvSpPr>
        <p:spPr>
          <a:xfrm>
            <a:off x="4563623" y="2511904"/>
            <a:ext cx="4228119" cy="830805"/>
          </a:xfrm>
          <a:prstGeom prst="roundRect">
            <a:avLst>
              <a:gd name="adj" fmla="val 50000"/>
            </a:avLst>
          </a:prstGeom>
          <a:solidFill>
            <a:srgbClr val="519B5C"/>
          </a:solidFill>
          <a:ln w="12700" cap="flat">
            <a:solidFill>
              <a:srgbClr val="5D9D2F"/>
            </a:solidFill>
            <a:prstDash val="solid"/>
            <a:miter lim="400000"/>
          </a:ln>
          <a:effectLst/>
        </p:spPr>
        <p:txBody>
          <a:bodyPr wrap="square" lIns="19046" tIns="19046" rIns="19046" bIns="19046" numCol="1" anchor="ctr">
            <a:noAutofit/>
          </a:bodyPr>
          <a:lstStyle/>
          <a:p>
            <a:pPr defTabSz="914217">
              <a:defRPr/>
            </a:pPr>
            <a:endParaRPr sz="1750" kern="0">
              <a:solidFill>
                <a:schemeClr val="bg1"/>
              </a:solidFill>
              <a:latin typeface="华文新魏" panose="02010800040101010101" pitchFamily="2" charset="-122"/>
              <a:ea typeface="华文新魏" panose="02010800040101010101" pitchFamily="2" charset="-122"/>
            </a:endParaRPr>
          </a:p>
        </p:txBody>
      </p:sp>
      <p:sp>
        <p:nvSpPr>
          <p:cNvPr id="21" name="文本框 7">
            <a:extLst>
              <a:ext uri="{FF2B5EF4-FFF2-40B4-BE49-F238E27FC236}">
                <a16:creationId xmlns:a16="http://schemas.microsoft.com/office/drawing/2014/main" id="{664C0042-AF0E-41FD-9F30-372EC29C8C01}"/>
              </a:ext>
            </a:extLst>
          </p:cNvPr>
          <p:cNvSpPr txBox="1"/>
          <p:nvPr/>
        </p:nvSpPr>
        <p:spPr>
          <a:xfrm>
            <a:off x="4534020" y="2551715"/>
            <a:ext cx="4337901" cy="830805"/>
          </a:xfrm>
          <a:prstGeom prst="rect">
            <a:avLst/>
          </a:prstGeom>
          <a:noFill/>
          <a:ln w="38100">
            <a:noFill/>
          </a:ln>
        </p:spPr>
        <p:txBody>
          <a:bodyPr wrap="square" rtlCol="0">
            <a:spAutoFit/>
          </a:bodyPr>
          <a:lstStyle/>
          <a:p>
            <a:pPr algn="ctr"/>
            <a:r>
              <a:rPr kumimoji="1" lang="zh-CN" altLang="en-US" sz="2400" dirty="0">
                <a:solidFill>
                  <a:schemeClr val="bg1"/>
                </a:solidFill>
                <a:latin typeface="华文新魏" panose="02010800040101010101" pitchFamily="2" charset="-122"/>
                <a:ea typeface="华文新魏" panose="02010800040101010101" pitchFamily="2" charset="-122"/>
              </a:rPr>
              <a:t>记忆在学前儿童教育活动中的运用</a:t>
            </a:r>
          </a:p>
        </p:txBody>
      </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750"/>
                                            <p:tgtEl>
                                              <p:spTgt spid="12"/>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750"/>
                                            <p:tgtEl>
                                              <p:spTgt spid="35"/>
                                            </p:tgtEl>
                                          </p:cBhvr>
                                        </p:animEffect>
                                        <p:anim calcmode="lin" valueType="num">
                                          <p:cBhvr>
                                            <p:cTn id="12" dur="750" fill="hold"/>
                                            <p:tgtEl>
                                              <p:spTgt spid="35"/>
                                            </p:tgtEl>
                                            <p:attrNameLst>
                                              <p:attrName>ppt_x</p:attrName>
                                            </p:attrNameLst>
                                          </p:cBhvr>
                                          <p:tavLst>
                                            <p:tav tm="0">
                                              <p:val>
                                                <p:strVal val="#ppt_x"/>
                                              </p:val>
                                            </p:tav>
                                            <p:tav tm="100000">
                                              <p:val>
                                                <p:strVal val="#ppt_x"/>
                                              </p:val>
                                            </p:tav>
                                          </p:tavLst>
                                        </p:anim>
                                        <p:anim calcmode="lin" valueType="num">
                                          <p:cBhvr>
                                            <p:cTn id="13" dur="750" fill="hold"/>
                                            <p:tgtEl>
                                              <p:spTgt spid="3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250"/>
                                            <p:tgtEl>
                                              <p:spTgt spid="37"/>
                                            </p:tgtEl>
                                          </p:cBhvr>
                                        </p:animEffect>
                                        <p:anim calcmode="lin" valueType="num">
                                          <p:cBhvr>
                                            <p:cTn id="24" dur="250" fill="hold"/>
                                            <p:tgtEl>
                                              <p:spTgt spid="37"/>
                                            </p:tgtEl>
                                            <p:attrNameLst>
                                              <p:attrName>ppt_x</p:attrName>
                                            </p:attrNameLst>
                                          </p:cBhvr>
                                          <p:tavLst>
                                            <p:tav tm="0">
                                              <p:val>
                                                <p:strVal val="#ppt_x"/>
                                              </p:val>
                                            </p:tav>
                                            <p:tav tm="100000">
                                              <p:val>
                                                <p:strVal val="#ppt_x"/>
                                              </p:val>
                                            </p:tav>
                                          </p:tavLst>
                                        </p:anim>
                                        <p:anim calcmode="lin" valueType="num">
                                          <p:cBhvr>
                                            <p:cTn id="25" dur="250" fill="hold"/>
                                            <p:tgtEl>
                                              <p:spTgt spid="37"/>
                                            </p:tgtEl>
                                            <p:attrNameLst>
                                              <p:attrName>ppt_y</p:attrName>
                                            </p:attrNameLst>
                                          </p:cBhvr>
                                          <p:tavLst>
                                            <p:tav tm="0">
                                              <p:val>
                                                <p:strVal val="#ppt_y+.1"/>
                                              </p:val>
                                            </p:tav>
                                            <p:tav tm="100000">
                                              <p:val>
                                                <p:strVal val="#ppt_y"/>
                                              </p:val>
                                            </p:tav>
                                          </p:tavLst>
                                        </p:anim>
                                      </p:childTnLst>
                                    </p:cTn>
                                  </p:par>
                                </p:childTnLst>
                              </p:cTn>
                            </p:par>
                            <p:par>
                              <p:cTn id="26" fill="hold">
                                <p:stCondLst>
                                  <p:cond delay="2250"/>
                                </p:stCondLst>
                                <p:childTnLst>
                                  <p:par>
                                    <p:cTn id="27" presetID="53" presetClass="entr" presetSubtype="16"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2750"/>
                                </p:stCondLst>
                                <p:childTnLst>
                                  <p:par>
                                    <p:cTn id="33" presetID="42" presetClass="entr" presetSubtype="0" fill="hold" grpId="0" nodeType="after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250"/>
                                            <p:tgtEl>
                                              <p:spTgt spid="54"/>
                                            </p:tgtEl>
                                          </p:cBhvr>
                                        </p:animEffect>
                                        <p:anim calcmode="lin" valueType="num">
                                          <p:cBhvr>
                                            <p:cTn id="36" dur="250" fill="hold"/>
                                            <p:tgtEl>
                                              <p:spTgt spid="54"/>
                                            </p:tgtEl>
                                            <p:attrNameLst>
                                              <p:attrName>ppt_x</p:attrName>
                                            </p:attrNameLst>
                                          </p:cBhvr>
                                          <p:tavLst>
                                            <p:tav tm="0">
                                              <p:val>
                                                <p:strVal val="#ppt_x"/>
                                              </p:val>
                                            </p:tav>
                                            <p:tav tm="100000">
                                              <p:val>
                                                <p:strVal val="#ppt_x"/>
                                              </p:val>
                                            </p:tav>
                                          </p:tavLst>
                                        </p:anim>
                                        <p:anim calcmode="lin" valueType="num">
                                          <p:cBhvr>
                                            <p:cTn id="37" dur="250" fill="hold"/>
                                            <p:tgtEl>
                                              <p:spTgt spid="54"/>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2" presetClass="entr" presetSubtype="9" fill="hold" nodeType="afterEffect" p14:presetBounceEnd="50000">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14:bounceEnd="50000">
                                          <p:cBhvr additive="base">
                                            <p:cTn id="41" dur="500" fill="hold"/>
                                            <p:tgtEl>
                                              <p:spTgt spid="17"/>
                                            </p:tgtEl>
                                            <p:attrNameLst>
                                              <p:attrName>ppt_x</p:attrName>
                                            </p:attrNameLst>
                                          </p:cBhvr>
                                          <p:tavLst>
                                            <p:tav tm="0">
                                              <p:val>
                                                <p:strVal val="0-#ppt_w/2"/>
                                              </p:val>
                                            </p:tav>
                                            <p:tav tm="100000">
                                              <p:val>
                                                <p:strVal val="#ppt_x"/>
                                              </p:val>
                                            </p:tav>
                                          </p:tavLst>
                                        </p:anim>
                                        <p:anim calcmode="lin" valueType="num" p14:bounceEnd="50000">
                                          <p:cBhvr additive="base">
                                            <p:cTn id="42" dur="500" fill="hold"/>
                                            <p:tgtEl>
                                              <p:spTgt spid="17"/>
                                            </p:tgtEl>
                                            <p:attrNameLst>
                                              <p:attrName>ppt_y</p:attrName>
                                            </p:attrNameLst>
                                          </p:cBhvr>
                                          <p:tavLst>
                                            <p:tav tm="0">
                                              <p:val>
                                                <p:strVal val="0-#ppt_h/2"/>
                                              </p:val>
                                            </p:tav>
                                            <p:tav tm="100000">
                                              <p:val>
                                                <p:strVal val="#ppt_y"/>
                                              </p:val>
                                            </p:tav>
                                          </p:tavLst>
                                        </p:anim>
                                      </p:childTnLst>
                                    </p:cTn>
                                  </p:par>
                                  <p:par>
                                    <p:cTn id="43" presetID="2" presetClass="entr" presetSubtype="3" fill="hold" nodeType="withEffect" p14:presetBounceEnd="50000">
                                      <p:stCondLst>
                                        <p:cond delay="250"/>
                                      </p:stCondLst>
                                      <p:childTnLst>
                                        <p:set>
                                          <p:cBhvr>
                                            <p:cTn id="44" dur="1" fill="hold">
                                              <p:stCondLst>
                                                <p:cond delay="0"/>
                                              </p:stCondLst>
                                            </p:cTn>
                                            <p:tgtEl>
                                              <p:spTgt spid="18"/>
                                            </p:tgtEl>
                                            <p:attrNameLst>
                                              <p:attrName>style.visibility</p:attrName>
                                            </p:attrNameLst>
                                          </p:cBhvr>
                                          <p:to>
                                            <p:strVal val="visible"/>
                                          </p:to>
                                        </p:set>
                                        <p:anim calcmode="lin" valueType="num" p14:bounceEnd="50000">
                                          <p:cBhvr additive="base">
                                            <p:cTn id="45" dur="500" fill="hold"/>
                                            <p:tgtEl>
                                              <p:spTgt spid="18"/>
                                            </p:tgtEl>
                                            <p:attrNameLst>
                                              <p:attrName>ppt_x</p:attrName>
                                            </p:attrNameLst>
                                          </p:cBhvr>
                                          <p:tavLst>
                                            <p:tav tm="0">
                                              <p:val>
                                                <p:strVal val="1+#ppt_w/2"/>
                                              </p:val>
                                            </p:tav>
                                            <p:tav tm="100000">
                                              <p:val>
                                                <p:strVal val="#ppt_x"/>
                                              </p:val>
                                            </p:tav>
                                          </p:tavLst>
                                        </p:anim>
                                        <p:anim calcmode="lin" valueType="num" p14:bounceEnd="50000">
                                          <p:cBhvr additive="base">
                                            <p:cTn id="46" dur="500" fill="hold"/>
                                            <p:tgtEl>
                                              <p:spTgt spid="18"/>
                                            </p:tgtEl>
                                            <p:attrNameLst>
                                              <p:attrName>ppt_y</p:attrName>
                                            </p:attrNameLst>
                                          </p:cBhvr>
                                          <p:tavLst>
                                            <p:tav tm="0">
                                              <p:val>
                                                <p:strVal val="0-#ppt_h/2"/>
                                              </p:val>
                                            </p:tav>
                                            <p:tav tm="100000">
                                              <p:val>
                                                <p:strVal val="#ppt_y"/>
                                              </p:val>
                                            </p:tav>
                                          </p:tavLst>
                                        </p:anim>
                                      </p:childTnLst>
                                    </p:cTn>
                                  </p:par>
                                  <p:par>
                                    <p:cTn id="47" presetID="2" presetClass="entr" presetSubtype="6" fill="hold" nodeType="withEffect" p14:presetBounceEnd="50000">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14:bounceEnd="50000">
                                          <p:cBhvr additive="base">
                                            <p:cTn id="49"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50" dur="5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12" fill="hold" nodeType="withEffect" p14:presetBounceEnd="50000">
                                      <p:stCondLst>
                                        <p:cond delay="250"/>
                                      </p:stCondLst>
                                      <p:childTnLst>
                                        <p:set>
                                          <p:cBhvr>
                                            <p:cTn id="52" dur="1" fill="hold">
                                              <p:stCondLst>
                                                <p:cond delay="0"/>
                                              </p:stCondLst>
                                            </p:cTn>
                                            <p:tgtEl>
                                              <p:spTgt spid="19"/>
                                            </p:tgtEl>
                                            <p:attrNameLst>
                                              <p:attrName>style.visibility</p:attrName>
                                            </p:attrNameLst>
                                          </p:cBhvr>
                                          <p:to>
                                            <p:strVal val="visible"/>
                                          </p:to>
                                        </p:set>
                                        <p:anim calcmode="lin" valueType="num" p14:bounceEnd="50000">
                                          <p:cBhvr additive="base">
                                            <p:cTn id="53" dur="500" fill="hold"/>
                                            <p:tgtEl>
                                              <p:spTgt spid="19"/>
                                            </p:tgtEl>
                                            <p:attrNameLst>
                                              <p:attrName>ppt_x</p:attrName>
                                            </p:attrNameLst>
                                          </p:cBhvr>
                                          <p:tavLst>
                                            <p:tav tm="0">
                                              <p:val>
                                                <p:strVal val="0-#ppt_w/2"/>
                                              </p:val>
                                            </p:tav>
                                            <p:tav tm="100000">
                                              <p:val>
                                                <p:strVal val="#ppt_x"/>
                                              </p:val>
                                            </p:tav>
                                          </p:tavLst>
                                        </p:anim>
                                        <p:anim calcmode="lin" valueType="num" p14:bounceEnd="50000">
                                          <p:cBhvr additive="base">
                                            <p:cTn id="54" dur="500" fill="hold"/>
                                            <p:tgtEl>
                                              <p:spTgt spid="19"/>
                                            </p:tgtEl>
                                            <p:attrNameLst>
                                              <p:attrName>ppt_y</p:attrName>
                                            </p:attrNameLst>
                                          </p:cBhvr>
                                          <p:tavLst>
                                            <p:tav tm="0">
                                              <p:val>
                                                <p:strVal val="1+#ppt_h/2"/>
                                              </p:val>
                                            </p:tav>
                                            <p:tav tm="100000">
                                              <p:val>
                                                <p:strVal val="#ppt_y"/>
                                              </p:val>
                                            </p:tav>
                                          </p:tavLst>
                                        </p:anim>
                                      </p:childTnLst>
                                    </p:cTn>
                                  </p:par>
                                </p:childTnLst>
                              </p:cTn>
                            </p:par>
                            <p:par>
                              <p:cTn id="55" fill="hold">
                                <p:stCondLst>
                                  <p:cond delay="3750"/>
                                </p:stCondLst>
                                <p:childTnLst>
                                  <p:par>
                                    <p:cTn id="56" presetID="53" presetClass="entr" presetSubtype="16"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p:cTn id="58" dur="500" fill="hold"/>
                                            <p:tgtEl>
                                              <p:spTgt spid="20"/>
                                            </p:tgtEl>
                                            <p:attrNameLst>
                                              <p:attrName>ppt_w</p:attrName>
                                            </p:attrNameLst>
                                          </p:cBhvr>
                                          <p:tavLst>
                                            <p:tav tm="0">
                                              <p:val>
                                                <p:fltVal val="0"/>
                                              </p:val>
                                            </p:tav>
                                            <p:tav tm="100000">
                                              <p:val>
                                                <p:strVal val="#ppt_w"/>
                                              </p:val>
                                            </p:tav>
                                          </p:tavLst>
                                        </p:anim>
                                        <p:anim calcmode="lin" valueType="num">
                                          <p:cBhvr>
                                            <p:cTn id="59" dur="500" fill="hold"/>
                                            <p:tgtEl>
                                              <p:spTgt spid="20"/>
                                            </p:tgtEl>
                                            <p:attrNameLst>
                                              <p:attrName>ppt_h</p:attrName>
                                            </p:attrNameLst>
                                          </p:cBhvr>
                                          <p:tavLst>
                                            <p:tav tm="0">
                                              <p:val>
                                                <p:fltVal val="0"/>
                                              </p:val>
                                            </p:tav>
                                            <p:tav tm="100000">
                                              <p:val>
                                                <p:strVal val="#ppt_h"/>
                                              </p:val>
                                            </p:tav>
                                          </p:tavLst>
                                        </p:anim>
                                        <p:animEffect transition="in" filter="fade">
                                          <p:cBhvr>
                                            <p:cTn id="60" dur="500"/>
                                            <p:tgtEl>
                                              <p:spTgt spid="20"/>
                                            </p:tgtEl>
                                          </p:cBhvr>
                                        </p:animEffect>
                                      </p:childTnLst>
                                    </p:cTn>
                                  </p:par>
                                </p:childTnLst>
                              </p:cTn>
                            </p:par>
                            <p:par>
                              <p:cTn id="61" fill="hold">
                                <p:stCondLst>
                                  <p:cond delay="4250"/>
                                </p:stCondLst>
                                <p:childTnLst>
                                  <p:par>
                                    <p:cTn id="62" presetID="42" presetClass="entr" presetSubtype="0" fill="hold" grpId="0"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fade">
                                          <p:cBhvr>
                                            <p:cTn id="64" dur="250"/>
                                            <p:tgtEl>
                                              <p:spTgt spid="21"/>
                                            </p:tgtEl>
                                          </p:cBhvr>
                                        </p:animEffect>
                                        <p:anim calcmode="lin" valueType="num">
                                          <p:cBhvr>
                                            <p:cTn id="65" dur="250" fill="hold"/>
                                            <p:tgtEl>
                                              <p:spTgt spid="21"/>
                                            </p:tgtEl>
                                            <p:attrNameLst>
                                              <p:attrName>ppt_x</p:attrName>
                                            </p:attrNameLst>
                                          </p:cBhvr>
                                          <p:tavLst>
                                            <p:tav tm="0">
                                              <p:val>
                                                <p:strVal val="#ppt_x"/>
                                              </p:val>
                                            </p:tav>
                                            <p:tav tm="100000">
                                              <p:val>
                                                <p:strVal val="#ppt_x"/>
                                              </p:val>
                                            </p:tav>
                                          </p:tavLst>
                                        </p:anim>
                                        <p:anim calcmode="lin" valueType="num">
                                          <p:cBhvr>
                                            <p:cTn id="66" dur="25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0" grpId="0" animBg="1"/>
          <p:bldP spid="35" grpId="0"/>
          <p:bldP spid="37" grpId="0"/>
          <p:bldP spid="54" grpId="0"/>
          <p:bldP spid="20" grpId="0" animBg="1"/>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750"/>
                                            <p:tgtEl>
                                              <p:spTgt spid="12"/>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750"/>
                                            <p:tgtEl>
                                              <p:spTgt spid="35"/>
                                            </p:tgtEl>
                                          </p:cBhvr>
                                        </p:animEffect>
                                        <p:anim calcmode="lin" valueType="num">
                                          <p:cBhvr>
                                            <p:cTn id="12" dur="750" fill="hold"/>
                                            <p:tgtEl>
                                              <p:spTgt spid="35"/>
                                            </p:tgtEl>
                                            <p:attrNameLst>
                                              <p:attrName>ppt_x</p:attrName>
                                            </p:attrNameLst>
                                          </p:cBhvr>
                                          <p:tavLst>
                                            <p:tav tm="0">
                                              <p:val>
                                                <p:strVal val="#ppt_x"/>
                                              </p:val>
                                            </p:tav>
                                            <p:tav tm="100000">
                                              <p:val>
                                                <p:strVal val="#ppt_x"/>
                                              </p:val>
                                            </p:tav>
                                          </p:tavLst>
                                        </p:anim>
                                        <p:anim calcmode="lin" valueType="num">
                                          <p:cBhvr>
                                            <p:cTn id="13" dur="750" fill="hold"/>
                                            <p:tgtEl>
                                              <p:spTgt spid="3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250"/>
                                            <p:tgtEl>
                                              <p:spTgt spid="37"/>
                                            </p:tgtEl>
                                          </p:cBhvr>
                                        </p:animEffect>
                                        <p:anim calcmode="lin" valueType="num">
                                          <p:cBhvr>
                                            <p:cTn id="24" dur="250" fill="hold"/>
                                            <p:tgtEl>
                                              <p:spTgt spid="37"/>
                                            </p:tgtEl>
                                            <p:attrNameLst>
                                              <p:attrName>ppt_x</p:attrName>
                                            </p:attrNameLst>
                                          </p:cBhvr>
                                          <p:tavLst>
                                            <p:tav tm="0">
                                              <p:val>
                                                <p:strVal val="#ppt_x"/>
                                              </p:val>
                                            </p:tav>
                                            <p:tav tm="100000">
                                              <p:val>
                                                <p:strVal val="#ppt_x"/>
                                              </p:val>
                                            </p:tav>
                                          </p:tavLst>
                                        </p:anim>
                                        <p:anim calcmode="lin" valueType="num">
                                          <p:cBhvr>
                                            <p:cTn id="25" dur="250" fill="hold"/>
                                            <p:tgtEl>
                                              <p:spTgt spid="37"/>
                                            </p:tgtEl>
                                            <p:attrNameLst>
                                              <p:attrName>ppt_y</p:attrName>
                                            </p:attrNameLst>
                                          </p:cBhvr>
                                          <p:tavLst>
                                            <p:tav tm="0">
                                              <p:val>
                                                <p:strVal val="#ppt_y+.1"/>
                                              </p:val>
                                            </p:tav>
                                            <p:tav tm="100000">
                                              <p:val>
                                                <p:strVal val="#ppt_y"/>
                                              </p:val>
                                            </p:tav>
                                          </p:tavLst>
                                        </p:anim>
                                      </p:childTnLst>
                                    </p:cTn>
                                  </p:par>
                                </p:childTnLst>
                              </p:cTn>
                            </p:par>
                            <p:par>
                              <p:cTn id="26" fill="hold">
                                <p:stCondLst>
                                  <p:cond delay="2250"/>
                                </p:stCondLst>
                                <p:childTnLst>
                                  <p:par>
                                    <p:cTn id="27" presetID="53" presetClass="entr" presetSubtype="16"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2750"/>
                                </p:stCondLst>
                                <p:childTnLst>
                                  <p:par>
                                    <p:cTn id="33" presetID="42" presetClass="entr" presetSubtype="0" fill="hold" grpId="0" nodeType="after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250"/>
                                            <p:tgtEl>
                                              <p:spTgt spid="54"/>
                                            </p:tgtEl>
                                          </p:cBhvr>
                                        </p:animEffect>
                                        <p:anim calcmode="lin" valueType="num">
                                          <p:cBhvr>
                                            <p:cTn id="36" dur="250" fill="hold"/>
                                            <p:tgtEl>
                                              <p:spTgt spid="54"/>
                                            </p:tgtEl>
                                            <p:attrNameLst>
                                              <p:attrName>ppt_x</p:attrName>
                                            </p:attrNameLst>
                                          </p:cBhvr>
                                          <p:tavLst>
                                            <p:tav tm="0">
                                              <p:val>
                                                <p:strVal val="#ppt_x"/>
                                              </p:val>
                                            </p:tav>
                                            <p:tav tm="100000">
                                              <p:val>
                                                <p:strVal val="#ppt_x"/>
                                              </p:val>
                                            </p:tav>
                                          </p:tavLst>
                                        </p:anim>
                                        <p:anim calcmode="lin" valueType="num">
                                          <p:cBhvr>
                                            <p:cTn id="37" dur="250" fill="hold"/>
                                            <p:tgtEl>
                                              <p:spTgt spid="54"/>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2" presetClass="entr" presetSubtype="9" fill="hold" nodeType="after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0-#ppt_w/2"/>
                                              </p:val>
                                            </p:tav>
                                            <p:tav tm="100000">
                                              <p:val>
                                                <p:strVal val="#ppt_x"/>
                                              </p:val>
                                            </p:tav>
                                          </p:tavLst>
                                        </p:anim>
                                        <p:anim calcmode="lin" valueType="num">
                                          <p:cBhvr additive="base">
                                            <p:cTn id="42" dur="500" fill="hold"/>
                                            <p:tgtEl>
                                              <p:spTgt spid="17"/>
                                            </p:tgtEl>
                                            <p:attrNameLst>
                                              <p:attrName>ppt_y</p:attrName>
                                            </p:attrNameLst>
                                          </p:cBhvr>
                                          <p:tavLst>
                                            <p:tav tm="0">
                                              <p:val>
                                                <p:strVal val="0-#ppt_h/2"/>
                                              </p:val>
                                            </p:tav>
                                            <p:tav tm="100000">
                                              <p:val>
                                                <p:strVal val="#ppt_y"/>
                                              </p:val>
                                            </p:tav>
                                          </p:tavLst>
                                        </p:anim>
                                      </p:childTnLst>
                                    </p:cTn>
                                  </p:par>
                                  <p:par>
                                    <p:cTn id="43" presetID="2" presetClass="entr" presetSubtype="3" fill="hold" nodeType="withEffect">
                                      <p:stCondLst>
                                        <p:cond delay="250"/>
                                      </p:stCondLst>
                                      <p:childTnLst>
                                        <p:set>
                                          <p:cBhvr>
                                            <p:cTn id="44" dur="1" fill="hold">
                                              <p:stCondLst>
                                                <p:cond delay="0"/>
                                              </p:stCondLst>
                                            </p:cTn>
                                            <p:tgtEl>
                                              <p:spTgt spid="18"/>
                                            </p:tgtEl>
                                            <p:attrNameLst>
                                              <p:attrName>style.visibility</p:attrName>
                                            </p:attrNameLst>
                                          </p:cBhvr>
                                          <p:to>
                                            <p:strVal val="visible"/>
                                          </p:to>
                                        </p:set>
                                        <p:anim calcmode="lin" valueType="num">
                                          <p:cBhvr additive="base">
                                            <p:cTn id="45" dur="500" fill="hold"/>
                                            <p:tgtEl>
                                              <p:spTgt spid="18"/>
                                            </p:tgtEl>
                                            <p:attrNameLst>
                                              <p:attrName>ppt_x</p:attrName>
                                            </p:attrNameLst>
                                          </p:cBhvr>
                                          <p:tavLst>
                                            <p:tav tm="0">
                                              <p:val>
                                                <p:strVal val="1+#ppt_w/2"/>
                                              </p:val>
                                            </p:tav>
                                            <p:tav tm="100000">
                                              <p:val>
                                                <p:strVal val="#ppt_x"/>
                                              </p:val>
                                            </p:tav>
                                          </p:tavLst>
                                        </p:anim>
                                        <p:anim calcmode="lin" valueType="num">
                                          <p:cBhvr additive="base">
                                            <p:cTn id="46" dur="500" fill="hold"/>
                                            <p:tgtEl>
                                              <p:spTgt spid="18"/>
                                            </p:tgtEl>
                                            <p:attrNameLst>
                                              <p:attrName>ppt_y</p:attrName>
                                            </p:attrNameLst>
                                          </p:cBhvr>
                                          <p:tavLst>
                                            <p:tav tm="0">
                                              <p:val>
                                                <p:strVal val="0-#ppt_h/2"/>
                                              </p:val>
                                            </p:tav>
                                            <p:tav tm="100000">
                                              <p:val>
                                                <p:strVal val="#ppt_y"/>
                                              </p:val>
                                            </p:tav>
                                          </p:tavLst>
                                        </p:anim>
                                      </p:childTnLst>
                                    </p:cTn>
                                  </p:par>
                                  <p:par>
                                    <p:cTn id="47" presetID="2" presetClass="entr" presetSubtype="6" fill="hold" nodeType="with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1+#ppt_w/2"/>
                                              </p:val>
                                            </p:tav>
                                            <p:tav tm="100000">
                                              <p:val>
                                                <p:strVal val="#ppt_x"/>
                                              </p:val>
                                            </p:tav>
                                          </p:tavLst>
                                        </p:anim>
                                        <p:anim calcmode="lin" valueType="num">
                                          <p:cBhvr additive="base">
                                            <p:cTn id="50" dur="5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12" fill="hold" nodeType="withEffect">
                                      <p:stCondLst>
                                        <p:cond delay="250"/>
                                      </p:stCondLst>
                                      <p:childTnLst>
                                        <p:set>
                                          <p:cBhvr>
                                            <p:cTn id="52" dur="1" fill="hold">
                                              <p:stCondLst>
                                                <p:cond delay="0"/>
                                              </p:stCondLst>
                                            </p:cTn>
                                            <p:tgtEl>
                                              <p:spTgt spid="19"/>
                                            </p:tgtEl>
                                            <p:attrNameLst>
                                              <p:attrName>style.visibility</p:attrName>
                                            </p:attrNameLst>
                                          </p:cBhvr>
                                          <p:to>
                                            <p:strVal val="visible"/>
                                          </p:to>
                                        </p:set>
                                        <p:anim calcmode="lin" valueType="num">
                                          <p:cBhvr additive="base">
                                            <p:cTn id="53" dur="500" fill="hold"/>
                                            <p:tgtEl>
                                              <p:spTgt spid="19"/>
                                            </p:tgtEl>
                                            <p:attrNameLst>
                                              <p:attrName>ppt_x</p:attrName>
                                            </p:attrNameLst>
                                          </p:cBhvr>
                                          <p:tavLst>
                                            <p:tav tm="0">
                                              <p:val>
                                                <p:strVal val="0-#ppt_w/2"/>
                                              </p:val>
                                            </p:tav>
                                            <p:tav tm="100000">
                                              <p:val>
                                                <p:strVal val="#ppt_x"/>
                                              </p:val>
                                            </p:tav>
                                          </p:tavLst>
                                        </p:anim>
                                        <p:anim calcmode="lin" valueType="num">
                                          <p:cBhvr additive="base">
                                            <p:cTn id="54" dur="500" fill="hold"/>
                                            <p:tgtEl>
                                              <p:spTgt spid="19"/>
                                            </p:tgtEl>
                                            <p:attrNameLst>
                                              <p:attrName>ppt_y</p:attrName>
                                            </p:attrNameLst>
                                          </p:cBhvr>
                                          <p:tavLst>
                                            <p:tav tm="0">
                                              <p:val>
                                                <p:strVal val="1+#ppt_h/2"/>
                                              </p:val>
                                            </p:tav>
                                            <p:tav tm="100000">
                                              <p:val>
                                                <p:strVal val="#ppt_y"/>
                                              </p:val>
                                            </p:tav>
                                          </p:tavLst>
                                        </p:anim>
                                      </p:childTnLst>
                                    </p:cTn>
                                  </p:par>
                                </p:childTnLst>
                              </p:cTn>
                            </p:par>
                            <p:par>
                              <p:cTn id="55" fill="hold">
                                <p:stCondLst>
                                  <p:cond delay="3750"/>
                                </p:stCondLst>
                                <p:childTnLst>
                                  <p:par>
                                    <p:cTn id="56" presetID="53" presetClass="entr" presetSubtype="16"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p:cTn id="58" dur="500" fill="hold"/>
                                            <p:tgtEl>
                                              <p:spTgt spid="20"/>
                                            </p:tgtEl>
                                            <p:attrNameLst>
                                              <p:attrName>ppt_w</p:attrName>
                                            </p:attrNameLst>
                                          </p:cBhvr>
                                          <p:tavLst>
                                            <p:tav tm="0">
                                              <p:val>
                                                <p:fltVal val="0"/>
                                              </p:val>
                                            </p:tav>
                                            <p:tav tm="100000">
                                              <p:val>
                                                <p:strVal val="#ppt_w"/>
                                              </p:val>
                                            </p:tav>
                                          </p:tavLst>
                                        </p:anim>
                                        <p:anim calcmode="lin" valueType="num">
                                          <p:cBhvr>
                                            <p:cTn id="59" dur="500" fill="hold"/>
                                            <p:tgtEl>
                                              <p:spTgt spid="20"/>
                                            </p:tgtEl>
                                            <p:attrNameLst>
                                              <p:attrName>ppt_h</p:attrName>
                                            </p:attrNameLst>
                                          </p:cBhvr>
                                          <p:tavLst>
                                            <p:tav tm="0">
                                              <p:val>
                                                <p:fltVal val="0"/>
                                              </p:val>
                                            </p:tav>
                                            <p:tav tm="100000">
                                              <p:val>
                                                <p:strVal val="#ppt_h"/>
                                              </p:val>
                                            </p:tav>
                                          </p:tavLst>
                                        </p:anim>
                                        <p:animEffect transition="in" filter="fade">
                                          <p:cBhvr>
                                            <p:cTn id="60" dur="500"/>
                                            <p:tgtEl>
                                              <p:spTgt spid="20"/>
                                            </p:tgtEl>
                                          </p:cBhvr>
                                        </p:animEffect>
                                      </p:childTnLst>
                                    </p:cTn>
                                  </p:par>
                                </p:childTnLst>
                              </p:cTn>
                            </p:par>
                            <p:par>
                              <p:cTn id="61" fill="hold">
                                <p:stCondLst>
                                  <p:cond delay="4250"/>
                                </p:stCondLst>
                                <p:childTnLst>
                                  <p:par>
                                    <p:cTn id="62" presetID="42" presetClass="entr" presetSubtype="0" fill="hold" grpId="0"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fade">
                                          <p:cBhvr>
                                            <p:cTn id="64" dur="250"/>
                                            <p:tgtEl>
                                              <p:spTgt spid="21"/>
                                            </p:tgtEl>
                                          </p:cBhvr>
                                        </p:animEffect>
                                        <p:anim calcmode="lin" valueType="num">
                                          <p:cBhvr>
                                            <p:cTn id="65" dur="250" fill="hold"/>
                                            <p:tgtEl>
                                              <p:spTgt spid="21"/>
                                            </p:tgtEl>
                                            <p:attrNameLst>
                                              <p:attrName>ppt_x</p:attrName>
                                            </p:attrNameLst>
                                          </p:cBhvr>
                                          <p:tavLst>
                                            <p:tav tm="0">
                                              <p:val>
                                                <p:strVal val="#ppt_x"/>
                                              </p:val>
                                            </p:tav>
                                            <p:tav tm="100000">
                                              <p:val>
                                                <p:strVal val="#ppt_x"/>
                                              </p:val>
                                            </p:tav>
                                          </p:tavLst>
                                        </p:anim>
                                        <p:anim calcmode="lin" valueType="num">
                                          <p:cBhvr>
                                            <p:cTn id="66" dur="25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0" grpId="0" animBg="1"/>
          <p:bldP spid="35" grpId="0"/>
          <p:bldP spid="37" grpId="0"/>
          <p:bldP spid="54" grpId="0"/>
          <p:bldP spid="20" grpId="0" animBg="1"/>
          <p:bldP spid="21"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0" y="6396355"/>
            <a:ext cx="28448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1EE9E8-4134-49B0-9AA7-3089E6521627}" type="slidenum">
              <a:rPr kumimoji="0" lang="en-US" sz="1200" b="0" i="0" u="none" strike="noStrike" kern="1200" cap="none" spc="0" normalizeH="0" baseline="0" noProof="0" smtClean="0">
                <a:ln>
                  <a:noFill/>
                </a:ln>
                <a:solidFill>
                  <a:prstClr val="black">
                    <a:tint val="75000"/>
                  </a:prstClr>
                </a:solidFill>
                <a:effectLst/>
                <a:uLnTx/>
                <a:uFillTx/>
                <a:latin typeface="等线"/>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prstClr val="black">
                  <a:tint val="75000"/>
                </a:prstClr>
              </a:solidFill>
              <a:effectLst/>
              <a:uLnTx/>
              <a:uFillTx/>
              <a:latin typeface="等线"/>
              <a:ea typeface="+mn-ea"/>
              <a:cs typeface="+mn-cs"/>
            </a:endParaRPr>
          </a:p>
        </p:txBody>
      </p:sp>
      <p:sp>
        <p:nvSpPr>
          <p:cNvPr id="3" name="文本框 2"/>
          <p:cNvSpPr txBox="1"/>
          <p:nvPr/>
        </p:nvSpPr>
        <p:spPr>
          <a:xfrm>
            <a:off x="3357117" y="2106930"/>
            <a:ext cx="5779770" cy="132207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0" b="0" i="0" u="none" strike="noStrike" kern="1200" cap="none" spc="0" normalizeH="0" baseline="0" noProof="0" dirty="0">
                <a:ln>
                  <a:noFill/>
                </a:ln>
                <a:solidFill>
                  <a:prstClr val="black"/>
                </a:solidFill>
                <a:effectLst/>
                <a:uLnTx/>
                <a:uFillTx/>
                <a:latin typeface="华文新魏" panose="02010800040101010101" pitchFamily="2" charset="-122"/>
                <a:ea typeface="华文新魏" panose="02010800040101010101" pitchFamily="2" charset="-122"/>
                <a:cs typeface="+mn-cs"/>
              </a:rPr>
              <a:t>谢谢聆听！</a:t>
            </a:r>
          </a:p>
        </p:txBody>
      </p:sp>
    </p:spTree>
    <p:extLst>
      <p:ext uri="{BB962C8B-B14F-4D97-AF65-F5344CB8AC3E}">
        <p14:creationId xmlns:p14="http://schemas.microsoft.com/office/powerpoint/2010/main" val="37522350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pyright Notice"/>
          <p:cNvSpPr>
            <a:spLocks/>
          </p:cNvSpPr>
          <p:nvPr/>
        </p:nvSpPr>
        <p:spPr bwMode="auto">
          <a:xfrm>
            <a:off x="4572353" y="183006"/>
            <a:ext cx="3047295" cy="68082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zh-CN" altLang="en-US" sz="3999" b="0" i="0" u="none" strike="noStrike" kern="1200" cap="small" spc="0" normalizeH="0" baseline="0" noProof="0" dirty="0">
                <a:ln>
                  <a:noFill/>
                </a:ln>
                <a:solidFill>
                  <a:srgbClr val="5D9D2F"/>
                </a:solidFill>
                <a:effectLst/>
                <a:uLnTx/>
                <a:uFillTx/>
                <a:latin typeface="华文新魏" panose="02010800040101010101" pitchFamily="2" charset="-122"/>
                <a:ea typeface="华文新魏" panose="02010800040101010101" pitchFamily="2" charset="-122"/>
                <a:cs typeface="+mn-cs"/>
              </a:rPr>
              <a:t>内容结构图</a:t>
            </a:r>
            <a:endParaRPr kumimoji="0" lang="en-US" sz="3999" b="0" i="0" u="none" strike="noStrike" kern="1200" cap="small" spc="0" normalizeH="0" baseline="0" noProof="0" dirty="0">
              <a:ln>
                <a:noFill/>
              </a:ln>
              <a:solidFill>
                <a:srgbClr val="5D9D2F"/>
              </a:solidFill>
              <a:effectLst/>
              <a:uLnTx/>
              <a:uFillTx/>
              <a:latin typeface="华文新魏" panose="02010800040101010101" pitchFamily="2" charset="-122"/>
              <a:ea typeface="华文新魏" panose="02010800040101010101" pitchFamily="2" charset="-122"/>
              <a:cs typeface="+mn-cs"/>
            </a:endParaRPr>
          </a:p>
        </p:txBody>
      </p:sp>
      <p:graphicFrame>
        <p:nvGraphicFramePr>
          <p:cNvPr id="5" name="图示 4">
            <a:extLst>
              <a:ext uri="{FF2B5EF4-FFF2-40B4-BE49-F238E27FC236}">
                <a16:creationId xmlns:a16="http://schemas.microsoft.com/office/drawing/2014/main" id="{69E8F8D7-25AB-40E4-AC7B-D527BF76B561}"/>
              </a:ext>
            </a:extLst>
          </p:cNvPr>
          <p:cNvGraphicFramePr/>
          <p:nvPr>
            <p:extLst/>
          </p:nvPr>
        </p:nvGraphicFramePr>
        <p:xfrm>
          <a:off x="2033470" y="1641134"/>
          <a:ext cx="7617278" cy="41413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3914050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 y="1240"/>
            <a:ext cx="12187592" cy="6855520"/>
          </a:xfrm>
          <a:prstGeom prst="rect">
            <a:avLst/>
          </a:prstGeom>
        </p:spPr>
      </p:pic>
      <p:sp>
        <p:nvSpPr>
          <p:cNvPr id="10" name="Shape 18"/>
          <p:cNvSpPr/>
          <p:nvPr/>
        </p:nvSpPr>
        <p:spPr>
          <a:xfrm>
            <a:off x="4688553" y="1279697"/>
            <a:ext cx="2073786" cy="738015"/>
          </a:xfrm>
          <a:prstGeom prst="roundRect">
            <a:avLst>
              <a:gd name="adj" fmla="val 50000"/>
            </a:avLst>
          </a:prstGeom>
          <a:solidFill>
            <a:srgbClr val="519B5C"/>
          </a:solidFill>
          <a:ln w="12700" cap="flat">
            <a:solidFill>
              <a:srgbClr val="519B5C"/>
            </a:solidFill>
            <a:prstDash val="solid"/>
            <a:miter lim="400000"/>
          </a:ln>
          <a:effectLst/>
        </p:spPr>
        <p:txBody>
          <a:bodyPr wrap="square" lIns="19046" tIns="19046" rIns="19046" bIns="19046" numCol="1" anchor="ctr">
            <a:noAutofit/>
          </a:bodyPr>
          <a:lstStyle/>
          <a:p>
            <a:pPr defTabSz="914217">
              <a:defRPr/>
            </a:pPr>
            <a:endParaRPr sz="1750" kern="0">
              <a:solidFill>
                <a:srgbClr val="5D9D2F"/>
              </a:solidFill>
              <a:latin typeface="华文新魏" panose="02010800040101010101" pitchFamily="2" charset="-122"/>
              <a:ea typeface="华文新魏" panose="02010800040101010101" pitchFamily="2" charset="-122"/>
            </a:endParaRPr>
          </a:p>
        </p:txBody>
      </p:sp>
      <p:sp>
        <p:nvSpPr>
          <p:cNvPr id="19" name="矩形 18"/>
          <p:cNvSpPr/>
          <p:nvPr/>
        </p:nvSpPr>
        <p:spPr>
          <a:xfrm>
            <a:off x="4688554" y="1196096"/>
            <a:ext cx="2073784" cy="933058"/>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599" dirty="0">
                <a:solidFill>
                  <a:schemeClr val="bg1"/>
                </a:solidFill>
                <a:latin typeface="华文新魏" panose="02010800040101010101" pitchFamily="2" charset="-122"/>
                <a:ea typeface="华文新魏" panose="02010800040101010101" pitchFamily="2" charset="-122"/>
              </a:rPr>
              <a:t>第一节</a:t>
            </a:r>
            <a:endParaRPr lang="zh-CN" altLang="en-US" sz="3599" dirty="0">
              <a:solidFill>
                <a:schemeClr val="bg1"/>
              </a:solidFill>
              <a:latin typeface="华文新魏" panose="02010800040101010101" pitchFamily="2" charset="-122"/>
              <a:ea typeface="华文新魏" panose="02010800040101010101" pitchFamily="2" charset="-122"/>
            </a:endParaRPr>
          </a:p>
        </p:txBody>
      </p:sp>
      <p:sp>
        <p:nvSpPr>
          <p:cNvPr id="21" name="矩形 20"/>
          <p:cNvSpPr/>
          <p:nvPr/>
        </p:nvSpPr>
        <p:spPr>
          <a:xfrm>
            <a:off x="4631457" y="2414667"/>
            <a:ext cx="2441129" cy="769263"/>
          </a:xfrm>
          <a:prstGeom prst="rect">
            <a:avLst/>
          </a:prstGeom>
        </p:spPr>
        <p:txBody>
          <a:bodyPr wrap="none">
            <a:spAutoFit/>
          </a:bodyPr>
          <a:lstStyle/>
          <a:p>
            <a:r>
              <a:rPr kumimoji="1" lang="zh-CN" altLang="en-US" sz="4399" dirty="0">
                <a:solidFill>
                  <a:srgbClr val="FF0000"/>
                </a:solidFill>
                <a:latin typeface="华文新魏" panose="02010800040101010101" pitchFamily="2" charset="-122"/>
                <a:ea typeface="华文新魏" panose="02010800040101010101" pitchFamily="2" charset="-122"/>
              </a:rPr>
              <a:t>记忆概述</a:t>
            </a:r>
          </a:p>
        </p:txBody>
      </p:sp>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07356" y="50973"/>
            <a:ext cx="1447577" cy="1237995"/>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683" y="989660"/>
            <a:ext cx="1772412" cy="1555040"/>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80210" y="1207451"/>
            <a:ext cx="1742899" cy="1591848"/>
          </a:xfrm>
          <a:prstGeom prst="rect">
            <a:avLst/>
          </a:prstGeom>
        </p:spPr>
      </p:pic>
      <p:pic>
        <p:nvPicPr>
          <p:cNvPr id="14" name="图片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87525" y="-109350"/>
            <a:ext cx="1710704" cy="1558641"/>
          </a:xfrm>
          <a:prstGeom prst="rect">
            <a:avLst/>
          </a:prstGeom>
        </p:spPr>
      </p:pic>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14:presetBounceEnd="50000">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14:bounceEnd="50000">
                                          <p:cBhvr additive="base">
                                            <p:cTn id="23" dur="5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14:presetBounceEnd="50000">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14:bounceEnd="50000">
                                          <p:cBhvr additive="base">
                                            <p:cTn id="27"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14:presetBounceEnd="50000">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14:bounceEnd="50000">
                                          <p:cBhvr additive="base">
                                            <p:cTn id="31" dur="500" fill="hold"/>
                                            <p:tgtEl>
                                              <p:spTgt spid="11"/>
                                            </p:tgtEl>
                                            <p:attrNameLst>
                                              <p:attrName>ppt_x</p:attrName>
                                            </p:attrNameLst>
                                          </p:cBhvr>
                                          <p:tavLst>
                                            <p:tav tm="0">
                                              <p:val>
                                                <p:strVal val="1+#ppt_w/2"/>
                                              </p:val>
                                            </p:tav>
                                            <p:tav tm="100000">
                                              <p:val>
                                                <p:strVal val="#ppt_x"/>
                                              </p:val>
                                            </p:tav>
                                          </p:tavLst>
                                        </p:anim>
                                        <p:anim calcmode="lin" valueType="num" p14:bounceEnd="50000">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14:presetBounceEnd="50000">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14:bounceEnd="50000">
                                          <p:cBhvr additive="base">
                                            <p:cTn id="35" dur="500" fill="hold"/>
                                            <p:tgtEl>
                                              <p:spTgt spid="14"/>
                                            </p:tgtEl>
                                            <p:attrNameLst>
                                              <p:attrName>ppt_x</p:attrName>
                                            </p:attrNameLst>
                                          </p:cBhvr>
                                          <p:tavLst>
                                            <p:tav tm="0">
                                              <p:val>
                                                <p:strVal val="0-#ppt_w/2"/>
                                              </p:val>
                                            </p:tav>
                                            <p:tav tm="100000">
                                              <p:val>
                                                <p:strVal val="#ppt_x"/>
                                              </p:val>
                                            </p:tav>
                                          </p:tavLst>
                                        </p:anim>
                                        <p:anim calcmode="lin" valueType="num" p14:bounceEnd="50000">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1+#ppt_w/2"/>
                                              </p:val>
                                            </p:tav>
                                            <p:tav tm="100000">
                                              <p:val>
                                                <p:strVal val="#ppt_x"/>
                                              </p:val>
                                            </p:tav>
                                          </p:tavLst>
                                        </p:anim>
                                        <p:anim calcmode="lin" valueType="num">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1+#ppt_w/2"/>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0-#ppt_w/2"/>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5713E236-22D8-4124-A742-BD59D12C69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136" y="5489510"/>
            <a:ext cx="12192000" cy="1368490"/>
          </a:xfrm>
          <a:prstGeom prst="rect">
            <a:avLst/>
          </a:prstGeom>
        </p:spPr>
      </p:pic>
      <p:sp>
        <p:nvSpPr>
          <p:cNvPr id="6" name="剪去对角的矩形 5"/>
          <p:cNvSpPr/>
          <p:nvPr/>
        </p:nvSpPr>
        <p:spPr>
          <a:xfrm>
            <a:off x="0" y="1745172"/>
            <a:ext cx="6109136" cy="790789"/>
          </a:xfrm>
          <a:prstGeom prst="snip2DiagRect">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5" name="剪去对角的矩形 4"/>
          <p:cNvSpPr/>
          <p:nvPr/>
        </p:nvSpPr>
        <p:spPr>
          <a:xfrm>
            <a:off x="0" y="409575"/>
            <a:ext cx="5991225" cy="619289"/>
          </a:xfrm>
          <a:prstGeom prst="snip2DiagRect">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E42B088D-CF16-4ACA-8819-D4AEE2333D03}"/>
              </a:ext>
            </a:extLst>
          </p:cNvPr>
          <p:cNvSpPr/>
          <p:nvPr/>
        </p:nvSpPr>
        <p:spPr>
          <a:xfrm>
            <a:off x="6559881" y="1617009"/>
            <a:ext cx="5047082" cy="3030894"/>
          </a:xfrm>
          <a:prstGeom prst="rect">
            <a:avLst/>
          </a:prstGeom>
          <a:solidFill>
            <a:srgbClr val="519B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6795253" y="1795821"/>
            <a:ext cx="4811710" cy="2922404"/>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5F985C35-7304-43FC-AA63-384CE280128D}"/>
              </a:ext>
            </a:extLst>
          </p:cNvPr>
          <p:cNvSpPr/>
          <p:nvPr/>
        </p:nvSpPr>
        <p:spPr>
          <a:xfrm>
            <a:off x="6735021" y="1795821"/>
            <a:ext cx="5158690" cy="3056315"/>
          </a:xfrm>
          <a:prstGeom prst="rect">
            <a:avLst/>
          </a:prstGeom>
          <a:noFill/>
          <a:ln>
            <a:solidFill>
              <a:srgbClr val="519B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1E77133C-8856-48D4-BCD5-6351DFA6B701}"/>
              </a:ext>
            </a:extLst>
          </p:cNvPr>
          <p:cNvSpPr txBox="1"/>
          <p:nvPr/>
        </p:nvSpPr>
        <p:spPr>
          <a:xfrm>
            <a:off x="266320" y="1070179"/>
            <a:ext cx="5641305" cy="646181"/>
          </a:xfrm>
          <a:prstGeom prst="rect">
            <a:avLst/>
          </a:prstGeom>
          <a:noFill/>
        </p:spPr>
        <p:txBody>
          <a:bodyPr wrap="square" rtlCol="0">
            <a:spAutoFit/>
          </a:bodyPr>
          <a:lstStyle/>
          <a:p>
            <a:r>
              <a:rPr lang="zh-CN" altLang="en-US" dirty="0">
                <a:solidFill>
                  <a:schemeClr val="tx1">
                    <a:lumMod val="75000"/>
                    <a:lumOff val="25000"/>
                  </a:schemeClr>
                </a:solidFill>
                <a:latin typeface="华文新魏" panose="02010800040101010101" pitchFamily="2" charset="-122"/>
                <a:ea typeface="华文新魏" panose="02010800040101010101" pitchFamily="2" charset="-122"/>
              </a:rPr>
              <a:t>记忆是人脑对经历过的事物的反映，即人脑对外界输入的信息进行识记、保持和回忆的过程。</a:t>
            </a:r>
            <a:endParaRPr lang="zh-CN" altLang="en-US" sz="1400" dirty="0">
              <a:solidFill>
                <a:schemeClr val="tx1">
                  <a:lumMod val="75000"/>
                  <a:lumOff val="25000"/>
                </a:schemeClr>
              </a:solidFill>
              <a:latin typeface="华文楷体" panose="02010600040101010101" pitchFamily="2" charset="-122"/>
              <a:ea typeface="华文楷体" panose="02010600040101010101" pitchFamily="2" charset="-122"/>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249771" y="315414"/>
            <a:ext cx="6966811" cy="61928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3599" cap="small" dirty="0">
                <a:solidFill>
                  <a:srgbClr val="5D9D2F"/>
                </a:solidFill>
                <a:latin typeface="华文新魏" panose="02010800040101010101" pitchFamily="2" charset="-122"/>
                <a:ea typeface="华文新魏" panose="02010800040101010101" pitchFamily="2" charset="-122"/>
              </a:rPr>
              <a:t>一、记忆的含义</a:t>
            </a:r>
            <a:endParaRPr lang="en-US" sz="3599" cap="small" dirty="0">
              <a:solidFill>
                <a:srgbClr val="5D9D2F"/>
              </a:solidFill>
              <a:latin typeface="华文新魏" panose="02010800040101010101" pitchFamily="2" charset="-122"/>
              <a:ea typeface="华文新魏" panose="02010800040101010101" pitchFamily="2" charset="-122"/>
            </a:endParaRPr>
          </a:p>
        </p:txBody>
      </p:sp>
      <p:sp>
        <p:nvSpPr>
          <p:cNvPr id="16" name="文本框 15">
            <a:extLst>
              <a:ext uri="{FF2B5EF4-FFF2-40B4-BE49-F238E27FC236}">
                <a16:creationId xmlns:a16="http://schemas.microsoft.com/office/drawing/2014/main" id="{93DF7FDC-D6AA-42DB-88AA-673BA1DDBFE4}"/>
              </a:ext>
            </a:extLst>
          </p:cNvPr>
          <p:cNvSpPr txBox="1"/>
          <p:nvPr/>
        </p:nvSpPr>
        <p:spPr>
          <a:xfrm>
            <a:off x="195722" y="2595331"/>
            <a:ext cx="6247126" cy="3230906"/>
          </a:xfrm>
          <a:prstGeom prst="rect">
            <a:avLst/>
          </a:prstGeom>
          <a:noFill/>
        </p:spPr>
        <p:txBody>
          <a:bodyPr wrap="square" rtlCol="0">
            <a:spAutoFit/>
          </a:bodyPr>
          <a:lstStyle/>
          <a:p>
            <a:r>
              <a:rPr lang="zh-CN" altLang="en-US" sz="2400" dirty="0">
                <a:solidFill>
                  <a:srgbClr val="FF0000"/>
                </a:solidFill>
                <a:latin typeface="华文新魏" panose="02010800040101010101" pitchFamily="2" charset="-122"/>
                <a:ea typeface="华文新魏" panose="02010800040101010101" pitchFamily="2" charset="-122"/>
              </a:rPr>
              <a:t>（一）瞬时记忆、短时记忆和长时记忆</a:t>
            </a:r>
          </a:p>
          <a:p>
            <a:r>
              <a:rPr lang="zh-CN" altLang="en-US" dirty="0">
                <a:solidFill>
                  <a:schemeClr val="tx1">
                    <a:lumMod val="75000"/>
                    <a:lumOff val="25000"/>
                  </a:schemeClr>
                </a:solidFill>
                <a:latin typeface="华文新魏" panose="02010800040101010101" pitchFamily="2" charset="-122"/>
                <a:ea typeface="华文新魏" panose="02010800040101010101" pitchFamily="2" charset="-122"/>
              </a:rPr>
              <a:t>瞬时记忆又称为感觉记忆，是指当外界刺激停止作用后，感觉信息在一个极短的时间内被保存下来，保存的时间大约为</a:t>
            </a:r>
            <a:r>
              <a:rPr lang="en-US" altLang="zh-CN" dirty="0">
                <a:solidFill>
                  <a:schemeClr val="tx1">
                    <a:lumMod val="75000"/>
                    <a:lumOff val="25000"/>
                  </a:schemeClr>
                </a:solidFill>
                <a:latin typeface="华文新魏" panose="02010800040101010101" pitchFamily="2" charset="-122"/>
                <a:ea typeface="华文新魏" panose="02010800040101010101" pitchFamily="2" charset="-122"/>
              </a:rPr>
              <a:t>0.25 </a:t>
            </a:r>
            <a:r>
              <a:rPr lang="zh-CN" altLang="en-US" dirty="0">
                <a:solidFill>
                  <a:schemeClr val="tx1">
                    <a:lumMod val="75000"/>
                    <a:lumOff val="25000"/>
                  </a:schemeClr>
                </a:solidFill>
                <a:latin typeface="华文新魏" panose="02010800040101010101" pitchFamily="2" charset="-122"/>
                <a:ea typeface="华文新魏" panose="02010800040101010101" pitchFamily="2" charset="-122"/>
              </a:rPr>
              <a:t>～ </a:t>
            </a:r>
            <a:r>
              <a:rPr lang="en-US" altLang="zh-CN" dirty="0">
                <a:solidFill>
                  <a:schemeClr val="tx1">
                    <a:lumMod val="75000"/>
                    <a:lumOff val="25000"/>
                  </a:schemeClr>
                </a:solidFill>
                <a:latin typeface="华文新魏" panose="02010800040101010101" pitchFamily="2" charset="-122"/>
                <a:ea typeface="华文新魏" panose="02010800040101010101" pitchFamily="2" charset="-122"/>
              </a:rPr>
              <a:t>2 </a:t>
            </a:r>
            <a:r>
              <a:rPr lang="zh-CN" altLang="en-US" dirty="0">
                <a:solidFill>
                  <a:schemeClr val="tx1">
                    <a:lumMod val="75000"/>
                    <a:lumOff val="25000"/>
                  </a:schemeClr>
                </a:solidFill>
                <a:latin typeface="华文新魏" panose="02010800040101010101" pitchFamily="2" charset="-122"/>
                <a:ea typeface="华文新魏" panose="02010800040101010101" pitchFamily="2" charset="-122"/>
              </a:rPr>
              <a:t>秒。</a:t>
            </a:r>
            <a:endParaRPr lang="en-US" altLang="zh-CN" dirty="0">
              <a:solidFill>
                <a:schemeClr val="tx1">
                  <a:lumMod val="75000"/>
                  <a:lumOff val="25000"/>
                </a:schemeClr>
              </a:solidFill>
              <a:latin typeface="华文新魏" panose="02010800040101010101" pitchFamily="2" charset="-122"/>
              <a:ea typeface="华文新魏" panose="02010800040101010101" pitchFamily="2" charset="-122"/>
            </a:endParaRPr>
          </a:p>
          <a:p>
            <a:r>
              <a:rPr lang="zh-CN" altLang="en-US" dirty="0">
                <a:solidFill>
                  <a:schemeClr val="tx1">
                    <a:lumMod val="75000"/>
                    <a:lumOff val="25000"/>
                  </a:schemeClr>
                </a:solidFill>
                <a:latin typeface="华文新魏" panose="02010800040101010101" pitchFamily="2" charset="-122"/>
                <a:ea typeface="华文新魏" panose="02010800040101010101" pitchFamily="2" charset="-122"/>
              </a:rPr>
              <a:t>短时记忆是位于瞬时记忆和长时记忆之间的中间阶段，记忆的保持时间大约为</a:t>
            </a:r>
            <a:r>
              <a:rPr lang="en-US" altLang="zh-CN" dirty="0">
                <a:solidFill>
                  <a:schemeClr val="tx1">
                    <a:lumMod val="75000"/>
                    <a:lumOff val="25000"/>
                  </a:schemeClr>
                </a:solidFill>
                <a:latin typeface="华文新魏" panose="02010800040101010101" pitchFamily="2" charset="-122"/>
                <a:ea typeface="华文新魏" panose="02010800040101010101" pitchFamily="2" charset="-122"/>
              </a:rPr>
              <a:t>5</a:t>
            </a:r>
            <a:r>
              <a:rPr lang="zh-CN" altLang="en-US" dirty="0">
                <a:solidFill>
                  <a:schemeClr val="tx1">
                    <a:lumMod val="75000"/>
                    <a:lumOff val="25000"/>
                  </a:schemeClr>
                </a:solidFill>
                <a:latin typeface="华文新魏" panose="02010800040101010101" pitchFamily="2" charset="-122"/>
                <a:ea typeface="华文新魏" panose="02010800040101010101" pitchFamily="2" charset="-122"/>
              </a:rPr>
              <a:t>秒～ </a:t>
            </a:r>
            <a:r>
              <a:rPr lang="en-US" altLang="zh-CN" dirty="0">
                <a:solidFill>
                  <a:schemeClr val="tx1">
                    <a:lumMod val="75000"/>
                    <a:lumOff val="25000"/>
                  </a:schemeClr>
                </a:solidFill>
                <a:latin typeface="华文新魏" panose="02010800040101010101" pitchFamily="2" charset="-122"/>
                <a:ea typeface="华文新魏" panose="02010800040101010101" pitchFamily="2" charset="-122"/>
              </a:rPr>
              <a:t>1</a:t>
            </a:r>
            <a:r>
              <a:rPr lang="zh-CN" altLang="en-US" dirty="0">
                <a:solidFill>
                  <a:schemeClr val="tx1">
                    <a:lumMod val="75000"/>
                    <a:lumOff val="25000"/>
                  </a:schemeClr>
                </a:solidFill>
                <a:latin typeface="华文新魏" panose="02010800040101010101" pitchFamily="2" charset="-122"/>
                <a:ea typeface="华文新魏" panose="02010800040101010101" pitchFamily="2" charset="-122"/>
              </a:rPr>
              <a:t>、</a:t>
            </a:r>
            <a:r>
              <a:rPr lang="en-US" altLang="zh-CN" dirty="0">
                <a:solidFill>
                  <a:schemeClr val="tx1">
                    <a:lumMod val="75000"/>
                    <a:lumOff val="25000"/>
                  </a:schemeClr>
                </a:solidFill>
                <a:latin typeface="华文新魏" panose="02010800040101010101" pitchFamily="2" charset="-122"/>
                <a:ea typeface="华文新魏" panose="02010800040101010101" pitchFamily="2" charset="-122"/>
              </a:rPr>
              <a:t>2 </a:t>
            </a:r>
            <a:r>
              <a:rPr lang="zh-CN" altLang="en-US" dirty="0">
                <a:solidFill>
                  <a:schemeClr val="tx1">
                    <a:lumMod val="75000"/>
                    <a:lumOff val="25000"/>
                  </a:schemeClr>
                </a:solidFill>
                <a:latin typeface="华文新魏" panose="02010800040101010101" pitchFamily="2" charset="-122"/>
                <a:ea typeface="华文新魏" panose="02010800040101010101" pitchFamily="2" charset="-122"/>
              </a:rPr>
              <a:t>分钟，其记忆容量大约为</a:t>
            </a:r>
            <a:r>
              <a:rPr lang="en-US" altLang="zh-CN" dirty="0">
                <a:solidFill>
                  <a:schemeClr val="tx1">
                    <a:lumMod val="75000"/>
                    <a:lumOff val="25000"/>
                  </a:schemeClr>
                </a:solidFill>
                <a:latin typeface="华文新魏" panose="02010800040101010101" pitchFamily="2" charset="-122"/>
                <a:ea typeface="华文新魏" panose="02010800040101010101" pitchFamily="2" charset="-122"/>
              </a:rPr>
              <a:t>7±2 </a:t>
            </a:r>
            <a:r>
              <a:rPr lang="zh-CN" altLang="en-US" dirty="0">
                <a:solidFill>
                  <a:schemeClr val="tx1">
                    <a:lumMod val="75000"/>
                    <a:lumOff val="25000"/>
                  </a:schemeClr>
                </a:solidFill>
                <a:latin typeface="华文新魏" panose="02010800040101010101" pitchFamily="2" charset="-122"/>
                <a:ea typeface="华文新魏" panose="02010800040101010101" pitchFamily="2" charset="-122"/>
              </a:rPr>
              <a:t>个单位。如人们通常在短时间内无法百分百</a:t>
            </a:r>
          </a:p>
          <a:p>
            <a:r>
              <a:rPr lang="zh-CN" altLang="en-US" dirty="0">
                <a:solidFill>
                  <a:schemeClr val="tx1">
                    <a:lumMod val="75000"/>
                    <a:lumOff val="25000"/>
                  </a:schemeClr>
                </a:solidFill>
                <a:latin typeface="华文新魏" panose="02010800040101010101" pitchFamily="2" charset="-122"/>
                <a:ea typeface="华文新魏" panose="02010800040101010101" pitchFamily="2" charset="-122"/>
              </a:rPr>
              <a:t>地准确记忆</a:t>
            </a:r>
            <a:r>
              <a:rPr lang="en-US" altLang="zh-CN" dirty="0">
                <a:solidFill>
                  <a:schemeClr val="tx1">
                    <a:lumMod val="75000"/>
                    <a:lumOff val="25000"/>
                  </a:schemeClr>
                </a:solidFill>
                <a:latin typeface="华文新魏" panose="02010800040101010101" pitchFamily="2" charset="-122"/>
                <a:ea typeface="华文新魏" panose="02010800040101010101" pitchFamily="2" charset="-122"/>
              </a:rPr>
              <a:t>11 </a:t>
            </a:r>
            <a:r>
              <a:rPr lang="zh-CN" altLang="en-US" dirty="0">
                <a:solidFill>
                  <a:schemeClr val="tx1">
                    <a:lumMod val="75000"/>
                    <a:lumOff val="25000"/>
                  </a:schemeClr>
                </a:solidFill>
                <a:latin typeface="华文新魏" panose="02010800040101010101" pitchFamily="2" charset="-122"/>
                <a:ea typeface="华文新魏" panose="02010800040101010101" pitchFamily="2" charset="-122"/>
              </a:rPr>
              <a:t>位数字的手机号码。而长时记忆则指的是信息在人们头脑中长时间内被保留下来，保持时间</a:t>
            </a:r>
            <a:r>
              <a:rPr lang="en-US" altLang="zh-CN" dirty="0">
                <a:solidFill>
                  <a:schemeClr val="tx1">
                    <a:lumMod val="75000"/>
                    <a:lumOff val="25000"/>
                  </a:schemeClr>
                </a:solidFill>
                <a:latin typeface="华文新魏" panose="02010800040101010101" pitchFamily="2" charset="-122"/>
                <a:ea typeface="华文新魏" panose="02010800040101010101" pitchFamily="2" charset="-122"/>
              </a:rPr>
              <a:t>1 </a:t>
            </a:r>
            <a:r>
              <a:rPr lang="zh-CN" altLang="en-US" dirty="0">
                <a:solidFill>
                  <a:schemeClr val="tx1">
                    <a:lumMod val="75000"/>
                    <a:lumOff val="25000"/>
                  </a:schemeClr>
                </a:solidFill>
                <a:latin typeface="华文新魏" panose="02010800040101010101" pitchFamily="2" charset="-122"/>
                <a:ea typeface="华文新魏" panose="02010800040101010101" pitchFamily="2" charset="-122"/>
              </a:rPr>
              <a:t>分钟以上或至终身不忘，是一种永久性的记忆，在容量上没</a:t>
            </a:r>
          </a:p>
          <a:p>
            <a:r>
              <a:rPr lang="zh-CN" altLang="en-US" dirty="0">
                <a:solidFill>
                  <a:schemeClr val="tx1">
                    <a:lumMod val="75000"/>
                    <a:lumOff val="25000"/>
                  </a:schemeClr>
                </a:solidFill>
                <a:latin typeface="华文新魏" panose="02010800040101010101" pitchFamily="2" charset="-122"/>
                <a:ea typeface="华文新魏" panose="02010800040101010101" pitchFamily="2" charset="-122"/>
              </a:rPr>
              <a:t>限制。</a:t>
            </a:r>
            <a:endParaRPr lang="zh-CN" altLang="en-US" sz="1400" dirty="0">
              <a:solidFill>
                <a:schemeClr val="tx1">
                  <a:lumMod val="75000"/>
                  <a:lumOff val="25000"/>
                </a:schemeClr>
              </a:solidFill>
              <a:latin typeface="华文楷体" panose="02010600040101010101" pitchFamily="2" charset="-122"/>
              <a:ea typeface="华文楷体" panose="02010600040101010101" pitchFamily="2" charset="-122"/>
            </a:endParaRPr>
          </a:p>
        </p:txBody>
      </p:sp>
      <p:sp>
        <p:nvSpPr>
          <p:cNvPr id="14" name="Copyright Notice">
            <a:extLst>
              <a:ext uri="{FF2B5EF4-FFF2-40B4-BE49-F238E27FC236}">
                <a16:creationId xmlns:a16="http://schemas.microsoft.com/office/drawing/2014/main" id="{FB3EDD89-CD79-4289-B6A0-B0C4BDE1DD95}"/>
              </a:ext>
            </a:extLst>
          </p:cNvPr>
          <p:cNvSpPr>
            <a:spLocks/>
          </p:cNvSpPr>
          <p:nvPr/>
        </p:nvSpPr>
        <p:spPr bwMode="auto">
          <a:xfrm>
            <a:off x="266320" y="1850133"/>
            <a:ext cx="6966811" cy="61928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3599" cap="small" dirty="0">
                <a:solidFill>
                  <a:srgbClr val="5D9D2F"/>
                </a:solidFill>
                <a:latin typeface="华文新魏" panose="02010800040101010101" pitchFamily="2" charset="-122"/>
                <a:ea typeface="华文新魏" panose="02010800040101010101" pitchFamily="2" charset="-122"/>
              </a:rPr>
              <a:t>二、记忆的分类</a:t>
            </a:r>
            <a:endParaRPr lang="en-US" sz="3599" cap="small" dirty="0">
              <a:solidFill>
                <a:srgbClr val="5D9D2F"/>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3905984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heel(1)">
                                      <p:cBhvr>
                                        <p:cTn id="10" dur="2000"/>
                                        <p:tgtEl>
                                          <p:spTgt spid="4"/>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heel(1)">
                                      <p:cBhvr>
                                        <p:cTn id="13" dur="2000"/>
                                        <p:tgtEl>
                                          <p:spTgt spid="3"/>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heel(1)">
                                      <p:cBhvr>
                                        <p:cTn id="16" dur="2000"/>
                                        <p:tgtEl>
                                          <p:spTgt spid="13"/>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heel(1)">
                                      <p:cBhvr>
                                        <p:cTn id="19" dur="2000"/>
                                        <p:tgtEl>
                                          <p:spTgt spid="7"/>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heel(1)">
                                      <p:cBhvr>
                                        <p:cTn id="22" dur="2000"/>
                                        <p:tgtEl>
                                          <p:spTgt spid="16"/>
                                        </p:tgtEl>
                                      </p:cBhvr>
                                    </p:animEffect>
                                  </p:childTnLst>
                                </p:cTn>
                              </p:par>
                              <p:par>
                                <p:cTn id="23" presetID="21" presetClass="entr" presetSubtype="1"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heel(1)">
                                      <p:cBhvr>
                                        <p:cTn id="25" dur="2000"/>
                                        <p:tgtEl>
                                          <p:spTgt spid="14"/>
                                        </p:tgtEl>
                                      </p:cBhvr>
                                    </p:animEffect>
                                  </p:childTnLst>
                                </p:cTn>
                              </p:par>
                              <p:par>
                                <p:cTn id="26" presetID="21" presetClass="entr" presetSubtype="1"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heel(1)">
                                      <p:cBhvr>
                                        <p:cTn id="28" dur="2000"/>
                                        <p:tgtEl>
                                          <p:spTgt spid="11"/>
                                        </p:tgtEl>
                                      </p:cBhvr>
                                    </p:animEffect>
                                  </p:childTnLst>
                                </p:cTn>
                              </p:par>
                              <p:par>
                                <p:cTn id="29" presetID="21" presetClass="entr" presetSubtype="1"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heel(1)">
                                      <p:cBhvr>
                                        <p:cTn id="31" dur="2000"/>
                                        <p:tgtEl>
                                          <p:spTgt spid="6"/>
                                        </p:tgtEl>
                                      </p:cBhvr>
                                    </p:animEffect>
                                  </p:childTnLst>
                                </p:cTn>
                              </p:par>
                              <p:par>
                                <p:cTn id="32" presetID="21" presetClass="entr" presetSubtype="1" fill="hold" grpId="0" nodeType="with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heel(1)">
                                      <p:cBhvr>
                                        <p:cTn id="34"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2" grpId="0" animBg="1"/>
      <p:bldP spid="3" grpId="0" animBg="1"/>
      <p:bldP spid="4" grpId="0" animBg="1"/>
      <p:bldP spid="7" grpId="0"/>
      <p:bldP spid="13" grpId="0"/>
      <p:bldP spid="16"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6DDD83E5-FD54-4052-ABCF-0DB0B950EF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489510"/>
            <a:ext cx="12192000" cy="1368490"/>
          </a:xfrm>
          <a:prstGeom prst="rect">
            <a:avLst/>
          </a:prstGeom>
        </p:spPr>
      </p:pic>
      <p:sp>
        <p:nvSpPr>
          <p:cNvPr id="6" name="文本框 5">
            <a:extLst>
              <a:ext uri="{FF2B5EF4-FFF2-40B4-BE49-F238E27FC236}">
                <a16:creationId xmlns:a16="http://schemas.microsoft.com/office/drawing/2014/main" id="{D80F2DDC-52BB-4EA0-84FA-BC80ABE393FC}"/>
              </a:ext>
            </a:extLst>
          </p:cNvPr>
          <p:cNvSpPr txBox="1"/>
          <p:nvPr/>
        </p:nvSpPr>
        <p:spPr>
          <a:xfrm>
            <a:off x="305958" y="447068"/>
            <a:ext cx="5532867" cy="830805"/>
          </a:xfrm>
          <a:prstGeom prst="rect">
            <a:avLst/>
          </a:prstGeom>
          <a:noFill/>
        </p:spPr>
        <p:txBody>
          <a:bodyPr wrap="square" rtlCol="0">
            <a:spAutoFit/>
          </a:bodyPr>
          <a:lstStyle/>
          <a:p>
            <a:r>
              <a:rPr lang="zh-CN" altLang="en-US" sz="2400" dirty="0">
                <a:solidFill>
                  <a:srgbClr val="FF0000"/>
                </a:solidFill>
                <a:latin typeface="华文新魏" panose="02010800040101010101" pitchFamily="2" charset="-122"/>
                <a:ea typeface="华文新魏" panose="02010800040101010101" pitchFamily="2" charset="-122"/>
              </a:rPr>
              <a:t>（二）动作记忆、情绪记忆、形象记忆和词语、思维的记忆</a:t>
            </a:r>
            <a:endParaRPr lang="en-US" altLang="zh-CN" sz="1600" dirty="0"/>
          </a:p>
        </p:txBody>
      </p:sp>
      <p:sp>
        <p:nvSpPr>
          <p:cNvPr id="7" name="文本框 6">
            <a:extLst>
              <a:ext uri="{FF2B5EF4-FFF2-40B4-BE49-F238E27FC236}">
                <a16:creationId xmlns:a16="http://schemas.microsoft.com/office/drawing/2014/main" id="{1E77133C-8856-48D4-BCD5-6351DFA6B701}"/>
              </a:ext>
            </a:extLst>
          </p:cNvPr>
          <p:cNvSpPr txBox="1"/>
          <p:nvPr/>
        </p:nvSpPr>
        <p:spPr>
          <a:xfrm>
            <a:off x="412342" y="1401484"/>
            <a:ext cx="5277873" cy="2031325"/>
          </a:xfrm>
          <a:prstGeom prst="rect">
            <a:avLst/>
          </a:prstGeom>
          <a:noFill/>
        </p:spPr>
        <p:txBody>
          <a:bodyPr wrap="square" rtlCol="0">
            <a:spAutoFit/>
          </a:bodyPr>
          <a:lstStyle/>
          <a:p>
            <a:r>
              <a:rPr lang="en-US" altLang="zh-CN" dirty="0">
                <a:solidFill>
                  <a:srgbClr val="00B0F0"/>
                </a:solidFill>
                <a:latin typeface="华文新魏" panose="02010800040101010101" pitchFamily="2" charset="-122"/>
                <a:ea typeface="华文新魏" panose="02010800040101010101" pitchFamily="2" charset="-122"/>
              </a:rPr>
              <a:t>1. </a:t>
            </a:r>
            <a:r>
              <a:rPr lang="zh-CN" altLang="en-US" dirty="0">
                <a:solidFill>
                  <a:srgbClr val="00B0F0"/>
                </a:solidFill>
                <a:latin typeface="华文新魏" panose="02010800040101010101" pitchFamily="2" charset="-122"/>
                <a:ea typeface="华文新魏" panose="02010800040101010101" pitchFamily="2" charset="-122"/>
              </a:rPr>
              <a:t>动作记忆</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动作记忆就是指人对自己所做过的动作的记忆。首先会记住自己曾经做过的事情，记得在什么情况下做过什么动作。</a:t>
            </a:r>
          </a:p>
          <a:p>
            <a:r>
              <a:rPr lang="en-US" altLang="zh-CN" dirty="0">
                <a:solidFill>
                  <a:srgbClr val="00B0F0"/>
                </a:solidFill>
                <a:latin typeface="华文新魏" panose="02010800040101010101" pitchFamily="2" charset="-122"/>
                <a:ea typeface="华文新魏" panose="02010800040101010101" pitchFamily="2" charset="-122"/>
              </a:rPr>
              <a:t>2. </a:t>
            </a:r>
            <a:r>
              <a:rPr lang="zh-CN" altLang="en-US" dirty="0">
                <a:solidFill>
                  <a:srgbClr val="00B0F0"/>
                </a:solidFill>
                <a:latin typeface="华文新魏" panose="02010800040101010101" pitchFamily="2" charset="-122"/>
                <a:ea typeface="华文新魏" panose="02010800040101010101" pitchFamily="2" charset="-122"/>
              </a:rPr>
              <a:t>情绪记忆</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情绪记忆是指人们能将自己所体验过的情绪情感经验保存下来。</a:t>
            </a:r>
          </a:p>
        </p:txBody>
      </p:sp>
      <p:sp>
        <p:nvSpPr>
          <p:cNvPr id="18" name="Rectangle 30">
            <a:extLst>
              <a:ext uri="{FF2B5EF4-FFF2-40B4-BE49-F238E27FC236}">
                <a16:creationId xmlns:a16="http://schemas.microsoft.com/office/drawing/2014/main" id="{0384D176-0E1B-41A7-8FAC-8BF819E67033}"/>
              </a:ext>
            </a:extLst>
          </p:cNvPr>
          <p:cNvSpPr/>
          <p:nvPr/>
        </p:nvSpPr>
        <p:spPr>
          <a:xfrm>
            <a:off x="539445" y="3556420"/>
            <a:ext cx="4937430" cy="2682455"/>
          </a:xfrm>
          <a:prstGeom prst="rect">
            <a:avLst/>
          </a:prstGeom>
          <a:blipFill dpi="0" rotWithShape="1">
            <a:blip r:embed="rId4"/>
            <a:srcRect/>
            <a:stretch>
              <a:fillRect/>
            </a:stretch>
          </a:blipFill>
          <a:ln>
            <a:noFill/>
          </a:ln>
          <a:effectLst>
            <a:outerShdw blurRad="50800" dist="152400" dir="30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99" dirty="0">
              <a:latin typeface="微软雅黑" panose="020B0503020204020204" pitchFamily="34" charset="-122"/>
              <a:ea typeface="微软雅黑" panose="020B0503020204020204" pitchFamily="34" charset="-122"/>
            </a:endParaRPr>
          </a:p>
        </p:txBody>
      </p:sp>
      <p:sp>
        <p:nvSpPr>
          <p:cNvPr id="19" name="Rectangle 30">
            <a:extLst>
              <a:ext uri="{FF2B5EF4-FFF2-40B4-BE49-F238E27FC236}">
                <a16:creationId xmlns:a16="http://schemas.microsoft.com/office/drawing/2014/main" id="{F1449AA1-E90E-4B78-A0FF-4664FD766319}"/>
              </a:ext>
            </a:extLst>
          </p:cNvPr>
          <p:cNvSpPr/>
          <p:nvPr/>
        </p:nvSpPr>
        <p:spPr>
          <a:xfrm>
            <a:off x="6398686" y="318678"/>
            <a:ext cx="4964639" cy="2786415"/>
          </a:xfrm>
          <a:prstGeom prst="rect">
            <a:avLst/>
          </a:prstGeom>
          <a:blipFill dpi="0" rotWithShape="1">
            <a:blip r:embed="rId5"/>
            <a:srcRect/>
            <a:stretch>
              <a:fillRect/>
            </a:stretch>
          </a:blipFill>
          <a:ln>
            <a:noFill/>
          </a:ln>
          <a:effectLst>
            <a:outerShdw blurRad="50800" dist="152400" dir="30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99" dirty="0">
              <a:latin typeface="微软雅黑" panose="020B0503020204020204" pitchFamily="34" charset="-122"/>
              <a:ea typeface="微软雅黑" panose="020B0503020204020204" pitchFamily="34" charset="-122"/>
            </a:endParaRPr>
          </a:p>
        </p:txBody>
      </p:sp>
      <p:sp>
        <p:nvSpPr>
          <p:cNvPr id="2" name="矩形 1"/>
          <p:cNvSpPr/>
          <p:nvPr/>
        </p:nvSpPr>
        <p:spPr>
          <a:xfrm>
            <a:off x="6093797" y="3595759"/>
            <a:ext cx="6096000" cy="2308324"/>
          </a:xfrm>
          <a:prstGeom prst="rect">
            <a:avLst/>
          </a:prstGeom>
        </p:spPr>
        <p:txBody>
          <a:bodyPr>
            <a:spAutoFit/>
          </a:bodyPr>
          <a:lstStyle/>
          <a:p>
            <a:r>
              <a:rPr lang="en-US" altLang="zh-CN" dirty="0">
                <a:solidFill>
                  <a:srgbClr val="00B0F0"/>
                </a:solidFill>
                <a:latin typeface="华文新魏" panose="02010800040101010101" pitchFamily="2" charset="-122"/>
                <a:ea typeface="华文新魏" panose="02010800040101010101" pitchFamily="2" charset="-122"/>
              </a:rPr>
              <a:t>3. </a:t>
            </a:r>
            <a:r>
              <a:rPr lang="zh-CN" altLang="en-US" dirty="0">
                <a:solidFill>
                  <a:srgbClr val="00B0F0"/>
                </a:solidFill>
                <a:latin typeface="华文新魏" panose="02010800040101010101" pitchFamily="2" charset="-122"/>
                <a:ea typeface="华文新魏" panose="02010800040101010101" pitchFamily="2" charset="-122"/>
              </a:rPr>
              <a:t>形象记忆</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形象记忆是指以人对自己曾经感知过的事物的具体形象的内容的记忆，包括人听到的、看过的、亲身经历过的事物（事件），都会被记下来，使人获得了对事物的具体形象。</a:t>
            </a:r>
          </a:p>
          <a:p>
            <a:r>
              <a:rPr lang="en-US" altLang="zh-CN" dirty="0">
                <a:solidFill>
                  <a:srgbClr val="00B0F0"/>
                </a:solidFill>
                <a:latin typeface="华文新魏" panose="02010800040101010101" pitchFamily="2" charset="-122"/>
                <a:ea typeface="华文新魏" panose="02010800040101010101" pitchFamily="2" charset="-122"/>
              </a:rPr>
              <a:t>4. </a:t>
            </a:r>
            <a:r>
              <a:rPr lang="zh-CN" altLang="en-US" dirty="0">
                <a:solidFill>
                  <a:srgbClr val="00B0F0"/>
                </a:solidFill>
                <a:latin typeface="华文新魏" panose="02010800040101010101" pitchFamily="2" charset="-122"/>
                <a:ea typeface="华文新魏" panose="02010800040101010101" pitchFamily="2" charset="-122"/>
              </a:rPr>
              <a:t>语词、思维的记忆</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这部分的记忆是与语言的出现相伴而生的，出现得最晚。依靠此记忆，人的语言和思考的结果得以保存，是一切高级智力活动的保障。</a:t>
            </a:r>
          </a:p>
        </p:txBody>
      </p:sp>
    </p:spTree>
    <p:extLst>
      <p:ext uri="{BB962C8B-B14F-4D97-AF65-F5344CB8AC3E}">
        <p14:creationId xmlns:p14="http://schemas.microsoft.com/office/powerpoint/2010/main" val="3272562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ppt_x"/>
                                          </p:val>
                                        </p:tav>
                                        <p:tav tm="100000">
                                          <p:val>
                                            <p:strVal val="#ppt_x"/>
                                          </p:val>
                                        </p:tav>
                                      </p:tavLst>
                                    </p:anim>
                                    <p:anim calcmode="lin" valueType="num">
                                      <p:cBhvr additive="base">
                                        <p:cTn id="2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8" grpId="0" animBg="1"/>
      <p:bldP spid="19" grpId="0" animBg="1"/>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id="{360E5344-09AA-49E0-9AF6-F5CBB30802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489510"/>
            <a:ext cx="12192000" cy="1368490"/>
          </a:xfrm>
          <a:prstGeom prst="rect">
            <a:avLst/>
          </a:prstGeom>
        </p:spPr>
      </p:pic>
      <p:sp>
        <p:nvSpPr>
          <p:cNvPr id="9" name="箭头: 五边形 8">
            <a:extLst>
              <a:ext uri="{FF2B5EF4-FFF2-40B4-BE49-F238E27FC236}">
                <a16:creationId xmlns:a16="http://schemas.microsoft.com/office/drawing/2014/main" id="{AEC90D66-FEF9-4347-B1EB-3DFAF7C420D7}"/>
              </a:ext>
            </a:extLst>
          </p:cNvPr>
          <p:cNvSpPr/>
          <p:nvPr/>
        </p:nvSpPr>
        <p:spPr>
          <a:xfrm>
            <a:off x="0" y="234570"/>
            <a:ext cx="4680642" cy="603252"/>
          </a:xfrm>
          <a:prstGeom prst="homePlat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sp>
        <p:nvSpPr>
          <p:cNvPr id="7" name="矩形 6"/>
          <p:cNvSpPr/>
          <p:nvPr/>
        </p:nvSpPr>
        <p:spPr>
          <a:xfrm>
            <a:off x="0" y="4383921"/>
            <a:ext cx="6415976" cy="1502529"/>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sp>
        <p:nvSpPr>
          <p:cNvPr id="6" name="矩形 5"/>
          <p:cNvSpPr/>
          <p:nvPr/>
        </p:nvSpPr>
        <p:spPr>
          <a:xfrm>
            <a:off x="0" y="2688498"/>
            <a:ext cx="6415976" cy="1486897"/>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sp>
        <p:nvSpPr>
          <p:cNvPr id="5" name="矩形 4"/>
          <p:cNvSpPr/>
          <p:nvPr/>
        </p:nvSpPr>
        <p:spPr>
          <a:xfrm>
            <a:off x="0" y="1231894"/>
            <a:ext cx="6415976" cy="1315103"/>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E42B088D-CF16-4ACA-8819-D4AEE2333D03}"/>
              </a:ext>
            </a:extLst>
          </p:cNvPr>
          <p:cNvSpPr/>
          <p:nvPr/>
        </p:nvSpPr>
        <p:spPr>
          <a:xfrm>
            <a:off x="6527992" y="1601800"/>
            <a:ext cx="5047082" cy="3030894"/>
          </a:xfrm>
          <a:prstGeom prst="rect">
            <a:avLst/>
          </a:prstGeom>
          <a:solidFill>
            <a:srgbClr val="519B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6810074" y="1860101"/>
            <a:ext cx="4811710" cy="2922404"/>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5F985C35-7304-43FC-AA63-384CE280128D}"/>
              </a:ext>
            </a:extLst>
          </p:cNvPr>
          <p:cNvSpPr/>
          <p:nvPr/>
        </p:nvSpPr>
        <p:spPr>
          <a:xfrm>
            <a:off x="6810074" y="1817252"/>
            <a:ext cx="5158690" cy="3056315"/>
          </a:xfrm>
          <a:prstGeom prst="rect">
            <a:avLst/>
          </a:prstGeom>
          <a:noFill/>
          <a:ln>
            <a:solidFill>
              <a:srgbClr val="519B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336937" y="273057"/>
            <a:ext cx="7231155" cy="557746"/>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3199" cap="small" dirty="0">
                <a:solidFill>
                  <a:srgbClr val="5D9D2F"/>
                </a:solidFill>
                <a:latin typeface="华文新魏" panose="02010800040101010101" pitchFamily="2" charset="-122"/>
                <a:ea typeface="华文新魏" panose="02010800040101010101" pitchFamily="2" charset="-122"/>
              </a:rPr>
              <a:t>三、记忆的过程</a:t>
            </a:r>
            <a:endParaRPr lang="en-US" sz="3199" cap="small" dirty="0">
              <a:solidFill>
                <a:srgbClr val="5D9D2F"/>
              </a:solidFill>
              <a:latin typeface="华文新魏" panose="02010800040101010101" pitchFamily="2" charset="-122"/>
              <a:ea typeface="华文新魏" panose="02010800040101010101" pitchFamily="2" charset="-122"/>
            </a:endParaRPr>
          </a:p>
        </p:txBody>
      </p:sp>
      <p:sp>
        <p:nvSpPr>
          <p:cNvPr id="14" name="文本框 13">
            <a:extLst>
              <a:ext uri="{FF2B5EF4-FFF2-40B4-BE49-F238E27FC236}">
                <a16:creationId xmlns:a16="http://schemas.microsoft.com/office/drawing/2014/main" id="{970CE2FB-3157-4507-A566-8D579B121C2D}"/>
              </a:ext>
            </a:extLst>
          </p:cNvPr>
          <p:cNvSpPr txBox="1"/>
          <p:nvPr/>
        </p:nvSpPr>
        <p:spPr>
          <a:xfrm>
            <a:off x="146480" y="1214000"/>
            <a:ext cx="5510037" cy="523099"/>
          </a:xfrm>
          <a:prstGeom prst="rect">
            <a:avLst/>
          </a:prstGeom>
          <a:noFill/>
        </p:spPr>
        <p:txBody>
          <a:bodyPr wrap="square" rtlCol="0">
            <a:spAutoFit/>
          </a:bodyPr>
          <a:lstStyle/>
          <a:p>
            <a:r>
              <a:rPr lang="zh-CN" altLang="en-US" sz="2799" dirty="0">
                <a:solidFill>
                  <a:srgbClr val="FF0000"/>
                </a:solidFill>
                <a:latin typeface="华文新魏" panose="02010800040101010101" pitchFamily="2" charset="-122"/>
                <a:ea typeface="华文新魏" panose="02010800040101010101" pitchFamily="2" charset="-122"/>
              </a:rPr>
              <a:t>（一）识记过程</a:t>
            </a:r>
            <a:endParaRPr lang="en-US" altLang="zh-CN" dirty="0"/>
          </a:p>
        </p:txBody>
      </p:sp>
      <p:sp>
        <p:nvSpPr>
          <p:cNvPr id="15" name="文本框 14">
            <a:extLst>
              <a:ext uri="{FF2B5EF4-FFF2-40B4-BE49-F238E27FC236}">
                <a16:creationId xmlns:a16="http://schemas.microsoft.com/office/drawing/2014/main" id="{6FE20C2E-DD4D-4653-B4EF-AAB68807C88F}"/>
              </a:ext>
            </a:extLst>
          </p:cNvPr>
          <p:cNvSpPr txBox="1"/>
          <p:nvPr/>
        </p:nvSpPr>
        <p:spPr>
          <a:xfrm>
            <a:off x="146481" y="1817252"/>
            <a:ext cx="6126653" cy="707722"/>
          </a:xfrm>
          <a:prstGeom prst="rect">
            <a:avLst/>
          </a:prstGeom>
          <a:noFill/>
        </p:spPr>
        <p:txBody>
          <a:bodyPr wrap="square" rtlCol="0">
            <a:spAutoFit/>
          </a:bodyPr>
          <a:lstStyle/>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识记过程是人们将信息进行转换，从而使个体获得相应的知识经验，也就是把信息输入头脑的过程。</a:t>
            </a:r>
            <a:endParaRPr lang="zh-CN" altLang="en-US" sz="16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11" name="文本框 10">
            <a:extLst>
              <a:ext uri="{FF2B5EF4-FFF2-40B4-BE49-F238E27FC236}">
                <a16:creationId xmlns:a16="http://schemas.microsoft.com/office/drawing/2014/main" id="{E8DC6FB0-7B90-4544-8C51-E31BCA72347E}"/>
              </a:ext>
            </a:extLst>
          </p:cNvPr>
          <p:cNvSpPr txBox="1"/>
          <p:nvPr/>
        </p:nvSpPr>
        <p:spPr>
          <a:xfrm>
            <a:off x="146479" y="2688498"/>
            <a:ext cx="5510037" cy="523099"/>
          </a:xfrm>
          <a:prstGeom prst="rect">
            <a:avLst/>
          </a:prstGeom>
          <a:noFill/>
        </p:spPr>
        <p:txBody>
          <a:bodyPr wrap="square" rtlCol="0">
            <a:spAutoFit/>
          </a:bodyPr>
          <a:lstStyle/>
          <a:p>
            <a:r>
              <a:rPr lang="zh-CN" altLang="en-US" sz="2799" dirty="0">
                <a:solidFill>
                  <a:srgbClr val="FF0000"/>
                </a:solidFill>
                <a:latin typeface="华文新魏" panose="02010800040101010101" pitchFamily="2" charset="-122"/>
                <a:ea typeface="华文新魏" panose="02010800040101010101" pitchFamily="2" charset="-122"/>
              </a:rPr>
              <a:t>（二）保持过程</a:t>
            </a:r>
            <a:endParaRPr lang="en-US" altLang="zh-CN" dirty="0"/>
          </a:p>
        </p:txBody>
      </p:sp>
      <p:sp>
        <p:nvSpPr>
          <p:cNvPr id="12" name="文本框 11">
            <a:extLst>
              <a:ext uri="{FF2B5EF4-FFF2-40B4-BE49-F238E27FC236}">
                <a16:creationId xmlns:a16="http://schemas.microsoft.com/office/drawing/2014/main" id="{9FCCCDEA-6E18-45B0-BAD9-C1C152EBD6E5}"/>
              </a:ext>
            </a:extLst>
          </p:cNvPr>
          <p:cNvSpPr txBox="1"/>
          <p:nvPr/>
        </p:nvSpPr>
        <p:spPr>
          <a:xfrm>
            <a:off x="289323" y="3159967"/>
            <a:ext cx="6126653" cy="1015428"/>
          </a:xfrm>
          <a:prstGeom prst="rect">
            <a:avLst/>
          </a:prstGeom>
          <a:noFill/>
        </p:spPr>
        <p:txBody>
          <a:bodyPr wrap="square" rtlCol="0">
            <a:spAutoFit/>
          </a:bodyPr>
          <a:lstStyle/>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保持就是指过去识记过的事物形象在头脑中得到巩固的过程。这个过程没有什么自觉的行为，也看不到注意的参与，而是人脑的一种无法被人感知的活动过程。</a:t>
            </a:r>
            <a:endParaRPr lang="zh-CN" altLang="en-US" sz="16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16" name="文本框 15">
            <a:extLst>
              <a:ext uri="{FF2B5EF4-FFF2-40B4-BE49-F238E27FC236}">
                <a16:creationId xmlns:a16="http://schemas.microsoft.com/office/drawing/2014/main" id="{C86EF07A-3008-4D42-BAD7-B24B79D5A79E}"/>
              </a:ext>
            </a:extLst>
          </p:cNvPr>
          <p:cNvSpPr txBox="1"/>
          <p:nvPr/>
        </p:nvSpPr>
        <p:spPr>
          <a:xfrm>
            <a:off x="146479" y="4383921"/>
            <a:ext cx="5510037" cy="523099"/>
          </a:xfrm>
          <a:prstGeom prst="rect">
            <a:avLst/>
          </a:prstGeom>
          <a:noFill/>
        </p:spPr>
        <p:txBody>
          <a:bodyPr wrap="square" rtlCol="0">
            <a:spAutoFit/>
          </a:bodyPr>
          <a:lstStyle/>
          <a:p>
            <a:r>
              <a:rPr lang="zh-CN" altLang="en-US" sz="2799" dirty="0">
                <a:solidFill>
                  <a:srgbClr val="FF0000"/>
                </a:solidFill>
                <a:latin typeface="华文新魏" panose="02010800040101010101" pitchFamily="2" charset="-122"/>
                <a:ea typeface="华文新魏" panose="02010800040101010101" pitchFamily="2" charset="-122"/>
              </a:rPr>
              <a:t>（三）再认或回忆过程</a:t>
            </a:r>
            <a:endParaRPr lang="en-US" altLang="zh-CN" dirty="0"/>
          </a:p>
        </p:txBody>
      </p:sp>
      <p:sp>
        <p:nvSpPr>
          <p:cNvPr id="17" name="文本框 16">
            <a:extLst>
              <a:ext uri="{FF2B5EF4-FFF2-40B4-BE49-F238E27FC236}">
                <a16:creationId xmlns:a16="http://schemas.microsoft.com/office/drawing/2014/main" id="{7C596D9E-14AC-4951-88AD-18BAB1D217E8}"/>
              </a:ext>
            </a:extLst>
          </p:cNvPr>
          <p:cNvSpPr txBox="1"/>
          <p:nvPr/>
        </p:nvSpPr>
        <p:spPr>
          <a:xfrm>
            <a:off x="146481" y="4786435"/>
            <a:ext cx="6126653" cy="1015428"/>
          </a:xfrm>
          <a:prstGeom prst="rect">
            <a:avLst/>
          </a:prstGeom>
          <a:noFill/>
        </p:spPr>
        <p:txBody>
          <a:bodyPr wrap="square" rtlCol="0">
            <a:spAutoFit/>
          </a:bodyPr>
          <a:lstStyle/>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人脑对过去经验的提取过程就是回忆。回忆能使记忆的内容实现其价值，使其直接作用于人的进一步活动；回忆也是一种特殊形式的重复识记，能巩固人的记忆。</a:t>
            </a:r>
            <a:endParaRPr lang="zh-CN" altLang="en-US" sz="16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2355179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500"/>
                                        <p:tgtEl>
                                          <p:spTgt spid="15"/>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500"/>
                                        <p:tgtEl>
                                          <p:spTgt spid="12"/>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left)">
                                      <p:cBhvr>
                                        <p:cTn id="31" dur="500"/>
                                        <p:tgtEl>
                                          <p:spTgt spid="16"/>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ipe(left)">
                                      <p:cBhvr>
                                        <p:cTn id="34" dur="500"/>
                                        <p:tgtEl>
                                          <p:spTgt spid="17"/>
                                        </p:tgtEl>
                                      </p:cBhvr>
                                    </p:animEffect>
                                  </p:childTnLst>
                                </p:cTn>
                              </p:par>
                              <p:par>
                                <p:cTn id="35" presetID="22" presetClass="entr" presetSubtype="8" fill="hold"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left)">
                                      <p:cBhvr>
                                        <p:cTn id="37" dur="500"/>
                                        <p:tgtEl>
                                          <p:spTgt spid="19"/>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left)">
                                      <p:cBhvr>
                                        <p:cTn id="40" dur="500"/>
                                        <p:tgtEl>
                                          <p:spTgt spid="9"/>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left)">
                                      <p:cBhvr>
                                        <p:cTn id="43" dur="500"/>
                                        <p:tgtEl>
                                          <p:spTgt spid="7"/>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wipe(left)">
                                      <p:cBhvr>
                                        <p:cTn id="46" dur="500"/>
                                        <p:tgtEl>
                                          <p:spTgt spid="6"/>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left)">
                                      <p:cBhvr>
                                        <p:cTn id="4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animBg="1"/>
      <p:bldP spid="6" grpId="0" animBg="1"/>
      <p:bldP spid="5" grpId="0" animBg="1"/>
      <p:bldP spid="2" grpId="0" animBg="1"/>
      <p:bldP spid="3" grpId="0" animBg="1"/>
      <p:bldP spid="4" grpId="0" animBg="1"/>
      <p:bldP spid="13" grpId="0"/>
      <p:bldP spid="14" grpId="0"/>
      <p:bldP spid="15" grpId="0"/>
      <p:bldP spid="11" grpId="0"/>
      <p:bldP spid="12" grpId="0"/>
      <p:bldP spid="16" grpId="0"/>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7AE71C2B-61A8-49D4-B27E-DD5FEF1E9E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489510"/>
            <a:ext cx="12192000" cy="1368490"/>
          </a:xfrm>
          <a:prstGeom prst="rect">
            <a:avLst/>
          </a:prstGeom>
        </p:spPr>
      </p:pic>
      <p:sp>
        <p:nvSpPr>
          <p:cNvPr id="11" name="Freeform 53"/>
          <p:cNvSpPr/>
          <p:nvPr/>
        </p:nvSpPr>
        <p:spPr bwMode="auto">
          <a:xfrm>
            <a:off x="8759439" y="0"/>
            <a:ext cx="3432561" cy="6861305"/>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20000"/>
            </a:srgbClr>
          </a:solidFill>
          <a:ln>
            <a:noFill/>
          </a:ln>
        </p:spPr>
        <p:txBody>
          <a:bodyPr vert="horz" wrap="square" lIns="91440" tIns="45720" rIns="91440" bIns="45720" numCol="1" anchor="t" anchorCtr="0" compatLnSpc="1"/>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endParaRPr lang="zh-CN" altLang="en-US">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id="{86BF7783-E7EC-4E25-8371-BA64DBB9C783}"/>
              </a:ext>
            </a:extLst>
          </p:cNvPr>
          <p:cNvSpPr/>
          <p:nvPr/>
        </p:nvSpPr>
        <p:spPr>
          <a:xfrm>
            <a:off x="470653" y="3310296"/>
            <a:ext cx="4811710" cy="2922404"/>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1E77133C-8856-48D4-BCD5-6351DFA6B701}"/>
              </a:ext>
            </a:extLst>
          </p:cNvPr>
          <p:cNvSpPr txBox="1"/>
          <p:nvPr/>
        </p:nvSpPr>
        <p:spPr>
          <a:xfrm>
            <a:off x="266320" y="1070178"/>
            <a:ext cx="5641305" cy="2030855"/>
          </a:xfrm>
          <a:prstGeom prst="rect">
            <a:avLst/>
          </a:prstGeom>
          <a:noFill/>
        </p:spPr>
        <p:txBody>
          <a:bodyPr wrap="square" rtlCol="0">
            <a:spAutoFit/>
          </a:bodyPr>
          <a:lstStyle/>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弗拉维尔用“元记忆”来表示个体对自己记忆内容的输入、存储、搜索和提取进行处理和监控的能力。这里的“元”，有“超越”“在</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之上”的意思，表示这种有关记忆的能力超越了记忆活动本身，又对记忆的整体过程有影响。一般可将元记忆区分为关于记忆的元认知知识、元认知自我监测和元认知调节等三方面的内容。</a:t>
            </a:r>
            <a:endParaRPr lang="zh-CN" altLang="en-US" sz="14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249771" y="315414"/>
            <a:ext cx="6966811" cy="61928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3599" cap="small" dirty="0">
                <a:solidFill>
                  <a:srgbClr val="5D9D2F"/>
                </a:solidFill>
                <a:latin typeface="华文新魏" panose="02010800040101010101" pitchFamily="2" charset="-122"/>
                <a:ea typeface="华文新魏" panose="02010800040101010101" pitchFamily="2" charset="-122"/>
              </a:rPr>
              <a:t>四、元记忆</a:t>
            </a:r>
            <a:endParaRPr lang="en-US" sz="3599" cap="small" dirty="0">
              <a:solidFill>
                <a:srgbClr val="5D9D2F"/>
              </a:solidFill>
              <a:latin typeface="华文新魏" panose="02010800040101010101" pitchFamily="2" charset="-122"/>
              <a:ea typeface="华文新魏" panose="02010800040101010101" pitchFamily="2" charset="-122"/>
            </a:endParaRPr>
          </a:p>
        </p:txBody>
      </p:sp>
      <p:sp>
        <p:nvSpPr>
          <p:cNvPr id="16" name="文本框 15">
            <a:extLst>
              <a:ext uri="{FF2B5EF4-FFF2-40B4-BE49-F238E27FC236}">
                <a16:creationId xmlns:a16="http://schemas.microsoft.com/office/drawing/2014/main" id="{93DF7FDC-D6AA-42DB-88AA-673BA1DDBFE4}"/>
              </a:ext>
            </a:extLst>
          </p:cNvPr>
          <p:cNvSpPr txBox="1"/>
          <p:nvPr/>
        </p:nvSpPr>
        <p:spPr>
          <a:xfrm>
            <a:off x="6115077" y="3938922"/>
            <a:ext cx="5816444" cy="2030855"/>
          </a:xfrm>
          <a:prstGeom prst="rect">
            <a:avLst/>
          </a:prstGeom>
          <a:noFill/>
        </p:spPr>
        <p:txBody>
          <a:bodyPr wrap="square" rtlCol="0">
            <a:spAutoFit/>
          </a:bodyPr>
          <a:lstStyle/>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遗忘是指对于曾经记住的东西不能或者错误地再认或者回忆。而遗忘的本质也是人脑的一种自我保护，因为如果一切记忆过的内容都永远保存在大脑里，大脑就可能</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不负重荷。而人遗忘的东西远多于人所记住的东西。但人们似乎无法有意识地选择哪些东西该被忘掉，哪些东西不该被忘掉，就常出现这样的现象：人们越想记住的内容越记不住，而越想忘掉的东西越忘不掉。</a:t>
            </a:r>
            <a:endParaRPr lang="zh-CN" altLang="en-US" sz="11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14" name="Copyright Notice">
            <a:extLst>
              <a:ext uri="{FF2B5EF4-FFF2-40B4-BE49-F238E27FC236}">
                <a16:creationId xmlns:a16="http://schemas.microsoft.com/office/drawing/2014/main" id="{FB3EDD89-CD79-4289-B6A0-B0C4BDE1DD95}"/>
              </a:ext>
            </a:extLst>
          </p:cNvPr>
          <p:cNvSpPr>
            <a:spLocks/>
          </p:cNvSpPr>
          <p:nvPr/>
        </p:nvSpPr>
        <p:spPr bwMode="auto">
          <a:xfrm>
            <a:off x="6115077" y="3310296"/>
            <a:ext cx="6966811" cy="61928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3599" cap="small" dirty="0">
                <a:solidFill>
                  <a:srgbClr val="5D9D2F"/>
                </a:solidFill>
                <a:latin typeface="华文新魏" panose="02010800040101010101" pitchFamily="2" charset="-122"/>
                <a:ea typeface="华文新魏" panose="02010800040101010101" pitchFamily="2" charset="-122"/>
              </a:rPr>
              <a:t>五、遗忘</a:t>
            </a:r>
            <a:endParaRPr lang="en-US" sz="3599" cap="small" dirty="0">
              <a:solidFill>
                <a:srgbClr val="5D9D2F"/>
              </a:solidFill>
              <a:latin typeface="华文新魏" panose="02010800040101010101" pitchFamily="2" charset="-122"/>
              <a:ea typeface="华文新魏" panose="02010800040101010101" pitchFamily="2" charset="-122"/>
            </a:endParaRPr>
          </a:p>
        </p:txBody>
      </p:sp>
      <p:sp>
        <p:nvSpPr>
          <p:cNvPr id="12" name="矩形 11">
            <a:extLst>
              <a:ext uri="{FF2B5EF4-FFF2-40B4-BE49-F238E27FC236}">
                <a16:creationId xmlns:a16="http://schemas.microsoft.com/office/drawing/2014/main" id="{A632A3BF-BC39-4C36-8C02-AF52EF78CA84}"/>
              </a:ext>
            </a:extLst>
          </p:cNvPr>
          <p:cNvSpPr/>
          <p:nvPr/>
        </p:nvSpPr>
        <p:spPr>
          <a:xfrm>
            <a:off x="6687823" y="241025"/>
            <a:ext cx="4670952" cy="2793283"/>
          </a:xfrm>
          <a:prstGeom prst="rect">
            <a:avLst/>
          </a:prstGeom>
          <a:blipFill dpi="0" rotWithShape="1">
            <a:blip r:embed="rId5"/>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15697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ppt_x"/>
                                          </p:val>
                                        </p:tav>
                                        <p:tav tm="100000">
                                          <p:val>
                                            <p:strVal val="#ppt_x"/>
                                          </p:val>
                                        </p:tav>
                                      </p:tavLst>
                                    </p:anim>
                                    <p:anim calcmode="lin" valueType="num">
                                      <p:cBhvr additive="base">
                                        <p:cTn id="32" dur="500" fill="hold"/>
                                        <p:tgtEl>
                                          <p:spTgt spid="1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ppt_x"/>
                                          </p:val>
                                        </p:tav>
                                        <p:tav tm="100000">
                                          <p:val>
                                            <p:strVal val="#ppt_x"/>
                                          </p:val>
                                        </p:tav>
                                      </p:tavLst>
                                    </p:anim>
                                    <p:anim calcmode="lin" valueType="num">
                                      <p:cBhvr additive="base">
                                        <p:cTn id="3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3" grpId="0" animBg="1"/>
      <p:bldP spid="7" grpId="0"/>
      <p:bldP spid="13" grpId="0"/>
      <p:bldP spid="16" grpId="0"/>
      <p:bldP spid="14" grpId="0"/>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 y="1240"/>
            <a:ext cx="12187592" cy="6855520"/>
          </a:xfrm>
          <a:prstGeom prst="rect">
            <a:avLst/>
          </a:prstGeom>
        </p:spPr>
      </p:pic>
      <p:sp>
        <p:nvSpPr>
          <p:cNvPr id="10" name="Shape 18"/>
          <p:cNvSpPr/>
          <p:nvPr/>
        </p:nvSpPr>
        <p:spPr>
          <a:xfrm>
            <a:off x="4688553" y="1279697"/>
            <a:ext cx="2073786" cy="738015"/>
          </a:xfrm>
          <a:prstGeom prst="roundRect">
            <a:avLst>
              <a:gd name="adj" fmla="val 50000"/>
            </a:avLst>
          </a:prstGeom>
          <a:solidFill>
            <a:srgbClr val="519B5C"/>
          </a:solidFill>
          <a:ln w="12700" cap="flat">
            <a:solidFill>
              <a:srgbClr val="519B5C"/>
            </a:solidFill>
            <a:prstDash val="solid"/>
            <a:miter lim="400000"/>
          </a:ln>
          <a:effectLst/>
        </p:spPr>
        <p:txBody>
          <a:bodyPr wrap="square" lIns="19046" tIns="19046" rIns="19046" bIns="19046" numCol="1" anchor="ctr">
            <a:noAutofit/>
          </a:bodyPr>
          <a:lstStyle/>
          <a:p>
            <a:pPr defTabSz="914217">
              <a:defRPr/>
            </a:pPr>
            <a:endParaRPr sz="1750" kern="0">
              <a:solidFill>
                <a:srgbClr val="5D9D2F"/>
              </a:solidFill>
              <a:latin typeface="华文新魏" panose="02010800040101010101" pitchFamily="2" charset="-122"/>
              <a:ea typeface="华文新魏" panose="02010800040101010101" pitchFamily="2" charset="-122"/>
            </a:endParaRPr>
          </a:p>
        </p:txBody>
      </p:sp>
      <p:sp>
        <p:nvSpPr>
          <p:cNvPr id="19" name="矩形 18"/>
          <p:cNvSpPr/>
          <p:nvPr/>
        </p:nvSpPr>
        <p:spPr>
          <a:xfrm>
            <a:off x="4688554" y="1196096"/>
            <a:ext cx="2073784" cy="933058"/>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599" dirty="0">
                <a:solidFill>
                  <a:schemeClr val="bg1"/>
                </a:solidFill>
                <a:latin typeface="华文新魏" panose="02010800040101010101" pitchFamily="2" charset="-122"/>
                <a:ea typeface="华文新魏" panose="02010800040101010101" pitchFamily="2" charset="-122"/>
              </a:rPr>
              <a:t>第二节</a:t>
            </a:r>
            <a:endParaRPr lang="zh-CN" altLang="en-US" sz="3599" dirty="0">
              <a:solidFill>
                <a:schemeClr val="bg1"/>
              </a:solidFill>
              <a:latin typeface="华文新魏" panose="02010800040101010101" pitchFamily="2" charset="-122"/>
              <a:ea typeface="华文新魏" panose="02010800040101010101" pitchFamily="2" charset="-122"/>
            </a:endParaRPr>
          </a:p>
        </p:txBody>
      </p:sp>
      <p:sp>
        <p:nvSpPr>
          <p:cNvPr id="21" name="矩形 20"/>
          <p:cNvSpPr/>
          <p:nvPr/>
        </p:nvSpPr>
        <p:spPr>
          <a:xfrm>
            <a:off x="4631457" y="2414667"/>
            <a:ext cx="2441129" cy="769263"/>
          </a:xfrm>
          <a:prstGeom prst="rect">
            <a:avLst/>
          </a:prstGeom>
        </p:spPr>
        <p:txBody>
          <a:bodyPr wrap="none">
            <a:spAutoFit/>
          </a:bodyPr>
          <a:lstStyle/>
          <a:p>
            <a:r>
              <a:rPr kumimoji="1" lang="zh-CN" altLang="en-US" sz="4399" dirty="0">
                <a:solidFill>
                  <a:srgbClr val="FF0000"/>
                </a:solidFill>
                <a:latin typeface="华文新魏" panose="02010800040101010101" pitchFamily="2" charset="-122"/>
                <a:ea typeface="华文新魏" panose="02010800040101010101" pitchFamily="2" charset="-122"/>
              </a:rPr>
              <a:t>记忆概述</a:t>
            </a:r>
          </a:p>
        </p:txBody>
      </p:sp>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07356" y="50973"/>
            <a:ext cx="1447577" cy="1237995"/>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683" y="989660"/>
            <a:ext cx="1772412" cy="1555040"/>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80210" y="1207451"/>
            <a:ext cx="1742899" cy="1591848"/>
          </a:xfrm>
          <a:prstGeom prst="rect">
            <a:avLst/>
          </a:prstGeom>
        </p:spPr>
      </p:pic>
      <p:pic>
        <p:nvPicPr>
          <p:cNvPr id="14" name="图片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87525" y="-109350"/>
            <a:ext cx="1710704" cy="1558641"/>
          </a:xfrm>
          <a:prstGeom prst="rect">
            <a:avLst/>
          </a:prstGeom>
        </p:spPr>
      </p:pic>
    </p:spTree>
    <p:extLst>
      <p:ext uri="{BB962C8B-B14F-4D97-AF65-F5344CB8AC3E}">
        <p14:creationId xmlns:p14="http://schemas.microsoft.com/office/powerpoint/2010/main" val="334109995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14:presetBounceEnd="50000">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14:bounceEnd="50000">
                                          <p:cBhvr additive="base">
                                            <p:cTn id="23" dur="5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14:presetBounceEnd="50000">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14:bounceEnd="50000">
                                          <p:cBhvr additive="base">
                                            <p:cTn id="27"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14:presetBounceEnd="50000">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14:bounceEnd="50000">
                                          <p:cBhvr additive="base">
                                            <p:cTn id="31" dur="500" fill="hold"/>
                                            <p:tgtEl>
                                              <p:spTgt spid="11"/>
                                            </p:tgtEl>
                                            <p:attrNameLst>
                                              <p:attrName>ppt_x</p:attrName>
                                            </p:attrNameLst>
                                          </p:cBhvr>
                                          <p:tavLst>
                                            <p:tav tm="0">
                                              <p:val>
                                                <p:strVal val="1+#ppt_w/2"/>
                                              </p:val>
                                            </p:tav>
                                            <p:tav tm="100000">
                                              <p:val>
                                                <p:strVal val="#ppt_x"/>
                                              </p:val>
                                            </p:tav>
                                          </p:tavLst>
                                        </p:anim>
                                        <p:anim calcmode="lin" valueType="num" p14:bounceEnd="50000">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14:presetBounceEnd="50000">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14:bounceEnd="50000">
                                          <p:cBhvr additive="base">
                                            <p:cTn id="35" dur="500" fill="hold"/>
                                            <p:tgtEl>
                                              <p:spTgt spid="14"/>
                                            </p:tgtEl>
                                            <p:attrNameLst>
                                              <p:attrName>ppt_x</p:attrName>
                                            </p:attrNameLst>
                                          </p:cBhvr>
                                          <p:tavLst>
                                            <p:tav tm="0">
                                              <p:val>
                                                <p:strVal val="0-#ppt_w/2"/>
                                              </p:val>
                                            </p:tav>
                                            <p:tav tm="100000">
                                              <p:val>
                                                <p:strVal val="#ppt_x"/>
                                              </p:val>
                                            </p:tav>
                                          </p:tavLst>
                                        </p:anim>
                                        <p:anim calcmode="lin" valueType="num" p14:bounceEnd="50000">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1+#ppt_w/2"/>
                                              </p:val>
                                            </p:tav>
                                            <p:tav tm="100000">
                                              <p:val>
                                                <p:strVal val="#ppt_x"/>
                                              </p:val>
                                            </p:tav>
                                          </p:tavLst>
                                        </p:anim>
                                        <p:anim calcmode="lin" valueType="num">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1+#ppt_w/2"/>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0-#ppt_w/2"/>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TotalTime>
  <Words>2328</Words>
  <Application>Microsoft Office PowerPoint</Application>
  <PresentationFormat>宽屏</PresentationFormat>
  <Paragraphs>126</Paragraphs>
  <Slides>20</Slides>
  <Notes>19</Notes>
  <HiddenSlides>0</HiddenSlides>
  <MMClips>1</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20</vt:i4>
      </vt:variant>
    </vt:vector>
  </HeadingPairs>
  <TitlesOfParts>
    <vt:vector size="32" baseType="lpstr">
      <vt:lpstr>ITC Avant Garde Std Bk</vt:lpstr>
      <vt:lpstr>等线</vt:lpstr>
      <vt:lpstr>等线 Light</vt:lpstr>
      <vt:lpstr>华文楷体</vt:lpstr>
      <vt:lpstr>华文新魏</vt:lpstr>
      <vt:lpstr>微软雅黑</vt:lpstr>
      <vt:lpstr>张海山锐线体简</vt:lpstr>
      <vt:lpstr>Arial</vt:lpstr>
      <vt:lpstr>Calibri</vt:lpstr>
      <vt:lpstr>Office 主题​​</vt:lpstr>
      <vt:lpstr>Office Theme</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wimxt.com</dc:creator>
  <cp:lastModifiedBy>Administrator</cp:lastModifiedBy>
  <cp:revision>10</cp:revision>
  <dcterms:created xsi:type="dcterms:W3CDTF">2019-04-11T07:11:25Z</dcterms:created>
  <dcterms:modified xsi:type="dcterms:W3CDTF">2019-04-23T05:31:51Z</dcterms:modified>
</cp:coreProperties>
</file>