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33"/>
  </p:notesMasterIdLst>
  <p:sldIdLst>
    <p:sldId id="470" r:id="rId4"/>
    <p:sldId id="471" r:id="rId5"/>
    <p:sldId id="3445" r:id="rId6"/>
    <p:sldId id="353" r:id="rId7"/>
    <p:sldId id="3220" r:id="rId8"/>
    <p:sldId id="3264" r:id="rId9"/>
    <p:sldId id="3212" r:id="rId10"/>
    <p:sldId id="3265" r:id="rId11"/>
    <p:sldId id="3254" r:id="rId12"/>
    <p:sldId id="3266" r:id="rId13"/>
    <p:sldId id="3267" r:id="rId14"/>
    <p:sldId id="3268" r:id="rId15"/>
    <p:sldId id="3210" r:id="rId16"/>
    <p:sldId id="3269" r:id="rId17"/>
    <p:sldId id="3222" r:id="rId18"/>
    <p:sldId id="3270" r:id="rId19"/>
    <p:sldId id="3255" r:id="rId20"/>
    <p:sldId id="3271" r:id="rId21"/>
    <p:sldId id="3272" r:id="rId22"/>
    <p:sldId id="3232" r:id="rId23"/>
    <p:sldId id="3219" r:id="rId24"/>
    <p:sldId id="3273" r:id="rId25"/>
    <p:sldId id="3274" r:id="rId26"/>
    <p:sldId id="3275" r:id="rId27"/>
    <p:sldId id="3276" r:id="rId28"/>
    <p:sldId id="3277" r:id="rId29"/>
    <p:sldId id="3278" r:id="rId30"/>
    <p:sldId id="3447" r:id="rId31"/>
    <p:sldId id="334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学前儿童的感知觉</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感知觉概述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学前儿童感觉的产生与发展</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感知觉在学前儿童教育活动中的运用</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3D25BFCE-AE81-4282-8AE0-F1A3C4808A21}">
      <dgm:prSet/>
      <dgm:spPr/>
      <dgm:t>
        <a:bodyPr/>
        <a:lstStyle/>
        <a:p>
          <a:endParaRPr lang="zh-CN" altLang="en-US"/>
        </a:p>
      </dgm:t>
    </dgm:pt>
    <dgm:pt modelId="{80D78FAA-5B2B-46B6-AEB0-B5BFF767CE33}" type="parTrans" cxnId="{3D570F50-729E-4FF2-BE88-49B29894DE8A}">
      <dgm:prSet/>
      <dgm:spPr/>
      <dgm:t>
        <a:bodyPr/>
        <a:lstStyle/>
        <a:p>
          <a:endParaRPr lang="zh-CN" altLang="en-US"/>
        </a:p>
      </dgm:t>
    </dgm:pt>
    <dgm:pt modelId="{CA39BF56-3298-4CF1-9D1D-1E8D13E24AA5}" type="sibTrans" cxnId="{3D570F50-729E-4FF2-BE88-49B29894DE8A}">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4"/>
      <dgm:spPr/>
    </dgm:pt>
    <dgm:pt modelId="{BECE79B0-7B5F-44E7-A551-6C706749BE59}" type="pres">
      <dgm:prSet presAssocID="{2BD64780-29C1-44A2-88BF-A6A394763FE2}" presName="connTx" presStyleLbl="parChTrans1D2" presStyleIdx="0" presStyleCnt="4"/>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4"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4"/>
      <dgm:spPr/>
    </dgm:pt>
    <dgm:pt modelId="{AB935BAA-353C-48AF-968B-DF2AAC85C5E5}" type="pres">
      <dgm:prSet presAssocID="{AE557F44-2BE8-400C-A7B1-88BB61E7FCFA}" presName="connTx" presStyleLbl="parChTrans1D2" presStyleIdx="1" presStyleCnt="4"/>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4" custScaleX="211054">
        <dgm:presLayoutVars>
          <dgm:chPref val="3"/>
        </dgm:presLayoutVars>
      </dgm:prSet>
      <dgm:spPr/>
    </dgm:pt>
    <dgm:pt modelId="{F35FA2EE-71D0-4F94-95DE-6FAF75DB9661}" type="pres">
      <dgm:prSet presAssocID="{839D0676-5E0B-4298-9981-6EAEA1A1DF35}" presName="level3hierChild" presStyleCnt="0"/>
      <dgm:spPr/>
    </dgm:pt>
    <dgm:pt modelId="{D58D6681-FE39-4F2B-A264-47AC27E8FF3B}" type="pres">
      <dgm:prSet presAssocID="{80D78FAA-5B2B-46B6-AEB0-B5BFF767CE33}" presName="conn2-1" presStyleLbl="parChTrans1D2" presStyleIdx="2" presStyleCnt="4"/>
      <dgm:spPr/>
    </dgm:pt>
    <dgm:pt modelId="{40C11E75-8715-4222-917E-B993238033CD}" type="pres">
      <dgm:prSet presAssocID="{80D78FAA-5B2B-46B6-AEB0-B5BFF767CE33}" presName="connTx" presStyleLbl="parChTrans1D2" presStyleIdx="2" presStyleCnt="4"/>
      <dgm:spPr/>
    </dgm:pt>
    <dgm:pt modelId="{A0FB4D60-DFA9-4363-87D4-FDBB1A7892E0}" type="pres">
      <dgm:prSet presAssocID="{3D25BFCE-AE81-4282-8AE0-F1A3C4808A21}" presName="root2" presStyleCnt="0"/>
      <dgm:spPr/>
    </dgm:pt>
    <dgm:pt modelId="{3B2E01B4-0943-485B-BD63-47B640DF3BA3}" type="pres">
      <dgm:prSet presAssocID="{3D25BFCE-AE81-4282-8AE0-F1A3C4808A21}" presName="LevelTwoTextNode" presStyleLbl="node2" presStyleIdx="2" presStyleCnt="4" custScaleX="209490">
        <dgm:presLayoutVars>
          <dgm:chPref val="3"/>
        </dgm:presLayoutVars>
      </dgm:prSet>
      <dgm:spPr/>
    </dgm:pt>
    <dgm:pt modelId="{703F1329-9340-4D1B-AE9B-E8B93990F493}" type="pres">
      <dgm:prSet presAssocID="{3D25BFCE-AE81-4282-8AE0-F1A3C4808A21}" presName="level3hierChild" presStyleCnt="0"/>
      <dgm:spPr/>
    </dgm:pt>
    <dgm:pt modelId="{CCE5C6F0-1715-49B9-A2D9-E31D0125667F}" type="pres">
      <dgm:prSet presAssocID="{BCC03811-200C-4E6E-831A-80FF4A7BE19C}" presName="conn2-1" presStyleLbl="parChTrans1D2" presStyleIdx="3" presStyleCnt="4"/>
      <dgm:spPr/>
    </dgm:pt>
    <dgm:pt modelId="{8BD53259-CCBE-414B-B0D4-67079E447ADA}" type="pres">
      <dgm:prSet presAssocID="{BCC03811-200C-4E6E-831A-80FF4A7BE19C}" presName="connTx" presStyleLbl="parChTrans1D2" presStyleIdx="3" presStyleCnt="4"/>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3" presStyleCnt="4"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C91DEE06-886B-4491-807A-E7B0B38D32E4}" type="presOf" srcId="{80D78FAA-5B2B-46B6-AEB0-B5BFF767CE33}" destId="{40C11E75-8715-4222-917E-B993238033CD}"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3"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3D570F50-729E-4FF2-BE88-49B29894DE8A}" srcId="{296F8C38-CA02-4B6F-98C4-71340B4A3D98}" destId="{3D25BFCE-AE81-4282-8AE0-F1A3C4808A21}" srcOrd="2" destOrd="0" parTransId="{80D78FAA-5B2B-46B6-AEB0-B5BFF767CE33}" sibTransId="{CA39BF56-3298-4CF1-9D1D-1E8D13E24AA5}"/>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6434AB83-04A2-414A-8838-CCA09D5580C6}" type="presOf" srcId="{80D78FAA-5B2B-46B6-AEB0-B5BFF767CE33}" destId="{D58D6681-FE39-4F2B-A264-47AC27E8FF3B}" srcOrd="0"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F67F3A91-B829-49D5-9EC2-0D236B8E76FD}" type="presOf" srcId="{3D25BFCE-AE81-4282-8AE0-F1A3C4808A21}" destId="{3B2E01B4-0943-485B-BD63-47B640DF3BA3}"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7B68E3FE-69E5-47E1-8CFC-2421C16E9C49}" type="presParOf" srcId="{A49589A4-F42E-41A7-A32A-0EF770B205A1}" destId="{D58D6681-FE39-4F2B-A264-47AC27E8FF3B}" srcOrd="4" destOrd="0" presId="urn:microsoft.com/office/officeart/2008/layout/HorizontalMultiLevelHierarchy"/>
    <dgm:cxn modelId="{BC1D8873-17B5-4A79-87D9-170E3E621C7A}" type="presParOf" srcId="{D58D6681-FE39-4F2B-A264-47AC27E8FF3B}" destId="{40C11E75-8715-4222-917E-B993238033CD}" srcOrd="0" destOrd="0" presId="urn:microsoft.com/office/officeart/2008/layout/HorizontalMultiLevelHierarchy"/>
    <dgm:cxn modelId="{A2001EDD-8210-4FDF-A912-EF83C0195D05}" type="presParOf" srcId="{A49589A4-F42E-41A7-A32A-0EF770B205A1}" destId="{A0FB4D60-DFA9-4363-87D4-FDBB1A7892E0}" srcOrd="5" destOrd="0" presId="urn:microsoft.com/office/officeart/2008/layout/HorizontalMultiLevelHierarchy"/>
    <dgm:cxn modelId="{9FFE4C4B-CF93-4CBB-9550-7419115EC24D}" type="presParOf" srcId="{A0FB4D60-DFA9-4363-87D4-FDBB1A7892E0}" destId="{3B2E01B4-0943-485B-BD63-47B640DF3BA3}" srcOrd="0" destOrd="0" presId="urn:microsoft.com/office/officeart/2008/layout/HorizontalMultiLevelHierarchy"/>
    <dgm:cxn modelId="{10B0F1A0-969F-4CF9-8F7F-4C1754E474E7}" type="presParOf" srcId="{A0FB4D60-DFA9-4363-87D4-FDBB1A7892E0}" destId="{703F1329-9340-4D1B-AE9B-E8B93990F493}" srcOrd="1" destOrd="0" presId="urn:microsoft.com/office/officeart/2008/layout/HorizontalMultiLevelHierarchy"/>
    <dgm:cxn modelId="{B5E5846C-6797-434A-8649-D40CAFF4E89A}" type="presParOf" srcId="{A49589A4-F42E-41A7-A32A-0EF770B205A1}" destId="{CCE5C6F0-1715-49B9-A2D9-E31D0125667F}" srcOrd="6"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7"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1472487"/>
        </a:xfrm>
        <a:custGeom>
          <a:avLst/>
          <a:gdLst/>
          <a:ahLst/>
          <a:cxnLst/>
          <a:rect l="0" t="0" r="0" b="0"/>
          <a:pathLst>
            <a:path>
              <a:moveTo>
                <a:pt x="0" y="0"/>
              </a:moveTo>
              <a:lnTo>
                <a:pt x="257587" y="0"/>
              </a:lnTo>
              <a:lnTo>
                <a:pt x="257587" y="1472487"/>
              </a:lnTo>
              <a:lnTo>
                <a:pt x="515174" y="147248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18844" y="2767935"/>
        <a:ext cx="78000" cy="78000"/>
      </dsp:txXfrm>
    </dsp:sp>
    <dsp:sp modelId="{D58D6681-FE39-4F2B-A264-47AC27E8FF3B}">
      <dsp:nvSpPr>
        <dsp:cNvPr id="0" name=""/>
        <dsp:cNvSpPr/>
      </dsp:nvSpPr>
      <dsp:spPr>
        <a:xfrm>
          <a:off x="1200257" y="2070691"/>
          <a:ext cx="515174" cy="490829"/>
        </a:xfrm>
        <a:custGeom>
          <a:avLst/>
          <a:gdLst/>
          <a:ahLst/>
          <a:cxnLst/>
          <a:rect l="0" t="0" r="0" b="0"/>
          <a:pathLst>
            <a:path>
              <a:moveTo>
                <a:pt x="0" y="0"/>
              </a:moveTo>
              <a:lnTo>
                <a:pt x="257587" y="0"/>
              </a:lnTo>
              <a:lnTo>
                <a:pt x="257587" y="490829"/>
              </a:lnTo>
              <a:lnTo>
                <a:pt x="515174" y="49082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0055" y="2298317"/>
        <a:ext cx="35578" cy="35578"/>
      </dsp:txXfrm>
    </dsp:sp>
    <dsp:sp modelId="{F6569C92-881E-446F-86F9-F13E5277E1EC}">
      <dsp:nvSpPr>
        <dsp:cNvPr id="0" name=""/>
        <dsp:cNvSpPr/>
      </dsp:nvSpPr>
      <dsp:spPr>
        <a:xfrm>
          <a:off x="1200257" y="1579862"/>
          <a:ext cx="515174" cy="490829"/>
        </a:xfrm>
        <a:custGeom>
          <a:avLst/>
          <a:gdLst/>
          <a:ahLst/>
          <a:cxnLst/>
          <a:rect l="0" t="0" r="0" b="0"/>
          <a:pathLst>
            <a:path>
              <a:moveTo>
                <a:pt x="0" y="490829"/>
              </a:moveTo>
              <a:lnTo>
                <a:pt x="257587" y="490829"/>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0055" y="1807487"/>
        <a:ext cx="35578" cy="35578"/>
      </dsp:txXfrm>
    </dsp:sp>
    <dsp:sp modelId="{BF417BA3-F15F-4E6E-BE4D-58CCE72D1686}">
      <dsp:nvSpPr>
        <dsp:cNvPr id="0" name=""/>
        <dsp:cNvSpPr/>
      </dsp:nvSpPr>
      <dsp:spPr>
        <a:xfrm>
          <a:off x="1200257" y="598203"/>
          <a:ext cx="515174" cy="1472487"/>
        </a:xfrm>
        <a:custGeom>
          <a:avLst/>
          <a:gdLst/>
          <a:ahLst/>
          <a:cxnLst/>
          <a:rect l="0" t="0" r="0" b="0"/>
          <a:pathLst>
            <a:path>
              <a:moveTo>
                <a:pt x="0" y="1472487"/>
              </a:moveTo>
              <a:lnTo>
                <a:pt x="257587" y="1472487"/>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18844" y="1295447"/>
        <a:ext cx="78000" cy="78000"/>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学前儿童的感知觉</a:t>
          </a:r>
        </a:p>
      </dsp:txBody>
      <dsp:txXfrm>
        <a:off x="-943684" y="1678028"/>
        <a:ext cx="3502556" cy="785326"/>
      </dsp:txXfrm>
    </dsp:sp>
    <dsp:sp modelId="{D0E84AB2-CE74-4C35-B821-C0178B80647B}">
      <dsp:nvSpPr>
        <dsp:cNvPr id="0" name=""/>
        <dsp:cNvSpPr/>
      </dsp:nvSpPr>
      <dsp:spPr>
        <a:xfrm>
          <a:off x="1715431" y="205540"/>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感知觉概述</a:t>
          </a:r>
        </a:p>
      </dsp:txBody>
      <dsp:txXfrm>
        <a:off x="1715431" y="205540"/>
        <a:ext cx="5352454" cy="785326"/>
      </dsp:txXfrm>
    </dsp:sp>
    <dsp:sp modelId="{F9D0C58B-08C6-4026-8584-7D29FF417277}">
      <dsp:nvSpPr>
        <dsp:cNvPr id="0" name=""/>
        <dsp:cNvSpPr/>
      </dsp:nvSpPr>
      <dsp:spPr>
        <a:xfrm>
          <a:off x="1715431" y="118719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学前儿童感觉的产生与发展</a:t>
          </a:r>
        </a:p>
      </dsp:txBody>
      <dsp:txXfrm>
        <a:off x="1715431" y="1187198"/>
        <a:ext cx="5436479" cy="785326"/>
      </dsp:txXfrm>
    </dsp:sp>
    <dsp:sp modelId="{3B2E01B4-0943-485B-BD63-47B640DF3BA3}">
      <dsp:nvSpPr>
        <dsp:cNvPr id="0" name=""/>
        <dsp:cNvSpPr/>
      </dsp:nvSpPr>
      <dsp:spPr>
        <a:xfrm>
          <a:off x="1715431" y="2168857"/>
          <a:ext cx="5396193"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2266950">
            <a:lnSpc>
              <a:spcPct val="90000"/>
            </a:lnSpc>
            <a:spcBef>
              <a:spcPct val="0"/>
            </a:spcBef>
            <a:spcAft>
              <a:spcPct val="35000"/>
            </a:spcAft>
            <a:buNone/>
          </a:pPr>
          <a:endParaRPr lang="zh-CN" altLang="en-US" sz="5100" kern="1200"/>
        </a:p>
      </dsp:txBody>
      <dsp:txXfrm>
        <a:off x="1715431" y="2168857"/>
        <a:ext cx="5396193" cy="785326"/>
      </dsp:txXfrm>
    </dsp:sp>
    <dsp:sp modelId="{C88687A5-170A-459B-8A03-7797B219E568}">
      <dsp:nvSpPr>
        <dsp:cNvPr id="0" name=""/>
        <dsp:cNvSpPr/>
      </dsp:nvSpPr>
      <dsp:spPr>
        <a:xfrm>
          <a:off x="1715431" y="3150515"/>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感知觉在学前儿童教育活动中的运用</a:t>
          </a:r>
        </a:p>
      </dsp:txBody>
      <dsp:txXfrm>
        <a:off x="1715431" y="3150515"/>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41C1EB-D596-49FC-8F18-CE1FE2D87A5D}"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0CB6F0-783C-4BCF-A3CE-0119EFB169BC}" type="slidenum">
              <a:rPr lang="zh-CN" altLang="en-US" smtClean="0"/>
              <a:t>‹#›</a:t>
            </a:fld>
            <a:endParaRPr lang="zh-CN" altLang="en-US"/>
          </a:p>
        </p:txBody>
      </p:sp>
    </p:spTree>
    <p:extLst>
      <p:ext uri="{BB962C8B-B14F-4D97-AF65-F5344CB8AC3E}">
        <p14:creationId xmlns:p14="http://schemas.microsoft.com/office/powerpoint/2010/main" val="3638774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980635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226853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866957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187029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900487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263638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672028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05664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584739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736165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31036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47156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44225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991390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718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744667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41170372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2041566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7037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28697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05292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451050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642707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31804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6D51DD-F8B6-4C3B-95BF-42A7ECAACBB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610EA38-E5B3-4DCC-AD5C-7BC4945D5C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64D74C8-DA28-4E77-8BB0-73B30BA96806}"/>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56CCF032-DA79-4D39-82F5-C1CE80EAA4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2AE371E-13AF-4B30-802F-DFEA77089A88}"/>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1077089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E5339C-31BC-4893-BC2F-F47858F3CA2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AEF226-8178-49DC-97FA-B2042BF79B1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8FD055-6EFC-485C-9571-0CAFE62D4D3A}"/>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CAB60B82-37F4-44DD-9931-7B8703A6DE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BB29742-9F72-4E6C-AED1-4F18F9951F9E}"/>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3609068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ED14661-1862-4B88-B6BC-305501184E9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A53724E-041F-4778-A17A-66691C6F918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E648CFE-0701-4962-907A-3EE8E01F14F2}"/>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DDA3C024-A878-430D-84B5-38111DA5F3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BCB3BE-9C76-46AA-AC51-76AEB8729B0F}"/>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1580227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535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1753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12391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60107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539220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478744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713649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58211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BC87FB-1569-4C64-B1C0-475445EA3C0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1DF6BC5-A6CF-4902-99BE-B59475242D9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9102E0-5DAD-4012-9171-07D8020680F5}"/>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7392A4BE-01BB-4069-8C82-F2CAF42E8D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C6EBAE-00EF-46C7-859F-8F04C965F7EB}"/>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11878147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329027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0087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917529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9448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35384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34843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437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3525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207635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789146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1F4E38-87C5-4ACB-AAC7-470B5B6AABB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A3FCCAF-3F8E-4A00-8949-B195182C36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D0027E4-4703-47CE-82BA-43A790DC6009}"/>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38911FD9-D167-474C-AEBE-A752AAD600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67BDEC-3EC4-4996-9961-DE8E6C358E66}"/>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798906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335860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36177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128924-2657-4F58-9B21-9774F0B32F1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7E3A11C-E229-4C53-9E97-4584C684646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FE2F2B36-3515-4478-B7DB-6402BBC0899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38BADEC-2A69-4E9F-BED8-172814C2C3FB}"/>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5FD5D606-9B6E-4548-B013-D9AF55B59E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29CFE8-6248-4C00-9A50-8BBB5C200DB0}"/>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716153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74794-D507-4F49-88CE-83E104E6BA9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B47ADEC-FC37-4087-A5EE-CAF512CDDC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8563A52-E640-47CF-8D03-769CCF5C915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4B7D94C-1124-41B5-B73E-898FF88BC7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3C69AB4-34C6-4076-B865-D350CC3829A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FE475E1-AD93-40AA-A6E0-B107EFD2DE10}"/>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BCDE9086-9F31-4FDA-A225-400F500CFA9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C34A357-B6A6-4D6B-94E0-183EA67A890D}"/>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4208974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C5592A-F572-43CA-8D8B-7B0AF0CD8AD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D4B53DF-FDD7-42FF-AE34-4773370F0E74}"/>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67844775-AC31-4DC8-B6A4-A7E9F4EE757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8A6C389-946F-455F-B050-79A0CEBAB3DF}"/>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368968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397ADD7-A4D2-44C3-860C-71415C9AB3AA}"/>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1078EE35-81B5-45F4-96A4-03410AAC713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7594408-4254-4CA7-9D3B-C60FECCB6511}"/>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781411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862B3D-A792-49A3-B331-81A511D4F2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8984FAD-2AC2-4DB2-B8A8-F9C1C243BF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61B3A40-C4CB-4F86-BB6D-82E97BFC06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5399C18-F37B-4FD7-92DC-3A19AFFCBF9D}"/>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55AEA262-6BDF-4509-8DDB-2E702409678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7A3E7A1-61C7-496F-8148-DF0459F2941B}"/>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3704992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B744C3-69C8-4617-AAE5-758BF1E06A0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A8BA456-C620-4D46-A781-C28C2BC037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AFAAE58-64FA-4CCC-BF5A-4569D4A2DD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992CDDE-EB8B-4AF1-9438-E7C2E5B49285}"/>
              </a:ext>
            </a:extLst>
          </p:cNvPr>
          <p:cNvSpPr>
            <a:spLocks noGrp="1"/>
          </p:cNvSpPr>
          <p:nvPr>
            <p:ph type="dt" sz="half" idx="10"/>
          </p:nvPr>
        </p:nvSpPr>
        <p:spPr/>
        <p:txBody>
          <a:bodyPr/>
          <a:lstStyle/>
          <a:p>
            <a:fld id="{959CCE0F-E4B3-450E-8DB1-D3033BD122C3}"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80D69F70-A735-47FC-B5A8-13C128BC318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B40BEC0-4176-44CC-96C8-B87EA21FB6CA}"/>
              </a:ext>
            </a:extLst>
          </p:cNvPr>
          <p:cNvSpPr>
            <a:spLocks noGrp="1"/>
          </p:cNvSpPr>
          <p:nvPr>
            <p:ph type="sldNum" sz="quarter" idx="12"/>
          </p:nvPr>
        </p:nvSpPr>
        <p:spPr/>
        <p:txBody>
          <a:body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937733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03B1F01-8C58-4591-AF04-3CA9DC0C0F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598B009-4E7F-412C-AA5E-528B249D5A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095A967-1C8A-4971-8992-8F2F1F8AAA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9CCE0F-E4B3-450E-8DB1-D3033BD122C3}"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FB4C14EF-AC98-4A7E-AE85-4C0DF27AC4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11BC36C-4057-4603-B9F1-20DE61610E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62B4A1-A36E-41DB-8882-C72A68E61458}" type="slidenum">
              <a:rPr lang="zh-CN" altLang="en-US" smtClean="0"/>
              <a:t>‹#›</a:t>
            </a:fld>
            <a:endParaRPr lang="zh-CN" altLang="en-US"/>
          </a:p>
        </p:txBody>
      </p:sp>
    </p:spTree>
    <p:extLst>
      <p:ext uri="{BB962C8B-B14F-4D97-AF65-F5344CB8AC3E}">
        <p14:creationId xmlns:p14="http://schemas.microsoft.com/office/powerpoint/2010/main" val="26516784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44486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12291117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2.jpg"/><Relationship Id="rId5" Type="http://schemas.openxmlformats.org/officeDocument/2006/relationships/image" Target="../media/image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tags" Target="../tags/tag10.xml"/><Relationship Id="rId7" Type="http://schemas.openxmlformats.org/officeDocument/2006/relationships/image" Target="../media/image7.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2.xml"/><Relationship Id="rId5" Type="http://schemas.openxmlformats.org/officeDocument/2006/relationships/slideLayout" Target="../slideLayouts/slideLayout13.xml"/><Relationship Id="rId4"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5.jpg"/><Relationship Id="rId5" Type="http://schemas.openxmlformats.org/officeDocument/2006/relationships/image" Target="../media/image7.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4.xml"/><Relationship Id="rId5" Type="http://schemas.openxmlformats.org/officeDocument/2006/relationships/image" Target="../media/image12.jp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7.xml"/><Relationship Id="rId7" Type="http://schemas.openxmlformats.org/officeDocument/2006/relationships/notesSlide" Target="../notesSlides/notesSlide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13.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20.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22.jpg"/><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1.xml"/><Relationship Id="rId5" Type="http://schemas.openxmlformats.org/officeDocument/2006/relationships/image" Target="../media/image24.jp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17.jpg"/><Relationship Id="rId4" Type="http://schemas.openxmlformats.org/officeDocument/2006/relationships/image" Target="../media/image25.jp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2.xml"/><Relationship Id="rId5" Type="http://schemas.openxmlformats.org/officeDocument/2006/relationships/image" Target="../media/image28.jp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9.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10.jp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4.xml"/><Relationship Id="rId7" Type="http://schemas.openxmlformats.org/officeDocument/2006/relationships/image" Target="../media/image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9.xml"/><Relationship Id="rId5" Type="http://schemas.openxmlformats.org/officeDocument/2006/relationships/slideLayout" Target="../slideLayouts/slideLayout13.xml"/><Relationship Id="rId4"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582614" y="875045"/>
            <a:ext cx="4543782"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第五章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学前儿童的感知觉</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7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90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7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9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1DE898EC-FB30-49B0-A26B-5B6B535193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Freeform 53">
            <a:extLst>
              <a:ext uri="{FF2B5EF4-FFF2-40B4-BE49-F238E27FC236}">
                <a16:creationId xmlns:a16="http://schemas.microsoft.com/office/drawing/2014/main" id="{5648BAB0-D8E1-40B5-86BF-7DDCC5766D7C}"/>
              </a:ext>
            </a:extLst>
          </p:cNvPr>
          <p:cNvSpPr/>
          <p:nvPr>
            <p:custDataLst>
              <p:tags r:id="rId1"/>
            </p:custDataLst>
          </p:nvPr>
        </p:nvSpPr>
        <p:spPr bwMode="auto">
          <a:xfrm>
            <a:off x="8757236" y="128166"/>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30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0" y="644436"/>
            <a:ext cx="4762500" cy="508144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19369" y="2343149"/>
            <a:ext cx="3924031" cy="2575661"/>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4926548" y="891246"/>
            <a:ext cx="5510037"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（一）听觉的产生</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5184674" y="1707657"/>
            <a:ext cx="6577769" cy="3785652"/>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胎儿的听觉反应</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研究（</a:t>
            </a:r>
            <a:r>
              <a:rPr lang="en-US" altLang="zh-CN" sz="2000" dirty="0" err="1">
                <a:solidFill>
                  <a:schemeClr val="tx1">
                    <a:lumMod val="65000"/>
                    <a:lumOff val="35000"/>
                  </a:schemeClr>
                </a:solidFill>
                <a:latin typeface="华文新魏" panose="02010800040101010101" pitchFamily="2" charset="-122"/>
                <a:ea typeface="华文新魏" panose="02010800040101010101" pitchFamily="2" charset="-122"/>
              </a:rPr>
              <a:t>Lecanuet</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1998</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）发现，婴儿在出生前就有了听觉能力。正常产期的胎儿，怀孕第</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20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周就已具备这种能力，他们对声音可能出现生理变化和身体反应。到第</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28</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周时，胎儿对呈现在靠近母亲腹部的声响出现紧闭眼睑的反应。研究发现，如果不能以这种方式做出反应的胎儿，在出生后可能出现听觉障碍。</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新生儿的听觉能力</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国内外的研究均已证明，出生第一天的婴儿已有了听觉反应。新生儿不仅能听见声音，还能区分声音的高低、强弱、品质和持续时间。</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4423" y="891246"/>
            <a:ext cx="4293654" cy="117315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chemeClr val="tx1">
                    <a:lumMod val="95000"/>
                    <a:lumOff val="5000"/>
                  </a:schemeClr>
                </a:solidFill>
                <a:latin typeface="华文新魏" panose="02010800040101010101" pitchFamily="2" charset="-122"/>
                <a:ea typeface="华文新魏" panose="02010800040101010101" pitchFamily="2" charset="-122"/>
              </a:rPr>
              <a:t>二、学前儿童听觉</a:t>
            </a:r>
            <a:endParaRPr lang="en-US" altLang="zh-CN" sz="3599" cap="small" dirty="0">
              <a:solidFill>
                <a:schemeClr val="tx1">
                  <a:lumMod val="95000"/>
                  <a:lumOff val="5000"/>
                </a:schemeClr>
              </a:solidFill>
              <a:latin typeface="华文新魏" panose="02010800040101010101" pitchFamily="2" charset="-122"/>
              <a:ea typeface="华文新魏" panose="02010800040101010101" pitchFamily="2" charset="-122"/>
            </a:endParaRPr>
          </a:p>
          <a:p>
            <a:r>
              <a:rPr lang="zh-CN" altLang="en-US" sz="3599" cap="small" dirty="0">
                <a:solidFill>
                  <a:schemeClr val="tx1">
                    <a:lumMod val="95000"/>
                    <a:lumOff val="5000"/>
                  </a:schemeClr>
                </a:solidFill>
                <a:latin typeface="华文新魏" panose="02010800040101010101" pitchFamily="2" charset="-122"/>
                <a:ea typeface="华文新魏" panose="02010800040101010101" pitchFamily="2" charset="-122"/>
              </a:rPr>
              <a:t>        的产生与发展</a:t>
            </a:r>
            <a:endParaRPr lang="en-US" sz="3599" cap="small" dirty="0">
              <a:solidFill>
                <a:schemeClr val="tx1">
                  <a:lumMod val="95000"/>
                  <a:lumOff val="5000"/>
                </a:schemeClr>
              </a:solidFill>
              <a:latin typeface="华文新魏" panose="02010800040101010101" pitchFamily="2" charset="-122"/>
              <a:ea typeface="华文新魏" panose="02010800040101010101" pitchFamily="2" charset="-122"/>
            </a:endParaRPr>
          </a:p>
        </p:txBody>
      </p:sp>
      <p:sp>
        <p:nvSpPr>
          <p:cNvPr id="9" name="Freeform 53">
            <a:extLst>
              <a:ext uri="{FF2B5EF4-FFF2-40B4-BE49-F238E27FC236}">
                <a16:creationId xmlns:a16="http://schemas.microsoft.com/office/drawing/2014/main" id="{A8DE8EE3-42CC-4122-BE99-6043D6A0F225}"/>
              </a:ext>
            </a:extLst>
          </p:cNvPr>
          <p:cNvSpPr/>
          <p:nvPr>
            <p:custDataLst>
              <p:tags r:id="rId2"/>
            </p:custDataLst>
          </p:nvPr>
        </p:nvSpPr>
        <p:spPr bwMode="auto">
          <a:xfrm rot="5400000">
            <a:off x="4906765" y="324625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307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16" presetClass="entr" presetSubtype="21"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6" grpId="0"/>
      <p:bldP spid="7" grpId="0"/>
      <p:bldP spid="13"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对角 1">
            <a:extLst>
              <a:ext uri="{FF2B5EF4-FFF2-40B4-BE49-F238E27FC236}">
                <a16:creationId xmlns:a16="http://schemas.microsoft.com/office/drawing/2014/main" id="{F8974132-6829-44A6-888E-F3FA800301F4}"/>
              </a:ext>
            </a:extLst>
          </p:cNvPr>
          <p:cNvSpPr/>
          <p:nvPr/>
        </p:nvSpPr>
        <p:spPr bwMode="auto">
          <a:xfrm>
            <a:off x="5834743" y="174171"/>
            <a:ext cx="4865914" cy="936887"/>
          </a:xfrm>
          <a:prstGeom prst="snip2DiagRect">
            <a:avLst/>
          </a:prstGeom>
          <a:solidFill>
            <a:srgbClr val="92D050">
              <a:alpha val="43000"/>
            </a:srgb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17C0C8FE-CF77-4533-B24C-2B283068EC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6" name="矩形 5"/>
          <p:cNvSpPr/>
          <p:nvPr/>
        </p:nvSpPr>
        <p:spPr>
          <a:xfrm>
            <a:off x="5391150" y="3533775"/>
            <a:ext cx="6798647" cy="193733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 name="矩形 4"/>
          <p:cNvSpPr/>
          <p:nvPr/>
        </p:nvSpPr>
        <p:spPr>
          <a:xfrm>
            <a:off x="5391150" y="1463483"/>
            <a:ext cx="6800850" cy="171786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0" y="1283829"/>
            <a:ext cx="4811710" cy="449989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6280064" y="317774"/>
            <a:ext cx="5510037" cy="646331"/>
          </a:xfrm>
          <a:prstGeom prst="rect">
            <a:avLst/>
          </a:prstGeom>
          <a:noFill/>
        </p:spPr>
        <p:txBody>
          <a:bodyPr wrap="square" rtlCol="0">
            <a:spAutoFit/>
          </a:bodyPr>
          <a:lstStyle/>
          <a:p>
            <a:r>
              <a:rPr lang="zh-CN" altLang="en-US" sz="3600" dirty="0">
                <a:solidFill>
                  <a:srgbClr val="FF0000"/>
                </a:solidFill>
                <a:latin typeface="华文新魏" panose="02010800040101010101" pitchFamily="2" charset="-122"/>
                <a:ea typeface="华文新魏" panose="02010800040101010101" pitchFamily="2" charset="-122"/>
              </a:rPr>
              <a:t>（二）听觉的发展</a:t>
            </a:r>
            <a:endParaRPr lang="en-US" altLang="zh-CN" sz="28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5564397" y="1539683"/>
            <a:ext cx="6473632" cy="3785652"/>
          </a:xfrm>
          <a:prstGeom prst="rect">
            <a:avLst/>
          </a:prstGeom>
          <a:noFill/>
        </p:spPr>
        <p:txBody>
          <a:bodyPr wrap="square" rtlCol="0">
            <a:spAutoFit/>
          </a:bodyPr>
          <a:lstStyle/>
          <a:p>
            <a:r>
              <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rPr>
              <a:t>1. </a:t>
            </a:r>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婴儿听觉的发展</a:t>
            </a:r>
          </a:p>
          <a:p>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儿童的听觉敏感性随其年龄的增长而不断提高。研究表明：在</a:t>
            </a:r>
            <a:r>
              <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rPr>
              <a:t>12 </a:t>
            </a:r>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 </a:t>
            </a:r>
            <a:r>
              <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rPr>
              <a:t>13 </a:t>
            </a:r>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岁以前，儿童的听觉敏感性是一直在增长的。成年以后，听力逐渐有所降低。</a:t>
            </a:r>
          </a:p>
          <a:p>
            <a:endPar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95000"/>
                    <a:lumOff val="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幼儿听觉的发展</a:t>
            </a:r>
          </a:p>
          <a:p>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在语音听觉方面，幼儿对语音听觉的敏感性和分辨力不断提高。幼儿初期仅仅感知词的声音，还不能辨别语音，幼儿中期可以辨别语音的微小差异，到幼儿晚期，几</a:t>
            </a:r>
          </a:p>
          <a:p>
            <a:r>
              <a:rPr lang="zh-CN" altLang="en-US" sz="2000" dirty="0">
                <a:solidFill>
                  <a:schemeClr val="tx1">
                    <a:lumMod val="95000"/>
                    <a:lumOff val="5000"/>
                  </a:schemeClr>
                </a:solidFill>
                <a:latin typeface="华文新魏" panose="02010800040101010101" pitchFamily="2" charset="-122"/>
                <a:ea typeface="华文新魏" panose="02010800040101010101" pitchFamily="2" charset="-122"/>
              </a:rPr>
              <a:t>乎可以毫无困难地辨明本民族语言的各种语音。</a:t>
            </a:r>
          </a:p>
        </p:txBody>
      </p:sp>
    </p:spTree>
    <p:extLst>
      <p:ext uri="{BB962C8B-B14F-4D97-AF65-F5344CB8AC3E}">
        <p14:creationId xmlns:p14="http://schemas.microsoft.com/office/powerpoint/2010/main" val="412529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5" grpId="0" animBg="1"/>
      <p:bldP spid="3"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C021A996-A1A0-4E3F-9E93-84BE9F8290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55002" y="2811137"/>
            <a:ext cx="5027994" cy="2865487"/>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13981" y="1193833"/>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（一）触觉的产生</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49772" y="1604798"/>
            <a:ext cx="5641305" cy="1200051"/>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儿童从出生时就有触觉反应，他们明显地表现出对触摸的敏感，他们表现的第一个感觉现象就是通过触摸去反应。触觉的敏感性在他们出生后的几天内就快速增长。</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733636" y="406124"/>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三、学前儿童触觉的产生与发展</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1" name="文本框 10">
            <a:extLst>
              <a:ext uri="{FF2B5EF4-FFF2-40B4-BE49-F238E27FC236}">
                <a16:creationId xmlns:a16="http://schemas.microsoft.com/office/drawing/2014/main" id="{A13BE91C-6864-45DA-A718-9295A30A9B16}"/>
              </a:ext>
            </a:extLst>
          </p:cNvPr>
          <p:cNvSpPr txBox="1"/>
          <p:nvPr/>
        </p:nvSpPr>
        <p:spPr>
          <a:xfrm>
            <a:off x="6222918" y="1484397"/>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（二）触觉的发展</a:t>
            </a:r>
            <a:endParaRPr lang="en-US" altLang="zh-CN" sz="1600" dirty="0"/>
          </a:p>
        </p:txBody>
      </p:sp>
      <p:sp>
        <p:nvSpPr>
          <p:cNvPr id="12" name="文本框 11">
            <a:extLst>
              <a:ext uri="{FF2B5EF4-FFF2-40B4-BE49-F238E27FC236}">
                <a16:creationId xmlns:a16="http://schemas.microsoft.com/office/drawing/2014/main" id="{78A96667-5989-427C-B6A5-AB01725BDFF7}"/>
              </a:ext>
            </a:extLst>
          </p:cNvPr>
          <p:cNvSpPr txBox="1"/>
          <p:nvPr/>
        </p:nvSpPr>
        <p:spPr>
          <a:xfrm>
            <a:off x="6222918" y="2084422"/>
            <a:ext cx="5641305" cy="3415529"/>
          </a:xfrm>
          <a:prstGeom prst="rect">
            <a:avLst/>
          </a:prstGeom>
          <a:noFill/>
        </p:spPr>
        <p:txBody>
          <a:bodyPr wrap="square" rtlCol="0">
            <a:spAutoFit/>
          </a:bodyPr>
          <a:lstStyle/>
          <a:p>
            <a:r>
              <a:rPr lang="en-US" altLang="zh-CN" dirty="0">
                <a:solidFill>
                  <a:srgbClr val="00B050"/>
                </a:solidFill>
                <a:latin typeface="华文新魏" panose="02010800040101010101" pitchFamily="2" charset="-122"/>
                <a:ea typeface="华文新魏" panose="02010800040101010101" pitchFamily="2" charset="-122"/>
              </a:rPr>
              <a:t>1. </a:t>
            </a:r>
            <a:r>
              <a:rPr lang="zh-CN" altLang="en-US" dirty="0">
                <a:solidFill>
                  <a:srgbClr val="00B050"/>
                </a:solidFill>
                <a:latin typeface="华文新魏" panose="02010800040101010101" pitchFamily="2" charset="-122"/>
                <a:ea typeface="华文新魏" panose="02010800040101010101" pitchFamily="2" charset="-122"/>
              </a:rPr>
              <a:t>口腔探索</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个月大的婴儿已能凭口腔触觉辨别不同软硬程度的奶头，</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个月大的婴儿则能同时辨别不同形状和软硬程度的奶头。</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岁前，尤其是手的活动形成之前，口腔探索是婴儿最重要的学习方式。</a:t>
            </a:r>
          </a:p>
          <a:p>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手的探索</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儿童出生后就有了手的本能抓握，这是一种先天的无条件反射。随后，当婴儿的手无意地碰到东西，像被子的边缘或衣服的边缘，会沿着边缘抚摸，这是一种无意的触觉活动，也是一种早期的触觉探索。</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在婴儿</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岁时，他们已经能够只用手的摸索认识规则物体；学前期的儿童趋向于用手指摸索物体的外形。</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矩形 15">
            <a:extLst>
              <a:ext uri="{FF2B5EF4-FFF2-40B4-BE49-F238E27FC236}">
                <a16:creationId xmlns:a16="http://schemas.microsoft.com/office/drawing/2014/main" id="{15221E11-2FDB-42D4-AAA0-3BE790037385}"/>
              </a:ext>
            </a:extLst>
          </p:cNvPr>
          <p:cNvSpPr/>
          <p:nvPr>
            <p:custDataLst>
              <p:tags r:id="rId1"/>
            </p:custDataLst>
          </p:nvPr>
        </p:nvSpPr>
        <p:spPr>
          <a:xfrm>
            <a:off x="11471564" y="8516"/>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7" name="文本框 16">
            <a:extLst>
              <a:ext uri="{FF2B5EF4-FFF2-40B4-BE49-F238E27FC236}">
                <a16:creationId xmlns:a16="http://schemas.microsoft.com/office/drawing/2014/main" id="{24F03731-29C2-400D-98B8-5847B70CB730}"/>
              </a:ext>
            </a:extLst>
          </p:cNvPr>
          <p:cNvSpPr txBox="1"/>
          <p:nvPr>
            <p:custDataLst>
              <p:tags r:id="rId2"/>
            </p:custDataLst>
          </p:nvPr>
        </p:nvSpPr>
        <p:spPr>
          <a:xfrm>
            <a:off x="9143537" y="375171"/>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8" name="矩形 2">
            <a:extLst>
              <a:ext uri="{FF2B5EF4-FFF2-40B4-BE49-F238E27FC236}">
                <a16:creationId xmlns:a16="http://schemas.microsoft.com/office/drawing/2014/main" id="{B0C86D78-7567-4513-A80A-2E33B65F13D9}"/>
              </a:ext>
            </a:extLst>
          </p:cNvPr>
          <p:cNvSpPr/>
          <p:nvPr>
            <p:custDataLst>
              <p:tags r:id="rId3"/>
            </p:custDataLst>
          </p:nvPr>
        </p:nvSpPr>
        <p:spPr>
          <a:xfrm rot="1927188">
            <a:off x="-98110" y="348532"/>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9" name="等腰三角形 18">
            <a:extLst>
              <a:ext uri="{FF2B5EF4-FFF2-40B4-BE49-F238E27FC236}">
                <a16:creationId xmlns:a16="http://schemas.microsoft.com/office/drawing/2014/main" id="{3D38686E-A93D-44B7-8386-691555335C4D}"/>
              </a:ext>
            </a:extLst>
          </p:cNvPr>
          <p:cNvSpPr/>
          <p:nvPr>
            <p:custDataLst>
              <p:tags r:id="rId4"/>
            </p:custDataLst>
          </p:nvPr>
        </p:nvSpPr>
        <p:spPr>
          <a:xfrm rot="5400000">
            <a:off x="-48140" y="524831"/>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dirty="0">
              <a:solidFill>
                <a:srgbClr val="FFFFFF"/>
              </a:solidFill>
            </a:endParaRPr>
          </a:p>
        </p:txBody>
      </p:sp>
    </p:spTree>
    <p:extLst>
      <p:ext uri="{BB962C8B-B14F-4D97-AF65-F5344CB8AC3E}">
        <p14:creationId xmlns:p14="http://schemas.microsoft.com/office/powerpoint/2010/main" val="3058202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3" grpId="0"/>
      <p:bldP spid="11" grpId="0"/>
      <p:bldP spid="12" grpId="0"/>
      <p:bldP spid="16" grpId="0" animBg="1"/>
      <p:bldP spid="17" grpId="0"/>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a16="http://schemas.microsoft.com/office/drawing/2014/main" id="{3B75ACD7-3B22-46ED-A39E-84C34C677A81}"/>
              </a:ext>
            </a:extLst>
          </p:cNvPr>
          <p:cNvSpPr/>
          <p:nvPr>
            <p:custDataLst>
              <p:tags r:id="rId1"/>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pic>
        <p:nvPicPr>
          <p:cNvPr id="20" name="图片 19">
            <a:extLst>
              <a:ext uri="{FF2B5EF4-FFF2-40B4-BE49-F238E27FC236}">
                <a16:creationId xmlns:a16="http://schemas.microsoft.com/office/drawing/2014/main" id="{2AC33BDF-517B-4AE2-B19D-02E0308439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8" name="矩形: 圆角 1127"/>
          <p:cNvSpPr/>
          <p:nvPr/>
        </p:nvSpPr>
        <p:spPr>
          <a:xfrm>
            <a:off x="152616" y="1169409"/>
            <a:ext cx="6597219" cy="5088174"/>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9" name="同心圆 18"/>
          <p:cNvSpPr/>
          <p:nvPr/>
        </p:nvSpPr>
        <p:spPr>
          <a:xfrm>
            <a:off x="257956" y="1236486"/>
            <a:ext cx="392473" cy="424971"/>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45157" y="470429"/>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四、学前儿童嗅觉和味觉的发展</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582582" y="1244200"/>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（一）学前儿童嗅觉的发展</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55290" y="1720282"/>
            <a:ext cx="6597219" cy="2246769"/>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新生儿已能辨别不同的气味。</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1976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年，拉塞尔（</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M. Russell</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）分别用“母亲垫子”“非母亲垫子”和“控制垫子”对婴儿进行测试。出生</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周以前的婴儿对前两种垫子都表现出吮吸反应；</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周以后，他们对自己母亲的垫子做出更明显的反应，表明这时他们偏好母亲的气味。这一实验表明，对母亲气味的偏好在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周后形成。婴儿对气味的辨认能够帮助他们对母亲进行辨认。</a:t>
            </a:r>
          </a:p>
        </p:txBody>
      </p:sp>
      <p:sp>
        <p:nvSpPr>
          <p:cNvPr id="12" name="文本框 11">
            <a:extLst>
              <a:ext uri="{FF2B5EF4-FFF2-40B4-BE49-F238E27FC236}">
                <a16:creationId xmlns:a16="http://schemas.microsoft.com/office/drawing/2014/main" id="{54967A5A-8791-4877-A86D-694CAC992255}"/>
              </a:ext>
            </a:extLst>
          </p:cNvPr>
          <p:cNvSpPr txBox="1"/>
          <p:nvPr/>
        </p:nvSpPr>
        <p:spPr>
          <a:xfrm>
            <a:off x="249772" y="4303419"/>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（二）学前儿童味觉的发展</a:t>
            </a:r>
            <a:endParaRPr lang="en-US" altLang="zh-CN" sz="1600" dirty="0"/>
          </a:p>
        </p:txBody>
      </p:sp>
      <p:sp>
        <p:nvSpPr>
          <p:cNvPr id="16" name="文本框 15">
            <a:extLst>
              <a:ext uri="{FF2B5EF4-FFF2-40B4-BE49-F238E27FC236}">
                <a16:creationId xmlns:a16="http://schemas.microsoft.com/office/drawing/2014/main" id="{1522F5C1-7457-4166-8A55-F5B7BC06ECFC}"/>
              </a:ext>
            </a:extLst>
          </p:cNvPr>
          <p:cNvSpPr txBox="1"/>
          <p:nvPr/>
        </p:nvSpPr>
        <p:spPr>
          <a:xfrm>
            <a:off x="190109" y="4904599"/>
            <a:ext cx="6706028" cy="1323439"/>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学前儿童从出生起就对味觉敏感。新生儿对不同的味觉刺激有不同的反应。研究人员发现，甚至出生才两个小时的新生儿也能对不同的味道表现出不同的反应。当婴儿</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个月大时，他们开始对过去不喜欢的盐味感兴趣。</a:t>
            </a:r>
          </a:p>
        </p:txBody>
      </p:sp>
      <p:sp>
        <p:nvSpPr>
          <p:cNvPr id="17" name="KSO_Shape"/>
          <p:cNvSpPr/>
          <p:nvPr/>
        </p:nvSpPr>
        <p:spPr>
          <a:xfrm>
            <a:off x="7592801" y="1442376"/>
            <a:ext cx="3954409" cy="3954409"/>
          </a:xfrm>
          <a:prstGeom prst="octagon">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斜纹 21">
            <a:extLst>
              <a:ext uri="{FF2B5EF4-FFF2-40B4-BE49-F238E27FC236}">
                <a16:creationId xmlns:a16="http://schemas.microsoft.com/office/drawing/2014/main" id="{28CC46AE-3DA1-4459-8955-4DECD7F4D5B4}"/>
              </a:ext>
            </a:extLst>
          </p:cNvPr>
          <p:cNvSpPr/>
          <p:nvPr>
            <p:custDataLst>
              <p:tags r:id="rId2"/>
            </p:custDataLst>
          </p:nvPr>
        </p:nvSpPr>
        <p:spPr>
          <a:xfrm rot="8100000">
            <a:off x="-244064" y="543543"/>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Tree>
    <p:extLst>
      <p:ext uri="{BB962C8B-B14F-4D97-AF65-F5344CB8AC3E}">
        <p14:creationId xmlns:p14="http://schemas.microsoft.com/office/powerpoint/2010/main" val="403986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2000"/>
                                        <p:tgtEl>
                                          <p:spTgt spid="16"/>
                                        </p:tgtEl>
                                      </p:cBhvr>
                                    </p:animEffect>
                                  </p:childTnLst>
                                </p:cTn>
                              </p:par>
                              <p:par>
                                <p:cTn id="20" presetID="21"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1)">
                                      <p:cBhvr>
                                        <p:cTn id="22" dur="2000"/>
                                        <p:tgtEl>
                                          <p:spTgt spid="20"/>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heel(1)">
                                      <p:cBhvr>
                                        <p:cTn id="25" dur="2000"/>
                                        <p:tgtEl>
                                          <p:spTgt spid="2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heel(1)">
                                      <p:cBhvr>
                                        <p:cTn id="28" dur="2000"/>
                                        <p:tgtEl>
                                          <p:spTgt spid="22"/>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heel(1)">
                                      <p:cBhvr>
                                        <p:cTn id="31" dur="2000"/>
                                        <p:tgtEl>
                                          <p:spTgt spid="1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2000"/>
                                        <p:tgtEl>
                                          <p:spTgt spid="19"/>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heel(1)">
                                      <p:cBhvr>
                                        <p:cTn id="3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8" grpId="0" animBg="1"/>
      <p:bldP spid="19" grpId="0" animBg="1"/>
      <p:bldP spid="13" grpId="0"/>
      <p:bldP spid="14" grpId="0"/>
      <p:bldP spid="15" grpId="0"/>
      <p:bldP spid="12" grpId="0"/>
      <p:bldP spid="16" grpId="0"/>
      <p:bldP spid="17"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7B0A3FD9-9C9B-4515-B81D-FDA94298E589}"/>
              </a:ext>
            </a:extLst>
          </p:cNvPr>
          <p:cNvSpPr/>
          <p:nvPr/>
        </p:nvSpPr>
        <p:spPr bwMode="auto">
          <a:xfrm>
            <a:off x="354547" y="1963899"/>
            <a:ext cx="5878286" cy="1070285"/>
          </a:xfrm>
          <a:prstGeom prst="homePlate">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B14A21AE-CC9F-413B-AA9C-8FE1AD6EB1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8791575" y="130629"/>
            <a:ext cx="3045878" cy="3003048"/>
          </a:xfrm>
          <a:prstGeom prst="rect">
            <a:avLst/>
          </a:prstGeom>
          <a:noFill/>
          <a:ln w="47625"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425607" y="0"/>
            <a:ext cx="3927624"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54547" y="2286696"/>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五、学前儿童痛觉的发展</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264060" y="3133677"/>
            <a:ext cx="11359162" cy="2554545"/>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学前儿童的痛觉是随着年龄增长而发展的，表现在痛觉感受性越来越高。</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新生儿的痛觉感受性是很低的。国外有人做过对新生儿的痛觉测查，他们用针去刺孩子最富有感受性的区域</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鼻、上唇和手，结果表明，未足月的新生儿，对极强的刺激都没有不愉快的表现，即可能是不感到痛。疼痛现象在孩子身上是经常发生的。针对疼痛发生的条件加以控制，可以在一定程度上减轻孩子的疼痛。</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疼痛发生的条件主要包括三个方面：伤害或过强刺激的刺激量；痛觉阈限；痛的情绪。孩子的痛觉阈限是随着年龄的增长而降低的，也就是说儿童的痛觉感受性是随着年龄的增长而提高的。紧张、恐惧、伤心、焦虑、烦躁等都可以构成痛的情绪成分，它影响对痛感觉的耐受性。</a:t>
            </a:r>
          </a:p>
        </p:txBody>
      </p:sp>
      <p:sp>
        <p:nvSpPr>
          <p:cNvPr id="9" name="任意多边形: 形状 30"/>
          <p:cNvSpPr>
            <a:spLocks noChangeAspect="1"/>
          </p:cNvSpPr>
          <p:nvPr/>
        </p:nvSpPr>
        <p:spPr>
          <a:xfrm>
            <a:off x="721677" y="104153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 name="任意多边形: 形状 31"/>
          <p:cNvSpPr>
            <a:spLocks noChangeAspect="1"/>
          </p:cNvSpPr>
          <p:nvPr/>
        </p:nvSpPr>
        <p:spPr>
          <a:xfrm>
            <a:off x="1231582" y="104153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2" name="任意多边形: 形状 28"/>
          <p:cNvSpPr>
            <a:spLocks noChangeAspect="1"/>
          </p:cNvSpPr>
          <p:nvPr/>
        </p:nvSpPr>
        <p:spPr>
          <a:xfrm>
            <a:off x="574357" y="87706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6" name="任意多边形: 形状 28"/>
          <p:cNvSpPr>
            <a:spLocks noChangeAspect="1"/>
          </p:cNvSpPr>
          <p:nvPr/>
        </p:nvSpPr>
        <p:spPr>
          <a:xfrm>
            <a:off x="1126807" y="87706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15137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par>
                                <p:cTn id="18" presetID="21"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1)">
                                      <p:cBhvr>
                                        <p:cTn id="2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747183" y="2152918"/>
            <a:ext cx="5261761"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学前儿童知觉的发展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7523311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E2C2125F-1B30-4496-8DB9-4E08A23983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16" name="Freeform 53">
            <a:extLst>
              <a:ext uri="{FF2B5EF4-FFF2-40B4-BE49-F238E27FC236}">
                <a16:creationId xmlns:a16="http://schemas.microsoft.com/office/drawing/2014/main" id="{DC0ADF70-34FE-49D3-A16F-9A05D5199A99}"/>
              </a:ext>
            </a:extLst>
          </p:cNvPr>
          <p:cNvSpPr/>
          <p:nvPr>
            <p:custDataLst>
              <p:tags r:id="rId1"/>
            </p:custDataLst>
          </p:nvPr>
        </p:nvSpPr>
        <p:spPr bwMode="auto">
          <a:xfrm rot="5400000">
            <a:off x="5598440"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nvSpPr>
        <p:spPr bwMode="auto">
          <a:xfrm>
            <a:off x="8498137" y="0"/>
            <a:ext cx="3691660"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197024" y="214197"/>
            <a:ext cx="1627593" cy="1246506"/>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338922" y="1728398"/>
            <a:ext cx="5510037"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（一）方位知觉</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395076" y="2419344"/>
            <a:ext cx="10777749" cy="3477875"/>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空间定位能力的发生</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孩子出生后就有了听觉定位能力。婴儿出生后，已经能够对来自左边的声音向左侧看或转头，对来自右边的声音则有向右侧转的表现。也就是说，虽然婴儿两耳之间的距离比成人短，声音到达两只耳朵的时间差比成人小。但是，婴儿已有听觉定位能力。</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空间关系的掌握</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婴幼儿方位知觉的发展主要表现在对上下、前后、左右方位的辨别。据研究，儿童方位知觉发展的一般趋势是：</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岁的儿童能辨别上下；</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岁儿童开始能辨别前后；</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岁开始能以自身为中心辨别左右；</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岁儿童只能完全正确地辨认上下前后四个方位，以自我为中心的左右辨认尚未发展完善；</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岁后才开始以他人为中心辨别左右，以及两个物体之间的左右方位，即初步掌握了左右方位的相对性。</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岁时，方位知觉有跃进的倾向。</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107146" y="487802"/>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一、学前儿童空间知觉的发展</a:t>
            </a:r>
            <a:endParaRPr lang="en-US" sz="3199" cap="small" dirty="0">
              <a:solidFill>
                <a:srgbClr val="5D9D2F"/>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02438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12" grpId="0" animBg="1"/>
      <p:bldP spid="3" grpId="0" animBg="1"/>
      <p:bldP spid="6" grpId="0"/>
      <p:bldP spid="7"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C45F4F3D-CAF2-402F-A7D3-26BEE3DBD6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333074" y="2187573"/>
            <a:ext cx="5839126" cy="3917951"/>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497618" y="494673"/>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（二）深度知觉</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064951"/>
            <a:ext cx="6126653" cy="92311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深度知觉是距离知觉的一种。深度知觉的发展受经验的影响比较大，婴幼儿的深度知觉是随着经验的丰富逐步发展的。游戏和体育活动能够促进幼儿深度知觉的发展。</a:t>
            </a:r>
          </a:p>
        </p:txBody>
      </p:sp>
      <p:sp>
        <p:nvSpPr>
          <p:cNvPr id="9" name="文本框 8">
            <a:extLst>
              <a:ext uri="{FF2B5EF4-FFF2-40B4-BE49-F238E27FC236}">
                <a16:creationId xmlns:a16="http://schemas.microsoft.com/office/drawing/2014/main" id="{36840D24-A683-4525-B326-A418A1928822}"/>
              </a:ext>
            </a:extLst>
          </p:cNvPr>
          <p:cNvSpPr txBox="1"/>
          <p:nvPr/>
        </p:nvSpPr>
        <p:spPr>
          <a:xfrm>
            <a:off x="6813301" y="956231"/>
            <a:ext cx="4551114"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（三）形状知觉</a:t>
            </a:r>
            <a:endParaRPr lang="en-US" altLang="zh-CN" sz="1600" dirty="0"/>
          </a:p>
        </p:txBody>
      </p:sp>
      <p:sp>
        <p:nvSpPr>
          <p:cNvPr id="11" name="文本框 10">
            <a:extLst>
              <a:ext uri="{FF2B5EF4-FFF2-40B4-BE49-F238E27FC236}">
                <a16:creationId xmlns:a16="http://schemas.microsoft.com/office/drawing/2014/main" id="{7AE6D002-07DD-4F2E-A6DF-90D15EAE8FCB}"/>
              </a:ext>
            </a:extLst>
          </p:cNvPr>
          <p:cNvSpPr txBox="1"/>
          <p:nvPr/>
        </p:nvSpPr>
        <p:spPr>
          <a:xfrm>
            <a:off x="6710009" y="1486457"/>
            <a:ext cx="4997020" cy="4524315"/>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婴儿的形状知觉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很小的婴儿就已经能分辨不同的形状。不同年龄儿童</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对不同复杂程度的图形注视的时间也不同。年龄小，倾向于注视中等复杂程度的，而年龄大，则倾向于比较复杂的刺激。这些结果表明，不同年龄的儿童可能有选择与自己水平相适应的刺激的能力，且具有处理这些刺激的能力。</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幼儿的形状知觉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当视觉、触觉、动觉相结合时，幼儿对几何图形感知的效果较好。在幼儿辨别几何图形的任务中，如果只让幼儿依靠手摸，没有让他看，即排除了视觉的参与，错误率也较高；而让幼儿既看又摸，即视觉和动觉都参与，那么以后不用看，只用手去摸索，幼儿也能较容易地完成任务。</a:t>
            </a:r>
          </a:p>
        </p:txBody>
      </p:sp>
      <p:sp>
        <p:nvSpPr>
          <p:cNvPr id="13" name="Freeform 53">
            <a:extLst>
              <a:ext uri="{FF2B5EF4-FFF2-40B4-BE49-F238E27FC236}">
                <a16:creationId xmlns:a16="http://schemas.microsoft.com/office/drawing/2014/main" id="{A713F914-F4C5-4669-B7B5-BD0169CEB997}"/>
              </a:ext>
            </a:extLst>
          </p:cNvPr>
          <p:cNvSpPr/>
          <p:nvPr>
            <p:custDataLst>
              <p:tags r:id="rId1"/>
            </p:custDataLst>
          </p:nvPr>
        </p:nvSpPr>
        <p:spPr bwMode="auto">
          <a:xfrm>
            <a:off x="10442988" y="127537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B106B4C8-FBDB-4179-88BD-F318AE88E69E}"/>
              </a:ext>
            </a:extLst>
          </p:cNvPr>
          <p:cNvSpPr/>
          <p:nvPr>
            <p:custDataLst>
              <p:tags r:id="rId2"/>
            </p:custDataLst>
          </p:nvPr>
        </p:nvSpPr>
        <p:spPr>
          <a:xfrm>
            <a:off x="11471564" y="8516"/>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7" name="文本框 16">
            <a:extLst>
              <a:ext uri="{FF2B5EF4-FFF2-40B4-BE49-F238E27FC236}">
                <a16:creationId xmlns:a16="http://schemas.microsoft.com/office/drawing/2014/main" id="{6920380A-9FA2-41D5-9EAE-2FA373770B99}"/>
              </a:ext>
            </a:extLst>
          </p:cNvPr>
          <p:cNvSpPr txBox="1"/>
          <p:nvPr>
            <p:custDataLst>
              <p:tags r:id="rId3"/>
            </p:custDataLst>
          </p:nvPr>
        </p:nvSpPr>
        <p:spPr>
          <a:xfrm>
            <a:off x="9143537" y="375171"/>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8" name="矩形 2">
            <a:extLst>
              <a:ext uri="{FF2B5EF4-FFF2-40B4-BE49-F238E27FC236}">
                <a16:creationId xmlns:a16="http://schemas.microsoft.com/office/drawing/2014/main" id="{F0CCF432-F927-4EC1-BC7E-10B43B3A55B7}"/>
              </a:ext>
            </a:extLst>
          </p:cNvPr>
          <p:cNvSpPr/>
          <p:nvPr>
            <p:custDataLst>
              <p:tags r:id="rId4"/>
            </p:custDataLst>
          </p:nvPr>
        </p:nvSpPr>
        <p:spPr>
          <a:xfrm rot="1927188">
            <a:off x="-98110" y="348532"/>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9" name="等腰三角形 18">
            <a:extLst>
              <a:ext uri="{FF2B5EF4-FFF2-40B4-BE49-F238E27FC236}">
                <a16:creationId xmlns:a16="http://schemas.microsoft.com/office/drawing/2014/main" id="{7569C107-1DB2-40F9-B089-B6243F0C1160}"/>
              </a:ext>
            </a:extLst>
          </p:cNvPr>
          <p:cNvSpPr/>
          <p:nvPr>
            <p:custDataLst>
              <p:tags r:id="rId5"/>
            </p:custDataLst>
          </p:nvPr>
        </p:nvSpPr>
        <p:spPr>
          <a:xfrm rot="5400000">
            <a:off x="-48140" y="524831"/>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dirty="0">
              <a:solidFill>
                <a:srgbClr val="FFFFFF"/>
              </a:solidFill>
            </a:endParaRPr>
          </a:p>
        </p:txBody>
      </p:sp>
    </p:spTree>
    <p:extLst>
      <p:ext uri="{BB962C8B-B14F-4D97-AF65-F5344CB8AC3E}">
        <p14:creationId xmlns:p14="http://schemas.microsoft.com/office/powerpoint/2010/main" val="168274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par>
                                <p:cTn id="35" presetID="2" presetClass="entr" presetSubtype="4"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p:bldP spid="9" grpId="0"/>
      <p:bldP spid="11" grpId="0"/>
      <p:bldP spid="13" grpId="0" animBg="1"/>
      <p:bldP spid="16" grpId="0" animBg="1"/>
      <p:bldP spid="17" grpId="0"/>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2C20F8A0-5042-49D1-9870-51B9A0B5A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11" name="任意多边形: 形状 260"/>
          <p:cNvSpPr/>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 name="箭头: 五边形 1">
            <a:extLst>
              <a:ext uri="{FF2B5EF4-FFF2-40B4-BE49-F238E27FC236}">
                <a16:creationId xmlns:a16="http://schemas.microsoft.com/office/drawing/2014/main" id="{5A429ACC-47E6-4286-B36C-AEF55C8292F8}"/>
              </a:ext>
            </a:extLst>
          </p:cNvPr>
          <p:cNvSpPr/>
          <p:nvPr/>
        </p:nvSpPr>
        <p:spPr bwMode="auto">
          <a:xfrm>
            <a:off x="402771" y="1179832"/>
            <a:ext cx="5606143" cy="957632"/>
          </a:xfrm>
          <a:prstGeom prst="homePlate">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8223247" y="120959"/>
            <a:ext cx="2987678" cy="2422216"/>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606631" y="0"/>
            <a:ext cx="3280444" cy="229337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354402" y="1330041"/>
            <a:ext cx="5510037" cy="646331"/>
          </a:xfrm>
          <a:prstGeom prst="rect">
            <a:avLst/>
          </a:prstGeom>
          <a:noFill/>
        </p:spPr>
        <p:txBody>
          <a:bodyPr wrap="square" rtlCol="0">
            <a:spAutoFit/>
          </a:bodyPr>
          <a:lstStyle/>
          <a:p>
            <a:r>
              <a:rPr lang="zh-CN" altLang="en-US" sz="3600" dirty="0">
                <a:solidFill>
                  <a:srgbClr val="FF0000"/>
                </a:solidFill>
                <a:latin typeface="华文新魏" panose="02010800040101010101" pitchFamily="2" charset="-122"/>
                <a:ea typeface="华文新魏" panose="02010800040101010101" pitchFamily="2" charset="-122"/>
              </a:rPr>
              <a:t>（四）大小知觉</a:t>
            </a:r>
            <a:endParaRPr lang="en-US" altLang="zh-CN" sz="24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56003" y="2293042"/>
            <a:ext cx="11416872" cy="3170099"/>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研究表明，</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个月前的婴儿已经能辨别大小。</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婴儿已经具有大小知觉的恒常性。所谓视觉恒常性，是指客体的映象在视网膜上的大小变化并不导致对客体本身知觉的变化。</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岁的孩子已经能够按语言指示拿出大皮球或小皮球，</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岁以后判断大小的精确度有所提高。据研究，</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岁是孩子判别平面图形大小能力急剧发展的阶段。</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对图形大小判断的正确性，要依赖于图形本身的形状而定。幼儿判断圆形、正方形和等边三角形的大小较容易，而判断椭圆形、长方形、菱形和五角形的大小有困难。</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儿童判断大小的能力还表现在判断的策略上。</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岁幼儿在判别积木大小时，要用手去逐块地去摸积木的边缘，或把积木叠在一起去比较。而</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岁幼儿，由于经验的作用，已经可以单凭视觉指出一堆积木中大小相同的。</a:t>
            </a:r>
          </a:p>
        </p:txBody>
      </p:sp>
      <p:sp>
        <p:nvSpPr>
          <p:cNvPr id="13" name="任意多边形: 形状 30">
            <a:extLst>
              <a:ext uri="{FF2B5EF4-FFF2-40B4-BE49-F238E27FC236}">
                <a16:creationId xmlns:a16="http://schemas.microsoft.com/office/drawing/2014/main" id="{A80FD4E8-7CB3-49D7-85C6-4D7DE7381E24}"/>
              </a:ext>
            </a:extLst>
          </p:cNvPr>
          <p:cNvSpPr>
            <a:spLocks noChangeAspect="1"/>
          </p:cNvSpPr>
          <p:nvPr/>
        </p:nvSpPr>
        <p:spPr>
          <a:xfrm>
            <a:off x="795020" y="304962"/>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6" name="任意多边形: 形状 31">
            <a:extLst>
              <a:ext uri="{FF2B5EF4-FFF2-40B4-BE49-F238E27FC236}">
                <a16:creationId xmlns:a16="http://schemas.microsoft.com/office/drawing/2014/main" id="{5CE337CB-79C4-41B6-8C4A-91073D47C264}"/>
              </a:ext>
            </a:extLst>
          </p:cNvPr>
          <p:cNvSpPr>
            <a:spLocks noChangeAspect="1"/>
          </p:cNvSpPr>
          <p:nvPr/>
        </p:nvSpPr>
        <p:spPr>
          <a:xfrm>
            <a:off x="1304925" y="304962"/>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7" name="任意多边形: 形状 28">
            <a:extLst>
              <a:ext uri="{FF2B5EF4-FFF2-40B4-BE49-F238E27FC236}">
                <a16:creationId xmlns:a16="http://schemas.microsoft.com/office/drawing/2014/main" id="{D0539960-31B8-46E8-838D-552C734F1CA8}"/>
              </a:ext>
            </a:extLst>
          </p:cNvPr>
          <p:cNvSpPr>
            <a:spLocks noChangeAspect="1"/>
          </p:cNvSpPr>
          <p:nvPr/>
        </p:nvSpPr>
        <p:spPr>
          <a:xfrm>
            <a:off x="647700" y="140497"/>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8" name="任意多边形: 形状 28">
            <a:extLst>
              <a:ext uri="{FF2B5EF4-FFF2-40B4-BE49-F238E27FC236}">
                <a16:creationId xmlns:a16="http://schemas.microsoft.com/office/drawing/2014/main" id="{6B04DE74-395E-47E2-A95C-422595E89D73}"/>
              </a:ext>
            </a:extLst>
          </p:cNvPr>
          <p:cNvSpPr>
            <a:spLocks noChangeAspect="1"/>
          </p:cNvSpPr>
          <p:nvPr/>
        </p:nvSpPr>
        <p:spPr>
          <a:xfrm>
            <a:off x="1200150" y="140497"/>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156742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par>
                                <p:cTn id="18" presetID="2" presetClass="entr" presetSubtype="4"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5C8326A0-20A4-4FE4-8124-4E9F2E71012E}"/>
              </a:ext>
            </a:extLst>
          </p:cNvPr>
          <p:cNvSpPr/>
          <p:nvPr/>
        </p:nvSpPr>
        <p:spPr bwMode="auto">
          <a:xfrm>
            <a:off x="119743" y="228600"/>
            <a:ext cx="5377543" cy="723256"/>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46759DD5-470B-4AC9-85E4-F3F6C4E39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81763" y="2698757"/>
            <a:ext cx="4837962" cy="3428425"/>
          </a:xfrm>
          <a:prstGeom prst="rect">
            <a:avLst/>
          </a:prstGeom>
          <a:blipFill dpi="0" rotWithShape="1">
            <a:blip r:embed="rId4"/>
            <a:srcRect/>
            <a:stretch>
              <a:fillRect b="-3884"/>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32600" y="1104642"/>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（一）时间知觉的发展</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77563" y="1622855"/>
            <a:ext cx="5641305" cy="92311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婴儿最早的时间知觉主要依靠生理上的变化产生对时间的条件反射，也就是依靠人们常说的“生物钟”所提供的时间信息而出现的时间知觉。</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315414"/>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二、学前儿童时间知觉的发展</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1" name="文本框 10">
            <a:extLst>
              <a:ext uri="{FF2B5EF4-FFF2-40B4-BE49-F238E27FC236}">
                <a16:creationId xmlns:a16="http://schemas.microsoft.com/office/drawing/2014/main" id="{C32AD842-D3ED-44E0-B04A-585450BE50DF}"/>
              </a:ext>
            </a:extLst>
          </p:cNvPr>
          <p:cNvSpPr txBox="1"/>
          <p:nvPr/>
        </p:nvSpPr>
        <p:spPr>
          <a:xfrm>
            <a:off x="6096926" y="1681530"/>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（二）时间知觉的发展特点</a:t>
            </a:r>
            <a:endParaRPr lang="en-US" altLang="zh-CN" sz="1600" dirty="0"/>
          </a:p>
        </p:txBody>
      </p:sp>
      <p:sp>
        <p:nvSpPr>
          <p:cNvPr id="12" name="文本框 11">
            <a:extLst>
              <a:ext uri="{FF2B5EF4-FFF2-40B4-BE49-F238E27FC236}">
                <a16:creationId xmlns:a16="http://schemas.microsoft.com/office/drawing/2014/main" id="{9ACB1706-C188-473E-9692-F18DA2475165}"/>
              </a:ext>
            </a:extLst>
          </p:cNvPr>
          <p:cNvSpPr txBox="1"/>
          <p:nvPr/>
        </p:nvSpPr>
        <p:spPr>
          <a:xfrm>
            <a:off x="6141889" y="2196169"/>
            <a:ext cx="5641305" cy="3415529"/>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时间知觉的精确性与年龄呈正相关</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即年龄越大，精确性越高。</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8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岁可能是时间知觉迅速发展的时期。</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时间知觉的发展水平与儿童的生活经验呈正相关</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生活制度和作息制度在儿童的时间知觉中起着极其重要的作用，幼儿常以作息制度作为时间定向的依据。</a:t>
            </a: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幼儿对时间单元的知觉和理解有一个“由中间向两端”“由近及远”的发展趋势</a:t>
            </a:r>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理解和利用时间标尺（包括计时工具）的能力与年龄呈正相关</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小孩子常常不能理解计时工具的意义。有研究表明，大约到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岁，儿童才开始利用时间标尺估计时间。</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弧形 4"/>
          <p:cNvSpPr/>
          <p:nvPr/>
        </p:nvSpPr>
        <p:spPr>
          <a:xfrm rot="10800000">
            <a:off x="9854531" y="-2530140"/>
            <a:ext cx="4670532" cy="5060280"/>
          </a:xfrm>
          <a:prstGeom prst="arc">
            <a:avLst/>
          </a:prstGeom>
          <a:ln w="76200">
            <a:solidFill>
              <a:schemeClr val="accent5">
                <a:lumMod val="40000"/>
                <a:lumOff val="60000"/>
              </a:schemeClr>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6654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3"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76327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感知觉概述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4981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学前儿童感觉的产生与发展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3026135"/>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25420" y="3075837"/>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感知觉在学前儿童教育活动中的运用</a:t>
            </a:r>
          </a:p>
        </p:txBody>
      </p:sp>
      <p:sp>
        <p:nvSpPr>
          <p:cNvPr id="14" name="Shape 18">
            <a:extLst>
              <a:ext uri="{FF2B5EF4-FFF2-40B4-BE49-F238E27FC236}">
                <a16:creationId xmlns:a16="http://schemas.microsoft.com/office/drawing/2014/main" id="{ED409CC0-2511-4C7B-B841-02BFCB58F62D}"/>
              </a:ext>
            </a:extLst>
          </p:cNvPr>
          <p:cNvSpPr/>
          <p:nvPr/>
        </p:nvSpPr>
        <p:spPr>
          <a:xfrm>
            <a:off x="4580311" y="241082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5" name="文本框 4">
            <a:extLst>
              <a:ext uri="{FF2B5EF4-FFF2-40B4-BE49-F238E27FC236}">
                <a16:creationId xmlns:a16="http://schemas.microsoft.com/office/drawing/2014/main" id="{5FED3B31-08DD-4871-BD21-3434856B48AF}"/>
              </a:ext>
            </a:extLst>
          </p:cNvPr>
          <p:cNvSpPr txBox="1"/>
          <p:nvPr/>
        </p:nvSpPr>
        <p:spPr>
          <a:xfrm>
            <a:off x="4546936" y="239736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学前儿童知觉的发展</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50"/>
                                            <p:tgtEl>
                                              <p:spTgt spid="15"/>
                                            </p:tgtEl>
                                          </p:cBhvr>
                                        </p:animEffect>
                                        <p:anim calcmode="lin" valueType="num">
                                          <p:cBhvr>
                                            <p:cTn id="77" dur="250" fill="hold"/>
                                            <p:tgtEl>
                                              <p:spTgt spid="15"/>
                                            </p:tgtEl>
                                            <p:attrNameLst>
                                              <p:attrName>ppt_x</p:attrName>
                                            </p:attrNameLst>
                                          </p:cBhvr>
                                          <p:tavLst>
                                            <p:tav tm="0">
                                              <p:val>
                                                <p:strVal val="#ppt_x"/>
                                              </p:val>
                                            </p:tav>
                                            <p:tav tm="100000">
                                              <p:val>
                                                <p:strVal val="#ppt_x"/>
                                              </p:val>
                                            </p:tav>
                                          </p:tavLst>
                                        </p:anim>
                                        <p:anim calcmode="lin" valueType="num">
                                          <p:cBhvr>
                                            <p:cTn id="78"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14" grpId="0" animBg="1"/>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50"/>
                                            <p:tgtEl>
                                              <p:spTgt spid="15"/>
                                            </p:tgtEl>
                                          </p:cBhvr>
                                        </p:animEffect>
                                        <p:anim calcmode="lin" valueType="num">
                                          <p:cBhvr>
                                            <p:cTn id="77" dur="250" fill="hold"/>
                                            <p:tgtEl>
                                              <p:spTgt spid="15"/>
                                            </p:tgtEl>
                                            <p:attrNameLst>
                                              <p:attrName>ppt_x</p:attrName>
                                            </p:attrNameLst>
                                          </p:cBhvr>
                                          <p:tavLst>
                                            <p:tav tm="0">
                                              <p:val>
                                                <p:strVal val="#ppt_x"/>
                                              </p:val>
                                            </p:tav>
                                            <p:tav tm="100000">
                                              <p:val>
                                                <p:strVal val="#ppt_x"/>
                                              </p:val>
                                            </p:tav>
                                          </p:tavLst>
                                        </p:anim>
                                        <p:anim calcmode="lin" valueType="num">
                                          <p:cBhvr>
                                            <p:cTn id="78"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14" grpId="0" animBg="1"/>
          <p:bldP spid="1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3">
            <a:extLst>
              <a:ext uri="{FF2B5EF4-FFF2-40B4-BE49-F238E27FC236}">
                <a16:creationId xmlns:a16="http://schemas.microsoft.com/office/drawing/2014/main" id="{DDA4FF4A-5CB3-485C-85F2-300B7A138457}"/>
              </a:ext>
            </a:extLst>
          </p:cNvPr>
          <p:cNvSpPr/>
          <p:nvPr>
            <p:custDataLst>
              <p:tags r:id="rId1"/>
            </p:custDataLst>
          </p:nvPr>
        </p:nvSpPr>
        <p:spPr bwMode="auto">
          <a:xfrm>
            <a:off x="10482992" y="778091"/>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D8DF784A-B8B7-41A0-90CB-BBDE02F56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91163"/>
            <a:ext cx="12232004" cy="1368490"/>
          </a:xfrm>
          <a:prstGeom prst="rect">
            <a:avLst/>
          </a:prstGeom>
        </p:spPr>
      </p:pic>
      <p:sp>
        <p:nvSpPr>
          <p:cNvPr id="5" name="矩形 4"/>
          <p:cNvSpPr/>
          <p:nvPr/>
        </p:nvSpPr>
        <p:spPr>
          <a:xfrm>
            <a:off x="0" y="639852"/>
            <a:ext cx="4530180" cy="561943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549150" y="2428875"/>
            <a:ext cx="3733380" cy="2198446"/>
          </a:xfrm>
          <a:prstGeom prst="rect">
            <a:avLst/>
          </a:prstGeom>
          <a:blipFill dpi="0" rotWithShape="1">
            <a:blip r:embed="rId5"/>
            <a:srcRect/>
            <a:stretch>
              <a:fillRect t="1" b="-5404"/>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17114" y="799845"/>
            <a:ext cx="7618263" cy="105004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chemeClr val="tx1">
                    <a:lumMod val="95000"/>
                    <a:lumOff val="5000"/>
                  </a:schemeClr>
                </a:solidFill>
                <a:latin typeface="华文新魏" panose="02010800040101010101" pitchFamily="2" charset="-122"/>
                <a:ea typeface="华文新魏" panose="02010800040101010101" pitchFamily="2" charset="-122"/>
              </a:rPr>
              <a:t>三、学前儿童</a:t>
            </a:r>
            <a:endParaRPr lang="en-US" altLang="zh-CN" sz="3199" cap="small" dirty="0">
              <a:solidFill>
                <a:schemeClr val="tx1">
                  <a:lumMod val="95000"/>
                  <a:lumOff val="5000"/>
                </a:schemeClr>
              </a:solidFill>
              <a:latin typeface="华文新魏" panose="02010800040101010101" pitchFamily="2" charset="-122"/>
              <a:ea typeface="华文新魏" panose="02010800040101010101" pitchFamily="2" charset="-122"/>
            </a:endParaRPr>
          </a:p>
          <a:p>
            <a:r>
              <a:rPr lang="en-US" altLang="zh-CN" sz="3199" cap="small" dirty="0">
                <a:solidFill>
                  <a:schemeClr val="tx1">
                    <a:lumMod val="95000"/>
                    <a:lumOff val="5000"/>
                  </a:schemeClr>
                </a:solidFill>
                <a:latin typeface="华文新魏" panose="02010800040101010101" pitchFamily="2" charset="-122"/>
                <a:ea typeface="华文新魏" panose="02010800040101010101" pitchFamily="2" charset="-122"/>
              </a:rPr>
              <a:t>       </a:t>
            </a:r>
            <a:r>
              <a:rPr lang="zh-CN" altLang="en-US" sz="3199" cap="small" dirty="0">
                <a:solidFill>
                  <a:schemeClr val="tx1">
                    <a:lumMod val="95000"/>
                    <a:lumOff val="5000"/>
                  </a:schemeClr>
                </a:solidFill>
                <a:latin typeface="华文新魏" panose="02010800040101010101" pitchFamily="2" charset="-122"/>
                <a:ea typeface="华文新魏" panose="02010800040101010101" pitchFamily="2" charset="-122"/>
              </a:rPr>
              <a:t>观察力的发展</a:t>
            </a:r>
            <a:endParaRPr lang="en-US" sz="3199" cap="small" dirty="0">
              <a:solidFill>
                <a:schemeClr val="tx1">
                  <a:lumMod val="95000"/>
                  <a:lumOff val="5000"/>
                </a:schemeClr>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4670855" y="639852"/>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（一）学前儿童观察力发展的特点</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831680" y="1259117"/>
            <a:ext cx="7016321" cy="5077138"/>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观察的目的性，从无意向有意发展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幼儿观察的目的性是随着年龄的增长而逐步发展的，成人的教育和培养可以帮助幼儿提高观察的目的性和有意性。观察的任务越具体，幼儿观察的目的就越明确，观察的效果就越好。</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观察的持续性，持续时间从短向长发展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幼儿早期很多观察持续的时间短，很容易受主体和客体因素的影响。对于喜欢的东西，观察的时间就长些。</a:t>
            </a: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观察的细致性，从笼统模糊的知觉向比较准确的知觉发展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幼儿的观察一般是笼统的，通常只能看到事物的表面和比较明显的、突出的部分，而看不到比较隐蔽和细致的部分；只看事物的轮廓，不看内中的关系。</a:t>
            </a: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观察的概括性，从知觉事物的表面特征向知觉事物的本质特征发展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观察的概括性是指能够观察到事物之间的联系。幼儿早期的知觉往往是孤立、零碎的，仅知觉事物的表面特征和现象，不善于从整个事物中去发现其内在的联系，观察的概括性水平较低。随着思维能力的发展，幼儿观察的概括性也不断增长。幼儿的概括能力表现为从知觉的概括性逐渐向思维概括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8429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par>
                                <p:cTn id="17" presetID="21"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3" grpId="0" animBg="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剪去对角 2">
            <a:extLst>
              <a:ext uri="{FF2B5EF4-FFF2-40B4-BE49-F238E27FC236}">
                <a16:creationId xmlns:a16="http://schemas.microsoft.com/office/drawing/2014/main" id="{224EC787-507A-48AC-9CAB-46F20390662A}"/>
              </a:ext>
            </a:extLst>
          </p:cNvPr>
          <p:cNvSpPr/>
          <p:nvPr/>
        </p:nvSpPr>
        <p:spPr bwMode="auto">
          <a:xfrm>
            <a:off x="286561" y="457200"/>
            <a:ext cx="4622896" cy="805543"/>
          </a:xfrm>
          <a:prstGeom prst="snip2DiagRect">
            <a:avLst/>
          </a:prstGeom>
          <a:solidFill>
            <a:srgbClr val="92D050">
              <a:alpha val="43000"/>
            </a:srgb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9CEDDD00-8948-427B-A34F-FD9780071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286561" y="627407"/>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（二）学前儿童观察力的培养</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12342" y="1420580"/>
            <a:ext cx="5277873" cy="2862322"/>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明确观察的目的任务，激发幼儿的观察兴趣</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观察的目的、任务是否明确决定了观察的效果。观察的目的任务越明确，幼儿对知觉对象的反映就越完整、越清晰。</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向幼儿指明观察目的、任务的同时，教师还应当注意培养幼儿的兴趣。幼儿喜欢活的、动的东西，不喜欢静的东西；幼儿喜欢色彩鲜艳的东西，不喜欢无色彩或不鲜艳的东西；幼儿更喜欢大而清晰的物体和图像；幼儿更喜欢新奇的、未见过的事物。</a:t>
            </a:r>
          </a:p>
          <a:p>
            <a:endParaRPr lang="en-US" altLang="zh-CN" dirty="0">
              <a:solidFill>
                <a:srgbClr val="00B0F0"/>
              </a:solidFill>
              <a:latin typeface="华文新魏" panose="02010800040101010101" pitchFamily="2" charset="-122"/>
              <a:ea typeface="华文新魏" panose="02010800040101010101" pitchFamily="2"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6143626" y="627407"/>
            <a:ext cx="4800600" cy="2915892"/>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912915" y="4150162"/>
            <a:ext cx="4276725" cy="2425205"/>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2" name="矩形 1"/>
          <p:cNvSpPr/>
          <p:nvPr/>
        </p:nvSpPr>
        <p:spPr>
          <a:xfrm>
            <a:off x="5972175" y="4337182"/>
            <a:ext cx="6096000" cy="1477328"/>
          </a:xfrm>
          <a:prstGeom prst="rect">
            <a:avLst/>
          </a:prstGeom>
        </p:spPr>
        <p:txBody>
          <a:bodyPr>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教给幼儿观察的方法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观察是人认识世界的重要手段，从小注意培养儿童的观察力是十分重要的。应当通过日常生活和教学，有意识地组织儿童在教师的指导下，有目的、有计划地进行观察，以促进儿童观察力的发展。</a:t>
            </a:r>
          </a:p>
        </p:txBody>
      </p:sp>
    </p:spTree>
    <p:extLst>
      <p:ext uri="{BB962C8B-B14F-4D97-AF65-F5344CB8AC3E}">
        <p14:creationId xmlns:p14="http://schemas.microsoft.com/office/powerpoint/2010/main" val="327256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8" grpId="0" animBg="1"/>
      <p:bldP spid="19"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第四节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918593" y="2234939"/>
            <a:ext cx="4697635"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感知觉在学前儿童</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教育活动中的运用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23792760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431C095D-0F1C-4506-A694-1DFD48C0D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7474148" y="150332"/>
            <a:ext cx="4509285"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0" y="3747836"/>
            <a:ext cx="7474148" cy="496205"/>
          </a:xfrm>
          <a:prstGeom prst="homePlate">
            <a:avLst/>
          </a:prstGeom>
          <a:solidFill>
            <a:schemeClr val="accent4">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五边形 4"/>
          <p:cNvSpPr/>
          <p:nvPr/>
        </p:nvSpPr>
        <p:spPr>
          <a:xfrm>
            <a:off x="0" y="566486"/>
            <a:ext cx="7474148" cy="496205"/>
          </a:xfrm>
          <a:prstGeom prst="homePlate">
            <a:avLst/>
          </a:prstGeom>
          <a:solidFill>
            <a:schemeClr val="accent4">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459478" y="-5887"/>
            <a:ext cx="4205985" cy="288915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46479" y="566486"/>
            <a:ext cx="7618263"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一、感觉的适应在学前儿童教育活动中的运用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171350" y="1151893"/>
            <a:ext cx="6970158" cy="230779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在实际生活中，适应现象非常普遍，古语说“入芝兰之室，久而不闻其香；入鲍鱼之肆，久而不闻其臭”，这是嗅觉适应。</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视觉的适应包括明适应和暗适应。明适应是指环境刺激由弱向强过渡时，由于一系列强光持续作用导致对后续强光感受性迅速降低。</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如冬天刚穿棉衣时，感觉很笨重，行动不便，但过一段时间后就感到行动自如了。这是触觉适应现象。</a:t>
            </a:r>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把手放入冷水中，由冷刺激引起的感觉会逐渐下降。这是温觉适应现象。</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Copyright Notice">
            <a:extLst>
              <a:ext uri="{FF2B5EF4-FFF2-40B4-BE49-F238E27FC236}">
                <a16:creationId xmlns:a16="http://schemas.microsoft.com/office/drawing/2014/main" id="{3BD414F4-1211-4FC4-A206-B62EE08899B0}"/>
              </a:ext>
            </a:extLst>
          </p:cNvPr>
          <p:cNvSpPr>
            <a:spLocks/>
          </p:cNvSpPr>
          <p:nvPr/>
        </p:nvSpPr>
        <p:spPr bwMode="auto">
          <a:xfrm>
            <a:off x="30151" y="3766618"/>
            <a:ext cx="9532319" cy="49617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二、感觉的对比在学前儿童教育活动中的运用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06C48F9E-7EFD-4117-9ED9-5D05850D86C6}"/>
              </a:ext>
            </a:extLst>
          </p:cNvPr>
          <p:cNvSpPr txBox="1"/>
          <p:nvPr/>
        </p:nvSpPr>
        <p:spPr>
          <a:xfrm>
            <a:off x="171350" y="4524152"/>
            <a:ext cx="10896700" cy="1200329"/>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不同的刺激物作用于同一感受器而使感受性发生变化的现象叫感觉对比。感觉对比可以分为两种：同时对比和先后对比。</a:t>
            </a:r>
          </a:p>
          <a:p>
            <a:r>
              <a:rPr lang="zh-CN" altLang="en-US" dirty="0">
                <a:solidFill>
                  <a:srgbClr val="00B0F0"/>
                </a:solidFill>
                <a:latin typeface="华文新魏" panose="02010800040101010101" pitchFamily="2" charset="-122"/>
                <a:ea typeface="华文新魏" panose="02010800040101010101" pitchFamily="2" charset="-122"/>
              </a:rPr>
              <a:t>同时对比</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是同一分析器同时产生的各种感觉之间的相互作用。</a:t>
            </a:r>
          </a:p>
          <a:p>
            <a:r>
              <a:rPr lang="zh-CN" altLang="en-US" dirty="0">
                <a:solidFill>
                  <a:srgbClr val="00B0F0"/>
                </a:solidFill>
                <a:latin typeface="华文新魏" panose="02010800040101010101" pitchFamily="2" charset="-122"/>
                <a:ea typeface="华文新魏" panose="02010800040101010101" pitchFamily="2" charset="-122"/>
              </a:rPr>
              <a:t>先后对比</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是同一分析器所产生的前一感觉和后一感觉之间的相互作用。</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5953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5" grpId="0" animBg="1"/>
      <p:bldP spid="3" grpId="0" animBg="1"/>
      <p:bldP spid="13" grpId="0"/>
      <p:bldP spid="15"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3">
            <a:extLst>
              <a:ext uri="{FF2B5EF4-FFF2-40B4-BE49-F238E27FC236}">
                <a16:creationId xmlns:a16="http://schemas.microsoft.com/office/drawing/2014/main" id="{796CB867-E4AA-41E0-84D6-40C9D3B4537E}"/>
              </a:ext>
            </a:extLst>
          </p:cNvPr>
          <p:cNvSpPr/>
          <p:nvPr>
            <p:custDataLst>
              <p:tags r:id="rId1"/>
            </p:custDataLst>
          </p:nvPr>
        </p:nvSpPr>
        <p:spPr bwMode="auto">
          <a:xfrm>
            <a:off x="10485653" y="0"/>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3BBD2F65-8870-495C-A745-7E6355DEF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5" name="矩形 4"/>
          <p:cNvSpPr/>
          <p:nvPr/>
        </p:nvSpPr>
        <p:spPr>
          <a:xfrm>
            <a:off x="2205" y="587829"/>
            <a:ext cx="5236545" cy="519837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243473" y="2233433"/>
            <a:ext cx="4461877" cy="3224392"/>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3473" y="851243"/>
            <a:ext cx="7618263" cy="92693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三、知觉的选择性在学前儿童</a:t>
            </a:r>
            <a:endParaRPr lang="en-US" altLang="zh-CN" sz="2799" cap="small" dirty="0">
              <a:solidFill>
                <a:srgbClr val="5D9D2F"/>
              </a:solidFill>
              <a:latin typeface="华文新魏" panose="02010800040101010101" pitchFamily="2" charset="-122"/>
              <a:ea typeface="华文新魏" panose="02010800040101010101" pitchFamily="2" charset="-122"/>
            </a:endParaRPr>
          </a:p>
          <a:p>
            <a:r>
              <a:rPr lang="en-US" altLang="zh-CN" sz="2799" cap="small" dirty="0">
                <a:solidFill>
                  <a:srgbClr val="5D9D2F"/>
                </a:solidFill>
                <a:latin typeface="华文新魏" panose="02010800040101010101" pitchFamily="2" charset="-122"/>
                <a:ea typeface="华文新魏" panose="02010800040101010101" pitchFamily="2" charset="-122"/>
              </a:rPr>
              <a:t>        </a:t>
            </a:r>
            <a:r>
              <a:rPr lang="zh-CN" altLang="en-US" sz="2799" cap="small" dirty="0">
                <a:solidFill>
                  <a:srgbClr val="5D9D2F"/>
                </a:solidFill>
                <a:latin typeface="华文新魏" panose="02010800040101010101" pitchFamily="2" charset="-122"/>
                <a:ea typeface="华文新魏" panose="02010800040101010101" pitchFamily="2" charset="-122"/>
              </a:rPr>
              <a:t>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5780303" y="455254"/>
            <a:ext cx="5807515" cy="5786199"/>
          </a:xfrm>
          <a:prstGeom prst="rect">
            <a:avLst/>
          </a:prstGeom>
          <a:noFill/>
        </p:spPr>
        <p:txBody>
          <a:bodyPr wrap="square" rtlCol="0">
            <a:spAutoFit/>
          </a:bodyPr>
          <a:lstStyle/>
          <a:p>
            <a:r>
              <a:rPr lang="zh-CN" altLang="en-US" sz="2800" dirty="0">
                <a:solidFill>
                  <a:srgbClr val="00B0F0"/>
                </a:solidFill>
                <a:latin typeface="华文新魏" panose="02010800040101010101" pitchFamily="2" charset="-122"/>
                <a:ea typeface="华文新魏" panose="02010800040101010101" pitchFamily="2" charset="-122"/>
              </a:rPr>
              <a:t>教师要掌握知觉的选择性规律：</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①在一般情况下，对象与背景的差别越大，对象越容易被区分出来，反之，对象越难被分出。教师要根据一定的教学目的，适当运用知觉的选择性规律。。教师的板书、挂图和实验演示，都应当突出重点，加强知觉对象与知觉背景的差别。教材的重点部分，应使用粗线条、粗字体或彩色笔，使它们特别醒目，这样才容易被幼儿知觉到。</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②在固定不变的背景下，活动的刺激物容易被知觉为对象。教师应尽量多利用活动模型、活动玩具、幻灯片、录像等，使幼儿获得清晰的知觉。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③在视觉刺激中，凡是距离上接近或形态上相似的各部分容易组成知觉的对象。。在听觉方面，刺激物各部分在时间上的组合的接近，也是从背景中分出对象的条件。根据这个规律，教师在绘制挂图时，为了突出需要观察的对象或部分，周围最好不要附加类似的线条或图像，注意拉开距离或加上不同的色彩。教师讲课时的声调应抑扬顿挫，不要平铺直叙，缺少变化，毫无停顿之处，否则幼儿听起来就不容易抓住重点。</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9478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1" presetClass="entr" presetSubtype="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13"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4BFA450F-A768-44F8-A958-CE66B0D56747}"/>
              </a:ext>
            </a:extLst>
          </p:cNvPr>
          <p:cNvSpPr/>
          <p:nvPr/>
        </p:nvSpPr>
        <p:spPr bwMode="auto">
          <a:xfrm>
            <a:off x="0" y="533828"/>
            <a:ext cx="8142514" cy="652714"/>
          </a:xfrm>
          <a:prstGeom prst="homePlate">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FFD8E42E-992C-4433-B958-691EFF263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11" name="Freeform 53"/>
          <p:cNvSpPr/>
          <p:nvPr/>
        </p:nvSpPr>
        <p:spPr bwMode="auto">
          <a:xfrm>
            <a:off x="8498137" y="0"/>
            <a:ext cx="3691660"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5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567323" y="3002133"/>
            <a:ext cx="5823952" cy="325579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46479" y="566486"/>
            <a:ext cx="7618263"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四、知觉的整体性在学前儿童教育活动中的运用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470531" y="1369265"/>
            <a:ext cx="6970158" cy="1631216"/>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知觉的整体性是指人们对客体的知觉总是以自己的过去经验来补充当时获得的感觉信息，使其形成具有一定的结构的整体。在幼儿园教学活动中，教师要利用以下知觉的整体性的规律。</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963779" y="2848020"/>
            <a:ext cx="4489481" cy="3139321"/>
          </a:xfrm>
          <a:prstGeom prst="rect">
            <a:avLst/>
          </a:prstGeom>
        </p:spPr>
        <p:txBody>
          <a:bodyPr wrap="square">
            <a:spAutoFit/>
          </a:bodyPr>
          <a:lstStyle/>
          <a:p>
            <a:r>
              <a:rPr lang="zh-CN" altLang="en-US" dirty="0">
                <a:solidFill>
                  <a:srgbClr val="00B0F0"/>
                </a:solidFill>
                <a:latin typeface="华文新魏" panose="02010800040101010101" pitchFamily="2" charset="-122"/>
                <a:ea typeface="华文新魏" panose="02010800040101010101" pitchFamily="2" charset="-122"/>
              </a:rPr>
              <a:t>①接近性：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空间、时间上接近的客体容易被知觉为一个整体。</a:t>
            </a:r>
          </a:p>
          <a:p>
            <a:r>
              <a:rPr lang="zh-CN" altLang="en-US" dirty="0">
                <a:solidFill>
                  <a:srgbClr val="00B0F0"/>
                </a:solidFill>
                <a:latin typeface="华文新魏" panose="02010800040101010101" pitchFamily="2" charset="-122"/>
                <a:ea typeface="华文新魏" panose="02010800040101010101" pitchFamily="2" charset="-122"/>
              </a:rPr>
              <a:t>②相似性：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物理属性（强度、颜色、大小、形状等）相似的客体容易被知觉为一个整体。</a:t>
            </a:r>
          </a:p>
          <a:p>
            <a:r>
              <a:rPr lang="zh-CN" altLang="en-US" dirty="0">
                <a:solidFill>
                  <a:srgbClr val="00B0F0"/>
                </a:solidFill>
                <a:latin typeface="华文新魏" panose="02010800040101010101" pitchFamily="2" charset="-122"/>
                <a:ea typeface="华文新魏" panose="02010800040101010101" pitchFamily="2" charset="-122"/>
              </a:rPr>
              <a:t>③连续性：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具有连续性或共同运动方向等特点的客体，容易被知觉为同一整体。</a:t>
            </a:r>
          </a:p>
          <a:p>
            <a:r>
              <a:rPr lang="zh-CN" altLang="en-US" dirty="0">
                <a:solidFill>
                  <a:srgbClr val="00B0F0"/>
                </a:solidFill>
                <a:latin typeface="华文新魏" panose="02010800040101010101" pitchFamily="2" charset="-122"/>
                <a:ea typeface="华文新魏" panose="02010800040101010101" pitchFamily="2" charset="-122"/>
              </a:rPr>
              <a:t>④封闭性：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在知觉一个熟悉或者连贯性的模式时，如果其中某个部分没有了，我们的知觉会自动把它补上去，并以最简单和最好的形式知觉它。</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矩形 13">
            <a:extLst>
              <a:ext uri="{FF2B5EF4-FFF2-40B4-BE49-F238E27FC236}">
                <a16:creationId xmlns:a16="http://schemas.microsoft.com/office/drawing/2014/main" id="{D88C268F-FE3D-478B-AEEA-B552E436F5ED}"/>
              </a:ext>
            </a:extLst>
          </p:cNvPr>
          <p:cNvSpPr/>
          <p:nvPr/>
        </p:nvSpPr>
        <p:spPr>
          <a:xfrm>
            <a:off x="8703607" y="275931"/>
            <a:ext cx="3341914" cy="218666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011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3" grpId="0" animBg="1"/>
      <p:bldP spid="13" grpId="0"/>
      <p:bldP spid="15" grpId="0"/>
      <p:bldP spid="5" grpId="0"/>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6FC140A5-2027-4CDF-9240-F0FA36EF9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9" name="任意多边形: 形状 260"/>
          <p:cNvSpPr/>
          <p:nvPr/>
        </p:nvSpPr>
        <p:spPr>
          <a:xfrm>
            <a:off x="8738266" y="-571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15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8657193" y="129099"/>
            <a:ext cx="2944257" cy="206587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EB6930E0-EAD8-45D2-B9AD-C761732EC5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15929" y="5814510"/>
            <a:ext cx="2973868" cy="1043490"/>
          </a:xfrm>
          <a:prstGeom prst="rect">
            <a:avLst/>
          </a:prstGeom>
        </p:spPr>
      </p:pic>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74209" y="539283"/>
            <a:ext cx="7618263" cy="129652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4000" cap="small" dirty="0">
                <a:solidFill>
                  <a:srgbClr val="5D9D2F"/>
                </a:solidFill>
                <a:latin typeface="华文新魏" panose="02010800040101010101" pitchFamily="2" charset="-122"/>
                <a:ea typeface="华文新魏" panose="02010800040101010101" pitchFamily="2" charset="-122"/>
              </a:rPr>
              <a:t>五、知觉的理解性在学前儿童教        </a:t>
            </a:r>
            <a:endParaRPr lang="en-US" altLang="zh-CN" sz="4000" cap="small" dirty="0">
              <a:solidFill>
                <a:srgbClr val="5D9D2F"/>
              </a:solidFill>
              <a:latin typeface="华文新魏" panose="02010800040101010101" pitchFamily="2" charset="-122"/>
              <a:ea typeface="华文新魏" panose="02010800040101010101" pitchFamily="2" charset="-122"/>
            </a:endParaRPr>
          </a:p>
          <a:p>
            <a:r>
              <a:rPr lang="en-US" altLang="zh-CN" sz="4000" cap="small" dirty="0">
                <a:solidFill>
                  <a:srgbClr val="5D9D2F"/>
                </a:solidFill>
                <a:latin typeface="华文新魏" panose="02010800040101010101" pitchFamily="2" charset="-122"/>
                <a:ea typeface="华文新魏" panose="02010800040101010101" pitchFamily="2" charset="-122"/>
              </a:rPr>
              <a:t>        </a:t>
            </a:r>
            <a:r>
              <a:rPr lang="zh-CN" altLang="en-US" sz="4000" cap="small" dirty="0">
                <a:solidFill>
                  <a:srgbClr val="5D9D2F"/>
                </a:solidFill>
                <a:latin typeface="华文新魏" panose="02010800040101010101" pitchFamily="2" charset="-122"/>
                <a:ea typeface="华文新魏" panose="02010800040101010101" pitchFamily="2" charset="-122"/>
              </a:rPr>
              <a:t>育活动中的运用</a:t>
            </a:r>
            <a:endParaRPr lang="en-US" sz="4000"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537415" y="2273590"/>
            <a:ext cx="10444909" cy="3785652"/>
          </a:xfrm>
          <a:prstGeom prst="rect">
            <a:avLst/>
          </a:prstGeom>
          <a:noFill/>
        </p:spPr>
        <p:txBody>
          <a:bodyPr wrap="square" rtlCol="0">
            <a:spAutoFit/>
          </a:bodyPr>
          <a:lstStyle/>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知觉的理解性是指人们在知觉对象时会根据已有的知识经验进行加工处理，并赋予确定的意义。知觉的理解性依赖于过去的知识经验，是人把当前感知的事物纳入已有的意识经验结构中，从而把该事物归属于某种熟悉的类别以确定对象的过程。例如，我们听别人说“儿童是祖国的希望，民族的未来”这句话时，虽然没有把每个字都感知清楚，却能将全句完整地反映出来。这就是有过去经验的补充，凭着过去形成的暂时联系，能够充实当前知觉的内容，理解当前知觉对象的意义。因此，我们要使幼儿对当前的知觉对象能够做到正确而迅速地理解，平时就必须从各方面丰富幼儿的生活经验，组织幼儿参观，扩大幼儿视野。在教学过程中，通过联系幼儿已有的生活经验，调动其学习兴趣，能收到较好的效果。</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4812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A8C922F-D492-48A6-AA73-0B931A3F44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91163"/>
            <a:ext cx="12192000" cy="1368490"/>
          </a:xfrm>
          <a:prstGeom prst="rect">
            <a:avLst/>
          </a:prstGeom>
        </p:spPr>
      </p:pic>
      <p:sp>
        <p:nvSpPr>
          <p:cNvPr id="17" name="Freeform 53">
            <a:extLst>
              <a:ext uri="{FF2B5EF4-FFF2-40B4-BE49-F238E27FC236}">
                <a16:creationId xmlns:a16="http://schemas.microsoft.com/office/drawing/2014/main" id="{BB816AFF-A0B1-4464-A9C6-6013EDC3EDA9}"/>
              </a:ext>
            </a:extLst>
          </p:cNvPr>
          <p:cNvSpPr/>
          <p:nvPr>
            <p:custDataLst>
              <p:tags r:id="rId1"/>
            </p:custDataLst>
          </p:nvPr>
        </p:nvSpPr>
        <p:spPr bwMode="auto">
          <a:xfrm rot="5400000">
            <a:off x="5598440"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53"/>
          <p:cNvSpPr/>
          <p:nvPr/>
        </p:nvSpPr>
        <p:spPr bwMode="auto">
          <a:xfrm>
            <a:off x="8498137" y="0"/>
            <a:ext cx="3691660"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7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127433" y="29510"/>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485904" y="1363850"/>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177604" y="108421"/>
            <a:ext cx="2222696" cy="1606010"/>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561392" y="663324"/>
            <a:ext cx="7618263"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六、知觉的恒常性在学前儿童教育活动中的运用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545242" y="2231600"/>
            <a:ext cx="10389458" cy="3416320"/>
          </a:xfrm>
          <a:prstGeom prst="rect">
            <a:avLst/>
          </a:prstGeom>
          <a:noFill/>
        </p:spPr>
        <p:txBody>
          <a:bodyPr wrap="square" rtlCol="0">
            <a:spAutoFit/>
          </a:bodyPr>
          <a:lstStyle/>
          <a:p>
            <a:r>
              <a:rPr lang="zh-CN" altLang="en-US" dirty="0">
                <a:solidFill>
                  <a:srgbClr val="00B0F0"/>
                </a:solidFill>
                <a:latin typeface="华文新魏" panose="02010800040101010101" pitchFamily="2" charset="-122"/>
                <a:ea typeface="华文新魏" panose="02010800040101010101" pitchFamily="2" charset="-122"/>
              </a:rPr>
              <a:t>①大小恒常性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：旷野中一辆汽车从远处向我们开来时，投射到我们视网膜上的视像会产生一个由小到大的变化过程。之所以我们能够判断那是一辆真实的汽车而非玩具模型汽车，这是由于知觉大小恒常性的作用。</a:t>
            </a:r>
          </a:p>
          <a:p>
            <a:r>
              <a:rPr lang="zh-CN" altLang="en-US" dirty="0">
                <a:solidFill>
                  <a:srgbClr val="00B0F0"/>
                </a:solidFill>
                <a:latin typeface="华文新魏" panose="02010800040101010101" pitchFamily="2" charset="-122"/>
                <a:ea typeface="华文新魏" panose="02010800040101010101" pitchFamily="2" charset="-122"/>
              </a:rPr>
              <a:t>②形状恒常性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当观察者面对一个门口时，如将门扇从全闭到全开，门扇的形状将有多种变化。全闭时是长方形，全开时是一垂直条形，半开时则变为近边较长、远边较短的梯形。此门因角度改变而产生的形状变化，在眼睛的网膜上，随时反映出来。这是以生理为基础的视觉现象。</a:t>
            </a:r>
          </a:p>
          <a:p>
            <a:r>
              <a:rPr lang="zh-CN" altLang="en-US" dirty="0">
                <a:solidFill>
                  <a:srgbClr val="00B0F0"/>
                </a:solidFill>
                <a:latin typeface="华文新魏" panose="02010800040101010101" pitchFamily="2" charset="-122"/>
                <a:ea typeface="华文新魏" panose="02010800040101010101" pitchFamily="2" charset="-122"/>
              </a:rPr>
              <a:t>③亮度恒常性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一匹黑布和一匹白布并列时，看起来黑布呈黑色，白布呈白色；如果将黑白两匹布摊开，一半置阳光下，另一半置阴影中，此时两匹布的两半，虽在亮度上各自有所改变，但由之获得的知觉经验，仍然是一匹黑布和一匹白布；不会将黑（或白）布看成是两段不同的布料。这种物体本身所处照明环境改变，而由物体所得亮度知觉仍然保持不变的心理倾向，我们称为亮度恒常性。</a:t>
            </a:r>
          </a:p>
          <a:p>
            <a:r>
              <a:rPr lang="zh-CN" altLang="en-US" dirty="0">
                <a:solidFill>
                  <a:srgbClr val="00B0F0"/>
                </a:solidFill>
                <a:latin typeface="华文新魏" panose="02010800040101010101" pitchFamily="2" charset="-122"/>
                <a:ea typeface="华文新魏" panose="02010800040101010101" pitchFamily="2" charset="-122"/>
              </a:rPr>
              <a:t>④颜色恒常性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：一面红旗，不管在白天或晚上，在路灯下或阳光下，在红光照射下或黄光照射下，人们都会把它知觉为红色。这是由于颜色恒常性的作用。</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8693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animBg="1"/>
      <p:bldP spid="9" grpId="0" animBg="1"/>
      <p:bldP spid="3" grpId="0" animBg="1"/>
      <p:bldP spid="13"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2" name="感知觉">
            <a:hlinkClick r:id="" action="ppaction://media"/>
            <a:extLst>
              <a:ext uri="{FF2B5EF4-FFF2-40B4-BE49-F238E27FC236}">
                <a16:creationId xmlns:a16="http://schemas.microsoft.com/office/drawing/2014/main" id="{72EE0FD2-EF11-4F80-94D0-30B51F58F09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86924" y="1371598"/>
            <a:ext cx="9018151" cy="4996543"/>
          </a:xfrm>
          <a:prstGeom prst="rect">
            <a:avLst/>
          </a:prstGeom>
        </p:spPr>
      </p:pic>
    </p:spTree>
    <p:extLst>
      <p:ext uri="{BB962C8B-B14F-4D97-AF65-F5344CB8AC3E}">
        <p14:creationId xmlns:p14="http://schemas.microsoft.com/office/powerpoint/2010/main" val="26909291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54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600398" y="2244801"/>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graphicFrame>
        <p:nvGraphicFramePr>
          <p:cNvPr id="5" name="图示 4">
            <a:extLst>
              <a:ext uri="{FF2B5EF4-FFF2-40B4-BE49-F238E27FC236}">
                <a16:creationId xmlns:a16="http://schemas.microsoft.com/office/drawing/2014/main" id="{3EC59524-3C3D-4824-ADCA-294AE99B1E4F}"/>
              </a:ext>
            </a:extLst>
          </p:cNvPr>
          <p:cNvGraphicFramePr/>
          <p:nvPr>
            <p:extLst>
              <p:ext uri="{D42A27DB-BD31-4B8C-83A1-F6EECF244321}">
                <p14:modId xmlns:p14="http://schemas.microsoft.com/office/powerpoint/2010/main" val="285184459"/>
              </p:ext>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文本框 6">
            <a:extLst>
              <a:ext uri="{FF2B5EF4-FFF2-40B4-BE49-F238E27FC236}">
                <a16:creationId xmlns:a16="http://schemas.microsoft.com/office/drawing/2014/main" id="{54FA5EF9-F47A-4EB8-8D2F-21539C04AB36}"/>
              </a:ext>
            </a:extLst>
          </p:cNvPr>
          <p:cNvSpPr txBox="1"/>
          <p:nvPr/>
        </p:nvSpPr>
        <p:spPr>
          <a:xfrm>
            <a:off x="4572353" y="3894823"/>
            <a:ext cx="4466191" cy="523099"/>
          </a:xfrm>
          <a:prstGeom prst="rect">
            <a:avLst/>
          </a:prstGeom>
          <a:noFill/>
        </p:spPr>
        <p:txBody>
          <a:bodyPr wrap="square" rtlCol="0">
            <a:spAutoFit/>
          </a:bodyPr>
          <a:lstStyle/>
          <a:p>
            <a:r>
              <a:rPr lang="zh-CN" altLang="en-US" sz="2799" dirty="0">
                <a:solidFill>
                  <a:srgbClr val="5D9D2F"/>
                </a:solidFill>
                <a:latin typeface="华文新魏" panose="02010800040101010101" pitchFamily="2" charset="-122"/>
                <a:ea typeface="华文新魏" panose="02010800040101010101" pitchFamily="2" charset="-122"/>
              </a:rPr>
              <a:t>学前儿童知觉的发展</a:t>
            </a:r>
          </a:p>
        </p:txBody>
      </p:sp>
    </p:spTree>
    <p:extLst>
      <p:ext uri="{BB962C8B-B14F-4D97-AF65-F5344CB8AC3E}">
        <p14:creationId xmlns:p14="http://schemas.microsoft.com/office/powerpoint/2010/main" val="33980513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222818" y="2414667"/>
            <a:ext cx="3005255"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感知觉概述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剪去对角 4">
            <a:extLst>
              <a:ext uri="{FF2B5EF4-FFF2-40B4-BE49-F238E27FC236}">
                <a16:creationId xmlns:a16="http://schemas.microsoft.com/office/drawing/2014/main" id="{46ECDAFD-CA04-4315-B286-0E951573B3B9}"/>
              </a:ext>
            </a:extLst>
          </p:cNvPr>
          <p:cNvSpPr/>
          <p:nvPr/>
        </p:nvSpPr>
        <p:spPr>
          <a:xfrm>
            <a:off x="232600" y="281563"/>
            <a:ext cx="5510037" cy="666393"/>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09BD6C65-04DA-43FB-A7A7-DCA445A310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19937"/>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29362" y="2684889"/>
            <a:ext cx="5533287" cy="328728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32600" y="1068389"/>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（一）感觉概念</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32601" y="1529765"/>
            <a:ext cx="5641305" cy="92311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感觉是日常生活中常见的心理现象。我们用眼看，用耳听，用鼻闻</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这些都是感觉。感觉是人脑对直接作用于感觉器官的个别属性的反映。</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315414"/>
            <a:ext cx="6966811"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rgbClr val="5D9D2F"/>
                </a:solidFill>
                <a:latin typeface="华文新魏" panose="02010800040101010101" pitchFamily="2" charset="-122"/>
                <a:ea typeface="华文新魏" panose="02010800040101010101" pitchFamily="2" charset="-122"/>
              </a:rPr>
              <a:t>一、感觉和知觉的概念</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1F6CA772-9C54-4F40-95A8-22AB9091CBA4}"/>
              </a:ext>
            </a:extLst>
          </p:cNvPr>
          <p:cNvSpPr txBox="1"/>
          <p:nvPr/>
        </p:nvSpPr>
        <p:spPr>
          <a:xfrm>
            <a:off x="6303268" y="1119140"/>
            <a:ext cx="597309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（二）知觉概念</a:t>
            </a:r>
            <a:endParaRPr lang="en-US" altLang="zh-CN" sz="1600" dirty="0"/>
          </a:p>
        </p:txBody>
      </p:sp>
      <p:sp>
        <p:nvSpPr>
          <p:cNvPr id="16" name="文本框 15">
            <a:extLst>
              <a:ext uri="{FF2B5EF4-FFF2-40B4-BE49-F238E27FC236}">
                <a16:creationId xmlns:a16="http://schemas.microsoft.com/office/drawing/2014/main" id="{93DF7FDC-D6AA-42DB-88AA-673BA1DDBFE4}"/>
              </a:ext>
            </a:extLst>
          </p:cNvPr>
          <p:cNvSpPr txBox="1"/>
          <p:nvPr/>
        </p:nvSpPr>
        <p:spPr>
          <a:xfrm>
            <a:off x="6385954" y="1580698"/>
            <a:ext cx="5816444" cy="147698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知觉是人脑对直接作用于感觉器官的事物的整体属性的反映。每一事物都有各种各样的个别属性，感觉是人脑对客观事物的某一方面的属性的反映。知觉则是人脑</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对客观事物多种属性及其关系的反映，是对事物整体的反映。</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5" name="文本框 14">
            <a:extLst>
              <a:ext uri="{FF2B5EF4-FFF2-40B4-BE49-F238E27FC236}">
                <a16:creationId xmlns:a16="http://schemas.microsoft.com/office/drawing/2014/main" id="{60D2E662-5B24-43D5-A4E8-2ED6C9F318ED}"/>
              </a:ext>
            </a:extLst>
          </p:cNvPr>
          <p:cNvSpPr txBox="1"/>
          <p:nvPr/>
        </p:nvSpPr>
        <p:spPr>
          <a:xfrm>
            <a:off x="6385954" y="3519242"/>
            <a:ext cx="597309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（三）感觉和知觉的关系</a:t>
            </a:r>
            <a:endParaRPr lang="en-US" altLang="zh-CN" sz="1600" dirty="0"/>
          </a:p>
        </p:txBody>
      </p:sp>
      <p:sp>
        <p:nvSpPr>
          <p:cNvPr id="17" name="文本框 16">
            <a:extLst>
              <a:ext uri="{FF2B5EF4-FFF2-40B4-BE49-F238E27FC236}">
                <a16:creationId xmlns:a16="http://schemas.microsoft.com/office/drawing/2014/main" id="{A0F05C90-CD61-4058-8F10-9C88F5E9FFBF}"/>
              </a:ext>
            </a:extLst>
          </p:cNvPr>
          <p:cNvSpPr txBox="1"/>
          <p:nvPr/>
        </p:nvSpPr>
        <p:spPr>
          <a:xfrm>
            <a:off x="6468640" y="3980800"/>
            <a:ext cx="5816444" cy="1476986"/>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感觉与知觉的相互联系</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感觉是知觉形成的基础，知觉是感觉的进一步深化。</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感觉与知觉的区别</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感觉反映事物的个别属性，知觉则反映事物的整体属性及外部联系。</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p:bldP spid="7" grpId="0"/>
      <p:bldP spid="13" grpId="0"/>
      <p:bldP spid="12" grpId="0"/>
      <p:bldP spid="16"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箭头: 五边形 14">
            <a:extLst>
              <a:ext uri="{FF2B5EF4-FFF2-40B4-BE49-F238E27FC236}">
                <a16:creationId xmlns:a16="http://schemas.microsoft.com/office/drawing/2014/main" id="{1044B3B0-46B9-4BE2-9939-A4D3B933B310}"/>
              </a:ext>
            </a:extLst>
          </p:cNvPr>
          <p:cNvSpPr/>
          <p:nvPr/>
        </p:nvSpPr>
        <p:spPr>
          <a:xfrm>
            <a:off x="0" y="316871"/>
            <a:ext cx="5693149" cy="905347"/>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30CE74FE-86AA-45BB-8E6C-C2A7796A6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五边形 8"/>
          <p:cNvSpPr/>
          <p:nvPr/>
        </p:nvSpPr>
        <p:spPr>
          <a:xfrm>
            <a:off x="0" y="3175846"/>
            <a:ext cx="6508505" cy="2215478"/>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五边形 4"/>
          <p:cNvSpPr/>
          <p:nvPr/>
        </p:nvSpPr>
        <p:spPr>
          <a:xfrm>
            <a:off x="0" y="1560390"/>
            <a:ext cx="5973093" cy="1152525"/>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691617" y="126467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518127" y="1197721"/>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183112" y="1675095"/>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（一）感觉的种类</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32601" y="2153240"/>
            <a:ext cx="5641305" cy="369247"/>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按照感受器的不同，可以把感觉分成八种</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83112" y="434331"/>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二、感觉和知觉的种类</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1F6CA772-9C54-4F40-95A8-22AB9091CBA4}"/>
              </a:ext>
            </a:extLst>
          </p:cNvPr>
          <p:cNvSpPr txBox="1"/>
          <p:nvPr/>
        </p:nvSpPr>
        <p:spPr>
          <a:xfrm>
            <a:off x="100426" y="3175846"/>
            <a:ext cx="597309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（二）知觉的种类</a:t>
            </a:r>
            <a:endParaRPr lang="en-US" altLang="zh-CN" sz="1600" dirty="0"/>
          </a:p>
        </p:txBody>
      </p:sp>
      <p:sp>
        <p:nvSpPr>
          <p:cNvPr id="16" name="文本框 15">
            <a:extLst>
              <a:ext uri="{FF2B5EF4-FFF2-40B4-BE49-F238E27FC236}">
                <a16:creationId xmlns:a16="http://schemas.microsoft.com/office/drawing/2014/main" id="{93DF7FDC-D6AA-42DB-88AA-673BA1DDBFE4}"/>
              </a:ext>
            </a:extLst>
          </p:cNvPr>
          <p:cNvSpPr txBox="1"/>
          <p:nvPr/>
        </p:nvSpPr>
        <p:spPr>
          <a:xfrm>
            <a:off x="183112" y="3637404"/>
            <a:ext cx="5816444" cy="175392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按知觉中起主导作用的感觉器官活动，可分为视知觉、听知觉、嗅知觉和味知觉等。按知觉的对象，可分为物体知觉和社会知觉。物体知觉分为时间知觉、空间知觉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（方位知觉、距离知觉、形状知觉）和运动知觉；社会知觉分为对自己的知觉、对他人的知觉和人际关系的知觉。</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5948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5" grpId="0" animBg="1"/>
      <p:bldP spid="3" grpId="0" animBg="1"/>
      <p:bldP spid="4" grpId="0" animBg="1"/>
      <p:bldP spid="6" grpId="0"/>
      <p:bldP spid="7" grpId="0"/>
      <p:bldP spid="13" grpId="0"/>
      <p:bldP spid="12"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73962"/>
            <a:ext cx="12187592" cy="6855520"/>
          </a:xfrm>
          <a:prstGeom prst="rect">
            <a:avLst/>
          </a:prstGeom>
        </p:spPr>
      </p:pic>
      <p:sp>
        <p:nvSpPr>
          <p:cNvPr id="10" name="Shape 18"/>
          <p:cNvSpPr/>
          <p:nvPr/>
        </p:nvSpPr>
        <p:spPr>
          <a:xfrm>
            <a:off x="4258651" y="1559881"/>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258652" y="1476280"/>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2050302" y="2544700"/>
            <a:ext cx="6954140"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学前儿童感觉的产生与发展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28526607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44E91122-5407-4A32-8632-662C795A77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Freeform 53"/>
          <p:cNvSpPr/>
          <p:nvPr/>
        </p:nvSpPr>
        <p:spPr bwMode="auto">
          <a:xfrm>
            <a:off x="8498137" y="0"/>
            <a:ext cx="3691660"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1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286285" y="1852907"/>
            <a:ext cx="5510037"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（一）视觉的产生</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86285" y="2622893"/>
            <a:ext cx="10172165" cy="2862322"/>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对光的察觉</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视觉是个体辨别物体的明暗、颜色等特性的感觉。</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新生儿出生后立即能察觉眼前的亮光。许多研究证明，新生儿不仅能察觉亮光，还能区分不同明度的光，只是其敏感性远低于成人。</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视觉的集中</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视觉集中是指通过两眼肌肉的协调，能够把视线集中在适当的位置观察物体。</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刚出生的孩子视觉调节能力还比较差，他们的眼睛好像是一架定好焦距的照相机，只能集中在某一特定的距离范围，从而较清晰地反映处于某一特定距离范围的物体。</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920509" y="429966"/>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一、学前儿童视觉的产生与发展</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2" name="矩形 11"/>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246365" y="241445"/>
            <a:ext cx="1565408" cy="1177780"/>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3">
            <a:extLst>
              <a:ext uri="{FF2B5EF4-FFF2-40B4-BE49-F238E27FC236}">
                <a16:creationId xmlns:a16="http://schemas.microsoft.com/office/drawing/2014/main" id="{D5CBEE5C-DADB-42D2-8461-47EB83144254}"/>
              </a:ext>
            </a:extLst>
          </p:cNvPr>
          <p:cNvSpPr/>
          <p:nvPr>
            <p:custDataLst>
              <p:tags r:id="rId1"/>
            </p:custDataLst>
          </p:nvPr>
        </p:nvSpPr>
        <p:spPr bwMode="auto">
          <a:xfrm rot="5400000">
            <a:off x="4906765" y="324625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58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7" grpId="0"/>
      <p:bldP spid="13" grpId="0"/>
      <p:bldP spid="12" grpId="0" animBg="1"/>
      <p:bldP spid="3"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A4EE28B-4A72-4453-9A2C-5CD1B65D704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91888" y="3250215"/>
            <a:ext cx="5139368" cy="2978908"/>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491888" y="495054"/>
            <a:ext cx="5510037"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（二）视觉的发展</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49635" y="1177993"/>
            <a:ext cx="5580385" cy="2000548"/>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视敏度的发展</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视敏度是指眼睛精确地辨别细致物体或处于具有一定距离的物体的能力，也就是发觉一定对象在体积和形状上最小差异的能力，即通常所说的视力。</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261982" y="1177993"/>
            <a:ext cx="5927815" cy="4739759"/>
          </a:xfrm>
          <a:prstGeom prst="rect">
            <a:avLst/>
          </a:prstGeom>
        </p:spPr>
        <p:txBody>
          <a:bodyPr wrap="square">
            <a:spAutoFit/>
          </a:bodyPr>
          <a:lstStyle/>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颜色视觉</a:t>
            </a:r>
          </a:p>
          <a:p>
            <a:endParaRPr lang="en-US" altLang="zh-CN"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）婴儿的颜色视觉</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婴儿对颜色的辨别能力发展得相当快，以至于有人认为颜色视觉是儿童早期心理装置中的重要成分新生儿能够区分红色与白色，对其他颜色的辨别缺乏足够的证据。</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）幼儿的颜色视觉</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到了幼儿阶段，颜色视觉的发展主要表现在区别颜色细微差别能力的继续发展。与此同时，幼儿对颜色的辨别往往和掌握颜色名称结合起来。</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岁儿童能认清基本颜色，但不能很好地区别各种颜色的色调。</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岁开始区别各种色调细微差别的能力才逐渐发展起来，并开始认识一些混合色。</a:t>
            </a:r>
          </a:p>
        </p:txBody>
      </p:sp>
      <p:sp>
        <p:nvSpPr>
          <p:cNvPr id="11" name="矩形 10">
            <a:extLst>
              <a:ext uri="{FF2B5EF4-FFF2-40B4-BE49-F238E27FC236}">
                <a16:creationId xmlns:a16="http://schemas.microsoft.com/office/drawing/2014/main" id="{322F4BA1-A8A6-402D-BE38-56CBFA431DAA}"/>
              </a:ext>
            </a:extLst>
          </p:cNvPr>
          <p:cNvSpPr/>
          <p:nvPr>
            <p:custDataLst>
              <p:tags r:id="rId1"/>
            </p:custDataLst>
          </p:nvPr>
        </p:nvSpPr>
        <p:spPr>
          <a:xfrm>
            <a:off x="11471564" y="8516"/>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2" name="文本框 11">
            <a:extLst>
              <a:ext uri="{FF2B5EF4-FFF2-40B4-BE49-F238E27FC236}">
                <a16:creationId xmlns:a16="http://schemas.microsoft.com/office/drawing/2014/main" id="{394C688F-EA4A-47AC-9F9A-672897F3A9A9}"/>
              </a:ext>
            </a:extLst>
          </p:cNvPr>
          <p:cNvSpPr txBox="1"/>
          <p:nvPr>
            <p:custDataLst>
              <p:tags r:id="rId2"/>
            </p:custDataLst>
          </p:nvPr>
        </p:nvSpPr>
        <p:spPr>
          <a:xfrm>
            <a:off x="9143537" y="375171"/>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3" name="矩形 2">
            <a:extLst>
              <a:ext uri="{FF2B5EF4-FFF2-40B4-BE49-F238E27FC236}">
                <a16:creationId xmlns:a16="http://schemas.microsoft.com/office/drawing/2014/main" id="{09757229-68CB-4FBE-9576-EBF55080E734}"/>
              </a:ext>
            </a:extLst>
          </p:cNvPr>
          <p:cNvSpPr/>
          <p:nvPr>
            <p:custDataLst>
              <p:tags r:id="rId3"/>
            </p:custDataLst>
          </p:nvPr>
        </p:nvSpPr>
        <p:spPr>
          <a:xfrm rot="1927188">
            <a:off x="-98110" y="348532"/>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6" name="等腰三角形 15">
            <a:extLst>
              <a:ext uri="{FF2B5EF4-FFF2-40B4-BE49-F238E27FC236}">
                <a16:creationId xmlns:a16="http://schemas.microsoft.com/office/drawing/2014/main" id="{A2B8B79A-3FFB-48AE-8598-137055DB1C74}"/>
              </a:ext>
            </a:extLst>
          </p:cNvPr>
          <p:cNvSpPr/>
          <p:nvPr>
            <p:custDataLst>
              <p:tags r:id="rId4"/>
            </p:custDataLst>
          </p:nvPr>
        </p:nvSpPr>
        <p:spPr>
          <a:xfrm rot="5400000">
            <a:off x="-48140" y="524831"/>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dirty="0">
              <a:solidFill>
                <a:srgbClr val="FFFFFF"/>
              </a:solidFill>
            </a:endParaRPr>
          </a:p>
        </p:txBody>
      </p:sp>
    </p:spTree>
    <p:extLst>
      <p:ext uri="{BB962C8B-B14F-4D97-AF65-F5344CB8AC3E}">
        <p14:creationId xmlns:p14="http://schemas.microsoft.com/office/powerpoint/2010/main" val="371327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p:bldP spid="5" grpId="0"/>
      <p:bldP spid="11" grpId="0" animBg="1"/>
      <p:bldP spid="12" grpId="0"/>
      <p:bldP spid="13" grpId="0" animBg="1"/>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92D050">
            <a:alpha val="43000"/>
          </a:srgbClr>
        </a:solidFill>
        <a:ln>
          <a:noFill/>
        </a:ln>
      </a:spPr>
      <a:bodyPr vert="horz" wrap="square" lIns="91440" tIns="45720" rIns="91440" bIns="45720" numCol="1" anchor="t" anchorCtr="0" compatLnSpc="1"/>
      <a:lstStyle>
        <a:defPPr algn="l">
          <a:defRPr dirty="0">
            <a:latin typeface="微软雅黑" panose="020B0503020204020204" pitchFamily="34" charset="-122"/>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4099</Words>
  <Application>Microsoft Office PowerPoint</Application>
  <PresentationFormat>宽屏</PresentationFormat>
  <Paragraphs>209</Paragraphs>
  <Slides>29</Slides>
  <Notes>28</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29</vt:i4>
      </vt:variant>
    </vt:vector>
  </HeadingPairs>
  <TitlesOfParts>
    <vt:vector size="41"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15</cp:revision>
  <dcterms:created xsi:type="dcterms:W3CDTF">2019-04-12T08:17:06Z</dcterms:created>
  <dcterms:modified xsi:type="dcterms:W3CDTF">2019-04-23T05:30:16Z</dcterms:modified>
</cp:coreProperties>
</file>