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xml" ContentType="application/vnd.openxmlformats-officedocument.presentationml.tags+xml"/>
  <Override PartName="/ppt/notesSlides/notesSlide14.xml" ContentType="application/vnd.openxmlformats-officedocument.presentationml.notesSlide+xml"/>
  <Override PartName="/ppt/tags/tag4.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5.xml" ContentType="application/vnd.openxmlformats-officedocument.presentationml.tags+xml"/>
  <Override PartName="/ppt/notesSlides/notesSlide17.xml" ContentType="application/vnd.openxmlformats-officedocument.presentationml.notesSlide+xml"/>
  <Override PartName="/ppt/tags/tag6.xml" ContentType="application/vnd.openxmlformats-officedocument.presentationml.tags+xml"/>
  <Override PartName="/ppt/notesSlides/notesSlide18.xml" ContentType="application/vnd.openxmlformats-officedocument.presentationml.notesSlide+xml"/>
  <Override PartName="/ppt/tags/tag7.xml" ContentType="application/vnd.openxmlformats-officedocument.presentationml.tags+xml"/>
  <Override PartName="/ppt/notesSlides/notesSlide19.xml" ContentType="application/vnd.openxmlformats-officedocument.presentationml.notesSlide+xml"/>
  <Override PartName="/ppt/tags/tag8.xml" ContentType="application/vnd.openxmlformats-officedocument.presentationml.tags+xml"/>
  <Override PartName="/ppt/notesSlides/notesSlide20.xml" ContentType="application/vnd.openxmlformats-officedocument.presentationml.notesSlide+xml"/>
  <Override PartName="/ppt/tags/tag9.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7" r:id="rId3"/>
  </p:sldMasterIdLst>
  <p:notesMasterIdLst>
    <p:notesMasterId r:id="rId27"/>
  </p:notesMasterIdLst>
  <p:sldIdLst>
    <p:sldId id="470" r:id="rId4"/>
    <p:sldId id="471" r:id="rId5"/>
    <p:sldId id="3446" r:id="rId6"/>
    <p:sldId id="353" r:id="rId7"/>
    <p:sldId id="3220" r:id="rId8"/>
    <p:sldId id="3210" r:id="rId9"/>
    <p:sldId id="3253" r:id="rId10"/>
    <p:sldId id="3254" r:id="rId11"/>
    <p:sldId id="3255" r:id="rId12"/>
    <p:sldId id="3212" r:id="rId13"/>
    <p:sldId id="3232" r:id="rId14"/>
    <p:sldId id="3219" r:id="rId15"/>
    <p:sldId id="3256" r:id="rId16"/>
    <p:sldId id="3257" r:id="rId17"/>
    <p:sldId id="3258" r:id="rId18"/>
    <p:sldId id="3222" r:id="rId19"/>
    <p:sldId id="3259" r:id="rId20"/>
    <p:sldId id="3260" r:id="rId21"/>
    <p:sldId id="3261" r:id="rId22"/>
    <p:sldId id="3262" r:id="rId23"/>
    <p:sldId id="3263" r:id="rId24"/>
    <p:sldId id="3448" r:id="rId25"/>
    <p:sldId id="3341"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8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660"/>
  </p:normalViewPr>
  <p:slideViewPr>
    <p:cSldViewPr snapToGrid="0">
      <p:cViewPr varScale="1">
        <p:scale>
          <a:sx n="114" d="100"/>
          <a:sy n="114" d="100"/>
        </p:scale>
        <p:origin x="35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1406D1-A695-425A-934B-901394F673E4}" type="doc">
      <dgm:prSet loTypeId="urn:microsoft.com/office/officeart/2008/layout/HorizontalMultiLevelHierarchy" loCatId="hierarchy" qsTypeId="urn:microsoft.com/office/officeart/2005/8/quickstyle/simple1" qsCatId="simple" csTypeId="urn:microsoft.com/office/officeart/2005/8/colors/accent5_1" csCatId="accent5" phldr="1"/>
      <dgm:spPr/>
      <dgm:t>
        <a:bodyPr/>
        <a:lstStyle/>
        <a:p>
          <a:endParaRPr lang="zh-CN" altLang="en-US"/>
        </a:p>
      </dgm:t>
    </dgm:pt>
    <dgm:pt modelId="{296F8C38-CA02-4B6F-98C4-71340B4A3D98}">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学前儿童的注意</a:t>
          </a:r>
        </a:p>
      </dgm:t>
    </dgm:pt>
    <dgm:pt modelId="{AC2FEF30-702E-4275-89A3-EE91C60DD1C3}" type="parTrans" cxnId="{AFC7BA4F-2E72-49B4-81A0-C54D37D50B7F}">
      <dgm:prSet/>
      <dgm:spPr/>
      <dgm:t>
        <a:bodyPr/>
        <a:lstStyle/>
        <a:p>
          <a:endParaRPr lang="zh-CN" altLang="en-US"/>
        </a:p>
      </dgm:t>
    </dgm:pt>
    <dgm:pt modelId="{FA077437-8DFF-400E-9DAA-10A19686E83D}" type="sibTrans" cxnId="{AFC7BA4F-2E72-49B4-81A0-C54D37D50B7F}">
      <dgm:prSet/>
      <dgm:spPr/>
      <dgm:t>
        <a:bodyPr/>
        <a:lstStyle/>
        <a:p>
          <a:endParaRPr lang="zh-CN" altLang="en-US"/>
        </a:p>
      </dgm:t>
    </dgm:pt>
    <dgm:pt modelId="{BCFF1AB7-8062-4E56-88FF-D0990B837C92}">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注意概述</a:t>
          </a:r>
        </a:p>
      </dgm:t>
    </dgm:pt>
    <dgm:pt modelId="{2BD64780-29C1-44A2-88BF-A6A394763FE2}" type="parTrans" cxnId="{CC46E950-A1AD-4CF5-BC3B-4BCBD5E94BA8}">
      <dgm:prSet/>
      <dgm:spPr/>
      <dgm:t>
        <a:bodyPr/>
        <a:lstStyle/>
        <a:p>
          <a:endParaRPr lang="zh-CN" altLang="en-US"/>
        </a:p>
      </dgm:t>
    </dgm:pt>
    <dgm:pt modelId="{2CCF5E67-B9B9-4511-83F9-907B00E53DA6}" type="sibTrans" cxnId="{CC46E950-A1AD-4CF5-BC3B-4BCBD5E94BA8}">
      <dgm:prSet/>
      <dgm:spPr/>
      <dgm:t>
        <a:bodyPr/>
        <a:lstStyle/>
        <a:p>
          <a:endParaRPr lang="zh-CN" altLang="en-US"/>
        </a:p>
      </dgm:t>
    </dgm:pt>
    <dgm:pt modelId="{839D0676-5E0B-4298-9981-6EAEA1A1DF35}">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学前儿童注意的产生和发展</a:t>
          </a:r>
        </a:p>
      </dgm:t>
    </dgm:pt>
    <dgm:pt modelId="{AE557F44-2BE8-400C-A7B1-88BB61E7FCFA}" type="parTrans" cxnId="{84B7A9CC-8914-4AF8-866A-D6C98D092713}">
      <dgm:prSet/>
      <dgm:spPr/>
      <dgm:t>
        <a:bodyPr/>
        <a:lstStyle/>
        <a:p>
          <a:endParaRPr lang="zh-CN" altLang="en-US"/>
        </a:p>
      </dgm:t>
    </dgm:pt>
    <dgm:pt modelId="{30A8F366-CB3F-4963-9773-61EEC7A475F0}" type="sibTrans" cxnId="{84B7A9CC-8914-4AF8-866A-D6C98D092713}">
      <dgm:prSet/>
      <dgm:spPr/>
      <dgm:t>
        <a:bodyPr/>
        <a:lstStyle/>
        <a:p>
          <a:endParaRPr lang="zh-CN" altLang="en-US"/>
        </a:p>
      </dgm:t>
    </dgm:pt>
    <dgm:pt modelId="{82037542-EF66-4F9E-98E4-0DCACBFA6F05}">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注意在学前儿童教育活动中的运用</a:t>
          </a:r>
        </a:p>
      </dgm:t>
    </dgm:pt>
    <dgm:pt modelId="{3CE93CB9-AB90-41B2-B63A-0850B5221493}" type="sibTrans" cxnId="{C0CF7E3E-FCCE-423F-AC9C-811CED893695}">
      <dgm:prSet/>
      <dgm:spPr/>
      <dgm:t>
        <a:bodyPr/>
        <a:lstStyle/>
        <a:p>
          <a:endParaRPr lang="zh-CN" altLang="en-US"/>
        </a:p>
      </dgm:t>
    </dgm:pt>
    <dgm:pt modelId="{BCC03811-200C-4E6E-831A-80FF4A7BE19C}" type="parTrans" cxnId="{C0CF7E3E-FCCE-423F-AC9C-811CED893695}">
      <dgm:prSet/>
      <dgm:spPr/>
      <dgm:t>
        <a:bodyPr/>
        <a:lstStyle/>
        <a:p>
          <a:endParaRPr lang="zh-CN" altLang="en-US"/>
        </a:p>
      </dgm:t>
    </dgm:pt>
    <dgm:pt modelId="{77593194-F55B-41CF-9C9D-2BB868EBF400}" type="pres">
      <dgm:prSet presAssocID="{D51406D1-A695-425A-934B-901394F673E4}" presName="Name0" presStyleCnt="0">
        <dgm:presLayoutVars>
          <dgm:chPref val="1"/>
          <dgm:dir/>
          <dgm:animOne val="branch"/>
          <dgm:animLvl val="lvl"/>
          <dgm:resizeHandles val="exact"/>
        </dgm:presLayoutVars>
      </dgm:prSet>
      <dgm:spPr/>
    </dgm:pt>
    <dgm:pt modelId="{A1B6D1C1-8CF4-4A77-B070-0E645FCB35F7}" type="pres">
      <dgm:prSet presAssocID="{296F8C38-CA02-4B6F-98C4-71340B4A3D98}" presName="root1" presStyleCnt="0"/>
      <dgm:spPr/>
    </dgm:pt>
    <dgm:pt modelId="{09167723-A6C6-4CFF-BFF6-DD8FAE28BD76}" type="pres">
      <dgm:prSet presAssocID="{296F8C38-CA02-4B6F-98C4-71340B4A3D98}" presName="LevelOneTextNode" presStyleLbl="node0" presStyleIdx="0" presStyleCnt="1" custScaleY="84740">
        <dgm:presLayoutVars>
          <dgm:chPref val="3"/>
        </dgm:presLayoutVars>
      </dgm:prSet>
      <dgm:spPr/>
    </dgm:pt>
    <dgm:pt modelId="{A49589A4-F42E-41A7-A32A-0EF770B205A1}" type="pres">
      <dgm:prSet presAssocID="{296F8C38-CA02-4B6F-98C4-71340B4A3D98}" presName="level2hierChild" presStyleCnt="0"/>
      <dgm:spPr/>
    </dgm:pt>
    <dgm:pt modelId="{BF417BA3-F15F-4E6E-BE4D-58CCE72D1686}" type="pres">
      <dgm:prSet presAssocID="{2BD64780-29C1-44A2-88BF-A6A394763FE2}" presName="conn2-1" presStyleLbl="parChTrans1D2" presStyleIdx="0" presStyleCnt="3"/>
      <dgm:spPr/>
    </dgm:pt>
    <dgm:pt modelId="{BECE79B0-7B5F-44E7-A551-6C706749BE59}" type="pres">
      <dgm:prSet presAssocID="{2BD64780-29C1-44A2-88BF-A6A394763FE2}" presName="connTx" presStyleLbl="parChTrans1D2" presStyleIdx="0" presStyleCnt="3"/>
      <dgm:spPr/>
    </dgm:pt>
    <dgm:pt modelId="{E257D33D-C1AA-4A29-9099-8A271C0498AB}" type="pres">
      <dgm:prSet presAssocID="{BCFF1AB7-8062-4E56-88FF-D0990B837C92}" presName="root2" presStyleCnt="0"/>
      <dgm:spPr/>
    </dgm:pt>
    <dgm:pt modelId="{D0E84AB2-CE74-4C35-B821-C0178B80647B}" type="pres">
      <dgm:prSet presAssocID="{BCFF1AB7-8062-4E56-88FF-D0990B837C92}" presName="LevelTwoTextNode" presStyleLbl="node2" presStyleIdx="0" presStyleCnt="3" custScaleX="207792">
        <dgm:presLayoutVars>
          <dgm:chPref val="3"/>
        </dgm:presLayoutVars>
      </dgm:prSet>
      <dgm:spPr/>
    </dgm:pt>
    <dgm:pt modelId="{4B24A6B8-0ACE-4E54-AE2E-317545B296E7}" type="pres">
      <dgm:prSet presAssocID="{BCFF1AB7-8062-4E56-88FF-D0990B837C92}" presName="level3hierChild" presStyleCnt="0"/>
      <dgm:spPr/>
    </dgm:pt>
    <dgm:pt modelId="{F6569C92-881E-446F-86F9-F13E5277E1EC}" type="pres">
      <dgm:prSet presAssocID="{AE557F44-2BE8-400C-A7B1-88BB61E7FCFA}" presName="conn2-1" presStyleLbl="parChTrans1D2" presStyleIdx="1" presStyleCnt="3"/>
      <dgm:spPr/>
    </dgm:pt>
    <dgm:pt modelId="{AB935BAA-353C-48AF-968B-DF2AAC85C5E5}" type="pres">
      <dgm:prSet presAssocID="{AE557F44-2BE8-400C-A7B1-88BB61E7FCFA}" presName="connTx" presStyleLbl="parChTrans1D2" presStyleIdx="1" presStyleCnt="3"/>
      <dgm:spPr/>
    </dgm:pt>
    <dgm:pt modelId="{53210C13-AA36-430E-B911-A64C807D4FBE}" type="pres">
      <dgm:prSet presAssocID="{839D0676-5E0B-4298-9981-6EAEA1A1DF35}" presName="root2" presStyleCnt="0"/>
      <dgm:spPr/>
    </dgm:pt>
    <dgm:pt modelId="{F9D0C58B-08C6-4026-8584-7D29FF417277}" type="pres">
      <dgm:prSet presAssocID="{839D0676-5E0B-4298-9981-6EAEA1A1DF35}" presName="LevelTwoTextNode" presStyleLbl="node2" presStyleIdx="1" presStyleCnt="3" custScaleX="211054">
        <dgm:presLayoutVars>
          <dgm:chPref val="3"/>
        </dgm:presLayoutVars>
      </dgm:prSet>
      <dgm:spPr/>
    </dgm:pt>
    <dgm:pt modelId="{F35FA2EE-71D0-4F94-95DE-6FAF75DB9661}" type="pres">
      <dgm:prSet presAssocID="{839D0676-5E0B-4298-9981-6EAEA1A1DF35}" presName="level3hierChild" presStyleCnt="0"/>
      <dgm:spPr/>
    </dgm:pt>
    <dgm:pt modelId="{CCE5C6F0-1715-49B9-A2D9-E31D0125667F}" type="pres">
      <dgm:prSet presAssocID="{BCC03811-200C-4E6E-831A-80FF4A7BE19C}" presName="conn2-1" presStyleLbl="parChTrans1D2" presStyleIdx="2" presStyleCnt="3"/>
      <dgm:spPr/>
    </dgm:pt>
    <dgm:pt modelId="{8BD53259-CCBE-414B-B0D4-67079E447ADA}" type="pres">
      <dgm:prSet presAssocID="{BCC03811-200C-4E6E-831A-80FF4A7BE19C}" presName="connTx" presStyleLbl="parChTrans1D2" presStyleIdx="2" presStyleCnt="3"/>
      <dgm:spPr/>
    </dgm:pt>
    <dgm:pt modelId="{B951B309-DBCE-4F78-85A6-4B84F497DE58}" type="pres">
      <dgm:prSet presAssocID="{82037542-EF66-4F9E-98E4-0DCACBFA6F05}" presName="root2" presStyleCnt="0"/>
      <dgm:spPr/>
    </dgm:pt>
    <dgm:pt modelId="{C88687A5-170A-459B-8A03-7797B219E568}" type="pres">
      <dgm:prSet presAssocID="{82037542-EF66-4F9E-98E4-0DCACBFA6F05}" presName="LevelTwoTextNode" presStyleLbl="node2" presStyleIdx="2" presStyleCnt="3" custScaleX="213012">
        <dgm:presLayoutVars>
          <dgm:chPref val="3"/>
        </dgm:presLayoutVars>
      </dgm:prSet>
      <dgm:spPr/>
    </dgm:pt>
    <dgm:pt modelId="{589AC382-D700-4DFA-9C05-FF6660EA18A5}" type="pres">
      <dgm:prSet presAssocID="{82037542-EF66-4F9E-98E4-0DCACBFA6F05}" presName="level3hierChild" presStyleCnt="0"/>
      <dgm:spPr/>
    </dgm:pt>
  </dgm:ptLst>
  <dgm:cxnLst>
    <dgm:cxn modelId="{48494003-A2FE-4BCA-A180-E110DB3593C0}" type="presOf" srcId="{2BD64780-29C1-44A2-88BF-A6A394763FE2}" destId="{BECE79B0-7B5F-44E7-A551-6C706749BE59}" srcOrd="1" destOrd="0" presId="urn:microsoft.com/office/officeart/2008/layout/HorizontalMultiLevelHierarchy"/>
    <dgm:cxn modelId="{562AE214-BD77-4B72-AA11-CC8673DEC914}" type="presOf" srcId="{AE557F44-2BE8-400C-A7B1-88BB61E7FCFA}" destId="{F6569C92-881E-446F-86F9-F13E5277E1EC}" srcOrd="0" destOrd="0" presId="urn:microsoft.com/office/officeart/2008/layout/HorizontalMultiLevelHierarchy"/>
    <dgm:cxn modelId="{C0CF7E3E-FCCE-423F-AC9C-811CED893695}" srcId="{296F8C38-CA02-4B6F-98C4-71340B4A3D98}" destId="{82037542-EF66-4F9E-98E4-0DCACBFA6F05}" srcOrd="2" destOrd="0" parTransId="{BCC03811-200C-4E6E-831A-80FF4A7BE19C}" sibTransId="{3CE93CB9-AB90-41B2-B63A-0850B5221493}"/>
    <dgm:cxn modelId="{0D0B535B-AD1E-4867-9776-1657860058CF}" type="presOf" srcId="{BCFF1AB7-8062-4E56-88FF-D0990B837C92}" destId="{D0E84AB2-CE74-4C35-B821-C0178B80647B}" srcOrd="0" destOrd="0" presId="urn:microsoft.com/office/officeart/2008/layout/HorizontalMultiLevelHierarchy"/>
    <dgm:cxn modelId="{F0E08466-7916-489B-BFBB-B0CDEE289DE4}" type="presOf" srcId="{D51406D1-A695-425A-934B-901394F673E4}" destId="{77593194-F55B-41CF-9C9D-2BB868EBF400}" srcOrd="0" destOrd="0" presId="urn:microsoft.com/office/officeart/2008/layout/HorizontalMultiLevelHierarchy"/>
    <dgm:cxn modelId="{B4BFE566-95F1-4BB2-A339-E735F505A8AD}" type="presOf" srcId="{BCC03811-200C-4E6E-831A-80FF4A7BE19C}" destId="{8BD53259-CCBE-414B-B0D4-67079E447ADA}" srcOrd="1" destOrd="0" presId="urn:microsoft.com/office/officeart/2008/layout/HorizontalMultiLevelHierarchy"/>
    <dgm:cxn modelId="{AFC7BA4F-2E72-49B4-81A0-C54D37D50B7F}" srcId="{D51406D1-A695-425A-934B-901394F673E4}" destId="{296F8C38-CA02-4B6F-98C4-71340B4A3D98}" srcOrd="0" destOrd="0" parTransId="{AC2FEF30-702E-4275-89A3-EE91C60DD1C3}" sibTransId="{FA077437-8DFF-400E-9DAA-10A19686E83D}"/>
    <dgm:cxn modelId="{CC46E950-A1AD-4CF5-BC3B-4BCBD5E94BA8}" srcId="{296F8C38-CA02-4B6F-98C4-71340B4A3D98}" destId="{BCFF1AB7-8062-4E56-88FF-D0990B837C92}" srcOrd="0" destOrd="0" parTransId="{2BD64780-29C1-44A2-88BF-A6A394763FE2}" sibTransId="{2CCF5E67-B9B9-4511-83F9-907B00E53DA6}"/>
    <dgm:cxn modelId="{33AB837D-57B3-4D91-AE47-1FC37DA310EF}" type="presOf" srcId="{AE557F44-2BE8-400C-A7B1-88BB61E7FCFA}" destId="{AB935BAA-353C-48AF-968B-DF2AAC85C5E5}" srcOrd="1" destOrd="0" presId="urn:microsoft.com/office/officeart/2008/layout/HorizontalMultiLevelHierarchy"/>
    <dgm:cxn modelId="{560BBD8D-EEFF-422B-809F-15E4C21D3F32}" type="presOf" srcId="{BCC03811-200C-4E6E-831A-80FF4A7BE19C}" destId="{CCE5C6F0-1715-49B9-A2D9-E31D0125667F}" srcOrd="0" destOrd="0" presId="urn:microsoft.com/office/officeart/2008/layout/HorizontalMultiLevelHierarchy"/>
    <dgm:cxn modelId="{2BA77BA3-2086-4CF8-8145-B00ED127D153}" type="presOf" srcId="{839D0676-5E0B-4298-9981-6EAEA1A1DF35}" destId="{F9D0C58B-08C6-4026-8584-7D29FF417277}" srcOrd="0" destOrd="0" presId="urn:microsoft.com/office/officeart/2008/layout/HorizontalMultiLevelHierarchy"/>
    <dgm:cxn modelId="{84B7A9CC-8914-4AF8-866A-D6C98D092713}" srcId="{296F8C38-CA02-4B6F-98C4-71340B4A3D98}" destId="{839D0676-5E0B-4298-9981-6EAEA1A1DF35}" srcOrd="1" destOrd="0" parTransId="{AE557F44-2BE8-400C-A7B1-88BB61E7FCFA}" sibTransId="{30A8F366-CB3F-4963-9773-61EEC7A475F0}"/>
    <dgm:cxn modelId="{33E7CDDA-02A1-4FC6-8F10-36D114B2EEF4}" type="presOf" srcId="{82037542-EF66-4F9E-98E4-0DCACBFA6F05}" destId="{C88687A5-170A-459B-8A03-7797B219E568}" srcOrd="0" destOrd="0" presId="urn:microsoft.com/office/officeart/2008/layout/HorizontalMultiLevelHierarchy"/>
    <dgm:cxn modelId="{84D0ACE7-A0B4-46B4-97A6-94B8DCFD998E}" type="presOf" srcId="{2BD64780-29C1-44A2-88BF-A6A394763FE2}" destId="{BF417BA3-F15F-4E6E-BE4D-58CCE72D1686}" srcOrd="0" destOrd="0" presId="urn:microsoft.com/office/officeart/2008/layout/HorizontalMultiLevelHierarchy"/>
    <dgm:cxn modelId="{15FF20F0-250B-4C08-A425-4DB86F340B6D}" type="presOf" srcId="{296F8C38-CA02-4B6F-98C4-71340B4A3D98}" destId="{09167723-A6C6-4CFF-BFF6-DD8FAE28BD76}" srcOrd="0" destOrd="0" presId="urn:microsoft.com/office/officeart/2008/layout/HorizontalMultiLevelHierarchy"/>
    <dgm:cxn modelId="{76D8E763-8AD7-43C0-8B96-FA8A89BBBE62}" type="presParOf" srcId="{77593194-F55B-41CF-9C9D-2BB868EBF400}" destId="{A1B6D1C1-8CF4-4A77-B070-0E645FCB35F7}" srcOrd="0" destOrd="0" presId="urn:microsoft.com/office/officeart/2008/layout/HorizontalMultiLevelHierarchy"/>
    <dgm:cxn modelId="{CF19ED95-3F5A-49DD-85D2-687EA0852677}" type="presParOf" srcId="{A1B6D1C1-8CF4-4A77-B070-0E645FCB35F7}" destId="{09167723-A6C6-4CFF-BFF6-DD8FAE28BD76}" srcOrd="0" destOrd="0" presId="urn:microsoft.com/office/officeart/2008/layout/HorizontalMultiLevelHierarchy"/>
    <dgm:cxn modelId="{1477232A-BD83-4AF5-A355-232622B525C5}" type="presParOf" srcId="{A1B6D1C1-8CF4-4A77-B070-0E645FCB35F7}" destId="{A49589A4-F42E-41A7-A32A-0EF770B205A1}" srcOrd="1" destOrd="0" presId="urn:microsoft.com/office/officeart/2008/layout/HorizontalMultiLevelHierarchy"/>
    <dgm:cxn modelId="{B5C6A747-21AC-4549-BBAB-AD7A481A9B78}" type="presParOf" srcId="{A49589A4-F42E-41A7-A32A-0EF770B205A1}" destId="{BF417BA3-F15F-4E6E-BE4D-58CCE72D1686}" srcOrd="0" destOrd="0" presId="urn:microsoft.com/office/officeart/2008/layout/HorizontalMultiLevelHierarchy"/>
    <dgm:cxn modelId="{7C76F063-45D9-451D-A963-C04140CCC966}" type="presParOf" srcId="{BF417BA3-F15F-4E6E-BE4D-58CCE72D1686}" destId="{BECE79B0-7B5F-44E7-A551-6C706749BE59}" srcOrd="0" destOrd="0" presId="urn:microsoft.com/office/officeart/2008/layout/HorizontalMultiLevelHierarchy"/>
    <dgm:cxn modelId="{4F0FC988-C001-43B1-997C-5D236A5C35E3}" type="presParOf" srcId="{A49589A4-F42E-41A7-A32A-0EF770B205A1}" destId="{E257D33D-C1AA-4A29-9099-8A271C0498AB}" srcOrd="1" destOrd="0" presId="urn:microsoft.com/office/officeart/2008/layout/HorizontalMultiLevelHierarchy"/>
    <dgm:cxn modelId="{7627EF85-BF29-4CF4-84C8-43C40E2CF6A8}" type="presParOf" srcId="{E257D33D-C1AA-4A29-9099-8A271C0498AB}" destId="{D0E84AB2-CE74-4C35-B821-C0178B80647B}" srcOrd="0" destOrd="0" presId="urn:microsoft.com/office/officeart/2008/layout/HorizontalMultiLevelHierarchy"/>
    <dgm:cxn modelId="{C046B526-3A5A-49E2-9AB3-946944526C90}" type="presParOf" srcId="{E257D33D-C1AA-4A29-9099-8A271C0498AB}" destId="{4B24A6B8-0ACE-4E54-AE2E-317545B296E7}" srcOrd="1" destOrd="0" presId="urn:microsoft.com/office/officeart/2008/layout/HorizontalMultiLevelHierarchy"/>
    <dgm:cxn modelId="{513ADE29-D976-4029-93A8-0AC3BE760F13}" type="presParOf" srcId="{A49589A4-F42E-41A7-A32A-0EF770B205A1}" destId="{F6569C92-881E-446F-86F9-F13E5277E1EC}" srcOrd="2" destOrd="0" presId="urn:microsoft.com/office/officeart/2008/layout/HorizontalMultiLevelHierarchy"/>
    <dgm:cxn modelId="{9A8444BD-953D-43AE-AD41-1051C8BEC5A1}" type="presParOf" srcId="{F6569C92-881E-446F-86F9-F13E5277E1EC}" destId="{AB935BAA-353C-48AF-968B-DF2AAC85C5E5}" srcOrd="0" destOrd="0" presId="urn:microsoft.com/office/officeart/2008/layout/HorizontalMultiLevelHierarchy"/>
    <dgm:cxn modelId="{7CED5F95-1E85-460C-BECA-930D7065F8CF}" type="presParOf" srcId="{A49589A4-F42E-41A7-A32A-0EF770B205A1}" destId="{53210C13-AA36-430E-B911-A64C807D4FBE}" srcOrd="3" destOrd="0" presId="urn:microsoft.com/office/officeart/2008/layout/HorizontalMultiLevelHierarchy"/>
    <dgm:cxn modelId="{45A2F98E-9885-488B-8577-98B6EABC13CA}" type="presParOf" srcId="{53210C13-AA36-430E-B911-A64C807D4FBE}" destId="{F9D0C58B-08C6-4026-8584-7D29FF417277}" srcOrd="0" destOrd="0" presId="urn:microsoft.com/office/officeart/2008/layout/HorizontalMultiLevelHierarchy"/>
    <dgm:cxn modelId="{4A9BBBE7-B5E8-4CA3-96D2-780BD62FC05D}" type="presParOf" srcId="{53210C13-AA36-430E-B911-A64C807D4FBE}" destId="{F35FA2EE-71D0-4F94-95DE-6FAF75DB9661}" srcOrd="1" destOrd="0" presId="urn:microsoft.com/office/officeart/2008/layout/HorizontalMultiLevelHierarchy"/>
    <dgm:cxn modelId="{B5E5846C-6797-434A-8649-D40CAFF4E89A}" type="presParOf" srcId="{A49589A4-F42E-41A7-A32A-0EF770B205A1}" destId="{CCE5C6F0-1715-49B9-A2D9-E31D0125667F}" srcOrd="4" destOrd="0" presId="urn:microsoft.com/office/officeart/2008/layout/HorizontalMultiLevelHierarchy"/>
    <dgm:cxn modelId="{4BC5DD43-C648-4B3B-B5E6-45610E06014B}" type="presParOf" srcId="{CCE5C6F0-1715-49B9-A2D9-E31D0125667F}" destId="{8BD53259-CCBE-414B-B0D4-67079E447ADA}" srcOrd="0" destOrd="0" presId="urn:microsoft.com/office/officeart/2008/layout/HorizontalMultiLevelHierarchy"/>
    <dgm:cxn modelId="{9B77E7B7-E959-43D9-BF44-BC682E414C7E}" type="presParOf" srcId="{A49589A4-F42E-41A7-A32A-0EF770B205A1}" destId="{B951B309-DBCE-4F78-85A6-4B84F497DE58}" srcOrd="5" destOrd="0" presId="urn:microsoft.com/office/officeart/2008/layout/HorizontalMultiLevelHierarchy"/>
    <dgm:cxn modelId="{A2016F45-BD3E-4881-A83E-0BB0D1CBF104}" type="presParOf" srcId="{B951B309-DBCE-4F78-85A6-4B84F497DE58}" destId="{C88687A5-170A-459B-8A03-7797B219E568}" srcOrd="0" destOrd="0" presId="urn:microsoft.com/office/officeart/2008/layout/HorizontalMultiLevelHierarchy"/>
    <dgm:cxn modelId="{A9D8DAE8-14C5-4597-A7FE-F92C85F71C4F}" type="presParOf" srcId="{B951B309-DBCE-4F78-85A6-4B84F497DE58}" destId="{589AC382-D700-4DFA-9C05-FF6660EA18A5}"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5C6F0-1715-49B9-A2D9-E31D0125667F}">
      <dsp:nvSpPr>
        <dsp:cNvPr id="0" name=""/>
        <dsp:cNvSpPr/>
      </dsp:nvSpPr>
      <dsp:spPr>
        <a:xfrm>
          <a:off x="1200257" y="2070691"/>
          <a:ext cx="515174" cy="981658"/>
        </a:xfrm>
        <a:custGeom>
          <a:avLst/>
          <a:gdLst/>
          <a:ahLst/>
          <a:cxnLst/>
          <a:rect l="0" t="0" r="0" b="0"/>
          <a:pathLst>
            <a:path>
              <a:moveTo>
                <a:pt x="0" y="0"/>
              </a:moveTo>
              <a:lnTo>
                <a:pt x="257587" y="0"/>
              </a:lnTo>
              <a:lnTo>
                <a:pt x="257587" y="981658"/>
              </a:lnTo>
              <a:lnTo>
                <a:pt x="515174" y="981658"/>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30128" y="2533804"/>
        <a:ext cx="55431" cy="55431"/>
      </dsp:txXfrm>
    </dsp:sp>
    <dsp:sp modelId="{F6569C92-881E-446F-86F9-F13E5277E1EC}">
      <dsp:nvSpPr>
        <dsp:cNvPr id="0" name=""/>
        <dsp:cNvSpPr/>
      </dsp:nvSpPr>
      <dsp:spPr>
        <a:xfrm>
          <a:off x="1200257" y="2024971"/>
          <a:ext cx="515174" cy="91440"/>
        </a:xfrm>
        <a:custGeom>
          <a:avLst/>
          <a:gdLst/>
          <a:ahLst/>
          <a:cxnLst/>
          <a:rect l="0" t="0" r="0" b="0"/>
          <a:pathLst>
            <a:path>
              <a:moveTo>
                <a:pt x="0" y="45720"/>
              </a:moveTo>
              <a:lnTo>
                <a:pt x="515174" y="4572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44965" y="2057812"/>
        <a:ext cx="25758" cy="25758"/>
      </dsp:txXfrm>
    </dsp:sp>
    <dsp:sp modelId="{BF417BA3-F15F-4E6E-BE4D-58CCE72D1686}">
      <dsp:nvSpPr>
        <dsp:cNvPr id="0" name=""/>
        <dsp:cNvSpPr/>
      </dsp:nvSpPr>
      <dsp:spPr>
        <a:xfrm>
          <a:off x="1200257" y="1089033"/>
          <a:ext cx="515174" cy="981658"/>
        </a:xfrm>
        <a:custGeom>
          <a:avLst/>
          <a:gdLst/>
          <a:ahLst/>
          <a:cxnLst/>
          <a:rect l="0" t="0" r="0" b="0"/>
          <a:pathLst>
            <a:path>
              <a:moveTo>
                <a:pt x="0" y="981658"/>
              </a:moveTo>
              <a:lnTo>
                <a:pt x="257587" y="981658"/>
              </a:lnTo>
              <a:lnTo>
                <a:pt x="257587" y="0"/>
              </a:lnTo>
              <a:lnTo>
                <a:pt x="515174" y="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30128" y="1552146"/>
        <a:ext cx="55431" cy="55431"/>
      </dsp:txXfrm>
    </dsp:sp>
    <dsp:sp modelId="{09167723-A6C6-4CFF-BFF6-DD8FAE28BD76}">
      <dsp:nvSpPr>
        <dsp:cNvPr id="0" name=""/>
        <dsp:cNvSpPr/>
      </dsp:nvSpPr>
      <dsp:spPr>
        <a:xfrm rot="16200000">
          <a:off x="-943684" y="1678028"/>
          <a:ext cx="3502556"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学前儿童的注意</a:t>
          </a:r>
        </a:p>
      </dsp:txBody>
      <dsp:txXfrm>
        <a:off x="-943684" y="1678028"/>
        <a:ext cx="3502556" cy="785326"/>
      </dsp:txXfrm>
    </dsp:sp>
    <dsp:sp modelId="{D0E84AB2-CE74-4C35-B821-C0178B80647B}">
      <dsp:nvSpPr>
        <dsp:cNvPr id="0" name=""/>
        <dsp:cNvSpPr/>
      </dsp:nvSpPr>
      <dsp:spPr>
        <a:xfrm>
          <a:off x="1715431" y="696369"/>
          <a:ext cx="5352454"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注意概述</a:t>
          </a:r>
        </a:p>
      </dsp:txBody>
      <dsp:txXfrm>
        <a:off x="1715431" y="696369"/>
        <a:ext cx="5352454" cy="785326"/>
      </dsp:txXfrm>
    </dsp:sp>
    <dsp:sp modelId="{F9D0C58B-08C6-4026-8584-7D29FF417277}">
      <dsp:nvSpPr>
        <dsp:cNvPr id="0" name=""/>
        <dsp:cNvSpPr/>
      </dsp:nvSpPr>
      <dsp:spPr>
        <a:xfrm>
          <a:off x="1715431" y="1678028"/>
          <a:ext cx="5436479"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学前儿童注意的产生和发展</a:t>
          </a:r>
        </a:p>
      </dsp:txBody>
      <dsp:txXfrm>
        <a:off x="1715431" y="1678028"/>
        <a:ext cx="5436479" cy="785326"/>
      </dsp:txXfrm>
    </dsp:sp>
    <dsp:sp modelId="{C88687A5-170A-459B-8A03-7797B219E568}">
      <dsp:nvSpPr>
        <dsp:cNvPr id="0" name=""/>
        <dsp:cNvSpPr/>
      </dsp:nvSpPr>
      <dsp:spPr>
        <a:xfrm>
          <a:off x="1715431" y="2659686"/>
          <a:ext cx="5486915"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注意在学前儿童教育活动中的运用</a:t>
          </a:r>
        </a:p>
      </dsp:txBody>
      <dsp:txXfrm>
        <a:off x="1715431" y="2659686"/>
        <a:ext cx="5486915" cy="785326"/>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6D2FD0-6A24-40B8-A36F-F286F8B60627}" type="datetimeFigureOut">
              <a:rPr lang="zh-CN" altLang="en-US" smtClean="0"/>
              <a:t>2019/4/23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0B487E-1B20-4106-97C4-410B49C5338B}" type="slidenum">
              <a:rPr lang="zh-CN" altLang="en-US" smtClean="0"/>
              <a:t>‹#›</a:t>
            </a:fld>
            <a:endParaRPr lang="zh-CN" altLang="en-US"/>
          </a:p>
        </p:txBody>
      </p:sp>
    </p:spTree>
    <p:extLst>
      <p:ext uri="{BB962C8B-B14F-4D97-AF65-F5344CB8AC3E}">
        <p14:creationId xmlns:p14="http://schemas.microsoft.com/office/powerpoint/2010/main" val="7246636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451050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9310367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47156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9782662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8970581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2634883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42636385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0223102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5193400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697117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5635804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7494949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2561475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86545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711879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321199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187029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726069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5318047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705664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DCACC6-D73C-4A97-89CF-F723D2E7288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A7D938A-7FC3-458F-B921-9104089E0FB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AEB4B89-CF83-4268-A894-99EEB84B4A07}"/>
              </a:ext>
            </a:extLst>
          </p:cNvPr>
          <p:cNvSpPr>
            <a:spLocks noGrp="1"/>
          </p:cNvSpPr>
          <p:nvPr>
            <p:ph type="dt" sz="half" idx="10"/>
          </p:nvPr>
        </p:nvSpPr>
        <p:spPr/>
        <p:txBody>
          <a:bodyPr/>
          <a:lstStyle/>
          <a:p>
            <a:fld id="{7F3B7FA4-D818-4726-AF0D-CC36E810DD1F}"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65DDC715-68BB-4845-972D-FADD0FF6DEE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856276D-EAE4-4C22-85D6-81CCF9C190CF}"/>
              </a:ext>
            </a:extLst>
          </p:cNvPr>
          <p:cNvSpPr>
            <a:spLocks noGrp="1"/>
          </p:cNvSpPr>
          <p:nvPr>
            <p:ph type="sldNum" sz="quarter" idx="12"/>
          </p:nvPr>
        </p:nvSpPr>
        <p:spPr/>
        <p:txBody>
          <a:bodyPr/>
          <a:lstStyle/>
          <a:p>
            <a:fld id="{43B99DEB-2CA7-418D-89BE-E669F23CFB81}" type="slidenum">
              <a:rPr lang="zh-CN" altLang="en-US" smtClean="0"/>
              <a:t>‹#›</a:t>
            </a:fld>
            <a:endParaRPr lang="zh-CN" altLang="en-US"/>
          </a:p>
        </p:txBody>
      </p:sp>
    </p:spTree>
    <p:extLst>
      <p:ext uri="{BB962C8B-B14F-4D97-AF65-F5344CB8AC3E}">
        <p14:creationId xmlns:p14="http://schemas.microsoft.com/office/powerpoint/2010/main" val="33847941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48F3BF-06A0-4659-8A3D-1AC921CCA88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70E5402-6C02-4EBB-93DB-0720F9258C4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6D25738-9588-4489-88B8-48CAC91504D9}"/>
              </a:ext>
            </a:extLst>
          </p:cNvPr>
          <p:cNvSpPr>
            <a:spLocks noGrp="1"/>
          </p:cNvSpPr>
          <p:nvPr>
            <p:ph type="dt" sz="half" idx="10"/>
          </p:nvPr>
        </p:nvSpPr>
        <p:spPr/>
        <p:txBody>
          <a:bodyPr/>
          <a:lstStyle/>
          <a:p>
            <a:fld id="{7F3B7FA4-D818-4726-AF0D-CC36E810DD1F}"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83A532BA-EB70-428C-A230-29153C6B282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566881E-EEFE-49E7-B827-EE57A310099B}"/>
              </a:ext>
            </a:extLst>
          </p:cNvPr>
          <p:cNvSpPr>
            <a:spLocks noGrp="1"/>
          </p:cNvSpPr>
          <p:nvPr>
            <p:ph type="sldNum" sz="quarter" idx="12"/>
          </p:nvPr>
        </p:nvSpPr>
        <p:spPr/>
        <p:txBody>
          <a:bodyPr/>
          <a:lstStyle/>
          <a:p>
            <a:fld id="{43B99DEB-2CA7-418D-89BE-E669F23CFB81}" type="slidenum">
              <a:rPr lang="zh-CN" altLang="en-US" smtClean="0"/>
              <a:t>‹#›</a:t>
            </a:fld>
            <a:endParaRPr lang="zh-CN" altLang="en-US"/>
          </a:p>
        </p:txBody>
      </p:sp>
    </p:spTree>
    <p:extLst>
      <p:ext uri="{BB962C8B-B14F-4D97-AF65-F5344CB8AC3E}">
        <p14:creationId xmlns:p14="http://schemas.microsoft.com/office/powerpoint/2010/main" val="1187588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6B08749-7EDE-4510-AED9-EC7C39AA86CB}"/>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FB6F5DA3-EBE9-4CEC-86E1-1C8F7FEE19D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04A8BAA-27ED-4B07-83B2-1A29839F86BF}"/>
              </a:ext>
            </a:extLst>
          </p:cNvPr>
          <p:cNvSpPr>
            <a:spLocks noGrp="1"/>
          </p:cNvSpPr>
          <p:nvPr>
            <p:ph type="dt" sz="half" idx="10"/>
          </p:nvPr>
        </p:nvSpPr>
        <p:spPr/>
        <p:txBody>
          <a:bodyPr/>
          <a:lstStyle/>
          <a:p>
            <a:fld id="{7F3B7FA4-D818-4726-AF0D-CC36E810DD1F}"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BFA78CA1-E731-46B7-B2FF-EC338269867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B3813A4-32B9-4DA6-93A4-C192EBDE0E9C}"/>
              </a:ext>
            </a:extLst>
          </p:cNvPr>
          <p:cNvSpPr>
            <a:spLocks noGrp="1"/>
          </p:cNvSpPr>
          <p:nvPr>
            <p:ph type="sldNum" sz="quarter" idx="12"/>
          </p:nvPr>
        </p:nvSpPr>
        <p:spPr/>
        <p:txBody>
          <a:bodyPr/>
          <a:lstStyle/>
          <a:p>
            <a:fld id="{43B99DEB-2CA7-418D-89BE-E669F23CFB81}" type="slidenum">
              <a:rPr lang="zh-CN" altLang="en-US" smtClean="0"/>
              <a:t>‹#›</a:t>
            </a:fld>
            <a:endParaRPr lang="zh-CN" altLang="en-US"/>
          </a:p>
        </p:txBody>
      </p:sp>
    </p:spTree>
    <p:extLst>
      <p:ext uri="{BB962C8B-B14F-4D97-AF65-F5344CB8AC3E}">
        <p14:creationId xmlns:p14="http://schemas.microsoft.com/office/powerpoint/2010/main" val="13716320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826830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48290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2"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609463" indent="0" algn="ctr">
              <a:buNone/>
              <a:defRPr>
                <a:solidFill>
                  <a:schemeClr val="tx1">
                    <a:tint val="75000"/>
                  </a:schemeClr>
                </a:solidFill>
              </a:defRPr>
            </a:lvl2pPr>
            <a:lvl3pPr marL="1218926" indent="0" algn="ctr">
              <a:buNone/>
              <a:defRPr>
                <a:solidFill>
                  <a:schemeClr val="tx1">
                    <a:tint val="75000"/>
                  </a:schemeClr>
                </a:solidFill>
              </a:defRPr>
            </a:lvl3pPr>
            <a:lvl4pPr marL="1828388" indent="0" algn="ctr">
              <a:buNone/>
              <a:defRPr>
                <a:solidFill>
                  <a:schemeClr val="tx1">
                    <a:tint val="75000"/>
                  </a:schemeClr>
                </a:solidFill>
              </a:defRPr>
            </a:lvl4pPr>
            <a:lvl5pPr marL="2437851" indent="0" algn="ctr">
              <a:buNone/>
              <a:defRPr>
                <a:solidFill>
                  <a:schemeClr val="tx1">
                    <a:tint val="75000"/>
                  </a:schemeClr>
                </a:solidFill>
              </a:defRPr>
            </a:lvl5pPr>
            <a:lvl6pPr marL="3047314" indent="0" algn="ctr">
              <a:buNone/>
              <a:defRPr>
                <a:solidFill>
                  <a:schemeClr val="tx1">
                    <a:tint val="75000"/>
                  </a:schemeClr>
                </a:solidFill>
              </a:defRPr>
            </a:lvl6pPr>
            <a:lvl7pPr marL="3656777" indent="0" algn="ctr">
              <a:buNone/>
              <a:defRPr>
                <a:solidFill>
                  <a:schemeClr val="tx1">
                    <a:tint val="75000"/>
                  </a:schemeClr>
                </a:solidFill>
              </a:defRPr>
            </a:lvl7pPr>
            <a:lvl8pPr marL="4266240" indent="0" algn="ctr">
              <a:buNone/>
              <a:defRPr>
                <a:solidFill>
                  <a:schemeClr val="tx1">
                    <a:tint val="75000"/>
                  </a:schemeClr>
                </a:solidFill>
              </a:defRPr>
            </a:lvl8pPr>
            <a:lvl9pPr marL="487570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304416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2413149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6" y="4406902"/>
            <a:ext cx="10363200" cy="1362075"/>
          </a:xfrm>
        </p:spPr>
        <p:txBody>
          <a:bodyPr anchor="t"/>
          <a:lstStyle>
            <a:lvl1pPr algn="l">
              <a:defRPr sz="5399" b="1" cap="all"/>
            </a:lvl1pPr>
          </a:lstStyle>
          <a:p>
            <a:r>
              <a:rPr lang="en-US"/>
              <a:t>Click to edit Master title style</a:t>
            </a:r>
          </a:p>
        </p:txBody>
      </p:sp>
      <p:sp>
        <p:nvSpPr>
          <p:cNvPr id="3" name="Text Placeholder 2"/>
          <p:cNvSpPr>
            <a:spLocks noGrp="1"/>
          </p:cNvSpPr>
          <p:nvPr>
            <p:ph type="body" idx="1"/>
          </p:nvPr>
        </p:nvSpPr>
        <p:spPr>
          <a:xfrm>
            <a:off x="963086" y="2906714"/>
            <a:ext cx="10363200" cy="1500187"/>
          </a:xfrm>
        </p:spPr>
        <p:txBody>
          <a:bodyPr anchor="b"/>
          <a:lstStyle>
            <a:lvl1pPr marL="0" indent="0">
              <a:buNone/>
              <a:defRPr sz="2699">
                <a:solidFill>
                  <a:schemeClr val="tx1">
                    <a:tint val="75000"/>
                  </a:schemeClr>
                </a:solidFill>
              </a:defRPr>
            </a:lvl1pPr>
            <a:lvl2pPr marL="609463" indent="0">
              <a:buNone/>
              <a:defRPr sz="2400">
                <a:solidFill>
                  <a:schemeClr val="tx1">
                    <a:tint val="75000"/>
                  </a:schemeClr>
                </a:solidFill>
              </a:defRPr>
            </a:lvl2pPr>
            <a:lvl3pPr marL="1218926" indent="0">
              <a:buNone/>
              <a:defRPr sz="2200">
                <a:solidFill>
                  <a:schemeClr val="tx1">
                    <a:tint val="75000"/>
                  </a:schemeClr>
                </a:solidFill>
              </a:defRPr>
            </a:lvl3pPr>
            <a:lvl4pPr marL="1828388" indent="0">
              <a:buNone/>
              <a:defRPr sz="1900">
                <a:solidFill>
                  <a:schemeClr val="tx1">
                    <a:tint val="75000"/>
                  </a:schemeClr>
                </a:solidFill>
              </a:defRPr>
            </a:lvl4pPr>
            <a:lvl5pPr marL="2437851" indent="0">
              <a:buNone/>
              <a:defRPr sz="1900">
                <a:solidFill>
                  <a:schemeClr val="tx1">
                    <a:tint val="75000"/>
                  </a:schemeClr>
                </a:solidFill>
              </a:defRPr>
            </a:lvl5pPr>
            <a:lvl6pPr marL="3047314" indent="0">
              <a:buNone/>
              <a:defRPr sz="1900">
                <a:solidFill>
                  <a:schemeClr val="tx1">
                    <a:tint val="75000"/>
                  </a:schemeClr>
                </a:solidFill>
              </a:defRPr>
            </a:lvl6pPr>
            <a:lvl7pPr marL="3656777" indent="0">
              <a:buNone/>
              <a:defRPr sz="1900">
                <a:solidFill>
                  <a:schemeClr val="tx1">
                    <a:tint val="75000"/>
                  </a:schemeClr>
                </a:solidFill>
              </a:defRPr>
            </a:lvl7pPr>
            <a:lvl8pPr marL="4266240" indent="0">
              <a:buNone/>
              <a:defRPr sz="1900">
                <a:solidFill>
                  <a:schemeClr val="tx1">
                    <a:tint val="75000"/>
                  </a:schemeClr>
                </a:solidFill>
              </a:defRPr>
            </a:lvl8pPr>
            <a:lvl9pPr marL="4875703"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792869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2"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4455047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4"/>
            <a:ext cx="5386917"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4" name="Content Placeholder 3"/>
          <p:cNvSpPr>
            <a:spLocks noGrp="1"/>
          </p:cNvSpPr>
          <p:nvPr>
            <p:ph sz="half" idx="2"/>
          </p:nvPr>
        </p:nvSpPr>
        <p:spPr>
          <a:xfrm>
            <a:off x="609601" y="2174877"/>
            <a:ext cx="5386917"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3" y="1535114"/>
            <a:ext cx="5389033"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3373" y="2174877"/>
            <a:ext cx="5389033"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898008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108007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DF6D8D-3617-47DC-9DF1-E8FF541BF4F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DCC24E7-F0FC-4AA0-A517-71E3A0E3E42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4E6BF91-915D-47BE-8E3C-C28645703527}"/>
              </a:ext>
            </a:extLst>
          </p:cNvPr>
          <p:cNvSpPr>
            <a:spLocks noGrp="1"/>
          </p:cNvSpPr>
          <p:nvPr>
            <p:ph type="dt" sz="half" idx="10"/>
          </p:nvPr>
        </p:nvSpPr>
        <p:spPr/>
        <p:txBody>
          <a:bodyPr/>
          <a:lstStyle/>
          <a:p>
            <a:fld id="{7F3B7FA4-D818-4726-AF0D-CC36E810DD1F}"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3D521FBE-1045-4A7C-9A86-A1667929EBB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16ED8EE-1EF6-46D5-AB62-17655BED96F9}"/>
              </a:ext>
            </a:extLst>
          </p:cNvPr>
          <p:cNvSpPr>
            <a:spLocks noGrp="1"/>
          </p:cNvSpPr>
          <p:nvPr>
            <p:ph type="sldNum" sz="quarter" idx="12"/>
          </p:nvPr>
        </p:nvSpPr>
        <p:spPr/>
        <p:txBody>
          <a:bodyPr/>
          <a:lstStyle/>
          <a:p>
            <a:fld id="{43B99DEB-2CA7-418D-89BE-E669F23CFB81}" type="slidenum">
              <a:rPr lang="zh-CN" altLang="en-US" smtClean="0"/>
              <a:t>‹#›</a:t>
            </a:fld>
            <a:endParaRPr lang="zh-CN" altLang="en-US"/>
          </a:p>
        </p:txBody>
      </p:sp>
    </p:spTree>
    <p:extLst>
      <p:ext uri="{BB962C8B-B14F-4D97-AF65-F5344CB8AC3E}">
        <p14:creationId xmlns:p14="http://schemas.microsoft.com/office/powerpoint/2010/main" val="35086232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4" y="1031258"/>
            <a:ext cx="9912734" cy="4289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900057" y="6451899"/>
            <a:ext cx="391889" cy="2201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3601" y="6396227"/>
            <a:ext cx="2844800" cy="365125"/>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5039414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0305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699" b="1"/>
            </a:lvl1pPr>
          </a:lstStyle>
          <a:p>
            <a:r>
              <a:rPr lang="en-US"/>
              <a:t>Click to edit Master title style</a:t>
            </a:r>
          </a:p>
        </p:txBody>
      </p:sp>
      <p:sp>
        <p:nvSpPr>
          <p:cNvPr id="3" name="Content Placeholder 2"/>
          <p:cNvSpPr>
            <a:spLocks noGrp="1"/>
          </p:cNvSpPr>
          <p:nvPr>
            <p:ph idx="1"/>
          </p:nvPr>
        </p:nvSpPr>
        <p:spPr>
          <a:xfrm>
            <a:off x="4766734" y="273054"/>
            <a:ext cx="6815667" cy="5853113"/>
          </a:xfrm>
        </p:spPr>
        <p:txBody>
          <a:bodyPr/>
          <a:lstStyle>
            <a:lvl1pPr>
              <a:defRPr sz="4299"/>
            </a:lvl1pPr>
            <a:lvl2pPr>
              <a:defRPr sz="3799"/>
            </a:lvl2pPr>
            <a:lvl3pPr>
              <a:defRPr sz="3199"/>
            </a:lvl3pPr>
            <a:lvl4pPr>
              <a:defRPr sz="2699"/>
            </a:lvl4pPr>
            <a:lvl5pPr>
              <a:defRPr sz="2699"/>
            </a:lvl5pPr>
            <a:lvl6pPr>
              <a:defRPr sz="2699"/>
            </a:lvl6pPr>
            <a:lvl7pPr>
              <a:defRPr sz="2699"/>
            </a:lvl7pPr>
            <a:lvl8pPr>
              <a:defRPr sz="2699"/>
            </a:lvl8pPr>
            <a:lvl9pPr>
              <a:defRPr sz="26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5"/>
            <a:ext cx="4011084" cy="46910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968702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2699" b="1"/>
            </a:lvl1pPr>
          </a:lstStyle>
          <a:p>
            <a:r>
              <a:rPr lang="en-US"/>
              <a:t>Click to edit Master title style</a:t>
            </a:r>
          </a:p>
        </p:txBody>
      </p:sp>
      <p:sp>
        <p:nvSpPr>
          <p:cNvPr id="3" name="Picture Placeholder 2"/>
          <p:cNvSpPr>
            <a:spLocks noGrp="1"/>
          </p:cNvSpPr>
          <p:nvPr>
            <p:ph type="pic" idx="1"/>
          </p:nvPr>
        </p:nvSpPr>
        <p:spPr>
          <a:xfrm>
            <a:off x="2389717" y="612777"/>
            <a:ext cx="7315200" cy="4114800"/>
          </a:xfrm>
        </p:spPr>
        <p:txBody>
          <a:bodyPr/>
          <a:lstStyle>
            <a:lvl1pPr marL="0" indent="0">
              <a:buNone/>
              <a:defRPr sz="4299"/>
            </a:lvl1pPr>
            <a:lvl2pPr marL="609463" indent="0">
              <a:buNone/>
              <a:defRPr sz="3799"/>
            </a:lvl2pPr>
            <a:lvl3pPr marL="1218926" indent="0">
              <a:buNone/>
              <a:defRPr sz="3199"/>
            </a:lvl3pPr>
            <a:lvl4pPr marL="1828388" indent="0">
              <a:buNone/>
              <a:defRPr sz="2699"/>
            </a:lvl4pPr>
            <a:lvl5pPr marL="2437851" indent="0">
              <a:buNone/>
              <a:defRPr sz="2699"/>
            </a:lvl5pPr>
            <a:lvl6pPr marL="3047314" indent="0">
              <a:buNone/>
              <a:defRPr sz="2699"/>
            </a:lvl6pPr>
            <a:lvl7pPr marL="3656777" indent="0">
              <a:buNone/>
              <a:defRPr sz="2699"/>
            </a:lvl7pPr>
            <a:lvl8pPr marL="4266240" indent="0">
              <a:buNone/>
              <a:defRPr sz="2699"/>
            </a:lvl8pPr>
            <a:lvl9pPr marL="4875703" indent="0">
              <a:buNone/>
              <a:defRPr sz="2699"/>
            </a:lvl9pPr>
          </a:lstStyle>
          <a:p>
            <a:endParaRPr lang="en-US" dirty="0"/>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4319756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718784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2"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500187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73657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39930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57B3460-0933-4FB0-995A-CF6019F3E8EF}" type="datetimeFigureOut">
              <a:rPr lang="zh-CN" altLang="en-US" smtClean="0"/>
              <a:t>2019/4/23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5219161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57B3460-0933-4FB0-995A-CF6019F3E8EF}" type="datetimeFigureOut">
              <a:rPr lang="zh-CN" altLang="en-US" smtClean="0"/>
              <a:t>2019/4/23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34164405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EFBC9E-7DD9-474D-867A-8260F91D053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7313DF6-EE6A-4517-89F8-52E9392162F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0D3BF08E-CE7F-4DEA-AEC9-67F73928EA17}"/>
              </a:ext>
            </a:extLst>
          </p:cNvPr>
          <p:cNvSpPr>
            <a:spLocks noGrp="1"/>
          </p:cNvSpPr>
          <p:nvPr>
            <p:ph type="dt" sz="half" idx="10"/>
          </p:nvPr>
        </p:nvSpPr>
        <p:spPr/>
        <p:txBody>
          <a:bodyPr/>
          <a:lstStyle/>
          <a:p>
            <a:fld id="{7F3B7FA4-D818-4726-AF0D-CC36E810DD1F}"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78D5B8ED-C38A-4AE2-A247-CD14A13F5B4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10E3402-BED4-4BCA-A4A1-5BD8892AC05A}"/>
              </a:ext>
            </a:extLst>
          </p:cNvPr>
          <p:cNvSpPr>
            <a:spLocks noGrp="1"/>
          </p:cNvSpPr>
          <p:nvPr>
            <p:ph type="sldNum" sz="quarter" idx="12"/>
          </p:nvPr>
        </p:nvSpPr>
        <p:spPr/>
        <p:txBody>
          <a:bodyPr/>
          <a:lstStyle/>
          <a:p>
            <a:fld id="{43B99DEB-2CA7-418D-89BE-E669F23CFB81}" type="slidenum">
              <a:rPr lang="zh-CN" altLang="en-US" smtClean="0"/>
              <a:t>‹#›</a:t>
            </a:fld>
            <a:endParaRPr lang="zh-CN" altLang="en-US"/>
          </a:p>
        </p:txBody>
      </p:sp>
    </p:spTree>
    <p:extLst>
      <p:ext uri="{BB962C8B-B14F-4D97-AF65-F5344CB8AC3E}">
        <p14:creationId xmlns:p14="http://schemas.microsoft.com/office/powerpoint/2010/main" val="1698395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2540" y="1322070"/>
            <a:ext cx="12187555" cy="5534660"/>
          </a:xfrm>
          <a:prstGeom prst="rect">
            <a:avLst/>
          </a:prstGeom>
        </p:spPr>
      </p:pic>
      <p:pic>
        <p:nvPicPr>
          <p:cNvPr id="13" name="图片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10995" y="162098"/>
            <a:ext cx="1447165" cy="1237995"/>
          </a:xfrm>
          <a:prstGeom prst="rect">
            <a:avLst/>
          </a:prstGeom>
        </p:spPr>
      </p:pic>
      <p:pic>
        <p:nvPicPr>
          <p:cNvPr id="17" name="图片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6413" y="1062025"/>
            <a:ext cx="1772412" cy="1555040"/>
          </a:xfrm>
          <a:prstGeom prst="rect">
            <a:avLst/>
          </a:prstGeom>
        </p:spPr>
      </p:pic>
      <p:pic>
        <p:nvPicPr>
          <p:cNvPr id="18" name="图片 1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733900" y="1043621"/>
            <a:ext cx="1742440" cy="1591848"/>
          </a:xfrm>
          <a:prstGeom prst="rect">
            <a:avLst/>
          </a:prstGeom>
        </p:spPr>
      </p:pic>
      <p:pic>
        <p:nvPicPr>
          <p:cNvPr id="19" name="图片 1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24565" y="1140"/>
            <a:ext cx="1710690" cy="1558641"/>
          </a:xfrm>
          <a:prstGeom prst="rect">
            <a:avLst/>
          </a:prstGeom>
        </p:spPr>
      </p:pic>
    </p:spTree>
    <p:extLst>
      <p:ext uri="{BB962C8B-B14F-4D97-AF65-F5344CB8AC3E}">
        <p14:creationId xmlns:p14="http://schemas.microsoft.com/office/powerpoint/2010/main" val="1592934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2000"/>
                                        <p:tgtEl>
                                          <p:spTgt spid="17"/>
                                        </p:tgtEl>
                                      </p:cBhvr>
                                    </p:animEffect>
                                  </p:childTnLst>
                                </p:cTn>
                              </p:par>
                              <p:par>
                                <p:cTn id="12" presetID="21" presetClass="entr" presetSubtype="1"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heel(1)">
                                      <p:cBhvr>
                                        <p:cTn id="14" dur="2000"/>
                                        <p:tgtEl>
                                          <p:spTgt spid="18"/>
                                        </p:tgtEl>
                                      </p:cBhvr>
                                    </p:animEffect>
                                  </p:childTnLst>
                                </p:cTn>
                              </p:par>
                              <p:par>
                                <p:cTn id="15" presetID="21" presetClass="entr" presetSubtype="1"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heel(1)">
                                      <p:cBhvr>
                                        <p:cTn id="17" dur="2000"/>
                                        <p:tgtEl>
                                          <p:spTgt spid="19"/>
                                        </p:tgtEl>
                                      </p:cBhvr>
                                    </p:animEffect>
                                  </p:childTnLst>
                                </p:cTn>
                              </p:par>
                              <p:par>
                                <p:cTn id="18" presetID="21" presetClass="entr" presetSubtype="1"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heel(1)">
                                      <p:cBhvr>
                                        <p:cTn id="2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2540" y="1322070"/>
            <a:ext cx="12187555" cy="5534660"/>
          </a:xfrm>
          <a:prstGeom prst="rect">
            <a:avLst/>
          </a:prstGeom>
        </p:spPr>
      </p:pic>
    </p:spTree>
    <p:extLst>
      <p:ext uri="{BB962C8B-B14F-4D97-AF65-F5344CB8AC3E}">
        <p14:creationId xmlns:p14="http://schemas.microsoft.com/office/powerpoint/2010/main" val="3070601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strips(downRigh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DD9CBF-5CC1-4DEA-8EB7-2ACE9C72577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FA7794F-C3FB-41F5-8184-0D794587FF9A}"/>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B02B9F19-ABA8-4BE1-A3FD-F8971825EAAA}"/>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926B60C-A5E2-41CC-8AF4-4994628C89B8}"/>
              </a:ext>
            </a:extLst>
          </p:cNvPr>
          <p:cNvSpPr>
            <a:spLocks noGrp="1"/>
          </p:cNvSpPr>
          <p:nvPr>
            <p:ph type="dt" sz="half" idx="10"/>
          </p:nvPr>
        </p:nvSpPr>
        <p:spPr/>
        <p:txBody>
          <a:bodyPr/>
          <a:lstStyle/>
          <a:p>
            <a:fld id="{7F3B7FA4-D818-4726-AF0D-CC36E810DD1F}"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D9FAD05F-094F-4EA4-B134-CEE846AF419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2BD631A-4505-4973-B28F-9C896E5B2CB6}"/>
              </a:ext>
            </a:extLst>
          </p:cNvPr>
          <p:cNvSpPr>
            <a:spLocks noGrp="1"/>
          </p:cNvSpPr>
          <p:nvPr>
            <p:ph type="sldNum" sz="quarter" idx="12"/>
          </p:nvPr>
        </p:nvSpPr>
        <p:spPr/>
        <p:txBody>
          <a:bodyPr/>
          <a:lstStyle/>
          <a:p>
            <a:fld id="{43B99DEB-2CA7-418D-89BE-E669F23CFB81}" type="slidenum">
              <a:rPr lang="zh-CN" altLang="en-US" smtClean="0"/>
              <a:t>‹#›</a:t>
            </a:fld>
            <a:endParaRPr lang="zh-CN" altLang="en-US"/>
          </a:p>
        </p:txBody>
      </p:sp>
    </p:spTree>
    <p:extLst>
      <p:ext uri="{BB962C8B-B14F-4D97-AF65-F5344CB8AC3E}">
        <p14:creationId xmlns:p14="http://schemas.microsoft.com/office/powerpoint/2010/main" val="20707397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BA01D9-1E54-4817-A392-CD7400E6130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F7ACE83-7499-4EA7-8254-080F416096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EA831235-F3CE-45CF-864F-3A01B9F45EBC}"/>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5291CE5E-4CCF-4250-BC1E-6116AA3BE1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2F291A5C-D93A-4EBF-8919-716EAD902FF4}"/>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34808ACA-444F-4566-A177-C9533E2FAFD7}"/>
              </a:ext>
            </a:extLst>
          </p:cNvPr>
          <p:cNvSpPr>
            <a:spLocks noGrp="1"/>
          </p:cNvSpPr>
          <p:nvPr>
            <p:ph type="dt" sz="half" idx="10"/>
          </p:nvPr>
        </p:nvSpPr>
        <p:spPr/>
        <p:txBody>
          <a:bodyPr/>
          <a:lstStyle/>
          <a:p>
            <a:fld id="{7F3B7FA4-D818-4726-AF0D-CC36E810DD1F}" type="datetimeFigureOut">
              <a:rPr lang="zh-CN" altLang="en-US" smtClean="0"/>
              <a:t>2019/4/23 Tuesday</a:t>
            </a:fld>
            <a:endParaRPr lang="zh-CN" altLang="en-US"/>
          </a:p>
        </p:txBody>
      </p:sp>
      <p:sp>
        <p:nvSpPr>
          <p:cNvPr id="8" name="页脚占位符 7">
            <a:extLst>
              <a:ext uri="{FF2B5EF4-FFF2-40B4-BE49-F238E27FC236}">
                <a16:creationId xmlns:a16="http://schemas.microsoft.com/office/drawing/2014/main" id="{5249FB68-49CE-4729-92D4-DD84453471C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91F83D6-28E9-4760-B82C-BFFE3D5BB903}"/>
              </a:ext>
            </a:extLst>
          </p:cNvPr>
          <p:cNvSpPr>
            <a:spLocks noGrp="1"/>
          </p:cNvSpPr>
          <p:nvPr>
            <p:ph type="sldNum" sz="quarter" idx="12"/>
          </p:nvPr>
        </p:nvSpPr>
        <p:spPr/>
        <p:txBody>
          <a:bodyPr/>
          <a:lstStyle/>
          <a:p>
            <a:fld id="{43B99DEB-2CA7-418D-89BE-E669F23CFB81}" type="slidenum">
              <a:rPr lang="zh-CN" altLang="en-US" smtClean="0"/>
              <a:t>‹#›</a:t>
            </a:fld>
            <a:endParaRPr lang="zh-CN" altLang="en-US"/>
          </a:p>
        </p:txBody>
      </p:sp>
    </p:spTree>
    <p:extLst>
      <p:ext uri="{BB962C8B-B14F-4D97-AF65-F5344CB8AC3E}">
        <p14:creationId xmlns:p14="http://schemas.microsoft.com/office/powerpoint/2010/main" val="1713568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AEE7A1-7E91-4B64-B3D6-EFAB8196F10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20867BE-0F79-4847-8F3F-234016C3F9E6}"/>
              </a:ext>
            </a:extLst>
          </p:cNvPr>
          <p:cNvSpPr>
            <a:spLocks noGrp="1"/>
          </p:cNvSpPr>
          <p:nvPr>
            <p:ph type="dt" sz="half" idx="10"/>
          </p:nvPr>
        </p:nvSpPr>
        <p:spPr/>
        <p:txBody>
          <a:bodyPr/>
          <a:lstStyle/>
          <a:p>
            <a:fld id="{7F3B7FA4-D818-4726-AF0D-CC36E810DD1F}" type="datetimeFigureOut">
              <a:rPr lang="zh-CN" altLang="en-US" smtClean="0"/>
              <a:t>2019/4/23 Tuesday</a:t>
            </a:fld>
            <a:endParaRPr lang="zh-CN" altLang="en-US"/>
          </a:p>
        </p:txBody>
      </p:sp>
      <p:sp>
        <p:nvSpPr>
          <p:cNvPr id="4" name="页脚占位符 3">
            <a:extLst>
              <a:ext uri="{FF2B5EF4-FFF2-40B4-BE49-F238E27FC236}">
                <a16:creationId xmlns:a16="http://schemas.microsoft.com/office/drawing/2014/main" id="{BFE42421-F78D-4FA9-AD79-7E28D13ED9F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EAC646A-FF52-4BDD-BF1A-7F5FC10A987D}"/>
              </a:ext>
            </a:extLst>
          </p:cNvPr>
          <p:cNvSpPr>
            <a:spLocks noGrp="1"/>
          </p:cNvSpPr>
          <p:nvPr>
            <p:ph type="sldNum" sz="quarter" idx="12"/>
          </p:nvPr>
        </p:nvSpPr>
        <p:spPr/>
        <p:txBody>
          <a:bodyPr/>
          <a:lstStyle/>
          <a:p>
            <a:fld id="{43B99DEB-2CA7-418D-89BE-E669F23CFB81}" type="slidenum">
              <a:rPr lang="zh-CN" altLang="en-US" smtClean="0"/>
              <a:t>‹#›</a:t>
            </a:fld>
            <a:endParaRPr lang="zh-CN" altLang="en-US"/>
          </a:p>
        </p:txBody>
      </p:sp>
    </p:spTree>
    <p:extLst>
      <p:ext uri="{BB962C8B-B14F-4D97-AF65-F5344CB8AC3E}">
        <p14:creationId xmlns:p14="http://schemas.microsoft.com/office/powerpoint/2010/main" val="37001940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9DEC3B4-AF0C-4C9C-BD56-FECD6CD6E3DD}"/>
              </a:ext>
            </a:extLst>
          </p:cNvPr>
          <p:cNvSpPr>
            <a:spLocks noGrp="1"/>
          </p:cNvSpPr>
          <p:nvPr>
            <p:ph type="dt" sz="half" idx="10"/>
          </p:nvPr>
        </p:nvSpPr>
        <p:spPr/>
        <p:txBody>
          <a:bodyPr/>
          <a:lstStyle/>
          <a:p>
            <a:fld id="{7F3B7FA4-D818-4726-AF0D-CC36E810DD1F}" type="datetimeFigureOut">
              <a:rPr lang="zh-CN" altLang="en-US" smtClean="0"/>
              <a:t>2019/4/23 Tuesday</a:t>
            </a:fld>
            <a:endParaRPr lang="zh-CN" altLang="en-US"/>
          </a:p>
        </p:txBody>
      </p:sp>
      <p:sp>
        <p:nvSpPr>
          <p:cNvPr id="3" name="页脚占位符 2">
            <a:extLst>
              <a:ext uri="{FF2B5EF4-FFF2-40B4-BE49-F238E27FC236}">
                <a16:creationId xmlns:a16="http://schemas.microsoft.com/office/drawing/2014/main" id="{373EEB08-B218-4108-AED2-BEF4C7688D2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E1E9183-7CD3-46CA-B4AF-ADAD42EC5421}"/>
              </a:ext>
            </a:extLst>
          </p:cNvPr>
          <p:cNvSpPr>
            <a:spLocks noGrp="1"/>
          </p:cNvSpPr>
          <p:nvPr>
            <p:ph type="sldNum" sz="quarter" idx="12"/>
          </p:nvPr>
        </p:nvSpPr>
        <p:spPr/>
        <p:txBody>
          <a:bodyPr/>
          <a:lstStyle/>
          <a:p>
            <a:fld id="{43B99DEB-2CA7-418D-89BE-E669F23CFB81}" type="slidenum">
              <a:rPr lang="zh-CN" altLang="en-US" smtClean="0"/>
              <a:t>‹#›</a:t>
            </a:fld>
            <a:endParaRPr lang="zh-CN" altLang="en-US"/>
          </a:p>
        </p:txBody>
      </p:sp>
    </p:spTree>
    <p:extLst>
      <p:ext uri="{BB962C8B-B14F-4D97-AF65-F5344CB8AC3E}">
        <p14:creationId xmlns:p14="http://schemas.microsoft.com/office/powerpoint/2010/main" val="16635371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CF1475-D7ED-4B99-83BD-1B5471727C3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AAB66A5-C740-4964-B5D5-5FA152C398B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55BB7C08-782C-458A-8CD6-5D288AA903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DE21290-C629-4FEF-8E94-17C61C236F04}"/>
              </a:ext>
            </a:extLst>
          </p:cNvPr>
          <p:cNvSpPr>
            <a:spLocks noGrp="1"/>
          </p:cNvSpPr>
          <p:nvPr>
            <p:ph type="dt" sz="half" idx="10"/>
          </p:nvPr>
        </p:nvSpPr>
        <p:spPr/>
        <p:txBody>
          <a:bodyPr/>
          <a:lstStyle/>
          <a:p>
            <a:fld id="{7F3B7FA4-D818-4726-AF0D-CC36E810DD1F}"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C531B8EA-9A1C-40A8-ADF3-554F8CDE9B8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771860B-78FA-4E99-9DD0-E22D64654EFB}"/>
              </a:ext>
            </a:extLst>
          </p:cNvPr>
          <p:cNvSpPr>
            <a:spLocks noGrp="1"/>
          </p:cNvSpPr>
          <p:nvPr>
            <p:ph type="sldNum" sz="quarter" idx="12"/>
          </p:nvPr>
        </p:nvSpPr>
        <p:spPr/>
        <p:txBody>
          <a:bodyPr/>
          <a:lstStyle/>
          <a:p>
            <a:fld id="{43B99DEB-2CA7-418D-89BE-E669F23CFB81}" type="slidenum">
              <a:rPr lang="zh-CN" altLang="en-US" smtClean="0"/>
              <a:t>‹#›</a:t>
            </a:fld>
            <a:endParaRPr lang="zh-CN" altLang="en-US"/>
          </a:p>
        </p:txBody>
      </p:sp>
    </p:spTree>
    <p:extLst>
      <p:ext uri="{BB962C8B-B14F-4D97-AF65-F5344CB8AC3E}">
        <p14:creationId xmlns:p14="http://schemas.microsoft.com/office/powerpoint/2010/main" val="31634328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27269AE-63E2-439C-8CF3-DEC167C1219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7075458E-A231-4094-BE4C-956DCAE4D13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0FD8147-7648-45E4-ACC0-F2FA0A679F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7F14977-893D-479C-9812-76935CF58DD7}"/>
              </a:ext>
            </a:extLst>
          </p:cNvPr>
          <p:cNvSpPr>
            <a:spLocks noGrp="1"/>
          </p:cNvSpPr>
          <p:nvPr>
            <p:ph type="dt" sz="half" idx="10"/>
          </p:nvPr>
        </p:nvSpPr>
        <p:spPr/>
        <p:txBody>
          <a:bodyPr/>
          <a:lstStyle/>
          <a:p>
            <a:fld id="{7F3B7FA4-D818-4726-AF0D-CC36E810DD1F}"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CF18B125-A079-4A96-B10D-C20D8E868BC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059AFB3-40E4-4242-AF4B-AC4FA832BB62}"/>
              </a:ext>
            </a:extLst>
          </p:cNvPr>
          <p:cNvSpPr>
            <a:spLocks noGrp="1"/>
          </p:cNvSpPr>
          <p:nvPr>
            <p:ph type="sldNum" sz="quarter" idx="12"/>
          </p:nvPr>
        </p:nvSpPr>
        <p:spPr/>
        <p:txBody>
          <a:bodyPr/>
          <a:lstStyle/>
          <a:p>
            <a:fld id="{43B99DEB-2CA7-418D-89BE-E669F23CFB81}" type="slidenum">
              <a:rPr lang="zh-CN" altLang="en-US" smtClean="0"/>
              <a:t>‹#›</a:t>
            </a:fld>
            <a:endParaRPr lang="zh-CN" altLang="en-US"/>
          </a:p>
        </p:txBody>
      </p:sp>
    </p:spTree>
    <p:extLst>
      <p:ext uri="{BB962C8B-B14F-4D97-AF65-F5344CB8AC3E}">
        <p14:creationId xmlns:p14="http://schemas.microsoft.com/office/powerpoint/2010/main" val="34595598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1.jp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5" Type="http://schemas.openxmlformats.org/officeDocument/2006/relationships/theme" Target="../theme/theme3.xml"/><Relationship Id="rId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56F6867-BF4C-4988-A0E5-3AAEBF9DE70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1090AB1-D24E-4ACB-A141-6110C782C6C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D9EBD90-1EF5-448B-87D1-80041E5718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B7FA4-D818-4726-AF0D-CC36E810DD1F}"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F2647BD9-F991-482E-A1D4-ED5B2B82D63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922691F-4A93-4B01-8460-4206DCDF3B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B99DEB-2CA7-418D-89BE-E669F23CFB81}" type="slidenum">
              <a:rPr lang="zh-CN" altLang="en-US" smtClean="0"/>
              <a:t>‹#›</a:t>
            </a:fld>
            <a:endParaRPr lang="zh-CN" altLang="en-US"/>
          </a:p>
        </p:txBody>
      </p:sp>
    </p:spTree>
    <p:extLst>
      <p:ext uri="{BB962C8B-B14F-4D97-AF65-F5344CB8AC3E}">
        <p14:creationId xmlns:p14="http://schemas.microsoft.com/office/powerpoint/2010/main" val="29113794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74640"/>
            <a:ext cx="10972800" cy="1143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601" y="1600202"/>
            <a:ext cx="10972800" cy="4525963"/>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1" y="6356353"/>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2" y="6356353"/>
            <a:ext cx="3860800"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1" y="6356353"/>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87028761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hf hdr="0" ftr="0" dt="0"/>
  <p:txStyles>
    <p:titleStyle>
      <a:lvl1pPr algn="ctr" defTabSz="1218926" rtl="0" eaLnBrk="1" latinLnBrk="0" hangingPunct="1">
        <a:spcBef>
          <a:spcPct val="0"/>
        </a:spcBef>
        <a:buNone/>
        <a:defRPr sz="5899" kern="1200">
          <a:solidFill>
            <a:schemeClr val="tx1"/>
          </a:solidFill>
          <a:latin typeface="+mj-lt"/>
          <a:ea typeface="+mj-ea"/>
          <a:cs typeface="+mj-cs"/>
        </a:defRPr>
      </a:lvl1pPr>
    </p:titleStyle>
    <p:bodyStyle>
      <a:lvl1pPr marL="457098" indent="-457098" algn="l" defTabSz="1218926" rtl="0" eaLnBrk="1" latinLnBrk="0" hangingPunct="1">
        <a:spcBef>
          <a:spcPct val="20000"/>
        </a:spcBef>
        <a:buFont typeface="Arial" pitchFamily="34" charset="0"/>
        <a:buChar char="•"/>
        <a:defRPr sz="4299" kern="1200">
          <a:solidFill>
            <a:schemeClr val="tx1"/>
          </a:solidFill>
          <a:latin typeface="+mn-lt"/>
          <a:ea typeface="+mn-ea"/>
          <a:cs typeface="+mn-cs"/>
        </a:defRPr>
      </a:lvl1pPr>
      <a:lvl2pPr marL="990377" indent="-380914" algn="l" defTabSz="1218926" rtl="0" eaLnBrk="1" latinLnBrk="0" hangingPunct="1">
        <a:spcBef>
          <a:spcPct val="20000"/>
        </a:spcBef>
        <a:buFont typeface="Arial" pitchFamily="34" charset="0"/>
        <a:buChar char="–"/>
        <a:defRPr sz="3799" kern="1200">
          <a:solidFill>
            <a:schemeClr val="tx1"/>
          </a:solidFill>
          <a:latin typeface="+mn-lt"/>
          <a:ea typeface="+mn-ea"/>
          <a:cs typeface="+mn-cs"/>
        </a:defRPr>
      </a:lvl2pPr>
      <a:lvl3pPr marL="1523657" indent="-304731" algn="l" defTabSz="1218926" rtl="0" eaLnBrk="1" latinLnBrk="0" hangingPunct="1">
        <a:spcBef>
          <a:spcPct val="20000"/>
        </a:spcBef>
        <a:buFont typeface="Arial" pitchFamily="34" charset="0"/>
        <a:buChar char="•"/>
        <a:defRPr sz="3199" kern="1200">
          <a:solidFill>
            <a:schemeClr val="tx1"/>
          </a:solidFill>
          <a:latin typeface="+mn-lt"/>
          <a:ea typeface="+mn-ea"/>
          <a:cs typeface="+mn-cs"/>
        </a:defRPr>
      </a:lvl3pPr>
      <a:lvl4pPr marL="2133120"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4pPr>
      <a:lvl5pPr marL="274258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5pPr>
      <a:lvl6pPr marL="3352045"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6pPr>
      <a:lvl7pPr marL="3961509"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7pPr>
      <a:lvl8pPr marL="457097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8pPr>
      <a:lvl9pPr marL="5180434"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9pPr>
    </p:bodyStyle>
    <p:otherStyle>
      <a:defPPr>
        <a:defRPr lang="en-US"/>
      </a:defPPr>
      <a:lvl1pPr marL="0" algn="l" defTabSz="1218926" rtl="0" eaLnBrk="1" latinLnBrk="0" hangingPunct="1">
        <a:defRPr sz="2400" kern="1200">
          <a:solidFill>
            <a:schemeClr val="tx1"/>
          </a:solidFill>
          <a:latin typeface="+mn-lt"/>
          <a:ea typeface="+mn-ea"/>
          <a:cs typeface="+mn-cs"/>
        </a:defRPr>
      </a:lvl1pPr>
      <a:lvl2pPr marL="609463" algn="l" defTabSz="1218926" rtl="0" eaLnBrk="1" latinLnBrk="0" hangingPunct="1">
        <a:defRPr sz="2400" kern="1200">
          <a:solidFill>
            <a:schemeClr val="tx1"/>
          </a:solidFill>
          <a:latin typeface="+mn-lt"/>
          <a:ea typeface="+mn-ea"/>
          <a:cs typeface="+mn-cs"/>
        </a:defRPr>
      </a:lvl2pPr>
      <a:lvl3pPr marL="1218926" algn="l" defTabSz="1218926" rtl="0" eaLnBrk="1" latinLnBrk="0" hangingPunct="1">
        <a:defRPr sz="2400" kern="1200">
          <a:solidFill>
            <a:schemeClr val="tx1"/>
          </a:solidFill>
          <a:latin typeface="+mn-lt"/>
          <a:ea typeface="+mn-ea"/>
          <a:cs typeface="+mn-cs"/>
        </a:defRPr>
      </a:lvl3pPr>
      <a:lvl4pPr marL="1828388" algn="l" defTabSz="1218926" rtl="0" eaLnBrk="1" latinLnBrk="0" hangingPunct="1">
        <a:defRPr sz="2400" kern="1200">
          <a:solidFill>
            <a:schemeClr val="tx1"/>
          </a:solidFill>
          <a:latin typeface="+mn-lt"/>
          <a:ea typeface="+mn-ea"/>
          <a:cs typeface="+mn-cs"/>
        </a:defRPr>
      </a:lvl4pPr>
      <a:lvl5pPr marL="2437851" algn="l" defTabSz="1218926" rtl="0" eaLnBrk="1" latinLnBrk="0" hangingPunct="1">
        <a:defRPr sz="2400" kern="1200">
          <a:solidFill>
            <a:schemeClr val="tx1"/>
          </a:solidFill>
          <a:latin typeface="+mn-lt"/>
          <a:ea typeface="+mn-ea"/>
          <a:cs typeface="+mn-cs"/>
        </a:defRPr>
      </a:lvl5pPr>
      <a:lvl6pPr marL="3047314" algn="l" defTabSz="1218926" rtl="0" eaLnBrk="1" latinLnBrk="0" hangingPunct="1">
        <a:defRPr sz="2400" kern="1200">
          <a:solidFill>
            <a:schemeClr val="tx1"/>
          </a:solidFill>
          <a:latin typeface="+mn-lt"/>
          <a:ea typeface="+mn-ea"/>
          <a:cs typeface="+mn-cs"/>
        </a:defRPr>
      </a:lvl6pPr>
      <a:lvl7pPr marL="3656777" algn="l" defTabSz="1218926" rtl="0" eaLnBrk="1" latinLnBrk="0" hangingPunct="1">
        <a:defRPr sz="2400" kern="1200">
          <a:solidFill>
            <a:schemeClr val="tx1"/>
          </a:solidFill>
          <a:latin typeface="+mn-lt"/>
          <a:ea typeface="+mn-ea"/>
          <a:cs typeface="+mn-cs"/>
        </a:defRPr>
      </a:lvl7pPr>
      <a:lvl8pPr marL="4266240" algn="l" defTabSz="1218926" rtl="0" eaLnBrk="1" latinLnBrk="0" hangingPunct="1">
        <a:defRPr sz="2400" kern="1200">
          <a:solidFill>
            <a:schemeClr val="tx1"/>
          </a:solidFill>
          <a:latin typeface="+mn-lt"/>
          <a:ea typeface="+mn-ea"/>
          <a:cs typeface="+mn-cs"/>
        </a:defRPr>
      </a:lvl8pPr>
      <a:lvl9pPr marL="4875703" algn="l" defTabSz="1218926"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7B3460-0933-4FB0-995A-CF6019F3E8EF}" type="datetimeFigureOut">
              <a:rPr lang="zh-CN" altLang="en-US" smtClean="0"/>
              <a:t>2019/4/23 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2011172805"/>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2.xml"/><Relationship Id="rId5" Type="http://schemas.openxmlformats.org/officeDocument/2006/relationships/image" Target="../media/image17.jp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18.jpg"/><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20.jpg"/><Relationship Id="rId4" Type="http://schemas.openxmlformats.org/officeDocument/2006/relationships/image" Target="../media/image19.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3.xml"/><Relationship Id="rId5" Type="http://schemas.openxmlformats.org/officeDocument/2006/relationships/image" Target="../media/image21.jp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4.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5.xml"/><Relationship Id="rId5" Type="http://schemas.openxmlformats.org/officeDocument/2006/relationships/image" Target="../media/image24.jp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6.xml"/><Relationship Id="rId5" Type="http://schemas.openxmlformats.org/officeDocument/2006/relationships/image" Target="../media/image9.jp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7.xml"/><Relationship Id="rId6" Type="http://schemas.openxmlformats.org/officeDocument/2006/relationships/image" Target="../media/image16.jpg"/><Relationship Id="rId5" Type="http://schemas.openxmlformats.org/officeDocument/2006/relationships/image" Target="../media/image25.jp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8.xml"/><Relationship Id="rId5" Type="http://schemas.openxmlformats.org/officeDocument/2006/relationships/image" Target="../media/image26.jp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9.xml"/><Relationship Id="rId5" Type="http://schemas.openxmlformats.org/officeDocument/2006/relationships/image" Target="../media/image27.jp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8.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9.jp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12.jp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3.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1.xml"/><Relationship Id="rId5" Type="http://schemas.openxmlformats.org/officeDocument/2006/relationships/image" Target="../media/image14.jp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16.jp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7079" y="84696"/>
            <a:ext cx="1447577" cy="1237995"/>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6026" y="669971"/>
            <a:ext cx="1772412" cy="1555040"/>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96384" y="1034942"/>
            <a:ext cx="1742899" cy="1591848"/>
          </a:xfrm>
          <a:prstGeom prst="rect">
            <a:avLst/>
          </a:prstGeom>
        </p:spPr>
      </p:pic>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64736" y="-18985"/>
            <a:ext cx="1710704" cy="1558641"/>
          </a:xfrm>
          <a:prstGeom prst="rect">
            <a:avLst/>
          </a:prstGeom>
        </p:spPr>
      </p:pic>
      <p:sp>
        <p:nvSpPr>
          <p:cNvPr id="24" name="TextBox 4"/>
          <p:cNvSpPr txBox="1"/>
          <p:nvPr/>
        </p:nvSpPr>
        <p:spPr>
          <a:xfrm>
            <a:off x="3574382" y="2458655"/>
            <a:ext cx="4620708" cy="522971"/>
          </a:xfrm>
          <a:prstGeom prst="rect">
            <a:avLst/>
          </a:prstGeom>
          <a:noFill/>
        </p:spPr>
        <p:txBody>
          <a:bodyPr wrap="none" rtlCol="0">
            <a:spAutoFit/>
          </a:bodyPr>
          <a:lstStyle/>
          <a:p>
            <a:pPr algn="ctr"/>
            <a:r>
              <a:rPr lang="zh-CN" altLang="en-US" sz="2799" spc="600" dirty="0">
                <a:solidFill>
                  <a:schemeClr val="bg1"/>
                </a:solidFill>
                <a:latin typeface="张海山锐线体简" panose="02000000000000000000" pitchFamily="2" charset="-122"/>
                <a:ea typeface="张海山锐线体简" panose="02000000000000000000" pitchFamily="2" charset="-122"/>
              </a:rPr>
              <a:t>夏</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季</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教</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育</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类</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通</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用</a:t>
            </a:r>
            <a:endParaRPr lang="en-US" altLang="zh-CN" sz="2799" spc="600" dirty="0">
              <a:solidFill>
                <a:schemeClr val="bg1"/>
              </a:solidFill>
              <a:latin typeface="张海山锐线体简" panose="02000000000000000000" pitchFamily="2" charset="-122"/>
              <a:ea typeface="张海山锐线体简" panose="02000000000000000000" pitchFamily="2" charset="-122"/>
            </a:endParaRPr>
          </a:p>
        </p:txBody>
      </p:sp>
      <p:sp>
        <p:nvSpPr>
          <p:cNvPr id="26" name="TextBox 4"/>
          <p:cNvSpPr txBox="1"/>
          <p:nvPr/>
        </p:nvSpPr>
        <p:spPr>
          <a:xfrm>
            <a:off x="3855061" y="875045"/>
            <a:ext cx="3998887" cy="1877003"/>
          </a:xfrm>
          <a:prstGeom prst="rect">
            <a:avLst/>
          </a:prstGeom>
          <a:noFill/>
        </p:spPr>
        <p:txBody>
          <a:bodyPr wrap="none" rtlCol="0">
            <a:spAutoFit/>
          </a:bodyPr>
          <a:lstStyle/>
          <a:p>
            <a:pPr algn="ctr"/>
            <a:r>
              <a:rPr lang="zh-CN" altLang="en-US" sz="3999" spc="-150" dirty="0">
                <a:solidFill>
                  <a:srgbClr val="519B5C"/>
                </a:solidFill>
                <a:latin typeface="华文新魏" panose="02010800040101010101" pitchFamily="2" charset="-122"/>
                <a:ea typeface="华文新魏" panose="02010800040101010101" pitchFamily="2" charset="-122"/>
              </a:rPr>
              <a:t>          </a:t>
            </a:r>
            <a:r>
              <a:rPr lang="zh-CN" altLang="en-US" sz="3999" spc="-150" dirty="0">
                <a:solidFill>
                  <a:srgbClr val="FF0000"/>
                </a:solidFill>
                <a:latin typeface="华文新魏" panose="02010800040101010101" pitchFamily="2" charset="-122"/>
                <a:ea typeface="华文新魏" panose="02010800040101010101" pitchFamily="2" charset="-122"/>
              </a:rPr>
              <a:t>第四章</a:t>
            </a:r>
            <a:r>
              <a:rPr lang="zh-CN" altLang="en-US" sz="7199" spc="-150" dirty="0">
                <a:solidFill>
                  <a:srgbClr val="519B5C"/>
                </a:solidFill>
                <a:latin typeface="华文新魏" panose="02010800040101010101" pitchFamily="2" charset="-122"/>
                <a:ea typeface="华文新魏" panose="02010800040101010101" pitchFamily="2" charset="-122"/>
              </a:rPr>
              <a:t>　 </a:t>
            </a:r>
            <a:endParaRPr lang="en-US" altLang="zh-CN" sz="7199" spc="-150" dirty="0">
              <a:solidFill>
                <a:srgbClr val="519B5C"/>
              </a:solidFill>
              <a:latin typeface="华文新魏" panose="02010800040101010101" pitchFamily="2" charset="-122"/>
              <a:ea typeface="华文新魏" panose="02010800040101010101" pitchFamily="2" charset="-122"/>
            </a:endParaRPr>
          </a:p>
          <a:p>
            <a:pPr algn="ctr"/>
            <a:r>
              <a:rPr lang="zh-CN" altLang="en-US" sz="4399" spc="-150" dirty="0">
                <a:solidFill>
                  <a:srgbClr val="519B5C"/>
                </a:solidFill>
                <a:latin typeface="华文新魏" panose="02010800040101010101" pitchFamily="2" charset="-122"/>
                <a:ea typeface="华文新魏" panose="02010800040101010101" pitchFamily="2" charset="-122"/>
              </a:rPr>
              <a:t>学前儿童的注意</a:t>
            </a:r>
            <a:endParaRPr lang="en-US" altLang="zh-CN" sz="4399" spc="-150" dirty="0">
              <a:solidFill>
                <a:srgbClr val="519B5C"/>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2600"/>
                                </p:stCondLst>
                                <p:childTnLst>
                                  <p:par>
                                    <p:cTn id="13" presetID="14" presetClass="entr" presetSubtype="10" fill="hold" grpId="0" nodeType="afterEffect">
                                      <p:stCondLst>
                                        <p:cond delay="0"/>
                                      </p:stCondLst>
                                      <p:iterate type="lt">
                                        <p:tmPct val="3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250"/>
                                            <p:tgtEl>
                                              <p:spTgt spid="24"/>
                                            </p:tgtEl>
                                          </p:cBhvr>
                                        </p:animEffect>
                                      </p:childTnLst>
                                    </p:cTn>
                                  </p:par>
                                </p:childTnLst>
                              </p:cTn>
                            </p:par>
                            <p:par>
                              <p:cTn id="16" fill="hold">
                                <p:stCondLst>
                                  <p:cond delay="3750"/>
                                </p:stCondLst>
                                <p:childTnLst>
                                  <p:par>
                                    <p:cTn id="17" presetID="2" presetClass="entr" presetSubtype="9" fill="hold" nodeType="afterEffect" p14:presetBounceEnd="50000">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14:bounceEnd="50000">
                                          <p:cBhvr additive="base">
                                            <p:cTn id="19"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14:presetBounceEnd="50000">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14:bounceEnd="50000">
                                          <p:cBhvr additive="base">
                                            <p:cTn id="23"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14:presetBounceEnd="50000">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14:bounceEnd="50000">
                                          <p:cBhvr additive="base">
                                            <p:cTn id="27"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14:presetBounceEnd="50000">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14:bounceEnd="50000">
                                          <p:cBhvr additive="base">
                                            <p:cTn id="31" dur="5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2600"/>
                                </p:stCondLst>
                                <p:childTnLst>
                                  <p:par>
                                    <p:cTn id="13" presetID="14" presetClass="entr" presetSubtype="10" fill="hold" grpId="0" nodeType="afterEffect">
                                      <p:stCondLst>
                                        <p:cond delay="0"/>
                                      </p:stCondLst>
                                      <p:iterate type="lt">
                                        <p:tmPct val="3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250"/>
                                            <p:tgtEl>
                                              <p:spTgt spid="24"/>
                                            </p:tgtEl>
                                          </p:cBhvr>
                                        </p:animEffect>
                                      </p:childTnLst>
                                    </p:cTn>
                                  </p:par>
                                </p:childTnLst>
                              </p:cTn>
                            </p:par>
                            <p:par>
                              <p:cTn id="16" fill="hold">
                                <p:stCondLst>
                                  <p:cond delay="3750"/>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73962"/>
            <a:ext cx="12187592" cy="6855520"/>
          </a:xfrm>
          <a:prstGeom prst="rect">
            <a:avLst/>
          </a:prstGeom>
        </p:spPr>
      </p:pic>
      <p:sp>
        <p:nvSpPr>
          <p:cNvPr id="10" name="Shape 18"/>
          <p:cNvSpPr/>
          <p:nvPr/>
        </p:nvSpPr>
        <p:spPr>
          <a:xfrm>
            <a:off x="4258651" y="1559881"/>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258652" y="1476280"/>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华文新魏" panose="02010800040101010101" pitchFamily="2" charset="-122"/>
                <a:ea typeface="华文新魏" panose="02010800040101010101" pitchFamily="2" charset="-122"/>
              </a:rPr>
              <a:t>第二节</a:t>
            </a:r>
            <a:endParaRPr lang="zh-CN" altLang="en-US" sz="3599"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2050302" y="2544700"/>
            <a:ext cx="6954140" cy="769263"/>
          </a:xfrm>
          <a:prstGeom prst="rect">
            <a:avLst/>
          </a:prstGeom>
        </p:spPr>
        <p:txBody>
          <a:bodyPr wrap="none">
            <a:spAutoFit/>
          </a:bodyPr>
          <a:lstStyle/>
          <a:p>
            <a:r>
              <a:rPr kumimoji="1" lang="zh-CN" altLang="en-US" sz="4399" dirty="0">
                <a:solidFill>
                  <a:srgbClr val="699E56"/>
                </a:solidFill>
                <a:latin typeface="华文新魏" panose="02010800040101010101" pitchFamily="2" charset="-122"/>
                <a:ea typeface="华文新魏" panose="02010800040101010101" pitchFamily="2" charset="-122"/>
              </a:rPr>
              <a:t>学前儿童注意的产生与发展</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285266078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AC6A1F63-9673-4DA5-A835-2BEEF826F1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18" name="Freeform 53">
            <a:extLst>
              <a:ext uri="{FF2B5EF4-FFF2-40B4-BE49-F238E27FC236}">
                <a16:creationId xmlns:a16="http://schemas.microsoft.com/office/drawing/2014/main" id="{340CF75E-D05F-4BF6-8157-A6F2CB06F455}"/>
              </a:ext>
            </a:extLst>
          </p:cNvPr>
          <p:cNvSpPr/>
          <p:nvPr>
            <p:custDataLst>
              <p:tags r:id="rId1"/>
            </p:custDataLst>
          </p:nvPr>
        </p:nvSpPr>
        <p:spPr bwMode="auto">
          <a:xfrm rot="10800000">
            <a:off x="0" y="946768"/>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6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 name="箭头: 五边形 1">
            <a:extLst>
              <a:ext uri="{FF2B5EF4-FFF2-40B4-BE49-F238E27FC236}">
                <a16:creationId xmlns:a16="http://schemas.microsoft.com/office/drawing/2014/main" id="{E8135811-D9C8-4A32-A268-F1A76A1B7DD4}"/>
              </a:ext>
            </a:extLst>
          </p:cNvPr>
          <p:cNvSpPr/>
          <p:nvPr/>
        </p:nvSpPr>
        <p:spPr bwMode="auto">
          <a:xfrm>
            <a:off x="148281" y="585836"/>
            <a:ext cx="7216346" cy="721865"/>
          </a:xfrm>
          <a:prstGeom prst="homePlate">
            <a:avLst/>
          </a:prstGeom>
          <a:ln>
            <a:noFill/>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lstStyle/>
          <a:p>
            <a:pPr algn="l"/>
            <a:endParaRPr lang="zh-CN" altLang="en-US" dirty="0">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6686248" y="2253960"/>
            <a:ext cx="5277151" cy="3578501"/>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49771" y="667839"/>
            <a:ext cx="7618263" cy="55786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200" cap="small" dirty="0">
                <a:solidFill>
                  <a:srgbClr val="5D9D2F"/>
                </a:solidFill>
                <a:latin typeface="华文新魏" panose="02010800040101010101" pitchFamily="2" charset="-122"/>
                <a:ea typeface="华文新魏" panose="02010800040101010101" pitchFamily="2" charset="-122"/>
              </a:rPr>
              <a:t>一、</a:t>
            </a:r>
            <a:r>
              <a:rPr lang="en-US" altLang="zh-CN" sz="3200" cap="small" dirty="0">
                <a:solidFill>
                  <a:srgbClr val="5D9D2F"/>
                </a:solidFill>
                <a:latin typeface="华文新魏" panose="02010800040101010101" pitchFamily="2" charset="-122"/>
                <a:ea typeface="华文新魏" panose="02010800040101010101" pitchFamily="2" charset="-122"/>
              </a:rPr>
              <a:t>0 </a:t>
            </a:r>
            <a:r>
              <a:rPr lang="zh-CN" altLang="en-US" sz="3200" cap="small" dirty="0">
                <a:solidFill>
                  <a:srgbClr val="5D9D2F"/>
                </a:solidFill>
                <a:latin typeface="华文新魏" panose="02010800040101010101" pitchFamily="2" charset="-122"/>
                <a:ea typeface="华文新魏" panose="02010800040101010101" pitchFamily="2" charset="-122"/>
              </a:rPr>
              <a:t>～ </a:t>
            </a:r>
            <a:r>
              <a:rPr lang="en-US" altLang="zh-CN" sz="3200" cap="small" dirty="0">
                <a:solidFill>
                  <a:srgbClr val="5D9D2F"/>
                </a:solidFill>
                <a:latin typeface="华文新魏" panose="02010800040101010101" pitchFamily="2" charset="-122"/>
                <a:ea typeface="华文新魏" panose="02010800040101010101" pitchFamily="2" charset="-122"/>
              </a:rPr>
              <a:t>3 </a:t>
            </a:r>
            <a:r>
              <a:rPr lang="zh-CN" altLang="en-US" sz="3200" cap="small" dirty="0">
                <a:solidFill>
                  <a:srgbClr val="5D9D2F"/>
                </a:solidFill>
                <a:latin typeface="华文新魏" panose="02010800040101010101" pitchFamily="2" charset="-122"/>
                <a:ea typeface="华文新魏" panose="02010800040101010101" pitchFamily="2" charset="-122"/>
              </a:rPr>
              <a:t>岁儿童注意的产生与发展</a:t>
            </a:r>
            <a:endParaRPr lang="en-US" sz="3200" cap="small" dirty="0">
              <a:solidFill>
                <a:srgbClr val="5D9D2F"/>
              </a:solidFill>
              <a:latin typeface="华文新魏" panose="02010800040101010101" pitchFamily="2" charset="-122"/>
              <a:ea typeface="华文新魏" panose="02010800040101010101" pitchFamily="2"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0" y="1646231"/>
            <a:ext cx="5510037" cy="461665"/>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（一）新生儿注意的产生与发展</a:t>
            </a:r>
            <a:endParaRPr lang="en-US" altLang="zh-CN" sz="16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249771" y="2028858"/>
            <a:ext cx="6126653" cy="3785652"/>
          </a:xfrm>
          <a:prstGeom prst="rect">
            <a:avLst/>
          </a:prstGeom>
          <a:noFill/>
        </p:spPr>
        <p:txBody>
          <a:bodyPr wrap="square" rtlCol="0">
            <a:spAutoFit/>
          </a:bodyPr>
          <a:lstStyle/>
          <a:p>
            <a:endParaRPr lang="en-US" altLang="zh-CN" sz="2000" dirty="0">
              <a:solidFill>
                <a:srgbClr val="00B0F0"/>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原始的注意行为</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新生儿有一种无条件反射：大的声音会使他暂停吸吮及手脚的动作；明亮的物体会引起视线的片刻停留。这种无条件定向反射可以说是最原始的初级的注意，即定向性注意。其主要是外界事物的特点引起的。</a:t>
            </a:r>
          </a:p>
          <a:p>
            <a:endParaRPr lang="en-US" altLang="zh-CN" sz="2000" dirty="0">
              <a:solidFill>
                <a:srgbClr val="00B0F0"/>
              </a:solidFill>
              <a:latin typeface="华文新魏" panose="02010800040101010101" pitchFamily="2" charset="-122"/>
              <a:ea typeface="华文新魏" panose="02010800040101010101" pitchFamily="2" charset="-122"/>
            </a:endParaRPr>
          </a:p>
          <a:p>
            <a:endParaRPr lang="en-US" altLang="zh-CN" sz="2000" dirty="0">
              <a:solidFill>
                <a:srgbClr val="00B0F0"/>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选择性注意的发展</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继儿童最初的定向性注意之后出现的便是选择性注意。所谓选择性注意是指儿童偏向于对一类刺激物注意得多，而在同样情况下对另一类刺激物注意得少的现象。</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1" name="燕尾形 10"/>
          <p:cNvSpPr/>
          <p:nvPr/>
        </p:nvSpPr>
        <p:spPr>
          <a:xfrm>
            <a:off x="11012668" y="274079"/>
            <a:ext cx="1025165" cy="1157047"/>
          </a:xfrm>
          <a:prstGeom prst="chevron">
            <a:avLst/>
          </a:prstGeom>
        </p:spPr>
        <p:style>
          <a:lnRef idx="1">
            <a:schemeClr val="accent4"/>
          </a:lnRef>
          <a:fillRef idx="3">
            <a:schemeClr val="accent4"/>
          </a:fillRef>
          <a:effectRef idx="2">
            <a:schemeClr val="accent4"/>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2" name="燕尾形 11"/>
          <p:cNvSpPr/>
          <p:nvPr/>
        </p:nvSpPr>
        <p:spPr>
          <a:xfrm>
            <a:off x="10285838" y="274079"/>
            <a:ext cx="1025165" cy="1157047"/>
          </a:xfrm>
          <a:prstGeom prst="chevron">
            <a:avLst/>
          </a:prstGeom>
        </p:spPr>
        <p:style>
          <a:lnRef idx="1">
            <a:schemeClr val="accent4"/>
          </a:lnRef>
          <a:fillRef idx="3">
            <a:schemeClr val="accent4"/>
          </a:fillRef>
          <a:effectRef idx="2">
            <a:schemeClr val="accent4"/>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 name="燕尾形 15"/>
          <p:cNvSpPr/>
          <p:nvPr/>
        </p:nvSpPr>
        <p:spPr>
          <a:xfrm>
            <a:off x="9507718" y="274079"/>
            <a:ext cx="1025165" cy="1157047"/>
          </a:xfrm>
          <a:prstGeom prst="chevron">
            <a:avLst/>
          </a:prstGeom>
        </p:spPr>
        <p:style>
          <a:lnRef idx="1">
            <a:schemeClr val="accent4"/>
          </a:lnRef>
          <a:fillRef idx="3">
            <a:schemeClr val="accent4"/>
          </a:fillRef>
          <a:effectRef idx="2">
            <a:schemeClr val="accent4"/>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Tree>
    <p:extLst>
      <p:ext uri="{BB962C8B-B14F-4D97-AF65-F5344CB8AC3E}">
        <p14:creationId xmlns:p14="http://schemas.microsoft.com/office/powerpoint/2010/main" val="784298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par>
                                <p:cTn id="17" presetID="22" presetClass="entr" presetSubtype="8"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P spid="3" grpId="0" animBg="1"/>
      <p:bldP spid="13" grpId="0"/>
      <p:bldP spid="14" grpId="0"/>
      <p:bldP spid="15" grpId="0"/>
      <p:bldP spid="11" grpId="0" animBg="1"/>
      <p:bldP spid="12"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箭头: 五边形 2">
            <a:extLst>
              <a:ext uri="{FF2B5EF4-FFF2-40B4-BE49-F238E27FC236}">
                <a16:creationId xmlns:a16="http://schemas.microsoft.com/office/drawing/2014/main" id="{7A4B869D-31AA-4496-BCFF-FA0063F0B4C0}"/>
              </a:ext>
            </a:extLst>
          </p:cNvPr>
          <p:cNvSpPr/>
          <p:nvPr/>
        </p:nvSpPr>
        <p:spPr bwMode="auto">
          <a:xfrm>
            <a:off x="271849" y="241268"/>
            <a:ext cx="4905632" cy="743536"/>
          </a:xfrm>
          <a:prstGeom prst="homePlate">
            <a:avLst/>
          </a:prstGeom>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lstStyle/>
          <a:p>
            <a:pPr algn="l"/>
            <a:endParaRPr lang="zh-CN" altLang="en-US">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40B5D9C1-EAB9-4A70-9E39-CB6A92BE35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3" y="5489510"/>
            <a:ext cx="12192000" cy="1368490"/>
          </a:xfrm>
          <a:prstGeom prst="rect">
            <a:avLst/>
          </a:prstGeom>
        </p:spPr>
      </p:pic>
      <p:sp>
        <p:nvSpPr>
          <p:cNvPr id="6" name="文本框 5">
            <a:extLst>
              <a:ext uri="{FF2B5EF4-FFF2-40B4-BE49-F238E27FC236}">
                <a16:creationId xmlns:a16="http://schemas.microsoft.com/office/drawing/2014/main" id="{D80F2DDC-52BB-4EA0-84FA-BC80ABE393FC}"/>
              </a:ext>
            </a:extLst>
          </p:cNvPr>
          <p:cNvSpPr txBox="1"/>
          <p:nvPr/>
        </p:nvSpPr>
        <p:spPr>
          <a:xfrm>
            <a:off x="372286" y="360623"/>
            <a:ext cx="6665678" cy="523220"/>
          </a:xfrm>
          <a:prstGeom prst="rect">
            <a:avLst/>
          </a:prstGeom>
          <a:noFill/>
        </p:spPr>
        <p:txBody>
          <a:bodyPr wrap="square" rtlCol="0">
            <a:spAutoFit/>
          </a:bodyPr>
          <a:lstStyle/>
          <a:p>
            <a:r>
              <a:rPr lang="zh-CN" altLang="en-US" sz="2800" dirty="0">
                <a:solidFill>
                  <a:srgbClr val="FF0000"/>
                </a:solidFill>
                <a:latin typeface="华文新魏" panose="02010800040101010101" pitchFamily="2" charset="-122"/>
                <a:ea typeface="华文新魏" panose="02010800040101010101" pitchFamily="2" charset="-122"/>
              </a:rPr>
              <a:t>（二）婴儿的注意的发展</a:t>
            </a:r>
            <a:endParaRPr lang="en-US" altLang="zh-CN" dirty="0"/>
          </a:p>
        </p:txBody>
      </p:sp>
      <p:sp>
        <p:nvSpPr>
          <p:cNvPr id="7" name="文本框 6">
            <a:extLst>
              <a:ext uri="{FF2B5EF4-FFF2-40B4-BE49-F238E27FC236}">
                <a16:creationId xmlns:a16="http://schemas.microsoft.com/office/drawing/2014/main" id="{1E77133C-8856-48D4-BCD5-6351DFA6B701}"/>
              </a:ext>
            </a:extLst>
          </p:cNvPr>
          <p:cNvSpPr txBox="1"/>
          <p:nvPr/>
        </p:nvSpPr>
        <p:spPr>
          <a:xfrm>
            <a:off x="511315" y="1104159"/>
            <a:ext cx="5277873" cy="2031325"/>
          </a:xfrm>
          <a:prstGeom prst="rect">
            <a:avLst/>
          </a:prstGeom>
          <a:noFill/>
        </p:spPr>
        <p:txBody>
          <a:bodyPr wrap="square" rtlCol="0">
            <a:spAutoFit/>
          </a:bodyPr>
          <a:lstStyle/>
          <a:p>
            <a:r>
              <a:rPr lang="en-US" altLang="zh-CN" dirty="0">
                <a:solidFill>
                  <a:srgbClr val="00B0F0"/>
                </a:solidFill>
                <a:latin typeface="华文新魏" panose="02010800040101010101" pitchFamily="2" charset="-122"/>
                <a:ea typeface="华文新魏" panose="02010800040101010101" pitchFamily="2" charset="-122"/>
              </a:rPr>
              <a:t>1. 1 </a:t>
            </a:r>
            <a:r>
              <a:rPr lang="zh-CN" altLang="en-US" dirty="0">
                <a:solidFill>
                  <a:srgbClr val="00B0F0"/>
                </a:solidFill>
                <a:latin typeface="华文新魏" panose="02010800040101010101" pitchFamily="2" charset="-122"/>
                <a:ea typeface="华文新魏" panose="02010800040101010101" pitchFamily="2" charset="-122"/>
              </a:rPr>
              <a:t>～ </a:t>
            </a:r>
            <a:r>
              <a:rPr lang="en-US" altLang="zh-CN" dirty="0">
                <a:solidFill>
                  <a:srgbClr val="00B0F0"/>
                </a:solidFill>
                <a:latin typeface="华文新魏" panose="02010800040101010101" pitchFamily="2" charset="-122"/>
                <a:ea typeface="华文新魏" panose="02010800040101010101" pitchFamily="2" charset="-122"/>
              </a:rPr>
              <a:t>3 </a:t>
            </a:r>
            <a:r>
              <a:rPr lang="zh-CN" altLang="en-US" dirty="0">
                <a:solidFill>
                  <a:srgbClr val="00B0F0"/>
                </a:solidFill>
                <a:latin typeface="华文新魏" panose="02010800040101010101" pitchFamily="2" charset="-122"/>
                <a:ea typeface="华文新魏" panose="02010800040101010101" pitchFamily="2" charset="-122"/>
              </a:rPr>
              <a:t>个月婴儿注意的发展</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婴儿的选择性反应并不是自觉的、有意识的，而是无意识的、被动的，婴儿的注意基本都是无意注意，且极不稳定。随着年龄增长，婴儿的无意注意逐渐发展，稳定性、持久性都有所增加，但是此时最主要的发展表现在偏好性质的变化上。</a:t>
            </a:r>
          </a:p>
          <a:p>
            <a:endParaRPr lang="en-US" altLang="zh-CN" dirty="0">
              <a:solidFill>
                <a:schemeClr val="tx1">
                  <a:lumMod val="65000"/>
                  <a:lumOff val="35000"/>
                </a:schemeClr>
              </a:solidFill>
              <a:latin typeface="华文新魏" panose="02010800040101010101" pitchFamily="2" charset="-122"/>
              <a:ea typeface="华文新魏" panose="02010800040101010101" pitchFamily="2" charset="-122"/>
            </a:endParaRPr>
          </a:p>
        </p:txBody>
      </p:sp>
      <p:sp>
        <p:nvSpPr>
          <p:cNvPr id="18" name="Rectangle 30">
            <a:extLst>
              <a:ext uri="{FF2B5EF4-FFF2-40B4-BE49-F238E27FC236}">
                <a16:creationId xmlns:a16="http://schemas.microsoft.com/office/drawing/2014/main" id="{0384D176-0E1B-41A7-8FAC-8BF819E67033}"/>
              </a:ext>
            </a:extLst>
          </p:cNvPr>
          <p:cNvSpPr/>
          <p:nvPr/>
        </p:nvSpPr>
        <p:spPr>
          <a:xfrm>
            <a:off x="511315" y="3032237"/>
            <a:ext cx="5277873" cy="3320937"/>
          </a:xfrm>
          <a:prstGeom prst="rect">
            <a:avLst/>
          </a:prstGeom>
          <a:blipFill dpi="0" rotWithShape="1">
            <a:blip r:embed="rId4"/>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
        <p:nvSpPr>
          <p:cNvPr id="19" name="Rectangle 30">
            <a:extLst>
              <a:ext uri="{FF2B5EF4-FFF2-40B4-BE49-F238E27FC236}">
                <a16:creationId xmlns:a16="http://schemas.microsoft.com/office/drawing/2014/main" id="{F1449AA1-E90E-4B78-A0FF-4664FD766319}"/>
              </a:ext>
            </a:extLst>
          </p:cNvPr>
          <p:cNvSpPr/>
          <p:nvPr/>
        </p:nvSpPr>
        <p:spPr>
          <a:xfrm>
            <a:off x="6536635" y="140307"/>
            <a:ext cx="5007665" cy="2891930"/>
          </a:xfrm>
          <a:prstGeom prst="rect">
            <a:avLst/>
          </a:prstGeom>
          <a:blipFill dpi="0" rotWithShape="1">
            <a:blip r:embed="rId5"/>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
        <p:nvSpPr>
          <p:cNvPr id="2" name="矩形 1"/>
          <p:cNvSpPr/>
          <p:nvPr/>
        </p:nvSpPr>
        <p:spPr>
          <a:xfrm>
            <a:off x="5996344" y="3400043"/>
            <a:ext cx="6193453" cy="2585323"/>
          </a:xfrm>
          <a:prstGeom prst="rect">
            <a:avLst/>
          </a:prstGeom>
        </p:spPr>
        <p:txBody>
          <a:bodyPr wrap="square">
            <a:spAutoFit/>
          </a:bodyPr>
          <a:lstStyle/>
          <a:p>
            <a:r>
              <a:rPr lang="en-US" altLang="zh-CN" dirty="0">
                <a:solidFill>
                  <a:srgbClr val="00B0F0"/>
                </a:solidFill>
                <a:latin typeface="华文新魏" panose="02010800040101010101" pitchFamily="2" charset="-122"/>
                <a:ea typeface="华文新魏" panose="02010800040101010101" pitchFamily="2" charset="-122"/>
              </a:rPr>
              <a:t>2. 3 </a:t>
            </a:r>
            <a:r>
              <a:rPr lang="zh-CN" altLang="en-US" dirty="0">
                <a:solidFill>
                  <a:srgbClr val="00B0F0"/>
                </a:solidFill>
                <a:latin typeface="华文新魏" panose="02010800040101010101" pitchFamily="2" charset="-122"/>
                <a:ea typeface="华文新魏" panose="02010800040101010101" pitchFamily="2" charset="-122"/>
              </a:rPr>
              <a:t>～ </a:t>
            </a:r>
            <a:r>
              <a:rPr lang="en-US" altLang="zh-CN" dirty="0">
                <a:solidFill>
                  <a:srgbClr val="00B0F0"/>
                </a:solidFill>
                <a:latin typeface="华文新魏" panose="02010800040101010101" pitchFamily="2" charset="-122"/>
                <a:ea typeface="华文新魏" panose="02010800040101010101" pitchFamily="2" charset="-122"/>
              </a:rPr>
              <a:t>6 </a:t>
            </a:r>
            <a:r>
              <a:rPr lang="zh-CN" altLang="en-US" dirty="0">
                <a:solidFill>
                  <a:srgbClr val="00B0F0"/>
                </a:solidFill>
                <a:latin typeface="华文新魏" panose="02010800040101010101" pitchFamily="2" charset="-122"/>
                <a:ea typeface="华文新魏" panose="02010800040101010101" pitchFamily="2" charset="-122"/>
              </a:rPr>
              <a:t>个月婴儿注意的发展</a:t>
            </a:r>
          </a:p>
          <a:p>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个月以后的婴儿的经验开始对婴儿的注意起作用。之后，随着年龄的增长，婴儿越来越关注与自己的经验有关的物体。</a:t>
            </a:r>
          </a:p>
          <a:p>
            <a:endParaRPr lang="en-US" altLang="zh-CN" dirty="0">
              <a:solidFill>
                <a:schemeClr val="tx1">
                  <a:lumMod val="65000"/>
                  <a:lumOff val="35000"/>
                </a:schemeClr>
              </a:solidFill>
              <a:latin typeface="华文新魏" panose="02010800040101010101" pitchFamily="2" charset="-122"/>
              <a:ea typeface="华文新魏" panose="02010800040101010101" pitchFamily="2" charset="-122"/>
            </a:endParaRPr>
          </a:p>
          <a:p>
            <a:r>
              <a:rPr lang="en-US" altLang="zh-CN" dirty="0">
                <a:solidFill>
                  <a:srgbClr val="00B0F0"/>
                </a:solidFill>
                <a:latin typeface="华文新魏" panose="02010800040101010101" pitchFamily="2" charset="-122"/>
                <a:ea typeface="华文新魏" panose="02010800040101010101" pitchFamily="2" charset="-122"/>
              </a:rPr>
              <a:t>3. 6 </a:t>
            </a:r>
            <a:r>
              <a:rPr lang="zh-CN" altLang="en-US" dirty="0">
                <a:solidFill>
                  <a:srgbClr val="00B0F0"/>
                </a:solidFill>
                <a:latin typeface="华文新魏" panose="02010800040101010101" pitchFamily="2" charset="-122"/>
                <a:ea typeface="华文新魏" panose="02010800040101010101" pitchFamily="2" charset="-122"/>
              </a:rPr>
              <a:t>～ </a:t>
            </a:r>
            <a:r>
              <a:rPr lang="en-US" altLang="zh-CN" dirty="0">
                <a:solidFill>
                  <a:srgbClr val="00B0F0"/>
                </a:solidFill>
                <a:latin typeface="华文新魏" panose="02010800040101010101" pitchFamily="2" charset="-122"/>
                <a:ea typeface="华文新魏" panose="02010800040101010101" pitchFamily="2" charset="-122"/>
              </a:rPr>
              <a:t>12 </a:t>
            </a:r>
            <a:r>
              <a:rPr lang="zh-CN" altLang="en-US" dirty="0">
                <a:solidFill>
                  <a:srgbClr val="00B0F0"/>
                </a:solidFill>
                <a:latin typeface="华文新魏" panose="02010800040101010101" pitchFamily="2" charset="-122"/>
                <a:ea typeface="华文新魏" panose="02010800040101010101" pitchFamily="2" charset="-122"/>
              </a:rPr>
              <a:t>个月婴儿注意的发展</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半岁以后，婴儿觉醒时间的增长是大脑成熟的标志。此时的婴儿有更长的时间去探索事物，有了更多的获得新信息的机会。婴儿能够独立坐、爬行、站立和试图行走，使得其活动的范围和视野明显扩大，注意的对象更加广泛。</a:t>
            </a:r>
          </a:p>
        </p:txBody>
      </p:sp>
    </p:spTree>
    <p:extLst>
      <p:ext uri="{BB962C8B-B14F-4D97-AF65-F5344CB8AC3E}">
        <p14:creationId xmlns:p14="http://schemas.microsoft.com/office/powerpoint/2010/main" val="3272562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par>
                                <p:cTn id="24" presetID="2" presetClass="entr" presetSubtype="4"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8" grpId="0" animBg="1"/>
      <p:bldP spid="19" grpId="0" animBg="1"/>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E99F41DC-9181-4644-BAA6-13260AF563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3" name="箭头: 五边形 2">
            <a:extLst>
              <a:ext uri="{FF2B5EF4-FFF2-40B4-BE49-F238E27FC236}">
                <a16:creationId xmlns:a16="http://schemas.microsoft.com/office/drawing/2014/main" id="{25E36749-ED73-42B7-A6B0-13FA63DE66DB}"/>
              </a:ext>
            </a:extLst>
          </p:cNvPr>
          <p:cNvSpPr/>
          <p:nvPr/>
        </p:nvSpPr>
        <p:spPr bwMode="auto">
          <a:xfrm>
            <a:off x="305611" y="245653"/>
            <a:ext cx="5546113" cy="554635"/>
          </a:xfrm>
          <a:prstGeom prst="homePlate">
            <a:avLst/>
          </a:prstGeom>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algn="l"/>
            <a:endParaRPr lang="zh-CN" altLang="en-US">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644AEE0C-7A76-4A6B-A4BA-407BDA63E9E5}"/>
              </a:ext>
            </a:extLst>
          </p:cNvPr>
          <p:cNvSpPr/>
          <p:nvPr/>
        </p:nvSpPr>
        <p:spPr>
          <a:xfrm>
            <a:off x="5709266" y="1191450"/>
            <a:ext cx="1444009" cy="2788149"/>
          </a:xfrm>
          <a:prstGeom prst="rect">
            <a:avLst/>
          </a:prstGeom>
          <a:noFill/>
          <a:ln w="28575">
            <a:solidFill>
              <a:srgbClr val="63984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noAutofit/>
          </a:bodyPr>
          <a:lstStyle/>
          <a:p>
            <a:pPr algn="ctr"/>
            <a:endParaRPr lang="zh-CN" altLang="en-US" sz="200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D80F2DDC-52BB-4EA0-84FA-BC80ABE393FC}"/>
              </a:ext>
            </a:extLst>
          </p:cNvPr>
          <p:cNvSpPr txBox="1"/>
          <p:nvPr/>
        </p:nvSpPr>
        <p:spPr>
          <a:xfrm>
            <a:off x="305611" y="245653"/>
            <a:ext cx="6665678" cy="523220"/>
          </a:xfrm>
          <a:prstGeom prst="rect">
            <a:avLst/>
          </a:prstGeom>
          <a:noFill/>
        </p:spPr>
        <p:txBody>
          <a:bodyPr wrap="square" rtlCol="0">
            <a:spAutoFit/>
          </a:bodyPr>
          <a:lstStyle/>
          <a:p>
            <a:r>
              <a:rPr lang="zh-CN" altLang="en-US" sz="2800" dirty="0">
                <a:solidFill>
                  <a:srgbClr val="FF0000"/>
                </a:solidFill>
                <a:latin typeface="华文新魏" panose="02010800040101010101" pitchFamily="2" charset="-122"/>
                <a:ea typeface="华文新魏" panose="02010800040101010101" pitchFamily="2" charset="-122"/>
              </a:rPr>
              <a:t>（三） </a:t>
            </a:r>
            <a:r>
              <a:rPr lang="en-US" altLang="zh-CN" sz="2800" dirty="0">
                <a:solidFill>
                  <a:srgbClr val="FF0000"/>
                </a:solidFill>
                <a:latin typeface="华文新魏" panose="02010800040101010101" pitchFamily="2" charset="-122"/>
                <a:ea typeface="华文新魏" panose="02010800040101010101" pitchFamily="2" charset="-122"/>
              </a:rPr>
              <a:t>1 </a:t>
            </a:r>
            <a:r>
              <a:rPr lang="zh-CN" altLang="en-US" sz="2800" dirty="0">
                <a:solidFill>
                  <a:srgbClr val="FF0000"/>
                </a:solidFill>
                <a:latin typeface="华文新魏" panose="02010800040101010101" pitchFamily="2" charset="-122"/>
                <a:ea typeface="华文新魏" panose="02010800040101010101" pitchFamily="2" charset="-122"/>
              </a:rPr>
              <a:t>～ </a:t>
            </a:r>
            <a:r>
              <a:rPr lang="en-US" altLang="zh-CN" sz="2800" dirty="0">
                <a:solidFill>
                  <a:srgbClr val="FF0000"/>
                </a:solidFill>
                <a:latin typeface="华文新魏" panose="02010800040101010101" pitchFamily="2" charset="-122"/>
                <a:ea typeface="华文新魏" panose="02010800040101010101" pitchFamily="2" charset="-122"/>
              </a:rPr>
              <a:t>3 </a:t>
            </a:r>
            <a:r>
              <a:rPr lang="zh-CN" altLang="en-US" sz="2800" dirty="0">
                <a:solidFill>
                  <a:srgbClr val="FF0000"/>
                </a:solidFill>
                <a:latin typeface="华文新魏" panose="02010800040101010101" pitchFamily="2" charset="-122"/>
                <a:ea typeface="华文新魏" panose="02010800040101010101" pitchFamily="2" charset="-122"/>
              </a:rPr>
              <a:t>岁儿童注意的发展</a:t>
            </a:r>
            <a:endParaRPr lang="en-US" altLang="zh-CN" dirty="0"/>
          </a:p>
        </p:txBody>
      </p:sp>
      <p:sp>
        <p:nvSpPr>
          <p:cNvPr id="7" name="文本框 6">
            <a:extLst>
              <a:ext uri="{FF2B5EF4-FFF2-40B4-BE49-F238E27FC236}">
                <a16:creationId xmlns:a16="http://schemas.microsoft.com/office/drawing/2014/main" id="{1E77133C-8856-48D4-BCD5-6351DFA6B701}"/>
              </a:ext>
            </a:extLst>
          </p:cNvPr>
          <p:cNvSpPr txBox="1"/>
          <p:nvPr/>
        </p:nvSpPr>
        <p:spPr>
          <a:xfrm>
            <a:off x="431392" y="743619"/>
            <a:ext cx="5277873" cy="2400657"/>
          </a:xfrm>
          <a:prstGeom prst="rect">
            <a:avLst/>
          </a:prstGeom>
          <a:noFill/>
        </p:spPr>
        <p:txBody>
          <a:bodyPr wrap="square" rtlCol="0">
            <a:spAutoFit/>
          </a:bodyPr>
          <a:lstStyle/>
          <a:p>
            <a:endParaRPr lang="en-US" altLang="zh-CN" dirty="0">
              <a:solidFill>
                <a:srgbClr val="00B0F0"/>
              </a:solidFill>
              <a:latin typeface="华文新魏" panose="02010800040101010101" pitchFamily="2" charset="-122"/>
              <a:ea typeface="华文新魏" panose="02010800040101010101" pitchFamily="2" charset="-122"/>
            </a:endParaRPr>
          </a:p>
          <a:p>
            <a:r>
              <a:rPr lang="en-US" altLang="zh-CN" sz="2400" dirty="0">
                <a:solidFill>
                  <a:srgbClr val="00B0F0"/>
                </a:solidFill>
                <a:latin typeface="华文新魏" panose="02010800040101010101" pitchFamily="2" charset="-122"/>
                <a:ea typeface="华文新魏" panose="02010800040101010101" pitchFamily="2" charset="-122"/>
              </a:rPr>
              <a:t>1. </a:t>
            </a:r>
            <a:r>
              <a:rPr lang="zh-CN" altLang="en-US" sz="2400" dirty="0">
                <a:solidFill>
                  <a:srgbClr val="00B0F0"/>
                </a:solidFill>
                <a:latin typeface="华文新魏" panose="02010800040101010101" pitchFamily="2" charset="-122"/>
                <a:ea typeface="华文新魏" panose="02010800040101010101" pitchFamily="2" charset="-122"/>
              </a:rPr>
              <a:t>无意注意的发展</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随着动作的发展，</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岁儿童探索世界的兴趣更浓了，而探索活动要靠注意引起和维持，这促进了注意的发展。这时无意注意仍占主要地位，但注意的范围有所扩大，稳定性有所增长（注意的时间延长）。</a:t>
            </a:r>
          </a:p>
          <a:p>
            <a:endParaRPr lang="en-US" altLang="zh-CN" dirty="0">
              <a:solidFill>
                <a:srgbClr val="00B0F0"/>
              </a:solidFill>
              <a:latin typeface="华文新魏" panose="02010800040101010101" pitchFamily="2" charset="-122"/>
              <a:ea typeface="华文新魏" panose="02010800040101010101" pitchFamily="2" charset="-122"/>
            </a:endParaRPr>
          </a:p>
        </p:txBody>
      </p:sp>
      <p:sp>
        <p:nvSpPr>
          <p:cNvPr id="18" name="Rectangle 30">
            <a:extLst>
              <a:ext uri="{FF2B5EF4-FFF2-40B4-BE49-F238E27FC236}">
                <a16:creationId xmlns:a16="http://schemas.microsoft.com/office/drawing/2014/main" id="{0384D176-0E1B-41A7-8FAC-8BF819E67033}"/>
              </a:ext>
            </a:extLst>
          </p:cNvPr>
          <p:cNvSpPr/>
          <p:nvPr/>
        </p:nvSpPr>
        <p:spPr>
          <a:xfrm>
            <a:off x="567373" y="3090982"/>
            <a:ext cx="5404802" cy="3214567"/>
          </a:xfrm>
          <a:prstGeom prst="rect">
            <a:avLst/>
          </a:prstGeom>
          <a:blipFill dpi="0" rotWithShape="1">
            <a:blip r:embed="rId4"/>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
        <p:nvSpPr>
          <p:cNvPr id="19" name="Rectangle 30">
            <a:extLst>
              <a:ext uri="{FF2B5EF4-FFF2-40B4-BE49-F238E27FC236}">
                <a16:creationId xmlns:a16="http://schemas.microsoft.com/office/drawing/2014/main" id="{F1449AA1-E90E-4B78-A0FF-4664FD766319}"/>
              </a:ext>
            </a:extLst>
          </p:cNvPr>
          <p:cNvSpPr/>
          <p:nvPr/>
        </p:nvSpPr>
        <p:spPr>
          <a:xfrm>
            <a:off x="6340277" y="314258"/>
            <a:ext cx="5253895" cy="3101480"/>
          </a:xfrm>
          <a:prstGeom prst="rect">
            <a:avLst/>
          </a:prstGeom>
          <a:blipFill dpi="0" rotWithShape="1">
            <a:blip r:embed="rId5"/>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
        <p:nvSpPr>
          <p:cNvPr id="2" name="矩形 1"/>
          <p:cNvSpPr/>
          <p:nvPr/>
        </p:nvSpPr>
        <p:spPr>
          <a:xfrm>
            <a:off x="6442356" y="4118446"/>
            <a:ext cx="5617446" cy="1754326"/>
          </a:xfrm>
          <a:prstGeom prst="rect">
            <a:avLst/>
          </a:prstGeom>
        </p:spPr>
        <p:txBody>
          <a:bodyPr wrap="square">
            <a:spAutoFit/>
          </a:bodyPr>
          <a:lstStyle/>
          <a:p>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有意注意的萌芽</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随着</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儿童活动能力及言语理解能力的发展，成人开始要求他们做一些力所能及的事情，在完成任务的过程中，幼儿必须使自己的注意服从于所要完成的任务，这样有意注意就开始萌芽了。眼手协调动作的发生是幼儿有意动作发生的主要标志。</a:t>
            </a:r>
          </a:p>
        </p:txBody>
      </p:sp>
    </p:spTree>
    <p:extLst>
      <p:ext uri="{BB962C8B-B14F-4D97-AF65-F5344CB8AC3E}">
        <p14:creationId xmlns:p14="http://schemas.microsoft.com/office/powerpoint/2010/main" val="3083376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animBg="1"/>
      <p:bldP spid="6" grpId="0"/>
      <p:bldP spid="7" grpId="0"/>
      <p:bldP spid="18" grpId="0" animBg="1"/>
      <p:bldP spid="19" grpId="0" animBg="1"/>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D0B1E009-A5CA-4A16-8CE4-37234D7487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2" name="矩形: 剪去对角 1">
            <a:extLst>
              <a:ext uri="{FF2B5EF4-FFF2-40B4-BE49-F238E27FC236}">
                <a16:creationId xmlns:a16="http://schemas.microsoft.com/office/drawing/2014/main" id="{DAD3E451-3433-4584-AAFB-B77F06E63421}"/>
              </a:ext>
            </a:extLst>
          </p:cNvPr>
          <p:cNvSpPr/>
          <p:nvPr/>
        </p:nvSpPr>
        <p:spPr bwMode="auto">
          <a:xfrm>
            <a:off x="35307" y="197708"/>
            <a:ext cx="6779882" cy="771490"/>
          </a:xfrm>
          <a:prstGeom prst="snip2DiagRect">
            <a:avLst/>
          </a:prstGeom>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lstStyle/>
          <a:p>
            <a:pPr algn="l"/>
            <a:endParaRPr lang="zh-CN" altLang="en-US">
              <a:latin typeface="微软雅黑" panose="020B0503020204020204" pitchFamily="34" charset="-122"/>
              <a:ea typeface="微软雅黑" panose="020B0503020204020204" pitchFamily="34" charset="-122"/>
            </a:endParaRPr>
          </a:p>
        </p:txBody>
      </p:sp>
      <p:sp>
        <p:nvSpPr>
          <p:cNvPr id="16" name="矩形 15"/>
          <p:cNvSpPr/>
          <p:nvPr/>
        </p:nvSpPr>
        <p:spPr>
          <a:xfrm>
            <a:off x="0" y="3971926"/>
            <a:ext cx="6534150" cy="2209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5" name="矩形 4"/>
          <p:cNvSpPr/>
          <p:nvPr/>
        </p:nvSpPr>
        <p:spPr>
          <a:xfrm>
            <a:off x="0" y="1304925"/>
            <a:ext cx="6534150" cy="2466975"/>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6918872" y="1993368"/>
            <a:ext cx="4960144" cy="2922404"/>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6819599" y="1932124"/>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0" y="275650"/>
            <a:ext cx="7618263" cy="68097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4000" cap="small" dirty="0">
                <a:solidFill>
                  <a:srgbClr val="5D9D2F"/>
                </a:solidFill>
                <a:latin typeface="华文新魏" panose="02010800040101010101" pitchFamily="2" charset="-122"/>
                <a:ea typeface="华文新魏" panose="02010800040101010101" pitchFamily="2" charset="-122"/>
              </a:rPr>
              <a:t>二、</a:t>
            </a:r>
            <a:r>
              <a:rPr lang="en-US" altLang="zh-CN" sz="4000" cap="small" dirty="0">
                <a:solidFill>
                  <a:srgbClr val="5D9D2F"/>
                </a:solidFill>
                <a:latin typeface="华文新魏" panose="02010800040101010101" pitchFamily="2" charset="-122"/>
                <a:ea typeface="华文新魏" panose="02010800040101010101" pitchFamily="2" charset="-122"/>
              </a:rPr>
              <a:t>3 </a:t>
            </a:r>
            <a:r>
              <a:rPr lang="zh-CN" altLang="en-US" sz="4000" cap="small" dirty="0">
                <a:solidFill>
                  <a:srgbClr val="5D9D2F"/>
                </a:solidFill>
                <a:latin typeface="华文新魏" panose="02010800040101010101" pitchFamily="2" charset="-122"/>
                <a:ea typeface="华文新魏" panose="02010800040101010101" pitchFamily="2" charset="-122"/>
              </a:rPr>
              <a:t>～ </a:t>
            </a:r>
            <a:r>
              <a:rPr lang="en-US" altLang="zh-CN" sz="4000" cap="small" dirty="0">
                <a:solidFill>
                  <a:srgbClr val="5D9D2F"/>
                </a:solidFill>
                <a:latin typeface="华文新魏" panose="02010800040101010101" pitchFamily="2" charset="-122"/>
                <a:ea typeface="华文新魏" panose="02010800040101010101" pitchFamily="2" charset="-122"/>
              </a:rPr>
              <a:t>6 </a:t>
            </a:r>
            <a:r>
              <a:rPr lang="zh-CN" altLang="en-US" sz="4000" cap="small" dirty="0">
                <a:solidFill>
                  <a:srgbClr val="5D9D2F"/>
                </a:solidFill>
                <a:latin typeface="华文新魏" panose="02010800040101010101" pitchFamily="2" charset="-122"/>
                <a:ea typeface="华文新魏" panose="02010800040101010101" pitchFamily="2" charset="-122"/>
              </a:rPr>
              <a:t>岁儿童注意的发展</a:t>
            </a:r>
            <a:endParaRPr lang="en-US" sz="4000" cap="small" dirty="0">
              <a:solidFill>
                <a:srgbClr val="5D9D2F"/>
              </a:solidFill>
              <a:latin typeface="华文新魏" panose="02010800040101010101" pitchFamily="2" charset="-122"/>
              <a:ea typeface="华文新魏" panose="02010800040101010101" pitchFamily="2"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153972" y="1470269"/>
            <a:ext cx="5510037" cy="523099"/>
          </a:xfrm>
          <a:prstGeom prst="rect">
            <a:avLst/>
          </a:prstGeom>
          <a:noFill/>
        </p:spPr>
        <p:txBody>
          <a:bodyPr wrap="square" rtlCol="0">
            <a:spAutoFit/>
          </a:bodyPr>
          <a:lstStyle/>
          <a:p>
            <a:r>
              <a:rPr lang="zh-CN" altLang="en-US" sz="2799" dirty="0">
                <a:solidFill>
                  <a:srgbClr val="FF0000"/>
                </a:solidFill>
                <a:latin typeface="华文新魏" panose="02010800040101010101" pitchFamily="2" charset="-122"/>
                <a:ea typeface="华文新魏" panose="02010800040101010101" pitchFamily="2" charset="-122"/>
              </a:rPr>
              <a:t>（一）无意注意的发展</a:t>
            </a:r>
            <a:endParaRPr lang="en-US" altLang="zh-CN"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146481" y="2010443"/>
            <a:ext cx="6126653" cy="1630838"/>
          </a:xfrm>
          <a:prstGeom prst="rect">
            <a:avLst/>
          </a:prstGeom>
          <a:noFill/>
        </p:spPr>
        <p:txBody>
          <a:bodyPr wrap="square" rtlCol="0">
            <a:spAutoFit/>
          </a:bodyPr>
          <a:lstStyle/>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幼儿的无意注意已经相当发达。凡是鲜明、生动、直观、形象、活动、多变的事物以及与他们的经验有关、符合他们兴趣的事物，都能引起他们的无意注意。但由于各年龄段幼儿的生理心理发展以及所受教育等方面的差异，其无意注意也表现出不同的特点。</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1" name="文本框 10">
            <a:extLst>
              <a:ext uri="{FF2B5EF4-FFF2-40B4-BE49-F238E27FC236}">
                <a16:creationId xmlns:a16="http://schemas.microsoft.com/office/drawing/2014/main" id="{AD664327-2371-460D-9BDB-0A496C32C4DA}"/>
              </a:ext>
            </a:extLst>
          </p:cNvPr>
          <p:cNvSpPr txBox="1"/>
          <p:nvPr/>
        </p:nvSpPr>
        <p:spPr>
          <a:xfrm>
            <a:off x="146481" y="4180083"/>
            <a:ext cx="5510037" cy="523099"/>
          </a:xfrm>
          <a:prstGeom prst="rect">
            <a:avLst/>
          </a:prstGeom>
          <a:noFill/>
        </p:spPr>
        <p:txBody>
          <a:bodyPr wrap="square" rtlCol="0">
            <a:spAutoFit/>
          </a:bodyPr>
          <a:lstStyle/>
          <a:p>
            <a:r>
              <a:rPr lang="zh-CN" altLang="en-US" sz="2799" dirty="0">
                <a:solidFill>
                  <a:srgbClr val="FF0000"/>
                </a:solidFill>
                <a:latin typeface="华文新魏" panose="02010800040101010101" pitchFamily="2" charset="-122"/>
                <a:ea typeface="华文新魏" panose="02010800040101010101" pitchFamily="2" charset="-122"/>
              </a:rPr>
              <a:t>（二）有意注意的发展</a:t>
            </a:r>
            <a:endParaRPr lang="en-US" altLang="zh-CN" sz="2799" dirty="0"/>
          </a:p>
        </p:txBody>
      </p:sp>
      <p:sp>
        <p:nvSpPr>
          <p:cNvPr id="12" name="文本框 11">
            <a:extLst>
              <a:ext uri="{FF2B5EF4-FFF2-40B4-BE49-F238E27FC236}">
                <a16:creationId xmlns:a16="http://schemas.microsoft.com/office/drawing/2014/main" id="{DC97682F-3B06-47A7-B332-81D983E6042C}"/>
              </a:ext>
            </a:extLst>
          </p:cNvPr>
          <p:cNvSpPr txBox="1"/>
          <p:nvPr/>
        </p:nvSpPr>
        <p:spPr>
          <a:xfrm>
            <a:off x="138990" y="4720257"/>
            <a:ext cx="6126653" cy="1015428"/>
          </a:xfrm>
          <a:prstGeom prst="rect">
            <a:avLst/>
          </a:prstGeom>
          <a:noFill/>
        </p:spPr>
        <p:txBody>
          <a:bodyPr wrap="square" rtlCol="0">
            <a:spAutoFit/>
          </a:bodyPr>
          <a:lstStyle/>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幼儿期，儿童的有意注意逐渐形成和发展起来。但总的来说，幼儿的有意注意尚处于初步形成时期，其发展水平远不如无意注意，幼儿期仍是无意注意占优势。</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8" name="Freeform 53">
            <a:extLst>
              <a:ext uri="{FF2B5EF4-FFF2-40B4-BE49-F238E27FC236}">
                <a16:creationId xmlns:a16="http://schemas.microsoft.com/office/drawing/2014/main" id="{75A7637B-477A-4734-BEE0-B9474AFC131E}"/>
              </a:ext>
            </a:extLst>
          </p:cNvPr>
          <p:cNvSpPr/>
          <p:nvPr>
            <p:custDataLst>
              <p:tags r:id="rId1"/>
            </p:custDataLst>
          </p:nvPr>
        </p:nvSpPr>
        <p:spPr bwMode="auto">
          <a:xfrm rot="16200000">
            <a:off x="8616081" y="-1971999"/>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6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8890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par>
                                <p:cTn id="26" presetID="22" presetClass="entr" presetSubtype="1"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up)">
                                      <p:cBhvr>
                                        <p:cTn id="28" dur="500"/>
                                        <p:tgtEl>
                                          <p:spTgt spid="17"/>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500"/>
                                        <p:tgtEl>
                                          <p:spTgt spid="18"/>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up)">
                                      <p:cBhvr>
                                        <p:cTn id="34" dur="500"/>
                                        <p:tgtEl>
                                          <p:spTgt spid="2"/>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up)">
                                      <p:cBhvr>
                                        <p:cTn id="37" dur="500"/>
                                        <p:tgtEl>
                                          <p:spTgt spid="16"/>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up)">
                                      <p:cBhvr>
                                        <p:cTn id="4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5" grpId="0" animBg="1"/>
      <p:bldP spid="3" grpId="0" animBg="1"/>
      <p:bldP spid="4" grpId="0" animBg="1"/>
      <p:bldP spid="13" grpId="0"/>
      <p:bldP spid="14" grpId="0"/>
      <p:bldP spid="15" grpId="0"/>
      <p:bldP spid="11" grpId="0"/>
      <p:bldP spid="12" grpId="0"/>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A181C5C0-1963-4245-B91A-E734FC6EE9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9" name="矩形: 圆角 1127"/>
          <p:cNvSpPr/>
          <p:nvPr/>
        </p:nvSpPr>
        <p:spPr>
          <a:xfrm>
            <a:off x="93504" y="1268392"/>
            <a:ext cx="6088046" cy="4625781"/>
          </a:xfrm>
          <a:prstGeom prst="roundRect">
            <a:avLst>
              <a:gd name="adj" fmla="val 4386"/>
            </a:avLst>
          </a:prstGeom>
          <a:solidFill>
            <a:sysClr val="window" lastClr="FFFFFF">
              <a:alpha val="50000"/>
            </a:sysClr>
          </a:solidFill>
          <a:ln w="12700" cap="flat" cmpd="sng" algn="ctr">
            <a:solidFill>
              <a:srgbClr val="44546A">
                <a:lumMod val="75000"/>
              </a:srgbClr>
            </a:solidFill>
            <a:prstDash val="solid"/>
            <a:miter lim="800000"/>
          </a:ln>
          <a:effectLst>
            <a:outerShdw blurRad="50800" dist="76200" dir="5400000" algn="t" rotWithShape="0">
              <a:prstClr val="black">
                <a:alpha val="8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1" name="同心圆 10"/>
          <p:cNvSpPr/>
          <p:nvPr/>
        </p:nvSpPr>
        <p:spPr>
          <a:xfrm>
            <a:off x="443164" y="595852"/>
            <a:ext cx="300990" cy="300990"/>
          </a:xfrm>
          <a:prstGeom prst="donut">
            <a:avLst/>
          </a:prstGeom>
          <a:solidFill>
            <a:srgbClr val="00B050"/>
          </a:solidFill>
          <a:ln w="25400" cap="flat" cmpd="sng" algn="ctr">
            <a:solidFill>
              <a:sysClr val="window" lastClr="FFFFFF"/>
            </a:solidFill>
            <a:prstDash val="solid"/>
            <a:miter lim="800000"/>
          </a:ln>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kumimoji="1" lang="zh-CN" altLang="en-US">
              <a:solidFill>
                <a:sysClr val="windowText" lastClr="000000"/>
              </a:solidFill>
            </a:endParaRPr>
          </a:p>
        </p:txBody>
      </p:sp>
      <p:sp>
        <p:nvSpPr>
          <p:cNvPr id="6" name="文本框 5">
            <a:extLst>
              <a:ext uri="{FF2B5EF4-FFF2-40B4-BE49-F238E27FC236}">
                <a16:creationId xmlns:a16="http://schemas.microsoft.com/office/drawing/2014/main" id="{D80F2DDC-52BB-4EA0-84FA-BC80ABE393FC}"/>
              </a:ext>
            </a:extLst>
          </p:cNvPr>
          <p:cNvSpPr txBox="1"/>
          <p:nvPr/>
        </p:nvSpPr>
        <p:spPr>
          <a:xfrm>
            <a:off x="593659" y="466711"/>
            <a:ext cx="6665678" cy="584775"/>
          </a:xfrm>
          <a:prstGeom prst="rect">
            <a:avLst/>
          </a:prstGeom>
          <a:noFill/>
        </p:spPr>
        <p:txBody>
          <a:bodyPr wrap="square" rtlCol="0">
            <a:spAutoFit/>
          </a:bodyPr>
          <a:lstStyle/>
          <a:p>
            <a:r>
              <a:rPr lang="zh-CN" altLang="en-US" sz="3200" dirty="0">
                <a:solidFill>
                  <a:srgbClr val="FF0000"/>
                </a:solidFill>
                <a:latin typeface="华文新魏" panose="02010800040101010101" pitchFamily="2" charset="-122"/>
                <a:ea typeface="华文新魏" panose="02010800040101010101" pitchFamily="2" charset="-122"/>
              </a:rPr>
              <a:t>（三）注意品质的发展</a:t>
            </a:r>
            <a:endParaRPr lang="en-US" altLang="zh-CN" sz="2000" dirty="0"/>
          </a:p>
        </p:txBody>
      </p:sp>
      <p:sp>
        <p:nvSpPr>
          <p:cNvPr id="7" name="文本框 6">
            <a:extLst>
              <a:ext uri="{FF2B5EF4-FFF2-40B4-BE49-F238E27FC236}">
                <a16:creationId xmlns:a16="http://schemas.microsoft.com/office/drawing/2014/main" id="{1E77133C-8856-48D4-BCD5-6351DFA6B701}"/>
              </a:ext>
            </a:extLst>
          </p:cNvPr>
          <p:cNvSpPr txBox="1"/>
          <p:nvPr/>
        </p:nvSpPr>
        <p:spPr>
          <a:xfrm>
            <a:off x="184135" y="1476398"/>
            <a:ext cx="5966944" cy="4246334"/>
          </a:xfrm>
          <a:prstGeom prst="rect">
            <a:avLst/>
          </a:prstGeom>
          <a:noFill/>
        </p:spPr>
        <p:txBody>
          <a:bodyPr wrap="square" rtlCol="0">
            <a:spAutoFit/>
          </a:bodyPr>
          <a:lstStyle/>
          <a:p>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注意的广度</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注意的广度也叫注意的范围，是指在同一时间里能清楚地把握对象的数量。</a:t>
            </a:r>
          </a:p>
          <a:p>
            <a:endParaRPr lang="en-US" altLang="zh-CN" dirty="0">
              <a:solidFill>
                <a:srgbClr val="00B0F0"/>
              </a:solidFill>
              <a:latin typeface="华文新魏" panose="02010800040101010101" pitchFamily="2" charset="-122"/>
              <a:ea typeface="华文新魏" panose="02010800040101010101" pitchFamily="2" charset="-122"/>
            </a:endParaRPr>
          </a:p>
          <a:p>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注意的稳定性</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注意的稳定性，也叫注意的持久性，是指人们的注意在某一对象上所能持续的时间的长短。</a:t>
            </a:r>
          </a:p>
          <a:p>
            <a:endParaRPr lang="en-US" altLang="zh-CN" dirty="0">
              <a:solidFill>
                <a:srgbClr val="00B0F0"/>
              </a:solidFill>
              <a:latin typeface="华文新魏" panose="02010800040101010101" pitchFamily="2" charset="-122"/>
              <a:ea typeface="华文新魏" panose="02010800040101010101" pitchFamily="2" charset="-122"/>
            </a:endParaRPr>
          </a:p>
          <a:p>
            <a:r>
              <a:rPr lang="en-US" altLang="zh-CN" dirty="0">
                <a:solidFill>
                  <a:srgbClr val="00B0F0"/>
                </a:solidFill>
                <a:latin typeface="华文新魏" panose="02010800040101010101" pitchFamily="2" charset="-122"/>
                <a:ea typeface="华文新魏" panose="02010800040101010101" pitchFamily="2" charset="-122"/>
              </a:rPr>
              <a:t>3. </a:t>
            </a:r>
            <a:r>
              <a:rPr lang="zh-CN" altLang="en-US" dirty="0">
                <a:solidFill>
                  <a:srgbClr val="00B0F0"/>
                </a:solidFill>
                <a:latin typeface="华文新魏" panose="02010800040101010101" pitchFamily="2" charset="-122"/>
                <a:ea typeface="华文新魏" panose="02010800040101010101" pitchFamily="2" charset="-122"/>
              </a:rPr>
              <a:t>注意的分配</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注意的分配也就是通常所说的“一心二用”，是指在同时进行的多种活动中，注意能指向不同的对象。</a:t>
            </a:r>
          </a:p>
          <a:p>
            <a:endParaRPr lang="en-US" altLang="zh-CN" dirty="0">
              <a:solidFill>
                <a:srgbClr val="00B0F0"/>
              </a:solidFill>
              <a:latin typeface="华文新魏" panose="02010800040101010101" pitchFamily="2" charset="-122"/>
              <a:ea typeface="华文新魏" panose="02010800040101010101" pitchFamily="2" charset="-122"/>
            </a:endParaRPr>
          </a:p>
          <a:p>
            <a:r>
              <a:rPr lang="en-US" altLang="zh-CN" dirty="0">
                <a:solidFill>
                  <a:srgbClr val="00B0F0"/>
                </a:solidFill>
                <a:latin typeface="华文新魏" panose="02010800040101010101" pitchFamily="2" charset="-122"/>
                <a:ea typeface="华文新魏" panose="02010800040101010101" pitchFamily="2" charset="-122"/>
              </a:rPr>
              <a:t>4. </a:t>
            </a:r>
            <a:r>
              <a:rPr lang="zh-CN" altLang="en-US" dirty="0">
                <a:solidFill>
                  <a:srgbClr val="00B0F0"/>
                </a:solidFill>
                <a:latin typeface="华文新魏" panose="02010800040101010101" pitchFamily="2" charset="-122"/>
                <a:ea typeface="华文新魏" panose="02010800040101010101" pitchFamily="2" charset="-122"/>
              </a:rPr>
              <a:t>注意的转移</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注意的转移是根据活动任务的要求，主动及时地把注意由一个对象转移到另一个对象上。</a:t>
            </a:r>
          </a:p>
        </p:txBody>
      </p:sp>
      <p:sp>
        <p:nvSpPr>
          <p:cNvPr id="17" name="矩形 16">
            <a:extLst>
              <a:ext uri="{FF2B5EF4-FFF2-40B4-BE49-F238E27FC236}">
                <a16:creationId xmlns:a16="http://schemas.microsoft.com/office/drawing/2014/main" id="{644AEE0C-7A76-4A6B-A4BA-407BDA63E9E5}"/>
              </a:ext>
            </a:extLst>
          </p:cNvPr>
          <p:cNvSpPr/>
          <p:nvPr/>
        </p:nvSpPr>
        <p:spPr>
          <a:xfrm>
            <a:off x="7259337" y="2098146"/>
            <a:ext cx="4156650" cy="2788149"/>
          </a:xfrm>
          <a:prstGeom prst="rect">
            <a:avLst/>
          </a:prstGeom>
          <a:noFill/>
          <a:ln w="28575">
            <a:solidFill>
              <a:srgbClr val="63984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noAutofit/>
          </a:bodyPr>
          <a:lstStyle/>
          <a:p>
            <a:pPr algn="ctr"/>
            <a:endParaRPr lang="zh-CN" altLang="en-US" sz="2000">
              <a:latin typeface="微软雅黑" panose="020B0503020204020204" pitchFamily="34" charset="-122"/>
              <a:ea typeface="微软雅黑" panose="020B0503020204020204" pitchFamily="34" charset="-122"/>
            </a:endParaRPr>
          </a:p>
        </p:txBody>
      </p:sp>
      <p:sp>
        <p:nvSpPr>
          <p:cNvPr id="18" name="Rectangle 30">
            <a:extLst>
              <a:ext uri="{FF2B5EF4-FFF2-40B4-BE49-F238E27FC236}">
                <a16:creationId xmlns:a16="http://schemas.microsoft.com/office/drawing/2014/main" id="{0384D176-0E1B-41A7-8FAC-8BF819E67033}"/>
              </a:ext>
            </a:extLst>
          </p:cNvPr>
          <p:cNvSpPr/>
          <p:nvPr/>
        </p:nvSpPr>
        <p:spPr>
          <a:xfrm>
            <a:off x="6520498" y="2427903"/>
            <a:ext cx="4395281" cy="2782272"/>
          </a:xfrm>
          <a:prstGeom prst="rect">
            <a:avLst/>
          </a:prstGeom>
          <a:blipFill dpi="0" rotWithShape="1">
            <a:blip r:embed="rId5"/>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
        <p:nvSpPr>
          <p:cNvPr id="19" name="Rectangle 30">
            <a:extLst>
              <a:ext uri="{FF2B5EF4-FFF2-40B4-BE49-F238E27FC236}">
                <a16:creationId xmlns:a16="http://schemas.microsoft.com/office/drawing/2014/main" id="{F1449AA1-E90E-4B78-A0FF-4664FD766319}"/>
              </a:ext>
            </a:extLst>
          </p:cNvPr>
          <p:cNvSpPr/>
          <p:nvPr/>
        </p:nvSpPr>
        <p:spPr>
          <a:xfrm>
            <a:off x="8822635" y="1487987"/>
            <a:ext cx="3158727" cy="1999517"/>
          </a:xfrm>
          <a:prstGeom prst="rect">
            <a:avLst/>
          </a:prstGeom>
          <a:blipFill dpi="0" rotWithShape="1">
            <a:blip r:embed="rId6"/>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
        <p:nvSpPr>
          <p:cNvPr id="13" name="Freeform 53">
            <a:extLst>
              <a:ext uri="{FF2B5EF4-FFF2-40B4-BE49-F238E27FC236}">
                <a16:creationId xmlns:a16="http://schemas.microsoft.com/office/drawing/2014/main" id="{BB841624-EA7E-4A8B-9339-7D6D915E63EE}"/>
              </a:ext>
            </a:extLst>
          </p:cNvPr>
          <p:cNvSpPr/>
          <p:nvPr>
            <p:custDataLst>
              <p:tags r:id="rId1"/>
            </p:custDataLst>
          </p:nvPr>
        </p:nvSpPr>
        <p:spPr bwMode="auto">
          <a:xfrm rot="16200000">
            <a:off x="8312269" y="-1904108"/>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6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8054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500"/>
                                        <p:tgtEl>
                                          <p:spTgt spid="18"/>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inVertical)">
                                      <p:cBhvr>
                                        <p:cTn id="16" dur="500"/>
                                        <p:tgtEl>
                                          <p:spTgt spid="17"/>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arn(inVertical)">
                                      <p:cBhvr>
                                        <p:cTn id="19" dur="500"/>
                                        <p:tgtEl>
                                          <p:spTgt spid="19"/>
                                        </p:tgtEl>
                                      </p:cBhvr>
                                    </p:animEffect>
                                  </p:childTnLst>
                                </p:cTn>
                              </p:par>
                              <p:par>
                                <p:cTn id="20" presetID="16" presetClass="entr" presetSubtype="21"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Vertical)">
                                      <p:cBhvr>
                                        <p:cTn id="28" dur="500"/>
                                        <p:tgtEl>
                                          <p:spTgt spid="9"/>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6" grpId="0"/>
      <p:bldP spid="7" grpId="0"/>
      <p:bldP spid="17" grpId="0" animBg="1"/>
      <p:bldP spid="18" grpId="0" animBg="1"/>
      <p:bldP spid="19"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5029998"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5029999"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华文新魏" panose="02010800040101010101" pitchFamily="2" charset="-122"/>
                <a:ea typeface="华文新魏" panose="02010800040101010101" pitchFamily="2" charset="-122"/>
              </a:rPr>
              <a:t>第三节</a:t>
            </a:r>
            <a:endParaRPr lang="zh-CN" altLang="en-US" sz="3599"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3747183" y="2152918"/>
            <a:ext cx="4697635" cy="1446215"/>
          </a:xfrm>
          <a:prstGeom prst="rect">
            <a:avLst/>
          </a:prstGeom>
        </p:spPr>
        <p:txBody>
          <a:bodyPr wrap="none">
            <a:spAutoFit/>
          </a:bodyPr>
          <a:lstStyle/>
          <a:p>
            <a:r>
              <a:rPr kumimoji="1" lang="zh-CN" altLang="en-US" sz="4399" dirty="0">
                <a:solidFill>
                  <a:srgbClr val="699E56"/>
                </a:solidFill>
                <a:latin typeface="华文新魏" panose="02010800040101010101" pitchFamily="2" charset="-122"/>
                <a:ea typeface="华文新魏" panose="02010800040101010101" pitchFamily="2" charset="-122"/>
              </a:rPr>
              <a:t>  注意在学前儿童</a:t>
            </a:r>
            <a:endParaRPr kumimoji="1" lang="en-US" altLang="zh-CN" sz="4399" dirty="0">
              <a:solidFill>
                <a:srgbClr val="699E56"/>
              </a:solidFill>
              <a:latin typeface="华文新魏" panose="02010800040101010101" pitchFamily="2" charset="-122"/>
              <a:ea typeface="华文新魏" panose="02010800040101010101" pitchFamily="2" charset="-122"/>
            </a:endParaRPr>
          </a:p>
          <a:p>
            <a:r>
              <a:rPr kumimoji="1" lang="zh-CN" altLang="en-US" sz="4399" dirty="0">
                <a:solidFill>
                  <a:srgbClr val="699E56"/>
                </a:solidFill>
                <a:latin typeface="华文新魏" panose="02010800040101010101" pitchFamily="2" charset="-122"/>
                <a:ea typeface="华文新魏" panose="02010800040101010101" pitchFamily="2" charset="-122"/>
              </a:rPr>
              <a:t>教育活动中的运用</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175233119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FCEE4D07-4C6A-4745-9766-97718C72A7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12" name="Freeform 53">
            <a:extLst>
              <a:ext uri="{FF2B5EF4-FFF2-40B4-BE49-F238E27FC236}">
                <a16:creationId xmlns:a16="http://schemas.microsoft.com/office/drawing/2014/main" id="{D0A790F6-AF80-4261-881B-56F6A9187449}"/>
              </a:ext>
            </a:extLst>
          </p:cNvPr>
          <p:cNvSpPr/>
          <p:nvPr>
            <p:custDataLst>
              <p:tags r:id="rId1"/>
            </p:custDataLst>
          </p:nvPr>
        </p:nvSpPr>
        <p:spPr bwMode="auto">
          <a:xfrm rot="10800000">
            <a:off x="0" y="879706"/>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6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 name="箭头: 五边形 1">
            <a:extLst>
              <a:ext uri="{FF2B5EF4-FFF2-40B4-BE49-F238E27FC236}">
                <a16:creationId xmlns:a16="http://schemas.microsoft.com/office/drawing/2014/main" id="{BA71B6EE-D92A-4677-8058-B4D94BF5D542}"/>
              </a:ext>
            </a:extLst>
          </p:cNvPr>
          <p:cNvSpPr/>
          <p:nvPr/>
        </p:nvSpPr>
        <p:spPr bwMode="auto">
          <a:xfrm>
            <a:off x="0" y="420130"/>
            <a:ext cx="6876749" cy="741386"/>
          </a:xfrm>
          <a:prstGeom prst="homePlate">
            <a:avLst/>
          </a:prstGeom>
          <a:solidFill>
            <a:srgbClr val="92D050">
              <a:alpha val="43000"/>
            </a:srgbClr>
          </a:solidFill>
          <a:ln>
            <a:noFill/>
          </a:ln>
        </p:spPr>
        <p:txBody>
          <a:bodyPr vert="horz" wrap="square" lIns="91440" tIns="45720" rIns="91440" bIns="45720" numCol="1" rtlCol="0" anchor="t" anchorCtr="0" compatLnSpc="1"/>
          <a:lstStyle/>
          <a:p>
            <a:pPr algn="l"/>
            <a:endParaRPr lang="zh-CN" altLang="en-US">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6876749" y="1000733"/>
            <a:ext cx="4811710" cy="2922404"/>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96054" y="516206"/>
            <a:ext cx="7618263"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rgbClr val="5D9D2F"/>
                </a:solidFill>
                <a:latin typeface="华文新魏" panose="02010800040101010101" pitchFamily="2" charset="-122"/>
                <a:ea typeface="华文新魏" panose="02010800040101010101" pitchFamily="2" charset="-122"/>
              </a:rPr>
              <a:t>一、学前儿童注意分散的原因和防止</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2205" y="1658043"/>
            <a:ext cx="5510037"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（一）引起学前儿童分心的原因</a:t>
            </a:r>
            <a:endParaRPr lang="en-US" altLang="zh-CN" sz="16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352919" y="2461935"/>
            <a:ext cx="6126653" cy="3600986"/>
          </a:xfrm>
          <a:prstGeom prst="rect">
            <a:avLst/>
          </a:prstGeom>
          <a:noFill/>
        </p:spPr>
        <p:txBody>
          <a:bodyPr wrap="square" rtlCol="0">
            <a:spAutoFit/>
          </a:bodyPr>
          <a:lstStyle/>
          <a:p>
            <a:r>
              <a:rPr lang="en-US" altLang="zh-CN" sz="2400" dirty="0">
                <a:solidFill>
                  <a:srgbClr val="00B0F0"/>
                </a:solidFill>
                <a:latin typeface="华文新魏" panose="02010800040101010101" pitchFamily="2" charset="-122"/>
                <a:ea typeface="华文新魏" panose="02010800040101010101" pitchFamily="2" charset="-122"/>
              </a:rPr>
              <a:t>1. </a:t>
            </a:r>
            <a:r>
              <a:rPr lang="zh-CN" altLang="en-US" sz="2400" dirty="0">
                <a:solidFill>
                  <a:srgbClr val="00B0F0"/>
                </a:solidFill>
                <a:latin typeface="华文新魏" panose="02010800040101010101" pitchFamily="2" charset="-122"/>
                <a:ea typeface="华文新魏" panose="02010800040101010101" pitchFamily="2" charset="-122"/>
              </a:rPr>
              <a:t>无关刺激的干扰</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学前儿童以无意注意为主。一切新奇、多变的事物都能吸引他们，干扰他们正在进行的活动。</a:t>
            </a:r>
          </a:p>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en-US" altLang="zh-CN" sz="2400" dirty="0">
                <a:solidFill>
                  <a:srgbClr val="00B0F0"/>
                </a:solidFill>
                <a:latin typeface="华文新魏" panose="02010800040101010101" pitchFamily="2" charset="-122"/>
                <a:ea typeface="华文新魏" panose="02010800040101010101" pitchFamily="2" charset="-122"/>
              </a:rPr>
              <a:t>2. </a:t>
            </a:r>
            <a:r>
              <a:rPr lang="zh-CN" altLang="en-US" sz="2400" dirty="0">
                <a:solidFill>
                  <a:srgbClr val="00B0F0"/>
                </a:solidFill>
                <a:latin typeface="华文新魏" panose="02010800040101010101" pitchFamily="2" charset="-122"/>
                <a:ea typeface="华文新魏" panose="02010800040101010101" pitchFamily="2" charset="-122"/>
              </a:rPr>
              <a:t>疲劳</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学前儿童神经系统的耐受力较差，长时间处于紧张状态或从事单调活动，便会引起疲劳，降低觉醒水平，从而使注意涣散。引起疲劳的另一原因是缺乏严格的生活制度。</a:t>
            </a:r>
          </a:p>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p:txBody>
      </p:sp>
      <p:sp>
        <p:nvSpPr>
          <p:cNvPr id="5" name="矩形 4"/>
          <p:cNvSpPr/>
          <p:nvPr/>
        </p:nvSpPr>
        <p:spPr>
          <a:xfrm>
            <a:off x="6730809" y="4226579"/>
            <a:ext cx="5261166" cy="1785104"/>
          </a:xfrm>
          <a:prstGeom prst="rect">
            <a:avLst/>
          </a:prstGeom>
        </p:spPr>
        <p:txBody>
          <a:bodyPr wrap="square">
            <a:spAutoFit/>
          </a:bodyPr>
          <a:lstStyle/>
          <a:p>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缺乏兴趣</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俗话说“兴趣是最好的老师”，对学前儿童来说，兴趣的动机作用尤为重要。兴趣、成功感以及他人的关注等因素可以构成活动的动机。对于自我意识处于发展状态中的学前儿童来说，这些因素更会直接影响活动时的注意状况。</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510435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par>
                                <p:cTn id="17" presetID="2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 grpId="0" animBg="1"/>
      <p:bldP spid="3" grpId="0" animBg="1"/>
      <p:bldP spid="13" grpId="0"/>
      <p:bldP spid="14" grpId="0"/>
      <p:bldP spid="15"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DC8460BE-7B43-4933-A486-85E60DDBBD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12" name="Freeform 53">
            <a:extLst>
              <a:ext uri="{FF2B5EF4-FFF2-40B4-BE49-F238E27FC236}">
                <a16:creationId xmlns:a16="http://schemas.microsoft.com/office/drawing/2014/main" id="{B7D5EC94-77D1-4977-AEAE-DC0732FEF25A}"/>
              </a:ext>
            </a:extLst>
          </p:cNvPr>
          <p:cNvSpPr/>
          <p:nvPr>
            <p:custDataLst>
              <p:tags r:id="rId1"/>
            </p:custDataLst>
          </p:nvPr>
        </p:nvSpPr>
        <p:spPr bwMode="auto">
          <a:xfrm rot="18000000">
            <a:off x="10154108" y="-2034098"/>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6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 name="矩形: 剪去对角 4">
            <a:extLst>
              <a:ext uri="{FF2B5EF4-FFF2-40B4-BE49-F238E27FC236}">
                <a16:creationId xmlns:a16="http://schemas.microsoft.com/office/drawing/2014/main" id="{FF01B6E0-AFBE-471C-B023-740FF786FC28}"/>
              </a:ext>
            </a:extLst>
          </p:cNvPr>
          <p:cNvSpPr/>
          <p:nvPr/>
        </p:nvSpPr>
        <p:spPr bwMode="auto">
          <a:xfrm>
            <a:off x="223236" y="370703"/>
            <a:ext cx="6304756" cy="870096"/>
          </a:xfrm>
          <a:prstGeom prst="snip2DiagRect">
            <a:avLst/>
          </a:prstGeom>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lstStyle/>
          <a:p>
            <a:pPr algn="l"/>
            <a:endParaRPr lang="zh-CN" altLang="en-US">
              <a:latin typeface="微软雅黑" panose="020B0503020204020204" pitchFamily="34" charset="-122"/>
              <a:ea typeface="微软雅黑" panose="020B0503020204020204" pitchFamily="34" charset="-122"/>
            </a:endParaRPr>
          </a:p>
        </p:txBody>
      </p:sp>
      <p:sp>
        <p:nvSpPr>
          <p:cNvPr id="6" name="剪去对角的矩形 5"/>
          <p:cNvSpPr/>
          <p:nvPr/>
        </p:nvSpPr>
        <p:spPr>
          <a:xfrm>
            <a:off x="182548" y="1601800"/>
            <a:ext cx="6126653" cy="3541700"/>
          </a:xfrm>
          <a:prstGeom prst="snip2Diag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E42B088D-CF16-4ACA-8819-D4AEE2333D03}"/>
              </a:ext>
            </a:extLst>
          </p:cNvPr>
          <p:cNvSpPr/>
          <p:nvPr/>
        </p:nvSpPr>
        <p:spPr>
          <a:xfrm>
            <a:off x="6527992" y="1601800"/>
            <a:ext cx="5047082" cy="3030894"/>
          </a:xfrm>
          <a:prstGeom prst="rect">
            <a:avLst/>
          </a:prstGeom>
          <a:solidFill>
            <a:srgbClr val="519B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6810074" y="1860101"/>
            <a:ext cx="4811710" cy="2922404"/>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6810074" y="1817252"/>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6FE20C2E-DD4D-4653-B4EF-AAB68807C88F}"/>
              </a:ext>
            </a:extLst>
          </p:cNvPr>
          <p:cNvSpPr txBox="1"/>
          <p:nvPr/>
        </p:nvSpPr>
        <p:spPr>
          <a:xfrm>
            <a:off x="223236" y="504411"/>
            <a:ext cx="6126653" cy="4278094"/>
          </a:xfrm>
          <a:prstGeom prst="rect">
            <a:avLst/>
          </a:prstGeom>
          <a:noFill/>
        </p:spPr>
        <p:txBody>
          <a:bodyPr wrap="square" rtlCol="0">
            <a:spAutoFit/>
          </a:bodyPr>
          <a:lstStyle/>
          <a:p>
            <a:r>
              <a:rPr lang="en-US" altLang="zh-CN" sz="3200" dirty="0">
                <a:solidFill>
                  <a:srgbClr val="00B0F0"/>
                </a:solidFill>
                <a:latin typeface="华文新魏" panose="02010800040101010101" pitchFamily="2" charset="-122"/>
                <a:ea typeface="华文新魏" panose="02010800040101010101" pitchFamily="2" charset="-122"/>
              </a:rPr>
              <a:t>4. </a:t>
            </a:r>
            <a:r>
              <a:rPr lang="zh-CN" altLang="en-US" sz="3200" dirty="0">
                <a:solidFill>
                  <a:srgbClr val="00B0F0"/>
                </a:solidFill>
                <a:latin typeface="华文新魏" panose="02010800040101010101" pitchFamily="2" charset="-122"/>
                <a:ea typeface="华文新魏" panose="02010800040101010101" pitchFamily="2" charset="-122"/>
              </a:rPr>
              <a:t>教学活动组织不合理</a:t>
            </a:r>
          </a:p>
          <a:p>
            <a:endParaRPr lang="en-US" altLang="zh-CN" sz="2000" dirty="0">
              <a:solidFill>
                <a:srgbClr val="00B0F0"/>
              </a:solidFill>
              <a:latin typeface="华文新魏" panose="02010800040101010101" pitchFamily="2" charset="-122"/>
              <a:ea typeface="华文新魏" panose="02010800040101010101" pitchFamily="2" charset="-122"/>
            </a:endParaRPr>
          </a:p>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教师对活动过程控制过多，幼儿缺少积极参与和实际操作的机会；教学过程组织过于呆板，缺少变化；教师对活动的要求不明确；活动内容难易程度的选择不适合幼儿，活动内容过难，可能会因缺乏理解的基础和获得成功的可能而丧失兴趣和积极性，活动内容过易，可能会因缺乏新异性、挑战性而减少对他们的吸引力；班额过满，师生之间必要的感情交流太少，幼儿可能因得不到教师的关注和情感支持而丧失活动的积极性。这些都会导致幼儿出现注意分散的现象。</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057959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right)">
                                      <p:cBhvr>
                                        <p:cTn id="10" dur="500"/>
                                        <p:tgtEl>
                                          <p:spTgt spid="4"/>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right)">
                                      <p:cBhvr>
                                        <p:cTn id="13" dur="500"/>
                                        <p:tgtEl>
                                          <p:spTgt spid="3"/>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right)">
                                      <p:cBhvr>
                                        <p:cTn id="16" dur="500"/>
                                        <p:tgtEl>
                                          <p:spTgt spid="15"/>
                                        </p:tgtEl>
                                      </p:cBhvr>
                                    </p:animEffect>
                                  </p:childTnLst>
                                </p:cTn>
                              </p:par>
                              <p:par>
                                <p:cTn id="17" presetID="2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right)">
                                      <p:cBhvr>
                                        <p:cTn id="22" dur="500"/>
                                        <p:tgtEl>
                                          <p:spTgt spid="1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right)">
                                      <p:cBhvr>
                                        <p:cTn id="25" dur="500"/>
                                        <p:tgtEl>
                                          <p:spTgt spid="5"/>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right)">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animBg="1"/>
      <p:bldP spid="6" grpId="0" animBg="1"/>
      <p:bldP spid="2" grpId="0" animBg="1"/>
      <p:bldP spid="3" grpId="0" animBg="1"/>
      <p:bldP spid="4" grpId="0" animBg="1"/>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CE7A083D-7634-409D-9688-FA0914F9D7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12" name="Freeform 53">
            <a:extLst>
              <a:ext uri="{FF2B5EF4-FFF2-40B4-BE49-F238E27FC236}">
                <a16:creationId xmlns:a16="http://schemas.microsoft.com/office/drawing/2014/main" id="{5984C2C5-3551-4F25-A09C-3617CFB20563}"/>
              </a:ext>
            </a:extLst>
          </p:cNvPr>
          <p:cNvSpPr/>
          <p:nvPr>
            <p:custDataLst>
              <p:tags r:id="rId1"/>
            </p:custDataLst>
          </p:nvPr>
        </p:nvSpPr>
        <p:spPr bwMode="auto">
          <a:xfrm rot="5400000">
            <a:off x="6970343" y="3204412"/>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6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D80F2DDC-52BB-4EA0-84FA-BC80ABE393FC}"/>
              </a:ext>
            </a:extLst>
          </p:cNvPr>
          <p:cNvSpPr txBox="1"/>
          <p:nvPr/>
        </p:nvSpPr>
        <p:spPr>
          <a:xfrm>
            <a:off x="248470" y="625855"/>
            <a:ext cx="6665678"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（二）学前儿童注意分散的防止</a:t>
            </a:r>
            <a:endParaRPr lang="en-US" altLang="zh-CN" sz="1600" dirty="0"/>
          </a:p>
        </p:txBody>
      </p:sp>
      <p:sp>
        <p:nvSpPr>
          <p:cNvPr id="7" name="文本框 6">
            <a:extLst>
              <a:ext uri="{FF2B5EF4-FFF2-40B4-BE49-F238E27FC236}">
                <a16:creationId xmlns:a16="http://schemas.microsoft.com/office/drawing/2014/main" id="{1E77133C-8856-48D4-BCD5-6351DFA6B701}"/>
              </a:ext>
            </a:extLst>
          </p:cNvPr>
          <p:cNvSpPr txBox="1"/>
          <p:nvPr/>
        </p:nvSpPr>
        <p:spPr>
          <a:xfrm>
            <a:off x="412342" y="1287210"/>
            <a:ext cx="5277873" cy="2400657"/>
          </a:xfrm>
          <a:prstGeom prst="rect">
            <a:avLst/>
          </a:prstGeom>
          <a:noFill/>
        </p:spPr>
        <p:txBody>
          <a:bodyPr wrap="square" rtlCol="0">
            <a:spAutoFit/>
          </a:bodyPr>
          <a:lstStyle/>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避免无关刺激的干扰</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幼儿园可以从以下方面着力避免环境中无关刺激对学前儿童的干扰：避免闲杂人员进出；减少各种噪声污染；活动室布置简洁优美，主题突出；教具的选择和使用密切配合教学；规范教师的仪表、行为；当个别幼儿注意力不集中时，不要中断教学点名批评，最好稍作暗示，以免干扰全班幼儿的注意。</a:t>
            </a:r>
          </a:p>
          <a:p>
            <a:endParaRPr lang="en-US" altLang="zh-CN" dirty="0">
              <a:solidFill>
                <a:srgbClr val="00B0F0"/>
              </a:solidFill>
              <a:latin typeface="华文新魏" panose="02010800040101010101" pitchFamily="2" charset="-122"/>
              <a:ea typeface="华文新魏" panose="02010800040101010101" pitchFamily="2" charset="-122"/>
            </a:endParaRPr>
          </a:p>
        </p:txBody>
      </p:sp>
      <p:sp>
        <p:nvSpPr>
          <p:cNvPr id="17" name="矩形 16">
            <a:extLst>
              <a:ext uri="{FF2B5EF4-FFF2-40B4-BE49-F238E27FC236}">
                <a16:creationId xmlns:a16="http://schemas.microsoft.com/office/drawing/2014/main" id="{644AEE0C-7A76-4A6B-A4BA-407BDA63E9E5}"/>
              </a:ext>
            </a:extLst>
          </p:cNvPr>
          <p:cNvSpPr/>
          <p:nvPr/>
        </p:nvSpPr>
        <p:spPr>
          <a:xfrm rot="5400000">
            <a:off x="2542632" y="-1636759"/>
            <a:ext cx="502340" cy="5061350"/>
          </a:xfrm>
          <a:prstGeom prst="rect">
            <a:avLst/>
          </a:prstGeom>
          <a:noFill/>
          <a:ln w="28575">
            <a:solidFill>
              <a:srgbClr val="63984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noAutofit/>
          </a:bodyPr>
          <a:lstStyle/>
          <a:p>
            <a:pPr algn="ctr"/>
            <a:endParaRPr lang="zh-CN" altLang="en-US" sz="2000">
              <a:latin typeface="微软雅黑" panose="020B0503020204020204" pitchFamily="34" charset="-122"/>
              <a:ea typeface="微软雅黑" panose="020B0503020204020204" pitchFamily="34" charset="-122"/>
            </a:endParaRPr>
          </a:p>
        </p:txBody>
      </p:sp>
      <p:sp>
        <p:nvSpPr>
          <p:cNvPr id="18" name="Rectangle 30">
            <a:extLst>
              <a:ext uri="{FF2B5EF4-FFF2-40B4-BE49-F238E27FC236}">
                <a16:creationId xmlns:a16="http://schemas.microsoft.com/office/drawing/2014/main" id="{0384D176-0E1B-41A7-8FAC-8BF819E67033}"/>
              </a:ext>
            </a:extLst>
          </p:cNvPr>
          <p:cNvSpPr/>
          <p:nvPr/>
        </p:nvSpPr>
        <p:spPr>
          <a:xfrm>
            <a:off x="853637" y="3553983"/>
            <a:ext cx="4395281" cy="2782272"/>
          </a:xfrm>
          <a:prstGeom prst="rect">
            <a:avLst/>
          </a:prstGeom>
          <a:blipFill dpi="0" rotWithShape="1">
            <a:blip r:embed="rId5"/>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
        <p:nvSpPr>
          <p:cNvPr id="19" name="Rectangle 30">
            <a:extLst>
              <a:ext uri="{FF2B5EF4-FFF2-40B4-BE49-F238E27FC236}">
                <a16:creationId xmlns:a16="http://schemas.microsoft.com/office/drawing/2014/main" id="{F1449AA1-E90E-4B78-A0FF-4664FD766319}"/>
              </a:ext>
            </a:extLst>
          </p:cNvPr>
          <p:cNvSpPr/>
          <p:nvPr/>
        </p:nvSpPr>
        <p:spPr>
          <a:xfrm>
            <a:off x="5936560" y="268629"/>
            <a:ext cx="5217215" cy="3207996"/>
          </a:xfrm>
          <a:prstGeom prst="rect">
            <a:avLst/>
          </a:prstGeom>
          <a:blipFill dpi="0" rotWithShape="1">
            <a:blip r:embed="rId6"/>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
        <p:nvSpPr>
          <p:cNvPr id="2" name="矩形 1"/>
          <p:cNvSpPr/>
          <p:nvPr/>
        </p:nvSpPr>
        <p:spPr>
          <a:xfrm>
            <a:off x="5936560" y="4000036"/>
            <a:ext cx="5257800" cy="1846659"/>
          </a:xfrm>
          <a:prstGeom prst="rect">
            <a:avLst/>
          </a:prstGeom>
        </p:spPr>
        <p:txBody>
          <a:bodyPr wrap="square">
            <a:spAutoFit/>
          </a:bodyPr>
          <a:lstStyle/>
          <a:p>
            <a:r>
              <a:rPr lang="en-US" altLang="zh-CN" sz="2400" dirty="0">
                <a:solidFill>
                  <a:srgbClr val="00B0F0"/>
                </a:solidFill>
                <a:latin typeface="华文新魏" panose="02010800040101010101" pitchFamily="2" charset="-122"/>
                <a:ea typeface="华文新魏" panose="02010800040101010101" pitchFamily="2" charset="-122"/>
              </a:rPr>
              <a:t>2. </a:t>
            </a:r>
            <a:r>
              <a:rPr lang="zh-CN" altLang="en-US" sz="2400" dirty="0">
                <a:solidFill>
                  <a:srgbClr val="00B0F0"/>
                </a:solidFill>
                <a:latin typeface="华文新魏" panose="02010800040101010101" pitchFamily="2" charset="-122"/>
                <a:ea typeface="华文新魏" panose="02010800040101010101" pitchFamily="2" charset="-122"/>
              </a:rPr>
              <a:t>根据幼儿的兴趣和需要组织活动</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活动内容尽可能贴近幼儿生活，选择他们关注和感兴趣的事物；尽量以游戏化的方式组织教学活动，以便使幼儿在活动过程中有愉快的体验；组织形式应有利于师生间、同伴间的交往；活动过程中要使幼儿有一种主人翁的自主感。</a:t>
            </a:r>
          </a:p>
        </p:txBody>
      </p:sp>
    </p:spTree>
    <p:extLst>
      <p:ext uri="{BB962C8B-B14F-4D97-AF65-F5344CB8AC3E}">
        <p14:creationId xmlns:p14="http://schemas.microsoft.com/office/powerpoint/2010/main" val="4287805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6" grpId="0"/>
      <p:bldP spid="7" grpId="0"/>
      <p:bldP spid="17" grpId="0" animBg="1"/>
      <p:bldP spid="18" grpId="0" animBg="1"/>
      <p:bldP spid="19" grpId="0" animBg="1"/>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6" name="Shape 18"/>
          <p:cNvSpPr/>
          <p:nvPr/>
        </p:nvSpPr>
        <p:spPr>
          <a:xfrm>
            <a:off x="4580311" y="1763277"/>
            <a:ext cx="4228120"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华文新魏" panose="02010800040101010101" pitchFamily="2" charset="-122"/>
              <a:ea typeface="华文新魏" panose="02010800040101010101" pitchFamily="2" charset="-122"/>
            </a:endParaRPr>
          </a:p>
        </p:txBody>
      </p:sp>
      <p:sp>
        <p:nvSpPr>
          <p:cNvPr id="10" name="Shape 18"/>
          <p:cNvSpPr/>
          <p:nvPr/>
        </p:nvSpPr>
        <p:spPr>
          <a:xfrm>
            <a:off x="4580310" y="1116882"/>
            <a:ext cx="4228121"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华文新魏" panose="02010800040101010101" pitchFamily="2" charset="-122"/>
              <a:ea typeface="华文新魏" panose="02010800040101010101" pitchFamily="2" charset="-122"/>
            </a:endParaRPr>
          </a:p>
        </p:txBody>
      </p:sp>
      <p:sp>
        <p:nvSpPr>
          <p:cNvPr id="35" name="矩形 34"/>
          <p:cNvSpPr/>
          <p:nvPr/>
        </p:nvSpPr>
        <p:spPr>
          <a:xfrm>
            <a:off x="2266014" y="1710079"/>
            <a:ext cx="2280922" cy="108264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799" dirty="0">
                <a:solidFill>
                  <a:srgbClr val="519B5C"/>
                </a:solidFill>
                <a:latin typeface="华文新魏" panose="02010800040101010101" pitchFamily="2" charset="-122"/>
                <a:ea typeface="华文新魏" panose="02010800040101010101" pitchFamily="2" charset="-122"/>
              </a:rPr>
              <a:t>目录</a:t>
            </a:r>
            <a:r>
              <a:rPr kumimoji="1" lang="en-US" altLang="zh-CN" sz="4399" dirty="0">
                <a:solidFill>
                  <a:srgbClr val="519B5C"/>
                </a:solidFill>
                <a:latin typeface="华文新魏" panose="02010800040101010101" pitchFamily="2" charset="-122"/>
                <a:ea typeface="华文新魏" panose="02010800040101010101" pitchFamily="2" charset="-122"/>
              </a:rPr>
              <a:t>/</a:t>
            </a:r>
          </a:p>
          <a:p>
            <a:pPr algn="ctr"/>
            <a:r>
              <a:rPr kumimoji="1" lang="en-US" altLang="zh-CN" sz="2000" dirty="0">
                <a:solidFill>
                  <a:srgbClr val="519B5C"/>
                </a:solidFill>
                <a:latin typeface="华文新魏" panose="02010800040101010101" pitchFamily="2" charset="-122"/>
                <a:ea typeface="华文新魏" panose="02010800040101010101" pitchFamily="2" charset="-122"/>
              </a:rPr>
              <a:t>DIRECTORY</a:t>
            </a:r>
          </a:p>
        </p:txBody>
      </p:sp>
      <p:sp>
        <p:nvSpPr>
          <p:cNvPr id="37" name="文本框 3"/>
          <p:cNvSpPr txBox="1"/>
          <p:nvPr/>
        </p:nvSpPr>
        <p:spPr>
          <a:xfrm>
            <a:off x="3833818" y="1168779"/>
            <a:ext cx="5687729" cy="461558"/>
          </a:xfrm>
          <a:prstGeom prst="rect">
            <a:avLst/>
          </a:prstGeom>
          <a:noFill/>
          <a:ln w="38100">
            <a:noFill/>
          </a:ln>
        </p:spPr>
        <p:txBody>
          <a:bodyPr wrap="square" rtlCol="0">
            <a:spAutoFit/>
          </a:bodyPr>
          <a:lstStyle/>
          <a:p>
            <a:pPr algn="ctr"/>
            <a:r>
              <a:rPr kumimoji="1" lang="zh-CN" altLang="en-US" sz="2400" dirty="0">
                <a:solidFill>
                  <a:schemeClr val="bg1"/>
                </a:solidFill>
                <a:latin typeface="华文新魏" panose="02010800040101010101" pitchFamily="2" charset="-122"/>
                <a:ea typeface="华文新魏" panose="02010800040101010101" pitchFamily="2" charset="-122"/>
              </a:rPr>
              <a:t>注意概述</a:t>
            </a:r>
            <a:endParaRPr kumimoji="1" lang="zh-CN" altLang="en-US" sz="3599" dirty="0">
              <a:solidFill>
                <a:schemeClr val="bg1"/>
              </a:solidFill>
              <a:latin typeface="华文新魏" panose="02010800040101010101" pitchFamily="2" charset="-122"/>
              <a:ea typeface="华文新魏" panose="02010800040101010101" pitchFamily="2" charset="-122"/>
            </a:endParaRPr>
          </a:p>
        </p:txBody>
      </p:sp>
      <p:sp>
        <p:nvSpPr>
          <p:cNvPr id="54" name="文本框 4"/>
          <p:cNvSpPr txBox="1"/>
          <p:nvPr/>
        </p:nvSpPr>
        <p:spPr>
          <a:xfrm>
            <a:off x="4546936" y="1749818"/>
            <a:ext cx="4337901" cy="461558"/>
          </a:xfrm>
          <a:prstGeom prst="rect">
            <a:avLst/>
          </a:prstGeom>
          <a:noFill/>
          <a:ln w="38100">
            <a:noFill/>
          </a:ln>
        </p:spPr>
        <p:txBody>
          <a:bodyPr wrap="square" rtlCol="0">
            <a:spAutoFit/>
          </a:bodyPr>
          <a:lstStyle/>
          <a:p>
            <a:pPr algn="ctr"/>
            <a:r>
              <a:rPr kumimoji="1" lang="zh-CN" altLang="en-US" sz="2400" dirty="0">
                <a:solidFill>
                  <a:schemeClr val="bg1"/>
                </a:solidFill>
                <a:latin typeface="华文新魏" panose="02010800040101010101" pitchFamily="2" charset="-122"/>
                <a:ea typeface="华文新魏" panose="02010800040101010101" pitchFamily="2" charset="-122"/>
              </a:rPr>
              <a:t>学前儿童注意的产生和发展</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
        <p:nvSpPr>
          <p:cNvPr id="20" name="Shape 18">
            <a:extLst>
              <a:ext uri="{FF2B5EF4-FFF2-40B4-BE49-F238E27FC236}">
                <a16:creationId xmlns:a16="http://schemas.microsoft.com/office/drawing/2014/main" id="{F3DABAB1-9756-4E2C-B8BB-43EDBC1184BD}"/>
              </a:ext>
            </a:extLst>
          </p:cNvPr>
          <p:cNvSpPr/>
          <p:nvPr/>
        </p:nvSpPr>
        <p:spPr>
          <a:xfrm>
            <a:off x="4563623" y="2511904"/>
            <a:ext cx="4228119" cy="830805"/>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华文新魏" panose="02010800040101010101" pitchFamily="2" charset="-122"/>
              <a:ea typeface="华文新魏" panose="02010800040101010101" pitchFamily="2" charset="-122"/>
            </a:endParaRPr>
          </a:p>
        </p:txBody>
      </p:sp>
      <p:sp>
        <p:nvSpPr>
          <p:cNvPr id="21" name="文本框 7">
            <a:extLst>
              <a:ext uri="{FF2B5EF4-FFF2-40B4-BE49-F238E27FC236}">
                <a16:creationId xmlns:a16="http://schemas.microsoft.com/office/drawing/2014/main" id="{664C0042-AF0E-41FD-9F30-372EC29C8C01}"/>
              </a:ext>
            </a:extLst>
          </p:cNvPr>
          <p:cNvSpPr txBox="1"/>
          <p:nvPr/>
        </p:nvSpPr>
        <p:spPr>
          <a:xfrm>
            <a:off x="4534020" y="2551715"/>
            <a:ext cx="4337901" cy="830805"/>
          </a:xfrm>
          <a:prstGeom prst="rect">
            <a:avLst/>
          </a:prstGeom>
          <a:noFill/>
          <a:ln w="38100">
            <a:noFill/>
          </a:ln>
        </p:spPr>
        <p:txBody>
          <a:bodyPr wrap="square" rtlCol="0">
            <a:spAutoFit/>
          </a:bodyPr>
          <a:lstStyle/>
          <a:p>
            <a:pPr algn="ctr"/>
            <a:r>
              <a:rPr kumimoji="1" lang="zh-CN" altLang="en-US" sz="2400" dirty="0">
                <a:solidFill>
                  <a:schemeClr val="bg1"/>
                </a:solidFill>
                <a:latin typeface="华文新魏" panose="02010800040101010101" pitchFamily="2" charset="-122"/>
                <a:ea typeface="华文新魏" panose="02010800040101010101" pitchFamily="2" charset="-122"/>
              </a:rPr>
              <a:t>注意在学前儿童教育活动中的运用</a:t>
            </a: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9" fill="hold" nodeType="afterEffect" p14:presetBounceEnd="50000">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14:bounceEnd="50000">
                                          <p:cBhvr additive="base">
                                            <p:cTn id="41" dur="500" fill="hold"/>
                                            <p:tgtEl>
                                              <p:spTgt spid="17"/>
                                            </p:tgtEl>
                                            <p:attrNameLst>
                                              <p:attrName>ppt_x</p:attrName>
                                            </p:attrNameLst>
                                          </p:cBhvr>
                                          <p:tavLst>
                                            <p:tav tm="0">
                                              <p:val>
                                                <p:strVal val="0-#ppt_w/2"/>
                                              </p:val>
                                            </p:tav>
                                            <p:tav tm="100000">
                                              <p:val>
                                                <p:strVal val="#ppt_x"/>
                                              </p:val>
                                            </p:tav>
                                          </p:tavLst>
                                        </p:anim>
                                        <p:anim calcmode="lin" valueType="num" p14:bounceEnd="50000">
                                          <p:cBhvr additive="base">
                                            <p:cTn id="42" dur="500" fill="hold"/>
                                            <p:tgtEl>
                                              <p:spTgt spid="17"/>
                                            </p:tgtEl>
                                            <p:attrNameLst>
                                              <p:attrName>ppt_y</p:attrName>
                                            </p:attrNameLst>
                                          </p:cBhvr>
                                          <p:tavLst>
                                            <p:tav tm="0">
                                              <p:val>
                                                <p:strVal val="0-#ppt_h/2"/>
                                              </p:val>
                                            </p:tav>
                                            <p:tav tm="100000">
                                              <p:val>
                                                <p:strVal val="#ppt_y"/>
                                              </p:val>
                                            </p:tav>
                                          </p:tavLst>
                                        </p:anim>
                                      </p:childTnLst>
                                    </p:cTn>
                                  </p:par>
                                  <p:par>
                                    <p:cTn id="43" presetID="2" presetClass="entr" presetSubtype="3" fill="hold" nodeType="withEffect" p14:presetBounceEnd="50000">
                                      <p:stCondLst>
                                        <p:cond delay="250"/>
                                      </p:stCondLst>
                                      <p:childTnLst>
                                        <p:set>
                                          <p:cBhvr>
                                            <p:cTn id="44" dur="1" fill="hold">
                                              <p:stCondLst>
                                                <p:cond delay="0"/>
                                              </p:stCondLst>
                                            </p:cTn>
                                            <p:tgtEl>
                                              <p:spTgt spid="18"/>
                                            </p:tgtEl>
                                            <p:attrNameLst>
                                              <p:attrName>style.visibility</p:attrName>
                                            </p:attrNameLst>
                                          </p:cBhvr>
                                          <p:to>
                                            <p:strVal val="visible"/>
                                          </p:to>
                                        </p:set>
                                        <p:anim calcmode="lin" valueType="num" p14:bounceEnd="50000">
                                          <p:cBhvr additive="base">
                                            <p:cTn id="45" dur="500" fill="hold"/>
                                            <p:tgtEl>
                                              <p:spTgt spid="18"/>
                                            </p:tgtEl>
                                            <p:attrNameLst>
                                              <p:attrName>ppt_x</p:attrName>
                                            </p:attrNameLst>
                                          </p:cBhvr>
                                          <p:tavLst>
                                            <p:tav tm="0">
                                              <p:val>
                                                <p:strVal val="1+#ppt_w/2"/>
                                              </p:val>
                                            </p:tav>
                                            <p:tav tm="100000">
                                              <p:val>
                                                <p:strVal val="#ppt_x"/>
                                              </p:val>
                                            </p:tav>
                                          </p:tavLst>
                                        </p:anim>
                                        <p:anim calcmode="lin" valueType="num" p14:bounceEnd="50000">
                                          <p:cBhvr additive="base">
                                            <p:cTn id="46" dur="500" fill="hold"/>
                                            <p:tgtEl>
                                              <p:spTgt spid="1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14:presetBounceEnd="50000">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14:bounceEnd="50000">
                                          <p:cBhvr additive="base">
                                            <p:cTn id="49"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12" fill="hold" nodeType="withEffect" p14:presetBounceEnd="50000">
                                      <p:stCondLst>
                                        <p:cond delay="250"/>
                                      </p:stCondLst>
                                      <p:childTnLst>
                                        <p:set>
                                          <p:cBhvr>
                                            <p:cTn id="52" dur="1" fill="hold">
                                              <p:stCondLst>
                                                <p:cond delay="0"/>
                                              </p:stCondLst>
                                            </p:cTn>
                                            <p:tgtEl>
                                              <p:spTgt spid="19"/>
                                            </p:tgtEl>
                                            <p:attrNameLst>
                                              <p:attrName>style.visibility</p:attrName>
                                            </p:attrNameLst>
                                          </p:cBhvr>
                                          <p:to>
                                            <p:strVal val="visible"/>
                                          </p:to>
                                        </p:set>
                                        <p:anim calcmode="lin" valueType="num" p14:bounceEnd="50000">
                                          <p:cBhvr additive="base">
                                            <p:cTn id="53" dur="500" fill="hold"/>
                                            <p:tgtEl>
                                              <p:spTgt spid="19"/>
                                            </p:tgtEl>
                                            <p:attrNameLst>
                                              <p:attrName>ppt_x</p:attrName>
                                            </p:attrNameLst>
                                          </p:cBhvr>
                                          <p:tavLst>
                                            <p:tav tm="0">
                                              <p:val>
                                                <p:strVal val="0-#ppt_w/2"/>
                                              </p:val>
                                            </p:tav>
                                            <p:tav tm="100000">
                                              <p:val>
                                                <p:strVal val="#ppt_x"/>
                                              </p:val>
                                            </p:tav>
                                          </p:tavLst>
                                        </p:anim>
                                        <p:anim calcmode="lin" valueType="num" p14:bounceEnd="50000">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par>
                              <p:cTn id="55" fill="hold">
                                <p:stCondLst>
                                  <p:cond delay="375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4250"/>
                                </p:stCondLst>
                                <p:childTnLst>
                                  <p:par>
                                    <p:cTn id="62" presetID="42"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250"/>
                                            <p:tgtEl>
                                              <p:spTgt spid="21"/>
                                            </p:tgtEl>
                                          </p:cBhvr>
                                        </p:animEffect>
                                        <p:anim calcmode="lin" valueType="num">
                                          <p:cBhvr>
                                            <p:cTn id="65" dur="250" fill="hold"/>
                                            <p:tgtEl>
                                              <p:spTgt spid="21"/>
                                            </p:tgtEl>
                                            <p:attrNameLst>
                                              <p:attrName>ppt_x</p:attrName>
                                            </p:attrNameLst>
                                          </p:cBhvr>
                                          <p:tavLst>
                                            <p:tav tm="0">
                                              <p:val>
                                                <p:strVal val="#ppt_x"/>
                                              </p:val>
                                            </p:tav>
                                            <p:tav tm="100000">
                                              <p:val>
                                                <p:strVal val="#ppt_x"/>
                                              </p:val>
                                            </p:tav>
                                          </p:tavLst>
                                        </p:anim>
                                        <p:anim calcmode="lin" valueType="num">
                                          <p:cBhvr>
                                            <p:cTn id="66"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35" grpId="0"/>
          <p:bldP spid="37" grpId="0"/>
          <p:bldP spid="54" grpId="0"/>
          <p:bldP spid="20"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9"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0-#ppt_h/2"/>
                                              </p:val>
                                            </p:tav>
                                            <p:tav tm="100000">
                                              <p:val>
                                                <p:strVal val="#ppt_y"/>
                                              </p:val>
                                            </p:tav>
                                          </p:tavLst>
                                        </p:anim>
                                      </p:childTnLst>
                                    </p:cTn>
                                  </p:par>
                                  <p:par>
                                    <p:cTn id="43" presetID="2" presetClass="entr" presetSubtype="3" fill="hold" nodeType="withEffect">
                                      <p:stCondLst>
                                        <p:cond delay="25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1+#ppt_w/2"/>
                                              </p:val>
                                            </p:tav>
                                            <p:tav tm="100000">
                                              <p:val>
                                                <p:strVal val="#ppt_x"/>
                                              </p:val>
                                            </p:tav>
                                          </p:tavLst>
                                        </p:anim>
                                        <p:anim calcmode="lin" valueType="num">
                                          <p:cBhvr additive="base">
                                            <p:cTn id="46" dur="500" fill="hold"/>
                                            <p:tgtEl>
                                              <p:spTgt spid="1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1+#ppt_w/2"/>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12" fill="hold" nodeType="withEffect">
                                      <p:stCondLst>
                                        <p:cond delay="25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0-#ppt_w/2"/>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par>
                              <p:cTn id="55" fill="hold">
                                <p:stCondLst>
                                  <p:cond delay="375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4250"/>
                                </p:stCondLst>
                                <p:childTnLst>
                                  <p:par>
                                    <p:cTn id="62" presetID="42"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250"/>
                                            <p:tgtEl>
                                              <p:spTgt spid="21"/>
                                            </p:tgtEl>
                                          </p:cBhvr>
                                        </p:animEffect>
                                        <p:anim calcmode="lin" valueType="num">
                                          <p:cBhvr>
                                            <p:cTn id="65" dur="250" fill="hold"/>
                                            <p:tgtEl>
                                              <p:spTgt spid="21"/>
                                            </p:tgtEl>
                                            <p:attrNameLst>
                                              <p:attrName>ppt_x</p:attrName>
                                            </p:attrNameLst>
                                          </p:cBhvr>
                                          <p:tavLst>
                                            <p:tav tm="0">
                                              <p:val>
                                                <p:strVal val="#ppt_x"/>
                                              </p:val>
                                            </p:tav>
                                            <p:tav tm="100000">
                                              <p:val>
                                                <p:strVal val="#ppt_x"/>
                                              </p:val>
                                            </p:tav>
                                          </p:tavLst>
                                        </p:anim>
                                        <p:anim calcmode="lin" valueType="num">
                                          <p:cBhvr>
                                            <p:cTn id="66"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35" grpId="0"/>
          <p:bldP spid="37" grpId="0"/>
          <p:bldP spid="54" grpId="0"/>
          <p:bldP spid="20" grpId="0" animBg="1"/>
          <p:bldP spid="2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068C9A39-5673-4254-BBC4-0E3B516F81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11" name="Freeform 53">
            <a:extLst>
              <a:ext uri="{FF2B5EF4-FFF2-40B4-BE49-F238E27FC236}">
                <a16:creationId xmlns:a16="http://schemas.microsoft.com/office/drawing/2014/main" id="{9D1F35C1-CC89-48A6-A181-56228D84E2B9}"/>
              </a:ext>
            </a:extLst>
          </p:cNvPr>
          <p:cNvSpPr/>
          <p:nvPr>
            <p:custDataLst>
              <p:tags r:id="rId1"/>
            </p:custDataLst>
          </p:nvPr>
        </p:nvSpPr>
        <p:spPr bwMode="auto">
          <a:xfrm rot="16200000">
            <a:off x="8315174" y="-1890464"/>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6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4" name="矩形 13"/>
          <p:cNvSpPr/>
          <p:nvPr/>
        </p:nvSpPr>
        <p:spPr>
          <a:xfrm>
            <a:off x="11730" y="3746272"/>
            <a:ext cx="6807869" cy="2454503"/>
          </a:xfrm>
          <a:prstGeom prst="rect">
            <a:avLst/>
          </a:prstGeom>
          <a:solidFill>
            <a:srgbClr val="FFFFFF">
              <a:lumMod val="95000"/>
            </a:srgbClr>
          </a:solidFill>
          <a:ln w="12700" cap="flat" cmpd="sng" algn="ctr">
            <a:noFill/>
            <a:prstDash val="solid"/>
            <a:miter lim="800000"/>
          </a:ln>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p:cNvSpPr/>
          <p:nvPr/>
        </p:nvSpPr>
        <p:spPr>
          <a:xfrm>
            <a:off x="2205" y="984022"/>
            <a:ext cx="6807869" cy="2454503"/>
          </a:xfrm>
          <a:prstGeom prst="rect">
            <a:avLst/>
          </a:prstGeom>
          <a:solidFill>
            <a:srgbClr val="FFFFFF">
              <a:lumMod val="95000"/>
            </a:srgbClr>
          </a:solidFill>
          <a:ln w="12700" cap="flat" cmpd="sng" algn="ctr">
            <a:noFill/>
            <a:prstDash val="solid"/>
            <a:miter lim="800000"/>
          </a:ln>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7157052" y="2211273"/>
            <a:ext cx="4811710" cy="3010535"/>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6FE20C2E-DD4D-4653-B4EF-AAB68807C88F}"/>
              </a:ext>
            </a:extLst>
          </p:cNvPr>
          <p:cNvSpPr txBox="1"/>
          <p:nvPr/>
        </p:nvSpPr>
        <p:spPr>
          <a:xfrm>
            <a:off x="223238" y="1145316"/>
            <a:ext cx="6126653" cy="4708981"/>
          </a:xfrm>
          <a:prstGeom prst="rect">
            <a:avLst/>
          </a:prstGeom>
          <a:noFill/>
        </p:spPr>
        <p:txBody>
          <a:bodyPr wrap="square" rtlCol="0">
            <a:spAutoFit/>
          </a:bodyPr>
          <a:lstStyle/>
          <a:p>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无意注意和有意注意的交互并用</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有意注意需要意志努力，消耗的神经能力多，易引起疲劳；无意注意不需要意志努力，耗能少，但又不持久。教师在组织教育活动时，要根据教学内容和幼儿的注意发展水平，灵活地交互使用，不断变换幼儿的两种注意，使大脑活动有张有弛，既能持久有效地进行活动，又不至于过度疲劳。</a:t>
            </a:r>
          </a:p>
          <a:p>
            <a:endParaRPr lang="en-US" altLang="zh-CN" sz="2000" dirty="0">
              <a:solidFill>
                <a:srgbClr val="00B0F0"/>
              </a:solidFill>
              <a:latin typeface="华文新魏" panose="02010800040101010101" pitchFamily="2" charset="-122"/>
              <a:ea typeface="华文新魏" panose="02010800040101010101" pitchFamily="2" charset="-122"/>
            </a:endParaRPr>
          </a:p>
          <a:p>
            <a:endParaRPr lang="en-US" altLang="zh-CN" sz="2000" dirty="0">
              <a:solidFill>
                <a:srgbClr val="00B0F0"/>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4. </a:t>
            </a:r>
            <a:r>
              <a:rPr lang="zh-CN" altLang="en-US" sz="2000" dirty="0">
                <a:solidFill>
                  <a:srgbClr val="00B0F0"/>
                </a:solidFill>
                <a:latin typeface="华文新魏" panose="02010800040101010101" pitchFamily="2" charset="-122"/>
                <a:ea typeface="华文新魏" panose="02010800040101010101" pitchFamily="2" charset="-122"/>
              </a:rPr>
              <a:t>合理地组织教育活动</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教师作为活动的组织者和引导者，需要不断地学习专业知识，总结经验，科学合理地组织每一次教育活动。在轻松、愉快、有效的教育活动中，不仅可以有效地避免幼儿注意分散，还可以促进他们的各种心理机能尤其是注意力的发展。</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329510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13" grpId="0" animBg="1"/>
      <p:bldP spid="3" grpId="0" animBg="1"/>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F985C35-7304-43FC-AA63-384CE280128D}"/>
              </a:ext>
            </a:extLst>
          </p:cNvPr>
          <p:cNvSpPr/>
          <p:nvPr/>
        </p:nvSpPr>
        <p:spPr>
          <a:xfrm>
            <a:off x="6749025" y="1900842"/>
            <a:ext cx="5158690" cy="305631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id="{0B6C092A-7A6D-4BFF-A929-15E7B4CF74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16" name="Freeform 53">
            <a:extLst>
              <a:ext uri="{FF2B5EF4-FFF2-40B4-BE49-F238E27FC236}">
                <a16:creationId xmlns:a16="http://schemas.microsoft.com/office/drawing/2014/main" id="{EB395A23-905C-4F4D-BE55-B7F897E23BA4}"/>
              </a:ext>
            </a:extLst>
          </p:cNvPr>
          <p:cNvSpPr/>
          <p:nvPr>
            <p:custDataLst>
              <p:tags r:id="rId1"/>
            </p:custDataLst>
          </p:nvPr>
        </p:nvSpPr>
        <p:spPr bwMode="auto">
          <a:xfrm rot="16200000">
            <a:off x="8514913" y="-1882576"/>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6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 name="剪去对角的矩形 5"/>
          <p:cNvSpPr/>
          <p:nvPr/>
        </p:nvSpPr>
        <p:spPr>
          <a:xfrm>
            <a:off x="2205" y="3124200"/>
            <a:ext cx="6525787" cy="2324100"/>
          </a:xfrm>
          <a:prstGeom prst="snip2Diag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5" name="剪去对角的矩形 4"/>
          <p:cNvSpPr/>
          <p:nvPr/>
        </p:nvSpPr>
        <p:spPr>
          <a:xfrm>
            <a:off x="2205" y="732974"/>
            <a:ext cx="6347686" cy="2134051"/>
          </a:xfrm>
          <a:prstGeom prst="snip2Diag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7157054" y="2825048"/>
            <a:ext cx="4811710" cy="2922404"/>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326872" y="732974"/>
            <a:ext cx="7231155"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rgbClr val="5D9D2F"/>
                </a:solidFill>
                <a:latin typeface="华文新魏" panose="02010800040101010101" pitchFamily="2" charset="-122"/>
                <a:ea typeface="华文新魏" panose="02010800040101010101" pitchFamily="2" charset="-122"/>
              </a:rPr>
              <a:t>二、幼儿注意力集中训练法</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5" name="文本框 14">
            <a:extLst>
              <a:ext uri="{FF2B5EF4-FFF2-40B4-BE49-F238E27FC236}">
                <a16:creationId xmlns:a16="http://schemas.microsoft.com/office/drawing/2014/main" id="{6FE20C2E-DD4D-4653-B4EF-AAB68807C88F}"/>
              </a:ext>
            </a:extLst>
          </p:cNvPr>
          <p:cNvSpPr txBox="1"/>
          <p:nvPr/>
        </p:nvSpPr>
        <p:spPr>
          <a:xfrm>
            <a:off x="223238" y="1470657"/>
            <a:ext cx="6126653" cy="1323133"/>
          </a:xfrm>
          <a:prstGeom prst="rect">
            <a:avLst/>
          </a:prstGeom>
          <a:noFill/>
        </p:spPr>
        <p:txBody>
          <a:bodyPr wrap="square" rtlCol="0">
            <a:spAutoFit/>
          </a:bodyPr>
          <a:lstStyle/>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培养幼儿的注意力有多种方法，如下棋、拼图、传口信，听故事、圈数字游戏等。例如，听故事，听故事前先向幼儿提问，让幼儿带着问题去听，听完后回答；或者让幼儿听完故事后把故事的内容复述给别人听。</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1" name="Copyright Notice">
            <a:extLst>
              <a:ext uri="{FF2B5EF4-FFF2-40B4-BE49-F238E27FC236}">
                <a16:creationId xmlns:a16="http://schemas.microsoft.com/office/drawing/2014/main" id="{146B6C3F-E753-4823-82EC-268A61837D89}"/>
              </a:ext>
            </a:extLst>
          </p:cNvPr>
          <p:cNvSpPr>
            <a:spLocks/>
          </p:cNvSpPr>
          <p:nvPr/>
        </p:nvSpPr>
        <p:spPr bwMode="auto">
          <a:xfrm>
            <a:off x="269735" y="3151764"/>
            <a:ext cx="7231155"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rgbClr val="5D9D2F"/>
                </a:solidFill>
                <a:latin typeface="华文新魏" panose="02010800040101010101" pitchFamily="2" charset="-122"/>
                <a:ea typeface="华文新魏" panose="02010800040101010101" pitchFamily="2" charset="-122"/>
              </a:rPr>
              <a:t>三、审慎处理幼儿多动现象</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2" name="文本框 11">
            <a:extLst>
              <a:ext uri="{FF2B5EF4-FFF2-40B4-BE49-F238E27FC236}">
                <a16:creationId xmlns:a16="http://schemas.microsoft.com/office/drawing/2014/main" id="{C757E5EC-A752-46F6-AE1B-E2B7E12C000B}"/>
              </a:ext>
            </a:extLst>
          </p:cNvPr>
          <p:cNvSpPr txBox="1"/>
          <p:nvPr/>
        </p:nvSpPr>
        <p:spPr>
          <a:xfrm>
            <a:off x="166101" y="3727561"/>
            <a:ext cx="6126653" cy="1630838"/>
          </a:xfrm>
          <a:prstGeom prst="rect">
            <a:avLst/>
          </a:prstGeom>
          <a:noFill/>
        </p:spPr>
        <p:txBody>
          <a:bodyPr wrap="square" rtlCol="0">
            <a:spAutoFit/>
          </a:bodyPr>
          <a:lstStyle/>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淘气的孩子活泼、喜动，而且不爱顺从家长，有些家长怀疑孩子得了多动症，其实这是一种误解。实际上，好动与多动症是两个不同的概念。好动是指正常儿童的顽皮现象，而多动症却是一种异常的行为障碍，注意力不集中是多动症的一种明显表现。</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277406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par>
                          <p:cTn id="8" fill="hold">
                            <p:stCondLst>
                              <p:cond delay="2000"/>
                            </p:stCondLst>
                            <p:childTnLst>
                              <p:par>
                                <p:cTn id="9" presetID="18"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500"/>
                                        <p:tgtEl>
                                          <p:spTgt spid="3"/>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randombar(horizontal)">
                                      <p:cBhvr>
                                        <p:cTn id="17" dur="500"/>
                                        <p:tgtEl>
                                          <p:spTgt spid="15"/>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par>
                                <p:cTn id="24" presetID="22" presetClass="entr" presetSubtype="4"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down)">
                                      <p:cBhvr>
                                        <p:cTn id="26" dur="500"/>
                                        <p:tgtEl>
                                          <p:spTgt spid="1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down)">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3" grpId="0" animBg="1"/>
      <p:bldP spid="13" grpId="0"/>
      <p:bldP spid="15"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pyright Notice"/>
          <p:cNvSpPr>
            <a:spLocks/>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217" rtl="0" eaLnBrk="1" fontAlgn="auto" latinLnBrk="0" hangingPunct="1">
              <a:lnSpc>
                <a:spcPct val="100000"/>
              </a:lnSpc>
              <a:spcBef>
                <a:spcPts val="0"/>
              </a:spcBef>
              <a:spcAft>
                <a:spcPts val="0"/>
              </a:spcAft>
              <a:buClrTx/>
              <a:buSzTx/>
              <a:buFontTx/>
              <a:buNone/>
              <a:tabLst/>
              <a:defRPr/>
            </a:pPr>
            <a:r>
              <a:rPr lang="zh-CN" altLang="en-US" sz="3999" cap="small" dirty="0">
                <a:solidFill>
                  <a:srgbClr val="5D9D2F"/>
                </a:solidFill>
                <a:latin typeface="华文新魏" panose="02010800040101010101" pitchFamily="2" charset="-122"/>
                <a:ea typeface="华文新魏" panose="02010800040101010101" pitchFamily="2" charset="-122"/>
              </a:rPr>
              <a:t>知识扩展</a:t>
            </a:r>
            <a:endParaRPr kumimoji="0" 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endParaRPr>
          </a:p>
        </p:txBody>
      </p:sp>
      <p:pic>
        <p:nvPicPr>
          <p:cNvPr id="2" name="注意">
            <a:hlinkClick r:id="" action="ppaction://media"/>
            <a:extLst>
              <a:ext uri="{FF2B5EF4-FFF2-40B4-BE49-F238E27FC236}">
                <a16:creationId xmlns:a16="http://schemas.microsoft.com/office/drawing/2014/main" id="{3D3CDC3D-F593-417E-8638-D494FE69404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94022" y="1365699"/>
            <a:ext cx="8753206" cy="4849749"/>
          </a:xfrm>
          <a:prstGeom prst="rect">
            <a:avLst/>
          </a:prstGeom>
        </p:spPr>
      </p:pic>
    </p:spTree>
    <p:extLst>
      <p:ext uri="{BB962C8B-B14F-4D97-AF65-F5344CB8AC3E}">
        <p14:creationId xmlns:p14="http://schemas.microsoft.com/office/powerpoint/2010/main" val="129843022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7442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0" y="6396355"/>
            <a:ext cx="28448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等线"/>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tint val="75000"/>
                </a:prstClr>
              </a:solidFill>
              <a:effectLst/>
              <a:uLnTx/>
              <a:uFillTx/>
              <a:latin typeface="等线"/>
              <a:ea typeface="+mn-ea"/>
              <a:cs typeface="+mn-cs"/>
            </a:endParaRPr>
          </a:p>
        </p:txBody>
      </p:sp>
      <p:sp>
        <p:nvSpPr>
          <p:cNvPr id="3" name="文本框 2"/>
          <p:cNvSpPr txBox="1"/>
          <p:nvPr/>
        </p:nvSpPr>
        <p:spPr>
          <a:xfrm>
            <a:off x="3264838" y="2286745"/>
            <a:ext cx="5779770" cy="13220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dirty="0">
                <a:ln>
                  <a:noFill/>
                </a:ln>
                <a:solidFill>
                  <a:prstClr val="black"/>
                </a:solidFill>
                <a:effectLst/>
                <a:uLnTx/>
                <a:uFillTx/>
                <a:latin typeface="华文新魏" panose="02010800040101010101" pitchFamily="2" charset="-122"/>
                <a:ea typeface="华文新魏" panose="02010800040101010101" pitchFamily="2" charset="-122"/>
                <a:cs typeface="+mn-cs"/>
              </a:rPr>
              <a:t>谢谢聆听！</a:t>
            </a:r>
          </a:p>
        </p:txBody>
      </p:sp>
    </p:spTree>
    <p:extLst>
      <p:ext uri="{BB962C8B-B14F-4D97-AF65-F5344CB8AC3E}">
        <p14:creationId xmlns:p14="http://schemas.microsoft.com/office/powerpoint/2010/main" val="3752235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pyright Notice"/>
          <p:cNvSpPr>
            <a:spLocks/>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zh-CN" alt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rPr>
              <a:t>内容结构图</a:t>
            </a:r>
            <a:endParaRPr kumimoji="0" 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endParaRPr>
          </a:p>
        </p:txBody>
      </p:sp>
      <p:graphicFrame>
        <p:nvGraphicFramePr>
          <p:cNvPr id="4" name="图示 3">
            <a:extLst>
              <a:ext uri="{FF2B5EF4-FFF2-40B4-BE49-F238E27FC236}">
                <a16:creationId xmlns:a16="http://schemas.microsoft.com/office/drawing/2014/main" id="{23B14277-DCFF-410C-8FDF-CEBE6F958C11}"/>
              </a:ext>
            </a:extLst>
          </p:cNvPr>
          <p:cNvGraphicFramePr/>
          <p:nvPr>
            <p:extLst>
              <p:ext uri="{D42A27DB-BD31-4B8C-83A1-F6EECF244321}">
                <p14:modId xmlns:p14="http://schemas.microsoft.com/office/powerpoint/2010/main" val="2287536714"/>
              </p:ext>
            </p:extLst>
          </p:nvPr>
        </p:nvGraphicFramePr>
        <p:xfrm>
          <a:off x="2033470" y="1641134"/>
          <a:ext cx="7617278" cy="41413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0423787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华文新魏" panose="02010800040101010101" pitchFamily="2" charset="-122"/>
                <a:ea typeface="华文新魏" panose="02010800040101010101" pitchFamily="2" charset="-122"/>
              </a:rPr>
              <a:t>第一节</a:t>
            </a:r>
            <a:endParaRPr lang="zh-CN" altLang="en-US" sz="3599"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4631457" y="2414667"/>
            <a:ext cx="2441129" cy="769263"/>
          </a:xfrm>
          <a:prstGeom prst="rect">
            <a:avLst/>
          </a:prstGeom>
        </p:spPr>
        <p:txBody>
          <a:bodyPr wrap="none">
            <a:spAutoFit/>
          </a:bodyPr>
          <a:lstStyle/>
          <a:p>
            <a:r>
              <a:rPr kumimoji="1" lang="zh-CN" altLang="en-US" sz="4399" dirty="0">
                <a:solidFill>
                  <a:srgbClr val="699E56"/>
                </a:solidFill>
                <a:latin typeface="华文新魏" panose="02010800040101010101" pitchFamily="2" charset="-122"/>
                <a:ea typeface="华文新魏" panose="02010800040101010101" pitchFamily="2" charset="-122"/>
              </a:rPr>
              <a:t>注意概述</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202283EE-57E6-4D07-8F99-31E2F7E847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14" name="五边形 13"/>
          <p:cNvSpPr/>
          <p:nvPr/>
        </p:nvSpPr>
        <p:spPr>
          <a:xfrm>
            <a:off x="0" y="45247"/>
            <a:ext cx="6784771" cy="791208"/>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7130642" y="750495"/>
            <a:ext cx="4310630" cy="2367042"/>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D80F2DDC-52BB-4EA0-84FA-BC80ABE393FC}"/>
              </a:ext>
            </a:extLst>
          </p:cNvPr>
          <p:cNvSpPr txBox="1"/>
          <p:nvPr/>
        </p:nvSpPr>
        <p:spPr>
          <a:xfrm>
            <a:off x="232600" y="935039"/>
            <a:ext cx="5510037"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（一）注意的概念</a:t>
            </a:r>
            <a:endParaRPr lang="en-US" altLang="zh-CN" sz="1600" dirty="0"/>
          </a:p>
        </p:txBody>
      </p:sp>
      <p:sp>
        <p:nvSpPr>
          <p:cNvPr id="7" name="文本框 6">
            <a:extLst>
              <a:ext uri="{FF2B5EF4-FFF2-40B4-BE49-F238E27FC236}">
                <a16:creationId xmlns:a16="http://schemas.microsoft.com/office/drawing/2014/main" id="{1E77133C-8856-48D4-BCD5-6351DFA6B701}"/>
              </a:ext>
            </a:extLst>
          </p:cNvPr>
          <p:cNvSpPr txBox="1"/>
          <p:nvPr/>
        </p:nvSpPr>
        <p:spPr>
          <a:xfrm>
            <a:off x="232601" y="1396415"/>
            <a:ext cx="5641305" cy="1753920"/>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注意是一种心理状态，是指心理活动对一定对象的指向和集中。我们通常所说的“专心致志”“聚精会神”主要就指“注意”。严格地说，注意不是一个独立的心理过程，而是各种心理过程的一种伴随特性，各种具体的心理过程是注意的内容依托。注意总是伴随着认知、情感、意志等心理过程发生的。</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32600" y="131207"/>
            <a:ext cx="6966811" cy="61928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599" cap="small" dirty="0">
                <a:solidFill>
                  <a:srgbClr val="5D9D2F"/>
                </a:solidFill>
                <a:latin typeface="华文新魏" panose="02010800040101010101" pitchFamily="2" charset="-122"/>
                <a:ea typeface="华文新魏" panose="02010800040101010101" pitchFamily="2" charset="-122"/>
              </a:rPr>
              <a:t>一、注意及其功能</a:t>
            </a:r>
            <a:endParaRPr lang="en-US" sz="3599" cap="small" dirty="0">
              <a:solidFill>
                <a:srgbClr val="5D9D2F"/>
              </a:solidFill>
              <a:latin typeface="华文新魏" panose="02010800040101010101" pitchFamily="2" charset="-122"/>
              <a:ea typeface="华文新魏" panose="02010800040101010101" pitchFamily="2" charset="-122"/>
            </a:endParaRPr>
          </a:p>
        </p:txBody>
      </p:sp>
      <p:sp>
        <p:nvSpPr>
          <p:cNvPr id="12" name="文本框 11">
            <a:extLst>
              <a:ext uri="{FF2B5EF4-FFF2-40B4-BE49-F238E27FC236}">
                <a16:creationId xmlns:a16="http://schemas.microsoft.com/office/drawing/2014/main" id="{1F6CA772-9C54-4F40-95A8-22AB9091CBA4}"/>
              </a:ext>
            </a:extLst>
          </p:cNvPr>
          <p:cNvSpPr txBox="1"/>
          <p:nvPr/>
        </p:nvSpPr>
        <p:spPr>
          <a:xfrm>
            <a:off x="5309989" y="3376931"/>
            <a:ext cx="5973093"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（二）注意的功能</a:t>
            </a:r>
            <a:endParaRPr lang="en-US" altLang="zh-CN" sz="1600" dirty="0"/>
          </a:p>
        </p:txBody>
      </p:sp>
      <p:sp>
        <p:nvSpPr>
          <p:cNvPr id="16" name="文本框 15">
            <a:extLst>
              <a:ext uri="{FF2B5EF4-FFF2-40B4-BE49-F238E27FC236}">
                <a16:creationId xmlns:a16="http://schemas.microsoft.com/office/drawing/2014/main" id="{93DF7FDC-D6AA-42DB-88AA-673BA1DDBFE4}"/>
              </a:ext>
            </a:extLst>
          </p:cNvPr>
          <p:cNvSpPr txBox="1"/>
          <p:nvPr/>
        </p:nvSpPr>
        <p:spPr>
          <a:xfrm>
            <a:off x="5392675" y="3838488"/>
            <a:ext cx="6603864" cy="2308324"/>
          </a:xfrm>
          <a:prstGeom prst="rect">
            <a:avLst/>
          </a:prstGeom>
          <a:noFill/>
        </p:spPr>
        <p:txBody>
          <a:bodyPr wrap="square" rtlCol="0">
            <a:spAutoFit/>
          </a:bodyPr>
          <a:lstStyle/>
          <a:p>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选择的功能</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注意的选择功能使心理活动能够选择有一定意义的、合乎需要的、与当前活动相一致的信息，同时排除那些与当前活动无关的甚至起干扰作用的刺激，使对认识对象的反映更加清晰。</a:t>
            </a:r>
          </a:p>
          <a:p>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监督和调节的功能</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这一功能保证人能从纷杂的内外刺激中区分出与当前活动有关的信息，及时察觉到外界情境、反映对象以及自身状态的变化，从而自觉调节心理活动和行为，保障活动的正常进行。</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5" name="矩形 14">
            <a:extLst>
              <a:ext uri="{FF2B5EF4-FFF2-40B4-BE49-F238E27FC236}">
                <a16:creationId xmlns:a16="http://schemas.microsoft.com/office/drawing/2014/main" id="{74303FC9-1A78-4C26-84A7-7B40E71EF2DF}"/>
              </a:ext>
            </a:extLst>
          </p:cNvPr>
          <p:cNvSpPr/>
          <p:nvPr/>
        </p:nvSpPr>
        <p:spPr>
          <a:xfrm>
            <a:off x="908918" y="3724711"/>
            <a:ext cx="3928339" cy="2524177"/>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5984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 grpId="0" animBg="1"/>
      <p:bldP spid="6" grpId="0"/>
      <p:bldP spid="7" grpId="0"/>
      <p:bldP spid="13" grpId="0"/>
      <p:bldP spid="12" grpId="0"/>
      <p:bldP spid="16" grpId="0"/>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五边形 1">
            <a:extLst>
              <a:ext uri="{FF2B5EF4-FFF2-40B4-BE49-F238E27FC236}">
                <a16:creationId xmlns:a16="http://schemas.microsoft.com/office/drawing/2014/main" id="{4C0541EB-1640-4FE9-9742-FF06B001A910}"/>
              </a:ext>
            </a:extLst>
          </p:cNvPr>
          <p:cNvSpPr/>
          <p:nvPr/>
        </p:nvSpPr>
        <p:spPr>
          <a:xfrm>
            <a:off x="146481" y="315414"/>
            <a:ext cx="5105141" cy="619288"/>
          </a:xfrm>
          <a:prstGeom prst="homePlate">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146481" y="2631409"/>
            <a:ext cx="5827179" cy="3704846"/>
          </a:xfrm>
          <a:prstGeom prst="rect">
            <a:avLst/>
          </a:prstGeom>
          <a:blipFill dpi="0" rotWithShape="1">
            <a:blip r:embed="rId3"/>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EB6930E0-EAD8-45D2-B9AD-C761732EC5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15929" y="5814510"/>
            <a:ext cx="2973868" cy="1043490"/>
          </a:xfrm>
          <a:prstGeom prst="rect">
            <a:avLst/>
          </a:prstGeom>
        </p:spPr>
      </p:pic>
      <p:cxnSp>
        <p:nvCxnSpPr>
          <p:cNvPr id="10" name="直接连接符 9">
            <a:extLst>
              <a:ext uri="{FF2B5EF4-FFF2-40B4-BE49-F238E27FC236}">
                <a16:creationId xmlns:a16="http://schemas.microsoft.com/office/drawing/2014/main" id="{182B96D2-5E01-4A7F-AEAA-4AF71DC8C848}"/>
              </a:ext>
            </a:extLst>
          </p:cNvPr>
          <p:cNvCxnSpPr>
            <a:cxnSpLocks/>
          </p:cNvCxnSpPr>
          <p:nvPr/>
        </p:nvCxnSpPr>
        <p:spPr>
          <a:xfrm>
            <a:off x="2205" y="6696706"/>
            <a:ext cx="9198904" cy="0"/>
          </a:xfrm>
          <a:prstGeom prst="line">
            <a:avLst/>
          </a:prstGeom>
        </p:spPr>
        <p:style>
          <a:lnRef idx="2">
            <a:schemeClr val="accent5"/>
          </a:lnRef>
          <a:fillRef idx="0">
            <a:schemeClr val="accent5"/>
          </a:fillRef>
          <a:effectRef idx="1">
            <a:schemeClr val="accent5"/>
          </a:effectRef>
          <a:fontRef idx="minor">
            <a:schemeClr val="tx1"/>
          </a:fontRef>
        </p:style>
      </p:cxn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49772" y="315414"/>
            <a:ext cx="7231155" cy="61928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599" cap="small" dirty="0">
                <a:solidFill>
                  <a:srgbClr val="5D9D2F"/>
                </a:solidFill>
                <a:latin typeface="华文新魏" panose="02010800040101010101" pitchFamily="2" charset="-122"/>
                <a:ea typeface="华文新魏" panose="02010800040101010101" pitchFamily="2" charset="-122"/>
              </a:rPr>
              <a:t>二、注意的类型</a:t>
            </a:r>
            <a:endParaRPr lang="en-US" sz="3599" cap="small" dirty="0">
              <a:solidFill>
                <a:srgbClr val="5D9D2F"/>
              </a:solidFill>
              <a:latin typeface="华文新魏" panose="02010800040101010101" pitchFamily="2" charset="-122"/>
              <a:ea typeface="华文新魏" panose="02010800040101010101" pitchFamily="2"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146481" y="1146193"/>
            <a:ext cx="5510037"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（一）无意注意</a:t>
            </a:r>
            <a:endParaRPr lang="en-US" altLang="zh-CN" sz="16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146481" y="1607751"/>
            <a:ext cx="6126653" cy="1323439"/>
          </a:xfrm>
          <a:prstGeom prst="rect">
            <a:avLst/>
          </a:prstGeom>
          <a:noFill/>
        </p:spPr>
        <p:txBody>
          <a:bodyPr wrap="square" rtlCol="0">
            <a:spAutoFit/>
          </a:bodyPr>
          <a:lstStyle/>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无意注意的概念</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无意注意，也称不随意注意，是事先没有预定的目的，也不需要付出意志努力的注意。</a:t>
            </a:r>
          </a:p>
          <a:p>
            <a:endParaRPr lang="en-US" altLang="zh-CN" sz="2000" dirty="0">
              <a:solidFill>
                <a:srgbClr val="00B0F0"/>
              </a:solidFill>
              <a:latin typeface="华文新魏" panose="02010800040101010101" pitchFamily="2" charset="-122"/>
              <a:ea typeface="华文新魏" panose="02010800040101010101" pitchFamily="2" charset="-122"/>
            </a:endParaRPr>
          </a:p>
        </p:txBody>
      </p:sp>
      <p:sp>
        <p:nvSpPr>
          <p:cNvPr id="5" name="矩形 4"/>
          <p:cNvSpPr/>
          <p:nvPr/>
        </p:nvSpPr>
        <p:spPr>
          <a:xfrm>
            <a:off x="6273134" y="2894785"/>
            <a:ext cx="5595016" cy="3477875"/>
          </a:xfrm>
          <a:prstGeom prst="rect">
            <a:avLst/>
          </a:prstGeom>
        </p:spPr>
        <p:txBody>
          <a:bodyPr wrap="square">
            <a:spAutoFit/>
          </a:bodyPr>
          <a:lstStyle/>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引起无意注意的条件</a:t>
            </a:r>
          </a:p>
          <a:p>
            <a:r>
              <a:rPr lang="zh-CN" altLang="en-US" sz="2000" dirty="0">
                <a:solidFill>
                  <a:srgbClr val="6FAD32"/>
                </a:solidFill>
                <a:latin typeface="华文新魏" panose="02010800040101010101" pitchFamily="2" charset="-122"/>
                <a:ea typeface="华文新魏" panose="02010800040101010101" pitchFamily="2" charset="-122"/>
              </a:rPr>
              <a:t>（</a:t>
            </a:r>
            <a:r>
              <a:rPr lang="en-US" altLang="zh-CN" sz="2000" dirty="0">
                <a:solidFill>
                  <a:srgbClr val="6FAD32"/>
                </a:solidFill>
                <a:latin typeface="华文新魏" panose="02010800040101010101" pitchFamily="2" charset="-122"/>
                <a:ea typeface="华文新魏" panose="02010800040101010101" pitchFamily="2" charset="-122"/>
              </a:rPr>
              <a:t>1</a:t>
            </a:r>
            <a:r>
              <a:rPr lang="zh-CN" altLang="en-US" sz="2000" dirty="0">
                <a:solidFill>
                  <a:srgbClr val="6FAD32"/>
                </a:solidFill>
                <a:latin typeface="华文新魏" panose="02010800040101010101" pitchFamily="2" charset="-122"/>
                <a:ea typeface="华文新魏" panose="02010800040101010101" pitchFamily="2" charset="-122"/>
              </a:rPr>
              <a:t>）客观刺激物的特点</a:t>
            </a:r>
          </a:p>
          <a:p>
            <a:r>
              <a:rPr lang="zh-CN" altLang="en-US" sz="2000" dirty="0">
                <a:solidFill>
                  <a:srgbClr val="00B0F0"/>
                </a:solidFill>
                <a:latin typeface="华文新魏" panose="02010800040101010101" pitchFamily="2" charset="-122"/>
                <a:ea typeface="华文新魏" panose="02010800040101010101" pitchFamily="2" charset="-122"/>
              </a:rPr>
              <a:t>第一，</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刺激物的强度是引起无意注意的重要原因。在一定范围内，刺激的强度越大，越易引起无意注意。</a:t>
            </a:r>
          </a:p>
          <a:p>
            <a:r>
              <a:rPr lang="zh-CN" altLang="en-US" sz="2000" dirty="0">
                <a:solidFill>
                  <a:srgbClr val="00B0F0"/>
                </a:solidFill>
                <a:latin typeface="华文新魏" panose="02010800040101010101" pitchFamily="2" charset="-122"/>
                <a:ea typeface="华文新魏" panose="02010800040101010101" pitchFamily="2" charset="-122"/>
              </a:rPr>
              <a:t>第二，</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刺激物的新颖性是引起无意注意的重要原因。新异的刺激比熟知的刺激更易引起无意注意。</a:t>
            </a:r>
          </a:p>
          <a:p>
            <a:r>
              <a:rPr lang="zh-CN" altLang="en-US" sz="2000" dirty="0">
                <a:solidFill>
                  <a:srgbClr val="00B0F0"/>
                </a:solidFill>
                <a:latin typeface="华文新魏" panose="02010800040101010101" pitchFamily="2" charset="-122"/>
                <a:ea typeface="华文新魏" panose="02010800040101010101" pitchFamily="2" charset="-122"/>
              </a:rPr>
              <a:t>第三，</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刺激物的变化是引起无意注意的重要原因。活动的刺激比静止的刺激更易引起无意注意。</a:t>
            </a:r>
          </a:p>
          <a:p>
            <a:r>
              <a:rPr lang="zh-CN" altLang="en-US" sz="2000" dirty="0">
                <a:solidFill>
                  <a:srgbClr val="00B0F0"/>
                </a:solidFill>
                <a:latin typeface="华文新魏" panose="02010800040101010101" pitchFamily="2" charset="-122"/>
                <a:ea typeface="华文新魏" panose="02010800040101010101" pitchFamily="2" charset="-122"/>
              </a:rPr>
              <a:t>第四，</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刺激物的对比关系是引起无意注意的重要原因。差异越显著，越易引起无意注意。</a:t>
            </a:r>
          </a:p>
        </p:txBody>
      </p:sp>
      <p:sp>
        <p:nvSpPr>
          <p:cNvPr id="11" name="Rectangle 30">
            <a:extLst>
              <a:ext uri="{FF2B5EF4-FFF2-40B4-BE49-F238E27FC236}">
                <a16:creationId xmlns:a16="http://schemas.microsoft.com/office/drawing/2014/main" id="{ACC236C9-5BDA-4767-8A93-8890896FD60F}"/>
              </a:ext>
            </a:extLst>
          </p:cNvPr>
          <p:cNvSpPr/>
          <p:nvPr/>
        </p:nvSpPr>
        <p:spPr>
          <a:xfrm>
            <a:off x="7574693" y="331633"/>
            <a:ext cx="3768810" cy="2170914"/>
          </a:xfrm>
          <a:prstGeom prst="rect">
            <a:avLst/>
          </a:prstGeom>
          <a:blipFill dpi="0" rotWithShape="1">
            <a:blip r:embed="rId5"/>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39868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p:bldP spid="14" grpId="0"/>
      <p:bldP spid="15" grpId="0"/>
      <p:bldP spid="5" grpId="0"/>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E035EAAF-A9BD-4F8A-BB12-88A8C747B6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2" name="矩形: 剪去对角 1">
            <a:extLst>
              <a:ext uri="{FF2B5EF4-FFF2-40B4-BE49-F238E27FC236}">
                <a16:creationId xmlns:a16="http://schemas.microsoft.com/office/drawing/2014/main" id="{3D36B3A6-E34E-4B85-BC83-121F91CB0A71}"/>
              </a:ext>
            </a:extLst>
          </p:cNvPr>
          <p:cNvSpPr/>
          <p:nvPr/>
        </p:nvSpPr>
        <p:spPr>
          <a:xfrm>
            <a:off x="630195" y="370703"/>
            <a:ext cx="4386648" cy="877329"/>
          </a:xfrm>
          <a:prstGeom prst="snip2Diag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1" name="矩形 10"/>
          <p:cNvSpPr/>
          <p:nvPr/>
        </p:nvSpPr>
        <p:spPr>
          <a:xfrm>
            <a:off x="0" y="4248150"/>
            <a:ext cx="6553200" cy="1209675"/>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9" name="矩形 8"/>
          <p:cNvSpPr/>
          <p:nvPr/>
        </p:nvSpPr>
        <p:spPr>
          <a:xfrm>
            <a:off x="0" y="2886075"/>
            <a:ext cx="6553200" cy="1209675"/>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5" name="矩形 4"/>
          <p:cNvSpPr/>
          <p:nvPr/>
        </p:nvSpPr>
        <p:spPr>
          <a:xfrm>
            <a:off x="0" y="1514475"/>
            <a:ext cx="6553200" cy="1209675"/>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6983564" y="1884207"/>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a:extLst>
              <a:ext uri="{FF2B5EF4-FFF2-40B4-BE49-F238E27FC236}">
                <a16:creationId xmlns:a16="http://schemas.microsoft.com/office/drawing/2014/main" id="{5F985C35-7304-43FC-AA63-384CE280128D}"/>
              </a:ext>
            </a:extLst>
          </p:cNvPr>
          <p:cNvSpPr/>
          <p:nvPr/>
        </p:nvSpPr>
        <p:spPr>
          <a:xfrm>
            <a:off x="6810074" y="1817252"/>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6FE20C2E-DD4D-4653-B4EF-AAB68807C88F}"/>
              </a:ext>
            </a:extLst>
          </p:cNvPr>
          <p:cNvSpPr txBox="1"/>
          <p:nvPr/>
        </p:nvSpPr>
        <p:spPr>
          <a:xfrm>
            <a:off x="127192" y="524057"/>
            <a:ext cx="6298816" cy="4893647"/>
          </a:xfrm>
          <a:prstGeom prst="rect">
            <a:avLst/>
          </a:prstGeom>
          <a:noFill/>
        </p:spPr>
        <p:txBody>
          <a:bodyPr wrap="square" rtlCol="0">
            <a:spAutoFit/>
          </a:bodyPr>
          <a:lstStyle/>
          <a:p>
            <a:r>
              <a:rPr lang="zh-CN" altLang="en-US" sz="3200" dirty="0">
                <a:solidFill>
                  <a:srgbClr val="00B0F0"/>
                </a:solidFill>
                <a:latin typeface="华文新魏" panose="02010800040101010101" pitchFamily="2" charset="-122"/>
                <a:ea typeface="华文新魏" panose="02010800040101010101" pitchFamily="2" charset="-122"/>
              </a:rPr>
              <a:t>        （</a:t>
            </a:r>
            <a:r>
              <a:rPr lang="en-US" altLang="zh-CN" sz="3200" dirty="0">
                <a:solidFill>
                  <a:srgbClr val="00B0F0"/>
                </a:solidFill>
                <a:latin typeface="华文新魏" panose="02010800040101010101" pitchFamily="2" charset="-122"/>
                <a:ea typeface="华文新魏" panose="02010800040101010101" pitchFamily="2" charset="-122"/>
              </a:rPr>
              <a:t>2</a:t>
            </a:r>
            <a:r>
              <a:rPr lang="zh-CN" altLang="en-US" sz="3200" dirty="0">
                <a:solidFill>
                  <a:srgbClr val="00B0F0"/>
                </a:solidFill>
                <a:latin typeface="华文新魏" panose="02010800040101010101" pitchFamily="2" charset="-122"/>
                <a:ea typeface="华文新魏" panose="02010800040101010101" pitchFamily="2" charset="-122"/>
              </a:rPr>
              <a:t>）人的主观状态</a:t>
            </a:r>
          </a:p>
          <a:p>
            <a:endParaRPr lang="en-US" altLang="zh-CN" sz="2000" dirty="0">
              <a:solidFill>
                <a:srgbClr val="00B0F0"/>
              </a:solidFill>
              <a:latin typeface="华文新魏" panose="02010800040101010101" pitchFamily="2" charset="-122"/>
              <a:ea typeface="华文新魏" panose="02010800040101010101" pitchFamily="2" charset="-122"/>
            </a:endParaRPr>
          </a:p>
          <a:p>
            <a:endParaRPr lang="en-US" altLang="zh-CN" sz="2000" dirty="0">
              <a:solidFill>
                <a:srgbClr val="00B050"/>
              </a:solidFill>
              <a:latin typeface="华文新魏" panose="02010800040101010101" pitchFamily="2" charset="-122"/>
              <a:ea typeface="华文新魏" panose="02010800040101010101" pitchFamily="2" charset="-122"/>
            </a:endParaRPr>
          </a:p>
          <a:p>
            <a:r>
              <a:rPr lang="zh-CN" altLang="en-US" sz="2000" dirty="0">
                <a:solidFill>
                  <a:srgbClr val="00B050"/>
                </a:solidFill>
                <a:latin typeface="华文新魏" panose="02010800040101010101" pitchFamily="2" charset="-122"/>
                <a:ea typeface="华文新魏" panose="02010800040101010101" pitchFamily="2" charset="-122"/>
              </a:rPr>
              <a:t>第一，</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人的需要和兴趣是引起无意注意的重要原因。人的需要和兴趣影响着人对事物的态度。能满足个体的需要，符合个体的兴趣的事物就很容易成为注意的对象。</a:t>
            </a:r>
          </a:p>
          <a:p>
            <a:endParaRPr lang="en-US" altLang="zh-CN" sz="2000" dirty="0">
              <a:solidFill>
                <a:srgbClr val="00B0F0"/>
              </a:solidFill>
              <a:latin typeface="华文新魏" panose="02010800040101010101" pitchFamily="2" charset="-122"/>
              <a:ea typeface="华文新魏" panose="02010800040101010101" pitchFamily="2" charset="-122"/>
            </a:endParaRPr>
          </a:p>
          <a:p>
            <a:endParaRPr lang="en-US" altLang="zh-CN" sz="2000" dirty="0">
              <a:solidFill>
                <a:srgbClr val="00B050"/>
              </a:solidFill>
              <a:latin typeface="华文新魏" panose="02010800040101010101" pitchFamily="2" charset="-122"/>
              <a:ea typeface="华文新魏" panose="02010800040101010101" pitchFamily="2" charset="-122"/>
            </a:endParaRPr>
          </a:p>
          <a:p>
            <a:r>
              <a:rPr lang="zh-CN" altLang="en-US" sz="2000" dirty="0">
                <a:solidFill>
                  <a:srgbClr val="00B050"/>
                </a:solidFill>
                <a:latin typeface="华文新魏" panose="02010800040101010101" pitchFamily="2" charset="-122"/>
                <a:ea typeface="华文新魏" panose="02010800040101010101" pitchFamily="2" charset="-122"/>
              </a:rPr>
              <a:t>第二，</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人的情绪和精神状态是引起无意注意的重要原因。良好的心境、饱满的精神状态也可促进无意注意的产生。</a:t>
            </a:r>
          </a:p>
          <a:p>
            <a:endParaRPr lang="en-US" altLang="zh-CN" sz="2000" dirty="0">
              <a:solidFill>
                <a:srgbClr val="00B0F0"/>
              </a:solidFill>
              <a:latin typeface="华文新魏" panose="02010800040101010101" pitchFamily="2" charset="-122"/>
              <a:ea typeface="华文新魏" panose="02010800040101010101" pitchFamily="2" charset="-122"/>
            </a:endParaRPr>
          </a:p>
          <a:p>
            <a:endParaRPr lang="en-US" altLang="zh-CN" sz="2000" dirty="0">
              <a:solidFill>
                <a:srgbClr val="00B050"/>
              </a:solidFill>
              <a:latin typeface="华文新魏" panose="02010800040101010101" pitchFamily="2" charset="-122"/>
              <a:ea typeface="华文新魏" panose="02010800040101010101" pitchFamily="2" charset="-122"/>
            </a:endParaRPr>
          </a:p>
          <a:p>
            <a:r>
              <a:rPr lang="zh-CN" altLang="en-US" sz="2000" dirty="0">
                <a:solidFill>
                  <a:srgbClr val="00B050"/>
                </a:solidFill>
                <a:latin typeface="华文新魏" panose="02010800040101010101" pitchFamily="2" charset="-122"/>
                <a:ea typeface="华文新魏" panose="02010800040101010101" pitchFamily="2" charset="-122"/>
              </a:rPr>
              <a:t>第三，</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人的知识经验和期待是引起无意注意的重要原因。电视里的足球节目，喜欢的人易产生无意注意，不喜欢的则不会予以注意。</a:t>
            </a:r>
          </a:p>
        </p:txBody>
      </p:sp>
    </p:spTree>
    <p:extLst>
      <p:ext uri="{BB962C8B-B14F-4D97-AF65-F5344CB8AC3E}">
        <p14:creationId xmlns:p14="http://schemas.microsoft.com/office/powerpoint/2010/main" val="991243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9" grpId="0" animBg="1"/>
      <p:bldP spid="5" grpId="0" animBg="1"/>
      <p:bldP spid="3" grpId="0" animBg="1"/>
      <p:bldP spid="4" grpId="0" animBg="1"/>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2AA09E38-1752-44DF-9C6F-3B070EB478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13" name="矩形 12"/>
          <p:cNvSpPr/>
          <p:nvPr/>
        </p:nvSpPr>
        <p:spPr>
          <a:xfrm>
            <a:off x="97230" y="119775"/>
            <a:ext cx="1771470" cy="1329511"/>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9" name="Freeform 53"/>
          <p:cNvSpPr/>
          <p:nvPr/>
        </p:nvSpPr>
        <p:spPr bwMode="auto">
          <a:xfrm>
            <a:off x="8759439" y="-3305"/>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6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873277" y="1296019"/>
            <a:ext cx="6026335"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166402" y="180975"/>
            <a:ext cx="1635623" cy="1219865"/>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970CE2FB-3157-4507-A566-8D579B121C2D}"/>
              </a:ext>
            </a:extLst>
          </p:cNvPr>
          <p:cNvSpPr txBox="1"/>
          <p:nvPr/>
        </p:nvSpPr>
        <p:spPr>
          <a:xfrm>
            <a:off x="1663727" y="371758"/>
            <a:ext cx="5510037" cy="769441"/>
          </a:xfrm>
          <a:prstGeom prst="rect">
            <a:avLst/>
          </a:prstGeom>
          <a:noFill/>
        </p:spPr>
        <p:txBody>
          <a:bodyPr wrap="square" rtlCol="0">
            <a:spAutoFit/>
          </a:bodyPr>
          <a:lstStyle/>
          <a:p>
            <a:r>
              <a:rPr lang="zh-CN" altLang="en-US" sz="4400" dirty="0">
                <a:solidFill>
                  <a:srgbClr val="FF0000"/>
                </a:solidFill>
                <a:latin typeface="华文新魏" panose="02010800040101010101" pitchFamily="2" charset="-122"/>
                <a:ea typeface="华文新魏" panose="02010800040101010101" pitchFamily="2" charset="-122"/>
              </a:rPr>
              <a:t>（二）有意注意</a:t>
            </a:r>
            <a:endParaRPr lang="en-US" altLang="zh-CN" sz="32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584630" y="1591623"/>
            <a:ext cx="9607119" cy="4708981"/>
          </a:xfrm>
          <a:prstGeom prst="rect">
            <a:avLst/>
          </a:prstGeom>
          <a:noFill/>
        </p:spPr>
        <p:txBody>
          <a:bodyPr wrap="square" rtlCol="0">
            <a:spAutoFit/>
          </a:bodyPr>
          <a:lstStyle/>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有意注意的概念</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有意注意，也叫随意注意，是事先有预定的目的，需要付出意志努力的注意。</a:t>
            </a:r>
          </a:p>
          <a:p>
            <a:endParaRPr lang="en-US" altLang="zh-CN" sz="2000" dirty="0">
              <a:solidFill>
                <a:srgbClr val="00B0F0"/>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引起和保持有意注意的条件</a:t>
            </a:r>
          </a:p>
          <a:p>
            <a:endParaRPr lang="en-US" altLang="zh-CN" sz="2000" dirty="0">
              <a:solidFill>
                <a:srgbClr val="00B050"/>
              </a:solidFill>
              <a:latin typeface="华文新魏" panose="02010800040101010101" pitchFamily="2" charset="-122"/>
              <a:ea typeface="华文新魏" panose="02010800040101010101" pitchFamily="2" charset="-122"/>
            </a:endParaRPr>
          </a:p>
          <a:p>
            <a:r>
              <a:rPr lang="zh-CN" altLang="en-US" sz="2000" dirty="0">
                <a:solidFill>
                  <a:srgbClr val="00B050"/>
                </a:solidFill>
                <a:latin typeface="华文新魏" panose="02010800040101010101" pitchFamily="2" charset="-122"/>
                <a:ea typeface="华文新魏" panose="02010800040101010101" pitchFamily="2" charset="-122"/>
              </a:rPr>
              <a:t>第一，</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对活动任务的认识。活动任务越明确，对活动的意义的理解越深刻，就越能引 </a:t>
            </a:r>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起和保持有意注意。</a:t>
            </a:r>
          </a:p>
          <a:p>
            <a:endParaRPr lang="en-US" altLang="zh-CN" sz="2000" dirty="0">
              <a:solidFill>
                <a:srgbClr val="00B050"/>
              </a:solidFill>
              <a:latin typeface="华文新魏" panose="02010800040101010101" pitchFamily="2" charset="-122"/>
              <a:ea typeface="华文新魏" panose="02010800040101010101" pitchFamily="2" charset="-122"/>
            </a:endParaRPr>
          </a:p>
          <a:p>
            <a:r>
              <a:rPr lang="zh-CN" altLang="en-US" sz="2000" dirty="0">
                <a:solidFill>
                  <a:srgbClr val="00B050"/>
                </a:solidFill>
                <a:latin typeface="华文新魏" panose="02010800040101010101" pitchFamily="2" charset="-122"/>
                <a:ea typeface="华文新魏" panose="02010800040101010101" pitchFamily="2" charset="-122"/>
              </a:rPr>
              <a:t>第二，</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对活动的合理组织。很好地组织各种活动可以防止因单调而产生疲劳、分心。</a:t>
            </a:r>
          </a:p>
          <a:p>
            <a:endParaRPr lang="en-US" altLang="zh-CN" sz="2000" dirty="0">
              <a:solidFill>
                <a:srgbClr val="00B050"/>
              </a:solidFill>
              <a:latin typeface="华文新魏" panose="02010800040101010101" pitchFamily="2" charset="-122"/>
              <a:ea typeface="华文新魏" panose="02010800040101010101" pitchFamily="2" charset="-122"/>
            </a:endParaRPr>
          </a:p>
          <a:p>
            <a:r>
              <a:rPr lang="zh-CN" altLang="en-US" sz="2000" dirty="0">
                <a:solidFill>
                  <a:srgbClr val="00B050"/>
                </a:solidFill>
                <a:latin typeface="华文新魏" panose="02010800040101010101" pitchFamily="2" charset="-122"/>
                <a:ea typeface="华文新魏" panose="02010800040101010101" pitchFamily="2" charset="-122"/>
              </a:rPr>
              <a:t>第三，</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对活动的间接兴趣。间接兴趣是个体对活动结果的兴趣。间接兴趣越浓厚，就</a:t>
            </a:r>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越能集中注意。</a:t>
            </a:r>
          </a:p>
          <a:p>
            <a:endParaRPr lang="en-US" altLang="zh-CN" sz="2000" dirty="0">
              <a:solidFill>
                <a:srgbClr val="00B050"/>
              </a:solidFill>
              <a:latin typeface="华文新魏" panose="02010800040101010101" pitchFamily="2" charset="-122"/>
              <a:ea typeface="华文新魏" panose="02010800040101010101" pitchFamily="2" charset="-122"/>
            </a:endParaRPr>
          </a:p>
          <a:p>
            <a:r>
              <a:rPr lang="zh-CN" altLang="en-US" sz="2000" dirty="0">
                <a:solidFill>
                  <a:srgbClr val="00B050"/>
                </a:solidFill>
                <a:latin typeface="华文新魏" panose="02010800040101010101" pitchFamily="2" charset="-122"/>
                <a:ea typeface="华文新魏" panose="02010800040101010101" pitchFamily="2" charset="-122"/>
              </a:rPr>
              <a:t>第四，</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个体的意志努力。个体克服各种不良刺激的干扰，抵御各种诱惑，需要付出艰</a:t>
            </a:r>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苦的意志努力。如头悬梁、锥刺股。</a:t>
            </a:r>
          </a:p>
        </p:txBody>
      </p:sp>
      <p:sp>
        <p:nvSpPr>
          <p:cNvPr id="16" name="Freeform 53">
            <a:extLst>
              <a:ext uri="{FF2B5EF4-FFF2-40B4-BE49-F238E27FC236}">
                <a16:creationId xmlns:a16="http://schemas.microsoft.com/office/drawing/2014/main" id="{121E74DD-6DA1-4A4E-9B03-EF62A767506B}"/>
              </a:ext>
            </a:extLst>
          </p:cNvPr>
          <p:cNvSpPr/>
          <p:nvPr>
            <p:custDataLst>
              <p:tags r:id="rId1"/>
            </p:custDataLst>
          </p:nvPr>
        </p:nvSpPr>
        <p:spPr bwMode="auto">
          <a:xfrm rot="5400000">
            <a:off x="4906765" y="3246255"/>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6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13279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par>
                                <p:cTn id="14" presetID="22" presetClass="entr" presetSubtype="4"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00"/>
                                        <p:tgtEl>
                                          <p:spTgt spid="1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par>
                                <p:cTn id="26" presetID="22" presetClass="entr" presetSubtype="4"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9" grpId="0" animBg="1"/>
      <p:bldP spid="3" grpId="0" animBg="1"/>
      <p:bldP spid="14" grpId="0"/>
      <p:bldP spid="15" grpId="0"/>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52CD5E40-DC3E-4419-9808-4C64792085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407773" y="2952863"/>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970CE2FB-3157-4507-A566-8D579B121C2D}"/>
              </a:ext>
            </a:extLst>
          </p:cNvPr>
          <p:cNvSpPr txBox="1"/>
          <p:nvPr/>
        </p:nvSpPr>
        <p:spPr>
          <a:xfrm>
            <a:off x="316520" y="195771"/>
            <a:ext cx="5510037" cy="400110"/>
          </a:xfrm>
          <a:prstGeom prst="rect">
            <a:avLst/>
          </a:prstGeom>
          <a:noFill/>
        </p:spPr>
        <p:txBody>
          <a:bodyPr wrap="square" rtlCol="0">
            <a:spAutoFit/>
          </a:bodyPr>
          <a:lstStyle/>
          <a:p>
            <a:r>
              <a:rPr lang="zh-CN" altLang="en-US" sz="2000" dirty="0">
                <a:solidFill>
                  <a:srgbClr val="FF0000"/>
                </a:solidFill>
                <a:latin typeface="华文新魏" panose="02010800040101010101" pitchFamily="2" charset="-122"/>
                <a:ea typeface="华文新魏" panose="02010800040101010101" pitchFamily="2" charset="-122"/>
              </a:rPr>
              <a:t>（三）有意后注意</a:t>
            </a:r>
            <a:endParaRPr lang="en-US" altLang="zh-CN" sz="14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213230" y="595881"/>
            <a:ext cx="6430071" cy="2031325"/>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有意后注意，也称随意后注意，是事先有预定的目的，但不需要付出意志努力的注意。有意后注意与无意注意的不同点在于它有预定的目的，与有意注意的不同点在于它的保持无须意志努力。有意后注意是注意的高级形态，有意后注意自觉性较好，保持时间较长，消耗精力少，不容易疲劳，是人类特有的既自觉又轻松的注意形式。有意后注意以有意注意为基础，其形成的条件有两个：一是对活动浓厚的兴趣；二是活动的自动化。</a:t>
            </a:r>
          </a:p>
        </p:txBody>
      </p:sp>
      <p:sp>
        <p:nvSpPr>
          <p:cNvPr id="9" name="文本框 8">
            <a:extLst>
              <a:ext uri="{FF2B5EF4-FFF2-40B4-BE49-F238E27FC236}">
                <a16:creationId xmlns:a16="http://schemas.microsoft.com/office/drawing/2014/main" id="{36840D24-A683-4525-B326-A418A1928822}"/>
              </a:ext>
            </a:extLst>
          </p:cNvPr>
          <p:cNvSpPr txBox="1"/>
          <p:nvPr/>
        </p:nvSpPr>
        <p:spPr>
          <a:xfrm>
            <a:off x="5405202" y="3484724"/>
            <a:ext cx="5722404" cy="400110"/>
          </a:xfrm>
          <a:prstGeom prst="rect">
            <a:avLst/>
          </a:prstGeom>
          <a:noFill/>
        </p:spPr>
        <p:txBody>
          <a:bodyPr wrap="square" rtlCol="0">
            <a:spAutoFit/>
          </a:bodyPr>
          <a:lstStyle/>
          <a:p>
            <a:r>
              <a:rPr lang="zh-CN" altLang="en-US" sz="2000" dirty="0">
                <a:solidFill>
                  <a:srgbClr val="FF0000"/>
                </a:solidFill>
                <a:latin typeface="华文新魏" panose="02010800040101010101" pitchFamily="2" charset="-122"/>
                <a:ea typeface="华文新魏" panose="02010800040101010101" pitchFamily="2" charset="-122"/>
              </a:rPr>
              <a:t>（四）无意注意、有意注意和有意后注意的关系</a:t>
            </a:r>
            <a:endParaRPr lang="en-US" altLang="zh-CN" sz="1400" dirty="0"/>
          </a:p>
        </p:txBody>
      </p:sp>
      <p:sp>
        <p:nvSpPr>
          <p:cNvPr id="11" name="文本框 10">
            <a:extLst>
              <a:ext uri="{FF2B5EF4-FFF2-40B4-BE49-F238E27FC236}">
                <a16:creationId xmlns:a16="http://schemas.microsoft.com/office/drawing/2014/main" id="{7AE6D002-07DD-4F2E-A6DF-90D15EAE8FCB}"/>
              </a:ext>
            </a:extLst>
          </p:cNvPr>
          <p:cNvSpPr txBox="1"/>
          <p:nvPr/>
        </p:nvSpPr>
        <p:spPr>
          <a:xfrm>
            <a:off x="5514279" y="4046127"/>
            <a:ext cx="6430071" cy="1200329"/>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无意注意、有意注意和有意后注意在人的实践活动中都是不可缺少的，它们紧密联系，协同作用。注意在一定的条件下是可以相互转化的。无意注意在一定条件下可以转化为有意注意，而有意注意又可以发展为有意后注意。</a:t>
            </a:r>
          </a:p>
        </p:txBody>
      </p:sp>
      <p:sp>
        <p:nvSpPr>
          <p:cNvPr id="12" name="Rectangle 30">
            <a:extLst>
              <a:ext uri="{FF2B5EF4-FFF2-40B4-BE49-F238E27FC236}">
                <a16:creationId xmlns:a16="http://schemas.microsoft.com/office/drawing/2014/main" id="{DE0569A2-E362-4D0F-AF12-3571E2CFB715}"/>
              </a:ext>
            </a:extLst>
          </p:cNvPr>
          <p:cNvSpPr/>
          <p:nvPr/>
        </p:nvSpPr>
        <p:spPr>
          <a:xfrm>
            <a:off x="7244751" y="270231"/>
            <a:ext cx="3912716" cy="2803773"/>
          </a:xfrm>
          <a:prstGeom prst="rect">
            <a:avLst/>
          </a:prstGeom>
          <a:blipFill dpi="0" rotWithShape="1">
            <a:blip r:embed="rId5"/>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82744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inVertical)">
                                      <p:cBhvr>
                                        <p:cTn id="13" dur="500"/>
                                        <p:tgtEl>
                                          <p:spTgt spid="1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par>
                                <p:cTn id="23" presetID="16" presetClass="entr" presetSubtype="21"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p:bldP spid="15" grpId="0"/>
      <p:bldP spid="9" grpId="0"/>
      <p:bldP spid="11" grpId="0"/>
      <p:bldP spid="1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rgbClr val="92D050">
            <a:alpha val="43000"/>
          </a:srgbClr>
        </a:solidFill>
        <a:ln>
          <a:noFill/>
        </a:ln>
      </a:spPr>
      <a:bodyPr vert="horz" wrap="square" lIns="91440" tIns="45720" rIns="91440" bIns="45720" numCol="1" anchor="t" anchorCtr="0" compatLnSpc="1"/>
      <a:lstStyle>
        <a:defPPr algn="l">
          <a:defRPr>
            <a:latin typeface="微软雅黑" panose="020B0503020204020204" pitchFamily="34" charset="-122"/>
            <a:ea typeface="微软雅黑" panose="020B0503020204020204" pitchFamily="34" charset="-122"/>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TotalTime>
  <Words>2489</Words>
  <Application>Microsoft Office PowerPoint</Application>
  <PresentationFormat>宽屏</PresentationFormat>
  <Paragraphs>163</Paragraphs>
  <Slides>23</Slides>
  <Notes>22</Notes>
  <HiddenSlides>0</HiddenSlides>
  <MMClips>1</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23</vt:i4>
      </vt:variant>
    </vt:vector>
  </HeadingPairs>
  <TitlesOfParts>
    <vt:vector size="35" baseType="lpstr">
      <vt:lpstr>ITC Avant Garde Std Bk</vt:lpstr>
      <vt:lpstr>等线</vt:lpstr>
      <vt:lpstr>等线 Light</vt:lpstr>
      <vt:lpstr>华文楷体</vt:lpstr>
      <vt:lpstr>华文新魏</vt:lpstr>
      <vt:lpstr>微软雅黑</vt:lpstr>
      <vt:lpstr>张海山锐线体简</vt:lpstr>
      <vt:lpstr>Arial</vt:lpstr>
      <vt:lpstr>Calibri</vt:lpstr>
      <vt:lpstr>Office 主题​​</vt:lpstr>
      <vt:lpstr>Office Theme</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wimxt.com</dc:creator>
  <cp:lastModifiedBy>Administrator</cp:lastModifiedBy>
  <cp:revision>12</cp:revision>
  <dcterms:created xsi:type="dcterms:W3CDTF">2019-04-11T02:05:41Z</dcterms:created>
  <dcterms:modified xsi:type="dcterms:W3CDTF">2019-04-23T05:27:08Z</dcterms:modified>
</cp:coreProperties>
</file>