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3"/>
  </p:notesMasterIdLst>
  <p:sldIdLst>
    <p:sldId id="470" r:id="rId3"/>
    <p:sldId id="471" r:id="rId4"/>
    <p:sldId id="3445" r:id="rId5"/>
    <p:sldId id="353" r:id="rId6"/>
    <p:sldId id="3210" r:id="rId7"/>
    <p:sldId id="3219" r:id="rId8"/>
    <p:sldId id="3232" r:id="rId9"/>
    <p:sldId id="3233" r:id="rId10"/>
    <p:sldId id="3234" r:id="rId11"/>
    <p:sldId id="3212" r:id="rId12"/>
    <p:sldId id="3235" r:id="rId13"/>
    <p:sldId id="3225" r:id="rId14"/>
    <p:sldId id="3237" r:id="rId15"/>
    <p:sldId id="3238" r:id="rId16"/>
    <p:sldId id="3239" r:id="rId17"/>
    <p:sldId id="3222" r:id="rId18"/>
    <p:sldId id="3240" r:id="rId19"/>
    <p:sldId id="3241" r:id="rId20"/>
    <p:sldId id="3242" r:id="rId21"/>
    <p:sldId id="3243" r:id="rId22"/>
    <p:sldId id="3244" r:id="rId23"/>
    <p:sldId id="3245" r:id="rId24"/>
    <p:sldId id="3246" r:id="rId25"/>
    <p:sldId id="3247" r:id="rId26"/>
    <p:sldId id="3248" r:id="rId27"/>
    <p:sldId id="3249" r:id="rId28"/>
    <p:sldId id="3250" r:id="rId29"/>
    <p:sldId id="3251" r:id="rId30"/>
    <p:sldId id="3252" r:id="rId31"/>
    <p:sldId id="344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学前儿童心理发展的基本问题</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心理发展的含义及影响因素</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学前儿童心理发展的基本趋势与一般规律</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学前儿童心理发展各年龄阶段的主要特征</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学前儿童心理发展的基本问题</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心理发展的含义及影响因素</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学前儿童心理发展的基本趋势与一般规律</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学前儿童心理发展各年龄阶段的主要特征</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5F372-9606-46D4-8B08-AAFDD9A17255}"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36409-EEF7-4570-93F3-6F3C9395E8A0}" type="slidenum">
              <a:rPr lang="zh-CN" altLang="en-US" smtClean="0"/>
              <a:t>‹#›</a:t>
            </a:fld>
            <a:endParaRPr lang="zh-CN" altLang="en-US"/>
          </a:p>
        </p:txBody>
      </p:sp>
    </p:spTree>
    <p:extLst>
      <p:ext uri="{BB962C8B-B14F-4D97-AF65-F5344CB8AC3E}">
        <p14:creationId xmlns:p14="http://schemas.microsoft.com/office/powerpoint/2010/main" val="952181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451050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93517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470619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490636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288998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790557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263638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053816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34495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01763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069260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58259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852987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450716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222458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0607524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979994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402254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5827927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716084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26321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40675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187029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47156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931036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148474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035279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B08EF3-F101-46A4-8F80-6327CAAD1A3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0C9CACB-3D2C-4991-929A-5AC435BD61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8EA9CEF-15F6-4E65-8A3A-D69437E0BB34}"/>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C67C6826-B033-4FE4-ADF2-F69F8719E8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9383DEC-F026-4F1D-82E2-758808A1EA8A}"/>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1412272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C1647B-0DE0-419C-98DE-471B8995701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91B65FD-7E6A-4714-876C-2DD1686F36B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E250BC0-C304-4007-9669-C3F1D9610570}"/>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F098292-DF03-4914-9A87-30655D0F40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A688E6-CC21-4D09-BFE4-E21C30819583}"/>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1423801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89FF91D-4A4F-40C1-9290-4E7217565C6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543B211-E365-48DC-B479-C5A9FC9215F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F369402-915B-455E-8F09-0B084F546D45}"/>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D5B0B5AA-80F1-41E9-9ACA-7FFBDDB100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368BA8-1E7D-43BE-A798-87338E3DDCFA}"/>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163584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06352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691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33986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614798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255974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3985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79214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2361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41137F-EDE6-4C97-B44C-BF581EBABC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A14DFC3-F283-4C42-AAF0-EE87178BD81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002C89-66CE-4425-A21F-82C0685A2ECF}"/>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410DC4D0-CC66-414A-87B6-8A12B358BEB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DBBFC6-92C7-47FB-B457-15115F9376B4}"/>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881075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137745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4896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078501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66691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57725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99122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956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884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B5375D-DE1A-430A-9F66-9C92686D76D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AD24BD3-4237-427E-B357-DF305FC219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A78DBF2-9173-4514-B169-6D19D794C4F7}"/>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54AED36D-8B6C-4F64-B740-B22FCB3CCF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71AFE4-1FD6-48F7-9B61-6A2AD6061F49}"/>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3858011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DE4B41-121B-461E-8282-79BE00C6B6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6F53E9A-5740-4884-BEF5-0CDDF766F49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A78FC5D-E056-4244-9528-F451435A229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309D3CA-CD50-4B4A-BD07-20B8BD740A6E}"/>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662C9A30-0171-42B6-8BBB-324F84A2BE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D2458F-2CE4-41C9-912E-19CA0854E8A3}"/>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329591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AFD48B-A21E-4A1E-8B0A-6DDA2F89420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BAE7927-F77B-42E3-8588-EF88F0DD8C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4CB247A-60D4-4A5E-8BC0-05E4E5EFAA5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E0B908C-442B-4196-B231-B0D75488B3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3C27A3F-1864-44B8-8A56-87E24EF32D02}"/>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C3BC04A-78B0-4C0E-88D6-47DF2BBAB3E4}"/>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DEEE79AC-03BE-42FD-BC37-3E3B99E14BE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5B77255-2221-4131-864A-B2135B809CED}"/>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133795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659975-8D05-4197-9EBB-29C7CC7C99C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860AE8A-B9F4-4CA8-96DD-70C689DDEEC7}"/>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BDEF583F-0136-480E-A100-872D7D6C35E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41A828B-20F5-4BB5-9CDA-E147F1C666A0}"/>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3027102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F85881D-F8E5-416E-8B5E-326678A36C14}"/>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39447019-38C7-4AD1-A845-2E015AD319A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8DFEFCD-52AE-4E76-AD17-B695D4F079F3}"/>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1076128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3F7B53-C747-4DED-9745-54AAC1F3AD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9458A56-92FD-47A0-8342-DAB9CE0D32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EBDF9B6-47B5-4E41-9E32-7BABB7F6B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7FD826F-FB39-4748-B6B5-C247DDF02CA5}"/>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40D885C1-D754-4A1C-85E5-3847406439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0B13DD9-865C-4B0A-BB9D-2AA00FCA725D}"/>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41500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D10988-8100-4DA1-8233-300D580D4A0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8C22B6E-DB4E-43E6-AA29-014CDD0BE1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7FF85FB-3CAC-4CE7-AD92-9AC98E81D5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6747D7-655F-4549-8154-E3703274AE70}"/>
              </a:ext>
            </a:extLst>
          </p:cNvPr>
          <p:cNvSpPr>
            <a:spLocks noGrp="1"/>
          </p:cNvSpPr>
          <p:nvPr>
            <p:ph type="dt" sz="half" idx="10"/>
          </p:nvPr>
        </p:nvSpPr>
        <p:spPr/>
        <p:txBody>
          <a:bodyPr/>
          <a:lstStyle/>
          <a:p>
            <a:fld id="{6D628DE3-AE30-4DBD-A961-CCD6754C26D2}"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FF178B42-EEFF-430E-BACC-8D8170F783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C17BD98-4BD9-4E54-B3D7-36F16BA8836B}"/>
              </a:ext>
            </a:extLst>
          </p:cNvPr>
          <p:cNvSpPr>
            <a:spLocks noGrp="1"/>
          </p:cNvSpPr>
          <p:nvPr>
            <p:ph type="sldNum" sz="quarter" idx="12"/>
          </p:nvPr>
        </p:nvSpPr>
        <p:spPr/>
        <p:txBody>
          <a:body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936959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098EE9-94D8-433B-B5B8-8D5E6A2C7C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DE3FF21-7DD6-4BAE-AE27-D02DCE4ED2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8BDEEB9-CCC7-4DEB-BF68-40E2EE3E81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628DE3-AE30-4DBD-A961-CCD6754C26D2}"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4436981-F519-4D50-B787-C2532D1A39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9A79ADE-584B-45D7-A0C6-093CEA7345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ABF472-6ED3-4A5F-ABD4-CEF91B754A5B}" type="slidenum">
              <a:rPr lang="zh-CN" altLang="en-US" smtClean="0"/>
              <a:t>‹#›</a:t>
            </a:fld>
            <a:endParaRPr lang="zh-CN" altLang="en-US"/>
          </a:p>
        </p:txBody>
      </p:sp>
    </p:spTree>
    <p:extLst>
      <p:ext uri="{BB962C8B-B14F-4D97-AF65-F5344CB8AC3E}">
        <p14:creationId xmlns:p14="http://schemas.microsoft.com/office/powerpoint/2010/main" val="2555855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7130565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xml"/><Relationship Id="rId7" Type="http://schemas.openxmlformats.org/officeDocument/2006/relationships/notesSlide" Target="../notesSlides/notesSlide1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3.xml"/><Relationship Id="rId5" Type="http://schemas.openxmlformats.org/officeDocument/2006/relationships/tags" Target="../tags/tag7.xml"/><Relationship Id="rId4" Type="http://schemas.openxmlformats.org/officeDocument/2006/relationships/tags" Target="../tags/tag6.xml"/><Relationship Id="rId9"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18.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7.png"/><Relationship Id="rId5" Type="http://schemas.openxmlformats.org/officeDocument/2006/relationships/notesSlide" Target="../notesSlides/notesSlide13.xml"/><Relationship Id="rId4"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9.jpg"/><Relationship Id="rId5" Type="http://schemas.openxmlformats.org/officeDocument/2006/relationships/image" Target="../media/image7.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26.jpg"/><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tags" Target="../tags/tag16.xml"/><Relationship Id="rId7"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27.xml"/><Relationship Id="rId5" Type="http://schemas.openxmlformats.org/officeDocument/2006/relationships/slideLayout" Target="../slideLayouts/slideLayout13.xml"/><Relationship Id="rId4" Type="http://schemas.openxmlformats.org/officeDocument/2006/relationships/tags" Target="../tags/tag17.xml"/></Relationships>
</file>

<file path=ppt/slides/_rels/slide28.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tags" Target="../tags/tag20.xml"/><Relationship Id="rId7" Type="http://schemas.openxmlformats.org/officeDocument/2006/relationships/image" Target="../media/image7.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28.xml"/><Relationship Id="rId5" Type="http://schemas.openxmlformats.org/officeDocument/2006/relationships/slideLayout" Target="../slideLayouts/slideLayout13.xml"/><Relationship Id="rId4" Type="http://schemas.openxmlformats.org/officeDocument/2006/relationships/tags" Target="../tags/tag21.xml"/></Relationships>
</file>

<file path=ppt/slides/_rels/slide29.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33.jp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7.png"/><Relationship Id="rId5" Type="http://schemas.openxmlformats.org/officeDocument/2006/relationships/notesSlide" Target="../notesSlides/notesSlide29.xml"/><Relationship Id="rId4"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4.png"/><Relationship Id="rId4"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12.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1.jpg"/><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5.jp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2220376" y="875045"/>
            <a:ext cx="7268257"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第三章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学前儿童心理发展的基本问题</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5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6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5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6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038120" y="2115717"/>
            <a:ext cx="5825887" cy="1446215"/>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     学前儿童心理发展</a:t>
            </a:r>
            <a:endParaRPr kumimoji="1" lang="en-US" altLang="zh-CN" sz="4399" dirty="0">
              <a:solidFill>
                <a:srgbClr val="699E56"/>
              </a:solidFill>
              <a:latin typeface="华文新魏" panose="02010800040101010101" pitchFamily="2" charset="-122"/>
              <a:ea typeface="华文新魏" panose="02010800040101010101" pitchFamily="2" charset="-122"/>
            </a:endParaRPr>
          </a:p>
          <a:p>
            <a:r>
              <a:rPr kumimoji="1" lang="zh-CN" altLang="en-US" sz="4399" dirty="0">
                <a:solidFill>
                  <a:srgbClr val="699E56"/>
                </a:solidFill>
                <a:latin typeface="华文新魏" panose="02010800040101010101" pitchFamily="2" charset="-122"/>
                <a:ea typeface="华文新魏" panose="02010800040101010101" pitchFamily="2" charset="-122"/>
              </a:rPr>
              <a:t>的基本趋势与一般规律</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28526607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剪去对角 5">
            <a:extLst>
              <a:ext uri="{FF2B5EF4-FFF2-40B4-BE49-F238E27FC236}">
                <a16:creationId xmlns:a16="http://schemas.microsoft.com/office/drawing/2014/main" id="{94FDF221-2029-4BE1-9205-6ADF31A3F2A3}"/>
              </a:ext>
            </a:extLst>
          </p:cNvPr>
          <p:cNvSpPr/>
          <p:nvPr/>
        </p:nvSpPr>
        <p:spPr>
          <a:xfrm>
            <a:off x="260298" y="332798"/>
            <a:ext cx="7634324" cy="619288"/>
          </a:xfrm>
          <a:prstGeom prst="snip2Diag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6BE8E30C-46B5-4C92-B4CB-0814DAAF640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2" name="任意多边形: 形状 11">
            <a:extLst>
              <a:ext uri="{FF2B5EF4-FFF2-40B4-BE49-F238E27FC236}">
                <a16:creationId xmlns:a16="http://schemas.microsoft.com/office/drawing/2014/main" id="{31666F5D-3443-43E2-B69C-242555C6B0A5}"/>
              </a:ext>
            </a:extLst>
          </p:cNvPr>
          <p:cNvSpPr/>
          <p:nvPr>
            <p:custDataLst>
              <p:tags r:id="rId1"/>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6" name="斜纹 15">
            <a:extLst>
              <a:ext uri="{FF2B5EF4-FFF2-40B4-BE49-F238E27FC236}">
                <a16:creationId xmlns:a16="http://schemas.microsoft.com/office/drawing/2014/main" id="{87A41E55-83C9-4E6C-B1E2-8D64C95053F5}"/>
              </a:ext>
            </a:extLst>
          </p:cNvPr>
          <p:cNvSpPr/>
          <p:nvPr>
            <p:custDataLst>
              <p:tags r:id="rId2"/>
            </p:custDataLst>
          </p:nvPr>
        </p:nvSpPr>
        <p:spPr>
          <a:xfrm rot="8100000">
            <a:off x="-244064" y="543543"/>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7" name="矩形: 圆角 1127">
            <a:extLst>
              <a:ext uri="{FF2B5EF4-FFF2-40B4-BE49-F238E27FC236}">
                <a16:creationId xmlns:a16="http://schemas.microsoft.com/office/drawing/2014/main" id="{C81EE268-D60D-46A8-83DA-E5521454B39F}"/>
              </a:ext>
            </a:extLst>
          </p:cNvPr>
          <p:cNvSpPr/>
          <p:nvPr>
            <p:custDataLst>
              <p:tags r:id="rId3"/>
            </p:custDataLst>
          </p:nvPr>
        </p:nvSpPr>
        <p:spPr>
          <a:xfrm>
            <a:off x="769122" y="1336729"/>
            <a:ext cx="5862414" cy="4402413"/>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8" name="矩形: 圆角 1128">
            <a:extLst>
              <a:ext uri="{FF2B5EF4-FFF2-40B4-BE49-F238E27FC236}">
                <a16:creationId xmlns:a16="http://schemas.microsoft.com/office/drawing/2014/main" id="{B54ACB44-2302-47BA-9B3A-715177EA95BC}"/>
              </a:ext>
            </a:extLst>
          </p:cNvPr>
          <p:cNvSpPr/>
          <p:nvPr>
            <p:custDataLst>
              <p:tags r:id="rId4"/>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9" name="同心圆 262">
            <a:extLst>
              <a:ext uri="{FF2B5EF4-FFF2-40B4-BE49-F238E27FC236}">
                <a16:creationId xmlns:a16="http://schemas.microsoft.com/office/drawing/2014/main" id="{DCF67229-9519-4877-91AB-26EA42811B21}"/>
              </a:ext>
            </a:extLst>
          </p:cNvPr>
          <p:cNvSpPr/>
          <p:nvPr>
            <p:custDataLst>
              <p:tags r:id="rId5"/>
            </p:custDataLst>
          </p:nvPr>
        </p:nvSpPr>
        <p:spPr>
          <a:xfrm>
            <a:off x="839293" y="1750391"/>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64217" y="1752438"/>
            <a:ext cx="3863316" cy="3914113"/>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60298" y="332798"/>
            <a:ext cx="7231155"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一、学前儿童心理发展的基本趋势</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129388" y="1606593"/>
            <a:ext cx="4975185"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（一）从简单到复杂</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242592" y="2129692"/>
            <a:ext cx="5531947" cy="3046988"/>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从不齐全到齐全</a:t>
            </a: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儿童的各种心理过程在出生的时候并不是已经齐全的，而是在发展的过程中先后形成的。</a:t>
            </a: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从笼统到分化</a:t>
            </a: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儿童最初的心理活动是笼统、弥散而不分化的。无论是认识活动还是情绪，其发展的趋势都是从混沌到分化和明确。</a:t>
            </a:r>
            <a:endParaRPr lang="zh-CN" altLang="en-US"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13462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6" grpId="0" animBg="1"/>
      <p:bldP spid="17" grpId="0" animBg="1"/>
      <p:bldP spid="18" grpId="0" animBg="1"/>
      <p:bldP spid="19" grpId="0" animBg="1"/>
      <p:bldP spid="3" grpId="0" animBg="1"/>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15F46FBD-42CE-4193-BD57-4C06C86045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3" name="矩形 12"/>
          <p:cNvSpPr/>
          <p:nvPr/>
        </p:nvSpPr>
        <p:spPr>
          <a:xfrm>
            <a:off x="2205" y="296707"/>
            <a:ext cx="7665085" cy="3010535"/>
          </a:xfrm>
          <a:prstGeom prst="rect">
            <a:avLst/>
          </a:prstGeom>
          <a:solidFill>
            <a:srgbClr val="FFFFFF">
              <a:lumMod val="95000"/>
            </a:srgbClr>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412342" y="1057068"/>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（二）从具体到抽象</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12342" y="1587729"/>
            <a:ext cx="7046248" cy="92333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儿童心理活动的发展最初是非常具体的，以后越来越概括化。儿童思维的发展由动作思维到具体形象思维再到抽象逻辑思维这一过程就典型地反映了这种趋势。幼儿对事物的理解是非常具体形象的。</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7667289" y="296706"/>
            <a:ext cx="4191335" cy="3010535"/>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31DFE5CE-1640-4DE9-9E20-7666805B2C25}"/>
              </a:ext>
            </a:extLst>
          </p:cNvPr>
          <p:cNvSpPr txBox="1"/>
          <p:nvPr/>
        </p:nvSpPr>
        <p:spPr>
          <a:xfrm>
            <a:off x="7590995" y="3870844"/>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（四）从零乱到成体系</a:t>
            </a:r>
            <a:endParaRPr lang="en-US" altLang="zh-CN" sz="1600" dirty="0"/>
          </a:p>
        </p:txBody>
      </p:sp>
      <p:sp>
        <p:nvSpPr>
          <p:cNvPr id="20" name="文本框 19">
            <a:extLst>
              <a:ext uri="{FF2B5EF4-FFF2-40B4-BE49-F238E27FC236}">
                <a16:creationId xmlns:a16="http://schemas.microsoft.com/office/drawing/2014/main" id="{6C40A463-2D02-43DE-8D7F-05DD9AA39AB0}"/>
              </a:ext>
            </a:extLst>
          </p:cNvPr>
          <p:cNvSpPr txBox="1"/>
          <p:nvPr/>
        </p:nvSpPr>
        <p:spPr>
          <a:xfrm>
            <a:off x="7706258" y="4401506"/>
            <a:ext cx="4238326" cy="646181"/>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儿童的心理活动最初是零散杂乱的，心理活动之间缺乏有机的联系。</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4" name="文本框 13">
            <a:extLst>
              <a:ext uri="{FF2B5EF4-FFF2-40B4-BE49-F238E27FC236}">
                <a16:creationId xmlns:a16="http://schemas.microsoft.com/office/drawing/2014/main" id="{C90E5D49-885D-4720-A5D6-BE3B9CEF73F8}"/>
              </a:ext>
            </a:extLst>
          </p:cNvPr>
          <p:cNvSpPr txBox="1"/>
          <p:nvPr/>
        </p:nvSpPr>
        <p:spPr>
          <a:xfrm>
            <a:off x="279937" y="3365025"/>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（三）从被动到主动</a:t>
            </a:r>
            <a:endParaRPr lang="en-US" altLang="zh-CN" sz="1600" dirty="0"/>
          </a:p>
        </p:txBody>
      </p:sp>
      <p:sp>
        <p:nvSpPr>
          <p:cNvPr id="15" name="文本框 14">
            <a:extLst>
              <a:ext uri="{FF2B5EF4-FFF2-40B4-BE49-F238E27FC236}">
                <a16:creationId xmlns:a16="http://schemas.microsoft.com/office/drawing/2014/main" id="{78AE87C2-B5C2-45AD-91D2-F0EE3E9C21E6}"/>
              </a:ext>
            </a:extLst>
          </p:cNvPr>
          <p:cNvSpPr txBox="1"/>
          <p:nvPr/>
        </p:nvSpPr>
        <p:spPr>
          <a:xfrm>
            <a:off x="437308" y="3870999"/>
            <a:ext cx="6640712" cy="2031325"/>
          </a:xfrm>
          <a:prstGeom prst="rect">
            <a:avLst/>
          </a:prstGeom>
          <a:noFill/>
        </p:spPr>
        <p:txBody>
          <a:bodyPr wrap="square" rtlCol="0">
            <a:spAutoFit/>
          </a:bodyPr>
          <a:lstStyle/>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从无意向有意发展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儿童心理活动是由无意向有意发展的。新生儿原始反射是本能活动，是对外界刺激的直接反应，这种反应完全是无意识的。</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从受生理制约发展到自己主动调节</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年龄小的儿童，其心理活动很大程度上受生理制约，随着生理的成熟，心理活动的主动性逐渐增长。</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cxnSp>
        <p:nvCxnSpPr>
          <p:cNvPr id="21" name="直接连接符 20"/>
          <p:cNvCxnSpPr/>
          <p:nvPr/>
        </p:nvCxnSpPr>
        <p:spPr>
          <a:xfrm>
            <a:off x="7458590" y="3524136"/>
            <a:ext cx="0" cy="2453803"/>
          </a:xfrm>
          <a:prstGeom prst="line">
            <a:avLst/>
          </a:prstGeom>
          <a:noFill/>
          <a:ln w="12700" cap="flat" cmpd="sng" algn="ctr">
            <a:solidFill>
              <a:srgbClr val="FFFFFF">
                <a:lumMod val="75000"/>
              </a:srgbClr>
            </a:solidFill>
            <a:prstDash val="dash"/>
            <a:miter lim="800000"/>
          </a:ln>
          <a:effectLst/>
        </p:spPr>
      </p:cxnSp>
    </p:spTree>
    <p:extLst>
      <p:ext uri="{BB962C8B-B14F-4D97-AF65-F5344CB8AC3E}">
        <p14:creationId xmlns:p14="http://schemas.microsoft.com/office/powerpoint/2010/main" val="183678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2000"/>
                                        <p:tgtEl>
                                          <p:spTgt spid="20"/>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2000"/>
                                        <p:tgtEl>
                                          <p:spTgt spid="15"/>
                                        </p:tgtEl>
                                      </p:cBhvr>
                                    </p:animEffect>
                                  </p:childTnLst>
                                </p:cTn>
                              </p:par>
                              <p:par>
                                <p:cTn id="26" presetID="21" presetClass="entr" presetSubtype="1"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heel(1)">
                                      <p:cBhvr>
                                        <p:cTn id="28" dur="2000"/>
                                        <p:tgtEl>
                                          <p:spTgt spid="2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1)">
                                      <p:cBhvr>
                                        <p:cTn id="31" dur="2000"/>
                                        <p:tgtEl>
                                          <p:spTgt spid="13"/>
                                        </p:tgtEl>
                                      </p:cBhvr>
                                    </p:animEffect>
                                  </p:childTnLst>
                                </p:cTn>
                              </p:par>
                              <p:par>
                                <p:cTn id="32" presetID="21" presetClass="entr" presetSubtype="1"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P spid="7" grpId="0"/>
      <p:bldP spid="19" grpId="0" animBg="1"/>
      <p:bldP spid="16" grpId="0"/>
      <p:bldP spid="20"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9B23259-4318-439A-8B57-4FA21B27D6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4" name="任意多边形: 形状 13">
            <a:extLst>
              <a:ext uri="{FF2B5EF4-FFF2-40B4-BE49-F238E27FC236}">
                <a16:creationId xmlns:a16="http://schemas.microsoft.com/office/drawing/2014/main" id="{08076E94-34DC-4897-A9EE-2E69944C52E2}"/>
              </a:ext>
            </a:extLst>
          </p:cNvPr>
          <p:cNvSpPr/>
          <p:nvPr>
            <p:custDataLst>
              <p:tags r:id="rId1"/>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5" name="斜纹 14">
            <a:extLst>
              <a:ext uri="{FF2B5EF4-FFF2-40B4-BE49-F238E27FC236}">
                <a16:creationId xmlns:a16="http://schemas.microsoft.com/office/drawing/2014/main" id="{0443A63D-75A0-4E87-8E5F-9A3B8462DEBF}"/>
              </a:ext>
            </a:extLst>
          </p:cNvPr>
          <p:cNvSpPr/>
          <p:nvPr>
            <p:custDataLst>
              <p:tags r:id="rId2"/>
            </p:custDataLst>
          </p:nvPr>
        </p:nvSpPr>
        <p:spPr>
          <a:xfrm rot="8100000">
            <a:off x="-231078" y="39504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6" name="矩形: 圆角 1128">
            <a:extLst>
              <a:ext uri="{FF2B5EF4-FFF2-40B4-BE49-F238E27FC236}">
                <a16:creationId xmlns:a16="http://schemas.microsoft.com/office/drawing/2014/main" id="{BF0134D7-D940-4388-9429-D7A328B1EF51}"/>
              </a:ext>
            </a:extLst>
          </p:cNvPr>
          <p:cNvSpPr/>
          <p:nvPr>
            <p:custDataLst>
              <p:tags r:id="rId3"/>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1" name="矩形: 圆角 1127"/>
          <p:cNvSpPr/>
          <p:nvPr/>
        </p:nvSpPr>
        <p:spPr>
          <a:xfrm>
            <a:off x="154463" y="1202279"/>
            <a:ext cx="5892153" cy="502793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084411" y="1783870"/>
            <a:ext cx="3843121" cy="3811172"/>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49772" y="1306927"/>
            <a:ext cx="5736613" cy="953886"/>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（一）学前儿童心理的发展具有程序性和阶段性</a:t>
            </a:r>
            <a:endParaRPr lang="en-US" altLang="zh-CN"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249772" y="2188386"/>
            <a:ext cx="5736613" cy="3693319"/>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心理发展的过程中，呈现出阶段性，各个阶段之间是连续的一个整体。儿童心理的发展是一个不断地从量变到质变的过程。儿童心理发展的连续性表现在前后发展之间是有联系的，先前的较低级的发展是后来较高级的发展的前提。儿童心理时刻都在发生变化，随着量变的积累，到了一定程度，就发生质变，便出现了一些带有本质性的重要差异，这些变化带来的显著差异，使儿童心理发展呈现出阶段性。</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心理的发展是渐变的形式，在原有的质的特征占主要地位时，已经开始出现新的特征的萌芽，而当新的质的特征占主要地位之后，往往仍有旧的特征表现。发展之间一般不出现突然的中断，阶段之间具有交叉性。</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88647" y="302996"/>
            <a:ext cx="7231155"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rgbClr val="5D9D2F"/>
                </a:solidFill>
                <a:latin typeface="华文新魏" panose="02010800040101010101" pitchFamily="2" charset="-122"/>
                <a:ea typeface="华文新魏" panose="02010800040101010101" pitchFamily="2" charset="-122"/>
              </a:rPr>
              <a:t>二、学前儿童心理发展的一般规律</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2" name="同心圆 11"/>
          <p:cNvSpPr/>
          <p:nvPr/>
        </p:nvSpPr>
        <p:spPr>
          <a:xfrm>
            <a:off x="189541" y="1324229"/>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Tree>
    <p:extLst>
      <p:ext uri="{BB962C8B-B14F-4D97-AF65-F5344CB8AC3E}">
        <p14:creationId xmlns:p14="http://schemas.microsoft.com/office/powerpoint/2010/main" val="350161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1" presetClass="entr" presetSubtype="1"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heel(1)">
                                      <p:cBhvr>
                                        <p:cTn id="3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3" grpId="0" animBg="1"/>
      <p:bldP spid="6" grpId="0"/>
      <p:bldP spid="7"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3">
            <a:extLst>
              <a:ext uri="{FF2B5EF4-FFF2-40B4-BE49-F238E27FC236}">
                <a16:creationId xmlns:a16="http://schemas.microsoft.com/office/drawing/2014/main" id="{5DBB699F-0AE0-4DC0-ACFA-1E791C452637}"/>
              </a:ext>
            </a:extLst>
          </p:cNvPr>
          <p:cNvSpPr/>
          <p:nvPr>
            <p:custDataLst>
              <p:tags r:id="rId1"/>
            </p:custDataLst>
          </p:nvPr>
        </p:nvSpPr>
        <p:spPr bwMode="auto">
          <a:xfrm>
            <a:off x="8757236" y="128166"/>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30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9B921E63-BFF7-453E-9E59-22878B0F92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2" name="Freeform 53">
            <a:extLst>
              <a:ext uri="{FF2B5EF4-FFF2-40B4-BE49-F238E27FC236}">
                <a16:creationId xmlns:a16="http://schemas.microsoft.com/office/drawing/2014/main" id="{6E1C909B-4AC2-47DF-829B-F1B541658B81}"/>
              </a:ext>
            </a:extLst>
          </p:cNvPr>
          <p:cNvSpPr/>
          <p:nvPr>
            <p:custDataLst>
              <p:tags r:id="rId2"/>
            </p:custDataLst>
          </p:nvPr>
        </p:nvSpPr>
        <p:spPr bwMode="auto">
          <a:xfrm rot="5400000">
            <a:off x="4906765" y="324625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12615" y="307818"/>
            <a:ext cx="3722097" cy="5168357"/>
          </a:xfrm>
          <a:prstGeom prst="rect">
            <a:avLst/>
          </a:prstGeom>
          <a:solidFill>
            <a:srgbClr val="5D9D2F"/>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113999" y="2371724"/>
            <a:ext cx="3362626" cy="2185003"/>
          </a:xfrm>
          <a:prstGeom prst="rect">
            <a:avLst/>
          </a:prstGeom>
          <a:blipFill dpi="0" rotWithShape="1">
            <a:blip r:embed="rId6"/>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254954" y="461363"/>
            <a:ext cx="3355021" cy="1384610"/>
          </a:xfrm>
          <a:prstGeom prst="rect">
            <a:avLst/>
          </a:prstGeom>
          <a:noFill/>
        </p:spPr>
        <p:txBody>
          <a:bodyPr wrap="square" rtlCol="0">
            <a:spAutoFit/>
          </a:bodyPr>
          <a:lstStyle/>
          <a:p>
            <a:r>
              <a:rPr lang="zh-CN" altLang="en-US" sz="2799" dirty="0">
                <a:solidFill>
                  <a:schemeClr val="bg1"/>
                </a:solidFill>
                <a:latin typeface="华文新魏" panose="02010800040101010101" pitchFamily="2" charset="-122"/>
                <a:ea typeface="华文新魏" panose="02010800040101010101" pitchFamily="2" charset="-122"/>
              </a:rPr>
              <a:t>（二）学前儿童心理的发展具有不平衡性</a:t>
            </a:r>
            <a:endParaRPr lang="en-US" altLang="zh-CN" dirty="0">
              <a:solidFill>
                <a:schemeClr val="bg1"/>
              </a:solidFill>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4260041" y="716864"/>
            <a:ext cx="7046134" cy="5262979"/>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各个不同阶段发展速度不均衡</a:t>
            </a: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人的一生，在不同时期发展速度并不是均衡的，发展并不是线性的发展，而是不同的时期发展的速度不一样。学前期和青春期是发展的两大加速期，在学前期，不同的时间发展速度也不一样。一般来说，年龄越小，发展的速度越快。</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不同方面发展不同步</a:t>
            </a: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学前儿童心理活动的各个方面并不是均衡发展的，而是不同步发展的。例如，感知觉在出生后发展迅速，其能力很快就达到比较发达的水平。而思维的发生则要经过相当长的孕育过程，两岁左右才真正发生发展起来，到学前末期，仍处于比较低级的发展阶段</a:t>
            </a:r>
            <a:r>
              <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只有逻辑思维的萌芽。</a:t>
            </a:r>
            <a:endParaRPr lang="zh-CN" altLang="en-US"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46403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9" grpId="0" animBg="1"/>
      <p:bldP spid="3" grpId="0" animBg="1"/>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8BA140B-2FE5-45D4-A6A8-E8A9B291A3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385181" y="387148"/>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（三）学前儿童心理的发展具有互补性</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13241" y="947470"/>
            <a:ext cx="5277873" cy="175392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互补性反映了个体身心发展各组成部分间的相互关系，它首先指机体某一方面的机能受损甚至缺失后，可通过其他方面的超常发展得到部分补偿。互补性也存在于心理机能与生理机能之间。人的精神力量、意志、情绪状态对整个机体能起到调节作用，帮助人战胜疾病和残缺，使人的身心依然得到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761916" y="2800154"/>
            <a:ext cx="4392040" cy="2932053"/>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6899256" y="387148"/>
            <a:ext cx="4693340" cy="276689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90E5D49-885D-4720-A5D6-BE3B9CEF73F8}"/>
              </a:ext>
            </a:extLst>
          </p:cNvPr>
          <p:cNvSpPr txBox="1"/>
          <p:nvPr/>
        </p:nvSpPr>
        <p:spPr>
          <a:xfrm>
            <a:off x="6606989" y="3548692"/>
            <a:ext cx="6943643" cy="83080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（四）学前儿童心理的发展具有</a:t>
            </a:r>
            <a:endParaRPr lang="en-US" altLang="zh-CN" sz="2400" dirty="0">
              <a:solidFill>
                <a:srgbClr val="FF0000"/>
              </a:solidFill>
              <a:latin typeface="华文新魏" panose="02010800040101010101" pitchFamily="2" charset="-122"/>
              <a:ea typeface="华文新魏" panose="02010800040101010101" pitchFamily="2" charset="-122"/>
            </a:endParaRPr>
          </a:p>
          <a:p>
            <a:r>
              <a:rPr lang="en-US" altLang="zh-CN" sz="2400" dirty="0">
                <a:solidFill>
                  <a:srgbClr val="FF0000"/>
                </a:solidFill>
                <a:latin typeface="华文新魏" panose="02010800040101010101" pitchFamily="2" charset="-122"/>
                <a:ea typeface="华文新魏" panose="02010800040101010101" pitchFamily="2" charset="-122"/>
              </a:rPr>
              <a:t>            </a:t>
            </a:r>
            <a:r>
              <a:rPr lang="zh-CN" altLang="en-US" sz="2400" dirty="0">
                <a:solidFill>
                  <a:srgbClr val="FF0000"/>
                </a:solidFill>
                <a:latin typeface="华文新魏" panose="02010800040101010101" pitchFamily="2" charset="-122"/>
                <a:ea typeface="华文新魏" panose="02010800040101010101" pitchFamily="2" charset="-122"/>
              </a:rPr>
              <a:t>个体差异性</a:t>
            </a:r>
            <a:endParaRPr lang="en-US" altLang="zh-CN" sz="1600" dirty="0"/>
          </a:p>
        </p:txBody>
      </p:sp>
      <p:sp>
        <p:nvSpPr>
          <p:cNvPr id="12" name="文本框 11">
            <a:extLst>
              <a:ext uri="{FF2B5EF4-FFF2-40B4-BE49-F238E27FC236}">
                <a16:creationId xmlns:a16="http://schemas.microsoft.com/office/drawing/2014/main" id="{78AE87C2-B5C2-45AD-91D2-F0EE3E9C21E6}"/>
              </a:ext>
            </a:extLst>
          </p:cNvPr>
          <p:cNvSpPr txBox="1"/>
          <p:nvPr/>
        </p:nvSpPr>
        <p:spPr>
          <a:xfrm>
            <a:off x="6606990" y="4372823"/>
            <a:ext cx="5277873" cy="147698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由于个体成长的遗传因素和环境都不相同，个体的发展呈现出差异性的特点。这种差异性表现有能力上的差异、性格上的差异、气质上的差异等。教师要尊重幼儿的这种差异性，对幼儿实施个别化的教学，最大限度地促进每个幼儿的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85951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animBg="1"/>
      <p:bldP spid="19" grpId="0" animBg="1"/>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183057" y="2128301"/>
            <a:ext cx="5825887" cy="1446215"/>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    学前儿童心理发展</a:t>
            </a:r>
            <a:endParaRPr kumimoji="1" lang="en-US" altLang="zh-CN" sz="4399" dirty="0">
              <a:solidFill>
                <a:srgbClr val="699E56"/>
              </a:solidFill>
              <a:latin typeface="华文新魏" panose="02010800040101010101" pitchFamily="2" charset="-122"/>
              <a:ea typeface="华文新魏" panose="02010800040101010101" pitchFamily="2" charset="-122"/>
            </a:endParaRPr>
          </a:p>
          <a:p>
            <a:r>
              <a:rPr kumimoji="1" lang="zh-CN" altLang="en-US" sz="4399" dirty="0">
                <a:solidFill>
                  <a:srgbClr val="699E56"/>
                </a:solidFill>
                <a:latin typeface="华文新魏" panose="02010800040101010101" pitchFamily="2" charset="-122"/>
                <a:ea typeface="华文新魏" panose="02010800040101010101" pitchFamily="2" charset="-122"/>
              </a:rPr>
              <a:t>各年龄阶段的主要特征</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7523311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FE690566-3904-46D5-AD5B-0C5D9307CF2D}"/>
              </a:ext>
            </a:extLst>
          </p:cNvPr>
          <p:cNvSpPr/>
          <p:nvPr/>
        </p:nvSpPr>
        <p:spPr>
          <a:xfrm>
            <a:off x="13970" y="169477"/>
            <a:ext cx="7382711" cy="61928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592AC71A-55C0-4CDA-9C0F-DD4EBCC62C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165108" y="3057524"/>
            <a:ext cx="5217578" cy="3101423"/>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94410" y="1042437"/>
            <a:ext cx="573661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（一）年龄与年龄特征</a:t>
            </a:r>
            <a:endParaRPr lang="en-US" altLang="zh-CN" sz="1600" dirty="0"/>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46743" y="169477"/>
            <a:ext cx="7231155"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rgbClr val="5D9D2F"/>
                </a:solidFill>
                <a:latin typeface="华文新魏" panose="02010800040101010101" pitchFamily="2" charset="-122"/>
                <a:ea typeface="华文新魏" panose="02010800040101010101" pitchFamily="2" charset="-122"/>
              </a:rPr>
              <a:t>一、学前儿童心理发展的年龄特征</a:t>
            </a:r>
            <a:endParaRPr lang="en-US" altLang="zh-CN" sz="3599" cap="small" dirty="0">
              <a:solidFill>
                <a:srgbClr val="5D9D2F"/>
              </a:solidFill>
              <a:latin typeface="华文新魏" panose="02010800040101010101" pitchFamily="2" charset="-122"/>
              <a:ea typeface="华文新魏" panose="02010800040101010101" pitchFamily="2" charset="-122"/>
            </a:endParaRPr>
          </a:p>
        </p:txBody>
      </p:sp>
      <p:sp>
        <p:nvSpPr>
          <p:cNvPr id="5" name="矩形 4"/>
          <p:cNvSpPr/>
          <p:nvPr/>
        </p:nvSpPr>
        <p:spPr>
          <a:xfrm>
            <a:off x="5892440" y="1714368"/>
            <a:ext cx="6096000" cy="4247317"/>
          </a:xfrm>
          <a:prstGeom prst="rect">
            <a:avLst/>
          </a:prstGeom>
        </p:spPr>
        <p:txBody>
          <a:bodyPr>
            <a:spAutoFit/>
          </a:bodyPr>
          <a:lstStyle/>
          <a:p>
            <a:endParaRPr lang="zh-CN" altLang="en-US"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儿童心理发展的年龄特征与儿童生理发展有一定的关系</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儿童心理的发展要以生理的发展为基础，因此，不同的儿童心理上虽然有差异，但是同一年龄段的儿童也表现出大体相同的特征。</a:t>
            </a: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儿童心理发展的年龄特征是从许多个别儿童心理发展的事实中总结概括出来的</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它代表的是这一年龄阶段大多数儿童心理发展的一般趋势和典型特点，并不意味着这一年龄阶段中每一个儿童都具有这些特点。年龄特征强调的发展的普遍性，并不代表个别差异性。</a:t>
            </a: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强调的是心理发展的年龄特征</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心理发展的年龄特征与生理发育的年龄特征是有区别的。儿童的心理年龄和实际年龄并不是绝对的对应的，发展具有不平衡性。年龄特征主要指心理发展的年龄特征。</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165108" y="1580196"/>
            <a:ext cx="5593982" cy="1477328"/>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1.</a:t>
            </a:r>
            <a:r>
              <a:rPr lang="zh-CN" altLang="en-US" dirty="0">
                <a:solidFill>
                  <a:srgbClr val="00B0F0"/>
                </a:solidFill>
                <a:latin typeface="华文新魏" panose="02010800040101010101" pitchFamily="2" charset="-122"/>
                <a:ea typeface="华文新魏" panose="02010800040101010101" pitchFamily="2" charset="-122"/>
              </a:rPr>
              <a:t>儿童心理发展的年龄特征是在一定的社会和教育条件下形成、发展的</a:t>
            </a:r>
            <a:endParaRPr lang="en-US" altLang="zh-CN" dirty="0">
              <a:solidFill>
                <a:srgbClr val="00B0F0"/>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也就是说，年龄特征并不是随着年龄的增长而自发地出现的。儿童所生活的外界环境对年龄特征的形成起着重要的作用。</a:t>
            </a:r>
            <a:endParaRPr lang="zh-CN" altLang="en-US" dirty="0"/>
          </a:p>
        </p:txBody>
      </p:sp>
      <p:sp>
        <p:nvSpPr>
          <p:cNvPr id="11" name="燕尾形 10"/>
          <p:cNvSpPr/>
          <p:nvPr/>
        </p:nvSpPr>
        <p:spPr>
          <a:xfrm>
            <a:off x="11096625" y="557321"/>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10369795" y="557321"/>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9591675" y="557321"/>
            <a:ext cx="1025165" cy="1157047"/>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12395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13" grpId="0"/>
      <p:bldP spid="5" grpId="0"/>
      <p:bldP spid="9" grpId="0"/>
      <p:bldP spid="11"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3">
            <a:extLst>
              <a:ext uri="{FF2B5EF4-FFF2-40B4-BE49-F238E27FC236}">
                <a16:creationId xmlns:a16="http://schemas.microsoft.com/office/drawing/2014/main" id="{743FBC2C-8876-4D73-A58B-80DDF1CD2728}"/>
              </a:ext>
            </a:extLst>
          </p:cNvPr>
          <p:cNvSpPr/>
          <p:nvPr>
            <p:custDataLst>
              <p:tags r:id="rId1"/>
            </p:custDataLst>
          </p:nvPr>
        </p:nvSpPr>
        <p:spPr bwMode="auto">
          <a:xfrm>
            <a:off x="8757236" y="128166"/>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75211962-B735-4A7D-A002-0190977842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5868270" y="634515"/>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（二）年龄特征的特点</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5896329" y="1194839"/>
            <a:ext cx="5875417" cy="2030855"/>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稳定性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一般来说，儿童心理发展的年龄特征具有相对的稳定性。</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可变性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儿童心理发展的年龄特征是在一定的社会和教育条件下形成的，不同的社会和教育条件会使儿童心理发展的特征有所变化，这就决定了儿童心理年龄特征的可变性。</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490302" y="3272779"/>
            <a:ext cx="4653198" cy="3308996"/>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490302" y="463792"/>
            <a:ext cx="4653198" cy="2808987"/>
          </a:xfrm>
          <a:prstGeom prst="rect">
            <a:avLst/>
          </a:prstGeom>
          <a:blipFill dpi="0" rotWithShape="1">
            <a:blip r:embed="rId6"/>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90E5D49-885D-4720-A5D6-BE3B9CEF73F8}"/>
              </a:ext>
            </a:extLst>
          </p:cNvPr>
          <p:cNvSpPr txBox="1"/>
          <p:nvPr/>
        </p:nvSpPr>
        <p:spPr>
          <a:xfrm>
            <a:off x="5860825" y="3368029"/>
            <a:ext cx="6943643"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（三）与年龄阶段有关的几个概念</a:t>
            </a:r>
            <a:endParaRPr lang="en-US" altLang="zh-CN" sz="1600" dirty="0"/>
          </a:p>
        </p:txBody>
      </p:sp>
      <p:sp>
        <p:nvSpPr>
          <p:cNvPr id="12" name="文本框 11">
            <a:extLst>
              <a:ext uri="{FF2B5EF4-FFF2-40B4-BE49-F238E27FC236}">
                <a16:creationId xmlns:a16="http://schemas.microsoft.com/office/drawing/2014/main" id="{78AE87C2-B5C2-45AD-91D2-F0EE3E9C21E6}"/>
              </a:ext>
            </a:extLst>
          </p:cNvPr>
          <p:cNvSpPr txBox="1"/>
          <p:nvPr/>
        </p:nvSpPr>
        <p:spPr>
          <a:xfrm>
            <a:off x="5942954" y="3983680"/>
            <a:ext cx="5277873" cy="2030855"/>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转折期与危机期</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儿童心理发展的两个阶段之间，有时会出现心理发展在短时期内急剧变化的情况，这称为儿童心理发展的转折期。在这个时期内，儿童容易产生强烈的情绪表现，也可能表现出与成人关系的突然恶化由于在转折期常常出现反抗行为，或各种不符合社会准则的表现，因此，也有人把转折期称为危机期。</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75092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7" grpId="0"/>
      <p:bldP spid="18" grpId="0" animBg="1"/>
      <p:bldP spid="19"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2E43878-19E7-447B-855B-6C2EB18BE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1" name="矩形 10"/>
          <p:cNvSpPr/>
          <p:nvPr/>
        </p:nvSpPr>
        <p:spPr>
          <a:xfrm>
            <a:off x="5947763" y="3143250"/>
            <a:ext cx="6242034" cy="2328953"/>
          </a:xfrm>
          <a:prstGeom prst="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7" name="矩形 6"/>
          <p:cNvSpPr/>
          <p:nvPr/>
        </p:nvSpPr>
        <p:spPr>
          <a:xfrm>
            <a:off x="5947763" y="609600"/>
            <a:ext cx="6242034" cy="2328953"/>
          </a:xfrm>
          <a:prstGeom prst="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6" name="矩形 5"/>
          <p:cNvSpPr/>
          <p:nvPr/>
        </p:nvSpPr>
        <p:spPr>
          <a:xfrm>
            <a:off x="278430" y="609600"/>
            <a:ext cx="5371297" cy="1514475"/>
          </a:xfrm>
          <a:prstGeom prst="rect">
            <a:avLst/>
          </a:prstGeom>
          <a:ln>
            <a:solidFill>
              <a:schemeClr val="accent4">
                <a:lumMod val="20000"/>
                <a:lumOff val="8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278430" y="2217582"/>
            <a:ext cx="5371297" cy="3187353"/>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FE20C2E-DD4D-4653-B4EF-AAB68807C88F}"/>
              </a:ext>
            </a:extLst>
          </p:cNvPr>
          <p:cNvSpPr txBox="1"/>
          <p:nvPr/>
        </p:nvSpPr>
        <p:spPr>
          <a:xfrm>
            <a:off x="6005453" y="446452"/>
            <a:ext cx="6126653" cy="4708981"/>
          </a:xfrm>
          <a:prstGeom prst="rect">
            <a:avLst/>
          </a:prstGeom>
          <a:noFill/>
        </p:spPr>
        <p:txBody>
          <a:bodyPr wrap="square" rtlCol="0">
            <a:spAutoFit/>
          </a:bodyPr>
          <a:lstStyle/>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敏感期、最佳期</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敏感期或最佳期是指儿童学习某种知识和行为比较容易，儿童心理某个方面发展最为迅速的时期。它与关键期的不同在于，错过了敏感期不是不可以学习或形成某种知识和能力，只是比起敏感期来说，较为困难，发展比较缓慢。整体来说，学前期是儿童心理发展的敏感期或最佳期。</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最近发展区</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这是苏联心理学家维果茨基提出的。他认为最近发展区就是指儿童能够表现出来的心理发展水平和儿童在成人指导下所能表现出来的心理发展水平之间的差距。最近发展区是儿童心理发展潜能的主要标志，也是儿童可以接受教育程度的重要标志。</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278430" y="766672"/>
            <a:ext cx="5565158" cy="1200329"/>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关键期</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关键期是指儿童在某个时期最容易学习某种知识技能或形成某种心理特征，但过了这个时期，发展的障碍就难以弥补。</a:t>
            </a:r>
          </a:p>
        </p:txBody>
      </p:sp>
    </p:spTree>
    <p:extLst>
      <p:ext uri="{BB962C8B-B14F-4D97-AF65-F5344CB8AC3E}">
        <p14:creationId xmlns:p14="http://schemas.microsoft.com/office/powerpoint/2010/main" val="1608564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6" grpId="0" animBg="1"/>
      <p:bldP spid="3" grpId="0" animBg="1"/>
      <p:bldP spid="15"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63623" y="1562701"/>
            <a:ext cx="4228120" cy="844390"/>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63624" y="929556"/>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59106" y="973387"/>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心理发展的含义及影响因素</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63622" y="1577928"/>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学前儿童心理发展的基本趋势与一般规律</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51715"/>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学前儿童心理发展各年龄阶段的主要特征</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F5F77A8-892E-4450-B680-FDE4F4017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2" name="矩形: 剪去对角 1">
            <a:extLst>
              <a:ext uri="{FF2B5EF4-FFF2-40B4-BE49-F238E27FC236}">
                <a16:creationId xmlns:a16="http://schemas.microsoft.com/office/drawing/2014/main" id="{A7B2198F-200E-4AF2-BBC1-803DC79913F3}"/>
              </a:ext>
            </a:extLst>
          </p:cNvPr>
          <p:cNvSpPr/>
          <p:nvPr/>
        </p:nvSpPr>
        <p:spPr>
          <a:xfrm>
            <a:off x="598714" y="272143"/>
            <a:ext cx="4114800" cy="936171"/>
          </a:xfrm>
          <a:prstGeom prst="snip2Diag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9" name="矩形: 圆角 1127"/>
          <p:cNvSpPr/>
          <p:nvPr/>
        </p:nvSpPr>
        <p:spPr>
          <a:xfrm>
            <a:off x="128514" y="1284513"/>
            <a:ext cx="6088046" cy="4365173"/>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491944" y="497447"/>
            <a:ext cx="6665678"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（四）年龄阶段的划分</a:t>
            </a:r>
            <a:endParaRPr lang="en-US" altLang="zh-CN" sz="20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91944" y="1775553"/>
            <a:ext cx="5477958" cy="3693319"/>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根据各个阶段的年龄特点，心理学上往往这样进行年龄阶段的划分：</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0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个月：新生儿期，这时的主要特点是适应新生活。</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岁：婴儿期，也称为乳儿期，这时的孩子主要依靠母乳，因此称为乳儿期。</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岁：先学前期，这一时期主要依靠感知动作来知觉事物。</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岁：学前期，也称幼儿期。其中</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岁为幼儿早期，</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岁为幼儿中</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期；</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岁为幼儿晚期。这个时期各方面都有一定程度的发展，适应能力大大增强。</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7" name="矩形 16">
            <a:extLst>
              <a:ext uri="{FF2B5EF4-FFF2-40B4-BE49-F238E27FC236}">
                <a16:creationId xmlns:a16="http://schemas.microsoft.com/office/drawing/2014/main" id="{644AEE0C-7A76-4A6B-A4BA-407BDA63E9E5}"/>
              </a:ext>
            </a:extLst>
          </p:cNvPr>
          <p:cNvSpPr/>
          <p:nvPr/>
        </p:nvSpPr>
        <p:spPr>
          <a:xfrm>
            <a:off x="7478412" y="1755463"/>
            <a:ext cx="4156650" cy="2788149"/>
          </a:xfrm>
          <a:prstGeom prst="rect">
            <a:avLst/>
          </a:prstGeom>
          <a:noFill/>
          <a:ln w="28575">
            <a:solidFill>
              <a:srgbClr val="63984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a:endParaRPr lang="zh-CN" altLang="en-US" sz="2000">
              <a:latin typeface="微软雅黑" panose="020B0503020204020204" pitchFamily="34" charset="-122"/>
              <a:ea typeface="微软雅黑" panose="020B0503020204020204" pitchFamily="34"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6462906" y="2973061"/>
            <a:ext cx="4395281" cy="2782272"/>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8567344" y="669677"/>
            <a:ext cx="3323813" cy="2642996"/>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1" name="同心圆 10"/>
          <p:cNvSpPr/>
          <p:nvPr/>
        </p:nvSpPr>
        <p:spPr>
          <a:xfrm>
            <a:off x="190954" y="1508257"/>
            <a:ext cx="300990" cy="267296"/>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Tree>
    <p:extLst>
      <p:ext uri="{BB962C8B-B14F-4D97-AF65-F5344CB8AC3E}">
        <p14:creationId xmlns:p14="http://schemas.microsoft.com/office/powerpoint/2010/main" val="428557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2000"/>
                                        <p:tgtEl>
                                          <p:spTgt spid="1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par>
                                <p:cTn id="20" presetID="21"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2000"/>
                                        <p:tgtEl>
                                          <p:spTgt spid="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6" grpId="0"/>
      <p:bldP spid="7" grpId="0"/>
      <p:bldP spid="17" grpId="0" animBg="1"/>
      <p:bldP spid="18" grpId="0" animBg="1"/>
      <p:bldP spid="19"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81AB72F-A997-4D6B-AA14-29856841D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5" name="五边形 4"/>
          <p:cNvSpPr/>
          <p:nvPr/>
        </p:nvSpPr>
        <p:spPr>
          <a:xfrm>
            <a:off x="0" y="256534"/>
            <a:ext cx="9201109" cy="5905904"/>
          </a:xfrm>
          <a:prstGeom prst="homePlate">
            <a:avLst/>
          </a:prstGeom>
          <a:solidFill>
            <a:schemeClr val="accent1">
              <a:alpha val="1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006917" y="1878134"/>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60298" y="329244"/>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a:t>
            </a:r>
            <a:r>
              <a:rPr lang="en-US" altLang="zh-CN" sz="3199" cap="small" dirty="0">
                <a:solidFill>
                  <a:srgbClr val="5D9D2F"/>
                </a:solidFill>
                <a:latin typeface="华文新魏" panose="02010800040101010101" pitchFamily="2" charset="-122"/>
                <a:ea typeface="华文新魏" panose="02010800040101010101" pitchFamily="2" charset="-122"/>
              </a:rPr>
              <a:t>0 </a:t>
            </a:r>
            <a:r>
              <a:rPr lang="zh-CN" altLang="en-US" sz="3199" cap="small" dirty="0">
                <a:solidFill>
                  <a:srgbClr val="5D9D2F"/>
                </a:solidFill>
                <a:latin typeface="华文新魏" panose="02010800040101010101" pitchFamily="2" charset="-122"/>
                <a:ea typeface="华文新魏" panose="02010800040101010101" pitchFamily="2" charset="-122"/>
              </a:rPr>
              <a:t>～ </a:t>
            </a:r>
            <a:r>
              <a:rPr lang="en-US" altLang="zh-CN" sz="3199" cap="small" dirty="0">
                <a:solidFill>
                  <a:srgbClr val="5D9D2F"/>
                </a:solidFill>
                <a:latin typeface="华文新魏" panose="02010800040101010101" pitchFamily="2" charset="-122"/>
                <a:ea typeface="华文新魏" panose="02010800040101010101" pitchFamily="2" charset="-122"/>
              </a:rPr>
              <a:t>1 </a:t>
            </a:r>
            <a:r>
              <a:rPr lang="zh-CN" altLang="en-US" sz="3199" cap="small" dirty="0">
                <a:solidFill>
                  <a:srgbClr val="5D9D2F"/>
                </a:solidFill>
                <a:latin typeface="华文新魏" panose="02010800040101010101" pitchFamily="2" charset="-122"/>
                <a:ea typeface="华文新魏" panose="02010800040101010101" pitchFamily="2" charset="-122"/>
              </a:rPr>
              <a:t>岁儿童发展的主要特征</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37532" y="959700"/>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（一）身体动作的发展</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83541" y="1601800"/>
            <a:ext cx="6126653" cy="4092481"/>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儿童动作发展的规律</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）从上部动作到下部动作</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）从中央部分动作到边缘部分的动作</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）从大肌肉动作到小肌肉动作</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）从整体动作到局部的、准确的、专门化的动作</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）从无意动作到有意动作</a:t>
            </a:r>
          </a:p>
          <a:p>
            <a:endParaRPr lang="zh-CN" altLang="en-US"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坐、爬、站、走的发展儿童全身动作的发展顺序是：</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在半岁前学会了抬头和翻身，开始学习独自坐。但是</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个月前的孩子坐还坐不稳，往往躯干往前倾。</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个月左右，孩子能独坐。坐和爬的动作是交叉发展的。到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10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个月以后，孩子开始学习扶着墙站立，也开始在成人的帮助下迈步。</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18501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1"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3"/>
          <p:cNvSpPr/>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138C5C15-9F48-41C5-A27E-30E4AFFAC7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5" name="文本框 14">
            <a:extLst>
              <a:ext uri="{FF2B5EF4-FFF2-40B4-BE49-F238E27FC236}">
                <a16:creationId xmlns:a16="http://schemas.microsoft.com/office/drawing/2014/main" id="{6FE20C2E-DD4D-4653-B4EF-AAB68807C88F}"/>
              </a:ext>
            </a:extLst>
          </p:cNvPr>
          <p:cNvSpPr txBox="1"/>
          <p:nvPr/>
        </p:nvSpPr>
        <p:spPr>
          <a:xfrm>
            <a:off x="1981200" y="1556936"/>
            <a:ext cx="9343292" cy="4708981"/>
          </a:xfrm>
          <a:prstGeom prst="rect">
            <a:avLst/>
          </a:prstGeom>
          <a:noFill/>
        </p:spPr>
        <p:txBody>
          <a:bodyPr wrap="square" rtlCol="0">
            <a:spAutoFit/>
          </a:bodyPr>
          <a:lstStyle/>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）手眼协调动作开始发生</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手眼协调动作，是指眼和手的动作能够配合，手的运动能够和眼球运动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视线相一致，按照视线去抓住所看见的东西。</a:t>
            </a:r>
          </a:p>
          <a:p>
            <a:endParaRPr lang="zh-CN" altLang="en-US" sz="2000" dirty="0">
              <a:solidFill>
                <a:srgbClr val="00B0F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）手的动作开始形成</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①五指分工动作日益发展。</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个月大的孩子抓东西时，五指是同一方向的，   </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以后大拇指和其他四指分开，这就形成了所谓的“五指分工”动作。</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②双手配合。半岁以后，孩子开始用两只手配合拿东西，能够把一只手里拿着</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的东西放在另一只手里。</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③摆弄物体。半岁以后，孩子的手不是无意乱动，而是开始针对物体来活动把   </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东西搬来搬去，拨来拨去，敲打、摇晃。</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④重复连续动作。半岁以后，孩子喜欢用物体做重复的动作。</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268345" y="171043"/>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039815" y="1294367"/>
            <a:ext cx="6026335" cy="0"/>
          </a:xfrm>
          <a:prstGeom prst="line">
            <a:avLst/>
          </a:prstGeom>
          <a:noFill/>
          <a:ln w="25400" cap="flat" cmpd="sng" algn="ctr">
            <a:solidFill>
              <a:srgbClr val="5B9BD5"/>
            </a:solidFill>
            <a:prstDash val="solid"/>
            <a:miter lim="800000"/>
          </a:ln>
          <a:effectLst/>
        </p:spPr>
      </p:cxnSp>
      <p:sp>
        <p:nvSpPr>
          <p:cNvPr id="6" name="矩形 5"/>
          <p:cNvSpPr/>
          <p:nvPr/>
        </p:nvSpPr>
        <p:spPr>
          <a:xfrm>
            <a:off x="2220547" y="509889"/>
            <a:ext cx="3922869" cy="646331"/>
          </a:xfrm>
          <a:prstGeom prst="rect">
            <a:avLst/>
          </a:prstGeom>
        </p:spPr>
        <p:txBody>
          <a:bodyPr wrap="none">
            <a:spAutoFit/>
          </a:bodyPr>
          <a:lstStyle/>
          <a:p>
            <a:r>
              <a:rPr lang="en-US" altLang="zh-CN" sz="3600" dirty="0">
                <a:solidFill>
                  <a:srgbClr val="00B0F0"/>
                </a:solidFill>
                <a:latin typeface="华文新魏" panose="02010800040101010101" pitchFamily="2" charset="-122"/>
                <a:ea typeface="华文新魏" panose="02010800040101010101" pitchFamily="2" charset="-122"/>
              </a:rPr>
              <a:t>3. </a:t>
            </a:r>
            <a:r>
              <a:rPr lang="zh-CN" altLang="en-US" sz="3600" dirty="0">
                <a:solidFill>
                  <a:srgbClr val="00B0F0"/>
                </a:solidFill>
                <a:latin typeface="华文新魏" panose="02010800040101010101" pitchFamily="2" charset="-122"/>
                <a:ea typeface="华文新魏" panose="02010800040101010101" pitchFamily="2" charset="-122"/>
              </a:rPr>
              <a:t>手的动作的发展</a:t>
            </a:r>
          </a:p>
        </p:txBody>
      </p:sp>
      <p:sp>
        <p:nvSpPr>
          <p:cNvPr id="3" name="矩形 2">
            <a:extLst>
              <a:ext uri="{FF2B5EF4-FFF2-40B4-BE49-F238E27FC236}">
                <a16:creationId xmlns:a16="http://schemas.microsoft.com/office/drawing/2014/main" id="{86BF7783-E7EC-4E25-8371-BA64DBB9C783}"/>
              </a:ext>
            </a:extLst>
          </p:cNvPr>
          <p:cNvSpPr/>
          <p:nvPr/>
        </p:nvSpPr>
        <p:spPr>
          <a:xfrm>
            <a:off x="350657" y="241045"/>
            <a:ext cx="1630543" cy="1184017"/>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023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9" grpId="0" animBg="1"/>
      <p:bldP spid="6"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CD5D3F2-8BF8-4EA4-97B4-24CC00BC37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2" name="箭头: 五边形 1">
            <a:extLst>
              <a:ext uri="{FF2B5EF4-FFF2-40B4-BE49-F238E27FC236}">
                <a16:creationId xmlns:a16="http://schemas.microsoft.com/office/drawing/2014/main" id="{75F57715-9B9A-48CF-A636-C541D51BEB3F}"/>
              </a:ext>
            </a:extLst>
          </p:cNvPr>
          <p:cNvSpPr/>
          <p:nvPr/>
        </p:nvSpPr>
        <p:spPr>
          <a:xfrm>
            <a:off x="0" y="348343"/>
            <a:ext cx="5510037" cy="1057902"/>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622504" y="2507007"/>
            <a:ext cx="5358480" cy="325729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307190" y="536393"/>
            <a:ext cx="5510037" cy="646331"/>
          </a:xfrm>
          <a:prstGeom prst="rect">
            <a:avLst/>
          </a:prstGeom>
          <a:noFill/>
        </p:spPr>
        <p:txBody>
          <a:bodyPr wrap="square" rtlCol="0">
            <a:spAutoFit/>
          </a:bodyPr>
          <a:lstStyle/>
          <a:p>
            <a:r>
              <a:rPr lang="zh-CN" altLang="en-US" sz="3600" dirty="0">
                <a:solidFill>
                  <a:srgbClr val="FF0000"/>
                </a:solidFill>
                <a:latin typeface="华文新魏" panose="02010800040101010101" pitchFamily="2" charset="-122"/>
                <a:ea typeface="华文新魏" panose="02010800040101010101" pitchFamily="2" charset="-122"/>
              </a:rPr>
              <a:t>（二）心理的发展</a:t>
            </a:r>
            <a:endParaRPr lang="en-US" altLang="zh-CN" sz="24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07190" y="1553650"/>
            <a:ext cx="6126653" cy="4401205"/>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认知的发展</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）条件反射出现，标志着心理的发生</a:t>
            </a:r>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儿童出生后不久，就出现条件反射。</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）感知觉的发展</a:t>
            </a:r>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儿童一出生就有感觉，可以说感觉既是一种生理现象，又是一种心理现象。</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3</a:t>
            </a:r>
            <a:r>
              <a:rPr lang="zh-CN" altLang="en-US" sz="2000" dirty="0">
                <a:solidFill>
                  <a:srgbClr val="00B050"/>
                </a:solidFill>
                <a:latin typeface="华文新魏" panose="02010800040101010101" pitchFamily="2" charset="-122"/>
                <a:ea typeface="华文新魏" panose="02010800040101010101" pitchFamily="2" charset="-122"/>
              </a:rPr>
              <a:t>）记忆的发展</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条件反射的出现，表明记忆的发生。随着心理的发展，到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个月，记忆能力发展有明显的外在表现：开始认生，对亲近的人和陌生人有明显的不同反应。</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4</a:t>
            </a:r>
            <a:r>
              <a:rPr lang="zh-CN" altLang="en-US" sz="2000" dirty="0">
                <a:solidFill>
                  <a:srgbClr val="00B050"/>
                </a:solidFill>
                <a:latin typeface="华文新魏" panose="02010800040101010101" pitchFamily="2" charset="-122"/>
                <a:ea typeface="华文新魏" panose="02010800040101010101" pitchFamily="2" charset="-122"/>
              </a:rPr>
              <a:t>）思维和言语的发展</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在思维发展方面，总体上来说，在这个阶段，儿童的思维水平是比较低的，以直觉行动思维为主导。</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726921" y="974433"/>
            <a:ext cx="5347849" cy="1200329"/>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情绪、情感的发展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这个阶段婴儿的情绪情感的发展主要体现在依恋关系的日益发展。在出生后的后半年，孩子能够理解亲人所说的一些词，做出亲人所期待的反应。</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十字星 5"/>
          <p:cNvSpPr/>
          <p:nvPr/>
        </p:nvSpPr>
        <p:spPr>
          <a:xfrm>
            <a:off x="10796955" y="42024"/>
            <a:ext cx="1277815" cy="1057906"/>
          </a:xfrm>
          <a:prstGeom prst="star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4225607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95CA58BD-848E-48A9-A07D-0E2281585D51}"/>
              </a:ext>
            </a:extLst>
          </p:cNvPr>
          <p:cNvSpPr/>
          <p:nvPr/>
        </p:nvSpPr>
        <p:spPr>
          <a:xfrm>
            <a:off x="260297" y="311832"/>
            <a:ext cx="7231155" cy="827314"/>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A4F23D8E-A27E-412E-810F-BF81FA475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82610" y="2438024"/>
            <a:ext cx="5387272" cy="344771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60297" y="407280"/>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三、</a:t>
            </a:r>
            <a:r>
              <a:rPr lang="en-US" altLang="zh-CN" sz="3199" cap="small" dirty="0">
                <a:solidFill>
                  <a:srgbClr val="5D9D2F"/>
                </a:solidFill>
                <a:latin typeface="华文新魏" panose="02010800040101010101" pitchFamily="2" charset="-122"/>
                <a:ea typeface="华文新魏" panose="02010800040101010101" pitchFamily="2" charset="-122"/>
              </a:rPr>
              <a:t>1 </a:t>
            </a:r>
            <a:r>
              <a:rPr lang="zh-CN" altLang="en-US" sz="3199" cap="small" dirty="0">
                <a:solidFill>
                  <a:srgbClr val="5D9D2F"/>
                </a:solidFill>
                <a:latin typeface="华文新魏" panose="02010800040101010101" pitchFamily="2" charset="-122"/>
                <a:ea typeface="华文新魏" panose="02010800040101010101" pitchFamily="2" charset="-122"/>
              </a:rPr>
              <a:t>～ </a:t>
            </a:r>
            <a:r>
              <a:rPr lang="en-US" altLang="zh-CN" sz="3199" cap="small" dirty="0">
                <a:solidFill>
                  <a:srgbClr val="5D9D2F"/>
                </a:solidFill>
                <a:latin typeface="华文新魏" panose="02010800040101010101" pitchFamily="2" charset="-122"/>
                <a:ea typeface="华文新魏" panose="02010800040101010101" pitchFamily="2" charset="-122"/>
              </a:rPr>
              <a:t>3 </a:t>
            </a:r>
            <a:r>
              <a:rPr lang="zh-CN" altLang="en-US" sz="3199" cap="small" dirty="0">
                <a:solidFill>
                  <a:srgbClr val="5D9D2F"/>
                </a:solidFill>
                <a:latin typeface="华文新魏" panose="02010800040101010101" pitchFamily="2" charset="-122"/>
                <a:ea typeface="华文新魏" panose="02010800040101010101" pitchFamily="2" charset="-122"/>
              </a:rPr>
              <a:t>岁儿童发展的主要特征</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260297" y="1211861"/>
            <a:ext cx="5510037"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（一）身体动作的发展</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83063" y="1776304"/>
            <a:ext cx="6126653" cy="1323439"/>
          </a:xfrm>
          <a:prstGeom prst="rect">
            <a:avLst/>
          </a:prstGeom>
          <a:noFill/>
        </p:spPr>
        <p:txBody>
          <a:bodyPr wrap="square" rtlCol="0">
            <a:spAutoFit/>
          </a:bodyPr>
          <a:lstStyle/>
          <a:p>
            <a:r>
              <a:rPr lang="en-US" altLang="zh-CN" sz="3200" dirty="0">
                <a:solidFill>
                  <a:srgbClr val="00B0F0"/>
                </a:solidFill>
                <a:latin typeface="华文新魏" panose="02010800040101010101" pitchFamily="2" charset="-122"/>
                <a:ea typeface="华文新魏" panose="02010800040101010101" pitchFamily="2" charset="-122"/>
              </a:rPr>
              <a:t>1. </a:t>
            </a:r>
            <a:r>
              <a:rPr lang="zh-CN" altLang="en-US" sz="3200" dirty="0">
                <a:solidFill>
                  <a:srgbClr val="00B0F0"/>
                </a:solidFill>
                <a:latin typeface="华文新魏" panose="02010800040101010101" pitchFamily="2" charset="-122"/>
                <a:ea typeface="华文新魏" panose="02010800040101010101" pitchFamily="2" charset="-122"/>
              </a:rPr>
              <a:t>小肌肉群的发展</a:t>
            </a:r>
          </a:p>
          <a:p>
            <a:endParaRPr lang="en-US" altLang="zh-CN" sz="2800" dirty="0">
              <a:solidFill>
                <a:srgbClr val="00B050"/>
              </a:solidFill>
              <a:latin typeface="华文新魏" panose="02010800040101010101" pitchFamily="2" charset="-122"/>
              <a:ea typeface="华文新魏" panose="02010800040101010101" pitchFamily="2" charset="-122"/>
            </a:endParaRPr>
          </a:p>
          <a:p>
            <a:endParaRPr lang="zh-CN" altLang="en-US" sz="2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6322119" y="1421367"/>
            <a:ext cx="5787619" cy="4832092"/>
          </a:xfrm>
          <a:prstGeom prst="rect">
            <a:avLst/>
          </a:prstGeom>
        </p:spPr>
        <p:txBody>
          <a:bodyPr wrap="square">
            <a:spAutoFit/>
          </a:bodyPr>
          <a:lstStyle/>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1</a:t>
            </a:r>
            <a:r>
              <a:rPr lang="zh-CN" altLang="en-US" sz="2200" dirty="0">
                <a:solidFill>
                  <a:srgbClr val="00B050"/>
                </a:solidFill>
                <a:latin typeface="华文新魏" panose="02010800040101010101" pitchFamily="2" charset="-122"/>
                <a:ea typeface="华文新魏" panose="02010800040101010101" pitchFamily="2" charset="-122"/>
              </a:rPr>
              <a:t>）完全不按用具的特点来支配动作</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这个阶段刚开始时，孩子把拿到手里的物品简单地当作自己手的延续。</a:t>
            </a:r>
          </a:p>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2</a:t>
            </a:r>
            <a:r>
              <a:rPr lang="zh-CN" altLang="en-US" sz="2200" dirty="0">
                <a:solidFill>
                  <a:srgbClr val="00B050"/>
                </a:solidFill>
                <a:latin typeface="华文新魏" panose="02010800040101010101" pitchFamily="2" charset="-122"/>
                <a:ea typeface="华文新魏" panose="02010800040101010101" pitchFamily="2" charset="-122"/>
              </a:rPr>
              <a:t>）不再连续变换新方式，进行同一动作的时间有所延长</a:t>
            </a:r>
            <a:endParaRPr lang="en-US" altLang="zh-CN" sz="2200" dirty="0">
              <a:solidFill>
                <a:srgbClr val="00B050"/>
              </a:solidFill>
              <a:latin typeface="华文新魏" panose="02010800040101010101" pitchFamily="2" charset="-122"/>
              <a:ea typeface="华文新魏" panose="02010800040101010101" pitchFamily="2" charset="-122"/>
            </a:endParaRP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孩子偶然碰上一种有效的方式，会立刻抓住它，并小心地做完某个动作。</a:t>
            </a:r>
          </a:p>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3</a:t>
            </a:r>
            <a:r>
              <a:rPr lang="zh-CN" altLang="en-US" sz="2200" dirty="0">
                <a:solidFill>
                  <a:srgbClr val="00B050"/>
                </a:solidFill>
                <a:latin typeface="华文新魏" panose="02010800040101010101" pitchFamily="2" charset="-122"/>
                <a:ea typeface="华文新魏" panose="02010800040101010101" pitchFamily="2" charset="-122"/>
              </a:rPr>
              <a:t>）主动重复有效动作</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这个阶段不再消极等待偶然出现的有效动作，开始主动掌握经验中的有效动作方式。</a:t>
            </a:r>
          </a:p>
          <a:p>
            <a:r>
              <a:rPr lang="en-US" altLang="zh-CN" sz="2200" dirty="0">
                <a:solidFill>
                  <a:srgbClr val="00B050"/>
                </a:solidFill>
                <a:latin typeface="华文新魏" panose="02010800040101010101" pitchFamily="2" charset="-122"/>
                <a:ea typeface="华文新魏" panose="02010800040101010101" pitchFamily="2" charset="-122"/>
              </a:rPr>
              <a:t>(4</a:t>
            </a:r>
            <a:r>
              <a:rPr lang="zh-CN" altLang="en-US" sz="2200" dirty="0">
                <a:solidFill>
                  <a:srgbClr val="00B050"/>
                </a:solidFill>
                <a:latin typeface="华文新魏" panose="02010800040101010101" pitchFamily="2" charset="-122"/>
                <a:ea typeface="华文新魏" panose="02010800040101010101" pitchFamily="2" charset="-122"/>
              </a:rPr>
              <a:t>）能够按照用具的特点来使用</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这个阶段，孩子不光能按照用具的特点来使用，而且还能根据使用时的客观条件改变动作方式，如果有不正确的动作，很快就改正。</a:t>
            </a:r>
          </a:p>
        </p:txBody>
      </p:sp>
    </p:spTree>
    <p:extLst>
      <p:ext uri="{BB962C8B-B14F-4D97-AF65-F5344CB8AC3E}">
        <p14:creationId xmlns:p14="http://schemas.microsoft.com/office/powerpoint/2010/main" val="298995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21"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3"/>
          <p:cNvSpPr/>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6F4E2A03-3DF1-46EC-B6E4-35BF0F27F1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15" name="文本框 14">
            <a:extLst>
              <a:ext uri="{FF2B5EF4-FFF2-40B4-BE49-F238E27FC236}">
                <a16:creationId xmlns:a16="http://schemas.microsoft.com/office/drawing/2014/main" id="{6FE20C2E-DD4D-4653-B4EF-AAB68807C88F}"/>
              </a:ext>
            </a:extLst>
          </p:cNvPr>
          <p:cNvSpPr txBox="1"/>
          <p:nvPr/>
        </p:nvSpPr>
        <p:spPr>
          <a:xfrm>
            <a:off x="763791" y="1794934"/>
            <a:ext cx="10186855" cy="3477875"/>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大肌肉群的发展主要体现在这个阶段学会直立行走。孩子满周岁后，慢慢地学会走路。但在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岁阶段孩子的独立行走还不自如，总要成人伸手保护，或者牵着另一只手。其原因主要有：</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）脊柱的生理性弯曲还没有完全形成</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脊柱生理弯曲的形成与儿童动作的发展密切相关。</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）头大脚小</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成人头长与身长的比例是</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1∶8</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，而孩子出生时是</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1∶4</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岁时是</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1∶5</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，因此，头重脚轻，走路时难以保持平衡。</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3</a:t>
            </a:r>
            <a:r>
              <a:rPr lang="zh-CN" altLang="en-US" sz="2000" dirty="0">
                <a:solidFill>
                  <a:srgbClr val="00B050"/>
                </a:solidFill>
                <a:latin typeface="华文新魏" panose="02010800040101010101" pitchFamily="2" charset="-122"/>
                <a:ea typeface="华文新魏" panose="02010800040101010101" pitchFamily="2" charset="-122"/>
              </a:rPr>
              <a:t>）全身的骨骼肌肉比较嫩弱</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孩子的骨骼系统基本由软骨组成，布满血管，组织不是很坚实，因此，支撑直立行走不够有力。</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矩形 10"/>
          <p:cNvSpPr/>
          <p:nvPr/>
        </p:nvSpPr>
        <p:spPr>
          <a:xfrm>
            <a:off x="268345" y="171043"/>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039815" y="1294367"/>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335279" y="257908"/>
            <a:ext cx="1637577" cy="116058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77423" y="425188"/>
            <a:ext cx="4338047" cy="707886"/>
          </a:xfrm>
          <a:prstGeom prst="rect">
            <a:avLst/>
          </a:prstGeom>
        </p:spPr>
        <p:txBody>
          <a:bodyPr wrap="none">
            <a:spAutoFit/>
          </a:bodyPr>
          <a:lstStyle/>
          <a:p>
            <a:r>
              <a:rPr lang="en-US" altLang="zh-CN" sz="4000" dirty="0">
                <a:solidFill>
                  <a:srgbClr val="00B0F0"/>
                </a:solidFill>
                <a:latin typeface="华文新魏" panose="02010800040101010101" pitchFamily="2" charset="-122"/>
                <a:ea typeface="华文新魏" panose="02010800040101010101" pitchFamily="2" charset="-122"/>
              </a:rPr>
              <a:t>2. </a:t>
            </a:r>
            <a:r>
              <a:rPr lang="zh-CN" altLang="en-US" sz="4000" dirty="0">
                <a:solidFill>
                  <a:srgbClr val="00B0F0"/>
                </a:solidFill>
                <a:latin typeface="华文新魏" panose="02010800040101010101" pitchFamily="2" charset="-122"/>
                <a:ea typeface="华文新魏" panose="02010800040101010101" pitchFamily="2" charset="-122"/>
              </a:rPr>
              <a:t>大肌肉群的发展</a:t>
            </a:r>
          </a:p>
        </p:txBody>
      </p:sp>
    </p:spTree>
    <p:extLst>
      <p:ext uri="{BB962C8B-B14F-4D97-AF65-F5344CB8AC3E}">
        <p14:creationId xmlns:p14="http://schemas.microsoft.com/office/powerpoint/2010/main" val="25561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1" grpId="0" animBg="1"/>
      <p:bldP spid="3"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2C619C3-DD72-49BB-946B-35F001411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9" name="矩形 8"/>
          <p:cNvSpPr/>
          <p:nvPr/>
        </p:nvSpPr>
        <p:spPr>
          <a:xfrm>
            <a:off x="1" y="350240"/>
            <a:ext cx="6482862" cy="6027113"/>
          </a:xfrm>
          <a:prstGeom prst="rect">
            <a:avLst/>
          </a:prstGeom>
          <a:solidFill>
            <a:srgbClr val="FFFFFF">
              <a:lumMod val="95000"/>
            </a:srgbClr>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40769" y="335539"/>
            <a:ext cx="5138055"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1" y="545202"/>
            <a:ext cx="5510037"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（二）心理的发展</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78105" y="1213250"/>
            <a:ext cx="6126653" cy="5509200"/>
          </a:xfrm>
          <a:prstGeom prst="rect">
            <a:avLst/>
          </a:prstGeom>
          <a:noFill/>
        </p:spPr>
        <p:txBody>
          <a:bodyPr wrap="square" rtlCol="0">
            <a:spAutoFit/>
          </a:bodyPr>
          <a:lstStyle/>
          <a:p>
            <a:r>
              <a:rPr lang="en-US" altLang="zh-CN" sz="2200" dirty="0">
                <a:solidFill>
                  <a:srgbClr val="00B0F0"/>
                </a:solidFill>
                <a:latin typeface="华文新魏" panose="02010800040101010101" pitchFamily="2" charset="-122"/>
                <a:ea typeface="华文新魏" panose="02010800040101010101" pitchFamily="2" charset="-122"/>
              </a:rPr>
              <a:t>1. </a:t>
            </a:r>
            <a:r>
              <a:rPr lang="zh-CN" altLang="en-US" sz="2200" dirty="0">
                <a:solidFill>
                  <a:srgbClr val="00B0F0"/>
                </a:solidFill>
                <a:latin typeface="华文新魏" panose="02010800040101010101" pitchFamily="2" charset="-122"/>
                <a:ea typeface="华文新魏" panose="02010800040101010101" pitchFamily="2" charset="-122"/>
              </a:rPr>
              <a:t>认知的发展</a:t>
            </a:r>
          </a:p>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1</a:t>
            </a:r>
            <a:r>
              <a:rPr lang="zh-CN" altLang="en-US" sz="2200" dirty="0">
                <a:solidFill>
                  <a:srgbClr val="00B050"/>
                </a:solidFill>
                <a:latin typeface="华文新魏" panose="02010800040101010101" pitchFamily="2" charset="-122"/>
                <a:ea typeface="华文新魏" panose="02010800040101010101" pitchFamily="2" charset="-122"/>
              </a:rPr>
              <a:t>）语言的发展</a:t>
            </a:r>
          </a:p>
          <a:p>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岁以前可以说是“言语准备期”。</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岁半的孩子处于语言理解阶段，表现为能听懂许多话，但不大会说，有的完全不会说。</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岁半后，孩子有一个“突然开口”时期，一下说得很好。</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岁左右，总喜欢叽里咕噜地说话，更喜欢模仿成人说话。</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3</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岁左右，能初步用语言表达自己的意思。</a:t>
            </a:r>
          </a:p>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2</a:t>
            </a:r>
            <a:r>
              <a:rPr lang="zh-CN" altLang="en-US" sz="2200" dirty="0">
                <a:solidFill>
                  <a:srgbClr val="00B050"/>
                </a:solidFill>
                <a:latin typeface="华文新魏" panose="02010800040101010101" pitchFamily="2" charset="-122"/>
                <a:ea typeface="华文新魏" panose="02010800040101010101" pitchFamily="2" charset="-122"/>
              </a:rPr>
              <a:t>）想象的发展</a:t>
            </a:r>
          </a:p>
          <a:p>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岁左右的儿童出现想象的萌芽，能拿着物体进行想象性的活动，出现了象征性游戏的萌芽。但这时候想象的水平还比较低，基本上是对表象的重新再现。</a:t>
            </a:r>
          </a:p>
          <a:p>
            <a:r>
              <a:rPr lang="zh-CN" altLang="en-US" sz="2200" dirty="0">
                <a:solidFill>
                  <a:srgbClr val="00B050"/>
                </a:solidFill>
                <a:latin typeface="华文新魏" panose="02010800040101010101" pitchFamily="2" charset="-122"/>
                <a:ea typeface="华文新魏" panose="02010800040101010101" pitchFamily="2" charset="-122"/>
              </a:rPr>
              <a:t>（</a:t>
            </a:r>
            <a:r>
              <a:rPr lang="en-US" altLang="zh-CN" sz="2200" dirty="0">
                <a:solidFill>
                  <a:srgbClr val="00B050"/>
                </a:solidFill>
                <a:latin typeface="华文新魏" panose="02010800040101010101" pitchFamily="2" charset="-122"/>
                <a:ea typeface="华文新魏" panose="02010800040101010101" pitchFamily="2" charset="-122"/>
              </a:rPr>
              <a:t>3</a:t>
            </a:r>
            <a:r>
              <a:rPr lang="zh-CN" altLang="en-US" sz="2200" dirty="0">
                <a:solidFill>
                  <a:srgbClr val="00B050"/>
                </a:solidFill>
                <a:latin typeface="华文新魏" panose="02010800040101010101" pitchFamily="2" charset="-122"/>
                <a:ea typeface="华文新魏" panose="02010800040101010101" pitchFamily="2" charset="-122"/>
              </a:rPr>
              <a:t>）思维的发展</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这个时期的孩子出现了最初的概括和推理</a:t>
            </a:r>
          </a:p>
          <a:p>
            <a:endParaRPr lang="en-US" altLang="zh-CN" sz="2200" dirty="0">
              <a:solidFill>
                <a:srgbClr val="00B050"/>
              </a:solidFill>
              <a:latin typeface="华文新魏" panose="02010800040101010101" pitchFamily="2" charset="-122"/>
              <a:ea typeface="华文新魏" panose="02010800040101010101" pitchFamily="2" charset="-122"/>
            </a:endParaRPr>
          </a:p>
        </p:txBody>
      </p:sp>
      <p:cxnSp>
        <p:nvCxnSpPr>
          <p:cNvPr id="11" name="直接连接符 10"/>
          <p:cNvCxnSpPr/>
          <p:nvPr/>
        </p:nvCxnSpPr>
        <p:spPr>
          <a:xfrm>
            <a:off x="6703698" y="3567741"/>
            <a:ext cx="0" cy="2453803"/>
          </a:xfrm>
          <a:prstGeom prst="line">
            <a:avLst/>
          </a:prstGeom>
          <a:noFill/>
          <a:ln w="12700" cap="flat" cmpd="sng" algn="ctr">
            <a:solidFill>
              <a:srgbClr val="FFFFFF">
                <a:lumMod val="75000"/>
              </a:srgbClr>
            </a:solidFill>
            <a:prstDash val="dash"/>
            <a:miter lim="800000"/>
          </a:ln>
          <a:effectLst/>
        </p:spPr>
      </p:cxnSp>
      <p:sp>
        <p:nvSpPr>
          <p:cNvPr id="5" name="矩形 4"/>
          <p:cNvSpPr/>
          <p:nvPr/>
        </p:nvSpPr>
        <p:spPr>
          <a:xfrm>
            <a:off x="6835696" y="3567741"/>
            <a:ext cx="5354101" cy="2246769"/>
          </a:xfrm>
          <a:prstGeom prst="rect">
            <a:avLst/>
          </a:prstGeom>
        </p:spPr>
        <p:txBody>
          <a:bodyPr wrap="square">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独立性的出现</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岁左右开始，尤其到了</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孩子开始表现出“不听话”，这是孩子出现独立性的表现。独立性的出现是开始产生自我意识的明显表现。这时孩子知道“我”和他人的区别，在语言上表现为能区分“你”“我”“他”，在行动上表现为“我自己来”。</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2" name="十字形 1">
            <a:extLst>
              <a:ext uri="{FF2B5EF4-FFF2-40B4-BE49-F238E27FC236}">
                <a16:creationId xmlns:a16="http://schemas.microsoft.com/office/drawing/2014/main" id="{CC9D4487-38B4-493A-811C-460CF657158C}"/>
              </a:ext>
            </a:extLst>
          </p:cNvPr>
          <p:cNvSpPr/>
          <p:nvPr/>
        </p:nvSpPr>
        <p:spPr>
          <a:xfrm>
            <a:off x="5291646" y="661003"/>
            <a:ext cx="614889" cy="614889"/>
          </a:xfrm>
          <a:prstGeom prst="plu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799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14" grpId="0"/>
      <p:bldP spid="15" grpId="0"/>
      <p:bldP spid="5" grpId="0"/>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6CA87165-77AD-4951-AB0E-B56ECD6EE0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15" y="5499252"/>
            <a:ext cx="12192000" cy="1368490"/>
          </a:xfrm>
          <a:prstGeom prst="rect">
            <a:avLst/>
          </a:prstGeom>
        </p:spPr>
      </p:pic>
      <p:sp>
        <p:nvSpPr>
          <p:cNvPr id="19" name="Freeform 53">
            <a:extLst>
              <a:ext uri="{FF2B5EF4-FFF2-40B4-BE49-F238E27FC236}">
                <a16:creationId xmlns:a16="http://schemas.microsoft.com/office/drawing/2014/main" id="{0944981D-C6F9-4DEA-A002-197180E95005}"/>
              </a:ext>
            </a:extLst>
          </p:cNvPr>
          <p:cNvSpPr/>
          <p:nvPr>
            <p:custDataLst>
              <p:tags r:id="rId1"/>
            </p:custDataLst>
          </p:nvPr>
        </p:nvSpPr>
        <p:spPr bwMode="auto">
          <a:xfrm>
            <a:off x="8757236" y="128166"/>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30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3D94E1CF-FF12-4D81-8613-3F8CD3DDD0F7}"/>
              </a:ext>
            </a:extLst>
          </p:cNvPr>
          <p:cNvSpPr/>
          <p:nvPr>
            <p:custDataLst>
              <p:tags r:id="rId2"/>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a16="http://schemas.microsoft.com/office/drawing/2014/main" id="{A7738057-163B-480D-9D1B-F1AD15BBF041}"/>
              </a:ext>
            </a:extLst>
          </p:cNvPr>
          <p:cNvCxnSpPr/>
          <p:nvPr>
            <p:custDataLst>
              <p:tags r:id="rId3"/>
            </p:custDataLst>
          </p:nvPr>
        </p:nvCxnSpPr>
        <p:spPr>
          <a:xfrm>
            <a:off x="2252748" y="1024125"/>
            <a:ext cx="7960408" cy="0"/>
          </a:xfrm>
          <a:prstGeom prst="line">
            <a:avLst/>
          </a:prstGeom>
          <a:noFill/>
          <a:ln w="25400" cap="flat" cmpd="sng" algn="ctr">
            <a:solidFill>
              <a:srgbClr val="5B9BD5"/>
            </a:solidFill>
            <a:prstDash val="solid"/>
            <a:miter lim="800000"/>
          </a:ln>
          <a:effectLst/>
        </p:spPr>
      </p:cxnSp>
      <p:pic>
        <p:nvPicPr>
          <p:cNvPr id="16" name="图片 15">
            <a:extLst>
              <a:ext uri="{FF2B5EF4-FFF2-40B4-BE49-F238E27FC236}">
                <a16:creationId xmlns:a16="http://schemas.microsoft.com/office/drawing/2014/main" id="{2740EA0A-1DFD-48B9-823E-E3C29A1BEC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970"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867904" y="150407"/>
            <a:ext cx="1368671" cy="945675"/>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41459" y="334773"/>
            <a:ext cx="723115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四、</a:t>
            </a:r>
            <a:r>
              <a:rPr lang="en-US" altLang="zh-CN" sz="3199" cap="small" dirty="0">
                <a:solidFill>
                  <a:srgbClr val="5D9D2F"/>
                </a:solidFill>
                <a:latin typeface="华文新魏" panose="02010800040101010101" pitchFamily="2" charset="-122"/>
                <a:ea typeface="华文新魏" panose="02010800040101010101" pitchFamily="2" charset="-122"/>
              </a:rPr>
              <a:t>3 </a:t>
            </a:r>
            <a:r>
              <a:rPr lang="zh-CN" altLang="en-US" sz="3199" cap="small" dirty="0">
                <a:solidFill>
                  <a:srgbClr val="5D9D2F"/>
                </a:solidFill>
                <a:latin typeface="华文新魏" panose="02010800040101010101" pitchFamily="2" charset="-122"/>
                <a:ea typeface="华文新魏" panose="02010800040101010101" pitchFamily="2" charset="-122"/>
              </a:rPr>
              <a:t>～ </a:t>
            </a:r>
            <a:r>
              <a:rPr lang="en-US" altLang="zh-CN" sz="3199" cap="small" dirty="0">
                <a:solidFill>
                  <a:srgbClr val="5D9D2F"/>
                </a:solidFill>
                <a:latin typeface="华文新魏" panose="02010800040101010101" pitchFamily="2" charset="-122"/>
                <a:ea typeface="华文新魏" panose="02010800040101010101" pitchFamily="2" charset="-122"/>
              </a:rPr>
              <a:t>6 </a:t>
            </a:r>
            <a:r>
              <a:rPr lang="zh-CN" altLang="en-US" sz="3199" cap="small" dirty="0">
                <a:solidFill>
                  <a:srgbClr val="5D9D2F"/>
                </a:solidFill>
                <a:latin typeface="华文新魏" panose="02010800040101010101" pitchFamily="2" charset="-122"/>
                <a:ea typeface="华文新魏" panose="02010800040101010101" pitchFamily="2" charset="-122"/>
              </a:rPr>
              <a:t>岁儿童发展的主要特征</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547000" y="1245732"/>
            <a:ext cx="5510037"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a:t>
            </a:r>
            <a:r>
              <a:rPr lang="en-US" altLang="zh-CN" sz="2400" dirty="0">
                <a:solidFill>
                  <a:srgbClr val="FF0000"/>
                </a:solidFill>
                <a:latin typeface="华文新魏" panose="02010800040101010101" pitchFamily="2" charset="-122"/>
                <a:ea typeface="华文新魏" panose="02010800040101010101" pitchFamily="2" charset="-122"/>
              </a:rPr>
              <a:t>3 </a:t>
            </a:r>
            <a:r>
              <a:rPr lang="zh-CN" altLang="en-US" sz="2400" dirty="0">
                <a:solidFill>
                  <a:srgbClr val="FF0000"/>
                </a:solidFill>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4 </a:t>
            </a:r>
            <a:r>
              <a:rPr lang="zh-CN" altLang="en-US" sz="2400" dirty="0">
                <a:solidFill>
                  <a:srgbClr val="FF0000"/>
                </a:solidFill>
                <a:latin typeface="华文新魏" panose="02010800040101010101" pitchFamily="2" charset="-122"/>
                <a:ea typeface="华文新魏" panose="02010800040101010101" pitchFamily="2" charset="-122"/>
              </a:rPr>
              <a:t>岁幼儿的发展特点</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641131" y="1684213"/>
            <a:ext cx="10508663" cy="3477875"/>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生活范围扩大</a:t>
            </a: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岁以后，儿童的生活发生了重大的变化，开始上幼儿园了，生活的范围更广了。</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认识依靠行动</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这个阶段儿童认识基本依靠动作和行动进行。往往是先做再想，而不会想好了再做。</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爱模仿</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这个阶段儿童的模仿性非常突出。</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岁前儿童已经会模仿，但常常受能力的限制，模仿的对象较少，</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岁明显增多，这一方面是由于他们认识能力和动作能力的提高，另一方面也是由于他们主要模仿一些表面现象。</a:t>
            </a: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情绪作用大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整个学前期，情绪在儿童心理活动中的作用都比较大，幼儿的心理活动和行为更多的是无意性的，这个特点在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岁时尤其突出。</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Freeform 53">
            <a:extLst>
              <a:ext uri="{FF2B5EF4-FFF2-40B4-BE49-F238E27FC236}">
                <a16:creationId xmlns:a16="http://schemas.microsoft.com/office/drawing/2014/main" id="{788CC969-40F5-4FDA-AF81-C52AE1562550}"/>
              </a:ext>
            </a:extLst>
          </p:cNvPr>
          <p:cNvSpPr/>
          <p:nvPr>
            <p:custDataLst>
              <p:tags r:id="rId4"/>
            </p:custDataLst>
          </p:nvPr>
        </p:nvSpPr>
        <p:spPr bwMode="auto">
          <a:xfrm rot="5400000">
            <a:off x="6159161" y="3043093"/>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812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par>
                                <p:cTn id="32" presetID="22" presetClass="entr" presetSubtype="4"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3" grpId="0" animBg="1"/>
      <p:bldP spid="13" grpId="0"/>
      <p:bldP spid="14" grpId="0"/>
      <p:bldP spid="15" grpId="0"/>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3EFCD93-446C-417C-974C-0DA6A8B449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15" y="5499252"/>
            <a:ext cx="12192000" cy="1368490"/>
          </a:xfrm>
          <a:prstGeom prst="rect">
            <a:avLst/>
          </a:prstGeom>
        </p:spPr>
      </p:pic>
      <p:sp>
        <p:nvSpPr>
          <p:cNvPr id="11" name="Freeform 53">
            <a:extLst>
              <a:ext uri="{FF2B5EF4-FFF2-40B4-BE49-F238E27FC236}">
                <a16:creationId xmlns:a16="http://schemas.microsoft.com/office/drawing/2014/main" id="{15FE05CF-AB92-4BE5-94BA-B12277E30446}"/>
              </a:ext>
            </a:extLst>
          </p:cNvPr>
          <p:cNvSpPr/>
          <p:nvPr>
            <p:custDataLst>
              <p:tags r:id="rId1"/>
            </p:custDataLst>
          </p:nvPr>
        </p:nvSpPr>
        <p:spPr bwMode="auto">
          <a:xfrm rot="5400000">
            <a:off x="6365989" y="3087984"/>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53">
            <a:extLst>
              <a:ext uri="{FF2B5EF4-FFF2-40B4-BE49-F238E27FC236}">
                <a16:creationId xmlns:a16="http://schemas.microsoft.com/office/drawing/2014/main" id="{3C8C79EA-7C49-41DD-9F55-B7EA705CA1B0}"/>
              </a:ext>
            </a:extLst>
          </p:cNvPr>
          <p:cNvSpPr/>
          <p:nvPr>
            <p:custDataLst>
              <p:tags r:id="rId2"/>
            </p:custDataLst>
          </p:nvPr>
        </p:nvSpPr>
        <p:spPr bwMode="auto">
          <a:xfrm>
            <a:off x="8757236" y="128166"/>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30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574F8324-48D5-4222-AD12-112043959C8A}"/>
              </a:ext>
            </a:extLst>
          </p:cNvPr>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a16="http://schemas.microsoft.com/office/drawing/2014/main" id="{A1268747-F8C9-40AC-8D61-1B5FE5F3D352}"/>
              </a:ext>
            </a:extLst>
          </p:cNvPr>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53471" y="168252"/>
            <a:ext cx="1222345" cy="855873"/>
          </a:xfrm>
          <a:prstGeom prst="rect">
            <a:avLst/>
          </a:prstGeom>
          <a:blipFill dpi="0" rotWithShape="1">
            <a:blip r:embed="rId8"/>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2175816" y="303800"/>
            <a:ext cx="7361888"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a:t>
            </a:r>
            <a:r>
              <a:rPr lang="en-US" altLang="zh-CN" sz="3200" dirty="0">
                <a:solidFill>
                  <a:srgbClr val="FF0000"/>
                </a:solidFill>
                <a:latin typeface="华文新魏" panose="02010800040101010101" pitchFamily="2" charset="-122"/>
                <a:ea typeface="华文新魏" panose="02010800040101010101" pitchFamily="2" charset="-122"/>
              </a:rPr>
              <a:t>4 </a:t>
            </a:r>
            <a:r>
              <a:rPr lang="zh-CN" altLang="en-US" sz="3200" dirty="0">
                <a:solidFill>
                  <a:srgbClr val="FF0000"/>
                </a:solidFill>
                <a:latin typeface="华文新魏" panose="02010800040101010101" pitchFamily="2" charset="-122"/>
                <a:ea typeface="华文新魏" panose="02010800040101010101" pitchFamily="2" charset="-122"/>
              </a:rPr>
              <a:t>～ </a:t>
            </a:r>
            <a:r>
              <a:rPr lang="en-US" altLang="zh-CN" sz="3200" dirty="0">
                <a:solidFill>
                  <a:srgbClr val="FF0000"/>
                </a:solidFill>
                <a:latin typeface="华文新魏" panose="02010800040101010101" pitchFamily="2" charset="-122"/>
                <a:ea typeface="华文新魏" panose="02010800040101010101" pitchFamily="2" charset="-122"/>
              </a:rPr>
              <a:t>5 </a:t>
            </a:r>
            <a:r>
              <a:rPr lang="zh-CN" altLang="en-US" sz="3200" dirty="0">
                <a:solidFill>
                  <a:srgbClr val="FF0000"/>
                </a:solidFill>
                <a:latin typeface="华文新魏" panose="02010800040101010101" pitchFamily="2" charset="-122"/>
                <a:ea typeface="华文新魏" panose="02010800040101010101" pitchFamily="2" charset="-122"/>
              </a:rPr>
              <a:t>岁</a:t>
            </a:r>
            <a:r>
              <a:rPr lang="en-US" altLang="zh-CN" sz="3200" dirty="0">
                <a:solidFill>
                  <a:srgbClr val="FF0000"/>
                </a:solidFill>
                <a:latin typeface="华文新魏" panose="02010800040101010101" pitchFamily="2" charset="-122"/>
                <a:ea typeface="华文新魏" panose="02010800040101010101" pitchFamily="2" charset="-122"/>
              </a:rPr>
              <a:t> </a:t>
            </a:r>
            <a:r>
              <a:rPr lang="zh-CN" altLang="en-US" sz="3200" dirty="0">
                <a:solidFill>
                  <a:srgbClr val="FF0000"/>
                </a:solidFill>
                <a:latin typeface="华文新魏" panose="02010800040101010101" pitchFamily="2" charset="-122"/>
                <a:ea typeface="华文新魏" panose="02010800040101010101" pitchFamily="2" charset="-122"/>
              </a:rPr>
              <a:t>幼儿的发展特点</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65938" y="1606821"/>
            <a:ext cx="11234894" cy="3816429"/>
          </a:xfrm>
          <a:prstGeom prst="rect">
            <a:avLst/>
          </a:prstGeom>
          <a:noFill/>
        </p:spPr>
        <p:txBody>
          <a:bodyPr wrap="square" rtlCol="0">
            <a:spAutoFit/>
          </a:bodyPr>
          <a:lstStyle/>
          <a:p>
            <a:r>
              <a:rPr lang="en-US" altLang="zh-CN" sz="2200" dirty="0">
                <a:solidFill>
                  <a:srgbClr val="00B0F0"/>
                </a:solidFill>
                <a:latin typeface="华文新魏" panose="02010800040101010101" pitchFamily="2" charset="-122"/>
                <a:ea typeface="华文新魏" panose="02010800040101010101" pitchFamily="2" charset="-122"/>
              </a:rPr>
              <a:t>1. </a:t>
            </a:r>
            <a:r>
              <a:rPr lang="zh-CN" altLang="en-US" sz="2200" dirty="0">
                <a:solidFill>
                  <a:srgbClr val="00B0F0"/>
                </a:solidFill>
                <a:latin typeface="华文新魏" panose="02010800040101010101" pitchFamily="2" charset="-122"/>
                <a:ea typeface="华文新魏" panose="02010800040101010101" pitchFamily="2" charset="-122"/>
              </a:rPr>
              <a:t>活泼好动</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正常的儿童都是活泼好动的。他总是不停地看、听、动，见到新鲜的东西，总是要伸手去拿去摸，不停地积极运用他的各种感觉器官。</a:t>
            </a:r>
          </a:p>
          <a:p>
            <a:r>
              <a:rPr lang="en-US" altLang="zh-CN" sz="2200" dirty="0">
                <a:solidFill>
                  <a:srgbClr val="00B0F0"/>
                </a:solidFill>
                <a:latin typeface="华文新魏" panose="02010800040101010101" pitchFamily="2" charset="-122"/>
                <a:ea typeface="华文新魏" panose="02010800040101010101" pitchFamily="2" charset="-122"/>
              </a:rPr>
              <a:t>2. </a:t>
            </a:r>
            <a:r>
              <a:rPr lang="zh-CN" altLang="en-US" sz="2200" dirty="0">
                <a:solidFill>
                  <a:srgbClr val="00B0F0"/>
                </a:solidFill>
                <a:latin typeface="华文新魏" panose="02010800040101010101" pitchFamily="2" charset="-122"/>
                <a:ea typeface="华文新魏" panose="02010800040101010101" pitchFamily="2" charset="-122"/>
              </a:rPr>
              <a:t>思维具体形象</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整个学前期，具体形象思维是主导思维。思维的具体形象性在中班阶段最为典型。小班幼儿主要依靠行动进行思维，中班则主要依靠表象</a:t>
            </a:r>
            <a:r>
              <a:rPr lang="en-US" altLang="zh-CN" sz="2200"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头脑中的具体形象进行思维。</a:t>
            </a:r>
          </a:p>
          <a:p>
            <a:r>
              <a:rPr lang="en-US" altLang="zh-CN" sz="2200" dirty="0">
                <a:solidFill>
                  <a:srgbClr val="00B0F0"/>
                </a:solidFill>
                <a:latin typeface="华文新魏" panose="02010800040101010101" pitchFamily="2" charset="-122"/>
                <a:ea typeface="华文新魏" panose="02010800040101010101" pitchFamily="2" charset="-122"/>
              </a:rPr>
              <a:t>3. </a:t>
            </a:r>
            <a:r>
              <a:rPr lang="zh-CN" altLang="en-US" sz="2200" dirty="0">
                <a:solidFill>
                  <a:srgbClr val="00B0F0"/>
                </a:solidFill>
                <a:latin typeface="华文新魏" panose="02010800040101010101" pitchFamily="2" charset="-122"/>
                <a:ea typeface="华文新魏" panose="02010800040101010101" pitchFamily="2" charset="-122"/>
              </a:rPr>
              <a:t>开始接受任务</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小班幼儿的行动往往是受情感支配，给小班孩子布置任务时，一般要结合他的兴趣，严格来说，小班幼儿还不能按任务的要求行动。</a:t>
            </a:r>
          </a:p>
          <a:p>
            <a:r>
              <a:rPr lang="en-US" altLang="zh-CN" sz="2200" dirty="0">
                <a:solidFill>
                  <a:srgbClr val="00B0F0"/>
                </a:solidFill>
                <a:latin typeface="华文新魏" panose="02010800040101010101" pitchFamily="2" charset="-122"/>
                <a:ea typeface="华文新魏" panose="02010800040101010101" pitchFamily="2" charset="-122"/>
              </a:rPr>
              <a:t>4. </a:t>
            </a:r>
            <a:r>
              <a:rPr lang="zh-CN" altLang="en-US" sz="2200" dirty="0">
                <a:solidFill>
                  <a:srgbClr val="00B0F0"/>
                </a:solidFill>
                <a:latin typeface="华文新魏" panose="02010800040101010101" pitchFamily="2" charset="-122"/>
                <a:ea typeface="华文新魏" panose="02010800040101010101" pitchFamily="2" charset="-122"/>
              </a:rPr>
              <a:t>开始自己组织游戏</a:t>
            </a:r>
          </a:p>
          <a:p>
            <a:r>
              <a:rPr lang="zh-CN" altLang="en-US" sz="2200" dirty="0">
                <a:solidFill>
                  <a:schemeClr val="tx1">
                    <a:lumMod val="65000"/>
                    <a:lumOff val="35000"/>
                  </a:schemeClr>
                </a:solidFill>
                <a:latin typeface="华文新魏" panose="02010800040101010101" pitchFamily="2" charset="-122"/>
                <a:ea typeface="华文新魏" panose="02010800040101010101" pitchFamily="2" charset="-122"/>
              </a:rPr>
              <a:t>游戏是学前儿童的主导活动，是他们最喜欢的活动，对学前儿童的发展发挥着巨大的作用。</a:t>
            </a:r>
            <a:endParaRPr lang="zh-CN" altLang="en-US" sz="2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53465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par>
                                <p:cTn id="14" presetID="14"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3" grpId="0" animBg="1"/>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EA529AB-5B80-456E-9AFE-E13F62696C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615" y="5473365"/>
            <a:ext cx="12192000" cy="1368490"/>
          </a:xfrm>
          <a:prstGeom prst="rect">
            <a:avLst/>
          </a:prstGeom>
        </p:spPr>
      </p:pic>
      <p:sp>
        <p:nvSpPr>
          <p:cNvPr id="11" name="Freeform 53">
            <a:extLst>
              <a:ext uri="{FF2B5EF4-FFF2-40B4-BE49-F238E27FC236}">
                <a16:creationId xmlns:a16="http://schemas.microsoft.com/office/drawing/2014/main" id="{691ACA5A-2711-4D83-A82F-D06467B228D3}"/>
              </a:ext>
            </a:extLst>
          </p:cNvPr>
          <p:cNvSpPr/>
          <p:nvPr>
            <p:custDataLst>
              <p:tags r:id="rId1"/>
            </p:custDataLst>
          </p:nvPr>
        </p:nvSpPr>
        <p:spPr bwMode="auto">
          <a:xfrm rot="5400000">
            <a:off x="1891961" y="304311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25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53">
            <a:extLst>
              <a:ext uri="{FF2B5EF4-FFF2-40B4-BE49-F238E27FC236}">
                <a16:creationId xmlns:a16="http://schemas.microsoft.com/office/drawing/2014/main" id="{E488739C-139F-4EA3-904B-90464F4A16C3}"/>
              </a:ext>
            </a:extLst>
          </p:cNvPr>
          <p:cNvSpPr/>
          <p:nvPr>
            <p:custDataLst>
              <p:tags r:id="rId2"/>
            </p:custDataLst>
          </p:nvPr>
        </p:nvSpPr>
        <p:spPr bwMode="auto">
          <a:xfrm>
            <a:off x="8668800" y="-164599"/>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30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85B12BE-649B-4F55-AF97-5262B968C380}"/>
              </a:ext>
            </a:extLst>
          </p:cNvPr>
          <p:cNvSpPr/>
          <p:nvPr>
            <p:custDataLst>
              <p:tags r:id="rId3"/>
            </p:custDataLst>
          </p:nvPr>
        </p:nvSpPr>
        <p:spPr>
          <a:xfrm>
            <a:off x="7853228" y="122329"/>
            <a:ext cx="3432560" cy="2245083"/>
          </a:xfrm>
          <a:prstGeom prst="rect">
            <a:avLst/>
          </a:prstGeom>
          <a:noFill/>
          <a:ln w="38100" cap="flat" cmpd="sng" algn="ctr">
            <a:solidFill>
              <a:schemeClr val="tx1"/>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a:xfrm>
            <a:off x="261701" y="272143"/>
            <a:ext cx="5971125" cy="875947"/>
          </a:xfrm>
          <a:prstGeom prst="homePlate">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596025" y="0"/>
            <a:ext cx="3142137" cy="1921819"/>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5932" y="356446"/>
            <a:ext cx="6689813"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（三）</a:t>
            </a:r>
            <a:r>
              <a:rPr lang="en-US" altLang="zh-CN" sz="3200" dirty="0">
                <a:solidFill>
                  <a:srgbClr val="FF0000"/>
                </a:solidFill>
                <a:latin typeface="华文新魏" panose="02010800040101010101" pitchFamily="2" charset="-122"/>
                <a:ea typeface="华文新魏" panose="02010800040101010101" pitchFamily="2" charset="-122"/>
              </a:rPr>
              <a:t>5 </a:t>
            </a:r>
            <a:r>
              <a:rPr lang="zh-CN" altLang="en-US" sz="3200" dirty="0">
                <a:solidFill>
                  <a:srgbClr val="FF0000"/>
                </a:solidFill>
                <a:latin typeface="华文新魏" panose="02010800040101010101" pitchFamily="2" charset="-122"/>
                <a:ea typeface="华文新魏" panose="02010800040101010101" pitchFamily="2" charset="-122"/>
              </a:rPr>
              <a:t>～ </a:t>
            </a:r>
            <a:r>
              <a:rPr lang="en-US" altLang="zh-CN" sz="3200" dirty="0">
                <a:solidFill>
                  <a:srgbClr val="FF0000"/>
                </a:solidFill>
                <a:latin typeface="华文新魏" panose="02010800040101010101" pitchFamily="2" charset="-122"/>
                <a:ea typeface="华文新魏" panose="02010800040101010101" pitchFamily="2" charset="-122"/>
              </a:rPr>
              <a:t>6 </a:t>
            </a:r>
            <a:r>
              <a:rPr lang="zh-CN" altLang="en-US" sz="3200" dirty="0">
                <a:solidFill>
                  <a:srgbClr val="FF0000"/>
                </a:solidFill>
                <a:latin typeface="华文新魏" panose="02010800040101010101" pitchFamily="2" charset="-122"/>
                <a:ea typeface="华文新魏" panose="02010800040101010101" pitchFamily="2" charset="-122"/>
              </a:rPr>
              <a:t>岁幼儿的发展特点</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97945" y="1232393"/>
            <a:ext cx="6947497" cy="2554545"/>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好问、好学</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好奇好问是儿童的天性。在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岁以后，儿童的好奇心和以往不同，他们不再满足于了解表面现象，而要追根问底。其活跃主要不是停留在身体的活动上，而是表现在智力活动的积极性上，有强烈的求知欲和认识兴趣。</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2" name="矩形 1">
            <a:extLst>
              <a:ext uri="{FF2B5EF4-FFF2-40B4-BE49-F238E27FC236}">
                <a16:creationId xmlns:a16="http://schemas.microsoft.com/office/drawing/2014/main" id="{CB3DE0F3-3588-4B9C-9990-C3665C38B9AE}"/>
              </a:ext>
            </a:extLst>
          </p:cNvPr>
          <p:cNvSpPr/>
          <p:nvPr/>
        </p:nvSpPr>
        <p:spPr>
          <a:xfrm>
            <a:off x="490831" y="2860404"/>
            <a:ext cx="10666169" cy="2585323"/>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抽象能力明显发展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大班幼儿的思维仍然是具体的，但是明显出现了抽象逻辑思维的萌芽。</a:t>
            </a:r>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开始掌握认知方法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大班幼儿出现了有意地控制和调节自己心理活动的方法。在认知活动方面，无论是观察、注意、记忆过程，还是思维和想象过程，都有了方法。</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个性初具雏形</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岁幼儿对事物已经开始有了自己比较稳定的态度。例如，在自由活动中，他们表现出相对稳定的兴趣，有的总是去看书，有的总是去玩球等。</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555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6" grpId="0" animBg="1"/>
      <p:bldP spid="3" grpId="0" animBg="1"/>
      <p:bldP spid="14" grpId="0"/>
      <p:bldP spid="1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graphicFrame>
        <p:nvGraphicFramePr>
          <p:cNvPr id="5" name="图示 4">
            <a:extLst>
              <a:ext uri="{FF2B5EF4-FFF2-40B4-BE49-F238E27FC236}">
                <a16:creationId xmlns:a16="http://schemas.microsoft.com/office/drawing/2014/main" id="{EDF43B39-2D1B-40DF-896D-9E41AA524658}"/>
              </a:ext>
            </a:extLst>
          </p:cNvPr>
          <p:cNvGraphicFramePr/>
          <p:nvPr>
            <p:extLst>
              <p:ext uri="{D42A27DB-BD31-4B8C-83A1-F6EECF244321}">
                <p14:modId xmlns:p14="http://schemas.microsoft.com/office/powerpoint/2010/main" val="2947288621"/>
              </p:ext>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96878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zh-CN" altLang="en-US" sz="3999" cap="small" dirty="0">
                <a:solidFill>
                  <a:srgbClr val="5D9D2F"/>
                </a:solidFill>
                <a:latin typeface="华文新魏" panose="02010800040101010101" pitchFamily="2" charset="-122"/>
                <a:ea typeface="华文新魏" panose="02010800040101010101" pitchFamily="2" charset="-122"/>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2" name="儿童心理发展的五个阶段">
            <a:hlinkClick r:id="" action="ppaction://media"/>
            <a:extLst>
              <a:ext uri="{FF2B5EF4-FFF2-40B4-BE49-F238E27FC236}">
                <a16:creationId xmlns:a16="http://schemas.microsoft.com/office/drawing/2014/main" id="{48141DA0-2186-4E2F-9561-EF746640157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90019" y="1355123"/>
            <a:ext cx="8360229" cy="4632019"/>
          </a:xfrm>
          <a:prstGeom prst="rect">
            <a:avLst/>
          </a:prstGeom>
        </p:spPr>
      </p:pic>
    </p:spTree>
    <p:extLst>
      <p:ext uri="{BB962C8B-B14F-4D97-AF65-F5344CB8AC3E}">
        <p14:creationId xmlns:p14="http://schemas.microsoft.com/office/powerpoint/2010/main" val="32795487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9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2191930" y="2464079"/>
            <a:ext cx="6954140" cy="769263"/>
          </a:xfrm>
          <a:prstGeom prst="rect">
            <a:avLst/>
          </a:prstGeom>
        </p:spPr>
        <p:txBody>
          <a:bodyPr wrap="none">
            <a:spAutoFit/>
          </a:bodyPr>
          <a:lstStyle/>
          <a:p>
            <a:r>
              <a:rPr kumimoji="1" lang="zh-CN" altLang="en-US" sz="4399" dirty="0">
                <a:solidFill>
                  <a:srgbClr val="699E56"/>
                </a:solidFill>
                <a:latin typeface="华文新魏" panose="02010800040101010101" pitchFamily="2" charset="-122"/>
                <a:ea typeface="华文新魏" panose="02010800040101010101" pitchFamily="2" charset="-122"/>
              </a:rPr>
              <a:t>心理发展的含义及影响因素</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五边形 5">
            <a:extLst>
              <a:ext uri="{FF2B5EF4-FFF2-40B4-BE49-F238E27FC236}">
                <a16:creationId xmlns:a16="http://schemas.microsoft.com/office/drawing/2014/main" id="{7E54E782-0D6B-482C-BFD2-8CD6FE418EE1}"/>
              </a:ext>
            </a:extLst>
          </p:cNvPr>
          <p:cNvSpPr/>
          <p:nvPr/>
        </p:nvSpPr>
        <p:spPr>
          <a:xfrm>
            <a:off x="127627" y="240867"/>
            <a:ext cx="5402510" cy="581608"/>
          </a:xfrm>
          <a:prstGeom prst="homePlat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CC2C5BE4-8E50-4FBE-A53F-CFCD2A644B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2018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1023456" y="3922542"/>
            <a:ext cx="4202885" cy="2181058"/>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84517" y="240867"/>
            <a:ext cx="7231155"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599" cap="small" dirty="0">
                <a:solidFill>
                  <a:srgbClr val="5D9D2F"/>
                </a:solidFill>
                <a:latin typeface="华文新魏" panose="02010800040101010101" pitchFamily="2" charset="-122"/>
                <a:ea typeface="华文新魏" panose="02010800040101010101" pitchFamily="2" charset="-122"/>
              </a:rPr>
              <a:t>一、心理的含义</a:t>
            </a:r>
            <a:endParaRPr lang="en-US" sz="35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27626" y="972606"/>
            <a:ext cx="5510037" cy="46166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（一）心理具有物质基础</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84517" y="1434271"/>
            <a:ext cx="5741498" cy="2862322"/>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人脑的结构</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脑由高级神经中枢和低级神经中枢构成。高级神经中枢指大脑（皮层），是所有机体的最高管理者和调节者，由额叶、顶叶、枕叶、颞叶四部分组成。低级神经中枢指大脑以下的中枢神经各部分。脑和脊髓构成中枢神经系统。中枢神经系统向全身各部位发出的大量神经纤维组成外周神经系统。</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239564" y="4092781"/>
            <a:ext cx="5588913" cy="1631216"/>
          </a:xfrm>
          <a:prstGeom prst="rect">
            <a:avLst/>
          </a:prstGeom>
        </p:spPr>
        <p:txBody>
          <a:bodyPr wrap="square">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大脑的功能</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脑是心理的器官，是心理活动的物质基础。心理是脑的机能。大脑的活动产生并制约着人的心理活动。同时，大脑的结构和机能也受学习经验的影响。</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Rectangle 30">
            <a:extLst>
              <a:ext uri="{FF2B5EF4-FFF2-40B4-BE49-F238E27FC236}">
                <a16:creationId xmlns:a16="http://schemas.microsoft.com/office/drawing/2014/main" id="{F1449AA1-E90E-4B78-A0FF-4664FD766319}"/>
              </a:ext>
            </a:extLst>
          </p:cNvPr>
          <p:cNvSpPr/>
          <p:nvPr/>
        </p:nvSpPr>
        <p:spPr>
          <a:xfrm>
            <a:off x="6554338" y="768145"/>
            <a:ext cx="4934510" cy="273279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986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9165B33-57D5-4AE7-8937-70BEA4AB7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85734"/>
            <a:ext cx="12192000" cy="1368490"/>
          </a:xfrm>
          <a:prstGeom prst="rect">
            <a:avLst/>
          </a:prstGeom>
        </p:spPr>
      </p:pic>
      <p:sp>
        <p:nvSpPr>
          <p:cNvPr id="3" name="五边形 2"/>
          <p:cNvSpPr/>
          <p:nvPr/>
        </p:nvSpPr>
        <p:spPr>
          <a:xfrm>
            <a:off x="0" y="3483902"/>
            <a:ext cx="6686550" cy="1953502"/>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2205" y="542559"/>
            <a:ext cx="6770070" cy="2451994"/>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305959" y="686546"/>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（二）心理具有客观源泉</a:t>
            </a:r>
            <a:endParaRPr lang="en-US" altLang="zh-CN" sz="1600" dirty="0"/>
          </a:p>
        </p:txBody>
      </p:sp>
      <p:sp>
        <p:nvSpPr>
          <p:cNvPr id="7" name="文本框 6">
            <a:extLst>
              <a:ext uri="{FF2B5EF4-FFF2-40B4-BE49-F238E27FC236}">
                <a16:creationId xmlns:a16="http://schemas.microsoft.com/office/drawing/2014/main" id="{1E77133C-8856-48D4-BCD5-6351DFA6B701}"/>
              </a:ext>
            </a:extLst>
          </p:cNvPr>
          <p:cNvSpPr txBox="1"/>
          <p:nvPr/>
        </p:nvSpPr>
        <p:spPr>
          <a:xfrm>
            <a:off x="488623" y="1240632"/>
            <a:ext cx="5277873" cy="1753920"/>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心理是脑的机能，但人脑并不会自发地产生心理。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人的各种心理现象，都是人脑对外部世界的反映。外部世界是客观现实，客观现实是指在人的心理之外独立存在的一切事物，它们构成了人类赖以生存的环境。当这种客观现实通过感觉器官作用于人脑后，人脑就对它产生了映象，就是人的心理。</a:t>
            </a:r>
          </a:p>
        </p:txBody>
      </p:sp>
      <p:sp>
        <p:nvSpPr>
          <p:cNvPr id="17" name="矩形 16">
            <a:extLst>
              <a:ext uri="{FF2B5EF4-FFF2-40B4-BE49-F238E27FC236}">
                <a16:creationId xmlns:a16="http://schemas.microsoft.com/office/drawing/2014/main" id="{644AEE0C-7A76-4A6B-A4BA-407BDA63E9E5}"/>
              </a:ext>
            </a:extLst>
          </p:cNvPr>
          <p:cNvSpPr/>
          <p:nvPr/>
        </p:nvSpPr>
        <p:spPr>
          <a:xfrm>
            <a:off x="7240591" y="1353371"/>
            <a:ext cx="4156650" cy="278814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a:endParaRPr lang="zh-CN" altLang="en-US" sz="2000">
              <a:latin typeface="微软雅黑" panose="020B0503020204020204" pitchFamily="34" charset="-122"/>
              <a:ea typeface="微软雅黑" panose="020B0503020204020204" pitchFamily="34"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6772275" y="1816804"/>
            <a:ext cx="4220801" cy="2890987"/>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90E5D49-885D-4720-A5D6-BE3B9CEF73F8}"/>
              </a:ext>
            </a:extLst>
          </p:cNvPr>
          <p:cNvSpPr txBox="1"/>
          <p:nvPr/>
        </p:nvSpPr>
        <p:spPr>
          <a:xfrm>
            <a:off x="362147" y="3676871"/>
            <a:ext cx="6665678"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（三）心理具有主观能动性</a:t>
            </a:r>
            <a:endParaRPr lang="en-US" altLang="zh-CN" sz="1600" dirty="0"/>
          </a:p>
        </p:txBody>
      </p:sp>
      <p:sp>
        <p:nvSpPr>
          <p:cNvPr id="12" name="文本框 11">
            <a:extLst>
              <a:ext uri="{FF2B5EF4-FFF2-40B4-BE49-F238E27FC236}">
                <a16:creationId xmlns:a16="http://schemas.microsoft.com/office/drawing/2014/main" id="{78AE87C2-B5C2-45AD-91D2-F0EE3E9C21E6}"/>
              </a:ext>
            </a:extLst>
          </p:cNvPr>
          <p:cNvSpPr txBox="1"/>
          <p:nvPr/>
        </p:nvSpPr>
        <p:spPr>
          <a:xfrm>
            <a:off x="305959" y="4158158"/>
            <a:ext cx="5277873" cy="1200051"/>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所谓主观的、能动的反映，是指人脑对现实的反映受个人态度和经验的影响，而且，个人当时的主观状况，如情绪、动机、觉醒水平等，都会影响对现实的反映，从而使反映带有个人的特点。</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7256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p:bldP spid="7" grpId="0"/>
      <p:bldP spid="17" grpId="0" animBg="1"/>
      <p:bldP spid="18" grpId="0" animBg="1"/>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剪去对角 6">
            <a:extLst>
              <a:ext uri="{FF2B5EF4-FFF2-40B4-BE49-F238E27FC236}">
                <a16:creationId xmlns:a16="http://schemas.microsoft.com/office/drawing/2014/main" id="{06D5AD0C-6D3D-49B4-8A62-F72D3F2D6E6C}"/>
              </a:ext>
            </a:extLst>
          </p:cNvPr>
          <p:cNvSpPr/>
          <p:nvPr/>
        </p:nvSpPr>
        <p:spPr>
          <a:xfrm>
            <a:off x="733171" y="481437"/>
            <a:ext cx="6068840" cy="670168"/>
          </a:xfrm>
          <a:prstGeom prst="snip2Diag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F2E7746-388C-480D-9FA6-AC794C7914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784239" y="3658801"/>
            <a:ext cx="4140847" cy="2514954"/>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637321" y="479298"/>
            <a:ext cx="723115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rgbClr val="5D9D2F"/>
                </a:solidFill>
                <a:latin typeface="华文新魏" panose="02010800040101010101" pitchFamily="2" charset="-122"/>
                <a:ea typeface="华文新魏" panose="02010800040101010101" pitchFamily="2" charset="-122"/>
              </a:rPr>
              <a:t>二、心理发展的内涵及其影响因素</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262875" y="1330800"/>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（一）心理的发展</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91978" y="1968512"/>
            <a:ext cx="6126653" cy="1754326"/>
          </a:xfrm>
          <a:prstGeom prst="rect">
            <a:avLst/>
          </a:prstGeom>
          <a:noFill/>
        </p:spPr>
        <p:txBody>
          <a:bodyPr wrap="square" rtlCol="0">
            <a:spAutoFit/>
          </a:bodyPr>
          <a:lstStyle/>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广义的心理发展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心理的种系发展是指动物种系演进过程中的心理发展。科学已经证明，动物有机体在进化过程中，随着它们与环境相互作用及活动的发展，动物心理就由感觉阶段发展到知觉阶段，最后发展到思维萌芽阶段。</a:t>
            </a:r>
          </a:p>
          <a:p>
            <a:endParaRPr lang="en-US" altLang="zh-CN" dirty="0">
              <a:solidFill>
                <a:srgbClr val="00B0F0"/>
              </a:solidFill>
              <a:latin typeface="华文新魏" panose="02010800040101010101" pitchFamily="2" charset="-122"/>
              <a:ea typeface="华文新魏" panose="02010800040101010101" pitchFamily="2" charset="-122"/>
            </a:endParaRPr>
          </a:p>
        </p:txBody>
      </p:sp>
      <p:sp>
        <p:nvSpPr>
          <p:cNvPr id="11" name="矩形 2"/>
          <p:cNvSpPr/>
          <p:nvPr/>
        </p:nvSpPr>
        <p:spPr>
          <a:xfrm rot="1927188">
            <a:off x="-98575" y="289380"/>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defTabSz="456565">
              <a:lnSpc>
                <a:spcPct val="130000"/>
              </a:lnSpc>
            </a:pPr>
            <a:endParaRPr lang="zh-CN" altLang="en-US" sz="3200">
              <a:solidFill>
                <a:srgbClr val="FFFFFF"/>
              </a:solidFill>
            </a:endParaRPr>
          </a:p>
        </p:txBody>
      </p:sp>
      <p:sp>
        <p:nvSpPr>
          <p:cNvPr id="12" name="等腰三角形 11"/>
          <p:cNvSpPr/>
          <p:nvPr/>
        </p:nvSpPr>
        <p:spPr>
          <a:xfrm rot="5400000">
            <a:off x="-48605" y="465679"/>
            <a:ext cx="736735" cy="635116"/>
          </a:xfrm>
          <a:prstGeom prst="triangle">
            <a:avLst/>
          </a:prstGeom>
          <a:solidFill>
            <a:srgbClr val="FFE463"/>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defTabSz="456565">
              <a:lnSpc>
                <a:spcPct val="130000"/>
              </a:lnSpc>
            </a:pPr>
            <a:endParaRPr lang="zh-CN" altLang="en-US" sz="3200">
              <a:solidFill>
                <a:srgbClr val="FFFFFF"/>
              </a:solidFill>
            </a:endParaRPr>
          </a:p>
        </p:txBody>
      </p:sp>
      <p:sp>
        <p:nvSpPr>
          <p:cNvPr id="6" name="矩形 5">
            <a:extLst>
              <a:ext uri="{FF2B5EF4-FFF2-40B4-BE49-F238E27FC236}">
                <a16:creationId xmlns:a16="http://schemas.microsoft.com/office/drawing/2014/main" id="{EFF52D29-7726-44D5-9E2A-605B7A8F13E0}"/>
              </a:ext>
            </a:extLst>
          </p:cNvPr>
          <p:cNvSpPr/>
          <p:nvPr/>
        </p:nvSpPr>
        <p:spPr>
          <a:xfrm>
            <a:off x="5383794" y="4177614"/>
            <a:ext cx="6068840" cy="1477328"/>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狭义的心理发展</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个体心理发展是指人的个体从出生到成熟，再到衰老整个生命历程中的心理发展。在个体的一生中，其心理过程和个性特点不断发生变化。但是，并不是所有的变化都可以叫作心理发展。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矩形 15">
            <a:extLst>
              <a:ext uri="{FF2B5EF4-FFF2-40B4-BE49-F238E27FC236}">
                <a16:creationId xmlns:a16="http://schemas.microsoft.com/office/drawing/2014/main" id="{BE0D95E5-1841-41C5-AC52-8D8AE3FAE1DF}"/>
              </a:ext>
            </a:extLst>
          </p:cNvPr>
          <p:cNvSpPr/>
          <p:nvPr/>
        </p:nvSpPr>
        <p:spPr>
          <a:xfrm>
            <a:off x="7474732" y="1491935"/>
            <a:ext cx="3996832" cy="2509462"/>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3CE7601-1C97-48FC-B6AE-3336FF0C726B}"/>
              </a:ext>
            </a:extLst>
          </p:cNvPr>
          <p:cNvSpPr/>
          <p:nvPr>
            <p:custDataLst>
              <p:tags r:id="rId1"/>
            </p:custDataLst>
          </p:nvPr>
        </p:nvSpPr>
        <p:spPr>
          <a:xfrm>
            <a:off x="11471564" y="8516"/>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8" name="文本框 17">
            <a:extLst>
              <a:ext uri="{FF2B5EF4-FFF2-40B4-BE49-F238E27FC236}">
                <a16:creationId xmlns:a16="http://schemas.microsoft.com/office/drawing/2014/main" id="{5FEA14DA-8EB4-49DF-9082-EACB3FB14EB3}"/>
              </a:ext>
            </a:extLst>
          </p:cNvPr>
          <p:cNvSpPr txBox="1"/>
          <p:nvPr>
            <p:custDataLst>
              <p:tags r:id="rId2"/>
            </p:custDataLst>
          </p:nvPr>
        </p:nvSpPr>
        <p:spPr>
          <a:xfrm>
            <a:off x="9143537" y="375171"/>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Tree>
    <p:extLst>
      <p:ext uri="{BB962C8B-B14F-4D97-AF65-F5344CB8AC3E}">
        <p14:creationId xmlns:p14="http://schemas.microsoft.com/office/powerpoint/2010/main" val="78429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strips(downLeft)">
                                      <p:cBhvr>
                                        <p:cTn id="20" dur="500"/>
                                        <p:tgtEl>
                                          <p:spTgt spid="1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4" grpId="0"/>
      <p:bldP spid="15" grpId="0"/>
      <p:bldP spid="16" grpId="0" animBg="1"/>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3E3E517-7F61-4A5F-BC21-E897EC192F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2" name="箭头: 五边形 1">
            <a:extLst>
              <a:ext uri="{FF2B5EF4-FFF2-40B4-BE49-F238E27FC236}">
                <a16:creationId xmlns:a16="http://schemas.microsoft.com/office/drawing/2014/main" id="{84ED8755-61BC-4A9C-BDDB-D4D1B84C53CF}"/>
              </a:ext>
            </a:extLst>
          </p:cNvPr>
          <p:cNvSpPr/>
          <p:nvPr/>
        </p:nvSpPr>
        <p:spPr>
          <a:xfrm>
            <a:off x="173387" y="787651"/>
            <a:ext cx="5829061" cy="941561"/>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7894623" y="74743"/>
            <a:ext cx="3559906" cy="320261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061702" y="0"/>
            <a:ext cx="3938679" cy="287900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173387" y="981892"/>
            <a:ext cx="5510037" cy="58477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（二）心理发展的影响因素</a:t>
            </a:r>
            <a:endParaRPr lang="en-US" altLang="zh-CN" sz="24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66889" y="1869176"/>
            <a:ext cx="10850355" cy="4401205"/>
          </a:xfrm>
          <a:prstGeom prst="rect">
            <a:avLst/>
          </a:prstGeom>
          <a:noFill/>
        </p:spPr>
        <p:txBody>
          <a:bodyPr wrap="square" rtlCol="0">
            <a:spAutoFit/>
          </a:bodyPr>
          <a:lstStyle/>
          <a:p>
            <a:r>
              <a:rPr lang="en-US" altLang="zh-CN" sz="3200" dirty="0">
                <a:solidFill>
                  <a:srgbClr val="00B050"/>
                </a:solidFill>
                <a:latin typeface="华文新魏" panose="02010800040101010101" pitchFamily="2" charset="-122"/>
                <a:ea typeface="华文新魏" panose="02010800040101010101" pitchFamily="2" charset="-122"/>
              </a:rPr>
              <a:t>1. </a:t>
            </a:r>
            <a:r>
              <a:rPr lang="zh-CN" altLang="en-US" sz="3200" dirty="0">
                <a:solidFill>
                  <a:srgbClr val="00B050"/>
                </a:solidFill>
                <a:latin typeface="华文新魏" panose="02010800040101010101" pitchFamily="2" charset="-122"/>
                <a:ea typeface="华文新魏" panose="02010800040101010101" pitchFamily="2" charset="-122"/>
              </a:rPr>
              <a:t>客观因素</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zh-CN" altLang="en-US" sz="2800" dirty="0">
                <a:solidFill>
                  <a:srgbClr val="00B0F0"/>
                </a:solidFill>
                <a:latin typeface="华文新魏" panose="02010800040101010101" pitchFamily="2" charset="-122"/>
                <a:ea typeface="华文新魏" panose="02010800040101010101" pitchFamily="2" charset="-122"/>
              </a:rPr>
              <a:t>（</a:t>
            </a:r>
            <a:r>
              <a:rPr lang="en-US" altLang="zh-CN" sz="2800" dirty="0">
                <a:solidFill>
                  <a:srgbClr val="00B0F0"/>
                </a:solidFill>
                <a:latin typeface="华文新魏" panose="02010800040101010101" pitchFamily="2" charset="-122"/>
                <a:ea typeface="华文新魏" panose="02010800040101010101" pitchFamily="2" charset="-122"/>
              </a:rPr>
              <a:t>1</a:t>
            </a:r>
            <a:r>
              <a:rPr lang="zh-CN" altLang="en-US" sz="2800" dirty="0">
                <a:solidFill>
                  <a:srgbClr val="00B0F0"/>
                </a:solidFill>
                <a:latin typeface="华文新魏" panose="02010800040101010101" pitchFamily="2" charset="-122"/>
                <a:ea typeface="华文新魏" panose="02010800040101010101" pitchFamily="2" charset="-122"/>
              </a:rPr>
              <a:t>）生物因素</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①遗传因素。遗传是一种生物现象，其生物特征</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主要指那些与生俱来的解剖生理特点，如形态，神经系统的特征等，其中对心理发展有重要意义的是神经系统的结构和机能特征，这些遗传的生物特征也叫遗传素质。</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②生理成熟。生理成熟是指身体生长发育的程度或水平，也称生理发展。</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rgbClr val="00B0F0"/>
                </a:solidFill>
                <a:latin typeface="华文新魏" panose="02010800040101010101" pitchFamily="2" charset="-122"/>
                <a:ea typeface="华文新魏" panose="02010800040101010101" pitchFamily="2" charset="-122"/>
              </a:rPr>
              <a:t>（</a:t>
            </a:r>
            <a:r>
              <a:rPr lang="en-US" altLang="zh-CN" sz="2000" dirty="0">
                <a:solidFill>
                  <a:srgbClr val="00B0F0"/>
                </a:solidFill>
                <a:latin typeface="华文新魏" panose="02010800040101010101" pitchFamily="2" charset="-122"/>
                <a:ea typeface="华文新魏" panose="02010800040101010101" pitchFamily="2" charset="-122"/>
              </a:rPr>
              <a:t>2</a:t>
            </a:r>
            <a:r>
              <a:rPr lang="zh-CN" altLang="en-US" sz="2000" dirty="0">
                <a:solidFill>
                  <a:srgbClr val="00B0F0"/>
                </a:solidFill>
                <a:latin typeface="华文新魏" panose="02010800040101010101" pitchFamily="2" charset="-122"/>
                <a:ea typeface="华文新魏" panose="02010800040101010101" pitchFamily="2" charset="-122"/>
              </a:rPr>
              <a:t>）社会因素</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社会因素主要是指环境因素，环境有自然环境和社会环境之分。自然环境提供个体生存所需的物质条件，如阳光、空气、水等。对儿童心理发展影响更大的是社会环境。社会环境是指儿童的社会生活条件，包括社会生产力发展水平、社会制度、儿童所处的社会经济地位、家庭状况、社区环境、舆论，等等。</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a:p>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5304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172C60F5-4E22-4DEF-BFC1-BD3261C15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2" name="燕尾形箭头 4">
            <a:extLst>
              <a:ext uri="{FF2B5EF4-FFF2-40B4-BE49-F238E27FC236}">
                <a16:creationId xmlns:a16="http://schemas.microsoft.com/office/drawing/2014/main" id="{FC9FA58C-F6BC-4EE3-A1D7-E779EAA51E23}"/>
              </a:ext>
            </a:extLst>
          </p:cNvPr>
          <p:cNvSpPr/>
          <p:nvPr/>
        </p:nvSpPr>
        <p:spPr>
          <a:xfrm>
            <a:off x="5687779" y="3774302"/>
            <a:ext cx="3429000" cy="940030"/>
          </a:xfrm>
          <a:prstGeom prst="notchedRightArrow">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燕尾形箭头 4"/>
          <p:cNvSpPr/>
          <p:nvPr/>
        </p:nvSpPr>
        <p:spPr>
          <a:xfrm>
            <a:off x="0" y="345562"/>
            <a:ext cx="3429000" cy="940030"/>
          </a:xfrm>
          <a:prstGeom prst="notchedRightArrow">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86BF7783-E7EC-4E25-8371-BA64DBB9C783}"/>
              </a:ext>
            </a:extLst>
          </p:cNvPr>
          <p:cNvSpPr/>
          <p:nvPr/>
        </p:nvSpPr>
        <p:spPr>
          <a:xfrm>
            <a:off x="616926" y="3467410"/>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6FE20C2E-DD4D-4653-B4EF-AAB68807C88F}"/>
              </a:ext>
            </a:extLst>
          </p:cNvPr>
          <p:cNvSpPr txBox="1"/>
          <p:nvPr/>
        </p:nvSpPr>
        <p:spPr>
          <a:xfrm>
            <a:off x="290579" y="605088"/>
            <a:ext cx="6126653" cy="2862322"/>
          </a:xfrm>
          <a:prstGeom prst="rect">
            <a:avLst/>
          </a:prstGeom>
          <a:noFill/>
        </p:spPr>
        <p:txBody>
          <a:bodyPr wrap="square" rtlCol="0">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主观因素</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主观因素指的是个体心理本身的因素，包含全部的心理活</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动，其中，最积极的因素是需要。</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）个体心理本身内部的因素是其心理发展的内部原因</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）个体心理的内部矛盾是推动发展的根本原因</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6" name="矩形 5">
            <a:extLst>
              <a:ext uri="{FF2B5EF4-FFF2-40B4-BE49-F238E27FC236}">
                <a16:creationId xmlns:a16="http://schemas.microsoft.com/office/drawing/2014/main" id="{E2E76442-E45A-404B-894F-0E2755E62B8F}"/>
              </a:ext>
            </a:extLst>
          </p:cNvPr>
          <p:cNvSpPr/>
          <p:nvPr/>
        </p:nvSpPr>
        <p:spPr>
          <a:xfrm>
            <a:off x="5890788" y="4051449"/>
            <a:ext cx="6096000" cy="2031325"/>
          </a:xfrm>
          <a:prstGeom prst="rect">
            <a:avLst/>
          </a:prstGeom>
        </p:spPr>
        <p:txBody>
          <a:bodyPr>
            <a:spAutoFit/>
          </a:bodyPr>
          <a:lstStyle/>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主客观因素的相互作用</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）主客观因素作用是相互影响的。心理的发展离不开客观因素，同时，也不可</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忽视心理的主观因素对客观因素的反作用。</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）主客观因素相互作用的循环过程始终伴随着心理发展的全过程</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矩形 10">
            <a:extLst>
              <a:ext uri="{FF2B5EF4-FFF2-40B4-BE49-F238E27FC236}">
                <a16:creationId xmlns:a16="http://schemas.microsoft.com/office/drawing/2014/main" id="{3BDAA7E8-9044-413A-9B9C-912818E40A77}"/>
              </a:ext>
            </a:extLst>
          </p:cNvPr>
          <p:cNvSpPr/>
          <p:nvPr/>
        </p:nvSpPr>
        <p:spPr>
          <a:xfrm>
            <a:off x="6763366" y="545006"/>
            <a:ext cx="5138055"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2817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3" grpId="0" animBg="1"/>
      <p:bldP spid="15" grpId="0"/>
      <p:bldP spid="6" grpId="0"/>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4035</Words>
  <Application>Microsoft Office PowerPoint</Application>
  <PresentationFormat>宽屏</PresentationFormat>
  <Paragraphs>254</Paragraphs>
  <Slides>30</Slides>
  <Notes>30</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19</cp:revision>
  <dcterms:created xsi:type="dcterms:W3CDTF">2019-04-11T01:08:57Z</dcterms:created>
  <dcterms:modified xsi:type="dcterms:W3CDTF">2019-04-23T05:22:57Z</dcterms:modified>
</cp:coreProperties>
</file>