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7.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1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25.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Lst>
  <p:notesMasterIdLst>
    <p:notesMasterId r:id="rId41"/>
  </p:notesMasterIdLst>
  <p:sldIdLst>
    <p:sldId id="470" r:id="rId3"/>
    <p:sldId id="471" r:id="rId4"/>
    <p:sldId id="494" r:id="rId5"/>
    <p:sldId id="353" r:id="rId6"/>
    <p:sldId id="3220" r:id="rId7"/>
    <p:sldId id="3265" r:id="rId8"/>
    <p:sldId id="3424" r:id="rId9"/>
    <p:sldId id="3425" r:id="rId10"/>
    <p:sldId id="3313" r:id="rId11"/>
    <p:sldId id="3426" r:id="rId12"/>
    <p:sldId id="3427" r:id="rId13"/>
    <p:sldId id="3428" r:id="rId14"/>
    <p:sldId id="3347" r:id="rId15"/>
    <p:sldId id="3346" r:id="rId16"/>
    <p:sldId id="3314" r:id="rId17"/>
    <p:sldId id="3429" r:id="rId18"/>
    <p:sldId id="3315" r:id="rId19"/>
    <p:sldId id="3409" r:id="rId20"/>
    <p:sldId id="3430" r:id="rId21"/>
    <p:sldId id="3431" r:id="rId22"/>
    <p:sldId id="3267" r:id="rId23"/>
    <p:sldId id="3432" r:id="rId24"/>
    <p:sldId id="3410" r:id="rId25"/>
    <p:sldId id="3433" r:id="rId26"/>
    <p:sldId id="3434" r:id="rId27"/>
    <p:sldId id="3435" r:id="rId28"/>
    <p:sldId id="3436" r:id="rId29"/>
    <p:sldId id="3437" r:id="rId30"/>
    <p:sldId id="3357" r:id="rId31"/>
    <p:sldId id="3438" r:id="rId32"/>
    <p:sldId id="3439" r:id="rId33"/>
    <p:sldId id="3440" r:id="rId34"/>
    <p:sldId id="3441" r:id="rId35"/>
    <p:sldId id="3442" r:id="rId36"/>
    <p:sldId id="3443" r:id="rId37"/>
    <p:sldId id="3444" r:id="rId38"/>
    <p:sldId id="3445" r:id="rId39"/>
    <p:sldId id="3341" r:id="rId4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114" d="100"/>
          <a:sy n="114" d="100"/>
        </p:scale>
        <p:origin x="35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51406D1-A695-425A-934B-901394F673E4}" type="doc">
      <dgm:prSet loTypeId="urn:microsoft.com/office/officeart/2008/layout/HorizontalMultiLevelHierarchy" loCatId="hierarchy" qsTypeId="urn:microsoft.com/office/officeart/2005/8/quickstyle/simple1" qsCatId="simple" csTypeId="urn:microsoft.com/office/officeart/2005/8/colors/accent5_1" csCatId="accent5" phldr="1"/>
      <dgm:spPr/>
      <dgm:t>
        <a:bodyPr/>
        <a:lstStyle/>
        <a:p>
          <a:endParaRPr lang="zh-CN" altLang="en-US"/>
        </a:p>
      </dgm:t>
    </dgm:pt>
    <dgm:pt modelId="{296F8C38-CA02-4B6F-98C4-71340B4A3D98}">
      <dgm:prSet phldrT="[文本]" custT="1"/>
      <dgm:spPr/>
      <dgm:t>
        <a:bodyPr/>
        <a:lstStyle/>
        <a:p>
          <a:r>
            <a:rPr lang="zh-CN" altLang="en-US" sz="2000" dirty="0">
              <a:solidFill>
                <a:srgbClr val="5D9D2F"/>
              </a:solidFill>
              <a:latin typeface="华文新魏" panose="02010800040101010101" pitchFamily="2" charset="-122"/>
              <a:ea typeface="华文新魏" panose="02010800040101010101" pitchFamily="2" charset="-122"/>
            </a:rPr>
            <a:t>学前儿童心理发展过程中易</a:t>
          </a:r>
        </a:p>
        <a:p>
          <a:r>
            <a:rPr lang="zh-CN" altLang="en-US" sz="2000" dirty="0">
              <a:solidFill>
                <a:srgbClr val="5D9D2F"/>
              </a:solidFill>
              <a:latin typeface="华文新魏" panose="02010800040101010101" pitchFamily="2" charset="-122"/>
              <a:ea typeface="华文新魏" panose="02010800040101010101" pitchFamily="2" charset="-122"/>
            </a:rPr>
            <a:t>出现的问题及其干预</a:t>
          </a:r>
        </a:p>
      </dgm:t>
    </dgm:pt>
    <dgm:pt modelId="{AC2FEF30-702E-4275-89A3-EE91C60DD1C3}" type="parTrans" cxnId="{AFC7BA4F-2E72-49B4-81A0-C54D37D50B7F}">
      <dgm:prSet/>
      <dgm:spPr/>
      <dgm:t>
        <a:bodyPr/>
        <a:lstStyle/>
        <a:p>
          <a:endParaRPr lang="zh-CN" altLang="en-US"/>
        </a:p>
      </dgm:t>
    </dgm:pt>
    <dgm:pt modelId="{FA077437-8DFF-400E-9DAA-10A19686E83D}" type="sibTrans" cxnId="{AFC7BA4F-2E72-49B4-81A0-C54D37D50B7F}">
      <dgm:prSet/>
      <dgm:spPr/>
      <dgm:t>
        <a:bodyPr/>
        <a:lstStyle/>
        <a:p>
          <a:endParaRPr lang="zh-CN" altLang="en-US"/>
        </a:p>
      </dgm:t>
    </dgm:pt>
    <dgm:pt modelId="{BCFF1AB7-8062-4E56-88FF-D0990B837C92}">
      <dgm:prSet phldrT="[文本]" custT="1"/>
      <dgm:spPr/>
      <dgm:t>
        <a:bodyPr/>
        <a:lstStyle/>
        <a:p>
          <a:r>
            <a:rPr lang="zh-CN" altLang="en-US" sz="2400" dirty="0">
              <a:solidFill>
                <a:srgbClr val="6FAD32"/>
              </a:solidFill>
              <a:latin typeface="华文新魏" panose="02010800040101010101" pitchFamily="2" charset="-122"/>
              <a:ea typeface="华文新魏" panose="02010800040101010101" pitchFamily="2" charset="-122"/>
            </a:rPr>
            <a:t>认知发展障碍</a:t>
          </a:r>
          <a:endParaRPr lang="zh-CN" altLang="en-US" sz="2400" dirty="0">
            <a:solidFill>
              <a:srgbClr val="5D9D2F"/>
            </a:solidFill>
            <a:latin typeface="华文新魏" panose="02010800040101010101" pitchFamily="2" charset="-122"/>
            <a:ea typeface="华文新魏" panose="02010800040101010101" pitchFamily="2" charset="-122"/>
          </a:endParaRPr>
        </a:p>
      </dgm:t>
    </dgm:pt>
    <dgm:pt modelId="{2BD64780-29C1-44A2-88BF-A6A394763FE2}" type="parTrans" cxnId="{CC46E950-A1AD-4CF5-BC3B-4BCBD5E94BA8}">
      <dgm:prSet/>
      <dgm:spPr/>
      <dgm:t>
        <a:bodyPr/>
        <a:lstStyle/>
        <a:p>
          <a:endParaRPr lang="zh-CN" altLang="en-US"/>
        </a:p>
      </dgm:t>
    </dgm:pt>
    <dgm:pt modelId="{2CCF5E67-B9B9-4511-83F9-907B00E53DA6}" type="sibTrans" cxnId="{CC46E950-A1AD-4CF5-BC3B-4BCBD5E94BA8}">
      <dgm:prSet/>
      <dgm:spPr/>
      <dgm:t>
        <a:bodyPr/>
        <a:lstStyle/>
        <a:p>
          <a:endParaRPr lang="zh-CN" altLang="en-US"/>
        </a:p>
      </dgm:t>
    </dgm:pt>
    <dgm:pt modelId="{839D0676-5E0B-4298-9981-6EAEA1A1DF35}">
      <dgm:prSet phldrT="[文本]" custT="1"/>
      <dgm:spPr/>
      <dgm:t>
        <a:bodyPr/>
        <a:lstStyle/>
        <a:p>
          <a:r>
            <a:rPr lang="zh-CN" altLang="en-US" sz="2400" dirty="0">
              <a:solidFill>
                <a:srgbClr val="6FAD32"/>
              </a:solidFill>
              <a:latin typeface="华文新魏" panose="02010800040101010101" pitchFamily="2" charset="-122"/>
              <a:ea typeface="华文新魏" panose="02010800040101010101" pitchFamily="2" charset="-122"/>
            </a:rPr>
            <a:t>行为问题</a:t>
          </a:r>
        </a:p>
      </dgm:t>
    </dgm:pt>
    <dgm:pt modelId="{AE557F44-2BE8-400C-A7B1-88BB61E7FCFA}" type="parTrans" cxnId="{84B7A9CC-8914-4AF8-866A-D6C98D092713}">
      <dgm:prSet/>
      <dgm:spPr/>
      <dgm:t>
        <a:bodyPr/>
        <a:lstStyle/>
        <a:p>
          <a:endParaRPr lang="zh-CN" altLang="en-US"/>
        </a:p>
      </dgm:t>
    </dgm:pt>
    <dgm:pt modelId="{30A8F366-CB3F-4963-9773-61EEC7A475F0}" type="sibTrans" cxnId="{84B7A9CC-8914-4AF8-866A-D6C98D092713}">
      <dgm:prSet/>
      <dgm:spPr/>
      <dgm:t>
        <a:bodyPr/>
        <a:lstStyle/>
        <a:p>
          <a:endParaRPr lang="zh-CN" altLang="en-US"/>
        </a:p>
      </dgm:t>
    </dgm:pt>
    <dgm:pt modelId="{82037542-EF66-4F9E-98E4-0DCACBFA6F05}">
      <dgm:prSet phldrT="[文本]" custT="1"/>
      <dgm:spPr/>
      <dgm:t>
        <a:bodyPr/>
        <a:lstStyle/>
        <a:p>
          <a:r>
            <a:rPr lang="zh-CN" altLang="en-US" sz="2400" dirty="0">
              <a:solidFill>
                <a:srgbClr val="5D9D2F"/>
              </a:solidFill>
              <a:latin typeface="华文新魏" panose="02010800040101010101" pitchFamily="2" charset="-122"/>
              <a:ea typeface="华文新魏" panose="02010800040101010101" pitchFamily="2" charset="-122"/>
            </a:rPr>
            <a:t>其他问题</a:t>
          </a:r>
        </a:p>
      </dgm:t>
    </dgm:pt>
    <dgm:pt modelId="{3CE93CB9-AB90-41B2-B63A-0850B5221493}" type="sibTrans" cxnId="{C0CF7E3E-FCCE-423F-AC9C-811CED893695}">
      <dgm:prSet/>
      <dgm:spPr/>
      <dgm:t>
        <a:bodyPr/>
        <a:lstStyle/>
        <a:p>
          <a:endParaRPr lang="zh-CN" altLang="en-US"/>
        </a:p>
      </dgm:t>
    </dgm:pt>
    <dgm:pt modelId="{BCC03811-200C-4E6E-831A-80FF4A7BE19C}" type="parTrans" cxnId="{C0CF7E3E-FCCE-423F-AC9C-811CED893695}">
      <dgm:prSet/>
      <dgm:spPr/>
      <dgm:t>
        <a:bodyPr/>
        <a:lstStyle/>
        <a:p>
          <a:endParaRPr lang="zh-CN" altLang="en-US"/>
        </a:p>
      </dgm:t>
    </dgm:pt>
    <dgm:pt modelId="{144C951C-5267-4756-B7C2-E1B7EA73262D}">
      <dgm:prSet/>
      <dgm:spPr/>
      <dgm:t>
        <a:bodyPr/>
        <a:lstStyle/>
        <a:p>
          <a:endParaRPr lang="zh-CN" altLang="en-US"/>
        </a:p>
      </dgm:t>
    </dgm:pt>
    <dgm:pt modelId="{AE3AE287-0348-4D13-BA03-70C1BDB6BCB9}" type="parTrans" cxnId="{D5210D59-775F-4FB3-B7A3-C969A80011CF}">
      <dgm:prSet/>
      <dgm:spPr/>
      <dgm:t>
        <a:bodyPr/>
        <a:lstStyle/>
        <a:p>
          <a:endParaRPr lang="zh-CN" altLang="en-US"/>
        </a:p>
      </dgm:t>
    </dgm:pt>
    <dgm:pt modelId="{F825AB69-732C-4319-BC51-4C19B6003352}" type="sibTrans" cxnId="{D5210D59-775F-4FB3-B7A3-C969A80011CF}">
      <dgm:prSet/>
      <dgm:spPr/>
      <dgm:t>
        <a:bodyPr/>
        <a:lstStyle/>
        <a:p>
          <a:endParaRPr lang="zh-CN" altLang="en-US"/>
        </a:p>
      </dgm:t>
    </dgm:pt>
    <dgm:pt modelId="{77593194-F55B-41CF-9C9D-2BB868EBF400}" type="pres">
      <dgm:prSet presAssocID="{D51406D1-A695-425A-934B-901394F673E4}" presName="Name0" presStyleCnt="0">
        <dgm:presLayoutVars>
          <dgm:chPref val="1"/>
          <dgm:dir/>
          <dgm:animOne val="branch"/>
          <dgm:animLvl val="lvl"/>
          <dgm:resizeHandles val="exact"/>
        </dgm:presLayoutVars>
      </dgm:prSet>
      <dgm:spPr/>
    </dgm:pt>
    <dgm:pt modelId="{A1B6D1C1-8CF4-4A77-B070-0E645FCB35F7}" type="pres">
      <dgm:prSet presAssocID="{296F8C38-CA02-4B6F-98C4-71340B4A3D98}" presName="root1" presStyleCnt="0"/>
      <dgm:spPr/>
    </dgm:pt>
    <dgm:pt modelId="{09167723-A6C6-4CFF-BFF6-DD8FAE28BD76}" type="pres">
      <dgm:prSet presAssocID="{296F8C38-CA02-4B6F-98C4-71340B4A3D98}" presName="LevelOneTextNode" presStyleLbl="node0" presStyleIdx="0" presStyleCnt="1" custScaleY="106446">
        <dgm:presLayoutVars>
          <dgm:chPref val="3"/>
        </dgm:presLayoutVars>
      </dgm:prSet>
      <dgm:spPr/>
    </dgm:pt>
    <dgm:pt modelId="{A49589A4-F42E-41A7-A32A-0EF770B205A1}" type="pres">
      <dgm:prSet presAssocID="{296F8C38-CA02-4B6F-98C4-71340B4A3D98}" presName="level2hierChild" presStyleCnt="0"/>
      <dgm:spPr/>
    </dgm:pt>
    <dgm:pt modelId="{BF417BA3-F15F-4E6E-BE4D-58CCE72D1686}" type="pres">
      <dgm:prSet presAssocID="{2BD64780-29C1-44A2-88BF-A6A394763FE2}" presName="conn2-1" presStyleLbl="parChTrans1D2" presStyleIdx="0" presStyleCnt="4"/>
      <dgm:spPr/>
    </dgm:pt>
    <dgm:pt modelId="{BECE79B0-7B5F-44E7-A551-6C706749BE59}" type="pres">
      <dgm:prSet presAssocID="{2BD64780-29C1-44A2-88BF-A6A394763FE2}" presName="connTx" presStyleLbl="parChTrans1D2" presStyleIdx="0" presStyleCnt="4"/>
      <dgm:spPr/>
    </dgm:pt>
    <dgm:pt modelId="{E257D33D-C1AA-4A29-9099-8A271C0498AB}" type="pres">
      <dgm:prSet presAssocID="{BCFF1AB7-8062-4E56-88FF-D0990B837C92}" presName="root2" presStyleCnt="0"/>
      <dgm:spPr/>
    </dgm:pt>
    <dgm:pt modelId="{D0E84AB2-CE74-4C35-B821-C0178B80647B}" type="pres">
      <dgm:prSet presAssocID="{BCFF1AB7-8062-4E56-88FF-D0990B837C92}" presName="LevelTwoTextNode" presStyleLbl="node2" presStyleIdx="0" presStyleCnt="4" custScaleX="207792">
        <dgm:presLayoutVars>
          <dgm:chPref val="3"/>
        </dgm:presLayoutVars>
      </dgm:prSet>
      <dgm:spPr/>
    </dgm:pt>
    <dgm:pt modelId="{4B24A6B8-0ACE-4E54-AE2E-317545B296E7}" type="pres">
      <dgm:prSet presAssocID="{BCFF1AB7-8062-4E56-88FF-D0990B837C92}" presName="level3hierChild" presStyleCnt="0"/>
      <dgm:spPr/>
    </dgm:pt>
    <dgm:pt modelId="{CEAD3D8B-92A4-4C5F-9133-3C2C28FEA552}" type="pres">
      <dgm:prSet presAssocID="{AE3AE287-0348-4D13-BA03-70C1BDB6BCB9}" presName="conn2-1" presStyleLbl="parChTrans1D2" presStyleIdx="1" presStyleCnt="4"/>
      <dgm:spPr/>
    </dgm:pt>
    <dgm:pt modelId="{4232EC45-4527-483B-935D-57B2C7514CE6}" type="pres">
      <dgm:prSet presAssocID="{AE3AE287-0348-4D13-BA03-70C1BDB6BCB9}" presName="connTx" presStyleLbl="parChTrans1D2" presStyleIdx="1" presStyleCnt="4"/>
      <dgm:spPr/>
    </dgm:pt>
    <dgm:pt modelId="{5288BF2A-22EE-48A5-8A94-95DB1AED1DA7}" type="pres">
      <dgm:prSet presAssocID="{144C951C-5267-4756-B7C2-E1B7EA73262D}" presName="root2" presStyleCnt="0"/>
      <dgm:spPr/>
    </dgm:pt>
    <dgm:pt modelId="{FE93A172-3A5B-4846-BB8E-5BFD49C5C04E}" type="pres">
      <dgm:prSet presAssocID="{144C951C-5267-4756-B7C2-E1B7EA73262D}" presName="LevelTwoTextNode" presStyleLbl="node2" presStyleIdx="1" presStyleCnt="4" custScaleX="212097">
        <dgm:presLayoutVars>
          <dgm:chPref val="3"/>
        </dgm:presLayoutVars>
      </dgm:prSet>
      <dgm:spPr/>
    </dgm:pt>
    <dgm:pt modelId="{EAE7A387-AA54-4E3F-A52F-4BF50AD3A72B}" type="pres">
      <dgm:prSet presAssocID="{144C951C-5267-4756-B7C2-E1B7EA73262D}" presName="level3hierChild" presStyleCnt="0"/>
      <dgm:spPr/>
    </dgm:pt>
    <dgm:pt modelId="{F6569C92-881E-446F-86F9-F13E5277E1EC}" type="pres">
      <dgm:prSet presAssocID="{AE557F44-2BE8-400C-A7B1-88BB61E7FCFA}" presName="conn2-1" presStyleLbl="parChTrans1D2" presStyleIdx="2" presStyleCnt="4"/>
      <dgm:spPr/>
    </dgm:pt>
    <dgm:pt modelId="{AB935BAA-353C-48AF-968B-DF2AAC85C5E5}" type="pres">
      <dgm:prSet presAssocID="{AE557F44-2BE8-400C-A7B1-88BB61E7FCFA}" presName="connTx" presStyleLbl="parChTrans1D2" presStyleIdx="2" presStyleCnt="4"/>
      <dgm:spPr/>
    </dgm:pt>
    <dgm:pt modelId="{53210C13-AA36-430E-B911-A64C807D4FBE}" type="pres">
      <dgm:prSet presAssocID="{839D0676-5E0B-4298-9981-6EAEA1A1DF35}" presName="root2" presStyleCnt="0"/>
      <dgm:spPr/>
    </dgm:pt>
    <dgm:pt modelId="{F9D0C58B-08C6-4026-8584-7D29FF417277}" type="pres">
      <dgm:prSet presAssocID="{839D0676-5E0B-4298-9981-6EAEA1A1DF35}" presName="LevelTwoTextNode" presStyleLbl="node2" presStyleIdx="2" presStyleCnt="4" custScaleX="211054">
        <dgm:presLayoutVars>
          <dgm:chPref val="3"/>
        </dgm:presLayoutVars>
      </dgm:prSet>
      <dgm:spPr/>
    </dgm:pt>
    <dgm:pt modelId="{F35FA2EE-71D0-4F94-95DE-6FAF75DB9661}" type="pres">
      <dgm:prSet presAssocID="{839D0676-5E0B-4298-9981-6EAEA1A1DF35}" presName="level3hierChild" presStyleCnt="0"/>
      <dgm:spPr/>
    </dgm:pt>
    <dgm:pt modelId="{CCE5C6F0-1715-49B9-A2D9-E31D0125667F}" type="pres">
      <dgm:prSet presAssocID="{BCC03811-200C-4E6E-831A-80FF4A7BE19C}" presName="conn2-1" presStyleLbl="parChTrans1D2" presStyleIdx="3" presStyleCnt="4"/>
      <dgm:spPr/>
    </dgm:pt>
    <dgm:pt modelId="{8BD53259-CCBE-414B-B0D4-67079E447ADA}" type="pres">
      <dgm:prSet presAssocID="{BCC03811-200C-4E6E-831A-80FF4A7BE19C}" presName="connTx" presStyleLbl="parChTrans1D2" presStyleIdx="3" presStyleCnt="4"/>
      <dgm:spPr/>
    </dgm:pt>
    <dgm:pt modelId="{B951B309-DBCE-4F78-85A6-4B84F497DE58}" type="pres">
      <dgm:prSet presAssocID="{82037542-EF66-4F9E-98E4-0DCACBFA6F05}" presName="root2" presStyleCnt="0"/>
      <dgm:spPr/>
    </dgm:pt>
    <dgm:pt modelId="{C88687A5-170A-459B-8A03-7797B219E568}" type="pres">
      <dgm:prSet presAssocID="{82037542-EF66-4F9E-98E4-0DCACBFA6F05}" presName="LevelTwoTextNode" presStyleLbl="node2" presStyleIdx="3" presStyleCnt="4" custScaleX="213012">
        <dgm:presLayoutVars>
          <dgm:chPref val="3"/>
        </dgm:presLayoutVars>
      </dgm:prSet>
      <dgm:spPr/>
    </dgm:pt>
    <dgm:pt modelId="{589AC382-D700-4DFA-9C05-FF6660EA18A5}" type="pres">
      <dgm:prSet presAssocID="{82037542-EF66-4F9E-98E4-0DCACBFA6F05}" presName="level3hierChild" presStyleCnt="0"/>
      <dgm:spPr/>
    </dgm:pt>
  </dgm:ptLst>
  <dgm:cxnLst>
    <dgm:cxn modelId="{48494003-A2FE-4BCA-A180-E110DB3593C0}" type="presOf" srcId="{2BD64780-29C1-44A2-88BF-A6A394763FE2}" destId="{BECE79B0-7B5F-44E7-A551-6C706749BE59}" srcOrd="1" destOrd="0" presId="urn:microsoft.com/office/officeart/2008/layout/HorizontalMultiLevelHierarchy"/>
    <dgm:cxn modelId="{562AE214-BD77-4B72-AA11-CC8673DEC914}" type="presOf" srcId="{AE557F44-2BE8-400C-A7B1-88BB61E7FCFA}" destId="{F6569C92-881E-446F-86F9-F13E5277E1EC}" srcOrd="0" destOrd="0" presId="urn:microsoft.com/office/officeart/2008/layout/HorizontalMultiLevelHierarchy"/>
    <dgm:cxn modelId="{C0CF7E3E-FCCE-423F-AC9C-811CED893695}" srcId="{296F8C38-CA02-4B6F-98C4-71340B4A3D98}" destId="{82037542-EF66-4F9E-98E4-0DCACBFA6F05}" srcOrd="3" destOrd="0" parTransId="{BCC03811-200C-4E6E-831A-80FF4A7BE19C}" sibTransId="{3CE93CB9-AB90-41B2-B63A-0850B5221493}"/>
    <dgm:cxn modelId="{B103743F-DBEF-423D-86CA-B5AF9CE4921E}" type="presOf" srcId="{AE3AE287-0348-4D13-BA03-70C1BDB6BCB9}" destId="{CEAD3D8B-92A4-4C5F-9133-3C2C28FEA552}" srcOrd="0" destOrd="0" presId="urn:microsoft.com/office/officeart/2008/layout/HorizontalMultiLevelHierarchy"/>
    <dgm:cxn modelId="{0D0B535B-AD1E-4867-9776-1657860058CF}" type="presOf" srcId="{BCFF1AB7-8062-4E56-88FF-D0990B837C92}" destId="{D0E84AB2-CE74-4C35-B821-C0178B80647B}" srcOrd="0" destOrd="0" presId="urn:microsoft.com/office/officeart/2008/layout/HorizontalMultiLevelHierarchy"/>
    <dgm:cxn modelId="{F0E08466-7916-489B-BFBB-B0CDEE289DE4}" type="presOf" srcId="{D51406D1-A695-425A-934B-901394F673E4}" destId="{77593194-F55B-41CF-9C9D-2BB868EBF400}" srcOrd="0" destOrd="0" presId="urn:microsoft.com/office/officeart/2008/layout/HorizontalMultiLevelHierarchy"/>
    <dgm:cxn modelId="{B4BFE566-95F1-4BB2-A339-E735F505A8AD}" type="presOf" srcId="{BCC03811-200C-4E6E-831A-80FF4A7BE19C}" destId="{8BD53259-CCBE-414B-B0D4-67079E447ADA}" srcOrd="1" destOrd="0" presId="urn:microsoft.com/office/officeart/2008/layout/HorizontalMultiLevelHierarchy"/>
    <dgm:cxn modelId="{AFC7BA4F-2E72-49B4-81A0-C54D37D50B7F}" srcId="{D51406D1-A695-425A-934B-901394F673E4}" destId="{296F8C38-CA02-4B6F-98C4-71340B4A3D98}" srcOrd="0" destOrd="0" parTransId="{AC2FEF30-702E-4275-89A3-EE91C60DD1C3}" sibTransId="{FA077437-8DFF-400E-9DAA-10A19686E83D}"/>
    <dgm:cxn modelId="{CC46E950-A1AD-4CF5-BC3B-4BCBD5E94BA8}" srcId="{296F8C38-CA02-4B6F-98C4-71340B4A3D98}" destId="{BCFF1AB7-8062-4E56-88FF-D0990B837C92}" srcOrd="0" destOrd="0" parTransId="{2BD64780-29C1-44A2-88BF-A6A394763FE2}" sibTransId="{2CCF5E67-B9B9-4511-83F9-907B00E53DA6}"/>
    <dgm:cxn modelId="{D5210D59-775F-4FB3-B7A3-C969A80011CF}" srcId="{296F8C38-CA02-4B6F-98C4-71340B4A3D98}" destId="{144C951C-5267-4756-B7C2-E1B7EA73262D}" srcOrd="1" destOrd="0" parTransId="{AE3AE287-0348-4D13-BA03-70C1BDB6BCB9}" sibTransId="{F825AB69-732C-4319-BC51-4C19B6003352}"/>
    <dgm:cxn modelId="{33AB837D-57B3-4D91-AE47-1FC37DA310EF}" type="presOf" srcId="{AE557F44-2BE8-400C-A7B1-88BB61E7FCFA}" destId="{AB935BAA-353C-48AF-968B-DF2AAC85C5E5}" srcOrd="1" destOrd="0" presId="urn:microsoft.com/office/officeart/2008/layout/HorizontalMultiLevelHierarchy"/>
    <dgm:cxn modelId="{560BBD8D-EEFF-422B-809F-15E4C21D3F32}" type="presOf" srcId="{BCC03811-200C-4E6E-831A-80FF4A7BE19C}" destId="{CCE5C6F0-1715-49B9-A2D9-E31D0125667F}" srcOrd="0" destOrd="0" presId="urn:microsoft.com/office/officeart/2008/layout/HorizontalMultiLevelHierarchy"/>
    <dgm:cxn modelId="{2BA77BA3-2086-4CF8-8145-B00ED127D153}" type="presOf" srcId="{839D0676-5E0B-4298-9981-6EAEA1A1DF35}" destId="{F9D0C58B-08C6-4026-8584-7D29FF417277}" srcOrd="0" destOrd="0" presId="urn:microsoft.com/office/officeart/2008/layout/HorizontalMultiLevelHierarchy"/>
    <dgm:cxn modelId="{8A8E0DBC-43F4-42DA-8428-57ACCD53E8A1}" type="presOf" srcId="{144C951C-5267-4756-B7C2-E1B7EA73262D}" destId="{FE93A172-3A5B-4846-BB8E-5BFD49C5C04E}" srcOrd="0" destOrd="0" presId="urn:microsoft.com/office/officeart/2008/layout/HorizontalMultiLevelHierarchy"/>
    <dgm:cxn modelId="{84B7A9CC-8914-4AF8-866A-D6C98D092713}" srcId="{296F8C38-CA02-4B6F-98C4-71340B4A3D98}" destId="{839D0676-5E0B-4298-9981-6EAEA1A1DF35}" srcOrd="2" destOrd="0" parTransId="{AE557F44-2BE8-400C-A7B1-88BB61E7FCFA}" sibTransId="{30A8F366-CB3F-4963-9773-61EEC7A475F0}"/>
    <dgm:cxn modelId="{33E7CDDA-02A1-4FC6-8F10-36D114B2EEF4}" type="presOf" srcId="{82037542-EF66-4F9E-98E4-0DCACBFA6F05}" destId="{C88687A5-170A-459B-8A03-7797B219E568}" srcOrd="0" destOrd="0" presId="urn:microsoft.com/office/officeart/2008/layout/HorizontalMultiLevelHierarchy"/>
    <dgm:cxn modelId="{7996D4DA-DB01-40B1-B897-867479F618F4}" type="presOf" srcId="{AE3AE287-0348-4D13-BA03-70C1BDB6BCB9}" destId="{4232EC45-4527-483B-935D-57B2C7514CE6}" srcOrd="1" destOrd="0" presId="urn:microsoft.com/office/officeart/2008/layout/HorizontalMultiLevelHierarchy"/>
    <dgm:cxn modelId="{84D0ACE7-A0B4-46B4-97A6-94B8DCFD998E}" type="presOf" srcId="{2BD64780-29C1-44A2-88BF-A6A394763FE2}" destId="{BF417BA3-F15F-4E6E-BE4D-58CCE72D1686}" srcOrd="0" destOrd="0" presId="urn:microsoft.com/office/officeart/2008/layout/HorizontalMultiLevelHierarchy"/>
    <dgm:cxn modelId="{15FF20F0-250B-4C08-A425-4DB86F340B6D}" type="presOf" srcId="{296F8C38-CA02-4B6F-98C4-71340B4A3D98}" destId="{09167723-A6C6-4CFF-BFF6-DD8FAE28BD76}" srcOrd="0" destOrd="0" presId="urn:microsoft.com/office/officeart/2008/layout/HorizontalMultiLevelHierarchy"/>
    <dgm:cxn modelId="{76D8E763-8AD7-43C0-8B96-FA8A89BBBE62}" type="presParOf" srcId="{77593194-F55B-41CF-9C9D-2BB868EBF400}" destId="{A1B6D1C1-8CF4-4A77-B070-0E645FCB35F7}" srcOrd="0" destOrd="0" presId="urn:microsoft.com/office/officeart/2008/layout/HorizontalMultiLevelHierarchy"/>
    <dgm:cxn modelId="{CF19ED95-3F5A-49DD-85D2-687EA0852677}" type="presParOf" srcId="{A1B6D1C1-8CF4-4A77-B070-0E645FCB35F7}" destId="{09167723-A6C6-4CFF-BFF6-DD8FAE28BD76}" srcOrd="0" destOrd="0" presId="urn:microsoft.com/office/officeart/2008/layout/HorizontalMultiLevelHierarchy"/>
    <dgm:cxn modelId="{1477232A-BD83-4AF5-A355-232622B525C5}" type="presParOf" srcId="{A1B6D1C1-8CF4-4A77-B070-0E645FCB35F7}" destId="{A49589A4-F42E-41A7-A32A-0EF770B205A1}" srcOrd="1" destOrd="0" presId="urn:microsoft.com/office/officeart/2008/layout/HorizontalMultiLevelHierarchy"/>
    <dgm:cxn modelId="{B5C6A747-21AC-4549-BBAB-AD7A481A9B78}" type="presParOf" srcId="{A49589A4-F42E-41A7-A32A-0EF770B205A1}" destId="{BF417BA3-F15F-4E6E-BE4D-58CCE72D1686}" srcOrd="0" destOrd="0" presId="urn:microsoft.com/office/officeart/2008/layout/HorizontalMultiLevelHierarchy"/>
    <dgm:cxn modelId="{7C76F063-45D9-451D-A963-C04140CCC966}" type="presParOf" srcId="{BF417BA3-F15F-4E6E-BE4D-58CCE72D1686}" destId="{BECE79B0-7B5F-44E7-A551-6C706749BE59}" srcOrd="0" destOrd="0" presId="urn:microsoft.com/office/officeart/2008/layout/HorizontalMultiLevelHierarchy"/>
    <dgm:cxn modelId="{4F0FC988-C001-43B1-997C-5D236A5C35E3}" type="presParOf" srcId="{A49589A4-F42E-41A7-A32A-0EF770B205A1}" destId="{E257D33D-C1AA-4A29-9099-8A271C0498AB}" srcOrd="1" destOrd="0" presId="urn:microsoft.com/office/officeart/2008/layout/HorizontalMultiLevelHierarchy"/>
    <dgm:cxn modelId="{7627EF85-BF29-4CF4-84C8-43C40E2CF6A8}" type="presParOf" srcId="{E257D33D-C1AA-4A29-9099-8A271C0498AB}" destId="{D0E84AB2-CE74-4C35-B821-C0178B80647B}" srcOrd="0" destOrd="0" presId="urn:microsoft.com/office/officeart/2008/layout/HorizontalMultiLevelHierarchy"/>
    <dgm:cxn modelId="{C046B526-3A5A-49E2-9AB3-946944526C90}" type="presParOf" srcId="{E257D33D-C1AA-4A29-9099-8A271C0498AB}" destId="{4B24A6B8-0ACE-4E54-AE2E-317545B296E7}" srcOrd="1" destOrd="0" presId="urn:microsoft.com/office/officeart/2008/layout/HorizontalMultiLevelHierarchy"/>
    <dgm:cxn modelId="{45693ECA-BEF5-4481-B2AF-42137CBC4046}" type="presParOf" srcId="{A49589A4-F42E-41A7-A32A-0EF770B205A1}" destId="{CEAD3D8B-92A4-4C5F-9133-3C2C28FEA552}" srcOrd="2" destOrd="0" presId="urn:microsoft.com/office/officeart/2008/layout/HorizontalMultiLevelHierarchy"/>
    <dgm:cxn modelId="{30FC8A56-4D7A-4339-83A5-17AB45D6A93B}" type="presParOf" srcId="{CEAD3D8B-92A4-4C5F-9133-3C2C28FEA552}" destId="{4232EC45-4527-483B-935D-57B2C7514CE6}" srcOrd="0" destOrd="0" presId="urn:microsoft.com/office/officeart/2008/layout/HorizontalMultiLevelHierarchy"/>
    <dgm:cxn modelId="{0A56D119-37EE-4EE5-AE3D-39DFCB9620C3}" type="presParOf" srcId="{A49589A4-F42E-41A7-A32A-0EF770B205A1}" destId="{5288BF2A-22EE-48A5-8A94-95DB1AED1DA7}" srcOrd="3" destOrd="0" presId="urn:microsoft.com/office/officeart/2008/layout/HorizontalMultiLevelHierarchy"/>
    <dgm:cxn modelId="{A2816B21-27C9-47EC-B2C5-3DFBD25006D9}" type="presParOf" srcId="{5288BF2A-22EE-48A5-8A94-95DB1AED1DA7}" destId="{FE93A172-3A5B-4846-BB8E-5BFD49C5C04E}" srcOrd="0" destOrd="0" presId="urn:microsoft.com/office/officeart/2008/layout/HorizontalMultiLevelHierarchy"/>
    <dgm:cxn modelId="{50527C9D-1DBD-4721-8DB5-D06B08B4F30C}" type="presParOf" srcId="{5288BF2A-22EE-48A5-8A94-95DB1AED1DA7}" destId="{EAE7A387-AA54-4E3F-A52F-4BF50AD3A72B}" srcOrd="1" destOrd="0" presId="urn:microsoft.com/office/officeart/2008/layout/HorizontalMultiLevelHierarchy"/>
    <dgm:cxn modelId="{513ADE29-D976-4029-93A8-0AC3BE760F13}" type="presParOf" srcId="{A49589A4-F42E-41A7-A32A-0EF770B205A1}" destId="{F6569C92-881E-446F-86F9-F13E5277E1EC}" srcOrd="4" destOrd="0" presId="urn:microsoft.com/office/officeart/2008/layout/HorizontalMultiLevelHierarchy"/>
    <dgm:cxn modelId="{9A8444BD-953D-43AE-AD41-1051C8BEC5A1}" type="presParOf" srcId="{F6569C92-881E-446F-86F9-F13E5277E1EC}" destId="{AB935BAA-353C-48AF-968B-DF2AAC85C5E5}" srcOrd="0" destOrd="0" presId="urn:microsoft.com/office/officeart/2008/layout/HorizontalMultiLevelHierarchy"/>
    <dgm:cxn modelId="{7CED5F95-1E85-460C-BECA-930D7065F8CF}" type="presParOf" srcId="{A49589A4-F42E-41A7-A32A-0EF770B205A1}" destId="{53210C13-AA36-430E-B911-A64C807D4FBE}" srcOrd="5" destOrd="0" presId="urn:microsoft.com/office/officeart/2008/layout/HorizontalMultiLevelHierarchy"/>
    <dgm:cxn modelId="{45A2F98E-9885-488B-8577-98B6EABC13CA}" type="presParOf" srcId="{53210C13-AA36-430E-B911-A64C807D4FBE}" destId="{F9D0C58B-08C6-4026-8584-7D29FF417277}" srcOrd="0" destOrd="0" presId="urn:microsoft.com/office/officeart/2008/layout/HorizontalMultiLevelHierarchy"/>
    <dgm:cxn modelId="{4A9BBBE7-B5E8-4CA3-96D2-780BD62FC05D}" type="presParOf" srcId="{53210C13-AA36-430E-B911-A64C807D4FBE}" destId="{F35FA2EE-71D0-4F94-95DE-6FAF75DB9661}" srcOrd="1" destOrd="0" presId="urn:microsoft.com/office/officeart/2008/layout/HorizontalMultiLevelHierarchy"/>
    <dgm:cxn modelId="{B5E5846C-6797-434A-8649-D40CAFF4E89A}" type="presParOf" srcId="{A49589A4-F42E-41A7-A32A-0EF770B205A1}" destId="{CCE5C6F0-1715-49B9-A2D9-E31D0125667F}" srcOrd="6" destOrd="0" presId="urn:microsoft.com/office/officeart/2008/layout/HorizontalMultiLevelHierarchy"/>
    <dgm:cxn modelId="{4BC5DD43-C648-4B3B-B5E6-45610E06014B}" type="presParOf" srcId="{CCE5C6F0-1715-49B9-A2D9-E31D0125667F}" destId="{8BD53259-CCBE-414B-B0D4-67079E447ADA}" srcOrd="0" destOrd="0" presId="urn:microsoft.com/office/officeart/2008/layout/HorizontalMultiLevelHierarchy"/>
    <dgm:cxn modelId="{9B77E7B7-E959-43D9-BF44-BC682E414C7E}" type="presParOf" srcId="{A49589A4-F42E-41A7-A32A-0EF770B205A1}" destId="{B951B309-DBCE-4F78-85A6-4B84F497DE58}" srcOrd="7" destOrd="0" presId="urn:microsoft.com/office/officeart/2008/layout/HorizontalMultiLevelHierarchy"/>
    <dgm:cxn modelId="{A2016F45-BD3E-4881-A83E-0BB0D1CBF104}" type="presParOf" srcId="{B951B309-DBCE-4F78-85A6-4B84F497DE58}" destId="{C88687A5-170A-459B-8A03-7797B219E568}" srcOrd="0" destOrd="0" presId="urn:microsoft.com/office/officeart/2008/layout/HorizontalMultiLevelHierarchy"/>
    <dgm:cxn modelId="{A9D8DAE8-14C5-4597-A7FE-F92C85F71C4F}" type="presParOf" srcId="{B951B309-DBCE-4F78-85A6-4B84F497DE58}" destId="{589AC382-D700-4DFA-9C05-FF6660EA18A5}"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E5C6F0-1715-49B9-A2D9-E31D0125667F}">
      <dsp:nvSpPr>
        <dsp:cNvPr id="0" name=""/>
        <dsp:cNvSpPr/>
      </dsp:nvSpPr>
      <dsp:spPr>
        <a:xfrm>
          <a:off x="1358341" y="2070691"/>
          <a:ext cx="483951" cy="1383245"/>
        </a:xfrm>
        <a:custGeom>
          <a:avLst/>
          <a:gdLst/>
          <a:ahLst/>
          <a:cxnLst/>
          <a:rect l="0" t="0" r="0" b="0"/>
          <a:pathLst>
            <a:path>
              <a:moveTo>
                <a:pt x="0" y="0"/>
              </a:moveTo>
              <a:lnTo>
                <a:pt x="241975" y="0"/>
              </a:lnTo>
              <a:lnTo>
                <a:pt x="241975" y="1383245"/>
              </a:lnTo>
              <a:lnTo>
                <a:pt x="483951" y="1383245"/>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1563680" y="2725677"/>
        <a:ext cx="73273" cy="73273"/>
      </dsp:txXfrm>
    </dsp:sp>
    <dsp:sp modelId="{F6569C92-881E-446F-86F9-F13E5277E1EC}">
      <dsp:nvSpPr>
        <dsp:cNvPr id="0" name=""/>
        <dsp:cNvSpPr/>
      </dsp:nvSpPr>
      <dsp:spPr>
        <a:xfrm>
          <a:off x="1358341" y="2070691"/>
          <a:ext cx="483951" cy="461081"/>
        </a:xfrm>
        <a:custGeom>
          <a:avLst/>
          <a:gdLst/>
          <a:ahLst/>
          <a:cxnLst/>
          <a:rect l="0" t="0" r="0" b="0"/>
          <a:pathLst>
            <a:path>
              <a:moveTo>
                <a:pt x="0" y="0"/>
              </a:moveTo>
              <a:lnTo>
                <a:pt x="241975" y="0"/>
              </a:lnTo>
              <a:lnTo>
                <a:pt x="241975" y="461081"/>
              </a:lnTo>
              <a:lnTo>
                <a:pt x="483951" y="461081"/>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1583606" y="2284521"/>
        <a:ext cx="33421" cy="33421"/>
      </dsp:txXfrm>
    </dsp:sp>
    <dsp:sp modelId="{CEAD3D8B-92A4-4C5F-9133-3C2C28FEA552}">
      <dsp:nvSpPr>
        <dsp:cNvPr id="0" name=""/>
        <dsp:cNvSpPr/>
      </dsp:nvSpPr>
      <dsp:spPr>
        <a:xfrm>
          <a:off x="1358341" y="1609609"/>
          <a:ext cx="483951" cy="461081"/>
        </a:xfrm>
        <a:custGeom>
          <a:avLst/>
          <a:gdLst/>
          <a:ahLst/>
          <a:cxnLst/>
          <a:rect l="0" t="0" r="0" b="0"/>
          <a:pathLst>
            <a:path>
              <a:moveTo>
                <a:pt x="0" y="461081"/>
              </a:moveTo>
              <a:lnTo>
                <a:pt x="241975" y="461081"/>
              </a:lnTo>
              <a:lnTo>
                <a:pt x="241975" y="0"/>
              </a:lnTo>
              <a:lnTo>
                <a:pt x="483951" y="0"/>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1583606" y="1823439"/>
        <a:ext cx="33421" cy="33421"/>
      </dsp:txXfrm>
    </dsp:sp>
    <dsp:sp modelId="{BF417BA3-F15F-4E6E-BE4D-58CCE72D1686}">
      <dsp:nvSpPr>
        <dsp:cNvPr id="0" name=""/>
        <dsp:cNvSpPr/>
      </dsp:nvSpPr>
      <dsp:spPr>
        <a:xfrm>
          <a:off x="1358341" y="687445"/>
          <a:ext cx="483951" cy="1383245"/>
        </a:xfrm>
        <a:custGeom>
          <a:avLst/>
          <a:gdLst/>
          <a:ahLst/>
          <a:cxnLst/>
          <a:rect l="0" t="0" r="0" b="0"/>
          <a:pathLst>
            <a:path>
              <a:moveTo>
                <a:pt x="0" y="1383245"/>
              </a:moveTo>
              <a:lnTo>
                <a:pt x="241975" y="1383245"/>
              </a:lnTo>
              <a:lnTo>
                <a:pt x="241975" y="0"/>
              </a:lnTo>
              <a:lnTo>
                <a:pt x="483951" y="0"/>
              </a:lnTo>
            </a:path>
          </a:pathLst>
        </a:custGeom>
        <a:noFill/>
        <a:ln w="25400" cap="flat"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1563680" y="1342432"/>
        <a:ext cx="73273" cy="73273"/>
      </dsp:txXfrm>
    </dsp:sp>
    <dsp:sp modelId="{09167723-A6C6-4CFF-BFF6-DD8FAE28BD76}">
      <dsp:nvSpPr>
        <dsp:cNvPr id="0" name=""/>
        <dsp:cNvSpPr/>
      </dsp:nvSpPr>
      <dsp:spPr>
        <a:xfrm rot="16200000">
          <a:off x="-1077064" y="1701825"/>
          <a:ext cx="4133080" cy="737731"/>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rgbClr val="5D9D2F"/>
              </a:solidFill>
              <a:latin typeface="华文新魏" panose="02010800040101010101" pitchFamily="2" charset="-122"/>
              <a:ea typeface="华文新魏" panose="02010800040101010101" pitchFamily="2" charset="-122"/>
            </a:rPr>
            <a:t>学前儿童心理发展过程中易</a:t>
          </a:r>
        </a:p>
        <a:p>
          <a:pPr marL="0" lvl="0" indent="0" algn="ctr" defTabSz="889000">
            <a:lnSpc>
              <a:spcPct val="90000"/>
            </a:lnSpc>
            <a:spcBef>
              <a:spcPct val="0"/>
            </a:spcBef>
            <a:spcAft>
              <a:spcPct val="35000"/>
            </a:spcAft>
            <a:buNone/>
          </a:pPr>
          <a:r>
            <a:rPr lang="zh-CN" altLang="en-US" sz="2000" kern="1200" dirty="0">
              <a:solidFill>
                <a:srgbClr val="5D9D2F"/>
              </a:solidFill>
              <a:latin typeface="华文新魏" panose="02010800040101010101" pitchFamily="2" charset="-122"/>
              <a:ea typeface="华文新魏" panose="02010800040101010101" pitchFamily="2" charset="-122"/>
            </a:rPr>
            <a:t>出现的问题及其干预</a:t>
          </a:r>
        </a:p>
      </dsp:txBody>
      <dsp:txXfrm>
        <a:off x="-1077064" y="1701825"/>
        <a:ext cx="4133080" cy="737731"/>
      </dsp:txXfrm>
    </dsp:sp>
    <dsp:sp modelId="{D0E84AB2-CE74-4C35-B821-C0178B80647B}">
      <dsp:nvSpPr>
        <dsp:cNvPr id="0" name=""/>
        <dsp:cNvSpPr/>
      </dsp:nvSpPr>
      <dsp:spPr>
        <a:xfrm>
          <a:off x="1842292" y="318580"/>
          <a:ext cx="5028063" cy="737731"/>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solidFill>
                <a:srgbClr val="6FAD32"/>
              </a:solidFill>
              <a:latin typeface="华文新魏" panose="02010800040101010101" pitchFamily="2" charset="-122"/>
              <a:ea typeface="华文新魏" panose="02010800040101010101" pitchFamily="2" charset="-122"/>
            </a:rPr>
            <a:t>认知发展障碍</a:t>
          </a:r>
          <a:endParaRPr lang="zh-CN" altLang="en-US" sz="2400" kern="1200" dirty="0">
            <a:solidFill>
              <a:srgbClr val="5D9D2F"/>
            </a:solidFill>
            <a:latin typeface="华文新魏" panose="02010800040101010101" pitchFamily="2" charset="-122"/>
            <a:ea typeface="华文新魏" panose="02010800040101010101" pitchFamily="2" charset="-122"/>
          </a:endParaRPr>
        </a:p>
      </dsp:txBody>
      <dsp:txXfrm>
        <a:off x="1842292" y="318580"/>
        <a:ext cx="5028063" cy="737731"/>
      </dsp:txXfrm>
    </dsp:sp>
    <dsp:sp modelId="{FE93A172-3A5B-4846-BB8E-5BFD49C5C04E}">
      <dsp:nvSpPr>
        <dsp:cNvPr id="0" name=""/>
        <dsp:cNvSpPr/>
      </dsp:nvSpPr>
      <dsp:spPr>
        <a:xfrm>
          <a:off x="1842292" y="1240743"/>
          <a:ext cx="5132234" cy="737731"/>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2133600">
            <a:lnSpc>
              <a:spcPct val="90000"/>
            </a:lnSpc>
            <a:spcBef>
              <a:spcPct val="0"/>
            </a:spcBef>
            <a:spcAft>
              <a:spcPct val="35000"/>
            </a:spcAft>
            <a:buNone/>
          </a:pPr>
          <a:endParaRPr lang="zh-CN" altLang="en-US" sz="4800" kern="1200"/>
        </a:p>
      </dsp:txBody>
      <dsp:txXfrm>
        <a:off x="1842292" y="1240743"/>
        <a:ext cx="5132234" cy="737731"/>
      </dsp:txXfrm>
    </dsp:sp>
    <dsp:sp modelId="{F9D0C58B-08C6-4026-8584-7D29FF417277}">
      <dsp:nvSpPr>
        <dsp:cNvPr id="0" name=""/>
        <dsp:cNvSpPr/>
      </dsp:nvSpPr>
      <dsp:spPr>
        <a:xfrm>
          <a:off x="1842292" y="2162907"/>
          <a:ext cx="5106996" cy="737731"/>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solidFill>
                <a:srgbClr val="6FAD32"/>
              </a:solidFill>
              <a:latin typeface="华文新魏" panose="02010800040101010101" pitchFamily="2" charset="-122"/>
              <a:ea typeface="华文新魏" panose="02010800040101010101" pitchFamily="2" charset="-122"/>
            </a:rPr>
            <a:t>行为问题</a:t>
          </a:r>
        </a:p>
      </dsp:txBody>
      <dsp:txXfrm>
        <a:off x="1842292" y="2162907"/>
        <a:ext cx="5106996" cy="737731"/>
      </dsp:txXfrm>
    </dsp:sp>
    <dsp:sp modelId="{C88687A5-170A-459B-8A03-7797B219E568}">
      <dsp:nvSpPr>
        <dsp:cNvPr id="0" name=""/>
        <dsp:cNvSpPr/>
      </dsp:nvSpPr>
      <dsp:spPr>
        <a:xfrm>
          <a:off x="1842292" y="3085071"/>
          <a:ext cx="5154375" cy="737731"/>
        </a:xfrm>
        <a:prstGeom prst="rect">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solidFill>
                <a:srgbClr val="5D9D2F"/>
              </a:solidFill>
              <a:latin typeface="华文新魏" panose="02010800040101010101" pitchFamily="2" charset="-122"/>
              <a:ea typeface="华文新魏" panose="02010800040101010101" pitchFamily="2" charset="-122"/>
            </a:rPr>
            <a:t>其他问题</a:t>
          </a:r>
        </a:p>
      </dsp:txBody>
      <dsp:txXfrm>
        <a:off x="1842292" y="3085071"/>
        <a:ext cx="5154375" cy="737731"/>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ECA34F-3BAC-4FA0-888A-6F166C0E44A8}" type="datetimeFigureOut">
              <a:rPr lang="zh-CN" altLang="en-US" smtClean="0"/>
              <a:t>2019/4/23 Tuesday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35F8F7-94FD-4560-B512-7B0FED7101F8}" type="slidenum">
              <a:rPr lang="zh-CN" altLang="en-US" smtClean="0"/>
              <a:t>‹#›</a:t>
            </a:fld>
            <a:endParaRPr lang="zh-CN" altLang="en-US"/>
          </a:p>
        </p:txBody>
      </p:sp>
    </p:spTree>
    <p:extLst>
      <p:ext uri="{BB962C8B-B14F-4D97-AF65-F5344CB8AC3E}">
        <p14:creationId xmlns:p14="http://schemas.microsoft.com/office/powerpoint/2010/main" val="11748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385138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4109318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86532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821189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6585690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25061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5710178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9278964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404316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981616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563580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122215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236294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4524831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9113108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331986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2818403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9229647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7099450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387247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279228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317696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5584535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4956385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3765503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189998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1283485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5949638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0282268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4013406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121752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1321199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753720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403558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2974993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extLst>
      <p:ext uri="{BB962C8B-B14F-4D97-AF65-F5344CB8AC3E}">
        <p14:creationId xmlns:p14="http://schemas.microsoft.com/office/powerpoint/2010/main" val="352520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2" y="2130429"/>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463" indent="0" algn="ctr">
              <a:buNone/>
              <a:defRPr>
                <a:solidFill>
                  <a:schemeClr val="tx1">
                    <a:tint val="75000"/>
                  </a:schemeClr>
                </a:solidFill>
              </a:defRPr>
            </a:lvl2pPr>
            <a:lvl3pPr marL="1218926" indent="0" algn="ctr">
              <a:buNone/>
              <a:defRPr>
                <a:solidFill>
                  <a:schemeClr val="tx1">
                    <a:tint val="75000"/>
                  </a:schemeClr>
                </a:solidFill>
              </a:defRPr>
            </a:lvl3pPr>
            <a:lvl4pPr marL="1828388" indent="0" algn="ctr">
              <a:buNone/>
              <a:defRPr>
                <a:solidFill>
                  <a:schemeClr val="tx1">
                    <a:tint val="75000"/>
                  </a:schemeClr>
                </a:solidFill>
              </a:defRPr>
            </a:lvl4pPr>
            <a:lvl5pPr marL="2437851" indent="0" algn="ctr">
              <a:buNone/>
              <a:defRPr>
                <a:solidFill>
                  <a:schemeClr val="tx1">
                    <a:tint val="75000"/>
                  </a:schemeClr>
                </a:solidFill>
              </a:defRPr>
            </a:lvl5pPr>
            <a:lvl6pPr marL="3047314" indent="0" algn="ctr">
              <a:buNone/>
              <a:defRPr>
                <a:solidFill>
                  <a:schemeClr val="tx1">
                    <a:tint val="75000"/>
                  </a:schemeClr>
                </a:solidFill>
              </a:defRPr>
            </a:lvl6pPr>
            <a:lvl7pPr marL="3656777" indent="0" algn="ctr">
              <a:buNone/>
              <a:defRPr>
                <a:solidFill>
                  <a:schemeClr val="tx1">
                    <a:tint val="75000"/>
                  </a:schemeClr>
                </a:solidFill>
              </a:defRPr>
            </a:lvl7pPr>
            <a:lvl8pPr marL="4266240" indent="0" algn="ctr">
              <a:buNone/>
              <a:defRPr>
                <a:solidFill>
                  <a:schemeClr val="tx1">
                    <a:tint val="75000"/>
                  </a:schemeClr>
                </a:solidFill>
              </a:defRPr>
            </a:lvl8pPr>
            <a:lvl9pPr marL="487570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122318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2699" b="1"/>
            </a:lvl1pPr>
          </a:lstStyle>
          <a:p>
            <a:r>
              <a:rPr lang="en-US"/>
              <a:t>Click to edit Master title style</a:t>
            </a:r>
          </a:p>
        </p:txBody>
      </p:sp>
      <p:sp>
        <p:nvSpPr>
          <p:cNvPr id="3" name="Picture Placeholder 2"/>
          <p:cNvSpPr>
            <a:spLocks noGrp="1"/>
          </p:cNvSpPr>
          <p:nvPr>
            <p:ph type="pic" idx="1"/>
          </p:nvPr>
        </p:nvSpPr>
        <p:spPr>
          <a:xfrm>
            <a:off x="2389717" y="612777"/>
            <a:ext cx="7315200" cy="4114800"/>
          </a:xfrm>
        </p:spPr>
        <p:txBody>
          <a:bodyPr/>
          <a:lstStyle>
            <a:lvl1pPr marL="0" indent="0">
              <a:buNone/>
              <a:defRPr sz="4299"/>
            </a:lvl1pPr>
            <a:lvl2pPr marL="609463" indent="0">
              <a:buNone/>
              <a:defRPr sz="3799"/>
            </a:lvl2pPr>
            <a:lvl3pPr marL="1218926" indent="0">
              <a:buNone/>
              <a:defRPr sz="3199"/>
            </a:lvl3pPr>
            <a:lvl4pPr marL="1828388" indent="0">
              <a:buNone/>
              <a:defRPr sz="2699"/>
            </a:lvl4pPr>
            <a:lvl5pPr marL="2437851" indent="0">
              <a:buNone/>
              <a:defRPr sz="2699"/>
            </a:lvl5pPr>
            <a:lvl6pPr marL="3047314" indent="0">
              <a:buNone/>
              <a:defRPr sz="2699"/>
            </a:lvl6pPr>
            <a:lvl7pPr marL="3656777" indent="0">
              <a:buNone/>
              <a:defRPr sz="2699"/>
            </a:lvl7pPr>
            <a:lvl8pPr marL="4266240" indent="0">
              <a:buNone/>
              <a:defRPr sz="2699"/>
            </a:lvl8pPr>
            <a:lvl9pPr marL="4875703" indent="0">
              <a:buNone/>
              <a:defRPr sz="2699"/>
            </a:lvl9pPr>
          </a:lstStyle>
          <a:p>
            <a:endParaRPr lang="en-US" dirty="0"/>
          </a:p>
        </p:txBody>
      </p:sp>
      <p:sp>
        <p:nvSpPr>
          <p:cNvPr id="4" name="Text Placeholder 3"/>
          <p:cNvSpPr>
            <a:spLocks noGrp="1"/>
          </p:cNvSpPr>
          <p:nvPr>
            <p:ph type="body" sz="half" idx="2"/>
          </p:nvPr>
        </p:nvSpPr>
        <p:spPr>
          <a:xfrm>
            <a:off x="2389717" y="5367341"/>
            <a:ext cx="7315200" cy="804863"/>
          </a:xfrm>
        </p:spPr>
        <p:txBody>
          <a:bodyPr/>
          <a:lstStyle>
            <a:lvl1pPr marL="0" indent="0">
              <a:buNone/>
              <a:defRPr sz="1900"/>
            </a:lvl1pPr>
            <a:lvl2pPr marL="609463" indent="0">
              <a:buNone/>
              <a:defRPr sz="1600"/>
            </a:lvl2pPr>
            <a:lvl3pPr marL="1218926" indent="0">
              <a:buNone/>
              <a:defRPr sz="1400"/>
            </a:lvl3pPr>
            <a:lvl4pPr marL="1828388" indent="0">
              <a:buNone/>
              <a:defRPr sz="1200"/>
            </a:lvl4pPr>
            <a:lvl5pPr marL="2437851" indent="0">
              <a:buNone/>
              <a:defRPr sz="1200"/>
            </a:lvl5pPr>
            <a:lvl6pPr marL="3047314" indent="0">
              <a:buNone/>
              <a:defRPr sz="1200"/>
            </a:lvl6pPr>
            <a:lvl7pPr marL="3656777" indent="0">
              <a:buNone/>
              <a:defRPr sz="1200"/>
            </a:lvl7pPr>
            <a:lvl8pPr marL="4266240" indent="0">
              <a:buNone/>
              <a:defRPr sz="1200"/>
            </a:lvl8pPr>
            <a:lvl9pPr marL="4875703"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1245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9172678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6307633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0304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40761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57B3460-0933-4FB0-995A-CF6019F3E8EF}" type="datetimeFigureOut">
              <a:rPr lang="zh-CN" altLang="en-US" smtClean="0"/>
              <a:t>2019/4/23 Tuesday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F461620-F94D-4413-BA67-BD8FF33BBD51}" type="slidenum">
              <a:rPr lang="zh-CN" altLang="en-US" smtClean="0"/>
              <a:t>‹#›</a:t>
            </a:fld>
            <a:endParaRPr lang="zh-CN" altLang="en-US"/>
          </a:p>
        </p:txBody>
      </p:sp>
    </p:spTree>
    <p:extLst>
      <p:ext uri="{BB962C8B-B14F-4D97-AF65-F5344CB8AC3E}">
        <p14:creationId xmlns:p14="http://schemas.microsoft.com/office/powerpoint/2010/main" val="210351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7B3460-0933-4FB0-995A-CF6019F3E8EF}" type="datetimeFigureOut">
              <a:rPr lang="zh-CN" altLang="en-US" smtClean="0"/>
              <a:t>2019/4/23 Tuesday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F461620-F94D-4413-BA67-BD8FF33BBD51}" type="slidenum">
              <a:rPr lang="zh-CN" altLang="en-US" smtClean="0"/>
              <a:t>‹#›</a:t>
            </a:fld>
            <a:endParaRPr lang="zh-CN" altLang="en-US"/>
          </a:p>
        </p:txBody>
      </p:sp>
    </p:spTree>
    <p:extLst>
      <p:ext uri="{BB962C8B-B14F-4D97-AF65-F5344CB8AC3E}">
        <p14:creationId xmlns:p14="http://schemas.microsoft.com/office/powerpoint/2010/main" val="17172578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clrChange>
              <a:clrFrom>
                <a:srgbClr val="FFFFFF">
                  <a:alpha val="100000"/>
                </a:srgbClr>
              </a:clrFrom>
              <a:clrTo>
                <a:srgbClr val="FFFFFF">
                  <a:alpha val="100000"/>
                  <a:alpha val="0"/>
                </a:srgbClr>
              </a:clrTo>
            </a:clrChange>
            <a:extLst>
              <a:ext uri="{28A0092B-C50C-407E-A947-70E740481C1C}">
                <a14:useLocalDpi xmlns:a14="http://schemas.microsoft.com/office/drawing/2010/main" val="0"/>
              </a:ext>
            </a:extLst>
          </a:blip>
          <a:stretch>
            <a:fillRect/>
          </a:stretch>
        </p:blipFill>
        <p:spPr>
          <a:xfrm>
            <a:off x="2540" y="1322070"/>
            <a:ext cx="12187555" cy="5534660"/>
          </a:xfrm>
          <a:prstGeom prst="rect">
            <a:avLst/>
          </a:prstGeom>
        </p:spPr>
      </p:pic>
      <p:pic>
        <p:nvPicPr>
          <p:cNvPr id="13" name="图片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10995" y="162098"/>
            <a:ext cx="1447165" cy="1237995"/>
          </a:xfrm>
          <a:prstGeom prst="rect">
            <a:avLst/>
          </a:prstGeom>
        </p:spPr>
      </p:pic>
      <p:pic>
        <p:nvPicPr>
          <p:cNvPr id="17" name="图片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76413" y="1062025"/>
            <a:ext cx="1772412" cy="1555040"/>
          </a:xfrm>
          <a:prstGeom prst="rect">
            <a:avLst/>
          </a:prstGeom>
        </p:spPr>
      </p:pic>
      <p:pic>
        <p:nvPicPr>
          <p:cNvPr id="18" name="图片 1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733900" y="1043621"/>
            <a:ext cx="1742440" cy="1591848"/>
          </a:xfrm>
          <a:prstGeom prst="rect">
            <a:avLst/>
          </a:prstGeom>
        </p:spPr>
      </p:pic>
      <p:pic>
        <p:nvPicPr>
          <p:cNvPr id="19" name="图片 18"/>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624565" y="1140"/>
            <a:ext cx="1710690" cy="1558641"/>
          </a:xfrm>
          <a:prstGeom prst="rect">
            <a:avLst/>
          </a:prstGeom>
        </p:spPr>
      </p:pic>
    </p:spTree>
    <p:extLst>
      <p:ext uri="{BB962C8B-B14F-4D97-AF65-F5344CB8AC3E}">
        <p14:creationId xmlns:p14="http://schemas.microsoft.com/office/powerpoint/2010/main" val="194757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2000"/>
                                        <p:tgtEl>
                                          <p:spTgt spid="17"/>
                                        </p:tgtEl>
                                      </p:cBhvr>
                                    </p:animEffect>
                                  </p:childTnLst>
                                </p:cTn>
                              </p:par>
                              <p:par>
                                <p:cTn id="12" presetID="21" presetClass="entr" presetSubtype="1"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heel(1)">
                                      <p:cBhvr>
                                        <p:cTn id="14" dur="2000"/>
                                        <p:tgtEl>
                                          <p:spTgt spid="18"/>
                                        </p:tgtEl>
                                      </p:cBhvr>
                                    </p:animEffect>
                                  </p:childTnLst>
                                </p:cTn>
                              </p:par>
                              <p:par>
                                <p:cTn id="15" presetID="21" presetClass="entr" presetSubtype="1"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heel(1)">
                                      <p:cBhvr>
                                        <p:cTn id="17" dur="2000"/>
                                        <p:tgtEl>
                                          <p:spTgt spid="19"/>
                                        </p:tgtEl>
                                      </p:cBhvr>
                                    </p:animEffect>
                                  </p:childTnLst>
                                </p:cTn>
                              </p:par>
                              <p:par>
                                <p:cTn id="18" presetID="21" presetClass="entr" presetSubtype="1"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heel(1)">
                                      <p:cBhvr>
                                        <p:cTn id="2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4_标题和内容">
    <p:bg>
      <p:bgPr>
        <a:solidFill>
          <a:schemeClr val="bg1"/>
        </a:solidFill>
        <a:effectLst/>
      </p:bgPr>
    </p:bg>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clrChange>
              <a:clrFrom>
                <a:srgbClr val="FFFFFF">
                  <a:alpha val="100000"/>
                </a:srgbClr>
              </a:clrFrom>
              <a:clrTo>
                <a:srgbClr val="FFFFFF">
                  <a:alpha val="100000"/>
                  <a:alpha val="0"/>
                </a:srgbClr>
              </a:clrTo>
            </a:clrChange>
            <a:extLst>
              <a:ext uri="{28A0092B-C50C-407E-A947-70E740481C1C}">
                <a14:useLocalDpi xmlns:a14="http://schemas.microsoft.com/office/drawing/2010/main" val="0"/>
              </a:ext>
            </a:extLst>
          </a:blip>
          <a:stretch>
            <a:fillRect/>
          </a:stretch>
        </p:blipFill>
        <p:spPr>
          <a:xfrm>
            <a:off x="2540" y="1322070"/>
            <a:ext cx="12187555" cy="5534660"/>
          </a:xfrm>
          <a:prstGeom prst="rect">
            <a:avLst/>
          </a:prstGeom>
        </p:spPr>
      </p:pic>
    </p:spTree>
    <p:extLst>
      <p:ext uri="{BB962C8B-B14F-4D97-AF65-F5344CB8AC3E}">
        <p14:creationId xmlns:p14="http://schemas.microsoft.com/office/powerpoint/2010/main" val="328308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000"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66737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6" y="4406902"/>
            <a:ext cx="10363200" cy="1362075"/>
          </a:xfrm>
        </p:spPr>
        <p:txBody>
          <a:bodyPr anchor="t"/>
          <a:lstStyle>
            <a:lvl1pPr algn="l">
              <a:defRPr sz="5399" b="1" cap="all"/>
            </a:lvl1pPr>
          </a:lstStyle>
          <a:p>
            <a:r>
              <a:rPr lang="en-US"/>
              <a:t>Click to edit Master title style</a:t>
            </a:r>
          </a:p>
        </p:txBody>
      </p:sp>
      <p:sp>
        <p:nvSpPr>
          <p:cNvPr id="3" name="Text Placeholder 2"/>
          <p:cNvSpPr>
            <a:spLocks noGrp="1"/>
          </p:cNvSpPr>
          <p:nvPr>
            <p:ph type="body" idx="1"/>
          </p:nvPr>
        </p:nvSpPr>
        <p:spPr>
          <a:xfrm>
            <a:off x="963086" y="2906714"/>
            <a:ext cx="10363200" cy="1500187"/>
          </a:xfrm>
        </p:spPr>
        <p:txBody>
          <a:bodyPr anchor="b"/>
          <a:lstStyle>
            <a:lvl1pPr marL="0" indent="0">
              <a:buNone/>
              <a:defRPr sz="2699">
                <a:solidFill>
                  <a:schemeClr val="tx1">
                    <a:tint val="75000"/>
                  </a:schemeClr>
                </a:solidFill>
              </a:defRPr>
            </a:lvl1pPr>
            <a:lvl2pPr marL="609463" indent="0">
              <a:buNone/>
              <a:defRPr sz="2400">
                <a:solidFill>
                  <a:schemeClr val="tx1">
                    <a:tint val="75000"/>
                  </a:schemeClr>
                </a:solidFill>
              </a:defRPr>
            </a:lvl2pPr>
            <a:lvl3pPr marL="1218926" indent="0">
              <a:buNone/>
              <a:defRPr sz="2200">
                <a:solidFill>
                  <a:schemeClr val="tx1">
                    <a:tint val="75000"/>
                  </a:schemeClr>
                </a:solidFill>
              </a:defRPr>
            </a:lvl3pPr>
            <a:lvl4pPr marL="1828388" indent="0">
              <a:buNone/>
              <a:defRPr sz="1900">
                <a:solidFill>
                  <a:schemeClr val="tx1">
                    <a:tint val="75000"/>
                  </a:schemeClr>
                </a:solidFill>
              </a:defRPr>
            </a:lvl4pPr>
            <a:lvl5pPr marL="2437851" indent="0">
              <a:buNone/>
              <a:defRPr sz="1900">
                <a:solidFill>
                  <a:schemeClr val="tx1">
                    <a:tint val="75000"/>
                  </a:schemeClr>
                </a:solidFill>
              </a:defRPr>
            </a:lvl5pPr>
            <a:lvl6pPr marL="3047314" indent="0">
              <a:buNone/>
              <a:defRPr sz="1900">
                <a:solidFill>
                  <a:schemeClr val="tx1">
                    <a:tint val="75000"/>
                  </a:schemeClr>
                </a:solidFill>
              </a:defRPr>
            </a:lvl6pPr>
            <a:lvl7pPr marL="3656777" indent="0">
              <a:buNone/>
              <a:defRPr sz="1900">
                <a:solidFill>
                  <a:schemeClr val="tx1">
                    <a:tint val="75000"/>
                  </a:schemeClr>
                </a:solidFill>
              </a:defRPr>
            </a:lvl7pPr>
            <a:lvl8pPr marL="4266240" indent="0">
              <a:buNone/>
              <a:defRPr sz="1900">
                <a:solidFill>
                  <a:schemeClr val="tx1">
                    <a:tint val="75000"/>
                  </a:schemeClr>
                </a:solidFill>
              </a:defRPr>
            </a:lvl8pPr>
            <a:lvl9pPr marL="4875703"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904580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2" y="1600202"/>
            <a:ext cx="5384800" cy="4525963"/>
          </a:xfrm>
        </p:spPr>
        <p:txBody>
          <a:bodyPr/>
          <a:lstStyle>
            <a:lvl1pPr>
              <a:defRPr sz="3799"/>
            </a:lvl1pPr>
            <a:lvl2pPr>
              <a:defRPr sz="3199"/>
            </a:lvl2pPr>
            <a:lvl3pPr>
              <a:defRPr sz="2699"/>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2"/>
            <a:ext cx="5384800" cy="4525963"/>
          </a:xfrm>
        </p:spPr>
        <p:txBody>
          <a:bodyPr/>
          <a:lstStyle>
            <a:lvl1pPr>
              <a:defRPr sz="3799"/>
            </a:lvl1pPr>
            <a:lvl2pPr>
              <a:defRPr sz="3199"/>
            </a:lvl2pPr>
            <a:lvl3pPr>
              <a:defRPr sz="2699"/>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551529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4"/>
            <a:ext cx="5386917" cy="639763"/>
          </a:xfrm>
        </p:spPr>
        <p:txBody>
          <a:bodyPr anchor="b"/>
          <a:lstStyle>
            <a:lvl1pPr marL="0" indent="0">
              <a:buNone/>
              <a:defRPr sz="3199" b="1"/>
            </a:lvl1pPr>
            <a:lvl2pPr marL="609463" indent="0">
              <a:buNone/>
              <a:defRPr sz="2699" b="1"/>
            </a:lvl2pPr>
            <a:lvl3pPr marL="1218926" indent="0">
              <a:buNone/>
              <a:defRPr sz="2400" b="1"/>
            </a:lvl3pPr>
            <a:lvl4pPr marL="1828388" indent="0">
              <a:buNone/>
              <a:defRPr sz="2200" b="1"/>
            </a:lvl4pPr>
            <a:lvl5pPr marL="2437851" indent="0">
              <a:buNone/>
              <a:defRPr sz="2200" b="1"/>
            </a:lvl5pPr>
            <a:lvl6pPr marL="3047314" indent="0">
              <a:buNone/>
              <a:defRPr sz="2200" b="1"/>
            </a:lvl6pPr>
            <a:lvl7pPr marL="3656777" indent="0">
              <a:buNone/>
              <a:defRPr sz="2200" b="1"/>
            </a:lvl7pPr>
            <a:lvl8pPr marL="4266240" indent="0">
              <a:buNone/>
              <a:defRPr sz="2200" b="1"/>
            </a:lvl8pPr>
            <a:lvl9pPr marL="4875703" indent="0">
              <a:buNone/>
              <a:defRPr sz="2200" b="1"/>
            </a:lvl9pPr>
          </a:lstStyle>
          <a:p>
            <a:pPr lvl="0"/>
            <a:r>
              <a:rPr lang="en-US"/>
              <a:t>Click to edit Master text styles</a:t>
            </a:r>
          </a:p>
        </p:txBody>
      </p:sp>
      <p:sp>
        <p:nvSpPr>
          <p:cNvPr id="4" name="Content Placeholder 3"/>
          <p:cNvSpPr>
            <a:spLocks noGrp="1"/>
          </p:cNvSpPr>
          <p:nvPr>
            <p:ph sz="half" idx="2"/>
          </p:nvPr>
        </p:nvSpPr>
        <p:spPr>
          <a:xfrm>
            <a:off x="609601" y="2174877"/>
            <a:ext cx="5386917" cy="3951288"/>
          </a:xfrm>
        </p:spPr>
        <p:txBody>
          <a:bodyPr/>
          <a:lstStyle>
            <a:lvl1pPr>
              <a:defRPr sz="3199"/>
            </a:lvl1pPr>
            <a:lvl2pPr>
              <a:defRPr sz="2699"/>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3" y="1535114"/>
            <a:ext cx="5389033" cy="639763"/>
          </a:xfrm>
        </p:spPr>
        <p:txBody>
          <a:bodyPr anchor="b"/>
          <a:lstStyle>
            <a:lvl1pPr marL="0" indent="0">
              <a:buNone/>
              <a:defRPr sz="3199" b="1"/>
            </a:lvl1pPr>
            <a:lvl2pPr marL="609463" indent="0">
              <a:buNone/>
              <a:defRPr sz="2699" b="1"/>
            </a:lvl2pPr>
            <a:lvl3pPr marL="1218926" indent="0">
              <a:buNone/>
              <a:defRPr sz="2400" b="1"/>
            </a:lvl3pPr>
            <a:lvl4pPr marL="1828388" indent="0">
              <a:buNone/>
              <a:defRPr sz="2200" b="1"/>
            </a:lvl4pPr>
            <a:lvl5pPr marL="2437851" indent="0">
              <a:buNone/>
              <a:defRPr sz="2200" b="1"/>
            </a:lvl5pPr>
            <a:lvl6pPr marL="3047314" indent="0">
              <a:buNone/>
              <a:defRPr sz="2200" b="1"/>
            </a:lvl6pPr>
            <a:lvl7pPr marL="3656777" indent="0">
              <a:buNone/>
              <a:defRPr sz="2200" b="1"/>
            </a:lvl7pPr>
            <a:lvl8pPr marL="4266240" indent="0">
              <a:buNone/>
              <a:defRPr sz="2200" b="1"/>
            </a:lvl8pPr>
            <a:lvl9pPr marL="4875703"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3373" y="2174877"/>
            <a:ext cx="5389033" cy="3951288"/>
          </a:xfrm>
        </p:spPr>
        <p:txBody>
          <a:bodyPr/>
          <a:lstStyle>
            <a:lvl1pPr>
              <a:defRPr sz="3199"/>
            </a:lvl1pPr>
            <a:lvl2pPr>
              <a:defRPr sz="2699"/>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88839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489968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634" y="1031258"/>
            <a:ext cx="9912734" cy="4289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900057" y="6451899"/>
            <a:ext cx="391889" cy="2201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3601" y="6396227"/>
            <a:ext cx="2844800" cy="365125"/>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84331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1793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1"/>
          </a:xfrm>
        </p:spPr>
        <p:txBody>
          <a:bodyPr anchor="b"/>
          <a:lstStyle>
            <a:lvl1pPr algn="l">
              <a:defRPr sz="2699" b="1"/>
            </a:lvl1pPr>
          </a:lstStyle>
          <a:p>
            <a:r>
              <a:rPr lang="en-US"/>
              <a:t>Click to edit Master title style</a:t>
            </a:r>
          </a:p>
        </p:txBody>
      </p:sp>
      <p:sp>
        <p:nvSpPr>
          <p:cNvPr id="3" name="Content Placeholder 2"/>
          <p:cNvSpPr>
            <a:spLocks noGrp="1"/>
          </p:cNvSpPr>
          <p:nvPr>
            <p:ph idx="1"/>
          </p:nvPr>
        </p:nvSpPr>
        <p:spPr>
          <a:xfrm>
            <a:off x="4766734" y="273054"/>
            <a:ext cx="6815667" cy="5853113"/>
          </a:xfrm>
        </p:spPr>
        <p:txBody>
          <a:bodyPr/>
          <a:lstStyle>
            <a:lvl1pPr>
              <a:defRPr sz="4299"/>
            </a:lvl1pPr>
            <a:lvl2pPr>
              <a:defRPr sz="3799"/>
            </a:lvl2pPr>
            <a:lvl3pPr>
              <a:defRPr sz="3199"/>
            </a:lvl3pPr>
            <a:lvl4pPr>
              <a:defRPr sz="2699"/>
            </a:lvl4pPr>
            <a:lvl5pPr>
              <a:defRPr sz="2699"/>
            </a:lvl5pPr>
            <a:lvl6pPr>
              <a:defRPr sz="2699"/>
            </a:lvl6pPr>
            <a:lvl7pPr>
              <a:defRPr sz="2699"/>
            </a:lvl7pPr>
            <a:lvl8pPr>
              <a:defRPr sz="2699"/>
            </a:lvl8pPr>
            <a:lvl9pPr>
              <a:defRPr sz="26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5"/>
            <a:ext cx="4011084" cy="4691063"/>
          </a:xfrm>
        </p:spPr>
        <p:txBody>
          <a:bodyPr/>
          <a:lstStyle>
            <a:lvl1pPr marL="0" indent="0">
              <a:buNone/>
              <a:defRPr sz="1900"/>
            </a:lvl1pPr>
            <a:lvl2pPr marL="609463" indent="0">
              <a:buNone/>
              <a:defRPr sz="1600"/>
            </a:lvl2pPr>
            <a:lvl3pPr marL="1218926" indent="0">
              <a:buNone/>
              <a:defRPr sz="1400"/>
            </a:lvl3pPr>
            <a:lvl4pPr marL="1828388" indent="0">
              <a:buNone/>
              <a:defRPr sz="1200"/>
            </a:lvl4pPr>
            <a:lvl5pPr marL="2437851" indent="0">
              <a:buNone/>
              <a:defRPr sz="1200"/>
            </a:lvl5pPr>
            <a:lvl6pPr marL="3047314" indent="0">
              <a:buNone/>
              <a:defRPr sz="1200"/>
            </a:lvl6pPr>
            <a:lvl7pPr marL="3656777" indent="0">
              <a:buNone/>
              <a:defRPr sz="1200"/>
            </a:lvl7pPr>
            <a:lvl8pPr marL="4266240" indent="0">
              <a:buNone/>
              <a:defRPr sz="1200"/>
            </a:lvl8pPr>
            <a:lvl9pPr marL="4875703"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69710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theme" Target="../theme/theme2.xml"/><Relationship Id="rId4"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40"/>
            <a:ext cx="10972800" cy="1143000"/>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601" y="1600202"/>
            <a:ext cx="10972800" cy="4525963"/>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1" y="6356353"/>
            <a:ext cx="2844800" cy="365125"/>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4/23/2019</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2" y="6356353"/>
            <a:ext cx="3860800" cy="365125"/>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1" y="6356353"/>
            <a:ext cx="2844800" cy="365125"/>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186407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ctr" defTabSz="1218926" rtl="0" eaLnBrk="1" latinLnBrk="0" hangingPunct="1">
        <a:spcBef>
          <a:spcPct val="0"/>
        </a:spcBef>
        <a:buNone/>
        <a:defRPr sz="5899" kern="1200">
          <a:solidFill>
            <a:schemeClr val="tx1"/>
          </a:solidFill>
          <a:latin typeface="+mj-lt"/>
          <a:ea typeface="+mj-ea"/>
          <a:cs typeface="+mj-cs"/>
        </a:defRPr>
      </a:lvl1pPr>
    </p:titleStyle>
    <p:bodyStyle>
      <a:lvl1pPr marL="457098" indent="-457098" algn="l" defTabSz="1218926" rtl="0" eaLnBrk="1" latinLnBrk="0" hangingPunct="1">
        <a:spcBef>
          <a:spcPct val="20000"/>
        </a:spcBef>
        <a:buFont typeface="Arial" pitchFamily="34" charset="0"/>
        <a:buChar char="•"/>
        <a:defRPr sz="4299" kern="1200">
          <a:solidFill>
            <a:schemeClr val="tx1"/>
          </a:solidFill>
          <a:latin typeface="+mn-lt"/>
          <a:ea typeface="+mn-ea"/>
          <a:cs typeface="+mn-cs"/>
        </a:defRPr>
      </a:lvl1pPr>
      <a:lvl2pPr marL="990377" indent="-380914" algn="l" defTabSz="1218926" rtl="0" eaLnBrk="1" latinLnBrk="0" hangingPunct="1">
        <a:spcBef>
          <a:spcPct val="20000"/>
        </a:spcBef>
        <a:buFont typeface="Arial" pitchFamily="34" charset="0"/>
        <a:buChar char="–"/>
        <a:defRPr sz="3799" kern="1200">
          <a:solidFill>
            <a:schemeClr val="tx1"/>
          </a:solidFill>
          <a:latin typeface="+mn-lt"/>
          <a:ea typeface="+mn-ea"/>
          <a:cs typeface="+mn-cs"/>
        </a:defRPr>
      </a:lvl2pPr>
      <a:lvl3pPr marL="1523657" indent="-304731" algn="l" defTabSz="1218926" rtl="0" eaLnBrk="1" latinLnBrk="0" hangingPunct="1">
        <a:spcBef>
          <a:spcPct val="20000"/>
        </a:spcBef>
        <a:buFont typeface="Arial" pitchFamily="34" charset="0"/>
        <a:buChar char="•"/>
        <a:defRPr sz="3199" kern="1200">
          <a:solidFill>
            <a:schemeClr val="tx1"/>
          </a:solidFill>
          <a:latin typeface="+mn-lt"/>
          <a:ea typeface="+mn-ea"/>
          <a:cs typeface="+mn-cs"/>
        </a:defRPr>
      </a:lvl3pPr>
      <a:lvl4pPr marL="2133120"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4pPr>
      <a:lvl5pPr marL="2742582"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5pPr>
      <a:lvl6pPr marL="3352045"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6pPr>
      <a:lvl7pPr marL="3961509"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7pPr>
      <a:lvl8pPr marL="4570972"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8pPr>
      <a:lvl9pPr marL="5180434"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9pPr>
    </p:bodyStyle>
    <p:otherStyle>
      <a:defPPr>
        <a:defRPr lang="en-US"/>
      </a:defPPr>
      <a:lvl1pPr marL="0" algn="l" defTabSz="1218926" rtl="0" eaLnBrk="1" latinLnBrk="0" hangingPunct="1">
        <a:defRPr sz="2400" kern="1200">
          <a:solidFill>
            <a:schemeClr val="tx1"/>
          </a:solidFill>
          <a:latin typeface="+mn-lt"/>
          <a:ea typeface="+mn-ea"/>
          <a:cs typeface="+mn-cs"/>
        </a:defRPr>
      </a:lvl1pPr>
      <a:lvl2pPr marL="609463" algn="l" defTabSz="1218926" rtl="0" eaLnBrk="1" latinLnBrk="0" hangingPunct="1">
        <a:defRPr sz="2400" kern="1200">
          <a:solidFill>
            <a:schemeClr val="tx1"/>
          </a:solidFill>
          <a:latin typeface="+mn-lt"/>
          <a:ea typeface="+mn-ea"/>
          <a:cs typeface="+mn-cs"/>
        </a:defRPr>
      </a:lvl2pPr>
      <a:lvl3pPr marL="1218926" algn="l" defTabSz="1218926" rtl="0" eaLnBrk="1" latinLnBrk="0" hangingPunct="1">
        <a:defRPr sz="2400" kern="1200">
          <a:solidFill>
            <a:schemeClr val="tx1"/>
          </a:solidFill>
          <a:latin typeface="+mn-lt"/>
          <a:ea typeface="+mn-ea"/>
          <a:cs typeface="+mn-cs"/>
        </a:defRPr>
      </a:lvl3pPr>
      <a:lvl4pPr marL="1828388" algn="l" defTabSz="1218926" rtl="0" eaLnBrk="1" latinLnBrk="0" hangingPunct="1">
        <a:defRPr sz="2400" kern="1200">
          <a:solidFill>
            <a:schemeClr val="tx1"/>
          </a:solidFill>
          <a:latin typeface="+mn-lt"/>
          <a:ea typeface="+mn-ea"/>
          <a:cs typeface="+mn-cs"/>
        </a:defRPr>
      </a:lvl4pPr>
      <a:lvl5pPr marL="2437851" algn="l" defTabSz="1218926" rtl="0" eaLnBrk="1" latinLnBrk="0" hangingPunct="1">
        <a:defRPr sz="2400" kern="1200">
          <a:solidFill>
            <a:schemeClr val="tx1"/>
          </a:solidFill>
          <a:latin typeface="+mn-lt"/>
          <a:ea typeface="+mn-ea"/>
          <a:cs typeface="+mn-cs"/>
        </a:defRPr>
      </a:lvl5pPr>
      <a:lvl6pPr marL="3047314" algn="l" defTabSz="1218926" rtl="0" eaLnBrk="1" latinLnBrk="0" hangingPunct="1">
        <a:defRPr sz="2400" kern="1200">
          <a:solidFill>
            <a:schemeClr val="tx1"/>
          </a:solidFill>
          <a:latin typeface="+mn-lt"/>
          <a:ea typeface="+mn-ea"/>
          <a:cs typeface="+mn-cs"/>
        </a:defRPr>
      </a:lvl6pPr>
      <a:lvl7pPr marL="3656777" algn="l" defTabSz="1218926" rtl="0" eaLnBrk="1" latinLnBrk="0" hangingPunct="1">
        <a:defRPr sz="2400" kern="1200">
          <a:solidFill>
            <a:schemeClr val="tx1"/>
          </a:solidFill>
          <a:latin typeface="+mn-lt"/>
          <a:ea typeface="+mn-ea"/>
          <a:cs typeface="+mn-cs"/>
        </a:defRPr>
      </a:lvl7pPr>
      <a:lvl8pPr marL="4266240" algn="l" defTabSz="1218926" rtl="0" eaLnBrk="1" latinLnBrk="0" hangingPunct="1">
        <a:defRPr sz="2400" kern="1200">
          <a:solidFill>
            <a:schemeClr val="tx1"/>
          </a:solidFill>
          <a:latin typeface="+mn-lt"/>
          <a:ea typeface="+mn-ea"/>
          <a:cs typeface="+mn-cs"/>
        </a:defRPr>
      </a:lvl8pPr>
      <a:lvl9pPr marL="4875703" algn="l" defTabSz="1218926"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7B3460-0933-4FB0-995A-CF6019F3E8EF}" type="datetimeFigureOut">
              <a:rPr lang="zh-CN" altLang="en-US" smtClean="0"/>
              <a:t>2019/4/23 Tuesday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461620-F94D-4413-BA67-BD8FF33BBD51}" type="slidenum">
              <a:rPr lang="zh-CN" altLang="en-US" smtClean="0"/>
              <a:t>‹#›</a:t>
            </a:fld>
            <a:endParaRPr lang="zh-CN" altLang="en-US"/>
          </a:p>
        </p:txBody>
      </p:sp>
    </p:spTree>
    <p:extLst>
      <p:ext uri="{BB962C8B-B14F-4D97-AF65-F5344CB8AC3E}">
        <p14:creationId xmlns:p14="http://schemas.microsoft.com/office/powerpoint/2010/main" val="322498805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4.xml"/><Relationship Id="rId1" Type="http://schemas.openxmlformats.org/officeDocument/2006/relationships/tags" Target="../tags/tag13.xml"/><Relationship Id="rId5" Type="http://schemas.openxmlformats.org/officeDocument/2006/relationships/image" Target="../media/image14.jp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tags" Target="../tags/tag16.xml"/><Relationship Id="rId7" Type="http://schemas.openxmlformats.org/officeDocument/2006/relationships/image" Target="../media/image7.pn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11.xml"/><Relationship Id="rId5" Type="http://schemas.openxmlformats.org/officeDocument/2006/relationships/slideLayout" Target="../slideLayouts/slideLayout14.xml"/><Relationship Id="rId4" Type="http://schemas.openxmlformats.org/officeDocument/2006/relationships/tags" Target="../tags/tag1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6.jp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18.jpg"/><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9.jpg"/></Relationships>
</file>

<file path=ppt/slides/_rels/slide16.xml.rels><?xml version="1.0" encoding="UTF-8" standalone="yes"?>
<Relationships xmlns="http://schemas.openxmlformats.org/package/2006/relationships"><Relationship Id="rId8" Type="http://schemas.openxmlformats.org/officeDocument/2006/relationships/image" Target="../media/image20.jpg"/><Relationship Id="rId3" Type="http://schemas.openxmlformats.org/officeDocument/2006/relationships/tags" Target="../tags/tag20.xml"/><Relationship Id="rId7" Type="http://schemas.openxmlformats.org/officeDocument/2006/relationships/image" Target="../media/image7.pn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notesSlide" Target="../notesSlides/notesSlide16.xml"/><Relationship Id="rId5" Type="http://schemas.openxmlformats.org/officeDocument/2006/relationships/slideLayout" Target="../slideLayouts/slideLayout14.xml"/><Relationship Id="rId4" Type="http://schemas.openxmlformats.org/officeDocument/2006/relationships/tags" Target="../tags/tag21.xml"/></Relationships>
</file>

<file path=ppt/slides/_rels/slide17.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tags" Target="../tags/tag24.xml"/><Relationship Id="rId7" Type="http://schemas.openxmlformats.org/officeDocument/2006/relationships/image" Target="../media/image7.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notesSlide" Target="../notesSlides/notesSlide17.xml"/><Relationship Id="rId5" Type="http://schemas.openxmlformats.org/officeDocument/2006/relationships/slideLayout" Target="../slideLayouts/slideLayout14.xml"/><Relationship Id="rId4" Type="http://schemas.openxmlformats.org/officeDocument/2006/relationships/tags" Target="../tags/tag25.xml"/></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3" Type="http://schemas.openxmlformats.org/officeDocument/2006/relationships/tags" Target="../tags/tag28.xml"/><Relationship Id="rId7" Type="http://schemas.openxmlformats.org/officeDocument/2006/relationships/slideLayout" Target="../slideLayouts/slideLayout14.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10" Type="http://schemas.openxmlformats.org/officeDocument/2006/relationships/image" Target="../media/image22.jpg"/><Relationship Id="rId4" Type="http://schemas.openxmlformats.org/officeDocument/2006/relationships/tags" Target="../tags/tag29.xml"/><Relationship Id="rId9" Type="http://schemas.openxmlformats.org/officeDocument/2006/relationships/image" Target="../media/image7.png"/></Relationships>
</file>

<file path=ppt/slides/_rels/slide19.xml.rels><?xml version="1.0" encoding="UTF-8" standalone="yes"?>
<Relationships xmlns="http://schemas.openxmlformats.org/package/2006/relationships"><Relationship Id="rId8" Type="http://schemas.openxmlformats.org/officeDocument/2006/relationships/image" Target="../media/image23.jpg"/><Relationship Id="rId3" Type="http://schemas.openxmlformats.org/officeDocument/2006/relationships/tags" Target="../tags/tag34.xml"/><Relationship Id="rId7" Type="http://schemas.openxmlformats.org/officeDocument/2006/relationships/image" Target="../media/image7.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notesSlide" Target="../notesSlides/notesSlide19.xml"/><Relationship Id="rId5" Type="http://schemas.openxmlformats.org/officeDocument/2006/relationships/slideLayout" Target="../slideLayouts/slideLayout14.xml"/><Relationship Id="rId4" Type="http://schemas.openxmlformats.org/officeDocument/2006/relationships/tags" Target="../tags/tag3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4.xml"/><Relationship Id="rId5" Type="http://schemas.openxmlformats.org/officeDocument/2006/relationships/image" Target="../media/image11.jpg"/><Relationship Id="rId4" Type="http://schemas.openxmlformats.org/officeDocument/2006/relationships/image" Target="../media/image24.jp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4.xml"/><Relationship Id="rId5" Type="http://schemas.openxmlformats.org/officeDocument/2006/relationships/image" Target="../media/image26.jpg"/><Relationship Id="rId4" Type="http://schemas.openxmlformats.org/officeDocument/2006/relationships/image" Target="../media/image25.jp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4.xml"/><Relationship Id="rId4" Type="http://schemas.openxmlformats.org/officeDocument/2006/relationships/image" Target="../media/image27.jp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4.xml"/><Relationship Id="rId4" Type="http://schemas.openxmlformats.org/officeDocument/2006/relationships/image" Target="../media/image28.jpg"/></Relationships>
</file>

<file path=ppt/slides/_rels/slide25.xml.rels><?xml version="1.0" encoding="UTF-8" standalone="yes"?>
<Relationships xmlns="http://schemas.openxmlformats.org/package/2006/relationships"><Relationship Id="rId8" Type="http://schemas.openxmlformats.org/officeDocument/2006/relationships/image" Target="../media/image29.jpg"/><Relationship Id="rId3" Type="http://schemas.openxmlformats.org/officeDocument/2006/relationships/tags" Target="../tags/tag38.xml"/><Relationship Id="rId7" Type="http://schemas.openxmlformats.org/officeDocument/2006/relationships/image" Target="../media/image7.png"/><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notesSlide" Target="../notesSlides/notesSlide25.xml"/><Relationship Id="rId5" Type="http://schemas.openxmlformats.org/officeDocument/2006/relationships/slideLayout" Target="../slideLayouts/slideLayout14.xml"/><Relationship Id="rId4" Type="http://schemas.openxmlformats.org/officeDocument/2006/relationships/tags" Target="../tags/tag39.xml"/></Relationships>
</file>

<file path=ppt/slides/_rels/slide26.xml.rels><?xml version="1.0" encoding="UTF-8" standalone="yes"?>
<Relationships xmlns="http://schemas.openxmlformats.org/package/2006/relationships"><Relationship Id="rId8" Type="http://schemas.openxmlformats.org/officeDocument/2006/relationships/image" Target="../media/image30.jpg"/><Relationship Id="rId3" Type="http://schemas.openxmlformats.org/officeDocument/2006/relationships/tags" Target="../tags/tag42.xml"/><Relationship Id="rId7" Type="http://schemas.openxmlformats.org/officeDocument/2006/relationships/image" Target="../media/image7.pn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notesSlide" Target="../notesSlides/notesSlide26.xml"/><Relationship Id="rId5" Type="http://schemas.openxmlformats.org/officeDocument/2006/relationships/slideLayout" Target="../slideLayouts/slideLayout14.xml"/><Relationship Id="rId4" Type="http://schemas.openxmlformats.org/officeDocument/2006/relationships/tags" Target="../tags/tag43.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31.jpg"/></Relationships>
</file>

<file path=ppt/slides/_rels/slide28.xml.rels><?xml version="1.0" encoding="UTF-8" standalone="yes"?>
<Relationships xmlns="http://schemas.openxmlformats.org/package/2006/relationships"><Relationship Id="rId8" Type="http://schemas.openxmlformats.org/officeDocument/2006/relationships/notesSlide" Target="../notesSlides/notesSlide28.xml"/><Relationship Id="rId3" Type="http://schemas.openxmlformats.org/officeDocument/2006/relationships/tags" Target="../tags/tag46.xml"/><Relationship Id="rId7" Type="http://schemas.openxmlformats.org/officeDocument/2006/relationships/slideLayout" Target="../slideLayouts/slideLayout14.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10" Type="http://schemas.openxmlformats.org/officeDocument/2006/relationships/image" Target="../media/image18.jpg"/><Relationship Id="rId4" Type="http://schemas.openxmlformats.org/officeDocument/2006/relationships/tags" Target="../tags/tag47.xml"/><Relationship Id="rId9" Type="http://schemas.openxmlformats.org/officeDocument/2006/relationships/image" Target="../media/image7.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tags" Target="../tags/tag52.xml"/><Relationship Id="rId7" Type="http://schemas.openxmlformats.org/officeDocument/2006/relationships/image" Target="../media/image7.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notesSlide" Target="../notesSlides/notesSlide30.xml"/><Relationship Id="rId5" Type="http://schemas.openxmlformats.org/officeDocument/2006/relationships/slideLayout" Target="../slideLayouts/slideLayout14.xml"/><Relationship Id="rId4" Type="http://schemas.openxmlformats.org/officeDocument/2006/relationships/tags" Target="../tags/tag53.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31.xml"/><Relationship Id="rId1" Type="http://schemas.openxmlformats.org/officeDocument/2006/relationships/slideLayout" Target="../slideLayouts/slideLayout14.xml"/><Relationship Id="rId5" Type="http://schemas.openxmlformats.org/officeDocument/2006/relationships/image" Target="../media/image7.png"/><Relationship Id="rId4" Type="http://schemas.openxmlformats.org/officeDocument/2006/relationships/image" Target="../media/image25.jp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2.xml"/><Relationship Id="rId1" Type="http://schemas.openxmlformats.org/officeDocument/2006/relationships/slideLayout" Target="../slideLayouts/slideLayout14.xml"/><Relationship Id="rId4" Type="http://schemas.openxmlformats.org/officeDocument/2006/relationships/image" Target="../media/image13.jpg"/></Relationships>
</file>

<file path=ppt/slides/_rels/slide33.xml.rels><?xml version="1.0" encoding="UTF-8" standalone="yes"?>
<Relationships xmlns="http://schemas.openxmlformats.org/package/2006/relationships"><Relationship Id="rId8" Type="http://schemas.openxmlformats.org/officeDocument/2006/relationships/image" Target="../media/image33.jpg"/><Relationship Id="rId3" Type="http://schemas.openxmlformats.org/officeDocument/2006/relationships/tags" Target="../tags/tag56.xml"/><Relationship Id="rId7" Type="http://schemas.openxmlformats.org/officeDocument/2006/relationships/image" Target="../media/image7.pn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33.xml"/><Relationship Id="rId5" Type="http://schemas.openxmlformats.org/officeDocument/2006/relationships/slideLayout" Target="../slideLayouts/slideLayout14.xml"/><Relationship Id="rId4" Type="http://schemas.openxmlformats.org/officeDocument/2006/relationships/tags" Target="../tags/tag57.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image" Target="../media/image34.jpg"/></Relationships>
</file>

<file path=ppt/slides/_rels/slide35.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tags" Target="../tags/tag60.xml"/><Relationship Id="rId7" Type="http://schemas.openxmlformats.org/officeDocument/2006/relationships/image" Target="../media/image7.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notesSlide" Target="../notesSlides/notesSlide35.xml"/><Relationship Id="rId5" Type="http://schemas.openxmlformats.org/officeDocument/2006/relationships/slideLayout" Target="../slideLayouts/slideLayout14.xml"/><Relationship Id="rId4" Type="http://schemas.openxmlformats.org/officeDocument/2006/relationships/tags" Target="../tags/tag61.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14.xml"/><Relationship Id="rId4" Type="http://schemas.openxmlformats.org/officeDocument/2006/relationships/image" Target="../media/image35.jp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6.png"/><Relationship Id="rId4"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tags" Target="../tags/tag3.xml"/><Relationship Id="rId7"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6.xml"/><Relationship Id="rId5" Type="http://schemas.openxmlformats.org/officeDocument/2006/relationships/slideLayout" Target="../slideLayouts/slideLayout14.xml"/><Relationship Id="rId4" Type="http://schemas.openxmlformats.org/officeDocument/2006/relationships/tags" Target="../tags/tag4.xml"/></Relationships>
</file>

<file path=ppt/slides/_rels/slide7.xml.rels><?xml version="1.0" encoding="UTF-8" standalone="yes"?>
<Relationships xmlns="http://schemas.openxmlformats.org/package/2006/relationships"><Relationship Id="rId8" Type="http://schemas.openxmlformats.org/officeDocument/2006/relationships/image" Target="../media/image10.jpg"/><Relationship Id="rId3" Type="http://schemas.openxmlformats.org/officeDocument/2006/relationships/tags" Target="../tags/tag7.xml"/><Relationship Id="rId7" Type="http://schemas.openxmlformats.org/officeDocument/2006/relationships/image" Target="../media/image7.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7.xml"/><Relationship Id="rId5" Type="http://schemas.openxmlformats.org/officeDocument/2006/relationships/slideLayout" Target="../slideLayouts/slideLayout14.xml"/><Relationship Id="rId4" Type="http://schemas.openxmlformats.org/officeDocument/2006/relationships/tags" Target="../tags/tag8.xml"/></Relationships>
</file>

<file path=ppt/slides/_rels/slide8.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tags" Target="../tags/tag11.xml"/><Relationship Id="rId7" Type="http://schemas.openxmlformats.org/officeDocument/2006/relationships/image" Target="../media/image7.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8.xml"/><Relationship Id="rId5" Type="http://schemas.openxmlformats.org/officeDocument/2006/relationships/slideLayout" Target="../slideLayouts/slideLayout14.xml"/><Relationship Id="rId4" Type="http://schemas.openxmlformats.org/officeDocument/2006/relationships/tags" Target="../tags/tag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image" Target="../media/image13.jp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3984F"/>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7079" y="84696"/>
            <a:ext cx="1447577" cy="1237995"/>
          </a:xfrm>
          <a:prstGeom prst="rect">
            <a:avLst/>
          </a:prstGeom>
        </p:spPr>
      </p:pic>
      <p:pic>
        <p:nvPicPr>
          <p:cNvPr id="13" name="图片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6026" y="669971"/>
            <a:ext cx="1772412" cy="1555040"/>
          </a:xfrm>
          <a:prstGeom prst="rect">
            <a:avLst/>
          </a:prstGeom>
        </p:spPr>
      </p:pic>
      <p:pic>
        <p:nvPicPr>
          <p:cNvPr id="15" name="图片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96384" y="1034942"/>
            <a:ext cx="1742899" cy="1591848"/>
          </a:xfrm>
          <a:prstGeom prst="rect">
            <a:avLst/>
          </a:prstGeom>
        </p:spPr>
      </p:pic>
      <p:pic>
        <p:nvPicPr>
          <p:cNvPr id="16" name="图片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64736" y="-18985"/>
            <a:ext cx="1710704" cy="1558641"/>
          </a:xfrm>
          <a:prstGeom prst="rect">
            <a:avLst/>
          </a:prstGeom>
        </p:spPr>
      </p:pic>
      <p:sp>
        <p:nvSpPr>
          <p:cNvPr id="24" name="TextBox 4"/>
          <p:cNvSpPr txBox="1"/>
          <p:nvPr/>
        </p:nvSpPr>
        <p:spPr>
          <a:xfrm>
            <a:off x="3574382" y="2458655"/>
            <a:ext cx="4620708" cy="522971"/>
          </a:xfrm>
          <a:prstGeom prst="rect">
            <a:avLst/>
          </a:prstGeom>
          <a:noFill/>
        </p:spPr>
        <p:txBody>
          <a:bodyPr wrap="none" rtlCol="0">
            <a:spAutoFit/>
          </a:bodyPr>
          <a:lstStyle/>
          <a:p>
            <a:pPr algn="ctr" defTabSz="914217"/>
            <a:r>
              <a:rPr lang="zh-CN" altLang="en-US" sz="2799" spc="600" dirty="0">
                <a:solidFill>
                  <a:srgbClr val="FFFFFF"/>
                </a:solidFill>
                <a:latin typeface="张海山锐线体简" panose="02000000000000000000" pitchFamily="2" charset="-122"/>
                <a:ea typeface="张海山锐线体简" panose="02000000000000000000" pitchFamily="2" charset="-122"/>
              </a:rPr>
              <a:t>夏</a:t>
            </a:r>
            <a:r>
              <a:rPr lang="en-US" altLang="zh-CN" sz="2799" spc="600" dirty="0">
                <a:solidFill>
                  <a:srgbClr val="FFFFFF"/>
                </a:solidFill>
                <a:latin typeface="张海山锐线体简" panose="02000000000000000000" pitchFamily="2" charset="-122"/>
                <a:ea typeface="张海山锐线体简" panose="02000000000000000000" pitchFamily="2" charset="-122"/>
              </a:rPr>
              <a:t>/</a:t>
            </a:r>
            <a:r>
              <a:rPr lang="zh-CN" altLang="en-US" sz="2799" spc="600" dirty="0">
                <a:solidFill>
                  <a:srgbClr val="FFFFFF"/>
                </a:solidFill>
                <a:latin typeface="张海山锐线体简" panose="02000000000000000000" pitchFamily="2" charset="-122"/>
                <a:ea typeface="张海山锐线体简" panose="02000000000000000000" pitchFamily="2" charset="-122"/>
              </a:rPr>
              <a:t>季</a:t>
            </a:r>
            <a:r>
              <a:rPr lang="en-US" altLang="zh-CN" sz="2799" spc="600" dirty="0">
                <a:solidFill>
                  <a:srgbClr val="FFFFFF"/>
                </a:solidFill>
                <a:latin typeface="张海山锐线体简" panose="02000000000000000000" pitchFamily="2" charset="-122"/>
                <a:ea typeface="张海山锐线体简" panose="02000000000000000000" pitchFamily="2" charset="-122"/>
              </a:rPr>
              <a:t>/</a:t>
            </a:r>
            <a:r>
              <a:rPr lang="zh-CN" altLang="en-US" sz="2799" spc="600" dirty="0">
                <a:solidFill>
                  <a:srgbClr val="FFFFFF"/>
                </a:solidFill>
                <a:latin typeface="张海山锐线体简" panose="02000000000000000000" pitchFamily="2" charset="-122"/>
                <a:ea typeface="张海山锐线体简" panose="02000000000000000000" pitchFamily="2" charset="-122"/>
              </a:rPr>
              <a:t>教</a:t>
            </a:r>
            <a:r>
              <a:rPr lang="en-US" altLang="zh-CN" sz="2799" spc="600" dirty="0">
                <a:solidFill>
                  <a:srgbClr val="FFFFFF"/>
                </a:solidFill>
                <a:latin typeface="张海山锐线体简" panose="02000000000000000000" pitchFamily="2" charset="-122"/>
                <a:ea typeface="张海山锐线体简" panose="02000000000000000000" pitchFamily="2" charset="-122"/>
              </a:rPr>
              <a:t>/</a:t>
            </a:r>
            <a:r>
              <a:rPr lang="zh-CN" altLang="en-US" sz="2799" spc="600" dirty="0">
                <a:solidFill>
                  <a:srgbClr val="FFFFFF"/>
                </a:solidFill>
                <a:latin typeface="张海山锐线体简" panose="02000000000000000000" pitchFamily="2" charset="-122"/>
                <a:ea typeface="张海山锐线体简" panose="02000000000000000000" pitchFamily="2" charset="-122"/>
              </a:rPr>
              <a:t>育</a:t>
            </a:r>
            <a:r>
              <a:rPr lang="en-US" altLang="zh-CN" sz="2799" spc="600" dirty="0">
                <a:solidFill>
                  <a:srgbClr val="FFFFFF"/>
                </a:solidFill>
                <a:latin typeface="张海山锐线体简" panose="02000000000000000000" pitchFamily="2" charset="-122"/>
                <a:ea typeface="张海山锐线体简" panose="02000000000000000000" pitchFamily="2" charset="-122"/>
              </a:rPr>
              <a:t>/</a:t>
            </a:r>
            <a:r>
              <a:rPr lang="zh-CN" altLang="en-US" sz="2799" spc="600" dirty="0">
                <a:solidFill>
                  <a:srgbClr val="FFFFFF"/>
                </a:solidFill>
                <a:latin typeface="张海山锐线体简" panose="02000000000000000000" pitchFamily="2" charset="-122"/>
                <a:ea typeface="张海山锐线体简" panose="02000000000000000000" pitchFamily="2" charset="-122"/>
              </a:rPr>
              <a:t>类</a:t>
            </a:r>
            <a:r>
              <a:rPr lang="en-US" altLang="zh-CN" sz="2799" spc="600" dirty="0">
                <a:solidFill>
                  <a:srgbClr val="FFFFFF"/>
                </a:solidFill>
                <a:latin typeface="张海山锐线体简" panose="02000000000000000000" pitchFamily="2" charset="-122"/>
                <a:ea typeface="张海山锐线体简" panose="02000000000000000000" pitchFamily="2" charset="-122"/>
              </a:rPr>
              <a:t>/</a:t>
            </a:r>
            <a:r>
              <a:rPr lang="zh-CN" altLang="en-US" sz="2799" spc="600" dirty="0">
                <a:solidFill>
                  <a:srgbClr val="FFFFFF"/>
                </a:solidFill>
                <a:latin typeface="张海山锐线体简" panose="02000000000000000000" pitchFamily="2" charset="-122"/>
                <a:ea typeface="张海山锐线体简" panose="02000000000000000000" pitchFamily="2" charset="-122"/>
              </a:rPr>
              <a:t>通</a:t>
            </a:r>
            <a:r>
              <a:rPr lang="en-US" altLang="zh-CN" sz="2799" spc="600" dirty="0">
                <a:solidFill>
                  <a:srgbClr val="FFFFFF"/>
                </a:solidFill>
                <a:latin typeface="张海山锐线体简" panose="02000000000000000000" pitchFamily="2" charset="-122"/>
                <a:ea typeface="张海山锐线体简" panose="02000000000000000000" pitchFamily="2" charset="-122"/>
              </a:rPr>
              <a:t>/</a:t>
            </a:r>
            <a:r>
              <a:rPr lang="zh-CN" altLang="en-US" sz="2799" spc="600" dirty="0">
                <a:solidFill>
                  <a:srgbClr val="FFFFFF"/>
                </a:solidFill>
                <a:latin typeface="张海山锐线体简" panose="02000000000000000000" pitchFamily="2" charset="-122"/>
                <a:ea typeface="张海山锐线体简" panose="02000000000000000000" pitchFamily="2" charset="-122"/>
              </a:rPr>
              <a:t>用</a:t>
            </a:r>
            <a:endParaRPr lang="en-US" altLang="zh-CN" sz="2799" spc="600" dirty="0">
              <a:solidFill>
                <a:srgbClr val="FFFFFF"/>
              </a:solidFill>
              <a:latin typeface="张海山锐线体简" panose="02000000000000000000" pitchFamily="2" charset="-122"/>
              <a:ea typeface="张海山锐线体简" panose="02000000000000000000" pitchFamily="2" charset="-122"/>
            </a:endParaRPr>
          </a:p>
        </p:txBody>
      </p:sp>
      <p:sp>
        <p:nvSpPr>
          <p:cNvPr id="26" name="TextBox 4"/>
          <p:cNvSpPr txBox="1"/>
          <p:nvPr/>
        </p:nvSpPr>
        <p:spPr>
          <a:xfrm>
            <a:off x="2265711" y="830558"/>
            <a:ext cx="6724918" cy="2554161"/>
          </a:xfrm>
          <a:prstGeom prst="rect">
            <a:avLst/>
          </a:prstGeom>
          <a:noFill/>
        </p:spPr>
        <p:txBody>
          <a:bodyPr wrap="none" rtlCol="0">
            <a:spAutoFit/>
          </a:bodyPr>
          <a:lstStyle/>
          <a:p>
            <a:pPr algn="ctr" defTabSz="914217"/>
            <a:r>
              <a:rPr lang="zh-CN" altLang="en-US" sz="3999" spc="-150" dirty="0">
                <a:solidFill>
                  <a:srgbClr val="519B5C"/>
                </a:solidFill>
                <a:latin typeface="华文新魏" panose="02010800040101010101" pitchFamily="2" charset="-122"/>
                <a:ea typeface="华文新魏" panose="02010800040101010101" pitchFamily="2" charset="-122"/>
              </a:rPr>
              <a:t>          </a:t>
            </a:r>
            <a:r>
              <a:rPr lang="zh-CN" altLang="en-US" sz="3999" spc="-150" dirty="0">
                <a:solidFill>
                  <a:srgbClr val="FF0000"/>
                </a:solidFill>
                <a:latin typeface="华文新魏" panose="02010800040101010101" pitchFamily="2" charset="-122"/>
                <a:ea typeface="华文新魏" panose="02010800040101010101" pitchFamily="2" charset="-122"/>
              </a:rPr>
              <a:t>第十三章</a:t>
            </a:r>
            <a:r>
              <a:rPr lang="zh-CN" altLang="en-US" sz="7199" spc="-150" dirty="0">
                <a:solidFill>
                  <a:srgbClr val="519B5C"/>
                </a:solidFill>
                <a:latin typeface="华文新魏" panose="02010800040101010101" pitchFamily="2" charset="-122"/>
                <a:ea typeface="华文新魏" panose="02010800040101010101" pitchFamily="2" charset="-122"/>
              </a:rPr>
              <a:t>　 </a:t>
            </a:r>
            <a:endParaRPr lang="en-US" altLang="zh-CN" sz="7199" spc="-150" dirty="0">
              <a:solidFill>
                <a:srgbClr val="519B5C"/>
              </a:solidFill>
              <a:latin typeface="华文新魏" panose="02010800040101010101" pitchFamily="2" charset="-122"/>
              <a:ea typeface="华文新魏" panose="02010800040101010101" pitchFamily="2" charset="-122"/>
            </a:endParaRPr>
          </a:p>
          <a:p>
            <a:pPr algn="ctr" defTabSz="914217"/>
            <a:r>
              <a:rPr lang="zh-CN" altLang="en-US" sz="4399" spc="-150" dirty="0">
                <a:solidFill>
                  <a:srgbClr val="519B5C"/>
                </a:solidFill>
                <a:latin typeface="华文新魏" panose="02010800040101010101" pitchFamily="2" charset="-122"/>
                <a:ea typeface="华文新魏" panose="02010800040101010101" pitchFamily="2" charset="-122"/>
              </a:rPr>
              <a:t>学前儿童心理发展</a:t>
            </a:r>
            <a:endParaRPr lang="en-US" altLang="zh-CN" sz="4399" spc="-150" dirty="0">
              <a:solidFill>
                <a:srgbClr val="519B5C"/>
              </a:solidFill>
              <a:latin typeface="华文新魏" panose="02010800040101010101" pitchFamily="2" charset="-122"/>
              <a:ea typeface="华文新魏" panose="02010800040101010101" pitchFamily="2" charset="-122"/>
            </a:endParaRPr>
          </a:p>
          <a:p>
            <a:pPr algn="ctr" defTabSz="914217"/>
            <a:r>
              <a:rPr lang="zh-CN" altLang="en-US" sz="4399" spc="-150" dirty="0">
                <a:solidFill>
                  <a:srgbClr val="519B5C"/>
                </a:solidFill>
                <a:latin typeface="华文新魏" panose="02010800040101010101" pitchFamily="2" charset="-122"/>
                <a:ea typeface="华文新魏" panose="02010800040101010101" pitchFamily="2" charset="-122"/>
              </a:rPr>
              <a:t>过程中易出现的问题及干预</a:t>
            </a:r>
            <a:endParaRPr lang="en-US" altLang="zh-CN" sz="4399" spc="-150" dirty="0">
              <a:solidFill>
                <a:srgbClr val="519B5C"/>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900" advClick="0" advTm="1000">
        <p14:warp dir="in"/>
      </p:transition>
    </mc:Choice>
    <mc:Fallback xmlns="">
      <p:transition spd="slow" advClick="0"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750"/>
                                </p:stCondLst>
                                <p:childTnLst>
                                  <p:par>
                                    <p:cTn id="9" presetID="14" presetClass="entr" presetSubtype="10" fill="hold" grpId="0" nodeType="afterEffect">
                                      <p:stCondLst>
                                        <p:cond delay="0"/>
                                      </p:stCondLst>
                                      <p:iterate type="lt">
                                        <p:tmPct val="30000"/>
                                      </p:iterate>
                                      <p:childTnLst>
                                        <p:set>
                                          <p:cBhvr>
                                            <p:cTn id="10" dur="1" fill="hold">
                                              <p:stCondLst>
                                                <p:cond delay="0"/>
                                              </p:stCondLst>
                                            </p:cTn>
                                            <p:tgtEl>
                                              <p:spTgt spid="26"/>
                                            </p:tgtEl>
                                            <p:attrNameLst>
                                              <p:attrName>style.visibility</p:attrName>
                                            </p:attrNameLst>
                                          </p:cBhvr>
                                          <p:to>
                                            <p:strVal val="visible"/>
                                          </p:to>
                                        </p:set>
                                        <p:animEffect transition="in" filter="randombar(horizontal)">
                                          <p:cBhvr>
                                            <p:cTn id="11" dur="500"/>
                                            <p:tgtEl>
                                              <p:spTgt spid="26"/>
                                            </p:tgtEl>
                                          </p:cBhvr>
                                        </p:animEffect>
                                      </p:childTnLst>
                                    </p:cTn>
                                  </p:par>
                                </p:childTnLst>
                              </p:cTn>
                            </p:par>
                            <p:par>
                              <p:cTn id="12" fill="hold">
                                <p:stCondLst>
                                  <p:cond delay="4700"/>
                                </p:stCondLst>
                                <p:childTnLst>
                                  <p:par>
                                    <p:cTn id="13" presetID="14" presetClass="entr" presetSubtype="10" fill="hold" grpId="0" nodeType="afterEffect">
                                      <p:stCondLst>
                                        <p:cond delay="0"/>
                                      </p:stCondLst>
                                      <p:iterate type="lt">
                                        <p:tmPct val="30000"/>
                                      </p:iterate>
                                      <p:childTnLst>
                                        <p:set>
                                          <p:cBhvr>
                                            <p:cTn id="14" dur="1" fill="hold">
                                              <p:stCondLst>
                                                <p:cond delay="0"/>
                                              </p:stCondLst>
                                            </p:cTn>
                                            <p:tgtEl>
                                              <p:spTgt spid="24"/>
                                            </p:tgtEl>
                                            <p:attrNameLst>
                                              <p:attrName>style.visibility</p:attrName>
                                            </p:attrNameLst>
                                          </p:cBhvr>
                                          <p:to>
                                            <p:strVal val="visible"/>
                                          </p:to>
                                        </p:set>
                                        <p:animEffect transition="in" filter="randombar(horizontal)">
                                          <p:cBhvr>
                                            <p:cTn id="15" dur="250"/>
                                            <p:tgtEl>
                                              <p:spTgt spid="24"/>
                                            </p:tgtEl>
                                          </p:cBhvr>
                                        </p:animEffect>
                                      </p:childTnLst>
                                    </p:cTn>
                                  </p:par>
                                </p:childTnLst>
                              </p:cTn>
                            </p:par>
                            <p:par>
                              <p:cTn id="16" fill="hold">
                                <p:stCondLst>
                                  <p:cond delay="5850"/>
                                </p:stCondLst>
                                <p:childTnLst>
                                  <p:par>
                                    <p:cTn id="17" presetID="2" presetClass="entr" presetSubtype="9" fill="hold" nodeType="afterEffect" p14:presetBounceEnd="50000">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14:bounceEnd="50000">
                                          <p:cBhvr additive="base">
                                            <p:cTn id="19" dur="500" fill="hold"/>
                                            <p:tgtEl>
                                              <p:spTgt spid="13"/>
                                            </p:tgtEl>
                                            <p:attrNameLst>
                                              <p:attrName>ppt_x</p:attrName>
                                            </p:attrNameLst>
                                          </p:cBhvr>
                                          <p:tavLst>
                                            <p:tav tm="0">
                                              <p:val>
                                                <p:strVal val="0-#ppt_w/2"/>
                                              </p:val>
                                            </p:tav>
                                            <p:tav tm="100000">
                                              <p:val>
                                                <p:strVal val="#ppt_x"/>
                                              </p:val>
                                            </p:tav>
                                          </p:tavLst>
                                        </p:anim>
                                        <p:anim calcmode="lin" valueType="num" p14:bounceEnd="50000">
                                          <p:cBhvr additive="base">
                                            <p:cTn id="20" dur="5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14:presetBounceEnd="50000">
                                      <p:stCondLst>
                                        <p:cond delay="250"/>
                                      </p:stCondLst>
                                      <p:childTnLst>
                                        <p:set>
                                          <p:cBhvr>
                                            <p:cTn id="22" dur="1" fill="hold">
                                              <p:stCondLst>
                                                <p:cond delay="0"/>
                                              </p:stCondLst>
                                            </p:cTn>
                                            <p:tgtEl>
                                              <p:spTgt spid="15"/>
                                            </p:tgtEl>
                                            <p:attrNameLst>
                                              <p:attrName>style.visibility</p:attrName>
                                            </p:attrNameLst>
                                          </p:cBhvr>
                                          <p:to>
                                            <p:strVal val="visible"/>
                                          </p:to>
                                        </p:set>
                                        <p:anim calcmode="lin" valueType="num" p14:bounceEnd="50000">
                                          <p:cBhvr additive="base">
                                            <p:cTn id="23" dur="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24" dur="500" fill="hold"/>
                                            <p:tgtEl>
                                              <p:spTgt spid="15"/>
                                            </p:tgtEl>
                                            <p:attrNameLst>
                                              <p:attrName>ppt_y</p:attrName>
                                            </p:attrNameLst>
                                          </p:cBhvr>
                                          <p:tavLst>
                                            <p:tav tm="0">
                                              <p:val>
                                                <p:strVal val="0-#ppt_h/2"/>
                                              </p:val>
                                            </p:tav>
                                            <p:tav tm="100000">
                                              <p:val>
                                                <p:strVal val="#ppt_y"/>
                                              </p:val>
                                            </p:tav>
                                          </p:tavLst>
                                        </p:anim>
                                      </p:childTnLst>
                                    </p:cTn>
                                  </p:par>
                                  <p:par>
                                    <p:cTn id="25" presetID="2" presetClass="entr" presetSubtype="6" fill="hold" nodeType="withEffect" p14:presetBounceEnd="50000">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14:bounceEnd="50000">
                                          <p:cBhvr additive="base">
                                            <p:cTn id="27" dur="5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14:presetBounceEnd="50000">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14:bounceEnd="50000">
                                          <p:cBhvr additive="base">
                                            <p:cTn id="31" dur="5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750"/>
                                            <p:tgtEl>
                                              <p:spTgt spid="6"/>
                                            </p:tgtEl>
                                          </p:cBhvr>
                                        </p:animEffect>
                                      </p:childTnLst>
                                    </p:cTn>
                                  </p:par>
                                </p:childTnLst>
                              </p:cTn>
                            </p:par>
                            <p:par>
                              <p:cTn id="8" fill="hold">
                                <p:stCondLst>
                                  <p:cond delay="750"/>
                                </p:stCondLst>
                                <p:childTnLst>
                                  <p:par>
                                    <p:cTn id="9" presetID="14" presetClass="entr" presetSubtype="10" fill="hold" grpId="0" nodeType="afterEffect">
                                      <p:stCondLst>
                                        <p:cond delay="0"/>
                                      </p:stCondLst>
                                      <p:iterate type="lt">
                                        <p:tmPct val="30000"/>
                                      </p:iterate>
                                      <p:childTnLst>
                                        <p:set>
                                          <p:cBhvr>
                                            <p:cTn id="10" dur="1" fill="hold">
                                              <p:stCondLst>
                                                <p:cond delay="0"/>
                                              </p:stCondLst>
                                            </p:cTn>
                                            <p:tgtEl>
                                              <p:spTgt spid="26"/>
                                            </p:tgtEl>
                                            <p:attrNameLst>
                                              <p:attrName>style.visibility</p:attrName>
                                            </p:attrNameLst>
                                          </p:cBhvr>
                                          <p:to>
                                            <p:strVal val="visible"/>
                                          </p:to>
                                        </p:set>
                                        <p:animEffect transition="in" filter="randombar(horizontal)">
                                          <p:cBhvr>
                                            <p:cTn id="11" dur="500"/>
                                            <p:tgtEl>
                                              <p:spTgt spid="26"/>
                                            </p:tgtEl>
                                          </p:cBhvr>
                                        </p:animEffect>
                                      </p:childTnLst>
                                    </p:cTn>
                                  </p:par>
                                </p:childTnLst>
                              </p:cTn>
                            </p:par>
                            <p:par>
                              <p:cTn id="12" fill="hold">
                                <p:stCondLst>
                                  <p:cond delay="4700"/>
                                </p:stCondLst>
                                <p:childTnLst>
                                  <p:par>
                                    <p:cTn id="13" presetID="14" presetClass="entr" presetSubtype="10" fill="hold" grpId="0" nodeType="afterEffect">
                                      <p:stCondLst>
                                        <p:cond delay="0"/>
                                      </p:stCondLst>
                                      <p:iterate type="lt">
                                        <p:tmPct val="30000"/>
                                      </p:iterate>
                                      <p:childTnLst>
                                        <p:set>
                                          <p:cBhvr>
                                            <p:cTn id="14" dur="1" fill="hold">
                                              <p:stCondLst>
                                                <p:cond delay="0"/>
                                              </p:stCondLst>
                                            </p:cTn>
                                            <p:tgtEl>
                                              <p:spTgt spid="24"/>
                                            </p:tgtEl>
                                            <p:attrNameLst>
                                              <p:attrName>style.visibility</p:attrName>
                                            </p:attrNameLst>
                                          </p:cBhvr>
                                          <p:to>
                                            <p:strVal val="visible"/>
                                          </p:to>
                                        </p:set>
                                        <p:animEffect transition="in" filter="randombar(horizontal)">
                                          <p:cBhvr>
                                            <p:cTn id="15" dur="250"/>
                                            <p:tgtEl>
                                              <p:spTgt spid="24"/>
                                            </p:tgtEl>
                                          </p:cBhvr>
                                        </p:animEffect>
                                      </p:childTnLst>
                                    </p:cTn>
                                  </p:par>
                                </p:childTnLst>
                              </p:cTn>
                            </p:par>
                            <p:par>
                              <p:cTn id="16" fill="hold">
                                <p:stCondLst>
                                  <p:cond delay="5850"/>
                                </p:stCondLst>
                                <p:childTnLst>
                                  <p:par>
                                    <p:cTn id="17" presetID="2" presetClass="entr" presetSubtype="9"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0-#ppt_h/2"/>
                                              </p:val>
                                            </p:tav>
                                            <p:tav tm="100000">
                                              <p:val>
                                                <p:strVal val="#ppt_y"/>
                                              </p:val>
                                            </p:tav>
                                          </p:tavLst>
                                        </p:anim>
                                      </p:childTnLst>
                                    </p:cTn>
                                  </p:par>
                                  <p:par>
                                    <p:cTn id="21" presetID="2" presetClass="entr" presetSubtype="3" fill="hold" nodeType="withEffect">
                                      <p:stCondLst>
                                        <p:cond delay="25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1+#ppt_w/2"/>
                                              </p:val>
                                            </p:tav>
                                            <p:tav tm="100000">
                                              <p:val>
                                                <p:strVal val="#ppt_x"/>
                                              </p:val>
                                            </p:tav>
                                          </p:tavLst>
                                        </p:anim>
                                        <p:anim calcmode="lin" valueType="num">
                                          <p:cBhvr additive="base">
                                            <p:cTn id="24" dur="500" fill="hold"/>
                                            <p:tgtEl>
                                              <p:spTgt spid="15"/>
                                            </p:tgtEl>
                                            <p:attrNameLst>
                                              <p:attrName>ppt_y</p:attrName>
                                            </p:attrNameLst>
                                          </p:cBhvr>
                                          <p:tavLst>
                                            <p:tav tm="0">
                                              <p:val>
                                                <p:strVal val="0-#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1+#ppt_w/2"/>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0-#ppt_w/2"/>
                                              </p:val>
                                            </p:tav>
                                            <p:tav tm="100000">
                                              <p:val>
                                                <p:strVal val="#ppt_x"/>
                                              </p:val>
                                            </p:tav>
                                          </p:tavLst>
                                        </p:anim>
                                        <p:anim calcmode="lin" valueType="num">
                                          <p:cBhvr additive="base">
                                            <p:cTn id="32"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8926AEEC-422B-4B1D-BBD9-C56145D908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16" y="5530852"/>
            <a:ext cx="12192000" cy="1368490"/>
          </a:xfrm>
          <a:prstGeom prst="rect">
            <a:avLst/>
          </a:prstGeom>
        </p:spPr>
      </p:pic>
      <p:sp>
        <p:nvSpPr>
          <p:cNvPr id="11" name="Freeform 53"/>
          <p:cNvSpPr/>
          <p:nvPr>
            <p:custDataLst>
              <p:tags r:id="rId1"/>
            </p:custDataLst>
          </p:nvPr>
        </p:nvSpPr>
        <p:spPr bwMode="auto">
          <a:xfrm rot="5400000">
            <a:off x="4238434" y="1265028"/>
            <a:ext cx="2598531" cy="8257840"/>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16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6" name="五边形 5"/>
          <p:cNvSpPr/>
          <p:nvPr/>
        </p:nvSpPr>
        <p:spPr>
          <a:xfrm>
            <a:off x="473826" y="549829"/>
            <a:ext cx="4497185" cy="623455"/>
          </a:xfrm>
          <a:prstGeom prst="homePlate">
            <a:avLst/>
          </a:prstGeom>
          <a:ln>
            <a:no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5F985C35-7304-43FC-AA63-384CE280128D}"/>
              </a:ext>
            </a:extLst>
          </p:cNvPr>
          <p:cNvSpPr/>
          <p:nvPr/>
        </p:nvSpPr>
        <p:spPr>
          <a:xfrm>
            <a:off x="8520545" y="352470"/>
            <a:ext cx="2832838" cy="24406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526383" y="0"/>
            <a:ext cx="3479668" cy="2367439"/>
          </a:xfrm>
          <a:prstGeom prst="rect">
            <a:avLst/>
          </a:prstGeom>
          <a:blipFill dpi="0" rotWithShape="1">
            <a:blip r:embed="rId5"/>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620684" y="544495"/>
            <a:ext cx="6569507" cy="2831544"/>
          </a:xfrm>
          <a:prstGeom prst="rect">
            <a:avLst/>
          </a:prstGeom>
          <a:noFill/>
        </p:spPr>
        <p:txBody>
          <a:bodyPr wrap="square" rtlCol="0">
            <a:spAutoFit/>
          </a:bodyPr>
          <a:lstStyle/>
          <a:p>
            <a:pPr defTabSz="914217"/>
            <a:r>
              <a:rPr lang="zh-CN" altLang="en-US" sz="2800" dirty="0">
                <a:solidFill>
                  <a:srgbClr val="7030A0"/>
                </a:solidFill>
                <a:latin typeface="华文新魏" panose="02010800040101010101" pitchFamily="2" charset="-122"/>
                <a:ea typeface="华文新魏" panose="02010800040101010101" pitchFamily="2" charset="-122"/>
              </a:rPr>
              <a:t>（三）口吃的原因</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发育现象</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在幼儿期出现的口吃是儿童言语发展中的常见现象。</a:t>
            </a:r>
          </a:p>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精神紧张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如果在孩子学说话阶段，父母对孩子要求过高，一出现发声不准、语法错误等自然的现象就急于纠正，而且态度过于严厉，或者由于其他原因经常斥责孩子，容易造成孩子口吃。而且，口吃的孩子越紧张越出错，越是迫切纠正越是容易口吃。</a:t>
            </a:r>
          </a:p>
        </p:txBody>
      </p:sp>
      <p:sp>
        <p:nvSpPr>
          <p:cNvPr id="5" name="矩形 4"/>
          <p:cNvSpPr/>
          <p:nvPr/>
        </p:nvSpPr>
        <p:spPr>
          <a:xfrm>
            <a:off x="620684" y="3433062"/>
            <a:ext cx="10850880" cy="2400657"/>
          </a:xfrm>
          <a:prstGeom prst="rect">
            <a:avLst/>
          </a:prstGeom>
        </p:spPr>
        <p:txBody>
          <a:bodyPr wrap="square">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模仿的结果</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孩子的周围有口吃的人，孩子受影响，并常以学口吃为乐，对这种现象家长必须教育孩子不要学口吃人的讲话方式。</a:t>
            </a: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不规范的语言</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有时在孩子学说话的时候，过多地用重叠的词来说话。</a:t>
            </a:r>
          </a:p>
          <a:p>
            <a:pPr defTabSz="914217"/>
            <a:r>
              <a:rPr lang="en-US" altLang="zh-CN" sz="2000" dirty="0">
                <a:solidFill>
                  <a:srgbClr val="00B0F0"/>
                </a:solidFill>
                <a:latin typeface="华文新魏" panose="02010800040101010101" pitchFamily="2" charset="-122"/>
                <a:ea typeface="华文新魏" panose="02010800040101010101" pitchFamily="2" charset="-122"/>
              </a:rPr>
              <a:t>5. </a:t>
            </a:r>
            <a:r>
              <a:rPr lang="zh-CN" altLang="en-US" sz="2000" dirty="0">
                <a:solidFill>
                  <a:srgbClr val="00B0F0"/>
                </a:solidFill>
                <a:latin typeface="华文新魏" panose="02010800040101010101" pitchFamily="2" charset="-122"/>
                <a:ea typeface="华文新魏" panose="02010800040101010101" pitchFamily="2" charset="-122"/>
              </a:rPr>
              <a:t>遗传因素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口吃患者家族发病率可达</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36% </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 </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55%</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，故有人认为与遗传因素有关，可能为单基因遗传。有人发现孩子口吃有家族遗传史，主要外因是学习语言的环境不佳。</a:t>
            </a:r>
            <a:endParaRPr lang="zh-CN" altLang="en-US" sz="200" dirty="0">
              <a:solidFill>
                <a:srgbClr val="000000">
                  <a:lumMod val="65000"/>
                  <a:lumOff val="35000"/>
                </a:srgb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593616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par>
                                <p:cTn id="14" presetID="16" presetClass="entr" presetSubtype="2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4" grpId="0" animBg="1"/>
      <p:bldP spid="3" grpId="0" animBg="1"/>
      <p:bldP spid="16"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6A2EC34B-5DF2-4EB0-8F84-EB3FE7B1287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15" y="5514596"/>
            <a:ext cx="12192000" cy="1368490"/>
          </a:xfrm>
          <a:prstGeom prst="rect">
            <a:avLst/>
          </a:prstGeom>
        </p:spPr>
      </p:pic>
      <p:sp>
        <p:nvSpPr>
          <p:cNvPr id="9" name="Freeform 53"/>
          <p:cNvSpPr/>
          <p:nvPr>
            <p:custDataLst>
              <p:tags r:id="rId1"/>
            </p:custDataLst>
          </p:nvPr>
        </p:nvSpPr>
        <p:spPr bwMode="auto">
          <a:xfrm rot="5400000">
            <a:off x="1891961" y="3043118"/>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25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p:cNvSpPr/>
          <p:nvPr>
            <p:custDataLst>
              <p:tags r:id="rId2"/>
            </p:custDataLst>
          </p:nvPr>
        </p:nvSpPr>
        <p:spPr bwMode="auto">
          <a:xfrm>
            <a:off x="8757236" y="128166"/>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30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901544" y="128166"/>
            <a:ext cx="1326200" cy="943950"/>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593391" y="1492073"/>
            <a:ext cx="10671641" cy="4370427"/>
          </a:xfrm>
          <a:prstGeom prst="rect">
            <a:avLst/>
          </a:prstGeom>
          <a:noFill/>
        </p:spPr>
        <p:txBody>
          <a:bodyPr wrap="square" rtlCol="0">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避免幼儿陷入情绪兴奋之中</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太强烈的刺激会使幼儿发生语言障碍，幼儿一旦情绪兴奋，说起话来势必就无法顺畅。这种情况下，双亲如果责骂或催促，小孩就容易变得口吃。</a:t>
            </a:r>
          </a:p>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做他的忠实听众</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幼儿非常努力地在说话，但是听的人却毫不关心，这会让幼儿觉得不安。所以，当孩子对你说话时，即使再忙，你也要回头微笑着凝视他。最不应该的是，孩子说话时你非但不耐心地听，还以“你不用说了，我知道”来加以打断或干扰。</a:t>
            </a: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不要以担忧的神色听他说话</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幼儿说话时，你心里暗忖道：“会不会是口吃？”而以忧心忡忡的神色盯着他看，这也是最忌讳的。因为，不安、紧张和压迫感是造成口吃的主要原因。</a:t>
            </a: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处于新环境中不要给孩子造成压力</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上幼儿园、家中有访客、出外做客，以及孩子生活环境发生改变的时候，他所承受的紧张感与压迫感会升高，有时会出现暂时性的口吃现象。不过，等他对新环境习惯之后，这种症状就会消失。在这种时候，好面子的父母希望幼儿在外人面前能有好的表现，这就成了孩子的压力，所以，双亲要力持镇定，在生人面前千万不要勉强他。</a:t>
            </a:r>
            <a:endParaRPr lang="zh-CN" altLang="en-US" sz="1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5" name="矩形 4"/>
          <p:cNvSpPr/>
          <p:nvPr/>
        </p:nvSpPr>
        <p:spPr>
          <a:xfrm>
            <a:off x="2354967" y="184837"/>
            <a:ext cx="3877985" cy="646331"/>
          </a:xfrm>
          <a:prstGeom prst="rect">
            <a:avLst/>
          </a:prstGeom>
        </p:spPr>
        <p:txBody>
          <a:bodyPr wrap="none">
            <a:spAutoFit/>
          </a:bodyPr>
          <a:lstStyle/>
          <a:p>
            <a:pPr defTabSz="914217"/>
            <a:r>
              <a:rPr lang="zh-CN" altLang="en-US" sz="3600" dirty="0">
                <a:solidFill>
                  <a:srgbClr val="FF0000"/>
                </a:solidFill>
                <a:latin typeface="华文新魏" panose="02010800040101010101" pitchFamily="2" charset="-122"/>
                <a:ea typeface="华文新魏" panose="02010800040101010101" pitchFamily="2" charset="-122"/>
              </a:rPr>
              <a:t>（四）口吃的干预</a:t>
            </a:r>
          </a:p>
        </p:txBody>
      </p:sp>
    </p:spTree>
    <p:extLst>
      <p:ext uri="{BB962C8B-B14F-4D97-AF65-F5344CB8AC3E}">
        <p14:creationId xmlns:p14="http://schemas.microsoft.com/office/powerpoint/2010/main" val="3015313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6"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50BAA185-3E9B-4CC2-80CE-2890174899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02312"/>
            <a:ext cx="12192000" cy="1368490"/>
          </a:xfrm>
          <a:prstGeom prst="rect">
            <a:avLst/>
          </a:prstGeom>
        </p:spPr>
      </p:pic>
      <p:sp>
        <p:nvSpPr>
          <p:cNvPr id="7" name="矩形: 剪去对角 6">
            <a:extLst>
              <a:ext uri="{FF2B5EF4-FFF2-40B4-BE49-F238E27FC236}">
                <a16:creationId xmlns:a16="http://schemas.microsoft.com/office/drawing/2014/main" id="{185A26F6-1F75-43DD-9736-B83489707D6B}"/>
              </a:ext>
            </a:extLst>
          </p:cNvPr>
          <p:cNvSpPr/>
          <p:nvPr/>
        </p:nvSpPr>
        <p:spPr bwMode="auto">
          <a:xfrm>
            <a:off x="92279" y="4370664"/>
            <a:ext cx="6476301" cy="1457009"/>
          </a:xfrm>
          <a:prstGeom prst="snip2DiagRect">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6" name="矩形: 剪去对角 5">
            <a:extLst>
              <a:ext uri="{FF2B5EF4-FFF2-40B4-BE49-F238E27FC236}">
                <a16:creationId xmlns:a16="http://schemas.microsoft.com/office/drawing/2014/main" id="{21E8429D-BF44-49BD-9063-0AA7254BA486}"/>
              </a:ext>
            </a:extLst>
          </p:cNvPr>
          <p:cNvSpPr/>
          <p:nvPr/>
        </p:nvSpPr>
        <p:spPr bwMode="auto">
          <a:xfrm>
            <a:off x="92279" y="2466363"/>
            <a:ext cx="6476301" cy="1812022"/>
          </a:xfrm>
          <a:prstGeom prst="snip2DiagRect">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5" name="矩形: 剪去对角 4">
            <a:extLst>
              <a:ext uri="{FF2B5EF4-FFF2-40B4-BE49-F238E27FC236}">
                <a16:creationId xmlns:a16="http://schemas.microsoft.com/office/drawing/2014/main" id="{0C66B09E-C384-48E6-97BF-F0C11BB9C441}"/>
              </a:ext>
            </a:extLst>
          </p:cNvPr>
          <p:cNvSpPr/>
          <p:nvPr/>
        </p:nvSpPr>
        <p:spPr bwMode="auto">
          <a:xfrm>
            <a:off x="92279" y="662730"/>
            <a:ext cx="6416224" cy="1694559"/>
          </a:xfrm>
          <a:prstGeom prst="snip2DiagRect">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a:extLst>
              <a:ext uri="{FF2B5EF4-FFF2-40B4-BE49-F238E27FC236}">
                <a16:creationId xmlns:a16="http://schemas.microsoft.com/office/drawing/2014/main" id="{E42B088D-CF16-4ACA-8819-D4AEE2333D03}"/>
              </a:ext>
            </a:extLst>
          </p:cNvPr>
          <p:cNvSpPr/>
          <p:nvPr/>
        </p:nvSpPr>
        <p:spPr>
          <a:xfrm>
            <a:off x="6795252" y="1625219"/>
            <a:ext cx="4524962" cy="3030894"/>
          </a:xfrm>
          <a:prstGeom prst="rect">
            <a:avLst/>
          </a:prstGeom>
          <a:solidFill>
            <a:srgbClr val="519B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293024" y="2091096"/>
            <a:ext cx="4313939" cy="2922404"/>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7268688" y="2091096"/>
            <a:ext cx="4625023" cy="3056315"/>
          </a:xfrm>
          <a:prstGeom prst="rect">
            <a:avLst/>
          </a:prstGeom>
          <a:noFill/>
          <a:ln>
            <a:solidFill>
              <a:srgbClr val="519B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225745" y="722353"/>
            <a:ext cx="6569507" cy="4954056"/>
          </a:xfrm>
          <a:prstGeom prst="rect">
            <a:avLst/>
          </a:prstGeom>
          <a:noFill/>
        </p:spPr>
        <p:txBody>
          <a:bodyPr wrap="square" rtlCol="0">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5. </a:t>
            </a:r>
            <a:r>
              <a:rPr lang="zh-CN" altLang="en-US" sz="2000" dirty="0">
                <a:solidFill>
                  <a:srgbClr val="00B0F0"/>
                </a:solidFill>
                <a:latin typeface="华文新魏" panose="02010800040101010101" pitchFamily="2" charset="-122"/>
                <a:ea typeface="华文新魏" panose="02010800040101010101" pitchFamily="2" charset="-122"/>
              </a:rPr>
              <a:t>制造轻松的说话气氛</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晚餐后，全家聚在一起愉快地聊天，或轻松地哼唱歌谣，或是对猫和狗等小宠物说话时，由于气氛很和谐自然，所以即使是平常容易口吃的孩子，也会一反常态，话说得较流利。因此，家人应多为他制造这种气氛。</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6. </a:t>
            </a:r>
            <a:r>
              <a:rPr lang="zh-CN" altLang="en-US" sz="2000" dirty="0">
                <a:solidFill>
                  <a:srgbClr val="00B0F0"/>
                </a:solidFill>
                <a:latin typeface="华文新魏" panose="02010800040101010101" pitchFamily="2" charset="-122"/>
                <a:ea typeface="华文新魏" panose="02010800040101010101" pitchFamily="2" charset="-122"/>
              </a:rPr>
              <a:t>不要谈论他的说话方法</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成人千万不要拿孩子略带口吃的说话方法来作为谈笑或议论的话题。尤其不要加以注意或批评，那样只会形成负面结果。还有，当小孩话说到一半突然张口结舌说不下去，或者说错了话时，双亲绝不能严厉地加以纠正，或是帮他说完，而应该装作不在意的样子。</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7. </a:t>
            </a:r>
            <a:r>
              <a:rPr lang="zh-CN" altLang="en-US" sz="2000" dirty="0">
                <a:solidFill>
                  <a:srgbClr val="00B0F0"/>
                </a:solidFill>
                <a:latin typeface="华文新魏" panose="02010800040101010101" pitchFamily="2" charset="-122"/>
                <a:ea typeface="华文新魏" panose="02010800040101010101" pitchFamily="2" charset="-122"/>
              </a:rPr>
              <a:t>建立轻松的人际关系</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使用简单的语言和小孩聊天，或是在稳定愉快的气氛下，为他念一段简单、有趣的短文。不要勉强幼儿说话，而要跟他建立轻松的人际关系。</a:t>
            </a:r>
            <a:endParaRPr lang="zh-CN" altLang="en-US" sz="100" dirty="0">
              <a:solidFill>
                <a:srgbClr val="000000">
                  <a:lumMod val="65000"/>
                  <a:lumOff val="35000"/>
                </a:srgb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283711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arn(inVertical)">
                                      <p:cBhvr>
                                        <p:cTn id="16" dur="500"/>
                                        <p:tgtEl>
                                          <p:spTgt spid="16"/>
                                        </p:tgtEl>
                                      </p:cBhvr>
                                    </p:animEffect>
                                  </p:childTnLst>
                                </p:cTn>
                              </p:par>
                              <p:par>
                                <p:cTn id="17" presetID="16" presetClass="entr" presetSubtype="21"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arn(inVertical)">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5" grpId="0" animBg="1"/>
      <p:bldP spid="2" grpId="0" animBg="1"/>
      <p:bldP spid="3" grpId="0" animBg="1"/>
      <p:bldP spid="4" grpId="0" animBg="1"/>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63984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sp>
        <p:nvSpPr>
          <p:cNvPr id="10" name="Shape 18"/>
          <p:cNvSpPr/>
          <p:nvPr/>
        </p:nvSpPr>
        <p:spPr>
          <a:xfrm>
            <a:off x="4688553" y="1279697"/>
            <a:ext cx="2073786" cy="738015"/>
          </a:xfrm>
          <a:prstGeom prst="roundRect">
            <a:avLst>
              <a:gd name="adj" fmla="val 50000"/>
            </a:avLst>
          </a:prstGeom>
          <a:solidFill>
            <a:srgbClr val="519B5C"/>
          </a:solidFill>
          <a:ln w="12700" cap="flat">
            <a:solidFill>
              <a:srgbClr val="519B5C"/>
            </a:solidFill>
            <a:prstDash val="solid"/>
            <a:miter lim="400000"/>
          </a:ln>
          <a:effectLst/>
        </p:spPr>
        <p:txBody>
          <a:bodyPr wrap="square" lIns="19046" tIns="19046" rIns="19046" bIns="19046" numCol="1" anchor="ctr">
            <a:noAutofit/>
          </a:bodyPr>
          <a:lstStyle/>
          <a:p>
            <a:pPr defTabSz="914217">
              <a:defRPr/>
            </a:pPr>
            <a:endParaRPr sz="1750" kern="0">
              <a:solidFill>
                <a:srgbClr val="5D9D2F"/>
              </a:solidFill>
              <a:latin typeface="华文新魏" panose="02010800040101010101" pitchFamily="2" charset="-122"/>
              <a:ea typeface="华文新魏" panose="02010800040101010101" pitchFamily="2" charset="-122"/>
            </a:endParaRPr>
          </a:p>
        </p:txBody>
      </p:sp>
      <p:sp>
        <p:nvSpPr>
          <p:cNvPr id="19" name="矩形 18"/>
          <p:cNvSpPr/>
          <p:nvPr/>
        </p:nvSpPr>
        <p:spPr>
          <a:xfrm>
            <a:off x="4688554" y="1196096"/>
            <a:ext cx="2073784" cy="933058"/>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r>
              <a:rPr kumimoji="1" lang="zh-CN" altLang="en-US" sz="3599" dirty="0">
                <a:solidFill>
                  <a:srgbClr val="FFFFFF"/>
                </a:solidFill>
                <a:latin typeface="华文新魏" panose="02010800040101010101" pitchFamily="2" charset="-122"/>
                <a:ea typeface="华文新魏" panose="02010800040101010101" pitchFamily="2" charset="-122"/>
              </a:rPr>
              <a:t>第二节</a:t>
            </a:r>
            <a:endParaRPr lang="zh-CN" altLang="en-US" sz="3599" dirty="0">
              <a:solidFill>
                <a:srgbClr val="FFFFFF"/>
              </a:solidFill>
              <a:latin typeface="华文新魏" panose="02010800040101010101" pitchFamily="2" charset="-122"/>
              <a:ea typeface="华文新魏" panose="02010800040101010101" pitchFamily="2" charset="-122"/>
            </a:endParaRPr>
          </a:p>
        </p:txBody>
      </p:sp>
      <p:sp>
        <p:nvSpPr>
          <p:cNvPr id="21" name="矩形 20"/>
          <p:cNvSpPr/>
          <p:nvPr/>
        </p:nvSpPr>
        <p:spPr>
          <a:xfrm>
            <a:off x="4504881" y="2343117"/>
            <a:ext cx="2441129" cy="769263"/>
          </a:xfrm>
          <a:prstGeom prst="rect">
            <a:avLst/>
          </a:prstGeom>
        </p:spPr>
        <p:txBody>
          <a:bodyPr wrap="none">
            <a:spAutoFit/>
          </a:bodyPr>
          <a:lstStyle/>
          <a:p>
            <a:pPr defTabSz="914217"/>
            <a:r>
              <a:rPr kumimoji="1" lang="zh-CN" altLang="en-US" sz="4399" dirty="0">
                <a:solidFill>
                  <a:srgbClr val="FF0000"/>
                </a:solidFill>
                <a:latin typeface="华文新魏" panose="02010800040101010101" pitchFamily="2" charset="-122"/>
                <a:ea typeface="华文新魏" panose="02010800040101010101" pitchFamily="2" charset="-122"/>
              </a:rPr>
              <a:t>情绪问题</a:t>
            </a: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7356" y="50973"/>
            <a:ext cx="1447577" cy="1237995"/>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683" y="989660"/>
            <a:ext cx="1772412" cy="1555040"/>
          </a:xfrm>
          <a:prstGeom prst="rect">
            <a:avLst/>
          </a:prstGeom>
        </p:spPr>
      </p:pic>
      <p:pic>
        <p:nvPicPr>
          <p:cNvPr id="13" name="图片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80210" y="1207451"/>
            <a:ext cx="1742899" cy="1591848"/>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525" y="-109350"/>
            <a:ext cx="1710704" cy="1558641"/>
          </a:xfrm>
          <a:prstGeom prst="rect">
            <a:avLst/>
          </a:prstGeom>
        </p:spPr>
      </p:pic>
    </p:spTree>
    <p:extLst>
      <p:ext uri="{BB962C8B-B14F-4D97-AF65-F5344CB8AC3E}">
        <p14:creationId xmlns:p14="http://schemas.microsoft.com/office/powerpoint/2010/main" val="477165145"/>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14:presetBounceEnd="50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0000">
                                          <p:cBhvr additive="base">
                                            <p:cTn id="23" dur="5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14:presetBounceEnd="50000">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14:bounceEnd="50000">
                                          <p:cBhvr additive="base">
                                            <p:cTn id="27"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14:presetBounceEnd="50000">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14:bounceEnd="50000">
                                          <p:cBhvr additive="base">
                                            <p:cTn id="35" dur="5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D991D649-D70B-415B-ADC0-B8F8A21A5F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21162"/>
            <a:ext cx="12192000" cy="1368490"/>
          </a:xfrm>
          <a:prstGeom prst="rect">
            <a:avLst/>
          </a:prstGeom>
        </p:spPr>
      </p:pic>
      <p:sp>
        <p:nvSpPr>
          <p:cNvPr id="6" name="箭头: 五边形 5">
            <a:extLst>
              <a:ext uri="{FF2B5EF4-FFF2-40B4-BE49-F238E27FC236}">
                <a16:creationId xmlns:a16="http://schemas.microsoft.com/office/drawing/2014/main" id="{BFAB628B-93CB-4AA0-82A8-DE0BE1AB491B}"/>
              </a:ext>
            </a:extLst>
          </p:cNvPr>
          <p:cNvSpPr/>
          <p:nvPr/>
        </p:nvSpPr>
        <p:spPr bwMode="auto">
          <a:xfrm>
            <a:off x="0" y="525246"/>
            <a:ext cx="3749879" cy="582086"/>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871785" y="3268244"/>
            <a:ext cx="4170011" cy="2775737"/>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225746" y="541801"/>
            <a:ext cx="6966811" cy="4962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2799" cap="small" dirty="0">
                <a:solidFill>
                  <a:srgbClr val="5D9D2F"/>
                </a:solidFill>
                <a:latin typeface="华文新魏" panose="02010800040101010101" pitchFamily="2" charset="-122"/>
                <a:ea typeface="华文新魏" panose="02010800040101010101" pitchFamily="2" charset="-122"/>
              </a:rPr>
              <a:t>一、儿童期恐惧</a:t>
            </a:r>
            <a:endParaRPr lang="en-US" sz="27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225746" y="1475288"/>
            <a:ext cx="5816444" cy="2062103"/>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（一）儿童期恐惧的概念</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儿童期恐惧心理指的是儿童在发育过程中，对某些事物感到恐惧，如怕动物，怕水，怕火，怕黑暗，怕陌生人，甚至对代表某些事物的词语也会发生恐惧。</a:t>
            </a:r>
          </a:p>
          <a:p>
            <a:pPr defTabSz="914217"/>
            <a:endParaRPr lang="en-US" altLang="zh-CN" sz="24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DF6C5CBE-2051-484D-9D89-726954304B40}"/>
              </a:ext>
            </a:extLst>
          </p:cNvPr>
          <p:cNvSpPr/>
          <p:nvPr/>
        </p:nvSpPr>
        <p:spPr>
          <a:xfrm>
            <a:off x="6028198" y="3625060"/>
            <a:ext cx="6096000" cy="2062103"/>
          </a:xfrm>
          <a:prstGeom prst="rect">
            <a:avLst/>
          </a:prstGeom>
        </p:spPr>
        <p:txBody>
          <a:bodyPr>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（二）儿童期恐惧的表现</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恐惧反应可表现为惊慌、惊叫，退缩、痛苦、求救，甚至逃避或对抗，这在孩子接受医疗时（如注射药物）表现最为典型。儿童恐惧时可出现交感神经兴奋，表现为呼吸加快，心跳增速，表情紧张，瞳孔扩大，手抖，严重者可呈现紧张、惊恐状态，面色苍白，肢体软瘫，甚至一时性大小便失禁或精神抑制等。</a:t>
            </a:r>
            <a:endParaRPr lang="zh-CN" altLang="en-US" sz="6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11" name="矩形 10">
            <a:extLst>
              <a:ext uri="{FF2B5EF4-FFF2-40B4-BE49-F238E27FC236}">
                <a16:creationId xmlns:a16="http://schemas.microsoft.com/office/drawing/2014/main" id="{5E984172-0D2E-4BC3-8B35-3419EF222CF4}"/>
              </a:ext>
            </a:extLst>
          </p:cNvPr>
          <p:cNvSpPr/>
          <p:nvPr/>
        </p:nvSpPr>
        <p:spPr>
          <a:xfrm>
            <a:off x="7013282" y="652593"/>
            <a:ext cx="4375653" cy="2580347"/>
          </a:xfrm>
          <a:prstGeom prst="rect">
            <a:avLst/>
          </a:prstGeom>
          <a:blipFill dpi="0" rotWithShape="1">
            <a:blip r:embed="rId5"/>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Tree>
    <p:extLst>
      <p:ext uri="{BB962C8B-B14F-4D97-AF65-F5344CB8AC3E}">
        <p14:creationId xmlns:p14="http://schemas.microsoft.com/office/powerpoint/2010/main" val="28416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16" presetClass="entr" presetSubtype="21"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3" grpId="0"/>
      <p:bldP spid="18" grpId="0"/>
      <p:bldP spid="5"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1DDE4990-6735-41C0-81B1-3BFA70081D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6" name="箭头: 五边形 5">
            <a:extLst>
              <a:ext uri="{FF2B5EF4-FFF2-40B4-BE49-F238E27FC236}">
                <a16:creationId xmlns:a16="http://schemas.microsoft.com/office/drawing/2014/main" id="{4A76F332-7FD3-4879-80DD-9697CAD882C2}"/>
              </a:ext>
            </a:extLst>
          </p:cNvPr>
          <p:cNvSpPr/>
          <p:nvPr/>
        </p:nvSpPr>
        <p:spPr bwMode="auto">
          <a:xfrm>
            <a:off x="436228" y="829651"/>
            <a:ext cx="4706223" cy="529360"/>
          </a:xfrm>
          <a:prstGeom prst="homePlate">
            <a:avLst/>
          </a:prstGeom>
          <a:ln>
            <a:noFill/>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8219597" y="-1"/>
            <a:ext cx="2692602" cy="2600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550091" y="0"/>
            <a:ext cx="3082239" cy="2209919"/>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819333" y="829651"/>
            <a:ext cx="6103192" cy="2215991"/>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（三）儿童期恐惧的原因</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熟悉的情境发生意外的变化</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儿童在习惯的情境中已形成适应性的知觉模式，有一定的对付方法，而当情境变化时，本已掌握的对付方法就会“失效”，使儿童感到焦虑和不安，从而产生恐惧心理。</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B4136744-F1AF-4614-A1AA-1C8D8EB62A36}"/>
              </a:ext>
            </a:extLst>
          </p:cNvPr>
          <p:cNvSpPr/>
          <p:nvPr/>
        </p:nvSpPr>
        <p:spPr>
          <a:xfrm>
            <a:off x="819333" y="2859855"/>
            <a:ext cx="10279302" cy="2400657"/>
          </a:xfrm>
          <a:prstGeom prst="rect">
            <a:avLst/>
          </a:prstGeom>
        </p:spPr>
        <p:txBody>
          <a:bodyPr wrap="square">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受他人恐惧情绪的感染</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儿童在看到、听到别人处于恐惧状态中时，即使自身处境并无任何引起恐惧的因素也会坐立不安，受到感染。</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后天的经验所致</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它是通过条件反射产生的，所谓“一朝被蛇咬，十年怕井绳”便是这个道理。儿童幼时如果受到恫吓或遇到的刺激较强烈，以后即使碰到轻微的刺激也会产生强烈的反应。如最初被一黑狗咬过，由怕黑狗到怕所有的狗，继而怕所有的四足动物。这是一种心理泛化的作用。</a:t>
            </a:r>
            <a:endParaRPr lang="zh-CN" altLang="en-US" sz="200" dirty="0">
              <a:solidFill>
                <a:srgbClr val="000000">
                  <a:lumMod val="65000"/>
                  <a:lumOff val="35000"/>
                </a:srgb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664820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par>
                                <p:cTn id="14" presetID="2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500"/>
                                        <p:tgtEl>
                                          <p:spTgt spid="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down)">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3" grpId="0" animBg="1"/>
      <p:bldP spid="16"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855C0B39-4EAB-440B-91C4-0C1FE713296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15" y="5489510"/>
            <a:ext cx="12192000" cy="1368490"/>
          </a:xfrm>
          <a:prstGeom prst="rect">
            <a:avLst/>
          </a:prstGeom>
        </p:spPr>
      </p:pic>
      <p:sp>
        <p:nvSpPr>
          <p:cNvPr id="9" name="Freeform 53">
            <a:extLst>
              <a:ext uri="{FF2B5EF4-FFF2-40B4-BE49-F238E27FC236}">
                <a16:creationId xmlns:a16="http://schemas.microsoft.com/office/drawing/2014/main" id="{EA3B7975-F561-48BE-BFE1-2344A99E1D86}"/>
              </a:ext>
            </a:extLst>
          </p:cNvPr>
          <p:cNvSpPr/>
          <p:nvPr>
            <p:custDataLst>
              <p:tags r:id="rId1"/>
            </p:custDataLst>
          </p:nvPr>
        </p:nvSpPr>
        <p:spPr bwMode="auto">
          <a:xfrm rot="5400000">
            <a:off x="1891961" y="3043118"/>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25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a:extLst>
              <a:ext uri="{FF2B5EF4-FFF2-40B4-BE49-F238E27FC236}">
                <a16:creationId xmlns:a16="http://schemas.microsoft.com/office/drawing/2014/main" id="{1ED0A770-A3A6-49FD-B7AF-A72E8CC251DB}"/>
              </a:ext>
            </a:extLst>
          </p:cNvPr>
          <p:cNvSpPr/>
          <p:nvPr>
            <p:custDataLst>
              <p:tags r:id="rId2"/>
            </p:custDataLst>
          </p:nvPr>
        </p:nvSpPr>
        <p:spPr bwMode="auto">
          <a:xfrm>
            <a:off x="8757236" y="128166"/>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30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20CDA38F-6362-429E-B59C-F2798953776F}"/>
              </a:ext>
            </a:extLst>
          </p:cNvPr>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a:extLst>
              <a:ext uri="{FF2B5EF4-FFF2-40B4-BE49-F238E27FC236}">
                <a16:creationId xmlns:a16="http://schemas.microsoft.com/office/drawing/2014/main" id="{75FE8DB6-1772-43DF-B570-40B2C97590F5}"/>
              </a:ext>
            </a:extLst>
          </p:cNvPr>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938914" y="153333"/>
            <a:ext cx="1267391" cy="961880"/>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637567" y="1382824"/>
            <a:ext cx="10916865" cy="3847207"/>
          </a:xfrm>
          <a:prstGeom prst="rect">
            <a:avLst/>
          </a:prstGeom>
          <a:noFill/>
        </p:spPr>
        <p:txBody>
          <a:bodyPr wrap="square" rtlCol="0">
            <a:spAutoFit/>
          </a:bodyPr>
          <a:lstStyle/>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系统脱敏法</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系统脱敏法是当事人对某事物、某环境发生敏感反应时，同时发展起一种不相容的反应，使本来引起敏感反应的事物，不再发生敏感反应。具体表现为让儿童有保护地逐步接触恐惧对象，逐渐消除恐惧心理。</a:t>
            </a:r>
          </a:p>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提高幼儿的认知水平</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儿童惧怕某事物，常是因为无知，不了解该事物。一旦明白真相，其恐惧心理便会自然消除。</a:t>
            </a: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转移注意法</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顾名思义，即当儿童看到、听到所怕的事物时，成人可用玩具或语言来分散他的注意力，使其注意力从惧怕对象上转移，从而忘掉恐惧。</a:t>
            </a: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家长改变不当的教养方式</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一方面，不要用恐吓类的话语刺激孩子。例如，用鬼神、毒蛇、老虎来吓唬孩子，虽然能奏效一时，但在孩子的心灵上却播下了恐惧的种子，是得不偿失的。另一方面，父母要加强孩子行为习惯的指导，以坚毅勇敢的行为影响孩子，培养他勇于探索的精神，从而帮助孩子克服恐惧的心理。</a:t>
            </a:r>
            <a:endParaRPr lang="zh-CN" altLang="en-US" sz="1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5" name="矩形 4">
            <a:extLst>
              <a:ext uri="{FF2B5EF4-FFF2-40B4-BE49-F238E27FC236}">
                <a16:creationId xmlns:a16="http://schemas.microsoft.com/office/drawing/2014/main" id="{6A59D51D-E6A5-4428-840C-971815E5DABA}"/>
              </a:ext>
            </a:extLst>
          </p:cNvPr>
          <p:cNvSpPr/>
          <p:nvPr/>
        </p:nvSpPr>
        <p:spPr>
          <a:xfrm>
            <a:off x="2092570" y="334032"/>
            <a:ext cx="4698722"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（四）儿童期恐惧的干预</a:t>
            </a:r>
          </a:p>
        </p:txBody>
      </p:sp>
    </p:spTree>
    <p:extLst>
      <p:ext uri="{BB962C8B-B14F-4D97-AF65-F5344CB8AC3E}">
        <p14:creationId xmlns:p14="http://schemas.microsoft.com/office/powerpoint/2010/main" val="1000275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barn(inVertical)">
                                      <p:cBhvr>
                                        <p:cTn id="10" dur="500"/>
                                        <p:tgtEl>
                                          <p:spTgt spid="16"/>
                                        </p:tgtEl>
                                      </p:cBhvr>
                                    </p:animEffect>
                                  </p:childTnLst>
                                </p:cTn>
                              </p:par>
                              <p:par>
                                <p:cTn id="11" presetID="16" presetClass="entr" presetSubtype="21"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arn(inVertical)">
                                      <p:cBhvr>
                                        <p:cTn id="16" dur="500"/>
                                        <p:tgtEl>
                                          <p:spTgt spid="9"/>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barn(inVertical)">
                                      <p:cBhvr>
                                        <p:cTn id="22" dur="500"/>
                                        <p:tgtEl>
                                          <p:spTgt spid="12"/>
                                        </p:tgtEl>
                                      </p:cBhvr>
                                    </p:animEffect>
                                  </p:childTnLst>
                                </p:cTn>
                              </p:par>
                              <p:par>
                                <p:cTn id="23" presetID="16" presetClass="entr" presetSubtype="21"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arn(inVertical)">
                                      <p:cBhvr>
                                        <p:cTn id="25" dur="500"/>
                                        <p:tgtEl>
                                          <p:spTgt spid="13"/>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arn(inVertical)">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6"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6485FDBB-14F9-4739-A1E9-5631324ADC2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11" name="矩形 10">
            <a:extLst>
              <a:ext uri="{FF2B5EF4-FFF2-40B4-BE49-F238E27FC236}">
                <a16:creationId xmlns:a16="http://schemas.microsoft.com/office/drawing/2014/main" id="{8DF2EC10-B99B-4280-9A0D-9CD25F329412}"/>
              </a:ext>
            </a:extLst>
          </p:cNvPr>
          <p:cNvSpPr/>
          <p:nvPr>
            <p:custDataLst>
              <p:tags r:id="rId1"/>
            </p:custDataLst>
          </p:nvPr>
        </p:nvSpPr>
        <p:spPr>
          <a:xfrm>
            <a:off x="11471564" y="142740"/>
            <a:ext cx="717767" cy="1354217"/>
          </a:xfrm>
          <a:prstGeom prst="rect">
            <a:avLst/>
          </a:prstGeom>
          <a:solidFill>
            <a:srgbClr val="FFE463"/>
          </a:solidFill>
          <a:ln w="12700" cap="flat" cmpd="sng" algn="ctr">
            <a:noFill/>
            <a:prstDash val="solid"/>
            <a:miter lim="800000"/>
          </a:ln>
          <a:effectLst/>
        </p:spPr>
        <p:txBody>
          <a:bodyPr rtlCol="0" anchor="ctr"/>
          <a:lstStyle/>
          <a:p>
            <a:pPr algn="ctr" defTabSz="456565"/>
            <a:endParaRPr lang="zh-CN" altLang="en-US" sz="3200">
              <a:solidFill>
                <a:srgbClr val="FFFFFF"/>
              </a:solidFill>
            </a:endParaRPr>
          </a:p>
        </p:txBody>
      </p:sp>
      <p:sp>
        <p:nvSpPr>
          <p:cNvPr id="12" name="文本框 11">
            <a:extLst>
              <a:ext uri="{FF2B5EF4-FFF2-40B4-BE49-F238E27FC236}">
                <a16:creationId xmlns:a16="http://schemas.microsoft.com/office/drawing/2014/main" id="{E3C7609B-D58A-49BA-8685-5A6482A4754C}"/>
              </a:ext>
            </a:extLst>
          </p:cNvPr>
          <p:cNvSpPr txBox="1"/>
          <p:nvPr>
            <p:custDataLst>
              <p:tags r:id="rId2"/>
            </p:custDataLst>
          </p:nvPr>
        </p:nvSpPr>
        <p:spPr>
          <a:xfrm>
            <a:off x="9143537" y="509395"/>
            <a:ext cx="2165268" cy="620800"/>
          </a:xfrm>
          <a:prstGeom prst="rect">
            <a:avLst/>
          </a:prstGeom>
          <a:noFill/>
        </p:spPr>
        <p:txBody>
          <a:bodyPr wrap="square" lIns="90000" tIns="46800" rIns="90000" bIns="46800" rtlCol="0" anchor="ctr" anchorCtr="0">
            <a:normAutofit fontScale="75000" lnSpcReduction="20000"/>
          </a:bodyPr>
          <a:lstStyle/>
          <a:p>
            <a:pPr defTabSz="456565"/>
            <a:r>
              <a:rPr lang="en-US" altLang="zh-CN" sz="5400">
                <a:solidFill>
                  <a:srgbClr val="F7E366"/>
                </a:solidFill>
              </a:rPr>
              <a:t>LOREM</a:t>
            </a:r>
          </a:p>
        </p:txBody>
      </p:sp>
      <p:sp>
        <p:nvSpPr>
          <p:cNvPr id="14" name="矩形 2">
            <a:extLst>
              <a:ext uri="{FF2B5EF4-FFF2-40B4-BE49-F238E27FC236}">
                <a16:creationId xmlns:a16="http://schemas.microsoft.com/office/drawing/2014/main" id="{64A001CF-9EB4-47D5-96ED-58B5D18132CA}"/>
              </a:ext>
            </a:extLst>
          </p:cNvPr>
          <p:cNvSpPr/>
          <p:nvPr>
            <p:custDataLst>
              <p:tags r:id="rId3"/>
            </p:custDataLst>
          </p:nvPr>
        </p:nvSpPr>
        <p:spPr>
          <a:xfrm rot="1927188">
            <a:off x="-98110" y="482756"/>
            <a:ext cx="722900" cy="189563"/>
          </a:xfrm>
          <a:custGeom>
            <a:avLst/>
            <a:gdLst>
              <a:gd name="connsiteX0" fmla="*/ 0 w 858741"/>
              <a:gd name="connsiteY0" fmla="*/ 0 h 166978"/>
              <a:gd name="connsiteX1" fmla="*/ 858741 w 858741"/>
              <a:gd name="connsiteY1" fmla="*/ 0 h 166978"/>
              <a:gd name="connsiteX2" fmla="*/ 858741 w 858741"/>
              <a:gd name="connsiteY2" fmla="*/ 166978 h 166978"/>
              <a:gd name="connsiteX3" fmla="*/ 0 w 858741"/>
              <a:gd name="connsiteY3" fmla="*/ 166978 h 166978"/>
              <a:gd name="connsiteX4" fmla="*/ 0 w 858741"/>
              <a:gd name="connsiteY4" fmla="*/ 0 h 166978"/>
              <a:gd name="connsiteX0-1" fmla="*/ 0 w 858741"/>
              <a:gd name="connsiteY0-2" fmla="*/ 0 h 172063"/>
              <a:gd name="connsiteX1-3" fmla="*/ 858741 w 858741"/>
              <a:gd name="connsiteY1-4" fmla="*/ 0 h 172063"/>
              <a:gd name="connsiteX2-5" fmla="*/ 858741 w 858741"/>
              <a:gd name="connsiteY2-6" fmla="*/ 166978 h 172063"/>
              <a:gd name="connsiteX3-7" fmla="*/ 187964 w 858741"/>
              <a:gd name="connsiteY3-8" fmla="*/ 172063 h 172063"/>
              <a:gd name="connsiteX4-9" fmla="*/ 0 w 858741"/>
              <a:gd name="connsiteY4-10" fmla="*/ 0 h 172063"/>
              <a:gd name="connsiteX0-11" fmla="*/ 0 w 858741"/>
              <a:gd name="connsiteY0-12" fmla="*/ 0 h 185100"/>
              <a:gd name="connsiteX1-13" fmla="*/ 858741 w 858741"/>
              <a:gd name="connsiteY1-14" fmla="*/ 0 h 185100"/>
              <a:gd name="connsiteX2-15" fmla="*/ 858741 w 858741"/>
              <a:gd name="connsiteY2-16" fmla="*/ 166978 h 185100"/>
              <a:gd name="connsiteX3-17" fmla="*/ 166822 w 858741"/>
              <a:gd name="connsiteY3-18" fmla="*/ 185100 h 185100"/>
              <a:gd name="connsiteX4-19" fmla="*/ 0 w 858741"/>
              <a:gd name="connsiteY4-20" fmla="*/ 0 h 185100"/>
              <a:gd name="connsiteX0-21" fmla="*/ 0 w 785510"/>
              <a:gd name="connsiteY0-22" fmla="*/ 0 h 188546"/>
              <a:gd name="connsiteX1-23" fmla="*/ 785510 w 785510"/>
              <a:gd name="connsiteY1-24" fmla="*/ 3446 h 188546"/>
              <a:gd name="connsiteX2-25" fmla="*/ 785510 w 785510"/>
              <a:gd name="connsiteY2-26" fmla="*/ 170424 h 188546"/>
              <a:gd name="connsiteX3-27" fmla="*/ 93591 w 785510"/>
              <a:gd name="connsiteY3-28" fmla="*/ 188546 h 188546"/>
              <a:gd name="connsiteX4-29" fmla="*/ 0 w 785510"/>
              <a:gd name="connsiteY4-30" fmla="*/ 0 h 188546"/>
              <a:gd name="connsiteX0-31" fmla="*/ 0 w 787699"/>
              <a:gd name="connsiteY0-32" fmla="*/ 3396 h 185100"/>
              <a:gd name="connsiteX1-33" fmla="*/ 787699 w 787699"/>
              <a:gd name="connsiteY1-34" fmla="*/ 0 h 185100"/>
              <a:gd name="connsiteX2-35" fmla="*/ 787699 w 787699"/>
              <a:gd name="connsiteY2-36" fmla="*/ 166978 h 185100"/>
              <a:gd name="connsiteX3-37" fmla="*/ 95780 w 787699"/>
              <a:gd name="connsiteY3-38" fmla="*/ 185100 h 185100"/>
              <a:gd name="connsiteX4-39" fmla="*/ 0 w 787699"/>
              <a:gd name="connsiteY4-40" fmla="*/ 3396 h 185100"/>
              <a:gd name="connsiteX0-41" fmla="*/ 0 w 807473"/>
              <a:gd name="connsiteY0-42" fmla="*/ 11311 h 185100"/>
              <a:gd name="connsiteX1-43" fmla="*/ 807473 w 807473"/>
              <a:gd name="connsiteY1-44" fmla="*/ 0 h 185100"/>
              <a:gd name="connsiteX2-45" fmla="*/ 807473 w 807473"/>
              <a:gd name="connsiteY2-46" fmla="*/ 166978 h 185100"/>
              <a:gd name="connsiteX3-47" fmla="*/ 115554 w 807473"/>
              <a:gd name="connsiteY3-48" fmla="*/ 185100 h 185100"/>
              <a:gd name="connsiteX4-49" fmla="*/ 0 w 807473"/>
              <a:gd name="connsiteY4-50" fmla="*/ 11311 h 185100"/>
              <a:gd name="connsiteX0-51" fmla="*/ 0 w 807473"/>
              <a:gd name="connsiteY0-52" fmla="*/ 11311 h 186525"/>
              <a:gd name="connsiteX1-53" fmla="*/ 807473 w 807473"/>
              <a:gd name="connsiteY1-54" fmla="*/ 0 h 186525"/>
              <a:gd name="connsiteX2-55" fmla="*/ 807473 w 807473"/>
              <a:gd name="connsiteY2-56" fmla="*/ 166978 h 186525"/>
              <a:gd name="connsiteX3-57" fmla="*/ 109701 w 807473"/>
              <a:gd name="connsiteY3-58" fmla="*/ 186525 h 186525"/>
              <a:gd name="connsiteX4-59" fmla="*/ 0 w 807473"/>
              <a:gd name="connsiteY4-60" fmla="*/ 11311 h 18652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07473" h="186525">
                <a:moveTo>
                  <a:pt x="0" y="11311"/>
                </a:moveTo>
                <a:lnTo>
                  <a:pt x="807473" y="0"/>
                </a:lnTo>
                <a:lnTo>
                  <a:pt x="807473" y="166978"/>
                </a:lnTo>
                <a:lnTo>
                  <a:pt x="109701" y="186525"/>
                </a:lnTo>
                <a:lnTo>
                  <a:pt x="0" y="11311"/>
                </a:lnTo>
                <a:close/>
              </a:path>
            </a:pathLst>
          </a:custGeom>
          <a:solidFill>
            <a:srgbClr val="FFE463"/>
          </a:solidFill>
          <a:ln w="12700" cap="flat" cmpd="sng" algn="ctr">
            <a:noFill/>
            <a:prstDash val="solid"/>
            <a:miter lim="800000"/>
          </a:ln>
          <a:effectLst/>
        </p:spPr>
        <p:txBody>
          <a:bodyPr rtlCol="0" anchor="ctr"/>
          <a:lstStyle/>
          <a:p>
            <a:pPr algn="ctr" defTabSz="456565">
              <a:lnSpc>
                <a:spcPct val="130000"/>
              </a:lnSpc>
            </a:pPr>
            <a:endParaRPr lang="zh-CN" altLang="en-US" sz="3200">
              <a:solidFill>
                <a:srgbClr val="FFFFFF"/>
              </a:solidFill>
            </a:endParaRPr>
          </a:p>
        </p:txBody>
      </p:sp>
      <p:sp>
        <p:nvSpPr>
          <p:cNvPr id="15" name="等腰三角形 14">
            <a:extLst>
              <a:ext uri="{FF2B5EF4-FFF2-40B4-BE49-F238E27FC236}">
                <a16:creationId xmlns:a16="http://schemas.microsoft.com/office/drawing/2014/main" id="{DBCA778F-9E96-41AC-B681-8ECB13EA8BB8}"/>
              </a:ext>
            </a:extLst>
          </p:cNvPr>
          <p:cNvSpPr/>
          <p:nvPr>
            <p:custDataLst>
              <p:tags r:id="rId4"/>
            </p:custDataLst>
          </p:nvPr>
        </p:nvSpPr>
        <p:spPr>
          <a:xfrm rot="5400000">
            <a:off x="-48140" y="659055"/>
            <a:ext cx="736735" cy="635116"/>
          </a:xfrm>
          <a:prstGeom prst="triangle">
            <a:avLst/>
          </a:prstGeom>
          <a:solidFill>
            <a:srgbClr val="FFE463"/>
          </a:solidFill>
          <a:ln w="12700" cap="flat" cmpd="sng" algn="ctr">
            <a:noFill/>
            <a:prstDash val="solid"/>
            <a:miter lim="800000"/>
          </a:ln>
          <a:effectLst/>
        </p:spPr>
        <p:txBody>
          <a:bodyPr rtlCol="0" anchor="ctr"/>
          <a:lstStyle/>
          <a:p>
            <a:pPr algn="ctr" defTabSz="456565">
              <a:lnSpc>
                <a:spcPct val="130000"/>
              </a:lnSpc>
            </a:pPr>
            <a:endParaRPr lang="zh-CN" altLang="en-US" sz="3200" dirty="0">
              <a:solidFill>
                <a:srgbClr val="FFFFFF"/>
              </a:solidFill>
            </a:endParaRPr>
          </a:p>
        </p:txBody>
      </p:sp>
      <p:sp>
        <p:nvSpPr>
          <p:cNvPr id="3" name="矩形 2">
            <a:extLst>
              <a:ext uri="{FF2B5EF4-FFF2-40B4-BE49-F238E27FC236}">
                <a16:creationId xmlns:a16="http://schemas.microsoft.com/office/drawing/2014/main" id="{86BF7783-E7EC-4E25-8371-BA64DBB9C783}"/>
              </a:ext>
            </a:extLst>
          </p:cNvPr>
          <p:cNvSpPr/>
          <p:nvPr/>
        </p:nvSpPr>
        <p:spPr>
          <a:xfrm>
            <a:off x="444787" y="2701402"/>
            <a:ext cx="4811710" cy="2922404"/>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619861" y="538458"/>
            <a:ext cx="6966811" cy="55774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3199" cap="small" dirty="0">
                <a:solidFill>
                  <a:srgbClr val="5D9D2F"/>
                </a:solidFill>
                <a:latin typeface="华文新魏" panose="02010800040101010101" pitchFamily="2" charset="-122"/>
                <a:ea typeface="华文新魏" panose="02010800040101010101" pitchFamily="2" charset="-122"/>
              </a:rPr>
              <a:t>二、儿童期焦虑</a:t>
            </a:r>
            <a:endParaRPr lang="en-US" sz="31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279556" y="1274049"/>
            <a:ext cx="5816444" cy="1261884"/>
          </a:xfrm>
          <a:prstGeom prst="rect">
            <a:avLst/>
          </a:prstGeom>
          <a:noFill/>
        </p:spPr>
        <p:txBody>
          <a:bodyPr wrap="square" rtlCol="0">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（一）儿童期焦虑的概念</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儿童期焦虑是较常见的情绪障碍，是一种以恐惧不安为主的情绪体验，可通过躯体症状表现出来。</a:t>
            </a:r>
          </a:p>
          <a:p>
            <a:pPr defTabSz="914217"/>
            <a:endParaRPr lang="en-US" altLang="zh-CN" sz="2000" dirty="0">
              <a:solidFill>
                <a:srgbClr val="FF000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B8467DE4-503E-4790-9B1C-11C7453DBCDD}"/>
              </a:ext>
            </a:extLst>
          </p:cNvPr>
          <p:cNvSpPr/>
          <p:nvPr/>
        </p:nvSpPr>
        <p:spPr>
          <a:xfrm>
            <a:off x="5797710" y="1797576"/>
            <a:ext cx="6096000" cy="4001095"/>
          </a:xfrm>
          <a:prstGeom prst="rect">
            <a:avLst/>
          </a:prstGeom>
        </p:spPr>
        <p:txBody>
          <a:bodyPr>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（二）儿童期焦虑的表现</a:t>
            </a:r>
          </a:p>
          <a:p>
            <a:pPr defTabSz="914217"/>
            <a:r>
              <a:rPr lang="zh-CN" altLang="en-US" dirty="0">
                <a:solidFill>
                  <a:srgbClr val="00B050"/>
                </a:solidFill>
                <a:latin typeface="华文新魏" panose="02010800040101010101" pitchFamily="2" charset="-122"/>
                <a:ea typeface="华文新魏" panose="02010800040101010101" pitchFamily="2" charset="-122"/>
              </a:rPr>
              <a:t>分离性焦虑</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多见于学龄前儿童，表现为与亲人分离时深感不安，担心亲人离开后会发生不幸，亲人不在时拒不就寝，拒绝上幼儿园或上学，勉强送去时哭闹并出现自</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主神经系统功能紊乱症状。</a:t>
            </a:r>
          </a:p>
          <a:p>
            <a:pPr defTabSz="914217"/>
            <a:endParaRPr lang="en-US" altLang="zh-CN"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r>
              <a:rPr lang="zh-CN" altLang="en-US" dirty="0">
                <a:solidFill>
                  <a:srgbClr val="00B050"/>
                </a:solidFill>
                <a:latin typeface="华文新魏" panose="02010800040101010101" pitchFamily="2" charset="-122"/>
                <a:ea typeface="华文新魏" panose="02010800040101010101" pitchFamily="2" charset="-122"/>
              </a:rPr>
              <a:t>过度焦虑</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反应表现为对未来过分担心、忧虑和不切实际的烦恼。多见于学龄期儿童，担心学习成绩差、怕黑、怕孤独，常为一些小事烦恼不安、焦虑。孩子往往缺乏</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自信，对事物反应敏感，有自主神经系统功能紊乱表现。</a:t>
            </a:r>
          </a:p>
          <a:p>
            <a:pPr defTabSz="914217"/>
            <a:endParaRPr lang="en-US" altLang="zh-CN"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r>
              <a:rPr lang="zh-CN" altLang="en-US" dirty="0">
                <a:solidFill>
                  <a:srgbClr val="00B050"/>
                </a:solidFill>
                <a:latin typeface="华文新魏" panose="02010800040101010101" pitchFamily="2" charset="-122"/>
                <a:ea typeface="华文新魏" panose="02010800040101010101" pitchFamily="2" charset="-122"/>
              </a:rPr>
              <a:t>社交性焦虑</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孩子表现为与人接触或处在新环境时出现持久而过度的紧张不安、害怕，并试图回避，恐惧上幼儿园或上学，有明显的社交和适应困难。</a:t>
            </a:r>
            <a:endParaRPr lang="zh-CN" altLang="en-US" sz="700" dirty="0">
              <a:solidFill>
                <a:srgbClr val="000000">
                  <a:lumMod val="65000"/>
                  <a:lumOff val="35000"/>
                </a:srgb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1606988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down)">
                                      <p:cBhvr>
                                        <p:cTn id="28" dur="500"/>
                                        <p:tgtEl>
                                          <p:spTgt spid="1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4" grpId="0" animBg="1"/>
      <p:bldP spid="15" grpId="0" animBg="1"/>
      <p:bldP spid="3" grpId="0" animBg="1"/>
      <p:bldP spid="13" grpId="0"/>
      <p:bldP spid="18"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CFCEFD87-A2D6-456B-82EF-6712E76FF84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70" y="5489510"/>
            <a:ext cx="12192000" cy="1368490"/>
          </a:xfrm>
          <a:prstGeom prst="rect">
            <a:avLst/>
          </a:prstGeom>
        </p:spPr>
      </p:pic>
      <p:sp>
        <p:nvSpPr>
          <p:cNvPr id="15" name="矩形: 圆角 1128">
            <a:extLst>
              <a:ext uri="{FF2B5EF4-FFF2-40B4-BE49-F238E27FC236}">
                <a16:creationId xmlns:a16="http://schemas.microsoft.com/office/drawing/2014/main" id="{8FFDB07C-20C2-4506-BB04-D22D6F68E5B7}"/>
              </a:ext>
            </a:extLst>
          </p:cNvPr>
          <p:cNvSpPr/>
          <p:nvPr>
            <p:custDataLst>
              <p:tags r:id="rId1"/>
            </p:custDataLst>
          </p:nvPr>
        </p:nvSpPr>
        <p:spPr>
          <a:xfrm>
            <a:off x="6983095" y="1659890"/>
            <a:ext cx="4909121" cy="4032885"/>
          </a:xfrm>
          <a:prstGeom prst="roundRect">
            <a:avLst>
              <a:gd name="adj" fmla="val 4386"/>
            </a:avLst>
          </a:prstGeom>
          <a:solidFill>
            <a:sysClr val="window" lastClr="FFFFFF"/>
          </a:solidFill>
          <a:ln w="12700" cap="flat" cmpd="sng" algn="ctr">
            <a:solidFill>
              <a:srgbClr val="44546A">
                <a:lumMod val="75000"/>
              </a:srgbClr>
            </a:solidFill>
            <a:prstDash val="solid"/>
            <a:miter lim="800000"/>
          </a:ln>
          <a:effectLst>
            <a:outerShdw blurRad="50800" dist="76200" dir="5400000" algn="t" rotWithShape="0">
              <a:prstClr val="black">
                <a:alpha val="11000"/>
              </a:prstClr>
            </a:outerShdw>
          </a:effectLst>
        </p:spPr>
        <p:txBody>
          <a:bodyPr rtlCol="0" anchor="ctr"/>
          <a:lstStyle/>
          <a:p>
            <a:pPr algn="ctr"/>
            <a:endParaRPr lang="zh-CN" altLang="en-US"/>
          </a:p>
        </p:txBody>
      </p:sp>
      <p:sp>
        <p:nvSpPr>
          <p:cNvPr id="9" name="任意多边形: 形状 8">
            <a:extLst>
              <a:ext uri="{FF2B5EF4-FFF2-40B4-BE49-F238E27FC236}">
                <a16:creationId xmlns:a16="http://schemas.microsoft.com/office/drawing/2014/main" id="{E9BDF9ED-E490-44ED-AA78-60A33B8E1B1E}"/>
              </a:ext>
            </a:extLst>
          </p:cNvPr>
          <p:cNvSpPr/>
          <p:nvPr>
            <p:custDataLst>
              <p:tags r:id="rId2"/>
            </p:custDataLst>
          </p:nvPr>
        </p:nvSpPr>
        <p:spPr>
          <a:xfrm flipH="1" flipV="1">
            <a:off x="13970" y="13335"/>
            <a:ext cx="3451225" cy="6858000"/>
          </a:xfrm>
          <a:custGeom>
            <a:avLst/>
            <a:gdLst>
              <a:gd name="connsiteX0" fmla="*/ 3417548 w 3451226"/>
              <a:gd name="connsiteY0" fmla="*/ 0 h 6857999"/>
              <a:gd name="connsiteX1" fmla="*/ 3451226 w 3451226"/>
              <a:gd name="connsiteY1" fmla="*/ 0 h 6857999"/>
              <a:gd name="connsiteX2" fmla="*/ 3451226 w 3451226"/>
              <a:gd name="connsiteY2" fmla="*/ 6805797 h 6857999"/>
              <a:gd name="connsiteX3" fmla="*/ 3425212 w 3451226"/>
              <a:gd name="connsiteY3" fmla="*/ 6857999 h 6857999"/>
              <a:gd name="connsiteX4" fmla="*/ 0 w 3451226"/>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226" h="6857999">
                <a:moveTo>
                  <a:pt x="3417548" y="0"/>
                </a:moveTo>
                <a:lnTo>
                  <a:pt x="3451226" y="0"/>
                </a:lnTo>
                <a:lnTo>
                  <a:pt x="3451226" y="6805797"/>
                </a:lnTo>
                <a:lnTo>
                  <a:pt x="3425212" y="6857999"/>
                </a:lnTo>
                <a:lnTo>
                  <a:pt x="0" y="6857999"/>
                </a:lnTo>
                <a:close/>
              </a:path>
            </a:pathLst>
          </a:custGeom>
          <a:solidFill>
            <a:srgbClr val="92D050">
              <a:alpha val="20000"/>
            </a:srgbClr>
          </a:solidFill>
          <a:ln w="12700" cap="flat" cmpd="sng" algn="ctr">
            <a:noFill/>
            <a:prstDash val="solid"/>
            <a:miter lim="800000"/>
          </a:ln>
          <a:effectLst>
            <a:outerShdw blurRad="406400" dist="292100" algn="l" rotWithShape="0">
              <a:prstClr val="black">
                <a:alpha val="4000"/>
              </a:prstClr>
            </a:outerShdw>
          </a:effectLst>
        </p:spPr>
        <p:txBody>
          <a:bodyPr wrap="square" rtlCol="0" anchor="ctr">
            <a:noAutofit/>
          </a:bodyPr>
          <a:lstStyle/>
          <a:p>
            <a:pPr algn="ctr"/>
            <a:endParaRPr lang="zh-CN" altLang="en-US"/>
          </a:p>
        </p:txBody>
      </p:sp>
      <p:sp>
        <p:nvSpPr>
          <p:cNvPr id="11" name="任意多边形: 形状 10">
            <a:extLst>
              <a:ext uri="{FF2B5EF4-FFF2-40B4-BE49-F238E27FC236}">
                <a16:creationId xmlns:a16="http://schemas.microsoft.com/office/drawing/2014/main" id="{C89E052B-AD7B-4376-AC22-FFB0CE3C0E9C}"/>
              </a:ext>
            </a:extLst>
          </p:cNvPr>
          <p:cNvSpPr/>
          <p:nvPr>
            <p:custDataLst>
              <p:tags r:id="rId3"/>
            </p:custDataLst>
          </p:nvPr>
        </p:nvSpPr>
        <p:spPr>
          <a:xfrm>
            <a:off x="8740775" y="-13335"/>
            <a:ext cx="3451225" cy="6858000"/>
          </a:xfrm>
          <a:custGeom>
            <a:avLst/>
            <a:gdLst>
              <a:gd name="connsiteX0" fmla="*/ 3417548 w 3451226"/>
              <a:gd name="connsiteY0" fmla="*/ 0 h 6857999"/>
              <a:gd name="connsiteX1" fmla="*/ 3451226 w 3451226"/>
              <a:gd name="connsiteY1" fmla="*/ 0 h 6857999"/>
              <a:gd name="connsiteX2" fmla="*/ 3451226 w 3451226"/>
              <a:gd name="connsiteY2" fmla="*/ 6805797 h 6857999"/>
              <a:gd name="connsiteX3" fmla="*/ 3425212 w 3451226"/>
              <a:gd name="connsiteY3" fmla="*/ 6857999 h 6857999"/>
              <a:gd name="connsiteX4" fmla="*/ 0 w 3451226"/>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226" h="6857999">
                <a:moveTo>
                  <a:pt x="3417548" y="0"/>
                </a:moveTo>
                <a:lnTo>
                  <a:pt x="3451226" y="0"/>
                </a:lnTo>
                <a:lnTo>
                  <a:pt x="3451226" y="6805797"/>
                </a:lnTo>
                <a:lnTo>
                  <a:pt x="3425212" y="6857999"/>
                </a:lnTo>
                <a:lnTo>
                  <a:pt x="0" y="6857999"/>
                </a:lnTo>
                <a:close/>
              </a:path>
            </a:pathLst>
          </a:custGeom>
          <a:solidFill>
            <a:srgbClr val="92D050">
              <a:alpha val="40000"/>
            </a:srgbClr>
          </a:solidFill>
          <a:ln w="12700" cap="flat" cmpd="sng" algn="ctr">
            <a:noFill/>
            <a:prstDash val="solid"/>
            <a:miter lim="800000"/>
          </a:ln>
          <a:effectLst>
            <a:outerShdw blurRad="406400" dist="292100" algn="l" rotWithShape="0">
              <a:prstClr val="black">
                <a:alpha val="4000"/>
              </a:prstClr>
            </a:outerShdw>
          </a:effectLst>
        </p:spPr>
        <p:txBody>
          <a:bodyPr wrap="square" rtlCol="0" anchor="ctr">
            <a:noAutofit/>
          </a:bodyPr>
          <a:lstStyle/>
          <a:p>
            <a:pPr algn="ctr"/>
            <a:endParaRPr lang="zh-CN" altLang="en-US"/>
          </a:p>
        </p:txBody>
      </p:sp>
      <p:sp>
        <p:nvSpPr>
          <p:cNvPr id="12" name="斜纹 11">
            <a:extLst>
              <a:ext uri="{FF2B5EF4-FFF2-40B4-BE49-F238E27FC236}">
                <a16:creationId xmlns:a16="http://schemas.microsoft.com/office/drawing/2014/main" id="{90A69CFA-8C6B-4B9E-9BAB-608C4F65C212}"/>
              </a:ext>
            </a:extLst>
          </p:cNvPr>
          <p:cNvSpPr/>
          <p:nvPr>
            <p:custDataLst>
              <p:tags r:id="rId4"/>
            </p:custDataLst>
          </p:nvPr>
        </p:nvSpPr>
        <p:spPr>
          <a:xfrm rot="8100000">
            <a:off x="-244063" y="707807"/>
            <a:ext cx="488126" cy="488126"/>
          </a:xfrm>
          <a:prstGeom prst="diagStripe">
            <a:avLst/>
          </a:prstGeom>
          <a:solidFill>
            <a:srgbClr val="92D050"/>
          </a:solidFill>
          <a:ln w="12700" cap="flat" cmpd="sng" algn="ctr">
            <a:noFill/>
            <a:prstDash val="solid"/>
            <a:miter lim="800000"/>
          </a:ln>
          <a:effectLst/>
        </p:spPr>
        <p:txBody>
          <a:bodyPr rtlCol="0" anchor="ctr"/>
          <a:lstStyle/>
          <a:p>
            <a:pPr algn="ctr"/>
            <a:endParaRPr kumimoji="1" lang="zh-CN" altLang="en-US">
              <a:solidFill>
                <a:sysClr val="windowText" lastClr="000000"/>
              </a:solidFill>
            </a:endParaRPr>
          </a:p>
        </p:txBody>
      </p:sp>
      <p:sp>
        <p:nvSpPr>
          <p:cNvPr id="13" name="矩形: 圆角 1127">
            <a:extLst>
              <a:ext uri="{FF2B5EF4-FFF2-40B4-BE49-F238E27FC236}">
                <a16:creationId xmlns:a16="http://schemas.microsoft.com/office/drawing/2014/main" id="{558904FF-38D1-4F17-AE4F-E484F462A03E}"/>
              </a:ext>
            </a:extLst>
          </p:cNvPr>
          <p:cNvSpPr/>
          <p:nvPr>
            <p:custDataLst>
              <p:tags r:id="rId5"/>
            </p:custDataLst>
          </p:nvPr>
        </p:nvSpPr>
        <p:spPr>
          <a:xfrm>
            <a:off x="1201420" y="1679575"/>
            <a:ext cx="5257800" cy="4031615"/>
          </a:xfrm>
          <a:prstGeom prst="roundRect">
            <a:avLst>
              <a:gd name="adj" fmla="val 4386"/>
            </a:avLst>
          </a:prstGeom>
          <a:solidFill>
            <a:sysClr val="window" lastClr="FFFFFF">
              <a:alpha val="50000"/>
            </a:sysClr>
          </a:solidFill>
          <a:ln w="12700" cap="flat" cmpd="sng" algn="ctr">
            <a:solidFill>
              <a:srgbClr val="44546A">
                <a:lumMod val="75000"/>
              </a:srgbClr>
            </a:solidFill>
            <a:prstDash val="solid"/>
            <a:miter lim="800000"/>
          </a:ln>
          <a:effectLst>
            <a:outerShdw blurRad="50800" dist="76200" dir="5400000" algn="t" rotWithShape="0">
              <a:prstClr val="black">
                <a:alpha val="8000"/>
              </a:prstClr>
            </a:outerShdw>
          </a:effectLst>
        </p:spPr>
        <p:txBody>
          <a:bodyPr rtlCol="0" anchor="ctr"/>
          <a:lstStyle/>
          <a:p>
            <a:pPr algn="ctr"/>
            <a:endParaRPr lang="zh-CN" altLang="en-US"/>
          </a:p>
        </p:txBody>
      </p:sp>
      <p:sp>
        <p:nvSpPr>
          <p:cNvPr id="14" name="同心圆 262">
            <a:extLst>
              <a:ext uri="{FF2B5EF4-FFF2-40B4-BE49-F238E27FC236}">
                <a16:creationId xmlns:a16="http://schemas.microsoft.com/office/drawing/2014/main" id="{58B13B24-82B8-4C83-B473-5A2118A4F813}"/>
              </a:ext>
            </a:extLst>
          </p:cNvPr>
          <p:cNvSpPr/>
          <p:nvPr>
            <p:custDataLst>
              <p:tags r:id="rId6"/>
            </p:custDataLst>
          </p:nvPr>
        </p:nvSpPr>
        <p:spPr>
          <a:xfrm>
            <a:off x="1265555" y="1743075"/>
            <a:ext cx="300990" cy="300990"/>
          </a:xfrm>
          <a:prstGeom prst="donut">
            <a:avLst/>
          </a:prstGeom>
          <a:solidFill>
            <a:srgbClr val="00B050"/>
          </a:solidFill>
          <a:ln w="25400" cap="flat" cmpd="sng" algn="ctr">
            <a:solidFill>
              <a:sysClr val="window" lastClr="FFFFFF"/>
            </a:solidFill>
            <a:prstDash val="solid"/>
            <a:miter lim="800000"/>
          </a:ln>
          <a:effectLst/>
        </p:spPr>
        <p:txBody>
          <a:bodyPr rtlCol="0" anchor="ctr"/>
          <a:lstStyle/>
          <a:p>
            <a:pPr algn="ctr"/>
            <a:endParaRPr kumimoji="1" lang="zh-CN" altLang="en-US">
              <a:solidFill>
                <a:sysClr val="windowText" lastClr="000000"/>
              </a:solidFill>
            </a:endParaRPr>
          </a:p>
        </p:txBody>
      </p:sp>
      <p:sp>
        <p:nvSpPr>
          <p:cNvPr id="3" name="矩形 2">
            <a:extLst>
              <a:ext uri="{FF2B5EF4-FFF2-40B4-BE49-F238E27FC236}">
                <a16:creationId xmlns:a16="http://schemas.microsoft.com/office/drawing/2014/main" id="{86BF7783-E7EC-4E25-8371-BA64DBB9C783}"/>
              </a:ext>
            </a:extLst>
          </p:cNvPr>
          <p:cNvSpPr/>
          <p:nvPr/>
        </p:nvSpPr>
        <p:spPr>
          <a:xfrm>
            <a:off x="7260396" y="1967798"/>
            <a:ext cx="4474403" cy="3501510"/>
          </a:xfrm>
          <a:prstGeom prst="rect">
            <a:avLst/>
          </a:prstGeom>
          <a:blipFill dpi="0" rotWithShape="1">
            <a:blip r:embed="rId10"/>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1478861" y="1893570"/>
            <a:ext cx="5137775" cy="3662541"/>
          </a:xfrm>
          <a:prstGeom prst="rect">
            <a:avLst/>
          </a:prstGeom>
          <a:noFill/>
        </p:spPr>
        <p:txBody>
          <a:bodyPr wrap="square" rtlCol="0">
            <a:spAutoFit/>
          </a:bodyPr>
          <a:lstStyle/>
          <a:p>
            <a:pPr defTabSz="914217"/>
            <a:r>
              <a:rPr lang="en-US" altLang="zh-CN" sz="2400" dirty="0">
                <a:solidFill>
                  <a:srgbClr val="00B0F0"/>
                </a:solidFill>
                <a:latin typeface="华文新魏" panose="02010800040101010101" pitchFamily="2" charset="-122"/>
                <a:ea typeface="华文新魏" panose="02010800040101010101" pitchFamily="2" charset="-122"/>
              </a:rPr>
              <a:t>1. </a:t>
            </a:r>
            <a:r>
              <a:rPr lang="zh-CN" altLang="en-US" sz="2400" dirty="0">
                <a:solidFill>
                  <a:srgbClr val="00B0F0"/>
                </a:solidFill>
                <a:latin typeface="华文新魏" panose="02010800040101010101" pitchFamily="2" charset="-122"/>
                <a:ea typeface="华文新魏" panose="02010800040101010101" pitchFamily="2" charset="-122"/>
              </a:rPr>
              <a:t>遗传因素</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焦虑症父母所生子女患焦虑症的比例较正常家庭高，家庭中有焦虑症病史的，也会对后代产生一定的影响。</a:t>
            </a:r>
          </a:p>
          <a:p>
            <a:pPr defTabSz="914217"/>
            <a:endParaRPr lang="en-US" altLang="zh-CN" sz="2400" dirty="0">
              <a:solidFill>
                <a:srgbClr val="00B0F0"/>
              </a:solidFill>
              <a:latin typeface="华文新魏" panose="02010800040101010101" pitchFamily="2" charset="-122"/>
              <a:ea typeface="华文新魏" panose="02010800040101010101" pitchFamily="2" charset="-122"/>
            </a:endParaRPr>
          </a:p>
          <a:p>
            <a:pPr defTabSz="914217"/>
            <a:r>
              <a:rPr lang="en-US" altLang="zh-CN" sz="2400" dirty="0">
                <a:solidFill>
                  <a:srgbClr val="00B0F0"/>
                </a:solidFill>
                <a:latin typeface="华文新魏" panose="02010800040101010101" pitchFamily="2" charset="-122"/>
                <a:ea typeface="华文新魏" panose="02010800040101010101" pitchFamily="2" charset="-122"/>
              </a:rPr>
              <a:t>2. </a:t>
            </a:r>
            <a:r>
              <a:rPr lang="zh-CN" altLang="en-US" sz="2400" dirty="0">
                <a:solidFill>
                  <a:srgbClr val="00B0F0"/>
                </a:solidFill>
                <a:latin typeface="华文新魏" panose="02010800040101010101" pitchFamily="2" charset="-122"/>
                <a:ea typeface="华文新魏" panose="02010800040101010101" pitchFamily="2" charset="-122"/>
              </a:rPr>
              <a:t>心理社会因素</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孩子往往是性格内向和情绪不稳定者，在家庭或学校等环境中遇到应激情况时产生焦虑情绪，并表现为逃避或依恋行为。部分孩子在发病前有急性惊吓史，如与父母突然分离、亲人病故、不幸事故等。</a:t>
            </a:r>
            <a:endParaRPr lang="zh-CN" altLang="en-US" sz="1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5" name="矩形 4">
            <a:extLst>
              <a:ext uri="{FF2B5EF4-FFF2-40B4-BE49-F238E27FC236}">
                <a16:creationId xmlns:a16="http://schemas.microsoft.com/office/drawing/2014/main" id="{F0704F63-6A13-43D1-A665-B4CEF546035E}"/>
              </a:ext>
            </a:extLst>
          </p:cNvPr>
          <p:cNvSpPr/>
          <p:nvPr/>
        </p:nvSpPr>
        <p:spPr>
          <a:xfrm>
            <a:off x="13970" y="659482"/>
            <a:ext cx="4698722"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（三）儿童期焦虑的原因</a:t>
            </a:r>
          </a:p>
        </p:txBody>
      </p:sp>
    </p:spTree>
    <p:extLst>
      <p:ext uri="{BB962C8B-B14F-4D97-AF65-F5344CB8AC3E}">
        <p14:creationId xmlns:p14="http://schemas.microsoft.com/office/powerpoint/2010/main" val="3141433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down)">
                                      <p:cBhvr>
                                        <p:cTn id="16" dur="500"/>
                                        <p:tgtEl>
                                          <p:spTgt spid="1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down)">
                                      <p:cBhvr>
                                        <p:cTn id="28" dur="500"/>
                                        <p:tgtEl>
                                          <p:spTgt spid="13"/>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P spid="11" grpId="0" animBg="1"/>
      <p:bldP spid="12" grpId="0" animBg="1"/>
      <p:bldP spid="13" grpId="0" animBg="1"/>
      <p:bldP spid="14" grpId="0" animBg="1"/>
      <p:bldP spid="3" grpId="0" animBg="1"/>
      <p:bldP spid="16"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FAD24BC1-85A6-4414-B27D-5A09F0183F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15" y="5499252"/>
            <a:ext cx="12192000" cy="1368490"/>
          </a:xfrm>
          <a:prstGeom prst="rect">
            <a:avLst/>
          </a:prstGeom>
        </p:spPr>
      </p:pic>
      <p:sp>
        <p:nvSpPr>
          <p:cNvPr id="9" name="Freeform 53">
            <a:extLst>
              <a:ext uri="{FF2B5EF4-FFF2-40B4-BE49-F238E27FC236}">
                <a16:creationId xmlns:a16="http://schemas.microsoft.com/office/drawing/2014/main" id="{76AE6084-8168-40B7-87F6-BDCB384AE95D}"/>
              </a:ext>
            </a:extLst>
          </p:cNvPr>
          <p:cNvSpPr/>
          <p:nvPr>
            <p:custDataLst>
              <p:tags r:id="rId1"/>
            </p:custDataLst>
          </p:nvPr>
        </p:nvSpPr>
        <p:spPr bwMode="auto">
          <a:xfrm rot="5400000">
            <a:off x="1891961" y="3043118"/>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25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a:extLst>
              <a:ext uri="{FF2B5EF4-FFF2-40B4-BE49-F238E27FC236}">
                <a16:creationId xmlns:a16="http://schemas.microsoft.com/office/drawing/2014/main" id="{86CFE65D-FB34-4234-AC26-0BAB195BE1E6}"/>
              </a:ext>
            </a:extLst>
          </p:cNvPr>
          <p:cNvSpPr/>
          <p:nvPr>
            <p:custDataLst>
              <p:tags r:id="rId2"/>
            </p:custDataLst>
          </p:nvPr>
        </p:nvSpPr>
        <p:spPr bwMode="auto">
          <a:xfrm>
            <a:off x="8757236" y="128166"/>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30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EF7F6453-BD88-4855-A73E-D3B9BA45082D}"/>
              </a:ext>
            </a:extLst>
          </p:cNvPr>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a:extLst>
              <a:ext uri="{FF2B5EF4-FFF2-40B4-BE49-F238E27FC236}">
                <a16:creationId xmlns:a16="http://schemas.microsoft.com/office/drawing/2014/main" id="{8618A64C-6D80-4A70-8CD9-B1B8788CF43A}"/>
              </a:ext>
            </a:extLst>
          </p:cNvPr>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914251" y="153333"/>
            <a:ext cx="1300785" cy="962402"/>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713162" y="1509023"/>
            <a:ext cx="11039580" cy="4062651"/>
          </a:xfrm>
          <a:prstGeom prst="rect">
            <a:avLst/>
          </a:prstGeom>
          <a:noFill/>
        </p:spPr>
        <p:txBody>
          <a:bodyPr wrap="square" rtlCol="0">
            <a:spAutoFit/>
          </a:bodyPr>
          <a:lstStyle/>
          <a:p>
            <a:pPr defTabSz="914217"/>
            <a:r>
              <a:rPr lang="en-US" altLang="zh-CN" sz="2400" dirty="0">
                <a:solidFill>
                  <a:srgbClr val="00B0F0"/>
                </a:solidFill>
                <a:latin typeface="华文新魏" panose="02010800040101010101" pitchFamily="2" charset="-122"/>
                <a:ea typeface="华文新魏" panose="02010800040101010101" pitchFamily="2" charset="-122"/>
              </a:rPr>
              <a:t>1. </a:t>
            </a:r>
            <a:r>
              <a:rPr lang="zh-CN" altLang="en-US" sz="2400" dirty="0">
                <a:solidFill>
                  <a:srgbClr val="00B0F0"/>
                </a:solidFill>
                <a:latin typeface="华文新魏" panose="02010800040101010101" pitchFamily="2" charset="-122"/>
                <a:ea typeface="华文新魏" panose="02010800040101010101" pitchFamily="2" charset="-122"/>
              </a:rPr>
              <a:t>不要对孩子要求太高</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父母望子成龙的心情可以理解，但应该看到，孩子准备考试已投入了很多，即使达不到理想的成绩，只要尽力就行了。千万不要对孩子唠唠叨叨，嘲讽挖苦，或者板着脸不搭理，这样会使孩子感到压抑，或是出于逆反心理而对抗，加重孩子的焦虑。</a:t>
            </a:r>
          </a:p>
          <a:p>
            <a:pPr defTabSz="914217"/>
            <a:r>
              <a:rPr lang="en-US" altLang="zh-CN" sz="2400" dirty="0">
                <a:solidFill>
                  <a:srgbClr val="00B0F0"/>
                </a:solidFill>
                <a:latin typeface="华文新魏" panose="02010800040101010101" pitchFamily="2" charset="-122"/>
                <a:ea typeface="华文新魏" panose="02010800040101010101" pitchFamily="2" charset="-122"/>
              </a:rPr>
              <a:t>2. </a:t>
            </a:r>
            <a:r>
              <a:rPr lang="zh-CN" altLang="en-US" sz="2400" dirty="0">
                <a:solidFill>
                  <a:srgbClr val="00B0F0"/>
                </a:solidFill>
                <a:latin typeface="华文新魏" panose="02010800040101010101" pitchFamily="2" charset="-122"/>
                <a:ea typeface="华文新魏" panose="02010800040101010101" pitchFamily="2" charset="-122"/>
              </a:rPr>
              <a:t>创造良好的家庭环境</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孩子整体素质的基础，是从小在父母身边耳濡目染，受父母潜移默化的熏陶。要想把孩子培养成自信、豁达、活泼、开朗的人，家庭环境一定要整洁、朴实、条理、明快；家庭成员之间要和睦、民主、互敬、互助。</a:t>
            </a:r>
          </a:p>
          <a:p>
            <a:pPr defTabSz="914217"/>
            <a:r>
              <a:rPr lang="en-US" altLang="zh-CN" sz="2400" dirty="0">
                <a:solidFill>
                  <a:srgbClr val="00B0F0"/>
                </a:solidFill>
                <a:latin typeface="华文新魏" panose="02010800040101010101" pitchFamily="2" charset="-122"/>
                <a:ea typeface="华文新魏" panose="02010800040101010101" pitchFamily="2" charset="-122"/>
              </a:rPr>
              <a:t>3. </a:t>
            </a:r>
            <a:r>
              <a:rPr lang="zh-CN" altLang="en-US" sz="2400" dirty="0">
                <a:solidFill>
                  <a:srgbClr val="00B0F0"/>
                </a:solidFill>
                <a:latin typeface="华文新魏" panose="02010800040101010101" pitchFamily="2" charset="-122"/>
                <a:ea typeface="华文新魏" panose="02010800040101010101" pitchFamily="2" charset="-122"/>
              </a:rPr>
              <a:t>积极的引导</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在孩子入园之前要让孩子知道幼儿园是个有趣的地方，有很多小伙伴在一起玩游戏，老师阿姨还会和大家一起做很多有意义的活动，可以学本领，使孩子对幼儿园留下一个好印象，并且产生向往与期待。</a:t>
            </a:r>
          </a:p>
          <a:p>
            <a:pPr defTabSz="914217"/>
            <a:r>
              <a:rPr lang="en-US" altLang="zh-CN" sz="2400" dirty="0">
                <a:solidFill>
                  <a:srgbClr val="00B0F0"/>
                </a:solidFill>
                <a:latin typeface="华文新魏" panose="02010800040101010101" pitchFamily="2" charset="-122"/>
                <a:ea typeface="华文新魏" panose="02010800040101010101" pitchFamily="2" charset="-122"/>
              </a:rPr>
              <a:t>4. </a:t>
            </a:r>
            <a:r>
              <a:rPr lang="zh-CN" altLang="en-US" sz="2400" dirty="0">
                <a:solidFill>
                  <a:srgbClr val="00B0F0"/>
                </a:solidFill>
                <a:latin typeface="华文新魏" panose="02010800040101010101" pitchFamily="2" charset="-122"/>
                <a:ea typeface="华文新魏" panose="02010800040101010101" pitchFamily="2" charset="-122"/>
              </a:rPr>
              <a:t>降低亲子依恋强度并形成新的依恋关系</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因为孩子将父母作为自己安全的港湾，所有的事情都依靠父母来完成，所以在父母离开时便会产生这种分离焦虑。因而降低亲子依恋程度，是首先要考虑的事情。</a:t>
            </a:r>
            <a:endParaRPr lang="zh-CN" altLang="en-US" sz="2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5" name="矩形 4">
            <a:extLst>
              <a:ext uri="{FF2B5EF4-FFF2-40B4-BE49-F238E27FC236}">
                <a16:creationId xmlns:a16="http://schemas.microsoft.com/office/drawing/2014/main" id="{077E3E69-57B0-4A69-A67A-01DE396FF6D0}"/>
              </a:ext>
            </a:extLst>
          </p:cNvPr>
          <p:cNvSpPr/>
          <p:nvPr/>
        </p:nvSpPr>
        <p:spPr>
          <a:xfrm>
            <a:off x="2320563" y="345308"/>
            <a:ext cx="4698722"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（四）儿童期焦虑的干预</a:t>
            </a:r>
          </a:p>
        </p:txBody>
      </p:sp>
    </p:spTree>
    <p:extLst>
      <p:ext uri="{BB962C8B-B14F-4D97-AF65-F5344CB8AC3E}">
        <p14:creationId xmlns:p14="http://schemas.microsoft.com/office/powerpoint/2010/main" val="1614852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randombar(horizontal)">
                                      <p:cBhvr>
                                        <p:cTn id="10" dur="500"/>
                                        <p:tgtEl>
                                          <p:spTgt spid="16"/>
                                        </p:tgtEl>
                                      </p:cBhvr>
                                    </p:animEffect>
                                  </p:childTnLst>
                                </p:cTn>
                              </p:par>
                              <p:par>
                                <p:cTn id="11" presetID="14" presetClass="entr" presetSubtype="1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randombar(horizontal)">
                                      <p:cBhvr>
                                        <p:cTn id="19" dur="500"/>
                                        <p:tgtEl>
                                          <p:spTgt spid="11"/>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par>
                                <p:cTn id="23" presetID="14" presetClass="entr" presetSubtype="1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randombar(horizontal)">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6"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63984F"/>
        </a:solidFill>
        <a:effectLst/>
      </p:bgPr>
    </p:bg>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sp>
        <p:nvSpPr>
          <p:cNvPr id="16" name="Shape 18"/>
          <p:cNvSpPr/>
          <p:nvPr/>
        </p:nvSpPr>
        <p:spPr>
          <a:xfrm>
            <a:off x="4427947" y="1687094"/>
            <a:ext cx="4228120" cy="530639"/>
          </a:xfrm>
          <a:prstGeom prst="roundRect">
            <a:avLst>
              <a:gd name="adj" fmla="val 50000"/>
            </a:avLst>
          </a:prstGeom>
          <a:solidFill>
            <a:srgbClr val="519B5C"/>
          </a:solidFill>
          <a:ln w="12700" cap="flat">
            <a:solidFill>
              <a:srgbClr val="5D9D2F"/>
            </a:solidFill>
            <a:prstDash val="solid"/>
            <a:miter lim="400000"/>
          </a:ln>
          <a:effectLst/>
        </p:spPr>
        <p:txBody>
          <a:bodyPr wrap="square" lIns="19046" tIns="19046" rIns="19046" bIns="19046" numCol="1" anchor="ctr">
            <a:noAutofit/>
          </a:bodyPr>
          <a:lstStyle/>
          <a:p>
            <a:pPr defTabSz="914217">
              <a:defRPr/>
            </a:pPr>
            <a:endParaRPr sz="1750" kern="0">
              <a:solidFill>
                <a:srgbClr val="FFFFFF"/>
              </a:solidFill>
              <a:latin typeface="华文新魏" panose="02010800040101010101" pitchFamily="2" charset="-122"/>
              <a:ea typeface="华文新魏" panose="02010800040101010101" pitchFamily="2" charset="-122"/>
            </a:endParaRPr>
          </a:p>
        </p:txBody>
      </p:sp>
      <p:sp>
        <p:nvSpPr>
          <p:cNvPr id="10" name="Shape 18"/>
          <p:cNvSpPr/>
          <p:nvPr/>
        </p:nvSpPr>
        <p:spPr>
          <a:xfrm>
            <a:off x="4427945" y="993086"/>
            <a:ext cx="4228121" cy="530639"/>
          </a:xfrm>
          <a:prstGeom prst="roundRect">
            <a:avLst>
              <a:gd name="adj" fmla="val 50000"/>
            </a:avLst>
          </a:prstGeom>
          <a:solidFill>
            <a:srgbClr val="519B5C"/>
          </a:solidFill>
          <a:ln w="12700" cap="flat">
            <a:solidFill>
              <a:srgbClr val="5D9D2F"/>
            </a:solidFill>
            <a:prstDash val="solid"/>
            <a:miter lim="400000"/>
          </a:ln>
          <a:effectLst/>
        </p:spPr>
        <p:txBody>
          <a:bodyPr wrap="square" lIns="19046" tIns="19046" rIns="19046" bIns="19046" numCol="1" anchor="ctr">
            <a:noAutofit/>
          </a:bodyPr>
          <a:lstStyle/>
          <a:p>
            <a:pPr defTabSz="914217">
              <a:defRPr/>
            </a:pPr>
            <a:endParaRPr sz="1750" kern="0">
              <a:solidFill>
                <a:srgbClr val="FFFFFF"/>
              </a:solidFill>
              <a:latin typeface="华文新魏" panose="02010800040101010101" pitchFamily="2" charset="-122"/>
              <a:ea typeface="华文新魏" panose="02010800040101010101" pitchFamily="2" charset="-122"/>
            </a:endParaRPr>
          </a:p>
        </p:txBody>
      </p:sp>
      <p:sp>
        <p:nvSpPr>
          <p:cNvPr id="35" name="矩形 34"/>
          <p:cNvSpPr/>
          <p:nvPr/>
        </p:nvSpPr>
        <p:spPr>
          <a:xfrm>
            <a:off x="2266014" y="1710079"/>
            <a:ext cx="2280922" cy="108264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r>
              <a:rPr kumimoji="1" lang="zh-CN" altLang="en-US" sz="4799" dirty="0">
                <a:solidFill>
                  <a:srgbClr val="519B5C"/>
                </a:solidFill>
                <a:latin typeface="华文新魏" panose="02010800040101010101" pitchFamily="2" charset="-122"/>
                <a:ea typeface="华文新魏" panose="02010800040101010101" pitchFamily="2" charset="-122"/>
              </a:rPr>
              <a:t>目录</a:t>
            </a:r>
            <a:r>
              <a:rPr kumimoji="1" lang="en-US" altLang="zh-CN" sz="4399" dirty="0">
                <a:solidFill>
                  <a:srgbClr val="519B5C"/>
                </a:solidFill>
                <a:latin typeface="华文新魏" panose="02010800040101010101" pitchFamily="2" charset="-122"/>
                <a:ea typeface="华文新魏" panose="02010800040101010101" pitchFamily="2" charset="-122"/>
              </a:rPr>
              <a:t>/</a:t>
            </a:r>
          </a:p>
          <a:p>
            <a:pPr algn="ctr" defTabSz="914217"/>
            <a:r>
              <a:rPr kumimoji="1" lang="en-US" altLang="zh-CN" sz="2000" dirty="0">
                <a:solidFill>
                  <a:srgbClr val="519B5C"/>
                </a:solidFill>
                <a:latin typeface="华文新魏" panose="02010800040101010101" pitchFamily="2" charset="-122"/>
                <a:ea typeface="华文新魏" panose="02010800040101010101" pitchFamily="2" charset="-122"/>
              </a:rPr>
              <a:t>DIRECTORY</a:t>
            </a:r>
          </a:p>
        </p:txBody>
      </p:sp>
      <p:sp>
        <p:nvSpPr>
          <p:cNvPr id="37" name="文本框 3"/>
          <p:cNvSpPr txBox="1"/>
          <p:nvPr/>
        </p:nvSpPr>
        <p:spPr>
          <a:xfrm>
            <a:off x="3681453" y="1006891"/>
            <a:ext cx="5687729" cy="461558"/>
          </a:xfrm>
          <a:prstGeom prst="rect">
            <a:avLst/>
          </a:prstGeom>
          <a:noFill/>
          <a:ln w="38100">
            <a:noFill/>
          </a:ln>
        </p:spPr>
        <p:txBody>
          <a:bodyPr wrap="square" rtlCol="0">
            <a:spAutoFit/>
          </a:bodyPr>
          <a:lstStyle/>
          <a:p>
            <a:pPr algn="ctr" defTabSz="914217"/>
            <a:r>
              <a:rPr kumimoji="1" lang="zh-CN" altLang="en-US" sz="2400" dirty="0">
                <a:solidFill>
                  <a:srgbClr val="FFFFFF"/>
                </a:solidFill>
                <a:latin typeface="华文新魏" panose="02010800040101010101" pitchFamily="2" charset="-122"/>
                <a:ea typeface="华文新魏" panose="02010800040101010101" pitchFamily="2" charset="-122"/>
              </a:rPr>
              <a:t>认知发展障碍</a:t>
            </a:r>
          </a:p>
        </p:txBody>
      </p:sp>
      <p:sp>
        <p:nvSpPr>
          <p:cNvPr id="54" name="文本框 4"/>
          <p:cNvSpPr txBox="1"/>
          <p:nvPr/>
        </p:nvSpPr>
        <p:spPr>
          <a:xfrm>
            <a:off x="4259410" y="1708153"/>
            <a:ext cx="4531815" cy="461558"/>
          </a:xfrm>
          <a:prstGeom prst="rect">
            <a:avLst/>
          </a:prstGeom>
          <a:noFill/>
          <a:ln w="38100">
            <a:noFill/>
          </a:ln>
        </p:spPr>
        <p:txBody>
          <a:bodyPr wrap="square" rtlCol="0">
            <a:spAutoFit/>
          </a:bodyPr>
          <a:lstStyle/>
          <a:p>
            <a:pPr algn="ctr" defTabSz="914217"/>
            <a:r>
              <a:rPr kumimoji="1" lang="zh-CN" altLang="en-US" sz="2400" dirty="0">
                <a:solidFill>
                  <a:srgbClr val="FFFFFF"/>
                </a:solidFill>
                <a:latin typeface="华文新魏" panose="02010800040101010101" pitchFamily="2" charset="-122"/>
                <a:ea typeface="华文新魏" panose="02010800040101010101" pitchFamily="2" charset="-122"/>
              </a:rPr>
              <a:t>情绪问题</a:t>
            </a:r>
          </a:p>
        </p:txBody>
      </p:sp>
      <p:pic>
        <p:nvPicPr>
          <p:cNvPr id="13" name="图片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7356" y="50973"/>
            <a:ext cx="1447577" cy="1237995"/>
          </a:xfrm>
          <a:prstGeom prst="rect">
            <a:avLst/>
          </a:prstGeom>
        </p:spPr>
      </p:pic>
      <p:pic>
        <p:nvPicPr>
          <p:cNvPr id="17" name="图片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683" y="989660"/>
            <a:ext cx="1772412" cy="1555040"/>
          </a:xfrm>
          <a:prstGeom prst="rect">
            <a:avLst/>
          </a:prstGeom>
        </p:spPr>
      </p:pic>
      <p:pic>
        <p:nvPicPr>
          <p:cNvPr id="18" name="图片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80210" y="1207451"/>
            <a:ext cx="1742899" cy="1591848"/>
          </a:xfrm>
          <a:prstGeom prst="rect">
            <a:avLst/>
          </a:prstGeom>
        </p:spPr>
      </p:pic>
      <p:pic>
        <p:nvPicPr>
          <p:cNvPr id="19" name="图片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525" y="-109350"/>
            <a:ext cx="1710704" cy="1558641"/>
          </a:xfrm>
          <a:prstGeom prst="rect">
            <a:avLst/>
          </a:prstGeom>
        </p:spPr>
      </p:pic>
      <p:sp>
        <p:nvSpPr>
          <p:cNvPr id="20" name="Shape 18">
            <a:extLst>
              <a:ext uri="{FF2B5EF4-FFF2-40B4-BE49-F238E27FC236}">
                <a16:creationId xmlns:a16="http://schemas.microsoft.com/office/drawing/2014/main" id="{F3DABAB1-9756-4E2C-B8BB-43EDBC1184BD}"/>
              </a:ext>
            </a:extLst>
          </p:cNvPr>
          <p:cNvSpPr/>
          <p:nvPr/>
        </p:nvSpPr>
        <p:spPr>
          <a:xfrm>
            <a:off x="4411258" y="2388108"/>
            <a:ext cx="4228119" cy="530639"/>
          </a:xfrm>
          <a:prstGeom prst="roundRect">
            <a:avLst>
              <a:gd name="adj" fmla="val 50000"/>
            </a:avLst>
          </a:prstGeom>
          <a:solidFill>
            <a:srgbClr val="519B5C"/>
          </a:solidFill>
          <a:ln w="12700" cap="flat">
            <a:solidFill>
              <a:srgbClr val="5D9D2F"/>
            </a:solidFill>
            <a:prstDash val="solid"/>
            <a:miter lim="400000"/>
          </a:ln>
          <a:effectLst/>
        </p:spPr>
        <p:txBody>
          <a:bodyPr wrap="square" lIns="19046" tIns="19046" rIns="19046" bIns="19046" numCol="1" anchor="ctr">
            <a:noAutofit/>
          </a:bodyPr>
          <a:lstStyle/>
          <a:p>
            <a:pPr defTabSz="914217">
              <a:defRPr/>
            </a:pPr>
            <a:endParaRPr sz="1750" kern="0">
              <a:solidFill>
                <a:srgbClr val="FFFFFF"/>
              </a:solidFill>
              <a:latin typeface="华文新魏" panose="02010800040101010101" pitchFamily="2" charset="-122"/>
              <a:ea typeface="华文新魏" panose="02010800040101010101" pitchFamily="2" charset="-122"/>
            </a:endParaRPr>
          </a:p>
        </p:txBody>
      </p:sp>
      <p:sp>
        <p:nvSpPr>
          <p:cNvPr id="21" name="文本框 7">
            <a:extLst>
              <a:ext uri="{FF2B5EF4-FFF2-40B4-BE49-F238E27FC236}">
                <a16:creationId xmlns:a16="http://schemas.microsoft.com/office/drawing/2014/main" id="{664C0042-AF0E-41FD-9F30-372EC29C8C01}"/>
              </a:ext>
            </a:extLst>
          </p:cNvPr>
          <p:cNvSpPr txBox="1"/>
          <p:nvPr/>
        </p:nvSpPr>
        <p:spPr>
          <a:xfrm>
            <a:off x="4164861" y="2388657"/>
            <a:ext cx="4720913" cy="461558"/>
          </a:xfrm>
          <a:prstGeom prst="rect">
            <a:avLst/>
          </a:prstGeom>
          <a:noFill/>
          <a:ln w="38100">
            <a:noFill/>
          </a:ln>
        </p:spPr>
        <p:txBody>
          <a:bodyPr wrap="square" rtlCol="0">
            <a:spAutoFit/>
          </a:bodyPr>
          <a:lstStyle/>
          <a:p>
            <a:pPr algn="ctr" defTabSz="914217"/>
            <a:r>
              <a:rPr kumimoji="1" lang="zh-CN" altLang="en-US" sz="2400" dirty="0">
                <a:solidFill>
                  <a:srgbClr val="FFFFFF"/>
                </a:solidFill>
                <a:latin typeface="华文新魏" panose="02010800040101010101" pitchFamily="2" charset="-122"/>
                <a:ea typeface="华文新魏" panose="02010800040101010101" pitchFamily="2" charset="-122"/>
              </a:rPr>
              <a:t>行为问题</a:t>
            </a:r>
          </a:p>
        </p:txBody>
      </p:sp>
      <p:sp>
        <p:nvSpPr>
          <p:cNvPr id="28" name="Shape 18">
            <a:extLst>
              <a:ext uri="{FF2B5EF4-FFF2-40B4-BE49-F238E27FC236}">
                <a16:creationId xmlns:a16="http://schemas.microsoft.com/office/drawing/2014/main" id="{D7F0F928-547F-4F53-8699-FEA5C361788D}"/>
              </a:ext>
            </a:extLst>
          </p:cNvPr>
          <p:cNvSpPr/>
          <p:nvPr/>
        </p:nvSpPr>
        <p:spPr>
          <a:xfrm>
            <a:off x="4427947" y="3048854"/>
            <a:ext cx="4228120" cy="530639"/>
          </a:xfrm>
          <a:prstGeom prst="roundRect">
            <a:avLst>
              <a:gd name="adj" fmla="val 50000"/>
            </a:avLst>
          </a:prstGeom>
          <a:solidFill>
            <a:srgbClr val="519B5C"/>
          </a:solidFill>
          <a:ln w="12700" cap="flat">
            <a:solidFill>
              <a:srgbClr val="5D9D2F"/>
            </a:solidFill>
            <a:prstDash val="solid"/>
            <a:miter lim="400000"/>
          </a:ln>
          <a:effectLst/>
        </p:spPr>
        <p:txBody>
          <a:bodyPr wrap="square" lIns="19046" tIns="19046" rIns="19046" bIns="19046" numCol="1" anchor="ctr">
            <a:noAutofit/>
          </a:bodyPr>
          <a:lstStyle/>
          <a:p>
            <a:pPr defTabSz="914217">
              <a:defRPr/>
            </a:pPr>
            <a:endParaRPr sz="1750" kern="0">
              <a:solidFill>
                <a:srgbClr val="FFFFFF"/>
              </a:solidFill>
              <a:latin typeface="华文新魏" panose="02010800040101010101" pitchFamily="2" charset="-122"/>
              <a:ea typeface="华文新魏" panose="02010800040101010101" pitchFamily="2" charset="-122"/>
            </a:endParaRPr>
          </a:p>
        </p:txBody>
      </p:sp>
      <p:sp>
        <p:nvSpPr>
          <p:cNvPr id="29" name="文本框 4">
            <a:extLst>
              <a:ext uri="{FF2B5EF4-FFF2-40B4-BE49-F238E27FC236}">
                <a16:creationId xmlns:a16="http://schemas.microsoft.com/office/drawing/2014/main" id="{1654F680-B394-4CD1-850A-9D9C98B3A7ED}"/>
              </a:ext>
            </a:extLst>
          </p:cNvPr>
          <p:cNvSpPr txBox="1"/>
          <p:nvPr/>
        </p:nvSpPr>
        <p:spPr>
          <a:xfrm>
            <a:off x="4259410" y="3094182"/>
            <a:ext cx="4531815" cy="461558"/>
          </a:xfrm>
          <a:prstGeom prst="rect">
            <a:avLst/>
          </a:prstGeom>
          <a:noFill/>
          <a:ln w="38100">
            <a:noFill/>
          </a:ln>
        </p:spPr>
        <p:txBody>
          <a:bodyPr wrap="square" rtlCol="0">
            <a:spAutoFit/>
          </a:bodyPr>
          <a:lstStyle/>
          <a:p>
            <a:pPr algn="ctr" defTabSz="914217"/>
            <a:r>
              <a:rPr kumimoji="1" lang="zh-CN" altLang="en-US" sz="2400" dirty="0">
                <a:solidFill>
                  <a:srgbClr val="FFFFFF"/>
                </a:solidFill>
                <a:latin typeface="华文新魏" panose="02010800040101010101" pitchFamily="2" charset="-122"/>
                <a:ea typeface="华文新魏" panose="02010800040101010101" pitchFamily="2" charset="-122"/>
              </a:rPr>
              <a:t>其他问题</a:t>
            </a:r>
          </a:p>
        </p:txBody>
      </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750"/>
                                            <p:tgtEl>
                                              <p:spTgt spid="35"/>
                                            </p:tgtEl>
                                          </p:cBhvr>
                                        </p:animEffect>
                                        <p:anim calcmode="lin" valueType="num">
                                          <p:cBhvr>
                                            <p:cTn id="12" dur="750" fill="hold"/>
                                            <p:tgtEl>
                                              <p:spTgt spid="35"/>
                                            </p:tgtEl>
                                            <p:attrNameLst>
                                              <p:attrName>ppt_x</p:attrName>
                                            </p:attrNameLst>
                                          </p:cBhvr>
                                          <p:tavLst>
                                            <p:tav tm="0">
                                              <p:val>
                                                <p:strVal val="#ppt_x"/>
                                              </p:val>
                                            </p:tav>
                                            <p:tav tm="100000">
                                              <p:val>
                                                <p:strVal val="#ppt_x"/>
                                              </p:val>
                                            </p:tav>
                                          </p:tavLst>
                                        </p:anim>
                                        <p:anim calcmode="lin" valueType="num">
                                          <p:cBhvr>
                                            <p:cTn id="13" dur="750" fill="hold"/>
                                            <p:tgtEl>
                                              <p:spTgt spid="3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250"/>
                                            <p:tgtEl>
                                              <p:spTgt spid="37"/>
                                            </p:tgtEl>
                                          </p:cBhvr>
                                        </p:animEffect>
                                        <p:anim calcmode="lin" valueType="num">
                                          <p:cBhvr>
                                            <p:cTn id="24" dur="250" fill="hold"/>
                                            <p:tgtEl>
                                              <p:spTgt spid="37"/>
                                            </p:tgtEl>
                                            <p:attrNameLst>
                                              <p:attrName>ppt_x</p:attrName>
                                            </p:attrNameLst>
                                          </p:cBhvr>
                                          <p:tavLst>
                                            <p:tav tm="0">
                                              <p:val>
                                                <p:strVal val="#ppt_x"/>
                                              </p:val>
                                            </p:tav>
                                            <p:tav tm="100000">
                                              <p:val>
                                                <p:strVal val="#ppt_x"/>
                                              </p:val>
                                            </p:tav>
                                          </p:tavLst>
                                        </p:anim>
                                        <p:anim calcmode="lin" valueType="num">
                                          <p:cBhvr>
                                            <p:cTn id="25" dur="250" fill="hold"/>
                                            <p:tgtEl>
                                              <p:spTgt spid="37"/>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50"/>
                                </p:stCondLst>
                                <p:childTnLst>
                                  <p:par>
                                    <p:cTn id="33" presetID="42"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250"/>
                                            <p:tgtEl>
                                              <p:spTgt spid="54"/>
                                            </p:tgtEl>
                                          </p:cBhvr>
                                        </p:animEffect>
                                        <p:anim calcmode="lin" valueType="num">
                                          <p:cBhvr>
                                            <p:cTn id="36" dur="250" fill="hold"/>
                                            <p:tgtEl>
                                              <p:spTgt spid="54"/>
                                            </p:tgtEl>
                                            <p:attrNameLst>
                                              <p:attrName>ppt_x</p:attrName>
                                            </p:attrNameLst>
                                          </p:cBhvr>
                                          <p:tavLst>
                                            <p:tav tm="0">
                                              <p:val>
                                                <p:strVal val="#ppt_x"/>
                                              </p:val>
                                            </p:tav>
                                            <p:tav tm="100000">
                                              <p:val>
                                                <p:strVal val="#ppt_x"/>
                                              </p:val>
                                            </p:tav>
                                          </p:tavLst>
                                        </p:anim>
                                        <p:anim calcmode="lin" valueType="num">
                                          <p:cBhvr>
                                            <p:cTn id="37" dur="250" fill="hold"/>
                                            <p:tgtEl>
                                              <p:spTgt spid="5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 presetClass="entr" presetSubtype="9" fill="hold" nodeType="afterEffect" p14:presetBounceEnd="50000">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14:bounceEnd="50000">
                                          <p:cBhvr additive="base">
                                            <p:cTn id="41" dur="500" fill="hold"/>
                                            <p:tgtEl>
                                              <p:spTgt spid="17"/>
                                            </p:tgtEl>
                                            <p:attrNameLst>
                                              <p:attrName>ppt_x</p:attrName>
                                            </p:attrNameLst>
                                          </p:cBhvr>
                                          <p:tavLst>
                                            <p:tav tm="0">
                                              <p:val>
                                                <p:strVal val="0-#ppt_w/2"/>
                                              </p:val>
                                            </p:tav>
                                            <p:tav tm="100000">
                                              <p:val>
                                                <p:strVal val="#ppt_x"/>
                                              </p:val>
                                            </p:tav>
                                          </p:tavLst>
                                        </p:anim>
                                        <p:anim calcmode="lin" valueType="num" p14:bounceEnd="50000">
                                          <p:cBhvr additive="base">
                                            <p:cTn id="42" dur="500" fill="hold"/>
                                            <p:tgtEl>
                                              <p:spTgt spid="17"/>
                                            </p:tgtEl>
                                            <p:attrNameLst>
                                              <p:attrName>ppt_y</p:attrName>
                                            </p:attrNameLst>
                                          </p:cBhvr>
                                          <p:tavLst>
                                            <p:tav tm="0">
                                              <p:val>
                                                <p:strVal val="0-#ppt_h/2"/>
                                              </p:val>
                                            </p:tav>
                                            <p:tav tm="100000">
                                              <p:val>
                                                <p:strVal val="#ppt_y"/>
                                              </p:val>
                                            </p:tav>
                                          </p:tavLst>
                                        </p:anim>
                                      </p:childTnLst>
                                    </p:cTn>
                                  </p:par>
                                  <p:par>
                                    <p:cTn id="43" presetID="2" presetClass="entr" presetSubtype="3" fill="hold" nodeType="withEffect" p14:presetBounceEnd="50000">
                                      <p:stCondLst>
                                        <p:cond delay="250"/>
                                      </p:stCondLst>
                                      <p:childTnLst>
                                        <p:set>
                                          <p:cBhvr>
                                            <p:cTn id="44" dur="1" fill="hold">
                                              <p:stCondLst>
                                                <p:cond delay="0"/>
                                              </p:stCondLst>
                                            </p:cTn>
                                            <p:tgtEl>
                                              <p:spTgt spid="18"/>
                                            </p:tgtEl>
                                            <p:attrNameLst>
                                              <p:attrName>style.visibility</p:attrName>
                                            </p:attrNameLst>
                                          </p:cBhvr>
                                          <p:to>
                                            <p:strVal val="visible"/>
                                          </p:to>
                                        </p:set>
                                        <p:anim calcmode="lin" valueType="num" p14:bounceEnd="50000">
                                          <p:cBhvr additive="base">
                                            <p:cTn id="45" dur="5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46" dur="500" fill="hold"/>
                                            <p:tgtEl>
                                              <p:spTgt spid="18"/>
                                            </p:tgtEl>
                                            <p:attrNameLst>
                                              <p:attrName>ppt_y</p:attrName>
                                            </p:attrNameLst>
                                          </p:cBhvr>
                                          <p:tavLst>
                                            <p:tav tm="0">
                                              <p:val>
                                                <p:strVal val="0-#ppt_h/2"/>
                                              </p:val>
                                            </p:tav>
                                            <p:tav tm="100000">
                                              <p:val>
                                                <p:strVal val="#ppt_y"/>
                                              </p:val>
                                            </p:tav>
                                          </p:tavLst>
                                        </p:anim>
                                      </p:childTnLst>
                                    </p:cTn>
                                  </p:par>
                                  <p:par>
                                    <p:cTn id="47" presetID="2" presetClass="entr" presetSubtype="6" fill="hold" nodeType="withEffect" p14:presetBounceEnd="50000">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14:bounceEnd="50000">
                                          <p:cBhvr additive="base">
                                            <p:cTn id="49"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50" dur="500" fill="hold"/>
                                            <p:tgtEl>
                                              <p:spTgt spid="13"/>
                                            </p:tgtEl>
                                            <p:attrNameLst>
                                              <p:attrName>ppt_y</p:attrName>
                                            </p:attrNameLst>
                                          </p:cBhvr>
                                          <p:tavLst>
                                            <p:tav tm="0">
                                              <p:val>
                                                <p:strVal val="1+#ppt_h/2"/>
                                              </p:val>
                                            </p:tav>
                                            <p:tav tm="100000">
                                              <p:val>
                                                <p:strVal val="#ppt_y"/>
                                              </p:val>
                                            </p:tav>
                                          </p:tavLst>
                                        </p:anim>
                                      </p:childTnLst>
                                    </p:cTn>
                                  </p:par>
                                  <p:par>
                                    <p:cTn id="51" presetID="2" presetClass="entr" presetSubtype="12" fill="hold" nodeType="withEffect" p14:presetBounceEnd="50000">
                                      <p:stCondLst>
                                        <p:cond delay="250"/>
                                      </p:stCondLst>
                                      <p:childTnLst>
                                        <p:set>
                                          <p:cBhvr>
                                            <p:cTn id="52" dur="1" fill="hold">
                                              <p:stCondLst>
                                                <p:cond delay="0"/>
                                              </p:stCondLst>
                                            </p:cTn>
                                            <p:tgtEl>
                                              <p:spTgt spid="19"/>
                                            </p:tgtEl>
                                            <p:attrNameLst>
                                              <p:attrName>style.visibility</p:attrName>
                                            </p:attrNameLst>
                                          </p:cBhvr>
                                          <p:to>
                                            <p:strVal val="visible"/>
                                          </p:to>
                                        </p:set>
                                        <p:anim calcmode="lin" valueType="num" p14:bounceEnd="50000">
                                          <p:cBhvr additive="base">
                                            <p:cTn id="53" dur="500" fill="hold"/>
                                            <p:tgtEl>
                                              <p:spTgt spid="19"/>
                                            </p:tgtEl>
                                            <p:attrNameLst>
                                              <p:attrName>ppt_x</p:attrName>
                                            </p:attrNameLst>
                                          </p:cBhvr>
                                          <p:tavLst>
                                            <p:tav tm="0">
                                              <p:val>
                                                <p:strVal val="0-#ppt_w/2"/>
                                              </p:val>
                                            </p:tav>
                                            <p:tav tm="100000">
                                              <p:val>
                                                <p:strVal val="#ppt_x"/>
                                              </p:val>
                                            </p:tav>
                                          </p:tavLst>
                                        </p:anim>
                                        <p:anim calcmode="lin" valueType="num" p14:bounceEnd="50000">
                                          <p:cBhvr additive="base">
                                            <p:cTn id="54" dur="500" fill="hold"/>
                                            <p:tgtEl>
                                              <p:spTgt spid="19"/>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53" presetClass="entr" presetSubtype="16"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Effect transition="in" filter="fade">
                                          <p:cBhvr>
                                            <p:cTn id="60" dur="500"/>
                                            <p:tgtEl>
                                              <p:spTgt spid="20"/>
                                            </p:tgtEl>
                                          </p:cBhvr>
                                        </p:animEffect>
                                      </p:childTnLst>
                                    </p:cTn>
                                  </p:par>
                                </p:childTnLst>
                              </p:cTn>
                            </p:par>
                            <p:par>
                              <p:cTn id="61" fill="hold">
                                <p:stCondLst>
                                  <p:cond delay="4250"/>
                                </p:stCondLst>
                                <p:childTnLst>
                                  <p:par>
                                    <p:cTn id="62" presetID="42"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250"/>
                                            <p:tgtEl>
                                              <p:spTgt spid="21"/>
                                            </p:tgtEl>
                                          </p:cBhvr>
                                        </p:animEffect>
                                        <p:anim calcmode="lin" valueType="num">
                                          <p:cBhvr>
                                            <p:cTn id="65" dur="250" fill="hold"/>
                                            <p:tgtEl>
                                              <p:spTgt spid="21"/>
                                            </p:tgtEl>
                                            <p:attrNameLst>
                                              <p:attrName>ppt_x</p:attrName>
                                            </p:attrNameLst>
                                          </p:cBhvr>
                                          <p:tavLst>
                                            <p:tav tm="0">
                                              <p:val>
                                                <p:strVal val="#ppt_x"/>
                                              </p:val>
                                            </p:tav>
                                            <p:tav tm="100000">
                                              <p:val>
                                                <p:strVal val="#ppt_x"/>
                                              </p:val>
                                            </p:tav>
                                          </p:tavLst>
                                        </p:anim>
                                        <p:anim calcmode="lin" valueType="num">
                                          <p:cBhvr>
                                            <p:cTn id="66" dur="250" fill="hold"/>
                                            <p:tgtEl>
                                              <p:spTgt spid="21"/>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53" presetClass="entr" presetSubtype="16"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p:cTn id="70" dur="500" fill="hold"/>
                                            <p:tgtEl>
                                              <p:spTgt spid="28"/>
                                            </p:tgtEl>
                                            <p:attrNameLst>
                                              <p:attrName>ppt_w</p:attrName>
                                            </p:attrNameLst>
                                          </p:cBhvr>
                                          <p:tavLst>
                                            <p:tav tm="0">
                                              <p:val>
                                                <p:fltVal val="0"/>
                                              </p:val>
                                            </p:tav>
                                            <p:tav tm="100000">
                                              <p:val>
                                                <p:strVal val="#ppt_w"/>
                                              </p:val>
                                            </p:tav>
                                          </p:tavLst>
                                        </p:anim>
                                        <p:anim calcmode="lin" valueType="num">
                                          <p:cBhvr>
                                            <p:cTn id="71" dur="500" fill="hold"/>
                                            <p:tgtEl>
                                              <p:spTgt spid="28"/>
                                            </p:tgtEl>
                                            <p:attrNameLst>
                                              <p:attrName>ppt_h</p:attrName>
                                            </p:attrNameLst>
                                          </p:cBhvr>
                                          <p:tavLst>
                                            <p:tav tm="0">
                                              <p:val>
                                                <p:fltVal val="0"/>
                                              </p:val>
                                            </p:tav>
                                            <p:tav tm="100000">
                                              <p:val>
                                                <p:strVal val="#ppt_h"/>
                                              </p:val>
                                            </p:tav>
                                          </p:tavLst>
                                        </p:anim>
                                        <p:animEffect transition="in" filter="fade">
                                          <p:cBhvr>
                                            <p:cTn id="72" dur="500"/>
                                            <p:tgtEl>
                                              <p:spTgt spid="28"/>
                                            </p:tgtEl>
                                          </p:cBhvr>
                                        </p:animEffect>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250"/>
                                            <p:tgtEl>
                                              <p:spTgt spid="29"/>
                                            </p:tgtEl>
                                          </p:cBhvr>
                                        </p:animEffect>
                                        <p:anim calcmode="lin" valueType="num">
                                          <p:cBhvr>
                                            <p:cTn id="77" dur="250" fill="hold"/>
                                            <p:tgtEl>
                                              <p:spTgt spid="29"/>
                                            </p:tgtEl>
                                            <p:attrNameLst>
                                              <p:attrName>ppt_x</p:attrName>
                                            </p:attrNameLst>
                                          </p:cBhvr>
                                          <p:tavLst>
                                            <p:tav tm="0">
                                              <p:val>
                                                <p:strVal val="#ppt_x"/>
                                              </p:val>
                                            </p:tav>
                                            <p:tav tm="100000">
                                              <p:val>
                                                <p:strVal val="#ppt_x"/>
                                              </p:val>
                                            </p:tav>
                                          </p:tavLst>
                                        </p:anim>
                                        <p:anim calcmode="lin" valueType="num">
                                          <p:cBhvr>
                                            <p:cTn id="78"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animBg="1"/>
          <p:bldP spid="35" grpId="0"/>
          <p:bldP spid="37" grpId="0"/>
          <p:bldP spid="54" grpId="0"/>
          <p:bldP spid="20" grpId="0" animBg="1"/>
          <p:bldP spid="21" grpId="0"/>
          <p:bldP spid="28"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750"/>
                                            <p:tgtEl>
                                              <p:spTgt spid="12"/>
                                            </p:tgtEl>
                                          </p:cBhvr>
                                        </p:animEffect>
                                      </p:childTnLst>
                                    </p:cTn>
                                  </p:par>
                                </p:childTnLst>
                              </p:cTn>
                            </p:par>
                            <p:par>
                              <p:cTn id="8" fill="hold">
                                <p:stCondLst>
                                  <p:cond delay="750"/>
                                </p:stCondLst>
                                <p:childTnLst>
                                  <p:par>
                                    <p:cTn id="9" presetID="42"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750"/>
                                            <p:tgtEl>
                                              <p:spTgt spid="35"/>
                                            </p:tgtEl>
                                          </p:cBhvr>
                                        </p:animEffect>
                                        <p:anim calcmode="lin" valueType="num">
                                          <p:cBhvr>
                                            <p:cTn id="12" dur="750" fill="hold"/>
                                            <p:tgtEl>
                                              <p:spTgt spid="35"/>
                                            </p:tgtEl>
                                            <p:attrNameLst>
                                              <p:attrName>ppt_x</p:attrName>
                                            </p:attrNameLst>
                                          </p:cBhvr>
                                          <p:tavLst>
                                            <p:tav tm="0">
                                              <p:val>
                                                <p:strVal val="#ppt_x"/>
                                              </p:val>
                                            </p:tav>
                                            <p:tav tm="100000">
                                              <p:val>
                                                <p:strVal val="#ppt_x"/>
                                              </p:val>
                                            </p:tav>
                                          </p:tavLst>
                                        </p:anim>
                                        <p:anim calcmode="lin" valueType="num">
                                          <p:cBhvr>
                                            <p:cTn id="13" dur="750" fill="hold"/>
                                            <p:tgtEl>
                                              <p:spTgt spid="3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250"/>
                                            <p:tgtEl>
                                              <p:spTgt spid="37"/>
                                            </p:tgtEl>
                                          </p:cBhvr>
                                        </p:animEffect>
                                        <p:anim calcmode="lin" valueType="num">
                                          <p:cBhvr>
                                            <p:cTn id="24" dur="250" fill="hold"/>
                                            <p:tgtEl>
                                              <p:spTgt spid="37"/>
                                            </p:tgtEl>
                                            <p:attrNameLst>
                                              <p:attrName>ppt_x</p:attrName>
                                            </p:attrNameLst>
                                          </p:cBhvr>
                                          <p:tavLst>
                                            <p:tav tm="0">
                                              <p:val>
                                                <p:strVal val="#ppt_x"/>
                                              </p:val>
                                            </p:tav>
                                            <p:tav tm="100000">
                                              <p:val>
                                                <p:strVal val="#ppt_x"/>
                                              </p:val>
                                            </p:tav>
                                          </p:tavLst>
                                        </p:anim>
                                        <p:anim calcmode="lin" valueType="num">
                                          <p:cBhvr>
                                            <p:cTn id="25" dur="250" fill="hold"/>
                                            <p:tgtEl>
                                              <p:spTgt spid="37"/>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53" presetClass="entr" presetSubtype="16"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50"/>
                                </p:stCondLst>
                                <p:childTnLst>
                                  <p:par>
                                    <p:cTn id="33" presetID="42"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250"/>
                                            <p:tgtEl>
                                              <p:spTgt spid="54"/>
                                            </p:tgtEl>
                                          </p:cBhvr>
                                        </p:animEffect>
                                        <p:anim calcmode="lin" valueType="num">
                                          <p:cBhvr>
                                            <p:cTn id="36" dur="250" fill="hold"/>
                                            <p:tgtEl>
                                              <p:spTgt spid="54"/>
                                            </p:tgtEl>
                                            <p:attrNameLst>
                                              <p:attrName>ppt_x</p:attrName>
                                            </p:attrNameLst>
                                          </p:cBhvr>
                                          <p:tavLst>
                                            <p:tav tm="0">
                                              <p:val>
                                                <p:strVal val="#ppt_x"/>
                                              </p:val>
                                            </p:tav>
                                            <p:tav tm="100000">
                                              <p:val>
                                                <p:strVal val="#ppt_x"/>
                                              </p:val>
                                            </p:tav>
                                          </p:tavLst>
                                        </p:anim>
                                        <p:anim calcmode="lin" valueType="num">
                                          <p:cBhvr>
                                            <p:cTn id="37" dur="250" fill="hold"/>
                                            <p:tgtEl>
                                              <p:spTgt spid="5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 presetClass="entr" presetSubtype="9"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500" fill="hold"/>
                                            <p:tgtEl>
                                              <p:spTgt spid="17"/>
                                            </p:tgtEl>
                                            <p:attrNameLst>
                                              <p:attrName>ppt_x</p:attrName>
                                            </p:attrNameLst>
                                          </p:cBhvr>
                                          <p:tavLst>
                                            <p:tav tm="0">
                                              <p:val>
                                                <p:strVal val="0-#ppt_w/2"/>
                                              </p:val>
                                            </p:tav>
                                            <p:tav tm="100000">
                                              <p:val>
                                                <p:strVal val="#ppt_x"/>
                                              </p:val>
                                            </p:tav>
                                          </p:tavLst>
                                        </p:anim>
                                        <p:anim calcmode="lin" valueType="num">
                                          <p:cBhvr additive="base">
                                            <p:cTn id="42" dur="500" fill="hold"/>
                                            <p:tgtEl>
                                              <p:spTgt spid="17"/>
                                            </p:tgtEl>
                                            <p:attrNameLst>
                                              <p:attrName>ppt_y</p:attrName>
                                            </p:attrNameLst>
                                          </p:cBhvr>
                                          <p:tavLst>
                                            <p:tav tm="0">
                                              <p:val>
                                                <p:strVal val="0-#ppt_h/2"/>
                                              </p:val>
                                            </p:tav>
                                            <p:tav tm="100000">
                                              <p:val>
                                                <p:strVal val="#ppt_y"/>
                                              </p:val>
                                            </p:tav>
                                          </p:tavLst>
                                        </p:anim>
                                      </p:childTnLst>
                                    </p:cTn>
                                  </p:par>
                                  <p:par>
                                    <p:cTn id="43" presetID="2" presetClass="entr" presetSubtype="3" fill="hold" nodeType="withEffect">
                                      <p:stCondLst>
                                        <p:cond delay="25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1+#ppt_w/2"/>
                                              </p:val>
                                            </p:tav>
                                            <p:tav tm="100000">
                                              <p:val>
                                                <p:strVal val="#ppt_x"/>
                                              </p:val>
                                            </p:tav>
                                          </p:tavLst>
                                        </p:anim>
                                        <p:anim calcmode="lin" valueType="num">
                                          <p:cBhvr additive="base">
                                            <p:cTn id="46" dur="500" fill="hold"/>
                                            <p:tgtEl>
                                              <p:spTgt spid="18"/>
                                            </p:tgtEl>
                                            <p:attrNameLst>
                                              <p:attrName>ppt_y</p:attrName>
                                            </p:attrNameLst>
                                          </p:cBhvr>
                                          <p:tavLst>
                                            <p:tav tm="0">
                                              <p:val>
                                                <p:strVal val="0-#ppt_h/2"/>
                                              </p:val>
                                            </p:tav>
                                            <p:tav tm="100000">
                                              <p:val>
                                                <p:strVal val="#ppt_y"/>
                                              </p:val>
                                            </p:tav>
                                          </p:tavLst>
                                        </p:anim>
                                      </p:childTnLst>
                                    </p:cTn>
                                  </p:par>
                                  <p:par>
                                    <p:cTn id="47" presetID="2" presetClass="entr" presetSubtype="6"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1+#ppt_w/2"/>
                                              </p:val>
                                            </p:tav>
                                            <p:tav tm="100000">
                                              <p:val>
                                                <p:strVal val="#ppt_x"/>
                                              </p:val>
                                            </p:tav>
                                          </p:tavLst>
                                        </p:anim>
                                        <p:anim calcmode="lin" valueType="num">
                                          <p:cBhvr additive="base">
                                            <p:cTn id="50" dur="500" fill="hold"/>
                                            <p:tgtEl>
                                              <p:spTgt spid="13"/>
                                            </p:tgtEl>
                                            <p:attrNameLst>
                                              <p:attrName>ppt_y</p:attrName>
                                            </p:attrNameLst>
                                          </p:cBhvr>
                                          <p:tavLst>
                                            <p:tav tm="0">
                                              <p:val>
                                                <p:strVal val="1+#ppt_h/2"/>
                                              </p:val>
                                            </p:tav>
                                            <p:tav tm="100000">
                                              <p:val>
                                                <p:strVal val="#ppt_y"/>
                                              </p:val>
                                            </p:tav>
                                          </p:tavLst>
                                        </p:anim>
                                      </p:childTnLst>
                                    </p:cTn>
                                  </p:par>
                                  <p:par>
                                    <p:cTn id="51" presetID="2" presetClass="entr" presetSubtype="12" fill="hold" nodeType="withEffect">
                                      <p:stCondLst>
                                        <p:cond delay="250"/>
                                      </p:stCondLst>
                                      <p:childTnLst>
                                        <p:set>
                                          <p:cBhvr>
                                            <p:cTn id="52" dur="1" fill="hold">
                                              <p:stCondLst>
                                                <p:cond delay="0"/>
                                              </p:stCondLst>
                                            </p:cTn>
                                            <p:tgtEl>
                                              <p:spTgt spid="19"/>
                                            </p:tgtEl>
                                            <p:attrNameLst>
                                              <p:attrName>style.visibility</p:attrName>
                                            </p:attrNameLst>
                                          </p:cBhvr>
                                          <p:to>
                                            <p:strVal val="visible"/>
                                          </p:to>
                                        </p:set>
                                        <p:anim calcmode="lin" valueType="num">
                                          <p:cBhvr additive="base">
                                            <p:cTn id="53" dur="500" fill="hold"/>
                                            <p:tgtEl>
                                              <p:spTgt spid="19"/>
                                            </p:tgtEl>
                                            <p:attrNameLst>
                                              <p:attrName>ppt_x</p:attrName>
                                            </p:attrNameLst>
                                          </p:cBhvr>
                                          <p:tavLst>
                                            <p:tav tm="0">
                                              <p:val>
                                                <p:strVal val="0-#ppt_w/2"/>
                                              </p:val>
                                            </p:tav>
                                            <p:tav tm="100000">
                                              <p:val>
                                                <p:strVal val="#ppt_x"/>
                                              </p:val>
                                            </p:tav>
                                          </p:tavLst>
                                        </p:anim>
                                        <p:anim calcmode="lin" valueType="num">
                                          <p:cBhvr additive="base">
                                            <p:cTn id="54" dur="500" fill="hold"/>
                                            <p:tgtEl>
                                              <p:spTgt spid="19"/>
                                            </p:tgtEl>
                                            <p:attrNameLst>
                                              <p:attrName>ppt_y</p:attrName>
                                            </p:attrNameLst>
                                          </p:cBhvr>
                                          <p:tavLst>
                                            <p:tav tm="0">
                                              <p:val>
                                                <p:strVal val="1+#ppt_h/2"/>
                                              </p:val>
                                            </p:tav>
                                            <p:tav tm="100000">
                                              <p:val>
                                                <p:strVal val="#ppt_y"/>
                                              </p:val>
                                            </p:tav>
                                          </p:tavLst>
                                        </p:anim>
                                      </p:childTnLst>
                                    </p:cTn>
                                  </p:par>
                                </p:childTnLst>
                              </p:cTn>
                            </p:par>
                            <p:par>
                              <p:cTn id="55" fill="hold">
                                <p:stCondLst>
                                  <p:cond delay="3750"/>
                                </p:stCondLst>
                                <p:childTnLst>
                                  <p:par>
                                    <p:cTn id="56" presetID="53" presetClass="entr" presetSubtype="16"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Effect transition="in" filter="fade">
                                          <p:cBhvr>
                                            <p:cTn id="60" dur="500"/>
                                            <p:tgtEl>
                                              <p:spTgt spid="20"/>
                                            </p:tgtEl>
                                          </p:cBhvr>
                                        </p:animEffect>
                                      </p:childTnLst>
                                    </p:cTn>
                                  </p:par>
                                </p:childTnLst>
                              </p:cTn>
                            </p:par>
                            <p:par>
                              <p:cTn id="61" fill="hold">
                                <p:stCondLst>
                                  <p:cond delay="4250"/>
                                </p:stCondLst>
                                <p:childTnLst>
                                  <p:par>
                                    <p:cTn id="62" presetID="42"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250"/>
                                            <p:tgtEl>
                                              <p:spTgt spid="21"/>
                                            </p:tgtEl>
                                          </p:cBhvr>
                                        </p:animEffect>
                                        <p:anim calcmode="lin" valueType="num">
                                          <p:cBhvr>
                                            <p:cTn id="65" dur="250" fill="hold"/>
                                            <p:tgtEl>
                                              <p:spTgt spid="21"/>
                                            </p:tgtEl>
                                            <p:attrNameLst>
                                              <p:attrName>ppt_x</p:attrName>
                                            </p:attrNameLst>
                                          </p:cBhvr>
                                          <p:tavLst>
                                            <p:tav tm="0">
                                              <p:val>
                                                <p:strVal val="#ppt_x"/>
                                              </p:val>
                                            </p:tav>
                                            <p:tav tm="100000">
                                              <p:val>
                                                <p:strVal val="#ppt_x"/>
                                              </p:val>
                                            </p:tav>
                                          </p:tavLst>
                                        </p:anim>
                                        <p:anim calcmode="lin" valueType="num">
                                          <p:cBhvr>
                                            <p:cTn id="66" dur="250" fill="hold"/>
                                            <p:tgtEl>
                                              <p:spTgt spid="21"/>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53" presetClass="entr" presetSubtype="16"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p:cTn id="70" dur="500" fill="hold"/>
                                            <p:tgtEl>
                                              <p:spTgt spid="28"/>
                                            </p:tgtEl>
                                            <p:attrNameLst>
                                              <p:attrName>ppt_w</p:attrName>
                                            </p:attrNameLst>
                                          </p:cBhvr>
                                          <p:tavLst>
                                            <p:tav tm="0">
                                              <p:val>
                                                <p:fltVal val="0"/>
                                              </p:val>
                                            </p:tav>
                                            <p:tav tm="100000">
                                              <p:val>
                                                <p:strVal val="#ppt_w"/>
                                              </p:val>
                                            </p:tav>
                                          </p:tavLst>
                                        </p:anim>
                                        <p:anim calcmode="lin" valueType="num">
                                          <p:cBhvr>
                                            <p:cTn id="71" dur="500" fill="hold"/>
                                            <p:tgtEl>
                                              <p:spTgt spid="28"/>
                                            </p:tgtEl>
                                            <p:attrNameLst>
                                              <p:attrName>ppt_h</p:attrName>
                                            </p:attrNameLst>
                                          </p:cBhvr>
                                          <p:tavLst>
                                            <p:tav tm="0">
                                              <p:val>
                                                <p:fltVal val="0"/>
                                              </p:val>
                                            </p:tav>
                                            <p:tav tm="100000">
                                              <p:val>
                                                <p:strVal val="#ppt_h"/>
                                              </p:val>
                                            </p:tav>
                                          </p:tavLst>
                                        </p:anim>
                                        <p:animEffect transition="in" filter="fade">
                                          <p:cBhvr>
                                            <p:cTn id="72" dur="500"/>
                                            <p:tgtEl>
                                              <p:spTgt spid="28"/>
                                            </p:tgtEl>
                                          </p:cBhvr>
                                        </p:animEffect>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250"/>
                                            <p:tgtEl>
                                              <p:spTgt spid="29"/>
                                            </p:tgtEl>
                                          </p:cBhvr>
                                        </p:animEffect>
                                        <p:anim calcmode="lin" valueType="num">
                                          <p:cBhvr>
                                            <p:cTn id="77" dur="250" fill="hold"/>
                                            <p:tgtEl>
                                              <p:spTgt spid="29"/>
                                            </p:tgtEl>
                                            <p:attrNameLst>
                                              <p:attrName>ppt_x</p:attrName>
                                            </p:attrNameLst>
                                          </p:cBhvr>
                                          <p:tavLst>
                                            <p:tav tm="0">
                                              <p:val>
                                                <p:strVal val="#ppt_x"/>
                                              </p:val>
                                            </p:tav>
                                            <p:tav tm="100000">
                                              <p:val>
                                                <p:strVal val="#ppt_x"/>
                                              </p:val>
                                            </p:tav>
                                          </p:tavLst>
                                        </p:anim>
                                        <p:anim calcmode="lin" valueType="num">
                                          <p:cBhvr>
                                            <p:cTn id="78" dur="25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0" grpId="0" animBg="1"/>
          <p:bldP spid="35" grpId="0"/>
          <p:bldP spid="37" grpId="0"/>
          <p:bldP spid="54" grpId="0"/>
          <p:bldP spid="20" grpId="0" animBg="1"/>
          <p:bldP spid="21" grpId="0"/>
          <p:bldP spid="28" grpId="0" animBg="1"/>
          <p:bldP spid="29"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60ABB7FA-B3A7-4A6E-ABA7-B2288E1432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34" y="5541446"/>
            <a:ext cx="12173266" cy="1368490"/>
          </a:xfrm>
          <a:prstGeom prst="rect">
            <a:avLst/>
          </a:prstGeom>
        </p:spPr>
      </p:pic>
      <p:sp>
        <p:nvSpPr>
          <p:cNvPr id="3" name="矩形 2">
            <a:extLst>
              <a:ext uri="{FF2B5EF4-FFF2-40B4-BE49-F238E27FC236}">
                <a16:creationId xmlns:a16="http://schemas.microsoft.com/office/drawing/2014/main" id="{86BF7783-E7EC-4E25-8371-BA64DBB9C783}"/>
              </a:ext>
            </a:extLst>
          </p:cNvPr>
          <p:cNvSpPr/>
          <p:nvPr/>
        </p:nvSpPr>
        <p:spPr>
          <a:xfrm>
            <a:off x="620103" y="3231999"/>
            <a:ext cx="4811710" cy="2922404"/>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355739" y="242559"/>
            <a:ext cx="6966811" cy="55774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3199" cap="small" dirty="0">
                <a:solidFill>
                  <a:srgbClr val="5D9D2F"/>
                </a:solidFill>
                <a:latin typeface="华文新魏" panose="02010800040101010101" pitchFamily="2" charset="-122"/>
                <a:ea typeface="华文新魏" panose="02010800040101010101" pitchFamily="2" charset="-122"/>
              </a:rPr>
              <a:t>三、暴怒发作</a:t>
            </a:r>
            <a:endParaRPr lang="en-US" sz="31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298290" y="950058"/>
            <a:ext cx="5816444" cy="2677656"/>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（一）暴怒发作的概念与表现</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经常看到有些孩子在家长没有满足他的欲望时大声哭闹、在地上打滚，或撕扯自己的头发、衣服，或抱着成人的腿部赖着不走，做出跺脚、碰撞、在地上打滚等一系列动作发泄自己的不满情绪，而且越是当着陌生人表现越充分。这些行为称为暴怒发</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作。</a:t>
            </a:r>
          </a:p>
          <a:p>
            <a:pPr defTabSz="914217"/>
            <a:endParaRPr lang="en-US" altLang="zh-CN" sz="2400" dirty="0">
              <a:solidFill>
                <a:srgbClr val="FF000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99E742E7-8013-4BAD-B31E-1571455EB7C1}"/>
              </a:ext>
            </a:extLst>
          </p:cNvPr>
          <p:cNvSpPr/>
          <p:nvPr/>
        </p:nvSpPr>
        <p:spPr>
          <a:xfrm>
            <a:off x="6093797" y="3777467"/>
            <a:ext cx="6096000" cy="1508105"/>
          </a:xfrm>
          <a:prstGeom prst="rect">
            <a:avLst/>
          </a:prstGeom>
        </p:spPr>
        <p:txBody>
          <a:bodyPr>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（二）暴怒发作的原因与干预</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暴怒发作与孩子的性格有关，但频频发作的原因往往在于家长身上。如果孩子的欲望要求不合理，家长不予满足是正当的。如果孩子因此暴怒发作，最简单的办法是把他单独放在房间里，作短时的隔离，冷落他一些时间。</a:t>
            </a:r>
            <a:endParaRPr lang="zh-CN" altLang="en-US" sz="6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11" name="矩形 10">
            <a:extLst>
              <a:ext uri="{FF2B5EF4-FFF2-40B4-BE49-F238E27FC236}">
                <a16:creationId xmlns:a16="http://schemas.microsoft.com/office/drawing/2014/main" id="{3BC43C90-2D9E-4FB2-B1F7-3B4A682658D5}"/>
              </a:ext>
            </a:extLst>
          </p:cNvPr>
          <p:cNvSpPr/>
          <p:nvPr/>
        </p:nvSpPr>
        <p:spPr>
          <a:xfrm>
            <a:off x="6652640" y="326125"/>
            <a:ext cx="4811710" cy="2922404"/>
          </a:xfrm>
          <a:prstGeom prst="rect">
            <a:avLst/>
          </a:prstGeom>
          <a:blipFill dpi="0" rotWithShape="1">
            <a:blip r:embed="rId5"/>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Tree>
    <p:extLst>
      <p:ext uri="{BB962C8B-B14F-4D97-AF65-F5344CB8AC3E}">
        <p14:creationId xmlns:p14="http://schemas.microsoft.com/office/powerpoint/2010/main" val="1320704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16" presetClass="entr" presetSubtype="21"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8" grpId="0"/>
      <p:bldP spid="5" grpId="0"/>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63984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sp>
        <p:nvSpPr>
          <p:cNvPr id="10" name="Shape 18"/>
          <p:cNvSpPr/>
          <p:nvPr/>
        </p:nvSpPr>
        <p:spPr>
          <a:xfrm>
            <a:off x="4688553" y="1279697"/>
            <a:ext cx="2073786" cy="738015"/>
          </a:xfrm>
          <a:prstGeom prst="roundRect">
            <a:avLst>
              <a:gd name="adj" fmla="val 50000"/>
            </a:avLst>
          </a:prstGeom>
          <a:solidFill>
            <a:srgbClr val="519B5C"/>
          </a:solidFill>
          <a:ln w="12700" cap="flat">
            <a:solidFill>
              <a:srgbClr val="519B5C"/>
            </a:solidFill>
            <a:prstDash val="solid"/>
            <a:miter lim="400000"/>
          </a:ln>
          <a:effectLst/>
        </p:spPr>
        <p:txBody>
          <a:bodyPr wrap="square" lIns="19046" tIns="19046" rIns="19046" bIns="19046" numCol="1" anchor="ctr">
            <a:noAutofit/>
          </a:bodyPr>
          <a:lstStyle/>
          <a:p>
            <a:pPr defTabSz="914217">
              <a:defRPr/>
            </a:pPr>
            <a:endParaRPr sz="1750" kern="0">
              <a:solidFill>
                <a:srgbClr val="5D9D2F"/>
              </a:solidFill>
              <a:latin typeface="华文新魏" panose="02010800040101010101" pitchFamily="2" charset="-122"/>
              <a:ea typeface="华文新魏" panose="02010800040101010101" pitchFamily="2" charset="-122"/>
            </a:endParaRPr>
          </a:p>
        </p:txBody>
      </p:sp>
      <p:sp>
        <p:nvSpPr>
          <p:cNvPr id="19" name="矩形 18"/>
          <p:cNvSpPr/>
          <p:nvPr/>
        </p:nvSpPr>
        <p:spPr>
          <a:xfrm>
            <a:off x="4688554" y="1196096"/>
            <a:ext cx="2073784" cy="933058"/>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r>
              <a:rPr kumimoji="1" lang="zh-CN" altLang="en-US" sz="3599" dirty="0">
                <a:solidFill>
                  <a:srgbClr val="FFFFFF"/>
                </a:solidFill>
                <a:latin typeface="华文新魏" panose="02010800040101010101" pitchFamily="2" charset="-122"/>
                <a:ea typeface="华文新魏" panose="02010800040101010101" pitchFamily="2" charset="-122"/>
              </a:rPr>
              <a:t>第三节</a:t>
            </a:r>
            <a:endParaRPr lang="zh-CN" altLang="en-US" sz="3599" dirty="0">
              <a:solidFill>
                <a:srgbClr val="FFFFFF"/>
              </a:solidFill>
              <a:latin typeface="华文新魏" panose="02010800040101010101" pitchFamily="2" charset="-122"/>
              <a:ea typeface="华文新魏" panose="02010800040101010101" pitchFamily="2" charset="-122"/>
            </a:endParaRPr>
          </a:p>
        </p:txBody>
      </p:sp>
      <p:sp>
        <p:nvSpPr>
          <p:cNvPr id="21" name="矩形 20"/>
          <p:cNvSpPr/>
          <p:nvPr/>
        </p:nvSpPr>
        <p:spPr>
          <a:xfrm>
            <a:off x="4504881" y="2212755"/>
            <a:ext cx="2441129" cy="769263"/>
          </a:xfrm>
          <a:prstGeom prst="rect">
            <a:avLst/>
          </a:prstGeom>
        </p:spPr>
        <p:txBody>
          <a:bodyPr wrap="none">
            <a:spAutoFit/>
          </a:bodyPr>
          <a:lstStyle/>
          <a:p>
            <a:pPr defTabSz="914217"/>
            <a:r>
              <a:rPr kumimoji="1" lang="zh-CN" altLang="en-US" sz="4399" dirty="0">
                <a:solidFill>
                  <a:srgbClr val="FF0000"/>
                </a:solidFill>
                <a:latin typeface="华文新魏" panose="02010800040101010101" pitchFamily="2" charset="-122"/>
                <a:ea typeface="华文新魏" panose="02010800040101010101" pitchFamily="2" charset="-122"/>
              </a:rPr>
              <a:t>行为问题</a:t>
            </a: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7356" y="50973"/>
            <a:ext cx="1447577" cy="1237995"/>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683" y="989660"/>
            <a:ext cx="1772412" cy="1555040"/>
          </a:xfrm>
          <a:prstGeom prst="rect">
            <a:avLst/>
          </a:prstGeom>
        </p:spPr>
      </p:pic>
      <p:pic>
        <p:nvPicPr>
          <p:cNvPr id="13" name="图片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80210" y="1207451"/>
            <a:ext cx="1742899" cy="1591848"/>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525" y="-109350"/>
            <a:ext cx="1710704" cy="1558641"/>
          </a:xfrm>
          <a:prstGeom prst="rect">
            <a:avLst/>
          </a:prstGeom>
        </p:spPr>
      </p:pic>
    </p:spTree>
    <p:extLst>
      <p:ext uri="{BB962C8B-B14F-4D97-AF65-F5344CB8AC3E}">
        <p14:creationId xmlns:p14="http://schemas.microsoft.com/office/powerpoint/2010/main" val="1156496810"/>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14:presetBounceEnd="50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0000">
                                          <p:cBhvr additive="base">
                                            <p:cTn id="23" dur="5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14:presetBounceEnd="50000">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14:bounceEnd="50000">
                                          <p:cBhvr additive="base">
                                            <p:cTn id="27"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14:presetBounceEnd="50000">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14:bounceEnd="50000">
                                          <p:cBhvr additive="base">
                                            <p:cTn id="35" dur="5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B1095AB-5E90-49A5-A2EA-86F75312D8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6" name="箭头: 五边形 5">
            <a:extLst>
              <a:ext uri="{FF2B5EF4-FFF2-40B4-BE49-F238E27FC236}">
                <a16:creationId xmlns:a16="http://schemas.microsoft.com/office/drawing/2014/main" id="{552E1928-BEE4-4270-8A4E-51A253A3C866}"/>
              </a:ext>
            </a:extLst>
          </p:cNvPr>
          <p:cNvSpPr/>
          <p:nvPr/>
        </p:nvSpPr>
        <p:spPr bwMode="auto">
          <a:xfrm>
            <a:off x="0" y="242559"/>
            <a:ext cx="4035105" cy="621484"/>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610880" y="3169744"/>
            <a:ext cx="4811710" cy="2922404"/>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355739" y="242559"/>
            <a:ext cx="6966811" cy="55774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3199" cap="small" dirty="0">
                <a:solidFill>
                  <a:srgbClr val="5D9D2F"/>
                </a:solidFill>
                <a:latin typeface="华文新魏" panose="02010800040101010101" pitchFamily="2" charset="-122"/>
                <a:ea typeface="华文新魏" panose="02010800040101010101" pitchFamily="2" charset="-122"/>
              </a:rPr>
              <a:t>一、攻击性行为</a:t>
            </a:r>
            <a:endParaRPr lang="en-US" sz="31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298290" y="950058"/>
            <a:ext cx="5816444" cy="2369880"/>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（一）攻击性行为的概念</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在社会心理学中，攻击性行为的定义是：攻击是以伤害某个想逃避此种伤害的个体为目的的任何形式的行为。而幼儿攻击性行为，指的是当需求得不到满足，或者自己的权利受到损害时，幼儿出现的身体上的进攻、语言上的攻击等侵犯性行为。</a:t>
            </a:r>
          </a:p>
          <a:p>
            <a:pPr defTabSz="914217"/>
            <a:endParaRPr lang="en-US" altLang="zh-CN" sz="2400" dirty="0">
              <a:solidFill>
                <a:srgbClr val="FF000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BBE809E8-80A1-496D-A097-44D6A3D213C3}"/>
              </a:ext>
            </a:extLst>
          </p:cNvPr>
          <p:cNvSpPr/>
          <p:nvPr/>
        </p:nvSpPr>
        <p:spPr>
          <a:xfrm>
            <a:off x="6025316" y="3687575"/>
            <a:ext cx="6096000" cy="2062103"/>
          </a:xfrm>
          <a:prstGeom prst="rect">
            <a:avLst/>
          </a:prstGeom>
        </p:spPr>
        <p:txBody>
          <a:bodyPr>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（二）攻击性行为的表现</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对于学前儿童来说，攻击性行为主要表现在三个方面：一是侵犯他人身体，踢、打、抓、咬他人；二是毁坏物品，撕、扔、踩东西；三是言语攻击，如通过讥笑、讽刺、诽谤、谩骂等方式对他人进行欺侮。有的孩子还可表现为“人来疯”，以引起他人的注意。攻击性行为男孩多于女孩。</a:t>
            </a:r>
            <a:endParaRPr lang="zh-CN" altLang="en-US" sz="5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11" name="矩形 10">
            <a:extLst>
              <a:ext uri="{FF2B5EF4-FFF2-40B4-BE49-F238E27FC236}">
                <a16:creationId xmlns:a16="http://schemas.microsoft.com/office/drawing/2014/main" id="{EEA7D2D2-D1A7-49D5-928A-6A4EA05561BA}"/>
              </a:ext>
            </a:extLst>
          </p:cNvPr>
          <p:cNvSpPr/>
          <p:nvPr/>
        </p:nvSpPr>
        <p:spPr>
          <a:xfrm>
            <a:off x="6810074" y="397534"/>
            <a:ext cx="4811710" cy="2922404"/>
          </a:xfrm>
          <a:prstGeom prst="rect">
            <a:avLst/>
          </a:prstGeom>
          <a:blipFill dpi="0" rotWithShape="1">
            <a:blip r:embed="rId5"/>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Tree>
    <p:extLst>
      <p:ext uri="{BB962C8B-B14F-4D97-AF65-F5344CB8AC3E}">
        <p14:creationId xmlns:p14="http://schemas.microsoft.com/office/powerpoint/2010/main" val="4060338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down)">
                                      <p:cBhvr>
                                        <p:cTn id="13" dur="500"/>
                                        <p:tgtEl>
                                          <p:spTgt spid="18"/>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par>
                                <p:cTn id="17" presetID="2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3" grpId="0"/>
      <p:bldP spid="18" grpId="0"/>
      <p:bldP spid="5" grpId="0"/>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68C67EAE-9165-4630-8934-F30948E2A8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35547"/>
            <a:ext cx="12192000" cy="1368490"/>
          </a:xfrm>
          <a:prstGeom prst="rect">
            <a:avLst/>
          </a:prstGeom>
        </p:spPr>
      </p:pic>
      <p:sp>
        <p:nvSpPr>
          <p:cNvPr id="13" name="箭头: 五边形 12">
            <a:extLst>
              <a:ext uri="{FF2B5EF4-FFF2-40B4-BE49-F238E27FC236}">
                <a16:creationId xmlns:a16="http://schemas.microsoft.com/office/drawing/2014/main" id="{984FED9A-B2F5-4C30-9542-453A40DDFCE3}"/>
              </a:ext>
            </a:extLst>
          </p:cNvPr>
          <p:cNvSpPr/>
          <p:nvPr/>
        </p:nvSpPr>
        <p:spPr bwMode="auto">
          <a:xfrm>
            <a:off x="0" y="637563"/>
            <a:ext cx="6528513" cy="746620"/>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12" name="矩形: 剪去对角 11">
            <a:extLst>
              <a:ext uri="{FF2B5EF4-FFF2-40B4-BE49-F238E27FC236}">
                <a16:creationId xmlns:a16="http://schemas.microsoft.com/office/drawing/2014/main" id="{900936A8-1922-46A4-98DE-EA8E8E833770}"/>
              </a:ext>
            </a:extLst>
          </p:cNvPr>
          <p:cNvSpPr/>
          <p:nvPr/>
        </p:nvSpPr>
        <p:spPr bwMode="auto">
          <a:xfrm>
            <a:off x="6845417" y="4043494"/>
            <a:ext cx="5147624" cy="1571026"/>
          </a:xfrm>
          <a:prstGeom prst="snip2DiagRect">
            <a:avLst/>
          </a:prstGeom>
          <a:ln>
            <a:noFill/>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11" name="矩形: 剪去对角 10">
            <a:extLst>
              <a:ext uri="{FF2B5EF4-FFF2-40B4-BE49-F238E27FC236}">
                <a16:creationId xmlns:a16="http://schemas.microsoft.com/office/drawing/2014/main" id="{BE5C3006-938F-487C-94EE-961059FB165C}"/>
              </a:ext>
            </a:extLst>
          </p:cNvPr>
          <p:cNvSpPr/>
          <p:nvPr/>
        </p:nvSpPr>
        <p:spPr bwMode="auto">
          <a:xfrm>
            <a:off x="285502" y="3939160"/>
            <a:ext cx="6174021" cy="1596396"/>
          </a:xfrm>
          <a:prstGeom prst="snip2DiagRect">
            <a:avLst/>
          </a:prstGeom>
          <a:ln>
            <a:noFill/>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9" name="矩形: 剪去对角 8">
            <a:extLst>
              <a:ext uri="{FF2B5EF4-FFF2-40B4-BE49-F238E27FC236}">
                <a16:creationId xmlns:a16="http://schemas.microsoft.com/office/drawing/2014/main" id="{F5CE84E7-C727-44B8-9CC0-F8DEC3CA15CD}"/>
              </a:ext>
            </a:extLst>
          </p:cNvPr>
          <p:cNvSpPr/>
          <p:nvPr/>
        </p:nvSpPr>
        <p:spPr bwMode="auto">
          <a:xfrm>
            <a:off x="201336" y="1658490"/>
            <a:ext cx="6327177" cy="1596434"/>
          </a:xfrm>
          <a:prstGeom prst="snip2DiagRect">
            <a:avLst/>
          </a:prstGeom>
          <a:ln>
            <a:noFill/>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317043" y="506596"/>
            <a:ext cx="4287842" cy="2922404"/>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7162442" y="439641"/>
            <a:ext cx="4597045" cy="3056315"/>
          </a:xfrm>
          <a:prstGeom prst="rect">
            <a:avLst/>
          </a:prstGeom>
          <a:noFill/>
          <a:ln>
            <a:solidFill>
              <a:srgbClr val="519B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285502" y="748066"/>
            <a:ext cx="6454774" cy="461665"/>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（三）幼儿攻击性行为产生的原因</a:t>
            </a:r>
            <a:endParaRPr lang="en-US" altLang="zh-CN" sz="2000" dirty="0">
              <a:solidFill>
                <a:srgbClr val="00B0F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39066742-D81F-4698-AE4A-8C3E06FBB414}"/>
              </a:ext>
            </a:extLst>
          </p:cNvPr>
          <p:cNvSpPr/>
          <p:nvPr/>
        </p:nvSpPr>
        <p:spPr>
          <a:xfrm>
            <a:off x="401496" y="4137194"/>
            <a:ext cx="5907025" cy="1477328"/>
          </a:xfrm>
          <a:prstGeom prst="rect">
            <a:avLst/>
          </a:prstGeom>
        </p:spPr>
        <p:txBody>
          <a:bodyPr wrap="square">
            <a:spAutoFit/>
          </a:bodyPr>
          <a:lstStyle/>
          <a:p>
            <a:pPr defTabSz="914217"/>
            <a:r>
              <a:rPr lang="en-US" altLang="zh-CN" dirty="0">
                <a:solidFill>
                  <a:srgbClr val="00B0F0"/>
                </a:solidFill>
                <a:latin typeface="华文新魏" panose="02010800040101010101" pitchFamily="2" charset="-122"/>
                <a:ea typeface="华文新魏" panose="02010800040101010101" pitchFamily="2" charset="-122"/>
              </a:rPr>
              <a:t>2. </a:t>
            </a:r>
            <a:r>
              <a:rPr lang="zh-CN" altLang="en-US" dirty="0">
                <a:solidFill>
                  <a:srgbClr val="00B0F0"/>
                </a:solidFill>
                <a:latin typeface="华文新魏" panose="02010800040101010101" pitchFamily="2" charset="-122"/>
                <a:ea typeface="华文新魏" panose="02010800040101010101" pitchFamily="2" charset="-122"/>
              </a:rPr>
              <a:t>疏泄情绪，保护自己</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当幼儿受到挫折时，由于缺乏自我调节的能力或社会交往的经验，为了解除心理的紧张或维护自己的自尊，便采取攻击他人的行为来疏泄自己的情绪或保护自己。</a:t>
            </a:r>
          </a:p>
          <a:p>
            <a:pPr defTabSz="914217"/>
            <a:endParaRPr lang="en-US" altLang="zh-CN" dirty="0">
              <a:solidFill>
                <a:srgbClr val="00B0F0"/>
              </a:solidFill>
              <a:latin typeface="华文新魏" panose="02010800040101010101" pitchFamily="2" charset="-122"/>
              <a:ea typeface="华文新魏" panose="02010800040101010101" pitchFamily="2" charset="-122"/>
            </a:endParaRPr>
          </a:p>
        </p:txBody>
      </p:sp>
      <p:sp>
        <p:nvSpPr>
          <p:cNvPr id="6" name="矩形 5">
            <a:extLst>
              <a:ext uri="{FF2B5EF4-FFF2-40B4-BE49-F238E27FC236}">
                <a16:creationId xmlns:a16="http://schemas.microsoft.com/office/drawing/2014/main" id="{82F0C9C5-76D3-4F6D-BD6F-90D08C2217D2}"/>
              </a:ext>
            </a:extLst>
          </p:cNvPr>
          <p:cNvSpPr/>
          <p:nvPr/>
        </p:nvSpPr>
        <p:spPr>
          <a:xfrm>
            <a:off x="6928887" y="4137194"/>
            <a:ext cx="5064154" cy="1200329"/>
          </a:xfrm>
          <a:prstGeom prst="rect">
            <a:avLst/>
          </a:prstGeom>
        </p:spPr>
        <p:txBody>
          <a:bodyPr wrap="square">
            <a:spAutoFit/>
          </a:bodyPr>
          <a:lstStyle/>
          <a:p>
            <a:pPr defTabSz="914217"/>
            <a:r>
              <a:rPr lang="en-US" altLang="zh-CN" dirty="0">
                <a:solidFill>
                  <a:srgbClr val="00B0F0"/>
                </a:solidFill>
                <a:latin typeface="华文新魏" panose="02010800040101010101" pitchFamily="2" charset="-122"/>
                <a:ea typeface="华文新魏" panose="02010800040101010101" pitchFamily="2" charset="-122"/>
              </a:rPr>
              <a:t>3. </a:t>
            </a:r>
            <a:r>
              <a:rPr lang="zh-CN" altLang="en-US" dirty="0">
                <a:solidFill>
                  <a:srgbClr val="00B0F0"/>
                </a:solidFill>
                <a:latin typeface="华文新魏" panose="02010800040101010101" pitchFamily="2" charset="-122"/>
                <a:ea typeface="华文新魏" panose="02010800040101010101" pitchFamily="2" charset="-122"/>
              </a:rPr>
              <a:t>观察模仿的结果</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儿童好模仿，如果在他生活的环境中经常有攻击性行为出现，或所看的电视中常有暴力行为镜头，他就会去模仿、学习。</a:t>
            </a:r>
            <a:endParaRPr lang="zh-CN" altLang="en-US" sz="1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7" name="矩形 6">
            <a:extLst>
              <a:ext uri="{FF2B5EF4-FFF2-40B4-BE49-F238E27FC236}">
                <a16:creationId xmlns:a16="http://schemas.microsoft.com/office/drawing/2014/main" id="{93908873-BD3E-4448-8F1A-4032B703B2B2}"/>
              </a:ext>
            </a:extLst>
          </p:cNvPr>
          <p:cNvSpPr/>
          <p:nvPr/>
        </p:nvSpPr>
        <p:spPr>
          <a:xfrm>
            <a:off x="432513" y="1658490"/>
            <a:ext cx="6096000" cy="1477328"/>
          </a:xfrm>
          <a:prstGeom prst="rect">
            <a:avLst/>
          </a:prstGeom>
        </p:spPr>
        <p:txBody>
          <a:bodyPr>
            <a:spAutoFit/>
          </a:bodyPr>
          <a:lstStyle/>
          <a:p>
            <a:pPr defTabSz="914217"/>
            <a:r>
              <a:rPr lang="en-US" altLang="zh-CN" dirty="0">
                <a:solidFill>
                  <a:srgbClr val="00B0F0"/>
                </a:solidFill>
                <a:latin typeface="华文新魏" panose="02010800040101010101" pitchFamily="2" charset="-122"/>
                <a:ea typeface="华文新魏" panose="02010800040101010101" pitchFamily="2" charset="-122"/>
              </a:rPr>
              <a:t>1. </a:t>
            </a:r>
            <a:r>
              <a:rPr lang="zh-CN" altLang="en-US" dirty="0">
                <a:solidFill>
                  <a:srgbClr val="00B0F0"/>
                </a:solidFill>
                <a:latin typeface="华文新魏" panose="02010800040101010101" pitchFamily="2" charset="-122"/>
                <a:ea typeface="华文新魏" panose="02010800040101010101" pitchFamily="2" charset="-122"/>
              </a:rPr>
              <a:t>家教不当</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家长过分溺爱，造成儿童任性、霸道；家长怕孩子吃亏，告诫幼儿“别人要是打你，你就打他”，这种错误的引导会使幼儿从“以牙还牙”逐渐发展到欺负弱小；家长经常用体罚的方法对待儿童，为孩子起到了不良的示范作用。</a:t>
            </a:r>
          </a:p>
        </p:txBody>
      </p:sp>
    </p:spTree>
    <p:extLst>
      <p:ext uri="{BB962C8B-B14F-4D97-AF65-F5344CB8AC3E}">
        <p14:creationId xmlns:p14="http://schemas.microsoft.com/office/powerpoint/2010/main" val="118581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ppt_x"/>
                                          </p:val>
                                        </p:tav>
                                        <p:tav tm="100000">
                                          <p:val>
                                            <p:strVal val="#ppt_x"/>
                                          </p:val>
                                        </p:tav>
                                      </p:tavLst>
                                    </p:anim>
                                    <p:anim calcmode="lin" valueType="num">
                                      <p:cBhvr additive="base">
                                        <p:cTn id="40" dur="500" fill="hold"/>
                                        <p:tgtEl>
                                          <p:spTgt spid="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11" grpId="0" animBg="1"/>
      <p:bldP spid="9" grpId="0" animBg="1"/>
      <p:bldP spid="3" grpId="0" animBg="1"/>
      <p:bldP spid="4" grpId="0" animBg="1"/>
      <p:bldP spid="16" grpId="0"/>
      <p:bldP spid="5"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26D81B7-8595-4ECC-A91D-155BC520E0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6" name="箭头: 五边形 5">
            <a:extLst>
              <a:ext uri="{FF2B5EF4-FFF2-40B4-BE49-F238E27FC236}">
                <a16:creationId xmlns:a16="http://schemas.microsoft.com/office/drawing/2014/main" id="{9572D131-3D6A-4C82-A94D-1DAF35D155B6}"/>
              </a:ext>
            </a:extLst>
          </p:cNvPr>
          <p:cNvSpPr/>
          <p:nvPr/>
        </p:nvSpPr>
        <p:spPr bwMode="auto">
          <a:xfrm>
            <a:off x="0" y="434160"/>
            <a:ext cx="6031684" cy="570376"/>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8853021" y="170346"/>
            <a:ext cx="3102049" cy="25899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927596" y="9053"/>
            <a:ext cx="3587088" cy="2298583"/>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447411" y="445148"/>
            <a:ext cx="7220127" cy="2092752"/>
          </a:xfrm>
          <a:prstGeom prst="rect">
            <a:avLst/>
          </a:prstGeom>
          <a:noFill/>
        </p:spPr>
        <p:txBody>
          <a:bodyPr wrap="square" rtlCol="0">
            <a:spAutoFit/>
          </a:bodyPr>
          <a:lstStyle/>
          <a:p>
            <a:pPr defTabSz="914217"/>
            <a:r>
              <a:rPr lang="zh-CN" altLang="en-US" sz="2799" dirty="0">
                <a:solidFill>
                  <a:srgbClr val="FF0000"/>
                </a:solidFill>
                <a:latin typeface="华文新魏" panose="02010800040101010101" pitchFamily="2" charset="-122"/>
                <a:ea typeface="华文新魏" panose="02010800040101010101" pitchFamily="2" charset="-122"/>
              </a:rPr>
              <a:t>（四）幼儿攻击性行为的干预</a:t>
            </a:r>
          </a:p>
          <a:p>
            <a:pPr defTabSz="914217"/>
            <a:endParaRPr lang="en-US" altLang="zh-CN" dirty="0">
              <a:solidFill>
                <a:srgbClr val="00B0F0"/>
              </a:solidFill>
              <a:latin typeface="华文新魏" panose="02010800040101010101" pitchFamily="2" charset="-122"/>
              <a:ea typeface="华文新魏" panose="02010800040101010101" pitchFamily="2" charset="-122"/>
            </a:endParaRPr>
          </a:p>
          <a:p>
            <a:pPr defTabSz="914217"/>
            <a:r>
              <a:rPr lang="en-US" altLang="zh-CN" dirty="0">
                <a:solidFill>
                  <a:srgbClr val="00B0F0"/>
                </a:solidFill>
                <a:latin typeface="华文新魏" panose="02010800040101010101" pitchFamily="2" charset="-122"/>
                <a:ea typeface="华文新魏" panose="02010800040101010101" pitchFamily="2" charset="-122"/>
              </a:rPr>
              <a:t>1. </a:t>
            </a:r>
            <a:r>
              <a:rPr lang="zh-CN" altLang="en-US" dirty="0">
                <a:solidFill>
                  <a:srgbClr val="00B0F0"/>
                </a:solidFill>
                <a:latin typeface="华文新魏" panose="02010800040101010101" pitchFamily="2" charset="-122"/>
                <a:ea typeface="华文新魏" panose="02010800040101010101" pitchFamily="2" charset="-122"/>
              </a:rPr>
              <a:t>改变不当的家教方式</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家长要对孩子进行正确的引导和教育，不能简单和粗暴地对待孩子，要为孩子提供一个温暖、宁静、祥和的生活环境，远离暴力和不良诱因。</a:t>
            </a:r>
          </a:p>
          <a:p>
            <a:pPr defTabSz="914217"/>
            <a:r>
              <a:rPr lang="en-US" altLang="zh-CN" dirty="0">
                <a:solidFill>
                  <a:srgbClr val="00B0F0"/>
                </a:solidFill>
                <a:latin typeface="华文新魏" panose="02010800040101010101" pitchFamily="2" charset="-122"/>
                <a:ea typeface="华文新魏" panose="02010800040101010101" pitchFamily="2" charset="-122"/>
              </a:rPr>
              <a:t>2. </a:t>
            </a:r>
            <a:r>
              <a:rPr lang="zh-CN" altLang="en-US" dirty="0">
                <a:solidFill>
                  <a:srgbClr val="00B0F0"/>
                </a:solidFill>
                <a:latin typeface="华文新魏" panose="02010800040101010101" pitchFamily="2" charset="-122"/>
                <a:ea typeface="华文新魏" panose="02010800040101010101" pitchFamily="2" charset="-122"/>
              </a:rPr>
              <a:t>园所要调整好班级中的人际关系</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教师要帮助幼儿学习如何与他人相处，如何调整自己的情绪，如何对待挫折等。</a:t>
            </a:r>
          </a:p>
        </p:txBody>
      </p:sp>
      <p:sp>
        <p:nvSpPr>
          <p:cNvPr id="5" name="矩形 4">
            <a:extLst>
              <a:ext uri="{FF2B5EF4-FFF2-40B4-BE49-F238E27FC236}">
                <a16:creationId xmlns:a16="http://schemas.microsoft.com/office/drawing/2014/main" id="{F9997D2B-6468-482C-8201-D230E39F02D0}"/>
              </a:ext>
            </a:extLst>
          </p:cNvPr>
          <p:cNvSpPr/>
          <p:nvPr/>
        </p:nvSpPr>
        <p:spPr>
          <a:xfrm>
            <a:off x="447411" y="2549269"/>
            <a:ext cx="11179729" cy="3139321"/>
          </a:xfrm>
          <a:prstGeom prst="rect">
            <a:avLst/>
          </a:prstGeom>
        </p:spPr>
        <p:txBody>
          <a:bodyPr wrap="square">
            <a:spAutoFit/>
          </a:bodyPr>
          <a:lstStyle/>
          <a:p>
            <a:pPr defTabSz="914217"/>
            <a:r>
              <a:rPr lang="en-US" altLang="zh-CN" dirty="0">
                <a:solidFill>
                  <a:srgbClr val="00B0F0"/>
                </a:solidFill>
                <a:latin typeface="华文新魏" panose="02010800040101010101" pitchFamily="2" charset="-122"/>
                <a:ea typeface="华文新魏" panose="02010800040101010101" pitchFamily="2" charset="-122"/>
              </a:rPr>
              <a:t>3. </a:t>
            </a:r>
            <a:r>
              <a:rPr lang="zh-CN" altLang="en-US" dirty="0">
                <a:solidFill>
                  <a:srgbClr val="00B0F0"/>
                </a:solidFill>
                <a:latin typeface="华文新魏" panose="02010800040101010101" pitchFamily="2" charset="-122"/>
                <a:ea typeface="华文新魏" panose="02010800040101010101" pitchFamily="2" charset="-122"/>
              </a:rPr>
              <a:t>干预儿童的侵犯事实</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在儿童攻击性行为发生后，教师和家长应该进行干预，使他们意识到侵犯行为是不能被接受的，懂得什么行为是错误的，应该遵守哪些行为规则。如果儿童有非常严重的攻击行为，如打骂他人、无理顶嘴等，应给予惩罚，绝不能姑息迁就。可取消他的某些权利，不许他参加喜欢的活动，直到行为正常为止。</a:t>
            </a:r>
          </a:p>
          <a:p>
            <a:pPr defTabSz="914217"/>
            <a:r>
              <a:rPr lang="en-US" altLang="zh-CN" dirty="0">
                <a:solidFill>
                  <a:srgbClr val="00B0F0"/>
                </a:solidFill>
                <a:latin typeface="华文新魏" panose="02010800040101010101" pitchFamily="2" charset="-122"/>
                <a:ea typeface="华文新魏" panose="02010800040101010101" pitchFamily="2" charset="-122"/>
              </a:rPr>
              <a:t>4. </a:t>
            </a:r>
            <a:r>
              <a:rPr lang="zh-CN" altLang="en-US" dirty="0">
                <a:solidFill>
                  <a:srgbClr val="00B0F0"/>
                </a:solidFill>
                <a:latin typeface="华文新魏" panose="02010800040101010101" pitchFamily="2" charset="-122"/>
                <a:ea typeface="华文新魏" panose="02010800040101010101" pitchFamily="2" charset="-122"/>
              </a:rPr>
              <a:t>采取相应的心理治疗</a:t>
            </a:r>
          </a:p>
          <a:p>
            <a:pPr defTabSz="914217"/>
            <a:r>
              <a:rPr lang="zh-CN" altLang="en-US" dirty="0">
                <a:solidFill>
                  <a:srgbClr val="00B050"/>
                </a:solidFill>
                <a:latin typeface="华文新魏" panose="02010800040101010101" pitchFamily="2" charset="-122"/>
                <a:ea typeface="华文新魏" panose="02010800040101010101" pitchFamily="2" charset="-122"/>
              </a:rPr>
              <a:t>示范法</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：可以将儿童置身于无攻击行为的楷模之中，或者让儿童观察其他儿童的攻击性行为如何受到禁止或惩罚，可减少其攻击性行为。</a:t>
            </a:r>
          </a:p>
          <a:p>
            <a:pPr defTabSz="914217"/>
            <a:r>
              <a:rPr lang="zh-CN" altLang="en-US" dirty="0">
                <a:solidFill>
                  <a:srgbClr val="00B050"/>
                </a:solidFill>
                <a:latin typeface="华文新魏" panose="02010800040101010101" pitchFamily="2" charset="-122"/>
                <a:ea typeface="华文新魏" panose="02010800040101010101" pitchFamily="2" charset="-122"/>
              </a:rPr>
              <a:t>消退法</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：对儿童的攻击行为采取不予理睬的方式，而对合作性行为给予表扬和奖励，也可以减少攻击行为的发生。</a:t>
            </a:r>
          </a:p>
          <a:p>
            <a:pPr defTabSz="914217"/>
            <a:r>
              <a:rPr lang="zh-CN" altLang="en-US" dirty="0">
                <a:solidFill>
                  <a:srgbClr val="00B050"/>
                </a:solidFill>
                <a:latin typeface="华文新魏" panose="02010800040101010101" pitchFamily="2" charset="-122"/>
                <a:ea typeface="华文新魏" panose="02010800040101010101" pitchFamily="2" charset="-122"/>
              </a:rPr>
              <a:t>暂时隔离法</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：将儿童暂时关禁闭，消除强化物。无论如何，不可采取体罚的方法。因为体罚本身对儿童的攻击行为起到了示范作用。</a:t>
            </a:r>
            <a:endParaRPr lang="zh-CN" altLang="en-US" sz="200" dirty="0">
              <a:solidFill>
                <a:srgbClr val="000000">
                  <a:lumMod val="65000"/>
                  <a:lumOff val="35000"/>
                </a:srgb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697419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par>
                          <p:cTn id="8" fill="hold">
                            <p:stCondLst>
                              <p:cond delay="2000"/>
                            </p:stCondLst>
                            <p:childTnLst>
                              <p:par>
                                <p:cTn id="9" presetID="18" presetClass="entr" presetSubtype="1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downLeft)">
                                      <p:cBhvr>
                                        <p:cTn id="11" dur="500"/>
                                        <p:tgtEl>
                                          <p:spTgt spid="3"/>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randombar(horizontal)">
                                      <p:cBhvr>
                                        <p:cTn id="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548B22A8-010C-4F98-AE43-2F5F0058D0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3" name="矩形 2">
            <a:extLst>
              <a:ext uri="{FF2B5EF4-FFF2-40B4-BE49-F238E27FC236}">
                <a16:creationId xmlns:a16="http://schemas.microsoft.com/office/drawing/2014/main" id="{86BF7783-E7EC-4E25-8371-BA64DBB9C783}"/>
              </a:ext>
            </a:extLst>
          </p:cNvPr>
          <p:cNvSpPr/>
          <p:nvPr/>
        </p:nvSpPr>
        <p:spPr>
          <a:xfrm>
            <a:off x="528677" y="2925047"/>
            <a:ext cx="5234560" cy="2979030"/>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851661" y="438980"/>
            <a:ext cx="6966811" cy="61941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3600" cap="small" dirty="0">
                <a:solidFill>
                  <a:srgbClr val="5D9D2F"/>
                </a:solidFill>
                <a:latin typeface="华文新魏" panose="02010800040101010101" pitchFamily="2" charset="-122"/>
                <a:ea typeface="华文新魏" panose="02010800040101010101" pitchFamily="2" charset="-122"/>
              </a:rPr>
              <a:t>二、咬指甲</a:t>
            </a:r>
            <a:endParaRPr lang="en-US" sz="3600"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528677" y="1227675"/>
            <a:ext cx="5816444" cy="1384995"/>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（一）咬指甲的概念</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咬指甲也称咬指甲症或咬指甲癖，是指经常控制不住地表现出用牙齿去咬手指</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甲的行为。</a:t>
            </a:r>
          </a:p>
        </p:txBody>
      </p:sp>
      <p:sp>
        <p:nvSpPr>
          <p:cNvPr id="5" name="矩形 4">
            <a:extLst>
              <a:ext uri="{FF2B5EF4-FFF2-40B4-BE49-F238E27FC236}">
                <a16:creationId xmlns:a16="http://schemas.microsoft.com/office/drawing/2014/main" id="{46AB35EC-1F48-4D42-B82A-B8DDF2BE33BB}"/>
              </a:ext>
            </a:extLst>
          </p:cNvPr>
          <p:cNvSpPr/>
          <p:nvPr/>
        </p:nvSpPr>
        <p:spPr>
          <a:xfrm>
            <a:off x="6822270" y="1195245"/>
            <a:ext cx="4309921" cy="4616648"/>
          </a:xfrm>
          <a:prstGeom prst="rect">
            <a:avLst/>
          </a:prstGeom>
        </p:spPr>
        <p:txBody>
          <a:bodyPr wrap="square">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（二）咬指甲的表现</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孩子表现为反复咬指甲。轻者仅啃咬指甲，严重者可将每个指甲咬坏，甚至咬坏指甲周围的皮肤，少数孩子还咬脚趾甲。部分儿童常伴有其他行为问题，例如，睡眠障碍、多动、焦虑、紧张不安、吸吮手指、挖鼻孔等。症状顽固者夜间也出现咬指甲行为</a:t>
            </a:r>
            <a:endParaRPr lang="en-US" altLang="zh-CN"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endParaRPr lang="en-US" altLang="zh-CN" sz="2000" dirty="0">
              <a:solidFill>
                <a:srgbClr val="FF0000"/>
              </a:solidFill>
              <a:latin typeface="华文新魏" panose="02010800040101010101" pitchFamily="2" charset="-122"/>
              <a:ea typeface="华文新魏" panose="02010800040101010101" pitchFamily="2" charset="-122"/>
            </a:endParaRPr>
          </a:p>
          <a:p>
            <a:pPr defTabSz="914217"/>
            <a:r>
              <a:rPr lang="zh-CN" altLang="en-US" sz="2000" dirty="0">
                <a:solidFill>
                  <a:srgbClr val="FF0000"/>
                </a:solidFill>
                <a:latin typeface="华文新魏" panose="02010800040101010101" pitchFamily="2" charset="-122"/>
                <a:ea typeface="华文新魏" panose="02010800040101010101" pitchFamily="2" charset="-122"/>
              </a:rPr>
              <a:t>（三）咬指甲的原因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出现这种现象常与精神紧张有关，通常发生在生活节奏发生改变时。例如，孩子入托、入学时特别容易紧张，在生病时也容易诱发此症，部分孩子由于模仿他人而形成。具有内向、敏感、焦虑等性格特点的孩子易患此症。部分孩子诱因不明。</a:t>
            </a:r>
            <a:endParaRPr lang="en-US" altLang="zh-CN"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11" name="矩形 10">
            <a:extLst>
              <a:ext uri="{FF2B5EF4-FFF2-40B4-BE49-F238E27FC236}">
                <a16:creationId xmlns:a16="http://schemas.microsoft.com/office/drawing/2014/main" id="{32C85497-1ACD-4F11-A0AE-6442F1491D30}"/>
              </a:ext>
            </a:extLst>
          </p:cNvPr>
          <p:cNvSpPr/>
          <p:nvPr>
            <p:custDataLst>
              <p:tags r:id="rId1"/>
            </p:custDataLst>
          </p:nvPr>
        </p:nvSpPr>
        <p:spPr>
          <a:xfrm>
            <a:off x="11471564" y="8516"/>
            <a:ext cx="717767" cy="1354217"/>
          </a:xfrm>
          <a:prstGeom prst="rect">
            <a:avLst/>
          </a:prstGeom>
          <a:solidFill>
            <a:srgbClr val="FFE463"/>
          </a:solidFill>
          <a:ln w="12700" cap="flat" cmpd="sng" algn="ctr">
            <a:noFill/>
            <a:prstDash val="solid"/>
            <a:miter lim="800000"/>
          </a:ln>
          <a:effectLst/>
        </p:spPr>
        <p:txBody>
          <a:bodyPr rtlCol="0" anchor="ctr"/>
          <a:lstStyle/>
          <a:p>
            <a:pPr algn="ctr" defTabSz="456565"/>
            <a:endParaRPr lang="zh-CN" altLang="en-US" sz="3200">
              <a:solidFill>
                <a:srgbClr val="FFFFFF"/>
              </a:solidFill>
            </a:endParaRPr>
          </a:p>
        </p:txBody>
      </p:sp>
      <p:sp>
        <p:nvSpPr>
          <p:cNvPr id="12" name="文本框 11">
            <a:extLst>
              <a:ext uri="{FF2B5EF4-FFF2-40B4-BE49-F238E27FC236}">
                <a16:creationId xmlns:a16="http://schemas.microsoft.com/office/drawing/2014/main" id="{6556EADA-FDCB-4FBF-B584-C56AA3C688EF}"/>
              </a:ext>
            </a:extLst>
          </p:cNvPr>
          <p:cNvSpPr txBox="1"/>
          <p:nvPr>
            <p:custDataLst>
              <p:tags r:id="rId2"/>
            </p:custDataLst>
          </p:nvPr>
        </p:nvSpPr>
        <p:spPr>
          <a:xfrm>
            <a:off x="9143537" y="375171"/>
            <a:ext cx="2165268" cy="620800"/>
          </a:xfrm>
          <a:prstGeom prst="rect">
            <a:avLst/>
          </a:prstGeom>
          <a:noFill/>
        </p:spPr>
        <p:txBody>
          <a:bodyPr wrap="square" lIns="90000" tIns="46800" rIns="90000" bIns="46800" rtlCol="0" anchor="ctr" anchorCtr="0">
            <a:normAutofit fontScale="75000" lnSpcReduction="20000"/>
          </a:bodyPr>
          <a:lstStyle/>
          <a:p>
            <a:pPr defTabSz="456565"/>
            <a:r>
              <a:rPr lang="en-US" altLang="zh-CN" sz="5400">
                <a:solidFill>
                  <a:srgbClr val="F7E366"/>
                </a:solidFill>
              </a:rPr>
              <a:t>LOREM</a:t>
            </a:r>
          </a:p>
        </p:txBody>
      </p:sp>
      <p:sp>
        <p:nvSpPr>
          <p:cNvPr id="14" name="矩形 2">
            <a:extLst>
              <a:ext uri="{FF2B5EF4-FFF2-40B4-BE49-F238E27FC236}">
                <a16:creationId xmlns:a16="http://schemas.microsoft.com/office/drawing/2014/main" id="{A8173BE0-D99B-4B66-B59C-E2F456DAF5A3}"/>
              </a:ext>
            </a:extLst>
          </p:cNvPr>
          <p:cNvSpPr/>
          <p:nvPr>
            <p:custDataLst>
              <p:tags r:id="rId3"/>
            </p:custDataLst>
          </p:nvPr>
        </p:nvSpPr>
        <p:spPr>
          <a:xfrm rot="1927188">
            <a:off x="-98110" y="348532"/>
            <a:ext cx="722900" cy="189563"/>
          </a:xfrm>
          <a:custGeom>
            <a:avLst/>
            <a:gdLst>
              <a:gd name="connsiteX0" fmla="*/ 0 w 858741"/>
              <a:gd name="connsiteY0" fmla="*/ 0 h 166978"/>
              <a:gd name="connsiteX1" fmla="*/ 858741 w 858741"/>
              <a:gd name="connsiteY1" fmla="*/ 0 h 166978"/>
              <a:gd name="connsiteX2" fmla="*/ 858741 w 858741"/>
              <a:gd name="connsiteY2" fmla="*/ 166978 h 166978"/>
              <a:gd name="connsiteX3" fmla="*/ 0 w 858741"/>
              <a:gd name="connsiteY3" fmla="*/ 166978 h 166978"/>
              <a:gd name="connsiteX4" fmla="*/ 0 w 858741"/>
              <a:gd name="connsiteY4" fmla="*/ 0 h 166978"/>
              <a:gd name="connsiteX0-1" fmla="*/ 0 w 858741"/>
              <a:gd name="connsiteY0-2" fmla="*/ 0 h 172063"/>
              <a:gd name="connsiteX1-3" fmla="*/ 858741 w 858741"/>
              <a:gd name="connsiteY1-4" fmla="*/ 0 h 172063"/>
              <a:gd name="connsiteX2-5" fmla="*/ 858741 w 858741"/>
              <a:gd name="connsiteY2-6" fmla="*/ 166978 h 172063"/>
              <a:gd name="connsiteX3-7" fmla="*/ 187964 w 858741"/>
              <a:gd name="connsiteY3-8" fmla="*/ 172063 h 172063"/>
              <a:gd name="connsiteX4-9" fmla="*/ 0 w 858741"/>
              <a:gd name="connsiteY4-10" fmla="*/ 0 h 172063"/>
              <a:gd name="connsiteX0-11" fmla="*/ 0 w 858741"/>
              <a:gd name="connsiteY0-12" fmla="*/ 0 h 185100"/>
              <a:gd name="connsiteX1-13" fmla="*/ 858741 w 858741"/>
              <a:gd name="connsiteY1-14" fmla="*/ 0 h 185100"/>
              <a:gd name="connsiteX2-15" fmla="*/ 858741 w 858741"/>
              <a:gd name="connsiteY2-16" fmla="*/ 166978 h 185100"/>
              <a:gd name="connsiteX3-17" fmla="*/ 166822 w 858741"/>
              <a:gd name="connsiteY3-18" fmla="*/ 185100 h 185100"/>
              <a:gd name="connsiteX4-19" fmla="*/ 0 w 858741"/>
              <a:gd name="connsiteY4-20" fmla="*/ 0 h 185100"/>
              <a:gd name="connsiteX0-21" fmla="*/ 0 w 785510"/>
              <a:gd name="connsiteY0-22" fmla="*/ 0 h 188546"/>
              <a:gd name="connsiteX1-23" fmla="*/ 785510 w 785510"/>
              <a:gd name="connsiteY1-24" fmla="*/ 3446 h 188546"/>
              <a:gd name="connsiteX2-25" fmla="*/ 785510 w 785510"/>
              <a:gd name="connsiteY2-26" fmla="*/ 170424 h 188546"/>
              <a:gd name="connsiteX3-27" fmla="*/ 93591 w 785510"/>
              <a:gd name="connsiteY3-28" fmla="*/ 188546 h 188546"/>
              <a:gd name="connsiteX4-29" fmla="*/ 0 w 785510"/>
              <a:gd name="connsiteY4-30" fmla="*/ 0 h 188546"/>
              <a:gd name="connsiteX0-31" fmla="*/ 0 w 787699"/>
              <a:gd name="connsiteY0-32" fmla="*/ 3396 h 185100"/>
              <a:gd name="connsiteX1-33" fmla="*/ 787699 w 787699"/>
              <a:gd name="connsiteY1-34" fmla="*/ 0 h 185100"/>
              <a:gd name="connsiteX2-35" fmla="*/ 787699 w 787699"/>
              <a:gd name="connsiteY2-36" fmla="*/ 166978 h 185100"/>
              <a:gd name="connsiteX3-37" fmla="*/ 95780 w 787699"/>
              <a:gd name="connsiteY3-38" fmla="*/ 185100 h 185100"/>
              <a:gd name="connsiteX4-39" fmla="*/ 0 w 787699"/>
              <a:gd name="connsiteY4-40" fmla="*/ 3396 h 185100"/>
              <a:gd name="connsiteX0-41" fmla="*/ 0 w 807473"/>
              <a:gd name="connsiteY0-42" fmla="*/ 11311 h 185100"/>
              <a:gd name="connsiteX1-43" fmla="*/ 807473 w 807473"/>
              <a:gd name="connsiteY1-44" fmla="*/ 0 h 185100"/>
              <a:gd name="connsiteX2-45" fmla="*/ 807473 w 807473"/>
              <a:gd name="connsiteY2-46" fmla="*/ 166978 h 185100"/>
              <a:gd name="connsiteX3-47" fmla="*/ 115554 w 807473"/>
              <a:gd name="connsiteY3-48" fmla="*/ 185100 h 185100"/>
              <a:gd name="connsiteX4-49" fmla="*/ 0 w 807473"/>
              <a:gd name="connsiteY4-50" fmla="*/ 11311 h 185100"/>
              <a:gd name="connsiteX0-51" fmla="*/ 0 w 807473"/>
              <a:gd name="connsiteY0-52" fmla="*/ 11311 h 186525"/>
              <a:gd name="connsiteX1-53" fmla="*/ 807473 w 807473"/>
              <a:gd name="connsiteY1-54" fmla="*/ 0 h 186525"/>
              <a:gd name="connsiteX2-55" fmla="*/ 807473 w 807473"/>
              <a:gd name="connsiteY2-56" fmla="*/ 166978 h 186525"/>
              <a:gd name="connsiteX3-57" fmla="*/ 109701 w 807473"/>
              <a:gd name="connsiteY3-58" fmla="*/ 186525 h 186525"/>
              <a:gd name="connsiteX4-59" fmla="*/ 0 w 807473"/>
              <a:gd name="connsiteY4-60" fmla="*/ 11311 h 186525"/>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07473" h="186525">
                <a:moveTo>
                  <a:pt x="0" y="11311"/>
                </a:moveTo>
                <a:lnTo>
                  <a:pt x="807473" y="0"/>
                </a:lnTo>
                <a:lnTo>
                  <a:pt x="807473" y="166978"/>
                </a:lnTo>
                <a:lnTo>
                  <a:pt x="109701" y="186525"/>
                </a:lnTo>
                <a:lnTo>
                  <a:pt x="0" y="11311"/>
                </a:lnTo>
                <a:close/>
              </a:path>
            </a:pathLst>
          </a:custGeom>
          <a:solidFill>
            <a:srgbClr val="FFE463"/>
          </a:solidFill>
          <a:ln w="12700" cap="flat" cmpd="sng" algn="ctr">
            <a:noFill/>
            <a:prstDash val="solid"/>
            <a:miter lim="800000"/>
          </a:ln>
          <a:effectLst/>
        </p:spPr>
        <p:txBody>
          <a:bodyPr rtlCol="0" anchor="ctr"/>
          <a:lstStyle/>
          <a:p>
            <a:pPr algn="ctr" defTabSz="456565">
              <a:lnSpc>
                <a:spcPct val="130000"/>
              </a:lnSpc>
            </a:pPr>
            <a:endParaRPr lang="zh-CN" altLang="en-US" sz="3200">
              <a:solidFill>
                <a:srgbClr val="FFFFFF"/>
              </a:solidFill>
            </a:endParaRPr>
          </a:p>
        </p:txBody>
      </p:sp>
      <p:sp>
        <p:nvSpPr>
          <p:cNvPr id="15" name="等腰三角形 14">
            <a:extLst>
              <a:ext uri="{FF2B5EF4-FFF2-40B4-BE49-F238E27FC236}">
                <a16:creationId xmlns:a16="http://schemas.microsoft.com/office/drawing/2014/main" id="{F587993E-5019-40AE-BC99-2D31A05975D0}"/>
              </a:ext>
            </a:extLst>
          </p:cNvPr>
          <p:cNvSpPr/>
          <p:nvPr>
            <p:custDataLst>
              <p:tags r:id="rId4"/>
            </p:custDataLst>
          </p:nvPr>
        </p:nvSpPr>
        <p:spPr>
          <a:xfrm rot="5400000">
            <a:off x="-48140" y="524831"/>
            <a:ext cx="736735" cy="635116"/>
          </a:xfrm>
          <a:prstGeom prst="triangle">
            <a:avLst/>
          </a:prstGeom>
          <a:solidFill>
            <a:srgbClr val="FFE463"/>
          </a:solidFill>
          <a:ln w="12700" cap="flat" cmpd="sng" algn="ctr">
            <a:noFill/>
            <a:prstDash val="solid"/>
            <a:miter lim="800000"/>
          </a:ln>
          <a:effectLst/>
        </p:spPr>
        <p:txBody>
          <a:bodyPr rtlCol="0" anchor="ctr"/>
          <a:lstStyle/>
          <a:p>
            <a:pPr algn="ctr" defTabSz="456565">
              <a:lnSpc>
                <a:spcPct val="130000"/>
              </a:lnSpc>
            </a:pPr>
            <a:endParaRPr lang="zh-CN" altLang="en-US" sz="3200" dirty="0">
              <a:solidFill>
                <a:srgbClr val="FFFFFF"/>
              </a:solidFill>
            </a:endParaRPr>
          </a:p>
        </p:txBody>
      </p:sp>
    </p:spTree>
    <p:extLst>
      <p:ext uri="{BB962C8B-B14F-4D97-AF65-F5344CB8AC3E}">
        <p14:creationId xmlns:p14="http://schemas.microsoft.com/office/powerpoint/2010/main" val="1147393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arn(inVertical)">
                                      <p:cBhvr>
                                        <p:cTn id="10" dur="500"/>
                                        <p:tgtEl>
                                          <p:spTgt spid="1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barn(inVertical)">
                                      <p:cBhvr>
                                        <p:cTn id="16" dur="500"/>
                                        <p:tgtEl>
                                          <p:spTgt spid="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arn(inVertical)">
                                      <p:cBhvr>
                                        <p:cTn id="25" dur="500"/>
                                        <p:tgtEl>
                                          <p:spTgt spid="1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barn(inVertical)">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8" grpId="0"/>
      <p:bldP spid="5" grpId="0"/>
      <p:bldP spid="11" grpId="0" animBg="1"/>
      <p:bldP spid="12" grpId="0"/>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9EB690D0-2435-426F-934F-EF3D219F801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576262"/>
            <a:ext cx="12192000" cy="1368490"/>
          </a:xfrm>
          <a:prstGeom prst="rect">
            <a:avLst/>
          </a:prstGeom>
        </p:spPr>
      </p:pic>
      <p:sp>
        <p:nvSpPr>
          <p:cNvPr id="9" name="Freeform 53">
            <a:extLst>
              <a:ext uri="{FF2B5EF4-FFF2-40B4-BE49-F238E27FC236}">
                <a16:creationId xmlns:a16="http://schemas.microsoft.com/office/drawing/2014/main" id="{FF307CE7-17E8-4B0F-8767-0F64F0EE37D4}"/>
              </a:ext>
            </a:extLst>
          </p:cNvPr>
          <p:cNvSpPr/>
          <p:nvPr>
            <p:custDataLst>
              <p:tags r:id="rId1"/>
            </p:custDataLst>
          </p:nvPr>
        </p:nvSpPr>
        <p:spPr bwMode="auto">
          <a:xfrm rot="5400000">
            <a:off x="4906765" y="3246255"/>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25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a:extLst>
              <a:ext uri="{FF2B5EF4-FFF2-40B4-BE49-F238E27FC236}">
                <a16:creationId xmlns:a16="http://schemas.microsoft.com/office/drawing/2014/main" id="{A375CBBE-D3CB-4068-84D2-5A6CEED021C7}"/>
              </a:ext>
            </a:extLst>
          </p:cNvPr>
          <p:cNvSpPr/>
          <p:nvPr>
            <p:custDataLst>
              <p:tags r:id="rId2"/>
            </p:custDataLst>
          </p:nvPr>
        </p:nvSpPr>
        <p:spPr bwMode="auto">
          <a:xfrm>
            <a:off x="8757236" y="128166"/>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30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63B0AE4D-DFDC-40C5-B587-55DC1B7C558B}"/>
              </a:ext>
            </a:extLst>
          </p:cNvPr>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a:extLst>
              <a:ext uri="{FF2B5EF4-FFF2-40B4-BE49-F238E27FC236}">
                <a16:creationId xmlns:a16="http://schemas.microsoft.com/office/drawing/2014/main" id="{AEDB9B34-FAF6-441F-A8C8-C42DFBBD2219}"/>
              </a:ext>
            </a:extLst>
          </p:cNvPr>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899091" y="144943"/>
            <a:ext cx="1328489" cy="962373"/>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876539" y="1278436"/>
            <a:ext cx="10637570" cy="4431983"/>
          </a:xfrm>
          <a:prstGeom prst="rect">
            <a:avLst/>
          </a:prstGeom>
          <a:noFill/>
        </p:spPr>
        <p:txBody>
          <a:bodyPr wrap="square" rtlCol="0">
            <a:spAutoFit/>
          </a:bodyPr>
          <a:lstStyle/>
          <a:p>
            <a:pPr defTabSz="914217"/>
            <a:r>
              <a:rPr lang="en-US" altLang="zh-CN" sz="2400" dirty="0">
                <a:solidFill>
                  <a:srgbClr val="00B0F0"/>
                </a:solidFill>
                <a:latin typeface="华文新魏" panose="02010800040101010101" pitchFamily="2" charset="-122"/>
                <a:ea typeface="华文新魏" panose="02010800040101010101" pitchFamily="2" charset="-122"/>
              </a:rPr>
              <a:t>1. </a:t>
            </a:r>
            <a:r>
              <a:rPr lang="zh-CN" altLang="en-US" sz="2400" dirty="0">
                <a:solidFill>
                  <a:srgbClr val="00B0F0"/>
                </a:solidFill>
                <a:latin typeface="华文新魏" panose="02010800040101010101" pitchFamily="2" charset="-122"/>
                <a:ea typeface="华文新魏" panose="02010800040101010101" pitchFamily="2" charset="-122"/>
              </a:rPr>
              <a:t>不要让孩子处在紧张的环境里</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消除造成孩子紧张的一切因素是预防和治疗的关键。父母经常在孩子面前吵架，打骂孩子，这些行为都是不利于孩子改掉咬手指甲的习惯的。在看到孩子有这种行为的时候，家长不要刻意去强调，对孩子叫喊，这样，只会让孩子的情绪更加紧张，反而不利于孩子改掉咬手指甲的习惯。</a:t>
            </a:r>
          </a:p>
          <a:p>
            <a:pPr defTabSz="914217"/>
            <a:endParaRPr lang="en-US" altLang="zh-CN" sz="2400" dirty="0">
              <a:solidFill>
                <a:srgbClr val="00B0F0"/>
              </a:solidFill>
              <a:latin typeface="华文新魏" panose="02010800040101010101" pitchFamily="2" charset="-122"/>
              <a:ea typeface="华文新魏" panose="02010800040101010101" pitchFamily="2" charset="-122"/>
            </a:endParaRPr>
          </a:p>
          <a:p>
            <a:pPr defTabSz="914217"/>
            <a:r>
              <a:rPr lang="en-US" altLang="zh-CN" sz="2400" dirty="0">
                <a:solidFill>
                  <a:srgbClr val="00B0F0"/>
                </a:solidFill>
                <a:latin typeface="华文新魏" panose="02010800040101010101" pitchFamily="2" charset="-122"/>
                <a:ea typeface="华文新魏" panose="02010800040101010101" pitchFamily="2" charset="-122"/>
              </a:rPr>
              <a:t>2. </a:t>
            </a:r>
            <a:r>
              <a:rPr lang="zh-CN" altLang="en-US" sz="2400" dirty="0">
                <a:solidFill>
                  <a:srgbClr val="00B0F0"/>
                </a:solidFill>
                <a:latin typeface="华文新魏" panose="02010800040101010101" pitchFamily="2" charset="-122"/>
                <a:ea typeface="华文新魏" panose="02010800040101010101" pitchFamily="2" charset="-122"/>
              </a:rPr>
              <a:t>注意力转移法</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在孩子有咬手指甲的行为的时候，去分散孩子的注意力，引导孩子把注意力转移到玩具上，或者画画上，总之，不要让孩子的注意力集中在咬手指甲上。</a:t>
            </a:r>
          </a:p>
          <a:p>
            <a:pPr defTabSz="914217"/>
            <a:endParaRPr lang="en-US" altLang="zh-CN" sz="2400" dirty="0">
              <a:solidFill>
                <a:srgbClr val="00B0F0"/>
              </a:solidFill>
              <a:latin typeface="华文新魏" panose="02010800040101010101" pitchFamily="2" charset="-122"/>
              <a:ea typeface="华文新魏" panose="02010800040101010101" pitchFamily="2" charset="-122"/>
            </a:endParaRPr>
          </a:p>
          <a:p>
            <a:pPr defTabSz="914217"/>
            <a:r>
              <a:rPr lang="en-US" altLang="zh-CN" sz="2400" dirty="0">
                <a:solidFill>
                  <a:srgbClr val="00B0F0"/>
                </a:solidFill>
                <a:latin typeface="华文新魏" panose="02010800040101010101" pitchFamily="2" charset="-122"/>
                <a:ea typeface="华文新魏" panose="02010800040101010101" pitchFamily="2" charset="-122"/>
              </a:rPr>
              <a:t>3. </a:t>
            </a:r>
            <a:r>
              <a:rPr lang="zh-CN" altLang="en-US" sz="2400" dirty="0">
                <a:solidFill>
                  <a:srgbClr val="00B0F0"/>
                </a:solidFill>
                <a:latin typeface="华文新魏" panose="02010800040101010101" pitchFamily="2" charset="-122"/>
                <a:ea typeface="华文新魏" panose="02010800040101010101" pitchFamily="2" charset="-122"/>
              </a:rPr>
              <a:t>行为矫治疗法</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频繁出现可到医院进行矫正，行为矫治疗法如强化法、消退法、厌恶法等常能收到良好的效果。一般由医生根据孩子的具体情况设计出行为治疗方案，由家长协助实施，同时给予支持性心理疗法。行为矫治疗法的效果取决于医生、家长和孩子三方面的密切配合，并要持之以恒。用苦味或辣味剂涂搽指甲等强制方法效果差。</a:t>
            </a:r>
            <a:endParaRPr lang="en-US" altLang="zh-CN" sz="16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30FE11A4-7D68-4B4D-BE1A-02CA3001A00C}"/>
              </a:ext>
            </a:extLst>
          </p:cNvPr>
          <p:cNvSpPr/>
          <p:nvPr/>
        </p:nvSpPr>
        <p:spPr>
          <a:xfrm>
            <a:off x="2110853" y="268230"/>
            <a:ext cx="3877985"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（四）咬指甲的防治</a:t>
            </a:r>
          </a:p>
        </p:txBody>
      </p:sp>
    </p:spTree>
    <p:extLst>
      <p:ext uri="{BB962C8B-B14F-4D97-AF65-F5344CB8AC3E}">
        <p14:creationId xmlns:p14="http://schemas.microsoft.com/office/powerpoint/2010/main" val="1820537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8"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EE8BAC67-1063-4B5D-869D-47D89A20C8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6" name="箭头: 五边形 5">
            <a:extLst>
              <a:ext uri="{FF2B5EF4-FFF2-40B4-BE49-F238E27FC236}">
                <a16:creationId xmlns:a16="http://schemas.microsoft.com/office/drawing/2014/main" id="{2DE4465A-E0FD-49DD-86F2-2940AA6FF22B}"/>
              </a:ext>
            </a:extLst>
          </p:cNvPr>
          <p:cNvSpPr/>
          <p:nvPr/>
        </p:nvSpPr>
        <p:spPr bwMode="auto">
          <a:xfrm>
            <a:off x="-10312" y="367866"/>
            <a:ext cx="4488110" cy="675617"/>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8095374" y="286754"/>
            <a:ext cx="3135605" cy="24831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911888" y="0"/>
            <a:ext cx="2993799" cy="2483141"/>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782743" y="426801"/>
            <a:ext cx="6966811" cy="55774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3199" cap="small" dirty="0">
                <a:solidFill>
                  <a:srgbClr val="5D9D2F"/>
                </a:solidFill>
                <a:latin typeface="华文新魏" panose="02010800040101010101" pitchFamily="2" charset="-122"/>
                <a:ea typeface="华文新魏" panose="02010800040101010101" pitchFamily="2" charset="-122"/>
              </a:rPr>
              <a:t>三、吮吸手指</a:t>
            </a:r>
            <a:endParaRPr lang="en-US" sz="31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790726" y="1225783"/>
            <a:ext cx="6455642" cy="1754326"/>
          </a:xfrm>
          <a:prstGeom prst="rect">
            <a:avLst/>
          </a:prstGeom>
          <a:noFill/>
        </p:spPr>
        <p:txBody>
          <a:bodyPr wrap="square" rtlCol="0">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（一）吮吸手指的概念</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吮吸手指是指将手指放入口中进行吮吸的习惯性行为。在婴儿时期，吮吸自己的手指头很常见。到</a:t>
            </a:r>
            <a:r>
              <a:rPr lang="en-US" altLang="zh-CN" sz="1600" dirty="0">
                <a:solidFill>
                  <a:srgbClr val="000000">
                    <a:lumMod val="65000"/>
                    <a:lumOff val="35000"/>
                  </a:srgbClr>
                </a:solidFill>
                <a:latin typeface="华文新魏" panose="02010800040101010101" pitchFamily="2" charset="-122"/>
                <a:ea typeface="华文新魏" panose="02010800040101010101" pitchFamily="2" charset="-122"/>
              </a:rPr>
              <a:t>2 </a:t>
            </a:r>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 </a:t>
            </a:r>
            <a:r>
              <a:rPr lang="en-US" altLang="zh-CN" sz="1600" dirty="0">
                <a:solidFill>
                  <a:srgbClr val="000000">
                    <a:lumMod val="65000"/>
                    <a:lumOff val="35000"/>
                  </a:srgbClr>
                </a:solidFill>
                <a:latin typeface="华文新魏" panose="02010800040101010101" pitchFamily="2" charset="-122"/>
                <a:ea typeface="华文新魏" panose="02010800040101010101" pitchFamily="2" charset="-122"/>
              </a:rPr>
              <a:t>3 </a:t>
            </a:r>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岁后，此现象一般会逐渐减少。但如果在学前儿童期仍保留着吮吸手指的习惯，则视为一种心理问题。</a:t>
            </a:r>
          </a:p>
          <a:p>
            <a:pPr defTabSz="914217"/>
            <a:endParaRPr lang="en-US" altLang="zh-CN" sz="2000" dirty="0">
              <a:solidFill>
                <a:srgbClr val="FF0000"/>
              </a:solidFill>
              <a:latin typeface="华文新魏" panose="02010800040101010101" pitchFamily="2" charset="-122"/>
              <a:ea typeface="华文新魏" panose="02010800040101010101" pitchFamily="2" charset="-122"/>
            </a:endParaRPr>
          </a:p>
          <a:p>
            <a:pPr defTabSz="914217"/>
            <a:endParaRPr lang="en-US" altLang="zh-CN" sz="20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BE499BF2-C11F-422D-B082-312FFF49ED60}"/>
              </a:ext>
            </a:extLst>
          </p:cNvPr>
          <p:cNvSpPr/>
          <p:nvPr/>
        </p:nvSpPr>
        <p:spPr>
          <a:xfrm>
            <a:off x="790726" y="2769895"/>
            <a:ext cx="10870234" cy="2862322"/>
          </a:xfrm>
          <a:prstGeom prst="rect">
            <a:avLst/>
          </a:prstGeom>
        </p:spPr>
        <p:txBody>
          <a:bodyPr wrap="square">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（二）吮吸手指的表现</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有些孩子到了幼儿期甚至童年期仍保留这种动作。他们只要手里、口里没东西，几乎整天吮手指。上课时吮、睡觉时吮，有的不吮睡不着。</a:t>
            </a:r>
          </a:p>
          <a:p>
            <a:pPr defTabSz="914217"/>
            <a:endParaRPr lang="en-US" altLang="zh-CN" sz="2400" dirty="0">
              <a:solidFill>
                <a:srgbClr val="FF0000"/>
              </a:solidFill>
              <a:latin typeface="华文新魏" panose="02010800040101010101" pitchFamily="2" charset="-122"/>
              <a:ea typeface="华文新魏" panose="02010800040101010101" pitchFamily="2" charset="-122"/>
            </a:endParaRPr>
          </a:p>
          <a:p>
            <a:pPr defTabSz="914217"/>
            <a:r>
              <a:rPr lang="zh-CN" altLang="en-US" sz="2400" dirty="0">
                <a:solidFill>
                  <a:srgbClr val="FF0000"/>
                </a:solidFill>
                <a:latin typeface="华文新魏" panose="02010800040101010101" pitchFamily="2" charset="-122"/>
                <a:ea typeface="华文新魏" panose="02010800040101010101" pitchFamily="2" charset="-122"/>
              </a:rPr>
              <a:t>（三）吮吸手指的原因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①早期喂养不当，或不能按时得到足够的食物，孩子经常饥饿、生病。孩子以吮吸手指来抑制饥饿。</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②生活环境单调，缺乏环境刺激或缺乏玩具和成人的爱抚和关心。以吮吸手指来聊以自慰、减轻焦虑。</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③心理处于紧张状态。常处于父母争吵、家长的态度过于严厉等不良环境下成长起来的学前儿童，当他的心理处于紧张状态的时候，也会不自觉地表现出吮吸手指的行为。</a:t>
            </a:r>
          </a:p>
        </p:txBody>
      </p:sp>
    </p:spTree>
    <p:extLst>
      <p:ext uri="{BB962C8B-B14F-4D97-AF65-F5344CB8AC3E}">
        <p14:creationId xmlns:p14="http://schemas.microsoft.com/office/powerpoint/2010/main" val="148975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randombar(horizontal)">
                                      <p:cBhvr>
                                        <p:cTn id="13" dur="500"/>
                                        <p:tgtEl>
                                          <p:spTgt spid="13"/>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randombar(horizontal)">
                                      <p:cBhvr>
                                        <p:cTn id="16" dur="500"/>
                                        <p:tgtEl>
                                          <p:spTgt spid="18"/>
                                        </p:tgtEl>
                                      </p:cBhvr>
                                    </p:animEffect>
                                  </p:childTnLst>
                                </p:cTn>
                              </p:par>
                              <p:par>
                                <p:cTn id="17" presetID="14" presetClass="entr" presetSubtype="1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3" grpId="0" animBg="1"/>
      <p:bldP spid="13" grpId="0"/>
      <p:bldP spid="18"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BF094081-6BE4-4C16-9B11-050146CB613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70" y="5476175"/>
            <a:ext cx="12192000" cy="1368490"/>
          </a:xfrm>
          <a:prstGeom prst="rect">
            <a:avLst/>
          </a:prstGeom>
        </p:spPr>
      </p:pic>
      <p:sp>
        <p:nvSpPr>
          <p:cNvPr id="9" name="任意多边形: 形状 8">
            <a:extLst>
              <a:ext uri="{FF2B5EF4-FFF2-40B4-BE49-F238E27FC236}">
                <a16:creationId xmlns:a16="http://schemas.microsoft.com/office/drawing/2014/main" id="{CB754039-1797-4621-ADE8-FAF6292C2451}"/>
              </a:ext>
            </a:extLst>
          </p:cNvPr>
          <p:cNvSpPr/>
          <p:nvPr>
            <p:custDataLst>
              <p:tags r:id="rId1"/>
            </p:custDataLst>
          </p:nvPr>
        </p:nvSpPr>
        <p:spPr>
          <a:xfrm flipH="1" flipV="1">
            <a:off x="13970" y="13335"/>
            <a:ext cx="3451225" cy="6858000"/>
          </a:xfrm>
          <a:custGeom>
            <a:avLst/>
            <a:gdLst>
              <a:gd name="connsiteX0" fmla="*/ 3417548 w 3451226"/>
              <a:gd name="connsiteY0" fmla="*/ 0 h 6857999"/>
              <a:gd name="connsiteX1" fmla="*/ 3451226 w 3451226"/>
              <a:gd name="connsiteY1" fmla="*/ 0 h 6857999"/>
              <a:gd name="connsiteX2" fmla="*/ 3451226 w 3451226"/>
              <a:gd name="connsiteY2" fmla="*/ 6805797 h 6857999"/>
              <a:gd name="connsiteX3" fmla="*/ 3425212 w 3451226"/>
              <a:gd name="connsiteY3" fmla="*/ 6857999 h 6857999"/>
              <a:gd name="connsiteX4" fmla="*/ 0 w 3451226"/>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226" h="6857999">
                <a:moveTo>
                  <a:pt x="3417548" y="0"/>
                </a:moveTo>
                <a:lnTo>
                  <a:pt x="3451226" y="0"/>
                </a:lnTo>
                <a:lnTo>
                  <a:pt x="3451226" y="6805797"/>
                </a:lnTo>
                <a:lnTo>
                  <a:pt x="3425212" y="6857999"/>
                </a:lnTo>
                <a:lnTo>
                  <a:pt x="0" y="6857999"/>
                </a:lnTo>
                <a:close/>
              </a:path>
            </a:pathLst>
          </a:custGeom>
          <a:solidFill>
            <a:srgbClr val="92D050">
              <a:alpha val="20000"/>
            </a:srgbClr>
          </a:solidFill>
          <a:ln w="12700" cap="flat" cmpd="sng" algn="ctr">
            <a:noFill/>
            <a:prstDash val="solid"/>
            <a:miter lim="800000"/>
          </a:ln>
          <a:effectLst>
            <a:outerShdw blurRad="406400" dist="292100" algn="l" rotWithShape="0">
              <a:prstClr val="black">
                <a:alpha val="4000"/>
              </a:prstClr>
            </a:outerShdw>
          </a:effectLst>
        </p:spPr>
        <p:txBody>
          <a:bodyPr wrap="square" rtlCol="0" anchor="ctr">
            <a:noAutofit/>
          </a:bodyPr>
          <a:lstStyle/>
          <a:p>
            <a:pPr algn="ctr"/>
            <a:endParaRPr lang="zh-CN" altLang="en-US"/>
          </a:p>
        </p:txBody>
      </p:sp>
      <p:sp>
        <p:nvSpPr>
          <p:cNvPr id="11" name="任意多边形: 形状 10">
            <a:extLst>
              <a:ext uri="{FF2B5EF4-FFF2-40B4-BE49-F238E27FC236}">
                <a16:creationId xmlns:a16="http://schemas.microsoft.com/office/drawing/2014/main" id="{FCD0943C-856D-4CC1-BE4D-D9F6637815A9}"/>
              </a:ext>
            </a:extLst>
          </p:cNvPr>
          <p:cNvSpPr/>
          <p:nvPr>
            <p:custDataLst>
              <p:tags r:id="rId2"/>
            </p:custDataLst>
          </p:nvPr>
        </p:nvSpPr>
        <p:spPr>
          <a:xfrm>
            <a:off x="8740775" y="-13335"/>
            <a:ext cx="3451225" cy="6858000"/>
          </a:xfrm>
          <a:custGeom>
            <a:avLst/>
            <a:gdLst>
              <a:gd name="connsiteX0" fmla="*/ 3417548 w 3451226"/>
              <a:gd name="connsiteY0" fmla="*/ 0 h 6857999"/>
              <a:gd name="connsiteX1" fmla="*/ 3451226 w 3451226"/>
              <a:gd name="connsiteY1" fmla="*/ 0 h 6857999"/>
              <a:gd name="connsiteX2" fmla="*/ 3451226 w 3451226"/>
              <a:gd name="connsiteY2" fmla="*/ 6805797 h 6857999"/>
              <a:gd name="connsiteX3" fmla="*/ 3425212 w 3451226"/>
              <a:gd name="connsiteY3" fmla="*/ 6857999 h 6857999"/>
              <a:gd name="connsiteX4" fmla="*/ 0 w 3451226"/>
              <a:gd name="connsiteY4" fmla="*/ 6857999 h 68579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1226" h="6857999">
                <a:moveTo>
                  <a:pt x="3417548" y="0"/>
                </a:moveTo>
                <a:lnTo>
                  <a:pt x="3451226" y="0"/>
                </a:lnTo>
                <a:lnTo>
                  <a:pt x="3451226" y="6805797"/>
                </a:lnTo>
                <a:lnTo>
                  <a:pt x="3425212" y="6857999"/>
                </a:lnTo>
                <a:lnTo>
                  <a:pt x="0" y="6857999"/>
                </a:lnTo>
                <a:close/>
              </a:path>
            </a:pathLst>
          </a:custGeom>
          <a:solidFill>
            <a:srgbClr val="92D050">
              <a:alpha val="40000"/>
            </a:srgbClr>
          </a:solidFill>
          <a:ln w="12700" cap="flat" cmpd="sng" algn="ctr">
            <a:noFill/>
            <a:prstDash val="solid"/>
            <a:miter lim="800000"/>
          </a:ln>
          <a:effectLst>
            <a:outerShdw blurRad="406400" dist="292100" algn="l" rotWithShape="0">
              <a:prstClr val="black">
                <a:alpha val="4000"/>
              </a:prstClr>
            </a:outerShdw>
          </a:effectLst>
        </p:spPr>
        <p:txBody>
          <a:bodyPr wrap="square" rtlCol="0" anchor="ctr">
            <a:noAutofit/>
          </a:bodyPr>
          <a:lstStyle/>
          <a:p>
            <a:pPr algn="ctr"/>
            <a:endParaRPr lang="zh-CN" altLang="en-US"/>
          </a:p>
        </p:txBody>
      </p:sp>
      <p:sp>
        <p:nvSpPr>
          <p:cNvPr id="12" name="斜纹 11">
            <a:extLst>
              <a:ext uri="{FF2B5EF4-FFF2-40B4-BE49-F238E27FC236}">
                <a16:creationId xmlns:a16="http://schemas.microsoft.com/office/drawing/2014/main" id="{E0E0347A-0A1F-4652-ADF8-B69D03CB966E}"/>
              </a:ext>
            </a:extLst>
          </p:cNvPr>
          <p:cNvSpPr/>
          <p:nvPr>
            <p:custDataLst>
              <p:tags r:id="rId3"/>
            </p:custDataLst>
          </p:nvPr>
        </p:nvSpPr>
        <p:spPr>
          <a:xfrm rot="8100000">
            <a:off x="-244064" y="543543"/>
            <a:ext cx="488126" cy="488126"/>
          </a:xfrm>
          <a:prstGeom prst="diagStripe">
            <a:avLst/>
          </a:prstGeom>
          <a:solidFill>
            <a:srgbClr val="92D050"/>
          </a:solidFill>
          <a:ln w="12700" cap="flat" cmpd="sng" algn="ctr">
            <a:noFill/>
            <a:prstDash val="solid"/>
            <a:miter lim="800000"/>
          </a:ln>
          <a:effectLst/>
        </p:spPr>
        <p:txBody>
          <a:bodyPr rtlCol="0" anchor="ctr"/>
          <a:lstStyle/>
          <a:p>
            <a:pPr algn="ctr"/>
            <a:endParaRPr kumimoji="1" lang="zh-CN" altLang="en-US">
              <a:solidFill>
                <a:sysClr val="windowText" lastClr="000000"/>
              </a:solidFill>
            </a:endParaRPr>
          </a:p>
        </p:txBody>
      </p:sp>
      <p:sp>
        <p:nvSpPr>
          <p:cNvPr id="13" name="矩形: 圆角 1127">
            <a:extLst>
              <a:ext uri="{FF2B5EF4-FFF2-40B4-BE49-F238E27FC236}">
                <a16:creationId xmlns:a16="http://schemas.microsoft.com/office/drawing/2014/main" id="{AD3442F5-85C7-4009-A4EF-D6717E415CD3}"/>
              </a:ext>
            </a:extLst>
          </p:cNvPr>
          <p:cNvSpPr/>
          <p:nvPr>
            <p:custDataLst>
              <p:tags r:id="rId4"/>
            </p:custDataLst>
          </p:nvPr>
        </p:nvSpPr>
        <p:spPr>
          <a:xfrm>
            <a:off x="769122" y="1336729"/>
            <a:ext cx="5862414" cy="4402413"/>
          </a:xfrm>
          <a:prstGeom prst="roundRect">
            <a:avLst>
              <a:gd name="adj" fmla="val 4386"/>
            </a:avLst>
          </a:prstGeom>
          <a:solidFill>
            <a:sysClr val="window" lastClr="FFFFFF">
              <a:alpha val="50000"/>
            </a:sysClr>
          </a:solidFill>
          <a:ln w="12700" cap="flat" cmpd="sng" algn="ctr">
            <a:solidFill>
              <a:srgbClr val="44546A">
                <a:lumMod val="75000"/>
              </a:srgbClr>
            </a:solidFill>
            <a:prstDash val="solid"/>
            <a:miter lim="800000"/>
          </a:ln>
          <a:effectLst>
            <a:outerShdw blurRad="50800" dist="76200" dir="5400000" algn="t" rotWithShape="0">
              <a:prstClr val="black">
                <a:alpha val="8000"/>
              </a:prstClr>
            </a:outerShdw>
          </a:effectLst>
        </p:spPr>
        <p:txBody>
          <a:bodyPr rtlCol="0" anchor="ctr"/>
          <a:lstStyle/>
          <a:p>
            <a:pPr algn="ctr"/>
            <a:endParaRPr lang="zh-CN" altLang="en-US"/>
          </a:p>
        </p:txBody>
      </p:sp>
      <p:sp>
        <p:nvSpPr>
          <p:cNvPr id="14" name="矩形: 圆角 1128">
            <a:extLst>
              <a:ext uri="{FF2B5EF4-FFF2-40B4-BE49-F238E27FC236}">
                <a16:creationId xmlns:a16="http://schemas.microsoft.com/office/drawing/2014/main" id="{08C922CD-4801-4224-9877-304DF904B8FE}"/>
              </a:ext>
            </a:extLst>
          </p:cNvPr>
          <p:cNvSpPr/>
          <p:nvPr>
            <p:custDataLst>
              <p:tags r:id="rId5"/>
            </p:custDataLst>
          </p:nvPr>
        </p:nvSpPr>
        <p:spPr>
          <a:xfrm>
            <a:off x="6983095" y="1659890"/>
            <a:ext cx="4031615" cy="4032885"/>
          </a:xfrm>
          <a:prstGeom prst="roundRect">
            <a:avLst>
              <a:gd name="adj" fmla="val 4386"/>
            </a:avLst>
          </a:prstGeom>
          <a:solidFill>
            <a:sysClr val="window" lastClr="FFFFFF"/>
          </a:solidFill>
          <a:ln w="12700" cap="flat" cmpd="sng" algn="ctr">
            <a:solidFill>
              <a:srgbClr val="44546A">
                <a:lumMod val="75000"/>
              </a:srgbClr>
            </a:solidFill>
            <a:prstDash val="solid"/>
            <a:miter lim="800000"/>
          </a:ln>
          <a:effectLst>
            <a:outerShdw blurRad="50800" dist="76200" dir="5400000" algn="t" rotWithShape="0">
              <a:prstClr val="black">
                <a:alpha val="11000"/>
              </a:prstClr>
            </a:outerShdw>
          </a:effectLst>
        </p:spPr>
        <p:txBody>
          <a:bodyPr rtlCol="0" anchor="ctr"/>
          <a:lstStyle/>
          <a:p>
            <a:pPr algn="ctr"/>
            <a:endParaRPr lang="zh-CN" altLang="en-US"/>
          </a:p>
        </p:txBody>
      </p:sp>
      <p:sp>
        <p:nvSpPr>
          <p:cNvPr id="15" name="同心圆 262">
            <a:extLst>
              <a:ext uri="{FF2B5EF4-FFF2-40B4-BE49-F238E27FC236}">
                <a16:creationId xmlns:a16="http://schemas.microsoft.com/office/drawing/2014/main" id="{518FFAA5-D09C-4BE2-9B68-5292B1C088B5}"/>
              </a:ext>
            </a:extLst>
          </p:cNvPr>
          <p:cNvSpPr/>
          <p:nvPr>
            <p:custDataLst>
              <p:tags r:id="rId6"/>
            </p:custDataLst>
          </p:nvPr>
        </p:nvSpPr>
        <p:spPr>
          <a:xfrm>
            <a:off x="876300" y="1454945"/>
            <a:ext cx="300990" cy="300990"/>
          </a:xfrm>
          <a:prstGeom prst="donut">
            <a:avLst/>
          </a:prstGeom>
          <a:solidFill>
            <a:srgbClr val="00B050"/>
          </a:solidFill>
          <a:ln w="25400" cap="flat" cmpd="sng" algn="ctr">
            <a:solidFill>
              <a:sysClr val="window" lastClr="FFFFFF"/>
            </a:solidFill>
            <a:prstDash val="solid"/>
            <a:miter lim="800000"/>
          </a:ln>
          <a:effectLst/>
        </p:spPr>
        <p:txBody>
          <a:bodyPr rtlCol="0" anchor="ctr"/>
          <a:lstStyle/>
          <a:p>
            <a:pPr algn="ctr"/>
            <a:endParaRPr kumimoji="1" lang="zh-CN" altLang="en-US">
              <a:solidFill>
                <a:sysClr val="windowText" lastClr="000000"/>
              </a:solidFill>
            </a:endParaRPr>
          </a:p>
        </p:txBody>
      </p:sp>
      <p:sp>
        <p:nvSpPr>
          <p:cNvPr id="3" name="矩形 2">
            <a:extLst>
              <a:ext uri="{FF2B5EF4-FFF2-40B4-BE49-F238E27FC236}">
                <a16:creationId xmlns:a16="http://schemas.microsoft.com/office/drawing/2014/main" id="{86BF7783-E7EC-4E25-8371-BA64DBB9C783}"/>
              </a:ext>
            </a:extLst>
          </p:cNvPr>
          <p:cNvSpPr/>
          <p:nvPr/>
        </p:nvSpPr>
        <p:spPr>
          <a:xfrm>
            <a:off x="7043116" y="1768713"/>
            <a:ext cx="3900421" cy="3819628"/>
          </a:xfrm>
          <a:prstGeom prst="rect">
            <a:avLst/>
          </a:prstGeom>
          <a:blipFill dpi="0" rotWithShape="1">
            <a:blip r:embed="rId10"/>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1131672" y="1454945"/>
            <a:ext cx="5612246" cy="4247317"/>
          </a:xfrm>
          <a:prstGeom prst="rect">
            <a:avLst/>
          </a:prstGeom>
          <a:noFill/>
        </p:spPr>
        <p:txBody>
          <a:bodyPr wrap="square" rtlCol="0">
            <a:spAutoFit/>
          </a:bodyPr>
          <a:lstStyle/>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①改变不正确的喂养方法。注意定时、定量喂足喂好婴儿，让儿童从小养成良好的生活和饮食习惯。</a:t>
            </a:r>
          </a:p>
          <a:p>
            <a:pPr defTabSz="914217"/>
            <a:endParaRPr lang="en-US" altLang="zh-CN"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②转移注意力。丰富儿童的物质和精神生活，消除寂寞感。当他非常投入地吮吸手指时，把他的注意力转移到游戏、讲故事、外出或看电视等行为中来，这样可以减少他的吮吸手指行为，代之以正常的行为。</a:t>
            </a:r>
          </a:p>
          <a:p>
            <a:pPr defTabSz="914217"/>
            <a:endParaRPr lang="en-US" altLang="zh-CN"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③减轻孩子的焦虑情绪，给予爱护和同情，使他们在心理上获得满足。切忌采用简单粗暴的教育方法，不要嘲笑、恐吓、打骂、训斥，更不要使用捆绑双臂或戴指套等强制性的方法。因为这样做，不仅毫无效果，还会使儿童感到痛苦、压抑、情绪紧张不安，甚至产生自卑、孤独等心理。而且一有机会，孩子就会更想吮吸手指，而使吮吸手指的不良行为顽固化。</a:t>
            </a:r>
            <a:endParaRPr lang="en-US" altLang="zh-CN" sz="16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FE901A5C-0EDC-4766-A51F-B33EADCB1C9B}"/>
              </a:ext>
            </a:extLst>
          </p:cNvPr>
          <p:cNvSpPr/>
          <p:nvPr/>
        </p:nvSpPr>
        <p:spPr>
          <a:xfrm>
            <a:off x="520516" y="535495"/>
            <a:ext cx="2236510"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（四）干预</a:t>
            </a:r>
          </a:p>
        </p:txBody>
      </p:sp>
    </p:spTree>
    <p:extLst>
      <p:ext uri="{BB962C8B-B14F-4D97-AF65-F5344CB8AC3E}">
        <p14:creationId xmlns:p14="http://schemas.microsoft.com/office/powerpoint/2010/main" val="1652979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left)">
                                      <p:cBhvr>
                                        <p:cTn id="10" dur="500"/>
                                        <p:tgtEl>
                                          <p:spTgt spid="18"/>
                                        </p:tgtEl>
                                      </p:cBhvr>
                                    </p:animEffect>
                                  </p:childTnLst>
                                </p:cTn>
                              </p:par>
                              <p:par>
                                <p:cTn id="11" presetID="22" presetClass="entr" presetSubtype="8"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left)">
                                      <p:cBhvr>
                                        <p:cTn id="16" dur="500"/>
                                        <p:tgtEl>
                                          <p:spTgt spid="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left)">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13" grpId="0" animBg="1"/>
      <p:bldP spid="14" grpId="0" animBg="1"/>
      <p:bldP spid="15" grpId="0" animBg="1"/>
      <p:bldP spid="3" grpId="0" animBg="1"/>
      <p:bldP spid="18" grpId="0"/>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63984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sp>
        <p:nvSpPr>
          <p:cNvPr id="10" name="Shape 18"/>
          <p:cNvSpPr/>
          <p:nvPr/>
        </p:nvSpPr>
        <p:spPr>
          <a:xfrm>
            <a:off x="4688553" y="1279697"/>
            <a:ext cx="2073786" cy="738015"/>
          </a:xfrm>
          <a:prstGeom prst="roundRect">
            <a:avLst>
              <a:gd name="adj" fmla="val 50000"/>
            </a:avLst>
          </a:prstGeom>
          <a:solidFill>
            <a:srgbClr val="519B5C"/>
          </a:solidFill>
          <a:ln w="12700" cap="flat">
            <a:solidFill>
              <a:srgbClr val="519B5C"/>
            </a:solidFill>
            <a:prstDash val="solid"/>
            <a:miter lim="400000"/>
          </a:ln>
          <a:effectLst/>
        </p:spPr>
        <p:txBody>
          <a:bodyPr wrap="square" lIns="19046" tIns="19046" rIns="19046" bIns="19046" numCol="1" anchor="ctr">
            <a:noAutofit/>
          </a:bodyPr>
          <a:lstStyle/>
          <a:p>
            <a:pPr defTabSz="914217">
              <a:defRPr/>
            </a:pPr>
            <a:endParaRPr sz="1750" kern="0">
              <a:solidFill>
                <a:srgbClr val="5D9D2F"/>
              </a:solidFill>
              <a:latin typeface="华文新魏" panose="02010800040101010101" pitchFamily="2" charset="-122"/>
              <a:ea typeface="华文新魏" panose="02010800040101010101" pitchFamily="2" charset="-122"/>
            </a:endParaRPr>
          </a:p>
        </p:txBody>
      </p:sp>
      <p:sp>
        <p:nvSpPr>
          <p:cNvPr id="19" name="矩形 18"/>
          <p:cNvSpPr/>
          <p:nvPr/>
        </p:nvSpPr>
        <p:spPr>
          <a:xfrm>
            <a:off x="4688554" y="1196096"/>
            <a:ext cx="2073784" cy="933058"/>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r>
              <a:rPr kumimoji="1" lang="zh-CN" altLang="en-US" sz="3599" dirty="0">
                <a:solidFill>
                  <a:srgbClr val="FFFFFF"/>
                </a:solidFill>
                <a:latin typeface="华文新魏" panose="02010800040101010101" pitchFamily="2" charset="-122"/>
                <a:ea typeface="华文新魏" panose="02010800040101010101" pitchFamily="2" charset="-122"/>
              </a:rPr>
              <a:t>第五节</a:t>
            </a:r>
            <a:endParaRPr lang="zh-CN" altLang="en-US" sz="3599" dirty="0">
              <a:solidFill>
                <a:srgbClr val="FFFFFF"/>
              </a:solidFill>
              <a:latin typeface="华文新魏" panose="02010800040101010101" pitchFamily="2" charset="-122"/>
              <a:ea typeface="华文新魏" panose="02010800040101010101" pitchFamily="2" charset="-122"/>
            </a:endParaRPr>
          </a:p>
        </p:txBody>
      </p:sp>
      <p:sp>
        <p:nvSpPr>
          <p:cNvPr id="21" name="矩形 20"/>
          <p:cNvSpPr/>
          <p:nvPr/>
        </p:nvSpPr>
        <p:spPr>
          <a:xfrm>
            <a:off x="4504881" y="2343117"/>
            <a:ext cx="2441129" cy="769263"/>
          </a:xfrm>
          <a:prstGeom prst="rect">
            <a:avLst/>
          </a:prstGeom>
        </p:spPr>
        <p:txBody>
          <a:bodyPr wrap="none">
            <a:spAutoFit/>
          </a:bodyPr>
          <a:lstStyle/>
          <a:p>
            <a:pPr defTabSz="914217"/>
            <a:r>
              <a:rPr kumimoji="1" lang="zh-CN" altLang="en-US" sz="4399" dirty="0">
                <a:solidFill>
                  <a:srgbClr val="FF0000"/>
                </a:solidFill>
                <a:latin typeface="华文新魏" panose="02010800040101010101" pitchFamily="2" charset="-122"/>
                <a:ea typeface="华文新魏" panose="02010800040101010101" pitchFamily="2" charset="-122"/>
              </a:rPr>
              <a:t>其他问题</a:t>
            </a: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7356" y="50973"/>
            <a:ext cx="1447577" cy="1237995"/>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683" y="989660"/>
            <a:ext cx="1772412" cy="1555040"/>
          </a:xfrm>
          <a:prstGeom prst="rect">
            <a:avLst/>
          </a:prstGeom>
        </p:spPr>
      </p:pic>
      <p:pic>
        <p:nvPicPr>
          <p:cNvPr id="13" name="图片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80210" y="1207451"/>
            <a:ext cx="1742899" cy="1591848"/>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525" y="-109350"/>
            <a:ext cx="1710704" cy="1558641"/>
          </a:xfrm>
          <a:prstGeom prst="rect">
            <a:avLst/>
          </a:prstGeom>
        </p:spPr>
      </p:pic>
    </p:spTree>
    <p:extLst>
      <p:ext uri="{BB962C8B-B14F-4D97-AF65-F5344CB8AC3E}">
        <p14:creationId xmlns:p14="http://schemas.microsoft.com/office/powerpoint/2010/main" val="152945770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14:presetBounceEnd="50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0000">
                                          <p:cBhvr additive="base">
                                            <p:cTn id="23" dur="5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14:presetBounceEnd="50000">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14:bounceEnd="50000">
                                          <p:cBhvr additive="base">
                                            <p:cTn id="27"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14:presetBounceEnd="50000">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14:bounceEnd="50000">
                                          <p:cBhvr additive="base">
                                            <p:cTn id="35" dur="5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pyright Notice"/>
          <p:cNvSpPr>
            <a:spLocks/>
          </p:cNvSpPr>
          <p:nvPr/>
        </p:nvSpPr>
        <p:spPr bwMode="auto">
          <a:xfrm>
            <a:off x="4572353" y="183006"/>
            <a:ext cx="3047295" cy="68082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17"/>
            <a:r>
              <a:rPr lang="zh-CN" altLang="en-US" sz="3999" cap="small" dirty="0">
                <a:solidFill>
                  <a:srgbClr val="5D9D2F"/>
                </a:solidFill>
                <a:latin typeface="华文新魏" panose="02010800040101010101" pitchFamily="2" charset="-122"/>
                <a:ea typeface="华文新魏" panose="02010800040101010101" pitchFamily="2" charset="-122"/>
              </a:rPr>
              <a:t>内容结构图</a:t>
            </a:r>
            <a:endParaRPr lang="en-US" sz="3999" cap="small" dirty="0">
              <a:solidFill>
                <a:srgbClr val="5D9D2F"/>
              </a:solidFill>
              <a:latin typeface="华文新魏" panose="02010800040101010101" pitchFamily="2" charset="-122"/>
              <a:ea typeface="华文新魏" panose="02010800040101010101" pitchFamily="2" charset="-122"/>
            </a:endParaRPr>
          </a:p>
        </p:txBody>
      </p:sp>
      <p:graphicFrame>
        <p:nvGraphicFramePr>
          <p:cNvPr id="39" name="图示 38">
            <a:extLst>
              <a:ext uri="{FF2B5EF4-FFF2-40B4-BE49-F238E27FC236}">
                <a16:creationId xmlns:a16="http://schemas.microsoft.com/office/drawing/2014/main" id="{1428FBA7-3444-486A-9CFC-878DF8F4A0C9}"/>
              </a:ext>
            </a:extLst>
          </p:cNvPr>
          <p:cNvGraphicFramePr/>
          <p:nvPr>
            <p:extLst/>
          </p:nvPr>
        </p:nvGraphicFramePr>
        <p:xfrm>
          <a:off x="2033470" y="1641134"/>
          <a:ext cx="7617278" cy="41413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文本框 5">
            <a:extLst>
              <a:ext uri="{FF2B5EF4-FFF2-40B4-BE49-F238E27FC236}">
                <a16:creationId xmlns:a16="http://schemas.microsoft.com/office/drawing/2014/main" id="{6CBCB29D-214C-4D32-AB5C-F43F5CD54787}"/>
              </a:ext>
            </a:extLst>
          </p:cNvPr>
          <p:cNvSpPr txBox="1"/>
          <p:nvPr/>
        </p:nvSpPr>
        <p:spPr>
          <a:xfrm>
            <a:off x="4132287" y="2967442"/>
            <a:ext cx="4637601" cy="461558"/>
          </a:xfrm>
          <a:prstGeom prst="rect">
            <a:avLst/>
          </a:prstGeom>
          <a:noFill/>
        </p:spPr>
        <p:txBody>
          <a:bodyPr wrap="square" rtlCol="0">
            <a:spAutoFit/>
          </a:bodyPr>
          <a:lstStyle/>
          <a:p>
            <a:pPr algn="ctr" defTabSz="914217"/>
            <a:r>
              <a:rPr lang="zh-CN" altLang="en-US" sz="2400" dirty="0">
                <a:solidFill>
                  <a:srgbClr val="6FAD32"/>
                </a:solidFill>
                <a:latin typeface="华文新魏" panose="02010800040101010101" pitchFamily="2" charset="-122"/>
                <a:ea typeface="华文新魏" panose="02010800040101010101" pitchFamily="2" charset="-122"/>
              </a:rPr>
              <a:t>情绪问题</a:t>
            </a:r>
          </a:p>
        </p:txBody>
      </p:sp>
    </p:spTree>
    <p:extLst>
      <p:ext uri="{BB962C8B-B14F-4D97-AF65-F5344CB8AC3E}">
        <p14:creationId xmlns:p14="http://schemas.microsoft.com/office/powerpoint/2010/main" val="3506394911"/>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9E188B71-9525-40D2-8A02-5427D8E4365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9" name="Freeform 53">
            <a:extLst>
              <a:ext uri="{FF2B5EF4-FFF2-40B4-BE49-F238E27FC236}">
                <a16:creationId xmlns:a16="http://schemas.microsoft.com/office/drawing/2014/main" id="{45910A18-428A-4C47-ADE8-9C9A31906596}"/>
              </a:ext>
            </a:extLst>
          </p:cNvPr>
          <p:cNvSpPr/>
          <p:nvPr>
            <p:custDataLst>
              <p:tags r:id="rId1"/>
            </p:custDataLst>
          </p:nvPr>
        </p:nvSpPr>
        <p:spPr bwMode="auto">
          <a:xfrm rot="5400000">
            <a:off x="1891961" y="3043118"/>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25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a:extLst>
              <a:ext uri="{FF2B5EF4-FFF2-40B4-BE49-F238E27FC236}">
                <a16:creationId xmlns:a16="http://schemas.microsoft.com/office/drawing/2014/main" id="{1DF2C9E9-1D4F-4B63-AA71-D0EDD1C868AA}"/>
              </a:ext>
            </a:extLst>
          </p:cNvPr>
          <p:cNvSpPr/>
          <p:nvPr>
            <p:custDataLst>
              <p:tags r:id="rId2"/>
            </p:custDataLst>
          </p:nvPr>
        </p:nvSpPr>
        <p:spPr bwMode="auto">
          <a:xfrm>
            <a:off x="8757236" y="128166"/>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30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B4681AC2-C5C1-4CAE-AD88-A0D7FD5952D1}"/>
              </a:ext>
            </a:extLst>
          </p:cNvPr>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4" name="直接连接符 13">
            <a:extLst>
              <a:ext uri="{FF2B5EF4-FFF2-40B4-BE49-F238E27FC236}">
                <a16:creationId xmlns:a16="http://schemas.microsoft.com/office/drawing/2014/main" id="{3EDA1F6E-B02B-46DF-95FE-88412A512810}"/>
              </a:ext>
            </a:extLst>
          </p:cNvPr>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910094" y="129201"/>
            <a:ext cx="1308957" cy="994437"/>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2461592" y="268733"/>
            <a:ext cx="6966811" cy="61941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3600" cap="small" dirty="0">
                <a:solidFill>
                  <a:srgbClr val="5D9D2F"/>
                </a:solidFill>
                <a:latin typeface="华文新魏" panose="02010800040101010101" pitchFamily="2" charset="-122"/>
                <a:ea typeface="华文新魏" panose="02010800040101010101" pitchFamily="2" charset="-122"/>
              </a:rPr>
              <a:t>一、多动症</a:t>
            </a:r>
            <a:endParaRPr lang="en-US" sz="3600"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917840" y="1291708"/>
            <a:ext cx="10356320" cy="4770537"/>
          </a:xfrm>
          <a:prstGeom prst="rect">
            <a:avLst/>
          </a:prstGeom>
          <a:noFill/>
        </p:spPr>
        <p:txBody>
          <a:bodyPr wrap="square" rtlCol="0">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（一）多动症的概念</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多动症是多动综合征的简称，是一类以注意障碍为最突出表现，以多动为主要特征的儿童行为问题，故也叫注意缺陷多动障碍。该症以注意力不集中、活动过多、行为冲动和学习困难为特征。</a:t>
            </a:r>
          </a:p>
          <a:p>
            <a:pPr defTabSz="914217"/>
            <a:endParaRPr lang="en-US" altLang="zh-CN" sz="2000" dirty="0">
              <a:solidFill>
                <a:srgbClr val="FF0000"/>
              </a:solidFill>
              <a:latin typeface="华文新魏" panose="02010800040101010101" pitchFamily="2" charset="-122"/>
              <a:ea typeface="华文新魏" panose="02010800040101010101" pitchFamily="2" charset="-122"/>
            </a:endParaRPr>
          </a:p>
          <a:p>
            <a:pPr defTabSz="914217"/>
            <a:r>
              <a:rPr lang="zh-CN" altLang="en-US" sz="2000" dirty="0">
                <a:solidFill>
                  <a:srgbClr val="FF0000"/>
                </a:solidFill>
                <a:latin typeface="华文新魏" panose="02010800040101010101" pitchFamily="2" charset="-122"/>
                <a:ea typeface="华文新魏" panose="02010800040101010101" pitchFamily="2" charset="-122"/>
              </a:rPr>
              <a:t>（二）多动症的表现</a:t>
            </a:r>
          </a:p>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注意缺陷</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表现为与年龄不相称的明显注意集中困难和注意持续时间短暂，是本症的核心症状</a:t>
            </a:r>
          </a:p>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活动过多</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表现为患者经常显得不安宁，手足小动作多，不能安静地坐着，在座位上扭来扭去。</a:t>
            </a: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行为冲动</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在信息不充分的情况下快速地做出行为反应。表现冲动，做事不顾及后果、凭一时兴趣行事，为此常与同伴发生打斗或纠纷，造成不良后果。</a:t>
            </a:r>
            <a:endParaRPr lang="en-US" altLang="zh-CN" sz="1600"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学习困难</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因为注意障碍和多动影响了患者在课堂上的听课效果、完成作业的速度和质量，致使学业成绩差，常低于其智力所应该达到的学业成绩。</a:t>
            </a:r>
          </a:p>
          <a:p>
            <a:pPr defTabSz="914217"/>
            <a:r>
              <a:rPr lang="en-US" altLang="zh-CN" sz="2000" dirty="0">
                <a:solidFill>
                  <a:srgbClr val="00B0F0"/>
                </a:solidFill>
                <a:latin typeface="华文新魏" panose="02010800040101010101" pitchFamily="2" charset="-122"/>
                <a:ea typeface="华文新魏" panose="02010800040101010101" pitchFamily="2" charset="-122"/>
              </a:rPr>
              <a:t>5. </a:t>
            </a:r>
            <a:r>
              <a:rPr lang="zh-CN" altLang="en-US" sz="2000" dirty="0">
                <a:solidFill>
                  <a:srgbClr val="00B0F0"/>
                </a:solidFill>
                <a:latin typeface="华文新魏" panose="02010800040101010101" pitchFamily="2" charset="-122"/>
                <a:ea typeface="华文新魏" panose="02010800040101010101" pitchFamily="2" charset="-122"/>
              </a:rPr>
              <a:t>神经系统发育异常</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患者的精细动作、协调运动、空间位置觉等发育较差。</a:t>
            </a:r>
            <a:endParaRPr lang="en-US" altLang="zh-CN" sz="1600" dirty="0">
              <a:solidFill>
                <a:srgbClr val="000000">
                  <a:lumMod val="65000"/>
                  <a:lumOff val="35000"/>
                </a:srgbClr>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1024263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3"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86BF7783-E7EC-4E25-8371-BA64DBB9C783}"/>
              </a:ext>
            </a:extLst>
          </p:cNvPr>
          <p:cNvSpPr/>
          <p:nvPr/>
        </p:nvSpPr>
        <p:spPr>
          <a:xfrm>
            <a:off x="728112" y="2999655"/>
            <a:ext cx="4811710" cy="2922404"/>
          </a:xfrm>
          <a:prstGeom prst="rect">
            <a:avLst/>
          </a:prstGeom>
          <a:blipFill dpi="0" rotWithShape="1">
            <a:blip r:embed="rId3"/>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225745" y="847556"/>
            <a:ext cx="5816444" cy="2123658"/>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（三）正确区分多动与好动</a:t>
            </a:r>
          </a:p>
          <a:p>
            <a:pPr defTabSz="914217"/>
            <a:endParaRPr lang="en-US" altLang="zh-CN" dirty="0">
              <a:solidFill>
                <a:srgbClr val="00B050"/>
              </a:solidFill>
              <a:latin typeface="华文新魏" panose="02010800040101010101" pitchFamily="2" charset="-122"/>
              <a:ea typeface="华文新魏" panose="02010800040101010101" pitchFamily="2" charset="-122"/>
            </a:endParaRPr>
          </a:p>
          <a:p>
            <a:pPr defTabSz="914217"/>
            <a:r>
              <a:rPr lang="zh-CN" altLang="en-US" dirty="0">
                <a:solidFill>
                  <a:srgbClr val="00B050"/>
                </a:solidFill>
                <a:latin typeface="华文新魏" panose="02010800040101010101" pitchFamily="2" charset="-122"/>
                <a:ea typeface="华文新魏" panose="02010800040101010101" pitchFamily="2" charset="-122"/>
              </a:rPr>
              <a:t>好动的孩子</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：①在安静或不熟悉的环境下，行为举止能够有所控制，具有一定的自觉性。②对自己喜欢的感兴趣的事十分投入。③做某事时具有一定的计划性、目标</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性，能够安排好自己的行动。</a:t>
            </a:r>
          </a:p>
          <a:p>
            <a:pPr defTabSz="914217"/>
            <a:endParaRPr lang="en-US" altLang="zh-CN" dirty="0">
              <a:solidFill>
                <a:srgbClr val="00B05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661A1BF4-985C-4519-912F-0D1E63E56F18}"/>
              </a:ext>
            </a:extLst>
          </p:cNvPr>
          <p:cNvSpPr/>
          <p:nvPr/>
        </p:nvSpPr>
        <p:spPr>
          <a:xfrm>
            <a:off x="6153109" y="3306695"/>
            <a:ext cx="6096000" cy="2308324"/>
          </a:xfrm>
          <a:prstGeom prst="rect">
            <a:avLst/>
          </a:prstGeom>
        </p:spPr>
        <p:txBody>
          <a:bodyPr>
            <a:spAutoFit/>
          </a:bodyPr>
          <a:lstStyle/>
          <a:p>
            <a:pPr defTabSz="914217"/>
            <a:r>
              <a:rPr lang="zh-CN" altLang="en-US" dirty="0">
                <a:solidFill>
                  <a:srgbClr val="00B050"/>
                </a:solidFill>
                <a:latin typeface="华文新魏" panose="02010800040101010101" pitchFamily="2" charset="-122"/>
                <a:ea typeface="华文新魏" panose="02010800040101010101" pitchFamily="2" charset="-122"/>
              </a:rPr>
              <a:t>多动症的孩子</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：①不管处在什么环境下，一直乱窜吵闹，缺乏一定的行为自觉性。</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如不能安静地坐在教室里，身体常常转动，影响上课，甚至站起来随意走动，离开教室。另外，还有插话、吵闹、惹麻烦、打扰同学的现象。②很少有自己感兴趣的活动，即便是在打游戏、看动画片时，也无法集中注意力，做到全神贯注。③做事比较冲动，有头无尾，没有一定的计划性，不能从一而终。</a:t>
            </a:r>
            <a:endParaRPr lang="en-US" altLang="zh-CN" sz="11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9" name="矩形 8">
            <a:extLst>
              <a:ext uri="{FF2B5EF4-FFF2-40B4-BE49-F238E27FC236}">
                <a16:creationId xmlns:a16="http://schemas.microsoft.com/office/drawing/2014/main" id="{54A76061-17CD-437D-AD8F-145D35A4DF58}"/>
              </a:ext>
            </a:extLst>
          </p:cNvPr>
          <p:cNvSpPr/>
          <p:nvPr/>
        </p:nvSpPr>
        <p:spPr>
          <a:xfrm>
            <a:off x="6810074" y="184800"/>
            <a:ext cx="4811710" cy="2922404"/>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pic>
        <p:nvPicPr>
          <p:cNvPr id="7" name="图片 6">
            <a:extLst>
              <a:ext uri="{FF2B5EF4-FFF2-40B4-BE49-F238E27FC236}">
                <a16:creationId xmlns:a16="http://schemas.microsoft.com/office/drawing/2014/main" id="{C1DE02FC-2F06-4A24-8A15-6A42CDBD08D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Tree>
    <p:extLst>
      <p:ext uri="{BB962C8B-B14F-4D97-AF65-F5344CB8AC3E}">
        <p14:creationId xmlns:p14="http://schemas.microsoft.com/office/powerpoint/2010/main" val="222092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arn(inVertical)">
                                      <p:cBhvr>
                                        <p:cTn id="10" dur="500"/>
                                        <p:tgtEl>
                                          <p:spTgt spid="18"/>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inVertical)">
                                      <p:cBhvr>
                                        <p:cTn id="13" dur="500"/>
                                        <p:tgtEl>
                                          <p:spTgt spid="9"/>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16" presetClass="entr" presetSubtype="21"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8" grpId="0"/>
      <p:bldP spid="5" grpId="0"/>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439DC5BC-7664-4D9E-A99E-18A554A0368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17041"/>
            <a:ext cx="12192000" cy="1368490"/>
          </a:xfrm>
          <a:prstGeom prst="rect">
            <a:avLst/>
          </a:prstGeom>
        </p:spPr>
      </p:pic>
      <p:sp>
        <p:nvSpPr>
          <p:cNvPr id="7" name="箭头: 五边形 6">
            <a:extLst>
              <a:ext uri="{FF2B5EF4-FFF2-40B4-BE49-F238E27FC236}">
                <a16:creationId xmlns:a16="http://schemas.microsoft.com/office/drawing/2014/main" id="{6575580E-A1F5-4D21-B6C0-B73FE33184C4}"/>
              </a:ext>
            </a:extLst>
          </p:cNvPr>
          <p:cNvSpPr/>
          <p:nvPr/>
        </p:nvSpPr>
        <p:spPr bwMode="auto">
          <a:xfrm>
            <a:off x="0" y="469783"/>
            <a:ext cx="4658687" cy="755002"/>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8453757" y="330425"/>
            <a:ext cx="3244661" cy="277451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533314" y="1"/>
            <a:ext cx="3780120" cy="2692866"/>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338355" y="1340959"/>
            <a:ext cx="6170709" cy="1508105"/>
          </a:xfrm>
          <a:prstGeom prst="rect">
            <a:avLst/>
          </a:prstGeom>
          <a:noFill/>
        </p:spPr>
        <p:txBody>
          <a:bodyPr wrap="square" rtlCol="0">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遗传因素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在家系研究调查中，发现本症具有家族聚集现象。患儿的双亲患病率为</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20%</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，除双亲外的一级亲属患病率为</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10.9%</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，二级亲属患病率为</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4.5%</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。单卵双生子同病率为</a:t>
            </a:r>
          </a:p>
          <a:p>
            <a:pPr defTabSz="914217"/>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5l% </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 </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64%</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，双卵双生子同病率为</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33%</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a:t>
            </a:r>
          </a:p>
        </p:txBody>
      </p:sp>
      <p:sp>
        <p:nvSpPr>
          <p:cNvPr id="5" name="矩形 4">
            <a:extLst>
              <a:ext uri="{FF2B5EF4-FFF2-40B4-BE49-F238E27FC236}">
                <a16:creationId xmlns:a16="http://schemas.microsoft.com/office/drawing/2014/main" id="{A93F97B0-8D39-4D0C-8974-869F9F5BB078}"/>
              </a:ext>
            </a:extLst>
          </p:cNvPr>
          <p:cNvSpPr/>
          <p:nvPr/>
        </p:nvSpPr>
        <p:spPr>
          <a:xfrm>
            <a:off x="338355" y="2860679"/>
            <a:ext cx="11255229" cy="3231654"/>
          </a:xfrm>
          <a:prstGeom prst="rect">
            <a:avLst/>
          </a:prstGeom>
        </p:spPr>
        <p:txBody>
          <a:bodyPr wrap="square">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神经生理学因素和脑组织器质性损害因素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中枢神经递质代谢异常导致自制能力不足，从而引起多动症的一系列症状。额叶功能失调也是导致多动症的原因之一。</a:t>
            </a: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社会心理因素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环境、社会和家庭因素的持续存在是诱发和促进多动症的关键。不良的社会风气和同伴影响、家庭经济困难、住房拥挤、家庭不和睦、父母关系不和或离异、教养方</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式不当、过分溺爱或放纵、父母性格不良、母亲患癔症或抑郁症、父母有反社会行为或物质依赖、家庭成员对儿童的身体或心理虐待、儿童的需求不受重视、童年与父母分离、教师教育方法不当等因素均可促使多动症的发生以及持续存在。</a:t>
            </a: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其他因素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维生素缺乏、食物过敏，食品的调味剂、添加剂，血铅水平升高，血锌水平降低等也可能促使产生多动症。</a:t>
            </a:r>
            <a:endParaRPr lang="en-US" altLang="zh-CN" sz="11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6" name="矩形 5">
            <a:extLst>
              <a:ext uri="{FF2B5EF4-FFF2-40B4-BE49-F238E27FC236}">
                <a16:creationId xmlns:a16="http://schemas.microsoft.com/office/drawing/2014/main" id="{5FA7B414-0993-457C-8BFE-BC736BA55C8D}"/>
              </a:ext>
            </a:extLst>
          </p:cNvPr>
          <p:cNvSpPr/>
          <p:nvPr/>
        </p:nvSpPr>
        <p:spPr>
          <a:xfrm>
            <a:off x="229298" y="563355"/>
            <a:ext cx="3416320" cy="523220"/>
          </a:xfrm>
          <a:prstGeom prst="rect">
            <a:avLst/>
          </a:prstGeom>
        </p:spPr>
        <p:txBody>
          <a:bodyPr wrap="none">
            <a:spAutoFit/>
          </a:bodyPr>
          <a:lstStyle/>
          <a:p>
            <a:pPr defTabSz="914217"/>
            <a:r>
              <a:rPr lang="zh-CN" altLang="en-US" sz="2800" dirty="0">
                <a:solidFill>
                  <a:srgbClr val="FF0000"/>
                </a:solidFill>
                <a:latin typeface="华文新魏" panose="02010800040101010101" pitchFamily="2" charset="-122"/>
                <a:ea typeface="华文新魏" panose="02010800040101010101" pitchFamily="2" charset="-122"/>
              </a:rPr>
              <a:t>（四）多动症的原因</a:t>
            </a:r>
          </a:p>
        </p:txBody>
      </p:sp>
    </p:spTree>
    <p:extLst>
      <p:ext uri="{BB962C8B-B14F-4D97-AF65-F5344CB8AC3E}">
        <p14:creationId xmlns:p14="http://schemas.microsoft.com/office/powerpoint/2010/main" val="2183508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arn(inVertical)">
                                      <p:cBhvr>
                                        <p:cTn id="16" dur="500"/>
                                        <p:tgtEl>
                                          <p:spTgt spid="11"/>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3" grpId="0" animBg="1"/>
      <p:bldP spid="18" grpId="0"/>
      <p:bldP spid="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5833F12F-57B1-461C-978A-82E0510B36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9" name="Freeform 53">
            <a:extLst>
              <a:ext uri="{FF2B5EF4-FFF2-40B4-BE49-F238E27FC236}">
                <a16:creationId xmlns:a16="http://schemas.microsoft.com/office/drawing/2014/main" id="{8DB1E3C8-6F5A-4ABE-A565-3A5A6C5376E3}"/>
              </a:ext>
            </a:extLst>
          </p:cNvPr>
          <p:cNvSpPr/>
          <p:nvPr>
            <p:custDataLst>
              <p:tags r:id="rId1"/>
            </p:custDataLst>
          </p:nvPr>
        </p:nvSpPr>
        <p:spPr bwMode="auto">
          <a:xfrm rot="5400000">
            <a:off x="1891961" y="3043118"/>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25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a:extLst>
              <a:ext uri="{FF2B5EF4-FFF2-40B4-BE49-F238E27FC236}">
                <a16:creationId xmlns:a16="http://schemas.microsoft.com/office/drawing/2014/main" id="{14D39D2A-AA1E-4CC8-88DA-9390ABE1C224}"/>
              </a:ext>
            </a:extLst>
          </p:cNvPr>
          <p:cNvSpPr/>
          <p:nvPr>
            <p:custDataLst>
              <p:tags r:id="rId2"/>
            </p:custDataLst>
          </p:nvPr>
        </p:nvSpPr>
        <p:spPr bwMode="auto">
          <a:xfrm>
            <a:off x="8757236" y="128166"/>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30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30FF72AF-85F5-440F-BAC6-DF8496303D31}"/>
              </a:ext>
            </a:extLst>
          </p:cNvPr>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a:extLst>
              <a:ext uri="{FF2B5EF4-FFF2-40B4-BE49-F238E27FC236}">
                <a16:creationId xmlns:a16="http://schemas.microsoft.com/office/drawing/2014/main" id="{C8EAC7CA-3BCF-4468-A187-40BCD26826AD}"/>
              </a:ext>
            </a:extLst>
          </p:cNvPr>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926016" y="136126"/>
            <a:ext cx="1280289" cy="978962"/>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734847" y="1033276"/>
            <a:ext cx="11096878" cy="5047536"/>
          </a:xfrm>
          <a:prstGeom prst="rect">
            <a:avLst/>
          </a:prstGeom>
          <a:noFill/>
        </p:spPr>
        <p:txBody>
          <a:bodyPr wrap="square" rtlCol="0">
            <a:spAutoFit/>
          </a:bodyPr>
          <a:lstStyle/>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调整家庭环境，改变不正确的教育方式</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要多鼓励、多表扬，不断增强患儿的自尊心和自信心，千万不能歧视他们。对孩子进行教育，要改善方式，循循善诱，切忌采取粗暴批评、讽刺打骂等损害儿童自尊心的不良做法。</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严格作息制度，增加文体活动</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帮助他们按照一定的规律生活，鼓励他们多参加小组或集体的活动，引导他们遵守一定的行为规范。加强其动作的练习。</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行为治疗和饮食治疗</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行为治疗主要是训练儿童采用合适的认知活动，改善注意力，克服分心；其次是通过特定训练程序，减少儿童的过多活动并纠正不良行为，培养儿童自我控制能力。饮食治疗是在食物中尽量免用某些人工色素、调味品、防腐剂和水杨酸盐等。</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药物治疗</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药物能有助于改善注意力，降低活动水平，在一定程度上能够改善多动、冲动症状，短期内改善患者与家庭成员的关系。多动症严重者可遵医嘱适当服用哌甲酯及其控释片或托莫西汀等药物。</a:t>
            </a:r>
            <a:endParaRPr lang="en-US" altLang="zh-CN" sz="11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863F4904-E0C8-483B-9625-182AAE4B670C}"/>
              </a:ext>
            </a:extLst>
          </p:cNvPr>
          <p:cNvSpPr/>
          <p:nvPr/>
        </p:nvSpPr>
        <p:spPr>
          <a:xfrm>
            <a:off x="2112996" y="246188"/>
            <a:ext cx="4339650" cy="646331"/>
          </a:xfrm>
          <a:prstGeom prst="rect">
            <a:avLst/>
          </a:prstGeom>
        </p:spPr>
        <p:txBody>
          <a:bodyPr wrap="none">
            <a:spAutoFit/>
          </a:bodyPr>
          <a:lstStyle/>
          <a:p>
            <a:pPr defTabSz="914217"/>
            <a:r>
              <a:rPr lang="zh-CN" altLang="en-US" sz="3600" dirty="0">
                <a:solidFill>
                  <a:srgbClr val="FF0000"/>
                </a:solidFill>
                <a:latin typeface="华文新魏" panose="02010800040101010101" pitchFamily="2" charset="-122"/>
                <a:ea typeface="华文新魏" panose="02010800040101010101" pitchFamily="2" charset="-122"/>
              </a:rPr>
              <a:t>（五）多动症的干预</a:t>
            </a:r>
          </a:p>
        </p:txBody>
      </p:sp>
    </p:spTree>
    <p:extLst>
      <p:ext uri="{BB962C8B-B14F-4D97-AF65-F5344CB8AC3E}">
        <p14:creationId xmlns:p14="http://schemas.microsoft.com/office/powerpoint/2010/main" val="225046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8"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46433648-2BAC-453E-B0F1-89C2D05175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29582"/>
            <a:ext cx="12192000" cy="1368490"/>
          </a:xfrm>
          <a:prstGeom prst="rect">
            <a:avLst/>
          </a:prstGeom>
        </p:spPr>
      </p:pic>
      <p:sp>
        <p:nvSpPr>
          <p:cNvPr id="6" name="箭头: 五边形 5">
            <a:extLst>
              <a:ext uri="{FF2B5EF4-FFF2-40B4-BE49-F238E27FC236}">
                <a16:creationId xmlns:a16="http://schemas.microsoft.com/office/drawing/2014/main" id="{2718BC62-1606-4264-99CA-7DB5610A9E59}"/>
              </a:ext>
            </a:extLst>
          </p:cNvPr>
          <p:cNvSpPr/>
          <p:nvPr/>
        </p:nvSpPr>
        <p:spPr bwMode="auto">
          <a:xfrm>
            <a:off x="0" y="673470"/>
            <a:ext cx="4530055" cy="660279"/>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755180" y="2957016"/>
            <a:ext cx="4811710" cy="2922404"/>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506059" y="693180"/>
            <a:ext cx="6966811" cy="55774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3199" cap="small" dirty="0">
                <a:solidFill>
                  <a:srgbClr val="5D9D2F"/>
                </a:solidFill>
                <a:latin typeface="华文新魏" panose="02010800040101010101" pitchFamily="2" charset="-122"/>
                <a:ea typeface="华文新魏" panose="02010800040101010101" pitchFamily="2" charset="-122"/>
              </a:rPr>
              <a:t>二、自闭症</a:t>
            </a:r>
            <a:endParaRPr lang="en-US" sz="31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365202" y="1510466"/>
            <a:ext cx="5297366" cy="1446550"/>
          </a:xfrm>
          <a:prstGeom prst="rect">
            <a:avLst/>
          </a:prstGeom>
          <a:noFill/>
        </p:spPr>
        <p:txBody>
          <a:bodyPr wrap="square" rtlCol="0">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（一）自闭症的概念</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自闭症，又称孤独症，是一种较为严重的发展障碍，是一种以严重的、广泛的社会相互影响和沟通技能的损害以及刻板的行为、兴趣和活动为特征的精神疾病。</a:t>
            </a:r>
          </a:p>
          <a:p>
            <a:pPr defTabSz="914217"/>
            <a:endParaRPr lang="en-US" altLang="zh-CN" sz="2000" dirty="0">
              <a:solidFill>
                <a:srgbClr val="FF000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17EAD6EF-2C07-4CFF-A7DB-17E08C4EF4AE}"/>
              </a:ext>
            </a:extLst>
          </p:cNvPr>
          <p:cNvSpPr/>
          <p:nvPr/>
        </p:nvSpPr>
        <p:spPr>
          <a:xfrm>
            <a:off x="6185483" y="673470"/>
            <a:ext cx="5391325" cy="5447645"/>
          </a:xfrm>
          <a:prstGeom prst="rect">
            <a:avLst/>
          </a:prstGeom>
        </p:spPr>
        <p:txBody>
          <a:bodyPr wrap="square">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（二）自闭症的表现</a:t>
            </a:r>
          </a:p>
          <a:p>
            <a:pPr defTabSz="914217"/>
            <a:r>
              <a:rPr lang="en-US" altLang="zh-CN" dirty="0">
                <a:solidFill>
                  <a:srgbClr val="00B0F0"/>
                </a:solidFill>
                <a:latin typeface="华文新魏" panose="02010800040101010101" pitchFamily="2" charset="-122"/>
                <a:ea typeface="华文新魏" panose="02010800040101010101" pitchFamily="2" charset="-122"/>
              </a:rPr>
              <a:t>1. </a:t>
            </a:r>
            <a:r>
              <a:rPr lang="zh-CN" altLang="en-US" dirty="0">
                <a:solidFill>
                  <a:srgbClr val="00B0F0"/>
                </a:solidFill>
                <a:latin typeface="华文新魏" panose="02010800040101010101" pitchFamily="2" charset="-122"/>
                <a:ea typeface="华文新魏" panose="02010800040101010101" pitchFamily="2" charset="-122"/>
              </a:rPr>
              <a:t>社会交往障碍</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孤独离群，不会与人建立正常的联系。</a:t>
            </a:r>
          </a:p>
          <a:p>
            <a:pPr defTabSz="914217"/>
            <a:r>
              <a:rPr lang="en-US" altLang="zh-CN" dirty="0">
                <a:solidFill>
                  <a:srgbClr val="00B0F0"/>
                </a:solidFill>
                <a:latin typeface="华文新魏" panose="02010800040101010101" pitchFamily="2" charset="-122"/>
                <a:ea typeface="华文新魏" panose="02010800040101010101" pitchFamily="2" charset="-122"/>
              </a:rPr>
              <a:t>2. </a:t>
            </a:r>
            <a:r>
              <a:rPr lang="zh-CN" altLang="en-US" dirty="0">
                <a:solidFill>
                  <a:srgbClr val="00B0F0"/>
                </a:solidFill>
                <a:latin typeface="华文新魏" panose="02010800040101010101" pitchFamily="2" charset="-122"/>
                <a:ea typeface="华文新魏" panose="02010800040101010101" pitchFamily="2" charset="-122"/>
              </a:rPr>
              <a:t>语言交流障碍</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儿童患病后一般语言逐渐减少，严重时完全缺乏。</a:t>
            </a:r>
          </a:p>
          <a:p>
            <a:pPr defTabSz="914217"/>
            <a:r>
              <a:rPr lang="en-US" altLang="zh-CN" dirty="0">
                <a:solidFill>
                  <a:srgbClr val="00B0F0"/>
                </a:solidFill>
                <a:latin typeface="华文新魏" panose="02010800040101010101" pitchFamily="2" charset="-122"/>
                <a:ea typeface="华文新魏" panose="02010800040101010101" pitchFamily="2" charset="-122"/>
              </a:rPr>
              <a:t>3. </a:t>
            </a:r>
            <a:r>
              <a:rPr lang="zh-CN" altLang="en-US" dirty="0">
                <a:solidFill>
                  <a:srgbClr val="00B0F0"/>
                </a:solidFill>
                <a:latin typeface="华文新魏" panose="02010800040101010101" pitchFamily="2" charset="-122"/>
                <a:ea typeface="华文新魏" panose="02010800040101010101" pitchFamily="2" charset="-122"/>
              </a:rPr>
              <a:t>重复刻板行为、兴趣狭窄</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孩子常坚持重复刻板的游戏模式和生活活动模式，抵抗改变，缺乏变化和想象力，如反复给玩具排队；坐的位置不能改变；东西放的地方不能改变；生活内容的顺序必须保持原样等。行为刻板重复，强烈要求环境保持不变。</a:t>
            </a:r>
          </a:p>
          <a:p>
            <a:pPr defTabSz="914217"/>
            <a:r>
              <a:rPr lang="en-US" altLang="zh-CN" dirty="0">
                <a:solidFill>
                  <a:srgbClr val="00B0F0"/>
                </a:solidFill>
                <a:latin typeface="华文新魏" panose="02010800040101010101" pitchFamily="2" charset="-122"/>
                <a:ea typeface="华文新魏" panose="02010800040101010101" pitchFamily="2" charset="-122"/>
              </a:rPr>
              <a:t>4. </a:t>
            </a:r>
            <a:r>
              <a:rPr lang="zh-CN" altLang="en-US" dirty="0">
                <a:solidFill>
                  <a:srgbClr val="00B0F0"/>
                </a:solidFill>
                <a:latin typeface="华文新魏" panose="02010800040101010101" pitchFamily="2" charset="-122"/>
                <a:ea typeface="华文新魏" panose="02010800040101010101" pitchFamily="2" charset="-122"/>
              </a:rPr>
              <a:t>感知觉异常</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孩子对听觉、视觉刺激反应迟钝，好似“视而不见”“听而不闻”。对周围环境中出现的人或其他人物似乎没有看到，对他们的讲话也不予理睬。</a:t>
            </a:r>
          </a:p>
          <a:p>
            <a:pPr defTabSz="914217"/>
            <a:r>
              <a:rPr lang="en-US" altLang="zh-CN" dirty="0">
                <a:solidFill>
                  <a:srgbClr val="00B0F0"/>
                </a:solidFill>
                <a:latin typeface="华文新魏" panose="02010800040101010101" pitchFamily="2" charset="-122"/>
                <a:ea typeface="华文新魏" panose="02010800040101010101" pitchFamily="2" charset="-122"/>
              </a:rPr>
              <a:t>5. </a:t>
            </a:r>
            <a:r>
              <a:rPr lang="zh-CN" altLang="en-US" dirty="0">
                <a:solidFill>
                  <a:srgbClr val="00B0F0"/>
                </a:solidFill>
                <a:latin typeface="华文新魏" panose="02010800040101010101" pitchFamily="2" charset="-122"/>
                <a:ea typeface="华文新魏" panose="02010800040101010101" pitchFamily="2" charset="-122"/>
              </a:rPr>
              <a:t>智力异常</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孤独症孩子外貌无明显呆滞，但社会适应能力明显落后，日常生活不能自理，大多数有智力中、重度低下。</a:t>
            </a:r>
            <a:endParaRPr lang="en-US" altLang="zh-CN" sz="14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7" name="等腰三角形 6">
            <a:extLst>
              <a:ext uri="{FF2B5EF4-FFF2-40B4-BE49-F238E27FC236}">
                <a16:creationId xmlns:a16="http://schemas.microsoft.com/office/drawing/2014/main" id="{C891623F-2223-4896-B82D-F034B676FF5E}"/>
              </a:ext>
            </a:extLst>
          </p:cNvPr>
          <p:cNvSpPr/>
          <p:nvPr/>
        </p:nvSpPr>
        <p:spPr bwMode="auto">
          <a:xfrm rot="16200000">
            <a:off x="11232859" y="210330"/>
            <a:ext cx="956938" cy="965700"/>
          </a:xfrm>
          <a:prstGeom prst="triangl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98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randombar(horizontal)">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F5F6FBAB-8FFA-4690-A3EF-DE11512362D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9" name="Freeform 53">
            <a:extLst>
              <a:ext uri="{FF2B5EF4-FFF2-40B4-BE49-F238E27FC236}">
                <a16:creationId xmlns:a16="http://schemas.microsoft.com/office/drawing/2014/main" id="{DB80C1C7-8733-4F44-9FAC-4231BD9BE039}"/>
              </a:ext>
            </a:extLst>
          </p:cNvPr>
          <p:cNvSpPr/>
          <p:nvPr>
            <p:custDataLst>
              <p:tags r:id="rId1"/>
            </p:custDataLst>
          </p:nvPr>
        </p:nvSpPr>
        <p:spPr bwMode="auto">
          <a:xfrm rot="5400000">
            <a:off x="1891961" y="3043118"/>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25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a:extLst>
              <a:ext uri="{FF2B5EF4-FFF2-40B4-BE49-F238E27FC236}">
                <a16:creationId xmlns:a16="http://schemas.microsoft.com/office/drawing/2014/main" id="{B69F8BC7-6258-4FC6-81B6-D29CB972A54D}"/>
              </a:ext>
            </a:extLst>
          </p:cNvPr>
          <p:cNvSpPr/>
          <p:nvPr>
            <p:custDataLst>
              <p:tags r:id="rId2"/>
            </p:custDataLst>
          </p:nvPr>
        </p:nvSpPr>
        <p:spPr bwMode="auto">
          <a:xfrm>
            <a:off x="8757236" y="128166"/>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30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a16="http://schemas.microsoft.com/office/drawing/2014/main" id="{F29583C8-CF16-46EF-95A6-A033721D28B5}"/>
              </a:ext>
            </a:extLst>
          </p:cNvPr>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a:extLst>
              <a:ext uri="{FF2B5EF4-FFF2-40B4-BE49-F238E27FC236}">
                <a16:creationId xmlns:a16="http://schemas.microsoft.com/office/drawing/2014/main" id="{9BA7EBA0-CFA9-4D1F-9FB0-8E93F6AF37A8}"/>
              </a:ext>
            </a:extLst>
          </p:cNvPr>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879787" y="128404"/>
            <a:ext cx="1372959" cy="1010548"/>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939835" y="1155732"/>
            <a:ext cx="9763028" cy="4401205"/>
          </a:xfrm>
          <a:prstGeom prst="rect">
            <a:avLst/>
          </a:prstGeom>
          <a:noFill/>
        </p:spPr>
        <p:txBody>
          <a:bodyPr wrap="square" rtlCol="0">
            <a:spAutoFit/>
          </a:bodyPr>
          <a:lstStyle/>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遗传学因素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研究发现，单卵孪生子的同病率高于双卵孪生子。孤独症的单卵双生子同病率为</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82%</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，双卵双生子同病率为</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10%</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。患儿家中有孤独症患者的较一般家庭中多，孤独症同胞及双亲或存在类似的认知功能缺陷和特定的人格特征，这些都表明孤独症的发病存在遗传学基础</a:t>
            </a:r>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a:t>
            </a:r>
          </a:p>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生物学因素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患儿具有围生期损害史者较正常出生婴儿多，包括先天性风疹、巨细胞病毒感染、早产、难产、产伤、窒息等。</a:t>
            </a: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生化因素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孤独症孩子的多巴胺、</a:t>
            </a:r>
            <a:r>
              <a:rPr lang="en-US" altLang="zh-CN" dirty="0">
                <a:solidFill>
                  <a:srgbClr val="000000">
                    <a:lumMod val="65000"/>
                    <a:lumOff val="35000"/>
                  </a:srgbClr>
                </a:solidFill>
                <a:latin typeface="华文新魏" panose="02010800040101010101" pitchFamily="2" charset="-122"/>
                <a:ea typeface="华文新魏" panose="02010800040101010101" pitchFamily="2" charset="-122"/>
              </a:rPr>
              <a:t>5- </a:t>
            </a:r>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羟色胺增高，血浆中肾上腺素和去甲肾上腺素增高、阿片等神经递质异常，但缺乏特异性；脑组织发现小脑部位有神经细胞迁移的异常，浦肯野氏细胞数量减少。另有研究报告表明孤独症可能与大脑边缘系统、杏仁核、海马回有关。还有研究认为孤独症与其出生后第一年内的脑生长速度过快有关。</a:t>
            </a: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家庭因素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可能因为父母对儿童教育方法不当或因父母个性中有一种特殊形式的遗传，或二者兼有。</a:t>
            </a:r>
            <a:endParaRPr lang="en-US" altLang="zh-CN" sz="11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1563039C-2051-4C26-9D11-4AD27C1243F4}"/>
              </a:ext>
            </a:extLst>
          </p:cNvPr>
          <p:cNvSpPr/>
          <p:nvPr/>
        </p:nvSpPr>
        <p:spPr>
          <a:xfrm>
            <a:off x="2087751" y="278570"/>
            <a:ext cx="3877985"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（三）自闭症的原因</a:t>
            </a:r>
          </a:p>
        </p:txBody>
      </p:sp>
    </p:spTree>
    <p:extLst>
      <p:ext uri="{BB962C8B-B14F-4D97-AF65-F5344CB8AC3E}">
        <p14:creationId xmlns:p14="http://schemas.microsoft.com/office/powerpoint/2010/main" val="28074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8" grpId="0"/>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a:extLst>
              <a:ext uri="{FF2B5EF4-FFF2-40B4-BE49-F238E27FC236}">
                <a16:creationId xmlns:a16="http://schemas.microsoft.com/office/drawing/2014/main" id="{909B3E6D-6C63-4B40-AC32-A936724FF9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7" name="箭头: 五边形 6">
            <a:extLst>
              <a:ext uri="{FF2B5EF4-FFF2-40B4-BE49-F238E27FC236}">
                <a16:creationId xmlns:a16="http://schemas.microsoft.com/office/drawing/2014/main" id="{AEA7DB33-83C7-42E7-BF44-C0AA610F1DA5}"/>
              </a:ext>
            </a:extLst>
          </p:cNvPr>
          <p:cNvSpPr/>
          <p:nvPr/>
        </p:nvSpPr>
        <p:spPr bwMode="auto">
          <a:xfrm>
            <a:off x="0" y="384722"/>
            <a:ext cx="5670958" cy="772878"/>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lstStyle/>
          <a:p>
            <a:pPr algn="ctr"/>
            <a:endParaRPr lang="zh-CN" altLang="en-US">
              <a:latin typeface="微软雅黑" panose="020B0503020204020204" pitchFamily="34" charset="-122"/>
              <a:ea typeface="微软雅黑" panose="020B0503020204020204" pitchFamily="34"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8833606" y="178071"/>
            <a:ext cx="3085271" cy="276613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8162488" y="0"/>
            <a:ext cx="3343808" cy="2606739"/>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1051420" y="1375633"/>
            <a:ext cx="6170709" cy="1231106"/>
          </a:xfrm>
          <a:prstGeom prst="rect">
            <a:avLst/>
          </a:prstGeom>
          <a:noFill/>
        </p:spPr>
        <p:txBody>
          <a:bodyPr wrap="square" rtlCol="0">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饮食和药物治疗</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合理膳食，少食酸性食品，多食绿色蔬菜。常用的治疗自闭症的药物有舒必利、匹莫林等，可以遵医嘱适当服用。</a:t>
            </a:r>
          </a:p>
          <a:p>
            <a:pPr defTabSz="914217"/>
            <a:endParaRPr lang="zh-CN" altLang="en-US" dirty="0">
              <a:solidFill>
                <a:srgbClr val="FF0000"/>
              </a:solidFill>
              <a:latin typeface="华文新魏" panose="02010800040101010101" pitchFamily="2" charset="-122"/>
              <a:ea typeface="华文新魏" panose="02010800040101010101" pitchFamily="2" charset="-122"/>
            </a:endParaRPr>
          </a:p>
        </p:txBody>
      </p:sp>
      <p:sp>
        <p:nvSpPr>
          <p:cNvPr id="5" name="矩形 4">
            <a:extLst>
              <a:ext uri="{FF2B5EF4-FFF2-40B4-BE49-F238E27FC236}">
                <a16:creationId xmlns:a16="http://schemas.microsoft.com/office/drawing/2014/main" id="{DAB82265-40DC-413D-A200-CEAFFC878E84}"/>
              </a:ext>
            </a:extLst>
          </p:cNvPr>
          <p:cNvSpPr/>
          <p:nvPr/>
        </p:nvSpPr>
        <p:spPr>
          <a:xfrm>
            <a:off x="1051420" y="2635435"/>
            <a:ext cx="10867457" cy="3231654"/>
          </a:xfrm>
          <a:prstGeom prst="rect">
            <a:avLst/>
          </a:prstGeom>
        </p:spPr>
        <p:txBody>
          <a:bodyPr wrap="square">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行为教育方法</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行为教育包括离散单元教法、自然教法、视觉教法、语言行为教育模式等，帮助儿童纠正异常行为，消除继发症状。</a:t>
            </a:r>
          </a:p>
          <a:p>
            <a:pPr defTabSz="914217"/>
            <a:endParaRPr lang="zh-CN" altLang="en-US" dirty="0">
              <a:solidFill>
                <a:srgbClr val="FF000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家庭治疗</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对于自闭症幼儿，家人要舒缓家庭压力，并且为他们创造合适的学习环境，对于孩子不会的技巧和行为，要帮助他们反复练习。同时，对自闭症儿童安排的活动要多样化。</a:t>
            </a:r>
          </a:p>
          <a:p>
            <a:pPr defTabSz="914217"/>
            <a:endParaRPr lang="zh-CN" altLang="en-US" dirty="0">
              <a:solidFill>
                <a:srgbClr val="FF000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其他方法</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给患儿创造正常的生活环境。最好坚持让孩子上普通幼儿园，不要长期住院，这样可以使孩子尽早进入社会。家长和教师密切配合，共同制订康复计划。</a:t>
            </a:r>
            <a:endParaRPr lang="en-US" altLang="zh-CN" sz="900" dirty="0">
              <a:solidFill>
                <a:srgbClr val="000000">
                  <a:lumMod val="65000"/>
                  <a:lumOff val="35000"/>
                </a:srgbClr>
              </a:solidFill>
              <a:latin typeface="华文新魏" panose="02010800040101010101" pitchFamily="2" charset="-122"/>
              <a:ea typeface="华文新魏" panose="02010800040101010101" pitchFamily="2" charset="-122"/>
            </a:endParaRPr>
          </a:p>
        </p:txBody>
      </p:sp>
      <p:sp>
        <p:nvSpPr>
          <p:cNvPr id="6" name="矩形 5">
            <a:extLst>
              <a:ext uri="{FF2B5EF4-FFF2-40B4-BE49-F238E27FC236}">
                <a16:creationId xmlns:a16="http://schemas.microsoft.com/office/drawing/2014/main" id="{F0EFA9C4-92ED-48D8-8D9C-EA086354E490}"/>
              </a:ext>
            </a:extLst>
          </p:cNvPr>
          <p:cNvSpPr/>
          <p:nvPr/>
        </p:nvSpPr>
        <p:spPr>
          <a:xfrm>
            <a:off x="852991" y="451299"/>
            <a:ext cx="3877985"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（四）自闭症的干预</a:t>
            </a:r>
          </a:p>
        </p:txBody>
      </p:sp>
    </p:spTree>
    <p:extLst>
      <p:ext uri="{BB962C8B-B14F-4D97-AF65-F5344CB8AC3E}">
        <p14:creationId xmlns:p14="http://schemas.microsoft.com/office/powerpoint/2010/main" val="2341038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par>
                                <p:cTn id="14" presetID="22" presetClass="entr" presetSubtype="8"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left)">
                                      <p:cBhvr>
                                        <p:cTn id="16" dur="500"/>
                                        <p:tgtEl>
                                          <p:spTgt spid="1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P spid="3" grpId="0" animBg="1"/>
      <p:bldP spid="18" grpId="0"/>
      <p:bldP spid="5" grpId="0"/>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pyright Notice"/>
          <p:cNvSpPr>
            <a:spLocks/>
          </p:cNvSpPr>
          <p:nvPr/>
        </p:nvSpPr>
        <p:spPr bwMode="auto">
          <a:xfrm>
            <a:off x="4572353" y="183006"/>
            <a:ext cx="3047295" cy="68082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17"/>
            <a:r>
              <a:rPr lang="zh-CN" altLang="en-US" sz="3999" cap="small" dirty="0">
                <a:solidFill>
                  <a:srgbClr val="5D9D2F"/>
                </a:solidFill>
                <a:latin typeface="华文新魏" panose="02010800040101010101" pitchFamily="2" charset="-122"/>
                <a:ea typeface="华文新魏" panose="02010800040101010101" pitchFamily="2" charset="-122"/>
              </a:rPr>
              <a:t>知识扩展</a:t>
            </a:r>
            <a:endParaRPr lang="en-US" sz="3999" cap="small" dirty="0">
              <a:solidFill>
                <a:srgbClr val="5D9D2F"/>
              </a:solidFill>
              <a:latin typeface="华文新魏" panose="02010800040101010101" pitchFamily="2" charset="-122"/>
              <a:ea typeface="华文新魏" panose="02010800040101010101" pitchFamily="2" charset="-122"/>
            </a:endParaRPr>
          </a:p>
        </p:txBody>
      </p:sp>
      <p:pic>
        <p:nvPicPr>
          <p:cNvPr id="3" name="125218ccdde5445c89c4ef715bdb5f5c-2a784ce567343252e9a10fd6f3914f71-fd">
            <a:hlinkClick r:id="" action="ppaction://media"/>
            <a:extLst>
              <a:ext uri="{FF2B5EF4-FFF2-40B4-BE49-F238E27FC236}">
                <a16:creationId xmlns:a16="http://schemas.microsoft.com/office/drawing/2014/main" id="{A6FB80BB-1B82-4172-8876-92A9A3B90D5B}"/>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636937" y="1341714"/>
            <a:ext cx="7421461" cy="4174572"/>
          </a:xfrm>
          <a:prstGeom prst="rect">
            <a:avLst/>
          </a:prstGeom>
        </p:spPr>
      </p:pic>
    </p:spTree>
    <p:extLst>
      <p:ext uri="{BB962C8B-B14F-4D97-AF65-F5344CB8AC3E}">
        <p14:creationId xmlns:p14="http://schemas.microsoft.com/office/powerpoint/2010/main" val="3272696146"/>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633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4294967295"/>
          </p:nvPr>
        </p:nvSpPr>
        <p:spPr>
          <a:xfrm>
            <a:off x="0" y="6396355"/>
            <a:ext cx="28448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1EE9E8-4134-49B0-9AA7-3089E6521627}" type="slidenum">
              <a:rPr kumimoji="0" lang="en-US" sz="1200" b="0" i="0" u="none" strike="noStrike" kern="1200" cap="none" spc="0" normalizeH="0" baseline="0" noProof="0" smtClean="0">
                <a:ln>
                  <a:noFill/>
                </a:ln>
                <a:solidFill>
                  <a:prstClr val="black">
                    <a:tint val="75000"/>
                  </a:prstClr>
                </a:solidFill>
                <a:effectLst/>
                <a:uLnTx/>
                <a:uFillTx/>
                <a:latin typeface="等线"/>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tint val="75000"/>
                </a:prstClr>
              </a:solidFill>
              <a:effectLst/>
              <a:uLnTx/>
              <a:uFillTx/>
              <a:latin typeface="等线"/>
              <a:ea typeface="+mn-ea"/>
              <a:cs typeface="+mn-cs"/>
            </a:endParaRPr>
          </a:p>
        </p:txBody>
      </p:sp>
      <p:sp>
        <p:nvSpPr>
          <p:cNvPr id="3" name="文本框 2"/>
          <p:cNvSpPr txBox="1"/>
          <p:nvPr/>
        </p:nvSpPr>
        <p:spPr>
          <a:xfrm>
            <a:off x="3659121" y="1993131"/>
            <a:ext cx="5779770" cy="132207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8000" b="0" i="0" u="none" strike="noStrike" kern="1200" cap="none" spc="0" normalizeH="0" baseline="0" noProof="0" dirty="0">
                <a:ln>
                  <a:noFill/>
                </a:ln>
                <a:solidFill>
                  <a:prstClr val="black"/>
                </a:solidFill>
                <a:effectLst/>
                <a:uLnTx/>
                <a:uFillTx/>
                <a:latin typeface="华文新魏" panose="02010800040101010101" pitchFamily="2" charset="-122"/>
                <a:ea typeface="华文新魏" panose="02010800040101010101" pitchFamily="2" charset="-122"/>
                <a:cs typeface="+mn-cs"/>
              </a:rPr>
              <a:t>谢谢聆听！</a:t>
            </a:r>
          </a:p>
        </p:txBody>
      </p:sp>
    </p:spTree>
    <p:extLst>
      <p:ext uri="{BB962C8B-B14F-4D97-AF65-F5344CB8AC3E}">
        <p14:creationId xmlns:p14="http://schemas.microsoft.com/office/powerpoint/2010/main" val="37522350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63984F"/>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sp>
        <p:nvSpPr>
          <p:cNvPr id="10" name="Shape 18"/>
          <p:cNvSpPr/>
          <p:nvPr/>
        </p:nvSpPr>
        <p:spPr>
          <a:xfrm>
            <a:off x="4688553" y="1279697"/>
            <a:ext cx="2073786" cy="738015"/>
          </a:xfrm>
          <a:prstGeom prst="roundRect">
            <a:avLst>
              <a:gd name="adj" fmla="val 50000"/>
            </a:avLst>
          </a:prstGeom>
          <a:solidFill>
            <a:srgbClr val="519B5C"/>
          </a:solidFill>
          <a:ln w="12700" cap="flat">
            <a:solidFill>
              <a:srgbClr val="519B5C"/>
            </a:solidFill>
            <a:prstDash val="solid"/>
            <a:miter lim="400000"/>
          </a:ln>
          <a:effectLst/>
        </p:spPr>
        <p:txBody>
          <a:bodyPr wrap="square" lIns="19046" tIns="19046" rIns="19046" bIns="19046" numCol="1" anchor="ctr">
            <a:noAutofit/>
          </a:bodyPr>
          <a:lstStyle/>
          <a:p>
            <a:pPr defTabSz="914217">
              <a:defRPr/>
            </a:pPr>
            <a:endParaRPr sz="1750" kern="0">
              <a:solidFill>
                <a:srgbClr val="5D9D2F"/>
              </a:solidFill>
              <a:latin typeface="华文新魏" panose="02010800040101010101" pitchFamily="2" charset="-122"/>
              <a:ea typeface="华文新魏" panose="02010800040101010101" pitchFamily="2" charset="-122"/>
            </a:endParaRPr>
          </a:p>
        </p:txBody>
      </p:sp>
      <p:sp>
        <p:nvSpPr>
          <p:cNvPr id="19" name="矩形 18"/>
          <p:cNvSpPr/>
          <p:nvPr/>
        </p:nvSpPr>
        <p:spPr>
          <a:xfrm>
            <a:off x="4688554" y="1196096"/>
            <a:ext cx="2073784" cy="933058"/>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r>
              <a:rPr kumimoji="1" lang="zh-CN" altLang="en-US" sz="3599" dirty="0">
                <a:solidFill>
                  <a:srgbClr val="FFFFFF"/>
                </a:solidFill>
                <a:latin typeface="华文新魏" panose="02010800040101010101" pitchFamily="2" charset="-122"/>
                <a:ea typeface="华文新魏" panose="02010800040101010101" pitchFamily="2" charset="-122"/>
              </a:rPr>
              <a:t>第一节</a:t>
            </a:r>
            <a:endParaRPr lang="zh-CN" altLang="en-US" sz="3599" dirty="0">
              <a:solidFill>
                <a:srgbClr val="FFFFFF"/>
              </a:solidFill>
              <a:latin typeface="华文新魏" panose="02010800040101010101" pitchFamily="2" charset="-122"/>
              <a:ea typeface="华文新魏" panose="02010800040101010101" pitchFamily="2" charset="-122"/>
            </a:endParaRPr>
          </a:p>
        </p:txBody>
      </p:sp>
      <p:sp>
        <p:nvSpPr>
          <p:cNvPr id="21" name="矩形 20"/>
          <p:cNvSpPr/>
          <p:nvPr/>
        </p:nvSpPr>
        <p:spPr>
          <a:xfrm>
            <a:off x="4063499" y="2259516"/>
            <a:ext cx="3569382" cy="769263"/>
          </a:xfrm>
          <a:prstGeom prst="rect">
            <a:avLst/>
          </a:prstGeom>
        </p:spPr>
        <p:txBody>
          <a:bodyPr wrap="none">
            <a:spAutoFit/>
          </a:bodyPr>
          <a:lstStyle/>
          <a:p>
            <a:pPr defTabSz="914217"/>
            <a:r>
              <a:rPr kumimoji="1" lang="zh-CN" altLang="en-US" sz="4399" dirty="0">
                <a:solidFill>
                  <a:srgbClr val="FF0000"/>
                </a:solidFill>
                <a:latin typeface="华文新魏" panose="02010800040101010101" pitchFamily="2" charset="-122"/>
                <a:ea typeface="华文新魏" panose="02010800040101010101" pitchFamily="2" charset="-122"/>
              </a:rPr>
              <a:t>认知发展障碍</a:t>
            </a: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07356" y="50973"/>
            <a:ext cx="1447577" cy="1237995"/>
          </a:xfrm>
          <a:prstGeom prst="rect">
            <a:avLst/>
          </a:prstGeom>
        </p:spPr>
      </p:pic>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1683" y="989660"/>
            <a:ext cx="1772412" cy="1555040"/>
          </a:xfrm>
          <a:prstGeom prst="rect">
            <a:avLst/>
          </a:prstGeom>
        </p:spPr>
      </p:pic>
      <p:pic>
        <p:nvPicPr>
          <p:cNvPr id="13" name="图片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80210" y="1207451"/>
            <a:ext cx="1742899" cy="1591848"/>
          </a:xfrm>
          <a:prstGeom prst="rect">
            <a:avLst/>
          </a:prstGeom>
        </p:spPr>
      </p:pic>
      <p:pic>
        <p:nvPicPr>
          <p:cNvPr id="14" name="图片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7525" y="-109350"/>
            <a:ext cx="1710704" cy="1558641"/>
          </a:xfrm>
          <a:prstGeom prst="rect">
            <a:avLst/>
          </a:prstGeom>
        </p:spPr>
      </p:pic>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advTm="1000">
        <p14:warp dir="in"/>
      </p:transition>
    </mc:Choice>
    <mc:Fallback xmlns="">
      <p:transition spd="slow" advTm="1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14:presetBounceEnd="50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0000">
                                          <p:cBhvr additive="base">
                                            <p:cTn id="23" dur="500" fill="hold"/>
                                            <p:tgtEl>
                                              <p:spTgt spid="12"/>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14:presetBounceEnd="50000">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14:bounceEnd="50000">
                                          <p:cBhvr additive="base">
                                            <p:cTn id="27" dur="5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14:presetBounceEnd="50000">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14:bounceEnd="50000">
                                          <p:cBhvr additive="base">
                                            <p:cTn id="31" dur="5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14:presetBounceEnd="50000">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14:bounceEnd="50000">
                                          <p:cBhvr additive="base">
                                            <p:cTn id="35" dur="500" fill="hold"/>
                                            <p:tgtEl>
                                              <p:spTgt spid="14"/>
                                            </p:tgtEl>
                                            <p:attrNameLst>
                                              <p:attrName>ppt_x</p:attrName>
                                            </p:attrNameLst>
                                          </p:cBhvr>
                                          <p:tavLst>
                                            <p:tav tm="0">
                                              <p:val>
                                                <p:strVal val="0-#ppt_w/2"/>
                                              </p:val>
                                            </p:tav>
                                            <p:tav tm="100000">
                                              <p:val>
                                                <p:strVal val="#ppt_x"/>
                                              </p:val>
                                            </p:tav>
                                          </p:tavLst>
                                        </p:anim>
                                        <p:anim calcmode="lin" valueType="num" p14:bounceEnd="50000">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750"/>
                                            <p:tgtEl>
                                              <p:spTgt spid="8"/>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anim calcmode="lin" valueType="num">
                                          <p:cBhvr>
                                            <p:cTn id="18" dur="500" fill="hold"/>
                                            <p:tgtEl>
                                              <p:spTgt spid="19"/>
                                            </p:tgtEl>
                                            <p:attrNameLst>
                                              <p:attrName>ppt_x</p:attrName>
                                            </p:attrNameLst>
                                          </p:cBhvr>
                                          <p:tavLst>
                                            <p:tav tm="0">
                                              <p:val>
                                                <p:strVal val="#ppt_x"/>
                                              </p:val>
                                            </p:tav>
                                            <p:tav tm="100000">
                                              <p:val>
                                                <p:strVal val="#ppt_x"/>
                                              </p:val>
                                            </p:tav>
                                          </p:tavLst>
                                        </p:anim>
                                        <p:anim calcmode="lin" valueType="num">
                                          <p:cBhvr>
                                            <p:cTn id="19" dur="500" fill="hold"/>
                                            <p:tgtEl>
                                              <p:spTgt spid="19"/>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2" presetClass="entr" presetSubtype="9"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0-#ppt_h/2"/>
                                              </p:val>
                                            </p:tav>
                                            <p:tav tm="100000">
                                              <p:val>
                                                <p:strVal val="#ppt_y"/>
                                              </p:val>
                                            </p:tav>
                                          </p:tavLst>
                                        </p:anim>
                                      </p:childTnLst>
                                    </p:cTn>
                                  </p:par>
                                  <p:par>
                                    <p:cTn id="25" presetID="2" presetClass="entr" presetSubtype="3" fill="hold" nodeType="withEffect">
                                      <p:stCondLst>
                                        <p:cond delay="2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1+#ppt_w/2"/>
                                              </p:val>
                                            </p:tav>
                                            <p:tav tm="100000">
                                              <p:val>
                                                <p:strVal val="#ppt_x"/>
                                              </p:val>
                                            </p:tav>
                                          </p:tavLst>
                                        </p:anim>
                                        <p:anim calcmode="lin" valueType="num">
                                          <p:cBhvr additive="base">
                                            <p:cTn id="28" dur="500" fill="hold"/>
                                            <p:tgtEl>
                                              <p:spTgt spid="13"/>
                                            </p:tgtEl>
                                            <p:attrNameLst>
                                              <p:attrName>ppt_y</p:attrName>
                                            </p:attrNameLst>
                                          </p:cBhvr>
                                          <p:tavLst>
                                            <p:tav tm="0">
                                              <p:val>
                                                <p:strVal val="0-#ppt_h/2"/>
                                              </p:val>
                                            </p:tav>
                                            <p:tav tm="100000">
                                              <p:val>
                                                <p:strVal val="#ppt_y"/>
                                              </p:val>
                                            </p:tav>
                                          </p:tavLst>
                                        </p:anim>
                                      </p:childTnLst>
                                    </p:cTn>
                                  </p:par>
                                  <p:par>
                                    <p:cTn id="29" presetID="2" presetClass="entr" presetSubtype="6"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25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0-#ppt_w/2"/>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9"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1213541F-9EB4-41A5-B740-E3F524D81A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535383"/>
            <a:ext cx="12192000" cy="1368490"/>
          </a:xfrm>
          <a:prstGeom prst="rect">
            <a:avLst/>
          </a:prstGeom>
        </p:spPr>
      </p:pic>
      <p:sp>
        <p:nvSpPr>
          <p:cNvPr id="7" name="五边形 6"/>
          <p:cNvSpPr/>
          <p:nvPr/>
        </p:nvSpPr>
        <p:spPr>
          <a:xfrm>
            <a:off x="166977" y="3108076"/>
            <a:ext cx="3530380" cy="477078"/>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6" name="五边形 5"/>
          <p:cNvSpPr/>
          <p:nvPr/>
        </p:nvSpPr>
        <p:spPr>
          <a:xfrm>
            <a:off x="169941" y="1105231"/>
            <a:ext cx="3527416" cy="439330"/>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E42B088D-CF16-4ACA-8819-D4AEE2333D03}"/>
              </a:ext>
            </a:extLst>
          </p:cNvPr>
          <p:cNvSpPr/>
          <p:nvPr/>
        </p:nvSpPr>
        <p:spPr>
          <a:xfrm>
            <a:off x="6273133" y="1625219"/>
            <a:ext cx="5047082" cy="3030894"/>
          </a:xfrm>
          <a:prstGeom prst="rect">
            <a:avLst/>
          </a:prstGeom>
          <a:solidFill>
            <a:srgbClr val="519B5C"/>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6795253" y="2091096"/>
            <a:ext cx="4811710" cy="2922404"/>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4" name="矩形 3">
            <a:extLst>
              <a:ext uri="{FF2B5EF4-FFF2-40B4-BE49-F238E27FC236}">
                <a16:creationId xmlns:a16="http://schemas.microsoft.com/office/drawing/2014/main" id="{5F985C35-7304-43FC-AA63-384CE280128D}"/>
              </a:ext>
            </a:extLst>
          </p:cNvPr>
          <p:cNvSpPr/>
          <p:nvPr/>
        </p:nvSpPr>
        <p:spPr>
          <a:xfrm>
            <a:off x="6735021" y="2091096"/>
            <a:ext cx="5158690" cy="3056315"/>
          </a:xfrm>
          <a:prstGeom prst="rect">
            <a:avLst/>
          </a:prstGeom>
          <a:noFill/>
          <a:ln>
            <a:solidFill>
              <a:srgbClr val="519B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252008" y="1048356"/>
            <a:ext cx="6966811" cy="4962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2799" cap="small" dirty="0">
                <a:solidFill>
                  <a:srgbClr val="5D9D2F"/>
                </a:solidFill>
                <a:latin typeface="华文新魏" panose="02010800040101010101" pitchFamily="2" charset="-122"/>
                <a:ea typeface="华文新魏" panose="02010800040101010101" pitchFamily="2" charset="-122"/>
              </a:rPr>
              <a:t>一、认知障碍概述</a:t>
            </a:r>
            <a:endParaRPr lang="en-US" sz="27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252546" y="1790239"/>
            <a:ext cx="5816444" cy="3784776"/>
          </a:xfrm>
          <a:prstGeom prst="rect">
            <a:avLst/>
          </a:prstGeom>
          <a:noFill/>
        </p:spPr>
        <p:txBody>
          <a:bodyPr wrap="square" rtlCol="0">
            <a:spAutoFit/>
          </a:bodyPr>
          <a:lstStyle/>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认知障碍是指认知功能中的一项或多项受损，并影响个体的日常或社会能力，是心理障碍之一，属于认知缺陷或异常。</a:t>
            </a:r>
          </a:p>
          <a:p>
            <a:pPr defTabSz="914217"/>
            <a:endParaRPr lang="en-US" altLang="zh-CN" sz="2799" dirty="0">
              <a:solidFill>
                <a:srgbClr val="699E56"/>
              </a:solidFill>
              <a:latin typeface="华文新魏" panose="02010800040101010101" pitchFamily="2" charset="-122"/>
              <a:ea typeface="华文新魏" panose="02010800040101010101" pitchFamily="2" charset="-122"/>
            </a:endParaRPr>
          </a:p>
          <a:p>
            <a:pPr defTabSz="914217"/>
            <a:r>
              <a:rPr lang="zh-CN" altLang="en-US" sz="2799" dirty="0">
                <a:solidFill>
                  <a:srgbClr val="699E56"/>
                </a:solidFill>
                <a:latin typeface="华文新魏" panose="02010800040101010101" pitchFamily="2" charset="-122"/>
                <a:ea typeface="华文新魏" panose="02010800040101010101" pitchFamily="2" charset="-122"/>
              </a:rPr>
              <a:t>二、感觉统合失调</a:t>
            </a:r>
          </a:p>
          <a:p>
            <a:pPr defTabSz="914217"/>
            <a:endParaRPr lang="en-US" altLang="zh-CN" sz="2000"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r>
              <a:rPr lang="zh-CN" altLang="en-US" sz="2400" dirty="0">
                <a:solidFill>
                  <a:srgbClr val="FF0000"/>
                </a:solidFill>
                <a:latin typeface="华文新魏" panose="02010800040101010101" pitchFamily="2" charset="-122"/>
                <a:ea typeface="华文新魏" panose="02010800040101010101" pitchFamily="2" charset="-122"/>
              </a:rPr>
              <a:t>（一）感觉统合失调的概念</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感觉统合失调，又称为神经运动机能不全症，是一种中枢神经系统的障碍问题，是指大脑细胞不能将各器官感觉信息统合起来，从而影响其对身体内外的知觉做出反应。</a:t>
            </a:r>
            <a:endParaRPr lang="zh-CN" altLang="en-US" sz="900" dirty="0">
              <a:solidFill>
                <a:srgbClr val="000000">
                  <a:lumMod val="65000"/>
                  <a:lumOff val="35000"/>
                </a:srgb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905984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Left)">
                                      <p:cBhvr>
                                        <p:cTn id="7" dur="500"/>
                                        <p:tgtEl>
                                          <p:spTgt spid="2"/>
                                        </p:tgtEl>
                                      </p:cBhvr>
                                    </p:animEffect>
                                  </p:childTnLst>
                                </p:cTn>
                              </p:par>
                            </p:childTnLst>
                          </p:cTn>
                        </p:par>
                        <p:par>
                          <p:cTn id="8" fill="hold">
                            <p:stCondLst>
                              <p:cond delay="500"/>
                            </p:stCondLst>
                            <p:childTnLst>
                              <p:par>
                                <p:cTn id="9" presetID="2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edge">
                                      <p:cBhvr>
                                        <p:cTn id="11" dur="2000"/>
                                        <p:tgtEl>
                                          <p:spTgt spid="4"/>
                                        </p:tgtEl>
                                      </p:cBhvr>
                                    </p:animEffect>
                                  </p:childTnLst>
                                </p:cTn>
                              </p:par>
                            </p:childTnLst>
                          </p:cTn>
                        </p:par>
                        <p:par>
                          <p:cTn id="12" fill="hold">
                            <p:stCondLst>
                              <p:cond delay="2500"/>
                            </p:stCondLst>
                            <p:childTnLst>
                              <p:par>
                                <p:cTn id="13" presetID="18" presetClass="entr" presetSubtype="12"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trips(downLeft)">
                                      <p:cBhvr>
                                        <p:cTn id="15" dur="500"/>
                                        <p:tgtEl>
                                          <p:spTgt spid="3"/>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randombar(horizontal)">
                                      <p:cBhvr>
                                        <p:cTn id="18" dur="500"/>
                                        <p:tgtEl>
                                          <p:spTgt spid="13"/>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randombar(horizontal)">
                                      <p:cBhvr>
                                        <p:cTn id="21" dur="500"/>
                                        <p:tgtEl>
                                          <p:spTgt spid="18"/>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randombar(horizontal)">
                                      <p:cBhvr>
                                        <p:cTn id="24" dur="500"/>
                                        <p:tgtEl>
                                          <p:spTgt spid="7"/>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randombar(horizont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2" grpId="0" animBg="1"/>
      <p:bldP spid="3" grpId="0" animBg="1"/>
      <p:bldP spid="4" grpId="0" animBg="1"/>
      <p:bldP spid="13"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25A39A21-7585-46FA-A24F-40C326EF4B1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15" y="5588495"/>
            <a:ext cx="12192000" cy="1368490"/>
          </a:xfrm>
          <a:prstGeom prst="rect">
            <a:avLst/>
          </a:prstGeom>
        </p:spPr>
      </p:pic>
      <p:sp>
        <p:nvSpPr>
          <p:cNvPr id="9" name="Freeform 53"/>
          <p:cNvSpPr/>
          <p:nvPr>
            <p:custDataLst>
              <p:tags r:id="rId1"/>
            </p:custDataLst>
          </p:nvPr>
        </p:nvSpPr>
        <p:spPr bwMode="auto">
          <a:xfrm rot="5400000">
            <a:off x="6020341" y="3204412"/>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43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p:cNvSpPr/>
          <p:nvPr>
            <p:custDataLst>
              <p:tags r:id="rId2"/>
            </p:custDataLst>
          </p:nvPr>
        </p:nvSpPr>
        <p:spPr bwMode="auto">
          <a:xfrm>
            <a:off x="8757236" y="184837"/>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43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934972" y="115529"/>
            <a:ext cx="1259343" cy="1021781"/>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876539" y="1194427"/>
            <a:ext cx="11016247" cy="5078313"/>
          </a:xfrm>
          <a:prstGeom prst="rect">
            <a:avLst/>
          </a:prstGeom>
          <a:noFill/>
        </p:spPr>
        <p:txBody>
          <a:bodyPr wrap="square" rtlCol="0">
            <a:spAutoFit/>
          </a:bodyPr>
          <a:lstStyle/>
          <a:p>
            <a:pPr defTabSz="914217"/>
            <a:r>
              <a:rPr lang="en-US" altLang="zh-CN" sz="2000" dirty="0">
                <a:solidFill>
                  <a:srgbClr val="00B0F0"/>
                </a:solidFill>
                <a:latin typeface="华文新魏" panose="02010800040101010101" pitchFamily="2" charset="-122"/>
                <a:ea typeface="华文新魏" panose="02010800040101010101" pitchFamily="2" charset="-122"/>
              </a:rPr>
              <a:t>1. </a:t>
            </a:r>
            <a:r>
              <a:rPr lang="zh-CN" altLang="en-US" sz="2000" dirty="0">
                <a:solidFill>
                  <a:srgbClr val="00B0F0"/>
                </a:solidFill>
                <a:latin typeface="华文新魏" panose="02010800040101010101" pitchFamily="2" charset="-122"/>
                <a:ea typeface="华文新魏" panose="02010800040101010101" pitchFamily="2" charset="-122"/>
              </a:rPr>
              <a:t>视觉系统失调</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这类儿童可以长时间看电视、玩玩具，但不能流利阅读，阅读时会出现读书跳行，翻书页码不对的情况；演算数学题目常会看错、抄错；在生活中还常常丢三落四，似乎经常在找东西，生活无规律。</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2. </a:t>
            </a:r>
            <a:r>
              <a:rPr lang="zh-CN" altLang="en-US" sz="2000" dirty="0">
                <a:solidFill>
                  <a:srgbClr val="00B0F0"/>
                </a:solidFill>
                <a:latin typeface="华文新魏" panose="02010800040101010101" pitchFamily="2" charset="-122"/>
                <a:ea typeface="华文新魏" panose="02010800040101010101" pitchFamily="2" charset="-122"/>
              </a:rPr>
              <a:t>听觉系统失调</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这类儿童常听不到别人讲话，常忘记老师和家长的话，前庭平衡功能失调，好动不安，注意力不集中，上课不能专心听讲，小动作不断，易添麻烦，挑三拣四，难与他人同桌或分享玩具，还可能出现语言发育迟滞。</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3. </a:t>
            </a:r>
            <a:r>
              <a:rPr lang="zh-CN" altLang="en-US" sz="2000" dirty="0">
                <a:solidFill>
                  <a:srgbClr val="00B0F0"/>
                </a:solidFill>
                <a:latin typeface="华文新魏" panose="02010800040101010101" pitchFamily="2" charset="-122"/>
                <a:ea typeface="华文新魏" panose="02010800040101010101" pitchFamily="2" charset="-122"/>
              </a:rPr>
              <a:t>触觉系统失调</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这类儿童不喜欢与别人接触或到人多的地方，比较好动、容易分心，而且往往有不安全感，往往对别人的触摸十分敏感。</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4. </a:t>
            </a:r>
            <a:r>
              <a:rPr lang="zh-CN" altLang="en-US" sz="2000" dirty="0">
                <a:solidFill>
                  <a:srgbClr val="00B0F0"/>
                </a:solidFill>
                <a:latin typeface="华文新魏" panose="02010800040101010101" pitchFamily="2" charset="-122"/>
                <a:ea typeface="华文新魏" panose="02010800040101010101" pitchFamily="2" charset="-122"/>
              </a:rPr>
              <a:t>前庭感觉失调</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喜欢激惹及攻击他人，动作协调能力差，穿袜子穿反，难学会系鞋带，写字时字距行距忽大忽小，画线歪等。</a:t>
            </a: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a:p>
            <a:pPr defTabSz="914217"/>
            <a:r>
              <a:rPr lang="en-US" altLang="zh-CN" sz="2000" dirty="0">
                <a:solidFill>
                  <a:srgbClr val="00B0F0"/>
                </a:solidFill>
                <a:latin typeface="华文新魏" panose="02010800040101010101" pitchFamily="2" charset="-122"/>
                <a:ea typeface="华文新魏" panose="02010800040101010101" pitchFamily="2" charset="-122"/>
              </a:rPr>
              <a:t>5. </a:t>
            </a:r>
            <a:r>
              <a:rPr lang="zh-CN" altLang="en-US" sz="2000" dirty="0">
                <a:solidFill>
                  <a:srgbClr val="00B0F0"/>
                </a:solidFill>
                <a:latin typeface="华文新魏" panose="02010800040101010101" pitchFamily="2" charset="-122"/>
                <a:ea typeface="华文新魏" panose="02010800040101010101" pitchFamily="2" charset="-122"/>
              </a:rPr>
              <a:t>本体统合失调</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常走路拐弯，唱歌跑调，读英语时结巴等。</a:t>
            </a:r>
            <a:endParaRPr lang="zh-CN" altLang="en-US" sz="5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5" name="矩形 4"/>
          <p:cNvSpPr/>
          <p:nvPr/>
        </p:nvSpPr>
        <p:spPr>
          <a:xfrm>
            <a:off x="2252748" y="330604"/>
            <a:ext cx="4493538" cy="523220"/>
          </a:xfrm>
          <a:prstGeom prst="rect">
            <a:avLst/>
          </a:prstGeom>
        </p:spPr>
        <p:txBody>
          <a:bodyPr wrap="none">
            <a:spAutoFit/>
          </a:bodyPr>
          <a:lstStyle/>
          <a:p>
            <a:pPr defTabSz="914217"/>
            <a:r>
              <a:rPr lang="zh-CN" altLang="en-US" sz="2800" dirty="0">
                <a:solidFill>
                  <a:srgbClr val="FF0000"/>
                </a:solidFill>
                <a:latin typeface="华文新魏" panose="02010800040101010101" pitchFamily="2" charset="-122"/>
                <a:ea typeface="华文新魏" panose="02010800040101010101" pitchFamily="2" charset="-122"/>
              </a:rPr>
              <a:t>（二）感觉统合失调的表现</a:t>
            </a:r>
          </a:p>
        </p:txBody>
      </p:sp>
    </p:spTree>
    <p:extLst>
      <p:ext uri="{BB962C8B-B14F-4D97-AF65-F5344CB8AC3E}">
        <p14:creationId xmlns:p14="http://schemas.microsoft.com/office/powerpoint/2010/main" val="234916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randombar(horizontal)">
                                      <p:cBhvr>
                                        <p:cTn id="10" dur="500"/>
                                        <p:tgtEl>
                                          <p:spTgt spid="1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6E368BED-A128-420A-8E1B-A238066246E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5550300"/>
            <a:ext cx="12192000" cy="1368490"/>
          </a:xfrm>
          <a:prstGeom prst="rect">
            <a:avLst/>
          </a:prstGeom>
        </p:spPr>
      </p:pic>
      <p:sp>
        <p:nvSpPr>
          <p:cNvPr id="9" name="五边形 8"/>
          <p:cNvSpPr/>
          <p:nvPr/>
        </p:nvSpPr>
        <p:spPr>
          <a:xfrm>
            <a:off x="48927" y="307571"/>
            <a:ext cx="4348506" cy="459006"/>
          </a:xfrm>
          <a:prstGeom prst="homePlate">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cxnSp>
        <p:nvCxnSpPr>
          <p:cNvPr id="11" name="直接连接符 10"/>
          <p:cNvCxnSpPr/>
          <p:nvPr>
            <p:custDataLst>
              <p:tags r:id="rId1"/>
            </p:custDataLst>
          </p:nvPr>
        </p:nvCxnSpPr>
        <p:spPr>
          <a:xfrm>
            <a:off x="6442882" y="4114376"/>
            <a:ext cx="8737" cy="2120169"/>
          </a:xfrm>
          <a:prstGeom prst="line">
            <a:avLst/>
          </a:prstGeom>
          <a:noFill/>
          <a:ln w="12700" cap="flat" cmpd="sng" algn="ctr">
            <a:solidFill>
              <a:srgbClr val="FFFFFF">
                <a:lumMod val="75000"/>
              </a:srgbClr>
            </a:solidFill>
            <a:prstDash val="dash"/>
            <a:miter lim="800000"/>
          </a:ln>
          <a:effectLst/>
        </p:spPr>
      </p:cxnSp>
      <p:sp>
        <p:nvSpPr>
          <p:cNvPr id="12" name="矩形 11"/>
          <p:cNvSpPr/>
          <p:nvPr>
            <p:custDataLst>
              <p:tags r:id="rId2"/>
            </p:custDataLst>
          </p:nvPr>
        </p:nvSpPr>
        <p:spPr>
          <a:xfrm>
            <a:off x="95357" y="964609"/>
            <a:ext cx="6732815" cy="3010535"/>
          </a:xfrm>
          <a:prstGeom prst="rect">
            <a:avLst/>
          </a:prstGeom>
          <a:solidFill>
            <a:srgbClr val="FFFFFF">
              <a:lumMod val="95000"/>
            </a:srgbClr>
          </a:solidFill>
          <a:ln w="12700" cap="flat" cmpd="sng" algn="ctr">
            <a:noFill/>
            <a:prstDash val="solid"/>
            <a:miter lim="800000"/>
          </a:ln>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任意多边形: 形状 15"/>
          <p:cNvSpPr/>
          <p:nvPr>
            <p:custDataLst>
              <p:tags r:id="rId3"/>
            </p:custDataLst>
          </p:nvPr>
        </p:nvSpPr>
        <p:spPr>
          <a:xfrm>
            <a:off x="6269109" y="1044022"/>
            <a:ext cx="279654" cy="333511"/>
          </a:xfrm>
          <a:custGeom>
            <a:avLst/>
            <a:gdLst>
              <a:gd name="connsiteX0" fmla="*/ 120141 w 333511"/>
              <a:gd name="connsiteY0" fmla="*/ 0 h 333511"/>
              <a:gd name="connsiteX1" fmla="*/ 213370 w 333511"/>
              <a:gd name="connsiteY1" fmla="*/ 0 h 333511"/>
              <a:gd name="connsiteX2" fmla="*/ 213370 w 333511"/>
              <a:gd name="connsiteY2" fmla="*/ 120141 h 333511"/>
              <a:gd name="connsiteX3" fmla="*/ 333511 w 333511"/>
              <a:gd name="connsiteY3" fmla="*/ 120141 h 333511"/>
              <a:gd name="connsiteX4" fmla="*/ 333511 w 333511"/>
              <a:gd name="connsiteY4" fmla="*/ 213370 h 333511"/>
              <a:gd name="connsiteX5" fmla="*/ 213370 w 333511"/>
              <a:gd name="connsiteY5" fmla="*/ 213370 h 333511"/>
              <a:gd name="connsiteX6" fmla="*/ 213370 w 333511"/>
              <a:gd name="connsiteY6" fmla="*/ 333511 h 333511"/>
              <a:gd name="connsiteX7" fmla="*/ 120141 w 333511"/>
              <a:gd name="connsiteY7" fmla="*/ 333511 h 333511"/>
              <a:gd name="connsiteX8" fmla="*/ 120141 w 333511"/>
              <a:gd name="connsiteY8" fmla="*/ 213370 h 333511"/>
              <a:gd name="connsiteX9" fmla="*/ 0 w 333511"/>
              <a:gd name="connsiteY9" fmla="*/ 213370 h 333511"/>
              <a:gd name="connsiteX10" fmla="*/ 0 w 333511"/>
              <a:gd name="connsiteY10" fmla="*/ 120141 h 333511"/>
              <a:gd name="connsiteX11" fmla="*/ 120141 w 333511"/>
              <a:gd name="connsiteY11" fmla="*/ 120141 h 333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3511" h="333511">
                <a:moveTo>
                  <a:pt x="120141" y="0"/>
                </a:moveTo>
                <a:lnTo>
                  <a:pt x="213370" y="0"/>
                </a:lnTo>
                <a:lnTo>
                  <a:pt x="213370" y="120141"/>
                </a:lnTo>
                <a:lnTo>
                  <a:pt x="333511" y="120141"/>
                </a:lnTo>
                <a:lnTo>
                  <a:pt x="333511" y="213370"/>
                </a:lnTo>
                <a:lnTo>
                  <a:pt x="213370" y="213370"/>
                </a:lnTo>
                <a:lnTo>
                  <a:pt x="213370" y="333511"/>
                </a:lnTo>
                <a:lnTo>
                  <a:pt x="120141" y="333511"/>
                </a:lnTo>
                <a:lnTo>
                  <a:pt x="120141" y="213370"/>
                </a:lnTo>
                <a:lnTo>
                  <a:pt x="0" y="213370"/>
                </a:lnTo>
                <a:lnTo>
                  <a:pt x="0" y="120141"/>
                </a:lnTo>
                <a:lnTo>
                  <a:pt x="120141" y="120141"/>
                </a:lnTo>
                <a:close/>
              </a:path>
            </a:pathLst>
          </a:custGeom>
          <a:solidFill>
            <a:srgbClr val="767676"/>
          </a:solidFill>
          <a:ln w="12700" cap="flat" cmpd="sng" algn="ctr">
            <a:noFill/>
            <a:prstDash val="solid"/>
            <a:miter lim="800000"/>
          </a:ln>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矩形 13"/>
          <p:cNvSpPr/>
          <p:nvPr>
            <p:custDataLst>
              <p:tags r:id="rId4"/>
            </p:custDataLst>
          </p:nvPr>
        </p:nvSpPr>
        <p:spPr>
          <a:xfrm>
            <a:off x="2497" y="964750"/>
            <a:ext cx="92860" cy="3010555"/>
          </a:xfrm>
          <a:prstGeom prst="rect">
            <a:avLst/>
          </a:prstGeom>
          <a:solidFill>
            <a:srgbClr val="767676"/>
          </a:solidFill>
          <a:ln w="12700" cap="flat" cmpd="sng" algn="ctr">
            <a:noFill/>
            <a:prstDash val="solid"/>
            <a:miter lim="800000"/>
          </a:ln>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86BF7783-E7EC-4E25-8371-BA64DBB9C783}"/>
              </a:ext>
            </a:extLst>
          </p:cNvPr>
          <p:cNvSpPr/>
          <p:nvPr/>
        </p:nvSpPr>
        <p:spPr>
          <a:xfrm>
            <a:off x="6735020" y="964448"/>
            <a:ext cx="4811710" cy="3010696"/>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48927" y="318152"/>
            <a:ext cx="5816444" cy="1046440"/>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（三）感觉统合失调的原因</a:t>
            </a:r>
          </a:p>
          <a:p>
            <a:pPr defTabSz="914217"/>
            <a:endParaRPr lang="en-US" altLang="zh-CN" dirty="0">
              <a:solidFill>
                <a:srgbClr val="000000">
                  <a:lumMod val="65000"/>
                  <a:lumOff val="35000"/>
                </a:srgbClr>
              </a:solidFill>
              <a:latin typeface="华文新魏" panose="02010800040101010101" pitchFamily="2" charset="-122"/>
              <a:ea typeface="华文新魏" panose="02010800040101010101" pitchFamily="2" charset="-122"/>
            </a:endParaRPr>
          </a:p>
          <a:p>
            <a:pPr defTabSz="914217"/>
            <a:endParaRPr lang="en-US" altLang="zh-CN" sz="2000" dirty="0">
              <a:solidFill>
                <a:srgbClr val="00B0F0"/>
              </a:solidFill>
              <a:latin typeface="华文新魏" panose="02010800040101010101" pitchFamily="2" charset="-122"/>
              <a:ea typeface="华文新魏" panose="02010800040101010101" pitchFamily="2" charset="-122"/>
            </a:endParaRPr>
          </a:p>
        </p:txBody>
      </p:sp>
      <p:sp>
        <p:nvSpPr>
          <p:cNvPr id="5" name="矩形 4"/>
          <p:cNvSpPr/>
          <p:nvPr/>
        </p:nvSpPr>
        <p:spPr>
          <a:xfrm>
            <a:off x="225256" y="4298829"/>
            <a:ext cx="5909047" cy="1569660"/>
          </a:xfrm>
          <a:prstGeom prst="rect">
            <a:avLst/>
          </a:prstGeom>
        </p:spPr>
        <p:txBody>
          <a:bodyPr wrap="square">
            <a:spAutoFit/>
          </a:bodyPr>
          <a:lstStyle/>
          <a:p>
            <a:pPr defTabSz="914217"/>
            <a:r>
              <a:rPr lang="en-US" altLang="zh-CN" sz="2400" dirty="0">
                <a:solidFill>
                  <a:srgbClr val="00B0F0"/>
                </a:solidFill>
                <a:latin typeface="华文新魏" panose="02010800040101010101" pitchFamily="2" charset="-122"/>
                <a:ea typeface="华文新魏" panose="02010800040101010101" pitchFamily="2" charset="-122"/>
              </a:rPr>
              <a:t>2. </a:t>
            </a:r>
            <a:r>
              <a:rPr lang="zh-CN" altLang="en-US" sz="2400" dirty="0">
                <a:solidFill>
                  <a:srgbClr val="00B0F0"/>
                </a:solidFill>
                <a:latin typeface="华文新魏" panose="02010800040101010101" pitchFamily="2" charset="-122"/>
                <a:ea typeface="华文新魏" panose="02010800040101010101" pitchFamily="2" charset="-122"/>
              </a:rPr>
              <a:t>婴儿期抚育因素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不和睦的家庭、家长对孩子保护过度、娇宠溺爱、家庭结构简单化、家庭生活电视化、父母教育导向问题、父母角色问题、抚养与家庭教育不当等因素均可能造成儿童感觉统合失调。</a:t>
            </a:r>
          </a:p>
        </p:txBody>
      </p:sp>
      <p:sp>
        <p:nvSpPr>
          <p:cNvPr id="6" name="矩形 5"/>
          <p:cNvSpPr/>
          <p:nvPr/>
        </p:nvSpPr>
        <p:spPr>
          <a:xfrm>
            <a:off x="6843501" y="4256366"/>
            <a:ext cx="4744855" cy="1569660"/>
          </a:xfrm>
          <a:prstGeom prst="rect">
            <a:avLst/>
          </a:prstGeom>
        </p:spPr>
        <p:txBody>
          <a:bodyPr wrap="square">
            <a:spAutoFit/>
          </a:bodyPr>
          <a:lstStyle/>
          <a:p>
            <a:pPr defTabSz="914217"/>
            <a:r>
              <a:rPr lang="en-US" altLang="zh-CN" sz="2400" dirty="0">
                <a:solidFill>
                  <a:srgbClr val="00B0F0"/>
                </a:solidFill>
                <a:latin typeface="华文新魏" panose="02010800040101010101" pitchFamily="2" charset="-122"/>
                <a:ea typeface="华文新魏" panose="02010800040101010101" pitchFamily="2" charset="-122"/>
              </a:rPr>
              <a:t>3. </a:t>
            </a:r>
            <a:r>
              <a:rPr lang="zh-CN" altLang="en-US" sz="2400" dirty="0">
                <a:solidFill>
                  <a:srgbClr val="00B0F0"/>
                </a:solidFill>
                <a:latin typeface="华文新魏" panose="02010800040101010101" pitchFamily="2" charset="-122"/>
                <a:ea typeface="华文新魏" panose="02010800040101010101" pitchFamily="2" charset="-122"/>
              </a:rPr>
              <a:t>现代生活环境因素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城市中心人口高度密集，流动人口众多，社会关系复杂，这些对儿童情绪健康发展影响很大。而且都市家庭小型化生活造成空间狭小、爬行不足、缺少运动或集体活动等。</a:t>
            </a:r>
            <a:endParaRPr lang="zh-CN" altLang="en-US" sz="5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7" name="矩形 6"/>
          <p:cNvSpPr/>
          <p:nvPr/>
        </p:nvSpPr>
        <p:spPr>
          <a:xfrm>
            <a:off x="225256" y="1403187"/>
            <a:ext cx="6129251" cy="2769989"/>
          </a:xfrm>
          <a:prstGeom prst="rect">
            <a:avLst/>
          </a:prstGeom>
        </p:spPr>
        <p:txBody>
          <a:bodyPr wrap="square">
            <a:spAutoFit/>
          </a:bodyPr>
          <a:lstStyle/>
          <a:p>
            <a:pPr defTabSz="914217"/>
            <a:r>
              <a:rPr lang="en-US" altLang="zh-CN" sz="2400" dirty="0">
                <a:solidFill>
                  <a:srgbClr val="00B0F0"/>
                </a:solidFill>
                <a:latin typeface="华文新魏" panose="02010800040101010101" pitchFamily="2" charset="-122"/>
                <a:ea typeface="华文新魏" panose="02010800040101010101" pitchFamily="2" charset="-122"/>
              </a:rPr>
              <a:t>1. </a:t>
            </a:r>
            <a:r>
              <a:rPr lang="zh-CN" altLang="en-US" sz="2400" dirty="0">
                <a:solidFill>
                  <a:srgbClr val="00B0F0"/>
                </a:solidFill>
                <a:latin typeface="华文新魏" panose="02010800040101010101" pitchFamily="2" charset="-122"/>
                <a:ea typeface="华文新魏" panose="02010800040101010101" pitchFamily="2" charset="-122"/>
              </a:rPr>
              <a:t>生物学因素</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遗传作用，脑损伤或脑功能失调，母亲在孕期工作紧张忙碌、压力过大、焦虑，运动不够，家务劳动过多或姿势不佳，导致胎位不正等情况，进而影响到胎儿平衡的学习，重力感不足；母亲在孕期被动吸烟或者饮酒、喝浓茶、咖啡等影响胎儿脑神经发育，导致出生后感觉发育不良；早产、剖腹产的婴儿由于受产道挤压不足而影响出生后关节、触觉等方面的感觉学习不足等，这些都可能造成儿童感觉统合失调。</a:t>
            </a:r>
          </a:p>
          <a:p>
            <a:pPr defTabSz="914217"/>
            <a:endParaRPr lang="en-US" altLang="zh-CN" sz="2400" dirty="0">
              <a:solidFill>
                <a:srgbClr val="00B0F0"/>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214148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wipe(down)">
                                      <p:cBhvr>
                                        <p:cTn id="16" dur="500"/>
                                        <p:tgtEl>
                                          <p:spTgt spid="1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down)">
                                      <p:cBhvr>
                                        <p:cTn id="25" dur="500"/>
                                        <p:tgtEl>
                                          <p:spTgt spid="14"/>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13" grpId="0" animBg="1"/>
      <p:bldP spid="14" grpId="0" animBg="1"/>
      <p:bldP spid="3" grpId="0" animBg="1"/>
      <p:bldP spid="16" grpId="0"/>
      <p:bldP spid="5" grpId="0"/>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21A039CE-7E83-4A8C-9A1C-48D092EA509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03" y="5488080"/>
            <a:ext cx="12192000" cy="1368490"/>
          </a:xfrm>
          <a:prstGeom prst="rect">
            <a:avLst/>
          </a:prstGeom>
        </p:spPr>
      </p:pic>
      <p:sp>
        <p:nvSpPr>
          <p:cNvPr id="9" name="Freeform 53"/>
          <p:cNvSpPr/>
          <p:nvPr>
            <p:custDataLst>
              <p:tags r:id="rId1"/>
            </p:custDataLst>
          </p:nvPr>
        </p:nvSpPr>
        <p:spPr bwMode="auto">
          <a:xfrm rot="5400000">
            <a:off x="5685363" y="3019575"/>
            <a:ext cx="1749012" cy="5558164"/>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43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1" name="Freeform 53"/>
          <p:cNvSpPr/>
          <p:nvPr>
            <p:custDataLst>
              <p:tags r:id="rId2"/>
            </p:custDataLst>
          </p:nvPr>
        </p:nvSpPr>
        <p:spPr bwMode="auto">
          <a:xfrm>
            <a:off x="8757236" y="184837"/>
            <a:ext cx="3432561" cy="6861305"/>
          </a:xfrm>
          <a:custGeom>
            <a:avLst/>
            <a:gdLst>
              <a:gd name="T0" fmla="*/ 1798 w 1798"/>
              <a:gd name="T1" fmla="*/ 0 h 3594"/>
              <a:gd name="T2" fmla="*/ 0 w 1798"/>
              <a:gd name="T3" fmla="*/ 1797 h 3594"/>
              <a:gd name="T4" fmla="*/ 1798 w 1798"/>
              <a:gd name="T5" fmla="*/ 3594 h 3594"/>
              <a:gd name="T6" fmla="*/ 1798 w 1798"/>
              <a:gd name="T7" fmla="*/ 2866 h 3594"/>
              <a:gd name="T8" fmla="*/ 729 w 1798"/>
              <a:gd name="T9" fmla="*/ 1797 h 3594"/>
              <a:gd name="T10" fmla="*/ 1798 w 1798"/>
              <a:gd name="T11" fmla="*/ 728 h 3594"/>
              <a:gd name="T12" fmla="*/ 1798 w 1798"/>
              <a:gd name="T13" fmla="*/ 0 h 3594"/>
            </a:gdLst>
            <a:ahLst/>
            <a:cxnLst>
              <a:cxn ang="0">
                <a:pos x="T0" y="T1"/>
              </a:cxn>
              <a:cxn ang="0">
                <a:pos x="T2" y="T3"/>
              </a:cxn>
              <a:cxn ang="0">
                <a:pos x="T4" y="T5"/>
              </a:cxn>
              <a:cxn ang="0">
                <a:pos x="T6" y="T7"/>
              </a:cxn>
              <a:cxn ang="0">
                <a:pos x="T8" y="T9"/>
              </a:cxn>
              <a:cxn ang="0">
                <a:pos x="T10" y="T11"/>
              </a:cxn>
              <a:cxn ang="0">
                <a:pos x="T12" y="T13"/>
              </a:cxn>
            </a:cxnLst>
            <a:rect l="0" t="0" r="r" b="b"/>
            <a:pathLst>
              <a:path w="1798" h="3594">
                <a:moveTo>
                  <a:pt x="1798" y="0"/>
                </a:moveTo>
                <a:lnTo>
                  <a:pt x="0" y="1797"/>
                </a:lnTo>
                <a:lnTo>
                  <a:pt x="1798" y="3594"/>
                </a:lnTo>
                <a:lnTo>
                  <a:pt x="1798" y="2866"/>
                </a:lnTo>
                <a:lnTo>
                  <a:pt x="729" y="1797"/>
                </a:lnTo>
                <a:lnTo>
                  <a:pt x="1798" y="728"/>
                </a:lnTo>
                <a:lnTo>
                  <a:pt x="1798" y="0"/>
                </a:lnTo>
                <a:close/>
              </a:path>
            </a:pathLst>
          </a:custGeom>
          <a:solidFill>
            <a:srgbClr val="92D050">
              <a:alpha val="43000"/>
            </a:srgb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2" name="矩形 11"/>
          <p:cNvSpPr/>
          <p:nvPr>
            <p:custDataLst>
              <p:tags r:id="rId3"/>
            </p:custDataLst>
          </p:nvPr>
        </p:nvSpPr>
        <p:spPr>
          <a:xfrm>
            <a:off x="876539" y="97109"/>
            <a:ext cx="1376210" cy="1058623"/>
          </a:xfrm>
          <a:prstGeom prst="rect">
            <a:avLst/>
          </a:prstGeom>
          <a:solidFill>
            <a:sysClr val="window" lastClr="FFFFFF"/>
          </a:solidFill>
          <a:ln w="3175" cap="flat" cmpd="sng" algn="ctr">
            <a:solidFill>
              <a:srgbClr val="5B9BD5">
                <a:lumMod val="75000"/>
              </a:srgbClr>
            </a:solidFill>
            <a:prstDash val="solid"/>
            <a:miter lim="800000"/>
          </a:ln>
          <a:effectLst>
            <a:outerShdw blurRad="50800" dist="38100" dir="5400000" algn="t" rotWithShape="0">
              <a:prstClr val="black">
                <a:alpha val="22000"/>
              </a:prstClr>
            </a:outerShdw>
          </a:effectLst>
        </p:spPr>
        <p:txBody>
          <a:bodyPr rtlCol="0" anchor="ctr"/>
          <a:lstStyle/>
          <a:p>
            <a:pPr algn="ctr"/>
            <a:endParaRPr lang="zh-CN" altLang="en-US">
              <a:latin typeface="微软雅黑" panose="020B0503020204020204" pitchFamily="34" charset="-122"/>
              <a:ea typeface="微软雅黑" panose="020B0503020204020204" pitchFamily="34" charset="-122"/>
            </a:endParaRPr>
          </a:p>
        </p:txBody>
      </p:sp>
      <p:cxnSp>
        <p:nvCxnSpPr>
          <p:cNvPr id="13" name="直接连接符 12"/>
          <p:cNvCxnSpPr/>
          <p:nvPr>
            <p:custDataLst>
              <p:tags r:id="rId4"/>
            </p:custDataLst>
          </p:nvPr>
        </p:nvCxnSpPr>
        <p:spPr>
          <a:xfrm>
            <a:off x="2252748" y="1024125"/>
            <a:ext cx="7960408" cy="0"/>
          </a:xfrm>
          <a:prstGeom prst="line">
            <a:avLst/>
          </a:prstGeom>
          <a:noFill/>
          <a:ln w="25400" cap="flat" cmpd="sng" algn="ctr">
            <a:solidFill>
              <a:srgbClr val="5B9BD5"/>
            </a:solidFill>
            <a:prstDash val="solid"/>
            <a:miter lim="800000"/>
          </a:ln>
          <a:effectLst/>
        </p:spPr>
      </p:cxnSp>
      <p:sp>
        <p:nvSpPr>
          <p:cNvPr id="3" name="矩形 2">
            <a:extLst>
              <a:ext uri="{FF2B5EF4-FFF2-40B4-BE49-F238E27FC236}">
                <a16:creationId xmlns:a16="http://schemas.microsoft.com/office/drawing/2014/main" id="{86BF7783-E7EC-4E25-8371-BA64DBB9C783}"/>
              </a:ext>
            </a:extLst>
          </p:cNvPr>
          <p:cNvSpPr/>
          <p:nvPr/>
        </p:nvSpPr>
        <p:spPr>
          <a:xfrm>
            <a:off x="938641" y="161247"/>
            <a:ext cx="1252005" cy="930346"/>
          </a:xfrm>
          <a:prstGeom prst="rect">
            <a:avLst/>
          </a:prstGeom>
          <a:blipFill dpi="0" rotWithShape="1">
            <a:blip r:embed="rId8"/>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6" name="文本框 15">
            <a:extLst>
              <a:ext uri="{FF2B5EF4-FFF2-40B4-BE49-F238E27FC236}">
                <a16:creationId xmlns:a16="http://schemas.microsoft.com/office/drawing/2014/main" id="{93DF7FDC-D6AA-42DB-88AA-673BA1DDBFE4}"/>
              </a:ext>
            </a:extLst>
          </p:cNvPr>
          <p:cNvSpPr txBox="1"/>
          <p:nvPr/>
        </p:nvSpPr>
        <p:spPr>
          <a:xfrm>
            <a:off x="651135" y="1286260"/>
            <a:ext cx="11163634" cy="4770537"/>
          </a:xfrm>
          <a:prstGeom prst="rect">
            <a:avLst/>
          </a:prstGeom>
          <a:noFill/>
        </p:spPr>
        <p:txBody>
          <a:bodyPr wrap="square" rtlCol="0">
            <a:spAutoFit/>
          </a:bodyPr>
          <a:lstStyle/>
          <a:p>
            <a:pPr defTabSz="914217"/>
            <a:endParaRPr lang="en-US" altLang="zh-CN" dirty="0">
              <a:solidFill>
                <a:srgbClr val="00B0F0"/>
              </a:solidFill>
              <a:latin typeface="华文新魏" panose="02010800040101010101" pitchFamily="2" charset="-122"/>
              <a:ea typeface="华文新魏" panose="02010800040101010101" pitchFamily="2" charset="-122"/>
            </a:endParaRPr>
          </a:p>
          <a:p>
            <a:pPr defTabSz="914217"/>
            <a:r>
              <a:rPr lang="en-US" altLang="zh-CN" dirty="0">
                <a:solidFill>
                  <a:srgbClr val="00B0F0"/>
                </a:solidFill>
                <a:latin typeface="华文新魏" panose="02010800040101010101" pitchFamily="2" charset="-122"/>
                <a:ea typeface="华文新魏" panose="02010800040101010101" pitchFamily="2" charset="-122"/>
              </a:rPr>
              <a:t>1. </a:t>
            </a:r>
            <a:r>
              <a:rPr lang="zh-CN" altLang="en-US" dirty="0">
                <a:solidFill>
                  <a:srgbClr val="00B0F0"/>
                </a:solidFill>
                <a:latin typeface="华文新魏" panose="02010800040101010101" pitchFamily="2" charset="-122"/>
                <a:ea typeface="华文新魏" panose="02010800040101010101" pitchFamily="2" charset="-122"/>
              </a:rPr>
              <a:t>触觉方面</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父母要多爱抚孩子，提供干净、自由的游戏空间等。</a:t>
            </a:r>
          </a:p>
          <a:p>
            <a:pPr defTabSz="914217"/>
            <a:r>
              <a:rPr lang="en-US" altLang="zh-CN" dirty="0">
                <a:solidFill>
                  <a:srgbClr val="00B0F0"/>
                </a:solidFill>
                <a:latin typeface="华文新魏" panose="02010800040101010101" pitchFamily="2" charset="-122"/>
                <a:ea typeface="华文新魏" panose="02010800040101010101" pitchFamily="2" charset="-122"/>
              </a:rPr>
              <a:t>2. </a:t>
            </a:r>
            <a:r>
              <a:rPr lang="zh-CN" altLang="en-US" dirty="0">
                <a:solidFill>
                  <a:srgbClr val="00B0F0"/>
                </a:solidFill>
                <a:latin typeface="华文新魏" panose="02010800040101010101" pitchFamily="2" charset="-122"/>
                <a:ea typeface="华文新魏" panose="02010800040101010101" pitchFamily="2" charset="-122"/>
              </a:rPr>
              <a:t>肌肉运动觉方面</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要重视孩子的运动，孩子玩弄或舔咬自己的手、脚，摔东西，敲打玩具，搬弄桌椅或爬上爬下，都是在从事有益的活动。父母应以积极的态度来对待。</a:t>
            </a:r>
          </a:p>
          <a:p>
            <a:pPr defTabSz="914217"/>
            <a:r>
              <a:rPr lang="en-US" altLang="zh-CN" dirty="0">
                <a:solidFill>
                  <a:srgbClr val="00B0F0"/>
                </a:solidFill>
                <a:latin typeface="华文新魏" panose="02010800040101010101" pitchFamily="2" charset="-122"/>
                <a:ea typeface="华文新魏" panose="02010800040101010101" pitchFamily="2" charset="-122"/>
              </a:rPr>
              <a:t>3. </a:t>
            </a:r>
            <a:r>
              <a:rPr lang="zh-CN" altLang="en-US" dirty="0">
                <a:solidFill>
                  <a:srgbClr val="00B0F0"/>
                </a:solidFill>
                <a:latin typeface="华文新魏" panose="02010800040101010101" pitchFamily="2" charset="-122"/>
                <a:ea typeface="华文新魏" panose="02010800040101010101" pitchFamily="2" charset="-122"/>
              </a:rPr>
              <a:t>精细动作方面</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家长应该让孩子有许多涂鸦、剪贴、捏泥人、玩黏土、扣纽扣、握笔和做简单家务的机会。</a:t>
            </a:r>
          </a:p>
          <a:p>
            <a:pPr defTabSz="914217"/>
            <a:r>
              <a:rPr lang="en-US" altLang="zh-CN" dirty="0">
                <a:solidFill>
                  <a:srgbClr val="00B0F0"/>
                </a:solidFill>
                <a:latin typeface="华文新魏" panose="02010800040101010101" pitchFamily="2" charset="-122"/>
                <a:ea typeface="华文新魏" panose="02010800040101010101" pitchFamily="2" charset="-122"/>
              </a:rPr>
              <a:t>4. </a:t>
            </a:r>
            <a:r>
              <a:rPr lang="zh-CN" altLang="en-US" dirty="0">
                <a:solidFill>
                  <a:srgbClr val="00B0F0"/>
                </a:solidFill>
                <a:latin typeface="华文新魏" panose="02010800040101010101" pitchFamily="2" charset="-122"/>
                <a:ea typeface="华文新魏" panose="02010800040101010101" pitchFamily="2" charset="-122"/>
              </a:rPr>
              <a:t>视知觉方面</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提供有益的视知觉玩具，如积木分类、卡片、配对、走迷津、玩拼图等。</a:t>
            </a:r>
          </a:p>
          <a:p>
            <a:pPr defTabSz="914217"/>
            <a:r>
              <a:rPr lang="en-US" altLang="zh-CN" dirty="0">
                <a:solidFill>
                  <a:srgbClr val="00B0F0"/>
                </a:solidFill>
                <a:latin typeface="华文新魏" panose="02010800040101010101" pitchFamily="2" charset="-122"/>
                <a:ea typeface="华文新魏" panose="02010800040101010101" pitchFamily="2" charset="-122"/>
              </a:rPr>
              <a:t>5. </a:t>
            </a:r>
            <a:r>
              <a:rPr lang="zh-CN" altLang="en-US" dirty="0">
                <a:solidFill>
                  <a:srgbClr val="00B0F0"/>
                </a:solidFill>
                <a:latin typeface="华文新魏" panose="02010800040101010101" pitchFamily="2" charset="-122"/>
                <a:ea typeface="华文新魏" panose="02010800040101010101" pitchFamily="2" charset="-122"/>
              </a:rPr>
              <a:t>听知觉方面</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对听知觉辨别能力差的孩子，可以多训练他们闭目倾听环境中的声音，或让他们戴上耳机听故事录音等，以提高他们对声音的敏感性。</a:t>
            </a:r>
          </a:p>
          <a:p>
            <a:pPr defTabSz="914217"/>
            <a:r>
              <a:rPr lang="en-US" altLang="zh-CN" dirty="0">
                <a:solidFill>
                  <a:srgbClr val="00B0F0"/>
                </a:solidFill>
                <a:latin typeface="华文新魏" panose="02010800040101010101" pitchFamily="2" charset="-122"/>
                <a:ea typeface="华文新魏" panose="02010800040101010101" pitchFamily="2" charset="-122"/>
              </a:rPr>
              <a:t>6. </a:t>
            </a:r>
            <a:r>
              <a:rPr lang="zh-CN" altLang="en-US" dirty="0">
                <a:solidFill>
                  <a:srgbClr val="00B0F0"/>
                </a:solidFill>
                <a:latin typeface="华文新魏" panose="02010800040101010101" pitchFamily="2" charset="-122"/>
                <a:ea typeface="华文新魏" panose="02010800040101010101" pitchFamily="2" charset="-122"/>
              </a:rPr>
              <a:t>前庭平衡方面</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父母要善于用摇篮，多做骑木马、骑电动玩具、滑滑梯、荡秋千、跳弹簧垫等活动。</a:t>
            </a:r>
          </a:p>
          <a:p>
            <a:pPr defTabSz="914217"/>
            <a:r>
              <a:rPr lang="en-US" altLang="zh-CN" dirty="0">
                <a:solidFill>
                  <a:srgbClr val="00B0F0"/>
                </a:solidFill>
                <a:latin typeface="华文新魏" panose="02010800040101010101" pitchFamily="2" charset="-122"/>
                <a:ea typeface="华文新魏" panose="02010800040101010101" pitchFamily="2" charset="-122"/>
              </a:rPr>
              <a:t>7. </a:t>
            </a:r>
            <a:r>
              <a:rPr lang="zh-CN" altLang="en-US" dirty="0">
                <a:solidFill>
                  <a:srgbClr val="00B0F0"/>
                </a:solidFill>
                <a:latin typeface="华文新魏" panose="02010800040101010101" pitchFamily="2" charset="-122"/>
                <a:ea typeface="华文新魏" panose="02010800040101010101" pitchFamily="2" charset="-122"/>
              </a:rPr>
              <a:t>感觉统合游戏</a:t>
            </a:r>
          </a:p>
          <a:p>
            <a:pPr defTabSz="914217"/>
            <a:r>
              <a:rPr lang="zh-CN" altLang="en-US" sz="1600" dirty="0">
                <a:solidFill>
                  <a:srgbClr val="000000">
                    <a:lumMod val="65000"/>
                    <a:lumOff val="35000"/>
                  </a:srgbClr>
                </a:solidFill>
                <a:latin typeface="华文新魏" panose="02010800040101010101" pitchFamily="2" charset="-122"/>
                <a:ea typeface="华文新魏" panose="02010800040101010101" pitchFamily="2" charset="-122"/>
              </a:rPr>
              <a:t>让孩子在游戏中感到快乐是孩子接受感觉统合训练的基础，如走独木桥、跳沙坑、捉迷藏、丢手绢、赛跑等对提高各种感觉统合能力都大有好处。</a:t>
            </a:r>
            <a:endParaRPr lang="zh-CN" altLang="en-US" sz="4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5" name="矩形 4"/>
          <p:cNvSpPr/>
          <p:nvPr/>
        </p:nvSpPr>
        <p:spPr>
          <a:xfrm>
            <a:off x="2128543" y="291776"/>
            <a:ext cx="5109091" cy="584775"/>
          </a:xfrm>
          <a:prstGeom prst="rect">
            <a:avLst/>
          </a:prstGeom>
        </p:spPr>
        <p:txBody>
          <a:bodyPr wrap="none">
            <a:spAutoFit/>
          </a:bodyPr>
          <a:lstStyle/>
          <a:p>
            <a:pPr defTabSz="914217"/>
            <a:r>
              <a:rPr lang="zh-CN" altLang="en-US" sz="3200" dirty="0">
                <a:solidFill>
                  <a:srgbClr val="FF0000"/>
                </a:solidFill>
                <a:latin typeface="华文新魏" panose="02010800040101010101" pitchFamily="2" charset="-122"/>
                <a:ea typeface="华文新魏" panose="02010800040101010101" pitchFamily="2" charset="-122"/>
              </a:rPr>
              <a:t>（四）感觉统合失调的干预</a:t>
            </a:r>
          </a:p>
        </p:txBody>
      </p:sp>
    </p:spTree>
    <p:extLst>
      <p:ext uri="{BB962C8B-B14F-4D97-AF65-F5344CB8AC3E}">
        <p14:creationId xmlns:p14="http://schemas.microsoft.com/office/powerpoint/2010/main" val="361735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500"/>
                                        <p:tgtEl>
                                          <p:spTgt spid="16"/>
                                        </p:tgtEl>
                                      </p:cBhvr>
                                    </p:animEffect>
                                  </p:childTnLst>
                                </p:cTn>
                              </p:par>
                              <p:par>
                                <p:cTn id="11" presetID="22" presetClass="entr" presetSubtype="4"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par>
                                <p:cTn id="23" presetID="22" presetClass="entr" presetSubtype="4"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2" grpId="0" animBg="1"/>
      <p:bldP spid="3" grpId="0" animBg="1"/>
      <p:bldP spid="16"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1D64CE7-D104-4CBA-BD97-9AD586206D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489510"/>
            <a:ext cx="12192000" cy="1368490"/>
          </a:xfrm>
          <a:prstGeom prst="rect">
            <a:avLst/>
          </a:prstGeom>
        </p:spPr>
      </p:pic>
      <p:sp>
        <p:nvSpPr>
          <p:cNvPr id="6" name="剪去对角的矩形 5"/>
          <p:cNvSpPr/>
          <p:nvPr/>
        </p:nvSpPr>
        <p:spPr>
          <a:xfrm>
            <a:off x="231788" y="507076"/>
            <a:ext cx="3384248" cy="623455"/>
          </a:xfrm>
          <a:prstGeom prst="snip2DiagRect">
            <a:avLst/>
          </a:prstGeom>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86BF7783-E7EC-4E25-8371-BA64DBB9C783}"/>
              </a:ext>
            </a:extLst>
          </p:cNvPr>
          <p:cNvSpPr/>
          <p:nvPr/>
        </p:nvSpPr>
        <p:spPr>
          <a:xfrm>
            <a:off x="1221647" y="3717507"/>
            <a:ext cx="3836726" cy="2525345"/>
          </a:xfrm>
          <a:prstGeom prst="rect">
            <a:avLst/>
          </a:prstGeom>
          <a:blipFill dpi="0" rotWithShape="1">
            <a:blip r:embed="rId4"/>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
        <p:nvSpPr>
          <p:cNvPr id="13" name="Copyright Notice">
            <a:extLst>
              <a:ext uri="{FF2B5EF4-FFF2-40B4-BE49-F238E27FC236}">
                <a16:creationId xmlns:a16="http://schemas.microsoft.com/office/drawing/2014/main" id="{E0F7AE9D-947D-469F-969F-2031595C76E5}"/>
              </a:ext>
            </a:extLst>
          </p:cNvPr>
          <p:cNvSpPr>
            <a:spLocks/>
          </p:cNvSpPr>
          <p:nvPr/>
        </p:nvSpPr>
        <p:spPr bwMode="auto">
          <a:xfrm>
            <a:off x="298290" y="565823"/>
            <a:ext cx="6966811" cy="49620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1983" tIns="32393" rIns="71983" bIns="32393"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defTabSz="914217"/>
            <a:r>
              <a:rPr lang="zh-CN" altLang="en-US" sz="2799" cap="small" dirty="0">
                <a:solidFill>
                  <a:srgbClr val="5D9D2F"/>
                </a:solidFill>
                <a:latin typeface="华文新魏" panose="02010800040101010101" pitchFamily="2" charset="-122"/>
                <a:ea typeface="华文新魏" panose="02010800040101010101" pitchFamily="2" charset="-122"/>
              </a:rPr>
              <a:t>三、语言发展障碍</a:t>
            </a:r>
            <a:endParaRPr lang="en-US" sz="2799" cap="small" dirty="0">
              <a:solidFill>
                <a:srgbClr val="5D9D2F"/>
              </a:solidFill>
              <a:latin typeface="华文新魏" panose="02010800040101010101" pitchFamily="2" charset="-122"/>
              <a:ea typeface="华文新魏" panose="02010800040101010101" pitchFamily="2" charset="-122"/>
            </a:endParaRPr>
          </a:p>
        </p:txBody>
      </p:sp>
      <p:sp>
        <p:nvSpPr>
          <p:cNvPr id="18" name="文本框 17">
            <a:extLst>
              <a:ext uri="{FF2B5EF4-FFF2-40B4-BE49-F238E27FC236}">
                <a16:creationId xmlns:a16="http://schemas.microsoft.com/office/drawing/2014/main" id="{A0082FFD-B8FE-431D-9AB4-65F4E7BF2B8B}"/>
              </a:ext>
            </a:extLst>
          </p:cNvPr>
          <p:cNvSpPr txBox="1"/>
          <p:nvPr/>
        </p:nvSpPr>
        <p:spPr>
          <a:xfrm>
            <a:off x="231788" y="1233820"/>
            <a:ext cx="5816444" cy="2677656"/>
          </a:xfrm>
          <a:prstGeom prst="rect">
            <a:avLst/>
          </a:prstGeom>
          <a:noFill/>
        </p:spPr>
        <p:txBody>
          <a:bodyPr wrap="square" rtlCol="0">
            <a:spAutoFit/>
          </a:bodyPr>
          <a:lstStyle/>
          <a:p>
            <a:pPr defTabSz="914217"/>
            <a:r>
              <a:rPr lang="zh-CN" altLang="en-US" sz="2400" dirty="0">
                <a:solidFill>
                  <a:srgbClr val="FF0000"/>
                </a:solidFill>
                <a:latin typeface="华文新魏" panose="02010800040101010101" pitchFamily="2" charset="-122"/>
                <a:ea typeface="华文新魏" panose="02010800040101010101" pitchFamily="2" charset="-122"/>
              </a:rPr>
              <a:t>（一）口吃的概念</a:t>
            </a:r>
          </a:p>
          <a:p>
            <a:pPr defTabSz="914217"/>
            <a:r>
              <a:rPr lang="zh-CN" altLang="en-US" sz="2000" dirty="0">
                <a:solidFill>
                  <a:srgbClr val="000000">
                    <a:lumMod val="65000"/>
                    <a:lumOff val="35000"/>
                  </a:srgbClr>
                </a:solidFill>
                <a:latin typeface="华文新魏" panose="02010800040101010101" pitchFamily="2" charset="-122"/>
                <a:ea typeface="华文新魏" panose="02010800040101010101" pitchFamily="2" charset="-122"/>
              </a:rPr>
              <a:t>口吃，俗称结巴，是言语节律性和流畅性的障碍，表现为言语频繁地与正常流利的人在频率和强度上不同、且非自愿的重复（语音、音节、单词或短语）、停顿、拖长打断。它也包括言语前的反常犹豫或停顿（被口吃者称为“语塞”）和某些语音的拖长（通常为元音）。</a:t>
            </a:r>
          </a:p>
          <a:p>
            <a:pPr defTabSz="914217"/>
            <a:endParaRPr lang="en-US" altLang="zh-CN" sz="2400" dirty="0">
              <a:solidFill>
                <a:srgbClr val="FF0000"/>
              </a:solidFill>
              <a:latin typeface="华文新魏" panose="02010800040101010101" pitchFamily="2" charset="-122"/>
              <a:ea typeface="华文新魏" panose="02010800040101010101" pitchFamily="2" charset="-122"/>
            </a:endParaRPr>
          </a:p>
        </p:txBody>
      </p:sp>
      <p:sp>
        <p:nvSpPr>
          <p:cNvPr id="5" name="矩形 4"/>
          <p:cNvSpPr/>
          <p:nvPr/>
        </p:nvSpPr>
        <p:spPr>
          <a:xfrm>
            <a:off x="6516041" y="3979980"/>
            <a:ext cx="5370136" cy="1508105"/>
          </a:xfrm>
          <a:prstGeom prst="rect">
            <a:avLst/>
          </a:prstGeom>
        </p:spPr>
        <p:txBody>
          <a:bodyPr wrap="square">
            <a:spAutoFit/>
          </a:bodyPr>
          <a:lstStyle/>
          <a:p>
            <a:pPr defTabSz="914217"/>
            <a:r>
              <a:rPr lang="zh-CN" altLang="en-US" sz="2000" dirty="0">
                <a:solidFill>
                  <a:srgbClr val="FF0000"/>
                </a:solidFill>
                <a:latin typeface="华文新魏" panose="02010800040101010101" pitchFamily="2" charset="-122"/>
                <a:ea typeface="华文新魏" panose="02010800040101010101" pitchFamily="2" charset="-122"/>
              </a:rPr>
              <a:t>（二）口吃的表现</a:t>
            </a:r>
          </a:p>
          <a:p>
            <a:pPr defTabSz="914217"/>
            <a:r>
              <a:rPr lang="zh-CN" altLang="en-US" dirty="0">
                <a:solidFill>
                  <a:srgbClr val="000000">
                    <a:lumMod val="65000"/>
                    <a:lumOff val="35000"/>
                  </a:srgbClr>
                </a:solidFill>
                <a:latin typeface="华文新魏" panose="02010800040101010101" pitchFamily="2" charset="-122"/>
                <a:ea typeface="华文新魏" panose="02010800040101010101" pitchFamily="2" charset="-122"/>
              </a:rPr>
              <a:t>说话时有些字难以发出音、字音重复和语流阻滞，突出表现是说话时不正确地停顿和重复，说话吃力，有时伴有面部、躯体、四肢的十分紧张，跺脚、摇头、上身摇晃或双手握拳等动作。</a:t>
            </a:r>
            <a:endParaRPr lang="zh-CN" altLang="en-US" sz="600" dirty="0">
              <a:solidFill>
                <a:srgbClr val="000000">
                  <a:lumMod val="65000"/>
                  <a:lumOff val="35000"/>
                </a:srgbClr>
              </a:solidFill>
              <a:latin typeface="华文楷体" panose="02010600040101010101" pitchFamily="2" charset="-122"/>
              <a:ea typeface="华文楷体" panose="02010600040101010101" pitchFamily="2" charset="-122"/>
            </a:endParaRPr>
          </a:p>
        </p:txBody>
      </p:sp>
      <p:sp>
        <p:nvSpPr>
          <p:cNvPr id="11" name="矩形 10">
            <a:extLst>
              <a:ext uri="{FF2B5EF4-FFF2-40B4-BE49-F238E27FC236}">
                <a16:creationId xmlns:a16="http://schemas.microsoft.com/office/drawing/2014/main" id="{86BF7783-E7EC-4E25-8371-BA64DBB9C783}"/>
              </a:ext>
            </a:extLst>
          </p:cNvPr>
          <p:cNvSpPr/>
          <p:nvPr/>
        </p:nvSpPr>
        <p:spPr>
          <a:xfrm>
            <a:off x="6857998" y="577357"/>
            <a:ext cx="4422371" cy="2537383"/>
          </a:xfrm>
          <a:prstGeom prst="rect">
            <a:avLst/>
          </a:prstGeom>
          <a:blipFill dpi="0" rotWithShape="1">
            <a:blip r:embed="rId5"/>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a:solidFill>
                <a:srgbClr val="FFFFFF"/>
              </a:solidFill>
              <a:latin typeface="Calibri"/>
              <a:ea typeface="宋体" panose="02010600030101010101" pitchFamily="2" charset="-122"/>
            </a:endParaRPr>
          </a:p>
        </p:txBody>
      </p:sp>
    </p:spTree>
    <p:extLst>
      <p:ext uri="{BB962C8B-B14F-4D97-AF65-F5344CB8AC3E}">
        <p14:creationId xmlns:p14="http://schemas.microsoft.com/office/powerpoint/2010/main" val="3472329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randombar(horizontal)">
                                      <p:cBhvr>
                                        <p:cTn id="13" dur="500"/>
                                        <p:tgtEl>
                                          <p:spTgt spid="18"/>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randombar(horizont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13" grpId="0"/>
      <p:bldP spid="18" grpId="0"/>
      <p:bldP spid="5" grpId="0"/>
      <p:bldP spid="1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5304_3*i*2"/>
  <p:tag name="KSO_WM_TEMPLATE_CATEGORY" val="diagram"/>
  <p:tag name="KSO_WM_TEMPLATE_INDEX" val="20185304"/>
  <p:tag name="KSO_WM_UNIT_INDEX" val="2"/>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5304"/>
  <p:tag name="KSO_WM_UNIT_TYPE" val="w"/>
  <p:tag name="KSO_WM_UNIT_INDEX" val="1"/>
  <p:tag name="KSO_WM_UNIT_ID" val="diagram20185304_3*w*1"/>
  <p:tag name="KSO_WM_UNIT_LAYERLEVEL" val="1"/>
  <p:tag name="KSO_WM_UNIT_VALUE" val="3"/>
  <p:tag name="KSO_WM_UNIT_HIGHLIGHT" val="0"/>
  <p:tag name="KSO_WM_UNIT_COMPATIBLE" val="1"/>
  <p:tag name="KSO_WM_UNIT_CLEAR" val="0"/>
  <p:tag name="KSO_WM_BEAUTIFY_FLAG" val="#wm#"/>
  <p:tag name="KSO_WM_TAG_VERSION" val="1.0"/>
  <p:tag name="KSO_WM_UNIT_PRESET_TEXT" val="LOREM"/>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5304_3*i*4"/>
  <p:tag name="KSO_WM_TEMPLATE_CATEGORY" val="diagram"/>
  <p:tag name="KSO_WM_TEMPLATE_INDEX" val="20185304"/>
  <p:tag name="KSO_WM_UNIT_INDEX" val="4"/>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5304_3*i*5"/>
  <p:tag name="KSO_WM_TEMPLATE_CATEGORY" val="diagram"/>
  <p:tag name="KSO_WM_TEMPLATE_INDEX" val="20185304"/>
  <p:tag name="KSO_WM_UNIT_INDEX" val="5"/>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1"/>
  <p:tag name="KSO_WM_UNIT_ID" val="diagram20198129_1*i*21"/>
  <p:tag name="KSO_WM_TEMPLATE_CATEGORY" val="diagram"/>
  <p:tag name="KSO_WM_TEMPLATE_INDEX" val="20198129"/>
  <p:tag name="KSO_WM_UNIT_LAYERLEVEL" val="1"/>
  <p:tag name="KSO_WM_TAG_VERSION" val="1.0"/>
  <p:tag name="KSO_WM_BEAUTIFY_FLAG" val="#wm#"/>
  <p:tag name="KSO_WM_UNIT_ADJUSTLAYOUT_ID" val="511"/>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8129_1*i*1"/>
  <p:tag name="KSO_WM_TEMPLATE_CATEGORY" val="diagram"/>
  <p:tag name="KSO_WM_TEMPLATE_INDEX" val="20198129"/>
  <p:tag name="KSO_WM_UNIT_LAYERLEVEL" val="1"/>
  <p:tag name="KSO_WM_TAG_VERSION" val="1.0"/>
  <p:tag name="KSO_WM_BEAUTIFY_FLAG" val="#wm#"/>
  <p:tag name="KSO_WM_UNIT_ADJUSTLAYOUT_ID" val="260"/>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7"/>
  <p:tag name="KSO_WM_UNIT_ID" val="diagram20198129_1*i*27"/>
  <p:tag name="KSO_WM_TEMPLATE_CATEGORY" val="diagram"/>
  <p:tag name="KSO_WM_TEMPLATE_INDEX" val="20198129"/>
  <p:tag name="KSO_WM_UNIT_LAYERLEVEL" val="1"/>
  <p:tag name="KSO_WM_TAG_VERSION" val="1.0"/>
  <p:tag name="KSO_WM_BEAUTIFY_FLAG" val="#wm#"/>
  <p:tag name="KSO_WM_UNIT_ADJUSTLAYOUT_ID" val="261"/>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8"/>
  <p:tag name="KSO_WM_UNIT_ID" val="diagram20198129_1*i*108"/>
  <p:tag name="KSO_WM_TEMPLATE_CATEGORY" val="diagram"/>
  <p:tag name="KSO_WM_TEMPLATE_INDEX" val="20198129"/>
  <p:tag name="KSO_WM_UNIT_LAYERLEVEL" val="1"/>
  <p:tag name="KSO_WM_TAG_VERSION" val="1.0"/>
  <p:tag name="KSO_WM_BEAUTIFY_FLAG" val="#wm#"/>
  <p:tag name="KSO_WM_UNIT_ADJUSTLAYOUT_ID" val="255"/>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h_i"/>
  <p:tag name="KSO_WM_UNIT_INDEX" val="1_1"/>
  <p:tag name="KSO_WM_UNIT_ID" val="diagram20198129_1*h_i*1_1"/>
  <p:tag name="KSO_WM_TEMPLATE_CATEGORY" val="diagram"/>
  <p:tag name="KSO_WM_TEMPLATE_INDEX" val="20198129"/>
  <p:tag name="KSO_WM_UNIT_LAYERLEVEL" val="1_1"/>
  <p:tag name="KSO_WM_TAG_VERSION" val="1.0"/>
  <p:tag name="KSO_WM_BEAUTIFY_FLAG" val="#wm#"/>
  <p:tag name="KSO_WM_UNIT_ADJUSTLAYOUT_ID" val="510"/>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h_i"/>
  <p:tag name="KSO_WM_UNIT_INDEX" val="1_2"/>
  <p:tag name="KSO_WM_UNIT_ID" val="diagram20198129_1*h_i*1_2"/>
  <p:tag name="KSO_WM_TEMPLATE_CATEGORY" val="diagram"/>
  <p:tag name="KSO_WM_TEMPLATE_INDEX" val="20198129"/>
  <p:tag name="KSO_WM_UNIT_LAYERLEVEL" val="1_1"/>
  <p:tag name="KSO_WM_TAG_VERSION" val="1.0"/>
  <p:tag name="KSO_WM_BEAUTIFY_FLAG" val="#wm#"/>
  <p:tag name="KSO_WM_UNIT_ADJUSTLAYOUT_ID" val="14"/>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5304_3*i*2"/>
  <p:tag name="KSO_WM_TEMPLATE_CATEGORY" val="diagram"/>
  <p:tag name="KSO_WM_TEMPLATE_INDEX" val="20185304"/>
  <p:tag name="KSO_WM_UNIT_INDEX" val="2"/>
</p:tagLst>
</file>

<file path=ppt/tags/tag3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20185304"/>
  <p:tag name="KSO_WM_UNIT_TYPE" val="w"/>
  <p:tag name="KSO_WM_UNIT_INDEX" val="1"/>
  <p:tag name="KSO_WM_UNIT_ID" val="diagram20185304_3*w*1"/>
  <p:tag name="KSO_WM_UNIT_LAYERLEVEL" val="1"/>
  <p:tag name="KSO_WM_UNIT_VALUE" val="3"/>
  <p:tag name="KSO_WM_UNIT_HIGHLIGHT" val="0"/>
  <p:tag name="KSO_WM_UNIT_COMPATIBLE" val="1"/>
  <p:tag name="KSO_WM_UNIT_CLEAR" val="0"/>
  <p:tag name="KSO_WM_BEAUTIFY_FLAG" val="#wm#"/>
  <p:tag name="KSO_WM_TAG_VERSION" val="1.0"/>
  <p:tag name="KSO_WM_UNIT_PRESET_TEXT" val="LOREM"/>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5304_3*i*4"/>
  <p:tag name="KSO_WM_TEMPLATE_CATEGORY" val="diagram"/>
  <p:tag name="KSO_WM_TEMPLATE_INDEX" val="20185304"/>
  <p:tag name="KSO_WM_UNIT_INDEX" val="4"/>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20185304_3*i*5"/>
  <p:tag name="KSO_WM_TEMPLATE_CATEGORY" val="diagram"/>
  <p:tag name="KSO_WM_TEMPLATE_INDEX" val="20185304"/>
  <p:tag name="KSO_WM_UNIT_INDEX" val="5"/>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198129_1*i*1"/>
  <p:tag name="KSO_WM_TEMPLATE_CATEGORY" val="diagram"/>
  <p:tag name="KSO_WM_TEMPLATE_INDEX" val="20198129"/>
  <p:tag name="KSO_WM_UNIT_LAYERLEVEL" val="1"/>
  <p:tag name="KSO_WM_TAG_VERSION" val="1.0"/>
  <p:tag name="KSO_WM_BEAUTIFY_FLAG" val="#wm#"/>
  <p:tag name="KSO_WM_UNIT_ADJUSTLAYOUT_ID" val="260"/>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7"/>
  <p:tag name="KSO_WM_UNIT_ID" val="diagram20198129_1*i*27"/>
  <p:tag name="KSO_WM_TEMPLATE_CATEGORY" val="diagram"/>
  <p:tag name="KSO_WM_TEMPLATE_INDEX" val="20198129"/>
  <p:tag name="KSO_WM_UNIT_LAYERLEVEL" val="1"/>
  <p:tag name="KSO_WM_TAG_VERSION" val="1.0"/>
  <p:tag name="KSO_WM_BEAUTIFY_FLAG" val="#wm#"/>
  <p:tag name="KSO_WM_UNIT_ADJUSTLAYOUT_ID" val="261"/>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08"/>
  <p:tag name="KSO_WM_UNIT_ID" val="diagram20198129_1*i*108"/>
  <p:tag name="KSO_WM_TEMPLATE_CATEGORY" val="diagram"/>
  <p:tag name="KSO_WM_TEMPLATE_INDEX" val="20198129"/>
  <p:tag name="KSO_WM_UNIT_LAYERLEVEL" val="1"/>
  <p:tag name="KSO_WM_TAG_VERSION" val="1.0"/>
  <p:tag name="KSO_WM_BEAUTIFY_FLAG" val="#wm#"/>
  <p:tag name="KSO_WM_UNIT_ADJUSTLAYOUT_ID" val="255"/>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h_i"/>
  <p:tag name="KSO_WM_UNIT_INDEX" val="1_1"/>
  <p:tag name="KSO_WM_UNIT_ID" val="diagram20198129_1*h_i*1_1"/>
  <p:tag name="KSO_WM_TEMPLATE_CATEGORY" val="diagram"/>
  <p:tag name="KSO_WM_TEMPLATE_INDEX" val="20198129"/>
  <p:tag name="KSO_WM_UNIT_LAYERLEVEL" val="1_1"/>
  <p:tag name="KSO_WM_TAG_VERSION" val="1.0"/>
  <p:tag name="KSO_WM_BEAUTIFY_FLAG" val="#wm#"/>
  <p:tag name="KSO_WM_UNIT_ADJUSTLAYOUT_ID" val="510"/>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1"/>
  <p:tag name="KSO_WM_UNIT_ID" val="diagram20198129_1*i*21"/>
  <p:tag name="KSO_WM_TEMPLATE_CATEGORY" val="diagram"/>
  <p:tag name="KSO_WM_TEMPLATE_INDEX" val="20198129"/>
  <p:tag name="KSO_WM_UNIT_LAYERLEVEL" val="1"/>
  <p:tag name="KSO_WM_TAG_VERSION" val="1.0"/>
  <p:tag name="KSO_WM_BEAUTIFY_FLAG" val="#wm#"/>
  <p:tag name="KSO_WM_UNIT_ADJUSTLAYOUT_ID" val="511"/>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h_i"/>
  <p:tag name="KSO_WM_UNIT_INDEX" val="1_2"/>
  <p:tag name="KSO_WM_UNIT_ID" val="diagram20198129_1*h_i*1_2"/>
  <p:tag name="KSO_WM_TEMPLATE_CATEGORY" val="diagram"/>
  <p:tag name="KSO_WM_TEMPLATE_INDEX" val="20198129"/>
  <p:tag name="KSO_WM_UNIT_LAYERLEVEL" val="1_1"/>
  <p:tag name="KSO_WM_TAG_VERSION" val="1.0"/>
  <p:tag name="KSO_WM_BEAUTIFY_FLAG" val="#wm#"/>
  <p:tag name="KSO_WM_UNIT_ADJUSTLAYOUT_ID" val="14"/>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30177981_1*i*4"/>
  <p:tag name="KSO_WM_TEMPLATE_CATEGORY" val="diagram"/>
  <p:tag name="KSO_WM_TEMPLATE_INDEX" val="30177981"/>
  <p:tag name="KSO_WM_UNIT_LAYERLEVEL" val="1"/>
  <p:tag name="KSO_WM_TAG_VERSION" val="1.0"/>
  <p:tag name="KSO_WM_BEAUTIFY_FLAG" val="#wm#"/>
  <p:tag name="KSO_WM_UNIT_TYPE" val="i"/>
  <p:tag name="KSO_WM_UNIT_INDEX" val="4"/>
  <p:tag name="KSO_WM_UNIT_COLOR_SCHEME_SHAPE_ID" val="30"/>
  <p:tag name="KSO_WM_UNIT_COLOR_SCHEME_PARENT_PAGE" val="0_1"/>
  <p:tag name="KSO_WM_UNIT_DECOLORIZATION" val="1"/>
  <p:tag name="KSO_WM_UNIT_ADJUSTLAYOUT_ID" val="30"/>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30177981_1*h_i*1_1"/>
  <p:tag name="KSO_WM_TEMPLATE_CATEGORY" val="diagram"/>
  <p:tag name="KSO_WM_TEMPLATE_INDEX" val="30177981"/>
  <p:tag name="KSO_WM_UNIT_LAYERLEVEL" val="1_1"/>
  <p:tag name="KSO_WM_TAG_VERSION" val="1.0"/>
  <p:tag name="KSO_WM_BEAUTIFY_FLAG" val="#wm#"/>
  <p:tag name="KSO_WM_UNIT_TYPE" val="h_i"/>
  <p:tag name="KSO_WM_UNIT_INDEX" val="1_1"/>
  <p:tag name="KSO_WM_UNIT_COLOR_SCHEME_SHAPE_ID" val="12"/>
  <p:tag name="KSO_WM_UNIT_COLOR_SCHEME_PARENT_PAGE" val="0_1"/>
  <p:tag name="KSO_WM_UNIT_FOIL_COLOR" val="1"/>
  <p:tag name="KSO_WM_UNIT_ADJUSTLAYOUT_ID" val="12"/>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diagram20200767_1*i*2"/>
  <p:tag name="KSO_WM_TEMPLATE_CATEGORY" val="diagram"/>
  <p:tag name="KSO_WM_TEMPLATE_INDEX" val="20200767"/>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diagram20200767_1*i*3"/>
  <p:tag name="KSO_WM_TEMPLATE_CATEGORY" val="diagram"/>
  <p:tag name="KSO_WM_TEMPLATE_INDEX" val="20200767"/>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30177981_1*h_i*1_2"/>
  <p:tag name="KSO_WM_TEMPLATE_CATEGORY" val="diagram"/>
  <p:tag name="KSO_WM_TEMPLATE_INDEX" val="30177981"/>
  <p:tag name="KSO_WM_UNIT_LAYERLEVEL" val="1_1"/>
  <p:tag name="KSO_WM_TAG_VERSION" val="1.0"/>
  <p:tag name="KSO_WM_BEAUTIFY_FLAG" val="#wm#"/>
  <p:tag name="KSO_WM_UNIT_TYPE" val="h_i"/>
  <p:tag name="KSO_WM_UNIT_INDEX" val="1_2"/>
  <p:tag name="KSO_WM_UNIT_COLOR_SCHEME_SHAPE_ID" val="16"/>
  <p:tag name="KSO_WM_UNIT_COLOR_SCHEME_PARENT_PAGE" val="0_1"/>
  <p:tag name="KSO_WM_UNIT_ADJUSTLAYOUT_ID" val="16"/>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30177981_1*i*5"/>
  <p:tag name="KSO_WM_TEMPLATE_CATEGORY" val="diagram"/>
  <p:tag name="KSO_WM_TEMPLATE_INDEX" val="30177981"/>
  <p:tag name="KSO_WM_UNIT_LAYERLEVEL" val="1"/>
  <p:tag name="KSO_WM_TAG_VERSION" val="1.0"/>
  <p:tag name="KSO_WM_BEAUTIFY_FLAG" val="#wm#"/>
  <p:tag name="KSO_WM_UNIT_TYPE" val="i"/>
  <p:tag name="KSO_WM_UNIT_INDEX" val="5"/>
  <p:tag name="KSO_WM_UNIT_COLOR_SCHEME_SHAPE_ID" val="2"/>
  <p:tag name="KSO_WM_UNIT_COLOR_SCHEME_PARENT_PAGE" val="0_1"/>
  <p:tag name="KSO_WM_UNIT_ADJUSTLAYOUT_ID" val="2"/>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00767_1*i*1"/>
  <p:tag name="KSO_WM_TEMPLATE_CATEGORY" val="diagram"/>
  <p:tag name="KSO_WM_TEMPLATE_INDEX" val="20200767"/>
  <p:tag name="KSO_WM_UNIT_LAYERLEVEL" val="1"/>
  <p:tag name="KSO_WM_TAG_VERSION" val="1.0"/>
  <p:tag name="KSO_WM_BEAUTIFY_FLAG" val="#wm#"/>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92D050">
            <a:alpha val="43000"/>
          </a:srgbClr>
        </a:solidFill>
        <a:ln>
          <a:noFill/>
        </a:ln>
      </a:spPr>
      <a:bodyPr vert="horz" wrap="square" lIns="91440" tIns="45720" rIns="91440" bIns="45720" numCol="1" anchor="t" anchorCtr="0" compatLnSpc="1"/>
      <a:lstStyle>
        <a:defPPr>
          <a:defRPr>
            <a:latin typeface="微软雅黑" panose="020B0503020204020204" pitchFamily="34" charset="-122"/>
            <a:ea typeface="微软雅黑" panose="020B0503020204020204" pitchFamily="34" charset="-122"/>
          </a:defRPr>
        </a:defPPr>
      </a:lstStyle>
    </a:sp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TotalTime>
  <Words>6046</Words>
  <Application>Microsoft Office PowerPoint</Application>
  <PresentationFormat>宽屏</PresentationFormat>
  <Paragraphs>340</Paragraphs>
  <Slides>38</Slides>
  <Notes>37</Notes>
  <HiddenSlides>0</HiddenSlides>
  <MMClips>1</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38</vt:i4>
      </vt:variant>
    </vt:vector>
  </HeadingPairs>
  <TitlesOfParts>
    <vt:vector size="49" baseType="lpstr">
      <vt:lpstr>ITC Avant Garde Std Bk</vt:lpstr>
      <vt:lpstr>等线</vt:lpstr>
      <vt:lpstr>等线 Light</vt:lpstr>
      <vt:lpstr>华文楷体</vt:lpstr>
      <vt:lpstr>华文新魏</vt:lpstr>
      <vt:lpstr>微软雅黑</vt:lpstr>
      <vt:lpstr>张海山锐线体简</vt:lpstr>
      <vt:lpstr>Arial</vt:lpstr>
      <vt:lpstr>Calibri</vt:lpstr>
      <vt:lpstr>Office Theme</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wimxt.com</dc:creator>
  <cp:lastModifiedBy>Administrator</cp:lastModifiedBy>
  <cp:revision>15</cp:revision>
  <dcterms:created xsi:type="dcterms:W3CDTF">2019-04-12T08:07:01Z</dcterms:created>
  <dcterms:modified xsi:type="dcterms:W3CDTF">2019-04-23T05:45:17Z</dcterms:modified>
</cp:coreProperties>
</file>