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6.xml" ContentType="application/vnd.openxmlformats-officedocument.presentationml.tags+xml"/>
  <Override PartName="/ppt/notesSlides/notesSlide18.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9.xml" ContentType="application/vnd.openxmlformats-officedocument.presentationml.notesSlide+xml"/>
  <Override PartName="/ppt/tags/tag3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3.xml" ContentType="application/vnd.openxmlformats-officedocument.presentationml.notesSlide+xml"/>
  <Override PartName="/ppt/tags/tag36.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27.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28.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31.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63.xml" ContentType="application/vnd.openxmlformats-officedocument.presentationml.tags+xml"/>
  <Override PartName="/ppt/notesSlides/notesSlide34.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35.xml" ContentType="application/vnd.openxmlformats-officedocument.presentationml.notesSlide+xml"/>
  <Override PartName="/ppt/tags/tag68.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42"/>
  </p:notesMasterIdLst>
  <p:sldIdLst>
    <p:sldId id="470" r:id="rId3"/>
    <p:sldId id="471" r:id="rId4"/>
    <p:sldId id="494" r:id="rId5"/>
    <p:sldId id="353" r:id="rId6"/>
    <p:sldId id="3220" r:id="rId7"/>
    <p:sldId id="3265" r:id="rId8"/>
    <p:sldId id="3313" r:id="rId9"/>
    <p:sldId id="3347" r:id="rId10"/>
    <p:sldId id="3346" r:id="rId11"/>
    <p:sldId id="3314" r:id="rId12"/>
    <p:sldId id="3409" r:id="rId13"/>
    <p:sldId id="3410" r:id="rId14"/>
    <p:sldId id="3411" r:id="rId15"/>
    <p:sldId id="3315" r:id="rId16"/>
    <p:sldId id="3349" r:id="rId17"/>
    <p:sldId id="3350" r:id="rId18"/>
    <p:sldId id="3412" r:id="rId19"/>
    <p:sldId id="3413" r:id="rId20"/>
    <p:sldId id="3414" r:id="rId21"/>
    <p:sldId id="3415" r:id="rId22"/>
    <p:sldId id="3416" r:id="rId23"/>
    <p:sldId id="3417" r:id="rId24"/>
    <p:sldId id="3348" r:id="rId25"/>
    <p:sldId id="3351" r:id="rId26"/>
    <p:sldId id="3267" r:id="rId27"/>
    <p:sldId id="3316" r:id="rId28"/>
    <p:sldId id="3317" r:id="rId29"/>
    <p:sldId id="3418" r:id="rId30"/>
    <p:sldId id="3419" r:id="rId31"/>
    <p:sldId id="3318" r:id="rId32"/>
    <p:sldId id="3420" r:id="rId33"/>
    <p:sldId id="3421" r:id="rId34"/>
    <p:sldId id="3357" r:id="rId35"/>
    <p:sldId id="3353" r:id="rId36"/>
    <p:sldId id="3354" r:id="rId37"/>
    <p:sldId id="3422" r:id="rId38"/>
    <p:sldId id="3319" r:id="rId39"/>
    <p:sldId id="3423" r:id="rId40"/>
    <p:sldId id="3341"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EB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varScale="1">
        <p:scale>
          <a:sx n="114" d="100"/>
          <a:sy n="114" d="100"/>
        </p:scale>
        <p:origin x="35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1406D1-A695-425A-934B-901394F673E4}" type="doc">
      <dgm:prSet loTypeId="urn:microsoft.com/office/officeart/2008/layout/HorizontalMultiLevelHierarchy" loCatId="hierarchy" qsTypeId="urn:microsoft.com/office/officeart/2005/8/quickstyle/simple1" qsCatId="simple" csTypeId="urn:microsoft.com/office/officeart/2005/8/colors/accent5_1" csCatId="accent5" phldr="1"/>
      <dgm:spPr/>
      <dgm:t>
        <a:bodyPr/>
        <a:lstStyle/>
        <a:p>
          <a:endParaRPr lang="zh-CN" altLang="en-US"/>
        </a:p>
      </dgm:t>
    </dgm:pt>
    <dgm:pt modelId="{296F8C38-CA02-4B6F-98C4-71340B4A3D98}">
      <dgm:prSet phldrT="[文本]" custT="1"/>
      <dgm:spPr/>
      <dgm:t>
        <a:bodyPr/>
        <a:lstStyle/>
        <a:p>
          <a:r>
            <a:rPr lang="zh-CN" altLang="en-US" sz="2400" dirty="0">
              <a:solidFill>
                <a:srgbClr val="5D9D2F"/>
              </a:solidFill>
              <a:latin typeface="华文新魏" panose="02010800040101010101" pitchFamily="2" charset="-122"/>
              <a:ea typeface="华文新魏" panose="02010800040101010101" pitchFamily="2" charset="-122"/>
            </a:rPr>
            <a:t>学前儿童社会性的发展</a:t>
          </a:r>
        </a:p>
      </dgm:t>
    </dgm:pt>
    <dgm:pt modelId="{AC2FEF30-702E-4275-89A3-EE91C60DD1C3}" type="parTrans" cxnId="{AFC7BA4F-2E72-49B4-81A0-C54D37D50B7F}">
      <dgm:prSet/>
      <dgm:spPr/>
      <dgm:t>
        <a:bodyPr/>
        <a:lstStyle/>
        <a:p>
          <a:endParaRPr lang="zh-CN" altLang="en-US"/>
        </a:p>
      </dgm:t>
    </dgm:pt>
    <dgm:pt modelId="{FA077437-8DFF-400E-9DAA-10A19686E83D}" type="sibTrans" cxnId="{AFC7BA4F-2E72-49B4-81A0-C54D37D50B7F}">
      <dgm:prSet/>
      <dgm:spPr/>
      <dgm:t>
        <a:bodyPr/>
        <a:lstStyle/>
        <a:p>
          <a:endParaRPr lang="zh-CN" altLang="en-US"/>
        </a:p>
      </dgm:t>
    </dgm:pt>
    <dgm:pt modelId="{BCFF1AB7-8062-4E56-88FF-D0990B837C92}">
      <dgm:prSet phldrT="[文本]" custT="1"/>
      <dgm:spPr/>
      <dgm:t>
        <a:bodyPr/>
        <a:lstStyle/>
        <a:p>
          <a:r>
            <a:rPr lang="zh-CN" altLang="en-US" sz="2400" dirty="0">
              <a:solidFill>
                <a:srgbClr val="5D9D2F"/>
              </a:solidFill>
              <a:latin typeface="华文新魏" panose="02010800040101010101" pitchFamily="2" charset="-122"/>
              <a:ea typeface="华文新魏" panose="02010800040101010101" pitchFamily="2" charset="-122"/>
            </a:rPr>
            <a:t>学前儿童社会性发展的概述</a:t>
          </a:r>
        </a:p>
      </dgm:t>
    </dgm:pt>
    <dgm:pt modelId="{2BD64780-29C1-44A2-88BF-A6A394763FE2}" type="parTrans" cxnId="{CC46E950-A1AD-4CF5-BC3B-4BCBD5E94BA8}">
      <dgm:prSet/>
      <dgm:spPr/>
      <dgm:t>
        <a:bodyPr/>
        <a:lstStyle/>
        <a:p>
          <a:endParaRPr lang="zh-CN" altLang="en-US"/>
        </a:p>
      </dgm:t>
    </dgm:pt>
    <dgm:pt modelId="{2CCF5E67-B9B9-4511-83F9-907B00E53DA6}" type="sibTrans" cxnId="{CC46E950-A1AD-4CF5-BC3B-4BCBD5E94BA8}">
      <dgm:prSet/>
      <dgm:spPr/>
      <dgm:t>
        <a:bodyPr/>
        <a:lstStyle/>
        <a:p>
          <a:endParaRPr lang="zh-CN" altLang="en-US"/>
        </a:p>
      </dgm:t>
    </dgm:pt>
    <dgm:pt modelId="{839D0676-5E0B-4298-9981-6EAEA1A1DF35}">
      <dgm:prSet phldrT="[文本]" custT="1"/>
      <dgm:spPr/>
      <dgm:t>
        <a:bodyPr/>
        <a:lstStyle/>
        <a:p>
          <a:r>
            <a:rPr lang="zh-CN" altLang="en-US" sz="2400" dirty="0">
              <a:solidFill>
                <a:srgbClr val="6FAD32"/>
              </a:solidFill>
              <a:latin typeface="华文新魏" panose="02010800040101010101" pitchFamily="2" charset="-122"/>
              <a:ea typeface="华文新魏" panose="02010800040101010101" pitchFamily="2" charset="-122"/>
            </a:rPr>
            <a:t>学前儿童的社会性行为</a:t>
          </a:r>
        </a:p>
      </dgm:t>
    </dgm:pt>
    <dgm:pt modelId="{AE557F44-2BE8-400C-A7B1-88BB61E7FCFA}" type="parTrans" cxnId="{84B7A9CC-8914-4AF8-866A-D6C98D092713}">
      <dgm:prSet/>
      <dgm:spPr/>
      <dgm:t>
        <a:bodyPr/>
        <a:lstStyle/>
        <a:p>
          <a:endParaRPr lang="zh-CN" altLang="en-US"/>
        </a:p>
      </dgm:t>
    </dgm:pt>
    <dgm:pt modelId="{30A8F366-CB3F-4963-9773-61EEC7A475F0}" type="sibTrans" cxnId="{84B7A9CC-8914-4AF8-866A-D6C98D092713}">
      <dgm:prSet/>
      <dgm:spPr/>
      <dgm:t>
        <a:bodyPr/>
        <a:lstStyle/>
        <a:p>
          <a:endParaRPr lang="zh-CN" altLang="en-US"/>
        </a:p>
      </dgm:t>
    </dgm:pt>
    <dgm:pt modelId="{82037542-EF66-4F9E-98E4-0DCACBFA6F05}">
      <dgm:prSet phldrT="[文本]" custT="1"/>
      <dgm:spPr/>
      <dgm:t>
        <a:bodyPr/>
        <a:lstStyle/>
        <a:p>
          <a:r>
            <a:rPr lang="zh-CN" altLang="en-US" sz="2400" dirty="0">
              <a:solidFill>
                <a:srgbClr val="5D9D2F"/>
              </a:solidFill>
              <a:latin typeface="华文新魏" panose="02010800040101010101" pitchFamily="2" charset="-122"/>
              <a:ea typeface="华文新魏" panose="02010800040101010101" pitchFamily="2" charset="-122"/>
            </a:rPr>
            <a:t>学前儿童的性别角色</a:t>
          </a:r>
        </a:p>
      </dgm:t>
    </dgm:pt>
    <dgm:pt modelId="{3CE93CB9-AB90-41B2-B63A-0850B5221493}" type="sibTrans" cxnId="{C0CF7E3E-FCCE-423F-AC9C-811CED893695}">
      <dgm:prSet/>
      <dgm:spPr/>
      <dgm:t>
        <a:bodyPr/>
        <a:lstStyle/>
        <a:p>
          <a:endParaRPr lang="zh-CN" altLang="en-US"/>
        </a:p>
      </dgm:t>
    </dgm:pt>
    <dgm:pt modelId="{BCC03811-200C-4E6E-831A-80FF4A7BE19C}" type="parTrans" cxnId="{C0CF7E3E-FCCE-423F-AC9C-811CED893695}">
      <dgm:prSet/>
      <dgm:spPr/>
      <dgm:t>
        <a:bodyPr/>
        <a:lstStyle/>
        <a:p>
          <a:endParaRPr lang="zh-CN" altLang="en-US"/>
        </a:p>
      </dgm:t>
    </dgm:pt>
    <dgm:pt modelId="{6B736A29-02E6-44B1-8D2B-AB4BA5A1ABA8}">
      <dgm:prSet/>
      <dgm:spPr/>
      <dgm:t>
        <a:bodyPr/>
        <a:lstStyle/>
        <a:p>
          <a:endParaRPr lang="zh-CN" altLang="en-US"/>
        </a:p>
      </dgm:t>
    </dgm:pt>
    <dgm:pt modelId="{E8E083E3-7C39-4D86-B9F5-84CD129B43BD}" type="parTrans" cxnId="{958DE8F3-E333-4A93-86CC-B88CE8065E42}">
      <dgm:prSet/>
      <dgm:spPr/>
      <dgm:t>
        <a:bodyPr/>
        <a:lstStyle/>
        <a:p>
          <a:endParaRPr lang="zh-CN" altLang="en-US"/>
        </a:p>
      </dgm:t>
    </dgm:pt>
    <dgm:pt modelId="{24A23512-7969-4835-BEF3-02B8FDA6E1B3}" type="sibTrans" cxnId="{958DE8F3-E333-4A93-86CC-B88CE8065E42}">
      <dgm:prSet/>
      <dgm:spPr/>
      <dgm:t>
        <a:bodyPr/>
        <a:lstStyle/>
        <a:p>
          <a:endParaRPr lang="zh-CN" altLang="en-US"/>
        </a:p>
      </dgm:t>
    </dgm:pt>
    <dgm:pt modelId="{77593194-F55B-41CF-9C9D-2BB868EBF400}" type="pres">
      <dgm:prSet presAssocID="{D51406D1-A695-425A-934B-901394F673E4}" presName="Name0" presStyleCnt="0">
        <dgm:presLayoutVars>
          <dgm:chPref val="1"/>
          <dgm:dir/>
          <dgm:animOne val="branch"/>
          <dgm:animLvl val="lvl"/>
          <dgm:resizeHandles val="exact"/>
        </dgm:presLayoutVars>
      </dgm:prSet>
      <dgm:spPr/>
    </dgm:pt>
    <dgm:pt modelId="{A1B6D1C1-8CF4-4A77-B070-0E645FCB35F7}" type="pres">
      <dgm:prSet presAssocID="{296F8C38-CA02-4B6F-98C4-71340B4A3D98}" presName="root1" presStyleCnt="0"/>
      <dgm:spPr/>
    </dgm:pt>
    <dgm:pt modelId="{09167723-A6C6-4CFF-BFF6-DD8FAE28BD76}" type="pres">
      <dgm:prSet presAssocID="{296F8C38-CA02-4B6F-98C4-71340B4A3D98}" presName="LevelOneTextNode" presStyleLbl="node0" presStyleIdx="0" presStyleCnt="1" custScaleY="95125">
        <dgm:presLayoutVars>
          <dgm:chPref val="3"/>
        </dgm:presLayoutVars>
      </dgm:prSet>
      <dgm:spPr/>
    </dgm:pt>
    <dgm:pt modelId="{A49589A4-F42E-41A7-A32A-0EF770B205A1}" type="pres">
      <dgm:prSet presAssocID="{296F8C38-CA02-4B6F-98C4-71340B4A3D98}" presName="level2hierChild" presStyleCnt="0"/>
      <dgm:spPr/>
    </dgm:pt>
    <dgm:pt modelId="{BF417BA3-F15F-4E6E-BE4D-58CCE72D1686}" type="pres">
      <dgm:prSet presAssocID="{2BD64780-29C1-44A2-88BF-A6A394763FE2}" presName="conn2-1" presStyleLbl="parChTrans1D2" presStyleIdx="0" presStyleCnt="4"/>
      <dgm:spPr/>
    </dgm:pt>
    <dgm:pt modelId="{BECE79B0-7B5F-44E7-A551-6C706749BE59}" type="pres">
      <dgm:prSet presAssocID="{2BD64780-29C1-44A2-88BF-A6A394763FE2}" presName="connTx" presStyleLbl="parChTrans1D2" presStyleIdx="0" presStyleCnt="4"/>
      <dgm:spPr/>
    </dgm:pt>
    <dgm:pt modelId="{E257D33D-C1AA-4A29-9099-8A271C0498AB}" type="pres">
      <dgm:prSet presAssocID="{BCFF1AB7-8062-4E56-88FF-D0990B837C92}" presName="root2" presStyleCnt="0"/>
      <dgm:spPr/>
    </dgm:pt>
    <dgm:pt modelId="{D0E84AB2-CE74-4C35-B821-C0178B80647B}" type="pres">
      <dgm:prSet presAssocID="{BCFF1AB7-8062-4E56-88FF-D0990B837C92}" presName="LevelTwoTextNode" presStyleLbl="node2" presStyleIdx="0" presStyleCnt="4" custScaleX="207792">
        <dgm:presLayoutVars>
          <dgm:chPref val="3"/>
        </dgm:presLayoutVars>
      </dgm:prSet>
      <dgm:spPr/>
    </dgm:pt>
    <dgm:pt modelId="{4B24A6B8-0ACE-4E54-AE2E-317545B296E7}" type="pres">
      <dgm:prSet presAssocID="{BCFF1AB7-8062-4E56-88FF-D0990B837C92}" presName="level3hierChild" presStyleCnt="0"/>
      <dgm:spPr/>
    </dgm:pt>
    <dgm:pt modelId="{A4CA4510-FFD1-4CE1-840C-C5A671878A5C}" type="pres">
      <dgm:prSet presAssocID="{E8E083E3-7C39-4D86-B9F5-84CD129B43BD}" presName="conn2-1" presStyleLbl="parChTrans1D2" presStyleIdx="1" presStyleCnt="4"/>
      <dgm:spPr/>
    </dgm:pt>
    <dgm:pt modelId="{51D41D5C-8897-4192-B8C3-5E82D579C39D}" type="pres">
      <dgm:prSet presAssocID="{E8E083E3-7C39-4D86-B9F5-84CD129B43BD}" presName="connTx" presStyleLbl="parChTrans1D2" presStyleIdx="1" presStyleCnt="4"/>
      <dgm:spPr/>
    </dgm:pt>
    <dgm:pt modelId="{FFF4C4CA-66AB-4932-8CE3-FCA5A7DA3E3E}" type="pres">
      <dgm:prSet presAssocID="{6B736A29-02E6-44B1-8D2B-AB4BA5A1ABA8}" presName="root2" presStyleCnt="0"/>
      <dgm:spPr/>
    </dgm:pt>
    <dgm:pt modelId="{6354D11F-8985-462B-81FE-A96A3A9EE67A}" type="pres">
      <dgm:prSet presAssocID="{6B736A29-02E6-44B1-8D2B-AB4BA5A1ABA8}" presName="LevelTwoTextNode" presStyleLbl="node2" presStyleIdx="1" presStyleCnt="4" custScaleX="208576">
        <dgm:presLayoutVars>
          <dgm:chPref val="3"/>
        </dgm:presLayoutVars>
      </dgm:prSet>
      <dgm:spPr/>
    </dgm:pt>
    <dgm:pt modelId="{81EB3771-A47E-45DF-A9F7-A75C3BF80EEB}" type="pres">
      <dgm:prSet presAssocID="{6B736A29-02E6-44B1-8D2B-AB4BA5A1ABA8}" presName="level3hierChild" presStyleCnt="0"/>
      <dgm:spPr/>
    </dgm:pt>
    <dgm:pt modelId="{F6569C92-881E-446F-86F9-F13E5277E1EC}" type="pres">
      <dgm:prSet presAssocID="{AE557F44-2BE8-400C-A7B1-88BB61E7FCFA}" presName="conn2-1" presStyleLbl="parChTrans1D2" presStyleIdx="2" presStyleCnt="4"/>
      <dgm:spPr/>
    </dgm:pt>
    <dgm:pt modelId="{AB935BAA-353C-48AF-968B-DF2AAC85C5E5}" type="pres">
      <dgm:prSet presAssocID="{AE557F44-2BE8-400C-A7B1-88BB61E7FCFA}" presName="connTx" presStyleLbl="parChTrans1D2" presStyleIdx="2" presStyleCnt="4"/>
      <dgm:spPr/>
    </dgm:pt>
    <dgm:pt modelId="{53210C13-AA36-430E-B911-A64C807D4FBE}" type="pres">
      <dgm:prSet presAssocID="{839D0676-5E0B-4298-9981-6EAEA1A1DF35}" presName="root2" presStyleCnt="0"/>
      <dgm:spPr/>
    </dgm:pt>
    <dgm:pt modelId="{F9D0C58B-08C6-4026-8584-7D29FF417277}" type="pres">
      <dgm:prSet presAssocID="{839D0676-5E0B-4298-9981-6EAEA1A1DF35}" presName="LevelTwoTextNode" presStyleLbl="node2" presStyleIdx="2" presStyleCnt="4" custScaleX="211054">
        <dgm:presLayoutVars>
          <dgm:chPref val="3"/>
        </dgm:presLayoutVars>
      </dgm:prSet>
      <dgm:spPr/>
    </dgm:pt>
    <dgm:pt modelId="{F35FA2EE-71D0-4F94-95DE-6FAF75DB9661}" type="pres">
      <dgm:prSet presAssocID="{839D0676-5E0B-4298-9981-6EAEA1A1DF35}" presName="level3hierChild" presStyleCnt="0"/>
      <dgm:spPr/>
    </dgm:pt>
    <dgm:pt modelId="{CCE5C6F0-1715-49B9-A2D9-E31D0125667F}" type="pres">
      <dgm:prSet presAssocID="{BCC03811-200C-4E6E-831A-80FF4A7BE19C}" presName="conn2-1" presStyleLbl="parChTrans1D2" presStyleIdx="3" presStyleCnt="4"/>
      <dgm:spPr/>
    </dgm:pt>
    <dgm:pt modelId="{8BD53259-CCBE-414B-B0D4-67079E447ADA}" type="pres">
      <dgm:prSet presAssocID="{BCC03811-200C-4E6E-831A-80FF4A7BE19C}" presName="connTx" presStyleLbl="parChTrans1D2" presStyleIdx="3" presStyleCnt="4"/>
      <dgm:spPr/>
    </dgm:pt>
    <dgm:pt modelId="{B951B309-DBCE-4F78-85A6-4B84F497DE58}" type="pres">
      <dgm:prSet presAssocID="{82037542-EF66-4F9E-98E4-0DCACBFA6F05}" presName="root2" presStyleCnt="0"/>
      <dgm:spPr/>
    </dgm:pt>
    <dgm:pt modelId="{C88687A5-170A-459B-8A03-7797B219E568}" type="pres">
      <dgm:prSet presAssocID="{82037542-EF66-4F9E-98E4-0DCACBFA6F05}" presName="LevelTwoTextNode" presStyleLbl="node2" presStyleIdx="3" presStyleCnt="4" custScaleX="213012">
        <dgm:presLayoutVars>
          <dgm:chPref val="3"/>
        </dgm:presLayoutVars>
      </dgm:prSet>
      <dgm:spPr/>
    </dgm:pt>
    <dgm:pt modelId="{589AC382-D700-4DFA-9C05-FF6660EA18A5}" type="pres">
      <dgm:prSet presAssocID="{82037542-EF66-4F9E-98E4-0DCACBFA6F05}" presName="level3hierChild" presStyleCnt="0"/>
      <dgm:spPr/>
    </dgm:pt>
  </dgm:ptLst>
  <dgm:cxnLst>
    <dgm:cxn modelId="{48494003-A2FE-4BCA-A180-E110DB3593C0}" type="presOf" srcId="{2BD64780-29C1-44A2-88BF-A6A394763FE2}" destId="{BECE79B0-7B5F-44E7-A551-6C706749BE59}" srcOrd="1" destOrd="0" presId="urn:microsoft.com/office/officeart/2008/layout/HorizontalMultiLevelHierarchy"/>
    <dgm:cxn modelId="{562AE214-BD77-4B72-AA11-CC8673DEC914}" type="presOf" srcId="{AE557F44-2BE8-400C-A7B1-88BB61E7FCFA}" destId="{F6569C92-881E-446F-86F9-F13E5277E1EC}" srcOrd="0" destOrd="0" presId="urn:microsoft.com/office/officeart/2008/layout/HorizontalMultiLevelHierarchy"/>
    <dgm:cxn modelId="{AEBFAD2E-9866-49A3-8305-CF5C41DE41D8}" type="presOf" srcId="{6B736A29-02E6-44B1-8D2B-AB4BA5A1ABA8}" destId="{6354D11F-8985-462B-81FE-A96A3A9EE67A}" srcOrd="0" destOrd="0" presId="urn:microsoft.com/office/officeart/2008/layout/HorizontalMultiLevelHierarchy"/>
    <dgm:cxn modelId="{C0CF7E3E-FCCE-423F-AC9C-811CED893695}" srcId="{296F8C38-CA02-4B6F-98C4-71340B4A3D98}" destId="{82037542-EF66-4F9E-98E4-0DCACBFA6F05}" srcOrd="3" destOrd="0" parTransId="{BCC03811-200C-4E6E-831A-80FF4A7BE19C}" sibTransId="{3CE93CB9-AB90-41B2-B63A-0850B5221493}"/>
    <dgm:cxn modelId="{0D0B535B-AD1E-4867-9776-1657860058CF}" type="presOf" srcId="{BCFF1AB7-8062-4E56-88FF-D0990B837C92}" destId="{D0E84AB2-CE74-4C35-B821-C0178B80647B}" srcOrd="0" destOrd="0" presId="urn:microsoft.com/office/officeart/2008/layout/HorizontalMultiLevelHierarchy"/>
    <dgm:cxn modelId="{EB45C143-26F6-458C-B6FE-0BF6FFA8424A}" type="presOf" srcId="{E8E083E3-7C39-4D86-B9F5-84CD129B43BD}" destId="{51D41D5C-8897-4192-B8C3-5E82D579C39D}" srcOrd="1" destOrd="0" presId="urn:microsoft.com/office/officeart/2008/layout/HorizontalMultiLevelHierarchy"/>
    <dgm:cxn modelId="{F0E08466-7916-489B-BFBB-B0CDEE289DE4}" type="presOf" srcId="{D51406D1-A695-425A-934B-901394F673E4}" destId="{77593194-F55B-41CF-9C9D-2BB868EBF400}" srcOrd="0" destOrd="0" presId="urn:microsoft.com/office/officeart/2008/layout/HorizontalMultiLevelHierarchy"/>
    <dgm:cxn modelId="{B4BFE566-95F1-4BB2-A339-E735F505A8AD}" type="presOf" srcId="{BCC03811-200C-4E6E-831A-80FF4A7BE19C}" destId="{8BD53259-CCBE-414B-B0D4-67079E447ADA}" srcOrd="1" destOrd="0" presId="urn:microsoft.com/office/officeart/2008/layout/HorizontalMultiLevelHierarchy"/>
    <dgm:cxn modelId="{AFC7BA4F-2E72-49B4-81A0-C54D37D50B7F}" srcId="{D51406D1-A695-425A-934B-901394F673E4}" destId="{296F8C38-CA02-4B6F-98C4-71340B4A3D98}" srcOrd="0" destOrd="0" parTransId="{AC2FEF30-702E-4275-89A3-EE91C60DD1C3}" sibTransId="{FA077437-8DFF-400E-9DAA-10A19686E83D}"/>
    <dgm:cxn modelId="{CC46E950-A1AD-4CF5-BC3B-4BCBD5E94BA8}" srcId="{296F8C38-CA02-4B6F-98C4-71340B4A3D98}" destId="{BCFF1AB7-8062-4E56-88FF-D0990B837C92}" srcOrd="0" destOrd="0" parTransId="{2BD64780-29C1-44A2-88BF-A6A394763FE2}" sibTransId="{2CCF5E67-B9B9-4511-83F9-907B00E53DA6}"/>
    <dgm:cxn modelId="{33AB837D-57B3-4D91-AE47-1FC37DA310EF}" type="presOf" srcId="{AE557F44-2BE8-400C-A7B1-88BB61E7FCFA}" destId="{AB935BAA-353C-48AF-968B-DF2AAC85C5E5}" srcOrd="1" destOrd="0" presId="urn:microsoft.com/office/officeart/2008/layout/HorizontalMultiLevelHierarchy"/>
    <dgm:cxn modelId="{560BBD8D-EEFF-422B-809F-15E4C21D3F32}" type="presOf" srcId="{BCC03811-200C-4E6E-831A-80FF4A7BE19C}" destId="{CCE5C6F0-1715-49B9-A2D9-E31D0125667F}" srcOrd="0" destOrd="0" presId="urn:microsoft.com/office/officeart/2008/layout/HorizontalMultiLevelHierarchy"/>
    <dgm:cxn modelId="{2BA77BA3-2086-4CF8-8145-B00ED127D153}" type="presOf" srcId="{839D0676-5E0B-4298-9981-6EAEA1A1DF35}" destId="{F9D0C58B-08C6-4026-8584-7D29FF417277}" srcOrd="0" destOrd="0" presId="urn:microsoft.com/office/officeart/2008/layout/HorizontalMultiLevelHierarchy"/>
    <dgm:cxn modelId="{84B7A9CC-8914-4AF8-866A-D6C98D092713}" srcId="{296F8C38-CA02-4B6F-98C4-71340B4A3D98}" destId="{839D0676-5E0B-4298-9981-6EAEA1A1DF35}" srcOrd="2" destOrd="0" parTransId="{AE557F44-2BE8-400C-A7B1-88BB61E7FCFA}" sibTransId="{30A8F366-CB3F-4963-9773-61EEC7A475F0}"/>
    <dgm:cxn modelId="{33E7CDDA-02A1-4FC6-8F10-36D114B2EEF4}" type="presOf" srcId="{82037542-EF66-4F9E-98E4-0DCACBFA6F05}" destId="{C88687A5-170A-459B-8A03-7797B219E568}" srcOrd="0" destOrd="0" presId="urn:microsoft.com/office/officeart/2008/layout/HorizontalMultiLevelHierarchy"/>
    <dgm:cxn modelId="{84D0ACE7-A0B4-46B4-97A6-94B8DCFD998E}" type="presOf" srcId="{2BD64780-29C1-44A2-88BF-A6A394763FE2}" destId="{BF417BA3-F15F-4E6E-BE4D-58CCE72D1686}" srcOrd="0" destOrd="0" presId="urn:microsoft.com/office/officeart/2008/layout/HorizontalMultiLevelHierarchy"/>
    <dgm:cxn modelId="{15FF20F0-250B-4C08-A425-4DB86F340B6D}" type="presOf" srcId="{296F8C38-CA02-4B6F-98C4-71340B4A3D98}" destId="{09167723-A6C6-4CFF-BFF6-DD8FAE28BD76}" srcOrd="0" destOrd="0" presId="urn:microsoft.com/office/officeart/2008/layout/HorizontalMultiLevelHierarchy"/>
    <dgm:cxn modelId="{958DE8F3-E333-4A93-86CC-B88CE8065E42}" srcId="{296F8C38-CA02-4B6F-98C4-71340B4A3D98}" destId="{6B736A29-02E6-44B1-8D2B-AB4BA5A1ABA8}" srcOrd="1" destOrd="0" parTransId="{E8E083E3-7C39-4D86-B9F5-84CD129B43BD}" sibTransId="{24A23512-7969-4835-BEF3-02B8FDA6E1B3}"/>
    <dgm:cxn modelId="{2D2354FB-91F9-4870-AAD1-533C46C35EE7}" type="presOf" srcId="{E8E083E3-7C39-4D86-B9F5-84CD129B43BD}" destId="{A4CA4510-FFD1-4CE1-840C-C5A671878A5C}" srcOrd="0" destOrd="0" presId="urn:microsoft.com/office/officeart/2008/layout/HorizontalMultiLevelHierarchy"/>
    <dgm:cxn modelId="{76D8E763-8AD7-43C0-8B96-FA8A89BBBE62}" type="presParOf" srcId="{77593194-F55B-41CF-9C9D-2BB868EBF400}" destId="{A1B6D1C1-8CF4-4A77-B070-0E645FCB35F7}" srcOrd="0" destOrd="0" presId="urn:microsoft.com/office/officeart/2008/layout/HorizontalMultiLevelHierarchy"/>
    <dgm:cxn modelId="{CF19ED95-3F5A-49DD-85D2-687EA0852677}" type="presParOf" srcId="{A1B6D1C1-8CF4-4A77-B070-0E645FCB35F7}" destId="{09167723-A6C6-4CFF-BFF6-DD8FAE28BD76}" srcOrd="0" destOrd="0" presId="urn:microsoft.com/office/officeart/2008/layout/HorizontalMultiLevelHierarchy"/>
    <dgm:cxn modelId="{1477232A-BD83-4AF5-A355-232622B525C5}" type="presParOf" srcId="{A1B6D1C1-8CF4-4A77-B070-0E645FCB35F7}" destId="{A49589A4-F42E-41A7-A32A-0EF770B205A1}" srcOrd="1" destOrd="0" presId="urn:microsoft.com/office/officeart/2008/layout/HorizontalMultiLevelHierarchy"/>
    <dgm:cxn modelId="{B5C6A747-21AC-4549-BBAB-AD7A481A9B78}" type="presParOf" srcId="{A49589A4-F42E-41A7-A32A-0EF770B205A1}" destId="{BF417BA3-F15F-4E6E-BE4D-58CCE72D1686}" srcOrd="0" destOrd="0" presId="urn:microsoft.com/office/officeart/2008/layout/HorizontalMultiLevelHierarchy"/>
    <dgm:cxn modelId="{7C76F063-45D9-451D-A963-C04140CCC966}" type="presParOf" srcId="{BF417BA3-F15F-4E6E-BE4D-58CCE72D1686}" destId="{BECE79B0-7B5F-44E7-A551-6C706749BE59}" srcOrd="0" destOrd="0" presId="urn:microsoft.com/office/officeart/2008/layout/HorizontalMultiLevelHierarchy"/>
    <dgm:cxn modelId="{4F0FC988-C001-43B1-997C-5D236A5C35E3}" type="presParOf" srcId="{A49589A4-F42E-41A7-A32A-0EF770B205A1}" destId="{E257D33D-C1AA-4A29-9099-8A271C0498AB}" srcOrd="1" destOrd="0" presId="urn:microsoft.com/office/officeart/2008/layout/HorizontalMultiLevelHierarchy"/>
    <dgm:cxn modelId="{7627EF85-BF29-4CF4-84C8-43C40E2CF6A8}" type="presParOf" srcId="{E257D33D-C1AA-4A29-9099-8A271C0498AB}" destId="{D0E84AB2-CE74-4C35-B821-C0178B80647B}" srcOrd="0" destOrd="0" presId="urn:microsoft.com/office/officeart/2008/layout/HorizontalMultiLevelHierarchy"/>
    <dgm:cxn modelId="{C046B526-3A5A-49E2-9AB3-946944526C90}" type="presParOf" srcId="{E257D33D-C1AA-4A29-9099-8A271C0498AB}" destId="{4B24A6B8-0ACE-4E54-AE2E-317545B296E7}" srcOrd="1" destOrd="0" presId="urn:microsoft.com/office/officeart/2008/layout/HorizontalMultiLevelHierarchy"/>
    <dgm:cxn modelId="{4CEF0FE3-26E6-4AF4-9F14-478BF18AC0AF}" type="presParOf" srcId="{A49589A4-F42E-41A7-A32A-0EF770B205A1}" destId="{A4CA4510-FFD1-4CE1-840C-C5A671878A5C}" srcOrd="2" destOrd="0" presId="urn:microsoft.com/office/officeart/2008/layout/HorizontalMultiLevelHierarchy"/>
    <dgm:cxn modelId="{B8CA5894-4404-470B-838A-0D8F7EBCC045}" type="presParOf" srcId="{A4CA4510-FFD1-4CE1-840C-C5A671878A5C}" destId="{51D41D5C-8897-4192-B8C3-5E82D579C39D}" srcOrd="0" destOrd="0" presId="urn:microsoft.com/office/officeart/2008/layout/HorizontalMultiLevelHierarchy"/>
    <dgm:cxn modelId="{9CA89292-9E5C-45FB-AB97-1FD3B595D1BC}" type="presParOf" srcId="{A49589A4-F42E-41A7-A32A-0EF770B205A1}" destId="{FFF4C4CA-66AB-4932-8CE3-FCA5A7DA3E3E}" srcOrd="3" destOrd="0" presId="urn:microsoft.com/office/officeart/2008/layout/HorizontalMultiLevelHierarchy"/>
    <dgm:cxn modelId="{FA5581FA-3FE0-4C08-B6D8-78119CA36C43}" type="presParOf" srcId="{FFF4C4CA-66AB-4932-8CE3-FCA5A7DA3E3E}" destId="{6354D11F-8985-462B-81FE-A96A3A9EE67A}" srcOrd="0" destOrd="0" presId="urn:microsoft.com/office/officeart/2008/layout/HorizontalMultiLevelHierarchy"/>
    <dgm:cxn modelId="{DCA5641E-59FC-467C-9BA8-10EAA4449C7F}" type="presParOf" srcId="{FFF4C4CA-66AB-4932-8CE3-FCA5A7DA3E3E}" destId="{81EB3771-A47E-45DF-A9F7-A75C3BF80EEB}" srcOrd="1" destOrd="0" presId="urn:microsoft.com/office/officeart/2008/layout/HorizontalMultiLevelHierarchy"/>
    <dgm:cxn modelId="{513ADE29-D976-4029-93A8-0AC3BE760F13}" type="presParOf" srcId="{A49589A4-F42E-41A7-A32A-0EF770B205A1}" destId="{F6569C92-881E-446F-86F9-F13E5277E1EC}" srcOrd="4" destOrd="0" presId="urn:microsoft.com/office/officeart/2008/layout/HorizontalMultiLevelHierarchy"/>
    <dgm:cxn modelId="{9A8444BD-953D-43AE-AD41-1051C8BEC5A1}" type="presParOf" srcId="{F6569C92-881E-446F-86F9-F13E5277E1EC}" destId="{AB935BAA-353C-48AF-968B-DF2AAC85C5E5}" srcOrd="0" destOrd="0" presId="urn:microsoft.com/office/officeart/2008/layout/HorizontalMultiLevelHierarchy"/>
    <dgm:cxn modelId="{7CED5F95-1E85-460C-BECA-930D7065F8CF}" type="presParOf" srcId="{A49589A4-F42E-41A7-A32A-0EF770B205A1}" destId="{53210C13-AA36-430E-B911-A64C807D4FBE}" srcOrd="5" destOrd="0" presId="urn:microsoft.com/office/officeart/2008/layout/HorizontalMultiLevelHierarchy"/>
    <dgm:cxn modelId="{45A2F98E-9885-488B-8577-98B6EABC13CA}" type="presParOf" srcId="{53210C13-AA36-430E-B911-A64C807D4FBE}" destId="{F9D0C58B-08C6-4026-8584-7D29FF417277}" srcOrd="0" destOrd="0" presId="urn:microsoft.com/office/officeart/2008/layout/HorizontalMultiLevelHierarchy"/>
    <dgm:cxn modelId="{4A9BBBE7-B5E8-4CA3-96D2-780BD62FC05D}" type="presParOf" srcId="{53210C13-AA36-430E-B911-A64C807D4FBE}" destId="{F35FA2EE-71D0-4F94-95DE-6FAF75DB9661}" srcOrd="1" destOrd="0" presId="urn:microsoft.com/office/officeart/2008/layout/HorizontalMultiLevelHierarchy"/>
    <dgm:cxn modelId="{B5E5846C-6797-434A-8649-D40CAFF4E89A}" type="presParOf" srcId="{A49589A4-F42E-41A7-A32A-0EF770B205A1}" destId="{CCE5C6F0-1715-49B9-A2D9-E31D0125667F}" srcOrd="6" destOrd="0" presId="urn:microsoft.com/office/officeart/2008/layout/HorizontalMultiLevelHierarchy"/>
    <dgm:cxn modelId="{4BC5DD43-C648-4B3B-B5E6-45610E06014B}" type="presParOf" srcId="{CCE5C6F0-1715-49B9-A2D9-E31D0125667F}" destId="{8BD53259-CCBE-414B-B0D4-67079E447ADA}" srcOrd="0" destOrd="0" presId="urn:microsoft.com/office/officeart/2008/layout/HorizontalMultiLevelHierarchy"/>
    <dgm:cxn modelId="{9B77E7B7-E959-43D9-BF44-BC682E414C7E}" type="presParOf" srcId="{A49589A4-F42E-41A7-A32A-0EF770B205A1}" destId="{B951B309-DBCE-4F78-85A6-4B84F497DE58}" srcOrd="7" destOrd="0" presId="urn:microsoft.com/office/officeart/2008/layout/HorizontalMultiLevelHierarchy"/>
    <dgm:cxn modelId="{A2016F45-BD3E-4881-A83E-0BB0D1CBF104}" type="presParOf" srcId="{B951B309-DBCE-4F78-85A6-4B84F497DE58}" destId="{C88687A5-170A-459B-8A03-7797B219E568}" srcOrd="0" destOrd="0" presId="urn:microsoft.com/office/officeart/2008/layout/HorizontalMultiLevelHierarchy"/>
    <dgm:cxn modelId="{A9D8DAE8-14C5-4597-A7FE-F92C85F71C4F}" type="presParOf" srcId="{B951B309-DBCE-4F78-85A6-4B84F497DE58}" destId="{589AC382-D700-4DFA-9C05-FF6660EA18A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C6F0-1715-49B9-A2D9-E31D0125667F}">
      <dsp:nvSpPr>
        <dsp:cNvPr id="0" name=""/>
        <dsp:cNvSpPr/>
      </dsp:nvSpPr>
      <dsp:spPr>
        <a:xfrm>
          <a:off x="1195155" y="2070691"/>
          <a:ext cx="516181" cy="1475367"/>
        </a:xfrm>
        <a:custGeom>
          <a:avLst/>
          <a:gdLst/>
          <a:ahLst/>
          <a:cxnLst/>
          <a:rect l="0" t="0" r="0" b="0"/>
          <a:pathLst>
            <a:path>
              <a:moveTo>
                <a:pt x="0" y="0"/>
              </a:moveTo>
              <a:lnTo>
                <a:pt x="258090" y="0"/>
              </a:lnTo>
              <a:lnTo>
                <a:pt x="258090" y="1475367"/>
              </a:lnTo>
              <a:lnTo>
                <a:pt x="516181" y="1475367"/>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14170" y="2769298"/>
        <a:ext cx="78152" cy="78152"/>
      </dsp:txXfrm>
    </dsp:sp>
    <dsp:sp modelId="{F6569C92-881E-446F-86F9-F13E5277E1EC}">
      <dsp:nvSpPr>
        <dsp:cNvPr id="0" name=""/>
        <dsp:cNvSpPr/>
      </dsp:nvSpPr>
      <dsp:spPr>
        <a:xfrm>
          <a:off x="1195155" y="2070691"/>
          <a:ext cx="516181" cy="491789"/>
        </a:xfrm>
        <a:custGeom>
          <a:avLst/>
          <a:gdLst/>
          <a:ahLst/>
          <a:cxnLst/>
          <a:rect l="0" t="0" r="0" b="0"/>
          <a:pathLst>
            <a:path>
              <a:moveTo>
                <a:pt x="0" y="0"/>
              </a:moveTo>
              <a:lnTo>
                <a:pt x="258090" y="0"/>
              </a:lnTo>
              <a:lnTo>
                <a:pt x="258090" y="491789"/>
              </a:lnTo>
              <a:lnTo>
                <a:pt x="516181" y="49178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5422" y="2298762"/>
        <a:ext cx="35647" cy="35647"/>
      </dsp:txXfrm>
    </dsp:sp>
    <dsp:sp modelId="{A4CA4510-FFD1-4CE1-840C-C5A671878A5C}">
      <dsp:nvSpPr>
        <dsp:cNvPr id="0" name=""/>
        <dsp:cNvSpPr/>
      </dsp:nvSpPr>
      <dsp:spPr>
        <a:xfrm>
          <a:off x="1195155" y="1578902"/>
          <a:ext cx="516181" cy="491789"/>
        </a:xfrm>
        <a:custGeom>
          <a:avLst/>
          <a:gdLst/>
          <a:ahLst/>
          <a:cxnLst/>
          <a:rect l="0" t="0" r="0" b="0"/>
          <a:pathLst>
            <a:path>
              <a:moveTo>
                <a:pt x="0" y="491789"/>
              </a:moveTo>
              <a:lnTo>
                <a:pt x="258090" y="491789"/>
              </a:lnTo>
              <a:lnTo>
                <a:pt x="258090" y="0"/>
              </a:lnTo>
              <a:lnTo>
                <a:pt x="516181"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5422" y="1806973"/>
        <a:ext cx="35647" cy="35647"/>
      </dsp:txXfrm>
    </dsp:sp>
    <dsp:sp modelId="{BF417BA3-F15F-4E6E-BE4D-58CCE72D1686}">
      <dsp:nvSpPr>
        <dsp:cNvPr id="0" name=""/>
        <dsp:cNvSpPr/>
      </dsp:nvSpPr>
      <dsp:spPr>
        <a:xfrm>
          <a:off x="1195155" y="595323"/>
          <a:ext cx="516181" cy="1475367"/>
        </a:xfrm>
        <a:custGeom>
          <a:avLst/>
          <a:gdLst/>
          <a:ahLst/>
          <a:cxnLst/>
          <a:rect l="0" t="0" r="0" b="0"/>
          <a:pathLst>
            <a:path>
              <a:moveTo>
                <a:pt x="0" y="1475367"/>
              </a:moveTo>
              <a:lnTo>
                <a:pt x="258090" y="1475367"/>
              </a:lnTo>
              <a:lnTo>
                <a:pt x="258090" y="0"/>
              </a:lnTo>
              <a:lnTo>
                <a:pt x="516181"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14170" y="1293931"/>
        <a:ext cx="78152" cy="78152"/>
      </dsp:txXfrm>
    </dsp:sp>
    <dsp:sp modelId="{09167723-A6C6-4CFF-BFF6-DD8FAE28BD76}">
      <dsp:nvSpPr>
        <dsp:cNvPr id="0" name=""/>
        <dsp:cNvSpPr/>
      </dsp:nvSpPr>
      <dsp:spPr>
        <a:xfrm rot="16200000">
          <a:off x="-1168021" y="1677260"/>
          <a:ext cx="3939490" cy="786862"/>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学前儿童社会性的发展</a:t>
          </a:r>
        </a:p>
      </dsp:txBody>
      <dsp:txXfrm>
        <a:off x="-1168021" y="1677260"/>
        <a:ext cx="3939490" cy="786862"/>
      </dsp:txXfrm>
    </dsp:sp>
    <dsp:sp modelId="{D0E84AB2-CE74-4C35-B821-C0178B80647B}">
      <dsp:nvSpPr>
        <dsp:cNvPr id="0" name=""/>
        <dsp:cNvSpPr/>
      </dsp:nvSpPr>
      <dsp:spPr>
        <a:xfrm>
          <a:off x="1711337" y="201892"/>
          <a:ext cx="5362924" cy="786862"/>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学前儿童社会性发展的概述</a:t>
          </a:r>
        </a:p>
      </dsp:txBody>
      <dsp:txXfrm>
        <a:off x="1711337" y="201892"/>
        <a:ext cx="5362924" cy="786862"/>
      </dsp:txXfrm>
    </dsp:sp>
    <dsp:sp modelId="{6354D11F-8985-462B-81FE-A96A3A9EE67A}">
      <dsp:nvSpPr>
        <dsp:cNvPr id="0" name=""/>
        <dsp:cNvSpPr/>
      </dsp:nvSpPr>
      <dsp:spPr>
        <a:xfrm>
          <a:off x="1711337" y="1185470"/>
          <a:ext cx="5383158" cy="786862"/>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32385" rIns="32385" bIns="32385" numCol="1" spcCol="1270" anchor="ctr" anchorCtr="0">
          <a:noAutofit/>
        </a:bodyPr>
        <a:lstStyle/>
        <a:p>
          <a:pPr marL="0" lvl="0" indent="0" algn="ctr" defTabSz="2266950">
            <a:lnSpc>
              <a:spcPct val="90000"/>
            </a:lnSpc>
            <a:spcBef>
              <a:spcPct val="0"/>
            </a:spcBef>
            <a:spcAft>
              <a:spcPct val="35000"/>
            </a:spcAft>
            <a:buNone/>
          </a:pPr>
          <a:endParaRPr lang="zh-CN" altLang="en-US" sz="5100" kern="1200"/>
        </a:p>
      </dsp:txBody>
      <dsp:txXfrm>
        <a:off x="1711337" y="1185470"/>
        <a:ext cx="5383158" cy="786862"/>
      </dsp:txXfrm>
    </dsp:sp>
    <dsp:sp modelId="{F9D0C58B-08C6-4026-8584-7D29FF417277}">
      <dsp:nvSpPr>
        <dsp:cNvPr id="0" name=""/>
        <dsp:cNvSpPr/>
      </dsp:nvSpPr>
      <dsp:spPr>
        <a:xfrm>
          <a:off x="1711337" y="2169049"/>
          <a:ext cx="5447113" cy="786862"/>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6FAD32"/>
              </a:solidFill>
              <a:latin typeface="华文新魏" panose="02010800040101010101" pitchFamily="2" charset="-122"/>
              <a:ea typeface="华文新魏" panose="02010800040101010101" pitchFamily="2" charset="-122"/>
            </a:rPr>
            <a:t>学前儿童的社会性行为</a:t>
          </a:r>
        </a:p>
      </dsp:txBody>
      <dsp:txXfrm>
        <a:off x="1711337" y="2169049"/>
        <a:ext cx="5447113" cy="786862"/>
      </dsp:txXfrm>
    </dsp:sp>
    <dsp:sp modelId="{C88687A5-170A-459B-8A03-7797B219E568}">
      <dsp:nvSpPr>
        <dsp:cNvPr id="0" name=""/>
        <dsp:cNvSpPr/>
      </dsp:nvSpPr>
      <dsp:spPr>
        <a:xfrm>
          <a:off x="1711337" y="3152627"/>
          <a:ext cx="5497647" cy="786862"/>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学前儿童的性别角色</a:t>
          </a:r>
        </a:p>
      </dsp:txBody>
      <dsp:txXfrm>
        <a:off x="1711337" y="3152627"/>
        <a:ext cx="5497647" cy="786862"/>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15A6F0-47B3-4836-9B3A-704C8CAA9E36}"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E4AF50-B0B6-40D7-BE4E-D9BACBD06539}" type="slidenum">
              <a:rPr lang="zh-CN" altLang="en-US" smtClean="0"/>
              <a:t>‹#›</a:t>
            </a:fld>
            <a:endParaRPr lang="zh-CN" altLang="en-US"/>
          </a:p>
        </p:txBody>
      </p:sp>
    </p:spTree>
    <p:extLst>
      <p:ext uri="{BB962C8B-B14F-4D97-AF65-F5344CB8AC3E}">
        <p14:creationId xmlns:p14="http://schemas.microsoft.com/office/powerpoint/2010/main" val="2165278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25061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404316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911310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741388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27896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2388799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590479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617843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828892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893685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563580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320645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60368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7489987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042978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50859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36294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05323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17282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362209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16536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317696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872220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35880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653527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2792284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2540658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7269466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0175568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130580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022788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12175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321199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753720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52520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821189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658569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877118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9598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297113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6114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19792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60822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117909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39924897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10995" y="162098"/>
            <a:ext cx="1447165" cy="1237995"/>
          </a:xfrm>
          <a:prstGeom prst="rect">
            <a:avLst/>
          </a:prstGeom>
        </p:spPr>
      </p:pic>
      <p:pic>
        <p:nvPicPr>
          <p:cNvPr id="17" name="图片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413" y="1062025"/>
            <a:ext cx="1772412" cy="1555040"/>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33900" y="1043621"/>
            <a:ext cx="1742440" cy="1591848"/>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4565" y="1140"/>
            <a:ext cx="1710690" cy="1558641"/>
          </a:xfrm>
          <a:prstGeom prst="rect">
            <a:avLst/>
          </a:prstGeom>
        </p:spPr>
      </p:pic>
    </p:spTree>
    <p:extLst>
      <p:ext uri="{BB962C8B-B14F-4D97-AF65-F5344CB8AC3E}">
        <p14:creationId xmlns:p14="http://schemas.microsoft.com/office/powerpoint/2010/main" val="373044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spTree>
    <p:extLst>
      <p:ext uri="{BB962C8B-B14F-4D97-AF65-F5344CB8AC3E}">
        <p14:creationId xmlns:p14="http://schemas.microsoft.com/office/powerpoint/2010/main" val="4133643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4688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55209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45631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49325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31821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715276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3306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4921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2.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6418249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B3460-0933-4FB0-995A-CF6019F3E8EF}"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128383166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tags" Target="../tags/tag13.xml"/><Relationship Id="rId7" Type="http://schemas.openxmlformats.org/officeDocument/2006/relationships/image" Target="../media/image7.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10.xml"/><Relationship Id="rId5" Type="http://schemas.openxmlformats.org/officeDocument/2006/relationships/slideLayout" Target="../slideLayouts/slideLayout14.xml"/><Relationship Id="rId4" Type="http://schemas.openxmlformats.org/officeDocument/2006/relationships/tags" Target="../tags/tag1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tags" Target="../tags/tag15.xml"/><Relationship Id="rId5" Type="http://schemas.openxmlformats.org/officeDocument/2006/relationships/image" Target="../media/image15.jp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tags" Target="../tags/tag18.xml"/><Relationship Id="rId7" Type="http://schemas.openxmlformats.org/officeDocument/2006/relationships/image" Target="../media/image7.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13.xml"/><Relationship Id="rId5" Type="http://schemas.openxmlformats.org/officeDocument/2006/relationships/slideLayout" Target="../slideLayouts/slideLayout14.xml"/><Relationship Id="rId4"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22.xml"/><Relationship Id="rId7" Type="http://schemas.openxmlformats.org/officeDocument/2006/relationships/slideLayout" Target="../slideLayouts/slideLayout14.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10" Type="http://schemas.openxmlformats.org/officeDocument/2006/relationships/image" Target="../media/image18.jpg"/><Relationship Id="rId4" Type="http://schemas.openxmlformats.org/officeDocument/2006/relationships/tags" Target="../tags/tag23.xml"/><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image" Target="../media/image20.jpg"/><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4.xml"/><Relationship Id="rId5" Type="http://schemas.openxmlformats.org/officeDocument/2006/relationships/image" Target="../media/image22.jpg"/><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tags" Target="../tags/tag26.xml"/><Relationship Id="rId5" Type="http://schemas.openxmlformats.org/officeDocument/2006/relationships/image" Target="../media/image23.jp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tags" Target="../tags/tag29.xml"/><Relationship Id="rId7" Type="http://schemas.openxmlformats.org/officeDocument/2006/relationships/image" Target="../media/image7.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notesSlide" Target="../notesSlides/notesSlide19.xml"/><Relationship Id="rId5" Type="http://schemas.openxmlformats.org/officeDocument/2006/relationships/slideLayout" Target="../slideLayouts/slideLayout14.xml"/><Relationship Id="rId4" Type="http://schemas.openxmlformats.org/officeDocument/2006/relationships/tags" Target="../tags/tag30.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31.xml"/><Relationship Id="rId5" Type="http://schemas.openxmlformats.org/officeDocument/2006/relationships/image" Target="../media/image25.jp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4.xml"/><Relationship Id="rId5" Type="http://schemas.openxmlformats.org/officeDocument/2006/relationships/image" Target="../media/image28.jpg"/><Relationship Id="rId4" Type="http://schemas.openxmlformats.org/officeDocument/2006/relationships/image" Target="../media/image27.jpg"/></Relationships>
</file>

<file path=ppt/slides/_rels/slide23.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tags" Target="../tags/tag34.xml"/><Relationship Id="rId7" Type="http://schemas.openxmlformats.org/officeDocument/2006/relationships/image" Target="../media/image7.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23.xml"/><Relationship Id="rId5" Type="http://schemas.openxmlformats.org/officeDocument/2006/relationships/slideLayout" Target="../slideLayouts/slideLayout14.xml"/><Relationship Id="rId4" Type="http://schemas.openxmlformats.org/officeDocument/2006/relationships/tags" Target="../tags/tag3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ags" Target="../tags/tag36.xml"/><Relationship Id="rId5" Type="http://schemas.openxmlformats.org/officeDocument/2006/relationships/image" Target="../media/image30.jp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37.xml"/><Relationship Id="rId5" Type="http://schemas.openxmlformats.org/officeDocument/2006/relationships/image" Target="../media/image31.jp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tags" Target="../tags/tag40.xml"/><Relationship Id="rId7" Type="http://schemas.openxmlformats.org/officeDocument/2006/relationships/image" Target="../media/image7.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notesSlide" Target="../notesSlides/notesSlide27.xml"/><Relationship Id="rId5" Type="http://schemas.openxmlformats.org/officeDocument/2006/relationships/slideLayout" Target="../slideLayouts/slideLayout14.xml"/><Relationship Id="rId4" Type="http://schemas.openxmlformats.org/officeDocument/2006/relationships/tags" Target="../tags/tag41.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openxmlformats.org/officeDocument/2006/relationships/tags" Target="../tags/tag44.xml"/><Relationship Id="rId7" Type="http://schemas.openxmlformats.org/officeDocument/2006/relationships/slideLayout" Target="../slideLayouts/slideLayout14.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10" Type="http://schemas.openxmlformats.org/officeDocument/2006/relationships/image" Target="../media/image33.jpg"/><Relationship Id="rId4" Type="http://schemas.openxmlformats.org/officeDocument/2006/relationships/tags" Target="../tags/tag45.xml"/><Relationship Id="rId9" Type="http://schemas.openxmlformats.org/officeDocument/2006/relationships/image" Target="../media/image7.png"/></Relationships>
</file>

<file path=ppt/slides/_rels/slide2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50.xml"/><Relationship Id="rId7" Type="http://schemas.openxmlformats.org/officeDocument/2006/relationships/notesSlide" Target="../notesSlides/notesSlide29.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Layout" Target="../slideLayouts/slideLayout14.xml"/><Relationship Id="rId5" Type="http://schemas.openxmlformats.org/officeDocument/2006/relationships/tags" Target="../tags/tag52.xml"/><Relationship Id="rId4" Type="http://schemas.openxmlformats.org/officeDocument/2006/relationships/tags" Target="../tags/tag51.xml"/><Relationship Id="rId9" Type="http://schemas.openxmlformats.org/officeDocument/2006/relationships/image" Target="../media/image34.jp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20.jpg"/></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3" Type="http://schemas.openxmlformats.org/officeDocument/2006/relationships/tags" Target="../tags/tag55.xml"/><Relationship Id="rId7" Type="http://schemas.openxmlformats.org/officeDocument/2006/relationships/slideLayout" Target="../slideLayouts/slideLayout14.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10" Type="http://schemas.openxmlformats.org/officeDocument/2006/relationships/image" Target="../media/image35.jpg"/><Relationship Id="rId4" Type="http://schemas.openxmlformats.org/officeDocument/2006/relationships/tags" Target="../tags/tag56.xml"/><Relationship Id="rId9" Type="http://schemas.openxmlformats.org/officeDocument/2006/relationships/image" Target="../media/image7.png"/></Relationships>
</file>

<file path=ppt/slides/_rels/slide32.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tags" Target="../tags/tag61.xml"/><Relationship Id="rId7" Type="http://schemas.openxmlformats.org/officeDocument/2006/relationships/image" Target="../media/image7.pn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notesSlide" Target="../notesSlides/notesSlide32.xml"/><Relationship Id="rId5" Type="http://schemas.openxmlformats.org/officeDocument/2006/relationships/slideLayout" Target="../slideLayouts/slideLayout14.xml"/><Relationship Id="rId4" Type="http://schemas.openxmlformats.org/officeDocument/2006/relationships/tags" Target="../tags/tag6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4.xml"/><Relationship Id="rId1" Type="http://schemas.openxmlformats.org/officeDocument/2006/relationships/tags" Target="../tags/tag63.xml"/><Relationship Id="rId5" Type="http://schemas.openxmlformats.org/officeDocument/2006/relationships/image" Target="../media/image22.jp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66.xml"/><Relationship Id="rId7" Type="http://schemas.openxmlformats.org/officeDocument/2006/relationships/image" Target="../media/image7.pn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notesSlide" Target="../notesSlides/notesSlide35.xml"/><Relationship Id="rId5" Type="http://schemas.openxmlformats.org/officeDocument/2006/relationships/slideLayout" Target="../slideLayouts/slideLayout14.xml"/><Relationship Id="rId4" Type="http://schemas.openxmlformats.org/officeDocument/2006/relationships/tags" Target="../tags/tag6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68.xml"/><Relationship Id="rId5" Type="http://schemas.openxmlformats.org/officeDocument/2006/relationships/image" Target="../media/image37.jpg"/><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14.xml"/><Relationship Id="rId5" Type="http://schemas.openxmlformats.org/officeDocument/2006/relationships/image" Target="../media/image39.jpg"/><Relationship Id="rId4" Type="http://schemas.openxmlformats.org/officeDocument/2006/relationships/image" Target="../media/image38.jp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0.png"/><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1.xml"/><Relationship Id="rId5" Type="http://schemas.openxmlformats.org/officeDocument/2006/relationships/image" Target="../media/image8.jp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4.xml"/><Relationship Id="rId7" Type="http://schemas.openxmlformats.org/officeDocument/2006/relationships/notesSlide" Target="../notesSlides/notesSlide6.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4.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9.jpg"/></Relationships>
</file>

<file path=ppt/slides/_rels/slide7.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9.xml"/><Relationship Id="rId7" Type="http://schemas.openxmlformats.org/officeDocument/2006/relationships/image" Target="../media/image7.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7.xml"/><Relationship Id="rId5" Type="http://schemas.openxmlformats.org/officeDocument/2006/relationships/slideLayout" Target="../slideLayouts/slideLayout14.xml"/><Relationship Id="rId4"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12.jp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079" y="84696"/>
            <a:ext cx="1447577" cy="123799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6" y="669971"/>
            <a:ext cx="1772412" cy="155504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384" y="1034942"/>
            <a:ext cx="1742899" cy="1591848"/>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4736" y="-18985"/>
            <a:ext cx="1710704" cy="1558641"/>
          </a:xfrm>
          <a:prstGeom prst="rect">
            <a:avLst/>
          </a:prstGeom>
        </p:spPr>
      </p:pic>
      <p:sp>
        <p:nvSpPr>
          <p:cNvPr id="24" name="TextBox 4"/>
          <p:cNvSpPr txBox="1"/>
          <p:nvPr/>
        </p:nvSpPr>
        <p:spPr>
          <a:xfrm>
            <a:off x="3574382" y="2458655"/>
            <a:ext cx="4620708" cy="522971"/>
          </a:xfrm>
          <a:prstGeom prst="rect">
            <a:avLst/>
          </a:prstGeom>
          <a:noFill/>
        </p:spPr>
        <p:txBody>
          <a:bodyPr wrap="none" rtlCol="0">
            <a:spAutoFit/>
          </a:bodyPr>
          <a:lstStyle/>
          <a:p>
            <a:pPr algn="ctr" defTabSz="914217"/>
            <a:r>
              <a:rPr lang="zh-CN" altLang="en-US" sz="2799" spc="600" dirty="0">
                <a:solidFill>
                  <a:srgbClr val="FFFFFF"/>
                </a:solidFill>
                <a:latin typeface="张海山锐线体简" panose="02000000000000000000" pitchFamily="2" charset="-122"/>
                <a:ea typeface="张海山锐线体简" panose="02000000000000000000" pitchFamily="2" charset="-122"/>
              </a:rPr>
              <a:t>夏</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季</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教</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育</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类</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通</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用</a:t>
            </a:r>
            <a:endParaRPr lang="en-US" altLang="zh-CN" sz="2799" spc="600" dirty="0">
              <a:solidFill>
                <a:srgbClr val="FFFFFF"/>
              </a:solidFill>
              <a:latin typeface="张海山锐线体简" panose="02000000000000000000" pitchFamily="2" charset="-122"/>
              <a:ea typeface="张海山锐线体简" panose="02000000000000000000" pitchFamily="2" charset="-122"/>
            </a:endParaRPr>
          </a:p>
        </p:txBody>
      </p:sp>
      <p:sp>
        <p:nvSpPr>
          <p:cNvPr id="26" name="TextBox 4"/>
          <p:cNvSpPr txBox="1"/>
          <p:nvPr/>
        </p:nvSpPr>
        <p:spPr>
          <a:xfrm>
            <a:off x="3037719" y="875045"/>
            <a:ext cx="5633572" cy="1877003"/>
          </a:xfrm>
          <a:prstGeom prst="rect">
            <a:avLst/>
          </a:prstGeom>
          <a:noFill/>
        </p:spPr>
        <p:txBody>
          <a:bodyPr wrap="none" rtlCol="0">
            <a:spAutoFit/>
          </a:bodyPr>
          <a:lstStyle/>
          <a:p>
            <a:pPr algn="ctr" defTabSz="914217"/>
            <a:r>
              <a:rPr lang="zh-CN" altLang="en-US" sz="3999" spc="-150" dirty="0">
                <a:solidFill>
                  <a:srgbClr val="519B5C"/>
                </a:solidFill>
                <a:latin typeface="华文新魏" panose="02010800040101010101" pitchFamily="2" charset="-122"/>
                <a:ea typeface="华文新魏" panose="02010800040101010101" pitchFamily="2" charset="-122"/>
              </a:rPr>
              <a:t>          </a:t>
            </a:r>
            <a:r>
              <a:rPr lang="zh-CN" altLang="en-US" sz="3999" spc="-150" dirty="0">
                <a:solidFill>
                  <a:srgbClr val="FF0000"/>
                </a:solidFill>
                <a:latin typeface="华文新魏" panose="02010800040101010101" pitchFamily="2" charset="-122"/>
                <a:ea typeface="华文新魏" panose="02010800040101010101" pitchFamily="2" charset="-122"/>
              </a:rPr>
              <a:t>第十二章</a:t>
            </a:r>
            <a:r>
              <a:rPr lang="zh-CN" altLang="en-US" sz="7199" spc="-150" dirty="0">
                <a:solidFill>
                  <a:srgbClr val="519B5C"/>
                </a:solidFill>
                <a:latin typeface="华文新魏" panose="02010800040101010101" pitchFamily="2" charset="-122"/>
                <a:ea typeface="华文新魏" panose="02010800040101010101" pitchFamily="2" charset="-122"/>
              </a:rPr>
              <a:t>　 </a:t>
            </a:r>
            <a:endParaRPr lang="en-US" altLang="zh-CN" sz="7199" spc="-150" dirty="0">
              <a:solidFill>
                <a:srgbClr val="519B5C"/>
              </a:solidFill>
              <a:latin typeface="华文新魏" panose="02010800040101010101" pitchFamily="2" charset="-122"/>
              <a:ea typeface="华文新魏" panose="02010800040101010101" pitchFamily="2" charset="-122"/>
            </a:endParaRPr>
          </a:p>
          <a:p>
            <a:pPr algn="ctr" defTabSz="914217"/>
            <a:r>
              <a:rPr lang="zh-CN" altLang="en-US" sz="4399" spc="-150" dirty="0">
                <a:solidFill>
                  <a:srgbClr val="519B5C"/>
                </a:solidFill>
                <a:latin typeface="华文新魏" panose="02010800040101010101" pitchFamily="2" charset="-122"/>
                <a:ea typeface="华文新魏" panose="02010800040101010101" pitchFamily="2" charset="-122"/>
              </a:rPr>
              <a:t>学前儿童社会性的发展</a:t>
            </a:r>
            <a:endParaRPr lang="en-US" altLang="zh-CN" sz="4399" spc="-150" dirty="0">
              <a:solidFill>
                <a:srgbClr val="519B5C"/>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32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4350"/>
                                </p:stCondLst>
                                <p:childTnLst>
                                  <p:par>
                                    <p:cTn id="17" presetID="2" presetClass="entr" presetSubtype="9" fill="hold" nodeType="after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0000">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14:bounceEnd="50000">
                                          <p:cBhvr additive="base">
                                            <p:cTn id="31"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32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435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5CF3A2EB-47FD-41C3-B3AB-F5533DCB92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9" name="Freeform 53"/>
          <p:cNvSpPr/>
          <p:nvPr>
            <p:custDataLst>
              <p:tags r:id="rId1"/>
            </p:custDataLst>
          </p:nvPr>
        </p:nvSpPr>
        <p:spPr bwMode="auto">
          <a:xfrm rot="5400000">
            <a:off x="5884539" y="3054793"/>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23750" y="142278"/>
            <a:ext cx="1281787" cy="968283"/>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630017" y="1375778"/>
            <a:ext cx="10964952" cy="4708981"/>
          </a:xfrm>
          <a:prstGeom prst="rect">
            <a:avLst/>
          </a:prstGeom>
          <a:noFill/>
        </p:spPr>
        <p:txBody>
          <a:bodyPr wrap="square" rtlCol="0">
            <a:spAutoFit/>
          </a:bodyPr>
          <a:lstStyle/>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）无差别的社会反应阶段（出生～ </a:t>
            </a:r>
            <a:r>
              <a:rPr lang="en-US" altLang="zh-CN" sz="2000" dirty="0">
                <a:solidFill>
                  <a:srgbClr val="00B050"/>
                </a:solidFill>
                <a:latin typeface="华文新魏" panose="02010800040101010101" pitchFamily="2" charset="-122"/>
                <a:ea typeface="华文新魏" panose="02010800040101010101" pitchFamily="2" charset="-122"/>
              </a:rPr>
              <a:t>3 </a:t>
            </a:r>
            <a:r>
              <a:rPr lang="zh-CN" altLang="en-US" sz="2000" dirty="0">
                <a:solidFill>
                  <a:srgbClr val="00B050"/>
                </a:solidFill>
                <a:latin typeface="华文新魏" panose="02010800040101010101" pitchFamily="2" charset="-122"/>
                <a:ea typeface="华文新魏" panose="02010800040101010101" pitchFamily="2" charset="-122"/>
              </a:rPr>
              <a:t>个月）</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一年龄段的婴儿可以识别自己母亲的气味和声音，但是还没有形成依恋。这个时期婴儿对人反应的最大特点是不加区分、无差别的反应。婴儿对所有的人都会做出一定的反应，不能将他们进行区分，所以此阶段又叫无区别的依恋阶段。</a:t>
            </a:r>
          </a:p>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2</a:t>
            </a:r>
            <a:r>
              <a:rPr lang="zh-CN" altLang="en-US" sz="2000" dirty="0">
                <a:solidFill>
                  <a:srgbClr val="00B050"/>
                </a:solidFill>
                <a:latin typeface="华文新魏" panose="02010800040101010101" pitchFamily="2" charset="-122"/>
                <a:ea typeface="华文新魏" panose="02010800040101010101" pitchFamily="2" charset="-122"/>
              </a:rPr>
              <a:t>）有差别的社会反应阶段（</a:t>
            </a:r>
            <a:r>
              <a:rPr lang="en-US" altLang="zh-CN" sz="2000" dirty="0">
                <a:solidFill>
                  <a:srgbClr val="00B050"/>
                </a:solidFill>
                <a:latin typeface="华文新魏" panose="02010800040101010101" pitchFamily="2" charset="-122"/>
                <a:ea typeface="华文新魏" panose="02010800040101010101" pitchFamily="2" charset="-122"/>
              </a:rPr>
              <a:t>3 </a:t>
            </a:r>
            <a:r>
              <a:rPr lang="zh-CN" altLang="en-US" sz="2000" dirty="0">
                <a:solidFill>
                  <a:srgbClr val="00B050"/>
                </a:solidFill>
                <a:latin typeface="华文新魏" panose="02010800040101010101" pitchFamily="2" charset="-122"/>
                <a:ea typeface="华文新魏" panose="02010800040101010101" pitchFamily="2" charset="-122"/>
              </a:rPr>
              <a:t>～ </a:t>
            </a:r>
            <a:r>
              <a:rPr lang="en-US" altLang="zh-CN" sz="2000" dirty="0">
                <a:solidFill>
                  <a:srgbClr val="00B050"/>
                </a:solidFill>
                <a:latin typeface="华文新魏" panose="02010800040101010101" pitchFamily="2" charset="-122"/>
                <a:ea typeface="华文新魏" panose="02010800040101010101" pitchFamily="2" charset="-122"/>
              </a:rPr>
              <a:t>6 </a:t>
            </a:r>
            <a:r>
              <a:rPr lang="zh-CN" altLang="en-US" sz="2000" dirty="0">
                <a:solidFill>
                  <a:srgbClr val="00B050"/>
                </a:solidFill>
                <a:latin typeface="华文新魏" panose="02010800040101010101" pitchFamily="2" charset="-122"/>
                <a:ea typeface="华文新魏" panose="02010800040101010101" pitchFamily="2" charset="-122"/>
              </a:rPr>
              <a:t>个月）</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婴儿出生</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以后，开始对熟悉的人有特殊的友好关系，能从身边的人中区分出最亲近的人，并特别愿意和他接近。这时的婴儿在母亲面前表现出更多的微笑、咿呀学语、偎依、接近，而在其他熟悉的人如其他家庭成员面前这些反应则要相对少一些，对陌生人这些反应就更少。</a:t>
            </a:r>
          </a:p>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3</a:t>
            </a:r>
            <a:r>
              <a:rPr lang="zh-CN" altLang="en-US" sz="2000" dirty="0">
                <a:solidFill>
                  <a:srgbClr val="00B050"/>
                </a:solidFill>
                <a:latin typeface="华文新魏" panose="02010800040101010101" pitchFamily="2" charset="-122"/>
                <a:ea typeface="华文新魏" panose="02010800040101010101" pitchFamily="2" charset="-122"/>
              </a:rPr>
              <a:t>）特殊的情感联结阶段（</a:t>
            </a:r>
            <a:r>
              <a:rPr lang="en-US" altLang="zh-CN" sz="2000" dirty="0">
                <a:solidFill>
                  <a:srgbClr val="00B050"/>
                </a:solidFill>
                <a:latin typeface="华文新魏" panose="02010800040101010101" pitchFamily="2" charset="-122"/>
                <a:ea typeface="华文新魏" panose="02010800040101010101" pitchFamily="2" charset="-122"/>
              </a:rPr>
              <a:t>6 </a:t>
            </a:r>
            <a:r>
              <a:rPr lang="zh-CN" altLang="en-US" sz="2000" dirty="0">
                <a:solidFill>
                  <a:srgbClr val="00B050"/>
                </a:solidFill>
                <a:latin typeface="华文新魏" panose="02010800040101010101" pitchFamily="2" charset="-122"/>
                <a:ea typeface="华文新魏" panose="02010800040101010101" pitchFamily="2" charset="-122"/>
              </a:rPr>
              <a:t>个月～ </a:t>
            </a:r>
            <a:r>
              <a:rPr lang="en-US" altLang="zh-CN" sz="2000" dirty="0">
                <a:solidFill>
                  <a:srgbClr val="00B050"/>
                </a:solidFill>
                <a:latin typeface="华文新魏" panose="02010800040101010101" pitchFamily="2" charset="-122"/>
                <a:ea typeface="华文新魏" panose="02010800040101010101" pitchFamily="2" charset="-122"/>
              </a:rPr>
              <a:t>2 </a:t>
            </a:r>
            <a:r>
              <a:rPr lang="zh-CN" altLang="en-US" sz="2000" dirty="0">
                <a:solidFill>
                  <a:srgbClr val="00B050"/>
                </a:solidFill>
                <a:latin typeface="华文新魏" panose="02010800040101010101" pitchFamily="2" charset="-122"/>
                <a:ea typeface="华文新魏" panose="02010800040101010101" pitchFamily="2" charset="-122"/>
              </a:rPr>
              <a:t>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此时是儿童依恋形成的重要时期。从</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6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7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起，婴儿对母亲的存在更加关切，特别愿意与母亲在一起，与她在一起时特别高兴，而当她离开时则哭喊，不让离开，别人还不能替代母亲使婴儿快活。当母亲回来时，婴儿则能马上显得十分高兴。这一切显示婴儿出现了明显的对母亲的依恋，形成了专门的对母亲的情感联结。见到陌生人，大多不再微笑，而是紧张、恐惧甚至哭泣、大喊大叫。</a:t>
            </a:r>
          </a:p>
          <a:p>
            <a:pPr defTabSz="914217"/>
            <a:r>
              <a:rPr lang="zh-CN" altLang="en-US" sz="2400" dirty="0">
                <a:solidFill>
                  <a:srgbClr val="00B050"/>
                </a:solidFill>
                <a:latin typeface="华文新魏" panose="02010800040101010101" pitchFamily="2" charset="-122"/>
                <a:ea typeface="华文新魏" panose="02010800040101010101" pitchFamily="2" charset="-122"/>
              </a:rPr>
              <a:t>（</a:t>
            </a:r>
            <a:r>
              <a:rPr lang="en-US" altLang="zh-CN" sz="2400" dirty="0">
                <a:solidFill>
                  <a:srgbClr val="00B050"/>
                </a:solidFill>
                <a:latin typeface="华文新魏" panose="02010800040101010101" pitchFamily="2" charset="-122"/>
                <a:ea typeface="华文新魏" panose="02010800040101010101" pitchFamily="2" charset="-122"/>
              </a:rPr>
              <a:t>4</a:t>
            </a:r>
            <a:r>
              <a:rPr lang="zh-CN" altLang="en-US" sz="2400" dirty="0">
                <a:solidFill>
                  <a:srgbClr val="00B050"/>
                </a:solidFill>
                <a:latin typeface="华文新魏" panose="02010800040101010101" pitchFamily="2" charset="-122"/>
                <a:ea typeface="华文新魏" panose="02010800040101010101" pitchFamily="2" charset="-122"/>
              </a:rPr>
              <a:t>）目标调整的伙伴关系阶段（</a:t>
            </a:r>
            <a:r>
              <a:rPr lang="en-US" altLang="zh-CN" sz="2400" dirty="0">
                <a:solidFill>
                  <a:srgbClr val="00B050"/>
                </a:solidFill>
                <a:latin typeface="华文新魏" panose="02010800040101010101" pitchFamily="2" charset="-122"/>
                <a:ea typeface="华文新魏" panose="02010800040101010101" pitchFamily="2" charset="-122"/>
              </a:rPr>
              <a:t>2 </a:t>
            </a:r>
            <a:r>
              <a:rPr lang="zh-CN" altLang="en-US" sz="2400" dirty="0">
                <a:solidFill>
                  <a:srgbClr val="00B050"/>
                </a:solidFill>
                <a:latin typeface="华文新魏" panose="02010800040101010101" pitchFamily="2" charset="-122"/>
                <a:ea typeface="华文新魏" panose="02010800040101010101" pitchFamily="2" charset="-122"/>
              </a:rPr>
              <a:t>岁以后）</a:t>
            </a:r>
          </a:p>
          <a:p>
            <a:pPr defTabSz="914217"/>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岁后，婴儿能认识并理解母亲的情感、需要、愿望，知道她爱自己，不会抛弃自己，并知道交往时应考虑她的需要和兴趣，据此调整自己的情绪和行为反应。这时与母亲的空间上的邻近性逐渐变得不那么重要。</a:t>
            </a:r>
            <a:endParaRPr lang="zh-CN" altLang="en-US" sz="4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5" name="矩形 4"/>
          <p:cNvSpPr/>
          <p:nvPr/>
        </p:nvSpPr>
        <p:spPr>
          <a:xfrm>
            <a:off x="2418286" y="247648"/>
            <a:ext cx="3922869" cy="646331"/>
          </a:xfrm>
          <a:prstGeom prst="rect">
            <a:avLst/>
          </a:prstGeom>
        </p:spPr>
        <p:txBody>
          <a:bodyPr wrap="none">
            <a:spAutoFit/>
          </a:bodyPr>
          <a:lstStyle/>
          <a:p>
            <a:pPr defTabSz="914217"/>
            <a:r>
              <a:rPr lang="en-US" altLang="zh-CN" sz="3600" dirty="0">
                <a:solidFill>
                  <a:srgbClr val="00B0F0"/>
                </a:solidFill>
                <a:latin typeface="华文新魏" panose="02010800040101010101" pitchFamily="2" charset="-122"/>
                <a:ea typeface="华文新魏" panose="02010800040101010101" pitchFamily="2" charset="-122"/>
              </a:rPr>
              <a:t>2. </a:t>
            </a:r>
            <a:r>
              <a:rPr lang="zh-CN" altLang="en-US" sz="3600" dirty="0">
                <a:solidFill>
                  <a:srgbClr val="00B0F0"/>
                </a:solidFill>
                <a:latin typeface="华文新魏" panose="02010800040101010101" pitchFamily="2" charset="-122"/>
                <a:ea typeface="华文新魏" panose="02010800040101010101" pitchFamily="2" charset="-122"/>
              </a:rPr>
              <a:t>依恋的发展阶段</a:t>
            </a:r>
          </a:p>
        </p:txBody>
      </p:sp>
    </p:spTree>
    <p:extLst>
      <p:ext uri="{BB962C8B-B14F-4D97-AF65-F5344CB8AC3E}">
        <p14:creationId xmlns:p14="http://schemas.microsoft.com/office/powerpoint/2010/main" val="2664820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par>
                                <p:cTn id="23" presetID="14" presetClass="entr" presetSubtype="1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randombar(horizontal)">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6"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733029BE-1B0F-4B2E-BC40-14BE92B786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11" name="矩形 10"/>
          <p:cNvSpPr/>
          <p:nvPr/>
        </p:nvSpPr>
        <p:spPr bwMode="auto">
          <a:xfrm>
            <a:off x="0" y="4138367"/>
            <a:ext cx="6585606" cy="1913641"/>
          </a:xfrm>
          <a:prstGeom prst="rect">
            <a:avLst/>
          </a:prstGeom>
          <a:ln>
            <a:noFill/>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9" name="矩形 8"/>
          <p:cNvSpPr/>
          <p:nvPr/>
        </p:nvSpPr>
        <p:spPr bwMode="auto">
          <a:xfrm>
            <a:off x="2205" y="1715678"/>
            <a:ext cx="6583401" cy="2185107"/>
          </a:xfrm>
          <a:prstGeom prst="rect">
            <a:avLst/>
          </a:prstGeom>
          <a:ln>
            <a:noFill/>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bwMode="auto">
          <a:xfrm>
            <a:off x="2205" y="659876"/>
            <a:ext cx="4437820" cy="766366"/>
          </a:xfrm>
          <a:prstGeom prst="rect">
            <a:avLst/>
          </a:prstGeom>
          <a:ln>
            <a:noFill/>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E42B088D-CF16-4ACA-8819-D4AEE2333D03}"/>
              </a:ext>
            </a:extLst>
          </p:cNvPr>
          <p:cNvSpPr/>
          <p:nvPr/>
        </p:nvSpPr>
        <p:spPr>
          <a:xfrm>
            <a:off x="6822626" y="1625219"/>
            <a:ext cx="4497588" cy="3030894"/>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7319121" y="2091096"/>
            <a:ext cx="4287842"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7296666" y="2091096"/>
            <a:ext cx="4597045"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130832" y="1426242"/>
            <a:ext cx="6454774" cy="2369880"/>
          </a:xfrm>
          <a:prstGeom prst="rect">
            <a:avLst/>
          </a:prstGeom>
          <a:noFill/>
        </p:spPr>
        <p:txBody>
          <a:bodyPr wrap="square" rtlCol="0">
            <a:spAutoFit/>
          </a:bodyPr>
          <a:lstStyle/>
          <a:p>
            <a:pPr defTabSz="914217"/>
            <a:endParaRPr lang="en-US" altLang="zh-CN" sz="2000" dirty="0">
              <a:solidFill>
                <a:srgbClr val="00B050"/>
              </a:solidFill>
              <a:latin typeface="华文新魏" panose="02010800040101010101" pitchFamily="2" charset="-122"/>
              <a:ea typeface="华文新魏" panose="02010800040101010101" pitchFamily="2" charset="-122"/>
            </a:endParaRPr>
          </a:p>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）父母方面</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在亲子交往中，主要是两个方面的影响，一是有无固定的照看者，这是形成依恋的前提。相比有固定照看者的孩子，那些不停更换照看者的孩子，因为缺乏长期接触和精心照料，更难形成依恋；二是照看质量。像父母受教育程度、社会经济地位、宗教信仰、性格爱好、儿童观、教育观、父母观、家庭教养方式及父母之间的关系等都会影响亲子关系的形成。</a:t>
            </a:r>
          </a:p>
        </p:txBody>
      </p:sp>
      <p:sp>
        <p:nvSpPr>
          <p:cNvPr id="5" name="矩形 4"/>
          <p:cNvSpPr/>
          <p:nvPr/>
        </p:nvSpPr>
        <p:spPr>
          <a:xfrm>
            <a:off x="242593" y="736804"/>
            <a:ext cx="3507692" cy="584775"/>
          </a:xfrm>
          <a:prstGeom prst="rect">
            <a:avLst/>
          </a:prstGeom>
        </p:spPr>
        <p:txBody>
          <a:bodyPr wrap="none">
            <a:spAutoFit/>
          </a:bodyPr>
          <a:lstStyle/>
          <a:p>
            <a:pPr defTabSz="914217"/>
            <a:r>
              <a:rPr lang="en-US" altLang="zh-CN" sz="3200" dirty="0">
                <a:solidFill>
                  <a:srgbClr val="00B0F0"/>
                </a:solidFill>
                <a:latin typeface="华文新魏" panose="02010800040101010101" pitchFamily="2" charset="-122"/>
                <a:ea typeface="华文新魏" panose="02010800040101010101" pitchFamily="2" charset="-122"/>
              </a:rPr>
              <a:t>4. </a:t>
            </a:r>
            <a:r>
              <a:rPr lang="zh-CN" altLang="en-US" sz="3200" dirty="0">
                <a:solidFill>
                  <a:srgbClr val="00B0F0"/>
                </a:solidFill>
                <a:latin typeface="华文新魏" panose="02010800040101010101" pitchFamily="2" charset="-122"/>
                <a:ea typeface="华文新魏" panose="02010800040101010101" pitchFamily="2" charset="-122"/>
              </a:rPr>
              <a:t>依恋的影响因素</a:t>
            </a:r>
          </a:p>
        </p:txBody>
      </p:sp>
      <p:sp>
        <p:nvSpPr>
          <p:cNvPr id="6" name="矩形 5"/>
          <p:cNvSpPr/>
          <p:nvPr/>
        </p:nvSpPr>
        <p:spPr>
          <a:xfrm>
            <a:off x="153129" y="3900785"/>
            <a:ext cx="6096000" cy="1815882"/>
          </a:xfrm>
          <a:prstGeom prst="rect">
            <a:avLst/>
          </a:prstGeom>
        </p:spPr>
        <p:txBody>
          <a:bodyPr>
            <a:spAutoFit/>
          </a:bodyPr>
          <a:lstStyle/>
          <a:p>
            <a:pPr defTabSz="914217"/>
            <a:endParaRPr lang="en-US" altLang="zh-CN" sz="2000" dirty="0">
              <a:solidFill>
                <a:srgbClr val="00B050"/>
              </a:solidFill>
              <a:latin typeface="华文新魏" panose="02010800040101010101" pitchFamily="2" charset="-122"/>
              <a:ea typeface="华文新魏" panose="02010800040101010101" pitchFamily="2" charset="-122"/>
            </a:endParaRPr>
          </a:p>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2</a:t>
            </a:r>
            <a:r>
              <a:rPr lang="zh-CN" altLang="en-US" sz="2000" dirty="0">
                <a:solidFill>
                  <a:srgbClr val="00B050"/>
                </a:solidFill>
                <a:latin typeface="华文新魏" panose="02010800040101010101" pitchFamily="2" charset="-122"/>
                <a:ea typeface="华文新魏" panose="02010800040101010101" pitchFamily="2" charset="-122"/>
              </a:rPr>
              <a:t>）儿童自身</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父母和子女之间的影响是双向互动的，父母会影响子女的发展，反过来子女的某些特点也会对父母产生影响。儿童的年龄特征、认知发展水平，尤其是儿童的个性和气质，会影响父母抚养时的情绪情感状态以及言行。</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141433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heel(1)">
                                      <p:cBhvr>
                                        <p:cTn id="16" dur="2000"/>
                                        <p:tgtEl>
                                          <p:spTgt spid="16"/>
                                        </p:tgtEl>
                                      </p:cBhvr>
                                    </p:animEffect>
                                  </p:childTnLst>
                                </p:cTn>
                              </p:par>
                              <p:par>
                                <p:cTn id="17" presetID="21" presetClass="entr" presetSubtype="1"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2000"/>
                                        <p:tgtEl>
                                          <p:spTgt spid="13"/>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1)">
                                      <p:cBhvr>
                                        <p:cTn id="25" dur="2000"/>
                                        <p:tgtEl>
                                          <p:spTgt spid="9"/>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2000"/>
                                        <p:tgtEl>
                                          <p:spTgt spid="7"/>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heel(1)">
                                      <p:cBhvr>
                                        <p:cTn id="31" dur="2000"/>
                                        <p:tgtEl>
                                          <p:spTgt spid="5"/>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heel(1)">
                                      <p:cBhvr>
                                        <p:cTn id="3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7" grpId="0" animBg="1"/>
      <p:bldP spid="2" grpId="0" animBg="1"/>
      <p:bldP spid="3" grpId="0" animBg="1"/>
      <p:bldP spid="4" grpId="0" animBg="1"/>
      <p:bldP spid="16"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07C52FCA-7A0A-41C4-AA2E-39A70B2B11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11" name="五边形 10"/>
          <p:cNvSpPr/>
          <p:nvPr/>
        </p:nvSpPr>
        <p:spPr bwMode="auto">
          <a:xfrm>
            <a:off x="0" y="697584"/>
            <a:ext cx="4817097" cy="830111"/>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7155264" y="225082"/>
            <a:ext cx="4597045" cy="305631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979756" y="0"/>
            <a:ext cx="4287842"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12682" y="1660520"/>
            <a:ext cx="6454774" cy="1631216"/>
          </a:xfrm>
          <a:prstGeom prst="rect">
            <a:avLst/>
          </a:prstGeom>
          <a:noFill/>
        </p:spPr>
        <p:txBody>
          <a:bodyPr wrap="square" rtlCol="0">
            <a:spAutoFit/>
          </a:bodyPr>
          <a:lstStyle/>
          <a:p>
            <a:pPr defTabSz="914217"/>
            <a:endParaRPr lang="en-US" altLang="zh-CN" dirty="0">
              <a:solidFill>
                <a:srgbClr val="00B050"/>
              </a:solidFill>
              <a:latin typeface="华文新魏" panose="02010800040101010101" pitchFamily="2" charset="-122"/>
              <a:ea typeface="华文新魏" panose="02010800040101010101" pitchFamily="2" charset="-122"/>
            </a:endParaRP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1</a:t>
            </a:r>
            <a:r>
              <a:rPr lang="zh-CN" altLang="en-US" dirty="0">
                <a:solidFill>
                  <a:srgbClr val="00B050"/>
                </a:solidFill>
                <a:latin typeface="华文新魏" panose="02010800040101010101" pitchFamily="2" charset="-122"/>
                <a:ea typeface="华文新魏" panose="02010800040101010101" pitchFamily="2" charset="-122"/>
              </a:rPr>
              <a:t>）安全型依恋</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这类婴儿与母亲在一起时，能安逸地操作玩具，并不总是依偎在母亲身旁，只是偶尔需要靠近或接触母亲，更多的是用眼睛看母亲、对母亲微笑或与母亲有距离地交谈。母亲在场使婴儿感到足够的安全，能在陌生的环境中进行积极的探索和操作，对陌生人的反应也比较积极。</a:t>
            </a:r>
          </a:p>
        </p:txBody>
      </p:sp>
      <p:sp>
        <p:nvSpPr>
          <p:cNvPr id="5" name="矩形 4"/>
          <p:cNvSpPr/>
          <p:nvPr/>
        </p:nvSpPr>
        <p:spPr>
          <a:xfrm>
            <a:off x="212682" y="3424560"/>
            <a:ext cx="11768786" cy="3139321"/>
          </a:xfrm>
          <a:prstGeom prst="rect">
            <a:avLst/>
          </a:prstGeom>
        </p:spPr>
        <p:txBody>
          <a:bodyPr wrap="square">
            <a:spAutoFit/>
          </a:bodyPr>
          <a:lstStyle/>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2</a:t>
            </a:r>
            <a:r>
              <a:rPr lang="zh-CN" altLang="en-US" dirty="0">
                <a:solidFill>
                  <a:srgbClr val="00B050"/>
                </a:solidFill>
                <a:latin typeface="华文新魏" panose="02010800040101010101" pitchFamily="2" charset="-122"/>
                <a:ea typeface="华文新魏" panose="02010800040101010101" pitchFamily="2" charset="-122"/>
              </a:rPr>
              <a:t>）回避型依恋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类婴儿对母亲在不在场都无所谓。母亲离开时，他们并不表现出分离焦虑，既不表示反抗，也很少有紧张、不安的表现；当母亲回来时，也往往不予理会，表示忽略而不是高兴，自己玩自己的。有时也会欢迎母亲的回来，但时间非常短暂。</a:t>
            </a:r>
          </a:p>
          <a:p>
            <a:pPr defTabSz="914217"/>
            <a:endParaRPr lang="en-US" altLang="zh-CN" dirty="0">
              <a:solidFill>
                <a:srgbClr val="00B050"/>
              </a:solidFill>
              <a:latin typeface="华文新魏" panose="02010800040101010101" pitchFamily="2" charset="-122"/>
              <a:ea typeface="华文新魏" panose="02010800040101010101" pitchFamily="2" charset="-122"/>
            </a:endParaRP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3</a:t>
            </a:r>
            <a:r>
              <a:rPr lang="zh-CN" altLang="en-US" dirty="0">
                <a:solidFill>
                  <a:srgbClr val="00B050"/>
                </a:solidFill>
                <a:latin typeface="华文新魏" panose="02010800040101010101" pitchFamily="2" charset="-122"/>
                <a:ea typeface="华文新魏" panose="02010800040101010101" pitchFamily="2" charset="-122"/>
              </a:rPr>
              <a:t>）反抗型依恋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类婴儿在母亲要离开前就显得很警惕，当母亲离开时表现得非常苦恼、极度反抗，任何一次短暂的分离都会引起大喊大叫。但是当母亲回来时，其对母亲的态度又是矛盾的，既寻求与母亲的接触，但同时又反抗与母亲的接触，当母亲亲近他，比如抱他时，他会生气地拒绝、推开。但是要他重新回去做游戏似乎又不太容易，不时地朝母亲这里看。</a:t>
            </a:r>
            <a:endParaRPr lang="zh-CN" altLang="en-US" sz="200" dirty="0">
              <a:solidFill>
                <a:srgbClr val="000000">
                  <a:lumMod val="65000"/>
                  <a:lumOff val="35000"/>
                </a:srgbClr>
              </a:solidFill>
              <a:latin typeface="华文楷体" panose="02010600040101010101" pitchFamily="2" charset="-122"/>
              <a:ea typeface="华文楷体" panose="02010600040101010101" pitchFamily="2" charset="-122"/>
            </a:endParaRPr>
          </a:p>
          <a:p>
            <a:pPr defTabSz="914217"/>
            <a:endParaRPr lang="zh-CN" altLang="en-US"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9" name="矩形 8"/>
          <p:cNvSpPr/>
          <p:nvPr/>
        </p:nvSpPr>
        <p:spPr>
          <a:xfrm>
            <a:off x="548838" y="763111"/>
            <a:ext cx="2999539" cy="646331"/>
          </a:xfrm>
          <a:prstGeom prst="rect">
            <a:avLst/>
          </a:prstGeom>
        </p:spPr>
        <p:txBody>
          <a:bodyPr wrap="none">
            <a:spAutoFit/>
          </a:bodyPr>
          <a:lstStyle/>
          <a:p>
            <a:pPr defTabSz="914217"/>
            <a:r>
              <a:rPr lang="en-US" altLang="zh-CN" sz="3600" dirty="0">
                <a:solidFill>
                  <a:srgbClr val="00B0F0"/>
                </a:solidFill>
                <a:latin typeface="华文新魏" panose="02010800040101010101" pitchFamily="2" charset="-122"/>
                <a:ea typeface="华文新魏" panose="02010800040101010101" pitchFamily="2" charset="-122"/>
              </a:rPr>
              <a:t>3. </a:t>
            </a:r>
            <a:r>
              <a:rPr lang="zh-CN" altLang="en-US" sz="3600" dirty="0">
                <a:solidFill>
                  <a:srgbClr val="00B0F0"/>
                </a:solidFill>
                <a:latin typeface="华文新魏" panose="02010800040101010101" pitchFamily="2" charset="-122"/>
                <a:ea typeface="华文新魏" panose="02010800040101010101" pitchFamily="2" charset="-122"/>
              </a:rPr>
              <a:t>依恋的类型</a:t>
            </a:r>
          </a:p>
        </p:txBody>
      </p:sp>
      <p:sp>
        <p:nvSpPr>
          <p:cNvPr id="13" name="Freeform 53"/>
          <p:cNvSpPr/>
          <p:nvPr>
            <p:custDataLst>
              <p:tags r:id="rId1"/>
            </p:custDataLst>
          </p:nvPr>
        </p:nvSpPr>
        <p:spPr bwMode="auto">
          <a:xfrm rot="5400000">
            <a:off x="6280758" y="3223266"/>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581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3" grpId="0" animBg="1"/>
      <p:bldP spid="16" grpId="0"/>
      <p:bldP spid="5" grpId="0"/>
      <p:bldP spid="9"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53DA45BD-9034-48F7-8FC7-FBF6004FDB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9" name="Freeform 53"/>
          <p:cNvSpPr/>
          <p:nvPr>
            <p:custDataLst>
              <p:tags r:id="rId1"/>
            </p:custDataLst>
          </p:nvPr>
        </p:nvSpPr>
        <p:spPr bwMode="auto">
          <a:xfrm rot="5400000">
            <a:off x="5474632" y="3019575"/>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31602" y="119918"/>
            <a:ext cx="1263592" cy="1011962"/>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631638" y="1567484"/>
            <a:ext cx="10993168" cy="4370427"/>
          </a:xfrm>
          <a:prstGeom prst="rect">
            <a:avLst/>
          </a:prstGeom>
          <a:noFill/>
        </p:spPr>
        <p:txBody>
          <a:bodyPr wrap="square" rtlCol="0">
            <a:spAutoFit/>
          </a:bodyPr>
          <a:lstStyle/>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）影响儿童智力的发展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安全依恋的儿童与父母建立了良好的依恋关系，他会把父母作为“安全基地”，积极而愉快地去探索未知的世界，提高智力水平。</a:t>
            </a:r>
          </a:p>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2</a:t>
            </a:r>
            <a:r>
              <a:rPr lang="zh-CN" altLang="en-US" sz="2000" dirty="0">
                <a:solidFill>
                  <a:srgbClr val="00B050"/>
                </a:solidFill>
                <a:latin typeface="华文新魏" panose="02010800040101010101" pitchFamily="2" charset="-122"/>
                <a:ea typeface="华文新魏" panose="02010800040101010101" pitchFamily="2" charset="-122"/>
              </a:rPr>
              <a:t>）影响儿童性格的发展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早期形成的性格往往可能成为他一生性格的雏形。早期亲子之间的良好依恋关系的建立，对儿童良好性格的形成具有奠基作用。首先，安全依恋的建立，使儿童在心理上产生安全感，同时促进儿童自我认同感的形成，帮助其逐渐建立起自信心。</a:t>
            </a:r>
          </a:p>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3</a:t>
            </a:r>
            <a:r>
              <a:rPr lang="zh-CN" altLang="en-US" sz="2000" dirty="0">
                <a:solidFill>
                  <a:srgbClr val="00B050"/>
                </a:solidFill>
                <a:latin typeface="华文新魏" panose="02010800040101010101" pitchFamily="2" charset="-122"/>
                <a:ea typeface="华文新魏" panose="02010800040101010101" pitchFamily="2" charset="-122"/>
              </a:rPr>
              <a:t>）影响儿童情绪的发展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早期持久的情绪经验对其一生情绪的发展至关重要。婴儿期能与父母建立良好依恋关系的儿童具有稳定而快乐的情绪。处于安全状态中的婴儿，他是快乐的、富有爱心和善于表达情感的，而缺乏依恋安全感的婴儿，因经常担心母亲离开而处于焦虑、恐惧、不安状态中，甚至成为感情冷漠的人。</a:t>
            </a:r>
          </a:p>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4</a:t>
            </a:r>
            <a:r>
              <a:rPr lang="zh-CN" altLang="en-US" sz="2000" dirty="0">
                <a:solidFill>
                  <a:srgbClr val="00B050"/>
                </a:solidFill>
                <a:latin typeface="华文新魏" panose="02010800040101010101" pitchFamily="2" charset="-122"/>
                <a:ea typeface="华文新魏" panose="02010800040101010101" pitchFamily="2" charset="-122"/>
              </a:rPr>
              <a:t>）影响儿童的人际交往模式</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早期儿童的依恋会对儿童以后的人际关系发展产生影响。具有依恋安全感的儿童对父母有信赖感，父母与他人的交往行为就自然成为儿童的榜样，儿童在与父母的交往中也可以获得许多指导，积累成功的交往经验和掌握交往技巧。有安全依恋感的儿童所具有的健全人格特征，为其良好人际关系的建立奠定了基础。</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5" name="矩形 4"/>
          <p:cNvSpPr/>
          <p:nvPr/>
        </p:nvSpPr>
        <p:spPr>
          <a:xfrm>
            <a:off x="2383465" y="320294"/>
            <a:ext cx="6324167" cy="523220"/>
          </a:xfrm>
          <a:prstGeom prst="rect">
            <a:avLst/>
          </a:prstGeom>
        </p:spPr>
        <p:txBody>
          <a:bodyPr wrap="none">
            <a:spAutoFit/>
          </a:bodyPr>
          <a:lstStyle/>
          <a:p>
            <a:pPr defTabSz="914217"/>
            <a:r>
              <a:rPr lang="en-US" altLang="zh-CN" sz="2800" dirty="0">
                <a:solidFill>
                  <a:srgbClr val="00B0F0"/>
                </a:solidFill>
                <a:latin typeface="华文新魏" panose="02010800040101010101" pitchFamily="2" charset="-122"/>
                <a:ea typeface="华文新魏" panose="02010800040101010101" pitchFamily="2" charset="-122"/>
              </a:rPr>
              <a:t>5. </a:t>
            </a:r>
            <a:r>
              <a:rPr lang="zh-CN" altLang="en-US" sz="2800" dirty="0">
                <a:solidFill>
                  <a:srgbClr val="00B0F0"/>
                </a:solidFill>
                <a:latin typeface="华文新魏" panose="02010800040101010101" pitchFamily="2" charset="-122"/>
                <a:ea typeface="华文新魏" panose="02010800040101010101" pitchFamily="2" charset="-122"/>
              </a:rPr>
              <a:t>早期安全依恋对儿童心理发展的影响</a:t>
            </a:r>
          </a:p>
        </p:txBody>
      </p:sp>
    </p:spTree>
    <p:extLst>
      <p:ext uri="{BB962C8B-B14F-4D97-AF65-F5344CB8AC3E}">
        <p14:creationId xmlns:p14="http://schemas.microsoft.com/office/powerpoint/2010/main" val="55938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6"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箭头: 五边形 4">
            <a:extLst>
              <a:ext uri="{FF2B5EF4-FFF2-40B4-BE49-F238E27FC236}">
                <a16:creationId xmlns:a16="http://schemas.microsoft.com/office/drawing/2014/main" id="{D23395DC-5098-4AD2-974F-00692C1B7B4C}"/>
              </a:ext>
            </a:extLst>
          </p:cNvPr>
          <p:cNvSpPr/>
          <p:nvPr/>
        </p:nvSpPr>
        <p:spPr bwMode="auto">
          <a:xfrm>
            <a:off x="0" y="555662"/>
            <a:ext cx="5097101" cy="658673"/>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935788F0-D1AE-4C4B-BF9D-1EAC18951C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2" name="矩形 1">
            <a:extLst>
              <a:ext uri="{FF2B5EF4-FFF2-40B4-BE49-F238E27FC236}">
                <a16:creationId xmlns:a16="http://schemas.microsoft.com/office/drawing/2014/main" id="{E42B088D-CF16-4ACA-8819-D4AEE2333D03}"/>
              </a:ext>
            </a:extLst>
          </p:cNvPr>
          <p:cNvSpPr/>
          <p:nvPr/>
        </p:nvSpPr>
        <p:spPr>
          <a:xfrm>
            <a:off x="6273133" y="1625219"/>
            <a:ext cx="5047082" cy="3030894"/>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795253" y="2091096"/>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6735021" y="2091096"/>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98289" y="555662"/>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二、同伴关系</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98289" y="997315"/>
            <a:ext cx="5816444" cy="4646350"/>
          </a:xfrm>
          <a:prstGeom prst="rect">
            <a:avLst/>
          </a:prstGeom>
          <a:noFill/>
        </p:spPr>
        <p:txBody>
          <a:bodyPr wrap="square" rtlCol="0">
            <a:spAutoFit/>
          </a:bodyPr>
          <a:lstStyle/>
          <a:p>
            <a:pPr defTabSz="914217"/>
            <a:endParaRPr lang="zh-CN" altLang="en-US"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400" dirty="0">
                <a:solidFill>
                  <a:srgbClr val="FF0000"/>
                </a:solidFill>
                <a:latin typeface="华文新魏" panose="02010800040101010101" pitchFamily="2" charset="-122"/>
                <a:ea typeface="华文新魏" panose="02010800040101010101" pitchFamily="2" charset="-122"/>
              </a:rPr>
              <a:t>（一）同伴关系的概念及发展阶段</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同伴关系是指年龄相同或相近的儿童之间一种共同活动并相互协作的关系。儿童在与同伴交往的过程中可以形成两种关系，分别是同伴群体关系和友谊关系。</a:t>
            </a: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婴儿和学步儿期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在这个阶段有三个子阶段，分别是：</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1</a:t>
            </a:r>
            <a:r>
              <a:rPr lang="zh-CN" altLang="en-US" dirty="0">
                <a:solidFill>
                  <a:srgbClr val="00B050"/>
                </a:solidFill>
                <a:latin typeface="华文新魏" panose="02010800040101010101" pitchFamily="2" charset="-122"/>
                <a:ea typeface="华文新魏" panose="02010800040101010101" pitchFamily="2" charset="-122"/>
              </a:rPr>
              <a:t>）客体中心阶段</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儿童的相互作用主要集中在玩具或物体上，而不是儿童本身。</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2</a:t>
            </a:r>
            <a:r>
              <a:rPr lang="zh-CN" altLang="en-US" dirty="0">
                <a:solidFill>
                  <a:srgbClr val="00B050"/>
                </a:solidFill>
                <a:latin typeface="华文新魏" panose="02010800040101010101" pitchFamily="2" charset="-122"/>
                <a:ea typeface="华文新魏" panose="02010800040101010101" pitchFamily="2" charset="-122"/>
              </a:rPr>
              <a:t>）简单相互作用阶段</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儿童已经能对同伴行为做出反应，并常常试图去控制对方的行为。</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3</a:t>
            </a:r>
            <a:r>
              <a:rPr lang="zh-CN" altLang="en-US" dirty="0">
                <a:solidFill>
                  <a:srgbClr val="00B050"/>
                </a:solidFill>
                <a:latin typeface="华文新魏" panose="02010800040101010101" pitchFamily="2" charset="-122"/>
                <a:ea typeface="华文新魏" panose="02010800040101010101" pitchFamily="2" charset="-122"/>
              </a:rPr>
              <a:t>）互补的相互作用阶段</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儿童的社会交往比较复杂了，模仿行为也更普遍了，并且有了互补或互惠的角色游戏。</a:t>
            </a:r>
            <a:endParaRPr lang="zh-CN" altLang="en-US" sz="7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160698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3" grpId="0" animBg="1"/>
      <p:bldP spid="4" grpId="0" animBg="1"/>
      <p:bldP spid="13"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471577DC-2BA2-46B6-A4EF-AE69DA415BB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11" name="任意多边形: 形状 259"/>
          <p:cNvSpPr/>
          <p:nvPr>
            <p:custDataLst>
              <p:tags r:id="rId1"/>
            </p:custDataLst>
          </p:nvPr>
        </p:nvSpPr>
        <p:spPr>
          <a:xfrm flipH="1" flipV="1">
            <a:off x="13970"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2" name="任意多边形: 形状 260"/>
          <p:cNvSpPr/>
          <p:nvPr>
            <p:custDataLst>
              <p:tags r:id="rId2"/>
            </p:custDataLst>
          </p:nvPr>
        </p:nvSpPr>
        <p:spPr>
          <a:xfrm>
            <a:off x="8740775"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3" name="斜纹 12"/>
          <p:cNvSpPr/>
          <p:nvPr>
            <p:custDataLst>
              <p:tags r:id="rId3"/>
            </p:custDataLst>
          </p:nvPr>
        </p:nvSpPr>
        <p:spPr>
          <a:xfrm rot="8100000">
            <a:off x="-244064" y="530208"/>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4" name="矩形: 圆角 1127"/>
          <p:cNvSpPr/>
          <p:nvPr>
            <p:custDataLst>
              <p:tags r:id="rId4"/>
            </p:custDataLst>
          </p:nvPr>
        </p:nvSpPr>
        <p:spPr>
          <a:xfrm>
            <a:off x="499512" y="1358359"/>
            <a:ext cx="6096847" cy="4836382"/>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15" name="矩形: 圆角 1128"/>
          <p:cNvSpPr/>
          <p:nvPr>
            <p:custDataLst>
              <p:tags r:id="rId5"/>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7" name="同心圆 262"/>
          <p:cNvSpPr/>
          <p:nvPr>
            <p:custDataLst>
              <p:tags r:id="rId6"/>
            </p:custDataLst>
          </p:nvPr>
        </p:nvSpPr>
        <p:spPr>
          <a:xfrm>
            <a:off x="744052" y="1592527"/>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057646" y="1701095"/>
            <a:ext cx="3899251" cy="3952121"/>
          </a:xfrm>
          <a:prstGeom prst="rect">
            <a:avLst/>
          </a:prstGeom>
          <a:blipFill dpi="0" rotWithShape="1">
            <a:blip r:embed="rId10"/>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1070907" y="1351514"/>
            <a:ext cx="5506833" cy="4708981"/>
          </a:xfrm>
          <a:prstGeom prst="rect">
            <a:avLst/>
          </a:prstGeom>
          <a:noFill/>
        </p:spPr>
        <p:txBody>
          <a:bodyPr wrap="square" rtlCol="0">
            <a:spAutoFit/>
          </a:bodyPr>
          <a:lstStyle/>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从</a:t>
            </a:r>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2 </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岁开始，同伴互动的频率增加，并越发复杂。帕顿（</a:t>
            </a:r>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M. B. Parten</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）提供了这段时间变化的经典描述。她描述了</a:t>
            </a:r>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2 </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4 </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岁儿童的六种社会性参与：无所用心的行为、旁观者行为、单独的游戏、平行游戏、联合游戏和合作游戏。无所用心的行为是一种无目的的活动，例如只是在房间里走动张望。旁观者行为指儿童只是在游戏圈外看别人活动，自己不参加进去，有时则发表一些口头意见。单独的游戏是不与他人发生直接关系的游戏。平行游戏表现为与其他儿童操作同样的玩具，但相互之间不直接交往。联合游戏是一种没有组织的共同游戏，有时相互之间互借玩具，产生一定的交往。合作游戏是有组织、有规则、有首领的共同活动。</a:t>
            </a:r>
            <a:endParaRPr lang="zh-CN" altLang="en-US" sz="4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6" name="矩形 5"/>
          <p:cNvSpPr/>
          <p:nvPr/>
        </p:nvSpPr>
        <p:spPr>
          <a:xfrm>
            <a:off x="445073" y="496694"/>
            <a:ext cx="2537874" cy="646331"/>
          </a:xfrm>
          <a:prstGeom prst="rect">
            <a:avLst/>
          </a:prstGeom>
        </p:spPr>
        <p:txBody>
          <a:bodyPr wrap="none">
            <a:spAutoFit/>
          </a:bodyPr>
          <a:lstStyle/>
          <a:p>
            <a:pPr defTabSz="914217"/>
            <a:r>
              <a:rPr lang="en-US" altLang="zh-CN" sz="3600" dirty="0">
                <a:solidFill>
                  <a:srgbClr val="00B050"/>
                </a:solidFill>
                <a:latin typeface="华文新魏" panose="02010800040101010101" pitchFamily="2" charset="-122"/>
                <a:ea typeface="华文新魏" panose="02010800040101010101" pitchFamily="2" charset="-122"/>
              </a:rPr>
              <a:t>2. </a:t>
            </a:r>
            <a:r>
              <a:rPr lang="zh-CN" altLang="en-US" sz="3600" dirty="0">
                <a:solidFill>
                  <a:srgbClr val="00B050"/>
                </a:solidFill>
                <a:latin typeface="华文新魏" panose="02010800040101010101" pitchFamily="2" charset="-122"/>
                <a:ea typeface="华文新魏" panose="02010800040101010101" pitchFamily="2" charset="-122"/>
              </a:rPr>
              <a:t>童年早期</a:t>
            </a:r>
          </a:p>
        </p:txBody>
      </p:sp>
    </p:spTree>
    <p:extLst>
      <p:ext uri="{BB962C8B-B14F-4D97-AF65-F5344CB8AC3E}">
        <p14:creationId xmlns:p14="http://schemas.microsoft.com/office/powerpoint/2010/main" val="28704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heel(1)">
                                      <p:cBhvr>
                                        <p:cTn id="13" dur="2000"/>
                                        <p:tgtEl>
                                          <p:spTgt spid="18"/>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2000"/>
                                        <p:tgtEl>
                                          <p:spTgt spid="1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heel(1)">
                                      <p:cBhvr>
                                        <p:cTn id="28" dur="2000"/>
                                        <p:tgtEl>
                                          <p:spTgt spid="15"/>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heel(1)">
                                      <p:cBhvr>
                                        <p:cTn id="31" dur="2000"/>
                                        <p:tgtEl>
                                          <p:spTgt spid="17"/>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heel(1)">
                                      <p:cBhvr>
                                        <p:cTn id="3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7" grpId="0" animBg="1"/>
      <p:bldP spid="3" grpId="0" animBg="1"/>
      <p:bldP spid="16"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629DAA11-B163-4C20-82EA-D55BA3D12C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7" name="五边形 6"/>
          <p:cNvSpPr/>
          <p:nvPr/>
        </p:nvSpPr>
        <p:spPr bwMode="auto">
          <a:xfrm>
            <a:off x="0" y="287432"/>
            <a:ext cx="4261899" cy="611064"/>
          </a:xfrm>
          <a:prstGeom prst="homePlate">
            <a:avLst/>
          </a:prstGeom>
          <a:ln>
            <a:no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545527" y="3413851"/>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17649" y="808066"/>
            <a:ext cx="6103192" cy="2646878"/>
          </a:xfrm>
          <a:prstGeom prst="rect">
            <a:avLst/>
          </a:prstGeom>
          <a:noFill/>
        </p:spPr>
        <p:txBody>
          <a:bodyPr wrap="square" rtlCol="0">
            <a:spAutoFit/>
          </a:bodyPr>
          <a:lstStyle/>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同伴交往是学前儿童积极情感的重要后盾</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韦斯（</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Weiss</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提出的社会需求理论假设“个体在与他人不同的关系中寻求特殊的社会支持，不同类型的关系提供了不同的社会支持功能，满足不同的社会需求。”儿童与儿童之间良好的交往关系，能和良好的亲子关系一样，使儿童产生安全感和归属感，成为儿童的一种情感依赖，对学前儿童具有重要的情感支持作用。</a:t>
            </a:r>
          </a:p>
          <a:p>
            <a:pPr defTabSz="914217"/>
            <a:endParaRPr lang="zh-CN" altLang="en-US"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029740" y="3690113"/>
            <a:ext cx="6096000" cy="2369880"/>
          </a:xfrm>
          <a:prstGeom prst="rect">
            <a:avLst/>
          </a:prstGeom>
        </p:spPr>
        <p:txBody>
          <a:bodyPr>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同伴交往有利于儿童社会能力和社会技能的提高，促进其社会行为向友好积极的方</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向发展皮亚杰认为，正是产生于同伴关系中的合作与情感共鸣使儿童获得了关于社会的更广阔的认知视野。在与同伴交往的过程中，幼儿会通过游戏和活动，提高交往能</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力，掌握交往技巧，拥有更好的社会适应能力。在同伴交往中，同伴的反馈有助于儿童的社会行为向积极、友好的方向发展。</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9" name="矩形 8">
            <a:extLst>
              <a:ext uri="{FF2B5EF4-FFF2-40B4-BE49-F238E27FC236}">
                <a16:creationId xmlns:a16="http://schemas.microsoft.com/office/drawing/2014/main" id="{86BF7783-E7EC-4E25-8371-BA64DBB9C783}"/>
              </a:ext>
            </a:extLst>
          </p:cNvPr>
          <p:cNvSpPr/>
          <p:nvPr/>
        </p:nvSpPr>
        <p:spPr>
          <a:xfrm>
            <a:off x="6901731" y="620201"/>
            <a:ext cx="4470545" cy="2599573"/>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6" name="矩形 5"/>
          <p:cNvSpPr/>
          <p:nvPr/>
        </p:nvSpPr>
        <p:spPr>
          <a:xfrm>
            <a:off x="2205" y="311287"/>
            <a:ext cx="3775393" cy="523220"/>
          </a:xfrm>
          <a:prstGeom prst="rect">
            <a:avLst/>
          </a:prstGeom>
        </p:spPr>
        <p:txBody>
          <a:bodyPr wrap="none">
            <a:spAutoFit/>
          </a:bodyPr>
          <a:lstStyle/>
          <a:p>
            <a:pPr defTabSz="914217"/>
            <a:r>
              <a:rPr lang="zh-CN" altLang="en-US" sz="2800" dirty="0">
                <a:solidFill>
                  <a:srgbClr val="FF0000"/>
                </a:solidFill>
                <a:latin typeface="华文新魏" panose="02010800040101010101" pitchFamily="2" charset="-122"/>
                <a:ea typeface="华文新魏" panose="02010800040101010101" pitchFamily="2" charset="-122"/>
              </a:rPr>
              <a:t>（二）同伴交往的意义</a:t>
            </a:r>
          </a:p>
        </p:txBody>
      </p:sp>
    </p:spTree>
    <p:extLst>
      <p:ext uri="{BB962C8B-B14F-4D97-AF65-F5344CB8AC3E}">
        <p14:creationId xmlns:p14="http://schemas.microsoft.com/office/powerpoint/2010/main" val="4167201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ircle(in)">
                                      <p:cBhvr>
                                        <p:cTn id="10" dur="2000"/>
                                        <p:tgtEl>
                                          <p:spTgt spid="1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par>
                                <p:cTn id="14" presetID="6"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ircle(in)">
                                      <p:cBhvr>
                                        <p:cTn id="16" dur="2000"/>
                                        <p:tgtEl>
                                          <p:spTgt spid="11"/>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16" grpId="0"/>
      <p:bldP spid="5" grpId="0"/>
      <p:bldP spid="9"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B2B708FD-248A-40A7-8E8C-0D25A9ED5B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784067" y="3433677"/>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37457" y="448244"/>
            <a:ext cx="5748927" cy="2985433"/>
          </a:xfrm>
          <a:prstGeom prst="rect">
            <a:avLst/>
          </a:prstGeom>
          <a:noFill/>
        </p:spPr>
        <p:txBody>
          <a:bodyPr wrap="square" rtlCol="0">
            <a:spAutoFit/>
          </a:bodyPr>
          <a:lstStyle/>
          <a:p>
            <a:pPr defTabSz="914217"/>
            <a:r>
              <a:rPr lang="en-US" altLang="zh-CN" sz="2400" dirty="0">
                <a:solidFill>
                  <a:srgbClr val="00B0F0"/>
                </a:solidFill>
                <a:latin typeface="华文新魏" panose="02010800040101010101" pitchFamily="2" charset="-122"/>
                <a:ea typeface="华文新魏" panose="02010800040101010101" pitchFamily="2" charset="-122"/>
              </a:rPr>
              <a:t>3. </a:t>
            </a:r>
            <a:r>
              <a:rPr lang="zh-CN" altLang="en-US" sz="2400" dirty="0">
                <a:solidFill>
                  <a:srgbClr val="00B0F0"/>
                </a:solidFill>
                <a:latin typeface="华文新魏" panose="02010800040101010101" pitchFamily="2" charset="-122"/>
                <a:ea typeface="华文新魏" panose="02010800040101010101" pitchFamily="2" charset="-122"/>
              </a:rPr>
              <a:t>同伴交往促进幼儿认知能力的发展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皮亚杰认为，幼儿同伴交往是影响幼儿认知发展的一个重要因素。同伴交往为儿童提供了分享知识经验、相互模仿、学习的重要机会。同伴交往也为儿童提供了大量</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的同伴交流、直接教导、协商、讨论的机会，儿童常在一起探索物体的多种用途或问题的多种解决方式。通过同伴交往，在交往活动和游戏中，幼儿可以学到社会知识和社会规则。这些都非常有助于儿童扩展知识、丰富认知，发展自己的思考、操作和解决问题的能力。</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p:txBody>
      </p:sp>
      <p:sp>
        <p:nvSpPr>
          <p:cNvPr id="5" name="矩形 4"/>
          <p:cNvSpPr/>
          <p:nvPr/>
        </p:nvSpPr>
        <p:spPr>
          <a:xfrm>
            <a:off x="6093797" y="3648384"/>
            <a:ext cx="6096000" cy="2492990"/>
          </a:xfrm>
          <a:prstGeom prst="rect">
            <a:avLst/>
          </a:prstGeom>
        </p:spPr>
        <p:txBody>
          <a:bodyPr>
            <a:spAutoFit/>
          </a:bodyPr>
          <a:lstStyle/>
          <a:p>
            <a:pPr defTabSz="914217"/>
            <a:r>
              <a:rPr lang="en-US" altLang="zh-CN" sz="2400" dirty="0">
                <a:solidFill>
                  <a:srgbClr val="00B0F0"/>
                </a:solidFill>
                <a:latin typeface="华文新魏" panose="02010800040101010101" pitchFamily="2" charset="-122"/>
                <a:ea typeface="华文新魏" panose="02010800040101010101" pitchFamily="2" charset="-122"/>
              </a:rPr>
              <a:t>4. </a:t>
            </a:r>
            <a:r>
              <a:rPr lang="zh-CN" altLang="en-US" sz="2400" dirty="0">
                <a:solidFill>
                  <a:srgbClr val="00B0F0"/>
                </a:solidFill>
                <a:latin typeface="华文新魏" panose="02010800040101010101" pitchFamily="2" charset="-122"/>
                <a:ea typeface="华文新魏" panose="02010800040101010101" pitchFamily="2" charset="-122"/>
              </a:rPr>
              <a:t>同伴交往有助于儿童自我概念和人格的发展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儿童通过与同伴的比较进行自我认知。同伴的行为和活动就像一面“镜子”，为儿童提供自我评价的参照，使儿童能够通过对照更好地认识自己，对自身的能力做出</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判断。良好的同伴关系可以促进人格的健康发展，甚至在儿童处于不利的发展状况下，可以抵消不良环境对其发展的影响。</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12" name="矩形 11">
            <a:extLst>
              <a:ext uri="{FF2B5EF4-FFF2-40B4-BE49-F238E27FC236}">
                <a16:creationId xmlns:a16="http://schemas.microsoft.com/office/drawing/2014/main" id="{86BF7783-E7EC-4E25-8371-BA64DBB9C783}"/>
              </a:ext>
            </a:extLst>
          </p:cNvPr>
          <p:cNvSpPr/>
          <p:nvPr/>
        </p:nvSpPr>
        <p:spPr>
          <a:xfrm>
            <a:off x="6628275" y="347841"/>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3144472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heel(1)">
                                      <p:cBhvr>
                                        <p:cTn id="13" dur="2000"/>
                                        <p:tgtEl>
                                          <p:spTgt spid="12"/>
                                        </p:tgtEl>
                                      </p:cBhvr>
                                    </p:animEffect>
                                  </p:childTnLst>
                                </p:cTn>
                              </p:par>
                              <p:par>
                                <p:cTn id="14" presetID="21" presetClass="entr" presetSubtype="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2000"/>
                                        <p:tgtEl>
                                          <p:spTgt spid="9"/>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5C53D7F-81DF-493C-8728-85F828323F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5" name="矩形 4"/>
          <p:cNvSpPr/>
          <p:nvPr/>
        </p:nvSpPr>
        <p:spPr bwMode="auto">
          <a:xfrm>
            <a:off x="0" y="0"/>
            <a:ext cx="4110824" cy="6858000"/>
          </a:xfrm>
          <a:prstGeom prst="rect">
            <a:avLst/>
          </a:prstGeom>
          <a:solidFill>
            <a:srgbClr val="92D050">
              <a:alpha val="43000"/>
            </a:srgbClr>
          </a:solidFill>
          <a:ln>
            <a:noFill/>
          </a:ln>
        </p:spPr>
        <p:txBody>
          <a:bodyPr vert="horz" wrap="square" lIns="91440" tIns="45720" rIns="91440" bIns="45720" numCol="1" rtlCol="0" anchor="t" anchorCtr="0" compatLnSpc="1"/>
          <a:lstStyle/>
          <a:p>
            <a:pPr defTabSz="914217"/>
            <a:endParaRPr lang="zh-CN" altLang="en-US" dirty="0">
              <a:solidFill>
                <a:srgbClr val="FF0000"/>
              </a:solidFill>
              <a:latin typeface="华文新魏" panose="02010800040101010101" pitchFamily="2" charset="-122"/>
              <a:ea typeface="华文新魏" panose="0201080004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48894" y="2671636"/>
            <a:ext cx="2619092" cy="1949249"/>
          </a:xfrm>
          <a:prstGeom prst="rect">
            <a:avLst/>
          </a:prstGeom>
          <a:blipFill dpi="0" rotWithShape="1">
            <a:blip r:embed="rId5"/>
            <a:srcRect/>
            <a:stretch>
              <a:fillRect/>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601657" y="1151377"/>
            <a:ext cx="6937763" cy="4501840"/>
          </a:xfrm>
          <a:prstGeom prst="rect">
            <a:avLst/>
          </a:prstGeom>
          <a:noFill/>
        </p:spPr>
        <p:txBody>
          <a:bodyPr wrap="square" rtlCol="0">
            <a:spAutoFit/>
          </a:bodyPr>
          <a:lstStyle/>
          <a:p>
            <a:pPr defTabSz="914217"/>
            <a:endParaRPr lang="en-US" altLang="zh-CN" sz="2400" dirty="0">
              <a:solidFill>
                <a:srgbClr val="00B0F0"/>
              </a:solidFill>
              <a:latin typeface="华文新魏" panose="02010800040101010101" pitchFamily="2" charset="-122"/>
              <a:ea typeface="华文新魏" panose="02010800040101010101" pitchFamily="2" charset="-122"/>
            </a:endParaRPr>
          </a:p>
          <a:p>
            <a:pPr defTabSz="914217"/>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帕顿的研究</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帕顿（</a:t>
            </a:r>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M. B. Parten</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1932</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）对</a:t>
            </a:r>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40 </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个孩子所进行的游戏观察研究是学前期幼儿社会交往的经典研究。她提出了六种社会性参与活动，代表着幼儿发展的不同水平。按照儿童的发展水平，这六种类型依次为无所用心的行为、旁观者行为、单独的游戏、平行游戏、联合游戏和合作游戏。</a:t>
            </a:r>
          </a:p>
          <a:p>
            <a:pPr defTabSz="914217"/>
            <a:endParaRPr lang="en-US" altLang="zh-CN" sz="2400" dirty="0">
              <a:solidFill>
                <a:srgbClr val="00B0F0"/>
              </a:solidFill>
              <a:latin typeface="华文新魏" panose="02010800040101010101" pitchFamily="2" charset="-122"/>
              <a:ea typeface="华文新魏" panose="02010800040101010101" pitchFamily="2" charset="-122"/>
            </a:endParaRPr>
          </a:p>
          <a:p>
            <a:pPr defTabSz="914217"/>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庞丽娟的研究</a:t>
            </a:r>
          </a:p>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）研究方法</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主要运用“同伴现场提名法”，也就是通过同伴对儿童的提名情况，了解某一儿</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童在同伴社交中的地位。</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6" name="矩形 5"/>
          <p:cNvSpPr/>
          <p:nvPr/>
        </p:nvSpPr>
        <p:spPr>
          <a:xfrm>
            <a:off x="116419" y="1375777"/>
            <a:ext cx="3877985" cy="584775"/>
          </a:xfrm>
          <a:prstGeom prst="rect">
            <a:avLst/>
          </a:prstGeom>
        </p:spPr>
        <p:txBody>
          <a:bodyPr wrap="none">
            <a:spAutoFit/>
          </a:bodyPr>
          <a:lstStyle/>
          <a:p>
            <a:pPr defTabSz="914217"/>
            <a:r>
              <a:rPr lang="zh-CN" altLang="en-US" sz="3200" dirty="0">
                <a:solidFill>
                  <a:srgbClr val="FF0000"/>
                </a:solidFill>
                <a:latin typeface="华文新魏" panose="02010800040101010101" pitchFamily="2" charset="-122"/>
                <a:ea typeface="华文新魏" panose="02010800040101010101" pitchFamily="2" charset="-122"/>
              </a:rPr>
              <a:t>（三）同伴关系类型</a:t>
            </a:r>
          </a:p>
        </p:txBody>
      </p:sp>
      <p:sp>
        <p:nvSpPr>
          <p:cNvPr id="11" name="任意多边形: 形状 260"/>
          <p:cNvSpPr/>
          <p:nvPr>
            <p:custDataLst>
              <p:tags r:id="rId1"/>
            </p:custDataLst>
          </p:nvPr>
        </p:nvSpPr>
        <p:spPr>
          <a:xfrm rot="16200000">
            <a:off x="8791277" y="-1734654"/>
            <a:ext cx="1659775" cy="5137265"/>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D0EBB4"/>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Tree>
    <p:extLst>
      <p:ext uri="{BB962C8B-B14F-4D97-AF65-F5344CB8AC3E}">
        <p14:creationId xmlns:p14="http://schemas.microsoft.com/office/powerpoint/2010/main" val="336357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16" grpId="0"/>
      <p:bldP spid="6" grpId="0"/>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582D5E74-01FF-4FF0-ADA5-5E0E0E782F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531809"/>
            <a:ext cx="12192000" cy="1368490"/>
          </a:xfrm>
          <a:prstGeom prst="rect">
            <a:avLst/>
          </a:prstGeom>
        </p:spPr>
      </p:pic>
      <p:sp>
        <p:nvSpPr>
          <p:cNvPr id="9" name="Freeform 53"/>
          <p:cNvSpPr/>
          <p:nvPr>
            <p:custDataLst>
              <p:tags r:id="rId1"/>
            </p:custDataLst>
          </p:nvPr>
        </p:nvSpPr>
        <p:spPr bwMode="auto">
          <a:xfrm rot="5400000">
            <a:off x="5929807" y="3397931"/>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38807" y="148390"/>
            <a:ext cx="1251665" cy="948889"/>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84025" y="1237422"/>
            <a:ext cx="11172587" cy="4616648"/>
          </a:xfrm>
          <a:prstGeom prst="rect">
            <a:avLst/>
          </a:prstGeom>
          <a:noFill/>
        </p:spPr>
        <p:txBody>
          <a:bodyPr wrap="square" rtlCol="0">
            <a:spAutoFit/>
          </a:bodyPr>
          <a:lstStyle/>
          <a:p>
            <a:pPr defTabSz="914217"/>
            <a:endParaRPr lang="en-US" altLang="zh-CN" dirty="0">
              <a:solidFill>
                <a:srgbClr val="FF0000"/>
              </a:solidFill>
              <a:latin typeface="华文新魏" panose="02010800040101010101" pitchFamily="2" charset="-122"/>
              <a:ea typeface="华文新魏" panose="02010800040101010101" pitchFamily="2" charset="-122"/>
            </a:endParaRPr>
          </a:p>
          <a:p>
            <a:pPr defTabSz="914217"/>
            <a:r>
              <a:rPr lang="zh-CN" altLang="en-US" dirty="0">
                <a:solidFill>
                  <a:srgbClr val="FF0000"/>
                </a:solidFill>
                <a:latin typeface="华文新魏" panose="02010800040101010101" pitchFamily="2" charset="-122"/>
                <a:ea typeface="华文新魏" panose="02010800040101010101" pitchFamily="2" charset="-122"/>
              </a:rPr>
              <a:t>①受欢迎型。</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受欢迎的幼儿得到较多的正提名和较少的负提名。他们情绪稳定，反应敏捷，活动的强度和速度适中，在交往中积极主动。</a:t>
            </a:r>
          </a:p>
          <a:p>
            <a:pPr defTabSz="914217"/>
            <a:endParaRPr lang="en-US" altLang="zh-CN" dirty="0">
              <a:solidFill>
                <a:srgbClr val="FF0000"/>
              </a:solidFill>
              <a:latin typeface="华文新魏" panose="02010800040101010101" pitchFamily="2" charset="-122"/>
              <a:ea typeface="华文新魏" panose="02010800040101010101" pitchFamily="2" charset="-122"/>
            </a:endParaRPr>
          </a:p>
          <a:p>
            <a:pPr defTabSz="914217"/>
            <a:endParaRPr lang="en-US" altLang="zh-CN" dirty="0">
              <a:solidFill>
                <a:srgbClr val="FF0000"/>
              </a:solidFill>
              <a:latin typeface="华文新魏" panose="02010800040101010101" pitchFamily="2" charset="-122"/>
              <a:ea typeface="华文新魏" panose="02010800040101010101" pitchFamily="2" charset="-122"/>
            </a:endParaRPr>
          </a:p>
          <a:p>
            <a:pPr defTabSz="914217"/>
            <a:r>
              <a:rPr lang="zh-CN" altLang="en-US" dirty="0">
                <a:solidFill>
                  <a:srgbClr val="FF0000"/>
                </a:solidFill>
                <a:latin typeface="华文新魏" panose="02010800040101010101" pitchFamily="2" charset="-122"/>
                <a:ea typeface="华文新魏" panose="02010800040101010101" pitchFamily="2" charset="-122"/>
              </a:rPr>
              <a:t>②被拒绝型。</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被拒绝型幼儿得到较少的正提名，却有较多的负提名。这些幼儿情绪不稳定，爱冲动，其活动的强度大，速度较快，特别好动，较外向，注意力易分散，坚持性差。</a:t>
            </a:r>
            <a:endParaRPr lang="zh-CN" altLang="en-US"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endParaRPr lang="en-US" altLang="zh-CN" dirty="0">
              <a:solidFill>
                <a:srgbClr val="FF0000"/>
              </a:solidFill>
              <a:latin typeface="华文新魏" panose="02010800040101010101" pitchFamily="2" charset="-122"/>
              <a:ea typeface="华文新魏" panose="02010800040101010101" pitchFamily="2" charset="-122"/>
            </a:endParaRPr>
          </a:p>
          <a:p>
            <a:pPr defTabSz="914217"/>
            <a:endParaRPr lang="en-US" altLang="zh-CN" dirty="0">
              <a:solidFill>
                <a:srgbClr val="FF0000"/>
              </a:solidFill>
              <a:latin typeface="华文新魏" panose="02010800040101010101" pitchFamily="2" charset="-122"/>
              <a:ea typeface="华文新魏" panose="02010800040101010101" pitchFamily="2" charset="-122"/>
            </a:endParaRPr>
          </a:p>
          <a:p>
            <a:pPr defTabSz="914217"/>
            <a:r>
              <a:rPr lang="zh-CN" altLang="en-US" dirty="0">
                <a:solidFill>
                  <a:srgbClr val="FF0000"/>
                </a:solidFill>
                <a:latin typeface="华文新魏" panose="02010800040101010101" pitchFamily="2" charset="-122"/>
                <a:ea typeface="华文新魏" panose="02010800040101010101" pitchFamily="2" charset="-122"/>
              </a:rPr>
              <a:t>③被忽视型。</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被忽视型幼儿只得到很少的正提名和负提名。与其他幼儿不同的是，这些幼儿不大喜欢与他人交往，他们平时很安静，常常独处或独自活动，在交往</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中表现出退缩或畏缩，很少表现出主动、友好的行为，也很少表现出不友好、攻击性行为。</a:t>
            </a:r>
          </a:p>
          <a:p>
            <a:pPr defTabSz="914217"/>
            <a:endParaRPr lang="en-US" altLang="zh-CN" dirty="0">
              <a:solidFill>
                <a:srgbClr val="FF0000"/>
              </a:solidFill>
              <a:latin typeface="华文新魏" panose="02010800040101010101" pitchFamily="2" charset="-122"/>
              <a:ea typeface="华文新魏" panose="02010800040101010101" pitchFamily="2" charset="-122"/>
            </a:endParaRPr>
          </a:p>
          <a:p>
            <a:pPr defTabSz="914217"/>
            <a:endParaRPr lang="en-US" altLang="zh-CN" dirty="0">
              <a:solidFill>
                <a:srgbClr val="FF0000"/>
              </a:solidFill>
              <a:latin typeface="华文新魏" panose="02010800040101010101" pitchFamily="2" charset="-122"/>
              <a:ea typeface="华文新魏" panose="02010800040101010101" pitchFamily="2" charset="-122"/>
            </a:endParaRPr>
          </a:p>
          <a:p>
            <a:pPr defTabSz="914217"/>
            <a:r>
              <a:rPr lang="zh-CN" altLang="en-US" dirty="0">
                <a:solidFill>
                  <a:srgbClr val="FF0000"/>
                </a:solidFill>
                <a:latin typeface="华文新魏" panose="02010800040101010101" pitchFamily="2" charset="-122"/>
                <a:ea typeface="华文新魏" panose="02010800040101010101" pitchFamily="2" charset="-122"/>
              </a:rPr>
              <a:t>④一般型。</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一般型幼儿得到平均的正提名与负提名，他们在同伴提名中没有获得极端的分数（最喜欢或最不喜欢）。这些幼儿在同伴群体中处于中间的位置，既不是特别主动、友好，也不是特别被动、惹人讨厌；同伴们大多不是特别喜爱、接纳他们，也不会特别拒绝、忽视他们。这类幼儿能够参与同伴交流、游戏，但表现不是很突出。</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5" name="矩形 4"/>
          <p:cNvSpPr/>
          <p:nvPr/>
        </p:nvSpPr>
        <p:spPr>
          <a:xfrm>
            <a:off x="2315025" y="290280"/>
            <a:ext cx="4112023" cy="584775"/>
          </a:xfrm>
          <a:prstGeom prst="rect">
            <a:avLst/>
          </a:prstGeom>
        </p:spPr>
        <p:txBody>
          <a:bodyPr wrap="none">
            <a:spAutoFit/>
          </a:bodyPr>
          <a:lstStyle/>
          <a:p>
            <a:pPr defTabSz="914217"/>
            <a:r>
              <a:rPr lang="zh-CN" altLang="en-US" sz="3200" dirty="0">
                <a:solidFill>
                  <a:srgbClr val="00B050"/>
                </a:solidFill>
                <a:latin typeface="华文新魏" panose="02010800040101010101" pitchFamily="2" charset="-122"/>
                <a:ea typeface="华文新魏" panose="02010800040101010101" pitchFamily="2" charset="-122"/>
              </a:rPr>
              <a:t>（</a:t>
            </a:r>
            <a:r>
              <a:rPr lang="en-US" altLang="zh-CN" sz="3200" dirty="0">
                <a:solidFill>
                  <a:srgbClr val="00B050"/>
                </a:solidFill>
                <a:latin typeface="华文新魏" panose="02010800040101010101" pitchFamily="2" charset="-122"/>
                <a:ea typeface="华文新魏" panose="02010800040101010101" pitchFamily="2" charset="-122"/>
              </a:rPr>
              <a:t>2</a:t>
            </a:r>
            <a:r>
              <a:rPr lang="zh-CN" altLang="en-US" sz="3200" dirty="0">
                <a:solidFill>
                  <a:srgbClr val="00B050"/>
                </a:solidFill>
                <a:latin typeface="华文新魏" panose="02010800040101010101" pitchFamily="2" charset="-122"/>
                <a:ea typeface="华文新魏" panose="02010800040101010101" pitchFamily="2" charset="-122"/>
              </a:rPr>
              <a:t>）同伴交往的类型</a:t>
            </a:r>
          </a:p>
        </p:txBody>
      </p:sp>
    </p:spTree>
    <p:extLst>
      <p:ext uri="{BB962C8B-B14F-4D97-AF65-F5344CB8AC3E}">
        <p14:creationId xmlns:p14="http://schemas.microsoft.com/office/powerpoint/2010/main" val="2526843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par>
                                <p:cTn id="11" presetID="16" presetClass="entr" presetSubtype="21"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6"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6" name="Shape 18"/>
          <p:cNvSpPr/>
          <p:nvPr/>
        </p:nvSpPr>
        <p:spPr>
          <a:xfrm>
            <a:off x="4427947" y="1687094"/>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10" name="Shape 18"/>
          <p:cNvSpPr/>
          <p:nvPr/>
        </p:nvSpPr>
        <p:spPr>
          <a:xfrm>
            <a:off x="4427945" y="993086"/>
            <a:ext cx="4228121"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35" name="矩形 34"/>
          <p:cNvSpPr/>
          <p:nvPr/>
        </p:nvSpPr>
        <p:spPr>
          <a:xfrm>
            <a:off x="2266014" y="1710079"/>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4799" dirty="0">
                <a:solidFill>
                  <a:srgbClr val="519B5C"/>
                </a:solidFill>
                <a:latin typeface="华文新魏" panose="02010800040101010101" pitchFamily="2" charset="-122"/>
                <a:ea typeface="华文新魏" panose="02010800040101010101" pitchFamily="2" charset="-122"/>
              </a:rPr>
              <a:t>目录</a:t>
            </a:r>
            <a:r>
              <a:rPr kumimoji="1" lang="en-US" altLang="zh-CN" sz="4399" dirty="0">
                <a:solidFill>
                  <a:srgbClr val="519B5C"/>
                </a:solidFill>
                <a:latin typeface="华文新魏" panose="02010800040101010101" pitchFamily="2" charset="-122"/>
                <a:ea typeface="华文新魏" panose="02010800040101010101" pitchFamily="2" charset="-122"/>
              </a:rPr>
              <a:t>/</a:t>
            </a:r>
          </a:p>
          <a:p>
            <a:pPr algn="ctr" defTabSz="914217"/>
            <a:r>
              <a:rPr kumimoji="1" lang="en-US" altLang="zh-CN" sz="2000" dirty="0">
                <a:solidFill>
                  <a:srgbClr val="519B5C"/>
                </a:solidFill>
                <a:latin typeface="华文新魏" panose="02010800040101010101" pitchFamily="2" charset="-122"/>
                <a:ea typeface="华文新魏" panose="02010800040101010101" pitchFamily="2" charset="-122"/>
              </a:rPr>
              <a:t>DIRECTORY</a:t>
            </a:r>
          </a:p>
        </p:txBody>
      </p:sp>
      <p:sp>
        <p:nvSpPr>
          <p:cNvPr id="37" name="文本框 3"/>
          <p:cNvSpPr txBox="1"/>
          <p:nvPr/>
        </p:nvSpPr>
        <p:spPr>
          <a:xfrm>
            <a:off x="3681453" y="1006891"/>
            <a:ext cx="5687729"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学前儿童社会性发展的概述</a:t>
            </a:r>
            <a:endParaRPr kumimoji="1"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54" name="文本框 4"/>
          <p:cNvSpPr txBox="1"/>
          <p:nvPr/>
        </p:nvSpPr>
        <p:spPr>
          <a:xfrm>
            <a:off x="4284697" y="1655875"/>
            <a:ext cx="4531815"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学前儿童的人际关系</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
        <p:nvSpPr>
          <p:cNvPr id="20" name="Shape 18">
            <a:extLst>
              <a:ext uri="{FF2B5EF4-FFF2-40B4-BE49-F238E27FC236}">
                <a16:creationId xmlns:a16="http://schemas.microsoft.com/office/drawing/2014/main" id="{F3DABAB1-9756-4E2C-B8BB-43EDBC1184BD}"/>
              </a:ext>
            </a:extLst>
          </p:cNvPr>
          <p:cNvSpPr/>
          <p:nvPr/>
        </p:nvSpPr>
        <p:spPr>
          <a:xfrm>
            <a:off x="4411258" y="2388108"/>
            <a:ext cx="4228119"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21" name="文本框 7">
            <a:extLst>
              <a:ext uri="{FF2B5EF4-FFF2-40B4-BE49-F238E27FC236}">
                <a16:creationId xmlns:a16="http://schemas.microsoft.com/office/drawing/2014/main" id="{664C0042-AF0E-41FD-9F30-372EC29C8C01}"/>
              </a:ext>
            </a:extLst>
          </p:cNvPr>
          <p:cNvSpPr txBox="1"/>
          <p:nvPr/>
        </p:nvSpPr>
        <p:spPr>
          <a:xfrm>
            <a:off x="4164861" y="2388657"/>
            <a:ext cx="4720913"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学前儿童的社会性行为</a:t>
            </a:r>
          </a:p>
        </p:txBody>
      </p:sp>
      <p:sp>
        <p:nvSpPr>
          <p:cNvPr id="28" name="Shape 18">
            <a:extLst>
              <a:ext uri="{FF2B5EF4-FFF2-40B4-BE49-F238E27FC236}">
                <a16:creationId xmlns:a16="http://schemas.microsoft.com/office/drawing/2014/main" id="{D7F0F928-547F-4F53-8699-FEA5C361788D}"/>
              </a:ext>
            </a:extLst>
          </p:cNvPr>
          <p:cNvSpPr/>
          <p:nvPr/>
        </p:nvSpPr>
        <p:spPr>
          <a:xfrm>
            <a:off x="4427947" y="3048854"/>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29" name="文本框 4">
            <a:extLst>
              <a:ext uri="{FF2B5EF4-FFF2-40B4-BE49-F238E27FC236}">
                <a16:creationId xmlns:a16="http://schemas.microsoft.com/office/drawing/2014/main" id="{1654F680-B394-4CD1-850A-9D9C98B3A7ED}"/>
              </a:ext>
            </a:extLst>
          </p:cNvPr>
          <p:cNvSpPr txBox="1"/>
          <p:nvPr/>
        </p:nvSpPr>
        <p:spPr>
          <a:xfrm>
            <a:off x="4259410" y="3094182"/>
            <a:ext cx="4531815"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学前儿童的性别角色</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14:presetBounceEnd="5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50000">
                                          <p:cBhvr additive="base">
                                            <p:cTn id="41"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14:presetBounceEnd="50000">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14:bounceEnd="50000">
                                          <p:cBhvr additive="base">
                                            <p:cTn id="45"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50000">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14:bounceEnd="50000">
                                          <p:cBhvr additive="base">
                                            <p:cTn id="4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14:presetBounceEnd="50000">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14:bounceEnd="50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250"/>
                                            <p:tgtEl>
                                              <p:spTgt spid="29"/>
                                            </p:tgtEl>
                                          </p:cBhvr>
                                        </p:animEffect>
                                        <p:anim calcmode="lin" valueType="num">
                                          <p:cBhvr>
                                            <p:cTn id="77" dur="250" fill="hold"/>
                                            <p:tgtEl>
                                              <p:spTgt spid="29"/>
                                            </p:tgtEl>
                                            <p:attrNameLst>
                                              <p:attrName>ppt_x</p:attrName>
                                            </p:attrNameLst>
                                          </p:cBhvr>
                                          <p:tavLst>
                                            <p:tav tm="0">
                                              <p:val>
                                                <p:strVal val="#ppt_x"/>
                                              </p:val>
                                            </p:tav>
                                            <p:tav tm="100000">
                                              <p:val>
                                                <p:strVal val="#ppt_x"/>
                                              </p:val>
                                            </p:tav>
                                          </p:tavLst>
                                        </p:anim>
                                        <p:anim calcmode="lin" valueType="num">
                                          <p:cBhvr>
                                            <p:cTn id="78"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250"/>
                                            <p:tgtEl>
                                              <p:spTgt spid="29"/>
                                            </p:tgtEl>
                                          </p:cBhvr>
                                        </p:animEffect>
                                        <p:anim calcmode="lin" valueType="num">
                                          <p:cBhvr>
                                            <p:cTn id="77" dur="250" fill="hold"/>
                                            <p:tgtEl>
                                              <p:spTgt spid="29"/>
                                            </p:tgtEl>
                                            <p:attrNameLst>
                                              <p:attrName>ppt_x</p:attrName>
                                            </p:attrNameLst>
                                          </p:cBhvr>
                                          <p:tavLst>
                                            <p:tav tm="0">
                                              <p:val>
                                                <p:strVal val="#ppt_x"/>
                                              </p:val>
                                            </p:tav>
                                            <p:tav tm="100000">
                                              <p:val>
                                                <p:strVal val="#ppt_x"/>
                                              </p:val>
                                            </p:tav>
                                          </p:tavLst>
                                        </p:anim>
                                        <p:anim calcmode="lin" valueType="num">
                                          <p:cBhvr>
                                            <p:cTn id="78" dur="250" fill="hold"/>
                                            <p:tgtEl>
                                              <p:spTgt spid="29"/>
                                            </p:tgtEl>
                                            <p:attrNameLst>
                                              <p:attrName>ppt_y</p:attrName>
                                            </p:attrNameLst>
                                          </p:cBhvr>
                                          <p:tavLst>
                                            <p:tav tm="0">
                                              <p:val>
                                                <p:strVal val="#ppt_y+.1"/>
                                              </p:val>
                                            </p:tav>
                                            <p:tav tm="100000">
                                              <p:val>
                                                <p:strVal val="#ppt_y"/>
                                              </p:val>
                                            </p:tav>
                                          </p:tavLst>
                                        </p:anim>
                                      </p:childTnLst>
                                    </p:cTn>
                                  </p:par>
                                </p:childTnLst>
                              </p:cTn>
                            </p:par>
                            <p:par>
                              <p:cTn id="79" fill="hold">
                                <p:stCondLst>
                                  <p:cond delay="5250"/>
                                </p:stCondLst>
                                <p:childTnLst>
                                  <p:par>
                                    <p:cTn id="80" presetID="53" presetClass="entr" presetSubtype="16"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5750"/>
                                </p:stCondLst>
                                <p:childTnLst>
                                  <p:par>
                                    <p:cTn id="86" presetID="42" presetClass="entr" presetSubtype="0"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250"/>
                                            <p:tgtEl>
                                              <p:spTgt spid="31"/>
                                            </p:tgtEl>
                                          </p:cBhvr>
                                        </p:animEffect>
                                        <p:anim calcmode="lin" valueType="num">
                                          <p:cBhvr>
                                            <p:cTn id="89" dur="250" fill="hold"/>
                                            <p:tgtEl>
                                              <p:spTgt spid="31"/>
                                            </p:tgtEl>
                                            <p:attrNameLst>
                                              <p:attrName>ppt_x</p:attrName>
                                            </p:attrNameLst>
                                          </p:cBhvr>
                                          <p:tavLst>
                                            <p:tav tm="0">
                                              <p:val>
                                                <p:strVal val="#ppt_x"/>
                                              </p:val>
                                            </p:tav>
                                            <p:tav tm="100000">
                                              <p:val>
                                                <p:strVal val="#ppt_x"/>
                                              </p:val>
                                            </p:tav>
                                          </p:tavLst>
                                        </p:anim>
                                        <p:anim calcmode="lin" valueType="num">
                                          <p:cBhvr>
                                            <p:cTn id="90"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P spid="28" grpId="0" animBg="1"/>
          <p:bldP spid="29" grpId="0"/>
          <p:bldP spid="30" grpId="0" animBg="1"/>
          <p:bldP spid="3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029253D-52FA-4665-B28A-D3EE4DB535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9" name="矩形 8"/>
          <p:cNvSpPr/>
          <p:nvPr>
            <p:custDataLst>
              <p:tags r:id="rId1"/>
            </p:custDataLst>
          </p:nvPr>
        </p:nvSpPr>
        <p:spPr>
          <a:xfrm>
            <a:off x="3498574" y="532738"/>
            <a:ext cx="8121236" cy="5634824"/>
          </a:xfrm>
          <a:prstGeom prst="rect">
            <a:avLst/>
          </a:prstGeom>
          <a:solidFill>
            <a:srgbClr val="D0EBB4">
              <a:alpha val="85000"/>
            </a:srgbClr>
          </a:solidFill>
          <a:ln w="12700" cap="flat" cmpd="sng" algn="ctr">
            <a:noFill/>
            <a:prstDash val="solid"/>
            <a:miter lim="800000"/>
          </a:ln>
          <a:effectLst>
            <a:outerShdw blurRad="50800" dist="38100" dir="5400000" algn="t" rotWithShape="0">
              <a:prstClr val="black">
                <a:alpha val="15000"/>
              </a:prstClr>
            </a:outerShdw>
          </a:effectLst>
        </p:spPr>
        <p:txBody>
          <a:bodyPr rtlCol="0" anchor="ctr"/>
          <a:lstStyle/>
          <a:p>
            <a:pPr algn="ctr"/>
            <a:endParaRPr lang="zh-CN" altLang="en-US" dirty="0"/>
          </a:p>
        </p:txBody>
      </p:sp>
      <p:cxnSp>
        <p:nvCxnSpPr>
          <p:cNvPr id="10" name="直接连接符 9">
            <a:extLst>
              <a:ext uri="{FF2B5EF4-FFF2-40B4-BE49-F238E27FC236}">
                <a16:creationId xmlns:a16="http://schemas.microsoft.com/office/drawing/2014/main" id="{182B96D2-5E01-4A7F-AEAA-4AF71DC8C848}"/>
              </a:ext>
            </a:extLst>
          </p:cNvPr>
          <p:cNvCxnSpPr>
            <a:cxnSpLocks/>
          </p:cNvCxnSpPr>
          <p:nvPr/>
        </p:nvCxnSpPr>
        <p:spPr>
          <a:xfrm>
            <a:off x="2205" y="6696706"/>
            <a:ext cx="9198904" cy="0"/>
          </a:xfrm>
          <a:prstGeom prst="line">
            <a:avLst/>
          </a:prstGeom>
        </p:spPr>
        <p:style>
          <a:lnRef idx="2">
            <a:schemeClr val="accent5"/>
          </a:lnRef>
          <a:fillRef idx="0">
            <a:schemeClr val="accent5"/>
          </a:fillRef>
          <a:effectRef idx="1">
            <a:schemeClr val="accent5"/>
          </a:effectRef>
          <a:fontRef idx="minor">
            <a:schemeClr val="tx1"/>
          </a:fontRef>
        </p:style>
      </p:cxnSp>
      <p:sp>
        <p:nvSpPr>
          <p:cNvPr id="16" name="文本框 15">
            <a:extLst>
              <a:ext uri="{FF2B5EF4-FFF2-40B4-BE49-F238E27FC236}">
                <a16:creationId xmlns:a16="http://schemas.microsoft.com/office/drawing/2014/main" id="{93DF7FDC-D6AA-42DB-88AA-673BA1DDBFE4}"/>
              </a:ext>
            </a:extLst>
          </p:cNvPr>
          <p:cNvSpPr txBox="1"/>
          <p:nvPr/>
        </p:nvSpPr>
        <p:spPr>
          <a:xfrm>
            <a:off x="5269996" y="761773"/>
            <a:ext cx="5893732" cy="5077138"/>
          </a:xfrm>
          <a:prstGeom prst="rect">
            <a:avLst/>
          </a:prstGeom>
          <a:noFill/>
        </p:spPr>
        <p:txBody>
          <a:bodyPr wrap="square" rtlCol="0">
            <a:spAutoFit/>
          </a:bodyPr>
          <a:lstStyle/>
          <a:p>
            <a:pPr defTabSz="914217"/>
            <a:r>
              <a:rPr lang="zh-CN" altLang="en-US" sz="2799" dirty="0">
                <a:solidFill>
                  <a:srgbClr val="FF0000"/>
                </a:solidFill>
                <a:latin typeface="华文新魏" panose="02010800040101010101" pitchFamily="2" charset="-122"/>
                <a:ea typeface="华文新魏" panose="02010800040101010101" pitchFamily="2" charset="-122"/>
              </a:rPr>
              <a:t>（四）同伴交往的影响因素</a:t>
            </a:r>
          </a:p>
          <a:p>
            <a:pPr defTabSz="914217"/>
            <a:endParaRPr lang="en-US" altLang="zh-CN" sz="2400" dirty="0">
              <a:solidFill>
                <a:srgbClr val="00B0F0"/>
              </a:solidFill>
              <a:latin typeface="华文新魏" panose="02010800040101010101" pitchFamily="2" charset="-122"/>
              <a:ea typeface="华文新魏" panose="02010800040101010101" pitchFamily="2" charset="-122"/>
            </a:endParaRPr>
          </a:p>
          <a:p>
            <a:pPr defTabSz="914217"/>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早期亲子交往的经验</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早期亲子关系对同伴关系有预告和定型的作用。亲子交往中儿童不仅习得了初步的社交方式，而且发现自己的行为可以引起父母的反应，由此获得了最初的“自我肯定”概念。这种概念恰恰是儿童自信心和自尊感的基础，也是其与同伴交往积极健康发展的先决条件之一。</a:t>
            </a:r>
          </a:p>
          <a:p>
            <a:pPr defTabSz="914217"/>
            <a:endParaRPr lang="en-US" altLang="zh-CN" sz="2400" dirty="0">
              <a:solidFill>
                <a:srgbClr val="00B0F0"/>
              </a:solidFill>
              <a:latin typeface="华文新魏" panose="02010800040101010101" pitchFamily="2" charset="-122"/>
              <a:ea typeface="华文新魏" panose="02010800040101010101" pitchFamily="2" charset="-122"/>
            </a:endParaRPr>
          </a:p>
          <a:p>
            <a:pPr defTabSz="914217"/>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儿童自身因素</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首先，社会认知能力影响儿童解决社交问题的策略，即影响交往的结果。其次，儿童个体之所以交往成败不同、同伴地位各异，主要是因为这些儿童具有明显不同的行为特征。</a:t>
            </a:r>
          </a:p>
        </p:txBody>
      </p:sp>
      <p:sp>
        <p:nvSpPr>
          <p:cNvPr id="3" name="矩形 2">
            <a:extLst>
              <a:ext uri="{FF2B5EF4-FFF2-40B4-BE49-F238E27FC236}">
                <a16:creationId xmlns:a16="http://schemas.microsoft.com/office/drawing/2014/main" id="{86BF7783-E7EC-4E25-8371-BA64DBB9C783}"/>
              </a:ext>
            </a:extLst>
          </p:cNvPr>
          <p:cNvSpPr/>
          <p:nvPr/>
        </p:nvSpPr>
        <p:spPr>
          <a:xfrm>
            <a:off x="437321" y="914400"/>
            <a:ext cx="4376593" cy="5057029"/>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3959080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8F5D01A1-0D20-46B1-9885-44AB4C5808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11" name="剪去对角的矩形 10"/>
          <p:cNvSpPr/>
          <p:nvPr/>
        </p:nvSpPr>
        <p:spPr bwMode="auto">
          <a:xfrm>
            <a:off x="0" y="3935896"/>
            <a:ext cx="6192022" cy="1956021"/>
          </a:xfrm>
          <a:prstGeom prst="snip2DiagRect">
            <a:avLst/>
          </a:prstGeom>
          <a:ln>
            <a:noFill/>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9" name="剪去对角的矩形 8"/>
          <p:cNvSpPr/>
          <p:nvPr/>
        </p:nvSpPr>
        <p:spPr bwMode="auto">
          <a:xfrm>
            <a:off x="0" y="1625219"/>
            <a:ext cx="6161525" cy="2042980"/>
          </a:xfrm>
          <a:prstGeom prst="snip2DiagRect">
            <a:avLst/>
          </a:prstGeom>
          <a:ln>
            <a:noFill/>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7" name="五边形 6"/>
          <p:cNvSpPr/>
          <p:nvPr/>
        </p:nvSpPr>
        <p:spPr bwMode="auto">
          <a:xfrm>
            <a:off x="2205" y="692411"/>
            <a:ext cx="4031311" cy="604299"/>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E42B088D-CF16-4ACA-8819-D4AEE2333D03}"/>
              </a:ext>
            </a:extLst>
          </p:cNvPr>
          <p:cNvSpPr/>
          <p:nvPr/>
        </p:nvSpPr>
        <p:spPr>
          <a:xfrm>
            <a:off x="6273133" y="1625219"/>
            <a:ext cx="5047082" cy="3030894"/>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810074" y="2091096"/>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6735021" y="2091096"/>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98290" y="717964"/>
            <a:ext cx="5893732" cy="523092"/>
          </a:xfrm>
          <a:prstGeom prst="rect">
            <a:avLst/>
          </a:prstGeom>
          <a:noFill/>
        </p:spPr>
        <p:txBody>
          <a:bodyPr wrap="square" rtlCol="0">
            <a:spAutoFit/>
          </a:bodyPr>
          <a:lstStyle/>
          <a:p>
            <a:pPr defTabSz="914217"/>
            <a:r>
              <a:rPr lang="en-US" altLang="zh-CN" sz="2799" dirty="0">
                <a:solidFill>
                  <a:srgbClr val="00B0F0"/>
                </a:solidFill>
                <a:latin typeface="华文新魏" panose="02010800040101010101" pitchFamily="2" charset="-122"/>
                <a:ea typeface="华文新魏" panose="02010800040101010101" pitchFamily="2" charset="-122"/>
              </a:rPr>
              <a:t>3. </a:t>
            </a:r>
            <a:r>
              <a:rPr lang="zh-CN" altLang="en-US" sz="2799" dirty="0">
                <a:solidFill>
                  <a:srgbClr val="00B0F0"/>
                </a:solidFill>
                <a:latin typeface="华文新魏" panose="02010800040101010101" pitchFamily="2" charset="-122"/>
                <a:ea typeface="华文新魏" panose="02010800040101010101" pitchFamily="2" charset="-122"/>
              </a:rPr>
              <a:t>外部环境的作用</a:t>
            </a:r>
          </a:p>
        </p:txBody>
      </p:sp>
      <p:sp>
        <p:nvSpPr>
          <p:cNvPr id="5" name="矩形 4"/>
          <p:cNvSpPr/>
          <p:nvPr/>
        </p:nvSpPr>
        <p:spPr>
          <a:xfrm>
            <a:off x="197156" y="3996708"/>
            <a:ext cx="6096000" cy="1785104"/>
          </a:xfrm>
          <a:prstGeom prst="rect">
            <a:avLst/>
          </a:prstGeom>
        </p:spPr>
        <p:txBody>
          <a:bodyPr>
            <a:spAutoFit/>
          </a:bodyPr>
          <a:lstStyle/>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2</a:t>
            </a:r>
            <a:r>
              <a:rPr lang="zh-CN" altLang="en-US" sz="2000" dirty="0">
                <a:solidFill>
                  <a:srgbClr val="00B050"/>
                </a:solidFill>
                <a:latin typeface="华文新魏" panose="02010800040101010101" pitchFamily="2" charset="-122"/>
                <a:ea typeface="华文新魏" panose="02010800040101010101" pitchFamily="2" charset="-122"/>
              </a:rPr>
              <a:t>）教师的影响</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教师对儿童特征和价值的认可程度会通过一种复杂的方式影响着其他儿童对这个儿童的接纳性（教师期待效应）。社会心理学家认为，在同伴群体中的评价标准出现之前，教师是影响儿童最有力的人物。因此，作为教师，在教育过程中必须注意自己的言行对儿童的影响。</a:t>
            </a:r>
            <a:endParaRPr lang="zh-CN" altLang="en-US" sz="140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6" name="矩形 5"/>
          <p:cNvSpPr/>
          <p:nvPr/>
        </p:nvSpPr>
        <p:spPr>
          <a:xfrm>
            <a:off x="197156" y="1754157"/>
            <a:ext cx="6096000" cy="1785104"/>
          </a:xfrm>
          <a:prstGeom prst="rect">
            <a:avLst/>
          </a:prstGeom>
        </p:spPr>
        <p:txBody>
          <a:bodyPr>
            <a:spAutoFit/>
          </a:bodyPr>
          <a:lstStyle/>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）父母的鼓励</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父母的作用体现在三个方面。一是为孩子彼此间的接触提供便利的条件；二是通过提供建议和指导影响孩子的社会交往；三是父母自身的不同风格对儿童社会化的影</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响。亲子游戏中身体接触的亲密程度对儿童早期的同龄关系有着密切的影响。</a:t>
            </a:r>
          </a:p>
        </p:txBody>
      </p:sp>
    </p:spTree>
    <p:extLst>
      <p:ext uri="{BB962C8B-B14F-4D97-AF65-F5344CB8AC3E}">
        <p14:creationId xmlns:p14="http://schemas.microsoft.com/office/powerpoint/2010/main" val="1873983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7" grpId="0" animBg="1"/>
      <p:bldP spid="2" grpId="0" animBg="1"/>
      <p:bldP spid="3" grpId="0" animBg="1"/>
      <p:bldP spid="4" grpId="0" animBg="1"/>
      <p:bldP spid="16"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42FE6251-0984-4975-A3C0-31FB171945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56846" y="3149251"/>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98290" y="737372"/>
            <a:ext cx="5893732" cy="2492990"/>
          </a:xfrm>
          <a:prstGeom prst="rect">
            <a:avLst/>
          </a:prstGeom>
          <a:noFill/>
        </p:spPr>
        <p:txBody>
          <a:bodyPr wrap="square" rtlCol="0">
            <a:spAutoFit/>
          </a:bodyPr>
          <a:lstStyle/>
          <a:p>
            <a:pPr defTabSz="914217"/>
            <a:r>
              <a:rPr lang="zh-CN" altLang="en-US" sz="2400" dirty="0">
                <a:solidFill>
                  <a:srgbClr val="00B050"/>
                </a:solidFill>
                <a:latin typeface="华文新魏" panose="02010800040101010101" pitchFamily="2" charset="-122"/>
                <a:ea typeface="华文新魏" panose="02010800040101010101" pitchFamily="2" charset="-122"/>
              </a:rPr>
              <a:t>（</a:t>
            </a:r>
            <a:r>
              <a:rPr lang="en-US" altLang="zh-CN" sz="2400" dirty="0">
                <a:solidFill>
                  <a:srgbClr val="00B050"/>
                </a:solidFill>
                <a:latin typeface="华文新魏" panose="02010800040101010101" pitchFamily="2" charset="-122"/>
                <a:ea typeface="华文新魏" panose="02010800040101010101" pitchFamily="2" charset="-122"/>
              </a:rPr>
              <a:t>3</a:t>
            </a:r>
            <a:r>
              <a:rPr lang="zh-CN" altLang="en-US" sz="2400" dirty="0">
                <a:solidFill>
                  <a:srgbClr val="00B050"/>
                </a:solidFill>
                <a:latin typeface="华文新魏" panose="02010800040101010101" pitchFamily="2" charset="-122"/>
                <a:ea typeface="华文新魏" panose="02010800040101010101" pitchFamily="2" charset="-122"/>
              </a:rPr>
              <a:t>）活动材料和活动性质</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教具和玩具是幼儿常见的活动材料，尤其是玩具，是同伴交往中一个不可忽视的重要因素，尤其是从婴儿期到幼儿初期，活动大多要借助玩具进行。一方面玩具的数</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量和特征能引发儿童间不同的交往行为（如玩具数量少容易诱发攻击性行为）。另一方面，活动性质也会引发幼儿的不同行为。</a:t>
            </a:r>
          </a:p>
          <a:p>
            <a:pPr defTabSz="914217"/>
            <a:endParaRPr lang="en-US" altLang="zh-CN" sz="2400" dirty="0">
              <a:solidFill>
                <a:srgbClr val="00B050"/>
              </a:solidFill>
              <a:latin typeface="华文新魏" panose="02010800040101010101" pitchFamily="2" charset="-122"/>
              <a:ea typeface="华文新魏" panose="02010800040101010101" pitchFamily="2" charset="-122"/>
            </a:endParaRPr>
          </a:p>
        </p:txBody>
      </p:sp>
      <p:sp>
        <p:nvSpPr>
          <p:cNvPr id="5" name="矩形 4"/>
          <p:cNvSpPr/>
          <p:nvPr/>
        </p:nvSpPr>
        <p:spPr>
          <a:xfrm>
            <a:off x="6037690" y="3393999"/>
            <a:ext cx="6096000" cy="2677656"/>
          </a:xfrm>
          <a:prstGeom prst="rect">
            <a:avLst/>
          </a:prstGeom>
        </p:spPr>
        <p:txBody>
          <a:bodyPr>
            <a:spAutoFit/>
          </a:bodyPr>
          <a:lstStyle/>
          <a:p>
            <a:pPr defTabSz="914217"/>
            <a:r>
              <a:rPr lang="zh-CN" altLang="en-US" sz="2400" dirty="0">
                <a:solidFill>
                  <a:srgbClr val="00B050"/>
                </a:solidFill>
                <a:latin typeface="华文新魏" panose="02010800040101010101" pitchFamily="2" charset="-122"/>
                <a:ea typeface="华文新魏" panose="02010800040101010101" pitchFamily="2" charset="-122"/>
              </a:rPr>
              <a:t>（</a:t>
            </a:r>
            <a:r>
              <a:rPr lang="en-US" altLang="zh-CN" sz="2400" dirty="0">
                <a:solidFill>
                  <a:srgbClr val="00B050"/>
                </a:solidFill>
                <a:latin typeface="华文新魏" panose="02010800040101010101" pitchFamily="2" charset="-122"/>
                <a:ea typeface="华文新魏" panose="02010800040101010101" pitchFamily="2" charset="-122"/>
              </a:rPr>
              <a:t>4</a:t>
            </a:r>
            <a:r>
              <a:rPr lang="zh-CN" altLang="en-US" sz="2400" dirty="0">
                <a:solidFill>
                  <a:srgbClr val="00B050"/>
                </a:solidFill>
                <a:latin typeface="华文新魏" panose="02010800040101010101" pitchFamily="2" charset="-122"/>
                <a:ea typeface="华文新魏" panose="02010800040101010101" pitchFamily="2" charset="-122"/>
              </a:rPr>
              <a:t>）电视</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爱和同伴交往是幼儿社会性行为的一个重要表现。如果把婴幼儿交给电视，让其长时间地看电视，就剥夺了婴幼儿交往的机会，这样会导致婴幼儿无法获得社会交往</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的基本技能，无法形成良好的人际关系。再加之婴幼儿爱模仿，电视节目当中的某些武打等情节会影响幼儿的行为，导致婴幼儿从小喜欢“用武力解决问题”。因此有关部门和家长应对孩子所看的节目进行适度筛选，避免不良节目的影响。</a:t>
            </a:r>
            <a:endParaRPr lang="zh-CN" altLang="en-US" sz="105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9" name="Rectangle 30">
            <a:extLst>
              <a:ext uri="{FF2B5EF4-FFF2-40B4-BE49-F238E27FC236}">
                <a16:creationId xmlns:a16="http://schemas.microsoft.com/office/drawing/2014/main" id="{F1449AA1-E90E-4B78-A0FF-4664FD766319}"/>
              </a:ext>
            </a:extLst>
          </p:cNvPr>
          <p:cNvSpPr/>
          <p:nvPr/>
        </p:nvSpPr>
        <p:spPr>
          <a:xfrm>
            <a:off x="6610081" y="258876"/>
            <a:ext cx="4416095" cy="2803903"/>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6298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E6B4AA11-A689-49F1-95C7-9BB5DBB4EC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9" name="Freeform 53"/>
          <p:cNvSpPr/>
          <p:nvPr>
            <p:custDataLst>
              <p:tags r:id="rId1"/>
            </p:custDataLst>
          </p:nvPr>
        </p:nvSpPr>
        <p:spPr bwMode="auto">
          <a:xfrm rot="5400000">
            <a:off x="5758229" y="3223266"/>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25866" y="160984"/>
            <a:ext cx="1256882" cy="896882"/>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150944" y="325608"/>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三、师幼关系</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494876" y="1476442"/>
            <a:ext cx="10597193" cy="4278094"/>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（一）良好师幼关系对幼儿发展的意义</a:t>
            </a: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师幼关系是幼儿教师和幼儿之间的一种人际交往关系，不但影响着教学活动过程和效果，而且对幼儿的身心发展和适应性有着很大影响。</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主要表现在：</a:t>
            </a:r>
            <a:r>
              <a:rPr lang="zh-CN" altLang="en-US" sz="2000" dirty="0">
                <a:solidFill>
                  <a:srgbClr val="00B050"/>
                </a:solidFill>
                <a:latin typeface="华文新魏" panose="02010800040101010101" pitchFamily="2" charset="-122"/>
                <a:ea typeface="华文新魏" panose="02010800040101010101" pitchFamily="2" charset="-122"/>
              </a:rPr>
              <a:t>第一</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，有助于幼儿发展和对幼儿园的适应；</a:t>
            </a:r>
            <a:r>
              <a:rPr lang="zh-CN" altLang="en-US" sz="2000" dirty="0">
                <a:solidFill>
                  <a:srgbClr val="00B050"/>
                </a:solidFill>
                <a:latin typeface="华文新魏" panose="02010800040101010101" pitchFamily="2" charset="-122"/>
                <a:ea typeface="华文新魏" panose="02010800040101010101" pitchFamily="2" charset="-122"/>
              </a:rPr>
              <a:t>第二</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，有助于幼儿积极情感的发展。和谐的师幼关系更容易使幼儿对老师产生亲近感，在与教师交往和互动中产生愉悦感，从而获得精神上的满足和心理上的安全，减少恐惧、焦虑等消极情感，产生更多的积极情感；</a:t>
            </a:r>
            <a:r>
              <a:rPr lang="zh-CN" altLang="en-US" sz="2000" dirty="0">
                <a:solidFill>
                  <a:srgbClr val="00B050"/>
                </a:solidFill>
                <a:latin typeface="华文新魏" panose="02010800040101010101" pitchFamily="2" charset="-122"/>
                <a:ea typeface="华文新魏" panose="02010800040101010101" pitchFamily="2" charset="-122"/>
              </a:rPr>
              <a:t>第三</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，有助于幼儿社会性发展。良好的师幼关系能拓展社会认知，习得社会行为规范和价值标准；幼儿对教师进行观察模仿，学会分享、合作、同情的亲社会行为，并发展积极的社会情感；</a:t>
            </a:r>
            <a:r>
              <a:rPr lang="zh-CN" altLang="en-US" sz="2000" dirty="0">
                <a:solidFill>
                  <a:srgbClr val="00B050"/>
                </a:solidFill>
                <a:latin typeface="华文新魏" panose="02010800040101010101" pitchFamily="2" charset="-122"/>
                <a:ea typeface="华文新魏" panose="02010800040101010101" pitchFamily="2" charset="-122"/>
              </a:rPr>
              <a:t>第四</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，有助于幼儿自尊的建立。教师对幼儿的情感、态度和评价对幼儿自我意识的发展也有重要作用，尤其是教师的期待效应，会直接影响幼儿的自尊水平；</a:t>
            </a:r>
            <a:r>
              <a:rPr lang="zh-CN" altLang="en-US" sz="2000" dirty="0">
                <a:solidFill>
                  <a:srgbClr val="00B050"/>
                </a:solidFill>
                <a:latin typeface="华文新魏" panose="02010800040101010101" pitchFamily="2" charset="-122"/>
                <a:ea typeface="华文新魏" panose="02010800040101010101" pitchFamily="2" charset="-122"/>
              </a:rPr>
              <a:t>第五</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，有助于亲子交往和同伴交往。不少研究发现，师幼交往对幼儿亲子交往和同伴交往有很大的影响。和谐的师幼关系一定程度上可以弥补和调整不安全型亲子依恋，促进同伴交往的发展</a:t>
            </a:r>
            <a:r>
              <a:rPr lang="zh-CN" altLang="en-US" sz="2400" dirty="0">
                <a:solidFill>
                  <a:srgbClr val="000000">
                    <a:lumMod val="65000"/>
                    <a:lumOff val="35000"/>
                  </a:srgbClr>
                </a:solidFill>
                <a:latin typeface="华文新魏" panose="02010800040101010101" pitchFamily="2" charset="-122"/>
                <a:ea typeface="华文新魏" panose="02010800040101010101" pitchFamily="2" charset="-122"/>
              </a:rPr>
              <a:t>。</a:t>
            </a:r>
            <a:endParaRPr lang="zh-CN" altLang="en-US" sz="9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23198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AB8573A3-B2C0-48DA-BF7C-664FA9C071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9" name="五边形 8"/>
          <p:cNvSpPr/>
          <p:nvPr/>
        </p:nvSpPr>
        <p:spPr bwMode="auto">
          <a:xfrm>
            <a:off x="2205" y="218083"/>
            <a:ext cx="4466428" cy="545244"/>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8420430" y="441991"/>
            <a:ext cx="2981740" cy="2647881"/>
          </a:xfrm>
          <a:prstGeom prst="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7532306" y="0"/>
            <a:ext cx="3337606" cy="2743297"/>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146088" y="265789"/>
            <a:ext cx="6103192" cy="400110"/>
          </a:xfrm>
          <a:prstGeom prst="rect">
            <a:avLst/>
          </a:prstGeom>
          <a:noFill/>
          <a:ln>
            <a:noFill/>
          </a:ln>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（二）良好师幼关系的培养策略</a:t>
            </a:r>
          </a:p>
        </p:txBody>
      </p:sp>
      <p:sp>
        <p:nvSpPr>
          <p:cNvPr id="5" name="矩形 4"/>
          <p:cNvSpPr/>
          <p:nvPr/>
        </p:nvSpPr>
        <p:spPr>
          <a:xfrm>
            <a:off x="237715" y="4061446"/>
            <a:ext cx="11243967" cy="2308324"/>
          </a:xfrm>
          <a:prstGeom prst="rect">
            <a:avLst/>
          </a:prstGeom>
        </p:spPr>
        <p:txBody>
          <a:bodyPr wrap="square">
            <a:spAutoFit/>
          </a:bodyPr>
          <a:lstStyle/>
          <a:p>
            <a:pPr defTabSz="914217"/>
            <a:r>
              <a:rPr lang="en-US" altLang="zh-CN" dirty="0">
                <a:solidFill>
                  <a:srgbClr val="00B050"/>
                </a:solidFill>
                <a:latin typeface="华文新魏" panose="02010800040101010101" pitchFamily="2" charset="-122"/>
                <a:ea typeface="华文新魏" panose="02010800040101010101" pitchFamily="2" charset="-122"/>
              </a:rPr>
              <a:t>3. </a:t>
            </a:r>
            <a:r>
              <a:rPr lang="zh-CN" altLang="en-US" dirty="0">
                <a:solidFill>
                  <a:srgbClr val="00B050"/>
                </a:solidFill>
                <a:latin typeface="华文新魏" panose="02010800040101010101" pitchFamily="2" charset="-122"/>
                <a:ea typeface="华文新魏" panose="02010800040101010101" pitchFamily="2" charset="-122"/>
              </a:rPr>
              <a:t>支持策略</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师幼交往的过程中，教师应当时刻关注幼儿，适时地鼓励，并给予指导。当幼儿发生认知冲突时，教师积极引导幼儿去想、去做、去探究，进行发现式学习。当幼儿发生人际冲突的时候，鼓励幼儿用自己的方法去解决问题，提高人际交往的能力。教师以支持鼓励的态度，欣赏幼儿的点滴进步，让幼儿体验成功的快乐。</a:t>
            </a:r>
          </a:p>
          <a:p>
            <a:pPr defTabSz="914217"/>
            <a:r>
              <a:rPr lang="en-US" altLang="zh-CN" dirty="0">
                <a:solidFill>
                  <a:srgbClr val="00B050"/>
                </a:solidFill>
                <a:latin typeface="华文新魏" panose="02010800040101010101" pitchFamily="2" charset="-122"/>
                <a:ea typeface="华文新魏" panose="02010800040101010101" pitchFamily="2" charset="-122"/>
              </a:rPr>
              <a:t>4. </a:t>
            </a:r>
            <a:r>
              <a:rPr lang="zh-CN" altLang="en-US" dirty="0">
                <a:solidFill>
                  <a:srgbClr val="00B050"/>
                </a:solidFill>
                <a:latin typeface="华文新魏" panose="02010800040101010101" pitchFamily="2" charset="-122"/>
                <a:ea typeface="华文新魏" panose="02010800040101010101" pitchFamily="2" charset="-122"/>
              </a:rPr>
              <a:t>发展策略</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在尊重幼儿现有的发展水平的基础上，促进幼儿进一步的发展。在师幼互动过程中，教师秉承最近发展区原则，根据本班幼儿的实际情况，为幼儿提供自由活动的空间、时间和丰富的操作材料，深入挖掘教育内容的潜在价值，提出具有挑战性的问题，促进每个幼儿在原有水平上获得应有的发展。</a:t>
            </a:r>
            <a:endParaRPr lang="zh-CN" altLang="en-US" sz="3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6" name="矩形 5"/>
          <p:cNvSpPr/>
          <p:nvPr/>
        </p:nvSpPr>
        <p:spPr>
          <a:xfrm>
            <a:off x="237714" y="2348172"/>
            <a:ext cx="7164950" cy="1754326"/>
          </a:xfrm>
          <a:prstGeom prst="rect">
            <a:avLst/>
          </a:prstGeom>
        </p:spPr>
        <p:txBody>
          <a:bodyPr wrap="square">
            <a:spAutoFit/>
          </a:bodyPr>
          <a:lstStyle/>
          <a:p>
            <a:pPr defTabSz="914217"/>
            <a:r>
              <a:rPr lang="en-US" altLang="zh-CN" dirty="0">
                <a:solidFill>
                  <a:srgbClr val="00B050"/>
                </a:solidFill>
                <a:latin typeface="华文新魏" panose="02010800040101010101" pitchFamily="2" charset="-122"/>
                <a:ea typeface="华文新魏" panose="02010800040101010101" pitchFamily="2" charset="-122"/>
              </a:rPr>
              <a:t>2. </a:t>
            </a:r>
            <a:r>
              <a:rPr lang="zh-CN" altLang="en-US" dirty="0">
                <a:solidFill>
                  <a:srgbClr val="00B050"/>
                </a:solidFill>
                <a:latin typeface="华文新魏" panose="02010800040101010101" pitchFamily="2" charset="-122"/>
                <a:ea typeface="华文新魏" panose="02010800040101010101" pitchFamily="2" charset="-122"/>
              </a:rPr>
              <a:t>开放策略</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创造良好的、开放的师幼交往的心理环境。心理环境作为一种隐性教育因素，创造平等、自由、和谐的人际关系，有利于促进幼儿的发展。教师要蹲下来，以理解、接纳的态度对待幼儿的观点和看法，鼓励幼儿敢于尝试新鲜事物，让幼儿乐意与教师分享自己的内心，同时，教师要善于发现教育契机，对孩子进行随机教育。</a:t>
            </a:r>
          </a:p>
        </p:txBody>
      </p:sp>
      <p:sp>
        <p:nvSpPr>
          <p:cNvPr id="7" name="矩形 6"/>
          <p:cNvSpPr/>
          <p:nvPr/>
        </p:nvSpPr>
        <p:spPr>
          <a:xfrm>
            <a:off x="216279" y="870844"/>
            <a:ext cx="7249995" cy="1477328"/>
          </a:xfrm>
          <a:prstGeom prst="rect">
            <a:avLst/>
          </a:prstGeom>
        </p:spPr>
        <p:txBody>
          <a:bodyPr wrap="square">
            <a:spAutoFit/>
          </a:bodyPr>
          <a:lstStyle/>
          <a:p>
            <a:pPr defTabSz="914217"/>
            <a:r>
              <a:rPr lang="en-US" altLang="zh-CN" dirty="0">
                <a:solidFill>
                  <a:srgbClr val="00B050"/>
                </a:solidFill>
                <a:latin typeface="华文新魏" panose="02010800040101010101" pitchFamily="2" charset="-122"/>
                <a:ea typeface="华文新魏" panose="02010800040101010101" pitchFamily="2" charset="-122"/>
              </a:rPr>
              <a:t>1. </a:t>
            </a:r>
            <a:r>
              <a:rPr lang="zh-CN" altLang="en-US" dirty="0">
                <a:solidFill>
                  <a:srgbClr val="00B050"/>
                </a:solidFill>
                <a:latin typeface="华文新魏" panose="02010800040101010101" pitchFamily="2" charset="-122"/>
                <a:ea typeface="华文新魏" panose="02010800040101010101" pitchFamily="2" charset="-122"/>
              </a:rPr>
              <a:t>平等策略</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尊重幼儿，给予幼儿平等的言语权，有利于促进师幼间的积极交往。教师尊重幼儿，平等地对待幼儿，使用儿童化语言，指导幼儿做什么、怎么做，而不是一味地指责幼儿不能做、不应该做，以此保护幼儿个性的发展。</a:t>
            </a:r>
          </a:p>
        </p:txBody>
      </p:sp>
      <p:sp>
        <p:nvSpPr>
          <p:cNvPr id="12" name="Freeform 53"/>
          <p:cNvSpPr/>
          <p:nvPr>
            <p:custDataLst>
              <p:tags r:id="rId1"/>
            </p:custDataLst>
          </p:nvPr>
        </p:nvSpPr>
        <p:spPr bwMode="auto">
          <a:xfrm rot="5400000">
            <a:off x="5920753" y="3036690"/>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5429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3" grpId="0" animBg="1"/>
      <p:bldP spid="16" grpId="0"/>
      <p:bldP spid="5" grpId="0"/>
      <p:bldP spid="6" grpId="0"/>
      <p:bldP spid="7" grpId="0"/>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第三节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3183057" y="2259516"/>
            <a:ext cx="5825887" cy="769263"/>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学前儿童的社会性行为</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15649681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0B40D29-D5A4-4B78-B4B4-63032DCEAF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11" name="Freeform 53"/>
          <p:cNvSpPr/>
          <p:nvPr>
            <p:custDataLst>
              <p:tags r:id="rId1"/>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 name="矩形 4"/>
          <p:cNvSpPr/>
          <p:nvPr/>
        </p:nvSpPr>
        <p:spPr bwMode="auto">
          <a:xfrm>
            <a:off x="0" y="0"/>
            <a:ext cx="4389120" cy="6858000"/>
          </a:xfrm>
          <a:prstGeom prst="rect">
            <a:avLst/>
          </a:prstGeom>
          <a:solidFill>
            <a:schemeClr val="accent3">
              <a:lumMod val="20000"/>
              <a:lumOff val="80000"/>
              <a:alpha val="43000"/>
            </a:schemeClr>
          </a:solidFill>
          <a:ln>
            <a:noFill/>
          </a:ln>
        </p:spPr>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556591" y="2608028"/>
            <a:ext cx="3132814" cy="2143079"/>
          </a:xfrm>
          <a:prstGeom prst="rect">
            <a:avLst/>
          </a:prstGeom>
          <a:blipFill dpi="0" rotWithShape="1">
            <a:blip r:embed="rId5"/>
            <a:srcRect/>
            <a:stretch>
              <a:fillRect/>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665622" y="1203897"/>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一、亲社会行为</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9" name="文本框 8">
            <a:extLst>
              <a:ext uri="{FF2B5EF4-FFF2-40B4-BE49-F238E27FC236}">
                <a16:creationId xmlns:a16="http://schemas.microsoft.com/office/drawing/2014/main" id="{A0082FFD-B8FE-431D-9AB4-65F4E7BF2B8B}"/>
              </a:ext>
            </a:extLst>
          </p:cNvPr>
          <p:cNvSpPr txBox="1"/>
          <p:nvPr/>
        </p:nvSpPr>
        <p:spPr>
          <a:xfrm>
            <a:off x="4828327" y="643622"/>
            <a:ext cx="6812381" cy="5570756"/>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（一）亲社会行为的概念</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亲社会行为指的是在日常的社会交往中做出有利于他人、表现出正向的社会行为。</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400" dirty="0">
                <a:solidFill>
                  <a:srgbClr val="FF0000"/>
                </a:solidFill>
                <a:latin typeface="华文新魏" panose="02010800040101010101" pitchFamily="2" charset="-122"/>
                <a:ea typeface="华文新魏" panose="02010800040101010101" pitchFamily="2" charset="-122"/>
              </a:rPr>
              <a:t>（二）亲社会行为的发展</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1. 3 </a:t>
            </a:r>
            <a:r>
              <a:rPr lang="zh-CN" altLang="en-US" dirty="0">
                <a:solidFill>
                  <a:srgbClr val="00B0F0"/>
                </a:solidFill>
                <a:latin typeface="华文新魏" panose="02010800040101010101" pitchFamily="2" charset="-122"/>
                <a:ea typeface="华文新魏" panose="02010800040101010101" pitchFamily="2" charset="-122"/>
              </a:rPr>
              <a:t>岁前幼儿的亲社会行为</a:t>
            </a:r>
          </a:p>
          <a:p>
            <a:pPr defTabSz="914217"/>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20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世纪</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20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年代，心理学家已经开始注意到儿童早期的亲社会行为。研究发现，</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个月的婴儿就能对友善和不友善做出不同的反应，</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6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7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个月的婴儿能分辨愤怒和微笑的面孔，</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12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个月的婴儿会与别人“分享”她感兴趣的活动，偶尔还会把玩具给同伴玩，</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18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个月的婴儿，经常将玩具出示和递给不同的成人。</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2. 3 </a:t>
            </a:r>
            <a:r>
              <a:rPr lang="zh-CN" altLang="en-US" dirty="0">
                <a:solidFill>
                  <a:srgbClr val="00B0F0"/>
                </a:solidFill>
                <a:latin typeface="华文新魏" panose="02010800040101010101" pitchFamily="2" charset="-122"/>
                <a:ea typeface="华文新魏" panose="02010800040101010101" pitchFamily="2" charset="-122"/>
              </a:rPr>
              <a:t>～ </a:t>
            </a:r>
            <a:r>
              <a:rPr lang="en-US" altLang="zh-CN" dirty="0">
                <a:solidFill>
                  <a:srgbClr val="00B0F0"/>
                </a:solidFill>
                <a:latin typeface="华文新魏" panose="02010800040101010101" pitchFamily="2" charset="-122"/>
                <a:ea typeface="华文新魏" panose="02010800040101010101" pitchFamily="2" charset="-122"/>
              </a:rPr>
              <a:t>6 </a:t>
            </a:r>
            <a:r>
              <a:rPr lang="zh-CN" altLang="en-US" dirty="0">
                <a:solidFill>
                  <a:srgbClr val="00B0F0"/>
                </a:solidFill>
                <a:latin typeface="华文新魏" panose="02010800040101010101" pitchFamily="2" charset="-122"/>
                <a:ea typeface="华文新魏" panose="02010800040101010101" pitchFamily="2" charset="-122"/>
              </a:rPr>
              <a:t>岁儿童的亲社会行为</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我国在</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80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年代末，大都采用创设情境法开始有关幼儿亲社会行为水平的研究。研究表明，幼儿期的儿童存在以利他为目的的亲社会行为。儿童亲社会行为主要指向的是同伴，指向同性伙伴和异性伙伴的次数则存在年龄差异，其中合作行为最为常见，而安慰行为和公德行为则较少发生。</a:t>
            </a:r>
            <a:endParaRPr lang="zh-CN" altLang="en-US" sz="7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799899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3" grpId="0" animBg="1"/>
      <p:bldP spid="13"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E9D99988-1CB3-49CE-A566-22ADC1226C0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9" name="Freeform 53"/>
          <p:cNvSpPr/>
          <p:nvPr>
            <p:custDataLst>
              <p:tags r:id="rId1"/>
            </p:custDataLst>
          </p:nvPr>
        </p:nvSpPr>
        <p:spPr bwMode="auto">
          <a:xfrm rot="5400000">
            <a:off x="3804213" y="3204412"/>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207097"/>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50297" y="128868"/>
            <a:ext cx="1228359" cy="995060"/>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608303" y="1134112"/>
            <a:ext cx="11249298" cy="4278094"/>
          </a:xfrm>
          <a:prstGeom prst="rect">
            <a:avLst/>
          </a:prstGeom>
          <a:noFill/>
        </p:spPr>
        <p:txBody>
          <a:bodyPr wrap="square" rtlCol="0">
            <a:spAutoFit/>
          </a:bodyPr>
          <a:lstStyle/>
          <a:p>
            <a:pPr defTabSz="914217"/>
            <a:endParaRPr lang="en-US" altLang="zh-CN" sz="2800" dirty="0">
              <a:solidFill>
                <a:srgbClr val="00B0F0"/>
              </a:solidFill>
              <a:latin typeface="华文新魏" panose="02010800040101010101" pitchFamily="2" charset="-122"/>
              <a:ea typeface="华文新魏" panose="02010800040101010101" pitchFamily="2" charset="-122"/>
            </a:endParaRPr>
          </a:p>
          <a:p>
            <a:pPr defTabSz="914217"/>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个体因素</a:t>
            </a:r>
          </a:p>
          <a:p>
            <a:pPr defTabSz="914217"/>
            <a:r>
              <a:rPr lang="zh-CN" altLang="en-US" sz="2000" dirty="0">
                <a:solidFill>
                  <a:srgbClr val="00B050"/>
                </a:solidFill>
                <a:latin typeface="华文新魏" panose="02010800040101010101" pitchFamily="2" charset="-122"/>
                <a:ea typeface="华文新魏" panose="02010800040101010101" pitchFamily="2" charset="-122"/>
              </a:rPr>
              <a:t>第一</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，个体的认知水平是亲社会行为发展的直接动力和先决前提。</a:t>
            </a:r>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岁以前也会有亲社会行为产生，但大多数都表现出顺从，只有极少数是自发的。</a:t>
            </a:r>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B050"/>
                </a:solidFill>
                <a:latin typeface="华文新魏" panose="02010800040101010101" pitchFamily="2" charset="-122"/>
                <a:ea typeface="华文新魏" panose="02010800040101010101" pitchFamily="2" charset="-122"/>
              </a:rPr>
              <a:t>第二</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，智力发展水平是亲社会行为的必要条件。一般来说，亲社会行为出现次数比较多的儿童，其智力水平一般不低，但并不意味着智力水平较高的儿童其亲社会行为一定高。</a:t>
            </a:r>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B050"/>
                </a:solidFill>
                <a:latin typeface="华文新魏" panose="02010800040101010101" pitchFamily="2" charset="-122"/>
                <a:ea typeface="华文新魏" panose="02010800040101010101" pitchFamily="2" charset="-122"/>
              </a:rPr>
              <a:t>第三</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，个体的自我意识发展水平是重要影响因素。个体的自我意识发展水平和其亲社会行为呈显著正相关，与攻击行为呈显著负相关。</a:t>
            </a:r>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B050"/>
                </a:solidFill>
                <a:latin typeface="华文新魏" panose="02010800040101010101" pitchFamily="2" charset="-122"/>
                <a:ea typeface="华文新魏" panose="02010800040101010101" pitchFamily="2" charset="-122"/>
              </a:rPr>
              <a:t>第四</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移情能力是亲社会行为发生的重要因素。移情是在察觉他人情感时自己也体验到与之相同的情感，是一种替代性的情绪情感反应，有效的移情是对他人产生同情心的基础，而富有同情心的人更容易表现出亲社会行为。</a:t>
            </a:r>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B050"/>
                </a:solidFill>
                <a:latin typeface="华文新魏" panose="02010800040101010101" pitchFamily="2" charset="-122"/>
                <a:ea typeface="华文新魏" panose="02010800040101010101" pitchFamily="2" charset="-122"/>
              </a:rPr>
              <a:t>第五</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，情绪状态。积极的心境能够促进助人行为，消极的心境则比较复杂，一方面消极心境容易诱发反社会行为，另一方面，亲社会行为的自我褒奖作用，有助于将消极情绪转换为积极情绪。</a:t>
            </a:r>
            <a:endParaRPr lang="zh-CN" altLang="en-US" sz="400" dirty="0">
              <a:solidFill>
                <a:srgbClr val="00B050"/>
              </a:solidFill>
              <a:latin typeface="华文楷体" panose="02010600040101010101" pitchFamily="2" charset="-122"/>
              <a:ea typeface="华文楷体" panose="02010600040101010101" pitchFamily="2" charset="-122"/>
            </a:endParaRPr>
          </a:p>
        </p:txBody>
      </p:sp>
      <p:sp>
        <p:nvSpPr>
          <p:cNvPr id="5" name="矩形 4"/>
          <p:cNvSpPr/>
          <p:nvPr/>
        </p:nvSpPr>
        <p:spPr>
          <a:xfrm>
            <a:off x="2252414" y="304624"/>
            <a:ext cx="4852610" cy="523220"/>
          </a:xfrm>
          <a:prstGeom prst="rect">
            <a:avLst/>
          </a:prstGeom>
        </p:spPr>
        <p:txBody>
          <a:bodyPr wrap="none">
            <a:spAutoFit/>
          </a:bodyPr>
          <a:lstStyle/>
          <a:p>
            <a:pPr defTabSz="914217"/>
            <a:r>
              <a:rPr lang="zh-CN" altLang="en-US" sz="2800" dirty="0">
                <a:solidFill>
                  <a:srgbClr val="FF0000"/>
                </a:solidFill>
                <a:latin typeface="华文新魏" panose="02010800040101010101" pitchFamily="2" charset="-122"/>
                <a:ea typeface="华文新魏" panose="02010800040101010101" pitchFamily="2" charset="-122"/>
              </a:rPr>
              <a:t>（三）亲社会行为的影响因素</a:t>
            </a:r>
          </a:p>
        </p:txBody>
      </p:sp>
    </p:spTree>
    <p:extLst>
      <p:ext uri="{BB962C8B-B14F-4D97-AF65-F5344CB8AC3E}">
        <p14:creationId xmlns:p14="http://schemas.microsoft.com/office/powerpoint/2010/main" val="701421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6"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70E97EC8-1547-4553-82C0-D032D4B4F56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9" name="任意多边形: 形状 259"/>
          <p:cNvSpPr/>
          <p:nvPr>
            <p:custDataLst>
              <p:tags r:id="rId1"/>
            </p:custDataLst>
          </p:nvPr>
        </p:nvSpPr>
        <p:spPr>
          <a:xfrm flipH="1" flipV="1">
            <a:off x="13970"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1" name="任意多边形: 形状 260"/>
          <p:cNvSpPr/>
          <p:nvPr>
            <p:custDataLst>
              <p:tags r:id="rId2"/>
            </p:custDataLst>
          </p:nvPr>
        </p:nvSpPr>
        <p:spPr>
          <a:xfrm>
            <a:off x="8740775"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2" name="斜纹 11"/>
          <p:cNvSpPr/>
          <p:nvPr>
            <p:custDataLst>
              <p:tags r:id="rId3"/>
            </p:custDataLst>
          </p:nvPr>
        </p:nvSpPr>
        <p:spPr>
          <a:xfrm rot="8100000">
            <a:off x="-244064" y="530208"/>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3" name="矩形: 圆角 1127"/>
          <p:cNvSpPr/>
          <p:nvPr>
            <p:custDataLst>
              <p:tags r:id="rId4"/>
            </p:custDataLst>
          </p:nvPr>
        </p:nvSpPr>
        <p:spPr>
          <a:xfrm>
            <a:off x="551429" y="1395037"/>
            <a:ext cx="6096847" cy="4836382"/>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14" name="矩形: 圆角 1128"/>
          <p:cNvSpPr/>
          <p:nvPr>
            <p:custDataLst>
              <p:tags r:id="rId5"/>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5" name="同心圆 262"/>
          <p:cNvSpPr/>
          <p:nvPr>
            <p:custDataLst>
              <p:tags r:id="rId6"/>
            </p:custDataLst>
          </p:nvPr>
        </p:nvSpPr>
        <p:spPr>
          <a:xfrm>
            <a:off x="744052" y="1592527"/>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115413" y="1775499"/>
            <a:ext cx="3766977" cy="3758609"/>
          </a:xfrm>
          <a:prstGeom prst="rect">
            <a:avLst/>
          </a:prstGeom>
          <a:blipFill dpi="0" rotWithShape="1">
            <a:blip r:embed="rId10"/>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1045042" y="2015242"/>
            <a:ext cx="5354526" cy="3785652"/>
          </a:xfrm>
          <a:prstGeom prst="rect">
            <a:avLst/>
          </a:prstGeom>
          <a:noFill/>
        </p:spPr>
        <p:txBody>
          <a:bodyPr wrap="square" rtlCol="0">
            <a:spAutoFit/>
          </a:bodyPr>
          <a:lstStyle/>
          <a:p>
            <a:pPr defTabSz="914217"/>
            <a:r>
              <a:rPr lang="zh-CN" altLang="en-US" sz="2400" dirty="0">
                <a:solidFill>
                  <a:srgbClr val="000000">
                    <a:lumMod val="65000"/>
                    <a:lumOff val="35000"/>
                  </a:srgbClr>
                </a:solidFill>
                <a:latin typeface="华文新魏" panose="02010800040101010101" pitchFamily="2" charset="-122"/>
                <a:ea typeface="华文新魏" panose="02010800040101010101" pitchFamily="2" charset="-122"/>
              </a:rPr>
              <a:t>家庭环境、社会环境、大众传媒都对儿童的亲社会行为有一定影响。例如，父母的教育方式、态度、教育手段，都会影响儿童的亲社会行为。社会环境包含了精神环境，精神环境中的健康信息和不健康信息，会对幼儿的亲社会行为产生影响。大众传媒是社会传递文化和渗透道德价值观的主要途径，其内容对儿童的社会行为的性质和具体形式都具有重要影响。</a:t>
            </a:r>
            <a:endParaRPr lang="zh-CN" altLang="en-US" sz="500" dirty="0">
              <a:solidFill>
                <a:srgbClr val="00B050"/>
              </a:solidFill>
              <a:latin typeface="华文楷体" panose="02010600040101010101" pitchFamily="2" charset="-122"/>
              <a:ea typeface="华文楷体" panose="02010600040101010101" pitchFamily="2" charset="-122"/>
            </a:endParaRPr>
          </a:p>
        </p:txBody>
      </p:sp>
      <p:sp>
        <p:nvSpPr>
          <p:cNvPr id="5" name="矩形 4"/>
          <p:cNvSpPr/>
          <p:nvPr/>
        </p:nvSpPr>
        <p:spPr>
          <a:xfrm>
            <a:off x="445073" y="473098"/>
            <a:ext cx="2537874" cy="646331"/>
          </a:xfrm>
          <a:prstGeom prst="rect">
            <a:avLst/>
          </a:prstGeom>
        </p:spPr>
        <p:txBody>
          <a:bodyPr wrap="none">
            <a:spAutoFit/>
          </a:bodyPr>
          <a:lstStyle/>
          <a:p>
            <a:pPr defTabSz="914217"/>
            <a:r>
              <a:rPr lang="en-US" altLang="zh-CN" sz="3600" dirty="0">
                <a:solidFill>
                  <a:srgbClr val="00B0F0"/>
                </a:solidFill>
                <a:latin typeface="华文新魏" panose="02010800040101010101" pitchFamily="2" charset="-122"/>
                <a:ea typeface="华文新魏" panose="02010800040101010101" pitchFamily="2" charset="-122"/>
              </a:rPr>
              <a:t>2. </a:t>
            </a:r>
            <a:r>
              <a:rPr lang="zh-CN" altLang="en-US" sz="3600" dirty="0">
                <a:solidFill>
                  <a:srgbClr val="00B0F0"/>
                </a:solidFill>
                <a:latin typeface="华文新魏" panose="02010800040101010101" pitchFamily="2" charset="-122"/>
                <a:ea typeface="华文新魏" panose="02010800040101010101" pitchFamily="2" charset="-122"/>
              </a:rPr>
              <a:t>环境因素</a:t>
            </a:r>
          </a:p>
        </p:txBody>
      </p:sp>
    </p:spTree>
    <p:extLst>
      <p:ext uri="{BB962C8B-B14F-4D97-AF65-F5344CB8AC3E}">
        <p14:creationId xmlns:p14="http://schemas.microsoft.com/office/powerpoint/2010/main" val="154113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500"/>
                                        <p:tgtEl>
                                          <p:spTgt spid="13"/>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randombar(horizontal)">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14" grpId="0" animBg="1"/>
      <p:bldP spid="15" grpId="0" animBg="1"/>
      <p:bldP spid="3" grpId="0" animBg="1"/>
      <p:bldP spid="16"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8C5A2AD4-9375-46A2-B7B8-DB4697B4586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13" name="矩形 12"/>
          <p:cNvSpPr/>
          <p:nvPr>
            <p:custDataLst>
              <p:tags r:id="rId1"/>
            </p:custDataLst>
          </p:nvPr>
        </p:nvSpPr>
        <p:spPr>
          <a:xfrm>
            <a:off x="2205" y="1514326"/>
            <a:ext cx="6708696" cy="2390545"/>
          </a:xfrm>
          <a:prstGeom prst="rect">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710901" y="1514169"/>
            <a:ext cx="4896063" cy="2390702"/>
          </a:xfrm>
          <a:prstGeom prst="rect">
            <a:avLst/>
          </a:prstGeom>
          <a:blipFill dpi="0" rotWithShape="1">
            <a:blip r:embed="rId9"/>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24381" y="1748444"/>
            <a:ext cx="6103193" cy="1785104"/>
          </a:xfrm>
          <a:prstGeom prst="rect">
            <a:avLst/>
          </a:prstGeom>
          <a:noFill/>
        </p:spPr>
        <p:txBody>
          <a:bodyPr wrap="square" rtlCol="0">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榜样示范法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班杜拉的社会学习理论认为，个体的行为是通过观察他人的行为反应而习得的，并且人类的大部分行为都是通过观察模仿的途径而获得，观察学习是儿童行为形成的重要途径，加上可塑性强、模仿性强，为儿童提供亲社会行为的榜样是培养亲社会性行为最基本的方法。</a:t>
            </a:r>
          </a:p>
        </p:txBody>
      </p:sp>
      <p:sp>
        <p:nvSpPr>
          <p:cNvPr id="5" name="矩形 4"/>
          <p:cNvSpPr/>
          <p:nvPr/>
        </p:nvSpPr>
        <p:spPr>
          <a:xfrm>
            <a:off x="6624886" y="4410858"/>
            <a:ext cx="5413389" cy="1508105"/>
          </a:xfrm>
          <a:prstGeom prst="rect">
            <a:avLst/>
          </a:prstGeom>
        </p:spPr>
        <p:txBody>
          <a:bodyPr wrap="square">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移情训练法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移情训练可以提高儿童体察他人的情绪，理解他人的情感的能力，引导幼儿学会换位思考，并引发相应的情绪情感体验，对自己的行为做出评价和调控，以此产生亲社会行为的动机。</a:t>
            </a:r>
            <a:endParaRPr lang="zh-CN" altLang="en-US" sz="400" dirty="0">
              <a:solidFill>
                <a:srgbClr val="00B050"/>
              </a:solidFill>
              <a:latin typeface="华文楷体" panose="02010600040101010101" pitchFamily="2" charset="-122"/>
              <a:ea typeface="华文楷体" panose="02010600040101010101" pitchFamily="2" charset="-122"/>
            </a:endParaRPr>
          </a:p>
        </p:txBody>
      </p:sp>
      <p:sp>
        <p:nvSpPr>
          <p:cNvPr id="6" name="矩形 5"/>
          <p:cNvSpPr/>
          <p:nvPr/>
        </p:nvSpPr>
        <p:spPr>
          <a:xfrm>
            <a:off x="396298" y="4387278"/>
            <a:ext cx="5917038" cy="1231106"/>
          </a:xfrm>
          <a:prstGeom prst="rect">
            <a:avLst/>
          </a:prstGeom>
        </p:spPr>
        <p:txBody>
          <a:bodyPr wrap="square">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角色扮演法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角色扮演，能够使个体亲自实践他人角色，从而更好地理解他人的处境，体验他人在不同情况下的内心情感，甚至改变个体的心理结构，从而促进其亲社会行为的发展。</a:t>
            </a:r>
          </a:p>
        </p:txBody>
      </p:sp>
      <p:sp>
        <p:nvSpPr>
          <p:cNvPr id="7" name="矩形 6"/>
          <p:cNvSpPr/>
          <p:nvPr/>
        </p:nvSpPr>
        <p:spPr>
          <a:xfrm>
            <a:off x="424381" y="462253"/>
            <a:ext cx="5519460" cy="584775"/>
          </a:xfrm>
          <a:prstGeom prst="rect">
            <a:avLst/>
          </a:prstGeom>
        </p:spPr>
        <p:txBody>
          <a:bodyPr wrap="none">
            <a:spAutoFit/>
          </a:bodyPr>
          <a:lstStyle/>
          <a:p>
            <a:pPr defTabSz="914217"/>
            <a:r>
              <a:rPr lang="zh-CN" altLang="en-US" sz="3200" dirty="0">
                <a:solidFill>
                  <a:srgbClr val="FF0000"/>
                </a:solidFill>
                <a:latin typeface="华文新魏" panose="02010800040101010101" pitchFamily="2" charset="-122"/>
                <a:ea typeface="华文新魏" panose="02010800040101010101" pitchFamily="2" charset="-122"/>
              </a:rPr>
              <a:t>（四）亲社会行为的培养方法</a:t>
            </a:r>
          </a:p>
        </p:txBody>
      </p:sp>
      <p:sp>
        <p:nvSpPr>
          <p:cNvPr id="11" name="任意多边形: 形状 16"/>
          <p:cNvSpPr/>
          <p:nvPr>
            <p:custDataLst>
              <p:tags r:id="rId2"/>
            </p:custDataLst>
          </p:nvPr>
        </p:nvSpPr>
        <p:spPr>
          <a:xfrm rot="10800000">
            <a:off x="320547" y="390233"/>
            <a:ext cx="600788" cy="584932"/>
          </a:xfrm>
          <a:custGeom>
            <a:avLst/>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3"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rgbClr val="5D9D2F"/>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custDataLst>
              <p:tags r:id="rId3"/>
            </p:custDataLst>
          </p:nvPr>
        </p:nvCxnSpPr>
        <p:spPr>
          <a:xfrm>
            <a:off x="6400353" y="4094920"/>
            <a:ext cx="0" cy="1850559"/>
          </a:xfrm>
          <a:prstGeom prst="line">
            <a:avLst/>
          </a:prstGeom>
          <a:noFill/>
          <a:ln w="12700" cap="flat" cmpd="sng" algn="ctr">
            <a:solidFill>
              <a:srgbClr val="FFFFFF">
                <a:lumMod val="75000"/>
              </a:srgbClr>
            </a:solidFill>
            <a:prstDash val="dash"/>
            <a:miter lim="800000"/>
          </a:ln>
          <a:effectLst/>
        </p:spPr>
      </p:cxnSp>
      <p:sp>
        <p:nvSpPr>
          <p:cNvPr id="14" name="任意多边形: 形状 15"/>
          <p:cNvSpPr/>
          <p:nvPr>
            <p:custDataLst>
              <p:tags r:id="rId4"/>
            </p:custDataLst>
          </p:nvPr>
        </p:nvSpPr>
        <p:spPr>
          <a:xfrm>
            <a:off x="6114917" y="3469090"/>
            <a:ext cx="291898" cy="264828"/>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custDataLst>
              <p:tags r:id="rId5"/>
            </p:custDataLst>
          </p:nvPr>
        </p:nvSpPr>
        <p:spPr>
          <a:xfrm>
            <a:off x="2495" y="1514467"/>
            <a:ext cx="96925" cy="2390561"/>
          </a:xfrm>
          <a:prstGeom prst="rect">
            <a:avLst/>
          </a:pr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5903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animBg="1"/>
      <p:bldP spid="16" grpId="0"/>
      <p:bldP spid="5" grpId="0"/>
      <p:bldP spid="6" grpId="0"/>
      <p:bldP spid="7" grpId="0"/>
      <p:bldP spid="11" grpId="0" animBg="1"/>
      <p:bldP spid="14"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7"/>
            <a:r>
              <a:rPr lang="zh-CN" altLang="en-US" sz="3999" cap="small" dirty="0">
                <a:solidFill>
                  <a:srgbClr val="5D9D2F"/>
                </a:solidFill>
                <a:latin typeface="华文新魏" panose="02010800040101010101" pitchFamily="2" charset="-122"/>
                <a:ea typeface="华文新魏" panose="02010800040101010101" pitchFamily="2" charset="-122"/>
              </a:rPr>
              <a:t>内容结构图</a:t>
            </a:r>
            <a:endParaRPr lang="en-US" sz="3999" cap="small" dirty="0">
              <a:solidFill>
                <a:srgbClr val="5D9D2F"/>
              </a:solidFill>
              <a:latin typeface="华文新魏" panose="02010800040101010101" pitchFamily="2" charset="-122"/>
              <a:ea typeface="华文新魏" panose="02010800040101010101" pitchFamily="2" charset="-122"/>
            </a:endParaRPr>
          </a:p>
        </p:txBody>
      </p:sp>
      <p:graphicFrame>
        <p:nvGraphicFramePr>
          <p:cNvPr id="39" name="图示 38">
            <a:extLst>
              <a:ext uri="{FF2B5EF4-FFF2-40B4-BE49-F238E27FC236}">
                <a16:creationId xmlns:a16="http://schemas.microsoft.com/office/drawing/2014/main" id="{1428FBA7-3444-486A-9CFC-878DF8F4A0C9}"/>
              </a:ext>
            </a:extLst>
          </p:cNvPr>
          <p:cNvGraphicFramePr/>
          <p:nvPr>
            <p:extLst/>
          </p:nvPr>
        </p:nvGraphicFramePr>
        <p:xfrm>
          <a:off x="2033470" y="1641134"/>
          <a:ext cx="7617278" cy="4141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文本框 1">
            <a:extLst>
              <a:ext uri="{FF2B5EF4-FFF2-40B4-BE49-F238E27FC236}">
                <a16:creationId xmlns:a16="http://schemas.microsoft.com/office/drawing/2014/main" id="{39DA8677-63B4-4A88-B5FA-163886423EF5}"/>
              </a:ext>
            </a:extLst>
          </p:cNvPr>
          <p:cNvSpPr txBox="1"/>
          <p:nvPr/>
        </p:nvSpPr>
        <p:spPr>
          <a:xfrm>
            <a:off x="4122765" y="2967442"/>
            <a:ext cx="4637601" cy="461558"/>
          </a:xfrm>
          <a:prstGeom prst="rect">
            <a:avLst/>
          </a:prstGeom>
          <a:noFill/>
        </p:spPr>
        <p:txBody>
          <a:bodyPr wrap="square" rtlCol="0">
            <a:spAutoFit/>
          </a:bodyPr>
          <a:lstStyle/>
          <a:p>
            <a:pPr algn="ctr" defTabSz="914217"/>
            <a:r>
              <a:rPr lang="zh-CN" altLang="en-US" sz="2400" dirty="0">
                <a:solidFill>
                  <a:srgbClr val="6FAD32"/>
                </a:solidFill>
                <a:latin typeface="华文新魏" panose="02010800040101010101" pitchFamily="2" charset="-122"/>
                <a:ea typeface="华文新魏" panose="02010800040101010101" pitchFamily="2" charset="-122"/>
              </a:rPr>
              <a:t>学前儿童的人际关系</a:t>
            </a:r>
          </a:p>
        </p:txBody>
      </p:sp>
    </p:spTree>
    <p:extLst>
      <p:ext uri="{BB962C8B-B14F-4D97-AF65-F5344CB8AC3E}">
        <p14:creationId xmlns:p14="http://schemas.microsoft.com/office/powerpoint/2010/main" val="350639491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3EA06355-1D16-4A29-BD44-B97EA6C409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6" name="五边形 5"/>
          <p:cNvSpPr/>
          <p:nvPr/>
        </p:nvSpPr>
        <p:spPr bwMode="auto">
          <a:xfrm>
            <a:off x="0" y="341906"/>
            <a:ext cx="4778734" cy="620000"/>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7903597" y="128534"/>
            <a:ext cx="3490622" cy="316330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7240526" y="-1"/>
            <a:ext cx="3708419" cy="2965837"/>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26628" y="345535"/>
            <a:ext cx="713169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二、问题行为</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326628" y="1287910"/>
            <a:ext cx="5974843" cy="1723549"/>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（一）问题行为的概念</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问题行为也叫作消极的社会行为，或者反社会行为，主要包括攻击性行为、嫉妒行为、破坏性行为和欺骗行为等，其中最具代表性的、最突出的是攻击性行为。问题行为是儿童成长中出现的各种妨碍品格发展和身心健康的行为</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347734" y="2749516"/>
            <a:ext cx="11046485" cy="3508653"/>
          </a:xfrm>
          <a:prstGeom prst="rect">
            <a:avLst/>
          </a:prstGeom>
        </p:spPr>
        <p:txBody>
          <a:bodyPr wrap="square">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a:t>
            </a:r>
            <a:r>
              <a:rPr lang="zh-CN" altLang="en-US" sz="2000" dirty="0">
                <a:solidFill>
                  <a:srgbClr val="FF0000"/>
                </a:solidFill>
                <a:latin typeface="华文新魏" panose="02010800040101010101" pitchFamily="2" charset="-122"/>
                <a:ea typeface="华文新魏" panose="02010800040101010101" pitchFamily="2" charset="-122"/>
              </a:rPr>
              <a:t>二）问题行为的类型</a:t>
            </a:r>
            <a:endParaRPr lang="zh-CN" altLang="en-US" sz="2400" dirty="0">
              <a:solidFill>
                <a:srgbClr val="FF0000"/>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根据儿童问题行为所产生的原因，可分为四种基本类型：</a:t>
            </a:r>
          </a:p>
          <a:p>
            <a:pPr defTabSz="914217"/>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过失型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主要是因为不恰当或者不合理的需要或者是单纯地因为好奇、好动等心理所引起的违反纪律和一般行为规则的行为。</a:t>
            </a:r>
          </a:p>
          <a:p>
            <a:pPr defTabSz="914217"/>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品德不良型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主要是由不良的需要引起的，受到已形成的某些不良的意识倾向或个性特点所支配，有意识地采取的有害的行为方式，违背了道德规范、损害了他人或集体利益的不良行为。</a:t>
            </a:r>
          </a:p>
          <a:p>
            <a:pPr defTabSz="914217"/>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攻击型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由挫折引发的愤怒、不满情绪，并受一定的气质、性格所制约，在与他人发生冲突时所产生的攻击性行为。</a:t>
            </a:r>
          </a:p>
          <a:p>
            <a:pPr defTabSz="914217"/>
            <a:r>
              <a:rPr lang="en-US" altLang="zh-CN" dirty="0">
                <a:solidFill>
                  <a:srgbClr val="00B0F0"/>
                </a:solidFill>
                <a:latin typeface="华文新魏" panose="02010800040101010101" pitchFamily="2" charset="-122"/>
                <a:ea typeface="华文新魏" panose="02010800040101010101" pitchFamily="2" charset="-122"/>
              </a:rPr>
              <a:t>4. </a:t>
            </a:r>
            <a:r>
              <a:rPr lang="zh-CN" altLang="en-US" dirty="0">
                <a:solidFill>
                  <a:srgbClr val="00B0F0"/>
                </a:solidFill>
                <a:latin typeface="华文新魏" panose="02010800040101010101" pitchFamily="2" charset="-122"/>
                <a:ea typeface="华文新魏" panose="02010800040101010101" pitchFamily="2" charset="-122"/>
              </a:rPr>
              <a:t>压抑型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由挫折引发焦虑，并受到一定的气质、性格所制约，而产生的自我逃避、自暴自弃等行为。</a:t>
            </a:r>
            <a:endParaRPr lang="zh-CN" altLang="en-US" sz="600" dirty="0">
              <a:solidFill>
                <a:srgbClr val="00B05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799673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par>
                                <p:cTn id="17" presetID="16" presetClass="entr" presetSubtype="2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3" grpId="0" animBg="1"/>
      <p:bldP spid="13" grpId="0"/>
      <p:bldP spid="18"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33119729-8D55-45FB-8ABE-5B38D2C3B70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9" name="任意多边形: 形状 259"/>
          <p:cNvSpPr/>
          <p:nvPr>
            <p:custDataLst>
              <p:tags r:id="rId1"/>
            </p:custDataLst>
          </p:nvPr>
        </p:nvSpPr>
        <p:spPr>
          <a:xfrm flipH="1" flipV="1">
            <a:off x="13970"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1" name="任意多边形: 形状 260"/>
          <p:cNvSpPr/>
          <p:nvPr>
            <p:custDataLst>
              <p:tags r:id="rId2"/>
            </p:custDataLst>
          </p:nvPr>
        </p:nvSpPr>
        <p:spPr>
          <a:xfrm>
            <a:off x="8740775"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2" name="斜纹 11"/>
          <p:cNvSpPr/>
          <p:nvPr>
            <p:custDataLst>
              <p:tags r:id="rId3"/>
            </p:custDataLst>
          </p:nvPr>
        </p:nvSpPr>
        <p:spPr>
          <a:xfrm rot="8100000">
            <a:off x="-244064" y="530208"/>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3" name="矩形: 圆角 1127"/>
          <p:cNvSpPr/>
          <p:nvPr>
            <p:custDataLst>
              <p:tags r:id="rId4"/>
            </p:custDataLst>
          </p:nvPr>
        </p:nvSpPr>
        <p:spPr>
          <a:xfrm>
            <a:off x="551429" y="1395037"/>
            <a:ext cx="6096847" cy="4836382"/>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14" name="矩形: 圆角 1128"/>
          <p:cNvSpPr/>
          <p:nvPr>
            <p:custDataLst>
              <p:tags r:id="rId5"/>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5" name="同心圆 262"/>
          <p:cNvSpPr/>
          <p:nvPr>
            <p:custDataLst>
              <p:tags r:id="rId6"/>
            </p:custDataLst>
          </p:nvPr>
        </p:nvSpPr>
        <p:spPr>
          <a:xfrm>
            <a:off x="744052" y="1592527"/>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044961" y="1743021"/>
            <a:ext cx="3911936" cy="3846745"/>
          </a:xfrm>
          <a:prstGeom prst="rect">
            <a:avLst/>
          </a:prstGeom>
          <a:blipFill dpi="0" rotWithShape="1">
            <a:blip r:embed="rId10"/>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851851" y="1574692"/>
            <a:ext cx="5883287" cy="4339650"/>
          </a:xfrm>
          <a:prstGeom prst="rect">
            <a:avLst/>
          </a:prstGeom>
          <a:noFill/>
        </p:spPr>
        <p:txBody>
          <a:bodyPr wrap="square" rtlCol="0">
            <a:spAutoFit/>
          </a:bodyPr>
          <a:lstStyle/>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a:p>
            <a:pPr defTabSz="914217"/>
            <a:r>
              <a:rPr lang="en-US" altLang="zh-CN" sz="2800" dirty="0">
                <a:solidFill>
                  <a:srgbClr val="00B0F0"/>
                </a:solidFill>
                <a:latin typeface="华文新魏" panose="02010800040101010101" pitchFamily="2" charset="-122"/>
                <a:ea typeface="华文新魏" panose="02010800040101010101" pitchFamily="2" charset="-122"/>
              </a:rPr>
              <a:t>1. </a:t>
            </a:r>
            <a:r>
              <a:rPr lang="zh-CN" altLang="en-US" sz="2800" dirty="0">
                <a:solidFill>
                  <a:srgbClr val="00B0F0"/>
                </a:solidFill>
                <a:latin typeface="华文新魏" panose="02010800040101010101" pitchFamily="2" charset="-122"/>
                <a:ea typeface="华文新魏" panose="02010800040101010101" pitchFamily="2" charset="-122"/>
              </a:rPr>
              <a:t>生物因素</a:t>
            </a:r>
          </a:p>
          <a:p>
            <a:pPr defTabSz="914217"/>
            <a:r>
              <a:rPr lang="zh-CN" altLang="en-US" sz="2400" dirty="0">
                <a:solidFill>
                  <a:srgbClr val="000000">
                    <a:lumMod val="65000"/>
                    <a:lumOff val="35000"/>
                  </a:srgbClr>
                </a:solidFill>
                <a:latin typeface="华文新魏" panose="02010800040101010101" pitchFamily="2" charset="-122"/>
                <a:ea typeface="华文新魏" panose="02010800040101010101" pitchFamily="2" charset="-122"/>
              </a:rPr>
              <a:t>问题行为的产生，受到性别、气质、心理调节能力和体质的制约。某些个体可能由于生物因素，而比其他人更富于攻击性，尤其是当他们处于容易激动和引起冲突环</a:t>
            </a:r>
          </a:p>
          <a:p>
            <a:pPr defTabSz="914217"/>
            <a:r>
              <a:rPr lang="zh-CN" altLang="en-US" sz="2400" dirty="0">
                <a:solidFill>
                  <a:srgbClr val="000000">
                    <a:lumMod val="65000"/>
                    <a:lumOff val="35000"/>
                  </a:srgbClr>
                </a:solidFill>
                <a:latin typeface="华文新魏" panose="02010800040101010101" pitchFamily="2" charset="-122"/>
                <a:ea typeface="华文新魏" panose="02010800040101010101" pitchFamily="2" charset="-122"/>
              </a:rPr>
              <a:t>境时更是如此。</a:t>
            </a:r>
          </a:p>
          <a:p>
            <a:pPr defTabSz="914217"/>
            <a:endParaRPr lang="en-US" altLang="zh-CN" sz="2800" dirty="0">
              <a:solidFill>
                <a:srgbClr val="00B0F0"/>
              </a:solidFill>
              <a:latin typeface="华文新魏" panose="02010800040101010101" pitchFamily="2" charset="-122"/>
              <a:ea typeface="华文新魏" panose="02010800040101010101" pitchFamily="2" charset="-122"/>
            </a:endParaRPr>
          </a:p>
          <a:p>
            <a:pPr defTabSz="914217"/>
            <a:r>
              <a:rPr lang="en-US" altLang="zh-CN" sz="2800" dirty="0">
                <a:solidFill>
                  <a:srgbClr val="00B0F0"/>
                </a:solidFill>
                <a:latin typeface="华文新魏" panose="02010800040101010101" pitchFamily="2" charset="-122"/>
                <a:ea typeface="华文新魏" panose="02010800040101010101" pitchFamily="2" charset="-122"/>
              </a:rPr>
              <a:t>2. </a:t>
            </a:r>
            <a:r>
              <a:rPr lang="zh-CN" altLang="en-US" sz="2800" dirty="0">
                <a:solidFill>
                  <a:srgbClr val="00B0F0"/>
                </a:solidFill>
                <a:latin typeface="华文新魏" panose="02010800040101010101" pitchFamily="2" charset="-122"/>
                <a:ea typeface="华文新魏" panose="02010800040101010101" pitchFamily="2" charset="-122"/>
              </a:rPr>
              <a:t>环境因素</a:t>
            </a:r>
          </a:p>
          <a:p>
            <a:pPr defTabSz="914217"/>
            <a:r>
              <a:rPr lang="zh-CN" altLang="en-US" sz="2400" dirty="0">
                <a:solidFill>
                  <a:srgbClr val="000000">
                    <a:lumMod val="65000"/>
                    <a:lumOff val="35000"/>
                  </a:srgbClr>
                </a:solidFill>
                <a:latin typeface="华文新魏" panose="02010800040101010101" pitchFamily="2" charset="-122"/>
                <a:ea typeface="华文新魏" panose="02010800040101010101" pitchFamily="2" charset="-122"/>
              </a:rPr>
              <a:t>家庭环境不和谐，同伴交往机会较少及不良的环境刺激，都会导致问题行为的产生。</a:t>
            </a:r>
            <a:endParaRPr lang="zh-CN" altLang="en-US" sz="4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5" name="矩形 4"/>
          <p:cNvSpPr/>
          <p:nvPr/>
        </p:nvSpPr>
        <p:spPr>
          <a:xfrm>
            <a:off x="198299" y="482721"/>
            <a:ext cx="5109091" cy="584775"/>
          </a:xfrm>
          <a:prstGeom prst="rect">
            <a:avLst/>
          </a:prstGeom>
        </p:spPr>
        <p:txBody>
          <a:bodyPr wrap="none">
            <a:spAutoFit/>
          </a:bodyPr>
          <a:lstStyle/>
          <a:p>
            <a:pPr defTabSz="914217"/>
            <a:r>
              <a:rPr lang="zh-CN" altLang="en-US" sz="3200" dirty="0">
                <a:solidFill>
                  <a:srgbClr val="FF0000"/>
                </a:solidFill>
                <a:latin typeface="华文新魏" panose="02010800040101010101" pitchFamily="2" charset="-122"/>
                <a:ea typeface="华文新魏" panose="02010800040101010101" pitchFamily="2" charset="-122"/>
              </a:rPr>
              <a:t>（三）问题行为的影响因素</a:t>
            </a:r>
          </a:p>
        </p:txBody>
      </p:sp>
    </p:spTree>
    <p:extLst>
      <p:ext uri="{BB962C8B-B14F-4D97-AF65-F5344CB8AC3E}">
        <p14:creationId xmlns:p14="http://schemas.microsoft.com/office/powerpoint/2010/main" val="3738772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par>
                                <p:cTn id="11" presetID="16" presetClass="entr" presetSubtype="21"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14" grpId="0" animBg="1"/>
      <p:bldP spid="15" grpId="0" animBg="1"/>
      <p:bldP spid="3" grpId="0" animBg="1"/>
      <p:bldP spid="16"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251C55C-1384-4A0A-AD5D-850B9B19F3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9" name="Freeform 53"/>
          <p:cNvSpPr/>
          <p:nvPr>
            <p:custDataLst>
              <p:tags r:id="rId1"/>
            </p:custDataLst>
          </p:nvPr>
        </p:nvSpPr>
        <p:spPr bwMode="auto">
          <a:xfrm rot="5400000">
            <a:off x="1891961" y="3043118"/>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207097"/>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45585" y="254592"/>
            <a:ext cx="1243507" cy="954006"/>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1293842" y="1399549"/>
            <a:ext cx="11340780" cy="4770537"/>
          </a:xfrm>
          <a:prstGeom prst="rect">
            <a:avLst/>
          </a:prstGeom>
          <a:noFill/>
        </p:spPr>
        <p:txBody>
          <a:bodyPr wrap="square" rtlCol="0">
            <a:spAutoFit/>
          </a:bodyPr>
          <a:lstStyle/>
          <a:p>
            <a:pPr defTabSz="914217"/>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减少儿童生活中的挫败感</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如减少消极等待时间，提供充足且适宜的操作材料等。尽量选择儿童能力范围之内的活动。</a:t>
            </a:r>
          </a:p>
          <a:p>
            <a:pPr defTabSz="914217"/>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教会幼儿合理恰当地宣泄情绪</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通过情绪宣泄，减少或转移幼儿的不愉快或被压抑的情感。</a:t>
            </a:r>
          </a:p>
          <a:p>
            <a:pPr defTabSz="914217"/>
            <a:r>
              <a:rPr lang="en-US" altLang="zh-CN" sz="2400" dirty="0">
                <a:solidFill>
                  <a:srgbClr val="00B0F0"/>
                </a:solidFill>
                <a:latin typeface="华文新魏" panose="02010800040101010101" pitchFamily="2" charset="-122"/>
                <a:ea typeface="华文新魏" panose="02010800040101010101" pitchFamily="2" charset="-122"/>
              </a:rPr>
              <a:t>3. </a:t>
            </a:r>
            <a:r>
              <a:rPr lang="zh-CN" altLang="en-US" sz="2400" dirty="0">
                <a:solidFill>
                  <a:srgbClr val="00B0F0"/>
                </a:solidFill>
                <a:latin typeface="华文新魏" panose="02010800040101010101" pitchFamily="2" charset="-122"/>
                <a:ea typeface="华文新魏" panose="02010800040101010101" pitchFamily="2" charset="-122"/>
              </a:rPr>
              <a:t>鼓励幼儿的亲社会行为</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鼓励幼儿多进行亲社会行为，以获得他人褒奖或自我褒奖来减少问题行为。</a:t>
            </a:r>
          </a:p>
          <a:p>
            <a:pPr defTabSz="914217"/>
            <a:r>
              <a:rPr lang="en-US" altLang="zh-CN" sz="2400" dirty="0">
                <a:solidFill>
                  <a:srgbClr val="00B0F0"/>
                </a:solidFill>
                <a:latin typeface="华文新魏" panose="02010800040101010101" pitchFamily="2" charset="-122"/>
                <a:ea typeface="华文新魏" panose="02010800040101010101" pitchFamily="2" charset="-122"/>
              </a:rPr>
              <a:t>4. </a:t>
            </a:r>
            <a:r>
              <a:rPr lang="zh-CN" altLang="en-US" sz="2400" dirty="0">
                <a:solidFill>
                  <a:srgbClr val="00B0F0"/>
                </a:solidFill>
                <a:latin typeface="华文新魏" panose="02010800040101010101" pitchFamily="2" charset="-122"/>
                <a:ea typeface="华文新魏" panose="02010800040101010101" pitchFamily="2" charset="-122"/>
              </a:rPr>
              <a:t>培养幼儿的移情能力</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研究表明，移情能力与侵犯行为之间存在负相关，一个善</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于觉察和体验别人痛苦的人，能够有效地抵御外在的压力，从而减少对他人的伤害。</a:t>
            </a:r>
          </a:p>
          <a:p>
            <a:pPr defTabSz="914217"/>
            <a:r>
              <a:rPr lang="en-US" altLang="zh-CN" sz="2400" dirty="0">
                <a:solidFill>
                  <a:srgbClr val="00B0F0"/>
                </a:solidFill>
                <a:latin typeface="华文新魏" panose="02010800040101010101" pitchFamily="2" charset="-122"/>
                <a:ea typeface="华文新魏" panose="02010800040101010101" pitchFamily="2" charset="-122"/>
              </a:rPr>
              <a:t>5. </a:t>
            </a:r>
            <a:r>
              <a:rPr lang="zh-CN" altLang="en-US" sz="2400" dirty="0">
                <a:solidFill>
                  <a:srgbClr val="00B0F0"/>
                </a:solidFill>
                <a:latin typeface="华文新魏" panose="02010800040101010101" pitchFamily="2" charset="-122"/>
                <a:ea typeface="华文新魏" panose="02010800040101010101" pitchFamily="2" charset="-122"/>
              </a:rPr>
              <a:t>提高幼儿的自控能力</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研究表明，自控能力高的个体，能够冷静地处理问题，有</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效约束自己的行为。</a:t>
            </a:r>
          </a:p>
          <a:p>
            <a:pPr defTabSz="914217"/>
            <a:r>
              <a:rPr lang="en-US" altLang="zh-CN" sz="2400" dirty="0">
                <a:solidFill>
                  <a:srgbClr val="00B0F0"/>
                </a:solidFill>
                <a:latin typeface="华文新魏" panose="02010800040101010101" pitchFamily="2" charset="-122"/>
                <a:ea typeface="华文新魏" panose="02010800040101010101" pitchFamily="2" charset="-122"/>
              </a:rPr>
              <a:t>6. </a:t>
            </a:r>
            <a:r>
              <a:rPr lang="zh-CN" altLang="en-US" sz="2400" dirty="0">
                <a:solidFill>
                  <a:srgbClr val="00B0F0"/>
                </a:solidFill>
                <a:latin typeface="华文新魏" panose="02010800040101010101" pitchFamily="2" charset="-122"/>
                <a:ea typeface="华文新魏" panose="02010800040101010101" pitchFamily="2" charset="-122"/>
              </a:rPr>
              <a:t>创设良好环境，远离不良诱因</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幼儿好模仿，远离不良诱因和问题行为者，可以有效减少问题行为发生的频率。</a:t>
            </a:r>
            <a:endParaRPr lang="zh-CN" altLang="en-US" sz="2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5" name="矩形 4"/>
          <p:cNvSpPr/>
          <p:nvPr/>
        </p:nvSpPr>
        <p:spPr>
          <a:xfrm>
            <a:off x="2332306" y="367076"/>
            <a:ext cx="5570756" cy="523220"/>
          </a:xfrm>
          <a:prstGeom prst="rect">
            <a:avLst/>
          </a:prstGeom>
        </p:spPr>
        <p:txBody>
          <a:bodyPr wrap="none">
            <a:spAutoFit/>
          </a:bodyPr>
          <a:lstStyle/>
          <a:p>
            <a:pPr defTabSz="914217"/>
            <a:r>
              <a:rPr lang="zh-CN" altLang="en-US" sz="2800" dirty="0">
                <a:solidFill>
                  <a:srgbClr val="FF0000"/>
                </a:solidFill>
                <a:latin typeface="华文新魏" panose="02010800040101010101" pitchFamily="2" charset="-122"/>
                <a:ea typeface="华文新魏" panose="02010800040101010101" pitchFamily="2" charset="-122"/>
              </a:rPr>
              <a:t>（四）问题行为的预防和矫正措施</a:t>
            </a:r>
          </a:p>
        </p:txBody>
      </p:sp>
    </p:spTree>
    <p:extLst>
      <p:ext uri="{BB962C8B-B14F-4D97-AF65-F5344CB8AC3E}">
        <p14:creationId xmlns:p14="http://schemas.microsoft.com/office/powerpoint/2010/main" val="986724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par>
                                <p:cTn id="11" presetID="22" presetClass="entr" presetSubtype="4"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6"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第四节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3643335" y="2239744"/>
            <a:ext cx="4133508" cy="769263"/>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学前儿童的能力</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5294577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04D2C935-A2BE-45BA-BB15-FD674F4DD0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11" name="Freeform 53"/>
          <p:cNvSpPr/>
          <p:nvPr>
            <p:custDataLst>
              <p:tags r:id="rId1"/>
            </p:custDataLst>
          </p:nvPr>
        </p:nvSpPr>
        <p:spPr bwMode="auto">
          <a:xfrm rot="5400000">
            <a:off x="6807992" y="3174515"/>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 name="五边形 5"/>
          <p:cNvSpPr/>
          <p:nvPr/>
        </p:nvSpPr>
        <p:spPr bwMode="auto">
          <a:xfrm>
            <a:off x="2205" y="511308"/>
            <a:ext cx="4720870" cy="664044"/>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8658969" y="0"/>
            <a:ext cx="2837175" cy="298969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7593879" y="0"/>
            <a:ext cx="3440973" cy="2560417"/>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06241" y="512749"/>
            <a:ext cx="713169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一、性别角色概念</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545162" y="1280208"/>
            <a:ext cx="5974843" cy="1938992"/>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一、性别角色概念</a:t>
            </a:r>
            <a:endParaRPr lang="en-US" altLang="zh-CN" sz="2400" dirty="0">
              <a:solidFill>
                <a:srgbClr val="FF0000"/>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性别角色，是指由于人们的性别不同而产生的符合一定社会期待的品质特征，包括男女两性所持的不同态度、人格特征和社会行为模式，它的发展包括性别概念、性别角色观、性别行为模式等方面的发展。</a:t>
            </a:r>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557684" y="2770129"/>
            <a:ext cx="10477168" cy="3016210"/>
          </a:xfrm>
          <a:prstGeom prst="rect">
            <a:avLst/>
          </a:prstGeom>
        </p:spPr>
        <p:txBody>
          <a:bodyPr wrap="square">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二、学前儿童性别角色的发展</a:t>
            </a:r>
          </a:p>
          <a:p>
            <a:pPr defTabSz="914217"/>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第一阶段：知道自己的性别，初步掌握性别角色知识（</a:t>
            </a:r>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 </a:t>
            </a:r>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儿童的性别概念包括对自己性别的认识和对他人性别的认识。儿童对他人的性别认识是从</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岁开始的，但这时还不能准确地说出自己是男孩还是女孩。大约到</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2.5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岁，绝大多数孩子能准确说出自己的性别。</a:t>
            </a:r>
          </a:p>
          <a:p>
            <a:pPr defTabSz="914217"/>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第二阶段：自我中心地认识性别角色（</a:t>
            </a:r>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 </a:t>
            </a:r>
            <a:r>
              <a:rPr lang="en-US" altLang="zh-CN" dirty="0">
                <a:solidFill>
                  <a:srgbClr val="00B0F0"/>
                </a:solidFill>
                <a:latin typeface="华文新魏" panose="02010800040101010101" pitchFamily="2" charset="-122"/>
                <a:ea typeface="华文新魏" panose="02010800040101010101" pitchFamily="2" charset="-122"/>
              </a:rPr>
              <a:t>4 </a:t>
            </a:r>
            <a:r>
              <a:rPr lang="zh-CN" altLang="en-US" dirty="0">
                <a:solidFill>
                  <a:srgbClr val="00B0F0"/>
                </a:solidFill>
                <a:latin typeface="华文新魏" panose="02010800040101010101" pitchFamily="2" charset="-122"/>
                <a:ea typeface="华文新魏" panose="02010800040101010101" pitchFamily="2" charset="-122"/>
              </a:rPr>
              <a:t>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这个阶段的儿童已经能明确分辨出自己的性别，并且对性别角色的知识逐渐增多。</a:t>
            </a:r>
          </a:p>
          <a:p>
            <a:pPr defTabSz="914217"/>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第三阶段：刻板地认识性别角色（</a:t>
            </a:r>
            <a:r>
              <a:rPr lang="en-US" altLang="zh-CN" dirty="0">
                <a:solidFill>
                  <a:srgbClr val="00B0F0"/>
                </a:solidFill>
                <a:latin typeface="华文新魏" panose="02010800040101010101" pitchFamily="2" charset="-122"/>
                <a:ea typeface="华文新魏" panose="02010800040101010101" pitchFamily="2" charset="-122"/>
              </a:rPr>
              <a:t>5 </a:t>
            </a:r>
            <a:r>
              <a:rPr lang="zh-CN" altLang="en-US" dirty="0">
                <a:solidFill>
                  <a:srgbClr val="00B0F0"/>
                </a:solidFill>
                <a:latin typeface="华文新魏" panose="02010800040101010101" pitchFamily="2" charset="-122"/>
                <a:ea typeface="华文新魏" panose="02010800040101010101" pitchFamily="2" charset="-122"/>
              </a:rPr>
              <a:t>～ </a:t>
            </a:r>
            <a:r>
              <a:rPr lang="en-US" altLang="zh-CN" dirty="0">
                <a:solidFill>
                  <a:srgbClr val="00B0F0"/>
                </a:solidFill>
                <a:latin typeface="华文新魏" panose="02010800040101010101" pitchFamily="2" charset="-122"/>
                <a:ea typeface="华文新魏" panose="02010800040101010101" pitchFamily="2" charset="-122"/>
              </a:rPr>
              <a:t>7 </a:t>
            </a:r>
            <a:r>
              <a:rPr lang="zh-CN" altLang="en-US" dirty="0">
                <a:solidFill>
                  <a:srgbClr val="00B0F0"/>
                </a:solidFill>
                <a:latin typeface="华文新魏" panose="02010800040101010101" pitchFamily="2" charset="-122"/>
                <a:ea typeface="华文新魏" panose="02010800040101010101" pitchFamily="2" charset="-122"/>
              </a:rPr>
              <a:t>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这个阶段的儿童不仅对男孩和女孩在行为方面的区别认识越来越清楚，同时开始认识到一些与性别有关的心理因素（如女孩应该温柔等）。</a:t>
            </a:r>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067751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4" grpId="0" animBg="1"/>
      <p:bldP spid="3" grpId="0" animBg="1"/>
      <p:bldP spid="13" grpId="0"/>
      <p:bldP spid="18"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0E348882-2757-4A84-8251-D818EF46317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9" name="Freeform 53"/>
          <p:cNvSpPr/>
          <p:nvPr>
            <p:custDataLst>
              <p:tags r:id="rId1"/>
            </p:custDataLst>
          </p:nvPr>
        </p:nvSpPr>
        <p:spPr bwMode="auto">
          <a:xfrm rot="5400000">
            <a:off x="1851405" y="3043118"/>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6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207097"/>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33862" y="244966"/>
            <a:ext cx="1260697" cy="963632"/>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252748" y="387412"/>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三、学前儿童性别行为的发展阶段与特点</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780298" y="1265720"/>
            <a:ext cx="10905308" cy="4616648"/>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（一）性别行为的产生（</a:t>
            </a:r>
            <a:r>
              <a:rPr lang="en-US" altLang="zh-CN" sz="2400" dirty="0">
                <a:solidFill>
                  <a:srgbClr val="FF0000"/>
                </a:solidFill>
                <a:latin typeface="华文新魏" panose="02010800040101010101" pitchFamily="2" charset="-122"/>
                <a:ea typeface="华文新魏" panose="02010800040101010101" pitchFamily="2" charset="-122"/>
              </a:rPr>
              <a:t>2 </a:t>
            </a:r>
            <a:r>
              <a:rPr lang="zh-CN" altLang="en-US" sz="2400" dirty="0">
                <a:solidFill>
                  <a:srgbClr val="FF0000"/>
                </a:solidFill>
                <a:latin typeface="华文新魏" panose="02010800040101010101" pitchFamily="2" charset="-122"/>
                <a:ea typeface="华文新魏" panose="02010800040101010101" pitchFamily="2" charset="-122"/>
              </a:rPr>
              <a:t>岁左右）</a:t>
            </a:r>
          </a:p>
          <a:p>
            <a:pPr defTabSz="914217"/>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岁左右是儿童性别行为初步产生的时期，具体表现在儿童的活动兴趣、选择同伴及社会性发展三个方面。</a:t>
            </a:r>
          </a:p>
          <a:p>
            <a:pPr defTabSz="914217"/>
            <a:endParaRPr lang="zh-CN" altLang="en-US" dirty="0">
              <a:solidFill>
                <a:srgbClr val="FF0000"/>
              </a:solidFill>
              <a:latin typeface="华文新魏" panose="02010800040101010101" pitchFamily="2" charset="-122"/>
              <a:ea typeface="华文新魏" panose="02010800040101010101" pitchFamily="2" charset="-122"/>
            </a:endParaRPr>
          </a:p>
          <a:p>
            <a:pPr defTabSz="914217"/>
            <a:r>
              <a:rPr lang="zh-CN" altLang="en-US" sz="2400" dirty="0">
                <a:solidFill>
                  <a:srgbClr val="FF0000"/>
                </a:solidFill>
                <a:latin typeface="华文新魏" panose="02010800040101010101" pitchFamily="2" charset="-122"/>
                <a:ea typeface="华文新魏" panose="02010800040101010101" pitchFamily="2" charset="-122"/>
              </a:rPr>
              <a:t>（二）幼儿性别行为的发展（</a:t>
            </a:r>
            <a:r>
              <a:rPr lang="en-US" altLang="zh-CN" sz="2400" dirty="0">
                <a:solidFill>
                  <a:srgbClr val="FF0000"/>
                </a:solidFill>
                <a:latin typeface="华文新魏" panose="02010800040101010101" pitchFamily="2" charset="-122"/>
                <a:ea typeface="华文新魏" panose="02010800040101010101" pitchFamily="2" charset="-122"/>
              </a:rPr>
              <a:t>3 </a:t>
            </a:r>
            <a:r>
              <a:rPr lang="zh-CN" altLang="en-US" sz="2400" dirty="0">
                <a:solidFill>
                  <a:srgbClr val="FF0000"/>
                </a:solidFill>
                <a:latin typeface="华文新魏" panose="02010800040101010101" pitchFamily="2" charset="-122"/>
                <a:ea typeface="华文新魏" panose="02010800040101010101" pitchFamily="2" charset="-122"/>
              </a:rPr>
              <a:t>～ </a:t>
            </a:r>
            <a:r>
              <a:rPr lang="en-US" altLang="zh-CN" sz="2400" dirty="0">
                <a:solidFill>
                  <a:srgbClr val="FF0000"/>
                </a:solidFill>
                <a:latin typeface="华文新魏" panose="02010800040101010101" pitchFamily="2" charset="-122"/>
                <a:ea typeface="华文新魏" panose="02010800040101010101" pitchFamily="2" charset="-122"/>
              </a:rPr>
              <a:t>6</a:t>
            </a:r>
            <a:r>
              <a:rPr lang="zh-CN" altLang="en-US" sz="2400" dirty="0">
                <a:solidFill>
                  <a:srgbClr val="FF0000"/>
                </a:solidFill>
                <a:latin typeface="华文新魏" panose="02010800040101010101" pitchFamily="2" charset="-122"/>
                <a:ea typeface="华文新魏" panose="02010800040101010101" pitchFamily="2" charset="-122"/>
              </a:rPr>
              <a:t>、</a:t>
            </a:r>
            <a:r>
              <a:rPr lang="en-US" altLang="zh-CN" sz="2400" dirty="0">
                <a:solidFill>
                  <a:srgbClr val="FF0000"/>
                </a:solidFill>
                <a:latin typeface="华文新魏" panose="02010800040101010101" pitchFamily="2" charset="-122"/>
                <a:ea typeface="华文新魏" panose="02010800040101010101" pitchFamily="2" charset="-122"/>
              </a:rPr>
              <a:t>7 </a:t>
            </a:r>
            <a:r>
              <a:rPr lang="zh-CN" altLang="en-US" sz="2400" dirty="0">
                <a:solidFill>
                  <a:srgbClr val="FF0000"/>
                </a:solidFill>
                <a:latin typeface="华文新魏" panose="02010800040101010101" pitchFamily="2" charset="-122"/>
                <a:ea typeface="华文新魏" panose="02010800040101010101" pitchFamily="2" charset="-122"/>
              </a:rPr>
              <a:t>岁）</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游戏活动兴趣方面的差异</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在现实生活中，我们不难发现，在学前期男女的游戏活动中，已经可以看到明显的差异。男孩子大多喜欢运动类或竞赛类的智力游戏，女孩子则更喜欢过家家类的角色游戏。</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选择同伴及同伴间相互作用方面的差异</a:t>
            </a:r>
          </a:p>
          <a:p>
            <a:pPr defTabSz="914217"/>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岁后，儿童选择同性伙伴的倾向日益明显，并且，男孩之间更多的是打闹、大声地呐喊，女孩子则较少有身体上的接触，更多的是通过规则协调。</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个性和社会性方面的差异</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幼儿期已经开始有了个性和社会性方面比较明显的性别差异，并且这种差异在不断发展中。</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726636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3"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646A8BF8-77D0-49B6-A1AF-E2E997E34C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6" name="五边形 5"/>
          <p:cNvSpPr/>
          <p:nvPr/>
        </p:nvSpPr>
        <p:spPr bwMode="auto">
          <a:xfrm>
            <a:off x="2205" y="385666"/>
            <a:ext cx="5579611" cy="592344"/>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01187" y="2994016"/>
            <a:ext cx="5235069" cy="3146498"/>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36345" y="385666"/>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四、性别角色的影响因素</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123151" y="1333833"/>
            <a:ext cx="6149982" cy="1954381"/>
          </a:xfrm>
          <a:prstGeom prst="rect">
            <a:avLst/>
          </a:prstGeom>
          <a:noFill/>
        </p:spPr>
        <p:txBody>
          <a:bodyPr wrap="square" rtlCol="0">
            <a:spAutoFit/>
          </a:bodyPr>
          <a:lstStyle/>
          <a:p>
            <a:pPr defTabSz="914217"/>
            <a:r>
              <a:rPr lang="en-US" altLang="zh-CN" sz="2400" dirty="0">
                <a:solidFill>
                  <a:srgbClr val="FF0000"/>
                </a:solidFill>
                <a:latin typeface="华文新魏" panose="02010800040101010101" pitchFamily="2" charset="-122"/>
                <a:ea typeface="华文新魏" panose="02010800040101010101" pitchFamily="2" charset="-122"/>
              </a:rPr>
              <a:t>1. </a:t>
            </a:r>
            <a:r>
              <a:rPr lang="zh-CN" altLang="en-US" sz="2400" dirty="0">
                <a:solidFill>
                  <a:srgbClr val="FF0000"/>
                </a:solidFill>
                <a:latin typeface="华文新魏" panose="02010800040101010101" pitchFamily="2" charset="-122"/>
                <a:ea typeface="华文新魏" panose="02010800040101010101" pitchFamily="2" charset="-122"/>
              </a:rPr>
              <a:t>生物遗传</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生物因素在个体发展中有不可忽视的作用。因为性别角色首先具有生理上的意义，然后才是社会化的问题。影响学前儿童心理行为的生物因素主要是性激素，也就是荷尔蒙。</a:t>
            </a:r>
          </a:p>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a:p>
            <a:pPr defTabSz="914217"/>
            <a:endParaRPr lang="zh-CN" altLang="en-US"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5" name="矩形 4"/>
          <p:cNvSpPr/>
          <p:nvPr/>
        </p:nvSpPr>
        <p:spPr>
          <a:xfrm>
            <a:off x="6767072" y="1333833"/>
            <a:ext cx="5303008" cy="4185761"/>
          </a:xfrm>
          <a:prstGeom prst="rect">
            <a:avLst/>
          </a:prstGeom>
        </p:spPr>
        <p:txBody>
          <a:bodyPr wrap="square">
            <a:spAutoFit/>
          </a:bodyPr>
          <a:lstStyle/>
          <a:p>
            <a:pPr defTabSz="914217"/>
            <a:r>
              <a:rPr lang="en-US" altLang="zh-CN" sz="2400" dirty="0">
                <a:solidFill>
                  <a:srgbClr val="FF0000"/>
                </a:solidFill>
                <a:latin typeface="华文新魏" panose="02010800040101010101" pitchFamily="2" charset="-122"/>
                <a:ea typeface="华文新魏" panose="02010800040101010101" pitchFamily="2" charset="-122"/>
              </a:rPr>
              <a:t>2. </a:t>
            </a:r>
            <a:r>
              <a:rPr lang="zh-CN" altLang="en-US" sz="2400" dirty="0">
                <a:solidFill>
                  <a:srgbClr val="FF0000"/>
                </a:solidFill>
                <a:latin typeface="华文新魏" panose="02010800040101010101" pitchFamily="2" charset="-122"/>
                <a:ea typeface="华文新魏" panose="02010800040101010101" pitchFamily="2" charset="-122"/>
              </a:rPr>
              <a:t>社会因素</a:t>
            </a:r>
          </a:p>
          <a:p>
            <a:pPr defTabSz="914217"/>
            <a:endParaRPr lang="en-US" altLang="zh-CN" sz="2000" dirty="0">
              <a:solidFill>
                <a:srgbClr val="00B050"/>
              </a:solidFill>
              <a:latin typeface="华文新魏" panose="02010800040101010101" pitchFamily="2" charset="-122"/>
              <a:ea typeface="华文新魏" panose="02010800040101010101" pitchFamily="2" charset="-122"/>
            </a:endParaRPr>
          </a:p>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）文化传统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性别角色是由于人们的性别不同而产生的符合一定社会期待的品质特征，一般情况下具有特定的时代性，深受当时文化传统的影响。</a:t>
            </a:r>
          </a:p>
          <a:p>
            <a:pPr defTabSz="914217"/>
            <a:endParaRPr lang="en-US" altLang="zh-CN" sz="2000" dirty="0">
              <a:solidFill>
                <a:srgbClr val="00B050"/>
              </a:solidFill>
              <a:latin typeface="华文新魏" panose="02010800040101010101" pitchFamily="2" charset="-122"/>
              <a:ea typeface="华文新魏" panose="02010800040101010101" pitchFamily="2" charset="-122"/>
            </a:endParaRPr>
          </a:p>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2</a:t>
            </a:r>
            <a:r>
              <a:rPr lang="zh-CN" altLang="en-US" sz="2000" dirty="0">
                <a:solidFill>
                  <a:srgbClr val="00B050"/>
                </a:solidFill>
                <a:latin typeface="华文新魏" panose="02010800040101010101" pitchFamily="2" charset="-122"/>
                <a:ea typeface="华文新魏" panose="02010800040101010101" pitchFamily="2" charset="-122"/>
              </a:rPr>
              <a:t>）家庭</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班杜拉的社会学习理论认为，性别角色是儿童学习模仿同性父母的性别类型行为的结果，这种对父母性别类型和行为的观察学习使得孩子们学会了社会所标定的性别角色的各种行为表现。在孩子还没有产生性别角色意识之前，父母就已经开始对孩子的性别行为进行引导了。</a:t>
            </a:r>
          </a:p>
        </p:txBody>
      </p:sp>
      <p:sp>
        <p:nvSpPr>
          <p:cNvPr id="11" name="Freeform 53"/>
          <p:cNvSpPr/>
          <p:nvPr>
            <p:custDataLst>
              <p:tags r:id="rId1"/>
            </p:custDataLst>
          </p:nvPr>
        </p:nvSpPr>
        <p:spPr bwMode="auto">
          <a:xfrm rot="16200000">
            <a:off x="8536209" y="-1897211"/>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9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112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par>
                                <p:cTn id="14" presetID="22" presetClass="entr" presetSubtype="1"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3" grpId="0"/>
      <p:bldP spid="18" grpId="0"/>
      <p:bldP spid="5" grpId="0"/>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F065236-D29E-4D23-8CFF-05983618BC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31911" y="3370493"/>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77353" y="621369"/>
            <a:ext cx="5816444" cy="2677656"/>
          </a:xfrm>
          <a:prstGeom prst="rect">
            <a:avLst/>
          </a:prstGeom>
          <a:noFill/>
        </p:spPr>
        <p:txBody>
          <a:bodyPr wrap="square" rtlCol="0">
            <a:spAutoFit/>
          </a:bodyPr>
          <a:lstStyle/>
          <a:p>
            <a:pPr defTabSz="914217"/>
            <a:r>
              <a:rPr lang="zh-CN" altLang="en-US" sz="2400" dirty="0">
                <a:solidFill>
                  <a:srgbClr val="00B050"/>
                </a:solidFill>
                <a:latin typeface="华文新魏" panose="02010800040101010101" pitchFamily="2" charset="-122"/>
                <a:ea typeface="华文新魏" panose="02010800040101010101" pitchFamily="2" charset="-122"/>
              </a:rPr>
              <a:t>（</a:t>
            </a:r>
            <a:r>
              <a:rPr lang="en-US" altLang="zh-CN" sz="2400" dirty="0">
                <a:solidFill>
                  <a:srgbClr val="00B050"/>
                </a:solidFill>
                <a:latin typeface="华文新魏" panose="02010800040101010101" pitchFamily="2" charset="-122"/>
                <a:ea typeface="华文新魏" panose="02010800040101010101" pitchFamily="2" charset="-122"/>
              </a:rPr>
              <a:t>3</a:t>
            </a:r>
            <a:r>
              <a:rPr lang="zh-CN" altLang="en-US" sz="2400" dirty="0">
                <a:solidFill>
                  <a:srgbClr val="00B050"/>
                </a:solidFill>
                <a:latin typeface="华文新魏" panose="02010800040101010101" pitchFamily="2" charset="-122"/>
                <a:ea typeface="华文新魏" panose="02010800040101010101" pitchFamily="2" charset="-122"/>
              </a:rPr>
              <a:t>）托幼机构</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托幼机构中的环境、教师和同伴都会对性别角色发展产生影响。一般情况下，托幼机构在许多方面是女性化的，强调安静、顺从和被动性，符合女性角色特点，因此</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女孩较多受到表扬，而果断、勇敢、竞争等男性品质和行为，一般不受赞许，因此提倡提高男性教师的数量。幼儿园游戏，尤其是角色游戏，常常能加强社会的性别角色标准。</a:t>
            </a:r>
          </a:p>
          <a:p>
            <a:pPr defTabSz="914217"/>
            <a:endParaRPr lang="zh-CN" altLang="en-US" dirty="0">
              <a:solidFill>
                <a:srgbClr val="00B050"/>
              </a:solidFill>
              <a:latin typeface="华文新魏" panose="02010800040101010101" pitchFamily="2" charset="-122"/>
              <a:ea typeface="华文新魏" panose="02010800040101010101" pitchFamily="2" charset="-122"/>
            </a:endParaRPr>
          </a:p>
        </p:txBody>
      </p:sp>
      <p:sp>
        <p:nvSpPr>
          <p:cNvPr id="5" name="矩形 4"/>
          <p:cNvSpPr/>
          <p:nvPr/>
        </p:nvSpPr>
        <p:spPr>
          <a:xfrm>
            <a:off x="6093797" y="3631366"/>
            <a:ext cx="6096000" cy="2400657"/>
          </a:xfrm>
          <a:prstGeom prst="rect">
            <a:avLst/>
          </a:prstGeom>
        </p:spPr>
        <p:txBody>
          <a:bodyPr>
            <a:spAutoFit/>
          </a:bodyPr>
          <a:lstStyle/>
          <a:p>
            <a:pPr defTabSz="914217"/>
            <a:r>
              <a:rPr lang="zh-CN" altLang="en-US" sz="2400" dirty="0">
                <a:solidFill>
                  <a:srgbClr val="00B050"/>
                </a:solidFill>
                <a:latin typeface="华文新魏" panose="02010800040101010101" pitchFamily="2" charset="-122"/>
                <a:ea typeface="华文新魏" panose="02010800040101010101" pitchFamily="2" charset="-122"/>
              </a:rPr>
              <a:t>（</a:t>
            </a:r>
            <a:r>
              <a:rPr lang="en-US" altLang="zh-CN" sz="2400" dirty="0">
                <a:solidFill>
                  <a:srgbClr val="00B050"/>
                </a:solidFill>
                <a:latin typeface="华文新魏" panose="02010800040101010101" pitchFamily="2" charset="-122"/>
                <a:ea typeface="华文新魏" panose="02010800040101010101" pitchFamily="2" charset="-122"/>
              </a:rPr>
              <a:t>4</a:t>
            </a:r>
            <a:r>
              <a:rPr lang="zh-CN" altLang="en-US" sz="2400" dirty="0">
                <a:solidFill>
                  <a:srgbClr val="00B050"/>
                </a:solidFill>
                <a:latin typeface="华文新魏" panose="02010800040101010101" pitchFamily="2" charset="-122"/>
                <a:ea typeface="华文新魏" panose="02010800040101010101" pitchFamily="2" charset="-122"/>
              </a:rPr>
              <a:t>）大众传媒</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随着时代的发展，大众传媒日益普及，有助于幼儿认识社会角色，学习并掌握相应的社会行为规范。大众传媒向幼儿提供了许多社会角色模式和相应的价值观念，以</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及行为规范，幼儿在了解、认识这些社会角色的同时，也初步了解了每一种角色所具有的行为特点和行为规范，有助于幼儿学习并掌握相应的角色标准，从而促进性别化的发展。</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9" name="矩形 8">
            <a:extLst>
              <a:ext uri="{FF2B5EF4-FFF2-40B4-BE49-F238E27FC236}">
                <a16:creationId xmlns:a16="http://schemas.microsoft.com/office/drawing/2014/main" id="{86BF7783-E7EC-4E25-8371-BA64DBB9C783}"/>
              </a:ext>
            </a:extLst>
          </p:cNvPr>
          <p:cNvSpPr/>
          <p:nvPr/>
        </p:nvSpPr>
        <p:spPr>
          <a:xfrm>
            <a:off x="6735942" y="339332"/>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2459468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rPr>
              <a:t>知识扩展</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pic>
        <p:nvPicPr>
          <p:cNvPr id="3" name="关系">
            <a:hlinkClick r:id="" action="ppaction://media"/>
            <a:extLst>
              <a:ext uri="{FF2B5EF4-FFF2-40B4-BE49-F238E27FC236}">
                <a16:creationId xmlns:a16="http://schemas.microsoft.com/office/drawing/2014/main" id="{5E631D86-0A10-4EA5-A8F0-B7AE9B5C607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95054" y="1475714"/>
            <a:ext cx="7974117" cy="4418092"/>
          </a:xfrm>
          <a:prstGeom prst="rect">
            <a:avLst/>
          </a:prstGeom>
        </p:spPr>
      </p:pic>
    </p:spTree>
    <p:extLst>
      <p:ext uri="{BB962C8B-B14F-4D97-AF65-F5344CB8AC3E}">
        <p14:creationId xmlns:p14="http://schemas.microsoft.com/office/powerpoint/2010/main" val="7613782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030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396355"/>
            <a:ext cx="284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等线"/>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tint val="75000"/>
                </a:prstClr>
              </a:solidFill>
              <a:effectLst/>
              <a:uLnTx/>
              <a:uFillTx/>
              <a:latin typeface="等线"/>
              <a:ea typeface="+mn-ea"/>
              <a:cs typeface="+mn-cs"/>
            </a:endParaRPr>
          </a:p>
        </p:txBody>
      </p:sp>
      <p:sp>
        <p:nvSpPr>
          <p:cNvPr id="3" name="文本框 2"/>
          <p:cNvSpPr txBox="1"/>
          <p:nvPr/>
        </p:nvSpPr>
        <p:spPr>
          <a:xfrm>
            <a:off x="3801733" y="1976353"/>
            <a:ext cx="5779770" cy="13220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谢谢聆听！</a:t>
            </a:r>
          </a:p>
        </p:txBody>
      </p:sp>
    </p:spTree>
    <p:extLst>
      <p:ext uri="{BB962C8B-B14F-4D97-AF65-F5344CB8AC3E}">
        <p14:creationId xmlns:p14="http://schemas.microsoft.com/office/powerpoint/2010/main" val="3752235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第一节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2248376" y="2414667"/>
            <a:ext cx="6954140" cy="769263"/>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学前儿童社会性发展的概述</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A83CD02-8472-4F03-BF8D-5DA3FD1E5F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11" name="Freeform 53"/>
          <p:cNvSpPr/>
          <p:nvPr>
            <p:custDataLst>
              <p:tags r:id="rId1"/>
            </p:custDataLst>
          </p:nvPr>
        </p:nvSpPr>
        <p:spPr bwMode="auto">
          <a:xfrm rot="5400000">
            <a:off x="4705631" y="2254450"/>
            <a:ext cx="2283732" cy="6675808"/>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12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 name="五边形 5"/>
          <p:cNvSpPr/>
          <p:nvPr/>
        </p:nvSpPr>
        <p:spPr>
          <a:xfrm>
            <a:off x="2205" y="583838"/>
            <a:ext cx="6528680" cy="556591"/>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8993292" y="0"/>
            <a:ext cx="2677782" cy="3033117"/>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7403048" y="0"/>
            <a:ext cx="3822636" cy="2631979"/>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55521" y="624530"/>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一、学前儿童社会性发展的影响因素</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714441" y="1432679"/>
            <a:ext cx="5816444" cy="1908215"/>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（一）内部因素</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生理成熟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生理成熟是社会性发展的前提和基础，只有教育者提出的教育要求，与幼儿的生理发展水平相适应的时候，才能促进幼儿积极的社会化进程。</a:t>
            </a:r>
          </a:p>
        </p:txBody>
      </p:sp>
      <p:sp>
        <p:nvSpPr>
          <p:cNvPr id="5" name="矩形 4"/>
          <p:cNvSpPr/>
          <p:nvPr/>
        </p:nvSpPr>
        <p:spPr>
          <a:xfrm>
            <a:off x="714441" y="3372195"/>
            <a:ext cx="10814950" cy="2677656"/>
          </a:xfrm>
          <a:prstGeom prst="rect">
            <a:avLst/>
          </a:prstGeom>
        </p:spPr>
        <p:txBody>
          <a:bodyPr wrap="square">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气质</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气质是一个人所特有的心理活动的动力特征，是个性和社会性发展的生物基础，对儿童的社会性发展有着非常重要的影响。不同气质类型的幼儿，其社会性发展的进程、速度和水平都有所差异。</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认知发展水平</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学前儿童的认知发展水平较低，具有突出的自我中心特点，思考问题、解决问题的时候往往从自身角度出发。社会性规范是儿童社会性的重要内容，是在社会化的过程中逐渐建构起来的，随着年龄的增长，儿童的认知水平不断提高，才能逐渐了解规则的内涵和意义，逐渐将社会性规则内化，从而形成适宜的社会行为。</a:t>
            </a:r>
            <a:endParaRPr lang="zh-CN" altLang="en-US" sz="10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0598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4" grpId="0" animBg="1"/>
      <p:bldP spid="3" grpId="0" animBg="1"/>
      <p:bldP spid="13" grpId="0"/>
      <p:bldP spid="18"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25A285E8-F1E9-492C-AAAC-579A97C7F58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11" name="任意多边形: 形状 16"/>
          <p:cNvSpPr/>
          <p:nvPr>
            <p:custDataLst>
              <p:tags r:id="rId1"/>
            </p:custDataLst>
          </p:nvPr>
        </p:nvSpPr>
        <p:spPr>
          <a:xfrm rot="10800000">
            <a:off x="336721" y="312644"/>
            <a:ext cx="386973" cy="405718"/>
          </a:xfrm>
          <a:custGeom>
            <a:avLst/>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3"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rgbClr val="5D9D2F"/>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custDataLst>
              <p:tags r:id="rId2"/>
            </p:custDataLst>
          </p:nvPr>
        </p:nvCxnSpPr>
        <p:spPr>
          <a:xfrm>
            <a:off x="6234063" y="4125475"/>
            <a:ext cx="40948" cy="2210780"/>
          </a:xfrm>
          <a:prstGeom prst="line">
            <a:avLst/>
          </a:prstGeom>
          <a:noFill/>
          <a:ln w="12700" cap="flat" cmpd="sng" algn="ctr">
            <a:solidFill>
              <a:srgbClr val="FFFFFF">
                <a:lumMod val="75000"/>
              </a:srgbClr>
            </a:solidFill>
            <a:prstDash val="dash"/>
            <a:miter lim="800000"/>
          </a:ln>
          <a:effectLst/>
        </p:spPr>
      </p:cxnSp>
      <p:sp>
        <p:nvSpPr>
          <p:cNvPr id="13" name="矩形 12"/>
          <p:cNvSpPr/>
          <p:nvPr>
            <p:custDataLst>
              <p:tags r:id="rId3"/>
            </p:custDataLst>
          </p:nvPr>
        </p:nvSpPr>
        <p:spPr>
          <a:xfrm>
            <a:off x="9844" y="1332868"/>
            <a:ext cx="6592348" cy="2529634"/>
          </a:xfrm>
          <a:prstGeom prst="rect">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任意多边形: 形状 15"/>
          <p:cNvSpPr/>
          <p:nvPr>
            <p:custDataLst>
              <p:tags r:id="rId4"/>
            </p:custDataLst>
          </p:nvPr>
        </p:nvSpPr>
        <p:spPr>
          <a:xfrm>
            <a:off x="6701339" y="2394128"/>
            <a:ext cx="286836" cy="280236"/>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custDataLst>
              <p:tags r:id="rId5"/>
            </p:custDataLst>
          </p:nvPr>
        </p:nvSpPr>
        <p:spPr>
          <a:xfrm>
            <a:off x="10135" y="1333010"/>
            <a:ext cx="95244" cy="2529651"/>
          </a:xfrm>
          <a:prstGeom prst="rect">
            <a:avLst/>
          </a:pr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602192" y="1284517"/>
            <a:ext cx="4811710" cy="2578065"/>
          </a:xfrm>
          <a:prstGeom prst="rect">
            <a:avLst/>
          </a:prstGeom>
          <a:blipFill dpi="0" rotWithShape="1">
            <a:blip r:embed="rId9"/>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397052" y="395197"/>
            <a:ext cx="5816444" cy="646331"/>
          </a:xfrm>
          <a:prstGeom prst="rect">
            <a:avLst/>
          </a:prstGeom>
          <a:noFill/>
        </p:spPr>
        <p:txBody>
          <a:bodyPr wrap="square" rtlCol="0">
            <a:spAutoFit/>
          </a:bodyPr>
          <a:lstStyle/>
          <a:p>
            <a:pPr defTabSz="914217"/>
            <a:r>
              <a:rPr lang="zh-CN" altLang="en-US" sz="3600" dirty="0">
                <a:solidFill>
                  <a:srgbClr val="FF0000"/>
                </a:solidFill>
                <a:latin typeface="华文新魏" panose="02010800040101010101" pitchFamily="2" charset="-122"/>
                <a:ea typeface="华文新魏" panose="02010800040101010101" pitchFamily="2" charset="-122"/>
              </a:rPr>
              <a:t>（二）外部因素</a:t>
            </a:r>
          </a:p>
        </p:txBody>
      </p:sp>
      <p:sp>
        <p:nvSpPr>
          <p:cNvPr id="5" name="矩形 4"/>
          <p:cNvSpPr/>
          <p:nvPr/>
        </p:nvSpPr>
        <p:spPr>
          <a:xfrm>
            <a:off x="397052" y="3921295"/>
            <a:ext cx="5473832" cy="2062103"/>
          </a:xfrm>
          <a:prstGeom prst="rect">
            <a:avLst/>
          </a:prstGeom>
        </p:spPr>
        <p:txBody>
          <a:bodyPr wrap="square">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幼儿园</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幼儿园是幼儿接受正规社会化的场所，接受正面的积极的社会情感、态度、价值观教育，培养良好的行为习惯。幼儿园的物质环境，教师的教育观及日常态度言行和同伴关系对幼儿社会化产生重要影响。好的幼儿园环境让幼儿感到温暖和愉悦，更容易获得安全感和信赖感，有助于幼儿社会化发展。</a:t>
            </a:r>
          </a:p>
        </p:txBody>
      </p:sp>
      <p:sp>
        <p:nvSpPr>
          <p:cNvPr id="6" name="矩形 5"/>
          <p:cNvSpPr/>
          <p:nvPr/>
        </p:nvSpPr>
        <p:spPr>
          <a:xfrm>
            <a:off x="6466787" y="4222953"/>
            <a:ext cx="5082521" cy="1231106"/>
          </a:xfrm>
          <a:prstGeom prst="rect">
            <a:avLst/>
          </a:prstGeom>
        </p:spPr>
        <p:txBody>
          <a:bodyPr wrap="square">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社区</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幼儿所处的社区环境对其社会化的发展有着重要影响，尤其是社区的文化环境，对孩子的自我意识、人际交往等方面都有着重大影响。</a:t>
            </a:r>
            <a:endParaRPr lang="zh-CN" altLang="en-US" sz="5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7" name="矩形 6"/>
          <p:cNvSpPr/>
          <p:nvPr/>
        </p:nvSpPr>
        <p:spPr>
          <a:xfrm>
            <a:off x="179011" y="1843632"/>
            <a:ext cx="6096000" cy="1508105"/>
          </a:xfrm>
          <a:prstGeom prst="rect">
            <a:avLst/>
          </a:prstGeom>
        </p:spPr>
        <p:txBody>
          <a:bodyPr>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家庭</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父母是孩子的第一任老师，家庭是幼儿社会化的第一场所，也是主要场所，对幼儿的社会化影响重大。家庭中的诸多因素都对幼儿有影响，比较突出的有家庭结构、家庭物质条件、父母的教养方式、父母的受教育程度等。</a:t>
            </a:r>
          </a:p>
        </p:txBody>
      </p:sp>
    </p:spTree>
    <p:extLst>
      <p:ext uri="{BB962C8B-B14F-4D97-AF65-F5344CB8AC3E}">
        <p14:creationId xmlns:p14="http://schemas.microsoft.com/office/powerpoint/2010/main" val="2349166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par>
                                <p:cTn id="11" presetID="22" presetClass="entr" presetSubtype="8"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8"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3" grpId="0" animBg="1"/>
      <p:bldP spid="16"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B654B157-1BF8-4F6C-AC04-C251A70205E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69" y="5514341"/>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914795" y="3429000"/>
            <a:ext cx="4811710" cy="2922404"/>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733636" y="704355"/>
            <a:ext cx="6966811"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200" cap="small" dirty="0">
                <a:solidFill>
                  <a:srgbClr val="5D9D2F"/>
                </a:solidFill>
                <a:latin typeface="华文新魏" panose="02010800040101010101" pitchFamily="2" charset="-122"/>
                <a:ea typeface="华文新魏" panose="02010800040101010101" pitchFamily="2" charset="-122"/>
              </a:rPr>
              <a:t>二、学前儿童社会性发展的内容</a:t>
            </a:r>
            <a:endParaRPr lang="en-US" sz="3200"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720984" y="1519877"/>
            <a:ext cx="5816444" cy="1785104"/>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（一）人际关系</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人际关系是社会性的基本内容。学前儿童的人际关系主要包括三个方面，分别是亲子关系、同伴关系和师幼关系。亲子关系指的是与父母，尤其是主要抚养者间的亲密关系；同伴关系指的是与同伴间的亲密关系；师幼关系则是与幼儿教师间的亲密关系。</a:t>
            </a:r>
          </a:p>
        </p:txBody>
      </p:sp>
      <p:sp>
        <p:nvSpPr>
          <p:cNvPr id="5" name="矩形 4"/>
          <p:cNvSpPr/>
          <p:nvPr/>
        </p:nvSpPr>
        <p:spPr>
          <a:xfrm>
            <a:off x="6960122" y="1012046"/>
            <a:ext cx="4757395" cy="4585871"/>
          </a:xfrm>
          <a:prstGeom prst="rect">
            <a:avLst/>
          </a:prstGeom>
        </p:spPr>
        <p:txBody>
          <a:bodyPr wrap="square">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（二）社会性规范</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社会性规范是儿童社会性发展的一个重要方面。社会性规范主要是心理的社会化，获得途径主要有三个：一是来源于父母、老师的影响；二是法律的规定；三是来自于同伴互动，即同伴游戏。</a:t>
            </a:r>
          </a:p>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a:p>
            <a:pPr defTabSz="914217"/>
            <a:r>
              <a:rPr lang="zh-CN" altLang="en-US" sz="2400" dirty="0">
                <a:solidFill>
                  <a:srgbClr val="FF0000"/>
                </a:solidFill>
                <a:latin typeface="华文新魏" panose="02010800040101010101" pitchFamily="2" charset="-122"/>
                <a:ea typeface="华文新魏" panose="02010800040101010101" pitchFamily="2" charset="-122"/>
              </a:rPr>
              <a:t>（三）性别角色</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性别角色，指的是由于性别不同而产生的符合一定社会期待的品质特征，主要包括男女两性所持的不同态度、人格特征和社会行为模式。性别角色的发展包括了性别概念、性别角色观、性别行为模式等方面的发展。</a:t>
            </a:r>
            <a:endParaRPr lang="zh-CN" altLang="en-US" sz="8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11" name="矩形 10"/>
          <p:cNvSpPr/>
          <p:nvPr>
            <p:custDataLst>
              <p:tags r:id="rId1"/>
            </p:custDataLst>
          </p:nvPr>
        </p:nvSpPr>
        <p:spPr>
          <a:xfrm>
            <a:off x="11717517" y="268575"/>
            <a:ext cx="471814" cy="1354217"/>
          </a:xfrm>
          <a:prstGeom prst="rect">
            <a:avLst/>
          </a:prstGeom>
          <a:solidFill>
            <a:srgbClr val="FFE463"/>
          </a:solidFill>
          <a:ln w="12700" cap="flat" cmpd="sng" algn="ctr">
            <a:noFill/>
            <a:prstDash val="solid"/>
            <a:miter lim="800000"/>
          </a:ln>
          <a:effectLst/>
        </p:spPr>
        <p:txBody>
          <a:bodyPr rtlCol="0" anchor="ctr"/>
          <a:lstStyle/>
          <a:p>
            <a:pPr algn="ctr" defTabSz="456565"/>
            <a:endParaRPr lang="zh-CN" altLang="en-US" sz="3200">
              <a:solidFill>
                <a:srgbClr val="FFFFFF"/>
              </a:solidFill>
            </a:endParaRPr>
          </a:p>
        </p:txBody>
      </p:sp>
      <p:sp>
        <p:nvSpPr>
          <p:cNvPr id="12" name="文本框 11"/>
          <p:cNvSpPr txBox="1"/>
          <p:nvPr>
            <p:custDataLst>
              <p:tags r:id="rId2"/>
            </p:custDataLst>
          </p:nvPr>
        </p:nvSpPr>
        <p:spPr>
          <a:xfrm>
            <a:off x="9788156" y="411377"/>
            <a:ext cx="2165268" cy="620800"/>
          </a:xfrm>
          <a:prstGeom prst="rect">
            <a:avLst/>
          </a:prstGeom>
          <a:noFill/>
        </p:spPr>
        <p:txBody>
          <a:bodyPr wrap="square" lIns="90000" tIns="46800" rIns="90000" bIns="46800" rtlCol="0" anchor="ctr" anchorCtr="0">
            <a:normAutofit fontScale="75000" lnSpcReduction="20000"/>
          </a:bodyPr>
          <a:lstStyle/>
          <a:p>
            <a:pPr defTabSz="456565"/>
            <a:r>
              <a:rPr lang="en-US" altLang="zh-CN" sz="5400">
                <a:solidFill>
                  <a:srgbClr val="F7E366"/>
                </a:solidFill>
              </a:rPr>
              <a:t>LOREM</a:t>
            </a:r>
          </a:p>
        </p:txBody>
      </p:sp>
      <p:sp>
        <p:nvSpPr>
          <p:cNvPr id="14" name="矩形 2"/>
          <p:cNvSpPr/>
          <p:nvPr>
            <p:custDataLst>
              <p:tags r:id="rId3"/>
            </p:custDataLst>
          </p:nvPr>
        </p:nvSpPr>
        <p:spPr>
          <a:xfrm rot="1927188">
            <a:off x="-98110" y="608644"/>
            <a:ext cx="722900" cy="189563"/>
          </a:xfrm>
          <a:custGeom>
            <a:avLst/>
            <a:gdLst>
              <a:gd name="connsiteX0" fmla="*/ 0 w 858741"/>
              <a:gd name="connsiteY0" fmla="*/ 0 h 166978"/>
              <a:gd name="connsiteX1" fmla="*/ 858741 w 858741"/>
              <a:gd name="connsiteY1" fmla="*/ 0 h 166978"/>
              <a:gd name="connsiteX2" fmla="*/ 858741 w 858741"/>
              <a:gd name="connsiteY2" fmla="*/ 166978 h 166978"/>
              <a:gd name="connsiteX3" fmla="*/ 0 w 858741"/>
              <a:gd name="connsiteY3" fmla="*/ 166978 h 166978"/>
              <a:gd name="connsiteX4" fmla="*/ 0 w 858741"/>
              <a:gd name="connsiteY4" fmla="*/ 0 h 166978"/>
              <a:gd name="connsiteX0-1" fmla="*/ 0 w 858741"/>
              <a:gd name="connsiteY0-2" fmla="*/ 0 h 172063"/>
              <a:gd name="connsiteX1-3" fmla="*/ 858741 w 858741"/>
              <a:gd name="connsiteY1-4" fmla="*/ 0 h 172063"/>
              <a:gd name="connsiteX2-5" fmla="*/ 858741 w 858741"/>
              <a:gd name="connsiteY2-6" fmla="*/ 166978 h 172063"/>
              <a:gd name="connsiteX3-7" fmla="*/ 187964 w 858741"/>
              <a:gd name="connsiteY3-8" fmla="*/ 172063 h 172063"/>
              <a:gd name="connsiteX4-9" fmla="*/ 0 w 858741"/>
              <a:gd name="connsiteY4-10" fmla="*/ 0 h 172063"/>
              <a:gd name="connsiteX0-11" fmla="*/ 0 w 858741"/>
              <a:gd name="connsiteY0-12" fmla="*/ 0 h 185100"/>
              <a:gd name="connsiteX1-13" fmla="*/ 858741 w 858741"/>
              <a:gd name="connsiteY1-14" fmla="*/ 0 h 185100"/>
              <a:gd name="connsiteX2-15" fmla="*/ 858741 w 858741"/>
              <a:gd name="connsiteY2-16" fmla="*/ 166978 h 185100"/>
              <a:gd name="connsiteX3-17" fmla="*/ 166822 w 858741"/>
              <a:gd name="connsiteY3-18" fmla="*/ 185100 h 185100"/>
              <a:gd name="connsiteX4-19" fmla="*/ 0 w 858741"/>
              <a:gd name="connsiteY4-20" fmla="*/ 0 h 185100"/>
              <a:gd name="connsiteX0-21" fmla="*/ 0 w 785510"/>
              <a:gd name="connsiteY0-22" fmla="*/ 0 h 188546"/>
              <a:gd name="connsiteX1-23" fmla="*/ 785510 w 785510"/>
              <a:gd name="connsiteY1-24" fmla="*/ 3446 h 188546"/>
              <a:gd name="connsiteX2-25" fmla="*/ 785510 w 785510"/>
              <a:gd name="connsiteY2-26" fmla="*/ 170424 h 188546"/>
              <a:gd name="connsiteX3-27" fmla="*/ 93591 w 785510"/>
              <a:gd name="connsiteY3-28" fmla="*/ 188546 h 188546"/>
              <a:gd name="connsiteX4-29" fmla="*/ 0 w 785510"/>
              <a:gd name="connsiteY4-30" fmla="*/ 0 h 188546"/>
              <a:gd name="connsiteX0-31" fmla="*/ 0 w 787699"/>
              <a:gd name="connsiteY0-32" fmla="*/ 3396 h 185100"/>
              <a:gd name="connsiteX1-33" fmla="*/ 787699 w 787699"/>
              <a:gd name="connsiteY1-34" fmla="*/ 0 h 185100"/>
              <a:gd name="connsiteX2-35" fmla="*/ 787699 w 787699"/>
              <a:gd name="connsiteY2-36" fmla="*/ 166978 h 185100"/>
              <a:gd name="connsiteX3-37" fmla="*/ 95780 w 787699"/>
              <a:gd name="connsiteY3-38" fmla="*/ 185100 h 185100"/>
              <a:gd name="connsiteX4-39" fmla="*/ 0 w 787699"/>
              <a:gd name="connsiteY4-40" fmla="*/ 3396 h 185100"/>
              <a:gd name="connsiteX0-41" fmla="*/ 0 w 807473"/>
              <a:gd name="connsiteY0-42" fmla="*/ 11311 h 185100"/>
              <a:gd name="connsiteX1-43" fmla="*/ 807473 w 807473"/>
              <a:gd name="connsiteY1-44" fmla="*/ 0 h 185100"/>
              <a:gd name="connsiteX2-45" fmla="*/ 807473 w 807473"/>
              <a:gd name="connsiteY2-46" fmla="*/ 166978 h 185100"/>
              <a:gd name="connsiteX3-47" fmla="*/ 115554 w 807473"/>
              <a:gd name="connsiteY3-48" fmla="*/ 185100 h 185100"/>
              <a:gd name="connsiteX4-49" fmla="*/ 0 w 807473"/>
              <a:gd name="connsiteY4-50" fmla="*/ 11311 h 185100"/>
              <a:gd name="connsiteX0-51" fmla="*/ 0 w 807473"/>
              <a:gd name="connsiteY0-52" fmla="*/ 11311 h 186525"/>
              <a:gd name="connsiteX1-53" fmla="*/ 807473 w 807473"/>
              <a:gd name="connsiteY1-54" fmla="*/ 0 h 186525"/>
              <a:gd name="connsiteX2-55" fmla="*/ 807473 w 807473"/>
              <a:gd name="connsiteY2-56" fmla="*/ 166978 h 186525"/>
              <a:gd name="connsiteX3-57" fmla="*/ 109701 w 807473"/>
              <a:gd name="connsiteY3-58" fmla="*/ 186525 h 186525"/>
              <a:gd name="connsiteX4-59" fmla="*/ 0 w 807473"/>
              <a:gd name="connsiteY4-60" fmla="*/ 11311 h 1865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7473" h="186525">
                <a:moveTo>
                  <a:pt x="0" y="11311"/>
                </a:moveTo>
                <a:lnTo>
                  <a:pt x="807473" y="0"/>
                </a:lnTo>
                <a:lnTo>
                  <a:pt x="807473" y="166978"/>
                </a:lnTo>
                <a:lnTo>
                  <a:pt x="109701" y="186525"/>
                </a:lnTo>
                <a:lnTo>
                  <a:pt x="0" y="11311"/>
                </a:lnTo>
                <a:close/>
              </a:path>
            </a:pathLst>
          </a:cu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
        <p:nvSpPr>
          <p:cNvPr id="15" name="等腰三角形 14"/>
          <p:cNvSpPr/>
          <p:nvPr>
            <p:custDataLst>
              <p:tags r:id="rId4"/>
            </p:custDataLst>
          </p:nvPr>
        </p:nvSpPr>
        <p:spPr>
          <a:xfrm rot="5400000">
            <a:off x="-48140" y="784943"/>
            <a:ext cx="736735" cy="635116"/>
          </a:xfrm>
          <a:prstGeom prst="triangle">
            <a:avLst/>
          </a:pr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Tree>
    <p:extLst>
      <p:ext uri="{BB962C8B-B14F-4D97-AF65-F5344CB8AC3E}">
        <p14:creationId xmlns:p14="http://schemas.microsoft.com/office/powerpoint/2010/main" val="347232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heel(1)">
                                      <p:cBhvr>
                                        <p:cTn id="10" dur="2000"/>
                                        <p:tgtEl>
                                          <p:spTgt spid="1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heel(1)">
                                      <p:cBhvr>
                                        <p:cTn id="13" dur="2000"/>
                                        <p:tgtEl>
                                          <p:spTgt spid="18"/>
                                        </p:tgtEl>
                                      </p:cBhvr>
                                    </p:animEffect>
                                  </p:childTnLst>
                                </p:cTn>
                              </p:par>
                              <p:par>
                                <p:cTn id="14" presetID="21" presetClass="entr" presetSubtype="1"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heel(1)">
                                      <p:cBhvr>
                                        <p:cTn id="16" dur="2000"/>
                                        <p:tgtEl>
                                          <p:spTgt spid="16"/>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2000"/>
                                        <p:tgtEl>
                                          <p:spTgt spid="12"/>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heel(1)">
                                      <p:cBhvr>
                                        <p:cTn id="28" dur="2000"/>
                                        <p:tgtEl>
                                          <p:spTgt spid="14"/>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heel(1)">
                                      <p:cBhvr>
                                        <p:cTn id="3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8" grpId="0"/>
      <p:bldP spid="5" grpId="0"/>
      <p:bldP spid="11" grpId="0" animBg="1"/>
      <p:bldP spid="12" grpId="0"/>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第二节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3408093" y="2414667"/>
            <a:ext cx="5261761" cy="769263"/>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学前儿童的人际关系</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4771651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5583ED20-71C0-4497-BDE6-ED588956D5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8364"/>
            <a:ext cx="12192000" cy="1368490"/>
          </a:xfrm>
          <a:prstGeom prst="rect">
            <a:avLst/>
          </a:prstGeom>
        </p:spPr>
      </p:pic>
      <p:sp>
        <p:nvSpPr>
          <p:cNvPr id="6" name="五边形 5"/>
          <p:cNvSpPr/>
          <p:nvPr/>
        </p:nvSpPr>
        <p:spPr bwMode="auto">
          <a:xfrm>
            <a:off x="0" y="461144"/>
            <a:ext cx="5062194" cy="624685"/>
          </a:xfrm>
          <a:prstGeom prst="homePlate">
            <a:avLst/>
          </a:prstGeom>
          <a:ln>
            <a:noFill/>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554709" y="3505117"/>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59758" y="525385"/>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7030A0"/>
                </a:solidFill>
                <a:latin typeface="华文新魏" panose="02010800040101010101" pitchFamily="2" charset="-122"/>
                <a:ea typeface="华文新魏" panose="02010800040101010101" pitchFamily="2" charset="-122"/>
              </a:rPr>
              <a:t>一、亲子关系和依恋</a:t>
            </a:r>
            <a:endParaRPr lang="en-US" sz="2799" cap="small" dirty="0">
              <a:solidFill>
                <a:srgbClr val="7030A0"/>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25746" y="1295349"/>
            <a:ext cx="5816444" cy="2369880"/>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（一）亲子关系</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亲子关系一般指的是父母和子女（亲生子女、养子女、继子女）之间的亲密关系，也可以指隔代抚养者和孩子的关系。双方之间在任何场合，发生的任何活动，都是亲子交往，交往是个体最基本的精神需要之一。</a:t>
            </a:r>
          </a:p>
          <a:p>
            <a:pPr defTabSz="914217"/>
            <a:endParaRPr lang="en-US" altLang="zh-CN" sz="240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5" name="矩形 4"/>
          <p:cNvSpPr/>
          <p:nvPr/>
        </p:nvSpPr>
        <p:spPr>
          <a:xfrm>
            <a:off x="6042190" y="3649779"/>
            <a:ext cx="6096000" cy="1877437"/>
          </a:xfrm>
          <a:prstGeom prst="rect">
            <a:avLst/>
          </a:prstGeom>
        </p:spPr>
        <p:txBody>
          <a:bodyPr>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（二）依恋</a:t>
            </a: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依恋的概念</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依恋是婴儿寻求并企图保持与另一个人亲密的身体和情感关系的一种倾向。在发展心理学中，依恋特指婴儿与成人（父母或其他看护者）所形成的情感联结，即婴儿</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寻求同父母之间保持亲密的身体和情感关系的倾向。</a:t>
            </a:r>
            <a:endParaRPr lang="zh-CN" altLang="en-US" sz="7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11" name="矩形 10">
            <a:extLst>
              <a:ext uri="{FF2B5EF4-FFF2-40B4-BE49-F238E27FC236}">
                <a16:creationId xmlns:a16="http://schemas.microsoft.com/office/drawing/2014/main" id="{86BF7783-E7EC-4E25-8371-BA64DBB9C783}"/>
              </a:ext>
            </a:extLst>
          </p:cNvPr>
          <p:cNvSpPr/>
          <p:nvPr/>
        </p:nvSpPr>
        <p:spPr>
          <a:xfrm>
            <a:off x="6795254" y="356564"/>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284160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2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3" grpId="0"/>
      <p:bldP spid="18" grpId="0"/>
      <p:bldP spid="5" grpId="0"/>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5"/>
  <p:tag name="KSO_WM_TEMPLATE_CATEGORY" val="diagram"/>
  <p:tag name="KSO_WM_TEMPLATE_INDEX" val="20185304"/>
  <p:tag name="KSO_WM_UNIT_INDEX" val="5"/>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1"/>
  <p:tag name="KSO_WM_TEMPLATE_CATEGORY" val="diagram"/>
  <p:tag name="KSO_WM_TEMPLATE_INDEX" val="30177981"/>
  <p:tag name="KSO_WM_UNIT_LAYERLEVEL" val="1"/>
  <p:tag name="KSO_WM_TAG_VERSION" val="1.0"/>
  <p:tag name="KSO_WM_BEAUTIFY_FLAG" val="#wm#"/>
  <p:tag name="KSO_WM_UNIT_TYPE" val="i"/>
  <p:tag name="KSO_WM_UNIT_INDEX" val="1"/>
  <p:tag name="KSO_WM_UNIT_COLOR_SCHEME_SHAPE_ID" val="17"/>
  <p:tag name="KSO_WM_UNIT_COLOR_SCHEME_PARENT_PAGE" val="0_1"/>
  <p:tag name="KSO_WM_UNIT_ADJUSTLAYOUT_ID" val="17"/>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129_1*i*1"/>
  <p:tag name="KSO_WM_TEMPLATE_CATEGORY" val="diagram"/>
  <p:tag name="KSO_WM_TEMPLATE_INDEX" val="20198129"/>
  <p:tag name="KSO_WM_UNIT_LAYERLEVEL" val="1"/>
  <p:tag name="KSO_WM_TAG_VERSION" val="1.0"/>
  <p:tag name="KSO_WM_BEAUTIFY_FLAG" val="#wm#"/>
  <p:tag name="KSO_WM_UNIT_ADJUSTLAYOUT_ID" val="260"/>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4"/>
  <p:tag name="KSO_WM_TEMPLATE_CATEGORY" val="diagram"/>
  <p:tag name="KSO_WM_TEMPLATE_INDEX" val="30177981"/>
  <p:tag name="KSO_WM_UNIT_LAYERLEVEL" val="1"/>
  <p:tag name="KSO_WM_TAG_VERSION" val="1.0"/>
  <p:tag name="KSO_WM_BEAUTIFY_FLAG" val="#wm#"/>
  <p:tag name="KSO_WM_UNIT_TYPE" val="i"/>
  <p:tag name="KSO_WM_UNIT_INDEX" val="4"/>
  <p:tag name="KSO_WM_UNIT_COLOR_SCHEME_SHAPE_ID" val="30"/>
  <p:tag name="KSO_WM_UNIT_COLOR_SCHEME_PARENT_PAGE" val="0_1"/>
  <p:tag name="KSO_WM_UNIT_DECOLORIZATION" val="1"/>
  <p:tag name="KSO_WM_UNIT_ADJUSTLAYOUT_ID" val="3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198067_1*i*1"/>
  <p:tag name="KSO_WM_TEMPLATE_CATEGORY" val="diagram"/>
  <p:tag name="KSO_WM_TEMPLATE_INDEX" val="20198067"/>
  <p:tag name="KSO_WM_UNIT_LAYERLEVEL" val="1"/>
  <p:tag name="KSO_WM_TAG_VERSION" val="1.0"/>
  <p:tag name="KSO_WM_BEAUTIFY_FLAG" val="#wm#"/>
  <p:tag name="KSO_WM_UNIT_TYPE" val="i"/>
  <p:tag name="KSO_WM_UNIT_INDEX" val="1"/>
  <p:tag name="KSO_WM_UNIT_ADJUSTLAYOUT_ID" val="2"/>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1"/>
  <p:tag name="KSO_WM_TEMPLATE_CATEGORY" val="diagram"/>
  <p:tag name="KSO_WM_TEMPLATE_INDEX" val="30177981"/>
  <p:tag name="KSO_WM_UNIT_LAYERLEVEL" val="1_1"/>
  <p:tag name="KSO_WM_TAG_VERSION" val="1.0"/>
  <p:tag name="KSO_WM_BEAUTIFY_FLAG" val="#wm#"/>
  <p:tag name="KSO_WM_UNIT_TYPE" val="h_i"/>
  <p:tag name="KSO_WM_UNIT_INDEX" val="1_1"/>
  <p:tag name="KSO_WM_UNIT_COLOR_SCHEME_SHAPE_ID" val="12"/>
  <p:tag name="KSO_WM_UNIT_COLOR_SCHEME_PARENT_PAGE" val="0_1"/>
  <p:tag name="KSO_WM_UNIT_FOIL_COLOR" val="1"/>
  <p:tag name="KSO_WM_UNIT_ADJUSTLAYOUT_ID" val="12"/>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129_1*i*1"/>
  <p:tag name="KSO_WM_TEMPLATE_CATEGORY" val="diagram"/>
  <p:tag name="KSO_WM_TEMPLATE_INDEX" val="20198129"/>
  <p:tag name="KSO_WM_UNIT_LAYERLEVEL" val="1"/>
  <p:tag name="KSO_WM_TAG_VERSION" val="1.0"/>
  <p:tag name="KSO_WM_BEAUTIFY_FLAG" val="#wm#"/>
  <p:tag name="KSO_WM_UNIT_ADJUSTLAYOUT_ID" val="260"/>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1"/>
  <p:tag name="KSO_WM_TEMPLATE_CATEGORY" val="diagram"/>
  <p:tag name="KSO_WM_TEMPLATE_INDEX" val="30177981"/>
  <p:tag name="KSO_WM_UNIT_LAYERLEVEL" val="1_1"/>
  <p:tag name="KSO_WM_TAG_VERSION" val="1.0"/>
  <p:tag name="KSO_WM_BEAUTIFY_FLAG" val="#wm#"/>
  <p:tag name="KSO_WM_UNIT_TYPE" val="h_i"/>
  <p:tag name="KSO_WM_UNIT_INDEX" val="1_1"/>
  <p:tag name="KSO_WM_UNIT_COLOR_SCHEME_SHAPE_ID" val="12"/>
  <p:tag name="KSO_WM_UNIT_COLOR_SCHEME_PARENT_PAGE" val="0_1"/>
  <p:tag name="KSO_WM_UNIT_FOIL_COLOR" val="1"/>
  <p:tag name="KSO_WM_UNIT_ADJUSTLAYOUT_ID" val="12"/>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1"/>
  <p:tag name="KSO_WM_TEMPLATE_CATEGORY" val="diagram"/>
  <p:tag name="KSO_WM_TEMPLATE_INDEX" val="30177981"/>
  <p:tag name="KSO_WM_UNIT_LAYERLEVEL" val="1"/>
  <p:tag name="KSO_WM_TAG_VERSION" val="1.0"/>
  <p:tag name="KSO_WM_BEAUTIFY_FLAG" val="#wm#"/>
  <p:tag name="KSO_WM_UNIT_TYPE" val="i"/>
  <p:tag name="KSO_WM_UNIT_INDEX" val="1"/>
  <p:tag name="KSO_WM_UNIT_COLOR_SCHEME_SHAPE_ID" val="17"/>
  <p:tag name="KSO_WM_UNIT_COLOR_SCHEME_PARENT_PAGE" val="0_1"/>
  <p:tag name="KSO_WM_UNIT_ADJUSTLAYOUT_ID" val="17"/>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2"/>
  <p:tag name="KSO_WM_TEMPLATE_CATEGORY" val="diagram"/>
  <p:tag name="KSO_WM_TEMPLATE_INDEX" val="30177981"/>
  <p:tag name="KSO_WM_UNIT_LAYERLEVEL" val="1_1"/>
  <p:tag name="KSO_WM_TAG_VERSION" val="1.0"/>
  <p:tag name="KSO_WM_BEAUTIFY_FLAG" val="#wm#"/>
  <p:tag name="KSO_WM_UNIT_TYPE" val="h_i"/>
  <p:tag name="KSO_WM_UNIT_INDEX" val="1_2"/>
  <p:tag name="KSO_WM_UNIT_COLOR_SCHEME_SHAPE_ID" val="16"/>
  <p:tag name="KSO_WM_UNIT_COLOR_SCHEME_PARENT_PAGE" val="0_1"/>
  <p:tag name="KSO_WM_UNIT_ADJUSTLAYOUT_ID" val="16"/>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4"/>
  <p:tag name="KSO_WM_TEMPLATE_CATEGORY" val="diagram"/>
  <p:tag name="KSO_WM_TEMPLATE_INDEX" val="30177981"/>
  <p:tag name="KSO_WM_UNIT_LAYERLEVEL" val="1"/>
  <p:tag name="KSO_WM_TAG_VERSION" val="1.0"/>
  <p:tag name="KSO_WM_BEAUTIFY_FLAG" val="#wm#"/>
  <p:tag name="KSO_WM_UNIT_TYPE" val="i"/>
  <p:tag name="KSO_WM_UNIT_INDEX" val="4"/>
  <p:tag name="KSO_WM_UNIT_COLOR_SCHEME_SHAPE_ID" val="30"/>
  <p:tag name="KSO_WM_UNIT_COLOR_SCHEME_PARENT_PAGE" val="0_1"/>
  <p:tag name="KSO_WM_UNIT_DECOLORIZATION" val="1"/>
  <p:tag name="KSO_WM_UNIT_ADJUSTLAYOUT_ID" val="30"/>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2"/>
  <p:tag name="KSO_WM_TEMPLATE_CATEGORY" val="diagram"/>
  <p:tag name="KSO_WM_TEMPLATE_INDEX" val="30177981"/>
  <p:tag name="KSO_WM_UNIT_LAYERLEVEL" val="1_1"/>
  <p:tag name="KSO_WM_TAG_VERSION" val="1.0"/>
  <p:tag name="KSO_WM_BEAUTIFY_FLAG" val="#wm#"/>
  <p:tag name="KSO_WM_UNIT_TYPE" val="h_i"/>
  <p:tag name="KSO_WM_UNIT_INDEX" val="1_2"/>
  <p:tag name="KSO_WM_UNIT_COLOR_SCHEME_SHAPE_ID" val="16"/>
  <p:tag name="KSO_WM_UNIT_COLOR_SCHEME_PARENT_PAGE" val="0_1"/>
  <p:tag name="KSO_WM_UNIT_ADJUSTLAYOUT_ID" val="16"/>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5"/>
  <p:tag name="KSO_WM_TEMPLATE_CATEGORY" val="diagram"/>
  <p:tag name="KSO_WM_TEMPLATE_INDEX" val="30177981"/>
  <p:tag name="KSO_WM_UNIT_LAYERLEVEL" val="1"/>
  <p:tag name="KSO_WM_TAG_VERSION" val="1.0"/>
  <p:tag name="KSO_WM_BEAUTIFY_FLAG" val="#wm#"/>
  <p:tag name="KSO_WM_UNIT_TYPE" val="i"/>
  <p:tag name="KSO_WM_UNIT_INDEX" val="5"/>
  <p:tag name="KSO_WM_UNIT_COLOR_SCHEME_SHAPE_ID" val="2"/>
  <p:tag name="KSO_WM_UNIT_COLOR_SCHEME_PARENT_PAGE" val="0_1"/>
  <p:tag name="KSO_WM_UNIT_ADJUSTLAYOUT_ID" val="2"/>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129_1*i*1"/>
  <p:tag name="KSO_WM_TEMPLATE_CATEGORY" val="diagram"/>
  <p:tag name="KSO_WM_TEMPLATE_INDEX" val="20198129"/>
  <p:tag name="KSO_WM_UNIT_LAYERLEVEL" val="1"/>
  <p:tag name="KSO_WM_TAG_VERSION" val="1.0"/>
  <p:tag name="KSO_WM_BEAUTIFY_FLAG" val="#wm#"/>
  <p:tag name="KSO_WM_UNIT_ADJUSTLAYOUT_ID" val="260"/>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5"/>
  <p:tag name="KSO_WM_TEMPLATE_CATEGORY" val="diagram"/>
  <p:tag name="KSO_WM_TEMPLATE_INDEX" val="30177981"/>
  <p:tag name="KSO_WM_UNIT_LAYERLEVEL" val="1"/>
  <p:tag name="KSO_WM_TAG_VERSION" val="1.0"/>
  <p:tag name="KSO_WM_BEAUTIFY_FLAG" val="#wm#"/>
  <p:tag name="KSO_WM_UNIT_TYPE" val="i"/>
  <p:tag name="KSO_WM_UNIT_INDEX" val="5"/>
  <p:tag name="KSO_WM_UNIT_COLOR_SCHEME_SHAPE_ID" val="2"/>
  <p:tag name="KSO_WM_UNIT_COLOR_SCHEME_PARENT_PAGE" val="0_1"/>
  <p:tag name="KSO_WM_UNIT_ADJUSTLAYOUT_ID" val="2"/>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2"/>
  <p:tag name="KSO_WM_TEMPLATE_CATEGORY" val="diagram"/>
  <p:tag name="KSO_WM_TEMPLATE_INDEX" val="20185304"/>
  <p:tag name="KSO_WM_UNIT_INDEX" val="2"/>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w"/>
  <p:tag name="KSO_WM_UNIT_INDEX" val="1"/>
  <p:tag name="KSO_WM_UNIT_ID" val="diagram20185304_3*w*1"/>
  <p:tag name="KSO_WM_UNIT_LAYERLEVEL" val="1"/>
  <p:tag name="KSO_WM_UNIT_VALUE" val="3"/>
  <p:tag name="KSO_WM_UNIT_HIGHLIGHT" val="0"/>
  <p:tag name="KSO_WM_UNIT_COMPATIBLE" val="1"/>
  <p:tag name="KSO_WM_UNIT_CLEAR" val="0"/>
  <p:tag name="KSO_WM_BEAUTIFY_FLAG" val="#wm#"/>
  <p:tag name="KSO_WM_TAG_VERSION" val="1.0"/>
  <p:tag name="KSO_WM_UNIT_PRESET_TEXT" val="LOREM"/>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4"/>
  <p:tag name="KSO_WM_TEMPLATE_CATEGORY" val="diagram"/>
  <p:tag name="KSO_WM_TEMPLATE_INDEX" val="20185304"/>
  <p:tag name="KSO_WM_UNIT_INDEX" val="4"/>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92D050">
            <a:alpha val="43000"/>
          </a:srgbClr>
        </a:solidFill>
        <a:ln>
          <a:noFill/>
        </a:ln>
      </a:spPr>
      <a:bodyPr vert="horz" wrap="square" lIns="91440" tIns="45720" rIns="91440" bIns="45720" numCol="1" anchor="t" anchorCtr="0" compatLnSpc="1"/>
      <a:lstStyle>
        <a:defPPr>
          <a:defRPr>
            <a:latin typeface="微软雅黑" panose="020B0503020204020204" pitchFamily="34" charset="-122"/>
            <a:ea typeface="微软雅黑" panose="020B0503020204020204" pitchFamily="34" charset="-122"/>
          </a:defRPr>
        </a:defPPr>
      </a:lst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TotalTime>
  <Words>6192</Words>
  <Application>Microsoft Office PowerPoint</Application>
  <PresentationFormat>宽屏</PresentationFormat>
  <Paragraphs>319</Paragraphs>
  <Slides>39</Slides>
  <Notes>38</Notes>
  <HiddenSlides>0</HiddenSlides>
  <MMClips>1</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39</vt:i4>
      </vt:variant>
    </vt:vector>
  </HeadingPairs>
  <TitlesOfParts>
    <vt:vector size="50" baseType="lpstr">
      <vt:lpstr>ITC Avant Garde Std Bk</vt:lpstr>
      <vt:lpstr>等线</vt:lpstr>
      <vt:lpstr>等线 Light</vt:lpstr>
      <vt:lpstr>华文楷体</vt:lpstr>
      <vt:lpstr>华文新魏</vt:lpstr>
      <vt:lpstr>微软雅黑</vt:lpstr>
      <vt:lpstr>张海山锐线体简</vt:lpstr>
      <vt:lpstr>Arial</vt:lpstr>
      <vt:lpstr>Calibri</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11</cp:revision>
  <dcterms:created xsi:type="dcterms:W3CDTF">2019-04-12T07:01:12Z</dcterms:created>
  <dcterms:modified xsi:type="dcterms:W3CDTF">2019-04-23T05:42:29Z</dcterms:modified>
</cp:coreProperties>
</file>