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8.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9.xml" ContentType="application/vnd.openxmlformats-officedocument.presentationml.tags+xml"/>
  <Override PartName="/ppt/notesSlides/notesSlide27.xml" ContentType="application/vnd.openxmlformats-officedocument.presentationml.notesSlide+xml"/>
  <Override PartName="/ppt/tags/tag40.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30.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1.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36.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61.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47"/>
  </p:notesMasterIdLst>
  <p:sldIdLst>
    <p:sldId id="470" r:id="rId3"/>
    <p:sldId id="471" r:id="rId4"/>
    <p:sldId id="494" r:id="rId5"/>
    <p:sldId id="353" r:id="rId6"/>
    <p:sldId id="3220" r:id="rId7"/>
    <p:sldId id="3265" r:id="rId8"/>
    <p:sldId id="3313" r:id="rId9"/>
    <p:sldId id="3346" r:id="rId10"/>
    <p:sldId id="3347" r:id="rId11"/>
    <p:sldId id="3315" r:id="rId12"/>
    <p:sldId id="3348" r:id="rId13"/>
    <p:sldId id="3314" r:id="rId14"/>
    <p:sldId id="3349" r:id="rId15"/>
    <p:sldId id="3350" r:id="rId16"/>
    <p:sldId id="3316" r:id="rId17"/>
    <p:sldId id="3351" r:id="rId18"/>
    <p:sldId id="3267" r:id="rId19"/>
    <p:sldId id="3352" r:id="rId20"/>
    <p:sldId id="3318" r:id="rId21"/>
    <p:sldId id="3317" r:id="rId22"/>
    <p:sldId id="3353" r:id="rId23"/>
    <p:sldId id="3354" r:id="rId24"/>
    <p:sldId id="3319" r:id="rId25"/>
    <p:sldId id="3355" r:id="rId26"/>
    <p:sldId id="3356" r:id="rId27"/>
    <p:sldId id="3357" r:id="rId28"/>
    <p:sldId id="3358" r:id="rId29"/>
    <p:sldId id="3320" r:id="rId30"/>
    <p:sldId id="3359" r:id="rId31"/>
    <p:sldId id="3360" r:id="rId32"/>
    <p:sldId id="3323" r:id="rId33"/>
    <p:sldId id="3361" r:id="rId34"/>
    <p:sldId id="3322" r:id="rId35"/>
    <p:sldId id="3261" r:id="rId36"/>
    <p:sldId id="3362" r:id="rId37"/>
    <p:sldId id="3321" r:id="rId38"/>
    <p:sldId id="3363" r:id="rId39"/>
    <p:sldId id="3326" r:id="rId40"/>
    <p:sldId id="3325" r:id="rId41"/>
    <p:sldId id="3364" r:id="rId42"/>
    <p:sldId id="3365" r:id="rId43"/>
    <p:sldId id="3327" r:id="rId44"/>
    <p:sldId id="3366" r:id="rId45"/>
    <p:sldId id="3341"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400" dirty="0">
              <a:solidFill>
                <a:srgbClr val="5D9D2F"/>
              </a:solidFill>
              <a:latin typeface="华文新魏" panose="02010800040101010101" pitchFamily="2" charset="-122"/>
              <a:ea typeface="华文新魏" panose="02010800040101010101" pitchFamily="2" charset="-122"/>
            </a:rPr>
            <a:t>学前儿童个性的发展</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400" dirty="0">
              <a:solidFill>
                <a:srgbClr val="5D9D2F"/>
              </a:solidFill>
              <a:latin typeface="华文新魏" panose="02010800040101010101" pitchFamily="2" charset="-122"/>
              <a:ea typeface="华文新魏" panose="02010800040101010101" pitchFamily="2" charset="-122"/>
            </a:rPr>
            <a:t>个性概述</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39D0676-5E0B-4298-9981-6EAEA1A1DF35}">
      <dgm:prSet phldrT="[文本]" custT="1"/>
      <dgm:spPr/>
      <dgm:t>
        <a:bodyPr/>
        <a:lstStyle/>
        <a:p>
          <a:r>
            <a:rPr lang="zh-CN" altLang="en-US" sz="2400" dirty="0">
              <a:solidFill>
                <a:srgbClr val="6FAD32"/>
              </a:solidFill>
              <a:latin typeface="华文新魏" panose="02010800040101010101" pitchFamily="2" charset="-122"/>
              <a:ea typeface="华文新魏" panose="02010800040101010101" pitchFamily="2" charset="-122"/>
            </a:rPr>
            <a:t>学前儿童的能力</a:t>
          </a:r>
        </a:p>
      </dgm:t>
    </dgm:pt>
    <dgm:pt modelId="{AE557F44-2BE8-400C-A7B1-88BB61E7FCFA}" type="parTrans" cxnId="{84B7A9CC-8914-4AF8-866A-D6C98D092713}">
      <dgm:prSet/>
      <dgm:spPr/>
      <dgm:t>
        <a:bodyPr/>
        <a:lstStyle/>
        <a:p>
          <a:endParaRPr lang="zh-CN" altLang="en-US"/>
        </a:p>
      </dgm:t>
    </dgm:pt>
    <dgm:pt modelId="{30A8F366-CB3F-4963-9773-61EEC7A475F0}" type="sibTrans" cxnId="{84B7A9CC-8914-4AF8-866A-D6C98D092713}">
      <dgm:prSet/>
      <dgm:spPr/>
      <dgm:t>
        <a:bodyPr/>
        <a:lstStyle/>
        <a:p>
          <a:endParaRPr lang="zh-CN" altLang="en-US"/>
        </a:p>
      </dgm:t>
    </dgm:pt>
    <dgm:pt modelId="{82037542-EF66-4F9E-98E4-0DCACBFA6F05}">
      <dgm:prSet phldrT="[文本]" custT="1"/>
      <dgm:spPr/>
      <dgm:t>
        <a:bodyPr/>
        <a:lstStyle/>
        <a:p>
          <a:r>
            <a:rPr lang="zh-CN" altLang="en-US" sz="2400" dirty="0">
              <a:solidFill>
                <a:srgbClr val="5D9D2F"/>
              </a:solidFill>
              <a:latin typeface="华文新魏" panose="02010800040101010101" pitchFamily="2" charset="-122"/>
              <a:ea typeface="华文新魏" panose="02010800040101010101" pitchFamily="2" charset="-122"/>
            </a:rPr>
            <a:t>学前儿童的自我意识</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6B736A29-02E6-44B1-8D2B-AB4BA5A1ABA8}">
      <dgm:prSet/>
      <dgm:spPr/>
      <dgm:t>
        <a:bodyPr/>
        <a:lstStyle/>
        <a:p>
          <a:endParaRPr lang="zh-CN" altLang="en-US"/>
        </a:p>
      </dgm:t>
    </dgm:pt>
    <dgm:pt modelId="{E8E083E3-7C39-4D86-B9F5-84CD129B43BD}" type="parTrans" cxnId="{958DE8F3-E333-4A93-86CC-B88CE8065E42}">
      <dgm:prSet/>
      <dgm:spPr/>
      <dgm:t>
        <a:bodyPr/>
        <a:lstStyle/>
        <a:p>
          <a:endParaRPr lang="zh-CN" altLang="en-US"/>
        </a:p>
      </dgm:t>
    </dgm:pt>
    <dgm:pt modelId="{24A23512-7969-4835-BEF3-02B8FDA6E1B3}" type="sibTrans" cxnId="{958DE8F3-E333-4A93-86CC-B88CE8065E42}">
      <dgm:prSet/>
      <dgm:spPr/>
      <dgm:t>
        <a:bodyPr/>
        <a:lstStyle/>
        <a:p>
          <a:endParaRPr lang="zh-CN" altLang="en-US"/>
        </a:p>
      </dgm:t>
    </dgm:pt>
    <dgm:pt modelId="{5EE3A550-347E-40C1-8AC9-FC7E03592064}">
      <dgm:prSet/>
      <dgm:spPr/>
      <dgm:t>
        <a:bodyPr/>
        <a:lstStyle/>
        <a:p>
          <a:endParaRPr lang="zh-CN" altLang="en-US"/>
        </a:p>
      </dgm:t>
    </dgm:pt>
    <dgm:pt modelId="{85C753B0-B442-406A-BE7E-DDA3CB9CC715}" type="parTrans" cxnId="{F4B29191-C699-4A88-930D-37C434677136}">
      <dgm:prSet/>
      <dgm:spPr/>
      <dgm:t>
        <a:bodyPr/>
        <a:lstStyle/>
        <a:p>
          <a:endParaRPr lang="zh-CN" altLang="en-US"/>
        </a:p>
      </dgm:t>
    </dgm:pt>
    <dgm:pt modelId="{746C16AA-5623-4F07-88A0-AC46E8B16670}" type="sibTrans" cxnId="{F4B29191-C699-4A88-930D-37C434677136}">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5"/>
      <dgm:spPr/>
    </dgm:pt>
    <dgm:pt modelId="{BECE79B0-7B5F-44E7-A551-6C706749BE59}" type="pres">
      <dgm:prSet presAssocID="{2BD64780-29C1-44A2-88BF-A6A394763FE2}" presName="connTx" presStyleLbl="parChTrans1D2" presStyleIdx="0" presStyleCnt="5"/>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5" custScaleX="207792">
        <dgm:presLayoutVars>
          <dgm:chPref val="3"/>
        </dgm:presLayoutVars>
      </dgm:prSet>
      <dgm:spPr/>
    </dgm:pt>
    <dgm:pt modelId="{4B24A6B8-0ACE-4E54-AE2E-317545B296E7}" type="pres">
      <dgm:prSet presAssocID="{BCFF1AB7-8062-4E56-88FF-D0990B837C92}" presName="level3hierChild" presStyleCnt="0"/>
      <dgm:spPr/>
    </dgm:pt>
    <dgm:pt modelId="{A4CA4510-FFD1-4CE1-840C-C5A671878A5C}" type="pres">
      <dgm:prSet presAssocID="{E8E083E3-7C39-4D86-B9F5-84CD129B43BD}" presName="conn2-1" presStyleLbl="parChTrans1D2" presStyleIdx="1" presStyleCnt="5"/>
      <dgm:spPr/>
    </dgm:pt>
    <dgm:pt modelId="{51D41D5C-8897-4192-B8C3-5E82D579C39D}" type="pres">
      <dgm:prSet presAssocID="{E8E083E3-7C39-4D86-B9F5-84CD129B43BD}" presName="connTx" presStyleLbl="parChTrans1D2" presStyleIdx="1" presStyleCnt="5"/>
      <dgm:spPr/>
    </dgm:pt>
    <dgm:pt modelId="{FFF4C4CA-66AB-4932-8CE3-FCA5A7DA3E3E}" type="pres">
      <dgm:prSet presAssocID="{6B736A29-02E6-44B1-8D2B-AB4BA5A1ABA8}" presName="root2" presStyleCnt="0"/>
      <dgm:spPr/>
    </dgm:pt>
    <dgm:pt modelId="{6354D11F-8985-462B-81FE-A96A3A9EE67A}" type="pres">
      <dgm:prSet presAssocID="{6B736A29-02E6-44B1-8D2B-AB4BA5A1ABA8}" presName="LevelTwoTextNode" presStyleLbl="node2" presStyleIdx="1" presStyleCnt="5" custScaleX="208576">
        <dgm:presLayoutVars>
          <dgm:chPref val="3"/>
        </dgm:presLayoutVars>
      </dgm:prSet>
      <dgm:spPr/>
    </dgm:pt>
    <dgm:pt modelId="{81EB3771-A47E-45DF-A9F7-A75C3BF80EEB}" type="pres">
      <dgm:prSet presAssocID="{6B736A29-02E6-44B1-8D2B-AB4BA5A1ABA8}" presName="level3hierChild" presStyleCnt="0"/>
      <dgm:spPr/>
    </dgm:pt>
    <dgm:pt modelId="{7DD905A5-9A20-4BFE-97D4-0230C046DB10}" type="pres">
      <dgm:prSet presAssocID="{85C753B0-B442-406A-BE7E-DDA3CB9CC715}" presName="conn2-1" presStyleLbl="parChTrans1D2" presStyleIdx="2" presStyleCnt="5"/>
      <dgm:spPr/>
    </dgm:pt>
    <dgm:pt modelId="{AC76A567-6329-44F3-959F-F3B065072352}" type="pres">
      <dgm:prSet presAssocID="{85C753B0-B442-406A-BE7E-DDA3CB9CC715}" presName="connTx" presStyleLbl="parChTrans1D2" presStyleIdx="2" presStyleCnt="5"/>
      <dgm:spPr/>
    </dgm:pt>
    <dgm:pt modelId="{19FB2622-E1F0-4433-BCED-A64EFC1D24B7}" type="pres">
      <dgm:prSet presAssocID="{5EE3A550-347E-40C1-8AC9-FC7E03592064}" presName="root2" presStyleCnt="0"/>
      <dgm:spPr/>
    </dgm:pt>
    <dgm:pt modelId="{02F2D150-8302-48FA-8FF9-66AD3BD09432}" type="pres">
      <dgm:prSet presAssocID="{5EE3A550-347E-40C1-8AC9-FC7E03592064}" presName="LevelTwoTextNode" presStyleLbl="node2" presStyleIdx="2" presStyleCnt="5" custScaleX="208800">
        <dgm:presLayoutVars>
          <dgm:chPref val="3"/>
        </dgm:presLayoutVars>
      </dgm:prSet>
      <dgm:spPr/>
    </dgm:pt>
    <dgm:pt modelId="{EAD3D58E-4B78-4095-BD50-395C269B7CA0}" type="pres">
      <dgm:prSet presAssocID="{5EE3A550-347E-40C1-8AC9-FC7E03592064}" presName="level3hierChild" presStyleCnt="0"/>
      <dgm:spPr/>
    </dgm:pt>
    <dgm:pt modelId="{F6569C92-881E-446F-86F9-F13E5277E1EC}" type="pres">
      <dgm:prSet presAssocID="{AE557F44-2BE8-400C-A7B1-88BB61E7FCFA}" presName="conn2-1" presStyleLbl="parChTrans1D2" presStyleIdx="3" presStyleCnt="5"/>
      <dgm:spPr/>
    </dgm:pt>
    <dgm:pt modelId="{AB935BAA-353C-48AF-968B-DF2AAC85C5E5}" type="pres">
      <dgm:prSet presAssocID="{AE557F44-2BE8-400C-A7B1-88BB61E7FCFA}" presName="connTx" presStyleLbl="parChTrans1D2" presStyleIdx="3" presStyleCnt="5"/>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3" presStyleCnt="5"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4" presStyleCnt="5"/>
      <dgm:spPr/>
    </dgm:pt>
    <dgm:pt modelId="{8BD53259-CCBE-414B-B0D4-67079E447ADA}" type="pres">
      <dgm:prSet presAssocID="{BCC03811-200C-4E6E-831A-80FF4A7BE19C}" presName="connTx" presStyleLbl="parChTrans1D2" presStyleIdx="4" presStyleCnt="5"/>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4" presStyleCnt="5"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27F62821-F457-4E69-A086-CB284D721DB5}" type="presOf" srcId="{5EE3A550-347E-40C1-8AC9-FC7E03592064}" destId="{02F2D150-8302-48FA-8FF9-66AD3BD09432}" srcOrd="0" destOrd="0" presId="urn:microsoft.com/office/officeart/2008/layout/HorizontalMultiLevelHierarchy"/>
    <dgm:cxn modelId="{AEBFAD2E-9866-49A3-8305-CF5C41DE41D8}" type="presOf" srcId="{6B736A29-02E6-44B1-8D2B-AB4BA5A1ABA8}" destId="{6354D11F-8985-462B-81FE-A96A3A9EE67A}" srcOrd="0" destOrd="0" presId="urn:microsoft.com/office/officeart/2008/layout/HorizontalMultiLevelHierarchy"/>
    <dgm:cxn modelId="{C0CF7E3E-FCCE-423F-AC9C-811CED893695}" srcId="{296F8C38-CA02-4B6F-98C4-71340B4A3D98}" destId="{82037542-EF66-4F9E-98E4-0DCACBFA6F05}" srcOrd="4"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EB45C143-26F6-458C-B6FE-0BF6FFA8424A}" type="presOf" srcId="{E8E083E3-7C39-4D86-B9F5-84CD129B43BD}" destId="{51D41D5C-8897-4192-B8C3-5E82D579C39D}" srcOrd="1"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4C763D4A-D5B6-4713-BF72-B27E9E51595F}" type="presOf" srcId="{85C753B0-B442-406A-BE7E-DDA3CB9CC715}" destId="{7DD905A5-9A20-4BFE-97D4-0230C046DB10}" srcOrd="0"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F4B29191-C699-4A88-930D-37C434677136}" srcId="{296F8C38-CA02-4B6F-98C4-71340B4A3D98}" destId="{5EE3A550-347E-40C1-8AC9-FC7E03592064}" srcOrd="2" destOrd="0" parTransId="{85C753B0-B442-406A-BE7E-DDA3CB9CC715}" sibTransId="{746C16AA-5623-4F07-88A0-AC46E8B16670}"/>
    <dgm:cxn modelId="{1E862B9E-643C-420D-B636-6C1A473A50A4}" type="presOf" srcId="{85C753B0-B442-406A-BE7E-DDA3CB9CC715}" destId="{AC76A567-6329-44F3-959F-F3B065072352}" srcOrd="1"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3"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958DE8F3-E333-4A93-86CC-B88CE8065E42}" srcId="{296F8C38-CA02-4B6F-98C4-71340B4A3D98}" destId="{6B736A29-02E6-44B1-8D2B-AB4BA5A1ABA8}" srcOrd="1" destOrd="0" parTransId="{E8E083E3-7C39-4D86-B9F5-84CD129B43BD}" sibTransId="{24A23512-7969-4835-BEF3-02B8FDA6E1B3}"/>
    <dgm:cxn modelId="{2D2354FB-91F9-4870-AAD1-533C46C35EE7}" type="presOf" srcId="{E8E083E3-7C39-4D86-B9F5-84CD129B43BD}" destId="{A4CA4510-FFD1-4CE1-840C-C5A671878A5C}"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4CEF0FE3-26E6-4AF4-9F14-478BF18AC0AF}" type="presParOf" srcId="{A49589A4-F42E-41A7-A32A-0EF770B205A1}" destId="{A4CA4510-FFD1-4CE1-840C-C5A671878A5C}" srcOrd="2" destOrd="0" presId="urn:microsoft.com/office/officeart/2008/layout/HorizontalMultiLevelHierarchy"/>
    <dgm:cxn modelId="{B8CA5894-4404-470B-838A-0D8F7EBCC045}" type="presParOf" srcId="{A4CA4510-FFD1-4CE1-840C-C5A671878A5C}" destId="{51D41D5C-8897-4192-B8C3-5E82D579C39D}" srcOrd="0" destOrd="0" presId="urn:microsoft.com/office/officeart/2008/layout/HorizontalMultiLevelHierarchy"/>
    <dgm:cxn modelId="{9CA89292-9E5C-45FB-AB97-1FD3B595D1BC}" type="presParOf" srcId="{A49589A4-F42E-41A7-A32A-0EF770B205A1}" destId="{FFF4C4CA-66AB-4932-8CE3-FCA5A7DA3E3E}" srcOrd="3" destOrd="0" presId="urn:microsoft.com/office/officeart/2008/layout/HorizontalMultiLevelHierarchy"/>
    <dgm:cxn modelId="{FA5581FA-3FE0-4C08-B6D8-78119CA36C43}" type="presParOf" srcId="{FFF4C4CA-66AB-4932-8CE3-FCA5A7DA3E3E}" destId="{6354D11F-8985-462B-81FE-A96A3A9EE67A}" srcOrd="0" destOrd="0" presId="urn:microsoft.com/office/officeart/2008/layout/HorizontalMultiLevelHierarchy"/>
    <dgm:cxn modelId="{DCA5641E-59FC-467C-9BA8-10EAA4449C7F}" type="presParOf" srcId="{FFF4C4CA-66AB-4932-8CE3-FCA5A7DA3E3E}" destId="{81EB3771-A47E-45DF-A9F7-A75C3BF80EEB}" srcOrd="1" destOrd="0" presId="urn:microsoft.com/office/officeart/2008/layout/HorizontalMultiLevelHierarchy"/>
    <dgm:cxn modelId="{B9526ED8-35DF-48D1-BD7F-BF2122223D87}" type="presParOf" srcId="{A49589A4-F42E-41A7-A32A-0EF770B205A1}" destId="{7DD905A5-9A20-4BFE-97D4-0230C046DB10}" srcOrd="4" destOrd="0" presId="urn:microsoft.com/office/officeart/2008/layout/HorizontalMultiLevelHierarchy"/>
    <dgm:cxn modelId="{DDE477E9-CD3E-4B37-A7F9-AD597FA074FE}" type="presParOf" srcId="{7DD905A5-9A20-4BFE-97D4-0230C046DB10}" destId="{AC76A567-6329-44F3-959F-F3B065072352}" srcOrd="0" destOrd="0" presId="urn:microsoft.com/office/officeart/2008/layout/HorizontalMultiLevelHierarchy"/>
    <dgm:cxn modelId="{3129CE78-9DA7-4DD7-B183-17E92AEE6CB1}" type="presParOf" srcId="{A49589A4-F42E-41A7-A32A-0EF770B205A1}" destId="{19FB2622-E1F0-4433-BCED-A64EFC1D24B7}" srcOrd="5" destOrd="0" presId="urn:microsoft.com/office/officeart/2008/layout/HorizontalMultiLevelHierarchy"/>
    <dgm:cxn modelId="{8E00DD51-1DDE-438C-B4C5-CF461390C25D}" type="presParOf" srcId="{19FB2622-E1F0-4433-BCED-A64EFC1D24B7}" destId="{02F2D150-8302-48FA-8FF9-66AD3BD09432}" srcOrd="0" destOrd="0" presId="urn:microsoft.com/office/officeart/2008/layout/HorizontalMultiLevelHierarchy"/>
    <dgm:cxn modelId="{1DCDC584-AAE6-41D8-AD89-47D323190E3A}" type="presParOf" srcId="{19FB2622-E1F0-4433-BCED-A64EFC1D24B7}" destId="{EAD3D58E-4B78-4095-BD50-395C269B7CA0}" srcOrd="1" destOrd="0" presId="urn:microsoft.com/office/officeart/2008/layout/HorizontalMultiLevelHierarchy"/>
    <dgm:cxn modelId="{513ADE29-D976-4029-93A8-0AC3BE760F13}" type="presParOf" srcId="{A49589A4-F42E-41A7-A32A-0EF770B205A1}" destId="{F6569C92-881E-446F-86F9-F13E5277E1EC}" srcOrd="6"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7"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B5E5846C-6797-434A-8649-D40CAFF4E89A}" type="presParOf" srcId="{A49589A4-F42E-41A7-A32A-0EF770B205A1}" destId="{CCE5C6F0-1715-49B9-A2D9-E31D0125667F}" srcOrd="8"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9"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518974" y="2070691"/>
          <a:ext cx="452225" cy="1723419"/>
        </a:xfrm>
        <a:custGeom>
          <a:avLst/>
          <a:gdLst/>
          <a:ahLst/>
          <a:cxnLst/>
          <a:rect l="0" t="0" r="0" b="0"/>
          <a:pathLst>
            <a:path>
              <a:moveTo>
                <a:pt x="0" y="0"/>
              </a:moveTo>
              <a:lnTo>
                <a:pt x="226112" y="0"/>
              </a:lnTo>
              <a:lnTo>
                <a:pt x="226112" y="1723419"/>
              </a:lnTo>
              <a:lnTo>
                <a:pt x="452225" y="172341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CN" altLang="en-US" sz="600" kern="1200"/>
        </a:p>
      </dsp:txBody>
      <dsp:txXfrm>
        <a:off x="1700543" y="2887857"/>
        <a:ext cx="89088" cy="89088"/>
      </dsp:txXfrm>
    </dsp:sp>
    <dsp:sp modelId="{F6569C92-881E-446F-86F9-F13E5277E1EC}">
      <dsp:nvSpPr>
        <dsp:cNvPr id="0" name=""/>
        <dsp:cNvSpPr/>
      </dsp:nvSpPr>
      <dsp:spPr>
        <a:xfrm>
          <a:off x="1518974" y="2070691"/>
          <a:ext cx="452225" cy="861709"/>
        </a:xfrm>
        <a:custGeom>
          <a:avLst/>
          <a:gdLst/>
          <a:ahLst/>
          <a:cxnLst/>
          <a:rect l="0" t="0" r="0" b="0"/>
          <a:pathLst>
            <a:path>
              <a:moveTo>
                <a:pt x="0" y="0"/>
              </a:moveTo>
              <a:lnTo>
                <a:pt x="226112" y="0"/>
              </a:lnTo>
              <a:lnTo>
                <a:pt x="226112" y="861709"/>
              </a:lnTo>
              <a:lnTo>
                <a:pt x="452225" y="86170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720758" y="2477217"/>
        <a:ext cx="48658" cy="48658"/>
      </dsp:txXfrm>
    </dsp:sp>
    <dsp:sp modelId="{7DD905A5-9A20-4BFE-97D4-0230C046DB10}">
      <dsp:nvSpPr>
        <dsp:cNvPr id="0" name=""/>
        <dsp:cNvSpPr/>
      </dsp:nvSpPr>
      <dsp:spPr>
        <a:xfrm>
          <a:off x="1518974" y="2024971"/>
          <a:ext cx="452225" cy="91440"/>
        </a:xfrm>
        <a:custGeom>
          <a:avLst/>
          <a:gdLst/>
          <a:ahLst/>
          <a:cxnLst/>
          <a:rect l="0" t="0" r="0" b="0"/>
          <a:pathLst>
            <a:path>
              <a:moveTo>
                <a:pt x="0" y="45720"/>
              </a:moveTo>
              <a:lnTo>
                <a:pt x="452225"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733781" y="2059385"/>
        <a:ext cx="22611" cy="22611"/>
      </dsp:txXfrm>
    </dsp:sp>
    <dsp:sp modelId="{A4CA4510-FFD1-4CE1-840C-C5A671878A5C}">
      <dsp:nvSpPr>
        <dsp:cNvPr id="0" name=""/>
        <dsp:cNvSpPr/>
      </dsp:nvSpPr>
      <dsp:spPr>
        <a:xfrm>
          <a:off x="1518974" y="1208981"/>
          <a:ext cx="452225" cy="861709"/>
        </a:xfrm>
        <a:custGeom>
          <a:avLst/>
          <a:gdLst/>
          <a:ahLst/>
          <a:cxnLst/>
          <a:rect l="0" t="0" r="0" b="0"/>
          <a:pathLst>
            <a:path>
              <a:moveTo>
                <a:pt x="0" y="861709"/>
              </a:moveTo>
              <a:lnTo>
                <a:pt x="226112" y="861709"/>
              </a:lnTo>
              <a:lnTo>
                <a:pt x="226112" y="0"/>
              </a:lnTo>
              <a:lnTo>
                <a:pt x="452225"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720758" y="1615507"/>
        <a:ext cx="48658" cy="48658"/>
      </dsp:txXfrm>
    </dsp:sp>
    <dsp:sp modelId="{BF417BA3-F15F-4E6E-BE4D-58CCE72D1686}">
      <dsp:nvSpPr>
        <dsp:cNvPr id="0" name=""/>
        <dsp:cNvSpPr/>
      </dsp:nvSpPr>
      <dsp:spPr>
        <a:xfrm>
          <a:off x="1518974" y="347271"/>
          <a:ext cx="452225" cy="1723419"/>
        </a:xfrm>
        <a:custGeom>
          <a:avLst/>
          <a:gdLst/>
          <a:ahLst/>
          <a:cxnLst/>
          <a:rect l="0" t="0" r="0" b="0"/>
          <a:pathLst>
            <a:path>
              <a:moveTo>
                <a:pt x="0" y="1723419"/>
              </a:moveTo>
              <a:lnTo>
                <a:pt x="226112" y="1723419"/>
              </a:lnTo>
              <a:lnTo>
                <a:pt x="226112" y="0"/>
              </a:lnTo>
              <a:lnTo>
                <a:pt x="452225"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CN" altLang="en-US" sz="600" kern="1200"/>
        </a:p>
      </dsp:txBody>
      <dsp:txXfrm>
        <a:off x="1700543" y="1164437"/>
        <a:ext cx="89088" cy="89088"/>
      </dsp:txXfrm>
    </dsp:sp>
    <dsp:sp modelId="{09167723-A6C6-4CFF-BFF6-DD8FAE28BD76}">
      <dsp:nvSpPr>
        <dsp:cNvPr id="0" name=""/>
        <dsp:cNvSpPr/>
      </dsp:nvSpPr>
      <dsp:spPr>
        <a:xfrm rot="16200000">
          <a:off x="-362999" y="1726007"/>
          <a:ext cx="3074580"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学前儿童个性的发展</a:t>
          </a:r>
        </a:p>
      </dsp:txBody>
      <dsp:txXfrm>
        <a:off x="-362999" y="1726007"/>
        <a:ext cx="3074580" cy="689367"/>
      </dsp:txXfrm>
    </dsp:sp>
    <dsp:sp modelId="{D0E84AB2-CE74-4C35-B821-C0178B80647B}">
      <dsp:nvSpPr>
        <dsp:cNvPr id="0" name=""/>
        <dsp:cNvSpPr/>
      </dsp:nvSpPr>
      <dsp:spPr>
        <a:xfrm>
          <a:off x="1971200" y="2587"/>
          <a:ext cx="4698440"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个性概述</a:t>
          </a:r>
        </a:p>
      </dsp:txBody>
      <dsp:txXfrm>
        <a:off x="1971200" y="2587"/>
        <a:ext cx="4698440" cy="689367"/>
      </dsp:txXfrm>
    </dsp:sp>
    <dsp:sp modelId="{6354D11F-8985-462B-81FE-A96A3A9EE67A}">
      <dsp:nvSpPr>
        <dsp:cNvPr id="0" name=""/>
        <dsp:cNvSpPr/>
      </dsp:nvSpPr>
      <dsp:spPr>
        <a:xfrm>
          <a:off x="1971200" y="864297"/>
          <a:ext cx="4716167"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2000250">
            <a:lnSpc>
              <a:spcPct val="90000"/>
            </a:lnSpc>
            <a:spcBef>
              <a:spcPct val="0"/>
            </a:spcBef>
            <a:spcAft>
              <a:spcPct val="35000"/>
            </a:spcAft>
            <a:buNone/>
          </a:pPr>
          <a:endParaRPr lang="zh-CN" altLang="en-US" sz="4500" kern="1200"/>
        </a:p>
      </dsp:txBody>
      <dsp:txXfrm>
        <a:off x="1971200" y="864297"/>
        <a:ext cx="4716167" cy="689367"/>
      </dsp:txXfrm>
    </dsp:sp>
    <dsp:sp modelId="{02F2D150-8302-48FA-8FF9-66AD3BD09432}">
      <dsp:nvSpPr>
        <dsp:cNvPr id="0" name=""/>
        <dsp:cNvSpPr/>
      </dsp:nvSpPr>
      <dsp:spPr>
        <a:xfrm>
          <a:off x="1971200" y="1726007"/>
          <a:ext cx="4721232"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2000250">
            <a:lnSpc>
              <a:spcPct val="90000"/>
            </a:lnSpc>
            <a:spcBef>
              <a:spcPct val="0"/>
            </a:spcBef>
            <a:spcAft>
              <a:spcPct val="35000"/>
            </a:spcAft>
            <a:buNone/>
          </a:pPr>
          <a:endParaRPr lang="zh-CN" altLang="en-US" sz="4500" kern="1200"/>
        </a:p>
      </dsp:txBody>
      <dsp:txXfrm>
        <a:off x="1971200" y="1726007"/>
        <a:ext cx="4721232" cy="689367"/>
      </dsp:txXfrm>
    </dsp:sp>
    <dsp:sp modelId="{F9D0C58B-08C6-4026-8584-7D29FF417277}">
      <dsp:nvSpPr>
        <dsp:cNvPr id="0" name=""/>
        <dsp:cNvSpPr/>
      </dsp:nvSpPr>
      <dsp:spPr>
        <a:xfrm>
          <a:off x="1971200" y="2587717"/>
          <a:ext cx="4772198"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6FAD32"/>
              </a:solidFill>
              <a:latin typeface="华文新魏" panose="02010800040101010101" pitchFamily="2" charset="-122"/>
              <a:ea typeface="华文新魏" panose="02010800040101010101" pitchFamily="2" charset="-122"/>
            </a:rPr>
            <a:t>学前儿童的能力</a:t>
          </a:r>
        </a:p>
      </dsp:txBody>
      <dsp:txXfrm>
        <a:off x="1971200" y="2587717"/>
        <a:ext cx="4772198" cy="689367"/>
      </dsp:txXfrm>
    </dsp:sp>
    <dsp:sp modelId="{C88687A5-170A-459B-8A03-7797B219E568}">
      <dsp:nvSpPr>
        <dsp:cNvPr id="0" name=""/>
        <dsp:cNvSpPr/>
      </dsp:nvSpPr>
      <dsp:spPr>
        <a:xfrm>
          <a:off x="1971200" y="3449427"/>
          <a:ext cx="4816471"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学前儿童的自我意识</a:t>
          </a:r>
        </a:p>
      </dsp:txBody>
      <dsp:txXfrm>
        <a:off x="1971200" y="3449427"/>
        <a:ext cx="4816471" cy="689367"/>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521E6F-C0C9-4C26-99BF-C218B9475D30}"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22CFAB-0DF5-4A42-8B60-1857FBEB8C68}" type="slidenum">
              <a:rPr lang="zh-CN" altLang="en-US" smtClean="0"/>
              <a:t>‹#›</a:t>
            </a:fld>
            <a:endParaRPr lang="zh-CN" altLang="en-US"/>
          </a:p>
        </p:txBody>
      </p:sp>
    </p:spTree>
    <p:extLst>
      <p:ext uri="{BB962C8B-B14F-4D97-AF65-F5344CB8AC3E}">
        <p14:creationId xmlns:p14="http://schemas.microsoft.com/office/powerpoint/2010/main" val="4000018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27896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04297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25061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238879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590479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0532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50859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36294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7161393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87222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6358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17282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54065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726946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130580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884679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9955838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792284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626187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413159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78578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1769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9645731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49189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0406327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998230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4442709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345152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845941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130605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7249758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01186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1217525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777971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7751037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0172541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42973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2119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75372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2520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6585690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821189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12130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68214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04213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298141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07263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9447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13174085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14567258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372541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426218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09543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18607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21878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9625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02312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048805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2869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154376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2.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553003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409851990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tags" Target="../tags/tag14.xml"/><Relationship Id="rId7" Type="http://schemas.openxmlformats.org/officeDocument/2006/relationships/image" Target="../media/image7.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10.xml"/><Relationship Id="rId5" Type="http://schemas.openxmlformats.org/officeDocument/2006/relationships/slideLayout" Target="../slideLayouts/slideLayout14.xml"/><Relationship Id="rId4"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14.jpg"/><Relationship Id="rId5" Type="http://schemas.openxmlformats.org/officeDocument/2006/relationships/image" Target="../media/image7.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20.xml"/><Relationship Id="rId7" Type="http://schemas.openxmlformats.org/officeDocument/2006/relationships/slideLayout" Target="../slideLayouts/slideLayout1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10" Type="http://schemas.openxmlformats.org/officeDocument/2006/relationships/image" Target="../media/image15.jpg"/><Relationship Id="rId4" Type="http://schemas.openxmlformats.org/officeDocument/2006/relationships/tags" Target="../tags/tag21.xml"/><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17.jp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tags" Target="../tags/tag26.xml"/><Relationship Id="rId7" Type="http://schemas.openxmlformats.org/officeDocument/2006/relationships/image" Target="../media/image7.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15.xml"/><Relationship Id="rId5" Type="http://schemas.openxmlformats.org/officeDocument/2006/relationships/slideLayout" Target="../slideLayouts/slideLayout14.xml"/><Relationship Id="rId4" Type="http://schemas.openxmlformats.org/officeDocument/2006/relationships/tags" Target="../tags/tag2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21.jp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22.jpg"/><Relationship Id="rId5" Type="http://schemas.openxmlformats.org/officeDocument/2006/relationships/image" Target="../media/image7.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tags" Target="../tags/tag32.xml"/><Relationship Id="rId7" Type="http://schemas.openxmlformats.org/officeDocument/2006/relationships/image" Target="../media/image7.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19.xml"/><Relationship Id="rId5" Type="http://schemas.openxmlformats.org/officeDocument/2006/relationships/slideLayout" Target="../slideLayouts/slideLayout14.xml"/><Relationship Id="rId4" Type="http://schemas.openxmlformats.org/officeDocument/2006/relationships/tags" Target="../tags/tag3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25.jpg"/><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tags" Target="../tags/tag36.xml"/><Relationship Id="rId7" Type="http://schemas.openxmlformats.org/officeDocument/2006/relationships/image" Target="../media/image7.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notesSlide" Target="../notesSlides/notesSlide22.xml"/><Relationship Id="rId5" Type="http://schemas.openxmlformats.org/officeDocument/2006/relationships/slideLayout" Target="../slideLayouts/slideLayout14.xml"/><Relationship Id="rId4" Type="http://schemas.openxmlformats.org/officeDocument/2006/relationships/tags" Target="../tags/tag37.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28.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38.xml"/><Relationship Id="rId5" Type="http://schemas.openxmlformats.org/officeDocument/2006/relationships/image" Target="../media/image29.jp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39.xml"/><Relationship Id="rId5" Type="http://schemas.openxmlformats.org/officeDocument/2006/relationships/image" Target="../media/image32.jp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4.xml"/><Relationship Id="rId1" Type="http://schemas.openxmlformats.org/officeDocument/2006/relationships/tags" Target="../tags/tag40.xml"/><Relationship Id="rId5" Type="http://schemas.openxmlformats.org/officeDocument/2006/relationships/image" Target="../media/image33.jp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4.xml"/><Relationship Id="rId5" Type="http://schemas.openxmlformats.org/officeDocument/2006/relationships/image" Target="../media/image35.jpg"/><Relationship Id="rId4" Type="http://schemas.openxmlformats.org/officeDocument/2006/relationships/image" Target="../media/image34.jp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tags" Target="../tags/tag43.xml"/><Relationship Id="rId7" Type="http://schemas.openxmlformats.org/officeDocument/2006/relationships/image" Target="../media/image7.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notesSlide" Target="../notesSlides/notesSlide30.xml"/><Relationship Id="rId5" Type="http://schemas.openxmlformats.org/officeDocument/2006/relationships/slideLayout" Target="../slideLayouts/slideLayout14.xml"/><Relationship Id="rId4" Type="http://schemas.openxmlformats.org/officeDocument/2006/relationships/tags" Target="../tags/tag44.xml"/></Relationships>
</file>

<file path=ppt/slides/_rels/slide31.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tags" Target="../tags/tag47.xml"/><Relationship Id="rId7" Type="http://schemas.openxmlformats.org/officeDocument/2006/relationships/image" Target="../media/image7.pn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notesSlide" Target="../notesSlides/notesSlide31.xml"/><Relationship Id="rId5" Type="http://schemas.openxmlformats.org/officeDocument/2006/relationships/slideLayout" Target="../slideLayouts/slideLayout14.xml"/><Relationship Id="rId4" Type="http://schemas.openxmlformats.org/officeDocument/2006/relationships/tags" Target="../tags/tag48.xml"/></Relationships>
</file>

<file path=ppt/slides/_rels/slide32.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tags" Target="../tags/tag51.xml"/><Relationship Id="rId7" Type="http://schemas.openxmlformats.org/officeDocument/2006/relationships/image" Target="../media/image7.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notesSlide" Target="../notesSlides/notesSlide32.xml"/><Relationship Id="rId5" Type="http://schemas.openxmlformats.org/officeDocument/2006/relationships/slideLayout" Target="../slideLayouts/slideLayout14.xml"/><Relationship Id="rId4" Type="http://schemas.openxmlformats.org/officeDocument/2006/relationships/tags" Target="../tags/tag52.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14.xml"/><Relationship Id="rId4" Type="http://schemas.openxmlformats.org/officeDocument/2006/relationships/image" Target="../media/image39.jpg"/></Relationships>
</file>

<file path=ppt/slides/_rels/slide36.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tags" Target="../tags/tag55.xml"/><Relationship Id="rId7" Type="http://schemas.openxmlformats.org/officeDocument/2006/relationships/image" Target="../media/image7.pn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notesSlide" Target="../notesSlides/notesSlide36.xml"/><Relationship Id="rId5" Type="http://schemas.openxmlformats.org/officeDocument/2006/relationships/slideLayout" Target="../slideLayouts/slideLayout14.xml"/><Relationship Id="rId4" Type="http://schemas.openxmlformats.org/officeDocument/2006/relationships/tags" Target="../tags/tag56.xml"/></Relationships>
</file>

<file path=ppt/slides/_rels/slide37.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tags" Target="../tags/tag59.xml"/><Relationship Id="rId7" Type="http://schemas.openxmlformats.org/officeDocument/2006/relationships/image" Target="../media/image7.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notesSlide" Target="../notesSlides/notesSlide37.xml"/><Relationship Id="rId5" Type="http://schemas.openxmlformats.org/officeDocument/2006/relationships/slideLayout" Target="../slideLayouts/slideLayout14.xml"/><Relationship Id="rId4" Type="http://schemas.openxmlformats.org/officeDocument/2006/relationships/tags" Target="../tags/tag60.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4.xml"/><Relationship Id="rId5" Type="http://schemas.openxmlformats.org/officeDocument/2006/relationships/image" Target="../media/image43.jpg"/><Relationship Id="rId4" Type="http://schemas.openxmlformats.org/officeDocument/2006/relationships/image" Target="../media/image42.jp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image" Target="../media/image44.jp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image" Target="../media/image25.jp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4.xml"/><Relationship Id="rId5" Type="http://schemas.openxmlformats.org/officeDocument/2006/relationships/image" Target="../media/image16.jpg"/><Relationship Id="rId4" Type="http://schemas.openxmlformats.org/officeDocument/2006/relationships/image" Target="../media/image45.jp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4.xml"/><Relationship Id="rId1" Type="http://schemas.openxmlformats.org/officeDocument/2006/relationships/tags" Target="../tags/tag61.xml"/><Relationship Id="rId5" Type="http://schemas.openxmlformats.org/officeDocument/2006/relationships/image" Target="../media/image35.jpg"/><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6.png"/><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6.xml"/><Relationship Id="rId5" Type="http://schemas.openxmlformats.org/officeDocument/2006/relationships/slideLayout" Target="../slideLayouts/slideLayout14.xml"/><Relationship Id="rId4"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5.xml"/><Relationship Id="rId5" Type="http://schemas.openxmlformats.org/officeDocument/2006/relationships/image" Target="../media/image11.jp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8.xml"/><Relationship Id="rId7" Type="http://schemas.openxmlformats.org/officeDocument/2006/relationships/slideLayout" Target="../slideLayouts/slideLayout14.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10" Type="http://schemas.openxmlformats.org/officeDocument/2006/relationships/image" Target="../media/image12.jpg"/><Relationship Id="rId4" Type="http://schemas.openxmlformats.org/officeDocument/2006/relationships/tags" Target="../tags/tag9.xml"/><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defTabSz="914217"/>
            <a:r>
              <a:rPr lang="zh-CN" altLang="en-US" sz="2799" spc="600" dirty="0">
                <a:solidFill>
                  <a:srgbClr val="FFFFFF"/>
                </a:solidFill>
                <a:latin typeface="张海山锐线体简" panose="02000000000000000000" pitchFamily="2" charset="-122"/>
                <a:ea typeface="张海山锐线体简" panose="02000000000000000000" pitchFamily="2" charset="-122"/>
              </a:rPr>
              <a:t>夏</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季</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教</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育</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类</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通</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用</a:t>
            </a:r>
            <a:endParaRPr lang="en-US" altLang="zh-CN" sz="2799" spc="600" dirty="0">
              <a:solidFill>
                <a:srgbClr val="FFFFFF"/>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3310166" y="875045"/>
            <a:ext cx="5088677" cy="1877003"/>
          </a:xfrm>
          <a:prstGeom prst="rect">
            <a:avLst/>
          </a:prstGeom>
          <a:noFill/>
        </p:spPr>
        <p:txBody>
          <a:bodyPr wrap="none" rtlCol="0">
            <a:spAutoFit/>
          </a:bodyPr>
          <a:lstStyle/>
          <a:p>
            <a:pPr algn="ctr" defTabSz="914217"/>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第十一章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defTabSz="914217"/>
            <a:r>
              <a:rPr lang="zh-CN" altLang="en-US" sz="4399" spc="-150" dirty="0">
                <a:solidFill>
                  <a:srgbClr val="519B5C"/>
                </a:solidFill>
                <a:latin typeface="华文新魏" panose="02010800040101010101" pitchFamily="2" charset="-122"/>
                <a:ea typeface="华文新魏" panose="02010800040101010101" pitchFamily="2" charset="-122"/>
              </a:rPr>
              <a:t>学前儿童个性的发展</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305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420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305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42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F5B5905-6CDB-4C08-9171-3232DB112BB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9" name="Freeform 53"/>
          <p:cNvSpPr/>
          <p:nvPr>
            <p:custDataLst>
              <p:tags r:id="rId1"/>
            </p:custDataLst>
          </p:nvPr>
        </p:nvSpPr>
        <p:spPr bwMode="auto">
          <a:xfrm rot="5400000">
            <a:off x="1891961" y="3043118"/>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26679" y="116784"/>
            <a:ext cx="1275930" cy="1019272"/>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252748" y="275125"/>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一、气质概念及特点</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1045326" y="1346986"/>
            <a:ext cx="10375252" cy="4708981"/>
          </a:xfrm>
          <a:prstGeom prst="rect">
            <a:avLst/>
          </a:prstGeom>
          <a:noFill/>
        </p:spPr>
        <p:txBody>
          <a:bodyPr wrap="square" rtlCol="0">
            <a:spAutoFit/>
          </a:bodyPr>
          <a:lstStyle/>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气质俗称“脾气”“秉性”，是一个人所特有的心理活动的动力特征，是个体个性心理特征之一，主要表现为心理活动的速度、强度、稳定性和指向性等方面特点和差异的组合。</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（一）先天遗传性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气质是天生的，受先天因素和遗传因素的影响，婴儿一出生就表现出不同的气质行为。例如，有些新生儿不哭不闹，非常安静；而有些则哭闹不止，让人头疼。</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（二）相对稳定性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在大多数儿童身上，早期的气质特征以后一直保持不变，在整个儿童时期是相对稳定的。婴儿期比较安静的孩子，五岁时能够安静地在地毯上玩很长一段时间。我们通常说的“江山易改，本性难移”，指的就是气质的相对稳定性。</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（三）独特性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婴儿的气质表现出个别性，即独特性。从来到这个世界上开始，个体间就表现出了明显的气质差异，主要体现在婴儿的活动水平、生理机能的规律性等方面，即使是相似气质类型的婴儿其气质行为表现也不同。</a:t>
            </a:r>
            <a:endParaRPr lang="zh-CN" altLang="en-US" sz="7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160698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3"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F77A61C-CD71-4C27-B66A-E41345C11A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46" y="5536505"/>
            <a:ext cx="12192000" cy="1368490"/>
          </a:xfrm>
          <a:prstGeom prst="rect">
            <a:avLst/>
          </a:prstGeom>
        </p:spPr>
      </p:pic>
      <p:sp>
        <p:nvSpPr>
          <p:cNvPr id="5" name="矩形 4"/>
          <p:cNvSpPr/>
          <p:nvPr/>
        </p:nvSpPr>
        <p:spPr>
          <a:xfrm>
            <a:off x="0" y="-4813"/>
            <a:ext cx="4106487" cy="6858000"/>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301425" y="2106694"/>
            <a:ext cx="3231483" cy="2478506"/>
          </a:xfrm>
          <a:prstGeom prst="rect">
            <a:avLst/>
          </a:prstGeom>
          <a:blipFill dpi="0" rotWithShape="1">
            <a:blip r:embed="rId6"/>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57568" y="637250"/>
            <a:ext cx="6966811" cy="68097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4000" cap="small" dirty="0">
                <a:solidFill>
                  <a:srgbClr val="5D9D2F"/>
                </a:solidFill>
                <a:latin typeface="华文新魏" panose="02010800040101010101" pitchFamily="2" charset="-122"/>
                <a:ea typeface="华文新魏" panose="02010800040101010101" pitchFamily="2" charset="-122"/>
              </a:rPr>
              <a:t>二、气质的分类</a:t>
            </a:r>
            <a:endParaRPr lang="en-US" sz="40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4601657" y="341059"/>
            <a:ext cx="7114309" cy="5970865"/>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（一）希波格拉底的“体液说”</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胆汁质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胆汁质的人，黄胆汁分泌过多，导致精力旺盛，容易兴奋，反应迅速，不易约束，情绪明显表露于外，但持续时间不长，可成为积极、热情的人，也可发展为任性、粗暴、易发脾气的人。</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多血质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多血质的人，血液过多，因此反应敏捷，活泼好动，情绪外显，情感丰富，能力强，可塑性强，但注意力不够集中，兴趣容易转移，缺乏持久力。</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粘液质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粘液质的人，粘液分泌过多，导致安静沉稳，反应迟缓，情感含蓄，平时沉默寡言，交际适度，能克制自己，稳定持久但适应缓慢。</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4. </a:t>
            </a:r>
            <a:r>
              <a:rPr lang="zh-CN" altLang="en-US" sz="2000" dirty="0">
                <a:solidFill>
                  <a:srgbClr val="00B0F0"/>
                </a:solidFill>
                <a:latin typeface="华文新魏" panose="02010800040101010101" pitchFamily="2" charset="-122"/>
                <a:ea typeface="华文新魏" panose="02010800040101010101" pitchFamily="2" charset="-122"/>
              </a:rPr>
              <a:t>抑郁质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抑郁质的人，黑胆汁分泌过多，导致孤僻敏感、反应迟缓，感受性高，善于察觉他人不易察觉的细节。情绪反应深刻、持久，但不表现于外，具有内倾型。</a:t>
            </a:r>
            <a:endParaRPr lang="zh-CN" altLang="en-US" sz="700" dirty="0">
              <a:solidFill>
                <a:srgbClr val="000000">
                  <a:lumMod val="65000"/>
                  <a:lumOff val="35000"/>
                </a:srgbClr>
              </a:solidFill>
              <a:latin typeface="华文楷体" panose="02010600040101010101" pitchFamily="2" charset="-122"/>
              <a:ea typeface="华文楷体" panose="02010600040101010101" pitchFamily="2" charset="-122"/>
            </a:endParaRPr>
          </a:p>
        </p:txBody>
      </p:sp>
      <p:grpSp>
        <p:nvGrpSpPr>
          <p:cNvPr id="11" name="组合 10"/>
          <p:cNvGrpSpPr/>
          <p:nvPr/>
        </p:nvGrpSpPr>
        <p:grpSpPr>
          <a:xfrm rot="10800000">
            <a:off x="11524737" y="59925"/>
            <a:ext cx="735896" cy="862224"/>
            <a:chOff x="10716750" y="474300"/>
            <a:chExt cx="735896" cy="862224"/>
          </a:xfrm>
        </p:grpSpPr>
        <p:sp>
          <p:nvSpPr>
            <p:cNvPr id="12" name="矩形 2"/>
            <p:cNvSpPr/>
            <p:nvPr>
              <p:custDataLst>
                <p:tags r:id="rId1"/>
              </p:custDataLst>
            </p:nvPr>
          </p:nvSpPr>
          <p:spPr>
            <a:xfrm rot="1927188">
              <a:off x="10716750" y="474300"/>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14" name="等腰三角形 13"/>
            <p:cNvSpPr/>
            <p:nvPr>
              <p:custDataLst>
                <p:tags r:id="rId2"/>
              </p:custDataLst>
            </p:nvPr>
          </p:nvSpPr>
          <p:spPr>
            <a:xfrm rot="5400000">
              <a:off x="10766720" y="650599"/>
              <a:ext cx="736735" cy="635116"/>
            </a:xfrm>
            <a:prstGeom prst="triangle">
              <a:avLst/>
            </a:pr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grpSp>
    </p:spTree>
    <p:extLst>
      <p:ext uri="{BB962C8B-B14F-4D97-AF65-F5344CB8AC3E}">
        <p14:creationId xmlns:p14="http://schemas.microsoft.com/office/powerpoint/2010/main" val="123198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3"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6480567-196E-44C3-A9E4-3B46E9B49B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970" y="5524636"/>
            <a:ext cx="12192000" cy="1368490"/>
          </a:xfrm>
          <a:prstGeom prst="rect">
            <a:avLst/>
          </a:prstGeom>
        </p:spPr>
      </p:pic>
      <p:sp>
        <p:nvSpPr>
          <p:cNvPr id="9" name="任意多边形: 形状 259"/>
          <p:cNvSpPr/>
          <p:nvPr>
            <p:custDataLst>
              <p:tags r:id="rId1"/>
            </p:custDataLst>
          </p:nvPr>
        </p:nvSpPr>
        <p:spPr>
          <a:xfrm flipH="1" flipV="1">
            <a:off x="13970"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1" name="任意多边形: 形状 260"/>
          <p:cNvSpPr/>
          <p:nvPr>
            <p:custDataLst>
              <p:tags r:id="rId2"/>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斜纹 11"/>
          <p:cNvSpPr/>
          <p:nvPr>
            <p:custDataLst>
              <p:tags r:id="rId3"/>
            </p:custDataLst>
          </p:nvPr>
        </p:nvSpPr>
        <p:spPr>
          <a:xfrm rot="8100000">
            <a:off x="-244064" y="53020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3" name="矩形: 圆角 1127"/>
          <p:cNvSpPr/>
          <p:nvPr>
            <p:custDataLst>
              <p:tags r:id="rId4"/>
            </p:custDataLst>
          </p:nvPr>
        </p:nvSpPr>
        <p:spPr>
          <a:xfrm>
            <a:off x="551429" y="1395037"/>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4" name="矩形: 圆角 1128"/>
          <p:cNvSpPr/>
          <p:nvPr>
            <p:custDataLst>
              <p:tags r:id="rId5"/>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5" name="同心圆 262"/>
          <p:cNvSpPr/>
          <p:nvPr>
            <p:custDataLst>
              <p:tags r:id="rId6"/>
            </p:custDataLst>
          </p:nvPr>
        </p:nvSpPr>
        <p:spPr>
          <a:xfrm>
            <a:off x="744052" y="1592527"/>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31899" y="1695016"/>
            <a:ext cx="3906609" cy="3941267"/>
          </a:xfrm>
          <a:prstGeom prst="rect">
            <a:avLst/>
          </a:prstGeom>
          <a:blipFill dpi="0" rotWithShape="1">
            <a:blip r:embed="rId10"/>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1045042" y="1475729"/>
            <a:ext cx="5407900" cy="4401205"/>
          </a:xfrm>
          <a:prstGeom prst="rect">
            <a:avLst/>
          </a:prstGeom>
          <a:noFill/>
        </p:spPr>
        <p:txBody>
          <a:bodyPr wrap="square" rtlCol="0">
            <a:spAutoFit/>
          </a:bodyPr>
          <a:lstStyle/>
          <a:p>
            <a:pPr defTabSz="914217"/>
            <a:endParaRPr lang="en-US" altLang="zh-CN" sz="2000" dirty="0">
              <a:solidFill>
                <a:srgbClr val="00B050"/>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巴甫洛夫还通过科学实验，揭示出高级神经活动有三个基本特征：</a:t>
            </a: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强度</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强度是指神经细胞在工作上是否经得起较强的刺激，并能持久地工作。</a:t>
            </a: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平衡性</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平衡性是指兴奋和抑制的力量对比。兴奋和抑制的强度相差无几，它们的基本神经过程属于平衡型。如果其中之一占优势，则不属于平衡型。</a:t>
            </a:r>
          </a:p>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灵活性</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灵活性是指对刺激的反应速度和兴奋与抑制相互转化的速度。</a:t>
            </a:r>
            <a:endParaRPr lang="zh-CN" altLang="en-US" sz="6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0" y="511462"/>
            <a:ext cx="7007046" cy="523220"/>
          </a:xfrm>
          <a:prstGeom prst="rect">
            <a:avLst/>
          </a:prstGeom>
        </p:spPr>
        <p:txBody>
          <a:bodyPr wrap="none">
            <a:spAutoFit/>
          </a:bodyPr>
          <a:lstStyle/>
          <a:p>
            <a:pPr defTabSz="914217"/>
            <a:r>
              <a:rPr lang="zh-CN" altLang="en-US" sz="2800" dirty="0">
                <a:solidFill>
                  <a:srgbClr val="FF0000"/>
                </a:solidFill>
                <a:latin typeface="华文新魏" panose="02010800040101010101" pitchFamily="2" charset="-122"/>
                <a:ea typeface="华文新魏" panose="02010800040101010101" pitchFamily="2" charset="-122"/>
              </a:rPr>
              <a:t>（二）巴甫洛夫的高级神经活动学说与气质</a:t>
            </a:r>
            <a:endParaRPr lang="en-US" altLang="zh-CN" sz="2800" dirty="0">
              <a:solidFill>
                <a:srgbClr val="FF00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66482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animBg="1"/>
      <p:bldP spid="15" grpId="0" animBg="1"/>
      <p:bldP spid="3" grpId="0" animBg="1"/>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53C2266-4910-473F-88BE-72F6DFB639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57741" y="2610196"/>
            <a:ext cx="4562653" cy="2937689"/>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71648" y="676545"/>
            <a:ext cx="7549606" cy="1569660"/>
          </a:xfrm>
          <a:prstGeom prst="rect">
            <a:avLst/>
          </a:prstGeom>
          <a:noFill/>
        </p:spPr>
        <p:txBody>
          <a:bodyPr wrap="square" rtlCol="0">
            <a:spAutoFit/>
          </a:bodyPr>
          <a:lstStyle/>
          <a:p>
            <a:pPr defTabSz="914217"/>
            <a:r>
              <a:rPr lang="zh-CN" altLang="en-US" sz="2400" dirty="0">
                <a:solidFill>
                  <a:srgbClr val="00B050"/>
                </a:solidFill>
                <a:latin typeface="华文新魏" panose="02010800040101010101" pitchFamily="2" charset="-122"/>
                <a:ea typeface="华文新魏" panose="02010800040101010101" pitchFamily="2" charset="-122"/>
              </a:rPr>
              <a:t>巴甫洛夫根据上述</a:t>
            </a:r>
            <a:r>
              <a:rPr lang="en-US" altLang="zh-CN" sz="2400" dirty="0">
                <a:solidFill>
                  <a:srgbClr val="00B050"/>
                </a:solidFill>
                <a:latin typeface="华文新魏" panose="02010800040101010101" pitchFamily="2" charset="-122"/>
                <a:ea typeface="华文新魏" panose="02010800040101010101" pitchFamily="2" charset="-122"/>
              </a:rPr>
              <a:t>3 </a:t>
            </a:r>
            <a:r>
              <a:rPr lang="zh-CN" altLang="en-US" sz="2400" dirty="0">
                <a:solidFill>
                  <a:srgbClr val="00B050"/>
                </a:solidFill>
                <a:latin typeface="华文新魏" panose="02010800040101010101" pitchFamily="2" charset="-122"/>
                <a:ea typeface="华文新魏" panose="02010800040101010101" pitchFamily="2" charset="-122"/>
              </a:rPr>
              <a:t>种特性的独特结合，把动物高级神经活动划分为</a:t>
            </a:r>
            <a:r>
              <a:rPr lang="en-US" altLang="zh-CN" sz="2400" dirty="0">
                <a:solidFill>
                  <a:srgbClr val="00B050"/>
                </a:solidFill>
                <a:latin typeface="华文新魏" panose="02010800040101010101" pitchFamily="2" charset="-122"/>
                <a:ea typeface="华文新魏" panose="02010800040101010101" pitchFamily="2" charset="-122"/>
              </a:rPr>
              <a:t>4 </a:t>
            </a:r>
            <a:r>
              <a:rPr lang="zh-CN" altLang="en-US" sz="2400" dirty="0">
                <a:solidFill>
                  <a:srgbClr val="00B050"/>
                </a:solidFill>
                <a:latin typeface="华文新魏" panose="02010800040101010101" pitchFamily="2" charset="-122"/>
                <a:ea typeface="华文新魏" panose="02010800040101010101" pitchFamily="2" charset="-122"/>
              </a:rPr>
              <a:t>种类型，分别对应传统的体液说的四种气质类型。</a:t>
            </a:r>
          </a:p>
          <a:p>
            <a:pPr defTabSz="914217"/>
            <a:endParaRPr lang="en-US" altLang="zh-CN" sz="2400" dirty="0">
              <a:solidFill>
                <a:srgbClr val="00B0F0"/>
              </a:solidFill>
              <a:latin typeface="华文新魏" panose="02010800040101010101" pitchFamily="2" charset="-122"/>
              <a:ea typeface="华文新魏" panose="02010800040101010101" pitchFamily="2" charset="-122"/>
            </a:endParaRPr>
          </a:p>
        </p:txBody>
      </p:sp>
      <p:sp>
        <p:nvSpPr>
          <p:cNvPr id="5" name="矩形 4"/>
          <p:cNvSpPr/>
          <p:nvPr/>
        </p:nvSpPr>
        <p:spPr>
          <a:xfrm>
            <a:off x="5877494" y="2170825"/>
            <a:ext cx="6096000" cy="3816429"/>
          </a:xfrm>
          <a:prstGeom prst="rect">
            <a:avLst/>
          </a:prstGeom>
        </p:spPr>
        <p:txBody>
          <a:bodyPr>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强而不平衡型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这种类型的特点是：兴奋过程强于抑制过程，阳性条件反射比阴性条件反射易于形成。这是一种易兴奋、奔放不羁的类型，所以称之为“兴奋型”，也称为“不可遏止型”。</a:t>
            </a: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强、平衡、灵活的类型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这种类型的特点是反应灵敏，外表活泼，能很快适应迅速变化的外界环境，也称为“活泼型”。</a:t>
            </a:r>
          </a:p>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强、平衡、不灵活的类型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这种类型的特点表现为较易形成条件反射，但不易改造，是一种坚毅而行动迟缓的类型，也称为“安静型”。</a:t>
            </a:r>
          </a:p>
          <a:p>
            <a:pPr defTabSz="914217"/>
            <a:r>
              <a:rPr lang="en-US" altLang="zh-CN" sz="2000" dirty="0">
                <a:solidFill>
                  <a:srgbClr val="00B0F0"/>
                </a:solidFill>
                <a:latin typeface="华文新魏" panose="02010800040101010101" pitchFamily="2" charset="-122"/>
                <a:ea typeface="华文新魏" panose="02010800040101010101" pitchFamily="2" charset="-122"/>
              </a:rPr>
              <a:t>4. </a:t>
            </a:r>
            <a:r>
              <a:rPr lang="zh-CN" altLang="en-US" sz="2000" dirty="0">
                <a:solidFill>
                  <a:srgbClr val="00B0F0"/>
                </a:solidFill>
                <a:latin typeface="华文新魏" panose="02010800040101010101" pitchFamily="2" charset="-122"/>
                <a:ea typeface="华文新魏" panose="02010800040101010101" pitchFamily="2" charset="-122"/>
              </a:rPr>
              <a:t>弱型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兴奋和抑制很弱，而且弱的抑制过程占优势。它是以胆小、经不起冲击、消极防御为特征的类型，也称为“抑制性”。</a:t>
            </a:r>
            <a:endParaRPr lang="zh-CN" altLang="en-US" sz="4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9" name="矩形 8">
            <a:extLst>
              <a:ext uri="{FF2B5EF4-FFF2-40B4-BE49-F238E27FC236}">
                <a16:creationId xmlns:a16="http://schemas.microsoft.com/office/drawing/2014/main" id="{86BF7783-E7EC-4E25-8371-BA64DBB9C783}"/>
              </a:ext>
            </a:extLst>
          </p:cNvPr>
          <p:cNvSpPr/>
          <p:nvPr/>
        </p:nvSpPr>
        <p:spPr>
          <a:xfrm>
            <a:off x="8379227" y="141594"/>
            <a:ext cx="3144607" cy="2029231"/>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28704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257DD43D-0D64-464A-A459-9F12B95479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9" name="五边形 8"/>
          <p:cNvSpPr/>
          <p:nvPr/>
        </p:nvSpPr>
        <p:spPr>
          <a:xfrm>
            <a:off x="194878" y="505319"/>
            <a:ext cx="5266584" cy="533772"/>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7" name="流程图: 过程 6"/>
          <p:cNvSpPr/>
          <p:nvPr/>
        </p:nvSpPr>
        <p:spPr>
          <a:xfrm>
            <a:off x="194878" y="4397433"/>
            <a:ext cx="6455303" cy="1604356"/>
          </a:xfrm>
          <a:prstGeom prst="flowChartProcess">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矩形 5"/>
          <p:cNvSpPr/>
          <p:nvPr/>
        </p:nvSpPr>
        <p:spPr>
          <a:xfrm>
            <a:off x="194878" y="2718262"/>
            <a:ext cx="6455303" cy="1487978"/>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5" name="矩形 4"/>
          <p:cNvSpPr/>
          <p:nvPr/>
        </p:nvSpPr>
        <p:spPr>
          <a:xfrm>
            <a:off x="194878" y="1496291"/>
            <a:ext cx="6455303" cy="1080654"/>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908511" y="2158051"/>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6735021" y="2091096"/>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194878" y="505319"/>
            <a:ext cx="6455303" cy="5416739"/>
          </a:xfrm>
          <a:prstGeom prst="rect">
            <a:avLst/>
          </a:prstGeom>
          <a:noFill/>
        </p:spPr>
        <p:txBody>
          <a:bodyPr wrap="square" rtlCol="0">
            <a:spAutoFit/>
          </a:bodyPr>
          <a:lstStyle/>
          <a:p>
            <a:pPr defTabSz="914217"/>
            <a:r>
              <a:rPr lang="zh-CN" altLang="en-US" sz="2799" dirty="0">
                <a:solidFill>
                  <a:srgbClr val="FF0000"/>
                </a:solidFill>
                <a:latin typeface="华文新魏" panose="02010800040101010101" pitchFamily="2" charset="-122"/>
                <a:ea typeface="华文新魏" panose="02010800040101010101" pitchFamily="2" charset="-122"/>
              </a:rPr>
              <a:t>（三）托马斯、切斯的分类</a:t>
            </a:r>
          </a:p>
          <a:p>
            <a:pPr defTabSz="914217"/>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容易型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这类婴儿吃、喝、睡、大小便等生理机能活动规律，节奏明显，容易适应新环境，也容易接受新事物和不熟悉的人。</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困难型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这类婴儿时常大声哭闹，烦躁易怒，爱发脾气，不易安抚，生活机能活动方面缺乏规律性，难以适应环境和生活的变化，需要很长的时间去适应新的安排和活动。情绪消极且不稳定，在游戏中也不愉快。</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迟缓型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这类婴儿活动水平较低，行为反应强度较弱，情绪较为低落且不甚愉快，但也不像困难型婴儿那样大声哭闹，而是安静地退缩畏惧，逃避新刺激、新事物，对外界环境、新事物以及生活的变化适应缓慢。</a:t>
            </a:r>
            <a:endParaRPr lang="zh-CN" altLang="en-US" sz="3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16720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2" presetClass="entr" presetSubtype="8"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6" grpId="0" animBg="1"/>
      <p:bldP spid="5" grpId="0" animBg="1"/>
      <p:bldP spid="3" grpId="0" animBg="1"/>
      <p:bldP spid="4"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BC1058F-7E4D-457E-88CC-8E3315D1514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615" y="5496299"/>
            <a:ext cx="12192000" cy="1368490"/>
          </a:xfrm>
          <a:prstGeom prst="rect">
            <a:avLst/>
          </a:prstGeom>
        </p:spPr>
      </p:pic>
      <p:sp>
        <p:nvSpPr>
          <p:cNvPr id="9" name="Freeform 53"/>
          <p:cNvSpPr/>
          <p:nvPr>
            <p:custDataLst>
              <p:tags r:id="rId1"/>
            </p:custDataLst>
          </p:nvPr>
        </p:nvSpPr>
        <p:spPr bwMode="auto">
          <a:xfrm rot="5400000">
            <a:off x="5549561" y="3120436"/>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26319" y="139295"/>
            <a:ext cx="1264567" cy="969839"/>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376472" y="353333"/>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三、根据学前儿童气质类型进行教育</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876539" y="1436758"/>
            <a:ext cx="10458379" cy="4462760"/>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（一）了解学前儿童个体的气质特点并进行针对性的教育</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要了解和接受学前儿童不同的气质类型</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每个学前儿童出生时的气质特点各不相同，教师和父母应仔细观察学前儿童在游戏、生活、学习、劳动等活动中的情感表现和行为态度，了解学前儿童个体的气质特点，同时注意引导学前儿童的行为向社会所要求的方向发展，有助于帮助学前儿童形成良好的个性。</a:t>
            </a:r>
          </a:p>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对不同气质类型的儿童进行有针对性的教育</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教师要了解学前儿童的气质类型和气质特征，做到“一把钥匙开一把锁”，提高教育效果。对多血质的学前儿童不能放松对他们的要求或使他们感到无事可做。反之，对粘液质的学前儿童要热情，不能求之过急，引导他们积极探索新问题，多给予参加集体活动的机会，引导他们生动活泼、机敏地投入工作；对胆汁质的学前儿童要有耐心，培养他们养成自制、坚忍、镇定的性格；对抑郁质的学前儿童要多加以关怀和帮助，不要在公开场合指责、严厉批评，还要鼓励他们前进，引导他们多参加集体活动，培养自信心，消除顾虑。</a:t>
            </a:r>
            <a:endParaRPr lang="zh-CN" altLang="en-US" sz="8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799899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3"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A6CBFF4-325C-4CE0-83A1-C23255CEC3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16543"/>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908511" y="259635"/>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35743" y="259635"/>
            <a:ext cx="6103192" cy="3785652"/>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（二）理解不同气质类型学前儿童的不足之处，对每个儿童给予相同的关注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尽管说气质无好坏，但作为个体的心理特征，在社会生活中会表现出适宜或不适宜的情况。针对不同气质类型的学前儿童，教师不仅要引导他发挥自己的长处，同时对于他气质品质中表现出来的不尽如人意之处，在表现出充分理解的基础上，采用更为适宜的策略和方法来进行教育。儿童的气质差异往往会导致老师的不同偏好。例如，老师往往偏爱多血质儿童，反感胆汁质儿童，忽视粘液质儿童，而对抑郁质儿童感到无奈。教师要努力克服气质偏爱，给予不同气质的儿童相同的关注，让每个儿童都感受到教师的欣赏和关心。</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621966" y="3553910"/>
            <a:ext cx="5384800" cy="2646878"/>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（三）注意和防止一些极端气质类型学前儿童的病态倾向发展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抑郁质和胆汁质学前儿童，如果稳定性发展过差，不能很好地控制自己，就有可能会表现出一些病态倾向。例如，抑郁质学前儿童在极不稳定的情况下，易发生像紧张、恐惧、强迫等具有神经焦虑倾向的障碍；胆汁质学前儿童如果极端化发展，可能会产生攻击和破坏性行为。教师要学会分辨一些基本的心理障碍倾向，采取科学的态度慎重对待。</a:t>
            </a:r>
            <a:endParaRPr lang="zh-CN" altLang="en-US" sz="3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9" name="矩形 8">
            <a:extLst>
              <a:ext uri="{FF2B5EF4-FFF2-40B4-BE49-F238E27FC236}">
                <a16:creationId xmlns:a16="http://schemas.microsoft.com/office/drawing/2014/main" id="{86BF7783-E7EC-4E25-8371-BA64DBB9C783}"/>
              </a:ext>
            </a:extLst>
          </p:cNvPr>
          <p:cNvSpPr/>
          <p:nvPr/>
        </p:nvSpPr>
        <p:spPr>
          <a:xfrm>
            <a:off x="986571" y="3845822"/>
            <a:ext cx="4338414" cy="2490433"/>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2415429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2000"/>
                                        <p:tgtEl>
                                          <p:spTgt spid="4"/>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第三节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643335" y="2239744"/>
            <a:ext cx="4133508"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学前儿童的性格</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1564968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E4F400A-0599-4E30-BD04-7BB2C74240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505354"/>
            <a:ext cx="12192000" cy="1368490"/>
          </a:xfrm>
          <a:prstGeom prst="rect">
            <a:avLst/>
          </a:prstGeom>
        </p:spPr>
      </p:pic>
      <p:sp>
        <p:nvSpPr>
          <p:cNvPr id="19" name="五边形 18"/>
          <p:cNvSpPr/>
          <p:nvPr/>
        </p:nvSpPr>
        <p:spPr>
          <a:xfrm>
            <a:off x="232756" y="2725151"/>
            <a:ext cx="3717527" cy="496205"/>
          </a:xfrm>
          <a:prstGeom prst="homePlate">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5" name="五边形 4"/>
          <p:cNvSpPr/>
          <p:nvPr/>
        </p:nvSpPr>
        <p:spPr>
          <a:xfrm>
            <a:off x="232756" y="522278"/>
            <a:ext cx="3717527" cy="496205"/>
          </a:xfrm>
          <a:prstGeom prst="homePlate">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14" name="Freeform 53"/>
          <p:cNvSpPr/>
          <p:nvPr>
            <p:custDataLst>
              <p:tags r:id="rId1"/>
            </p:custDataLst>
          </p:nvPr>
        </p:nvSpPr>
        <p:spPr bwMode="auto">
          <a:xfrm rot="5400000">
            <a:off x="5695121" y="3220256"/>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5"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8016702" y="262898"/>
            <a:ext cx="3280293" cy="2951018"/>
          </a:xfrm>
          <a:prstGeom prst="rect">
            <a:avLst/>
          </a:prstGeom>
          <a:blipFill dpi="0" rotWithShape="1">
            <a:blip r:embed="rId6"/>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66878" y="522278"/>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7030A0"/>
                </a:solidFill>
                <a:latin typeface="华文新魏" panose="02010800040101010101" pitchFamily="2" charset="-122"/>
                <a:ea typeface="华文新魏" panose="02010800040101010101" pitchFamily="2" charset="-122"/>
              </a:rPr>
              <a:t>一、性格的概念</a:t>
            </a:r>
            <a:endParaRPr lang="en-US" sz="2799" cap="small" dirty="0">
              <a:solidFill>
                <a:srgbClr val="7030A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306466" y="1221866"/>
            <a:ext cx="6968158" cy="923116"/>
          </a:xfrm>
          <a:prstGeom prst="rect">
            <a:avLst/>
          </a:prstGeom>
          <a:noFill/>
        </p:spPr>
        <p:txBody>
          <a:bodyPr wrap="square" rtlCol="0">
            <a:spAutoFit/>
          </a:bodyPr>
          <a:lstStyle/>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性格是指一个人对现实的稳定的态度，以及与之相适应的习惯化的行为方式，是人在社会实践活动中，在与客观环境相互作用的过程中形成和发展的。</a:t>
            </a:r>
            <a:endParaRPr lang="zh-CN" altLang="en-US" sz="10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1" name="Copyright Notice">
            <a:extLst>
              <a:ext uri="{FF2B5EF4-FFF2-40B4-BE49-F238E27FC236}">
                <a16:creationId xmlns:a16="http://schemas.microsoft.com/office/drawing/2014/main" id="{3B914787-F04F-4D27-A82E-45BF75E1C262}"/>
              </a:ext>
            </a:extLst>
          </p:cNvPr>
          <p:cNvSpPr>
            <a:spLocks/>
          </p:cNvSpPr>
          <p:nvPr/>
        </p:nvSpPr>
        <p:spPr bwMode="auto">
          <a:xfrm>
            <a:off x="432039" y="2717711"/>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7030A0"/>
                </a:solidFill>
                <a:latin typeface="华文新魏" panose="02010800040101010101" pitchFamily="2" charset="-122"/>
                <a:ea typeface="华文新魏" panose="02010800040101010101" pitchFamily="2" charset="-122"/>
              </a:rPr>
              <a:t>二、性格的类型理论</a:t>
            </a:r>
            <a:endParaRPr lang="en-US" sz="2799" cap="small" dirty="0">
              <a:solidFill>
                <a:srgbClr val="7030A0"/>
              </a:solidFill>
              <a:latin typeface="华文新魏" panose="02010800040101010101" pitchFamily="2" charset="-122"/>
              <a:ea typeface="华文新魏" panose="02010800040101010101" pitchFamily="2" charset="-122"/>
            </a:endParaRPr>
          </a:p>
        </p:txBody>
      </p:sp>
      <p:sp>
        <p:nvSpPr>
          <p:cNvPr id="12" name="文本框 11">
            <a:extLst>
              <a:ext uri="{FF2B5EF4-FFF2-40B4-BE49-F238E27FC236}">
                <a16:creationId xmlns:a16="http://schemas.microsoft.com/office/drawing/2014/main" id="{DA832E83-1A98-4A55-9BD5-DADAC13DF6FC}"/>
              </a:ext>
            </a:extLst>
          </p:cNvPr>
          <p:cNvSpPr txBox="1"/>
          <p:nvPr/>
        </p:nvSpPr>
        <p:spPr>
          <a:xfrm>
            <a:off x="432039" y="3481375"/>
            <a:ext cx="11147125" cy="2492990"/>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（一）外向型和内向型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根据人的心理活动倾向于外还是内，把性格分为外向型和内向型两大类。一类是外向型的人，心理活动倾向于外部，特点是活泼开朗，喜欢交际；一类是</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内向型的人，心理活动倾向于内部，特点是谨慎小心、交际狭窄。</a:t>
            </a:r>
          </a:p>
          <a:p>
            <a:pPr defTabSz="914217"/>
            <a:r>
              <a:rPr lang="zh-CN" altLang="en-US" sz="2400" dirty="0">
                <a:solidFill>
                  <a:srgbClr val="FF0000"/>
                </a:solidFill>
                <a:latin typeface="华文新魏" panose="02010800040101010101" pitchFamily="2" charset="-122"/>
                <a:ea typeface="华文新魏" panose="02010800040101010101" pitchFamily="2" charset="-122"/>
              </a:rPr>
              <a:t>（二）独立型和顺从型</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根据场独立性和场依存性的特点，把人的性格分为独立型和顺从型。独立型的人善于独立思考，不容易受外来因素的干扰，能够独立地发现问题和解决问题，但有时会把自己的意见强加于别人。顺从型的人则易受外来因素的干扰，没有主见，常常会不加分析地接受别人的意见而盲目行动，应变能力较差。</a:t>
            </a:r>
            <a:endParaRPr lang="zh-CN" altLang="en-US" sz="9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623278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animBg="1"/>
      <p:bldP spid="14" grpId="0" animBg="1"/>
      <p:bldP spid="15" grpId="0" animBg="1"/>
      <p:bldP spid="3" grpId="0" animBg="1"/>
      <p:bldP spid="13" grpId="0"/>
      <p:bldP spid="18"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7895CEC-AC47-4BD4-B7BC-410163B8D8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371" y="5489510"/>
            <a:ext cx="12192000" cy="1368490"/>
          </a:xfrm>
          <a:prstGeom prst="rect">
            <a:avLst/>
          </a:prstGeom>
        </p:spPr>
      </p:pic>
      <p:sp>
        <p:nvSpPr>
          <p:cNvPr id="9" name="Freeform 53"/>
          <p:cNvSpPr/>
          <p:nvPr>
            <p:custDataLst>
              <p:tags r:id="rId1"/>
            </p:custDataLst>
          </p:nvPr>
        </p:nvSpPr>
        <p:spPr bwMode="auto">
          <a:xfrm rot="5400000">
            <a:off x="6427748" y="3052687"/>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30571" y="140236"/>
            <a:ext cx="1268146" cy="970896"/>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252748" y="362225"/>
            <a:ext cx="713169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三、性格的特征</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876539" y="1232847"/>
            <a:ext cx="10857390" cy="4862870"/>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（一）性格的态度特征</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人对现实的态度体现的是性格最主要的组成部分，也是性格最直接的表现，集中表现在处理各种社会关系方面。主要有三个方面：</a:t>
            </a:r>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en-US" altLang="zh-CN" sz="2000" dirty="0">
                <a:solidFill>
                  <a:srgbClr val="00B050"/>
                </a:solidFill>
                <a:latin typeface="华文新魏" panose="02010800040101010101" pitchFamily="2" charset="-122"/>
                <a:ea typeface="华文新魏" panose="02010800040101010101" pitchFamily="2" charset="-122"/>
              </a:rPr>
              <a:t>1. </a:t>
            </a:r>
            <a:r>
              <a:rPr lang="zh-CN" altLang="en-US" sz="2000" dirty="0">
                <a:solidFill>
                  <a:srgbClr val="00B050"/>
                </a:solidFill>
                <a:latin typeface="华文新魏" panose="02010800040101010101" pitchFamily="2" charset="-122"/>
                <a:ea typeface="华文新魏" panose="02010800040101010101" pitchFamily="2" charset="-122"/>
              </a:rPr>
              <a:t>对社会、集体、他人等的态度特征（如关心集体、乐于助人等）。</a:t>
            </a:r>
          </a:p>
          <a:p>
            <a:pPr defTabSz="914217"/>
            <a:r>
              <a:rPr lang="en-US" altLang="zh-CN" sz="2000" dirty="0">
                <a:solidFill>
                  <a:srgbClr val="00B050"/>
                </a:solidFill>
                <a:latin typeface="华文新魏" panose="02010800040101010101" pitchFamily="2" charset="-122"/>
                <a:ea typeface="华文新魏" panose="02010800040101010101" pitchFamily="2" charset="-122"/>
              </a:rPr>
              <a:t>2. </a:t>
            </a:r>
            <a:r>
              <a:rPr lang="zh-CN" altLang="en-US" sz="2000" dirty="0">
                <a:solidFill>
                  <a:srgbClr val="00B050"/>
                </a:solidFill>
                <a:latin typeface="华文新魏" panose="02010800040101010101" pitchFamily="2" charset="-122"/>
                <a:ea typeface="华文新魏" panose="02010800040101010101" pitchFamily="2" charset="-122"/>
              </a:rPr>
              <a:t>对劳动、工作和学习的态度（如认真、细致、勤奋等）。</a:t>
            </a:r>
          </a:p>
          <a:p>
            <a:pPr defTabSz="914217"/>
            <a:r>
              <a:rPr lang="en-US" altLang="zh-CN" sz="2000" dirty="0">
                <a:solidFill>
                  <a:srgbClr val="00B050"/>
                </a:solidFill>
                <a:latin typeface="华文新魏" panose="02010800040101010101" pitchFamily="2" charset="-122"/>
                <a:ea typeface="华文新魏" panose="02010800040101010101" pitchFamily="2" charset="-122"/>
              </a:rPr>
              <a:t>3. </a:t>
            </a:r>
            <a:r>
              <a:rPr lang="zh-CN" altLang="en-US" sz="2000" dirty="0">
                <a:solidFill>
                  <a:srgbClr val="00B050"/>
                </a:solidFill>
                <a:latin typeface="华文新魏" panose="02010800040101010101" pitchFamily="2" charset="-122"/>
                <a:ea typeface="华文新魏" panose="02010800040101010101" pitchFamily="2" charset="-122"/>
              </a:rPr>
              <a:t>对自己的态度（如自信、自尊等）。</a:t>
            </a:r>
          </a:p>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r>
              <a:rPr lang="zh-CN" altLang="en-US" sz="2400" dirty="0">
                <a:solidFill>
                  <a:srgbClr val="FF0000"/>
                </a:solidFill>
                <a:latin typeface="华文新魏" panose="02010800040101010101" pitchFamily="2" charset="-122"/>
                <a:ea typeface="华文新魏" panose="02010800040101010101" pitchFamily="2" charset="-122"/>
              </a:rPr>
              <a:t>（二）性格的理智特征</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性格的理智特征指人在感知记忆思维等认知活动过程中所表现出来的性格特征，又称为性格的认知特征。</a:t>
            </a:r>
          </a:p>
          <a:p>
            <a:pPr defTabSz="914217"/>
            <a:r>
              <a:rPr lang="en-US" altLang="zh-CN" sz="2000" dirty="0">
                <a:solidFill>
                  <a:srgbClr val="7030A0"/>
                </a:solidFill>
                <a:latin typeface="华文新魏" panose="02010800040101010101" pitchFamily="2" charset="-122"/>
                <a:ea typeface="华文新魏" panose="02010800040101010101" pitchFamily="2" charset="-122"/>
              </a:rPr>
              <a:t>1. </a:t>
            </a:r>
            <a:r>
              <a:rPr lang="zh-CN" altLang="en-US" sz="2000" dirty="0">
                <a:solidFill>
                  <a:srgbClr val="7030A0"/>
                </a:solidFill>
                <a:latin typeface="华文新魏" panose="02010800040101010101" pitchFamily="2" charset="-122"/>
                <a:ea typeface="华文新魏" panose="02010800040101010101" pitchFamily="2" charset="-122"/>
              </a:rPr>
              <a:t>感知方面（分为主动观察型和被动观察型，也可以分为详细分析型、概括型、快速型、精细型）。</a:t>
            </a:r>
          </a:p>
          <a:p>
            <a:pPr defTabSz="914217"/>
            <a:r>
              <a:rPr lang="en-US" altLang="zh-CN" sz="2000" dirty="0">
                <a:solidFill>
                  <a:srgbClr val="7030A0"/>
                </a:solidFill>
                <a:latin typeface="华文新魏" panose="02010800040101010101" pitchFamily="2" charset="-122"/>
                <a:ea typeface="华文新魏" panose="02010800040101010101" pitchFamily="2" charset="-122"/>
              </a:rPr>
              <a:t>2. </a:t>
            </a:r>
            <a:r>
              <a:rPr lang="zh-CN" altLang="en-US" sz="2000" dirty="0">
                <a:solidFill>
                  <a:srgbClr val="7030A0"/>
                </a:solidFill>
                <a:latin typeface="华文新魏" panose="02010800040101010101" pitchFamily="2" charset="-122"/>
                <a:ea typeface="华文新魏" panose="02010800040101010101" pitchFamily="2" charset="-122"/>
              </a:rPr>
              <a:t>记忆方面（存在主动型和被动型）。</a:t>
            </a:r>
          </a:p>
          <a:p>
            <a:pPr defTabSz="914217"/>
            <a:r>
              <a:rPr lang="en-US" altLang="zh-CN" sz="2000" dirty="0">
                <a:solidFill>
                  <a:srgbClr val="7030A0"/>
                </a:solidFill>
                <a:latin typeface="华文新魏" panose="02010800040101010101" pitchFamily="2" charset="-122"/>
                <a:ea typeface="华文新魏" panose="02010800040101010101" pitchFamily="2" charset="-122"/>
              </a:rPr>
              <a:t>3. </a:t>
            </a:r>
            <a:r>
              <a:rPr lang="zh-CN" altLang="en-US" sz="2000" dirty="0">
                <a:solidFill>
                  <a:srgbClr val="7030A0"/>
                </a:solidFill>
                <a:latin typeface="华文新魏" panose="02010800040101010101" pitchFamily="2" charset="-122"/>
                <a:ea typeface="华文新魏" panose="02010800040101010101" pitchFamily="2" charset="-122"/>
              </a:rPr>
              <a:t>思维方面（分为分析型、综合型、常规型、创造型等）。</a:t>
            </a:r>
          </a:p>
          <a:p>
            <a:pPr defTabSz="914217"/>
            <a:r>
              <a:rPr lang="en-US" altLang="zh-CN" sz="2000" dirty="0">
                <a:solidFill>
                  <a:srgbClr val="7030A0"/>
                </a:solidFill>
                <a:latin typeface="华文新魏" panose="02010800040101010101" pitchFamily="2" charset="-122"/>
                <a:ea typeface="华文新魏" panose="02010800040101010101" pitchFamily="2" charset="-122"/>
              </a:rPr>
              <a:t>4. </a:t>
            </a:r>
            <a:r>
              <a:rPr lang="zh-CN" altLang="en-US" sz="2000" dirty="0">
                <a:solidFill>
                  <a:srgbClr val="7030A0"/>
                </a:solidFill>
                <a:latin typeface="华文新魏" panose="02010800040101010101" pitchFamily="2" charset="-122"/>
                <a:ea typeface="华文新魏" panose="02010800040101010101" pitchFamily="2" charset="-122"/>
              </a:rPr>
              <a:t>想象方面（广阔与狭隘、丰富与贫乏）。</a:t>
            </a:r>
            <a:endParaRPr lang="zh-CN" altLang="en-US" sz="700" dirty="0">
              <a:solidFill>
                <a:srgbClr val="7030A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799673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3"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580311" y="1258568"/>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10" name="Shape 18"/>
          <p:cNvSpPr/>
          <p:nvPr/>
        </p:nvSpPr>
        <p:spPr>
          <a:xfrm>
            <a:off x="4580310" y="564560"/>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defTabSz="914217"/>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833818" y="578365"/>
            <a:ext cx="5687729"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个性概述</a:t>
            </a:r>
            <a:endParaRPr kumimoji="1"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437062" y="1227349"/>
            <a:ext cx="4531815"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学前儿童的气质</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563623" y="1959582"/>
            <a:ext cx="4228119"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317226" y="1960132"/>
            <a:ext cx="4720913"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学前儿童的性格</a:t>
            </a:r>
          </a:p>
        </p:txBody>
      </p:sp>
      <p:sp>
        <p:nvSpPr>
          <p:cNvPr id="28" name="Shape 18">
            <a:extLst>
              <a:ext uri="{FF2B5EF4-FFF2-40B4-BE49-F238E27FC236}">
                <a16:creationId xmlns:a16="http://schemas.microsoft.com/office/drawing/2014/main" id="{D7F0F928-547F-4F53-8699-FEA5C361788D}"/>
              </a:ext>
            </a:extLst>
          </p:cNvPr>
          <p:cNvSpPr/>
          <p:nvPr/>
        </p:nvSpPr>
        <p:spPr>
          <a:xfrm>
            <a:off x="4580311" y="2620328"/>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29" name="文本框 4">
            <a:extLst>
              <a:ext uri="{FF2B5EF4-FFF2-40B4-BE49-F238E27FC236}">
                <a16:creationId xmlns:a16="http://schemas.microsoft.com/office/drawing/2014/main" id="{1654F680-B394-4CD1-850A-9D9C98B3A7ED}"/>
              </a:ext>
            </a:extLst>
          </p:cNvPr>
          <p:cNvSpPr txBox="1"/>
          <p:nvPr/>
        </p:nvSpPr>
        <p:spPr>
          <a:xfrm>
            <a:off x="4411775" y="2665656"/>
            <a:ext cx="4531815"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学前儿童的能力</a:t>
            </a:r>
          </a:p>
        </p:txBody>
      </p:sp>
      <p:sp>
        <p:nvSpPr>
          <p:cNvPr id="30" name="Shape 18">
            <a:extLst>
              <a:ext uri="{FF2B5EF4-FFF2-40B4-BE49-F238E27FC236}">
                <a16:creationId xmlns:a16="http://schemas.microsoft.com/office/drawing/2014/main" id="{ED94056A-3A24-4010-8927-BA4C2A8F417F}"/>
              </a:ext>
            </a:extLst>
          </p:cNvPr>
          <p:cNvSpPr/>
          <p:nvPr/>
        </p:nvSpPr>
        <p:spPr>
          <a:xfrm>
            <a:off x="4563623" y="3321342"/>
            <a:ext cx="4228119"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31" name="文本框 7">
            <a:extLst>
              <a:ext uri="{FF2B5EF4-FFF2-40B4-BE49-F238E27FC236}">
                <a16:creationId xmlns:a16="http://schemas.microsoft.com/office/drawing/2014/main" id="{7DA0749F-0507-411F-95B1-A032D90E354B}"/>
              </a:ext>
            </a:extLst>
          </p:cNvPr>
          <p:cNvSpPr txBox="1"/>
          <p:nvPr/>
        </p:nvSpPr>
        <p:spPr>
          <a:xfrm>
            <a:off x="4317226" y="3321891"/>
            <a:ext cx="4720913"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学前儿童的自我意识</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250"/>
                                            <p:tgtEl>
                                              <p:spTgt spid="29"/>
                                            </p:tgtEl>
                                          </p:cBhvr>
                                        </p:animEffect>
                                        <p:anim calcmode="lin" valueType="num">
                                          <p:cBhvr>
                                            <p:cTn id="77" dur="250" fill="hold"/>
                                            <p:tgtEl>
                                              <p:spTgt spid="29"/>
                                            </p:tgtEl>
                                            <p:attrNameLst>
                                              <p:attrName>ppt_x</p:attrName>
                                            </p:attrNameLst>
                                          </p:cBhvr>
                                          <p:tavLst>
                                            <p:tav tm="0">
                                              <p:val>
                                                <p:strVal val="#ppt_x"/>
                                              </p:val>
                                            </p:tav>
                                            <p:tav tm="100000">
                                              <p:val>
                                                <p:strVal val="#ppt_x"/>
                                              </p:val>
                                            </p:tav>
                                          </p:tavLst>
                                        </p:anim>
                                        <p:anim calcmode="lin" valueType="num">
                                          <p:cBhvr>
                                            <p:cTn id="78" dur="250" fill="hold"/>
                                            <p:tgtEl>
                                              <p:spTgt spid="29"/>
                                            </p:tgtEl>
                                            <p:attrNameLst>
                                              <p:attrName>ppt_y</p:attrName>
                                            </p:attrNameLst>
                                          </p:cBhvr>
                                          <p:tavLst>
                                            <p:tav tm="0">
                                              <p:val>
                                                <p:strVal val="#ppt_y+.1"/>
                                              </p:val>
                                            </p:tav>
                                            <p:tav tm="100000">
                                              <p:val>
                                                <p:strVal val="#ppt_y"/>
                                              </p:val>
                                            </p:tav>
                                          </p:tavLst>
                                        </p:anim>
                                      </p:childTnLst>
                                    </p:cTn>
                                  </p:par>
                                </p:childTnLst>
                              </p:cTn>
                            </p:par>
                            <p:par>
                              <p:cTn id="79" fill="hold">
                                <p:stCondLst>
                                  <p:cond delay="5250"/>
                                </p:stCondLst>
                                <p:childTnLst>
                                  <p:par>
                                    <p:cTn id="80" presetID="53" presetClass="entr" presetSubtype="16"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5750"/>
                                </p:stCondLst>
                                <p:childTnLst>
                                  <p:par>
                                    <p:cTn id="86" presetID="42" presetClass="entr" presetSubtype="0"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250"/>
                                            <p:tgtEl>
                                              <p:spTgt spid="31"/>
                                            </p:tgtEl>
                                          </p:cBhvr>
                                        </p:animEffect>
                                        <p:anim calcmode="lin" valueType="num">
                                          <p:cBhvr>
                                            <p:cTn id="89" dur="250" fill="hold"/>
                                            <p:tgtEl>
                                              <p:spTgt spid="31"/>
                                            </p:tgtEl>
                                            <p:attrNameLst>
                                              <p:attrName>ppt_x</p:attrName>
                                            </p:attrNameLst>
                                          </p:cBhvr>
                                          <p:tavLst>
                                            <p:tav tm="0">
                                              <p:val>
                                                <p:strVal val="#ppt_x"/>
                                              </p:val>
                                            </p:tav>
                                            <p:tav tm="100000">
                                              <p:val>
                                                <p:strVal val="#ppt_x"/>
                                              </p:val>
                                            </p:tav>
                                          </p:tavLst>
                                        </p:anim>
                                        <p:anim calcmode="lin" valueType="num">
                                          <p:cBhvr>
                                            <p:cTn id="90"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P spid="28" grpId="0" animBg="1"/>
          <p:bldP spid="29" grpId="0"/>
          <p:bldP spid="30" grpId="0" animBg="1"/>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250"/>
                                            <p:tgtEl>
                                              <p:spTgt spid="29"/>
                                            </p:tgtEl>
                                          </p:cBhvr>
                                        </p:animEffect>
                                        <p:anim calcmode="lin" valueType="num">
                                          <p:cBhvr>
                                            <p:cTn id="77" dur="250" fill="hold"/>
                                            <p:tgtEl>
                                              <p:spTgt spid="29"/>
                                            </p:tgtEl>
                                            <p:attrNameLst>
                                              <p:attrName>ppt_x</p:attrName>
                                            </p:attrNameLst>
                                          </p:cBhvr>
                                          <p:tavLst>
                                            <p:tav tm="0">
                                              <p:val>
                                                <p:strVal val="#ppt_x"/>
                                              </p:val>
                                            </p:tav>
                                            <p:tav tm="100000">
                                              <p:val>
                                                <p:strVal val="#ppt_x"/>
                                              </p:val>
                                            </p:tav>
                                          </p:tavLst>
                                        </p:anim>
                                        <p:anim calcmode="lin" valueType="num">
                                          <p:cBhvr>
                                            <p:cTn id="78" dur="250" fill="hold"/>
                                            <p:tgtEl>
                                              <p:spTgt spid="29"/>
                                            </p:tgtEl>
                                            <p:attrNameLst>
                                              <p:attrName>ppt_y</p:attrName>
                                            </p:attrNameLst>
                                          </p:cBhvr>
                                          <p:tavLst>
                                            <p:tav tm="0">
                                              <p:val>
                                                <p:strVal val="#ppt_y+.1"/>
                                              </p:val>
                                            </p:tav>
                                            <p:tav tm="100000">
                                              <p:val>
                                                <p:strVal val="#ppt_y"/>
                                              </p:val>
                                            </p:tav>
                                          </p:tavLst>
                                        </p:anim>
                                      </p:childTnLst>
                                    </p:cTn>
                                  </p:par>
                                </p:childTnLst>
                              </p:cTn>
                            </p:par>
                            <p:par>
                              <p:cTn id="79" fill="hold">
                                <p:stCondLst>
                                  <p:cond delay="5250"/>
                                </p:stCondLst>
                                <p:childTnLst>
                                  <p:par>
                                    <p:cTn id="80" presetID="53" presetClass="entr" presetSubtype="16"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5750"/>
                                </p:stCondLst>
                                <p:childTnLst>
                                  <p:par>
                                    <p:cTn id="86" presetID="42" presetClass="entr" presetSubtype="0"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250"/>
                                            <p:tgtEl>
                                              <p:spTgt spid="31"/>
                                            </p:tgtEl>
                                          </p:cBhvr>
                                        </p:animEffect>
                                        <p:anim calcmode="lin" valueType="num">
                                          <p:cBhvr>
                                            <p:cTn id="89" dur="250" fill="hold"/>
                                            <p:tgtEl>
                                              <p:spTgt spid="31"/>
                                            </p:tgtEl>
                                            <p:attrNameLst>
                                              <p:attrName>ppt_x</p:attrName>
                                            </p:attrNameLst>
                                          </p:cBhvr>
                                          <p:tavLst>
                                            <p:tav tm="0">
                                              <p:val>
                                                <p:strVal val="#ppt_x"/>
                                              </p:val>
                                            </p:tav>
                                            <p:tav tm="100000">
                                              <p:val>
                                                <p:strVal val="#ppt_x"/>
                                              </p:val>
                                            </p:tav>
                                          </p:tavLst>
                                        </p:anim>
                                        <p:anim calcmode="lin" valueType="num">
                                          <p:cBhvr>
                                            <p:cTn id="90"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P spid="28" grpId="0" animBg="1"/>
          <p:bldP spid="29" grpId="0"/>
          <p:bldP spid="30" grpId="0" animBg="1"/>
          <p:bldP spid="3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17E2414-CFCB-4FF9-AF63-8BF868C8F8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434"/>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776838" y="3060975"/>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45080" y="567985"/>
            <a:ext cx="6163785" cy="2492990"/>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（三）性格的情绪特征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情绪对人的行为各方面都存在影响，主要包含四个方面：</a:t>
            </a:r>
          </a:p>
          <a:p>
            <a:pPr defTabSz="914217"/>
            <a:r>
              <a:rPr lang="en-US" altLang="zh-CN" dirty="0">
                <a:solidFill>
                  <a:srgbClr val="00B050"/>
                </a:solidFill>
                <a:latin typeface="华文新魏" panose="02010800040101010101" pitchFamily="2" charset="-122"/>
                <a:ea typeface="华文新魏" panose="02010800040101010101" pitchFamily="2" charset="-122"/>
              </a:rPr>
              <a:t>1. </a:t>
            </a:r>
            <a:r>
              <a:rPr lang="zh-CN" altLang="en-US" dirty="0">
                <a:solidFill>
                  <a:srgbClr val="00B050"/>
                </a:solidFill>
                <a:latin typeface="华文新魏" panose="02010800040101010101" pitchFamily="2" charset="-122"/>
                <a:ea typeface="华文新魏" panose="02010800040101010101" pitchFamily="2" charset="-122"/>
              </a:rPr>
              <a:t>强度特征。指个体受情绪的感染和支配的程度，以及情绪受意志控制的程度。</a:t>
            </a:r>
          </a:p>
          <a:p>
            <a:pPr defTabSz="914217"/>
            <a:r>
              <a:rPr lang="en-US" altLang="zh-CN" dirty="0">
                <a:solidFill>
                  <a:srgbClr val="00B050"/>
                </a:solidFill>
                <a:latin typeface="华文新魏" panose="02010800040101010101" pitchFamily="2" charset="-122"/>
                <a:ea typeface="华文新魏" panose="02010800040101010101" pitchFamily="2" charset="-122"/>
              </a:rPr>
              <a:t>2. </a:t>
            </a:r>
            <a:r>
              <a:rPr lang="zh-CN" altLang="en-US" dirty="0">
                <a:solidFill>
                  <a:srgbClr val="00B050"/>
                </a:solidFill>
                <a:latin typeface="华文新魏" panose="02010800040101010101" pitchFamily="2" charset="-122"/>
                <a:ea typeface="华文新魏" panose="02010800040101010101" pitchFamily="2" charset="-122"/>
              </a:rPr>
              <a:t>稳定性特征。指个体情绪起伏或波动程度。</a:t>
            </a:r>
          </a:p>
          <a:p>
            <a:pPr defTabSz="914217"/>
            <a:r>
              <a:rPr lang="en-US" altLang="zh-CN" dirty="0">
                <a:solidFill>
                  <a:srgbClr val="00B050"/>
                </a:solidFill>
                <a:latin typeface="华文新魏" panose="02010800040101010101" pitchFamily="2" charset="-122"/>
                <a:ea typeface="华文新魏" panose="02010800040101010101" pitchFamily="2" charset="-122"/>
              </a:rPr>
              <a:t>3. </a:t>
            </a:r>
            <a:r>
              <a:rPr lang="zh-CN" altLang="en-US" dirty="0">
                <a:solidFill>
                  <a:srgbClr val="00B050"/>
                </a:solidFill>
                <a:latin typeface="华文新魏" panose="02010800040101010101" pitchFamily="2" charset="-122"/>
                <a:ea typeface="华文新魏" panose="02010800040101010101" pitchFamily="2" charset="-122"/>
              </a:rPr>
              <a:t>持久性特征。指情绪在个体身上维持时间的长短。</a:t>
            </a:r>
          </a:p>
          <a:p>
            <a:pPr defTabSz="914217"/>
            <a:r>
              <a:rPr lang="en-US" altLang="zh-CN" dirty="0">
                <a:solidFill>
                  <a:srgbClr val="00B050"/>
                </a:solidFill>
                <a:latin typeface="华文新魏" panose="02010800040101010101" pitchFamily="2" charset="-122"/>
                <a:ea typeface="华文新魏" panose="02010800040101010101" pitchFamily="2" charset="-122"/>
              </a:rPr>
              <a:t>4. </a:t>
            </a:r>
            <a:r>
              <a:rPr lang="zh-CN" altLang="en-US" dirty="0">
                <a:solidFill>
                  <a:srgbClr val="00B050"/>
                </a:solidFill>
                <a:latin typeface="华文新魏" panose="02010800040101010101" pitchFamily="2" charset="-122"/>
                <a:ea typeface="华文新魏" panose="02010800040101010101" pitchFamily="2" charset="-122"/>
              </a:rPr>
              <a:t>主导心境。指不同主导心境在个体身上稳定表现的程度。</a:t>
            </a:r>
            <a:endParaRPr lang="en-US" altLang="zh-CN" dirty="0">
              <a:solidFill>
                <a:srgbClr val="00B050"/>
              </a:solidFill>
              <a:latin typeface="华文新魏" panose="02010800040101010101" pitchFamily="2" charset="-122"/>
              <a:ea typeface="华文新魏" panose="02010800040101010101" pitchFamily="2" charset="-122"/>
            </a:endParaRPr>
          </a:p>
          <a:p>
            <a:pPr defTabSz="914217"/>
            <a:endParaRPr lang="en-US" altLang="zh-CN" sz="2400" dirty="0">
              <a:solidFill>
                <a:srgbClr val="00B050"/>
              </a:solidFill>
              <a:latin typeface="华文新魏" panose="02010800040101010101" pitchFamily="2" charset="-122"/>
              <a:ea typeface="华文新魏" panose="02010800040101010101" pitchFamily="2" charset="-122"/>
            </a:endParaRPr>
          </a:p>
        </p:txBody>
      </p:sp>
      <p:sp>
        <p:nvSpPr>
          <p:cNvPr id="5" name="矩形 4"/>
          <p:cNvSpPr/>
          <p:nvPr/>
        </p:nvSpPr>
        <p:spPr>
          <a:xfrm>
            <a:off x="6096000" y="3028724"/>
            <a:ext cx="6096000" cy="2954655"/>
          </a:xfrm>
          <a:prstGeom prst="rect">
            <a:avLst/>
          </a:prstGeom>
        </p:spPr>
        <p:txBody>
          <a:bodyPr>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（四）性格的意志特征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这是指个体自觉调节自己行为的方式和水平方面的个人特点，主要包含四个方面：</a:t>
            </a:r>
          </a:p>
          <a:p>
            <a:pPr defTabSz="914217"/>
            <a:r>
              <a:rPr lang="en-US" altLang="zh-CN" dirty="0">
                <a:solidFill>
                  <a:srgbClr val="00B050"/>
                </a:solidFill>
                <a:latin typeface="华文新魏" panose="02010800040101010101" pitchFamily="2" charset="-122"/>
                <a:ea typeface="华文新魏" panose="02010800040101010101" pitchFamily="2" charset="-122"/>
              </a:rPr>
              <a:t>1. </a:t>
            </a:r>
            <a:r>
              <a:rPr lang="zh-CN" altLang="en-US" dirty="0">
                <a:solidFill>
                  <a:srgbClr val="00B050"/>
                </a:solidFill>
                <a:latin typeface="华文新魏" panose="02010800040101010101" pitchFamily="2" charset="-122"/>
                <a:ea typeface="华文新魏" panose="02010800040101010101" pitchFamily="2" charset="-122"/>
              </a:rPr>
              <a:t>行动是否具有明确的目的，行为是否受社会规范约束的意志特征（如目的性、冲动性等）。</a:t>
            </a:r>
          </a:p>
          <a:p>
            <a:pPr defTabSz="914217"/>
            <a:r>
              <a:rPr lang="en-US" altLang="zh-CN" dirty="0">
                <a:solidFill>
                  <a:srgbClr val="00B050"/>
                </a:solidFill>
                <a:latin typeface="华文新魏" panose="02010800040101010101" pitchFamily="2" charset="-122"/>
                <a:ea typeface="华文新魏" panose="02010800040101010101" pitchFamily="2" charset="-122"/>
              </a:rPr>
              <a:t>2. </a:t>
            </a:r>
            <a:r>
              <a:rPr lang="zh-CN" altLang="en-US" dirty="0">
                <a:solidFill>
                  <a:srgbClr val="00B050"/>
                </a:solidFill>
                <a:latin typeface="华文新魏" panose="02010800040101010101" pitchFamily="2" charset="-122"/>
                <a:ea typeface="华文新魏" panose="02010800040101010101" pitchFamily="2" charset="-122"/>
              </a:rPr>
              <a:t>对行为的自觉控制能力的意志特征（如主动性、自制力等）。</a:t>
            </a:r>
          </a:p>
          <a:p>
            <a:pPr defTabSz="914217"/>
            <a:r>
              <a:rPr lang="en-US" altLang="zh-CN" dirty="0">
                <a:solidFill>
                  <a:srgbClr val="00B050"/>
                </a:solidFill>
                <a:latin typeface="华文新魏" panose="02010800040101010101" pitchFamily="2" charset="-122"/>
                <a:ea typeface="华文新魏" panose="02010800040101010101" pitchFamily="2" charset="-122"/>
              </a:rPr>
              <a:t>3. </a:t>
            </a:r>
            <a:r>
              <a:rPr lang="zh-CN" altLang="en-US" dirty="0">
                <a:solidFill>
                  <a:srgbClr val="00B050"/>
                </a:solidFill>
                <a:latin typeface="华文新魏" panose="02010800040101010101" pitchFamily="2" charset="-122"/>
                <a:ea typeface="华文新魏" panose="02010800040101010101" pitchFamily="2" charset="-122"/>
              </a:rPr>
              <a:t>在紧急或困难条件下处理问题的意志特征（如镇定、果断等）。</a:t>
            </a:r>
          </a:p>
          <a:p>
            <a:pPr defTabSz="914217"/>
            <a:r>
              <a:rPr lang="en-US" altLang="zh-CN" dirty="0">
                <a:solidFill>
                  <a:srgbClr val="00B050"/>
                </a:solidFill>
                <a:latin typeface="华文新魏" panose="02010800040101010101" pitchFamily="2" charset="-122"/>
                <a:ea typeface="华文新魏" panose="02010800040101010101" pitchFamily="2" charset="-122"/>
              </a:rPr>
              <a:t>4. </a:t>
            </a:r>
            <a:r>
              <a:rPr lang="zh-CN" altLang="en-US" dirty="0">
                <a:solidFill>
                  <a:srgbClr val="00B050"/>
                </a:solidFill>
                <a:latin typeface="华文新魏" panose="02010800040101010101" pitchFamily="2" charset="-122"/>
                <a:ea typeface="华文新魏" panose="02010800040101010101" pitchFamily="2" charset="-122"/>
              </a:rPr>
              <a:t>对贯彻执行行动方面的意志特征（如恒心、坚韧性等）。</a:t>
            </a:r>
            <a:endParaRPr lang="zh-CN" altLang="en-US" sz="300" dirty="0">
              <a:solidFill>
                <a:srgbClr val="00B050"/>
              </a:solidFill>
              <a:latin typeface="华文楷体" panose="02010600040101010101" pitchFamily="2" charset="-122"/>
              <a:ea typeface="华文楷体" panose="02010600040101010101" pitchFamily="2" charset="-122"/>
            </a:endParaRPr>
          </a:p>
        </p:txBody>
      </p:sp>
      <p:sp>
        <p:nvSpPr>
          <p:cNvPr id="9" name="矩形 8">
            <a:extLst>
              <a:ext uri="{FF2B5EF4-FFF2-40B4-BE49-F238E27FC236}">
                <a16:creationId xmlns:a16="http://schemas.microsoft.com/office/drawing/2014/main" id="{86BF7783-E7EC-4E25-8371-BA64DBB9C783}"/>
              </a:ext>
            </a:extLst>
          </p:cNvPr>
          <p:cNvSpPr/>
          <p:nvPr/>
        </p:nvSpPr>
        <p:spPr>
          <a:xfrm>
            <a:off x="7232073" y="129451"/>
            <a:ext cx="4539340" cy="2763378"/>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701421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2000"/>
                                        <p:tgtEl>
                                          <p:spTgt spid="4"/>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7994274-D8E3-4270-8A94-1908F1661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5" name="矩形 4"/>
          <p:cNvSpPr/>
          <p:nvPr/>
        </p:nvSpPr>
        <p:spPr>
          <a:xfrm>
            <a:off x="2205" y="0"/>
            <a:ext cx="4436791" cy="6858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442779" y="2551205"/>
            <a:ext cx="3555642" cy="2444867"/>
          </a:xfrm>
          <a:prstGeom prst="rect">
            <a:avLst/>
          </a:prstGeom>
          <a:blipFill dpi="0" rotWithShape="1">
            <a:blip r:embed="rId4"/>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15410" y="996730"/>
            <a:ext cx="713169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四、性格与气质的关系</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044858" y="481611"/>
            <a:ext cx="6775841" cy="5724644"/>
          </a:xfrm>
          <a:prstGeom prst="rect">
            <a:avLst/>
          </a:prstGeom>
          <a:noFill/>
        </p:spPr>
        <p:txBody>
          <a:bodyPr wrap="square" rtlCol="0">
            <a:spAutoFit/>
          </a:bodyPr>
          <a:lstStyle/>
          <a:p>
            <a:pPr defTabSz="914217"/>
            <a:r>
              <a:rPr lang="en-US" altLang="zh-CN" sz="2400" dirty="0">
                <a:solidFill>
                  <a:srgbClr val="FF0000"/>
                </a:solidFill>
                <a:latin typeface="华文新魏" panose="02010800040101010101" pitchFamily="2" charset="-122"/>
                <a:ea typeface="华文新魏" panose="02010800040101010101" pitchFamily="2" charset="-122"/>
              </a:rPr>
              <a:t>1. </a:t>
            </a:r>
            <a:r>
              <a:rPr lang="zh-CN" altLang="en-US" sz="2400" dirty="0">
                <a:solidFill>
                  <a:srgbClr val="FF0000"/>
                </a:solidFill>
                <a:latin typeface="华文新魏" panose="02010800040101010101" pitchFamily="2" charset="-122"/>
                <a:ea typeface="华文新魏" panose="02010800040101010101" pitchFamily="2" charset="-122"/>
              </a:rPr>
              <a:t>二者的联系</a:t>
            </a:r>
          </a:p>
          <a:p>
            <a:pPr defTabSz="914217"/>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）气质可以按照自己的动力方式，渲染性格特征，从而使性格特征具有独特的色彩。有些性格特征在各种气质的人身上都可能形成，气质只是赋予这些特征以某种“色彩”。</a:t>
            </a:r>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）气质可以影响性格形成、发展的速度，某一气质类型会比另一气质类型更容易促使个体形成某种性格特征。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）性格在一定程度上可以掩盖和改造气质。例如，一名粘液质的教师会由于多年从事学前儿童教育工作，而渐渐变得活泼开朗。</a:t>
            </a:r>
          </a:p>
          <a:p>
            <a:pPr defTabSz="914217"/>
            <a:endParaRPr lang="zh-CN" altLang="en-US" sz="2400" dirty="0">
              <a:solidFill>
                <a:srgbClr val="FF0000"/>
              </a:solidFill>
              <a:latin typeface="华文新魏" panose="02010800040101010101" pitchFamily="2" charset="-122"/>
              <a:ea typeface="华文新魏" panose="02010800040101010101" pitchFamily="2" charset="-122"/>
            </a:endParaRPr>
          </a:p>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r>
              <a:rPr lang="en-US" altLang="zh-CN" sz="2400" dirty="0">
                <a:solidFill>
                  <a:srgbClr val="FF0000"/>
                </a:solidFill>
                <a:latin typeface="华文新魏" panose="02010800040101010101" pitchFamily="2" charset="-122"/>
                <a:ea typeface="华文新魏" panose="02010800040101010101" pitchFamily="2" charset="-122"/>
              </a:rPr>
              <a:t>2. </a:t>
            </a:r>
            <a:r>
              <a:rPr lang="zh-CN" altLang="en-US" sz="2400" dirty="0">
                <a:solidFill>
                  <a:srgbClr val="FF0000"/>
                </a:solidFill>
                <a:latin typeface="华文新魏" panose="02010800040101010101" pitchFamily="2" charset="-122"/>
                <a:ea typeface="华文新魏" panose="02010800040101010101" pitchFamily="2" charset="-122"/>
              </a:rPr>
              <a:t>二者的区别</a:t>
            </a:r>
          </a:p>
          <a:p>
            <a:pPr defTabSz="914217"/>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）气质是天生的，受先天遗传因素的影响较大；而性格主要是在神经类型的基础上，更多地由后天环境塑造而成。</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）从可塑性上看，气质变化较慢，可塑性较小；性格的可塑性较大。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）气质类型无好坏之分，但性格特征有好坏之分，具有直接的社会意义。</a:t>
            </a:r>
            <a:endParaRPr lang="zh-CN" altLang="en-US" sz="5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06775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3"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A7D8F17-6D7E-4302-B5C8-49B6DB30FC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560746"/>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52642" y="2965830"/>
            <a:ext cx="5599023" cy="3279161"/>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619861" y="452155"/>
            <a:ext cx="7131695"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200" cap="small" dirty="0">
                <a:solidFill>
                  <a:srgbClr val="5D9D2F"/>
                </a:solidFill>
                <a:latin typeface="华文新魏" panose="02010800040101010101" pitchFamily="2" charset="-122"/>
                <a:ea typeface="华文新魏" panose="02010800040101010101" pitchFamily="2" charset="-122"/>
              </a:rPr>
              <a:t>五、学前儿童的性格</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142565" y="1223874"/>
            <a:ext cx="6149982" cy="1877437"/>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（一）婴幼儿性格的萌芽</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儿童的性格是在先天气质类型的基础上，与周围环境的交互作用中逐渐形成的。儿童性格的最初表现是在婴儿期。</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岁左右，儿童出现了最初的性格方面的差异，主要表现在合群性、独立性、自制力、活动性等方面。</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735873" y="1391418"/>
            <a:ext cx="4930471" cy="4893647"/>
          </a:xfrm>
          <a:prstGeom prst="rect">
            <a:avLst/>
          </a:prstGeom>
        </p:spPr>
        <p:txBody>
          <a:bodyPr wrap="square">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（二）学前儿童性格的年龄特征</a:t>
            </a:r>
          </a:p>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活泼好动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活泼好动是学前儿童的天性，是学前期儿童性格的最明显特征之一。一个正常的儿童，其活泼好动可以达到让常人无法理解的程度，且伴随着他的成长过程。这跟儿童身体的生长发育有关，他们的活动方式的多样化及其变化，是其生命活动的需要。儿童表现出来的是不安分、不规矩、越雷池的举动，而这样的举动，恰恰是儿童性格好动的反映。</a:t>
            </a:r>
          </a:p>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喜欢交往</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儿童进入学前期后，在行为方面最明显的特征之一是最喜欢和同龄或年龄相近的小伙伴交往。对于大多数孩子来说，可以不经他人特别介绍，会快速地、自然而然地熟悉起来，一起游戏。尤其是</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岁以后，学前儿童联合游戏、合作游戏成分逐渐增加，与同龄人的交往愈加频繁。</a:t>
            </a:r>
            <a:endParaRPr lang="zh-CN" altLang="en-US" sz="3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1" name="矩形 10"/>
          <p:cNvSpPr/>
          <p:nvPr>
            <p:custDataLst>
              <p:tags r:id="rId1"/>
            </p:custDataLst>
          </p:nvPr>
        </p:nvSpPr>
        <p:spPr>
          <a:xfrm>
            <a:off x="11471564" y="227011"/>
            <a:ext cx="717767" cy="1354217"/>
          </a:xfrm>
          <a:prstGeom prst="rect">
            <a:avLst/>
          </a:prstGeom>
          <a:solidFill>
            <a:srgbClr val="FFE463"/>
          </a:solidFill>
          <a:ln w="12700" cap="flat" cmpd="sng" algn="ctr">
            <a:noFill/>
            <a:prstDash val="solid"/>
            <a:miter lim="800000"/>
          </a:ln>
          <a:effectLst/>
        </p:spPr>
        <p:txBody>
          <a:bodyPr rtlCol="0" anchor="ctr"/>
          <a:lstStyle/>
          <a:p>
            <a:pPr algn="ctr" defTabSz="456565"/>
            <a:endParaRPr lang="zh-CN" altLang="en-US" sz="3200">
              <a:solidFill>
                <a:srgbClr val="FFFFFF"/>
              </a:solidFill>
            </a:endParaRPr>
          </a:p>
        </p:txBody>
      </p:sp>
      <p:sp>
        <p:nvSpPr>
          <p:cNvPr id="12" name="文本框 11"/>
          <p:cNvSpPr txBox="1"/>
          <p:nvPr>
            <p:custDataLst>
              <p:tags r:id="rId2"/>
            </p:custDataLst>
          </p:nvPr>
        </p:nvSpPr>
        <p:spPr>
          <a:xfrm>
            <a:off x="9143537" y="593719"/>
            <a:ext cx="2165268" cy="620800"/>
          </a:xfrm>
          <a:prstGeom prst="rect">
            <a:avLst/>
          </a:prstGeom>
          <a:noFill/>
        </p:spPr>
        <p:txBody>
          <a:bodyPr wrap="square" lIns="90000" tIns="46800" rIns="90000" bIns="46800" rtlCol="0" anchor="ctr" anchorCtr="0">
            <a:normAutofit fontScale="75000" lnSpcReduction="20000"/>
          </a:bodyPr>
          <a:lstStyle/>
          <a:p>
            <a:pPr defTabSz="456565"/>
            <a:r>
              <a:rPr lang="en-US" altLang="zh-CN" sz="5400">
                <a:solidFill>
                  <a:srgbClr val="F7E366"/>
                </a:solidFill>
              </a:rPr>
              <a:t>LOREM</a:t>
            </a:r>
          </a:p>
        </p:txBody>
      </p:sp>
      <p:sp>
        <p:nvSpPr>
          <p:cNvPr id="14" name="矩形 2"/>
          <p:cNvSpPr/>
          <p:nvPr>
            <p:custDataLst>
              <p:tags r:id="rId3"/>
            </p:custDataLst>
          </p:nvPr>
        </p:nvSpPr>
        <p:spPr>
          <a:xfrm rot="1927188">
            <a:off x="-98110" y="375888"/>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15" name="等腰三角形 14"/>
          <p:cNvSpPr/>
          <p:nvPr>
            <p:custDataLst>
              <p:tags r:id="rId4"/>
            </p:custDataLst>
          </p:nvPr>
        </p:nvSpPr>
        <p:spPr>
          <a:xfrm rot="5400000">
            <a:off x="-48140" y="552187"/>
            <a:ext cx="736735" cy="635116"/>
          </a:xfrm>
          <a:prstGeom prst="triangle">
            <a:avLst/>
          </a:pr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Tree>
    <p:extLst>
      <p:ext uri="{BB962C8B-B14F-4D97-AF65-F5344CB8AC3E}">
        <p14:creationId xmlns:p14="http://schemas.microsoft.com/office/powerpoint/2010/main" val="726636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8" grpId="0"/>
      <p:bldP spid="5" grpId="0"/>
      <p:bldP spid="11" grpId="0" animBg="1"/>
      <p:bldP spid="12" grpId="0"/>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54F6CA5-F666-49CE-9595-ADC3E91857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5359"/>
            <a:ext cx="12192000" cy="1368490"/>
          </a:xfrm>
          <a:prstGeom prst="rect">
            <a:avLst/>
          </a:prstGeom>
        </p:spPr>
      </p:pic>
      <p:sp>
        <p:nvSpPr>
          <p:cNvPr id="9" name="圆角矩形 8"/>
          <p:cNvSpPr/>
          <p:nvPr/>
        </p:nvSpPr>
        <p:spPr>
          <a:xfrm>
            <a:off x="6125236" y="3257390"/>
            <a:ext cx="5971877" cy="2874349"/>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36665" y="3882044"/>
            <a:ext cx="5681750" cy="2454211"/>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5943600" y="556953"/>
            <a:ext cx="6184669" cy="246888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336665" y="668396"/>
            <a:ext cx="549887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36665" y="4112497"/>
            <a:ext cx="5816444" cy="1938992"/>
          </a:xfrm>
          <a:prstGeom prst="rect">
            <a:avLst/>
          </a:prstGeom>
          <a:noFill/>
        </p:spPr>
        <p:txBody>
          <a:bodyPr wrap="square" rtlCol="0">
            <a:spAutoFit/>
          </a:bodyPr>
          <a:lstStyle/>
          <a:p>
            <a:pPr defTabSz="914217"/>
            <a:r>
              <a:rPr lang="en-US" altLang="zh-CN" sz="2400" dirty="0">
                <a:solidFill>
                  <a:srgbClr val="00B0F0"/>
                </a:solidFill>
                <a:latin typeface="华文新魏" panose="02010800040101010101" pitchFamily="2" charset="-122"/>
                <a:ea typeface="华文新魏" panose="02010800040101010101" pitchFamily="2" charset="-122"/>
              </a:rPr>
              <a:t>3. </a:t>
            </a:r>
            <a:r>
              <a:rPr lang="zh-CN" altLang="en-US" sz="2400" dirty="0">
                <a:solidFill>
                  <a:srgbClr val="00B0F0"/>
                </a:solidFill>
                <a:latin typeface="华文新魏" panose="02010800040101010101" pitchFamily="2" charset="-122"/>
                <a:ea typeface="华文新魏" panose="02010800040101010101" pitchFamily="2" charset="-122"/>
              </a:rPr>
              <a:t>好奇好问</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好奇心是一种认识与兴趣，是激发人投入活动的一种内在动力。儿童有着强烈的好奇心和求知欲，主要表现在探索行为和提出问题两个方面。儿童的问题，在他们的生活中比比皆是。他们经常要问许多个“这是什么”和“为什么”，而且会“打破砂锅问到底”，有人记录了一个</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4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岁儿童一年中提的问题多达</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4000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个。</a:t>
            </a:r>
          </a:p>
        </p:txBody>
      </p:sp>
      <p:sp>
        <p:nvSpPr>
          <p:cNvPr id="5" name="矩形 4"/>
          <p:cNvSpPr/>
          <p:nvPr/>
        </p:nvSpPr>
        <p:spPr>
          <a:xfrm>
            <a:off x="6153109" y="788510"/>
            <a:ext cx="6096000" cy="5262979"/>
          </a:xfrm>
          <a:prstGeom prst="rect">
            <a:avLst/>
          </a:prstGeom>
        </p:spPr>
        <p:txBody>
          <a:bodyPr>
            <a:spAutoFit/>
          </a:bodyPr>
          <a:lstStyle/>
          <a:p>
            <a:pPr defTabSz="914217"/>
            <a:r>
              <a:rPr lang="en-US" altLang="zh-CN" sz="2800" dirty="0">
                <a:solidFill>
                  <a:srgbClr val="00B0F0"/>
                </a:solidFill>
                <a:latin typeface="华文新魏" panose="02010800040101010101" pitchFamily="2" charset="-122"/>
                <a:ea typeface="华文新魏" panose="02010800040101010101" pitchFamily="2" charset="-122"/>
              </a:rPr>
              <a:t>4. </a:t>
            </a:r>
            <a:r>
              <a:rPr lang="zh-CN" altLang="en-US" sz="2800" dirty="0">
                <a:solidFill>
                  <a:srgbClr val="00B0F0"/>
                </a:solidFill>
                <a:latin typeface="华文新魏" panose="02010800040101010101" pitchFamily="2" charset="-122"/>
                <a:ea typeface="华文新魏" panose="02010800040101010101" pitchFamily="2" charset="-122"/>
              </a:rPr>
              <a:t>模仿性强</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模仿性强是学前儿童的典型特点，小班幼儿表现尤为突出。学前儿童模仿的对象可以是成人，也可以是同伴。对成人模仿更多的是对教师或父母行为的模仿，这是由于这些人是学前儿童心目中的“偶像”，希望通过模仿偶像的行为，尽快长大，进入成人的世界。同伴之间的相互模仿更多，模仿方式有即时模仿，也有延迟模仿。</a:t>
            </a:r>
          </a:p>
          <a:p>
            <a:pPr defTabSz="914217"/>
            <a:endParaRPr lang="en-US" altLang="zh-CN" sz="2800" dirty="0">
              <a:solidFill>
                <a:srgbClr val="00B0F0"/>
              </a:solidFill>
              <a:latin typeface="华文新魏" panose="02010800040101010101" pitchFamily="2" charset="-122"/>
              <a:ea typeface="华文新魏" panose="02010800040101010101" pitchFamily="2" charset="-122"/>
            </a:endParaRPr>
          </a:p>
          <a:p>
            <a:pPr defTabSz="914217"/>
            <a:r>
              <a:rPr lang="en-US" altLang="zh-CN" sz="2800" dirty="0">
                <a:solidFill>
                  <a:srgbClr val="00B0F0"/>
                </a:solidFill>
                <a:latin typeface="华文新魏" panose="02010800040101010101" pitchFamily="2" charset="-122"/>
                <a:ea typeface="华文新魏" panose="02010800040101010101" pitchFamily="2" charset="-122"/>
              </a:rPr>
              <a:t>5. </a:t>
            </a:r>
            <a:r>
              <a:rPr lang="zh-CN" altLang="en-US" sz="2800" dirty="0">
                <a:solidFill>
                  <a:srgbClr val="00B0F0"/>
                </a:solidFill>
                <a:latin typeface="华文新魏" panose="02010800040101010101" pitchFamily="2" charset="-122"/>
                <a:ea typeface="华文新魏" panose="02010800040101010101" pitchFamily="2" charset="-122"/>
              </a:rPr>
              <a:t>好冲动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学前儿童的情绪易变化，自制力不强，加上经常处于激动状态，来势汹汹，对行为过程缺乏思考，常常想到什么就要做什么，不考虑后果，也不知道失败的危险，执拗、顶撞是常有的事，因而经常会闯祸。年龄越小，冲突越明显。遇到这种情况时，成人首先要对学前儿童进行情绪安抚，再进行教育，或者快速转移他的注意力，使学前儿童情绪逐渐稳定，但不能滥用，否则不利于学前儿童自控力的培养。</a:t>
            </a:r>
            <a:endParaRPr lang="zh-CN" altLang="en-US" sz="4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459468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2000"/>
                                        <p:tgtEl>
                                          <p:spTgt spid="9"/>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6" grpId="0" animBg="1"/>
      <p:bldP spid="3" grpId="0" animBg="1"/>
      <p:bldP spid="16"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A83CD02-8472-4F03-BF8D-5DA3FD1E5F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11" name="Freeform 53"/>
          <p:cNvSpPr/>
          <p:nvPr>
            <p:custDataLst>
              <p:tags r:id="rId1"/>
            </p:custDataLst>
          </p:nvPr>
        </p:nvSpPr>
        <p:spPr bwMode="auto">
          <a:xfrm rot="5400000">
            <a:off x="5474477" y="2286279"/>
            <a:ext cx="2327576" cy="6488230"/>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 name="五边形 5"/>
          <p:cNvSpPr/>
          <p:nvPr/>
        </p:nvSpPr>
        <p:spPr>
          <a:xfrm>
            <a:off x="2205" y="526181"/>
            <a:ext cx="5592260" cy="496205"/>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8054525" y="120981"/>
            <a:ext cx="3592418"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554183" y="0"/>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98848" y="526181"/>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六、学前儿童良好性格的塑造</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395813" y="3472691"/>
            <a:ext cx="11100689" cy="2308324"/>
          </a:xfrm>
          <a:prstGeom prst="rect">
            <a:avLst/>
          </a:prstGeom>
          <a:noFill/>
        </p:spPr>
        <p:txBody>
          <a:bodyPr wrap="square" rtlCol="0">
            <a:spAutoFit/>
          </a:bodyPr>
          <a:lstStyle/>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r>
              <a:rPr lang="zh-CN" altLang="en-US" sz="2400" dirty="0">
                <a:solidFill>
                  <a:srgbClr val="FF0000"/>
                </a:solidFill>
                <a:latin typeface="华文新魏" panose="02010800040101010101" pitchFamily="2" charset="-122"/>
                <a:ea typeface="华文新魏" panose="02010800040101010101" pitchFamily="2" charset="-122"/>
              </a:rPr>
              <a:t>（二）树立良好榜样</a:t>
            </a:r>
          </a:p>
          <a:p>
            <a:pPr defTabSz="914217"/>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学前儿童好模仿，教师和父母要重视榜样在性格塑造中的作用。当他人的态度和行为方式生动形象地呈现在他们面前时，学前儿童特别容易感受和模仿，教师和父母要以正确的态度和行为方式对待周围的事物，做学前儿童的好榜样。教师和父母的榜样对学前儿童性格的塑造起着潜移默化的作用。</a:t>
            </a:r>
          </a:p>
        </p:txBody>
      </p:sp>
      <p:sp>
        <p:nvSpPr>
          <p:cNvPr id="5" name="矩形 4"/>
          <p:cNvSpPr/>
          <p:nvPr/>
        </p:nvSpPr>
        <p:spPr>
          <a:xfrm>
            <a:off x="395813" y="1418186"/>
            <a:ext cx="5996674" cy="2400657"/>
          </a:xfrm>
          <a:prstGeom prst="rect">
            <a:avLst/>
          </a:prstGeom>
        </p:spPr>
        <p:txBody>
          <a:bodyPr wrap="square">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（一）加强思想品德教育</a:t>
            </a:r>
          </a:p>
          <a:p>
            <a:pPr defTabSz="914217"/>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只有具有良好的思想品德，才会形成坚毅良好的性格。教师应根据学前儿童心理发展特点，采取生动有效的方法，在日常生活、游戏和专门的德育活动中，加强学前儿童思想品德教育，帮助学前儿童分辨简单的是非对错，培养良好的行为习惯，掌握一些行为规则，懂得用正确的态度和行为方式对待周围的人和事，逐渐形成良好的性格。</a:t>
            </a:r>
          </a:p>
        </p:txBody>
      </p:sp>
    </p:spTree>
    <p:extLst>
      <p:ext uri="{BB962C8B-B14F-4D97-AF65-F5344CB8AC3E}">
        <p14:creationId xmlns:p14="http://schemas.microsoft.com/office/powerpoint/2010/main" val="2968019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4" grpId="0" animBg="1"/>
      <p:bldP spid="3" grpId="0" animBg="1"/>
      <p:bldP spid="13" grpId="0"/>
      <p:bldP spid="18"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3004" y="4508390"/>
            <a:ext cx="6001789" cy="1827865"/>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矩形 5"/>
          <p:cNvSpPr/>
          <p:nvPr/>
        </p:nvSpPr>
        <p:spPr>
          <a:xfrm>
            <a:off x="133004" y="2227811"/>
            <a:ext cx="6001789" cy="2144684"/>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5" name="矩形 4"/>
          <p:cNvSpPr/>
          <p:nvPr/>
        </p:nvSpPr>
        <p:spPr>
          <a:xfrm>
            <a:off x="133004" y="644267"/>
            <a:ext cx="6001789" cy="1446829"/>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E42B088D-CF16-4ACA-8819-D4AEE2333D03}"/>
              </a:ext>
            </a:extLst>
          </p:cNvPr>
          <p:cNvSpPr/>
          <p:nvPr/>
        </p:nvSpPr>
        <p:spPr>
          <a:xfrm>
            <a:off x="6356260" y="1791474"/>
            <a:ext cx="5047082"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795253" y="2091096"/>
            <a:ext cx="4811710" cy="2922404"/>
          </a:xfrm>
          <a:prstGeom prst="rect">
            <a:avLst/>
          </a:prstGeom>
          <a:blipFill dpi="0" rotWithShape="1">
            <a:blip r:embed="rId3"/>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6735021" y="2091096"/>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pic>
        <p:nvPicPr>
          <p:cNvPr id="8" name="图片 7">
            <a:extLst>
              <a:ext uri="{FF2B5EF4-FFF2-40B4-BE49-F238E27FC236}">
                <a16:creationId xmlns:a16="http://schemas.microsoft.com/office/drawing/2014/main" id="{EB6930E0-EAD8-45D2-B9AD-C761732EC5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15929" y="5814510"/>
            <a:ext cx="2973868" cy="1043490"/>
          </a:xfrm>
          <a:prstGeom prst="rect">
            <a:avLst/>
          </a:prstGeom>
        </p:spPr>
      </p:pic>
      <p:cxnSp>
        <p:nvCxnSpPr>
          <p:cNvPr id="10" name="直接连接符 9">
            <a:extLst>
              <a:ext uri="{FF2B5EF4-FFF2-40B4-BE49-F238E27FC236}">
                <a16:creationId xmlns:a16="http://schemas.microsoft.com/office/drawing/2014/main" id="{182B96D2-5E01-4A7F-AEAA-4AF71DC8C848}"/>
              </a:ext>
            </a:extLst>
          </p:cNvPr>
          <p:cNvCxnSpPr>
            <a:cxnSpLocks/>
          </p:cNvCxnSpPr>
          <p:nvPr/>
        </p:nvCxnSpPr>
        <p:spPr>
          <a:xfrm>
            <a:off x="2205" y="6696706"/>
            <a:ext cx="9198904" cy="0"/>
          </a:xfrm>
          <a:prstGeom prst="line">
            <a:avLst/>
          </a:prstGeom>
        </p:spPr>
        <p:style>
          <a:lnRef idx="2">
            <a:schemeClr val="accent5"/>
          </a:lnRef>
          <a:fillRef idx="0">
            <a:schemeClr val="accent5"/>
          </a:fillRef>
          <a:effectRef idx="1">
            <a:schemeClr val="accent5"/>
          </a:effectRef>
          <a:fontRef idx="minor">
            <a:schemeClr val="tx1"/>
          </a:fontRef>
        </p:style>
      </p:cxnSp>
      <p:sp>
        <p:nvSpPr>
          <p:cNvPr id="16" name="文本框 15">
            <a:extLst>
              <a:ext uri="{FF2B5EF4-FFF2-40B4-BE49-F238E27FC236}">
                <a16:creationId xmlns:a16="http://schemas.microsoft.com/office/drawing/2014/main" id="{93DF7FDC-D6AA-42DB-88AA-673BA1DDBFE4}"/>
              </a:ext>
            </a:extLst>
          </p:cNvPr>
          <p:cNvSpPr txBox="1"/>
          <p:nvPr/>
        </p:nvSpPr>
        <p:spPr>
          <a:xfrm>
            <a:off x="225746" y="644267"/>
            <a:ext cx="5816444" cy="5569467"/>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（三）重视家庭教育</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家庭因素对儿童性格的影响是不可忽视的，例如，父母的文化程度、行为方式、生活习惯、教养态度等。家庭教育一定要和幼儿园教育相结合，教师的工作要取得家长的认可和支持，才能在更大的社会背景中培养学前儿童良好的性格。</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（四）引导学前儿童参加集体生活和实践活动</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集体是塑造性格的重要环境，对于独生子女性格的发展有更积极的意义。集体的意见和要求，制约着学前儿童对待周围事物的态度和行为方式，同时也能对学前儿童已经形成的某些不良的性格特征进行纠正，使其性格趋于完善。学前儿童的性格是在实践活动中形成的。在游戏、学习和劳动等活动中，习得行为准则，又运用于自己的行动上，使良好的性格特征得到巩固，不良的性格特征逐渐改变。</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（五）巩固良好的性格特征，克服性格缺点</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教师和父母要采用正确的评价方式，及时鼓励和肯定学前儿童良好的性格特征，使学前儿童产生荣誉感，明确良好的性格和行为表现，从而巩固良好的行为。对于性格不良的学前儿童，要首先了解其性格的成因，再采用正面教育启发诱导的方法，指出缺点，明确要求，进行改正。</a:t>
            </a:r>
            <a:endParaRPr lang="zh-CN" altLang="en-US" sz="3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752920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2000"/>
                                        <p:tgtEl>
                                          <p:spTgt spid="4"/>
                                        </p:tgtEl>
                                      </p:cBhvr>
                                    </p:animEffect>
                                  </p:childTnLst>
                                </p:cTn>
                              </p:par>
                            </p:childTnLst>
                          </p:cTn>
                        </p:par>
                        <p:par>
                          <p:cTn id="12" fill="hold">
                            <p:stCondLst>
                              <p:cond delay="2500"/>
                            </p:stCondLst>
                            <p:childTnLst>
                              <p:par>
                                <p:cTn id="13" presetID="18" presetClass="entr" presetSubtype="1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第四节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643335" y="2239744"/>
            <a:ext cx="4133508"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学前儿童的能力</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5294577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204C577-A0FF-40DC-97A8-36D6BECDD9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11" name="燕尾形箭头 10"/>
          <p:cNvSpPr/>
          <p:nvPr/>
        </p:nvSpPr>
        <p:spPr>
          <a:xfrm>
            <a:off x="101957" y="40865"/>
            <a:ext cx="5212080" cy="1382880"/>
          </a:xfrm>
          <a:prstGeom prst="notchedRightArrow">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832044" y="3077153"/>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71740" y="470512"/>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一、能力的概述</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337836" y="1471351"/>
            <a:ext cx="6149982" cy="1538883"/>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（一）什么是能力</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能力是顺利完成某种活动所必备的个性心理特征。能力和活动是密切联系的。能力是完成活动的必备条件，任何活动的完成都离不开能力。</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7047506" y="838749"/>
            <a:ext cx="4696570" cy="5386090"/>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（二）能力与知识、技能的关系</a:t>
            </a:r>
          </a:p>
          <a:p>
            <a:pPr defTabSz="914217"/>
            <a:r>
              <a:rPr lang="zh-CN" altLang="en-US" dirty="0">
                <a:solidFill>
                  <a:srgbClr val="00B050"/>
                </a:solidFill>
                <a:latin typeface="华文新魏" panose="02010800040101010101" pitchFamily="2" charset="-122"/>
                <a:ea typeface="华文新魏" panose="02010800040101010101" pitchFamily="2" charset="-122"/>
              </a:rPr>
              <a:t>知识是人脑对客观事物的主观表征。</a:t>
            </a:r>
          </a:p>
          <a:p>
            <a:pPr defTabSz="914217"/>
            <a:r>
              <a:rPr lang="zh-CN" altLang="en-US" dirty="0">
                <a:solidFill>
                  <a:srgbClr val="00B050"/>
                </a:solidFill>
                <a:latin typeface="华文新魏" panose="02010800040101010101" pitchFamily="2" charset="-122"/>
                <a:ea typeface="华文新魏" panose="02010800040101010101" pitchFamily="2" charset="-122"/>
              </a:rPr>
              <a:t>技能是指人们通过练习而获得的动作方式和动作系统。</a:t>
            </a:r>
            <a:endParaRPr lang="en-US" altLang="zh-CN" dirty="0">
              <a:solidFill>
                <a:srgbClr val="00B050"/>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知识和技能是能力的基础，只有那些能够广泛应用和迁移的知识和技能，才能转化成为能力。能力不仅包含了一个人现在已经达到的成就水平，而且包含了一个人具有的潜力。知识、技能并不等于能力，但知识、技能与能力又有密切的关系。首先，能力的形成与发展依赖于知识、技能的获得。随着人的知识、技能的积累，人的能力也会不断提高。其次，能力的高低也会影响到掌握知识、技能的水平。一个能力强的人较易获得知识和技能，他们付出的代价也比较小；而一个能力较弱的人可能要付出更大的努力才能掌握同样的知识和技能。所以，从一个人掌握知识、技能的速度与质量上，</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可以看出其能力的大小。</a:t>
            </a:r>
            <a:endParaRPr lang="zh-CN" altLang="en-US" sz="14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12" name="任意多边形: 形状 260"/>
          <p:cNvSpPr/>
          <p:nvPr>
            <p:custDataLst>
              <p:tags r:id="rId1"/>
            </p:custDataLst>
          </p:nvPr>
        </p:nvSpPr>
        <p:spPr>
          <a:xfrm rot="16200000">
            <a:off x="8791277" y="-1734654"/>
            <a:ext cx="1659775" cy="5137265"/>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accent4">
              <a:lumMod val="40000"/>
              <a:lumOff val="60000"/>
              <a:alpha val="40000"/>
            </a:scheme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Tree>
    <p:extLst>
      <p:ext uri="{BB962C8B-B14F-4D97-AF65-F5344CB8AC3E}">
        <p14:creationId xmlns:p14="http://schemas.microsoft.com/office/powerpoint/2010/main" val="241483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13" grpId="0"/>
      <p:bldP spid="18" grpId="0"/>
      <p:bldP spid="5"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0A4E9CF7-67B7-4446-97E5-A728B141A5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6" name="流程图: 过程 5"/>
          <p:cNvSpPr/>
          <p:nvPr/>
        </p:nvSpPr>
        <p:spPr>
          <a:xfrm>
            <a:off x="2205" y="0"/>
            <a:ext cx="4506185" cy="6858000"/>
          </a:xfrm>
          <a:prstGeom prst="flowChartProcess">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370599" y="2723090"/>
            <a:ext cx="3573248" cy="2397520"/>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205" y="1231201"/>
            <a:ext cx="5816444" cy="1261884"/>
          </a:xfrm>
          <a:prstGeom prst="rect">
            <a:avLst/>
          </a:prstGeom>
          <a:noFill/>
        </p:spPr>
        <p:txBody>
          <a:bodyPr wrap="square" rtlCol="0">
            <a:spAutoFit/>
          </a:bodyPr>
          <a:lstStyle/>
          <a:p>
            <a:pPr defTabSz="914217"/>
            <a:r>
              <a:rPr lang="zh-CN" altLang="en-US" sz="4000" dirty="0">
                <a:solidFill>
                  <a:srgbClr val="FF0000"/>
                </a:solidFill>
                <a:latin typeface="华文新魏" panose="02010800040101010101" pitchFamily="2" charset="-122"/>
                <a:ea typeface="华文新魏" panose="02010800040101010101" pitchFamily="2" charset="-122"/>
              </a:rPr>
              <a:t>（三）能力与性格</a:t>
            </a:r>
          </a:p>
          <a:p>
            <a:pPr defTabSz="914217"/>
            <a:endParaRPr lang="en-US" altLang="zh-CN" sz="3600" dirty="0">
              <a:solidFill>
                <a:srgbClr val="00B050"/>
              </a:solidFill>
              <a:latin typeface="华文新魏" panose="02010800040101010101" pitchFamily="2" charset="-122"/>
              <a:ea typeface="华文新魏" panose="02010800040101010101" pitchFamily="2" charset="-122"/>
            </a:endParaRPr>
          </a:p>
        </p:txBody>
      </p:sp>
      <p:sp>
        <p:nvSpPr>
          <p:cNvPr id="5" name="矩形 4"/>
          <p:cNvSpPr/>
          <p:nvPr/>
        </p:nvSpPr>
        <p:spPr>
          <a:xfrm>
            <a:off x="5170998" y="980934"/>
            <a:ext cx="6135756" cy="4524315"/>
          </a:xfrm>
          <a:prstGeom prst="rect">
            <a:avLst/>
          </a:prstGeom>
        </p:spPr>
        <p:txBody>
          <a:bodyPr wrap="square">
            <a:spAutoFit/>
          </a:bodyPr>
          <a:lstStyle/>
          <a:p>
            <a:pPr defTabSz="914217"/>
            <a:r>
              <a:rPr lang="zh-CN" altLang="en-US" sz="2800" dirty="0">
                <a:solidFill>
                  <a:srgbClr val="00B050"/>
                </a:solidFill>
                <a:latin typeface="华文新魏" panose="02010800040101010101" pitchFamily="2" charset="-122"/>
                <a:ea typeface="华文新魏" panose="02010800040101010101" pitchFamily="2" charset="-122"/>
              </a:rPr>
              <a:t>性格和能力是相互制约、相互影响的。</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1.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性格特征对能力的发展有一定的制约作用。例如，认真、勤奋、谦虚、坚定、自信和事业心等优良性格品质，都能促使能力更好地形成与发展。同时，优良的性格特征也往往能够补偿某种能力的不足。俗话说“勤能补拙”“笨鸟先飞早入林”等说</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的就是勤奋这种性格特征对能力缺陷的补偿作用。不良的性格特征，如马虎、懒惰、淡漠、敷衍了事和狂妄自大等都会阻碍能力的发展，甚至导致能力衰退。</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2.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性格与能力往往是在同一活动中形成的，人的每一活动都有各种心理活动参加，与此同时也就在能力和性格上发生着一系列变化。</a:t>
            </a:r>
            <a:endParaRPr lang="zh-CN" altLang="en-US" sz="3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2" name="任意多边形: 形状 260"/>
          <p:cNvSpPr/>
          <p:nvPr>
            <p:custDataLst>
              <p:tags r:id="rId1"/>
            </p:custDataLst>
          </p:nvPr>
        </p:nvSpPr>
        <p:spPr>
          <a:xfrm rot="16200000">
            <a:off x="8791277" y="-1734654"/>
            <a:ext cx="1659775" cy="5137265"/>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accent6">
              <a:lumMod val="40000"/>
              <a:lumOff val="60000"/>
              <a:alpha val="40000"/>
            </a:scheme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Tree>
    <p:extLst>
      <p:ext uri="{BB962C8B-B14F-4D97-AF65-F5344CB8AC3E}">
        <p14:creationId xmlns:p14="http://schemas.microsoft.com/office/powerpoint/2010/main" val="2573519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6" grpId="0"/>
      <p:bldP spid="5" grpId="0"/>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26DD2B1A-FE42-4F59-89C7-E04524105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6" name="五边形 5"/>
          <p:cNvSpPr/>
          <p:nvPr/>
        </p:nvSpPr>
        <p:spPr>
          <a:xfrm>
            <a:off x="206734" y="275675"/>
            <a:ext cx="3188473" cy="496205"/>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416466" y="3692405"/>
            <a:ext cx="4698386"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72959" y="275675"/>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二、能力的分类</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139053" y="918538"/>
            <a:ext cx="6468829" cy="3016210"/>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（一）按能力的倾向性不同，可把能力划分为一般能力和特殊能力</a:t>
            </a: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一般能力</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一般能力是指在各项活动中都必备的最基本能力，也就是通常所说的智力，主要有观察力、记忆力、思维力、想象力、注意力和创造力。其中思维力是核心成分，创造力是高级表现。</a:t>
            </a: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特殊能力</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特殊能力是指特殊活动领域中所具备的能力（如数学能力、音乐绘画能力、机械操作能力等）。</a:t>
            </a:r>
          </a:p>
          <a:p>
            <a:pPr defTabSz="914217"/>
            <a:endPar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5" name="矩形 4"/>
          <p:cNvSpPr/>
          <p:nvPr/>
        </p:nvSpPr>
        <p:spPr>
          <a:xfrm>
            <a:off x="5894567" y="3692405"/>
            <a:ext cx="6096000" cy="2431435"/>
          </a:xfrm>
          <a:prstGeom prst="rect">
            <a:avLst/>
          </a:prstGeom>
        </p:spPr>
        <p:txBody>
          <a:bodyPr>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（二）按能力的创造程度不同，可把其分为模仿能力和创造能力</a:t>
            </a: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模仿能力</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模仿能力是指在活动中能顺利地掌握别人积累的知识和技能，并按现成的模式进行活动的能力。</a:t>
            </a: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创造能力</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创造能力是指在创造活动中能创造出具有社会价值的、独特的、新颖的产品的能力。</a:t>
            </a:r>
            <a:endParaRPr lang="zh-CN" altLang="en-US" sz="12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11" name="矩形 10">
            <a:extLst>
              <a:ext uri="{FF2B5EF4-FFF2-40B4-BE49-F238E27FC236}">
                <a16:creationId xmlns:a16="http://schemas.microsoft.com/office/drawing/2014/main" id="{86BF7783-E7EC-4E25-8371-BA64DBB9C783}"/>
              </a:ext>
            </a:extLst>
          </p:cNvPr>
          <p:cNvSpPr/>
          <p:nvPr/>
        </p:nvSpPr>
        <p:spPr>
          <a:xfrm>
            <a:off x="6885418" y="375241"/>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424371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3" grpId="0"/>
      <p:bldP spid="18" grpId="0"/>
      <p:bldP spid="5"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7"/>
            <a:r>
              <a:rPr lang="zh-CN" altLang="en-US" sz="3999" cap="small" dirty="0">
                <a:solidFill>
                  <a:srgbClr val="5D9D2F"/>
                </a:solidFill>
                <a:latin typeface="华文新魏" panose="02010800040101010101" pitchFamily="2" charset="-122"/>
                <a:ea typeface="华文新魏" panose="02010800040101010101" pitchFamily="2" charset="-122"/>
              </a:rPr>
              <a:t>内容结构图</a:t>
            </a:r>
            <a:endParaRPr lang="en-US" sz="3999" cap="small" dirty="0">
              <a:solidFill>
                <a:srgbClr val="5D9D2F"/>
              </a:solidFill>
              <a:latin typeface="华文新魏" panose="02010800040101010101" pitchFamily="2" charset="-122"/>
              <a:ea typeface="华文新魏" panose="02010800040101010101" pitchFamily="2" charset="-122"/>
            </a:endParaRPr>
          </a:p>
        </p:txBody>
      </p:sp>
      <p:graphicFrame>
        <p:nvGraphicFramePr>
          <p:cNvPr id="39" name="图示 38">
            <a:extLst>
              <a:ext uri="{FF2B5EF4-FFF2-40B4-BE49-F238E27FC236}">
                <a16:creationId xmlns:a16="http://schemas.microsoft.com/office/drawing/2014/main" id="{1428FBA7-3444-486A-9CFC-878DF8F4A0C9}"/>
              </a:ext>
            </a:extLst>
          </p:cNvPr>
          <p:cNvGraphicFramePr/>
          <p:nvPr>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文本框 1">
            <a:extLst>
              <a:ext uri="{FF2B5EF4-FFF2-40B4-BE49-F238E27FC236}">
                <a16:creationId xmlns:a16="http://schemas.microsoft.com/office/drawing/2014/main" id="{39DA8677-63B4-4A88-B5FA-163886423EF5}"/>
              </a:ext>
            </a:extLst>
          </p:cNvPr>
          <p:cNvSpPr txBox="1"/>
          <p:nvPr/>
        </p:nvSpPr>
        <p:spPr>
          <a:xfrm>
            <a:off x="4141810" y="2630838"/>
            <a:ext cx="4637601" cy="461558"/>
          </a:xfrm>
          <a:prstGeom prst="rect">
            <a:avLst/>
          </a:prstGeom>
          <a:noFill/>
        </p:spPr>
        <p:txBody>
          <a:bodyPr wrap="square" rtlCol="0">
            <a:spAutoFit/>
          </a:bodyPr>
          <a:lstStyle/>
          <a:p>
            <a:pPr algn="ctr" defTabSz="914217"/>
            <a:r>
              <a:rPr lang="zh-CN" altLang="en-US" sz="2400" dirty="0">
                <a:solidFill>
                  <a:srgbClr val="6FAD32"/>
                </a:solidFill>
                <a:latin typeface="华文新魏" panose="02010800040101010101" pitchFamily="2" charset="-122"/>
                <a:ea typeface="华文新魏" panose="02010800040101010101" pitchFamily="2" charset="-122"/>
              </a:rPr>
              <a:t>学前儿童的气质</a:t>
            </a:r>
          </a:p>
        </p:txBody>
      </p:sp>
      <p:sp>
        <p:nvSpPr>
          <p:cNvPr id="3" name="文本框 2">
            <a:extLst>
              <a:ext uri="{FF2B5EF4-FFF2-40B4-BE49-F238E27FC236}">
                <a16:creationId xmlns:a16="http://schemas.microsoft.com/office/drawing/2014/main" id="{0DCDC48D-9104-4EE4-A662-2357C8DFCD84}"/>
              </a:ext>
            </a:extLst>
          </p:cNvPr>
          <p:cNvSpPr txBox="1"/>
          <p:nvPr/>
        </p:nvSpPr>
        <p:spPr>
          <a:xfrm>
            <a:off x="3706141" y="3481047"/>
            <a:ext cx="5508938" cy="461558"/>
          </a:xfrm>
          <a:prstGeom prst="rect">
            <a:avLst/>
          </a:prstGeom>
          <a:noFill/>
        </p:spPr>
        <p:txBody>
          <a:bodyPr wrap="square" rtlCol="0">
            <a:spAutoFit/>
          </a:bodyPr>
          <a:lstStyle/>
          <a:p>
            <a:pPr algn="ctr" defTabSz="914217"/>
            <a:r>
              <a:rPr lang="zh-CN" altLang="en-US" sz="2400" dirty="0">
                <a:solidFill>
                  <a:srgbClr val="6FAD32"/>
                </a:solidFill>
                <a:latin typeface="华文新魏" panose="02010800040101010101" pitchFamily="2" charset="-122"/>
                <a:ea typeface="华文新魏" panose="02010800040101010101" pitchFamily="2" charset="-122"/>
              </a:rPr>
              <a:t>学前儿童的性格</a:t>
            </a:r>
          </a:p>
        </p:txBody>
      </p:sp>
    </p:spTree>
    <p:extLst>
      <p:ext uri="{BB962C8B-B14F-4D97-AF65-F5344CB8AC3E}">
        <p14:creationId xmlns:p14="http://schemas.microsoft.com/office/powerpoint/2010/main" val="350639491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222B9B2-A561-4B73-9AE5-0AD2B619371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9" name="Freeform 53"/>
          <p:cNvSpPr/>
          <p:nvPr>
            <p:custDataLst>
              <p:tags r:id="rId1"/>
            </p:custDataLst>
          </p:nvPr>
        </p:nvSpPr>
        <p:spPr bwMode="auto">
          <a:xfrm rot="5400000">
            <a:off x="6445854" y="3198497"/>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43222" y="133844"/>
            <a:ext cx="1242843" cy="985152"/>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514863" y="317833"/>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三、学前儿童能力的发展</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92274" y="1452167"/>
            <a:ext cx="10976872" cy="4278094"/>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（一）学前儿童能力的一般特点</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1.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多种能力的显现与发展学前儿童活动在周围环境中，逐渐积累了知识，掌握了一些技能，同时也发展了能力。尤其是有计划、有目的、有组织的专门的教育活动，通过指导学前儿童观察事物、认识事物，进行计算、绘画、音乐等活动，有意识地培养学前儿童的智力，使学前儿童初步形成了比较稳定的作为个性心理特征的能力。</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en-US" altLang="zh-CN" sz="2400" dirty="0">
                <a:solidFill>
                  <a:srgbClr val="FF0000"/>
                </a:solidFill>
                <a:latin typeface="华文新魏" panose="02010800040101010101" pitchFamily="2" charset="-122"/>
                <a:ea typeface="华文新魏" panose="02010800040101010101" pitchFamily="2" charset="-122"/>
              </a:rPr>
              <a:t>2. </a:t>
            </a:r>
            <a:r>
              <a:rPr lang="zh-CN" altLang="en-US" sz="2400" dirty="0">
                <a:solidFill>
                  <a:srgbClr val="FF0000"/>
                </a:solidFill>
                <a:latin typeface="华文新魏" panose="02010800040101010101" pitchFamily="2" charset="-122"/>
                <a:ea typeface="华文新魏" panose="02010800040101010101" pitchFamily="2" charset="-122"/>
              </a:rPr>
              <a:t>智力结构随着年龄的增长而变化</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研究表明，学前儿童期是智力发展最快的阶段，应特别重视儿童观察力、注意力、专注力及创造力的培养。</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en-US" altLang="zh-CN" sz="2400" dirty="0">
                <a:solidFill>
                  <a:srgbClr val="FF0000"/>
                </a:solidFill>
                <a:latin typeface="华文新魏" panose="02010800040101010101" pitchFamily="2" charset="-122"/>
                <a:ea typeface="华文新魏" panose="02010800040101010101" pitchFamily="2" charset="-122"/>
              </a:rPr>
              <a:t>3. </a:t>
            </a:r>
            <a:r>
              <a:rPr lang="zh-CN" altLang="en-US" sz="2400" dirty="0">
                <a:solidFill>
                  <a:srgbClr val="FF0000"/>
                </a:solidFill>
                <a:latin typeface="华文新魏" panose="02010800040101010101" pitchFamily="2" charset="-122"/>
                <a:ea typeface="华文新魏" panose="02010800040101010101" pitchFamily="2" charset="-122"/>
              </a:rPr>
              <a:t>出现了主导能力的萌芽，出现比较明显的类型差异</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学前儿童期，个别儿童的某些特殊才能已经有所表现，如音乐、绘画、体育等。</a:t>
            </a:r>
            <a:endParaRPr lang="zh-CN" altLang="en-US" sz="120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388417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3"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12D63FB3-A4AB-4C8D-9695-C407CF78545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871532" y="3251983"/>
            <a:ext cx="4811710" cy="2922404"/>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589640" y="201052"/>
            <a:ext cx="5634366" cy="3323987"/>
          </a:xfrm>
          <a:prstGeom prst="rect">
            <a:avLst/>
          </a:prstGeom>
          <a:noFill/>
        </p:spPr>
        <p:txBody>
          <a:bodyPr wrap="square" rtlCol="0">
            <a:spAutoFit/>
          </a:bodyPr>
          <a:lstStyle/>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400" dirty="0">
                <a:solidFill>
                  <a:srgbClr val="FF0000"/>
                </a:solidFill>
                <a:latin typeface="华文新魏" panose="02010800040101010101" pitchFamily="2" charset="-122"/>
                <a:ea typeface="华文新魏" panose="02010800040101010101" pitchFamily="2" charset="-122"/>
              </a:rPr>
              <a:t>（二）学前儿童能力发展的个体差异</a:t>
            </a:r>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发展类型的差异</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个体通过运用各种能力与客观环境建立联系，而在运用能力时有各自的特点。在日常观察中就可以发现，有的儿童记忆能力较强，很长的儿歌、快板词等很快就记住；有的儿童理解能力较好，对故事的内容、计算的方法等很容易了解。在记忆时，有的儿童善于视觉记忆，有的善于听觉记忆；有的人对形象的东西过目不忘，另一些人则最能记忆抽象逻辑性强的东西。</a:t>
            </a:r>
          </a:p>
          <a:p>
            <a:pPr defTabSz="914217"/>
            <a:endParaRPr lang="zh-CN" altLang="en-US"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5" name="矩形 4"/>
          <p:cNvSpPr/>
          <p:nvPr/>
        </p:nvSpPr>
        <p:spPr>
          <a:xfrm>
            <a:off x="6305385" y="1248446"/>
            <a:ext cx="5224007" cy="4801314"/>
          </a:xfrm>
          <a:prstGeom prst="rect">
            <a:avLst/>
          </a:prstGeom>
        </p:spPr>
        <p:txBody>
          <a:bodyPr wrap="square">
            <a:spAutoFit/>
          </a:bodyPr>
          <a:lstStyle/>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发展水平的差异</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除了能力类型差异之外，儿童在能力发展水平上也存在不均衡现象。绝大多数儿童的能力发展正常，但有少部分儿童的能力水平是高于常态，也有少部分儿童的能力</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水平低于常态，所以这种智力发展水平符合统计学上所谓的正态分布。它的分布特点为处在中间位置上（即中等水平）的人数居多，处在极高或极低这两个极端水平上的人数较少。</a:t>
            </a:r>
          </a:p>
          <a:p>
            <a:pPr defTabSz="914217"/>
            <a:endParaRPr lang="zh-CN" altLang="en-US"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发展时间早晚的差异</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能力发展对不同的个体而言有早有晚，有些人“天才早慧”，有些人“大器晚成”。属于能力发展水平超群的儿童虽然是少数，但却时常因为他们在很小的时候就显示出卓越的成就而受到人们的关注并着力加以特殊培养。据统计，音乐家的才能在学前期出现的，比在以后年龄出现的更多。</a:t>
            </a:r>
            <a:endParaRPr lang="zh-CN" altLang="en-US" sz="2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9" name="矩形 8"/>
          <p:cNvSpPr/>
          <p:nvPr>
            <p:custDataLst>
              <p:tags r:id="rId1"/>
            </p:custDataLst>
          </p:nvPr>
        </p:nvSpPr>
        <p:spPr>
          <a:xfrm>
            <a:off x="11471564" y="268575"/>
            <a:ext cx="717767" cy="1354217"/>
          </a:xfrm>
          <a:prstGeom prst="rect">
            <a:avLst/>
          </a:prstGeom>
          <a:solidFill>
            <a:srgbClr val="FFE463"/>
          </a:solidFill>
          <a:ln w="12700" cap="flat" cmpd="sng" algn="ctr">
            <a:noFill/>
            <a:prstDash val="solid"/>
            <a:miter lim="800000"/>
          </a:ln>
          <a:effectLst/>
        </p:spPr>
        <p:txBody>
          <a:bodyPr rtlCol="0" anchor="ctr"/>
          <a:lstStyle/>
          <a:p>
            <a:pPr algn="ctr" defTabSz="456565"/>
            <a:endParaRPr lang="zh-CN" altLang="en-US" sz="3200">
              <a:solidFill>
                <a:srgbClr val="FFFFFF"/>
              </a:solidFill>
            </a:endParaRPr>
          </a:p>
        </p:txBody>
      </p:sp>
      <p:sp>
        <p:nvSpPr>
          <p:cNvPr id="11" name="文本框 10"/>
          <p:cNvSpPr txBox="1"/>
          <p:nvPr>
            <p:custDataLst>
              <p:tags r:id="rId2"/>
            </p:custDataLst>
          </p:nvPr>
        </p:nvSpPr>
        <p:spPr>
          <a:xfrm>
            <a:off x="9143537" y="635283"/>
            <a:ext cx="2165268" cy="620800"/>
          </a:xfrm>
          <a:prstGeom prst="rect">
            <a:avLst/>
          </a:prstGeom>
          <a:noFill/>
        </p:spPr>
        <p:txBody>
          <a:bodyPr wrap="square" lIns="90000" tIns="46800" rIns="90000" bIns="46800" rtlCol="0" anchor="ctr" anchorCtr="0">
            <a:normAutofit fontScale="75000" lnSpcReduction="20000"/>
          </a:bodyPr>
          <a:lstStyle/>
          <a:p>
            <a:pPr defTabSz="456565"/>
            <a:r>
              <a:rPr lang="en-US" altLang="zh-CN" sz="5400">
                <a:solidFill>
                  <a:srgbClr val="F7E366"/>
                </a:solidFill>
              </a:rPr>
              <a:t>LOREM</a:t>
            </a:r>
          </a:p>
        </p:txBody>
      </p:sp>
      <p:sp>
        <p:nvSpPr>
          <p:cNvPr id="12" name="矩形 2"/>
          <p:cNvSpPr/>
          <p:nvPr>
            <p:custDataLst>
              <p:tags r:id="rId3"/>
            </p:custDataLst>
          </p:nvPr>
        </p:nvSpPr>
        <p:spPr>
          <a:xfrm rot="1927188">
            <a:off x="-98110" y="401910"/>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13" name="等腰三角形 12"/>
          <p:cNvSpPr/>
          <p:nvPr>
            <p:custDataLst>
              <p:tags r:id="rId4"/>
            </p:custDataLst>
          </p:nvPr>
        </p:nvSpPr>
        <p:spPr>
          <a:xfrm rot="5400000">
            <a:off x="-48140" y="578209"/>
            <a:ext cx="736735" cy="635116"/>
          </a:xfrm>
          <a:prstGeom prst="triangle">
            <a:avLst/>
          </a:pr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Tree>
    <p:extLst>
      <p:ext uri="{BB962C8B-B14F-4D97-AF65-F5344CB8AC3E}">
        <p14:creationId xmlns:p14="http://schemas.microsoft.com/office/powerpoint/2010/main" val="3677132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P spid="11" grpId="0"/>
      <p:bldP spid="12"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E807BF49-3F15-4131-993B-EF24308ABD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9" name="任意多边形: 形状 16"/>
          <p:cNvSpPr/>
          <p:nvPr>
            <p:custDataLst>
              <p:tags r:id="rId1"/>
            </p:custDataLst>
          </p:nvPr>
        </p:nvSpPr>
        <p:spPr>
          <a:xfrm rot="10800000">
            <a:off x="513373" y="502779"/>
            <a:ext cx="449943" cy="482848"/>
          </a:xfrm>
          <a:custGeom>
            <a:avLst/>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3"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rgbClr val="5D9D2F"/>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2"/>
            </p:custDataLst>
          </p:nvPr>
        </p:nvSpPr>
        <p:spPr>
          <a:xfrm>
            <a:off x="513080" y="1417320"/>
            <a:ext cx="7665085" cy="3010535"/>
          </a:xfrm>
          <a:prstGeom prst="rect">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任意多边形: 形状 15"/>
          <p:cNvSpPr/>
          <p:nvPr>
            <p:custDataLst>
              <p:tags r:id="rId3"/>
            </p:custDataLst>
          </p:nvPr>
        </p:nvSpPr>
        <p:spPr>
          <a:xfrm>
            <a:off x="7513787" y="2668442"/>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custDataLst>
              <p:tags r:id="rId4"/>
            </p:custDataLst>
          </p:nvPr>
        </p:nvSpPr>
        <p:spPr>
          <a:xfrm>
            <a:off x="513371" y="1417461"/>
            <a:ext cx="110743" cy="3010555"/>
          </a:xfrm>
          <a:prstGeom prst="rect">
            <a:avLst/>
          </a:pr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8178164" y="1417159"/>
            <a:ext cx="3637473" cy="3010696"/>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779774" y="627234"/>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四、学前儿童能力的培养</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750495" y="1543293"/>
            <a:ext cx="6636911" cy="2739211"/>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（一）正确了解儿童能力发展水平</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在日常生活中，成人和学前儿童长期接触，通过日常观察，可以粗略地评定一个学前儿童能力发展的特点和水平。</a:t>
            </a:r>
          </a:p>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r>
              <a:rPr lang="zh-CN" altLang="en-US" sz="2400" dirty="0">
                <a:solidFill>
                  <a:srgbClr val="FF0000"/>
                </a:solidFill>
                <a:latin typeface="华文新魏" panose="02010800040101010101" pitchFamily="2" charset="-122"/>
                <a:ea typeface="华文新魏" panose="02010800040101010101" pitchFamily="2" charset="-122"/>
              </a:rPr>
              <a:t>（二）帮助儿童掌握有关的知识技能</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能力和知识技能有着密切联系，掌握了与能力有关的知识技能，有助于相应能力的发展。</a:t>
            </a:r>
          </a:p>
          <a:p>
            <a:pPr defTabSz="914217"/>
            <a:endParaRPr lang="zh-CN" altLang="en-US"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568742" y="4703478"/>
            <a:ext cx="10205279" cy="1508105"/>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（三）激发儿童的学习兴趣，组织学前儿童参加各类活动</a:t>
            </a:r>
          </a:p>
          <a:p>
            <a:pPr defTabSz="914217"/>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对事物的兴趣直接影响儿童能力是否得到有效的锻炼。凡是儿童感兴趣的事物或活动，儿童会做出更多的投入，并能够使能力得到更多的锻炼。从这个意义上讲，激发儿童积极有益的兴趣爱好，有助于发展儿童的能力。</a:t>
            </a:r>
            <a:endParaRPr lang="zh-CN" altLang="en-US" sz="105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3720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15" grpId="0" animBg="1"/>
      <p:bldP spid="3" grpId="0" animBg="1"/>
      <p:bldP spid="13" grpId="0"/>
      <p:bldP spid="18"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剪去对角的矩形 8"/>
          <p:cNvSpPr/>
          <p:nvPr/>
        </p:nvSpPr>
        <p:spPr>
          <a:xfrm>
            <a:off x="302150" y="4158532"/>
            <a:ext cx="11600953" cy="1655978"/>
          </a:xfrm>
          <a:prstGeom prst="snip2Diag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7" name="剪去对角的矩形 6"/>
          <p:cNvSpPr/>
          <p:nvPr/>
        </p:nvSpPr>
        <p:spPr>
          <a:xfrm>
            <a:off x="302150" y="783379"/>
            <a:ext cx="6106601" cy="3247932"/>
          </a:xfrm>
          <a:prstGeom prst="snip2Diag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532860" y="783379"/>
            <a:ext cx="4811710" cy="2922404"/>
          </a:xfrm>
          <a:prstGeom prst="rect">
            <a:avLst/>
          </a:prstGeom>
          <a:blipFill dpi="0" rotWithShape="1">
            <a:blip r:embed="rId3"/>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pic>
        <p:nvPicPr>
          <p:cNvPr id="8" name="图片 7">
            <a:extLst>
              <a:ext uri="{FF2B5EF4-FFF2-40B4-BE49-F238E27FC236}">
                <a16:creationId xmlns:a16="http://schemas.microsoft.com/office/drawing/2014/main" id="{EB6930E0-EAD8-45D2-B9AD-C761732EC5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15929" y="5814510"/>
            <a:ext cx="2973868" cy="1043490"/>
          </a:xfrm>
          <a:prstGeom prst="rect">
            <a:avLst/>
          </a:prstGeom>
        </p:spPr>
      </p:pic>
      <p:cxnSp>
        <p:nvCxnSpPr>
          <p:cNvPr id="10" name="直接连接符 9">
            <a:extLst>
              <a:ext uri="{FF2B5EF4-FFF2-40B4-BE49-F238E27FC236}">
                <a16:creationId xmlns:a16="http://schemas.microsoft.com/office/drawing/2014/main" id="{182B96D2-5E01-4A7F-AEAA-4AF71DC8C848}"/>
              </a:ext>
            </a:extLst>
          </p:cNvPr>
          <p:cNvCxnSpPr>
            <a:cxnSpLocks/>
          </p:cNvCxnSpPr>
          <p:nvPr/>
        </p:nvCxnSpPr>
        <p:spPr>
          <a:xfrm>
            <a:off x="2205" y="6696706"/>
            <a:ext cx="9198904" cy="0"/>
          </a:xfrm>
          <a:prstGeom prst="line">
            <a:avLst/>
          </a:prstGeom>
        </p:spPr>
        <p:style>
          <a:lnRef idx="2">
            <a:schemeClr val="accent5"/>
          </a:lnRef>
          <a:fillRef idx="0">
            <a:schemeClr val="accent5"/>
          </a:fillRef>
          <a:effectRef idx="1">
            <a:schemeClr val="accent5"/>
          </a:effectRef>
          <a:fontRef idx="minor">
            <a:schemeClr val="tx1"/>
          </a:fontRef>
        </p:style>
      </p:cxnSp>
      <p:sp>
        <p:nvSpPr>
          <p:cNvPr id="16" name="文本框 15">
            <a:extLst>
              <a:ext uri="{FF2B5EF4-FFF2-40B4-BE49-F238E27FC236}">
                <a16:creationId xmlns:a16="http://schemas.microsoft.com/office/drawing/2014/main" id="{93DF7FDC-D6AA-42DB-88AA-673BA1DDBFE4}"/>
              </a:ext>
            </a:extLst>
          </p:cNvPr>
          <p:cNvSpPr txBox="1"/>
          <p:nvPr/>
        </p:nvSpPr>
        <p:spPr>
          <a:xfrm>
            <a:off x="438582" y="1107080"/>
            <a:ext cx="5816444" cy="3293209"/>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（四）重视非智力因素的培养</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俗话说“勤能补拙”，表明了能力发展和良好个性的形成相依相辅，互为促进。一个人在性格上大胆、开朗、勇于探索、不畏困难，就会比一般人有更多的机会去锻炼和发展自己的能力；而这种能力的提高，又会使他的个性更为突出。同时，个性对施展自己的才能起着至关重要的作用。培养良好个性对能力的形成和有效表达至关重要，须加以重视。</a:t>
            </a:r>
          </a:p>
          <a:p>
            <a:pPr defTabSz="914217"/>
            <a:endPar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438582" y="4400289"/>
            <a:ext cx="10962198" cy="1231106"/>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（五）注意个体差异性，因材施教</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通常情况下，有部分个体在很小的时候就在某个方面有着超乎常人的表现，而关注这些有特殊优异能力的儿童，对于教育工作者来说是必需的。教师和家长要对这些学前儿童，采取适宜的教学方法，有意识、有目的地促进学前儿童特殊能力的进一步发展。</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14166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第五节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361273" y="2212755"/>
            <a:ext cx="5261761"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学前儿童的自我意识</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36525568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C04F0BDF-5F5E-4B03-BC83-67077877C1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7" name="五边形 6"/>
          <p:cNvSpPr/>
          <p:nvPr/>
        </p:nvSpPr>
        <p:spPr>
          <a:xfrm>
            <a:off x="0" y="3099029"/>
            <a:ext cx="6233823" cy="547100"/>
          </a:xfrm>
          <a:prstGeom prst="homePlate">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6" name="五边形 5"/>
          <p:cNvSpPr/>
          <p:nvPr/>
        </p:nvSpPr>
        <p:spPr>
          <a:xfrm>
            <a:off x="2205" y="967865"/>
            <a:ext cx="4426672" cy="559660"/>
          </a:xfrm>
          <a:prstGeom prst="homePlate">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5" name="流程图: 过程 4"/>
          <p:cNvSpPr/>
          <p:nvPr/>
        </p:nvSpPr>
        <p:spPr>
          <a:xfrm>
            <a:off x="7339054" y="206734"/>
            <a:ext cx="4094922" cy="3330860"/>
          </a:xfrm>
          <a:prstGeom prst="flowChart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406307" y="-17542"/>
            <a:ext cx="4542639" cy="317421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23308" y="967865"/>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7030A0"/>
                </a:solidFill>
                <a:latin typeface="华文新魏" panose="02010800040101010101" pitchFamily="2" charset="-122"/>
                <a:ea typeface="华文新魏" panose="02010800040101010101" pitchFamily="2" charset="-122"/>
              </a:rPr>
              <a:t>一、自我意识的概念</a:t>
            </a:r>
            <a:endParaRPr lang="en-US" sz="2799" cap="small" dirty="0">
              <a:solidFill>
                <a:srgbClr val="7030A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26986" y="1717029"/>
            <a:ext cx="5712948" cy="1200329"/>
          </a:xfrm>
          <a:prstGeom prst="rect">
            <a:avLst/>
          </a:prstGeom>
          <a:noFill/>
        </p:spPr>
        <p:txBody>
          <a:bodyPr wrap="square" rtlCol="0">
            <a:spAutoFit/>
          </a:bodyPr>
          <a:lstStyle/>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自我意识是指个体对自己及自己和周围客观世界关系的看法和态度（包括对自己的存在，以及自己对周围的人或物的关系的意识），包括自我认识、自我体验、自我</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监控。</a:t>
            </a:r>
            <a:endParaRPr lang="zh-CN" altLang="en-US" sz="10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1" name="Copyright Notice">
            <a:extLst>
              <a:ext uri="{FF2B5EF4-FFF2-40B4-BE49-F238E27FC236}">
                <a16:creationId xmlns:a16="http://schemas.microsoft.com/office/drawing/2014/main" id="{3B914787-F04F-4D27-A82E-45BF75E1C262}"/>
              </a:ext>
            </a:extLst>
          </p:cNvPr>
          <p:cNvSpPr>
            <a:spLocks/>
          </p:cNvSpPr>
          <p:nvPr/>
        </p:nvSpPr>
        <p:spPr bwMode="auto">
          <a:xfrm>
            <a:off x="123309" y="3106862"/>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7030A0"/>
                </a:solidFill>
                <a:latin typeface="华文新魏" panose="02010800040101010101" pitchFamily="2" charset="-122"/>
                <a:ea typeface="华文新魏" panose="02010800040101010101" pitchFamily="2" charset="-122"/>
              </a:rPr>
              <a:t>二、有关婴幼儿自我意识发展的研究</a:t>
            </a:r>
            <a:endParaRPr lang="en-US" sz="2799" cap="small" dirty="0">
              <a:solidFill>
                <a:srgbClr val="7030A0"/>
              </a:solidFill>
              <a:latin typeface="华文新魏" panose="02010800040101010101" pitchFamily="2" charset="-122"/>
              <a:ea typeface="华文新魏" panose="02010800040101010101" pitchFamily="2" charset="-122"/>
            </a:endParaRPr>
          </a:p>
        </p:txBody>
      </p:sp>
      <p:sp>
        <p:nvSpPr>
          <p:cNvPr id="12" name="文本框 11">
            <a:extLst>
              <a:ext uri="{FF2B5EF4-FFF2-40B4-BE49-F238E27FC236}">
                <a16:creationId xmlns:a16="http://schemas.microsoft.com/office/drawing/2014/main" id="{DA832E83-1A98-4A55-9BD5-DADAC13DF6FC}"/>
              </a:ext>
            </a:extLst>
          </p:cNvPr>
          <p:cNvSpPr txBox="1"/>
          <p:nvPr/>
        </p:nvSpPr>
        <p:spPr>
          <a:xfrm>
            <a:off x="194872" y="3905832"/>
            <a:ext cx="11517400" cy="2062103"/>
          </a:xfrm>
          <a:prstGeom prst="rect">
            <a:avLst/>
          </a:prstGeom>
          <a:noFill/>
        </p:spPr>
        <p:txBody>
          <a:bodyPr wrap="square" rtlCol="0">
            <a:spAutoFit/>
          </a:bodyPr>
          <a:lstStyle/>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阿姆斯特丹（</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1972</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）借用动物学家盖勒帕在黑猩猩研究中使用的点红测验（以测定黑猩猩是否知觉“自我”这个客体）来研究婴儿的自我意识。实验的被试是</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88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名</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24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个月大的婴儿。实验开始，在婴儿毫无察觉的情况下，主试在其鼻子上涂一个</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无刺激红点，然后观察婴儿照镜子时的反应。研究者假设，如果婴儿在镜子里能立即发现自己鼻子上的红点，并用手去摸它或试图抹掉，表明婴儿已能区分自己的形象和加在自己形象上的东西，这种行为可作为自我认识出现的标志。研究结果表明：婴儿对自我形象的认识要经历游戏伙伴阶段、退缩阶段、自我认识出现三个阶段。</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24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个月的婴儿几乎都会利用镜子的映像去抹掉不属于自己的“红点”。</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我国学者刘金花（</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1993</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）也重复了这个研究，发现</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18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24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个月大的婴儿借助镜子立即去摸自己鼻子的人数迅速增加，在有无自我意识问题上出现了质的飞跃。</a:t>
            </a:r>
            <a:endParaRPr lang="zh-CN" altLang="en-US" sz="9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493462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8"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3" grpId="0" animBg="1"/>
      <p:bldP spid="13" grpId="0"/>
      <p:bldP spid="18" grpId="0"/>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4B880453-400E-4913-A0C2-0BB3A78D206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9" name="Freeform 53"/>
          <p:cNvSpPr/>
          <p:nvPr>
            <p:custDataLst>
              <p:tags r:id="rId1"/>
            </p:custDataLst>
          </p:nvPr>
        </p:nvSpPr>
        <p:spPr bwMode="auto">
          <a:xfrm rot="5400000">
            <a:off x="5339341" y="3204412"/>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38085" y="145121"/>
            <a:ext cx="1248524" cy="952159"/>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502552" y="370894"/>
            <a:ext cx="7131695"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200" cap="small" dirty="0">
                <a:solidFill>
                  <a:srgbClr val="5D9D2F"/>
                </a:solidFill>
                <a:latin typeface="华文新魏" panose="02010800040101010101" pitchFamily="2" charset="-122"/>
                <a:ea typeface="华文新魏" panose="02010800040101010101" pitchFamily="2" charset="-122"/>
              </a:rPr>
              <a:t>三、自我意识发展阶段</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671017" y="1433727"/>
            <a:ext cx="11129215" cy="4401205"/>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（一）自我感觉的发展阶段（</a:t>
            </a:r>
            <a:r>
              <a:rPr lang="en-US" altLang="zh-CN" sz="2000" dirty="0">
                <a:solidFill>
                  <a:srgbClr val="FF0000"/>
                </a:solidFill>
                <a:latin typeface="华文新魏" panose="02010800040101010101" pitchFamily="2" charset="-122"/>
                <a:ea typeface="华文新魏" panose="02010800040101010101" pitchFamily="2" charset="-122"/>
              </a:rPr>
              <a:t>1 </a:t>
            </a:r>
            <a:r>
              <a:rPr lang="zh-CN" altLang="en-US" sz="2000" dirty="0">
                <a:solidFill>
                  <a:srgbClr val="FF0000"/>
                </a:solidFill>
                <a:latin typeface="华文新魏" panose="02010800040101010101" pitchFamily="2" charset="-122"/>
                <a:ea typeface="华文新魏" panose="02010800040101010101" pitchFamily="2" charset="-122"/>
              </a:rPr>
              <a:t>岁前）</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儿童由</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岁前的“物我不分”，即不能把自己作为一个主体同周围的客体区分开，到知道手脚是自己身体的一部分，是自我意识的最初级形式，即自我感觉阶段。</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（二）自我形象知觉的发展（</a:t>
            </a:r>
            <a:r>
              <a:rPr lang="en-US" altLang="zh-CN" sz="2000" dirty="0">
                <a:solidFill>
                  <a:srgbClr val="FF0000"/>
                </a:solidFill>
                <a:latin typeface="华文新魏" panose="02010800040101010101" pitchFamily="2" charset="-122"/>
                <a:ea typeface="华文新魏" panose="02010800040101010101" pitchFamily="2" charset="-122"/>
              </a:rPr>
              <a:t>1 </a:t>
            </a:r>
            <a:r>
              <a:rPr lang="zh-CN" altLang="en-US" sz="2000" dirty="0">
                <a:solidFill>
                  <a:srgbClr val="FF0000"/>
                </a:solidFill>
                <a:latin typeface="华文新魏" panose="02010800040101010101" pitchFamily="2" charset="-122"/>
                <a:ea typeface="华文新魏" panose="02010800040101010101" pitchFamily="2" charset="-122"/>
              </a:rPr>
              <a:t>～ </a:t>
            </a:r>
            <a:r>
              <a:rPr lang="en-US" altLang="zh-CN" sz="2000" dirty="0">
                <a:solidFill>
                  <a:srgbClr val="FF0000"/>
                </a:solidFill>
                <a:latin typeface="华文新魏" panose="02010800040101010101" pitchFamily="2" charset="-122"/>
                <a:ea typeface="华文新魏" panose="02010800040101010101" pitchFamily="2" charset="-122"/>
              </a:rPr>
              <a:t>2 </a:t>
            </a:r>
            <a:r>
              <a:rPr lang="zh-CN" altLang="en-US" sz="2000" dirty="0">
                <a:solidFill>
                  <a:srgbClr val="FF0000"/>
                </a:solidFill>
                <a:latin typeface="华文新魏" panose="02010800040101010101" pitchFamily="2" charset="-122"/>
                <a:ea typeface="华文新魏" panose="02010800040101010101" pitchFamily="2" charset="-122"/>
              </a:rPr>
              <a:t>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这个阶段的孩子已经可以“物我分开”。如孩子会叫妈妈，表明已经把自己作为一个独立的个体来看待了，更重要的是，孩子在</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15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个月以后已开始知道自己的形象。</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（三）自我意识的萌芽（</a:t>
            </a:r>
            <a:r>
              <a:rPr lang="en-US" altLang="zh-CN" sz="2000" dirty="0">
                <a:solidFill>
                  <a:srgbClr val="FF0000"/>
                </a:solidFill>
                <a:latin typeface="华文新魏" panose="02010800040101010101" pitchFamily="2" charset="-122"/>
                <a:ea typeface="华文新魏" panose="02010800040101010101" pitchFamily="2" charset="-122"/>
              </a:rPr>
              <a:t>2 </a:t>
            </a:r>
            <a:r>
              <a:rPr lang="zh-CN" altLang="en-US" sz="2000" dirty="0">
                <a:solidFill>
                  <a:srgbClr val="FF0000"/>
                </a:solidFill>
                <a:latin typeface="华文新魏" panose="02010800040101010101" pitchFamily="2" charset="-122"/>
                <a:ea typeface="华文新魏" panose="02010800040101010101" pitchFamily="2" charset="-122"/>
              </a:rPr>
              <a:t>～ </a:t>
            </a:r>
            <a:r>
              <a:rPr lang="en-US" altLang="zh-CN" sz="2000" dirty="0">
                <a:solidFill>
                  <a:srgbClr val="FF0000"/>
                </a:solidFill>
                <a:latin typeface="华文新魏" panose="02010800040101010101" pitchFamily="2" charset="-122"/>
                <a:ea typeface="华文新魏" panose="02010800040101010101" pitchFamily="2" charset="-122"/>
              </a:rPr>
              <a:t>3 </a:t>
            </a:r>
            <a:r>
              <a:rPr lang="zh-CN" altLang="en-US" sz="2000" dirty="0">
                <a:solidFill>
                  <a:srgbClr val="FF0000"/>
                </a:solidFill>
                <a:latin typeface="华文新魏" panose="02010800040101010101" pitchFamily="2" charset="-122"/>
                <a:ea typeface="华文新魏" panose="02010800040101010101" pitchFamily="2" charset="-122"/>
              </a:rPr>
              <a:t>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自我意识的真正出现，是和儿童言语的发展相联系的，正确地使用第一人称“我”是自我意识萌芽的最重要的标志。当学前儿童能准确使用“我”来表达愿望时，这标志着儿童的自我意识产生。</a:t>
            </a:r>
          </a:p>
          <a:p>
            <a:pPr defTabSz="914217"/>
            <a:endParaRPr lang="en-US" altLang="zh-CN" dirty="0">
              <a:solidFill>
                <a:srgbClr val="FF0000"/>
              </a:solidFill>
              <a:latin typeface="华文新魏" panose="02010800040101010101" pitchFamily="2" charset="-122"/>
              <a:ea typeface="华文新魏" panose="02010800040101010101" pitchFamily="2" charset="-122"/>
            </a:endParaRPr>
          </a:p>
          <a:p>
            <a:pPr defTabSz="914217"/>
            <a:r>
              <a:rPr lang="zh-CN" altLang="en-US" dirty="0">
                <a:solidFill>
                  <a:srgbClr val="FF0000"/>
                </a:solidFill>
                <a:latin typeface="华文新魏" panose="02010800040101010101" pitchFamily="2" charset="-122"/>
                <a:ea typeface="华文新魏" panose="02010800040101010101" pitchFamily="2" charset="-122"/>
              </a:rPr>
              <a:t>（四）自我意识各方面的发展（</a:t>
            </a:r>
            <a:r>
              <a:rPr lang="en-US" altLang="zh-CN" dirty="0">
                <a:solidFill>
                  <a:srgbClr val="FF0000"/>
                </a:solidFill>
                <a:latin typeface="华文新魏" panose="02010800040101010101" pitchFamily="2" charset="-122"/>
                <a:ea typeface="华文新魏" panose="02010800040101010101" pitchFamily="2" charset="-122"/>
              </a:rPr>
              <a:t>3 </a:t>
            </a:r>
            <a:r>
              <a:rPr lang="zh-CN" altLang="en-US" dirty="0">
                <a:solidFill>
                  <a:srgbClr val="FF0000"/>
                </a:solidFill>
                <a:latin typeface="华文新魏" panose="02010800040101010101" pitchFamily="2" charset="-122"/>
                <a:ea typeface="华文新魏" panose="02010800040101010101" pitchFamily="2" charset="-122"/>
              </a:rPr>
              <a:t>岁后）</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认识到自己是独立个体后，学前儿童逐渐开始了对自己的简单的评价；进入学前儿童期，孩子的自我评价逐渐发展起来，同时，自我体验、自我控制开始发展。</a:t>
            </a:r>
            <a:endPar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39873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3"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8156943A-1D3D-4D23-A8A6-722AAB5AAB7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03" y="5491163"/>
            <a:ext cx="12192000" cy="1368490"/>
          </a:xfrm>
          <a:prstGeom prst="rect">
            <a:avLst/>
          </a:prstGeom>
        </p:spPr>
      </p:pic>
      <p:sp>
        <p:nvSpPr>
          <p:cNvPr id="9" name="Freeform 53"/>
          <p:cNvSpPr/>
          <p:nvPr>
            <p:custDataLst>
              <p:tags r:id="rId1"/>
            </p:custDataLst>
          </p:nvPr>
        </p:nvSpPr>
        <p:spPr bwMode="auto">
          <a:xfrm rot="5400000">
            <a:off x="5221494" y="3019575"/>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38254" y="134768"/>
            <a:ext cx="1240403" cy="954561"/>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76342" y="312168"/>
            <a:ext cx="7131695"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200" cap="small" dirty="0">
                <a:solidFill>
                  <a:srgbClr val="5D9D2F"/>
                </a:solidFill>
                <a:latin typeface="华文新魏" panose="02010800040101010101" pitchFamily="2" charset="-122"/>
                <a:ea typeface="华文新魏" panose="02010800040101010101" pitchFamily="2" charset="-122"/>
              </a:rPr>
              <a:t>四、自我意识的心理结构</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628837" y="1459550"/>
            <a:ext cx="11208230" cy="4493538"/>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（一）自我认识</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自我意识（狭义的自我意识）的首要成分是自我认识。自我认识包括自我观察、自我分析和自我评价</a:t>
            </a:r>
            <a:r>
              <a:rPr lang="zh-CN" altLang="en-US" sz="2000" dirty="0">
                <a:solidFill>
                  <a:srgbClr val="FF0000"/>
                </a:solidFill>
                <a:latin typeface="华文新魏" panose="02010800040101010101" pitchFamily="2" charset="-122"/>
                <a:ea typeface="华文新魏" panose="02010800040101010101" pitchFamily="2" charset="-122"/>
              </a:rPr>
              <a:t>。</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en-US" altLang="zh-CN" sz="2000" dirty="0">
                <a:solidFill>
                  <a:srgbClr val="FF0000"/>
                </a:solidFill>
                <a:latin typeface="华文新魏" panose="02010800040101010101" pitchFamily="2" charset="-122"/>
                <a:ea typeface="华文新魏" panose="02010800040101010101" pitchFamily="2" charset="-122"/>
              </a:rPr>
              <a:t>1. </a:t>
            </a:r>
            <a:r>
              <a:rPr lang="zh-CN" altLang="en-US" sz="2000" dirty="0">
                <a:solidFill>
                  <a:srgbClr val="FF0000"/>
                </a:solidFill>
                <a:latin typeface="华文新魏" panose="02010800040101010101" pitchFamily="2" charset="-122"/>
                <a:ea typeface="华文新魏" panose="02010800040101010101" pitchFamily="2" charset="-122"/>
              </a:rPr>
              <a:t>自我观察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自己是观察的主体和客体，也就是自己观察自己的心理活动。“吾日三省吾身”，这里的“省”就是观察的意思。</a:t>
            </a:r>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en-US" altLang="zh-CN" sz="2000" dirty="0">
                <a:solidFill>
                  <a:srgbClr val="FF0000"/>
                </a:solidFill>
                <a:latin typeface="华文新魏" panose="02010800040101010101" pitchFamily="2" charset="-122"/>
                <a:ea typeface="华文新魏" panose="02010800040101010101" pitchFamily="2" charset="-122"/>
              </a:rPr>
              <a:t>2. </a:t>
            </a:r>
            <a:r>
              <a:rPr lang="zh-CN" altLang="en-US" sz="2000" dirty="0">
                <a:solidFill>
                  <a:srgbClr val="FF0000"/>
                </a:solidFill>
                <a:latin typeface="华文新魏" panose="02010800040101010101" pitchFamily="2" charset="-122"/>
                <a:ea typeface="华文新魏" panose="02010800040101010101" pitchFamily="2" charset="-122"/>
              </a:rPr>
              <a:t>自我分析</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自己把从自身的思想与行为所观察到的情况加以分析、综合，在此基础上概括出自己个性品质中的本质特点，找出区别于他人的主要特征。</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en-US" altLang="zh-CN" sz="2000" dirty="0">
                <a:solidFill>
                  <a:srgbClr val="FF0000"/>
                </a:solidFill>
                <a:latin typeface="华文新魏" panose="02010800040101010101" pitchFamily="2" charset="-122"/>
                <a:ea typeface="华文新魏" panose="02010800040101010101" pitchFamily="2" charset="-122"/>
              </a:rPr>
              <a:t>3. </a:t>
            </a:r>
            <a:r>
              <a:rPr lang="zh-CN" altLang="en-US" sz="2000" dirty="0">
                <a:solidFill>
                  <a:srgbClr val="FF0000"/>
                </a:solidFill>
                <a:latin typeface="华文新魏" panose="02010800040101010101" pitchFamily="2" charset="-122"/>
                <a:ea typeface="华文新魏" panose="02010800040101010101" pitchFamily="2" charset="-122"/>
              </a:rPr>
              <a:t>自我评价</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我评价建立在自我观察和自我分析的基础之上，是对自己的能力、品德及其他方面的社会价值的判断。自我评价将随着年龄的发展而发展，两岁儿童开始产生自我形象意识，能够把主体与客体分开，在人际交往中，以及在与他人的比较过程中学会自我评价。</a:t>
            </a:r>
            <a:endParaRPr lang="zh-CN" altLang="en-US" sz="140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19237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 grpId="0" animBg="1"/>
      <p:bldP spid="13"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036A03ED-D102-4159-B604-81337E271D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64797" y="3315597"/>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30415" y="489854"/>
            <a:ext cx="5816444" cy="2985433"/>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（二）自我体验</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我体验是指自己对自己怀有一种情绪体验，也就是主观的我对客观的我所持有的一种情绪体验。如自尊、自信、自卑、自责、自爱等都是自我体验。自我体验反映了主体我的需要与客体我的现实之间的关系，如果客体我满足了主体我的需要，就会产生肯定的自我体验，为自我满足；否则，就会产生否定的自我体验，为自我责备。自我体验的内容很丰富，主要有自我感受、自爱、自尊感、自信感、成功感和失败感，等等。</a:t>
            </a:r>
          </a:p>
          <a:p>
            <a:pPr defTabSz="914217"/>
            <a:endPar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5" name="矩形 4"/>
          <p:cNvSpPr/>
          <p:nvPr/>
        </p:nvSpPr>
        <p:spPr>
          <a:xfrm>
            <a:off x="5966129" y="3315597"/>
            <a:ext cx="6096000" cy="2677656"/>
          </a:xfrm>
          <a:prstGeom prst="rect">
            <a:avLst/>
          </a:prstGeom>
        </p:spPr>
        <p:txBody>
          <a:bodyPr>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（三）自我监控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我控制是个体对自身的心理与行为的主动掌握，是个体不受外界因素的影响，自觉地选择控制自己的情感和行为，从而保证目标的实现。它不仅是人类个体意志的体现，也是个体完成任务、成功地适应社会的必要条件。自我控制，简称自制，是自我调控的主要方面，是指在没有外界指导和影响的情况下，个体维持其行为历程以达到某一特定目的的过程，是个体行为由不自觉到自觉的发展过程。学前儿童的自我监控主要包括自制力、自觉性和坚持性。</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9" name="矩形 8">
            <a:extLst>
              <a:ext uri="{FF2B5EF4-FFF2-40B4-BE49-F238E27FC236}">
                <a16:creationId xmlns:a16="http://schemas.microsoft.com/office/drawing/2014/main" id="{86BF7783-E7EC-4E25-8371-BA64DBB9C783}"/>
              </a:ext>
            </a:extLst>
          </p:cNvPr>
          <p:cNvSpPr/>
          <p:nvPr/>
        </p:nvSpPr>
        <p:spPr>
          <a:xfrm>
            <a:off x="6608274" y="181448"/>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1589384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5DF37F9-3717-48CC-A97F-9B854971BA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6" name="五边形 5"/>
          <p:cNvSpPr/>
          <p:nvPr/>
        </p:nvSpPr>
        <p:spPr>
          <a:xfrm>
            <a:off x="0" y="724308"/>
            <a:ext cx="6933537" cy="496205"/>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347004" y="-1"/>
            <a:ext cx="3554233" cy="2941983"/>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8658969" y="119174"/>
            <a:ext cx="2773565" cy="3005690"/>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23642" y="724308"/>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五、学前儿童自我意识各部分的发展特点</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67652" y="1470990"/>
            <a:ext cx="5816444" cy="1846659"/>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（一）自我认识的发展特点</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zh-CN" altLang="en-US" dirty="0">
                <a:solidFill>
                  <a:srgbClr val="00B0F0"/>
                </a:solidFill>
                <a:latin typeface="华文新魏" panose="02010800040101010101" pitchFamily="2" charset="-122"/>
                <a:ea typeface="华文新魏" panose="02010800040101010101" pitchFamily="2" charset="-122"/>
              </a:rPr>
              <a:t>学前儿童对自己身体的认识需要经过五个阶段</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：①不能意识到自己的存在；②认识到自己身体各部分；③能认识到自己的整体形象；④意识到身体内部状态；⑤能将</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名字与身体联系在一起。</a:t>
            </a:r>
          </a:p>
        </p:txBody>
      </p:sp>
      <p:sp>
        <p:nvSpPr>
          <p:cNvPr id="5" name="矩形 4"/>
          <p:cNvSpPr/>
          <p:nvPr/>
        </p:nvSpPr>
        <p:spPr>
          <a:xfrm>
            <a:off x="567652" y="3499693"/>
            <a:ext cx="10833273" cy="2585323"/>
          </a:xfrm>
          <a:prstGeom prst="rect">
            <a:avLst/>
          </a:prstGeom>
        </p:spPr>
        <p:txBody>
          <a:bodyPr wrap="square">
            <a:spAutoFit/>
          </a:bodyPr>
          <a:lstStyle/>
          <a:p>
            <a:pPr defTabSz="914217"/>
            <a:r>
              <a:rPr lang="zh-CN" altLang="en-US" dirty="0">
                <a:solidFill>
                  <a:srgbClr val="00B0F0"/>
                </a:solidFill>
                <a:latin typeface="华文新魏" panose="02010800040101010101" pitchFamily="2" charset="-122"/>
                <a:ea typeface="华文新魏" panose="02010800040101010101" pitchFamily="2" charset="-122"/>
              </a:rPr>
              <a:t>学前儿童对动作的意识主要表现在</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：①区分动作和</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动作对象。例如，踢球，球会向前滚，感受到自己的力量后，会主动踢球，拍打东西等；②出现了最初的独立性。在许多场合下，婴幼儿拒绝成人的帮助，总是说“我要自己来”。这表明儿童已经开始意识到由自己发出的某种动作。</a:t>
            </a:r>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zh-CN" altLang="en-US" dirty="0">
                <a:solidFill>
                  <a:srgbClr val="00B0F0"/>
                </a:solidFill>
                <a:latin typeface="华文新魏" panose="02010800040101010101" pitchFamily="2" charset="-122"/>
                <a:ea typeface="华文新魏" panose="02010800040101010101" pitchFamily="2" charset="-122"/>
              </a:rPr>
              <a:t>学前儿童对自己心理活动的认识</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更难、更滞后。从</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岁左右开始，出现了对自己内心活动的意识。随着年龄的增长，儿童开始会正确地使用代词“我”，这意味着儿</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童成为主体，意识到自己是各种行动和心理活动的主体。</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4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岁以后开始出现对自己认识活动和语言的意识，并在活动中运用一定的方法。</a:t>
            </a:r>
            <a:endPar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81029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4" grpId="0" animBg="1"/>
      <p:bldP spid="13" grpId="0"/>
      <p:bldP spid="18"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第一节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4207461" y="2414667"/>
            <a:ext cx="3569382"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情绪情感概述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4E4631A0-E69A-447E-A7E7-D66EFEB039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6" name="矩形 5"/>
          <p:cNvSpPr/>
          <p:nvPr/>
        </p:nvSpPr>
        <p:spPr>
          <a:xfrm>
            <a:off x="-12615" y="-19776"/>
            <a:ext cx="3697357"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195670" y="2170707"/>
            <a:ext cx="3310855" cy="2477034"/>
          </a:xfrm>
          <a:prstGeom prst="rect">
            <a:avLst/>
          </a:prstGeom>
          <a:blipFill dpi="0" rotWithShape="1">
            <a:blip r:embed="rId4"/>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067528" y="568476"/>
            <a:ext cx="7612938" cy="5539978"/>
          </a:xfrm>
          <a:prstGeom prst="rect">
            <a:avLst/>
          </a:prstGeom>
          <a:noFill/>
        </p:spPr>
        <p:txBody>
          <a:bodyPr wrap="square" rtlCol="0">
            <a:spAutoFit/>
          </a:bodyPr>
          <a:lstStyle/>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从依从性的评价发展到自己独立评价</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学前儿童初期，学前儿童的自我评价往往只是成人评价的简单再现，经常是不假思索地将成人对自己的评价纳入自我评价体系之中。</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从对局部的评价发展到较全面的评价</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学前儿童的自我评价是一个逐步发展的过程，刚开始学前儿童只能片面地、局部地、零碎地进行自我评价，随着年龄的发展，逐渐学会比较全面、整体地进行评价。</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从对外部行为的评价向对内心品质的评价过渡</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最初，学前儿童的自我评价比较明显地表现为对自己外部行为做出评价，但不能对自己的内在品质做出评价，只有极少数大班学前儿童在自我评价中能涉及内在品质，但仍属于过渡的中间状态，还不是真正地对内在品质进行的自我评价。</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从具有强烈情绪色彩的评价发展到根据简单的行为规则的理智评价</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学前儿童的评价常常带有强烈的主观情绪性，他们往往不是从事物的客观性角度评价，而是以自己的情绪体验、情感好恶作为评价的依据。</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5. </a:t>
            </a:r>
            <a:r>
              <a:rPr lang="zh-CN" altLang="en-US" dirty="0">
                <a:solidFill>
                  <a:srgbClr val="00B0F0"/>
                </a:solidFill>
                <a:latin typeface="华文新魏" panose="02010800040101010101" pitchFamily="2" charset="-122"/>
                <a:ea typeface="华文新魏" panose="02010800040101010101" pitchFamily="2" charset="-122"/>
              </a:rPr>
              <a:t>从笼统不分化的评价到比较具体细致的评价</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学前儿童的自我评价是简单的、笼统的、不分化的，只有较少的学前儿童具有分化的评价能力。当你问他哪些地方表明他是个好孩子时，多数学前儿童不知道怎么回答。</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195670" y="884615"/>
            <a:ext cx="3057247" cy="954107"/>
          </a:xfrm>
          <a:prstGeom prst="rect">
            <a:avLst/>
          </a:prstGeom>
        </p:spPr>
        <p:txBody>
          <a:bodyPr wrap="none">
            <a:spAutoFit/>
          </a:bodyPr>
          <a:lstStyle/>
          <a:p>
            <a:pPr defTabSz="914217"/>
            <a:r>
              <a:rPr lang="zh-CN" altLang="en-US" sz="2800" dirty="0">
                <a:solidFill>
                  <a:srgbClr val="FF0000"/>
                </a:solidFill>
                <a:latin typeface="华文新魏" panose="02010800040101010101" pitchFamily="2" charset="-122"/>
                <a:ea typeface="华文新魏" panose="02010800040101010101" pitchFamily="2" charset="-122"/>
              </a:rPr>
              <a:t>（二）自我评价的</a:t>
            </a:r>
            <a:endParaRPr lang="en-US" altLang="zh-CN" sz="2800" dirty="0">
              <a:solidFill>
                <a:srgbClr val="FF0000"/>
              </a:solidFill>
              <a:latin typeface="华文新魏" panose="02010800040101010101" pitchFamily="2" charset="-122"/>
              <a:ea typeface="华文新魏" panose="02010800040101010101" pitchFamily="2" charset="-122"/>
            </a:endParaRPr>
          </a:p>
          <a:p>
            <a:pPr defTabSz="914217"/>
            <a:r>
              <a:rPr lang="en-US" altLang="zh-CN" sz="2800" dirty="0">
                <a:solidFill>
                  <a:srgbClr val="FF0000"/>
                </a:solidFill>
                <a:latin typeface="华文新魏" panose="02010800040101010101" pitchFamily="2" charset="-122"/>
                <a:ea typeface="华文新魏" panose="02010800040101010101" pitchFamily="2" charset="-122"/>
              </a:rPr>
              <a:t>            </a:t>
            </a:r>
            <a:r>
              <a:rPr lang="zh-CN" altLang="en-US" sz="2800" dirty="0">
                <a:solidFill>
                  <a:srgbClr val="FF0000"/>
                </a:solidFill>
                <a:latin typeface="华文新魏" panose="02010800040101010101" pitchFamily="2" charset="-122"/>
                <a:ea typeface="华文新魏" panose="02010800040101010101" pitchFamily="2" charset="-122"/>
              </a:rPr>
              <a:t>发展特点</a:t>
            </a:r>
          </a:p>
        </p:txBody>
      </p:sp>
    </p:spTree>
    <p:extLst>
      <p:ext uri="{BB962C8B-B14F-4D97-AF65-F5344CB8AC3E}">
        <p14:creationId xmlns:p14="http://schemas.microsoft.com/office/powerpoint/2010/main" val="2063699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6"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421C0070-8A5C-4F5A-B8D4-0C2D492B96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96738" y="629894"/>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19163" y="4027931"/>
            <a:ext cx="5019529" cy="2616101"/>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（三）自我体验的发展特点</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自我体验发生于四岁左右，随着年龄的增长逐渐发展，其自我体验的发展与自我意识的发展总趋势基本一致。其发展的趋势和主要特点是：①从初步的内心体验发展到较强烈的内心体验；②从受暗示性的体验发展到独立的体验。</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5902518" y="533946"/>
            <a:ext cx="6096000" cy="2308324"/>
          </a:xfrm>
          <a:prstGeom prst="rect">
            <a:avLst/>
          </a:prstGeom>
        </p:spPr>
        <p:txBody>
          <a:bodyPr>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（四）自我监控的发展特点</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自我意识发展的另一个重要标志是个体不仅能认识和正确评价自己，而且在一定程度上能够自觉控制和调节自己的行为。学前儿童自我控制发展的主要特点是：①从主要受他人控制发展到自我控制；②从不会自我控制发展到使用控制策略；③儿童自我控制的发展受父母控制特征的影响。</a:t>
            </a:r>
            <a:endParaRPr lang="zh-CN" altLang="en-US" sz="2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9" name="矩形 8">
            <a:extLst>
              <a:ext uri="{FF2B5EF4-FFF2-40B4-BE49-F238E27FC236}">
                <a16:creationId xmlns:a16="http://schemas.microsoft.com/office/drawing/2014/main" id="{86BF7783-E7EC-4E25-8371-BA64DBB9C783}"/>
              </a:ext>
            </a:extLst>
          </p:cNvPr>
          <p:cNvSpPr/>
          <p:nvPr/>
        </p:nvSpPr>
        <p:spPr>
          <a:xfrm>
            <a:off x="6573512" y="3127031"/>
            <a:ext cx="4562653" cy="2937689"/>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262166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C4A30D3-A44F-42F1-9DDD-32A05F0B32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3595"/>
            <a:ext cx="12192000" cy="1368490"/>
          </a:xfrm>
          <a:prstGeom prst="rect">
            <a:avLst/>
          </a:prstGeom>
        </p:spPr>
      </p:pic>
      <p:sp>
        <p:nvSpPr>
          <p:cNvPr id="11" name="Freeform 53"/>
          <p:cNvSpPr/>
          <p:nvPr>
            <p:custDataLst>
              <p:tags r:id="rId1"/>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 name="五边形 5"/>
          <p:cNvSpPr/>
          <p:nvPr/>
        </p:nvSpPr>
        <p:spPr>
          <a:xfrm>
            <a:off x="2204" y="284020"/>
            <a:ext cx="5955527" cy="603070"/>
          </a:xfrm>
          <a:prstGeom prst="homePlate">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60872" y="3241758"/>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23762" y="337453"/>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7030A0"/>
                </a:solidFill>
                <a:latin typeface="华文新魏" panose="02010800040101010101" pitchFamily="2" charset="-122"/>
                <a:ea typeface="华文新魏" panose="02010800040101010101" pitchFamily="2" charset="-122"/>
              </a:rPr>
              <a:t>六、学前儿童自我意识的培养</a:t>
            </a:r>
            <a:endParaRPr lang="en-US" sz="2799" cap="small" dirty="0">
              <a:solidFill>
                <a:srgbClr val="7030A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29002" y="1118100"/>
            <a:ext cx="5275450" cy="2123658"/>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（一）给儿童充分的尊重和良好的教育，帮助他们形成正确的自我概念</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学前儿童往往以成人的评价为依据来评价自己。父母和教师对学前儿童的评价往往会影响学前儿童自我概念的形成和发展。成人对学前儿童进行评价时要注意进行恰当的评价，尽量少进行消极的评价。</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289483" y="1118100"/>
            <a:ext cx="5364702" cy="4678204"/>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（二）多创造机会，让学前儿童体验到成功，培养其自信心</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当学前儿童从事某项活动后自我感到成功，自信心也随之建立。反之，如果经常遭受失败和挫折，自我否定也就越来越多。因此，成人在组织开展各种活动时要对每</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个儿童设定有层次的目标，使每个儿童都能体验到成功感。</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（三）给儿童提供有效的训练，提高其自我控制能力</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培养儿童的自我控制能力包括两种相反相成的机能，即发动和维持一种有目的的、指向性的行动，抑制一种合意的、但不符合社会要求的行为。成人应使儿童获得丰富的社会生活经验，并逐年提出更高的要求，使其学会适度的自我控制。</a:t>
            </a:r>
            <a:endParaRPr lang="zh-CN" altLang="en-US" sz="120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72052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3" grpId="0" animBg="1"/>
      <p:bldP spid="13" grpId="0"/>
      <p:bldP spid="18"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自我意识">
            <a:hlinkClick r:id="" action="ppaction://media"/>
            <a:extLst>
              <a:ext uri="{FF2B5EF4-FFF2-40B4-BE49-F238E27FC236}">
                <a16:creationId xmlns:a16="http://schemas.microsoft.com/office/drawing/2014/main" id="{5E386465-4AC2-4C1D-AA7C-E1E5481DE3F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086761" y="1373659"/>
            <a:ext cx="8346603" cy="4624469"/>
          </a:xfrm>
          <a:prstGeom prst="rect">
            <a:avLst/>
          </a:prstGeom>
        </p:spPr>
      </p:pic>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spTree>
    <p:extLst>
      <p:ext uri="{BB962C8B-B14F-4D97-AF65-F5344CB8AC3E}">
        <p14:creationId xmlns:p14="http://schemas.microsoft.com/office/powerpoint/2010/main" val="304043958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867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3633954" y="2106930"/>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5485147"/>
            <a:ext cx="12192000" cy="1368490"/>
          </a:xfrm>
          <a:prstGeom prst="rect">
            <a:avLst/>
          </a:prstGeom>
        </p:spPr>
      </p:pic>
      <p:sp>
        <p:nvSpPr>
          <p:cNvPr id="6" name="剪去对角的矩形 5"/>
          <p:cNvSpPr/>
          <p:nvPr/>
        </p:nvSpPr>
        <p:spPr>
          <a:xfrm>
            <a:off x="6053666" y="2897147"/>
            <a:ext cx="5978993" cy="3207320"/>
          </a:xfrm>
          <a:prstGeom prst="snip2Diag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5" name="剪去对角的矩形 4"/>
          <p:cNvSpPr/>
          <p:nvPr/>
        </p:nvSpPr>
        <p:spPr>
          <a:xfrm>
            <a:off x="307813" y="254000"/>
            <a:ext cx="5831875" cy="2316237"/>
          </a:xfrm>
          <a:prstGeom prst="snip2Diag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552395" y="289210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756546" y="472854"/>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 一、什么是个性</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628196" y="1215158"/>
            <a:ext cx="5425470" cy="1015428"/>
          </a:xfrm>
          <a:prstGeom prst="rect">
            <a:avLst/>
          </a:prstGeom>
          <a:noFill/>
        </p:spPr>
        <p:txBody>
          <a:bodyPr wrap="square" rtlCol="0">
            <a:spAutoFit/>
          </a:bodyPr>
          <a:lstStyle/>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心理学的个性则是指一个人全部心理活动的总和，是一个人比较稳定、具有一定倾向性的各种心理特点或品质的独特结合。</a:t>
            </a:r>
            <a:endParaRPr lang="zh-CN" altLang="en-US" sz="105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4" name="Copyright Notice">
            <a:extLst>
              <a:ext uri="{FF2B5EF4-FFF2-40B4-BE49-F238E27FC236}">
                <a16:creationId xmlns:a16="http://schemas.microsoft.com/office/drawing/2014/main" id="{3B914787-F04F-4D27-A82E-45BF75E1C262}"/>
              </a:ext>
            </a:extLst>
          </p:cNvPr>
          <p:cNvSpPr>
            <a:spLocks/>
          </p:cNvSpPr>
          <p:nvPr/>
        </p:nvSpPr>
        <p:spPr bwMode="auto">
          <a:xfrm>
            <a:off x="6155096" y="2989420"/>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二、个性的基本特点</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5" name="文本框 14">
            <a:extLst>
              <a:ext uri="{FF2B5EF4-FFF2-40B4-BE49-F238E27FC236}">
                <a16:creationId xmlns:a16="http://schemas.microsoft.com/office/drawing/2014/main" id="{DA832E83-1A98-4A55-9BD5-DADAC13DF6FC}"/>
              </a:ext>
            </a:extLst>
          </p:cNvPr>
          <p:cNvSpPr txBox="1"/>
          <p:nvPr/>
        </p:nvSpPr>
        <p:spPr>
          <a:xfrm>
            <a:off x="6139688" y="3550550"/>
            <a:ext cx="5816444" cy="2307790"/>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（一）独特性</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人的个性千差万别，具有独特性，世界上没有两个个性完全相同的人。同时，个性的独特性并不排斥人与人之间的共性。虽然每个人的个性是独特的，但对于同一个民族、同一性别、同一个年龄的人来说，个性中往往存在着一定的共性，都有一些比较普遍的特点。因此，个性是独特性和共同性的统一。</a:t>
            </a:r>
            <a:endParaRPr lang="zh-CN" altLang="en-US" sz="105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6" name="Rectangle 30">
            <a:extLst>
              <a:ext uri="{FF2B5EF4-FFF2-40B4-BE49-F238E27FC236}">
                <a16:creationId xmlns:a16="http://schemas.microsoft.com/office/drawing/2014/main" id="{F1449AA1-E90E-4B78-A0FF-4664FD766319}"/>
              </a:ext>
            </a:extLst>
          </p:cNvPr>
          <p:cNvSpPr/>
          <p:nvPr/>
        </p:nvSpPr>
        <p:spPr>
          <a:xfrm>
            <a:off x="6942291" y="441981"/>
            <a:ext cx="3911976" cy="2128256"/>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59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500"/>
                            </p:stCondLst>
                            <p:childTnLst>
                              <p:par>
                                <p:cTn id="21" presetID="16" presetClass="entr" presetSubtype="2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8" grpId="0"/>
      <p:bldP spid="14" grpId="0"/>
      <p:bldP spid="15" grpId="0"/>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cxnSp>
        <p:nvCxnSpPr>
          <p:cNvPr id="11" name="直接连接符 10"/>
          <p:cNvCxnSpPr/>
          <p:nvPr>
            <p:custDataLst>
              <p:tags r:id="rId1"/>
            </p:custDataLst>
          </p:nvPr>
        </p:nvCxnSpPr>
        <p:spPr>
          <a:xfrm>
            <a:off x="6182039" y="3892412"/>
            <a:ext cx="19256" cy="2367072"/>
          </a:xfrm>
          <a:prstGeom prst="line">
            <a:avLst/>
          </a:prstGeom>
          <a:noFill/>
          <a:ln w="12700" cap="flat" cmpd="sng" algn="ctr">
            <a:solidFill>
              <a:srgbClr val="FFFFFF">
                <a:lumMod val="75000"/>
              </a:srgbClr>
            </a:solidFill>
            <a:prstDash val="dash"/>
            <a:miter lim="800000"/>
          </a:ln>
          <a:effectLst/>
        </p:spPr>
      </p:cxnSp>
      <p:sp>
        <p:nvSpPr>
          <p:cNvPr id="12" name="矩形 11"/>
          <p:cNvSpPr/>
          <p:nvPr>
            <p:custDataLst>
              <p:tags r:id="rId2"/>
            </p:custDataLst>
          </p:nvPr>
        </p:nvSpPr>
        <p:spPr>
          <a:xfrm>
            <a:off x="1" y="467903"/>
            <a:ext cx="6472554" cy="3056315"/>
          </a:xfrm>
          <a:prstGeom prst="rect">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5"/>
          <p:cNvSpPr/>
          <p:nvPr>
            <p:custDataLst>
              <p:tags r:id="rId3"/>
            </p:custDataLst>
          </p:nvPr>
        </p:nvSpPr>
        <p:spPr>
          <a:xfrm>
            <a:off x="6691494" y="1719025"/>
            <a:ext cx="281623" cy="338583"/>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custDataLst>
              <p:tags r:id="rId4"/>
            </p:custDataLst>
          </p:nvPr>
        </p:nvSpPr>
        <p:spPr>
          <a:xfrm>
            <a:off x="292" y="468044"/>
            <a:ext cx="93514" cy="3056335"/>
          </a:xfrm>
          <a:prstGeom prst="rect">
            <a:avLst/>
          </a:pr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594906" y="534858"/>
            <a:ext cx="4811710" cy="2922404"/>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6472554" y="467903"/>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51485" y="954695"/>
            <a:ext cx="5729680" cy="2369880"/>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（二）整体性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性包含着人的心理现象的整体特性，是由各个密切联系的成分所构成的多层次、多水平的统一，是不可分割的。在这个整体中，各个成分相互作用、相互影响、相互依存，使每个人的行为的各方面都体现出统一的特征。一个人的个性体现在心理的各个方面，从一个人行为的一个方面往往可以看到他的个性。</a:t>
            </a:r>
          </a:p>
          <a:p>
            <a:pPr defTabSz="914217"/>
            <a:endParaRPr lang="zh-CN" altLang="en-US" sz="2000" dirty="0">
              <a:solidFill>
                <a:srgbClr val="FF0000"/>
              </a:solidFill>
              <a:latin typeface="华文新魏" panose="02010800040101010101" pitchFamily="2" charset="-122"/>
              <a:ea typeface="华文新魏" panose="02010800040101010101" pitchFamily="2" charset="-122"/>
            </a:endParaRPr>
          </a:p>
        </p:txBody>
      </p:sp>
      <p:sp>
        <p:nvSpPr>
          <p:cNvPr id="6" name="矩形 5"/>
          <p:cNvSpPr/>
          <p:nvPr/>
        </p:nvSpPr>
        <p:spPr>
          <a:xfrm>
            <a:off x="6398422" y="4052927"/>
            <a:ext cx="5791375" cy="1508105"/>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（四）社会性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人的本质是社会性。个性在形成发展中，其本质方面是由个体所处的社会关系决定的。个性特征的形成，与个体所处的社会生活环境及其所受的教育密切联系，具有强烈的社会性，是社会生活的产物。</a:t>
            </a:r>
            <a:endParaRPr lang="zh-CN" altLang="en-US" sz="6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7" name="矩形 6"/>
          <p:cNvSpPr/>
          <p:nvPr/>
        </p:nvSpPr>
        <p:spPr>
          <a:xfrm>
            <a:off x="351485" y="3892412"/>
            <a:ext cx="5456648" cy="2092881"/>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（三）稳定性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人的偶然的行为不能代表他真正的个性，只有一贯的、比较稳定的、在行为中经常表现出来的心理倾向和心理特征才能代表一个人的个性。同时，个性只是相对稳定，并不是一成不变的，复杂的现实生活使个性具有可变性。因此，个性是稳定性与可变性的统一。</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34916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par>
                                <p:cTn id="14" presetID="21" presetClass="entr" presetSubtype="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2000"/>
                                        <p:tgtEl>
                                          <p:spTgt spid="2"/>
                                        </p:tgtEl>
                                      </p:cBhvr>
                                    </p:animEffect>
                                  </p:childTnLst>
                                </p:cTn>
                              </p:par>
                              <p:par>
                                <p:cTn id="17" presetID="21"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2000"/>
                                        <p:tgtEl>
                                          <p:spTgt spid="13"/>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heel(1)">
                                      <p:cBhvr>
                                        <p:cTn id="28" dur="2000"/>
                                        <p:tgtEl>
                                          <p:spTgt spid="14"/>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2000"/>
                                        <p:tgtEl>
                                          <p:spTgt spid="6"/>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1)">
                                      <p:cBhvr>
                                        <p:cTn id="3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3" grpId="0" animBg="1"/>
      <p:bldP spid="4" grpId="0" animBg="1"/>
      <p:bldP spid="16"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681ED7A-96A1-4C20-BC0D-9B8BC6CD7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9" name="Freeform 53"/>
          <p:cNvSpPr/>
          <p:nvPr>
            <p:custDataLst>
              <p:tags r:id="rId1"/>
            </p:custDataLst>
          </p:nvPr>
        </p:nvSpPr>
        <p:spPr bwMode="auto">
          <a:xfrm>
            <a:off x="8757236"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 name="五边形 3"/>
          <p:cNvSpPr/>
          <p:nvPr/>
        </p:nvSpPr>
        <p:spPr>
          <a:xfrm>
            <a:off x="2205" y="434539"/>
            <a:ext cx="5010370" cy="562886"/>
          </a:xfrm>
          <a:prstGeom prst="homePlate">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590991" y="1160224"/>
            <a:ext cx="4473216" cy="2443916"/>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97795" y="434539"/>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三、个性的心理结构</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87425" y="3427347"/>
            <a:ext cx="5816444" cy="2646878"/>
          </a:xfrm>
          <a:prstGeom prst="rect">
            <a:avLst/>
          </a:prstGeom>
          <a:noFill/>
        </p:spPr>
        <p:txBody>
          <a:bodyPr wrap="square" rtlCol="0">
            <a:spAutoFit/>
          </a:bodyPr>
          <a:lstStyle/>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（一）个性倾向性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性倾向性是指人对社会环境的态度和行为的积极特征，包括需要、动机、兴趣、理想、信念、世界观等。个性倾向性是个体的个性结构中最活跃的因素，它是个体进行活动的基本动力，决定着个体对现实的态度、对认识活动的对象的趋向和选择。它是个性系统的动力结构，较少受生理、遗传等先天因素的影响，主要在后天的培养和社会化的过程中形成。</a:t>
            </a:r>
          </a:p>
        </p:txBody>
      </p:sp>
      <p:sp>
        <p:nvSpPr>
          <p:cNvPr id="2" name="矩形 1"/>
          <p:cNvSpPr/>
          <p:nvPr/>
        </p:nvSpPr>
        <p:spPr>
          <a:xfrm>
            <a:off x="6385458" y="997425"/>
            <a:ext cx="5631302" cy="4708981"/>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（二）个性心理特征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性心理特征是指一个人身上一贯地、稳定地表现出来的心理特点，是人的多种心理特点的一种独特结合。因此，它集中地反映了人的心理面貌的独特性。个性心理特征主要包括能力、气质和性格。个性心理特征在个性结构中并非独立存在，它受到个性倾向性的影响和制约。</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（三）自我意识</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自我意识是指个体对自己身心状况的了解，包括自我认识、自我体验、自我监控等方面。自我意识是个性系统的自动调节系统。个性的产生和发展与自我意识的发展密切相关。自我意识的成熟标志着个性的成熟。</a:t>
            </a:r>
            <a:endParaRPr lang="zh-CN" altLang="en-US" sz="8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47232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par>
                                <p:cTn id="14" presetID="14"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3" grpId="0" animBg="1"/>
      <p:bldP spid="13" grpId="0"/>
      <p:bldP spid="18"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9D42018-10CB-4DB3-9096-240DB96A8C1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970" y="5504656"/>
            <a:ext cx="12192000" cy="1368490"/>
          </a:xfrm>
          <a:prstGeom prst="rect">
            <a:avLst/>
          </a:prstGeom>
        </p:spPr>
      </p:pic>
      <p:sp>
        <p:nvSpPr>
          <p:cNvPr id="9" name="任意多边形: 形状 259"/>
          <p:cNvSpPr/>
          <p:nvPr>
            <p:custDataLst>
              <p:tags r:id="rId1"/>
            </p:custDataLst>
          </p:nvPr>
        </p:nvSpPr>
        <p:spPr>
          <a:xfrm flipH="1" flipV="1">
            <a:off x="13970"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1" name="任意多边形: 形状 260"/>
          <p:cNvSpPr/>
          <p:nvPr>
            <p:custDataLst>
              <p:tags r:id="rId2"/>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斜纹 11"/>
          <p:cNvSpPr/>
          <p:nvPr>
            <p:custDataLst>
              <p:tags r:id="rId3"/>
            </p:custDataLst>
          </p:nvPr>
        </p:nvSpPr>
        <p:spPr>
          <a:xfrm rot="8100000">
            <a:off x="-244064" y="53020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4" name="矩形: 圆角 1127"/>
          <p:cNvSpPr/>
          <p:nvPr>
            <p:custDataLst>
              <p:tags r:id="rId4"/>
            </p:custDataLst>
          </p:nvPr>
        </p:nvSpPr>
        <p:spPr>
          <a:xfrm>
            <a:off x="551429" y="1395037"/>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5" name="矩形: 圆角 1128"/>
          <p:cNvSpPr/>
          <p:nvPr>
            <p:custDataLst>
              <p:tags r:id="rId5"/>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6" name="同心圆 262"/>
          <p:cNvSpPr/>
          <p:nvPr>
            <p:custDataLst>
              <p:tags r:id="rId6"/>
            </p:custDataLst>
          </p:nvPr>
        </p:nvSpPr>
        <p:spPr>
          <a:xfrm>
            <a:off x="744052" y="1592527"/>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76984" y="1743022"/>
            <a:ext cx="3870416" cy="3853256"/>
          </a:xfrm>
          <a:prstGeom prst="rect">
            <a:avLst/>
          </a:prstGeom>
          <a:blipFill dpi="0" rotWithShape="1">
            <a:blip r:embed="rId10"/>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40918" y="413967"/>
            <a:ext cx="6966811" cy="61941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600" cap="small" dirty="0">
                <a:solidFill>
                  <a:srgbClr val="5D9D2F"/>
                </a:solidFill>
                <a:latin typeface="华文新魏" panose="02010800040101010101" pitchFamily="2" charset="-122"/>
                <a:ea typeface="华文新魏" panose="02010800040101010101" pitchFamily="2" charset="-122"/>
              </a:rPr>
              <a:t>四、个性形成与发展的意义</a:t>
            </a:r>
            <a:endParaRPr lang="en-US" sz="36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1014661" y="1541467"/>
            <a:ext cx="5345800" cy="4401205"/>
          </a:xfrm>
          <a:prstGeom prst="rect">
            <a:avLst/>
          </a:prstGeom>
          <a:noFill/>
        </p:spPr>
        <p:txBody>
          <a:bodyPr wrap="square" rtlCol="0">
            <a:spAutoFit/>
          </a:bodyPr>
          <a:lstStyle/>
          <a:p>
            <a:pPr defTabSz="914217"/>
            <a:r>
              <a:rPr lang="zh-CN" altLang="en-US" sz="2800" dirty="0">
                <a:solidFill>
                  <a:srgbClr val="000000">
                    <a:lumMod val="65000"/>
                    <a:lumOff val="35000"/>
                  </a:srgbClr>
                </a:solidFill>
                <a:latin typeface="华文新魏" panose="02010800040101010101" pitchFamily="2" charset="-122"/>
                <a:ea typeface="华文新魏" panose="02010800040101010101" pitchFamily="2" charset="-122"/>
              </a:rPr>
              <a:t>学前儿童的一些个性特点对将来的发展有很直接的影响，成为个性进一步发展的前提和基础，该阶段儿童个性发展的好坏直接影响着儿童日后的发展。换句话讲，成年后个体体现出的个性特点，都可以在学前期找到根源。因此，教育者要注意学前儿童良好个性的培养，为儿童的健康成长奠定一个良好的基础。</a:t>
            </a:r>
            <a:endParaRPr lang="zh-CN" altLang="en-US" sz="10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84160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4" grpId="0" animBg="1"/>
      <p:bldP spid="15" grpId="0" animBg="1"/>
      <p:bldP spid="16" grpId="0" animBg="1"/>
      <p:bldP spid="3" grpId="0" animBg="1"/>
      <p:bldP spid="13"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第二节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4207462" y="2414667"/>
            <a:ext cx="4133508"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学前儿童的气质</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4771651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4"/>
  <p:tag name="KSO_WM_TEMPLATE_CATEGORY" val="diagram"/>
  <p:tag name="KSO_WM_TEMPLATE_INDEX" val="30177981"/>
  <p:tag name="KSO_WM_UNIT_LAYERLEVEL" val="1"/>
  <p:tag name="KSO_WM_TAG_VERSION" val="1.0"/>
  <p:tag name="KSO_WM_BEAUTIFY_FLAG" val="#wm#"/>
  <p:tag name="KSO_WM_UNIT_TYPE" val="i"/>
  <p:tag name="KSO_WM_UNIT_INDEX" val="4"/>
  <p:tag name="KSO_WM_UNIT_COLOR_SCHEME_SHAPE_ID" val="30"/>
  <p:tag name="KSO_WM_UNIT_COLOR_SCHEME_PARENT_PAGE" val="0_1"/>
  <p:tag name="KSO_WM_UNIT_DECOLORIZATION" val="1"/>
  <p:tag name="KSO_WM_UNIT_ADJUSTLAYOUT_ID" val="30"/>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4"/>
  <p:tag name="KSO_WM_TEMPLATE_CATEGORY" val="diagram"/>
  <p:tag name="KSO_WM_TEMPLATE_INDEX" val="20185304"/>
  <p:tag name="KSO_WM_UNIT_INDEX" val="4"/>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5"/>
  <p:tag name="KSO_WM_TEMPLATE_CATEGORY" val="diagram"/>
  <p:tag name="KSO_WM_TEMPLATE_INDEX" val="20185304"/>
  <p:tag name="KSO_WM_UNIT_INDEX" val="5"/>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29_1*i*1"/>
  <p:tag name="KSO_WM_TEMPLATE_CATEGORY" val="diagram"/>
  <p:tag name="KSO_WM_TEMPLATE_INDEX" val="20198129"/>
  <p:tag name="KSO_WM_UNIT_LAYERLEVEL" val="1"/>
  <p:tag name="KSO_WM_TAG_VERSION" val="1.0"/>
  <p:tag name="KSO_WM_BEAUTIFY_FLAG" val="#wm#"/>
  <p:tag name="KSO_WM_UNIT_ADJUSTLAYOUT_ID" val="260"/>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1"/>
  <p:tag name="KSO_WM_TEMPLATE_CATEGORY" val="diagram"/>
  <p:tag name="KSO_WM_TEMPLATE_INDEX" val="30177981"/>
  <p:tag name="KSO_WM_UNIT_LAYERLEVEL" val="1_1"/>
  <p:tag name="KSO_WM_TAG_VERSION" val="1.0"/>
  <p:tag name="KSO_WM_BEAUTIFY_FLAG" val="#wm#"/>
  <p:tag name="KSO_WM_UNIT_TYPE" val="h_i"/>
  <p:tag name="KSO_WM_UNIT_INDEX" val="1_1"/>
  <p:tag name="KSO_WM_UNIT_COLOR_SCHEME_SHAPE_ID" val="12"/>
  <p:tag name="KSO_WM_UNIT_COLOR_SCHEME_PARENT_PAGE" val="0_1"/>
  <p:tag name="KSO_WM_UNIT_FOIL_COLOR" val="1"/>
  <p:tag name="KSO_WM_UNIT_ADJUSTLAYOUT_ID" val="12"/>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2"/>
  <p:tag name="KSO_WM_TEMPLATE_CATEGORY" val="diagram"/>
  <p:tag name="KSO_WM_TEMPLATE_INDEX" val="30177981"/>
  <p:tag name="KSO_WM_UNIT_LAYERLEVEL" val="1_1"/>
  <p:tag name="KSO_WM_TAG_VERSION" val="1.0"/>
  <p:tag name="KSO_WM_BEAUTIFY_FLAG" val="#wm#"/>
  <p:tag name="KSO_WM_UNIT_TYPE" val="h_i"/>
  <p:tag name="KSO_WM_UNIT_INDEX" val="1_2"/>
  <p:tag name="KSO_WM_UNIT_COLOR_SCHEME_SHAPE_ID" val="16"/>
  <p:tag name="KSO_WM_UNIT_COLOR_SCHEME_PARENT_PAGE" val="0_1"/>
  <p:tag name="KSO_WM_UNIT_ADJUSTLAYOUT_ID" val="1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2"/>
  <p:tag name="KSO_WM_TEMPLATE_CATEGORY" val="diagram"/>
  <p:tag name="KSO_WM_TEMPLATE_INDEX" val="20185304"/>
  <p:tag name="KSO_WM_UNIT_INDEX" val="2"/>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w"/>
  <p:tag name="KSO_WM_UNIT_INDEX" val="1"/>
  <p:tag name="KSO_WM_UNIT_ID" val="diagram20185304_3*w*1"/>
  <p:tag name="KSO_WM_UNIT_LAYERLEVEL" val="1"/>
  <p:tag name="KSO_WM_UNIT_VALUE" val="3"/>
  <p:tag name="KSO_WM_UNIT_HIGHLIGHT" val="0"/>
  <p:tag name="KSO_WM_UNIT_COMPATIBLE" val="1"/>
  <p:tag name="KSO_WM_UNIT_CLEAR" val="0"/>
  <p:tag name="KSO_WM_BEAUTIFY_FLAG" val="#wm#"/>
  <p:tag name="KSO_WM_TAG_VERSION" val="1.0"/>
  <p:tag name="KSO_WM_UNIT_PRESET_TEXT" val="LOREM"/>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4"/>
  <p:tag name="KSO_WM_TEMPLATE_CATEGORY" val="diagram"/>
  <p:tag name="KSO_WM_TEMPLATE_INDEX" val="20185304"/>
  <p:tag name="KSO_WM_UNIT_INDEX" val="4"/>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5"/>
  <p:tag name="KSO_WM_TEMPLATE_CATEGORY" val="diagram"/>
  <p:tag name="KSO_WM_TEMPLATE_INDEX" val="20185304"/>
  <p:tag name="KSO_WM_UNIT_INDEX" val="5"/>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5"/>
  <p:tag name="KSO_WM_TEMPLATE_CATEGORY" val="diagram"/>
  <p:tag name="KSO_WM_TEMPLATE_INDEX" val="30177981"/>
  <p:tag name="KSO_WM_UNIT_LAYERLEVEL" val="1"/>
  <p:tag name="KSO_WM_TAG_VERSION" val="1.0"/>
  <p:tag name="KSO_WM_BEAUTIFY_FLAG" val="#wm#"/>
  <p:tag name="KSO_WM_UNIT_TYPE" val="i"/>
  <p:tag name="KSO_WM_UNIT_INDEX" val="5"/>
  <p:tag name="KSO_WM_UNIT_COLOR_SCHEME_SHAPE_ID" val="2"/>
  <p:tag name="KSO_WM_UNIT_COLOR_SCHEME_PARENT_PAGE" val="0_1"/>
  <p:tag name="KSO_WM_UNIT_ADJUSTLAYOUT_ID" val="2"/>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2"/>
  <p:tag name="KSO_WM_TEMPLATE_CATEGORY" val="diagram"/>
  <p:tag name="KSO_WM_TEMPLATE_INDEX" val="20185304"/>
  <p:tag name="KSO_WM_UNIT_INDEX" val="2"/>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5304"/>
  <p:tag name="KSO_WM_UNIT_TYPE" val="w"/>
  <p:tag name="KSO_WM_UNIT_INDEX" val="1"/>
  <p:tag name="KSO_WM_UNIT_ID" val="diagram20185304_3*w*1"/>
  <p:tag name="KSO_WM_UNIT_LAYERLEVEL" val="1"/>
  <p:tag name="KSO_WM_UNIT_VALUE" val="3"/>
  <p:tag name="KSO_WM_UNIT_HIGHLIGHT" val="0"/>
  <p:tag name="KSO_WM_UNIT_COMPATIBLE" val="1"/>
  <p:tag name="KSO_WM_UNIT_CLEAR" val="0"/>
  <p:tag name="KSO_WM_BEAUTIFY_FLAG" val="#wm#"/>
  <p:tag name="KSO_WM_TAG_VERSION" val="1.0"/>
  <p:tag name="KSO_WM_UNIT_PRESET_TEXT" val="LOREM"/>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4"/>
  <p:tag name="KSO_WM_TEMPLATE_CATEGORY" val="diagram"/>
  <p:tag name="KSO_WM_TEMPLATE_INDEX" val="20185304"/>
  <p:tag name="KSO_WM_UNIT_INDEX" val="4"/>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5"/>
  <p:tag name="KSO_WM_TEMPLATE_CATEGORY" val="diagram"/>
  <p:tag name="KSO_WM_TEMPLATE_INDEX" val="20185304"/>
  <p:tag name="KSO_WM_UNIT_INDEX" val="5"/>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1"/>
  <p:tag name="KSO_WM_TEMPLATE_CATEGORY" val="diagram"/>
  <p:tag name="KSO_WM_TEMPLATE_INDEX" val="30177981"/>
  <p:tag name="KSO_WM_UNIT_LAYERLEVEL" val="1"/>
  <p:tag name="KSO_WM_TAG_VERSION" val="1.0"/>
  <p:tag name="KSO_WM_BEAUTIFY_FLAG" val="#wm#"/>
  <p:tag name="KSO_WM_UNIT_TYPE" val="i"/>
  <p:tag name="KSO_WM_UNIT_INDEX" val="1"/>
  <p:tag name="KSO_WM_UNIT_COLOR_SCHEME_SHAPE_ID" val="17"/>
  <p:tag name="KSO_WM_UNIT_COLOR_SCHEME_PARENT_PAGE" val="0_1"/>
  <p:tag name="KSO_WM_UNIT_ADJUSTLAYOUT_ID" val="17"/>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1"/>
  <p:tag name="KSO_WM_TEMPLATE_CATEGORY" val="diagram"/>
  <p:tag name="KSO_WM_TEMPLATE_INDEX" val="30177981"/>
  <p:tag name="KSO_WM_UNIT_LAYERLEVEL" val="1_1"/>
  <p:tag name="KSO_WM_TAG_VERSION" val="1.0"/>
  <p:tag name="KSO_WM_BEAUTIFY_FLAG" val="#wm#"/>
  <p:tag name="KSO_WM_UNIT_TYPE" val="h_i"/>
  <p:tag name="KSO_WM_UNIT_INDEX" val="1_1"/>
  <p:tag name="KSO_WM_UNIT_COLOR_SCHEME_SHAPE_ID" val="12"/>
  <p:tag name="KSO_WM_UNIT_COLOR_SCHEME_PARENT_PAGE" val="0_1"/>
  <p:tag name="KSO_WM_UNIT_FOIL_COLOR" val="1"/>
  <p:tag name="KSO_WM_UNIT_ADJUSTLAYOUT_ID" val="12"/>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2"/>
  <p:tag name="KSO_WM_TEMPLATE_CATEGORY" val="diagram"/>
  <p:tag name="KSO_WM_TEMPLATE_INDEX" val="30177981"/>
  <p:tag name="KSO_WM_UNIT_LAYERLEVEL" val="1_1"/>
  <p:tag name="KSO_WM_TAG_VERSION" val="1.0"/>
  <p:tag name="KSO_WM_BEAUTIFY_FLAG" val="#wm#"/>
  <p:tag name="KSO_WM_UNIT_TYPE" val="h_i"/>
  <p:tag name="KSO_WM_UNIT_INDEX" val="1_2"/>
  <p:tag name="KSO_WM_UNIT_COLOR_SCHEME_SHAPE_ID" val="16"/>
  <p:tag name="KSO_WM_UNIT_COLOR_SCHEME_PARENT_PAGE" val="0_1"/>
  <p:tag name="KSO_WM_UNIT_ADJUSTLAYOUT_ID" val="16"/>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5"/>
  <p:tag name="KSO_WM_TEMPLATE_CATEGORY" val="diagram"/>
  <p:tag name="KSO_WM_TEMPLATE_INDEX" val="30177981"/>
  <p:tag name="KSO_WM_UNIT_LAYERLEVEL" val="1"/>
  <p:tag name="KSO_WM_TAG_VERSION" val="1.0"/>
  <p:tag name="KSO_WM_BEAUTIFY_FLAG" val="#wm#"/>
  <p:tag name="KSO_WM_UNIT_TYPE" val="i"/>
  <p:tag name="KSO_WM_UNIT_INDEX" val="5"/>
  <p:tag name="KSO_WM_UNIT_COLOR_SCHEME_SHAPE_ID" val="2"/>
  <p:tag name="KSO_WM_UNIT_COLOR_SCHEME_PARENT_PAGE" val="0_1"/>
  <p:tag name="KSO_WM_UNIT_ADJUSTLAYOUT_ID" val="2"/>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29_1*i*1"/>
  <p:tag name="KSO_WM_TEMPLATE_CATEGORY" val="diagram"/>
  <p:tag name="KSO_WM_TEMPLATE_INDEX" val="20198129"/>
  <p:tag name="KSO_WM_UNIT_LAYERLEVEL" val="1"/>
  <p:tag name="KSO_WM_TAG_VERSION" val="1.0"/>
  <p:tag name="KSO_WM_BEAUTIFY_FLAG" val="#wm#"/>
  <p:tag name="KSO_WM_UNIT_ADJUSTLAYOUT_ID" val="260"/>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7403</Words>
  <Application>Microsoft Office PowerPoint</Application>
  <PresentationFormat>宽屏</PresentationFormat>
  <Paragraphs>377</Paragraphs>
  <Slides>44</Slides>
  <Notes>43</Notes>
  <HiddenSlides>0</HiddenSlides>
  <MMClips>1</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44</vt:i4>
      </vt:variant>
    </vt:vector>
  </HeadingPairs>
  <TitlesOfParts>
    <vt:vector size="55" baseType="lpstr">
      <vt:lpstr>ITC Avant Garde Std Bk</vt:lpstr>
      <vt:lpstr>等线</vt:lpstr>
      <vt:lpstr>等线 Light</vt:lpstr>
      <vt:lpstr>华文楷体</vt:lpstr>
      <vt:lpstr>华文新魏</vt:lpstr>
      <vt:lpstr>微软雅黑</vt:lpstr>
      <vt:lpstr>张海山锐线体简</vt:lpstr>
      <vt:lpstr>Arial</vt:lpstr>
      <vt:lpstr>Calibri</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14</cp:revision>
  <dcterms:created xsi:type="dcterms:W3CDTF">2019-04-12T05:34:44Z</dcterms:created>
  <dcterms:modified xsi:type="dcterms:W3CDTF">2019-04-23T05:41:17Z</dcterms:modified>
</cp:coreProperties>
</file>