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5.xml" ContentType="application/vnd.openxmlformats-officedocument.presentationml.tags+xml"/>
  <Override PartName="/ppt/notesSlides/notesSlide1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23.xml" ContentType="application/vnd.openxmlformats-officedocument.presentationml.notesSlide+xml"/>
  <Override PartName="/ppt/tags/tag22.xml" ContentType="application/vnd.openxmlformats-officedocument.presentationml.tags+xml"/>
  <Override PartName="/ppt/notesSlides/notesSlide24.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35.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36.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37.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38.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39.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45"/>
  </p:notesMasterIdLst>
  <p:sldIdLst>
    <p:sldId id="470" r:id="rId3"/>
    <p:sldId id="471" r:id="rId4"/>
    <p:sldId id="494" r:id="rId5"/>
    <p:sldId id="353" r:id="rId6"/>
    <p:sldId id="3220" r:id="rId7"/>
    <p:sldId id="3265" r:id="rId8"/>
    <p:sldId id="3313" r:id="rId9"/>
    <p:sldId id="3314" r:id="rId10"/>
    <p:sldId id="3315" r:id="rId11"/>
    <p:sldId id="3267" r:id="rId12"/>
    <p:sldId id="3316" r:id="rId13"/>
    <p:sldId id="3317" r:id="rId14"/>
    <p:sldId id="3318" r:id="rId15"/>
    <p:sldId id="3319" r:id="rId16"/>
    <p:sldId id="3320" r:id="rId17"/>
    <p:sldId id="3321" r:id="rId18"/>
    <p:sldId id="3323" r:id="rId19"/>
    <p:sldId id="3324" r:id="rId20"/>
    <p:sldId id="3325" r:id="rId21"/>
    <p:sldId id="3326" r:id="rId22"/>
    <p:sldId id="3261" r:id="rId23"/>
    <p:sldId id="3327" r:id="rId24"/>
    <p:sldId id="3328" r:id="rId25"/>
    <p:sldId id="3329" r:id="rId26"/>
    <p:sldId id="3330" r:id="rId27"/>
    <p:sldId id="3331" r:id="rId28"/>
    <p:sldId id="3332" r:id="rId29"/>
    <p:sldId id="3333" r:id="rId30"/>
    <p:sldId id="3334" r:id="rId31"/>
    <p:sldId id="3335" r:id="rId32"/>
    <p:sldId id="3336" r:id="rId33"/>
    <p:sldId id="3337" r:id="rId34"/>
    <p:sldId id="3338" r:id="rId35"/>
    <p:sldId id="3339" r:id="rId36"/>
    <p:sldId id="3340" r:id="rId37"/>
    <p:sldId id="3341" r:id="rId38"/>
    <p:sldId id="3342" r:id="rId39"/>
    <p:sldId id="3343" r:id="rId40"/>
    <p:sldId id="3344" r:id="rId41"/>
    <p:sldId id="3345" r:id="rId42"/>
    <p:sldId id="3346" r:id="rId43"/>
    <p:sldId id="3347"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94660"/>
  </p:normalViewPr>
  <p:slideViewPr>
    <p:cSldViewPr snapToGrid="0">
      <p:cViewPr varScale="1">
        <p:scale>
          <a:sx n="106" d="100"/>
          <a:sy n="106" d="100"/>
        </p:scale>
        <p:origin x="126" y="2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1406D1-A695-425A-934B-901394F673E4}" type="doc">
      <dgm:prSet loTypeId="urn:microsoft.com/office/officeart/2008/layout/HorizontalMultiLevelHierarchy" loCatId="hierarchy" qsTypeId="urn:microsoft.com/office/officeart/2005/8/quickstyle/simple1" qsCatId="simple" csTypeId="urn:microsoft.com/office/officeart/2005/8/colors/accent5_1" csCatId="accent5" phldr="1"/>
      <dgm:spPr/>
      <dgm:t>
        <a:bodyPr/>
        <a:lstStyle/>
        <a:p>
          <a:endParaRPr lang="zh-CN" altLang="en-US"/>
        </a:p>
      </dgm:t>
    </dgm:pt>
    <dgm:pt modelId="{296F8C38-CA02-4B6F-98C4-71340B4A3D98}">
      <dgm:prSet phldrT="[文本]" custT="1"/>
      <dgm:spPr/>
      <dgm:t>
        <a:bodyPr/>
        <a:lstStyle/>
        <a:p>
          <a:r>
            <a:rPr lang="zh-CN" altLang="en-US" sz="2000" dirty="0">
              <a:solidFill>
                <a:srgbClr val="5D9D2F"/>
              </a:solidFill>
              <a:latin typeface="华文新魏" panose="02010800040101010101" pitchFamily="2" charset="-122"/>
              <a:ea typeface="华文新魏" panose="02010800040101010101" pitchFamily="2" charset="-122"/>
            </a:rPr>
            <a:t>学前儿童的情感与意志</a:t>
          </a:r>
        </a:p>
      </dgm:t>
    </dgm:pt>
    <dgm:pt modelId="{AC2FEF30-702E-4275-89A3-EE91C60DD1C3}" type="parTrans" cxnId="{AFC7BA4F-2E72-49B4-81A0-C54D37D50B7F}">
      <dgm:prSet/>
      <dgm:spPr/>
      <dgm:t>
        <a:bodyPr/>
        <a:lstStyle/>
        <a:p>
          <a:endParaRPr lang="zh-CN" altLang="en-US"/>
        </a:p>
      </dgm:t>
    </dgm:pt>
    <dgm:pt modelId="{FA077437-8DFF-400E-9DAA-10A19686E83D}" type="sibTrans" cxnId="{AFC7BA4F-2E72-49B4-81A0-C54D37D50B7F}">
      <dgm:prSet/>
      <dgm:spPr/>
      <dgm:t>
        <a:bodyPr/>
        <a:lstStyle/>
        <a:p>
          <a:endParaRPr lang="zh-CN" altLang="en-US"/>
        </a:p>
      </dgm:t>
    </dgm:pt>
    <dgm:pt modelId="{BCFF1AB7-8062-4E56-88FF-D0990B837C92}">
      <dgm:prSet phldrT="[文本]" custT="1"/>
      <dgm:spPr/>
      <dgm:t>
        <a:bodyPr/>
        <a:lstStyle/>
        <a:p>
          <a:r>
            <a:rPr lang="zh-CN" altLang="en-US" sz="2400" dirty="0">
              <a:solidFill>
                <a:srgbClr val="5D9D2F"/>
              </a:solidFill>
              <a:latin typeface="华文新魏" panose="02010800040101010101" pitchFamily="2" charset="-122"/>
              <a:ea typeface="华文新魏" panose="02010800040101010101" pitchFamily="2" charset="-122"/>
            </a:rPr>
            <a:t>情绪情感概述</a:t>
          </a:r>
        </a:p>
      </dgm:t>
    </dgm:pt>
    <dgm:pt modelId="{2BD64780-29C1-44A2-88BF-A6A394763FE2}" type="parTrans" cxnId="{CC46E950-A1AD-4CF5-BC3B-4BCBD5E94BA8}">
      <dgm:prSet/>
      <dgm:spPr/>
      <dgm:t>
        <a:bodyPr/>
        <a:lstStyle/>
        <a:p>
          <a:endParaRPr lang="zh-CN" altLang="en-US"/>
        </a:p>
      </dgm:t>
    </dgm:pt>
    <dgm:pt modelId="{2CCF5E67-B9B9-4511-83F9-907B00E53DA6}" type="sibTrans" cxnId="{CC46E950-A1AD-4CF5-BC3B-4BCBD5E94BA8}">
      <dgm:prSet/>
      <dgm:spPr/>
      <dgm:t>
        <a:bodyPr/>
        <a:lstStyle/>
        <a:p>
          <a:endParaRPr lang="zh-CN" altLang="en-US"/>
        </a:p>
      </dgm:t>
    </dgm:pt>
    <dgm:pt modelId="{839D0676-5E0B-4298-9981-6EAEA1A1DF35}">
      <dgm:prSet phldrT="[文本]" custT="1"/>
      <dgm:spPr/>
      <dgm:t>
        <a:bodyPr/>
        <a:lstStyle/>
        <a:p>
          <a:r>
            <a:rPr lang="zh-CN" altLang="en-US" sz="2400" dirty="0">
              <a:solidFill>
                <a:srgbClr val="6FAD32"/>
              </a:solidFill>
              <a:latin typeface="华文新魏" panose="02010800040101010101" pitchFamily="2" charset="-122"/>
              <a:ea typeface="华文新魏" panose="02010800040101010101" pitchFamily="2" charset="-122"/>
            </a:rPr>
            <a:t>意志概述</a:t>
          </a:r>
        </a:p>
      </dgm:t>
    </dgm:pt>
    <dgm:pt modelId="{AE557F44-2BE8-400C-A7B1-88BB61E7FCFA}" type="parTrans" cxnId="{84B7A9CC-8914-4AF8-866A-D6C98D092713}">
      <dgm:prSet/>
      <dgm:spPr/>
      <dgm:t>
        <a:bodyPr/>
        <a:lstStyle/>
        <a:p>
          <a:endParaRPr lang="zh-CN" altLang="en-US"/>
        </a:p>
      </dgm:t>
    </dgm:pt>
    <dgm:pt modelId="{30A8F366-CB3F-4963-9773-61EEC7A475F0}" type="sibTrans" cxnId="{84B7A9CC-8914-4AF8-866A-D6C98D092713}">
      <dgm:prSet/>
      <dgm:spPr/>
      <dgm:t>
        <a:bodyPr/>
        <a:lstStyle/>
        <a:p>
          <a:endParaRPr lang="zh-CN" altLang="en-US"/>
        </a:p>
      </dgm:t>
    </dgm:pt>
    <dgm:pt modelId="{82037542-EF66-4F9E-98E4-0DCACBFA6F05}">
      <dgm:prSet phldrT="[文本]" custT="1"/>
      <dgm:spPr/>
      <dgm:t>
        <a:bodyPr/>
        <a:lstStyle/>
        <a:p>
          <a:r>
            <a:rPr lang="zh-CN" altLang="en-US" sz="2400" dirty="0">
              <a:solidFill>
                <a:srgbClr val="5D9D2F"/>
              </a:solidFill>
              <a:latin typeface="华文新魏" panose="02010800040101010101" pitchFamily="2" charset="-122"/>
              <a:ea typeface="华文新魏" panose="02010800040101010101" pitchFamily="2" charset="-122"/>
            </a:rPr>
            <a:t>学前儿童意志的发展及培养</a:t>
          </a:r>
        </a:p>
      </dgm:t>
    </dgm:pt>
    <dgm:pt modelId="{3CE93CB9-AB90-41B2-B63A-0850B5221493}" type="sibTrans" cxnId="{C0CF7E3E-FCCE-423F-AC9C-811CED893695}">
      <dgm:prSet/>
      <dgm:spPr/>
      <dgm:t>
        <a:bodyPr/>
        <a:lstStyle/>
        <a:p>
          <a:endParaRPr lang="zh-CN" altLang="en-US"/>
        </a:p>
      </dgm:t>
    </dgm:pt>
    <dgm:pt modelId="{BCC03811-200C-4E6E-831A-80FF4A7BE19C}" type="parTrans" cxnId="{C0CF7E3E-FCCE-423F-AC9C-811CED893695}">
      <dgm:prSet/>
      <dgm:spPr/>
      <dgm:t>
        <a:bodyPr/>
        <a:lstStyle/>
        <a:p>
          <a:endParaRPr lang="zh-CN" altLang="en-US"/>
        </a:p>
      </dgm:t>
    </dgm:pt>
    <dgm:pt modelId="{6B736A29-02E6-44B1-8D2B-AB4BA5A1ABA8}">
      <dgm:prSet/>
      <dgm:spPr/>
      <dgm:t>
        <a:bodyPr/>
        <a:lstStyle/>
        <a:p>
          <a:endParaRPr lang="zh-CN" altLang="en-US"/>
        </a:p>
      </dgm:t>
    </dgm:pt>
    <dgm:pt modelId="{E8E083E3-7C39-4D86-B9F5-84CD129B43BD}" type="parTrans" cxnId="{958DE8F3-E333-4A93-86CC-B88CE8065E42}">
      <dgm:prSet/>
      <dgm:spPr/>
      <dgm:t>
        <a:bodyPr/>
        <a:lstStyle/>
        <a:p>
          <a:endParaRPr lang="zh-CN" altLang="en-US"/>
        </a:p>
      </dgm:t>
    </dgm:pt>
    <dgm:pt modelId="{24A23512-7969-4835-BEF3-02B8FDA6E1B3}" type="sibTrans" cxnId="{958DE8F3-E333-4A93-86CC-B88CE8065E42}">
      <dgm:prSet/>
      <dgm:spPr/>
      <dgm:t>
        <a:bodyPr/>
        <a:lstStyle/>
        <a:p>
          <a:endParaRPr lang="zh-CN" altLang="en-US"/>
        </a:p>
      </dgm:t>
    </dgm:pt>
    <dgm:pt modelId="{5EE3A550-347E-40C1-8AC9-FC7E03592064}">
      <dgm:prSet/>
      <dgm:spPr/>
      <dgm:t>
        <a:bodyPr/>
        <a:lstStyle/>
        <a:p>
          <a:endParaRPr lang="zh-CN" altLang="en-US"/>
        </a:p>
      </dgm:t>
    </dgm:pt>
    <dgm:pt modelId="{85C753B0-B442-406A-BE7E-DDA3CB9CC715}" type="parTrans" cxnId="{F4B29191-C699-4A88-930D-37C434677136}">
      <dgm:prSet/>
      <dgm:spPr/>
      <dgm:t>
        <a:bodyPr/>
        <a:lstStyle/>
        <a:p>
          <a:endParaRPr lang="zh-CN" altLang="en-US"/>
        </a:p>
      </dgm:t>
    </dgm:pt>
    <dgm:pt modelId="{746C16AA-5623-4F07-88A0-AC46E8B16670}" type="sibTrans" cxnId="{F4B29191-C699-4A88-930D-37C434677136}">
      <dgm:prSet/>
      <dgm:spPr/>
      <dgm:t>
        <a:bodyPr/>
        <a:lstStyle/>
        <a:p>
          <a:endParaRPr lang="zh-CN" altLang="en-US"/>
        </a:p>
      </dgm:t>
    </dgm:pt>
    <dgm:pt modelId="{77593194-F55B-41CF-9C9D-2BB868EBF400}" type="pres">
      <dgm:prSet presAssocID="{D51406D1-A695-425A-934B-901394F673E4}" presName="Name0" presStyleCnt="0">
        <dgm:presLayoutVars>
          <dgm:chPref val="1"/>
          <dgm:dir/>
          <dgm:animOne val="branch"/>
          <dgm:animLvl val="lvl"/>
          <dgm:resizeHandles val="exact"/>
        </dgm:presLayoutVars>
      </dgm:prSet>
      <dgm:spPr/>
    </dgm:pt>
    <dgm:pt modelId="{A1B6D1C1-8CF4-4A77-B070-0E645FCB35F7}" type="pres">
      <dgm:prSet presAssocID="{296F8C38-CA02-4B6F-98C4-71340B4A3D98}" presName="root1" presStyleCnt="0"/>
      <dgm:spPr/>
    </dgm:pt>
    <dgm:pt modelId="{09167723-A6C6-4CFF-BFF6-DD8FAE28BD76}" type="pres">
      <dgm:prSet presAssocID="{296F8C38-CA02-4B6F-98C4-71340B4A3D98}" presName="LevelOneTextNode" presStyleLbl="node0" presStyleIdx="0" presStyleCnt="1" custScaleY="84740">
        <dgm:presLayoutVars>
          <dgm:chPref val="3"/>
        </dgm:presLayoutVars>
      </dgm:prSet>
      <dgm:spPr/>
    </dgm:pt>
    <dgm:pt modelId="{A49589A4-F42E-41A7-A32A-0EF770B205A1}" type="pres">
      <dgm:prSet presAssocID="{296F8C38-CA02-4B6F-98C4-71340B4A3D98}" presName="level2hierChild" presStyleCnt="0"/>
      <dgm:spPr/>
    </dgm:pt>
    <dgm:pt modelId="{BF417BA3-F15F-4E6E-BE4D-58CCE72D1686}" type="pres">
      <dgm:prSet presAssocID="{2BD64780-29C1-44A2-88BF-A6A394763FE2}" presName="conn2-1" presStyleLbl="parChTrans1D2" presStyleIdx="0" presStyleCnt="5"/>
      <dgm:spPr/>
    </dgm:pt>
    <dgm:pt modelId="{BECE79B0-7B5F-44E7-A551-6C706749BE59}" type="pres">
      <dgm:prSet presAssocID="{2BD64780-29C1-44A2-88BF-A6A394763FE2}" presName="connTx" presStyleLbl="parChTrans1D2" presStyleIdx="0" presStyleCnt="5"/>
      <dgm:spPr/>
    </dgm:pt>
    <dgm:pt modelId="{E257D33D-C1AA-4A29-9099-8A271C0498AB}" type="pres">
      <dgm:prSet presAssocID="{BCFF1AB7-8062-4E56-88FF-D0990B837C92}" presName="root2" presStyleCnt="0"/>
      <dgm:spPr/>
    </dgm:pt>
    <dgm:pt modelId="{D0E84AB2-CE74-4C35-B821-C0178B80647B}" type="pres">
      <dgm:prSet presAssocID="{BCFF1AB7-8062-4E56-88FF-D0990B837C92}" presName="LevelTwoTextNode" presStyleLbl="node2" presStyleIdx="0" presStyleCnt="5" custScaleX="207792">
        <dgm:presLayoutVars>
          <dgm:chPref val="3"/>
        </dgm:presLayoutVars>
      </dgm:prSet>
      <dgm:spPr/>
    </dgm:pt>
    <dgm:pt modelId="{4B24A6B8-0ACE-4E54-AE2E-317545B296E7}" type="pres">
      <dgm:prSet presAssocID="{BCFF1AB7-8062-4E56-88FF-D0990B837C92}" presName="level3hierChild" presStyleCnt="0"/>
      <dgm:spPr/>
    </dgm:pt>
    <dgm:pt modelId="{A4CA4510-FFD1-4CE1-840C-C5A671878A5C}" type="pres">
      <dgm:prSet presAssocID="{E8E083E3-7C39-4D86-B9F5-84CD129B43BD}" presName="conn2-1" presStyleLbl="parChTrans1D2" presStyleIdx="1" presStyleCnt="5"/>
      <dgm:spPr/>
    </dgm:pt>
    <dgm:pt modelId="{51D41D5C-8897-4192-B8C3-5E82D579C39D}" type="pres">
      <dgm:prSet presAssocID="{E8E083E3-7C39-4D86-B9F5-84CD129B43BD}" presName="connTx" presStyleLbl="parChTrans1D2" presStyleIdx="1" presStyleCnt="5"/>
      <dgm:spPr/>
    </dgm:pt>
    <dgm:pt modelId="{FFF4C4CA-66AB-4932-8CE3-FCA5A7DA3E3E}" type="pres">
      <dgm:prSet presAssocID="{6B736A29-02E6-44B1-8D2B-AB4BA5A1ABA8}" presName="root2" presStyleCnt="0"/>
      <dgm:spPr/>
    </dgm:pt>
    <dgm:pt modelId="{6354D11F-8985-462B-81FE-A96A3A9EE67A}" type="pres">
      <dgm:prSet presAssocID="{6B736A29-02E6-44B1-8D2B-AB4BA5A1ABA8}" presName="LevelTwoTextNode" presStyleLbl="node2" presStyleIdx="1" presStyleCnt="5" custScaleX="208576">
        <dgm:presLayoutVars>
          <dgm:chPref val="3"/>
        </dgm:presLayoutVars>
      </dgm:prSet>
      <dgm:spPr/>
    </dgm:pt>
    <dgm:pt modelId="{81EB3771-A47E-45DF-A9F7-A75C3BF80EEB}" type="pres">
      <dgm:prSet presAssocID="{6B736A29-02E6-44B1-8D2B-AB4BA5A1ABA8}" presName="level3hierChild" presStyleCnt="0"/>
      <dgm:spPr/>
    </dgm:pt>
    <dgm:pt modelId="{7DD905A5-9A20-4BFE-97D4-0230C046DB10}" type="pres">
      <dgm:prSet presAssocID="{85C753B0-B442-406A-BE7E-DDA3CB9CC715}" presName="conn2-1" presStyleLbl="parChTrans1D2" presStyleIdx="2" presStyleCnt="5"/>
      <dgm:spPr/>
    </dgm:pt>
    <dgm:pt modelId="{AC76A567-6329-44F3-959F-F3B065072352}" type="pres">
      <dgm:prSet presAssocID="{85C753B0-B442-406A-BE7E-DDA3CB9CC715}" presName="connTx" presStyleLbl="parChTrans1D2" presStyleIdx="2" presStyleCnt="5"/>
      <dgm:spPr/>
    </dgm:pt>
    <dgm:pt modelId="{19FB2622-E1F0-4433-BCED-A64EFC1D24B7}" type="pres">
      <dgm:prSet presAssocID="{5EE3A550-347E-40C1-8AC9-FC7E03592064}" presName="root2" presStyleCnt="0"/>
      <dgm:spPr/>
    </dgm:pt>
    <dgm:pt modelId="{02F2D150-8302-48FA-8FF9-66AD3BD09432}" type="pres">
      <dgm:prSet presAssocID="{5EE3A550-347E-40C1-8AC9-FC7E03592064}" presName="LevelTwoTextNode" presStyleLbl="node2" presStyleIdx="2" presStyleCnt="5" custScaleX="208800">
        <dgm:presLayoutVars>
          <dgm:chPref val="3"/>
        </dgm:presLayoutVars>
      </dgm:prSet>
      <dgm:spPr/>
    </dgm:pt>
    <dgm:pt modelId="{EAD3D58E-4B78-4095-BD50-395C269B7CA0}" type="pres">
      <dgm:prSet presAssocID="{5EE3A550-347E-40C1-8AC9-FC7E03592064}" presName="level3hierChild" presStyleCnt="0"/>
      <dgm:spPr/>
    </dgm:pt>
    <dgm:pt modelId="{F6569C92-881E-446F-86F9-F13E5277E1EC}" type="pres">
      <dgm:prSet presAssocID="{AE557F44-2BE8-400C-A7B1-88BB61E7FCFA}" presName="conn2-1" presStyleLbl="parChTrans1D2" presStyleIdx="3" presStyleCnt="5"/>
      <dgm:spPr/>
    </dgm:pt>
    <dgm:pt modelId="{AB935BAA-353C-48AF-968B-DF2AAC85C5E5}" type="pres">
      <dgm:prSet presAssocID="{AE557F44-2BE8-400C-A7B1-88BB61E7FCFA}" presName="connTx" presStyleLbl="parChTrans1D2" presStyleIdx="3" presStyleCnt="5"/>
      <dgm:spPr/>
    </dgm:pt>
    <dgm:pt modelId="{53210C13-AA36-430E-B911-A64C807D4FBE}" type="pres">
      <dgm:prSet presAssocID="{839D0676-5E0B-4298-9981-6EAEA1A1DF35}" presName="root2" presStyleCnt="0"/>
      <dgm:spPr/>
    </dgm:pt>
    <dgm:pt modelId="{F9D0C58B-08C6-4026-8584-7D29FF417277}" type="pres">
      <dgm:prSet presAssocID="{839D0676-5E0B-4298-9981-6EAEA1A1DF35}" presName="LevelTwoTextNode" presStyleLbl="node2" presStyleIdx="3" presStyleCnt="5" custScaleX="211054">
        <dgm:presLayoutVars>
          <dgm:chPref val="3"/>
        </dgm:presLayoutVars>
      </dgm:prSet>
      <dgm:spPr/>
    </dgm:pt>
    <dgm:pt modelId="{F35FA2EE-71D0-4F94-95DE-6FAF75DB9661}" type="pres">
      <dgm:prSet presAssocID="{839D0676-5E0B-4298-9981-6EAEA1A1DF35}" presName="level3hierChild" presStyleCnt="0"/>
      <dgm:spPr/>
    </dgm:pt>
    <dgm:pt modelId="{CCE5C6F0-1715-49B9-A2D9-E31D0125667F}" type="pres">
      <dgm:prSet presAssocID="{BCC03811-200C-4E6E-831A-80FF4A7BE19C}" presName="conn2-1" presStyleLbl="parChTrans1D2" presStyleIdx="4" presStyleCnt="5"/>
      <dgm:spPr/>
    </dgm:pt>
    <dgm:pt modelId="{8BD53259-CCBE-414B-B0D4-67079E447ADA}" type="pres">
      <dgm:prSet presAssocID="{BCC03811-200C-4E6E-831A-80FF4A7BE19C}" presName="connTx" presStyleLbl="parChTrans1D2" presStyleIdx="4" presStyleCnt="5"/>
      <dgm:spPr/>
    </dgm:pt>
    <dgm:pt modelId="{B951B309-DBCE-4F78-85A6-4B84F497DE58}" type="pres">
      <dgm:prSet presAssocID="{82037542-EF66-4F9E-98E4-0DCACBFA6F05}" presName="root2" presStyleCnt="0"/>
      <dgm:spPr/>
    </dgm:pt>
    <dgm:pt modelId="{C88687A5-170A-459B-8A03-7797B219E568}" type="pres">
      <dgm:prSet presAssocID="{82037542-EF66-4F9E-98E4-0DCACBFA6F05}" presName="LevelTwoTextNode" presStyleLbl="node2" presStyleIdx="4" presStyleCnt="5" custScaleX="213012">
        <dgm:presLayoutVars>
          <dgm:chPref val="3"/>
        </dgm:presLayoutVars>
      </dgm:prSet>
      <dgm:spPr/>
    </dgm:pt>
    <dgm:pt modelId="{589AC382-D700-4DFA-9C05-FF6660EA18A5}" type="pres">
      <dgm:prSet presAssocID="{82037542-EF66-4F9E-98E4-0DCACBFA6F05}" presName="level3hierChild" presStyleCnt="0"/>
      <dgm:spPr/>
    </dgm:pt>
  </dgm:ptLst>
  <dgm:cxnLst>
    <dgm:cxn modelId="{48494003-A2FE-4BCA-A180-E110DB3593C0}" type="presOf" srcId="{2BD64780-29C1-44A2-88BF-A6A394763FE2}" destId="{BECE79B0-7B5F-44E7-A551-6C706749BE59}" srcOrd="1" destOrd="0" presId="urn:microsoft.com/office/officeart/2008/layout/HorizontalMultiLevelHierarchy"/>
    <dgm:cxn modelId="{562AE214-BD77-4B72-AA11-CC8673DEC914}" type="presOf" srcId="{AE557F44-2BE8-400C-A7B1-88BB61E7FCFA}" destId="{F6569C92-881E-446F-86F9-F13E5277E1EC}" srcOrd="0" destOrd="0" presId="urn:microsoft.com/office/officeart/2008/layout/HorizontalMultiLevelHierarchy"/>
    <dgm:cxn modelId="{27F62821-F457-4E69-A086-CB284D721DB5}" type="presOf" srcId="{5EE3A550-347E-40C1-8AC9-FC7E03592064}" destId="{02F2D150-8302-48FA-8FF9-66AD3BD09432}" srcOrd="0" destOrd="0" presId="urn:microsoft.com/office/officeart/2008/layout/HorizontalMultiLevelHierarchy"/>
    <dgm:cxn modelId="{AEBFAD2E-9866-49A3-8305-CF5C41DE41D8}" type="presOf" srcId="{6B736A29-02E6-44B1-8D2B-AB4BA5A1ABA8}" destId="{6354D11F-8985-462B-81FE-A96A3A9EE67A}" srcOrd="0" destOrd="0" presId="urn:microsoft.com/office/officeart/2008/layout/HorizontalMultiLevelHierarchy"/>
    <dgm:cxn modelId="{C0CF7E3E-FCCE-423F-AC9C-811CED893695}" srcId="{296F8C38-CA02-4B6F-98C4-71340B4A3D98}" destId="{82037542-EF66-4F9E-98E4-0DCACBFA6F05}" srcOrd="4" destOrd="0" parTransId="{BCC03811-200C-4E6E-831A-80FF4A7BE19C}" sibTransId="{3CE93CB9-AB90-41B2-B63A-0850B5221493}"/>
    <dgm:cxn modelId="{0D0B535B-AD1E-4867-9776-1657860058CF}" type="presOf" srcId="{BCFF1AB7-8062-4E56-88FF-D0990B837C92}" destId="{D0E84AB2-CE74-4C35-B821-C0178B80647B}" srcOrd="0" destOrd="0" presId="urn:microsoft.com/office/officeart/2008/layout/HorizontalMultiLevelHierarchy"/>
    <dgm:cxn modelId="{EB45C143-26F6-458C-B6FE-0BF6FFA8424A}" type="presOf" srcId="{E8E083E3-7C39-4D86-B9F5-84CD129B43BD}" destId="{51D41D5C-8897-4192-B8C3-5E82D579C39D}" srcOrd="1" destOrd="0" presId="urn:microsoft.com/office/officeart/2008/layout/HorizontalMultiLevelHierarchy"/>
    <dgm:cxn modelId="{F0E08466-7916-489B-BFBB-B0CDEE289DE4}" type="presOf" srcId="{D51406D1-A695-425A-934B-901394F673E4}" destId="{77593194-F55B-41CF-9C9D-2BB868EBF400}" srcOrd="0" destOrd="0" presId="urn:microsoft.com/office/officeart/2008/layout/HorizontalMultiLevelHierarchy"/>
    <dgm:cxn modelId="{B4BFE566-95F1-4BB2-A339-E735F505A8AD}" type="presOf" srcId="{BCC03811-200C-4E6E-831A-80FF4A7BE19C}" destId="{8BD53259-CCBE-414B-B0D4-67079E447ADA}" srcOrd="1" destOrd="0" presId="urn:microsoft.com/office/officeart/2008/layout/HorizontalMultiLevelHierarchy"/>
    <dgm:cxn modelId="{4C763D4A-D5B6-4713-BF72-B27E9E51595F}" type="presOf" srcId="{85C753B0-B442-406A-BE7E-DDA3CB9CC715}" destId="{7DD905A5-9A20-4BFE-97D4-0230C046DB10}" srcOrd="0" destOrd="0" presId="urn:microsoft.com/office/officeart/2008/layout/HorizontalMultiLevelHierarchy"/>
    <dgm:cxn modelId="{AFC7BA4F-2E72-49B4-81A0-C54D37D50B7F}" srcId="{D51406D1-A695-425A-934B-901394F673E4}" destId="{296F8C38-CA02-4B6F-98C4-71340B4A3D98}" srcOrd="0" destOrd="0" parTransId="{AC2FEF30-702E-4275-89A3-EE91C60DD1C3}" sibTransId="{FA077437-8DFF-400E-9DAA-10A19686E83D}"/>
    <dgm:cxn modelId="{CC46E950-A1AD-4CF5-BC3B-4BCBD5E94BA8}" srcId="{296F8C38-CA02-4B6F-98C4-71340B4A3D98}" destId="{BCFF1AB7-8062-4E56-88FF-D0990B837C92}" srcOrd="0" destOrd="0" parTransId="{2BD64780-29C1-44A2-88BF-A6A394763FE2}" sibTransId="{2CCF5E67-B9B9-4511-83F9-907B00E53DA6}"/>
    <dgm:cxn modelId="{33AB837D-57B3-4D91-AE47-1FC37DA310EF}" type="presOf" srcId="{AE557F44-2BE8-400C-A7B1-88BB61E7FCFA}" destId="{AB935BAA-353C-48AF-968B-DF2AAC85C5E5}" srcOrd="1" destOrd="0" presId="urn:microsoft.com/office/officeart/2008/layout/HorizontalMultiLevelHierarchy"/>
    <dgm:cxn modelId="{560BBD8D-EEFF-422B-809F-15E4C21D3F32}" type="presOf" srcId="{BCC03811-200C-4E6E-831A-80FF4A7BE19C}" destId="{CCE5C6F0-1715-49B9-A2D9-E31D0125667F}" srcOrd="0" destOrd="0" presId="urn:microsoft.com/office/officeart/2008/layout/HorizontalMultiLevelHierarchy"/>
    <dgm:cxn modelId="{F4B29191-C699-4A88-930D-37C434677136}" srcId="{296F8C38-CA02-4B6F-98C4-71340B4A3D98}" destId="{5EE3A550-347E-40C1-8AC9-FC7E03592064}" srcOrd="2" destOrd="0" parTransId="{85C753B0-B442-406A-BE7E-DDA3CB9CC715}" sibTransId="{746C16AA-5623-4F07-88A0-AC46E8B16670}"/>
    <dgm:cxn modelId="{1E862B9E-643C-420D-B636-6C1A473A50A4}" type="presOf" srcId="{85C753B0-B442-406A-BE7E-DDA3CB9CC715}" destId="{AC76A567-6329-44F3-959F-F3B065072352}" srcOrd="1" destOrd="0" presId="urn:microsoft.com/office/officeart/2008/layout/HorizontalMultiLevelHierarchy"/>
    <dgm:cxn modelId="{2BA77BA3-2086-4CF8-8145-B00ED127D153}" type="presOf" srcId="{839D0676-5E0B-4298-9981-6EAEA1A1DF35}" destId="{F9D0C58B-08C6-4026-8584-7D29FF417277}" srcOrd="0" destOrd="0" presId="urn:microsoft.com/office/officeart/2008/layout/HorizontalMultiLevelHierarchy"/>
    <dgm:cxn modelId="{84B7A9CC-8914-4AF8-866A-D6C98D092713}" srcId="{296F8C38-CA02-4B6F-98C4-71340B4A3D98}" destId="{839D0676-5E0B-4298-9981-6EAEA1A1DF35}" srcOrd="3" destOrd="0" parTransId="{AE557F44-2BE8-400C-A7B1-88BB61E7FCFA}" sibTransId="{30A8F366-CB3F-4963-9773-61EEC7A475F0}"/>
    <dgm:cxn modelId="{33E7CDDA-02A1-4FC6-8F10-36D114B2EEF4}" type="presOf" srcId="{82037542-EF66-4F9E-98E4-0DCACBFA6F05}" destId="{C88687A5-170A-459B-8A03-7797B219E568}" srcOrd="0" destOrd="0" presId="urn:microsoft.com/office/officeart/2008/layout/HorizontalMultiLevelHierarchy"/>
    <dgm:cxn modelId="{84D0ACE7-A0B4-46B4-97A6-94B8DCFD998E}" type="presOf" srcId="{2BD64780-29C1-44A2-88BF-A6A394763FE2}" destId="{BF417BA3-F15F-4E6E-BE4D-58CCE72D1686}" srcOrd="0" destOrd="0" presId="urn:microsoft.com/office/officeart/2008/layout/HorizontalMultiLevelHierarchy"/>
    <dgm:cxn modelId="{15FF20F0-250B-4C08-A425-4DB86F340B6D}" type="presOf" srcId="{296F8C38-CA02-4B6F-98C4-71340B4A3D98}" destId="{09167723-A6C6-4CFF-BFF6-DD8FAE28BD76}" srcOrd="0" destOrd="0" presId="urn:microsoft.com/office/officeart/2008/layout/HorizontalMultiLevelHierarchy"/>
    <dgm:cxn modelId="{958DE8F3-E333-4A93-86CC-B88CE8065E42}" srcId="{296F8C38-CA02-4B6F-98C4-71340B4A3D98}" destId="{6B736A29-02E6-44B1-8D2B-AB4BA5A1ABA8}" srcOrd="1" destOrd="0" parTransId="{E8E083E3-7C39-4D86-B9F5-84CD129B43BD}" sibTransId="{24A23512-7969-4835-BEF3-02B8FDA6E1B3}"/>
    <dgm:cxn modelId="{2D2354FB-91F9-4870-AAD1-533C46C35EE7}" type="presOf" srcId="{E8E083E3-7C39-4D86-B9F5-84CD129B43BD}" destId="{A4CA4510-FFD1-4CE1-840C-C5A671878A5C}" srcOrd="0" destOrd="0" presId="urn:microsoft.com/office/officeart/2008/layout/HorizontalMultiLevelHierarchy"/>
    <dgm:cxn modelId="{76D8E763-8AD7-43C0-8B96-FA8A89BBBE62}" type="presParOf" srcId="{77593194-F55B-41CF-9C9D-2BB868EBF400}" destId="{A1B6D1C1-8CF4-4A77-B070-0E645FCB35F7}" srcOrd="0" destOrd="0" presId="urn:microsoft.com/office/officeart/2008/layout/HorizontalMultiLevelHierarchy"/>
    <dgm:cxn modelId="{CF19ED95-3F5A-49DD-85D2-687EA0852677}" type="presParOf" srcId="{A1B6D1C1-8CF4-4A77-B070-0E645FCB35F7}" destId="{09167723-A6C6-4CFF-BFF6-DD8FAE28BD76}" srcOrd="0" destOrd="0" presId="urn:microsoft.com/office/officeart/2008/layout/HorizontalMultiLevelHierarchy"/>
    <dgm:cxn modelId="{1477232A-BD83-4AF5-A355-232622B525C5}" type="presParOf" srcId="{A1B6D1C1-8CF4-4A77-B070-0E645FCB35F7}" destId="{A49589A4-F42E-41A7-A32A-0EF770B205A1}" srcOrd="1" destOrd="0" presId="urn:microsoft.com/office/officeart/2008/layout/HorizontalMultiLevelHierarchy"/>
    <dgm:cxn modelId="{B5C6A747-21AC-4549-BBAB-AD7A481A9B78}" type="presParOf" srcId="{A49589A4-F42E-41A7-A32A-0EF770B205A1}" destId="{BF417BA3-F15F-4E6E-BE4D-58CCE72D1686}" srcOrd="0" destOrd="0" presId="urn:microsoft.com/office/officeart/2008/layout/HorizontalMultiLevelHierarchy"/>
    <dgm:cxn modelId="{7C76F063-45D9-451D-A963-C04140CCC966}" type="presParOf" srcId="{BF417BA3-F15F-4E6E-BE4D-58CCE72D1686}" destId="{BECE79B0-7B5F-44E7-A551-6C706749BE59}" srcOrd="0" destOrd="0" presId="urn:microsoft.com/office/officeart/2008/layout/HorizontalMultiLevelHierarchy"/>
    <dgm:cxn modelId="{4F0FC988-C001-43B1-997C-5D236A5C35E3}" type="presParOf" srcId="{A49589A4-F42E-41A7-A32A-0EF770B205A1}" destId="{E257D33D-C1AA-4A29-9099-8A271C0498AB}" srcOrd="1" destOrd="0" presId="urn:microsoft.com/office/officeart/2008/layout/HorizontalMultiLevelHierarchy"/>
    <dgm:cxn modelId="{7627EF85-BF29-4CF4-84C8-43C40E2CF6A8}" type="presParOf" srcId="{E257D33D-C1AA-4A29-9099-8A271C0498AB}" destId="{D0E84AB2-CE74-4C35-B821-C0178B80647B}" srcOrd="0" destOrd="0" presId="urn:microsoft.com/office/officeart/2008/layout/HorizontalMultiLevelHierarchy"/>
    <dgm:cxn modelId="{C046B526-3A5A-49E2-9AB3-946944526C90}" type="presParOf" srcId="{E257D33D-C1AA-4A29-9099-8A271C0498AB}" destId="{4B24A6B8-0ACE-4E54-AE2E-317545B296E7}" srcOrd="1" destOrd="0" presId="urn:microsoft.com/office/officeart/2008/layout/HorizontalMultiLevelHierarchy"/>
    <dgm:cxn modelId="{4CEF0FE3-26E6-4AF4-9F14-478BF18AC0AF}" type="presParOf" srcId="{A49589A4-F42E-41A7-A32A-0EF770B205A1}" destId="{A4CA4510-FFD1-4CE1-840C-C5A671878A5C}" srcOrd="2" destOrd="0" presId="urn:microsoft.com/office/officeart/2008/layout/HorizontalMultiLevelHierarchy"/>
    <dgm:cxn modelId="{B8CA5894-4404-470B-838A-0D8F7EBCC045}" type="presParOf" srcId="{A4CA4510-FFD1-4CE1-840C-C5A671878A5C}" destId="{51D41D5C-8897-4192-B8C3-5E82D579C39D}" srcOrd="0" destOrd="0" presId="urn:microsoft.com/office/officeart/2008/layout/HorizontalMultiLevelHierarchy"/>
    <dgm:cxn modelId="{9CA89292-9E5C-45FB-AB97-1FD3B595D1BC}" type="presParOf" srcId="{A49589A4-F42E-41A7-A32A-0EF770B205A1}" destId="{FFF4C4CA-66AB-4932-8CE3-FCA5A7DA3E3E}" srcOrd="3" destOrd="0" presId="urn:microsoft.com/office/officeart/2008/layout/HorizontalMultiLevelHierarchy"/>
    <dgm:cxn modelId="{FA5581FA-3FE0-4C08-B6D8-78119CA36C43}" type="presParOf" srcId="{FFF4C4CA-66AB-4932-8CE3-FCA5A7DA3E3E}" destId="{6354D11F-8985-462B-81FE-A96A3A9EE67A}" srcOrd="0" destOrd="0" presId="urn:microsoft.com/office/officeart/2008/layout/HorizontalMultiLevelHierarchy"/>
    <dgm:cxn modelId="{DCA5641E-59FC-467C-9BA8-10EAA4449C7F}" type="presParOf" srcId="{FFF4C4CA-66AB-4932-8CE3-FCA5A7DA3E3E}" destId="{81EB3771-A47E-45DF-A9F7-A75C3BF80EEB}" srcOrd="1" destOrd="0" presId="urn:microsoft.com/office/officeart/2008/layout/HorizontalMultiLevelHierarchy"/>
    <dgm:cxn modelId="{B9526ED8-35DF-48D1-BD7F-BF2122223D87}" type="presParOf" srcId="{A49589A4-F42E-41A7-A32A-0EF770B205A1}" destId="{7DD905A5-9A20-4BFE-97D4-0230C046DB10}" srcOrd="4" destOrd="0" presId="urn:microsoft.com/office/officeart/2008/layout/HorizontalMultiLevelHierarchy"/>
    <dgm:cxn modelId="{DDE477E9-CD3E-4B37-A7F9-AD597FA074FE}" type="presParOf" srcId="{7DD905A5-9A20-4BFE-97D4-0230C046DB10}" destId="{AC76A567-6329-44F3-959F-F3B065072352}" srcOrd="0" destOrd="0" presId="urn:microsoft.com/office/officeart/2008/layout/HorizontalMultiLevelHierarchy"/>
    <dgm:cxn modelId="{3129CE78-9DA7-4DD7-B183-17E92AEE6CB1}" type="presParOf" srcId="{A49589A4-F42E-41A7-A32A-0EF770B205A1}" destId="{19FB2622-E1F0-4433-BCED-A64EFC1D24B7}" srcOrd="5" destOrd="0" presId="urn:microsoft.com/office/officeart/2008/layout/HorizontalMultiLevelHierarchy"/>
    <dgm:cxn modelId="{8E00DD51-1DDE-438C-B4C5-CF461390C25D}" type="presParOf" srcId="{19FB2622-E1F0-4433-BCED-A64EFC1D24B7}" destId="{02F2D150-8302-48FA-8FF9-66AD3BD09432}" srcOrd="0" destOrd="0" presId="urn:microsoft.com/office/officeart/2008/layout/HorizontalMultiLevelHierarchy"/>
    <dgm:cxn modelId="{1DCDC584-AAE6-41D8-AD89-47D323190E3A}" type="presParOf" srcId="{19FB2622-E1F0-4433-BCED-A64EFC1D24B7}" destId="{EAD3D58E-4B78-4095-BD50-395C269B7CA0}" srcOrd="1" destOrd="0" presId="urn:microsoft.com/office/officeart/2008/layout/HorizontalMultiLevelHierarchy"/>
    <dgm:cxn modelId="{513ADE29-D976-4029-93A8-0AC3BE760F13}" type="presParOf" srcId="{A49589A4-F42E-41A7-A32A-0EF770B205A1}" destId="{F6569C92-881E-446F-86F9-F13E5277E1EC}" srcOrd="6" destOrd="0" presId="urn:microsoft.com/office/officeart/2008/layout/HorizontalMultiLevelHierarchy"/>
    <dgm:cxn modelId="{9A8444BD-953D-43AE-AD41-1051C8BEC5A1}" type="presParOf" srcId="{F6569C92-881E-446F-86F9-F13E5277E1EC}" destId="{AB935BAA-353C-48AF-968B-DF2AAC85C5E5}" srcOrd="0" destOrd="0" presId="urn:microsoft.com/office/officeart/2008/layout/HorizontalMultiLevelHierarchy"/>
    <dgm:cxn modelId="{7CED5F95-1E85-460C-BECA-930D7065F8CF}" type="presParOf" srcId="{A49589A4-F42E-41A7-A32A-0EF770B205A1}" destId="{53210C13-AA36-430E-B911-A64C807D4FBE}" srcOrd="7" destOrd="0" presId="urn:microsoft.com/office/officeart/2008/layout/HorizontalMultiLevelHierarchy"/>
    <dgm:cxn modelId="{45A2F98E-9885-488B-8577-98B6EABC13CA}" type="presParOf" srcId="{53210C13-AA36-430E-B911-A64C807D4FBE}" destId="{F9D0C58B-08C6-4026-8584-7D29FF417277}" srcOrd="0" destOrd="0" presId="urn:microsoft.com/office/officeart/2008/layout/HorizontalMultiLevelHierarchy"/>
    <dgm:cxn modelId="{4A9BBBE7-B5E8-4CA3-96D2-780BD62FC05D}" type="presParOf" srcId="{53210C13-AA36-430E-B911-A64C807D4FBE}" destId="{F35FA2EE-71D0-4F94-95DE-6FAF75DB9661}" srcOrd="1" destOrd="0" presId="urn:microsoft.com/office/officeart/2008/layout/HorizontalMultiLevelHierarchy"/>
    <dgm:cxn modelId="{B5E5846C-6797-434A-8649-D40CAFF4E89A}" type="presParOf" srcId="{A49589A4-F42E-41A7-A32A-0EF770B205A1}" destId="{CCE5C6F0-1715-49B9-A2D9-E31D0125667F}" srcOrd="8" destOrd="0" presId="urn:microsoft.com/office/officeart/2008/layout/HorizontalMultiLevelHierarchy"/>
    <dgm:cxn modelId="{4BC5DD43-C648-4B3B-B5E6-45610E06014B}" type="presParOf" srcId="{CCE5C6F0-1715-49B9-A2D9-E31D0125667F}" destId="{8BD53259-CCBE-414B-B0D4-67079E447ADA}" srcOrd="0" destOrd="0" presId="urn:microsoft.com/office/officeart/2008/layout/HorizontalMultiLevelHierarchy"/>
    <dgm:cxn modelId="{9B77E7B7-E959-43D9-BF44-BC682E414C7E}" type="presParOf" srcId="{A49589A4-F42E-41A7-A32A-0EF770B205A1}" destId="{B951B309-DBCE-4F78-85A6-4B84F497DE58}" srcOrd="9" destOrd="0" presId="urn:microsoft.com/office/officeart/2008/layout/HorizontalMultiLevelHierarchy"/>
    <dgm:cxn modelId="{A2016F45-BD3E-4881-A83E-0BB0D1CBF104}" type="presParOf" srcId="{B951B309-DBCE-4F78-85A6-4B84F497DE58}" destId="{C88687A5-170A-459B-8A03-7797B219E568}" srcOrd="0" destOrd="0" presId="urn:microsoft.com/office/officeart/2008/layout/HorizontalMultiLevelHierarchy"/>
    <dgm:cxn modelId="{A9D8DAE8-14C5-4597-A7FE-F92C85F71C4F}" type="presParOf" srcId="{B951B309-DBCE-4F78-85A6-4B84F497DE58}" destId="{589AC382-D700-4DFA-9C05-FF6660EA18A5}"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5C6F0-1715-49B9-A2D9-E31D0125667F}">
      <dsp:nvSpPr>
        <dsp:cNvPr id="0" name=""/>
        <dsp:cNvSpPr/>
      </dsp:nvSpPr>
      <dsp:spPr>
        <a:xfrm>
          <a:off x="1518974" y="2070691"/>
          <a:ext cx="452225" cy="1723419"/>
        </a:xfrm>
        <a:custGeom>
          <a:avLst/>
          <a:gdLst/>
          <a:ahLst/>
          <a:cxnLst/>
          <a:rect l="0" t="0" r="0" b="0"/>
          <a:pathLst>
            <a:path>
              <a:moveTo>
                <a:pt x="0" y="0"/>
              </a:moveTo>
              <a:lnTo>
                <a:pt x="226112" y="0"/>
              </a:lnTo>
              <a:lnTo>
                <a:pt x="226112" y="1723419"/>
              </a:lnTo>
              <a:lnTo>
                <a:pt x="452225" y="1723419"/>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zh-CN" altLang="en-US" sz="600" kern="1200"/>
        </a:p>
      </dsp:txBody>
      <dsp:txXfrm>
        <a:off x="1700543" y="2887857"/>
        <a:ext cx="89088" cy="89088"/>
      </dsp:txXfrm>
    </dsp:sp>
    <dsp:sp modelId="{F6569C92-881E-446F-86F9-F13E5277E1EC}">
      <dsp:nvSpPr>
        <dsp:cNvPr id="0" name=""/>
        <dsp:cNvSpPr/>
      </dsp:nvSpPr>
      <dsp:spPr>
        <a:xfrm>
          <a:off x="1518974" y="2070691"/>
          <a:ext cx="452225" cy="861709"/>
        </a:xfrm>
        <a:custGeom>
          <a:avLst/>
          <a:gdLst/>
          <a:ahLst/>
          <a:cxnLst/>
          <a:rect l="0" t="0" r="0" b="0"/>
          <a:pathLst>
            <a:path>
              <a:moveTo>
                <a:pt x="0" y="0"/>
              </a:moveTo>
              <a:lnTo>
                <a:pt x="226112" y="0"/>
              </a:lnTo>
              <a:lnTo>
                <a:pt x="226112" y="861709"/>
              </a:lnTo>
              <a:lnTo>
                <a:pt x="452225" y="861709"/>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720758" y="2477217"/>
        <a:ext cx="48658" cy="48658"/>
      </dsp:txXfrm>
    </dsp:sp>
    <dsp:sp modelId="{7DD905A5-9A20-4BFE-97D4-0230C046DB10}">
      <dsp:nvSpPr>
        <dsp:cNvPr id="0" name=""/>
        <dsp:cNvSpPr/>
      </dsp:nvSpPr>
      <dsp:spPr>
        <a:xfrm>
          <a:off x="1518974" y="2024971"/>
          <a:ext cx="452225" cy="91440"/>
        </a:xfrm>
        <a:custGeom>
          <a:avLst/>
          <a:gdLst/>
          <a:ahLst/>
          <a:cxnLst/>
          <a:rect l="0" t="0" r="0" b="0"/>
          <a:pathLst>
            <a:path>
              <a:moveTo>
                <a:pt x="0" y="45720"/>
              </a:moveTo>
              <a:lnTo>
                <a:pt x="452225" y="4572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733781" y="2059385"/>
        <a:ext cx="22611" cy="22611"/>
      </dsp:txXfrm>
    </dsp:sp>
    <dsp:sp modelId="{A4CA4510-FFD1-4CE1-840C-C5A671878A5C}">
      <dsp:nvSpPr>
        <dsp:cNvPr id="0" name=""/>
        <dsp:cNvSpPr/>
      </dsp:nvSpPr>
      <dsp:spPr>
        <a:xfrm>
          <a:off x="1518974" y="1208981"/>
          <a:ext cx="452225" cy="861709"/>
        </a:xfrm>
        <a:custGeom>
          <a:avLst/>
          <a:gdLst/>
          <a:ahLst/>
          <a:cxnLst/>
          <a:rect l="0" t="0" r="0" b="0"/>
          <a:pathLst>
            <a:path>
              <a:moveTo>
                <a:pt x="0" y="861709"/>
              </a:moveTo>
              <a:lnTo>
                <a:pt x="226112" y="861709"/>
              </a:lnTo>
              <a:lnTo>
                <a:pt x="226112" y="0"/>
              </a:lnTo>
              <a:lnTo>
                <a:pt x="452225"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720758" y="1615507"/>
        <a:ext cx="48658" cy="48658"/>
      </dsp:txXfrm>
    </dsp:sp>
    <dsp:sp modelId="{BF417BA3-F15F-4E6E-BE4D-58CCE72D1686}">
      <dsp:nvSpPr>
        <dsp:cNvPr id="0" name=""/>
        <dsp:cNvSpPr/>
      </dsp:nvSpPr>
      <dsp:spPr>
        <a:xfrm>
          <a:off x="1518974" y="347271"/>
          <a:ext cx="452225" cy="1723419"/>
        </a:xfrm>
        <a:custGeom>
          <a:avLst/>
          <a:gdLst/>
          <a:ahLst/>
          <a:cxnLst/>
          <a:rect l="0" t="0" r="0" b="0"/>
          <a:pathLst>
            <a:path>
              <a:moveTo>
                <a:pt x="0" y="1723419"/>
              </a:moveTo>
              <a:lnTo>
                <a:pt x="226112" y="1723419"/>
              </a:lnTo>
              <a:lnTo>
                <a:pt x="226112" y="0"/>
              </a:lnTo>
              <a:lnTo>
                <a:pt x="452225"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zh-CN" altLang="en-US" sz="600" kern="1200"/>
        </a:p>
      </dsp:txBody>
      <dsp:txXfrm>
        <a:off x="1700543" y="1164437"/>
        <a:ext cx="89088" cy="89088"/>
      </dsp:txXfrm>
    </dsp:sp>
    <dsp:sp modelId="{09167723-A6C6-4CFF-BFF6-DD8FAE28BD76}">
      <dsp:nvSpPr>
        <dsp:cNvPr id="0" name=""/>
        <dsp:cNvSpPr/>
      </dsp:nvSpPr>
      <dsp:spPr>
        <a:xfrm rot="16200000">
          <a:off x="-362999" y="1726007"/>
          <a:ext cx="3074580" cy="689367"/>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srgbClr val="5D9D2F"/>
              </a:solidFill>
              <a:latin typeface="华文新魏" panose="02010800040101010101" pitchFamily="2" charset="-122"/>
              <a:ea typeface="华文新魏" panose="02010800040101010101" pitchFamily="2" charset="-122"/>
            </a:rPr>
            <a:t>学前儿童的情感与意志</a:t>
          </a:r>
        </a:p>
      </dsp:txBody>
      <dsp:txXfrm>
        <a:off x="-362999" y="1726007"/>
        <a:ext cx="3074580" cy="689367"/>
      </dsp:txXfrm>
    </dsp:sp>
    <dsp:sp modelId="{D0E84AB2-CE74-4C35-B821-C0178B80647B}">
      <dsp:nvSpPr>
        <dsp:cNvPr id="0" name=""/>
        <dsp:cNvSpPr/>
      </dsp:nvSpPr>
      <dsp:spPr>
        <a:xfrm>
          <a:off x="1971200" y="2587"/>
          <a:ext cx="4698440" cy="689367"/>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rgbClr val="5D9D2F"/>
              </a:solidFill>
              <a:latin typeface="华文新魏" panose="02010800040101010101" pitchFamily="2" charset="-122"/>
              <a:ea typeface="华文新魏" panose="02010800040101010101" pitchFamily="2" charset="-122"/>
            </a:rPr>
            <a:t>情绪情感概述</a:t>
          </a:r>
        </a:p>
      </dsp:txBody>
      <dsp:txXfrm>
        <a:off x="1971200" y="2587"/>
        <a:ext cx="4698440" cy="689367"/>
      </dsp:txXfrm>
    </dsp:sp>
    <dsp:sp modelId="{6354D11F-8985-462B-81FE-A96A3A9EE67A}">
      <dsp:nvSpPr>
        <dsp:cNvPr id="0" name=""/>
        <dsp:cNvSpPr/>
      </dsp:nvSpPr>
      <dsp:spPr>
        <a:xfrm>
          <a:off x="1971200" y="864297"/>
          <a:ext cx="4716167" cy="689367"/>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marL="0" lvl="0" indent="0" algn="ctr" defTabSz="2000250">
            <a:lnSpc>
              <a:spcPct val="90000"/>
            </a:lnSpc>
            <a:spcBef>
              <a:spcPct val="0"/>
            </a:spcBef>
            <a:spcAft>
              <a:spcPct val="35000"/>
            </a:spcAft>
            <a:buNone/>
          </a:pPr>
          <a:endParaRPr lang="zh-CN" altLang="en-US" sz="4500" kern="1200"/>
        </a:p>
      </dsp:txBody>
      <dsp:txXfrm>
        <a:off x="1971200" y="864297"/>
        <a:ext cx="4716167" cy="689367"/>
      </dsp:txXfrm>
    </dsp:sp>
    <dsp:sp modelId="{02F2D150-8302-48FA-8FF9-66AD3BD09432}">
      <dsp:nvSpPr>
        <dsp:cNvPr id="0" name=""/>
        <dsp:cNvSpPr/>
      </dsp:nvSpPr>
      <dsp:spPr>
        <a:xfrm>
          <a:off x="1971200" y="1726007"/>
          <a:ext cx="4721232" cy="689367"/>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marL="0" lvl="0" indent="0" algn="ctr" defTabSz="2000250">
            <a:lnSpc>
              <a:spcPct val="90000"/>
            </a:lnSpc>
            <a:spcBef>
              <a:spcPct val="0"/>
            </a:spcBef>
            <a:spcAft>
              <a:spcPct val="35000"/>
            </a:spcAft>
            <a:buNone/>
          </a:pPr>
          <a:endParaRPr lang="zh-CN" altLang="en-US" sz="4500" kern="1200"/>
        </a:p>
      </dsp:txBody>
      <dsp:txXfrm>
        <a:off x="1971200" y="1726007"/>
        <a:ext cx="4721232" cy="689367"/>
      </dsp:txXfrm>
    </dsp:sp>
    <dsp:sp modelId="{F9D0C58B-08C6-4026-8584-7D29FF417277}">
      <dsp:nvSpPr>
        <dsp:cNvPr id="0" name=""/>
        <dsp:cNvSpPr/>
      </dsp:nvSpPr>
      <dsp:spPr>
        <a:xfrm>
          <a:off x="1971200" y="2587717"/>
          <a:ext cx="4772198" cy="689367"/>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rgbClr val="6FAD32"/>
              </a:solidFill>
              <a:latin typeface="华文新魏" panose="02010800040101010101" pitchFamily="2" charset="-122"/>
              <a:ea typeface="华文新魏" panose="02010800040101010101" pitchFamily="2" charset="-122"/>
            </a:rPr>
            <a:t>意志概述</a:t>
          </a:r>
        </a:p>
      </dsp:txBody>
      <dsp:txXfrm>
        <a:off x="1971200" y="2587717"/>
        <a:ext cx="4772198" cy="689367"/>
      </dsp:txXfrm>
    </dsp:sp>
    <dsp:sp modelId="{C88687A5-170A-459B-8A03-7797B219E568}">
      <dsp:nvSpPr>
        <dsp:cNvPr id="0" name=""/>
        <dsp:cNvSpPr/>
      </dsp:nvSpPr>
      <dsp:spPr>
        <a:xfrm>
          <a:off x="1971200" y="3449427"/>
          <a:ext cx="4816471" cy="689367"/>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solidFill>
                <a:srgbClr val="5D9D2F"/>
              </a:solidFill>
              <a:latin typeface="华文新魏" panose="02010800040101010101" pitchFamily="2" charset="-122"/>
              <a:ea typeface="华文新魏" panose="02010800040101010101" pitchFamily="2" charset="-122"/>
            </a:rPr>
            <a:t>学前儿童意志的发展及培养</a:t>
          </a:r>
        </a:p>
      </dsp:txBody>
      <dsp:txXfrm>
        <a:off x="1971200" y="3449427"/>
        <a:ext cx="4816471" cy="689367"/>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481D0B-D742-43DC-87CD-77AD6D31DCA3}" type="datetimeFigureOut">
              <a:rPr lang="zh-CN" altLang="en-US" smtClean="0"/>
              <a:t>2019/4/23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5A9E5B-0760-4663-AA9F-F284DC76C619}" type="slidenum">
              <a:rPr lang="zh-CN" altLang="en-US" smtClean="0"/>
              <a:t>‹#›</a:t>
            </a:fld>
            <a:endParaRPr lang="zh-CN" altLang="en-US"/>
          </a:p>
        </p:txBody>
      </p:sp>
    </p:spTree>
    <p:extLst>
      <p:ext uri="{BB962C8B-B14F-4D97-AF65-F5344CB8AC3E}">
        <p14:creationId xmlns:p14="http://schemas.microsoft.com/office/powerpoint/2010/main" val="1581186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2362947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105323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21728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6872220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513058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413159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845941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6491896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6363731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501186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563580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7249758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4442709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0172541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392537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5414121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9350822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1551820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9640080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8348824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249454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317696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3207417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5366514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1359385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6443815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6581055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4662473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0656396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4999272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5292896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563088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1217525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4594568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881014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321199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753720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525200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125061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927896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762535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029201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1668060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641777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047298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75845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517221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23746872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10995" y="162098"/>
            <a:ext cx="1447165" cy="1237995"/>
          </a:xfrm>
          <a:prstGeom prst="rect">
            <a:avLst/>
          </a:prstGeom>
        </p:spPr>
      </p:pic>
      <p:pic>
        <p:nvPicPr>
          <p:cNvPr id="17" name="图片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6413" y="1062025"/>
            <a:ext cx="1772412" cy="1555040"/>
          </a:xfrm>
          <a:prstGeom prst="rect">
            <a:avLst/>
          </a:prstGeom>
        </p:spPr>
      </p:pic>
      <p:pic>
        <p:nvPicPr>
          <p:cNvPr id="18" name="图片 1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733900" y="1043621"/>
            <a:ext cx="1742440" cy="1591848"/>
          </a:xfrm>
          <a:prstGeom prst="rect">
            <a:avLst/>
          </a:prstGeom>
        </p:spPr>
      </p:pic>
      <p:pic>
        <p:nvPicPr>
          <p:cNvPr id="19" name="图片 1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24565" y="1140"/>
            <a:ext cx="1710690" cy="1558641"/>
          </a:xfrm>
          <a:prstGeom prst="rect">
            <a:avLst/>
          </a:prstGeom>
        </p:spPr>
      </p:pic>
    </p:spTree>
    <p:extLst>
      <p:ext uri="{BB962C8B-B14F-4D97-AF65-F5344CB8AC3E}">
        <p14:creationId xmlns:p14="http://schemas.microsoft.com/office/powerpoint/2010/main" val="1505790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par>
                                <p:cTn id="12" presetID="21" presetClass="entr" presetSubtype="1"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heel(1)">
                                      <p:cBhvr>
                                        <p:cTn id="14" dur="2000"/>
                                        <p:tgtEl>
                                          <p:spTgt spid="18"/>
                                        </p:tgtEl>
                                      </p:cBhvr>
                                    </p:animEffect>
                                  </p:childTnLst>
                                </p:cTn>
                              </p:par>
                              <p:par>
                                <p:cTn id="15" presetID="21" presetClass="entr" presetSubtype="1"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heel(1)">
                                      <p:cBhvr>
                                        <p:cTn id="17" dur="2000"/>
                                        <p:tgtEl>
                                          <p:spTgt spid="19"/>
                                        </p:tgtEl>
                                      </p:cBhvr>
                                    </p:animEffect>
                                  </p:childTnLst>
                                </p:cTn>
                              </p:par>
                              <p:par>
                                <p:cTn id="18" presetID="21" presetClass="entr" presetSubtype="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spTree>
    <p:extLst>
      <p:ext uri="{BB962C8B-B14F-4D97-AF65-F5344CB8AC3E}">
        <p14:creationId xmlns:p14="http://schemas.microsoft.com/office/powerpoint/2010/main" val="3552247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strips(downRigh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238183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0772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08759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104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736902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10794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281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35217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theme" Target="../theme/theme2.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3233149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ftr="0" dt="0"/>
  <p:txStyles>
    <p:titleStyle>
      <a:lvl1pPr algn="ctr" defTabSz="1218926" rtl="0" eaLnBrk="1" latinLnBrk="0" hangingPunct="1">
        <a:spcBef>
          <a:spcPct val="0"/>
        </a:spcBef>
        <a:buNone/>
        <a:defRPr sz="5899" kern="1200">
          <a:solidFill>
            <a:schemeClr val="tx1"/>
          </a:solidFill>
          <a:latin typeface="+mj-lt"/>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7B3460-0933-4FB0-995A-CF6019F3E8EF}" type="datetimeFigureOut">
              <a:rPr lang="zh-CN" altLang="en-US" smtClean="0"/>
              <a:t>2019/4/23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308882490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4.xml"/><Relationship Id="rId1" Type="http://schemas.openxmlformats.org/officeDocument/2006/relationships/tags" Target="../tags/tag11.xml"/><Relationship Id="rId5" Type="http://schemas.openxmlformats.org/officeDocument/2006/relationships/image" Target="../media/image13.jp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16.jp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7.png"/><Relationship Id="rId5" Type="http://schemas.openxmlformats.org/officeDocument/2006/relationships/notesSlide" Target="../notesSlides/notesSlide14.xml"/><Relationship Id="rId4"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tags" Target="../tags/tag15.xml"/><Relationship Id="rId5" Type="http://schemas.openxmlformats.org/officeDocument/2006/relationships/image" Target="../media/image19.jp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21.jp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20.png"/><Relationship Id="rId5" Type="http://schemas.openxmlformats.org/officeDocument/2006/relationships/notesSlide" Target="../notesSlides/notesSlide18.xml"/><Relationship Id="rId4"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image" Target="../media/image22.jp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4.xml"/><Relationship Id="rId1" Type="http://schemas.openxmlformats.org/officeDocument/2006/relationships/tags" Target="../tags/tag19.xml"/><Relationship Id="rId6" Type="http://schemas.openxmlformats.org/officeDocument/2006/relationships/image" Target="../media/image24.jpeg"/><Relationship Id="rId5" Type="http://schemas.openxmlformats.org/officeDocument/2006/relationships/image" Target="../media/image23.jp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4.xml"/><Relationship Id="rId5" Type="http://schemas.openxmlformats.org/officeDocument/2006/relationships/image" Target="../media/image26.jpg"/><Relationship Id="rId4" Type="http://schemas.openxmlformats.org/officeDocument/2006/relationships/image" Target="../media/image25.jp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27.jpg"/><Relationship Id="rId5" Type="http://schemas.openxmlformats.org/officeDocument/2006/relationships/image" Target="../media/image7.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xml"/><Relationship Id="rId1" Type="http://schemas.openxmlformats.org/officeDocument/2006/relationships/tags" Target="../tags/tag22.xml"/><Relationship Id="rId5" Type="http://schemas.openxmlformats.org/officeDocument/2006/relationships/image" Target="../media/image28.jp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tags" Target="../tags/tag25.xml"/><Relationship Id="rId7" Type="http://schemas.openxmlformats.org/officeDocument/2006/relationships/image" Target="../media/image7.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notesSlide" Target="../notesSlides/notesSlide25.xml"/><Relationship Id="rId5" Type="http://schemas.openxmlformats.org/officeDocument/2006/relationships/slideLayout" Target="../slideLayouts/slideLayout14.xml"/><Relationship Id="rId4"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4.xml"/><Relationship Id="rId4" Type="http://schemas.openxmlformats.org/officeDocument/2006/relationships/image" Target="../media/image30.jp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4.xml"/><Relationship Id="rId5" Type="http://schemas.openxmlformats.org/officeDocument/2006/relationships/image" Target="../media/image32.jpg"/><Relationship Id="rId4" Type="http://schemas.openxmlformats.org/officeDocument/2006/relationships/image" Target="../media/image31.jpg"/></Relationships>
</file>

<file path=ppt/slides/_rels/slide29.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image" Target="../media/image33.jp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7.png"/><Relationship Id="rId5" Type="http://schemas.openxmlformats.org/officeDocument/2006/relationships/notesSlide" Target="../notesSlides/notesSlide29.xml"/><Relationship Id="rId4"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34.jp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14.xml"/><Relationship Id="rId5" Type="http://schemas.openxmlformats.org/officeDocument/2006/relationships/image" Target="../media/image36.jpg"/><Relationship Id="rId4" Type="http://schemas.openxmlformats.org/officeDocument/2006/relationships/image" Target="../media/image35.jpg"/></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14.xml"/><Relationship Id="rId4" Type="http://schemas.openxmlformats.org/officeDocument/2006/relationships/image" Target="../media/image37.jp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14.xml"/><Relationship Id="rId5" Type="http://schemas.openxmlformats.org/officeDocument/2006/relationships/image" Target="../media/image39.jpg"/><Relationship Id="rId4" Type="http://schemas.openxmlformats.org/officeDocument/2006/relationships/image" Target="../media/image38.jpg"/></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3" Type="http://schemas.openxmlformats.org/officeDocument/2006/relationships/tags" Target="../tags/tag32.xml"/><Relationship Id="rId7" Type="http://schemas.openxmlformats.org/officeDocument/2006/relationships/slideLayout" Target="../slideLayouts/slideLayout14.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10" Type="http://schemas.openxmlformats.org/officeDocument/2006/relationships/image" Target="../media/image40.jpg"/><Relationship Id="rId4" Type="http://schemas.openxmlformats.org/officeDocument/2006/relationships/tags" Target="../tags/tag33.xml"/><Relationship Id="rId9" Type="http://schemas.openxmlformats.org/officeDocument/2006/relationships/image" Target="../media/image7.png"/></Relationships>
</file>

<file path=ppt/slides/_rels/slide36.xml.rels><?xml version="1.0" encoding="UTF-8" standalone="yes"?>
<Relationships xmlns="http://schemas.openxmlformats.org/package/2006/relationships"><Relationship Id="rId8" Type="http://schemas.openxmlformats.org/officeDocument/2006/relationships/image" Target="../media/image41.jpg"/><Relationship Id="rId3" Type="http://schemas.openxmlformats.org/officeDocument/2006/relationships/tags" Target="../tags/tag38.xml"/><Relationship Id="rId7" Type="http://schemas.openxmlformats.org/officeDocument/2006/relationships/image" Target="../media/image7.pn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notesSlide" Target="../notesSlides/notesSlide36.xml"/><Relationship Id="rId5" Type="http://schemas.openxmlformats.org/officeDocument/2006/relationships/slideLayout" Target="../slideLayouts/slideLayout14.xml"/><Relationship Id="rId4" Type="http://schemas.openxmlformats.org/officeDocument/2006/relationships/tags" Target="../tags/tag39.xml"/></Relationships>
</file>

<file path=ppt/slides/_rels/slide37.xml.rels><?xml version="1.0" encoding="UTF-8" standalone="yes"?>
<Relationships xmlns="http://schemas.openxmlformats.org/package/2006/relationships"><Relationship Id="rId8" Type="http://schemas.openxmlformats.org/officeDocument/2006/relationships/notesSlide" Target="../notesSlides/notesSlide37.xml"/><Relationship Id="rId3" Type="http://schemas.openxmlformats.org/officeDocument/2006/relationships/tags" Target="../tags/tag42.xml"/><Relationship Id="rId7" Type="http://schemas.openxmlformats.org/officeDocument/2006/relationships/slideLayout" Target="../slideLayouts/slideLayout14.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10" Type="http://schemas.openxmlformats.org/officeDocument/2006/relationships/image" Target="../media/image42.jpg"/><Relationship Id="rId4" Type="http://schemas.openxmlformats.org/officeDocument/2006/relationships/tags" Target="../tags/tag43.xml"/><Relationship Id="rId9" Type="http://schemas.openxmlformats.org/officeDocument/2006/relationships/image" Target="../media/image7.png"/></Relationships>
</file>

<file path=ppt/slides/_rels/slide3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48.xml"/><Relationship Id="rId7" Type="http://schemas.openxmlformats.org/officeDocument/2006/relationships/notesSlide" Target="../notesSlides/notesSlide3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Layout" Target="../slideLayouts/slideLayout14.xml"/><Relationship Id="rId5" Type="http://schemas.openxmlformats.org/officeDocument/2006/relationships/tags" Target="../tags/tag50.xml"/><Relationship Id="rId4" Type="http://schemas.openxmlformats.org/officeDocument/2006/relationships/tags" Target="../tags/tag49.xml"/><Relationship Id="rId9" Type="http://schemas.openxmlformats.org/officeDocument/2006/relationships/image" Target="../media/image43.jpg"/></Relationships>
</file>

<file path=ppt/slides/_rels/slide3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53.xml"/><Relationship Id="rId7" Type="http://schemas.openxmlformats.org/officeDocument/2006/relationships/notesSlide" Target="../notesSlides/notesSlide39.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slideLayout" Target="../slideLayouts/slideLayout14.xml"/><Relationship Id="rId5" Type="http://schemas.openxmlformats.org/officeDocument/2006/relationships/tags" Target="../tags/tag55.xml"/><Relationship Id="rId4" Type="http://schemas.openxmlformats.org/officeDocument/2006/relationships/tags" Target="../tags/tag54.xml"/><Relationship Id="rId9" Type="http://schemas.openxmlformats.org/officeDocument/2006/relationships/image" Target="../media/image44.jp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58.xml"/><Relationship Id="rId7" Type="http://schemas.openxmlformats.org/officeDocument/2006/relationships/notesSlide" Target="../notesSlides/notesSlide40.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slideLayout" Target="../slideLayouts/slideLayout14.xml"/><Relationship Id="rId5" Type="http://schemas.openxmlformats.org/officeDocument/2006/relationships/tags" Target="../tags/tag60.xml"/><Relationship Id="rId4" Type="http://schemas.openxmlformats.org/officeDocument/2006/relationships/tags" Target="../tags/tag59.xml"/><Relationship Id="rId9" Type="http://schemas.openxmlformats.org/officeDocument/2006/relationships/image" Target="../media/image45.jp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6.png"/><Relationship Id="rId4"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9.jp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7.png"/><Relationship Id="rId5" Type="http://schemas.openxmlformats.org/officeDocument/2006/relationships/notesSlide" Target="../notesSlides/notesSlide6.xml"/><Relationship Id="rId4"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4.xml"/><Relationship Id="rId5" Type="http://schemas.openxmlformats.org/officeDocument/2006/relationships/image" Target="../media/image10.jp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7.xml"/><Relationship Id="rId7" Type="http://schemas.openxmlformats.org/officeDocument/2006/relationships/image" Target="../media/image7.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8.xml"/><Relationship Id="rId5" Type="http://schemas.openxmlformats.org/officeDocument/2006/relationships/slideLayout" Target="../slideLayouts/slideLayout14.xml"/><Relationship Id="rId4"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12.jpg"/><Relationship Id="rId5" Type="http://schemas.openxmlformats.org/officeDocument/2006/relationships/image" Target="../media/image7.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7079" y="84696"/>
            <a:ext cx="1447577" cy="1237995"/>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6026" y="669971"/>
            <a:ext cx="1772412" cy="1555040"/>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6384" y="1034942"/>
            <a:ext cx="1742899" cy="1591848"/>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64736" y="-18985"/>
            <a:ext cx="1710704" cy="1558641"/>
          </a:xfrm>
          <a:prstGeom prst="rect">
            <a:avLst/>
          </a:prstGeom>
        </p:spPr>
      </p:pic>
      <p:sp>
        <p:nvSpPr>
          <p:cNvPr id="24" name="TextBox 4"/>
          <p:cNvSpPr txBox="1"/>
          <p:nvPr/>
        </p:nvSpPr>
        <p:spPr>
          <a:xfrm>
            <a:off x="3574382" y="2458655"/>
            <a:ext cx="4620708" cy="522971"/>
          </a:xfrm>
          <a:prstGeom prst="rect">
            <a:avLst/>
          </a:prstGeom>
          <a:noFill/>
        </p:spPr>
        <p:txBody>
          <a:bodyPr wrap="none" rtlCol="0">
            <a:spAutoFit/>
          </a:bodyPr>
          <a:lstStyle/>
          <a:p>
            <a:pPr algn="ctr" defTabSz="914217"/>
            <a:r>
              <a:rPr lang="zh-CN" altLang="en-US" sz="2799" spc="600" dirty="0">
                <a:solidFill>
                  <a:srgbClr val="FFFFFF"/>
                </a:solidFill>
                <a:latin typeface="张海山锐线体简" panose="02000000000000000000" pitchFamily="2" charset="-122"/>
                <a:ea typeface="张海山锐线体简" panose="02000000000000000000" pitchFamily="2" charset="-122"/>
              </a:rPr>
              <a:t>夏</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季</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教</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育</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类</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通</a:t>
            </a:r>
            <a:r>
              <a:rPr lang="en-US" altLang="zh-CN" sz="2799" spc="600" dirty="0">
                <a:solidFill>
                  <a:srgbClr val="FFFFFF"/>
                </a:solidFill>
                <a:latin typeface="张海山锐线体简" panose="02000000000000000000" pitchFamily="2" charset="-122"/>
                <a:ea typeface="张海山锐线体简" panose="02000000000000000000" pitchFamily="2" charset="-122"/>
              </a:rPr>
              <a:t>/</a:t>
            </a:r>
            <a:r>
              <a:rPr lang="zh-CN" altLang="en-US" sz="2799" spc="600" dirty="0">
                <a:solidFill>
                  <a:srgbClr val="FFFFFF"/>
                </a:solidFill>
                <a:latin typeface="张海山锐线体简" panose="02000000000000000000" pitchFamily="2" charset="-122"/>
                <a:ea typeface="张海山锐线体简" panose="02000000000000000000" pitchFamily="2" charset="-122"/>
              </a:rPr>
              <a:t>用</a:t>
            </a:r>
            <a:endParaRPr lang="en-US" altLang="zh-CN" sz="2799" spc="600" dirty="0">
              <a:solidFill>
                <a:srgbClr val="FFFFFF"/>
              </a:solidFill>
              <a:latin typeface="张海山锐线体简" panose="02000000000000000000" pitchFamily="2" charset="-122"/>
              <a:ea typeface="张海山锐线体简" panose="02000000000000000000" pitchFamily="2" charset="-122"/>
            </a:endParaRPr>
          </a:p>
        </p:txBody>
      </p:sp>
      <p:sp>
        <p:nvSpPr>
          <p:cNvPr id="26" name="TextBox 4"/>
          <p:cNvSpPr txBox="1"/>
          <p:nvPr/>
        </p:nvSpPr>
        <p:spPr>
          <a:xfrm>
            <a:off x="3037719" y="875045"/>
            <a:ext cx="5633572" cy="1877003"/>
          </a:xfrm>
          <a:prstGeom prst="rect">
            <a:avLst/>
          </a:prstGeom>
          <a:noFill/>
        </p:spPr>
        <p:txBody>
          <a:bodyPr wrap="none" rtlCol="0">
            <a:spAutoFit/>
          </a:bodyPr>
          <a:lstStyle/>
          <a:p>
            <a:pPr algn="ctr" defTabSz="914217"/>
            <a:r>
              <a:rPr lang="zh-CN" altLang="en-US" sz="3999" spc="-150" dirty="0">
                <a:solidFill>
                  <a:srgbClr val="519B5C"/>
                </a:solidFill>
                <a:latin typeface="华文新魏" panose="02010800040101010101" pitchFamily="2" charset="-122"/>
                <a:ea typeface="华文新魏" panose="02010800040101010101" pitchFamily="2" charset="-122"/>
              </a:rPr>
              <a:t>          </a:t>
            </a:r>
            <a:r>
              <a:rPr lang="zh-CN" altLang="en-US" sz="3999" spc="-150" dirty="0">
                <a:solidFill>
                  <a:srgbClr val="FF0000"/>
                </a:solidFill>
                <a:latin typeface="华文新魏" panose="02010800040101010101" pitchFamily="2" charset="-122"/>
                <a:ea typeface="华文新魏" panose="02010800040101010101" pitchFamily="2" charset="-122"/>
              </a:rPr>
              <a:t>第十章</a:t>
            </a:r>
            <a:r>
              <a:rPr lang="zh-CN" altLang="en-US" sz="7199" spc="-150" dirty="0">
                <a:solidFill>
                  <a:srgbClr val="519B5C"/>
                </a:solidFill>
                <a:latin typeface="华文新魏" panose="02010800040101010101" pitchFamily="2" charset="-122"/>
                <a:ea typeface="华文新魏" panose="02010800040101010101" pitchFamily="2" charset="-122"/>
              </a:rPr>
              <a:t>　 </a:t>
            </a:r>
            <a:endParaRPr lang="en-US" altLang="zh-CN" sz="7199" spc="-150" dirty="0">
              <a:solidFill>
                <a:srgbClr val="519B5C"/>
              </a:solidFill>
              <a:latin typeface="华文新魏" panose="02010800040101010101" pitchFamily="2" charset="-122"/>
              <a:ea typeface="华文新魏" panose="02010800040101010101" pitchFamily="2" charset="-122"/>
            </a:endParaRPr>
          </a:p>
          <a:p>
            <a:pPr algn="ctr" defTabSz="914217"/>
            <a:r>
              <a:rPr lang="zh-CN" altLang="en-US" sz="4399" spc="-150" dirty="0">
                <a:solidFill>
                  <a:srgbClr val="519B5C"/>
                </a:solidFill>
                <a:latin typeface="华文新魏" panose="02010800040101010101" pitchFamily="2" charset="-122"/>
                <a:ea typeface="华文新魏" panose="02010800040101010101" pitchFamily="2" charset="-122"/>
              </a:rPr>
              <a:t>学前儿童的情感与意志</a:t>
            </a:r>
            <a:endParaRPr lang="en-US" altLang="zh-CN" sz="4399" spc="-150" dirty="0">
              <a:solidFill>
                <a:srgbClr val="519B5C"/>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305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4200"/>
                                </p:stCondLst>
                                <p:childTnLst>
                                  <p:par>
                                    <p:cTn id="17" presetID="2" presetClass="entr" presetSubtype="9" fill="hold" nodeType="afterEffect" p14:presetBounceEnd="50000">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14:bounceEnd="50000">
                                          <p:cBhvr additive="base">
                                            <p:cTn id="19"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14:presetBounceEnd="50000">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14:bounceEnd="50000">
                                          <p:cBhvr additive="base">
                                            <p:cTn id="23"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14:presetBounceEnd="50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50000">
                                          <p:cBhvr additive="base">
                                            <p:cTn id="27"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14:presetBounceEnd="50000">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14:bounceEnd="50000">
                                          <p:cBhvr additive="base">
                                            <p:cTn id="31"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305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420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r>
              <a:rPr kumimoji="1" lang="zh-CN" altLang="en-US" sz="3599" dirty="0">
                <a:solidFill>
                  <a:srgbClr val="FFFFFF"/>
                </a:solidFill>
                <a:latin typeface="华文新魏" panose="02010800040101010101" pitchFamily="2" charset="-122"/>
                <a:ea typeface="华文新魏" panose="02010800040101010101" pitchFamily="2" charset="-122"/>
              </a:rPr>
              <a:t>第二节</a:t>
            </a:r>
            <a:endParaRPr lang="zh-CN" altLang="en-US" sz="3599" dirty="0">
              <a:solidFill>
                <a:srgbClr val="FFFFFF"/>
              </a:solidFill>
              <a:latin typeface="华文新魏" panose="02010800040101010101" pitchFamily="2" charset="-122"/>
              <a:ea typeface="华文新魏" panose="02010800040101010101" pitchFamily="2" charset="-122"/>
            </a:endParaRPr>
          </a:p>
        </p:txBody>
      </p:sp>
      <p:sp>
        <p:nvSpPr>
          <p:cNvPr id="21" name="矩形 20"/>
          <p:cNvSpPr/>
          <p:nvPr/>
        </p:nvSpPr>
        <p:spPr>
          <a:xfrm>
            <a:off x="3643335" y="2239743"/>
            <a:ext cx="4697635" cy="1446215"/>
          </a:xfrm>
          <a:prstGeom prst="rect">
            <a:avLst/>
          </a:prstGeom>
        </p:spPr>
        <p:txBody>
          <a:bodyPr wrap="none">
            <a:spAutoFit/>
          </a:bodyPr>
          <a:lstStyle/>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     学前儿童情绪</a:t>
            </a:r>
            <a:endParaRPr kumimoji="1" lang="en-US" altLang="zh-CN" sz="4399" dirty="0">
              <a:solidFill>
                <a:srgbClr val="FF0000"/>
              </a:solidFill>
              <a:latin typeface="华文新魏" panose="02010800040101010101" pitchFamily="2" charset="-122"/>
              <a:ea typeface="华文新魏" panose="02010800040101010101" pitchFamily="2" charset="-122"/>
            </a:endParaRPr>
          </a:p>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情感的产生与发展</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115649681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2343EE60-9F92-43FE-8FF3-4721D57DEA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11" name="Freeform 53"/>
          <p:cNvSpPr/>
          <p:nvPr>
            <p:custDataLst>
              <p:tags r:id="rId1"/>
            </p:custDataLst>
          </p:nvPr>
        </p:nvSpPr>
        <p:spPr bwMode="auto">
          <a:xfrm>
            <a:off x="8757236" y="-3305"/>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427704" y="3301460"/>
            <a:ext cx="4811710"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98290" y="333366"/>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199" cap="small" dirty="0">
                <a:solidFill>
                  <a:srgbClr val="5D9D2F"/>
                </a:solidFill>
                <a:latin typeface="华文新魏" panose="02010800040101010101" pitchFamily="2" charset="-122"/>
                <a:ea typeface="华文新魏" panose="02010800040101010101" pitchFamily="2" charset="-122"/>
              </a:rPr>
              <a:t>一、学前儿童情绪的产生和分化</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298290" y="1034457"/>
            <a:ext cx="5816444" cy="2123658"/>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（一）原始的情绪反应</a:t>
            </a:r>
          </a:p>
          <a:p>
            <a:pPr defTabSz="914217"/>
            <a:endParaRPr lang="en-US" altLang="zh-CN" dirty="0">
              <a:solidFill>
                <a:srgbClr val="00B0F0"/>
              </a:solidFill>
              <a:latin typeface="华文新魏" panose="02010800040101010101" pitchFamily="2" charset="-122"/>
              <a:ea typeface="华文新魏" panose="02010800040101010101" pitchFamily="2" charset="-122"/>
            </a:endParaRPr>
          </a:p>
          <a:p>
            <a:pPr defTabSz="914217"/>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本能的情绪反应</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观察和研究普遍表明，初生的婴儿即有情绪反应，如新生儿的哭泣、安静，或四肢舞动等，可以称为原始的情绪反应。这种情绪反应与生理需要是否得到满足有直接</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的关系。</a:t>
            </a:r>
          </a:p>
        </p:txBody>
      </p:sp>
      <p:sp>
        <p:nvSpPr>
          <p:cNvPr id="5" name="矩形 4"/>
          <p:cNvSpPr/>
          <p:nvPr/>
        </p:nvSpPr>
        <p:spPr>
          <a:xfrm>
            <a:off x="6048895" y="1507298"/>
            <a:ext cx="6096000" cy="4247317"/>
          </a:xfrm>
          <a:prstGeom prst="rect">
            <a:avLst/>
          </a:prstGeom>
        </p:spPr>
        <p:txBody>
          <a:bodyPr>
            <a:spAutoFit/>
          </a:bodyPr>
          <a:lstStyle/>
          <a:p>
            <a:pPr defTabSz="914217"/>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原始情绪的种类</a:t>
            </a:r>
          </a:p>
          <a:p>
            <a:pPr defTabSz="914217"/>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1</a:t>
            </a:r>
            <a:r>
              <a:rPr lang="zh-CN" altLang="en-US" dirty="0">
                <a:solidFill>
                  <a:srgbClr val="00B050"/>
                </a:solidFill>
                <a:latin typeface="华文新魏" panose="02010800040101010101" pitchFamily="2" charset="-122"/>
                <a:ea typeface="华文新魏" panose="02010800040101010101" pitchFamily="2" charset="-122"/>
              </a:rPr>
              <a:t>）怕</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华生认为新生婴儿的怕是由于大声和失持引起的。当婴儿安静地躺着时，在其头部附近敲击钢条，会立即引起他的惊跳，肌肉猛缩，继而大哭；当身体突然失去支持，或身体下面的毯子被人猛抖，婴儿会发抖、大哭、呼吸急促、双手乱抓。</a:t>
            </a:r>
          </a:p>
          <a:p>
            <a:pPr defTabSz="914217"/>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2</a:t>
            </a:r>
            <a:r>
              <a:rPr lang="zh-CN" altLang="en-US" dirty="0">
                <a:solidFill>
                  <a:srgbClr val="00B050"/>
                </a:solidFill>
                <a:latin typeface="华文新魏" panose="02010800040101010101" pitchFamily="2" charset="-122"/>
                <a:ea typeface="华文新魏" panose="02010800040101010101" pitchFamily="2" charset="-122"/>
              </a:rPr>
              <a:t>）怒</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怒是由于限制儿童的活动引起的，例如，用毯子把孩子紧紧地裹住，不准其活动，婴儿会发怒，他会把身体挺直，或手脚乱蹬。</a:t>
            </a:r>
          </a:p>
          <a:p>
            <a:pPr defTabSz="914217"/>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3</a:t>
            </a:r>
            <a:r>
              <a:rPr lang="zh-CN" altLang="en-US" dirty="0">
                <a:solidFill>
                  <a:srgbClr val="00B050"/>
                </a:solidFill>
                <a:latin typeface="华文新魏" panose="02010800040101010101" pitchFamily="2" charset="-122"/>
                <a:ea typeface="华文新魏" panose="02010800040101010101" pitchFamily="2" charset="-122"/>
              </a:rPr>
              <a:t>）爱</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爱由抚摸、轻拍或触及身体敏感区域产生，例如，抚摸孩子的皮肤，或是柔和地轻拍他，会使婴儿安静，产生一种全身的松弛反应，或是展开手指、脚趾。</a:t>
            </a:r>
            <a:endParaRPr lang="zh-CN" altLang="en-US" sz="8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799899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animBg="1"/>
      <p:bldP spid="13" grpId="0"/>
      <p:bldP spid="18"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7EDA4398-B14F-492E-B59F-227B686517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6" name="矩形 5"/>
          <p:cNvSpPr/>
          <p:nvPr/>
        </p:nvSpPr>
        <p:spPr>
          <a:xfrm>
            <a:off x="0" y="0"/>
            <a:ext cx="4455622" cy="6858000"/>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369445" y="2452254"/>
            <a:ext cx="3595725" cy="2396940"/>
          </a:xfrm>
          <a:prstGeom prst="rect">
            <a:avLst/>
          </a:prstGeom>
          <a:blipFill dpi="0" rotWithShape="1">
            <a:blip r:embed="rId4"/>
            <a:srcRect/>
            <a:stretch>
              <a:fillRect/>
            </a:stretch>
          </a:blip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194877" y="1066423"/>
            <a:ext cx="3944860" cy="646331"/>
          </a:xfrm>
          <a:prstGeom prst="rect">
            <a:avLst/>
          </a:prstGeom>
          <a:noFill/>
        </p:spPr>
        <p:txBody>
          <a:bodyPr wrap="square" rtlCol="0">
            <a:spAutoFit/>
          </a:bodyPr>
          <a:lstStyle/>
          <a:p>
            <a:pPr defTabSz="914217"/>
            <a:r>
              <a:rPr lang="zh-CN" altLang="en-US" sz="3600" dirty="0">
                <a:solidFill>
                  <a:srgbClr val="FF0000"/>
                </a:solidFill>
                <a:latin typeface="华文新魏" panose="02010800040101010101" pitchFamily="2" charset="-122"/>
                <a:ea typeface="华文新魏" panose="02010800040101010101" pitchFamily="2" charset="-122"/>
              </a:rPr>
              <a:t>（二）情绪的分化</a:t>
            </a:r>
          </a:p>
        </p:txBody>
      </p:sp>
      <p:sp>
        <p:nvSpPr>
          <p:cNvPr id="5" name="矩形 4"/>
          <p:cNvSpPr/>
          <p:nvPr/>
        </p:nvSpPr>
        <p:spPr>
          <a:xfrm>
            <a:off x="4825067" y="351523"/>
            <a:ext cx="6915457" cy="5632311"/>
          </a:xfrm>
          <a:prstGeom prst="rect">
            <a:avLst/>
          </a:prstGeom>
        </p:spPr>
        <p:txBody>
          <a:bodyPr wrap="square">
            <a:spAutoFit/>
          </a:bodyPr>
          <a:lstStyle/>
          <a:p>
            <a:pPr defTabSz="914217"/>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布里奇斯的情绪分化理论</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新生儿的情绪只是一种弥散性的兴奋或激动，是一种杂乱无章的未分化的反应，主要由一些强烈的刺激引起，包括内脏和肌肉的不协调的反应。</a:t>
            </a:r>
          </a:p>
          <a:p>
            <a:pPr defTabSz="914217"/>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伊扎德的“情绪动机分化理论”</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他认为婴儿出生时具有五大情绪：惊奇、痛苦、厌恶、最初步的微笑和兴趣；</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4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 </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6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周时，出现社会性微笑；</a:t>
            </a:r>
          </a:p>
          <a:p>
            <a:pPr defTabSz="914217"/>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3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 </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4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个月时，出现愤怒、悲伤；</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5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 </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7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个月时，出现惧怕；</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6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 </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8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个月时，出现害羞；</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0.5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 </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1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岁，出现依恋、分离伤心、对陌生人的恐惧；</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1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岁半左右，出现羞愧、自豪、骄傲、操作焦虑、内疚和同情等。</a:t>
            </a:r>
          </a:p>
          <a:p>
            <a:pPr defTabSz="914217"/>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我国学者的情绪分化理论</a:t>
            </a:r>
          </a:p>
          <a:p>
            <a:pPr defTabSz="914217"/>
            <a:r>
              <a:rPr lang="zh-CN" altLang="en-US" sz="1600" dirty="0">
                <a:solidFill>
                  <a:srgbClr val="00B050"/>
                </a:solidFill>
                <a:latin typeface="华文新魏" panose="02010800040101010101" pitchFamily="2" charset="-122"/>
                <a:ea typeface="华文新魏" panose="02010800040101010101" pitchFamily="2" charset="-122"/>
              </a:rPr>
              <a:t>（</a:t>
            </a:r>
            <a:r>
              <a:rPr lang="en-US" altLang="zh-CN" sz="1600" dirty="0">
                <a:solidFill>
                  <a:srgbClr val="00B050"/>
                </a:solidFill>
                <a:latin typeface="华文新魏" panose="02010800040101010101" pitchFamily="2" charset="-122"/>
                <a:ea typeface="华文新魏" panose="02010800040101010101" pitchFamily="2" charset="-122"/>
              </a:rPr>
              <a:t>1</a:t>
            </a:r>
            <a:r>
              <a:rPr lang="zh-CN" altLang="en-US" sz="1600" dirty="0">
                <a:solidFill>
                  <a:srgbClr val="00B050"/>
                </a:solidFill>
                <a:latin typeface="华文新魏" panose="02010800040101010101" pitchFamily="2" charset="-122"/>
                <a:ea typeface="华文新魏" panose="02010800040101010101" pitchFamily="2" charset="-122"/>
              </a:rPr>
              <a:t>）孟昭兰的情绪分化理论</a:t>
            </a:r>
            <a:endParaRPr lang="en-US" altLang="zh-CN" sz="1600" dirty="0">
              <a:solidFill>
                <a:srgbClr val="00B050"/>
              </a:solidFill>
              <a:latin typeface="华文新魏" panose="02010800040101010101" pitchFamily="2" charset="-122"/>
              <a:ea typeface="华文新魏" panose="02010800040101010101" pitchFamily="2" charset="-122"/>
            </a:endParaRP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人类婴儿从种族进化进程中通过遗传获得大约</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8 </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 </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10 </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种基本情绪（如愉快、兴趣、惊奇、厌恶、痛苦、愤怒、惧怕、悲伤等）。它们在个体发展进程中随着成熟相继显现。</a:t>
            </a:r>
          </a:p>
          <a:p>
            <a:pPr defTabSz="914217"/>
            <a:r>
              <a:rPr lang="zh-CN" altLang="en-US" sz="1600" dirty="0">
                <a:solidFill>
                  <a:srgbClr val="00B050"/>
                </a:solidFill>
                <a:latin typeface="华文新魏" panose="02010800040101010101" pitchFamily="2" charset="-122"/>
                <a:ea typeface="华文新魏" panose="02010800040101010101" pitchFamily="2" charset="-122"/>
              </a:rPr>
              <a:t>（</a:t>
            </a:r>
            <a:r>
              <a:rPr lang="en-US" altLang="zh-CN" sz="1600" dirty="0">
                <a:solidFill>
                  <a:srgbClr val="00B050"/>
                </a:solidFill>
                <a:latin typeface="华文新魏" panose="02010800040101010101" pitchFamily="2" charset="-122"/>
                <a:ea typeface="华文新魏" panose="02010800040101010101" pitchFamily="2" charset="-122"/>
              </a:rPr>
              <a:t>2</a:t>
            </a:r>
            <a:r>
              <a:rPr lang="zh-CN" altLang="en-US" sz="1600" dirty="0">
                <a:solidFill>
                  <a:srgbClr val="00B050"/>
                </a:solidFill>
                <a:latin typeface="华文新魏" panose="02010800040101010101" pitchFamily="2" charset="-122"/>
                <a:ea typeface="华文新魏" panose="02010800040101010101" pitchFamily="2" charset="-122"/>
              </a:rPr>
              <a:t>）林传鼎的情绪分化理论</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新生儿已具有两种完全可以分清的情绪反应，一种是愉快情绪反应，代表生理需要的满足（如吃饱、温暖和舒适等），它表现为某些自然动作，尤其是四肢末端的自由动作的增加，且不僵硬；一种是不愉快的情绪反应，代表生理需要的未满足其表现是自然动作的简单增加，如连续哭叫、脚蹬手刨等。</a:t>
            </a:r>
            <a:endParaRPr lang="zh-CN" altLang="en-US" sz="3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701421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16"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剪去对角 1">
            <a:extLst>
              <a:ext uri="{FF2B5EF4-FFF2-40B4-BE49-F238E27FC236}">
                <a16:creationId xmlns:a16="http://schemas.microsoft.com/office/drawing/2014/main" id="{96F8C93E-4F52-4AA6-A24A-5A95A46950EE}"/>
              </a:ext>
            </a:extLst>
          </p:cNvPr>
          <p:cNvSpPr/>
          <p:nvPr/>
        </p:nvSpPr>
        <p:spPr>
          <a:xfrm>
            <a:off x="470748" y="362139"/>
            <a:ext cx="7131695" cy="851025"/>
          </a:xfrm>
          <a:prstGeom prst="snip2Diag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56369FE7-1DB6-462A-88ED-FC029AE1CF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4" name="矩形 3">
            <a:extLst>
              <a:ext uri="{FF2B5EF4-FFF2-40B4-BE49-F238E27FC236}">
                <a16:creationId xmlns:a16="http://schemas.microsoft.com/office/drawing/2014/main" id="{5F985C35-7304-43FC-AA63-384CE280128D}"/>
              </a:ext>
            </a:extLst>
          </p:cNvPr>
          <p:cNvSpPr/>
          <p:nvPr/>
        </p:nvSpPr>
        <p:spPr>
          <a:xfrm>
            <a:off x="8986058" y="234182"/>
            <a:ext cx="2433827" cy="2106831"/>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7877813" y="0"/>
            <a:ext cx="3300592" cy="2100770"/>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470748" y="554180"/>
            <a:ext cx="7131695" cy="55786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200" cap="small" dirty="0">
                <a:solidFill>
                  <a:srgbClr val="5D9D2F"/>
                </a:solidFill>
                <a:latin typeface="华文新魏" panose="02010800040101010101" pitchFamily="2" charset="-122"/>
                <a:ea typeface="华文新魏" panose="02010800040101010101" pitchFamily="2" charset="-122"/>
              </a:rPr>
              <a:t>二、学前儿童情绪情感发展的一般趋势</a:t>
            </a:r>
            <a:endParaRPr lang="en-US" sz="3200"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493651" y="1505194"/>
            <a:ext cx="11241884" cy="4339650"/>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（一）情绪情感的社会化</a:t>
            </a:r>
          </a:p>
          <a:p>
            <a:pPr defTabSz="914217"/>
            <a:endParaRPr lang="en-US" altLang="zh-CN" dirty="0">
              <a:solidFill>
                <a:srgbClr val="00B0F0"/>
              </a:solidFill>
              <a:latin typeface="华文新魏" panose="02010800040101010101" pitchFamily="2" charset="-122"/>
              <a:ea typeface="华文新魏" panose="02010800040101010101" pitchFamily="2" charset="-122"/>
            </a:endParaRPr>
          </a:p>
          <a:p>
            <a:pPr defTabSz="914217"/>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引起情绪反应的社会性动因不断增加</a:t>
            </a:r>
            <a:endParaRPr lang="en-US" altLang="zh-CN" dirty="0">
              <a:solidFill>
                <a:srgbClr val="00B0F0"/>
              </a:solidFill>
              <a:latin typeface="华文新魏" panose="02010800040101010101" pitchFamily="2" charset="-122"/>
              <a:ea typeface="华文新魏" panose="02010800040101010101" pitchFamily="2" charset="-122"/>
            </a:endParaRP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所谓情绪动因是指引起儿童情绪反应的原因。婴儿的情绪反应，主要是和他的基本生活需要是否得到满足相联系的。</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3 </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岁前儿童情绪反应动因中，生理需要是否满足是其主要动因。</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3 </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 </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4 </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岁幼儿的情绪动因处于从主要为满足生理需要向主要为满足社会性需要过渡的阶段。</a:t>
            </a:r>
          </a:p>
          <a:p>
            <a:pPr defTabSz="914217"/>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情绪中社会性交往的成分不断增加</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学前儿童的情绪活动中，涉及社会性交往的内容，随着年龄的增长而增加。</a:t>
            </a:r>
          </a:p>
          <a:p>
            <a:pPr defTabSz="914217"/>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情感表达的社会化</a:t>
            </a:r>
          </a:p>
          <a:p>
            <a:pPr defTabSz="914217"/>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1</a:t>
            </a:r>
            <a:r>
              <a:rPr lang="zh-CN" altLang="en-US" dirty="0">
                <a:solidFill>
                  <a:srgbClr val="00B050"/>
                </a:solidFill>
                <a:latin typeface="华文新魏" panose="02010800040101010101" pitchFamily="2" charset="-122"/>
                <a:ea typeface="华文新魏" panose="02010800040101010101" pitchFamily="2" charset="-122"/>
              </a:rPr>
              <a:t>）理解和辨别面部表情的能力</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表情所提供的信息，对儿童与成人交往的发展与社会性行为的发展起着特别重要的作用。</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1 </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岁的婴儿已经能够笼统地辨别成人的表情。</a:t>
            </a:r>
          </a:p>
          <a:p>
            <a:pPr defTabSz="914217"/>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2</a:t>
            </a:r>
            <a:r>
              <a:rPr lang="zh-CN" altLang="en-US" dirty="0">
                <a:solidFill>
                  <a:srgbClr val="00B050"/>
                </a:solidFill>
                <a:latin typeface="华文新魏" panose="02010800040101010101" pitchFamily="2" charset="-122"/>
                <a:ea typeface="华文新魏" panose="02010800040101010101" pitchFamily="2" charset="-122"/>
              </a:rPr>
              <a:t>）运用社会化表情手段的能力</a:t>
            </a:r>
          </a:p>
          <a:p>
            <a:pPr defTabSz="914217"/>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富切尔从对</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5 </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 </a:t>
            </a:r>
            <a:r>
              <a:rPr lang="en-US" altLang="zh-CN" sz="1600" dirty="0">
                <a:solidFill>
                  <a:srgbClr val="000000">
                    <a:lumMod val="65000"/>
                    <a:lumOff val="35000"/>
                  </a:srgbClr>
                </a:solidFill>
                <a:latin typeface="华文新魏" panose="02010800040101010101" pitchFamily="2" charset="-122"/>
                <a:ea typeface="华文新魏" panose="02010800040101010101" pitchFamily="2" charset="-122"/>
              </a:rPr>
              <a:t>20 </a:t>
            </a:r>
            <a:r>
              <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rPr>
              <a:t>岁先天盲人和正常人面部表情后天习得性的研究中发现，最年幼的盲童和正常儿童相比，无论是面部表情动作的数量，还是表达表情的适当程度，都没有明显的差别，但是，正常儿童的表情动作数量和表达表情的逼真性，都随着年龄增长而有进步，而盲童则相反。</a:t>
            </a:r>
            <a:endParaRPr lang="zh-CN" altLang="en-US" sz="5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799673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3" grpId="0" animBg="1"/>
      <p:bldP spid="13"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C8F91D2-E6C9-4958-B95F-CB9F0C2DC65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9" name="Freeform 53"/>
          <p:cNvSpPr/>
          <p:nvPr>
            <p:custDataLst>
              <p:tags r:id="rId1"/>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 name="矩形 10"/>
          <p:cNvSpPr/>
          <p:nvPr>
            <p:custDataLst>
              <p:tags r:id="rId2"/>
            </p:custDataLst>
          </p:nvPr>
        </p:nvSpPr>
        <p:spPr>
          <a:xfrm>
            <a:off x="876539" y="97109"/>
            <a:ext cx="1991352" cy="1531809"/>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custDataLst>
              <p:tags r:id="rId3"/>
            </p:custDataLst>
          </p:nvPr>
        </p:nvCxnSpPr>
        <p:spPr>
          <a:xfrm>
            <a:off x="2867891" y="1323384"/>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948304" y="184837"/>
            <a:ext cx="1847821" cy="1356352"/>
          </a:xfrm>
          <a:prstGeom prst="rect">
            <a:avLst/>
          </a:prstGeom>
          <a:blipFill dpi="0" rotWithShape="1">
            <a:blip r:embed="rId7"/>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5" name="矩形 4"/>
          <p:cNvSpPr/>
          <p:nvPr/>
        </p:nvSpPr>
        <p:spPr>
          <a:xfrm>
            <a:off x="2705781" y="454343"/>
            <a:ext cx="6647974" cy="646331"/>
          </a:xfrm>
          <a:prstGeom prst="rect">
            <a:avLst/>
          </a:prstGeom>
        </p:spPr>
        <p:txBody>
          <a:bodyPr wrap="none">
            <a:spAutoFit/>
          </a:bodyPr>
          <a:lstStyle/>
          <a:p>
            <a:pPr defTabSz="914217"/>
            <a:r>
              <a:rPr lang="zh-CN" altLang="en-US" sz="3600" dirty="0">
                <a:solidFill>
                  <a:srgbClr val="FF0000"/>
                </a:solidFill>
                <a:latin typeface="华文新魏" panose="02010800040101010101" pitchFamily="2" charset="-122"/>
                <a:ea typeface="华文新魏" panose="02010800040101010101" pitchFamily="2" charset="-122"/>
              </a:rPr>
              <a:t>（二）情绪情感的丰富和深刻化</a:t>
            </a:r>
          </a:p>
        </p:txBody>
      </p:sp>
      <p:sp>
        <p:nvSpPr>
          <p:cNvPr id="16" name="文本框 15">
            <a:extLst>
              <a:ext uri="{FF2B5EF4-FFF2-40B4-BE49-F238E27FC236}">
                <a16:creationId xmlns:a16="http://schemas.microsoft.com/office/drawing/2014/main" id="{93DF7FDC-D6AA-42DB-88AA-673BA1DDBFE4}"/>
              </a:ext>
            </a:extLst>
          </p:cNvPr>
          <p:cNvSpPr txBox="1"/>
          <p:nvPr/>
        </p:nvSpPr>
        <p:spPr>
          <a:xfrm>
            <a:off x="498387" y="1454627"/>
            <a:ext cx="11545739" cy="4431983"/>
          </a:xfrm>
          <a:prstGeom prst="rect">
            <a:avLst/>
          </a:prstGeom>
          <a:noFill/>
        </p:spPr>
        <p:txBody>
          <a:bodyPr wrap="square" rtlCol="0">
            <a:spAutoFit/>
          </a:bodyPr>
          <a:lstStyle/>
          <a:p>
            <a:pPr defTabSz="914217"/>
            <a:endParaRPr lang="en-US" altLang="zh-CN" dirty="0">
              <a:solidFill>
                <a:srgbClr val="00B0F0"/>
              </a:solidFill>
              <a:latin typeface="华文新魏" panose="02010800040101010101" pitchFamily="2" charset="-122"/>
              <a:ea typeface="华文新魏" panose="02010800040101010101" pitchFamily="2" charset="-122"/>
            </a:endParaRPr>
          </a:p>
          <a:p>
            <a:pPr defTabSz="914217"/>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丰富性</a:t>
            </a:r>
          </a:p>
          <a:p>
            <a:pPr defTabSz="914217"/>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1</a:t>
            </a:r>
            <a:r>
              <a:rPr lang="zh-CN" altLang="en-US" dirty="0">
                <a:solidFill>
                  <a:srgbClr val="00B050"/>
                </a:solidFill>
                <a:latin typeface="华文新魏" panose="02010800040101010101" pitchFamily="2" charset="-122"/>
                <a:ea typeface="华文新魏" panose="02010800040101010101" pitchFamily="2" charset="-122"/>
              </a:rPr>
              <a:t>）情绪过程越来越分化</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这一点在前面的情绪的分化中已经涉及，刚出生的婴儿只有少数的几种情绪，随着年龄的增长不断分化、增加。</a:t>
            </a:r>
          </a:p>
          <a:p>
            <a:pPr defTabSz="914217"/>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2</a:t>
            </a:r>
            <a:r>
              <a:rPr lang="zh-CN" altLang="en-US" dirty="0">
                <a:solidFill>
                  <a:srgbClr val="00B050"/>
                </a:solidFill>
                <a:latin typeface="华文新魏" panose="02010800040101010101" pitchFamily="2" charset="-122"/>
                <a:ea typeface="华文新魏" panose="02010800040101010101" pitchFamily="2" charset="-122"/>
              </a:rPr>
              <a:t>）情感指向的事物不断增加</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有些先前不引起儿童体验的事物，随着年龄的增长，会引起情感体验，例如，</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2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 </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3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岁年幼的儿童，不太在意小朋友是否和他一起玩，而对</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3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岁以上幼儿来说，小朋友的孤立以及成人的不理会，特别是误会、不公正对待、批评等，会使幼儿非常伤心。</a:t>
            </a:r>
          </a:p>
          <a:p>
            <a:pPr defTabSz="914217"/>
            <a:r>
              <a:rPr lang="en-US" altLang="zh-CN" sz="2400" dirty="0">
                <a:solidFill>
                  <a:srgbClr val="00B0F0"/>
                </a:solidFill>
                <a:latin typeface="华文新魏" panose="02010800040101010101" pitchFamily="2" charset="-122"/>
                <a:ea typeface="华文新魏" panose="02010800040101010101" pitchFamily="2" charset="-122"/>
              </a:rPr>
              <a:t>2. </a:t>
            </a:r>
            <a:r>
              <a:rPr lang="zh-CN" altLang="en-US" sz="2400" dirty="0">
                <a:solidFill>
                  <a:srgbClr val="00B0F0"/>
                </a:solidFill>
                <a:latin typeface="华文新魏" panose="02010800040101010101" pitchFamily="2" charset="-122"/>
                <a:ea typeface="华文新魏" panose="02010800040101010101" pitchFamily="2" charset="-122"/>
              </a:rPr>
              <a:t>深刻化</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所谓情感的深刻化是指向事物的性质的变化，从指向事物的表面到指向事物更内在的特点。</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1</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）与感知觉相联系的情绪情感</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2</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）与记忆相联系的情绪情感</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3</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）与想象相联系的情绪情感</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4</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）与思维相联系的情绪情感</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5</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）与自我意识相联系的情绪情感</a:t>
            </a:r>
            <a:endParaRPr lang="zh-CN" altLang="en-US" sz="4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459468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3" grpId="0" animBg="1"/>
      <p:bldP spid="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F48E3191-898E-41F3-9A78-28BAEA1066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12" name="矩形 11"/>
          <p:cNvSpPr/>
          <p:nvPr/>
        </p:nvSpPr>
        <p:spPr>
          <a:xfrm>
            <a:off x="6398030" y="3413851"/>
            <a:ext cx="5597235" cy="2646127"/>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1" name="矩形 10"/>
          <p:cNvSpPr/>
          <p:nvPr/>
        </p:nvSpPr>
        <p:spPr>
          <a:xfrm>
            <a:off x="6398030" y="1288472"/>
            <a:ext cx="5597235" cy="1953491"/>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9" name="矩形 8"/>
          <p:cNvSpPr/>
          <p:nvPr/>
        </p:nvSpPr>
        <p:spPr>
          <a:xfrm>
            <a:off x="225745" y="1288473"/>
            <a:ext cx="5816444" cy="1953491"/>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225745" y="3413851"/>
            <a:ext cx="5816443" cy="2646127"/>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225745" y="1057730"/>
            <a:ext cx="5816444" cy="2092881"/>
          </a:xfrm>
          <a:prstGeom prst="rect">
            <a:avLst/>
          </a:prstGeom>
          <a:noFill/>
          <a:ln>
            <a:noFill/>
          </a:ln>
        </p:spPr>
        <p:txBody>
          <a:bodyPr wrap="square" rtlCol="0">
            <a:spAutoFit/>
          </a:bodyPr>
          <a:lstStyle/>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情绪的冲动性逐渐减少</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幼小儿童常常处于激动的情绪状态。随着幼儿脑的发育以及语言的发展，情绪的冲动性逐渐减少。幼儿对自己情绪的控制，起初是被动的，是由于服从成人的指示而</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控制自己的情绪。到幼儿晚期，对情绪的自我调节能力才逐渐发展。</a:t>
            </a:r>
          </a:p>
        </p:txBody>
      </p:sp>
      <p:sp>
        <p:nvSpPr>
          <p:cNvPr id="5" name="矩形 4"/>
          <p:cNvSpPr/>
          <p:nvPr/>
        </p:nvSpPr>
        <p:spPr>
          <a:xfrm>
            <a:off x="6511978" y="3544652"/>
            <a:ext cx="5369338" cy="2062103"/>
          </a:xfrm>
          <a:prstGeom prst="rect">
            <a:avLst/>
          </a:prstGeom>
        </p:spPr>
        <p:txBody>
          <a:bodyPr wrap="square">
            <a:spAutoFit/>
          </a:bodyPr>
          <a:lstStyle/>
          <a:p>
            <a:pPr defTabSz="914217"/>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情绪情感从外显到内隐</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婴儿期和幼儿初期的儿童，不能意识到自己情绪的外部表现。他们的情绪完全表露于外，丝毫不加以控制和掩饰。随着言语和幼儿心理活动有意性的发展，幼儿逐渐能够调节自己的情绪及其外部表现。幼儿晚期，能较多地调节自己情绪的外部表现，但其控制自己的情绪表现还常常受周围情境的左右。</a:t>
            </a:r>
            <a:endParaRPr lang="zh-CN" altLang="en-US" sz="2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6" name="矩形 5"/>
          <p:cNvSpPr/>
          <p:nvPr/>
        </p:nvSpPr>
        <p:spPr>
          <a:xfrm>
            <a:off x="6511978" y="1591161"/>
            <a:ext cx="5369338" cy="1231106"/>
          </a:xfrm>
          <a:prstGeom prst="rect">
            <a:avLst/>
          </a:prstGeom>
        </p:spPr>
        <p:txBody>
          <a:bodyPr wrap="square">
            <a:spAutoFit/>
          </a:bodyPr>
          <a:lstStyle/>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情绪的稳定性逐渐提高</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婴幼儿的情绪是非常不稳定的、短暂的。随着年龄的增长，情绪的稳定性逐渐提高，但是，总的来说，幼儿的情绪仍然是不稳定、易变化的。</a:t>
            </a:r>
          </a:p>
        </p:txBody>
      </p:sp>
      <p:sp>
        <p:nvSpPr>
          <p:cNvPr id="7" name="矩形 6"/>
          <p:cNvSpPr/>
          <p:nvPr/>
        </p:nvSpPr>
        <p:spPr>
          <a:xfrm>
            <a:off x="225745" y="343247"/>
            <a:ext cx="5519460" cy="584775"/>
          </a:xfrm>
          <a:prstGeom prst="rect">
            <a:avLst/>
          </a:prstGeom>
        </p:spPr>
        <p:txBody>
          <a:bodyPr wrap="none">
            <a:spAutoFit/>
          </a:bodyPr>
          <a:lstStyle/>
          <a:p>
            <a:pPr defTabSz="914217"/>
            <a:r>
              <a:rPr lang="zh-CN" altLang="en-US" sz="3200" dirty="0">
                <a:solidFill>
                  <a:srgbClr val="FF0000"/>
                </a:solidFill>
                <a:latin typeface="华文新魏" panose="02010800040101010101" pitchFamily="2" charset="-122"/>
                <a:ea typeface="华文新魏" panose="02010800040101010101" pitchFamily="2" charset="-122"/>
              </a:rPr>
              <a:t>（三）情绪情感的自我调节化</a:t>
            </a:r>
          </a:p>
        </p:txBody>
      </p:sp>
    </p:spTree>
    <p:extLst>
      <p:ext uri="{BB962C8B-B14F-4D97-AF65-F5344CB8AC3E}">
        <p14:creationId xmlns:p14="http://schemas.microsoft.com/office/powerpoint/2010/main" val="2573519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heel(1)">
                                      <p:cBhvr>
                                        <p:cTn id="13" dur="2000"/>
                                        <p:tgtEl>
                                          <p:spTgt spid="13"/>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heel(1)">
                                      <p:cBhvr>
                                        <p:cTn id="16" dur="2000"/>
                                        <p:tgtEl>
                                          <p:spTgt spid="12"/>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2000"/>
                                        <p:tgtEl>
                                          <p:spTgt spid="9"/>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1)">
                                      <p:cBhvr>
                                        <p:cTn id="25" dur="2000"/>
                                        <p:tgtEl>
                                          <p:spTgt spid="5"/>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heel(1)">
                                      <p:cBhvr>
                                        <p:cTn id="28" dur="2000"/>
                                        <p:tgtEl>
                                          <p:spTgt spid="6"/>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heel(1)">
                                      <p:cBhvr>
                                        <p:cTn id="3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9" grpId="0" animBg="1"/>
      <p:bldP spid="3" grpId="0" animBg="1"/>
      <p:bldP spid="16" grpId="0"/>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273B4EC6-BD8E-4CC4-83E6-B979BFDB71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6" name="五边形 5"/>
          <p:cNvSpPr/>
          <p:nvPr/>
        </p:nvSpPr>
        <p:spPr>
          <a:xfrm>
            <a:off x="0" y="311104"/>
            <a:ext cx="5918662" cy="574689"/>
          </a:xfrm>
          <a:prstGeom prst="homePlate">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77086" y="3667328"/>
            <a:ext cx="4734500" cy="2705762"/>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25746" y="356336"/>
            <a:ext cx="7131695"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7030A0"/>
                </a:solidFill>
                <a:latin typeface="华文新魏" panose="02010800040101010101" pitchFamily="2" charset="-122"/>
                <a:ea typeface="华文新魏" panose="02010800040101010101" pitchFamily="2" charset="-122"/>
              </a:rPr>
              <a:t>三、学前儿童几种基本情绪的发展</a:t>
            </a:r>
            <a:endParaRPr lang="en-US" sz="2799" cap="small" dirty="0">
              <a:solidFill>
                <a:srgbClr val="7030A0"/>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225746" y="1121426"/>
            <a:ext cx="5816444" cy="2616101"/>
          </a:xfrm>
          <a:prstGeom prst="rect">
            <a:avLst/>
          </a:prstGeom>
          <a:noFill/>
        </p:spPr>
        <p:txBody>
          <a:bodyPr wrap="square" rtlCol="0">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（一）哭</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儿童出生后，最明显的情绪表现就是哭。新生儿的哭主要是生理性的，幼儿的哭主要表现为社会性情绪。随着年龄的增长，儿童的啼哭会减少。一方面是由于婴儿对</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外界环境和成人的适应能力逐渐增强，周围成人对婴儿的适应性也逐渐改善，从而减少了婴儿的不愉快情绪。另一方面，儿童逐渐学会了用动作和语言来表示自己的不愉快的情绪和需求，取代了哭的表情。</a:t>
            </a:r>
          </a:p>
          <a:p>
            <a:pPr defTabSz="914217"/>
            <a:endParaRPr lang="zh-CN" altLang="en-US"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6214843" y="1106037"/>
            <a:ext cx="6096000" cy="2646878"/>
          </a:xfrm>
          <a:prstGeom prst="rect">
            <a:avLst/>
          </a:prstGeom>
        </p:spPr>
        <p:txBody>
          <a:bodyPr>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（二）笑</a:t>
            </a:r>
          </a:p>
          <a:p>
            <a:pPr defTabSz="914217"/>
            <a:endParaRPr lang="en-US" altLang="zh-CN"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自发性的笑</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婴儿最初的笑是自发性的，或称内源性的笑，这是一种生理表现，而不是交往的表情手段。内源性的笑主要发生在婴儿的睡眠中，困倦时也可能出现，出生后一个星</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期左右，新生儿在清醒时间内，吃饱了或听到柔和的声音时，也会本能地嫣然一笑，这种微笑最初也是生理性的，是反射性微笑。这种早期的笑在</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3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个月后逐渐减少。</a:t>
            </a:r>
          </a:p>
        </p:txBody>
      </p:sp>
      <p:sp>
        <p:nvSpPr>
          <p:cNvPr id="12" name="文本框 11">
            <a:extLst>
              <a:ext uri="{FF2B5EF4-FFF2-40B4-BE49-F238E27FC236}">
                <a16:creationId xmlns:a16="http://schemas.microsoft.com/office/drawing/2014/main" id="{93DF7FDC-D6AA-42DB-88AA-673BA1DDBFE4}"/>
              </a:ext>
            </a:extLst>
          </p:cNvPr>
          <p:cNvSpPr txBox="1"/>
          <p:nvPr/>
        </p:nvSpPr>
        <p:spPr>
          <a:xfrm>
            <a:off x="6214843" y="3737527"/>
            <a:ext cx="5816444" cy="2185214"/>
          </a:xfrm>
          <a:prstGeom prst="rect">
            <a:avLst/>
          </a:prstGeom>
          <a:noFill/>
        </p:spPr>
        <p:txBody>
          <a:bodyPr wrap="square" rtlCol="0">
            <a:spAutoFit/>
          </a:bodyPr>
          <a:lstStyle/>
          <a:p>
            <a:pPr defTabSz="914217"/>
            <a:r>
              <a:rPr lang="en-US" altLang="zh-CN" sz="2400" dirty="0">
                <a:solidFill>
                  <a:srgbClr val="00B0F0"/>
                </a:solidFill>
                <a:latin typeface="华文新魏" panose="02010800040101010101" pitchFamily="2" charset="-122"/>
                <a:ea typeface="华文新魏" panose="02010800040101010101" pitchFamily="2" charset="-122"/>
              </a:rPr>
              <a:t>2. </a:t>
            </a:r>
            <a:r>
              <a:rPr lang="zh-CN" altLang="en-US" sz="2400" dirty="0">
                <a:solidFill>
                  <a:srgbClr val="00B0F0"/>
                </a:solidFill>
                <a:latin typeface="华文新魏" panose="02010800040101010101" pitchFamily="2" charset="-122"/>
                <a:ea typeface="华文新魏" panose="02010800040101010101" pitchFamily="2" charset="-122"/>
              </a:rPr>
              <a:t>诱发性的笑</a:t>
            </a:r>
          </a:p>
          <a:p>
            <a:pPr defTabSz="914217"/>
            <a:endParaRPr lang="en-US" altLang="zh-CN" sz="2000" dirty="0">
              <a:solidFill>
                <a:srgbClr val="00B050"/>
              </a:solidFill>
              <a:latin typeface="华文新魏" panose="02010800040101010101" pitchFamily="2" charset="-122"/>
              <a:ea typeface="华文新魏" panose="02010800040101010101" pitchFamily="2" charset="-122"/>
            </a:endParaRPr>
          </a:p>
          <a:p>
            <a:pPr defTabSz="914217"/>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1</a:t>
            </a:r>
            <a:r>
              <a:rPr lang="zh-CN" altLang="en-US" sz="2000" dirty="0">
                <a:solidFill>
                  <a:srgbClr val="00B050"/>
                </a:solidFill>
                <a:latin typeface="华文新魏" panose="02010800040101010101" pitchFamily="2" charset="-122"/>
                <a:ea typeface="华文新魏" panose="02010800040101010101" pitchFamily="2" charset="-122"/>
              </a:rPr>
              <a:t>）反射性的诱发笑</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婴儿最初的诱发笑也发生于睡眠时间，例如，在婴儿睡着时，温柔地碰碰婴儿的脸颊，或者是抚摸婴儿的肚子，都可能使其出现微笑。新生儿在第三周时，开始出现清醒时间的诱发笑。</a:t>
            </a:r>
          </a:p>
        </p:txBody>
      </p:sp>
      <p:sp>
        <p:nvSpPr>
          <p:cNvPr id="7" name="动作按钮: 第一张 6">
            <a:hlinkClick r:id="" action="ppaction://hlinkshowjump?jump=firstslide" highlightClick="1"/>
          </p:cNvPr>
          <p:cNvSpPr/>
          <p:nvPr/>
        </p:nvSpPr>
        <p:spPr>
          <a:xfrm>
            <a:off x="10515600" y="311104"/>
            <a:ext cx="1155469" cy="114362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3398730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13" grpId="0"/>
      <p:bldP spid="18" grpId="0"/>
      <p:bldP spid="5" grpId="0"/>
      <p:bldP spid="12" grpId="0"/>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C2362464-E852-4CC8-90F7-5E18F9466C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11" name="Freeform 53"/>
          <p:cNvSpPr/>
          <p:nvPr>
            <p:custDataLst>
              <p:tags r:id="rId1"/>
            </p:custDataLst>
          </p:nvPr>
        </p:nvSpPr>
        <p:spPr bwMode="auto">
          <a:xfrm rot="5400000">
            <a:off x="6060155" y="3204412"/>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 name="五边形 5"/>
          <p:cNvSpPr/>
          <p:nvPr/>
        </p:nvSpPr>
        <p:spPr>
          <a:xfrm>
            <a:off x="-58189" y="468992"/>
            <a:ext cx="5511338" cy="646331"/>
          </a:xfrm>
          <a:prstGeom prst="homePlate">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9285317" y="141316"/>
            <a:ext cx="1554479" cy="2036620"/>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8254538" y="0"/>
            <a:ext cx="2261064" cy="1995055"/>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339283" y="1628749"/>
            <a:ext cx="11306847" cy="4185761"/>
          </a:xfrm>
          <a:prstGeom prst="rect">
            <a:avLst/>
          </a:prstGeom>
          <a:noFill/>
        </p:spPr>
        <p:txBody>
          <a:bodyPr wrap="square" rtlCol="0">
            <a:spAutoFit/>
          </a:bodyPr>
          <a:lstStyle/>
          <a:p>
            <a:pPr defTabSz="914217"/>
            <a:endParaRPr lang="en-US" altLang="zh-CN" sz="2400" dirty="0">
              <a:solidFill>
                <a:srgbClr val="FF000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本能的恐惧</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恐惧是婴儿出生就有的情绪反应，甚至可以说是本能的反应。最初的恐惧不是由视觉刺激引起的，而是由听觉、肤觉、肌体觉刺激引起的（如刺耳的高声等）。</a:t>
            </a:r>
          </a:p>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与知觉和经验相联系的恐惧</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婴儿从</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4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个月左右开始出现与知觉发展相联系的恐惧。引起过不愉快经验的刺激会激起恐惧情绪，也是从这个时候开始，视觉对恐惧的产生逐渐起主要作用。</a:t>
            </a:r>
          </a:p>
          <a:p>
            <a:pPr defTabSz="914217"/>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怕生</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所谓怕生，可以说是对陌生刺激物的恐惧反应。怕生与依恋情绪同时产生，一般在</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6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个月左右出现。伴随婴儿对母亲依恋的形成，怕生情绪也逐渐明显、强烈。</a:t>
            </a:r>
          </a:p>
          <a:p>
            <a:pPr defTabSz="914217"/>
            <a:r>
              <a:rPr lang="en-US" altLang="zh-CN" sz="2000" dirty="0">
                <a:solidFill>
                  <a:srgbClr val="00B0F0"/>
                </a:solidFill>
                <a:latin typeface="华文新魏" panose="02010800040101010101" pitchFamily="2" charset="-122"/>
                <a:ea typeface="华文新魏" panose="02010800040101010101" pitchFamily="2" charset="-122"/>
              </a:rPr>
              <a:t>4. </a:t>
            </a:r>
            <a:r>
              <a:rPr lang="zh-CN" altLang="en-US" sz="2000" dirty="0">
                <a:solidFill>
                  <a:srgbClr val="00B0F0"/>
                </a:solidFill>
                <a:latin typeface="华文新魏" panose="02010800040101010101" pitchFamily="2" charset="-122"/>
                <a:ea typeface="华文新魏" panose="02010800040101010101" pitchFamily="2" charset="-122"/>
              </a:rPr>
              <a:t>预测性的恐惧</a:t>
            </a:r>
          </a:p>
          <a:p>
            <a:pPr defTabSz="914217"/>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2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左右的婴儿，随着想象的发展，出现了预测性恐惧（如怕黑、怕坏人等）。这些都是和想象相联系的恐惧情绪，往往是由环境的不良影响而形成的。与此同时，由于语言在儿童心理发展中作用的增强，也可以通过成人讲解及肯定、鼓励等来帮助儿童克服这种恐惧。</a:t>
            </a:r>
            <a:endParaRPr lang="zh-CN" altLang="en-US" sz="1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5" name="矩形 4"/>
          <p:cNvSpPr/>
          <p:nvPr/>
        </p:nvSpPr>
        <p:spPr>
          <a:xfrm>
            <a:off x="610746" y="468992"/>
            <a:ext cx="3326717" cy="646331"/>
          </a:xfrm>
          <a:prstGeom prst="rect">
            <a:avLst/>
          </a:prstGeom>
        </p:spPr>
        <p:txBody>
          <a:bodyPr wrap="square">
            <a:spAutoFit/>
          </a:bodyPr>
          <a:lstStyle/>
          <a:p>
            <a:pPr defTabSz="914217"/>
            <a:r>
              <a:rPr lang="zh-CN" altLang="en-US" sz="3600" dirty="0">
                <a:solidFill>
                  <a:srgbClr val="FF0000"/>
                </a:solidFill>
                <a:latin typeface="华文新魏" panose="02010800040101010101" pitchFamily="2" charset="-122"/>
                <a:ea typeface="华文新魏" panose="02010800040101010101" pitchFamily="2" charset="-122"/>
              </a:rPr>
              <a:t>（三）恐惧</a:t>
            </a:r>
            <a:endParaRPr lang="en-US" altLang="zh-CN" sz="3600" dirty="0">
              <a:solidFill>
                <a:srgbClr val="FF0000"/>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677132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22" presetClass="entr" presetSubtype="8"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4" grpId="0" animBg="1"/>
      <p:bldP spid="3" grpId="0" animBg="1"/>
      <p:bldP spid="16"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3"/>
          <p:cNvSpPr/>
          <p:nvPr>
            <p:custDataLst>
              <p:tags r:id="rId1"/>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 name="矩形 6"/>
          <p:cNvSpPr/>
          <p:nvPr>
            <p:custDataLst>
              <p:tags r:id="rId2"/>
            </p:custDataLst>
          </p:nvPr>
        </p:nvSpPr>
        <p:spPr>
          <a:xfrm>
            <a:off x="876539" y="97109"/>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9" name="直接连接符 8"/>
          <p:cNvCxnSpPr/>
          <p:nvPr>
            <p:custDataLst>
              <p:tags r:id="rId3"/>
            </p:custDataLst>
          </p:nvPr>
        </p:nvCxnSpPr>
        <p:spPr>
          <a:xfrm>
            <a:off x="2252749" y="891122"/>
            <a:ext cx="7960408" cy="0"/>
          </a:xfrm>
          <a:prstGeom prst="line">
            <a:avLst/>
          </a:prstGeom>
          <a:noFill/>
          <a:ln w="25400" cap="flat" cmpd="sng" algn="ctr">
            <a:solidFill>
              <a:srgbClr val="5B9BD5"/>
            </a:solidFill>
            <a:prstDash val="solid"/>
            <a:miter lim="800000"/>
          </a:ln>
          <a:effectLst/>
        </p:spPr>
      </p:cxnSp>
      <p:pic>
        <p:nvPicPr>
          <p:cNvPr id="8" name="图片 7">
            <a:extLst>
              <a:ext uri="{FF2B5EF4-FFF2-40B4-BE49-F238E27FC236}">
                <a16:creationId xmlns:a16="http://schemas.microsoft.com/office/drawing/2014/main" id="{EB6930E0-EAD8-45D2-B9AD-C761732EC5B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15929" y="5814510"/>
            <a:ext cx="2973868" cy="1043490"/>
          </a:xfrm>
          <a:prstGeom prst="rect">
            <a:avLst/>
          </a:prstGeom>
        </p:spPr>
      </p:pic>
      <p:cxnSp>
        <p:nvCxnSpPr>
          <p:cNvPr id="10" name="直接连接符 9">
            <a:extLst>
              <a:ext uri="{FF2B5EF4-FFF2-40B4-BE49-F238E27FC236}">
                <a16:creationId xmlns:a16="http://schemas.microsoft.com/office/drawing/2014/main" id="{182B96D2-5E01-4A7F-AEAA-4AF71DC8C848}"/>
              </a:ext>
            </a:extLst>
          </p:cNvPr>
          <p:cNvCxnSpPr>
            <a:cxnSpLocks/>
          </p:cNvCxnSpPr>
          <p:nvPr/>
        </p:nvCxnSpPr>
        <p:spPr>
          <a:xfrm>
            <a:off x="2205" y="6696706"/>
            <a:ext cx="9198904" cy="0"/>
          </a:xfrm>
          <a:prstGeom prst="line">
            <a:avLst/>
          </a:prstGeom>
        </p:spPr>
        <p:style>
          <a:lnRef idx="2">
            <a:schemeClr val="accent5"/>
          </a:lnRef>
          <a:fillRef idx="0">
            <a:schemeClr val="accent5"/>
          </a:fillRef>
          <a:effectRef idx="1">
            <a:schemeClr val="accent5"/>
          </a:effectRef>
          <a:fontRef idx="minor">
            <a:schemeClr val="tx1"/>
          </a:fontRef>
        </p:style>
      </p:cxnSp>
      <p:sp>
        <p:nvSpPr>
          <p:cNvPr id="16" name="文本框 15">
            <a:extLst>
              <a:ext uri="{FF2B5EF4-FFF2-40B4-BE49-F238E27FC236}">
                <a16:creationId xmlns:a16="http://schemas.microsoft.com/office/drawing/2014/main" id="{93DF7FDC-D6AA-42DB-88AA-673BA1DDBFE4}"/>
              </a:ext>
            </a:extLst>
          </p:cNvPr>
          <p:cNvSpPr txBox="1"/>
          <p:nvPr/>
        </p:nvSpPr>
        <p:spPr>
          <a:xfrm>
            <a:off x="424643" y="1015229"/>
            <a:ext cx="11616620" cy="5416868"/>
          </a:xfrm>
          <a:prstGeom prst="rect">
            <a:avLst/>
          </a:prstGeom>
          <a:noFill/>
        </p:spPr>
        <p:txBody>
          <a:bodyPr wrap="square" rtlCol="0">
            <a:spAutoFit/>
          </a:bodyPr>
          <a:lstStyle/>
          <a:p>
            <a:pPr defTabSz="914217"/>
            <a:endParaRPr lang="en-US" altLang="zh-CN" dirty="0">
              <a:solidFill>
                <a:srgbClr val="FF000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婴幼儿依恋的特点</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有研究认为，婴幼儿依恋突出表现为三个特点：</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1</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）婴幼儿最愿意同依恋对象在一起，与其在一起时，儿童能得到最大的舒适、安慰和满足。</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2</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）在儿童痛苦、不安时，依恋对象比其他任何人都更能抚慰孩子。</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3</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）依恋对象使孩子具有安全感。当在依恋对象身边时，孩子较少害怕；当其害怕时，最容易出现依恋行为，寻找依恋对象。</a:t>
            </a:r>
          </a:p>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婴幼儿依恋的发展</a:t>
            </a:r>
          </a:p>
          <a:p>
            <a:pPr defTabSz="914217"/>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1</a:t>
            </a:r>
            <a:r>
              <a:rPr lang="zh-CN" altLang="en-US" dirty="0">
                <a:solidFill>
                  <a:srgbClr val="00B050"/>
                </a:solidFill>
                <a:latin typeface="华文新魏" panose="02010800040101010101" pitchFamily="2" charset="-122"/>
                <a:ea typeface="华文新魏" panose="02010800040101010101" pitchFamily="2" charset="-122"/>
              </a:rPr>
              <a:t>）无差别的社会反应阶段（出生～ </a:t>
            </a:r>
            <a:r>
              <a:rPr lang="en-US" altLang="zh-CN" dirty="0">
                <a:solidFill>
                  <a:srgbClr val="00B050"/>
                </a:solidFill>
                <a:latin typeface="华文新魏" panose="02010800040101010101" pitchFamily="2" charset="-122"/>
                <a:ea typeface="华文新魏" panose="02010800040101010101" pitchFamily="2" charset="-122"/>
              </a:rPr>
              <a:t>3 </a:t>
            </a:r>
            <a:r>
              <a:rPr lang="zh-CN" altLang="en-US" dirty="0">
                <a:solidFill>
                  <a:srgbClr val="00B050"/>
                </a:solidFill>
                <a:latin typeface="华文新魏" panose="02010800040101010101" pitchFamily="2" charset="-122"/>
                <a:ea typeface="华文新魏" panose="02010800040101010101" pitchFamily="2" charset="-122"/>
              </a:rPr>
              <a:t>个月</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这个时期婴儿对人的反应最大特点就是不加区别、无差别。</a:t>
            </a:r>
          </a:p>
          <a:p>
            <a:pPr defTabSz="914217"/>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2</a:t>
            </a:r>
            <a:r>
              <a:rPr lang="zh-CN" altLang="en-US" dirty="0">
                <a:solidFill>
                  <a:srgbClr val="00B050"/>
                </a:solidFill>
                <a:latin typeface="华文新魏" panose="02010800040101010101" pitchFamily="2" charset="-122"/>
                <a:ea typeface="华文新魏" panose="02010800040101010101" pitchFamily="2" charset="-122"/>
              </a:rPr>
              <a:t>）有差别的社会反应阶段（</a:t>
            </a:r>
            <a:r>
              <a:rPr lang="en-US" altLang="zh-CN" dirty="0">
                <a:solidFill>
                  <a:srgbClr val="00B050"/>
                </a:solidFill>
                <a:latin typeface="华文新魏" panose="02010800040101010101" pitchFamily="2" charset="-122"/>
                <a:ea typeface="华文新魏" panose="02010800040101010101" pitchFamily="2" charset="-122"/>
              </a:rPr>
              <a:t>3 </a:t>
            </a:r>
            <a:r>
              <a:rPr lang="zh-CN" altLang="en-US" dirty="0">
                <a:solidFill>
                  <a:srgbClr val="00B050"/>
                </a:solidFill>
                <a:latin typeface="华文新魏" panose="02010800040101010101" pitchFamily="2" charset="-122"/>
                <a:ea typeface="华文新魏" panose="02010800040101010101" pitchFamily="2" charset="-122"/>
              </a:rPr>
              <a:t>～ </a:t>
            </a:r>
            <a:r>
              <a:rPr lang="en-US" altLang="zh-CN" dirty="0">
                <a:solidFill>
                  <a:srgbClr val="00B050"/>
                </a:solidFill>
                <a:latin typeface="华文新魏" panose="02010800040101010101" pitchFamily="2" charset="-122"/>
                <a:ea typeface="华文新魏" panose="02010800040101010101" pitchFamily="2" charset="-122"/>
              </a:rPr>
              <a:t>6 </a:t>
            </a:r>
            <a:r>
              <a:rPr lang="zh-CN" altLang="en-US" dirty="0">
                <a:solidFill>
                  <a:srgbClr val="00B050"/>
                </a:solidFill>
                <a:latin typeface="华文新魏" panose="02010800040101010101" pitchFamily="2" charset="-122"/>
                <a:ea typeface="华文新魏" panose="02010800040101010101" pitchFamily="2" charset="-122"/>
              </a:rPr>
              <a:t>个月）</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这时期婴儿对人的反应有了区别，对母亲和他所熟悉的人及陌生人的反应是不同的，婴儿对母亲更为偏爱。</a:t>
            </a:r>
          </a:p>
          <a:p>
            <a:pPr defTabSz="914217"/>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3</a:t>
            </a:r>
            <a:r>
              <a:rPr lang="zh-CN" altLang="en-US" dirty="0">
                <a:solidFill>
                  <a:srgbClr val="00B050"/>
                </a:solidFill>
                <a:latin typeface="华文新魏" panose="02010800040101010101" pitchFamily="2" charset="-122"/>
                <a:ea typeface="华文新魏" panose="02010800040101010101" pitchFamily="2" charset="-122"/>
              </a:rPr>
              <a:t>）特殊的情感联结阶段（</a:t>
            </a:r>
            <a:r>
              <a:rPr lang="en-US" altLang="zh-CN" dirty="0">
                <a:solidFill>
                  <a:srgbClr val="00B050"/>
                </a:solidFill>
                <a:latin typeface="华文新魏" panose="02010800040101010101" pitchFamily="2" charset="-122"/>
                <a:ea typeface="华文新魏" panose="02010800040101010101" pitchFamily="2" charset="-122"/>
              </a:rPr>
              <a:t>6 </a:t>
            </a:r>
            <a:r>
              <a:rPr lang="zh-CN" altLang="en-US" dirty="0">
                <a:solidFill>
                  <a:srgbClr val="00B050"/>
                </a:solidFill>
                <a:latin typeface="华文新魏" panose="02010800040101010101" pitchFamily="2" charset="-122"/>
                <a:ea typeface="华文新魏" panose="02010800040101010101" pitchFamily="2" charset="-122"/>
              </a:rPr>
              <a:t>个月～ </a:t>
            </a:r>
            <a:r>
              <a:rPr lang="en-US" altLang="zh-CN" dirty="0">
                <a:solidFill>
                  <a:srgbClr val="00B050"/>
                </a:solidFill>
                <a:latin typeface="华文新魏" panose="02010800040101010101" pitchFamily="2" charset="-122"/>
                <a:ea typeface="华文新魏" panose="02010800040101010101" pitchFamily="2" charset="-122"/>
              </a:rPr>
              <a:t>2 </a:t>
            </a:r>
            <a:r>
              <a:rPr lang="zh-CN" altLang="en-US" dirty="0">
                <a:solidFill>
                  <a:srgbClr val="00B050"/>
                </a:solidFill>
                <a:latin typeface="华文新魏" panose="02010800040101010101" pitchFamily="2" charset="-122"/>
                <a:ea typeface="华文新魏" panose="02010800040101010101" pitchFamily="2" charset="-122"/>
              </a:rPr>
              <a:t>岁）</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婴儿进一步对母亲的存在特别关切，特别愿意和母亲在一起，当母亲离开时，哭喊着不让离开，别人不能替代使婴儿快活。</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7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 </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8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个月时，婴儿形成对父亲的依恋。再以后，与主要抚养者的依恋关系进一步加强，儿童依恋范围进一步扩大。以后随着儿童进入集体教养机构，儿童还对老师形成依恋情感。</a:t>
            </a:r>
          </a:p>
          <a:p>
            <a:pPr defTabSz="914217"/>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4</a:t>
            </a:r>
            <a:r>
              <a:rPr lang="zh-CN" altLang="en-US" dirty="0">
                <a:solidFill>
                  <a:srgbClr val="00B050"/>
                </a:solidFill>
                <a:latin typeface="华文新魏" panose="02010800040101010101" pitchFamily="2" charset="-122"/>
                <a:ea typeface="华文新魏" panose="02010800040101010101" pitchFamily="2" charset="-122"/>
              </a:rPr>
              <a:t>）目标调整的伙伴关系阶段（</a:t>
            </a:r>
            <a:r>
              <a:rPr lang="en-US" altLang="zh-CN" dirty="0">
                <a:solidFill>
                  <a:srgbClr val="00B050"/>
                </a:solidFill>
                <a:latin typeface="华文新魏" panose="02010800040101010101" pitchFamily="2" charset="-122"/>
                <a:ea typeface="华文新魏" panose="02010800040101010101" pitchFamily="2" charset="-122"/>
              </a:rPr>
              <a:t>2 </a:t>
            </a:r>
            <a:r>
              <a:rPr lang="zh-CN" altLang="en-US" dirty="0">
                <a:solidFill>
                  <a:srgbClr val="00B050"/>
                </a:solidFill>
                <a:latin typeface="华文新魏" panose="02010800040101010101" pitchFamily="2" charset="-122"/>
                <a:ea typeface="华文新魏" panose="02010800040101010101" pitchFamily="2" charset="-122"/>
              </a:rPr>
              <a:t>岁以后）</a:t>
            </a:r>
          </a:p>
          <a:p>
            <a:pPr defTabSz="914217"/>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2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岁以后，婴儿能够认识并理解母亲的情感、需要、愿望，知道她爱自己，不会抛弃自己，这时，婴儿把母亲作为一个交往的伙伴，并知道交往时要考虑到她的需要和兴趣，据此调整自己的情绪和行为反应。</a:t>
            </a:r>
            <a:endParaRPr lang="zh-CN" altLang="en-US" sz="1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2" name="矩形 1"/>
          <p:cNvSpPr/>
          <p:nvPr/>
        </p:nvSpPr>
        <p:spPr>
          <a:xfrm>
            <a:off x="2323450" y="245592"/>
            <a:ext cx="2492990" cy="646331"/>
          </a:xfrm>
          <a:prstGeom prst="rect">
            <a:avLst/>
          </a:prstGeom>
        </p:spPr>
        <p:txBody>
          <a:bodyPr wrap="none">
            <a:spAutoFit/>
          </a:bodyPr>
          <a:lstStyle/>
          <a:p>
            <a:pPr defTabSz="914217"/>
            <a:r>
              <a:rPr lang="zh-CN" altLang="en-US" sz="3600" dirty="0">
                <a:solidFill>
                  <a:srgbClr val="FF0000"/>
                </a:solidFill>
                <a:latin typeface="华文新魏" panose="02010800040101010101" pitchFamily="2" charset="-122"/>
                <a:ea typeface="华文新魏" panose="02010800040101010101" pitchFamily="2" charset="-122"/>
              </a:rPr>
              <a:t>（四）依恋</a:t>
            </a:r>
          </a:p>
        </p:txBody>
      </p:sp>
      <p:sp>
        <p:nvSpPr>
          <p:cNvPr id="11" name="矩形 10">
            <a:extLst>
              <a:ext uri="{FF2B5EF4-FFF2-40B4-BE49-F238E27FC236}">
                <a16:creationId xmlns:a16="http://schemas.microsoft.com/office/drawing/2014/main" id="{86BF7783-E7EC-4E25-8371-BA64DBB9C783}"/>
              </a:ext>
            </a:extLst>
          </p:cNvPr>
          <p:cNvSpPr/>
          <p:nvPr/>
        </p:nvSpPr>
        <p:spPr>
          <a:xfrm>
            <a:off x="979353" y="131436"/>
            <a:ext cx="1195563" cy="987768"/>
          </a:xfrm>
          <a:prstGeom prst="rect">
            <a:avLst/>
          </a:prstGeom>
          <a:blipFill dpi="0" rotWithShape="1">
            <a:blip r:embed="rId7"/>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val="2997886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6" grpId="0"/>
      <p:bldP spid="2" grpId="0"/>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40EE2FE5-02CB-4E1E-AB87-6098DE4BBF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5" name="矩形 4"/>
          <p:cNvSpPr/>
          <p:nvPr/>
        </p:nvSpPr>
        <p:spPr>
          <a:xfrm>
            <a:off x="2205" y="0"/>
            <a:ext cx="4696691" cy="6858000"/>
          </a:xfrm>
          <a:prstGeom prst="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430990" y="2435628"/>
            <a:ext cx="3608995" cy="256815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430990" y="920601"/>
            <a:ext cx="3665986" cy="926937"/>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FF0000"/>
                </a:solidFill>
                <a:latin typeface="华文新魏" panose="02010800040101010101" pitchFamily="2" charset="-122"/>
                <a:ea typeface="华文新魏" panose="02010800040101010101" pitchFamily="2" charset="-122"/>
              </a:rPr>
              <a:t>四、学前儿童高级情    </a:t>
            </a:r>
            <a:endParaRPr lang="en-US" altLang="zh-CN" sz="2799" cap="small" dirty="0">
              <a:solidFill>
                <a:srgbClr val="FF0000"/>
              </a:solidFill>
              <a:latin typeface="华文新魏" panose="02010800040101010101" pitchFamily="2" charset="-122"/>
              <a:ea typeface="华文新魏" panose="02010800040101010101" pitchFamily="2" charset="-122"/>
            </a:endParaRPr>
          </a:p>
          <a:p>
            <a:pPr defTabSz="914217"/>
            <a:r>
              <a:rPr lang="en-US" altLang="zh-CN" sz="2799" cap="small" dirty="0">
                <a:solidFill>
                  <a:srgbClr val="FF0000"/>
                </a:solidFill>
                <a:latin typeface="华文新魏" panose="02010800040101010101" pitchFamily="2" charset="-122"/>
                <a:ea typeface="华文新魏" panose="02010800040101010101" pitchFamily="2" charset="-122"/>
              </a:rPr>
              <a:t>        </a:t>
            </a:r>
            <a:r>
              <a:rPr lang="zh-CN" altLang="en-US" sz="2799" cap="small" dirty="0">
                <a:solidFill>
                  <a:srgbClr val="FF0000"/>
                </a:solidFill>
                <a:latin typeface="华文新魏" panose="02010800040101010101" pitchFamily="2" charset="-122"/>
                <a:ea typeface="华文新魏" panose="02010800040101010101" pitchFamily="2" charset="-122"/>
              </a:rPr>
              <a:t>感的发展</a:t>
            </a:r>
            <a:endParaRPr lang="en-US" sz="2799" cap="small" dirty="0">
              <a:solidFill>
                <a:srgbClr val="FF0000"/>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5068742" y="611611"/>
            <a:ext cx="6328008" cy="5724644"/>
          </a:xfrm>
          <a:prstGeom prst="rect">
            <a:avLst/>
          </a:prstGeom>
          <a:noFill/>
        </p:spPr>
        <p:txBody>
          <a:bodyPr wrap="square" rtlCol="0">
            <a:spAutoFit/>
          </a:bodyPr>
          <a:lstStyle/>
          <a:p>
            <a:pPr defTabSz="914217"/>
            <a:r>
              <a:rPr lang="zh-CN" altLang="en-US" sz="2800" dirty="0">
                <a:solidFill>
                  <a:srgbClr val="92D050"/>
                </a:solidFill>
                <a:latin typeface="华文新魏" panose="02010800040101010101" pitchFamily="2" charset="-122"/>
                <a:ea typeface="华文新魏" panose="02010800040101010101" pitchFamily="2" charset="-122"/>
              </a:rPr>
              <a:t>（一）道德感</a:t>
            </a:r>
          </a:p>
          <a:p>
            <a:pPr defTabSz="914217"/>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先学前期幼儿只有某些道德感的萌芽。</a:t>
            </a:r>
            <a:r>
              <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rPr>
              <a:t>3 </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岁后，特别是在幼儿园的集体生活中，随着儿童掌握了各种行为规范，道德感逐渐发展起来。</a:t>
            </a:r>
          </a:p>
          <a:p>
            <a:pPr defTabSz="914217"/>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班幼儿的道德感主要是指向个别行为，往往是由成人的评价而引起的；中班幼儿比较明显地掌握了一些概括化的道德标准，他们可以因为自己在行动中遵守了老师的要求而产生快感。中班幼儿不但关心自己的行为是否符合道德标准，而且开始关心别人的行为是否符合道德标准，由此产生相应的情感；大班幼儿的道德感进一步发展和复杂化。他们对好与坏、好人与坏人，有鲜明的不同感情。在这个年龄，爱小朋友、爱集体等情感，已经有了一定的稳定性。</a:t>
            </a:r>
          </a:p>
          <a:p>
            <a:pPr defTabSz="914217"/>
            <a:endPar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endPar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endParaRPr lang="zh-CN" altLang="en-US" dirty="0">
              <a:solidFill>
                <a:srgbClr val="000000">
                  <a:lumMod val="65000"/>
                  <a:lumOff val="35000"/>
                </a:srgb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810299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par>
                                <p:cTn id="14" presetID="16" presetClass="entr" presetSubtype="21"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13"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6" name="Shape 18"/>
          <p:cNvSpPr/>
          <p:nvPr/>
        </p:nvSpPr>
        <p:spPr>
          <a:xfrm>
            <a:off x="4580311" y="1258568"/>
            <a:ext cx="4228120"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rgbClr val="FFFFFF"/>
              </a:solidFill>
              <a:latin typeface="华文新魏" panose="02010800040101010101" pitchFamily="2" charset="-122"/>
              <a:ea typeface="华文新魏" panose="02010800040101010101" pitchFamily="2" charset="-122"/>
            </a:endParaRPr>
          </a:p>
        </p:txBody>
      </p:sp>
      <p:sp>
        <p:nvSpPr>
          <p:cNvPr id="10" name="Shape 18"/>
          <p:cNvSpPr/>
          <p:nvPr/>
        </p:nvSpPr>
        <p:spPr>
          <a:xfrm>
            <a:off x="4580310" y="564560"/>
            <a:ext cx="4228121"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rgbClr val="FFFFFF"/>
              </a:solidFill>
              <a:latin typeface="华文新魏" panose="02010800040101010101" pitchFamily="2" charset="-122"/>
              <a:ea typeface="华文新魏" panose="02010800040101010101" pitchFamily="2" charset="-122"/>
            </a:endParaRPr>
          </a:p>
        </p:txBody>
      </p:sp>
      <p:sp>
        <p:nvSpPr>
          <p:cNvPr id="35" name="矩形 34"/>
          <p:cNvSpPr/>
          <p:nvPr/>
        </p:nvSpPr>
        <p:spPr>
          <a:xfrm>
            <a:off x="2266014" y="1710079"/>
            <a:ext cx="2280922" cy="108264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r>
              <a:rPr kumimoji="1" lang="zh-CN" altLang="en-US" sz="4799" dirty="0">
                <a:solidFill>
                  <a:srgbClr val="519B5C"/>
                </a:solidFill>
                <a:latin typeface="华文新魏" panose="02010800040101010101" pitchFamily="2" charset="-122"/>
                <a:ea typeface="华文新魏" panose="02010800040101010101" pitchFamily="2" charset="-122"/>
              </a:rPr>
              <a:t>目录</a:t>
            </a:r>
            <a:r>
              <a:rPr kumimoji="1" lang="en-US" altLang="zh-CN" sz="4399" dirty="0">
                <a:solidFill>
                  <a:srgbClr val="519B5C"/>
                </a:solidFill>
                <a:latin typeface="华文新魏" panose="02010800040101010101" pitchFamily="2" charset="-122"/>
                <a:ea typeface="华文新魏" panose="02010800040101010101" pitchFamily="2" charset="-122"/>
              </a:rPr>
              <a:t>/</a:t>
            </a:r>
          </a:p>
          <a:p>
            <a:pPr algn="ctr" defTabSz="914217"/>
            <a:r>
              <a:rPr kumimoji="1" lang="en-US" altLang="zh-CN" sz="2000" dirty="0">
                <a:solidFill>
                  <a:srgbClr val="519B5C"/>
                </a:solidFill>
                <a:latin typeface="华文新魏" panose="02010800040101010101" pitchFamily="2" charset="-122"/>
                <a:ea typeface="华文新魏" panose="02010800040101010101" pitchFamily="2" charset="-122"/>
              </a:rPr>
              <a:t>DIRECTORY</a:t>
            </a:r>
          </a:p>
        </p:txBody>
      </p:sp>
      <p:sp>
        <p:nvSpPr>
          <p:cNvPr id="37" name="文本框 3"/>
          <p:cNvSpPr txBox="1"/>
          <p:nvPr/>
        </p:nvSpPr>
        <p:spPr>
          <a:xfrm>
            <a:off x="3833818" y="578365"/>
            <a:ext cx="5687729" cy="461558"/>
          </a:xfrm>
          <a:prstGeom prst="rect">
            <a:avLst/>
          </a:prstGeom>
          <a:noFill/>
          <a:ln w="38100">
            <a:noFill/>
          </a:ln>
        </p:spPr>
        <p:txBody>
          <a:bodyPr wrap="square" rtlCol="0">
            <a:spAutoFit/>
          </a:bodyPr>
          <a:lstStyle/>
          <a:p>
            <a:pPr algn="ctr" defTabSz="914217"/>
            <a:r>
              <a:rPr kumimoji="1" lang="zh-CN" altLang="en-US" sz="2400" dirty="0">
                <a:solidFill>
                  <a:srgbClr val="FFFFFF"/>
                </a:solidFill>
                <a:latin typeface="华文新魏" panose="02010800040101010101" pitchFamily="2" charset="-122"/>
                <a:ea typeface="华文新魏" panose="02010800040101010101" pitchFamily="2" charset="-122"/>
              </a:rPr>
              <a:t>情绪情感概述</a:t>
            </a:r>
            <a:endParaRPr kumimoji="1" lang="zh-CN" altLang="en-US" sz="3599" dirty="0">
              <a:solidFill>
                <a:srgbClr val="FFFFFF"/>
              </a:solidFill>
              <a:latin typeface="华文新魏" panose="02010800040101010101" pitchFamily="2" charset="-122"/>
              <a:ea typeface="华文新魏" panose="02010800040101010101" pitchFamily="2" charset="-122"/>
            </a:endParaRPr>
          </a:p>
        </p:txBody>
      </p:sp>
      <p:sp>
        <p:nvSpPr>
          <p:cNvPr id="54" name="文本框 4"/>
          <p:cNvSpPr txBox="1"/>
          <p:nvPr/>
        </p:nvSpPr>
        <p:spPr>
          <a:xfrm>
            <a:off x="4437062" y="1227349"/>
            <a:ext cx="4531815" cy="461558"/>
          </a:xfrm>
          <a:prstGeom prst="rect">
            <a:avLst/>
          </a:prstGeom>
          <a:noFill/>
          <a:ln w="38100">
            <a:noFill/>
          </a:ln>
        </p:spPr>
        <p:txBody>
          <a:bodyPr wrap="square" rtlCol="0">
            <a:spAutoFit/>
          </a:bodyPr>
          <a:lstStyle/>
          <a:p>
            <a:pPr algn="ctr" defTabSz="914217"/>
            <a:r>
              <a:rPr kumimoji="1" lang="zh-CN" altLang="en-US" sz="2400" dirty="0">
                <a:solidFill>
                  <a:srgbClr val="FFFFFF"/>
                </a:solidFill>
                <a:latin typeface="华文新魏" panose="02010800040101010101" pitchFamily="2" charset="-122"/>
                <a:ea typeface="华文新魏" panose="02010800040101010101" pitchFamily="2" charset="-122"/>
              </a:rPr>
              <a:t>学前儿童情绪情感的产生与发展</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
        <p:nvSpPr>
          <p:cNvPr id="20" name="Shape 18">
            <a:extLst>
              <a:ext uri="{FF2B5EF4-FFF2-40B4-BE49-F238E27FC236}">
                <a16:creationId xmlns:a16="http://schemas.microsoft.com/office/drawing/2014/main" id="{F3DABAB1-9756-4E2C-B8BB-43EDBC1184BD}"/>
              </a:ext>
            </a:extLst>
          </p:cNvPr>
          <p:cNvSpPr/>
          <p:nvPr/>
        </p:nvSpPr>
        <p:spPr>
          <a:xfrm>
            <a:off x="4563623" y="1959582"/>
            <a:ext cx="4228119"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rgbClr val="FFFFFF"/>
              </a:solidFill>
              <a:latin typeface="华文新魏" panose="02010800040101010101" pitchFamily="2" charset="-122"/>
              <a:ea typeface="华文新魏" panose="02010800040101010101" pitchFamily="2" charset="-122"/>
            </a:endParaRPr>
          </a:p>
        </p:txBody>
      </p:sp>
      <p:sp>
        <p:nvSpPr>
          <p:cNvPr id="21" name="文本框 7">
            <a:extLst>
              <a:ext uri="{FF2B5EF4-FFF2-40B4-BE49-F238E27FC236}">
                <a16:creationId xmlns:a16="http://schemas.microsoft.com/office/drawing/2014/main" id="{664C0042-AF0E-41FD-9F30-372EC29C8C01}"/>
              </a:ext>
            </a:extLst>
          </p:cNvPr>
          <p:cNvSpPr txBox="1"/>
          <p:nvPr/>
        </p:nvSpPr>
        <p:spPr>
          <a:xfrm>
            <a:off x="4317226" y="1960132"/>
            <a:ext cx="4720913" cy="461558"/>
          </a:xfrm>
          <a:prstGeom prst="rect">
            <a:avLst/>
          </a:prstGeom>
          <a:noFill/>
          <a:ln w="38100">
            <a:noFill/>
          </a:ln>
        </p:spPr>
        <p:txBody>
          <a:bodyPr wrap="square" rtlCol="0">
            <a:spAutoFit/>
          </a:bodyPr>
          <a:lstStyle/>
          <a:p>
            <a:pPr algn="ctr" defTabSz="914217"/>
            <a:r>
              <a:rPr kumimoji="1" lang="zh-CN" altLang="en-US" sz="2400" dirty="0">
                <a:solidFill>
                  <a:srgbClr val="FFFFFF"/>
                </a:solidFill>
                <a:latin typeface="华文新魏" panose="02010800040101010101" pitchFamily="2" charset="-122"/>
                <a:ea typeface="华文新魏" panose="02010800040101010101" pitchFamily="2" charset="-122"/>
              </a:rPr>
              <a:t>学前儿童良好情绪和情感的培养</a:t>
            </a:r>
          </a:p>
        </p:txBody>
      </p:sp>
      <p:sp>
        <p:nvSpPr>
          <p:cNvPr id="28" name="Shape 18">
            <a:extLst>
              <a:ext uri="{FF2B5EF4-FFF2-40B4-BE49-F238E27FC236}">
                <a16:creationId xmlns:a16="http://schemas.microsoft.com/office/drawing/2014/main" id="{D7F0F928-547F-4F53-8699-FEA5C361788D}"/>
              </a:ext>
            </a:extLst>
          </p:cNvPr>
          <p:cNvSpPr/>
          <p:nvPr/>
        </p:nvSpPr>
        <p:spPr>
          <a:xfrm>
            <a:off x="4580311" y="2620328"/>
            <a:ext cx="4228120"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rgbClr val="FFFFFF"/>
              </a:solidFill>
              <a:latin typeface="华文新魏" panose="02010800040101010101" pitchFamily="2" charset="-122"/>
              <a:ea typeface="华文新魏" panose="02010800040101010101" pitchFamily="2" charset="-122"/>
            </a:endParaRPr>
          </a:p>
        </p:txBody>
      </p:sp>
      <p:sp>
        <p:nvSpPr>
          <p:cNvPr id="29" name="文本框 4">
            <a:extLst>
              <a:ext uri="{FF2B5EF4-FFF2-40B4-BE49-F238E27FC236}">
                <a16:creationId xmlns:a16="http://schemas.microsoft.com/office/drawing/2014/main" id="{1654F680-B394-4CD1-850A-9D9C98B3A7ED}"/>
              </a:ext>
            </a:extLst>
          </p:cNvPr>
          <p:cNvSpPr txBox="1"/>
          <p:nvPr/>
        </p:nvSpPr>
        <p:spPr>
          <a:xfrm>
            <a:off x="4437062" y="2589109"/>
            <a:ext cx="4531815" cy="461558"/>
          </a:xfrm>
          <a:prstGeom prst="rect">
            <a:avLst/>
          </a:prstGeom>
          <a:noFill/>
          <a:ln w="38100">
            <a:noFill/>
          </a:ln>
        </p:spPr>
        <p:txBody>
          <a:bodyPr wrap="square" rtlCol="0">
            <a:spAutoFit/>
          </a:bodyPr>
          <a:lstStyle/>
          <a:p>
            <a:pPr algn="ctr" defTabSz="914217"/>
            <a:r>
              <a:rPr kumimoji="1" lang="zh-CN" altLang="en-US" sz="2400" dirty="0">
                <a:solidFill>
                  <a:srgbClr val="FFFFFF"/>
                </a:solidFill>
                <a:latin typeface="华文新魏" panose="02010800040101010101" pitchFamily="2" charset="-122"/>
                <a:ea typeface="华文新魏" panose="02010800040101010101" pitchFamily="2" charset="-122"/>
              </a:rPr>
              <a:t>意志概述</a:t>
            </a:r>
          </a:p>
        </p:txBody>
      </p:sp>
      <p:sp>
        <p:nvSpPr>
          <p:cNvPr id="30" name="Shape 18">
            <a:extLst>
              <a:ext uri="{FF2B5EF4-FFF2-40B4-BE49-F238E27FC236}">
                <a16:creationId xmlns:a16="http://schemas.microsoft.com/office/drawing/2014/main" id="{ED94056A-3A24-4010-8927-BA4C2A8F417F}"/>
              </a:ext>
            </a:extLst>
          </p:cNvPr>
          <p:cNvSpPr/>
          <p:nvPr/>
        </p:nvSpPr>
        <p:spPr>
          <a:xfrm>
            <a:off x="4563623" y="3321342"/>
            <a:ext cx="4228119"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rgbClr val="FFFFFF"/>
              </a:solidFill>
              <a:latin typeface="华文新魏" panose="02010800040101010101" pitchFamily="2" charset="-122"/>
              <a:ea typeface="华文新魏" panose="02010800040101010101" pitchFamily="2" charset="-122"/>
            </a:endParaRPr>
          </a:p>
        </p:txBody>
      </p:sp>
      <p:sp>
        <p:nvSpPr>
          <p:cNvPr id="31" name="文本框 7">
            <a:extLst>
              <a:ext uri="{FF2B5EF4-FFF2-40B4-BE49-F238E27FC236}">
                <a16:creationId xmlns:a16="http://schemas.microsoft.com/office/drawing/2014/main" id="{7DA0749F-0507-411F-95B1-A032D90E354B}"/>
              </a:ext>
            </a:extLst>
          </p:cNvPr>
          <p:cNvSpPr txBox="1"/>
          <p:nvPr/>
        </p:nvSpPr>
        <p:spPr>
          <a:xfrm>
            <a:off x="4317226" y="3321891"/>
            <a:ext cx="4720913" cy="461558"/>
          </a:xfrm>
          <a:prstGeom prst="rect">
            <a:avLst/>
          </a:prstGeom>
          <a:noFill/>
          <a:ln w="38100">
            <a:noFill/>
          </a:ln>
        </p:spPr>
        <p:txBody>
          <a:bodyPr wrap="square" rtlCol="0">
            <a:spAutoFit/>
          </a:bodyPr>
          <a:lstStyle/>
          <a:p>
            <a:pPr algn="ctr" defTabSz="914217"/>
            <a:r>
              <a:rPr kumimoji="1" lang="zh-CN" altLang="en-US" sz="2400" dirty="0">
                <a:solidFill>
                  <a:srgbClr val="FFFFFF"/>
                </a:solidFill>
                <a:latin typeface="华文新魏" panose="02010800040101010101" pitchFamily="2" charset="-122"/>
                <a:ea typeface="华文新魏" panose="02010800040101010101" pitchFamily="2" charset="-122"/>
              </a:rPr>
              <a:t>学前儿童意志的发展及培养</a:t>
            </a: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14:presetBounceEnd="50000">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14:bounceEnd="50000">
                                          <p:cBhvr additive="base">
                                            <p:cTn id="41"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14:presetBounceEnd="50000">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14:bounceEnd="50000">
                                          <p:cBhvr additive="base">
                                            <p:cTn id="45" dur="5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14:presetBounceEnd="50000">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14:bounceEnd="50000">
                                          <p:cBhvr additive="base">
                                            <p:cTn id="49"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14:presetBounceEnd="50000">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14:bounceEnd="50000">
                                          <p:cBhvr additive="base">
                                            <p:cTn id="53" dur="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53" presetClass="entr" presetSubtype="16"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p:cTn id="70" dur="500" fill="hold"/>
                                            <p:tgtEl>
                                              <p:spTgt spid="28"/>
                                            </p:tgtEl>
                                            <p:attrNameLst>
                                              <p:attrName>ppt_w</p:attrName>
                                            </p:attrNameLst>
                                          </p:cBhvr>
                                          <p:tavLst>
                                            <p:tav tm="0">
                                              <p:val>
                                                <p:fltVal val="0"/>
                                              </p:val>
                                            </p:tav>
                                            <p:tav tm="100000">
                                              <p:val>
                                                <p:strVal val="#ppt_w"/>
                                              </p:val>
                                            </p:tav>
                                          </p:tavLst>
                                        </p:anim>
                                        <p:anim calcmode="lin" valueType="num">
                                          <p:cBhvr>
                                            <p:cTn id="71" dur="500" fill="hold"/>
                                            <p:tgtEl>
                                              <p:spTgt spid="28"/>
                                            </p:tgtEl>
                                            <p:attrNameLst>
                                              <p:attrName>ppt_h</p:attrName>
                                            </p:attrNameLst>
                                          </p:cBhvr>
                                          <p:tavLst>
                                            <p:tav tm="0">
                                              <p:val>
                                                <p:fltVal val="0"/>
                                              </p:val>
                                            </p:tav>
                                            <p:tav tm="100000">
                                              <p:val>
                                                <p:strVal val="#ppt_h"/>
                                              </p:val>
                                            </p:tav>
                                          </p:tavLst>
                                        </p:anim>
                                        <p:animEffect transition="in" filter="fade">
                                          <p:cBhvr>
                                            <p:cTn id="72" dur="500"/>
                                            <p:tgtEl>
                                              <p:spTgt spid="28"/>
                                            </p:tgtEl>
                                          </p:cBhvr>
                                        </p:animEffect>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250"/>
                                            <p:tgtEl>
                                              <p:spTgt spid="29"/>
                                            </p:tgtEl>
                                          </p:cBhvr>
                                        </p:animEffect>
                                        <p:anim calcmode="lin" valueType="num">
                                          <p:cBhvr>
                                            <p:cTn id="77" dur="250" fill="hold"/>
                                            <p:tgtEl>
                                              <p:spTgt spid="29"/>
                                            </p:tgtEl>
                                            <p:attrNameLst>
                                              <p:attrName>ppt_x</p:attrName>
                                            </p:attrNameLst>
                                          </p:cBhvr>
                                          <p:tavLst>
                                            <p:tav tm="0">
                                              <p:val>
                                                <p:strVal val="#ppt_x"/>
                                              </p:val>
                                            </p:tav>
                                            <p:tav tm="100000">
                                              <p:val>
                                                <p:strVal val="#ppt_x"/>
                                              </p:val>
                                            </p:tav>
                                          </p:tavLst>
                                        </p:anim>
                                        <p:anim calcmode="lin" valueType="num">
                                          <p:cBhvr>
                                            <p:cTn id="78" dur="250" fill="hold"/>
                                            <p:tgtEl>
                                              <p:spTgt spid="29"/>
                                            </p:tgtEl>
                                            <p:attrNameLst>
                                              <p:attrName>ppt_y</p:attrName>
                                            </p:attrNameLst>
                                          </p:cBhvr>
                                          <p:tavLst>
                                            <p:tav tm="0">
                                              <p:val>
                                                <p:strVal val="#ppt_y+.1"/>
                                              </p:val>
                                            </p:tav>
                                            <p:tav tm="100000">
                                              <p:val>
                                                <p:strVal val="#ppt_y"/>
                                              </p:val>
                                            </p:tav>
                                          </p:tavLst>
                                        </p:anim>
                                      </p:childTnLst>
                                    </p:cTn>
                                  </p:par>
                                </p:childTnLst>
                              </p:cTn>
                            </p:par>
                            <p:par>
                              <p:cTn id="79" fill="hold">
                                <p:stCondLst>
                                  <p:cond delay="5250"/>
                                </p:stCondLst>
                                <p:childTnLst>
                                  <p:par>
                                    <p:cTn id="80" presetID="53" presetClass="entr" presetSubtype="16"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p:cTn id="82" dur="500" fill="hold"/>
                                            <p:tgtEl>
                                              <p:spTgt spid="30"/>
                                            </p:tgtEl>
                                            <p:attrNameLst>
                                              <p:attrName>ppt_w</p:attrName>
                                            </p:attrNameLst>
                                          </p:cBhvr>
                                          <p:tavLst>
                                            <p:tav tm="0">
                                              <p:val>
                                                <p:fltVal val="0"/>
                                              </p:val>
                                            </p:tav>
                                            <p:tav tm="100000">
                                              <p:val>
                                                <p:strVal val="#ppt_w"/>
                                              </p:val>
                                            </p:tav>
                                          </p:tavLst>
                                        </p:anim>
                                        <p:anim calcmode="lin" valueType="num">
                                          <p:cBhvr>
                                            <p:cTn id="83" dur="500" fill="hold"/>
                                            <p:tgtEl>
                                              <p:spTgt spid="30"/>
                                            </p:tgtEl>
                                            <p:attrNameLst>
                                              <p:attrName>ppt_h</p:attrName>
                                            </p:attrNameLst>
                                          </p:cBhvr>
                                          <p:tavLst>
                                            <p:tav tm="0">
                                              <p:val>
                                                <p:fltVal val="0"/>
                                              </p:val>
                                            </p:tav>
                                            <p:tav tm="100000">
                                              <p:val>
                                                <p:strVal val="#ppt_h"/>
                                              </p:val>
                                            </p:tav>
                                          </p:tavLst>
                                        </p:anim>
                                        <p:animEffect transition="in" filter="fade">
                                          <p:cBhvr>
                                            <p:cTn id="84" dur="500"/>
                                            <p:tgtEl>
                                              <p:spTgt spid="30"/>
                                            </p:tgtEl>
                                          </p:cBhvr>
                                        </p:animEffect>
                                      </p:childTnLst>
                                    </p:cTn>
                                  </p:par>
                                </p:childTnLst>
                              </p:cTn>
                            </p:par>
                            <p:par>
                              <p:cTn id="85" fill="hold">
                                <p:stCondLst>
                                  <p:cond delay="5750"/>
                                </p:stCondLst>
                                <p:childTnLst>
                                  <p:par>
                                    <p:cTn id="86" presetID="42" presetClass="entr" presetSubtype="0" fill="hold" grpId="0" nodeType="after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fade">
                                          <p:cBhvr>
                                            <p:cTn id="88" dur="250"/>
                                            <p:tgtEl>
                                              <p:spTgt spid="31"/>
                                            </p:tgtEl>
                                          </p:cBhvr>
                                        </p:animEffect>
                                        <p:anim calcmode="lin" valueType="num">
                                          <p:cBhvr>
                                            <p:cTn id="89" dur="250" fill="hold"/>
                                            <p:tgtEl>
                                              <p:spTgt spid="31"/>
                                            </p:tgtEl>
                                            <p:attrNameLst>
                                              <p:attrName>ppt_x</p:attrName>
                                            </p:attrNameLst>
                                          </p:cBhvr>
                                          <p:tavLst>
                                            <p:tav tm="0">
                                              <p:val>
                                                <p:strVal val="#ppt_x"/>
                                              </p:val>
                                            </p:tav>
                                            <p:tav tm="100000">
                                              <p:val>
                                                <p:strVal val="#ppt_x"/>
                                              </p:val>
                                            </p:tav>
                                          </p:tavLst>
                                        </p:anim>
                                        <p:anim calcmode="lin" valueType="num">
                                          <p:cBhvr>
                                            <p:cTn id="90"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P spid="28" grpId="0" animBg="1"/>
          <p:bldP spid="29" grpId="0"/>
          <p:bldP spid="30" grpId="0" animBg="1"/>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1+#ppt_w/2"/>
                                              </p:val>
                                            </p:tav>
                                            <p:tav tm="100000">
                                              <p:val>
                                                <p:strVal val="#ppt_x"/>
                                              </p:val>
                                            </p:tav>
                                          </p:tavLst>
                                        </p:anim>
                                        <p:anim calcmode="lin" valueType="num">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1+#ppt_w/2"/>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0-#ppt_w/2"/>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53" presetClass="entr" presetSubtype="16"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p:cTn id="70" dur="500" fill="hold"/>
                                            <p:tgtEl>
                                              <p:spTgt spid="28"/>
                                            </p:tgtEl>
                                            <p:attrNameLst>
                                              <p:attrName>ppt_w</p:attrName>
                                            </p:attrNameLst>
                                          </p:cBhvr>
                                          <p:tavLst>
                                            <p:tav tm="0">
                                              <p:val>
                                                <p:fltVal val="0"/>
                                              </p:val>
                                            </p:tav>
                                            <p:tav tm="100000">
                                              <p:val>
                                                <p:strVal val="#ppt_w"/>
                                              </p:val>
                                            </p:tav>
                                          </p:tavLst>
                                        </p:anim>
                                        <p:anim calcmode="lin" valueType="num">
                                          <p:cBhvr>
                                            <p:cTn id="71" dur="500" fill="hold"/>
                                            <p:tgtEl>
                                              <p:spTgt spid="28"/>
                                            </p:tgtEl>
                                            <p:attrNameLst>
                                              <p:attrName>ppt_h</p:attrName>
                                            </p:attrNameLst>
                                          </p:cBhvr>
                                          <p:tavLst>
                                            <p:tav tm="0">
                                              <p:val>
                                                <p:fltVal val="0"/>
                                              </p:val>
                                            </p:tav>
                                            <p:tav tm="100000">
                                              <p:val>
                                                <p:strVal val="#ppt_h"/>
                                              </p:val>
                                            </p:tav>
                                          </p:tavLst>
                                        </p:anim>
                                        <p:animEffect transition="in" filter="fade">
                                          <p:cBhvr>
                                            <p:cTn id="72" dur="500"/>
                                            <p:tgtEl>
                                              <p:spTgt spid="28"/>
                                            </p:tgtEl>
                                          </p:cBhvr>
                                        </p:animEffect>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250"/>
                                            <p:tgtEl>
                                              <p:spTgt spid="29"/>
                                            </p:tgtEl>
                                          </p:cBhvr>
                                        </p:animEffect>
                                        <p:anim calcmode="lin" valueType="num">
                                          <p:cBhvr>
                                            <p:cTn id="77" dur="250" fill="hold"/>
                                            <p:tgtEl>
                                              <p:spTgt spid="29"/>
                                            </p:tgtEl>
                                            <p:attrNameLst>
                                              <p:attrName>ppt_x</p:attrName>
                                            </p:attrNameLst>
                                          </p:cBhvr>
                                          <p:tavLst>
                                            <p:tav tm="0">
                                              <p:val>
                                                <p:strVal val="#ppt_x"/>
                                              </p:val>
                                            </p:tav>
                                            <p:tav tm="100000">
                                              <p:val>
                                                <p:strVal val="#ppt_x"/>
                                              </p:val>
                                            </p:tav>
                                          </p:tavLst>
                                        </p:anim>
                                        <p:anim calcmode="lin" valueType="num">
                                          <p:cBhvr>
                                            <p:cTn id="78" dur="250" fill="hold"/>
                                            <p:tgtEl>
                                              <p:spTgt spid="29"/>
                                            </p:tgtEl>
                                            <p:attrNameLst>
                                              <p:attrName>ppt_y</p:attrName>
                                            </p:attrNameLst>
                                          </p:cBhvr>
                                          <p:tavLst>
                                            <p:tav tm="0">
                                              <p:val>
                                                <p:strVal val="#ppt_y+.1"/>
                                              </p:val>
                                            </p:tav>
                                            <p:tav tm="100000">
                                              <p:val>
                                                <p:strVal val="#ppt_y"/>
                                              </p:val>
                                            </p:tav>
                                          </p:tavLst>
                                        </p:anim>
                                      </p:childTnLst>
                                    </p:cTn>
                                  </p:par>
                                </p:childTnLst>
                              </p:cTn>
                            </p:par>
                            <p:par>
                              <p:cTn id="79" fill="hold">
                                <p:stCondLst>
                                  <p:cond delay="5250"/>
                                </p:stCondLst>
                                <p:childTnLst>
                                  <p:par>
                                    <p:cTn id="80" presetID="53" presetClass="entr" presetSubtype="16"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p:cTn id="82" dur="500" fill="hold"/>
                                            <p:tgtEl>
                                              <p:spTgt spid="30"/>
                                            </p:tgtEl>
                                            <p:attrNameLst>
                                              <p:attrName>ppt_w</p:attrName>
                                            </p:attrNameLst>
                                          </p:cBhvr>
                                          <p:tavLst>
                                            <p:tav tm="0">
                                              <p:val>
                                                <p:fltVal val="0"/>
                                              </p:val>
                                            </p:tav>
                                            <p:tav tm="100000">
                                              <p:val>
                                                <p:strVal val="#ppt_w"/>
                                              </p:val>
                                            </p:tav>
                                          </p:tavLst>
                                        </p:anim>
                                        <p:anim calcmode="lin" valueType="num">
                                          <p:cBhvr>
                                            <p:cTn id="83" dur="500" fill="hold"/>
                                            <p:tgtEl>
                                              <p:spTgt spid="30"/>
                                            </p:tgtEl>
                                            <p:attrNameLst>
                                              <p:attrName>ppt_h</p:attrName>
                                            </p:attrNameLst>
                                          </p:cBhvr>
                                          <p:tavLst>
                                            <p:tav tm="0">
                                              <p:val>
                                                <p:fltVal val="0"/>
                                              </p:val>
                                            </p:tav>
                                            <p:tav tm="100000">
                                              <p:val>
                                                <p:strVal val="#ppt_h"/>
                                              </p:val>
                                            </p:tav>
                                          </p:tavLst>
                                        </p:anim>
                                        <p:animEffect transition="in" filter="fade">
                                          <p:cBhvr>
                                            <p:cTn id="84" dur="500"/>
                                            <p:tgtEl>
                                              <p:spTgt spid="30"/>
                                            </p:tgtEl>
                                          </p:cBhvr>
                                        </p:animEffect>
                                      </p:childTnLst>
                                    </p:cTn>
                                  </p:par>
                                </p:childTnLst>
                              </p:cTn>
                            </p:par>
                            <p:par>
                              <p:cTn id="85" fill="hold">
                                <p:stCondLst>
                                  <p:cond delay="5750"/>
                                </p:stCondLst>
                                <p:childTnLst>
                                  <p:par>
                                    <p:cTn id="86" presetID="42" presetClass="entr" presetSubtype="0" fill="hold" grpId="0" nodeType="after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fade">
                                          <p:cBhvr>
                                            <p:cTn id="88" dur="250"/>
                                            <p:tgtEl>
                                              <p:spTgt spid="31"/>
                                            </p:tgtEl>
                                          </p:cBhvr>
                                        </p:animEffect>
                                        <p:anim calcmode="lin" valueType="num">
                                          <p:cBhvr>
                                            <p:cTn id="89" dur="250" fill="hold"/>
                                            <p:tgtEl>
                                              <p:spTgt spid="31"/>
                                            </p:tgtEl>
                                            <p:attrNameLst>
                                              <p:attrName>ppt_x</p:attrName>
                                            </p:attrNameLst>
                                          </p:cBhvr>
                                          <p:tavLst>
                                            <p:tav tm="0">
                                              <p:val>
                                                <p:strVal val="#ppt_x"/>
                                              </p:val>
                                            </p:tav>
                                            <p:tav tm="100000">
                                              <p:val>
                                                <p:strVal val="#ppt_x"/>
                                              </p:val>
                                            </p:tav>
                                          </p:tavLst>
                                        </p:anim>
                                        <p:anim calcmode="lin" valueType="num">
                                          <p:cBhvr>
                                            <p:cTn id="90"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P spid="28" grpId="0" animBg="1"/>
          <p:bldP spid="29" grpId="0"/>
          <p:bldP spid="30" grpId="0" animBg="1"/>
          <p:bldP spid="3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140D7946-5C9A-407D-B8F4-3D22DE5CC1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7" name="矩形 6"/>
          <p:cNvSpPr/>
          <p:nvPr/>
        </p:nvSpPr>
        <p:spPr>
          <a:xfrm>
            <a:off x="6375264" y="3287530"/>
            <a:ext cx="5577840" cy="2902962"/>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6" name="矩形 5"/>
          <p:cNvSpPr/>
          <p:nvPr/>
        </p:nvSpPr>
        <p:spPr>
          <a:xfrm>
            <a:off x="66503" y="541918"/>
            <a:ext cx="6048232" cy="2284409"/>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510832" y="3246508"/>
            <a:ext cx="5374581" cy="2741969"/>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298290" y="722353"/>
            <a:ext cx="5816444" cy="2369751"/>
          </a:xfrm>
          <a:prstGeom prst="rect">
            <a:avLst/>
          </a:prstGeom>
          <a:noFill/>
        </p:spPr>
        <p:txBody>
          <a:bodyPr wrap="square" rtlCol="0">
            <a:spAutoFit/>
          </a:bodyPr>
          <a:lstStyle/>
          <a:p>
            <a:pPr defTabSz="914217"/>
            <a:r>
              <a:rPr lang="zh-CN" altLang="en-US" sz="2799" dirty="0">
                <a:solidFill>
                  <a:srgbClr val="FF0000"/>
                </a:solidFill>
                <a:latin typeface="华文新魏" panose="02010800040101010101" pitchFamily="2" charset="-122"/>
                <a:ea typeface="华文新魏" panose="02010800040101010101" pitchFamily="2" charset="-122"/>
              </a:rPr>
              <a:t>（二）理智感</a:t>
            </a:r>
          </a:p>
          <a:p>
            <a:pPr defTabSz="914217"/>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儿童理智感的发生，在很大程度上取决于环境的影响和成人的培养。对一般儿童来说，</a:t>
            </a:r>
            <a:r>
              <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rPr>
              <a:t>5 </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岁左右，这种情感明显地发展起来，突出表现在幼儿很喜欢提问题，并由于提问和得到满意的回答而感到愉快</a:t>
            </a:r>
          </a:p>
          <a:p>
            <a:pPr defTabSz="914217"/>
            <a:endParaRPr lang="zh-CN" altLang="en-US" sz="20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6489469" y="3467270"/>
            <a:ext cx="5164976" cy="2677656"/>
          </a:xfrm>
          <a:prstGeom prst="rect">
            <a:avLst/>
          </a:prstGeom>
        </p:spPr>
        <p:txBody>
          <a:bodyPr wrap="square">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（三）美感</a:t>
            </a:r>
          </a:p>
          <a:p>
            <a:pPr defTabSz="914217"/>
            <a:endParaRPr lang="en-US" altLang="zh-CN"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儿童的美的体验，也有一个逐步发展的过程。新生儿已经倾向于注视端正的人脸，而不喜欢五官零乱颠倒的人脸，他们喜欢有图案的纸板多于纯灰色的纸板。幼儿初期仍然主要是对颜色鲜艳的东西、新的衣服鞋袜等产生美感。他们自发地喜欢相貌漂亮的小朋友，而不喜欢形状丑恶的任何事物。</a:t>
            </a:r>
            <a:endParaRPr lang="zh-CN" altLang="en-US" sz="100" dirty="0">
              <a:solidFill>
                <a:srgbClr val="000000">
                  <a:lumMod val="65000"/>
                  <a:lumOff val="35000"/>
                </a:srgbClr>
              </a:solidFill>
              <a:latin typeface="华文楷体" panose="02010600040101010101" pitchFamily="2" charset="-122"/>
              <a:ea typeface="华文楷体" panose="02010600040101010101" pitchFamily="2" charset="-122"/>
            </a:endParaRPr>
          </a:p>
        </p:txBody>
      </p:sp>
      <p:pic>
        <p:nvPicPr>
          <p:cNvPr id="9" name="图片 8"/>
          <p:cNvPicPr>
            <a:picLocks noChangeAspect="1"/>
          </p:cNvPicPr>
          <p:nvPr>
            <p:custDataLst>
              <p:tags r:id="rId1"/>
            </p:custDataLst>
          </p:nvPr>
        </p:nvPicPr>
        <p:blipFill>
          <a:blip r:embed="rId6"/>
          <a:srcRect l="9510" r="9510"/>
          <a:stretch>
            <a:fillRect/>
          </a:stretch>
        </p:blipFill>
        <p:spPr>
          <a:xfrm>
            <a:off x="6816436" y="541918"/>
            <a:ext cx="4638501" cy="2286209"/>
          </a:xfrm>
          <a:prstGeom prst="rect">
            <a:avLst/>
          </a:prstGeom>
        </p:spPr>
      </p:pic>
    </p:spTree>
    <p:extLst>
      <p:ext uri="{BB962C8B-B14F-4D97-AF65-F5344CB8AC3E}">
        <p14:creationId xmlns:p14="http://schemas.microsoft.com/office/powerpoint/2010/main" val="1589384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2000"/>
                                        <p:tgtEl>
                                          <p:spTgt spid="11"/>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2000"/>
                                        <p:tgtEl>
                                          <p:spTgt spid="7"/>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2000"/>
                                        <p:tgtEl>
                                          <p:spTgt spid="5"/>
                                        </p:tgtEl>
                                      </p:cBhvr>
                                    </p:animEffect>
                                  </p:childTnLst>
                                </p:cTn>
                              </p:par>
                              <p:par>
                                <p:cTn id="23" presetID="21" presetClass="entr" presetSubtype="1"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heel(1)">
                                      <p:cBhvr>
                                        <p:cTn id="2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3" grpId="0" animBg="1"/>
      <p:bldP spid="16"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r>
              <a:rPr kumimoji="1" lang="zh-CN" altLang="en-US" sz="3599" dirty="0">
                <a:solidFill>
                  <a:srgbClr val="FFFFFF"/>
                </a:solidFill>
                <a:latin typeface="华文新魏" panose="02010800040101010101" pitchFamily="2" charset="-122"/>
                <a:ea typeface="华文新魏" panose="02010800040101010101" pitchFamily="2" charset="-122"/>
              </a:rPr>
              <a:t>第三节</a:t>
            </a:r>
            <a:endParaRPr lang="zh-CN" altLang="en-US" sz="3599" dirty="0">
              <a:solidFill>
                <a:srgbClr val="FFFFFF"/>
              </a:solidFill>
              <a:latin typeface="华文新魏" panose="02010800040101010101" pitchFamily="2" charset="-122"/>
              <a:ea typeface="华文新魏" panose="02010800040101010101" pitchFamily="2" charset="-122"/>
            </a:endParaRPr>
          </a:p>
        </p:txBody>
      </p:sp>
      <p:sp>
        <p:nvSpPr>
          <p:cNvPr id="21" name="矩形 20"/>
          <p:cNvSpPr/>
          <p:nvPr/>
        </p:nvSpPr>
        <p:spPr>
          <a:xfrm>
            <a:off x="3643335" y="2212755"/>
            <a:ext cx="4697635" cy="1446215"/>
          </a:xfrm>
          <a:prstGeom prst="rect">
            <a:avLst/>
          </a:prstGeom>
        </p:spPr>
        <p:txBody>
          <a:bodyPr wrap="none">
            <a:spAutoFit/>
          </a:bodyPr>
          <a:lstStyle/>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   学前儿童良好</a:t>
            </a:r>
            <a:endParaRPr kumimoji="1" lang="en-US" altLang="zh-CN" sz="4399" dirty="0">
              <a:solidFill>
                <a:srgbClr val="FF0000"/>
              </a:solidFill>
              <a:latin typeface="华文新魏" panose="02010800040101010101" pitchFamily="2" charset="-122"/>
              <a:ea typeface="华文新魏" panose="02010800040101010101" pitchFamily="2" charset="-122"/>
            </a:endParaRPr>
          </a:p>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情绪和情感的培养</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365255687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78F3557B-8A07-426B-8501-884DA7A84D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562701" y="917863"/>
            <a:ext cx="4934005" cy="2380778"/>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470912" y="254450"/>
            <a:ext cx="7131695" cy="55786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200" cap="small" dirty="0">
                <a:solidFill>
                  <a:srgbClr val="5D9D2F"/>
                </a:solidFill>
                <a:latin typeface="华文新魏" panose="02010800040101010101" pitchFamily="2" charset="-122"/>
                <a:ea typeface="华文新魏" panose="02010800040101010101" pitchFamily="2" charset="-122"/>
              </a:rPr>
              <a:t>一、营造良好的情绪环境</a:t>
            </a:r>
            <a:endParaRPr lang="en-US" sz="3200"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411538" y="3429000"/>
            <a:ext cx="5560185" cy="2123658"/>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（一）保持和谐的气氛</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现代社会的急剧变化和激烈竞争，使人容易处于紧张和焦虑之中。这对儿童发展非常不利。因此，在家庭和幼儿园中要有意识地保持良好的情绪气氛，布置一个有利于情绪放松的环境，避免脏乱、嘈杂。成人之间要互敬互爱，努力避免剧烈的冲突，引导幼儿营造良好的班级氛围和和谐的同伴关系。</a:t>
            </a:r>
          </a:p>
        </p:txBody>
      </p:sp>
      <p:sp>
        <p:nvSpPr>
          <p:cNvPr id="5" name="矩形 4"/>
          <p:cNvSpPr/>
          <p:nvPr/>
        </p:nvSpPr>
        <p:spPr>
          <a:xfrm>
            <a:off x="6219133" y="2768138"/>
            <a:ext cx="5561329" cy="3231654"/>
          </a:xfrm>
          <a:prstGeom prst="rect">
            <a:avLst/>
          </a:prstGeom>
        </p:spPr>
        <p:txBody>
          <a:bodyPr wrap="square">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（二）建立良好的亲子情和师生情</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正确对待幼儿的依恋，对孩子的情绪发展有重要意义。分离焦虑或不能从亲人那里得到爱的满足，都可能导致婴幼儿情绪发展的障碍，其不良影响甚至会延伸到日后的发展。幼儿初次入托或上幼儿园的时候，是分离焦虑容易加剧的时期。这时，幼儿不但较长时间离开亲人，而且离开了熟悉的环境，哭泣和不安是经常发生的。父母和老师的态度在这里起着重要的作用。</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幼儿园的师生情，主要在于教师有意识地培养，幼儿需要得到教师较多的注意、具体接触和关爱，特别是教师对幼儿的理解和尊重。</a:t>
            </a:r>
            <a:endParaRPr lang="zh-CN" altLang="en-US" sz="1200" dirty="0">
              <a:solidFill>
                <a:srgbClr val="000000">
                  <a:lumMod val="65000"/>
                  <a:lumOff val="35000"/>
                </a:srgbClr>
              </a:solidFill>
              <a:latin typeface="华文新魏" panose="02010800040101010101" pitchFamily="2" charset="-122"/>
              <a:ea typeface="华文新魏" panose="02010800040101010101" pitchFamily="2" charset="-122"/>
            </a:endParaRPr>
          </a:p>
        </p:txBody>
      </p:sp>
      <p:sp>
        <p:nvSpPr>
          <p:cNvPr id="11" name="矩形 10">
            <a:extLst>
              <a:ext uri="{FF2B5EF4-FFF2-40B4-BE49-F238E27FC236}">
                <a16:creationId xmlns:a16="http://schemas.microsoft.com/office/drawing/2014/main" id="{86BF7783-E7EC-4E25-8371-BA64DBB9C783}"/>
              </a:ext>
            </a:extLst>
          </p:cNvPr>
          <p:cNvSpPr/>
          <p:nvPr/>
        </p:nvSpPr>
        <p:spPr>
          <a:xfrm>
            <a:off x="6651451" y="267952"/>
            <a:ext cx="4696691" cy="2310260"/>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20524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randombar(horizontal)">
                                      <p:cBhvr>
                                        <p:cTn id="16" dur="500"/>
                                        <p:tgtEl>
                                          <p:spTgt spid="11"/>
                                        </p:tgtEl>
                                      </p:cBhvr>
                                    </p:animEffect>
                                  </p:childTnLst>
                                </p:cTn>
                              </p:par>
                              <p:par>
                                <p:cTn id="17" presetID="14" presetClass="entr" presetSubtype="1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8" grpId="0"/>
      <p:bldP spid="5" grpId="0"/>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0A0E2CC-E55F-4F2E-BA90-13A7AF1447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9" name="矩形: 圆角 1127"/>
          <p:cNvSpPr/>
          <p:nvPr>
            <p:custDataLst>
              <p:tags r:id="rId1"/>
            </p:custDataLst>
          </p:nvPr>
        </p:nvSpPr>
        <p:spPr>
          <a:xfrm>
            <a:off x="281738" y="1488383"/>
            <a:ext cx="5257800" cy="4031615"/>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p>
            <a:pPr algn="ctr"/>
            <a:endParaRPr lang="zh-CN" altLang="en-US"/>
          </a:p>
        </p:txBody>
      </p:sp>
      <p:sp>
        <p:nvSpPr>
          <p:cNvPr id="11" name="同心圆 262"/>
          <p:cNvSpPr/>
          <p:nvPr>
            <p:custDataLst>
              <p:tags r:id="rId2"/>
            </p:custDataLst>
          </p:nvPr>
        </p:nvSpPr>
        <p:spPr>
          <a:xfrm>
            <a:off x="345873" y="1551883"/>
            <a:ext cx="300990" cy="300990"/>
          </a:xfrm>
          <a:prstGeom prst="donut">
            <a:avLst/>
          </a:prstGeom>
          <a:solidFill>
            <a:srgbClr val="00B050"/>
          </a:solidFill>
          <a:ln w="25400" cap="flat" cmpd="sng" algn="ctr">
            <a:solidFill>
              <a:sysClr val="window" lastClr="FFFFFF"/>
            </a:solidFill>
            <a:prstDash val="solid"/>
            <a:miter lim="800000"/>
          </a:ln>
          <a:effectLst/>
        </p:spPr>
        <p:txBody>
          <a:bodyPr rtlCol="0" anchor="ctr"/>
          <a:lstStyle/>
          <a:p>
            <a:pPr algn="ctr"/>
            <a:endParaRPr kumimoji="1" lang="zh-CN" altLang="en-US">
              <a:solidFill>
                <a:sysClr val="windowText" lastClr="000000"/>
              </a:solidFill>
            </a:endParaRPr>
          </a:p>
        </p:txBody>
      </p:sp>
      <p:sp>
        <p:nvSpPr>
          <p:cNvPr id="2" name="矩形 1">
            <a:extLst>
              <a:ext uri="{FF2B5EF4-FFF2-40B4-BE49-F238E27FC236}">
                <a16:creationId xmlns:a16="http://schemas.microsoft.com/office/drawing/2014/main" id="{E42B088D-CF16-4ACA-8819-D4AEE2333D03}"/>
              </a:ext>
            </a:extLst>
          </p:cNvPr>
          <p:cNvSpPr/>
          <p:nvPr/>
        </p:nvSpPr>
        <p:spPr>
          <a:xfrm>
            <a:off x="6273133" y="1625219"/>
            <a:ext cx="5047082" cy="3030894"/>
          </a:xfrm>
          <a:prstGeom prst="rect">
            <a:avLst/>
          </a:prstGeom>
          <a:solidFill>
            <a:srgbClr val="519B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6795253" y="2091096"/>
            <a:ext cx="4811710" cy="2922404"/>
          </a:xfrm>
          <a:prstGeom prst="rect">
            <a:avLst/>
          </a:prstGeom>
          <a:blipFill dpi="0" rotWithShape="1">
            <a:blip r:embed="rId6"/>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4" name="矩形 3">
            <a:extLst>
              <a:ext uri="{FF2B5EF4-FFF2-40B4-BE49-F238E27FC236}">
                <a16:creationId xmlns:a16="http://schemas.microsoft.com/office/drawing/2014/main" id="{5F985C35-7304-43FC-AA63-384CE280128D}"/>
              </a:ext>
            </a:extLst>
          </p:cNvPr>
          <p:cNvSpPr/>
          <p:nvPr/>
        </p:nvSpPr>
        <p:spPr>
          <a:xfrm>
            <a:off x="6735021" y="2091096"/>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506108" y="1893297"/>
            <a:ext cx="6004543"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199" cap="small" dirty="0">
                <a:solidFill>
                  <a:srgbClr val="5D9D2F"/>
                </a:solidFill>
                <a:latin typeface="华文新魏" panose="02010800040101010101" pitchFamily="2" charset="-122"/>
                <a:ea typeface="华文新魏" panose="02010800040101010101" pitchFamily="2" charset="-122"/>
              </a:rPr>
              <a:t>二、成人的情绪自控</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506108" y="2663468"/>
            <a:ext cx="4897165" cy="2308324"/>
          </a:xfrm>
          <a:prstGeom prst="rect">
            <a:avLst/>
          </a:prstGeom>
          <a:noFill/>
        </p:spPr>
        <p:txBody>
          <a:bodyPr wrap="square" rtlCol="0">
            <a:spAutoFit/>
          </a:bodyPr>
          <a:lstStyle/>
          <a:p>
            <a:pPr defTabSz="914217"/>
            <a:r>
              <a:rPr lang="zh-CN" altLang="en-US" sz="2400" dirty="0">
                <a:solidFill>
                  <a:srgbClr val="000000">
                    <a:lumMod val="65000"/>
                    <a:lumOff val="35000"/>
                  </a:srgbClr>
                </a:solidFill>
                <a:latin typeface="华文新魏" panose="02010800040101010101" pitchFamily="2" charset="-122"/>
                <a:ea typeface="华文新魏" panose="02010800040101010101" pitchFamily="2" charset="-122"/>
              </a:rPr>
              <a:t>成人的情绪示范对孩子情绪的发展十分重要。成人愉快的情绪对孩子的情绪是良好的示范和感染。更重要的是，成人要善于控制自己的情绪，家长喜怒无常，使孩子也无所适从，情绪也不稳定。</a:t>
            </a:r>
            <a:endParaRPr lang="zh-CN" altLang="en-US" sz="1200" dirty="0">
              <a:solidFill>
                <a:srgbClr val="000000">
                  <a:lumMod val="65000"/>
                  <a:lumOff val="35000"/>
                </a:srgb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084277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2000"/>
                                        <p:tgtEl>
                                          <p:spTgt spid="3"/>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heel(1)">
                                      <p:cBhvr>
                                        <p:cTn id="16" dur="2000"/>
                                        <p:tgtEl>
                                          <p:spTgt spid="13"/>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heel(1)">
                                      <p:cBhvr>
                                        <p:cTn id="19" dur="2000"/>
                                        <p:tgtEl>
                                          <p:spTgt spid="18"/>
                                        </p:tgtEl>
                                      </p:cBhvr>
                                    </p:animEffect>
                                  </p:childTnLst>
                                </p:cTn>
                              </p:par>
                              <p:par>
                                <p:cTn id="20" presetID="21" presetClass="entr" presetSubtype="1"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heel(1)">
                                      <p:cBhvr>
                                        <p:cTn id="22" dur="2000"/>
                                        <p:tgtEl>
                                          <p:spTgt spid="12"/>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heel(1)">
                                      <p:cBhvr>
                                        <p:cTn id="25" dur="2000"/>
                                        <p:tgtEl>
                                          <p:spTgt spid="9"/>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heel(1)">
                                      <p:cBhvr>
                                        <p:cTn id="28"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2" grpId="0" animBg="1"/>
      <p:bldP spid="3" grpId="0" animBg="1"/>
      <p:bldP spid="4" grpId="0" animBg="1"/>
      <p:bldP spid="13"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7BFD8D9E-0DF0-4223-8DD6-CEE35C1132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6" name="燕尾形箭头 5"/>
          <p:cNvSpPr/>
          <p:nvPr/>
        </p:nvSpPr>
        <p:spPr>
          <a:xfrm>
            <a:off x="101957" y="40865"/>
            <a:ext cx="5212080" cy="1382880"/>
          </a:xfrm>
          <a:prstGeom prst="notchedRightArrow">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76895" y="3295370"/>
            <a:ext cx="4811710"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402575" y="453432"/>
            <a:ext cx="713169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199" cap="small" dirty="0">
                <a:solidFill>
                  <a:srgbClr val="5D9D2F"/>
                </a:solidFill>
                <a:latin typeface="华文新魏" panose="02010800040101010101" pitchFamily="2" charset="-122"/>
                <a:ea typeface="华文新魏" panose="02010800040101010101" pitchFamily="2" charset="-122"/>
              </a:rPr>
              <a:t>三、采取积极的教育态度</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238000" y="1301776"/>
            <a:ext cx="5926059" cy="2062103"/>
          </a:xfrm>
          <a:prstGeom prst="rect">
            <a:avLst/>
          </a:prstGeom>
          <a:noFill/>
        </p:spPr>
        <p:txBody>
          <a:bodyPr wrap="square" rtlCol="0">
            <a:spAutoFit/>
          </a:bodyPr>
          <a:lstStyle/>
          <a:p>
            <a:pPr defTabSz="914217"/>
            <a:r>
              <a:rPr lang="zh-CN" altLang="en-US" dirty="0">
                <a:solidFill>
                  <a:srgbClr val="FF0000"/>
                </a:solidFill>
                <a:latin typeface="华文新魏" panose="02010800040101010101" pitchFamily="2" charset="-122"/>
                <a:ea typeface="华文新魏" panose="02010800040101010101" pitchFamily="2" charset="-122"/>
              </a:rPr>
              <a:t>（一）肯定为主，多鼓励进步</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许多父母常常对孩子说：“你不行！”“太笨了”“没出息！”等等。经常处于这些负面影响下，孩子情绪消极，也没有活动热情。“赏识教育”的理念对于幼儿良好情绪的培养很有指导意义，教师和家长都应坚持正面教育原则，坚持鼓励为主的教育方法。</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6688975" y="1423745"/>
            <a:ext cx="5189912" cy="4093428"/>
          </a:xfrm>
          <a:prstGeom prst="rect">
            <a:avLst/>
          </a:prstGeom>
        </p:spPr>
        <p:txBody>
          <a:bodyPr wrap="square">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（二）耐心倾听幼儿说话</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幼儿总是愿意把自己的见闻向亲人诉说。幼儿感受到和老师亲，对老师信任时，也总是愿意向老师诉说。可是成人往往由于自己太忙，没有时间听孩子说话。有时</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zh-CN" altLang="en-US" sz="2000" dirty="0">
                <a:solidFill>
                  <a:srgbClr val="FF0000"/>
                </a:solidFill>
                <a:latin typeface="华文新魏" panose="02010800040101010101" pitchFamily="2" charset="-122"/>
                <a:ea typeface="华文新魏" panose="02010800040101010101" pitchFamily="2" charset="-122"/>
              </a:rPr>
              <a:t>（三）正确运用暗示和强化</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婴幼儿的情绪在很大程度上受成人的暗示。例如，有位家长在外人面前总是对自己的孩子加以肯定地说：“我们小妹摔倒了从来不哭。”她的孩子果真能控制自己的情绪。另一位家长则常常对别人说“我们的孩子就是爱哭”“他就是胆小”，这种暗示则容易使孩子养成消极情绪。</a:t>
            </a:r>
            <a:endParaRPr lang="zh-CN" altLang="en-US" sz="1050" dirty="0">
              <a:solidFill>
                <a:srgbClr val="000000">
                  <a:lumMod val="65000"/>
                  <a:lumOff val="35000"/>
                </a:srgbClr>
              </a:solidFill>
              <a:latin typeface="华文新魏" panose="02010800040101010101" pitchFamily="2" charset="-122"/>
              <a:ea typeface="华文新魏" panose="02010800040101010101" pitchFamily="2" charset="-122"/>
            </a:endParaRPr>
          </a:p>
        </p:txBody>
      </p:sp>
      <p:sp>
        <p:nvSpPr>
          <p:cNvPr id="11" name="任意多边形: 形状 260"/>
          <p:cNvSpPr/>
          <p:nvPr>
            <p:custDataLst>
              <p:tags r:id="rId1"/>
            </p:custDataLst>
          </p:nvPr>
        </p:nvSpPr>
        <p:spPr>
          <a:xfrm rot="16200000">
            <a:off x="8791277" y="-1734654"/>
            <a:ext cx="1659775" cy="5137265"/>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chemeClr val="accent4">
              <a:lumMod val="40000"/>
              <a:lumOff val="60000"/>
              <a:alpha val="40000"/>
            </a:scheme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Tree>
    <p:extLst>
      <p:ext uri="{BB962C8B-B14F-4D97-AF65-F5344CB8AC3E}">
        <p14:creationId xmlns:p14="http://schemas.microsoft.com/office/powerpoint/2010/main" val="826251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par>
                                <p:cTn id="14" presetID="22" presetClass="entr" presetSubtype="8"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13" grpId="0"/>
      <p:bldP spid="18" grpId="0"/>
      <p:bldP spid="5" grpId="0"/>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1F2CBF58-269C-4C3D-A8AE-45635AFF25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12" name="矩形 11"/>
          <p:cNvSpPr/>
          <p:nvPr>
            <p:custDataLst>
              <p:tags r:id="rId1"/>
            </p:custDataLst>
          </p:nvPr>
        </p:nvSpPr>
        <p:spPr>
          <a:xfrm>
            <a:off x="-13480" y="894686"/>
            <a:ext cx="6911305" cy="3010535"/>
          </a:xfrm>
          <a:prstGeom prst="rect">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6874625" y="894685"/>
            <a:ext cx="4596939" cy="3010535"/>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4754" y="178161"/>
            <a:ext cx="7131695" cy="61941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600" cap="small" dirty="0">
                <a:solidFill>
                  <a:srgbClr val="5D9D2F"/>
                </a:solidFill>
                <a:latin typeface="华文新魏" panose="02010800040101010101" pitchFamily="2" charset="-122"/>
                <a:ea typeface="华文新魏" panose="02010800040101010101" pitchFamily="2" charset="-122"/>
              </a:rPr>
              <a:t>四、帮助幼儿控制情绪</a:t>
            </a:r>
            <a:endParaRPr lang="en-US" sz="3600"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290510" y="1143317"/>
            <a:ext cx="5926059" cy="2431435"/>
          </a:xfrm>
          <a:prstGeom prst="rect">
            <a:avLst/>
          </a:prstGeom>
          <a:noFill/>
        </p:spPr>
        <p:txBody>
          <a:bodyPr wrap="square" rtlCol="0">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（一）转移法</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二三岁的孩子在商店柜台前哭着要买玩具，大人常常用转</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移注意的方法，说“等一会儿，我给你找一个更好玩的”，孩子就会跟着走了。可是有时此法不奏效，往往是由于大人只是为了哄孩子，回家后忘记了自己的许诺，以后孩子就不再“受骗”了。对</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4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岁以后的幼儿，当他处于情绪困扰之中时，可以用精神的而非物质的转移方法。</a:t>
            </a:r>
          </a:p>
          <a:p>
            <a:pPr defTabSz="914217"/>
            <a:endParaRPr lang="en-US" altLang="zh-CN" sz="24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6872422" y="4002328"/>
            <a:ext cx="5317375" cy="2339102"/>
          </a:xfrm>
          <a:prstGeom prst="rect">
            <a:avLst/>
          </a:prstGeom>
        </p:spPr>
        <p:txBody>
          <a:bodyPr wrap="square">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（三）消退法</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对孩子的消极情绪可以采用条件反射消退法。例如，有个孩子上床睡觉要母亲陪伴，否则哭闹。母亲只好每晚陪伴，有时长达一个小时。后来父母亲商量好，采用消退法，对他的哭闹不予理睬，孩子第一天晚上哭了整整</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50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分钟，哭累了也就睡着了。第二天只哭了</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15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分钟。以后哭闹时间逐渐减少，最后不哭也安然入睡了。</a:t>
            </a:r>
            <a:endParaRPr lang="zh-CN" altLang="en-US" sz="1050" dirty="0">
              <a:solidFill>
                <a:srgbClr val="000000">
                  <a:lumMod val="65000"/>
                  <a:lumOff val="35000"/>
                </a:srgbClr>
              </a:solidFill>
              <a:latin typeface="华文新魏" panose="02010800040101010101" pitchFamily="2" charset="-122"/>
              <a:ea typeface="华文新魏" panose="02010800040101010101" pitchFamily="2" charset="-122"/>
            </a:endParaRPr>
          </a:p>
        </p:txBody>
      </p:sp>
      <p:sp>
        <p:nvSpPr>
          <p:cNvPr id="6" name="矩形 5"/>
          <p:cNvSpPr/>
          <p:nvPr/>
        </p:nvSpPr>
        <p:spPr>
          <a:xfrm>
            <a:off x="244754" y="4254323"/>
            <a:ext cx="6096000" cy="1508105"/>
          </a:xfrm>
          <a:prstGeom prst="rect">
            <a:avLst/>
          </a:prstGeom>
        </p:spPr>
        <p:txBody>
          <a:bodyPr>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（二）冷却法</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孩子情绪十分激动时，可以采取暂时置之不理的办法，孩子自己会慢慢地停止哭喊。所谓“没有观众看戏，演员也没劲儿了”。当孩子处于激动状态时，成人切忌激动起来。</a:t>
            </a:r>
          </a:p>
          <a:p>
            <a:pPr defTabSz="914217"/>
            <a:endParaRPr lang="zh-CN" altLang="en-US" dirty="0">
              <a:solidFill>
                <a:srgbClr val="000000">
                  <a:lumMod val="65000"/>
                  <a:lumOff val="35000"/>
                </a:srgbClr>
              </a:solidFill>
              <a:latin typeface="华文新魏" panose="02010800040101010101" pitchFamily="2" charset="-122"/>
              <a:ea typeface="华文新魏" panose="02010800040101010101" pitchFamily="2" charset="-122"/>
            </a:endParaRPr>
          </a:p>
        </p:txBody>
      </p:sp>
      <p:cxnSp>
        <p:nvCxnSpPr>
          <p:cNvPr id="11" name="直接连接符 10"/>
          <p:cNvCxnSpPr/>
          <p:nvPr>
            <p:custDataLst>
              <p:tags r:id="rId2"/>
            </p:custDataLst>
          </p:nvPr>
        </p:nvCxnSpPr>
        <p:spPr>
          <a:xfrm>
            <a:off x="6620445" y="4151450"/>
            <a:ext cx="29877" cy="2184805"/>
          </a:xfrm>
          <a:prstGeom prst="line">
            <a:avLst/>
          </a:prstGeom>
          <a:noFill/>
          <a:ln w="12700" cap="flat" cmpd="sng" algn="ctr">
            <a:solidFill>
              <a:srgbClr val="FFFFFF">
                <a:lumMod val="75000"/>
              </a:srgbClr>
            </a:solidFill>
            <a:prstDash val="dash"/>
            <a:miter lim="800000"/>
          </a:ln>
          <a:effectLst/>
        </p:spPr>
      </p:cxnSp>
      <p:sp>
        <p:nvSpPr>
          <p:cNvPr id="14" name="任意多边形: 形状 15"/>
          <p:cNvSpPr/>
          <p:nvPr>
            <p:custDataLst>
              <p:tags r:id="rId3"/>
            </p:custDataLst>
          </p:nvPr>
        </p:nvSpPr>
        <p:spPr>
          <a:xfrm>
            <a:off x="6428196" y="2608050"/>
            <a:ext cx="333511" cy="333511"/>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767676"/>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custDataLst>
              <p:tags r:id="rId4"/>
            </p:custDataLst>
          </p:nvPr>
        </p:nvSpPr>
        <p:spPr>
          <a:xfrm>
            <a:off x="-13480" y="894665"/>
            <a:ext cx="110743" cy="3010555"/>
          </a:xfrm>
          <a:prstGeom prst="rect">
            <a:avLst/>
          </a:prstGeom>
          <a:solidFill>
            <a:srgbClr val="767676"/>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39621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 grpId="0" animBg="1"/>
      <p:bldP spid="13" grpId="0"/>
      <p:bldP spid="18" grpId="0"/>
      <p:bldP spid="5" grpId="0"/>
      <p:bldP spid="6" grpId="0"/>
      <p:bldP spid="14" grpId="0" animBg="1"/>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652B4E8-F10C-410B-83A1-8B3450ADCA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11" name="五边形 10"/>
          <p:cNvSpPr/>
          <p:nvPr/>
        </p:nvSpPr>
        <p:spPr>
          <a:xfrm>
            <a:off x="322052" y="843025"/>
            <a:ext cx="5679737" cy="725649"/>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9384098" y="270610"/>
            <a:ext cx="1677369" cy="2065268"/>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8065333" y="0"/>
            <a:ext cx="2637530" cy="2131769"/>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319569" y="875099"/>
            <a:ext cx="713169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199" cap="small" dirty="0">
                <a:solidFill>
                  <a:srgbClr val="7030A0"/>
                </a:solidFill>
                <a:latin typeface="华文新魏" panose="02010800040101010101" pitchFamily="2" charset="-122"/>
                <a:ea typeface="华文新魏" panose="02010800040101010101" pitchFamily="2" charset="-122"/>
              </a:rPr>
              <a:t>五、教会幼儿调节自己的情绪</a:t>
            </a:r>
            <a:endParaRPr lang="en-US" sz="3199" cap="small" dirty="0">
              <a:solidFill>
                <a:srgbClr val="7030A0"/>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319569" y="2159763"/>
            <a:ext cx="10994053" cy="3354765"/>
          </a:xfrm>
          <a:prstGeom prst="rect">
            <a:avLst/>
          </a:prstGeom>
          <a:noFill/>
        </p:spPr>
        <p:txBody>
          <a:bodyPr wrap="square" rtlCol="0">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（一）反思法</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让孩子想一想自己的情绪表现是否合适，例如，在自己的要求不能得到满足时，想想自己的要求是否合理；和小朋友发生争执时，想一想是否错怪了对方。</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zh-CN" altLang="en-US" sz="2000" dirty="0">
                <a:solidFill>
                  <a:srgbClr val="FF0000"/>
                </a:solidFill>
                <a:latin typeface="华文新魏" panose="02010800040101010101" pitchFamily="2" charset="-122"/>
                <a:ea typeface="华文新魏" panose="02010800040101010101" pitchFamily="2" charset="-122"/>
              </a:rPr>
              <a:t>（二）自我说服法</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孩子初入园由于要找妈妈而伤心地哭泣时，可以教他自己大声说：“好孩子不哭。”孩子起先是边说边抽泣，以后渐渐地不哭了。孩子和小朋友打架，很生气时，可以要求他讲述打架发生的过程，孩子会越讲越平静。</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a:p>
            <a:pPr defTabSz="914217"/>
            <a:r>
              <a:rPr lang="zh-CN" altLang="en-US" sz="2000" dirty="0">
                <a:solidFill>
                  <a:srgbClr val="FF0000"/>
                </a:solidFill>
                <a:latin typeface="华文新魏" panose="02010800040101010101" pitchFamily="2" charset="-122"/>
                <a:ea typeface="华文新魏" panose="02010800040101010101" pitchFamily="2" charset="-122"/>
              </a:rPr>
              <a:t>（三）想象法</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遇到困难或挫折而伤心时，想想自己是“大姐姐”“大哥哥”“男子汉”或某个英雄人物等。随着儿童年龄增长，在正确的引导和培养下，孩子能学会恰当地调节自己的情绪和情绪的表现方式。</a:t>
            </a:r>
            <a:endParaRPr lang="zh-CN" altLang="en-US" sz="1050" dirty="0">
              <a:solidFill>
                <a:srgbClr val="000000">
                  <a:lumMod val="65000"/>
                  <a:lumOff val="35000"/>
                </a:srgb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590424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3" grpId="0" animBg="1"/>
      <p:bldP spid="13"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r>
              <a:rPr kumimoji="1" lang="zh-CN" altLang="en-US" sz="3599" dirty="0">
                <a:solidFill>
                  <a:srgbClr val="FFFFFF"/>
                </a:solidFill>
                <a:latin typeface="华文新魏" panose="02010800040101010101" pitchFamily="2" charset="-122"/>
                <a:ea typeface="华文新魏" panose="02010800040101010101" pitchFamily="2" charset="-122"/>
              </a:rPr>
              <a:t>第四节</a:t>
            </a:r>
            <a:endParaRPr lang="zh-CN" altLang="en-US" sz="3599" dirty="0">
              <a:solidFill>
                <a:srgbClr val="FFFFFF"/>
              </a:solidFill>
              <a:latin typeface="华文新魏" panose="02010800040101010101" pitchFamily="2" charset="-122"/>
              <a:ea typeface="华文新魏" panose="02010800040101010101" pitchFamily="2" charset="-122"/>
            </a:endParaRPr>
          </a:p>
        </p:txBody>
      </p:sp>
      <p:sp>
        <p:nvSpPr>
          <p:cNvPr id="21" name="矩形 20"/>
          <p:cNvSpPr/>
          <p:nvPr/>
        </p:nvSpPr>
        <p:spPr>
          <a:xfrm>
            <a:off x="3643335" y="2212755"/>
            <a:ext cx="4697635" cy="1446215"/>
          </a:xfrm>
          <a:prstGeom prst="rect">
            <a:avLst/>
          </a:prstGeom>
        </p:spPr>
        <p:txBody>
          <a:bodyPr wrap="none">
            <a:spAutoFit/>
          </a:bodyPr>
          <a:lstStyle/>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   学前儿童良好</a:t>
            </a:r>
            <a:endParaRPr kumimoji="1" lang="en-US" altLang="zh-CN" sz="4399" dirty="0">
              <a:solidFill>
                <a:srgbClr val="FF0000"/>
              </a:solidFill>
              <a:latin typeface="华文新魏" panose="02010800040101010101" pitchFamily="2" charset="-122"/>
              <a:ea typeface="华文新魏" panose="02010800040101010101" pitchFamily="2" charset="-122"/>
            </a:endParaRPr>
          </a:p>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情绪和情感的培养</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124035436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35285989-9F12-40E3-BE41-989DA81E2D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643835" y="3236475"/>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169940" y="513054"/>
            <a:ext cx="713169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199" cap="small" dirty="0">
                <a:solidFill>
                  <a:srgbClr val="5D9D2F"/>
                </a:solidFill>
                <a:latin typeface="华文新魏" panose="02010800040101010101" pitchFamily="2" charset="-122"/>
                <a:ea typeface="华文新魏" panose="02010800040101010101" pitchFamily="2" charset="-122"/>
              </a:rPr>
              <a:t>一、意志及其作用</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169940" y="1340589"/>
            <a:ext cx="5926059" cy="2000548"/>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（一）什么是意志</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意志是指人自觉地确定目的，并根据目的支配调节自己的行动，克服困难，去实现预定目的的心理过程。意志是意识能动性的集中体现，是人类所特有的心理现象。</a:t>
            </a:r>
          </a:p>
          <a:p>
            <a:pPr defTabSz="914217"/>
            <a:endParaRPr lang="en-US" altLang="zh-CN" sz="20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6288883" y="4037491"/>
            <a:ext cx="5824451" cy="1508105"/>
          </a:xfrm>
          <a:prstGeom prst="rect">
            <a:avLst/>
          </a:prstGeom>
        </p:spPr>
        <p:txBody>
          <a:bodyPr wrap="square">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（二）意志的作用</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意志在一个人的成长中具有重要的意义。一个人能否成才、有所作为，除智力因素外，与意志品质有极大的关系。良好的意志力，是一个人成才的不可缺乏的重要因素。</a:t>
            </a:r>
            <a:endParaRPr lang="zh-CN" altLang="en-US" sz="1000" dirty="0">
              <a:solidFill>
                <a:srgbClr val="000000">
                  <a:lumMod val="65000"/>
                  <a:lumOff val="35000"/>
                </a:srgbClr>
              </a:solidFill>
              <a:latin typeface="华文新魏" panose="02010800040101010101" pitchFamily="2" charset="-122"/>
              <a:ea typeface="华文新魏" panose="02010800040101010101" pitchFamily="2" charset="-122"/>
            </a:endParaRPr>
          </a:p>
        </p:txBody>
      </p:sp>
      <p:sp>
        <p:nvSpPr>
          <p:cNvPr id="11" name="矩形 10">
            <a:extLst>
              <a:ext uri="{FF2B5EF4-FFF2-40B4-BE49-F238E27FC236}">
                <a16:creationId xmlns:a16="http://schemas.microsoft.com/office/drawing/2014/main" id="{86BF7783-E7EC-4E25-8371-BA64DBB9C783}"/>
              </a:ext>
            </a:extLst>
          </p:cNvPr>
          <p:cNvSpPr/>
          <p:nvPr/>
        </p:nvSpPr>
        <p:spPr>
          <a:xfrm>
            <a:off x="6569894" y="418733"/>
            <a:ext cx="4960144"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18221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8" grpId="0"/>
      <p:bldP spid="5" grpId="0"/>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C47BE743-56FB-4890-BB53-C4AA82D2427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9" name="Freeform 53"/>
          <p:cNvSpPr/>
          <p:nvPr>
            <p:custDataLst>
              <p:tags r:id="rId1"/>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11" name="矩形 10"/>
          <p:cNvSpPr/>
          <p:nvPr>
            <p:custDataLst>
              <p:tags r:id="rId2"/>
            </p:custDataLst>
          </p:nvPr>
        </p:nvSpPr>
        <p:spPr>
          <a:xfrm>
            <a:off x="876539" y="97109"/>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custDataLst>
              <p:tags r:id="rId3"/>
            </p:custDataLst>
          </p:nvPr>
        </p:nvCxnSpPr>
        <p:spPr>
          <a:xfrm>
            <a:off x="2252748" y="1024125"/>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934728" y="168212"/>
            <a:ext cx="1259832" cy="920670"/>
          </a:xfrm>
          <a:prstGeom prst="rect">
            <a:avLst/>
          </a:prstGeom>
          <a:blipFill dpi="0" rotWithShape="1">
            <a:blip r:embed="rId7"/>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252748" y="347547"/>
            <a:ext cx="713169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199" cap="small" dirty="0">
                <a:solidFill>
                  <a:srgbClr val="5D9D2F"/>
                </a:solidFill>
                <a:latin typeface="华文新魏" panose="02010800040101010101" pitchFamily="2" charset="-122"/>
                <a:ea typeface="华文新魏" panose="02010800040101010101" pitchFamily="2" charset="-122"/>
              </a:rPr>
              <a:t>二、意志行动及其特点</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744239" y="1576579"/>
            <a:ext cx="10977427" cy="3693319"/>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（一）明确的目的性</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明确的目的性是意志行动的前提。一个人行动的目的越明确，目的的社会价值越大，其意识水平越高，行动的盲目性和冲动性就越少。历史上凡是有成就的人，他们之所以能取得成功，就在于他们有明确的生活目的与追求。</a:t>
            </a:r>
          </a:p>
          <a:p>
            <a:pPr defTabSz="914217"/>
            <a:r>
              <a:rPr lang="zh-CN" altLang="en-US" sz="2400" dirty="0">
                <a:solidFill>
                  <a:srgbClr val="FF0000"/>
                </a:solidFill>
                <a:latin typeface="华文新魏" panose="02010800040101010101" pitchFamily="2" charset="-122"/>
                <a:ea typeface="华文新魏" panose="02010800040101010101" pitchFamily="2" charset="-122"/>
              </a:rPr>
              <a:t>（二）以随意动作为基础</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人的动作有随意动作和不随意动作之分。随意动作是指由意识调节支配控制的活动，是在后天生活中学会的，有明确的目的的活动（如行走、骑车、写字等）。不随意动作是指不受意识支配的，没有明确的目的的活动（如先天的无条件反射动作等）。随意动作是意志行动的基础，也是意志行动的组成部分。人只有掌握了随意动作，才能根据预定的目的去组织、支配、调节一系列动作构成复杂的行动，从而完成预定的目的，完成意志行动。</a:t>
            </a:r>
          </a:p>
          <a:p>
            <a:pPr defTabSz="914217"/>
            <a:r>
              <a:rPr lang="zh-CN" altLang="en-US" sz="2400" dirty="0">
                <a:solidFill>
                  <a:srgbClr val="FF0000"/>
                </a:solidFill>
                <a:latin typeface="华文新魏" panose="02010800040101010101" pitchFamily="2" charset="-122"/>
                <a:ea typeface="华文新魏" panose="02010800040101010101" pitchFamily="2" charset="-122"/>
              </a:rPr>
              <a:t>（三）与克服困难相联系</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从一定程度上来说，克服困难是意志行动的根本标志，只有与克服困难相联系的行动才能称得上意志行动。</a:t>
            </a:r>
            <a:endParaRPr lang="zh-CN" altLang="en-US" sz="900" dirty="0">
              <a:solidFill>
                <a:srgbClr val="000000">
                  <a:lumMod val="65000"/>
                  <a:lumOff val="35000"/>
                </a:srgb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874831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3" grpId="0" animBg="1"/>
      <p:bldP spid="13"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17"/>
            <a:r>
              <a:rPr lang="zh-CN" altLang="en-US" sz="3999" cap="small" dirty="0">
                <a:solidFill>
                  <a:srgbClr val="5D9D2F"/>
                </a:solidFill>
                <a:latin typeface="华文新魏" panose="02010800040101010101" pitchFamily="2" charset="-122"/>
                <a:ea typeface="华文新魏" panose="02010800040101010101" pitchFamily="2" charset="-122"/>
              </a:rPr>
              <a:t>内容结构图</a:t>
            </a:r>
            <a:endParaRPr lang="en-US" sz="3999" cap="small" dirty="0">
              <a:solidFill>
                <a:srgbClr val="5D9D2F"/>
              </a:solidFill>
              <a:latin typeface="华文新魏" panose="02010800040101010101" pitchFamily="2" charset="-122"/>
              <a:ea typeface="华文新魏" panose="02010800040101010101" pitchFamily="2" charset="-122"/>
            </a:endParaRPr>
          </a:p>
        </p:txBody>
      </p:sp>
      <p:graphicFrame>
        <p:nvGraphicFramePr>
          <p:cNvPr id="39" name="图示 38">
            <a:extLst>
              <a:ext uri="{FF2B5EF4-FFF2-40B4-BE49-F238E27FC236}">
                <a16:creationId xmlns:a16="http://schemas.microsoft.com/office/drawing/2014/main" id="{1428FBA7-3444-486A-9CFC-878DF8F4A0C9}"/>
              </a:ext>
            </a:extLst>
          </p:cNvPr>
          <p:cNvGraphicFramePr/>
          <p:nvPr>
            <p:extLst/>
          </p:nvPr>
        </p:nvGraphicFramePr>
        <p:xfrm>
          <a:off x="2033470" y="1641134"/>
          <a:ext cx="7617278" cy="41413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文本框 1">
            <a:extLst>
              <a:ext uri="{FF2B5EF4-FFF2-40B4-BE49-F238E27FC236}">
                <a16:creationId xmlns:a16="http://schemas.microsoft.com/office/drawing/2014/main" id="{39DA8677-63B4-4A88-B5FA-163886423EF5}"/>
              </a:ext>
            </a:extLst>
          </p:cNvPr>
          <p:cNvSpPr txBox="1"/>
          <p:nvPr/>
        </p:nvSpPr>
        <p:spPr>
          <a:xfrm>
            <a:off x="4141810" y="2630838"/>
            <a:ext cx="4637601" cy="461558"/>
          </a:xfrm>
          <a:prstGeom prst="rect">
            <a:avLst/>
          </a:prstGeom>
          <a:noFill/>
        </p:spPr>
        <p:txBody>
          <a:bodyPr wrap="square" rtlCol="0">
            <a:spAutoFit/>
          </a:bodyPr>
          <a:lstStyle/>
          <a:p>
            <a:pPr defTabSz="914217"/>
            <a:r>
              <a:rPr lang="zh-CN" altLang="en-US" sz="2400" dirty="0">
                <a:solidFill>
                  <a:srgbClr val="6FAD32"/>
                </a:solidFill>
                <a:latin typeface="华文新魏" panose="02010800040101010101" pitchFamily="2" charset="-122"/>
                <a:ea typeface="华文新魏" panose="02010800040101010101" pitchFamily="2" charset="-122"/>
              </a:rPr>
              <a:t>学前儿童情绪情感的产生与发展</a:t>
            </a:r>
          </a:p>
        </p:txBody>
      </p:sp>
      <p:sp>
        <p:nvSpPr>
          <p:cNvPr id="3" name="文本框 2">
            <a:extLst>
              <a:ext uri="{FF2B5EF4-FFF2-40B4-BE49-F238E27FC236}">
                <a16:creationId xmlns:a16="http://schemas.microsoft.com/office/drawing/2014/main" id="{0DCDC48D-9104-4EE4-A662-2357C8DFCD84}"/>
              </a:ext>
            </a:extLst>
          </p:cNvPr>
          <p:cNvSpPr txBox="1"/>
          <p:nvPr/>
        </p:nvSpPr>
        <p:spPr>
          <a:xfrm>
            <a:off x="4141810" y="3481047"/>
            <a:ext cx="5508938" cy="461558"/>
          </a:xfrm>
          <a:prstGeom prst="rect">
            <a:avLst/>
          </a:prstGeom>
          <a:noFill/>
        </p:spPr>
        <p:txBody>
          <a:bodyPr wrap="square" rtlCol="0">
            <a:spAutoFit/>
          </a:bodyPr>
          <a:lstStyle/>
          <a:p>
            <a:pPr defTabSz="914217"/>
            <a:r>
              <a:rPr lang="zh-CN" altLang="en-US" sz="2400" dirty="0">
                <a:solidFill>
                  <a:srgbClr val="6FAD32"/>
                </a:solidFill>
                <a:latin typeface="华文新魏" panose="02010800040101010101" pitchFamily="2" charset="-122"/>
                <a:ea typeface="华文新魏" panose="02010800040101010101" pitchFamily="2" charset="-122"/>
              </a:rPr>
              <a:t>学前儿童良好情绪和情感的培养</a:t>
            </a:r>
          </a:p>
        </p:txBody>
      </p:sp>
    </p:spTree>
    <p:extLst>
      <p:ext uri="{BB962C8B-B14F-4D97-AF65-F5344CB8AC3E}">
        <p14:creationId xmlns:p14="http://schemas.microsoft.com/office/powerpoint/2010/main" val="350639491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E2BE382D-DB9A-4973-B97B-48CF10A006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5" name="矩形 4"/>
          <p:cNvSpPr/>
          <p:nvPr/>
        </p:nvSpPr>
        <p:spPr>
          <a:xfrm>
            <a:off x="0" y="0"/>
            <a:ext cx="4480560" cy="6858000"/>
          </a:xfrm>
          <a:prstGeom prst="rect">
            <a:avLst/>
          </a:prstGeom>
          <a:solidFill>
            <a:schemeClr val="bg2">
              <a:lumMod val="90000"/>
            </a:schemeClr>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458302" y="2265057"/>
            <a:ext cx="3414326" cy="2444599"/>
          </a:xfrm>
          <a:prstGeom prst="rect">
            <a:avLst/>
          </a:prstGeom>
          <a:blipFill dpi="0" rotWithShape="1">
            <a:blip r:embed="rId4"/>
            <a:srcRect/>
            <a:stretch>
              <a:fillRect/>
            </a:stretch>
          </a:blip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31336" y="815537"/>
            <a:ext cx="7131695"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199" cap="small" dirty="0">
                <a:solidFill>
                  <a:srgbClr val="00B050"/>
                </a:solidFill>
                <a:latin typeface="华文新魏" panose="02010800040101010101" pitchFamily="2" charset="-122"/>
                <a:ea typeface="华文新魏" panose="02010800040101010101" pitchFamily="2" charset="-122"/>
              </a:rPr>
              <a:t>三、意志行动的过程</a:t>
            </a:r>
            <a:endParaRPr lang="en-US" sz="3199" cap="small" dirty="0">
              <a:solidFill>
                <a:srgbClr val="00B050"/>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5161954" y="613642"/>
            <a:ext cx="6226483" cy="5078313"/>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（一）采取决定阶段</a:t>
            </a:r>
            <a:endParaRPr lang="en-US" altLang="zh-CN" sz="2400" dirty="0">
              <a:solidFill>
                <a:srgbClr val="FF0000"/>
              </a:solidFill>
              <a:latin typeface="华文新魏" panose="02010800040101010101" pitchFamily="2" charset="-122"/>
              <a:ea typeface="华文新魏" panose="02010800040101010101" pitchFamily="2" charset="-122"/>
            </a:endParaRPr>
          </a:p>
          <a:p>
            <a:pPr defTabSz="914217"/>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动机是推动人们从事各种活动的直接内部动因，是由人的需要引起的，需要不同，活动的动机也不同。在人的意志行动中，活动的动机往往不是单一的，而可能是几种动机同时存在。这些动机可能产生冲突，其冲突的类型一般有三种：</a:t>
            </a:r>
          </a:p>
          <a:p>
            <a:pPr defTabSz="914217"/>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rPr>
              <a:t>1. </a:t>
            </a:r>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动机斗争</a:t>
            </a:r>
          </a:p>
          <a:p>
            <a:pPr defTabSz="914217"/>
            <a:r>
              <a:rPr lang="zh-CN" altLang="en-US" sz="2000" dirty="0">
                <a:solidFill>
                  <a:srgbClr val="00B0F0"/>
                </a:solidFill>
                <a:latin typeface="华文新魏" panose="02010800040101010101" pitchFamily="2" charset="-122"/>
                <a:ea typeface="华文新魏" panose="02010800040101010101" pitchFamily="2" charset="-122"/>
              </a:rPr>
              <a:t>（</a:t>
            </a:r>
            <a:r>
              <a:rPr lang="en-US" altLang="zh-CN" sz="2000" dirty="0">
                <a:solidFill>
                  <a:srgbClr val="00B0F0"/>
                </a:solidFill>
                <a:latin typeface="华文新魏" panose="02010800040101010101" pitchFamily="2" charset="-122"/>
                <a:ea typeface="华文新魏" panose="02010800040101010101" pitchFamily="2" charset="-122"/>
              </a:rPr>
              <a:t>1</a:t>
            </a:r>
            <a:r>
              <a:rPr lang="zh-CN" altLang="en-US" sz="2000" dirty="0">
                <a:solidFill>
                  <a:srgbClr val="00B0F0"/>
                </a:solidFill>
                <a:latin typeface="华文新魏" panose="02010800040101010101" pitchFamily="2" charset="-122"/>
                <a:ea typeface="华文新魏" panose="02010800040101010101" pitchFamily="2" charset="-122"/>
              </a:rPr>
              <a:t>）双趋冲突</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双趋冲突指当活动中的两种或两种以上的目标无法兼顾而产生的难以取舍的动机斗争。</a:t>
            </a:r>
          </a:p>
          <a:p>
            <a:pPr defTabSz="914217"/>
            <a:r>
              <a:rPr lang="zh-CN" altLang="en-US" sz="2000" dirty="0">
                <a:solidFill>
                  <a:srgbClr val="00B0F0"/>
                </a:solidFill>
                <a:latin typeface="华文新魏" panose="02010800040101010101" pitchFamily="2" charset="-122"/>
                <a:ea typeface="华文新魏" panose="02010800040101010101" pitchFamily="2" charset="-122"/>
              </a:rPr>
              <a:t>（</a:t>
            </a:r>
            <a:r>
              <a:rPr lang="en-US" altLang="zh-CN" sz="2000" dirty="0">
                <a:solidFill>
                  <a:srgbClr val="00B0F0"/>
                </a:solidFill>
                <a:latin typeface="华文新魏" panose="02010800040101010101" pitchFamily="2" charset="-122"/>
                <a:ea typeface="华文新魏" panose="02010800040101010101" pitchFamily="2" charset="-122"/>
              </a:rPr>
              <a:t>2</a:t>
            </a:r>
            <a:r>
              <a:rPr lang="zh-CN" altLang="en-US" sz="2000" dirty="0">
                <a:solidFill>
                  <a:srgbClr val="00B0F0"/>
                </a:solidFill>
                <a:latin typeface="华文新魏" panose="02010800040101010101" pitchFamily="2" charset="-122"/>
                <a:ea typeface="华文新魏" panose="02010800040101010101" pitchFamily="2" charset="-122"/>
              </a:rPr>
              <a:t>）双避冲突</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双避冲突指当两种或两种以上的目标都是人们力图回避的事物，但又不能同时避开时而产生的难以抉择的动机斗争。</a:t>
            </a:r>
          </a:p>
          <a:p>
            <a:pPr defTabSz="914217"/>
            <a:r>
              <a:rPr lang="zh-CN" altLang="en-US" sz="2000" dirty="0">
                <a:solidFill>
                  <a:srgbClr val="00B0F0"/>
                </a:solidFill>
                <a:latin typeface="华文新魏" panose="02010800040101010101" pitchFamily="2" charset="-122"/>
                <a:ea typeface="华文新魏" panose="02010800040101010101" pitchFamily="2" charset="-122"/>
              </a:rPr>
              <a:t>（</a:t>
            </a:r>
            <a:r>
              <a:rPr lang="en-US" altLang="zh-CN" sz="2000" dirty="0">
                <a:solidFill>
                  <a:srgbClr val="00B0F0"/>
                </a:solidFill>
                <a:latin typeface="华文新魏" panose="02010800040101010101" pitchFamily="2" charset="-122"/>
                <a:ea typeface="华文新魏" panose="02010800040101010101" pitchFamily="2" charset="-122"/>
              </a:rPr>
              <a:t>3</a:t>
            </a:r>
            <a:r>
              <a:rPr lang="zh-CN" altLang="en-US" sz="2000" dirty="0">
                <a:solidFill>
                  <a:srgbClr val="00B0F0"/>
                </a:solidFill>
                <a:latin typeface="华文新魏" panose="02010800040101010101" pitchFamily="2" charset="-122"/>
                <a:ea typeface="华文新魏" panose="02010800040101010101" pitchFamily="2" charset="-122"/>
              </a:rPr>
              <a:t>）趋避冲突</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趋避冲突指同一目标同时具有吸引力和排斥力时产生的欲趋又欲避的动机斗争。</a:t>
            </a:r>
          </a:p>
        </p:txBody>
      </p:sp>
    </p:spTree>
    <p:extLst>
      <p:ext uri="{BB962C8B-B14F-4D97-AF65-F5344CB8AC3E}">
        <p14:creationId xmlns:p14="http://schemas.microsoft.com/office/powerpoint/2010/main" val="3688900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13"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EE9730B4-7919-425D-BB14-8E8F125787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411078" y="3538542"/>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225745" y="436505"/>
            <a:ext cx="5510037" cy="3416192"/>
          </a:xfrm>
          <a:prstGeom prst="rect">
            <a:avLst/>
          </a:prstGeom>
          <a:noFill/>
        </p:spPr>
        <p:txBody>
          <a:bodyPr wrap="square" rtlCol="0">
            <a:spAutoFit/>
          </a:bodyPr>
          <a:lstStyle/>
          <a:p>
            <a:pPr defTabSz="914217"/>
            <a:r>
              <a:rPr lang="zh-CN" altLang="en-US" sz="2799" dirty="0">
                <a:solidFill>
                  <a:srgbClr val="FF0000"/>
                </a:solidFill>
                <a:latin typeface="华文新魏" panose="02010800040101010101" pitchFamily="2" charset="-122"/>
                <a:ea typeface="华文新魏" panose="02010800040101010101" pitchFamily="2" charset="-122"/>
              </a:rPr>
              <a:t>（二）执行决定阶段</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意志在执行阶段中的作用主要体现在以下几个方面：</a:t>
            </a:r>
          </a:p>
          <a:p>
            <a:pPr defTabSz="914217"/>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克服内外困难</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在意志行动中常遇到各种内部的和外部的困难。内部困难是指阻碍行动的主体自身因素（如经验不足等）；外部困难是指阻碍行动的外部环境因素（如气候恶劣等）。因此，要执行决定，必须要以强大的意志力克服困难和障碍。</a:t>
            </a:r>
          </a:p>
          <a:p>
            <a:pPr defTabSz="914217"/>
            <a:endParaRPr lang="en-US" altLang="zh-CN" sz="2400" dirty="0">
              <a:solidFill>
                <a:srgbClr val="00B0F0"/>
              </a:solidFill>
              <a:latin typeface="华文新魏" panose="02010800040101010101" pitchFamily="2" charset="-122"/>
              <a:ea typeface="华文新魏" panose="02010800040101010101" pitchFamily="2" charset="-122"/>
            </a:endParaRPr>
          </a:p>
        </p:txBody>
      </p:sp>
      <p:sp>
        <p:nvSpPr>
          <p:cNvPr id="5" name="矩形 4"/>
          <p:cNvSpPr/>
          <p:nvPr/>
        </p:nvSpPr>
        <p:spPr>
          <a:xfrm>
            <a:off x="6317558" y="4016685"/>
            <a:ext cx="5364480" cy="1785104"/>
          </a:xfrm>
          <a:prstGeom prst="rect">
            <a:avLst/>
          </a:prstGeom>
        </p:spPr>
        <p:txBody>
          <a:bodyPr wrap="square">
            <a:spAutoFit/>
          </a:bodyPr>
          <a:lstStyle/>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经受成功与失败的考验</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在执行决定的过程中，往往会取得最初的成功或遭受失败，面对成功，人往往精神振奋，信心倍增，易产生骄傲自满的情绪；遭遇失败，则往往萎靡不振。在这个过程中，要做到胜不骄、败不馁，能清楚地认识到失败和成功只是暂时的。</a:t>
            </a:r>
            <a:endParaRPr lang="zh-CN" altLang="en-US" sz="7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9" name="Rectangle 30">
            <a:extLst>
              <a:ext uri="{FF2B5EF4-FFF2-40B4-BE49-F238E27FC236}">
                <a16:creationId xmlns:a16="http://schemas.microsoft.com/office/drawing/2014/main" id="{F1449AA1-E90E-4B78-A0FF-4664FD766319}"/>
              </a:ext>
            </a:extLst>
          </p:cNvPr>
          <p:cNvSpPr/>
          <p:nvPr/>
        </p:nvSpPr>
        <p:spPr>
          <a:xfrm>
            <a:off x="6317558" y="529107"/>
            <a:ext cx="4788131" cy="3040119"/>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54778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arn(inVertical)">
                                      <p:cBhvr>
                                        <p:cTn id="10" dur="500"/>
                                        <p:tgtEl>
                                          <p:spTgt spid="1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5" grpId="0"/>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r>
              <a:rPr kumimoji="1" lang="zh-CN" altLang="en-US" sz="3599" dirty="0">
                <a:solidFill>
                  <a:srgbClr val="FFFFFF"/>
                </a:solidFill>
                <a:latin typeface="华文新魏" panose="02010800040101010101" pitchFamily="2" charset="-122"/>
                <a:ea typeface="华文新魏" panose="02010800040101010101" pitchFamily="2" charset="-122"/>
              </a:rPr>
              <a:t>第五节</a:t>
            </a:r>
            <a:endParaRPr lang="zh-CN" altLang="en-US" sz="3599" dirty="0">
              <a:solidFill>
                <a:srgbClr val="FFFFFF"/>
              </a:solidFill>
              <a:latin typeface="华文新魏" panose="02010800040101010101" pitchFamily="2" charset="-122"/>
              <a:ea typeface="华文新魏" panose="02010800040101010101" pitchFamily="2" charset="-122"/>
            </a:endParaRPr>
          </a:p>
        </p:txBody>
      </p:sp>
      <p:sp>
        <p:nvSpPr>
          <p:cNvPr id="21" name="矩形 20"/>
          <p:cNvSpPr/>
          <p:nvPr/>
        </p:nvSpPr>
        <p:spPr>
          <a:xfrm>
            <a:off x="3940755" y="2212755"/>
            <a:ext cx="3569382" cy="1446215"/>
          </a:xfrm>
          <a:prstGeom prst="rect">
            <a:avLst/>
          </a:prstGeom>
        </p:spPr>
        <p:txBody>
          <a:bodyPr wrap="none">
            <a:spAutoFit/>
          </a:bodyPr>
          <a:lstStyle/>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学前儿童意志</a:t>
            </a:r>
            <a:endParaRPr kumimoji="1" lang="en-US" altLang="zh-CN" sz="4399" dirty="0">
              <a:solidFill>
                <a:srgbClr val="FF0000"/>
              </a:solidFill>
              <a:latin typeface="华文新魏" panose="02010800040101010101" pitchFamily="2" charset="-122"/>
              <a:ea typeface="华文新魏" panose="02010800040101010101" pitchFamily="2" charset="-122"/>
            </a:endParaRPr>
          </a:p>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的发展及培养</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317304920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307DBF94-EF6E-4DF7-B979-6BF086908A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5" name="流程图: 数据 4"/>
          <p:cNvSpPr/>
          <p:nvPr/>
        </p:nvSpPr>
        <p:spPr>
          <a:xfrm rot="10800000">
            <a:off x="8875" y="957662"/>
            <a:ext cx="6234545" cy="881149"/>
          </a:xfrm>
          <a:prstGeom prst="flowChartInputOutput">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5F985C35-7304-43FC-AA63-384CE280128D}"/>
              </a:ext>
            </a:extLst>
          </p:cNvPr>
          <p:cNvSpPr/>
          <p:nvPr/>
        </p:nvSpPr>
        <p:spPr>
          <a:xfrm>
            <a:off x="8935210" y="87730"/>
            <a:ext cx="1677369" cy="2065268"/>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8086657" y="0"/>
            <a:ext cx="2228903" cy="191532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530685" y="1200094"/>
            <a:ext cx="7131695"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7030A0"/>
                </a:solidFill>
                <a:latin typeface="华文新魏" panose="02010800040101010101" pitchFamily="2" charset="-122"/>
                <a:ea typeface="华文新魏" panose="02010800040101010101" pitchFamily="2" charset="-122"/>
              </a:rPr>
              <a:t>一、学前儿童意志发展的过程</a:t>
            </a:r>
            <a:endParaRPr lang="en-US" sz="2799" cap="small" dirty="0">
              <a:solidFill>
                <a:srgbClr val="7030A0"/>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397591" y="2321577"/>
            <a:ext cx="10447744" cy="2708434"/>
          </a:xfrm>
          <a:prstGeom prst="rect">
            <a:avLst/>
          </a:prstGeom>
          <a:noFill/>
        </p:spPr>
        <p:txBody>
          <a:bodyPr wrap="square" rtlCol="0">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（一）学前儿童有意运动的发展及其特点</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无意运动也称为不随意运动，是指没有意识到的被动运动，是天生的无条件反射。有意运动也称随意运动，是指为了达到某种目的而主动支配自己肌肉的运动，是后天学会的。手眼协调是指眼睛的视线和手的动作能够配合，手的运动和眼球的运动协调一致。手眼协调动作的产生是儿童有意动作发生的主要标志。</a:t>
            </a:r>
          </a:p>
          <a:p>
            <a:pPr defTabSz="914217"/>
            <a:endParaRPr lang="zh-CN" altLang="en-US" sz="2000" dirty="0">
              <a:solidFill>
                <a:srgbClr val="FF0000"/>
              </a:solidFill>
              <a:latin typeface="华文新魏" panose="02010800040101010101" pitchFamily="2" charset="-122"/>
              <a:ea typeface="华文新魏" panose="02010800040101010101" pitchFamily="2" charset="-122"/>
            </a:endParaRPr>
          </a:p>
          <a:p>
            <a:pPr defTabSz="914217"/>
            <a:r>
              <a:rPr lang="zh-CN" altLang="en-US" sz="2000" dirty="0">
                <a:solidFill>
                  <a:srgbClr val="FF0000"/>
                </a:solidFill>
                <a:latin typeface="华文新魏" panose="02010800040101010101" pitchFamily="2" charset="-122"/>
                <a:ea typeface="华文新魏" panose="02010800040101010101" pitchFamily="2" charset="-122"/>
              </a:rPr>
              <a:t>（二）学前儿童意志行动的萌芽</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整个学前期，儿童的意志行动处于比较低级的阶段。八个月后，动作的有意性发生很大的变化。</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1 </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岁以后，意志行动的特征更加明显，表现为通过“尝试</a:t>
            </a:r>
            <a:r>
              <a:rPr lang="en-US" altLang="zh-CN" dirty="0">
                <a:solidFill>
                  <a:srgbClr val="000000">
                    <a:lumMod val="65000"/>
                    <a:lumOff val="35000"/>
                  </a:srgbClr>
                </a:solidFill>
                <a:latin typeface="华文新魏" panose="02010800040101010101" pitchFamily="2" charset="-122"/>
                <a:ea typeface="华文新魏" panose="02010800040101010101" pitchFamily="2" charset="-122"/>
              </a:rPr>
              <a:t>——</a:t>
            </a:r>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错误”来排除前进过程中遇到的障碍</a:t>
            </a:r>
            <a:r>
              <a:rPr lang="zh-CN" altLang="en-US" sz="2000" dirty="0">
                <a:solidFill>
                  <a:schemeClr val="tx1">
                    <a:lumMod val="75000"/>
                    <a:lumOff val="25000"/>
                  </a:schemeClr>
                </a:solidFill>
                <a:latin typeface="华文新魏" panose="02010800040101010101" pitchFamily="2" charset="-122"/>
                <a:ea typeface="华文新魏" panose="02010800040101010101" pitchFamily="2" charset="-122"/>
              </a:rPr>
              <a:t>。</a:t>
            </a:r>
            <a:endParaRPr lang="zh-CN" altLang="en-US" sz="1600" dirty="0">
              <a:solidFill>
                <a:schemeClr val="tx1">
                  <a:lumMod val="75000"/>
                  <a:lumOff val="25000"/>
                </a:scheme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966852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8"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3" grpId="0" animBg="1"/>
      <p:bldP spid="13" grpId="0"/>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97614B61-E620-4EA9-B715-2ED87A0BA5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517339" y="3545823"/>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169941" y="394746"/>
            <a:ext cx="7131695"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5D9D2F"/>
                </a:solidFill>
                <a:latin typeface="华文新魏" panose="02010800040101010101" pitchFamily="2" charset="-122"/>
                <a:ea typeface="华文新魏" panose="02010800040101010101" pitchFamily="2" charset="-122"/>
              </a:rPr>
              <a:t>二、学前儿童意志发展的特点</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169941" y="932170"/>
            <a:ext cx="5926059" cy="2923877"/>
          </a:xfrm>
          <a:prstGeom prst="rect">
            <a:avLst/>
          </a:prstGeom>
          <a:noFill/>
        </p:spPr>
        <p:txBody>
          <a:bodyPr wrap="square" rtlCol="0">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（一）自觉性</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自觉性是指幼儿自觉服从并主动给自己提出一定的目的、任务的意志品质。学前儿童由于年龄小，语言和思维还很不发达，对周围事物、成人提出的任务、自己的行动目的缺乏深刻的认识，因此，行动的自觉性是较差的。幼儿初期的意志行动缺乏明确的目的，往往是混乱无条理的，幼儿中期，幼儿逐渐懂得了要预先确定目的；到幼儿晚期，儿童能够提出比较明确的行动目的，在一些熟悉的活动中，如角色扮演游戏中，能确定行动任务和行动计划。</a:t>
            </a:r>
          </a:p>
          <a:p>
            <a:pPr defTabSz="914217"/>
            <a:endParaRPr lang="zh-CN" altLang="en-US" sz="20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6153109" y="3545823"/>
            <a:ext cx="6096000" cy="2616101"/>
          </a:xfrm>
          <a:prstGeom prst="rect">
            <a:avLst/>
          </a:prstGeom>
        </p:spPr>
        <p:txBody>
          <a:bodyPr>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（二）坚持性</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坚持性是指儿童长久维持已经开始的符合目的的行动，坚持实现目的、任务的意志品质。幼儿由于行动的自觉性较差，对行动的目的任务缺乏认识，因而，坚持性也是较差的，不能较长时间地从事某一项活动。学前中期，幼儿的坚持性发生较大变化，逐渐发展起来。到学前晚期，大班幼儿的坚持性才比较稳定，他们不仅对自己感兴趣的活动的目的，能努力实现，而且对自己不感兴趣的、甚至较困难的活动的目的，也能在较长时间内坚持完成。</a:t>
            </a:r>
            <a:endPar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endParaRPr>
          </a:p>
        </p:txBody>
      </p:sp>
      <p:sp>
        <p:nvSpPr>
          <p:cNvPr id="11" name="Rectangle 30">
            <a:extLst>
              <a:ext uri="{FF2B5EF4-FFF2-40B4-BE49-F238E27FC236}">
                <a16:creationId xmlns:a16="http://schemas.microsoft.com/office/drawing/2014/main" id="{0384D176-0E1B-41A7-8FAC-8BF819E67033}"/>
              </a:ext>
            </a:extLst>
          </p:cNvPr>
          <p:cNvSpPr/>
          <p:nvPr/>
        </p:nvSpPr>
        <p:spPr>
          <a:xfrm>
            <a:off x="6916188" y="394746"/>
            <a:ext cx="4584613" cy="2951472"/>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99"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8492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heel(1)">
                                      <p:cBhvr>
                                        <p:cTn id="10" dur="2000"/>
                                        <p:tgtEl>
                                          <p:spTgt spid="13"/>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heel(1)">
                                      <p:cBhvr>
                                        <p:cTn id="13" dur="2000"/>
                                        <p:tgtEl>
                                          <p:spTgt spid="18"/>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2000"/>
                                        <p:tgtEl>
                                          <p:spTgt spid="11"/>
                                        </p:tgtEl>
                                      </p:cBhvr>
                                    </p:animEffect>
                                  </p:childTnLst>
                                </p:cTn>
                              </p:par>
                              <p:par>
                                <p:cTn id="17" presetID="21" presetClass="entr" presetSubtype="1"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2000"/>
                                        <p:tgtEl>
                                          <p:spTgt spid="9"/>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8" grpId="0"/>
      <p:bldP spid="5" grpId="0"/>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4AE62CBD-0758-474B-BF84-9346F4BCFF6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9" name="任意多边形: 形状 259"/>
          <p:cNvSpPr/>
          <p:nvPr>
            <p:custDataLst>
              <p:tags r:id="rId1"/>
            </p:custDataLst>
          </p:nvPr>
        </p:nvSpPr>
        <p:spPr>
          <a:xfrm flipH="1" flipV="1">
            <a:off x="13970" y="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2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1" name="任意多边形: 形状 260"/>
          <p:cNvSpPr/>
          <p:nvPr>
            <p:custDataLst>
              <p:tags r:id="rId2"/>
            </p:custDataLst>
          </p:nvPr>
        </p:nvSpPr>
        <p:spPr>
          <a:xfrm>
            <a:off x="8740775" y="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2" name="斜纹 11"/>
          <p:cNvSpPr/>
          <p:nvPr>
            <p:custDataLst>
              <p:tags r:id="rId3"/>
            </p:custDataLst>
          </p:nvPr>
        </p:nvSpPr>
        <p:spPr>
          <a:xfrm rot="8100000">
            <a:off x="-244064" y="530208"/>
            <a:ext cx="488126" cy="488126"/>
          </a:xfrm>
          <a:prstGeom prst="diagStripe">
            <a:avLst/>
          </a:prstGeom>
          <a:solidFill>
            <a:srgbClr val="92D050"/>
          </a:solidFill>
          <a:ln w="12700" cap="flat" cmpd="sng" algn="ctr">
            <a:noFill/>
            <a:prstDash val="solid"/>
            <a:miter lim="800000"/>
          </a:ln>
          <a:effectLst/>
        </p:spPr>
        <p:txBody>
          <a:bodyPr rtlCol="0" anchor="ctr"/>
          <a:lstStyle/>
          <a:p>
            <a:pPr algn="ctr"/>
            <a:endParaRPr kumimoji="1" lang="zh-CN" altLang="en-US">
              <a:solidFill>
                <a:sysClr val="windowText" lastClr="000000"/>
              </a:solidFill>
            </a:endParaRPr>
          </a:p>
        </p:txBody>
      </p:sp>
      <p:sp>
        <p:nvSpPr>
          <p:cNvPr id="13" name="矩形: 圆角 1127"/>
          <p:cNvSpPr/>
          <p:nvPr>
            <p:custDataLst>
              <p:tags r:id="rId4"/>
            </p:custDataLst>
          </p:nvPr>
        </p:nvSpPr>
        <p:spPr>
          <a:xfrm>
            <a:off x="551429" y="1395037"/>
            <a:ext cx="6096847" cy="4836382"/>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p>
            <a:pPr algn="ctr"/>
            <a:endParaRPr lang="zh-CN" altLang="en-US"/>
          </a:p>
        </p:txBody>
      </p:sp>
      <p:sp>
        <p:nvSpPr>
          <p:cNvPr id="14" name="矩形: 圆角 1128"/>
          <p:cNvSpPr/>
          <p:nvPr>
            <p:custDataLst>
              <p:tags r:id="rId5"/>
            </p:custDataLst>
          </p:nvPr>
        </p:nvSpPr>
        <p:spPr>
          <a:xfrm>
            <a:off x="6983095" y="1659890"/>
            <a:ext cx="4031615" cy="4032885"/>
          </a:xfrm>
          <a:prstGeom prst="roundRect">
            <a:avLst>
              <a:gd name="adj" fmla="val 4386"/>
            </a:avLst>
          </a:prstGeom>
          <a:solidFill>
            <a:sysClr val="window" lastClr="FFFFFF"/>
          </a:solidFill>
          <a:ln w="12700" cap="flat" cmpd="sng" algn="ctr">
            <a:solidFill>
              <a:srgbClr val="44546A">
                <a:lumMod val="75000"/>
              </a:srgbClr>
            </a:solidFill>
            <a:prstDash val="solid"/>
            <a:miter lim="800000"/>
          </a:ln>
          <a:effectLst>
            <a:outerShdw blurRad="50800" dist="76200" dir="5400000" algn="t" rotWithShape="0">
              <a:prstClr val="black">
                <a:alpha val="11000"/>
              </a:prstClr>
            </a:outerShdw>
          </a:effectLst>
        </p:spPr>
        <p:txBody>
          <a:bodyPr rtlCol="0" anchor="ctr"/>
          <a:lstStyle/>
          <a:p>
            <a:pPr algn="ctr"/>
            <a:endParaRPr lang="zh-CN" altLang="en-US"/>
          </a:p>
        </p:txBody>
      </p:sp>
      <p:sp>
        <p:nvSpPr>
          <p:cNvPr id="15" name="同心圆 262"/>
          <p:cNvSpPr/>
          <p:nvPr>
            <p:custDataLst>
              <p:tags r:id="rId6"/>
            </p:custDataLst>
          </p:nvPr>
        </p:nvSpPr>
        <p:spPr>
          <a:xfrm>
            <a:off x="744052" y="1592527"/>
            <a:ext cx="300990" cy="300990"/>
          </a:xfrm>
          <a:prstGeom prst="donut">
            <a:avLst/>
          </a:prstGeom>
          <a:solidFill>
            <a:srgbClr val="00B050"/>
          </a:solidFill>
          <a:ln w="25400" cap="flat" cmpd="sng" algn="ctr">
            <a:solidFill>
              <a:sysClr val="window" lastClr="FFFFFF"/>
            </a:solidFill>
            <a:prstDash val="solid"/>
            <a:miter lim="800000"/>
          </a:ln>
          <a:effectLst/>
        </p:spPr>
        <p:txBody>
          <a:bodyPr rtlCol="0" anchor="ctr"/>
          <a:lstStyle/>
          <a:p>
            <a:pPr algn="ctr"/>
            <a:endParaRPr kumimoji="1" lang="zh-CN" altLang="en-US">
              <a:solidFill>
                <a:sysClr val="windowText" lastClr="000000"/>
              </a:solidFill>
            </a:endParaRPr>
          </a:p>
        </p:txBody>
      </p:sp>
      <p:sp>
        <p:nvSpPr>
          <p:cNvPr id="3" name="矩形 2">
            <a:extLst>
              <a:ext uri="{FF2B5EF4-FFF2-40B4-BE49-F238E27FC236}">
                <a16:creationId xmlns:a16="http://schemas.microsoft.com/office/drawing/2014/main" id="{86BF7783-E7EC-4E25-8371-BA64DBB9C783}"/>
              </a:ext>
            </a:extLst>
          </p:cNvPr>
          <p:cNvSpPr/>
          <p:nvPr/>
        </p:nvSpPr>
        <p:spPr>
          <a:xfrm>
            <a:off x="7076824" y="1756357"/>
            <a:ext cx="3844155" cy="3883525"/>
          </a:xfrm>
          <a:prstGeom prst="rect">
            <a:avLst/>
          </a:prstGeom>
          <a:blipFill dpi="0" rotWithShape="1">
            <a:blip r:embed="rId10"/>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846652" y="1674019"/>
            <a:ext cx="5816444" cy="4401205"/>
          </a:xfrm>
          <a:prstGeom prst="rect">
            <a:avLst/>
          </a:prstGeom>
          <a:noFill/>
        </p:spPr>
        <p:txBody>
          <a:bodyPr wrap="square" rtlCol="0">
            <a:spAutoFit/>
          </a:bodyPr>
          <a:lstStyle/>
          <a:p>
            <a:pPr defTabSz="914217"/>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自制力是指幼儿控制和支配自己的行为的意志品质。它包括两个方面的含义：一是善于促使自己去做应该做的、正确的事情；二是善于抑制自己不正确的行为，抑制自己消极的情绪和冲动等。学前幼儿的自制力，总的来说是比较弱的。</a:t>
            </a:r>
          </a:p>
          <a:p>
            <a:pPr defTabSz="914217"/>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但是，在正确教育的影响下，幼儿也能学习控制、调节自己的行为。从中班开始，幼儿开始能有些自制力的表现。到大班，幼儿的自制力进一步发展，不少孩子能比较主动地控制自己的愿望和行动，努力使之符合集体的行为规则和成人的各项要求。尽管幼儿的自制性有所发展，但总的来说，幼儿的自制性发展水平还很低。</a:t>
            </a:r>
            <a:endParaRPr lang="zh-CN" altLang="en-US" sz="6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5" name="矩形 4"/>
          <p:cNvSpPr/>
          <p:nvPr/>
        </p:nvSpPr>
        <p:spPr>
          <a:xfrm>
            <a:off x="356922" y="486433"/>
            <a:ext cx="2954655" cy="646331"/>
          </a:xfrm>
          <a:prstGeom prst="rect">
            <a:avLst/>
          </a:prstGeom>
        </p:spPr>
        <p:txBody>
          <a:bodyPr wrap="none">
            <a:spAutoFit/>
          </a:bodyPr>
          <a:lstStyle/>
          <a:p>
            <a:pPr defTabSz="914217"/>
            <a:r>
              <a:rPr lang="zh-CN" altLang="en-US" sz="3600" dirty="0">
                <a:solidFill>
                  <a:srgbClr val="FF0000"/>
                </a:solidFill>
                <a:latin typeface="华文新魏" panose="02010800040101010101" pitchFamily="2" charset="-122"/>
                <a:ea typeface="华文新魏" panose="02010800040101010101" pitchFamily="2" charset="-122"/>
              </a:rPr>
              <a:t>（三）自制力</a:t>
            </a:r>
          </a:p>
        </p:txBody>
      </p:sp>
    </p:spTree>
    <p:extLst>
      <p:ext uri="{BB962C8B-B14F-4D97-AF65-F5344CB8AC3E}">
        <p14:creationId xmlns:p14="http://schemas.microsoft.com/office/powerpoint/2010/main" val="956880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3" grpId="0" animBg="1"/>
      <p:bldP spid="14" grpId="0" animBg="1"/>
      <p:bldP spid="15" grpId="0" animBg="1"/>
      <p:bldP spid="3" grpId="0" animBg="1"/>
      <p:bldP spid="16"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1DE3E3D5-262E-4D5B-B826-3FAD5E948A4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14" name="Freeform 53"/>
          <p:cNvSpPr/>
          <p:nvPr>
            <p:custDataLst>
              <p:tags r:id="rId1"/>
            </p:custDataLst>
          </p:nvPr>
        </p:nvSpPr>
        <p:spPr bwMode="auto">
          <a:xfrm rot="5400000">
            <a:off x="6187714" y="3296531"/>
            <a:ext cx="1749012" cy="5558164"/>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 name="Freeform 53"/>
          <p:cNvSpPr/>
          <p:nvPr>
            <p:custDataLst>
              <p:tags r:id="rId2"/>
            </p:custDataLst>
          </p:nvPr>
        </p:nvSpPr>
        <p:spPr bwMode="auto">
          <a:xfrm>
            <a:off x="8757236" y="184837"/>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 name="矩形 10"/>
          <p:cNvSpPr/>
          <p:nvPr>
            <p:custDataLst>
              <p:tags r:id="rId3"/>
            </p:custDataLst>
          </p:nvPr>
        </p:nvSpPr>
        <p:spPr>
          <a:xfrm>
            <a:off x="876539" y="97109"/>
            <a:ext cx="1376210" cy="105862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custDataLst>
              <p:tags r:id="rId4"/>
            </p:custDataLst>
          </p:nvPr>
        </p:nvCxnSpPr>
        <p:spPr>
          <a:xfrm>
            <a:off x="2252748" y="1024125"/>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904515" y="122445"/>
            <a:ext cx="1320258" cy="1007949"/>
          </a:xfrm>
          <a:prstGeom prst="rect">
            <a:avLst/>
          </a:prstGeom>
          <a:blipFill dpi="0" rotWithShape="1">
            <a:blip r:embed="rId8"/>
            <a:srcRect/>
            <a:stretch>
              <a:fillRect b="-6038"/>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364501" y="322501"/>
            <a:ext cx="7131695"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2799" cap="small" dirty="0">
                <a:solidFill>
                  <a:srgbClr val="5D9D2F"/>
                </a:solidFill>
                <a:latin typeface="华文新魏" panose="02010800040101010101" pitchFamily="2" charset="-122"/>
                <a:ea typeface="华文新魏" panose="02010800040101010101" pitchFamily="2" charset="-122"/>
              </a:rPr>
              <a:t>三、学前儿童意志的培养</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673581" y="1392551"/>
            <a:ext cx="11118742" cy="4216539"/>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（一）培养幼儿意志的坚持性</a:t>
            </a:r>
          </a:p>
          <a:p>
            <a:pPr defTabSz="914217"/>
            <a:endParaRPr lang="en-US" altLang="zh-CN" sz="2000" dirty="0">
              <a:solidFill>
                <a:srgbClr val="0070C0"/>
              </a:solidFill>
              <a:latin typeface="华文新魏" panose="02010800040101010101" pitchFamily="2" charset="-122"/>
              <a:ea typeface="华文新魏" panose="02010800040101010101" pitchFamily="2" charset="-122"/>
            </a:endParaRPr>
          </a:p>
          <a:p>
            <a:pPr defTabSz="914217"/>
            <a:endParaRPr lang="en-US" altLang="zh-CN" sz="2000" dirty="0">
              <a:solidFill>
                <a:srgbClr val="0070C0"/>
              </a:solidFill>
              <a:latin typeface="华文新魏" panose="02010800040101010101" pitchFamily="2" charset="-122"/>
              <a:ea typeface="华文新魏" panose="02010800040101010101" pitchFamily="2" charset="-122"/>
            </a:endParaRPr>
          </a:p>
          <a:p>
            <a:pPr defTabSz="914217"/>
            <a:r>
              <a:rPr lang="en-US" altLang="zh-CN" sz="2000" dirty="0">
                <a:solidFill>
                  <a:srgbClr val="0070C0"/>
                </a:solidFill>
                <a:latin typeface="华文新魏" panose="02010800040101010101" pitchFamily="2" charset="-122"/>
                <a:ea typeface="华文新魏" panose="02010800040101010101" pitchFamily="2" charset="-122"/>
              </a:rPr>
              <a:t>1.</a:t>
            </a:r>
            <a:r>
              <a:rPr lang="zh-CN" altLang="en-US" sz="2000" dirty="0">
                <a:solidFill>
                  <a:srgbClr val="0070C0"/>
                </a:solidFill>
                <a:latin typeface="华文新魏" panose="02010800040101010101" pitchFamily="2" charset="-122"/>
                <a:ea typeface="华文新魏" panose="02010800040101010101" pitchFamily="2" charset="-122"/>
              </a:rPr>
              <a:t>帮助幼儿明确和确定活动目的</a:t>
            </a:r>
            <a:endParaRPr lang="en-US" altLang="zh-CN" sz="2000" dirty="0">
              <a:solidFill>
                <a:srgbClr val="0070C0"/>
              </a:solidFill>
              <a:latin typeface="华文新魏" panose="02010800040101010101" pitchFamily="2" charset="-122"/>
              <a:ea typeface="华文新魏" panose="02010800040101010101" pitchFamily="2" charset="-122"/>
            </a:endParaRP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幼儿坚持性与幼儿的自觉性直接相关，由于幼儿对活动的目的没有明确的认识，行动通常是即兴式的，不随意发生的。因此，也很难有排除干扰、克服困难、贯彻始终的坚持性。所以，为了提高幼儿的坚持性，培养他们能较长时间地坚持从事一项活动，做事有始有终，我们首先要帮助幼儿在活动前就确定并明确行动的目的，同时鼓励他们努力坚持实现这一目的。</a:t>
            </a:r>
          </a:p>
          <a:p>
            <a:pPr defTabSz="914217"/>
            <a:endParaRPr lang="zh-CN" altLang="en-US" dirty="0">
              <a:solidFill>
                <a:srgbClr val="FF0000"/>
              </a:solidFill>
              <a:latin typeface="华文新魏" panose="02010800040101010101" pitchFamily="2" charset="-122"/>
              <a:ea typeface="华文新魏" panose="02010800040101010101" pitchFamily="2" charset="-122"/>
            </a:endParaRPr>
          </a:p>
          <a:p>
            <a:pPr defTabSz="914217"/>
            <a:endParaRPr lang="en-US" altLang="zh-CN" sz="2000" dirty="0">
              <a:solidFill>
                <a:srgbClr val="0070C0"/>
              </a:solidFill>
              <a:latin typeface="华文新魏" panose="02010800040101010101" pitchFamily="2" charset="-122"/>
              <a:ea typeface="华文新魏" panose="02010800040101010101" pitchFamily="2" charset="-122"/>
            </a:endParaRPr>
          </a:p>
          <a:p>
            <a:pPr defTabSz="914217"/>
            <a:r>
              <a:rPr lang="en-US" altLang="zh-CN" sz="2000" dirty="0">
                <a:solidFill>
                  <a:srgbClr val="0070C0"/>
                </a:solidFill>
                <a:latin typeface="华文新魏" panose="02010800040101010101" pitchFamily="2" charset="-122"/>
                <a:ea typeface="华文新魏" panose="02010800040101010101" pitchFamily="2" charset="-122"/>
              </a:rPr>
              <a:t>2. </a:t>
            </a:r>
            <a:r>
              <a:rPr lang="zh-CN" altLang="en-US" sz="2000" dirty="0">
                <a:solidFill>
                  <a:srgbClr val="0070C0"/>
                </a:solidFill>
                <a:latin typeface="华文新魏" panose="02010800040101010101" pitchFamily="2" charset="-122"/>
                <a:ea typeface="华文新魏" panose="02010800040101010101" pitchFamily="2" charset="-122"/>
              </a:rPr>
              <a:t>教给幼儿一定的技能技巧</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在幼儿园，我们经常可以注意到：当幼儿明确了行动的目的后，有时也不能坚持把一件事做到底。这里有一个很重要的问题，就是幼儿由于缺乏一定的技能技巧，遇到了困难不能自己克服。因此，除了帮助幼儿明确和确定行动的目的之外，老师还必须注意经常不断地丰富幼儿一些最基本的知识，教给他们一定的技能技巧。</a:t>
            </a:r>
            <a:endParaRPr lang="zh-CN" altLang="en-US" sz="1400" dirty="0">
              <a:solidFill>
                <a:srgbClr val="000000">
                  <a:lumMod val="65000"/>
                  <a:lumOff val="35000"/>
                </a:srgbClr>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806332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animBg="1"/>
      <p:bldP spid="11" grpId="0" animBg="1"/>
      <p:bldP spid="3" grpId="0" animBg="1"/>
      <p:bldP spid="13" grpId="0"/>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9DD63DBF-827C-4AF5-9778-E39AE96BF55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9" name="任意多边形: 形状 259"/>
          <p:cNvSpPr/>
          <p:nvPr>
            <p:custDataLst>
              <p:tags r:id="rId1"/>
            </p:custDataLst>
          </p:nvPr>
        </p:nvSpPr>
        <p:spPr>
          <a:xfrm flipH="1" flipV="1">
            <a:off x="13970"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2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1" name="任意多边形: 形状 260"/>
          <p:cNvSpPr/>
          <p:nvPr>
            <p:custDataLst>
              <p:tags r:id="rId2"/>
            </p:custDataLst>
          </p:nvPr>
        </p:nvSpPr>
        <p:spPr>
          <a:xfrm>
            <a:off x="8740775" y="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2" name="斜纹 11"/>
          <p:cNvSpPr/>
          <p:nvPr>
            <p:custDataLst>
              <p:tags r:id="rId3"/>
            </p:custDataLst>
          </p:nvPr>
        </p:nvSpPr>
        <p:spPr>
          <a:xfrm rot="8100000">
            <a:off x="-244064" y="543543"/>
            <a:ext cx="488126" cy="488126"/>
          </a:xfrm>
          <a:prstGeom prst="diagStripe">
            <a:avLst/>
          </a:prstGeom>
          <a:solidFill>
            <a:srgbClr val="92D050"/>
          </a:solidFill>
          <a:ln w="12700" cap="flat" cmpd="sng" algn="ctr">
            <a:noFill/>
            <a:prstDash val="solid"/>
            <a:miter lim="800000"/>
          </a:ln>
          <a:effectLst/>
        </p:spPr>
        <p:txBody>
          <a:bodyPr rtlCol="0" anchor="ctr"/>
          <a:lstStyle/>
          <a:p>
            <a:pPr algn="ctr"/>
            <a:endParaRPr kumimoji="1" lang="zh-CN" altLang="en-US">
              <a:solidFill>
                <a:sysClr val="windowText" lastClr="000000"/>
              </a:solidFill>
            </a:endParaRPr>
          </a:p>
        </p:txBody>
      </p:sp>
      <p:sp>
        <p:nvSpPr>
          <p:cNvPr id="13" name="矩形: 圆角 1127"/>
          <p:cNvSpPr/>
          <p:nvPr>
            <p:custDataLst>
              <p:tags r:id="rId4"/>
            </p:custDataLst>
          </p:nvPr>
        </p:nvSpPr>
        <p:spPr>
          <a:xfrm>
            <a:off x="552586" y="1416298"/>
            <a:ext cx="6096847" cy="4836382"/>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p>
            <a:pPr algn="ctr"/>
            <a:endParaRPr lang="zh-CN" altLang="en-US"/>
          </a:p>
        </p:txBody>
      </p:sp>
      <p:sp>
        <p:nvSpPr>
          <p:cNvPr id="14" name="矩形: 圆角 1128"/>
          <p:cNvSpPr/>
          <p:nvPr>
            <p:custDataLst>
              <p:tags r:id="rId5"/>
            </p:custDataLst>
          </p:nvPr>
        </p:nvSpPr>
        <p:spPr>
          <a:xfrm>
            <a:off x="6983095" y="1659890"/>
            <a:ext cx="4031615" cy="4032885"/>
          </a:xfrm>
          <a:prstGeom prst="roundRect">
            <a:avLst>
              <a:gd name="adj" fmla="val 4386"/>
            </a:avLst>
          </a:prstGeom>
          <a:solidFill>
            <a:sysClr val="window" lastClr="FFFFFF"/>
          </a:solidFill>
          <a:ln w="12700" cap="flat" cmpd="sng" algn="ctr">
            <a:solidFill>
              <a:srgbClr val="44546A">
                <a:lumMod val="75000"/>
              </a:srgbClr>
            </a:solidFill>
            <a:prstDash val="solid"/>
            <a:miter lim="800000"/>
          </a:ln>
          <a:effectLst>
            <a:outerShdw blurRad="50800" dist="76200" dir="5400000" algn="t" rotWithShape="0">
              <a:prstClr val="black">
                <a:alpha val="11000"/>
              </a:prstClr>
            </a:outerShdw>
          </a:effectLst>
        </p:spPr>
        <p:txBody>
          <a:bodyPr rtlCol="0" anchor="ctr"/>
          <a:lstStyle/>
          <a:p>
            <a:pPr algn="ctr"/>
            <a:endParaRPr lang="zh-CN" altLang="en-US"/>
          </a:p>
        </p:txBody>
      </p:sp>
      <p:sp>
        <p:nvSpPr>
          <p:cNvPr id="15" name="同心圆 262"/>
          <p:cNvSpPr/>
          <p:nvPr>
            <p:custDataLst>
              <p:tags r:id="rId6"/>
            </p:custDataLst>
          </p:nvPr>
        </p:nvSpPr>
        <p:spPr>
          <a:xfrm>
            <a:off x="744052" y="1605862"/>
            <a:ext cx="300990" cy="300990"/>
          </a:xfrm>
          <a:prstGeom prst="donut">
            <a:avLst/>
          </a:prstGeom>
          <a:solidFill>
            <a:srgbClr val="00B050"/>
          </a:solidFill>
          <a:ln w="25400" cap="flat" cmpd="sng" algn="ctr">
            <a:solidFill>
              <a:sysClr val="window" lastClr="FFFFFF"/>
            </a:solidFill>
            <a:prstDash val="solid"/>
            <a:miter lim="800000"/>
          </a:ln>
          <a:effectLst/>
        </p:spPr>
        <p:txBody>
          <a:bodyPr rtlCol="0" anchor="ctr"/>
          <a:lstStyle/>
          <a:p>
            <a:pPr algn="ctr"/>
            <a:endParaRPr kumimoji="1" lang="zh-CN" altLang="en-US">
              <a:solidFill>
                <a:sysClr val="windowText" lastClr="000000"/>
              </a:solidFill>
            </a:endParaRPr>
          </a:p>
        </p:txBody>
      </p:sp>
      <p:sp>
        <p:nvSpPr>
          <p:cNvPr id="3" name="矩形 2">
            <a:extLst>
              <a:ext uri="{FF2B5EF4-FFF2-40B4-BE49-F238E27FC236}">
                <a16:creationId xmlns:a16="http://schemas.microsoft.com/office/drawing/2014/main" id="{86BF7783-E7EC-4E25-8371-BA64DBB9C783}"/>
              </a:ext>
            </a:extLst>
          </p:cNvPr>
          <p:cNvSpPr/>
          <p:nvPr/>
        </p:nvSpPr>
        <p:spPr>
          <a:xfrm>
            <a:off x="7085006" y="1761067"/>
            <a:ext cx="3845461" cy="3815820"/>
          </a:xfrm>
          <a:prstGeom prst="rect">
            <a:avLst/>
          </a:prstGeom>
          <a:blipFill dpi="0" rotWithShape="1">
            <a:blip r:embed="rId10"/>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725363" y="1482143"/>
            <a:ext cx="5816444" cy="4770537"/>
          </a:xfrm>
          <a:prstGeom prst="rect">
            <a:avLst/>
          </a:prstGeom>
          <a:noFill/>
        </p:spPr>
        <p:txBody>
          <a:bodyPr wrap="square" rtlCol="0">
            <a:spAutoFit/>
          </a:bodyPr>
          <a:lstStyle/>
          <a:p>
            <a:pPr defTabSz="914217"/>
            <a:endParaRPr lang="en-US" altLang="zh-CN" sz="24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实践与研究都表明：幼儿的坚持性只有在多种多样的活动中、在反复多次的克服困难的过程中才能逐渐形成和培养起来。</a:t>
            </a:r>
          </a:p>
          <a:p>
            <a:pPr defTabSz="914217"/>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劳动、游戏、学习是幼儿的主要活动形式。在劳动过程中，幼儿要克服体力、动作上的不适应以及这些不适应带来的困难；在游戏过程中，幼儿要坚持担任某一角色和完成这一角色应该完成的任务；在学习过程中，要坚持认真听讲、认真完成作业，需要付出一定的脑力劳动。因此，我们应该经常组织幼儿参加一些既力所能及又需要付出一定意志努力的劳动、游戏、学习等活动，在这些活动中锻炼幼儿不怕困难、坚毅顽强的精神，培养幼儿坚持完成某项活动或任务的坚持性。</a:t>
            </a:r>
            <a:endParaRPr lang="zh-CN" altLang="en-US" sz="4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5" name="矩形 4"/>
          <p:cNvSpPr/>
          <p:nvPr/>
        </p:nvSpPr>
        <p:spPr>
          <a:xfrm>
            <a:off x="538756" y="306023"/>
            <a:ext cx="4169731" cy="954107"/>
          </a:xfrm>
          <a:prstGeom prst="rect">
            <a:avLst/>
          </a:prstGeom>
        </p:spPr>
        <p:txBody>
          <a:bodyPr wrap="none">
            <a:spAutoFit/>
          </a:bodyPr>
          <a:lstStyle/>
          <a:p>
            <a:pPr defTabSz="914217"/>
            <a:r>
              <a:rPr lang="en-US" altLang="zh-CN" sz="2800" dirty="0">
                <a:solidFill>
                  <a:srgbClr val="00B0F0"/>
                </a:solidFill>
                <a:latin typeface="华文新魏" panose="02010800040101010101" pitchFamily="2" charset="-122"/>
                <a:ea typeface="华文新魏" panose="02010800040101010101" pitchFamily="2" charset="-122"/>
              </a:rPr>
              <a:t>3. </a:t>
            </a:r>
            <a:r>
              <a:rPr lang="zh-CN" altLang="en-US" sz="2800" dirty="0">
                <a:solidFill>
                  <a:srgbClr val="00B0F0"/>
                </a:solidFill>
                <a:latin typeface="华文新魏" panose="02010800040101010101" pitchFamily="2" charset="-122"/>
                <a:ea typeface="华文新魏" panose="02010800040101010101" pitchFamily="2" charset="-122"/>
              </a:rPr>
              <a:t>在劳动、游戏、学习等</a:t>
            </a:r>
            <a:endParaRPr lang="en-US" altLang="zh-CN" sz="2800" dirty="0">
              <a:solidFill>
                <a:srgbClr val="00B0F0"/>
              </a:solidFill>
              <a:latin typeface="华文新魏" panose="02010800040101010101" pitchFamily="2" charset="-122"/>
              <a:ea typeface="华文新魏" panose="02010800040101010101" pitchFamily="2" charset="-122"/>
            </a:endParaRPr>
          </a:p>
          <a:p>
            <a:pPr defTabSz="914217"/>
            <a:r>
              <a:rPr lang="zh-CN" altLang="en-US" sz="2800" dirty="0">
                <a:solidFill>
                  <a:srgbClr val="00B0F0"/>
                </a:solidFill>
                <a:latin typeface="华文新魏" panose="02010800040101010101" pitchFamily="2" charset="-122"/>
                <a:ea typeface="华文新魏" panose="02010800040101010101" pitchFamily="2" charset="-122"/>
              </a:rPr>
              <a:t>活动中培养幼儿的坚持性</a:t>
            </a:r>
          </a:p>
        </p:txBody>
      </p:sp>
    </p:spTree>
    <p:extLst>
      <p:ext uri="{BB962C8B-B14F-4D97-AF65-F5344CB8AC3E}">
        <p14:creationId xmlns:p14="http://schemas.microsoft.com/office/powerpoint/2010/main" val="1614336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heel(1)">
                                      <p:cBhvr>
                                        <p:cTn id="13" dur="2000"/>
                                        <p:tgtEl>
                                          <p:spTgt spid="17"/>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heel(1)">
                                      <p:cBhvr>
                                        <p:cTn id="16" dur="2000"/>
                                        <p:tgtEl>
                                          <p:spTgt spid="9"/>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heel(1)">
                                      <p:cBhvr>
                                        <p:cTn id="22" dur="2000"/>
                                        <p:tgtEl>
                                          <p:spTgt spid="12"/>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heel(1)">
                                      <p:cBhvr>
                                        <p:cTn id="25" dur="2000"/>
                                        <p:tgtEl>
                                          <p:spTgt spid="13"/>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heel(1)">
                                      <p:cBhvr>
                                        <p:cTn id="28" dur="2000"/>
                                        <p:tgtEl>
                                          <p:spTgt spid="14"/>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heel(1)">
                                      <p:cBhvr>
                                        <p:cTn id="31" dur="2000"/>
                                        <p:tgtEl>
                                          <p:spTgt spid="15"/>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heel(1)">
                                      <p:cBhvr>
                                        <p:cTn id="3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3" grpId="0" animBg="1"/>
      <p:bldP spid="14" grpId="0" animBg="1"/>
      <p:bldP spid="15" grpId="0" animBg="1"/>
      <p:bldP spid="3" grpId="0" animBg="1"/>
      <p:bldP spid="16"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87ACD6EC-C7F1-44B1-88F4-1690C765882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11" name="任意多边形: 形状 260"/>
          <p:cNvSpPr/>
          <p:nvPr>
            <p:custDataLst>
              <p:tags r:id="rId1"/>
            </p:custDataLst>
          </p:nvPr>
        </p:nvSpPr>
        <p:spPr>
          <a:xfrm>
            <a:off x="8740775" y="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2" name="斜纹 11"/>
          <p:cNvSpPr/>
          <p:nvPr>
            <p:custDataLst>
              <p:tags r:id="rId2"/>
            </p:custDataLst>
          </p:nvPr>
        </p:nvSpPr>
        <p:spPr>
          <a:xfrm rot="8100000">
            <a:off x="-244064" y="530208"/>
            <a:ext cx="488126" cy="488126"/>
          </a:xfrm>
          <a:prstGeom prst="diagStripe">
            <a:avLst/>
          </a:prstGeom>
          <a:solidFill>
            <a:srgbClr val="92D050"/>
          </a:solidFill>
          <a:ln w="12700" cap="flat" cmpd="sng" algn="ctr">
            <a:noFill/>
            <a:prstDash val="solid"/>
            <a:miter lim="800000"/>
          </a:ln>
          <a:effectLst/>
        </p:spPr>
        <p:txBody>
          <a:bodyPr rtlCol="0" anchor="ctr"/>
          <a:lstStyle/>
          <a:p>
            <a:pPr algn="ctr"/>
            <a:endParaRPr kumimoji="1" lang="zh-CN" altLang="en-US">
              <a:solidFill>
                <a:sysClr val="windowText" lastClr="000000"/>
              </a:solidFill>
            </a:endParaRPr>
          </a:p>
        </p:txBody>
      </p:sp>
      <p:sp>
        <p:nvSpPr>
          <p:cNvPr id="13" name="矩形: 圆角 1127"/>
          <p:cNvSpPr/>
          <p:nvPr>
            <p:custDataLst>
              <p:tags r:id="rId3"/>
            </p:custDataLst>
          </p:nvPr>
        </p:nvSpPr>
        <p:spPr>
          <a:xfrm>
            <a:off x="551429" y="1395037"/>
            <a:ext cx="6096847" cy="4836382"/>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p>
            <a:pPr algn="ctr"/>
            <a:endParaRPr lang="zh-CN" altLang="en-US"/>
          </a:p>
        </p:txBody>
      </p:sp>
      <p:sp>
        <p:nvSpPr>
          <p:cNvPr id="14" name="矩形: 圆角 1128"/>
          <p:cNvSpPr/>
          <p:nvPr>
            <p:custDataLst>
              <p:tags r:id="rId4"/>
            </p:custDataLst>
          </p:nvPr>
        </p:nvSpPr>
        <p:spPr>
          <a:xfrm>
            <a:off x="6983095" y="1659890"/>
            <a:ext cx="4031615" cy="4032885"/>
          </a:xfrm>
          <a:prstGeom prst="roundRect">
            <a:avLst>
              <a:gd name="adj" fmla="val 4386"/>
            </a:avLst>
          </a:prstGeom>
          <a:solidFill>
            <a:sysClr val="window" lastClr="FFFFFF"/>
          </a:solidFill>
          <a:ln w="12700" cap="flat" cmpd="sng" algn="ctr">
            <a:solidFill>
              <a:srgbClr val="44546A">
                <a:lumMod val="75000"/>
              </a:srgbClr>
            </a:solidFill>
            <a:prstDash val="solid"/>
            <a:miter lim="800000"/>
          </a:ln>
          <a:effectLst>
            <a:outerShdw blurRad="50800" dist="76200" dir="5400000" algn="t" rotWithShape="0">
              <a:prstClr val="black">
                <a:alpha val="11000"/>
              </a:prstClr>
            </a:outerShdw>
          </a:effectLst>
        </p:spPr>
        <p:txBody>
          <a:bodyPr rtlCol="0" anchor="ctr"/>
          <a:lstStyle/>
          <a:p>
            <a:pPr algn="ctr"/>
            <a:endParaRPr lang="zh-CN" altLang="en-US"/>
          </a:p>
        </p:txBody>
      </p:sp>
      <p:sp>
        <p:nvSpPr>
          <p:cNvPr id="15" name="同心圆 262"/>
          <p:cNvSpPr/>
          <p:nvPr>
            <p:custDataLst>
              <p:tags r:id="rId5"/>
            </p:custDataLst>
          </p:nvPr>
        </p:nvSpPr>
        <p:spPr>
          <a:xfrm>
            <a:off x="744052" y="1592527"/>
            <a:ext cx="300990" cy="300990"/>
          </a:xfrm>
          <a:prstGeom prst="donut">
            <a:avLst/>
          </a:prstGeom>
          <a:solidFill>
            <a:srgbClr val="00B050"/>
          </a:solidFill>
          <a:ln w="25400" cap="flat" cmpd="sng" algn="ctr">
            <a:solidFill>
              <a:sysClr val="window" lastClr="FFFFFF"/>
            </a:solidFill>
            <a:prstDash val="solid"/>
            <a:miter lim="800000"/>
          </a:ln>
          <a:effectLst/>
        </p:spPr>
        <p:txBody>
          <a:bodyPr rtlCol="0" anchor="ctr"/>
          <a:lstStyle/>
          <a:p>
            <a:pPr algn="ctr"/>
            <a:endParaRPr kumimoji="1" lang="zh-CN" altLang="en-US">
              <a:solidFill>
                <a:sysClr val="windowText" lastClr="000000"/>
              </a:solidFill>
            </a:endParaRPr>
          </a:p>
        </p:txBody>
      </p:sp>
      <p:sp>
        <p:nvSpPr>
          <p:cNvPr id="3" name="矩形 2">
            <a:extLst>
              <a:ext uri="{FF2B5EF4-FFF2-40B4-BE49-F238E27FC236}">
                <a16:creationId xmlns:a16="http://schemas.microsoft.com/office/drawing/2014/main" id="{86BF7783-E7EC-4E25-8371-BA64DBB9C783}"/>
              </a:ext>
            </a:extLst>
          </p:cNvPr>
          <p:cNvSpPr/>
          <p:nvPr/>
        </p:nvSpPr>
        <p:spPr>
          <a:xfrm>
            <a:off x="7076688" y="1743022"/>
            <a:ext cx="3845312" cy="3819578"/>
          </a:xfrm>
          <a:prstGeom prst="rect">
            <a:avLst/>
          </a:prstGeom>
          <a:blipFill dpi="0" rotWithShape="1">
            <a:blip r:embed="rId9"/>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920564" y="1617759"/>
            <a:ext cx="5533558" cy="4462760"/>
          </a:xfrm>
          <a:prstGeom prst="rect">
            <a:avLst/>
          </a:prstGeom>
          <a:noFill/>
        </p:spPr>
        <p:txBody>
          <a:bodyPr wrap="square" rtlCol="0">
            <a:spAutoFit/>
          </a:bodyPr>
          <a:lstStyle/>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为幼儿建立合理的作息制度</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所谓合理的作息制度，指的是为幼儿制定的符合其身心特点和发展规律的一日生活秩序。例如，早晨几点起床，几点锻炼，上午几点上课，几点游戏，中午几点洗手，几点进餐，晚上几点看电视，几点睡觉，等等。幼儿要遵守以上这些作息制度，做到按时起床、锻炼，按时结束游戏、准备上课，按时进餐、就寝是不容易的，必须付出一定的意志努力，抑制自己诸如睡懒觉、贪玩等不合理的愿望与要求。所以，我们培养幼儿的自制力，首先就应为幼儿建立合理的作息制度，并要求他们严格遵守，帮助他们逐渐形成遵守作息制度的良好习惯。</a:t>
            </a:r>
          </a:p>
        </p:txBody>
      </p:sp>
      <p:sp>
        <p:nvSpPr>
          <p:cNvPr id="6" name="矩形 5"/>
          <p:cNvSpPr/>
          <p:nvPr/>
        </p:nvSpPr>
        <p:spPr>
          <a:xfrm>
            <a:off x="101277" y="474910"/>
            <a:ext cx="5519460" cy="584775"/>
          </a:xfrm>
          <a:prstGeom prst="rect">
            <a:avLst/>
          </a:prstGeom>
        </p:spPr>
        <p:txBody>
          <a:bodyPr wrap="none">
            <a:spAutoFit/>
          </a:bodyPr>
          <a:lstStyle/>
          <a:p>
            <a:pPr defTabSz="914217"/>
            <a:r>
              <a:rPr lang="zh-CN" altLang="en-US" sz="3200" dirty="0">
                <a:solidFill>
                  <a:srgbClr val="FF0000"/>
                </a:solidFill>
                <a:latin typeface="华文新魏" panose="02010800040101010101" pitchFamily="2" charset="-122"/>
                <a:ea typeface="华文新魏" panose="02010800040101010101" pitchFamily="2" charset="-122"/>
              </a:rPr>
              <a:t>（二）培养幼儿意志的自制力</a:t>
            </a:r>
          </a:p>
        </p:txBody>
      </p:sp>
    </p:spTree>
    <p:extLst>
      <p:ext uri="{BB962C8B-B14F-4D97-AF65-F5344CB8AC3E}">
        <p14:creationId xmlns:p14="http://schemas.microsoft.com/office/powerpoint/2010/main" val="2145683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randombar(horizontal)">
                                      <p:cBhvr>
                                        <p:cTn id="16" dur="500"/>
                                        <p:tgtEl>
                                          <p:spTgt spid="11"/>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randombar(horizontal)">
                                      <p:cBhvr>
                                        <p:cTn id="25" dur="500"/>
                                        <p:tgtEl>
                                          <p:spTgt spid="14"/>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randombar(horizontal)">
                                      <p:cBhvr>
                                        <p:cTn id="28" dur="500"/>
                                        <p:tgtEl>
                                          <p:spTgt spid="15"/>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randombar(horizontal)">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3" grpId="0" animBg="1"/>
      <p:bldP spid="16"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7B3B200F-48E4-431B-B664-F85DFDF58CB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11" name="任意多边形: 形状 260"/>
          <p:cNvSpPr/>
          <p:nvPr>
            <p:custDataLst>
              <p:tags r:id="rId1"/>
            </p:custDataLst>
          </p:nvPr>
        </p:nvSpPr>
        <p:spPr>
          <a:xfrm>
            <a:off x="8740775" y="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2" name="斜纹 11"/>
          <p:cNvSpPr/>
          <p:nvPr>
            <p:custDataLst>
              <p:tags r:id="rId2"/>
            </p:custDataLst>
          </p:nvPr>
        </p:nvSpPr>
        <p:spPr>
          <a:xfrm rot="8100000">
            <a:off x="-244064" y="530208"/>
            <a:ext cx="488126" cy="488126"/>
          </a:xfrm>
          <a:prstGeom prst="diagStripe">
            <a:avLst/>
          </a:prstGeom>
          <a:solidFill>
            <a:srgbClr val="92D050"/>
          </a:solidFill>
          <a:ln w="12700" cap="flat" cmpd="sng" algn="ctr">
            <a:noFill/>
            <a:prstDash val="solid"/>
            <a:miter lim="800000"/>
          </a:ln>
          <a:effectLst/>
        </p:spPr>
        <p:txBody>
          <a:bodyPr rtlCol="0" anchor="ctr"/>
          <a:lstStyle/>
          <a:p>
            <a:pPr algn="ctr"/>
            <a:endParaRPr kumimoji="1" lang="zh-CN" altLang="en-US">
              <a:solidFill>
                <a:sysClr val="windowText" lastClr="000000"/>
              </a:solidFill>
            </a:endParaRPr>
          </a:p>
        </p:txBody>
      </p:sp>
      <p:sp>
        <p:nvSpPr>
          <p:cNvPr id="13" name="矩形: 圆角 1127"/>
          <p:cNvSpPr/>
          <p:nvPr>
            <p:custDataLst>
              <p:tags r:id="rId3"/>
            </p:custDataLst>
          </p:nvPr>
        </p:nvSpPr>
        <p:spPr>
          <a:xfrm>
            <a:off x="551429" y="1395037"/>
            <a:ext cx="6096847" cy="4836382"/>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p>
            <a:pPr algn="ctr"/>
            <a:endParaRPr lang="zh-CN" altLang="en-US"/>
          </a:p>
        </p:txBody>
      </p:sp>
      <p:sp>
        <p:nvSpPr>
          <p:cNvPr id="14" name="矩形: 圆角 1128"/>
          <p:cNvSpPr/>
          <p:nvPr>
            <p:custDataLst>
              <p:tags r:id="rId4"/>
            </p:custDataLst>
          </p:nvPr>
        </p:nvSpPr>
        <p:spPr>
          <a:xfrm>
            <a:off x="6983095" y="1659890"/>
            <a:ext cx="4031615" cy="4032885"/>
          </a:xfrm>
          <a:prstGeom prst="roundRect">
            <a:avLst>
              <a:gd name="adj" fmla="val 4386"/>
            </a:avLst>
          </a:prstGeom>
          <a:solidFill>
            <a:sysClr val="window" lastClr="FFFFFF"/>
          </a:solidFill>
          <a:ln w="12700" cap="flat" cmpd="sng" algn="ctr">
            <a:solidFill>
              <a:srgbClr val="44546A">
                <a:lumMod val="75000"/>
              </a:srgbClr>
            </a:solidFill>
            <a:prstDash val="solid"/>
            <a:miter lim="800000"/>
          </a:ln>
          <a:effectLst>
            <a:outerShdw blurRad="50800" dist="76200" dir="5400000" algn="t" rotWithShape="0">
              <a:prstClr val="black">
                <a:alpha val="11000"/>
              </a:prstClr>
            </a:outerShdw>
          </a:effectLst>
        </p:spPr>
        <p:txBody>
          <a:bodyPr rtlCol="0" anchor="ctr"/>
          <a:lstStyle/>
          <a:p>
            <a:pPr algn="ctr"/>
            <a:endParaRPr lang="zh-CN" altLang="en-US"/>
          </a:p>
        </p:txBody>
      </p:sp>
      <p:sp>
        <p:nvSpPr>
          <p:cNvPr id="15" name="同心圆 262"/>
          <p:cNvSpPr/>
          <p:nvPr>
            <p:custDataLst>
              <p:tags r:id="rId5"/>
            </p:custDataLst>
          </p:nvPr>
        </p:nvSpPr>
        <p:spPr>
          <a:xfrm>
            <a:off x="744052" y="1592527"/>
            <a:ext cx="300990" cy="300990"/>
          </a:xfrm>
          <a:prstGeom prst="donut">
            <a:avLst/>
          </a:prstGeom>
          <a:solidFill>
            <a:srgbClr val="00B050"/>
          </a:solidFill>
          <a:ln w="25400" cap="flat" cmpd="sng" algn="ctr">
            <a:solidFill>
              <a:sysClr val="window" lastClr="FFFFFF"/>
            </a:solidFill>
            <a:prstDash val="solid"/>
            <a:miter lim="800000"/>
          </a:ln>
          <a:effectLst/>
        </p:spPr>
        <p:txBody>
          <a:bodyPr rtlCol="0" anchor="ctr"/>
          <a:lstStyle/>
          <a:p>
            <a:pPr algn="ctr"/>
            <a:endParaRPr kumimoji="1" lang="zh-CN" altLang="en-US">
              <a:solidFill>
                <a:sysClr val="windowText" lastClr="000000"/>
              </a:solidFill>
            </a:endParaRPr>
          </a:p>
        </p:txBody>
      </p:sp>
      <p:sp>
        <p:nvSpPr>
          <p:cNvPr id="3" name="矩形 2">
            <a:extLst>
              <a:ext uri="{FF2B5EF4-FFF2-40B4-BE49-F238E27FC236}">
                <a16:creationId xmlns:a16="http://schemas.microsoft.com/office/drawing/2014/main" id="{86BF7783-E7EC-4E25-8371-BA64DBB9C783}"/>
              </a:ext>
            </a:extLst>
          </p:cNvPr>
          <p:cNvSpPr/>
          <p:nvPr/>
        </p:nvSpPr>
        <p:spPr>
          <a:xfrm>
            <a:off x="7135166" y="1769533"/>
            <a:ext cx="3727472" cy="3750051"/>
          </a:xfrm>
          <a:prstGeom prst="rect">
            <a:avLst/>
          </a:prstGeom>
          <a:blipFill dpi="0" rotWithShape="1">
            <a:blip r:embed="rId9"/>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891792" y="1551070"/>
            <a:ext cx="5816444" cy="4524315"/>
          </a:xfrm>
          <a:prstGeom prst="rect">
            <a:avLst/>
          </a:prstGeom>
          <a:noFill/>
        </p:spPr>
        <p:txBody>
          <a:bodyPr wrap="square" rtlCol="0">
            <a:spAutoFit/>
          </a:bodyPr>
          <a:lstStyle/>
          <a:p>
            <a:pPr defTabSz="914217"/>
            <a:endParaRPr lang="en-US" altLang="zh-CN" sz="24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sz="2400" dirty="0">
                <a:solidFill>
                  <a:srgbClr val="000000">
                    <a:lumMod val="65000"/>
                    <a:lumOff val="35000"/>
                  </a:srgbClr>
                </a:solidFill>
                <a:latin typeface="华文新魏" panose="02010800040101010101" pitchFamily="2" charset="-122"/>
                <a:ea typeface="华文新魏" panose="02010800040101010101" pitchFamily="2" charset="-122"/>
              </a:rPr>
              <a:t>观察和实验都表明，幼儿是否明确行为规则，以及对行为规则的明确程度，直接影响幼儿自制力的表现。当幼儿非常明确行为规则时，可以大大减少冲动、任性等缺乏自制力的行为的发生。这就要求老师在向幼儿提出一定的行为规则时，不仅要使幼儿知道行为规则的名称，更重要的是要使幼儿明确这一行为规则的含义、意义以及应该如何遵守、执行，从而促使幼儿在活动中为不违反这一行为规则而自觉地控制、支配自己的语言和行为。</a:t>
            </a:r>
            <a:endParaRPr lang="zh-CN" altLang="en-US" dirty="0">
              <a:solidFill>
                <a:srgbClr val="000000">
                  <a:lumMod val="65000"/>
                  <a:lumOff val="35000"/>
                </a:srgbClr>
              </a:solidFill>
              <a:latin typeface="华文新魏" panose="02010800040101010101" pitchFamily="2" charset="-122"/>
              <a:ea typeface="华文新魏" panose="02010800040101010101" pitchFamily="2" charset="-122"/>
            </a:endParaRPr>
          </a:p>
        </p:txBody>
      </p:sp>
      <p:sp>
        <p:nvSpPr>
          <p:cNvPr id="5" name="矩形 4"/>
          <p:cNvSpPr/>
          <p:nvPr/>
        </p:nvSpPr>
        <p:spPr>
          <a:xfrm>
            <a:off x="345157" y="450072"/>
            <a:ext cx="4328429" cy="584775"/>
          </a:xfrm>
          <a:prstGeom prst="rect">
            <a:avLst/>
          </a:prstGeom>
        </p:spPr>
        <p:txBody>
          <a:bodyPr wrap="none">
            <a:spAutoFit/>
          </a:bodyPr>
          <a:lstStyle/>
          <a:p>
            <a:pPr defTabSz="914217"/>
            <a:r>
              <a:rPr lang="en-US" altLang="zh-CN" sz="3200" dirty="0">
                <a:solidFill>
                  <a:srgbClr val="00B0F0"/>
                </a:solidFill>
                <a:latin typeface="华文新魏" panose="02010800040101010101" pitchFamily="2" charset="-122"/>
                <a:ea typeface="华文新魏" panose="02010800040101010101" pitchFamily="2" charset="-122"/>
              </a:rPr>
              <a:t>2. </a:t>
            </a:r>
            <a:r>
              <a:rPr lang="zh-CN" altLang="en-US" sz="3200" dirty="0">
                <a:solidFill>
                  <a:srgbClr val="00B0F0"/>
                </a:solidFill>
                <a:latin typeface="华文新魏" panose="02010800040101010101" pitchFamily="2" charset="-122"/>
                <a:ea typeface="华文新魏" panose="02010800040101010101" pitchFamily="2" charset="-122"/>
              </a:rPr>
              <a:t>使幼儿明确行为规则</a:t>
            </a:r>
          </a:p>
        </p:txBody>
      </p:sp>
    </p:spTree>
    <p:extLst>
      <p:ext uri="{BB962C8B-B14F-4D97-AF65-F5344CB8AC3E}">
        <p14:creationId xmlns:p14="http://schemas.microsoft.com/office/powerpoint/2010/main" val="3624252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3" grpId="0" animBg="1"/>
      <p:bldP spid="16"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63984F"/>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r>
              <a:rPr kumimoji="1" lang="zh-CN" altLang="en-US" sz="3599" dirty="0">
                <a:solidFill>
                  <a:srgbClr val="FFFFFF"/>
                </a:solidFill>
                <a:latin typeface="华文新魏" panose="02010800040101010101" pitchFamily="2" charset="-122"/>
                <a:ea typeface="华文新魏" panose="02010800040101010101" pitchFamily="2" charset="-122"/>
              </a:rPr>
              <a:t>第一节</a:t>
            </a:r>
            <a:endParaRPr lang="zh-CN" altLang="en-US" sz="3599" dirty="0">
              <a:solidFill>
                <a:srgbClr val="FFFFFF"/>
              </a:solidFill>
              <a:latin typeface="华文新魏" panose="02010800040101010101" pitchFamily="2" charset="-122"/>
              <a:ea typeface="华文新魏" panose="02010800040101010101" pitchFamily="2" charset="-122"/>
            </a:endParaRPr>
          </a:p>
        </p:txBody>
      </p:sp>
      <p:sp>
        <p:nvSpPr>
          <p:cNvPr id="21" name="矩形 20"/>
          <p:cNvSpPr/>
          <p:nvPr/>
        </p:nvSpPr>
        <p:spPr>
          <a:xfrm>
            <a:off x="4207461" y="2414667"/>
            <a:ext cx="3569382" cy="769263"/>
          </a:xfrm>
          <a:prstGeom prst="rect">
            <a:avLst/>
          </a:prstGeom>
        </p:spPr>
        <p:txBody>
          <a:bodyPr wrap="none">
            <a:spAutoFit/>
          </a:bodyPr>
          <a:lstStyle/>
          <a:p>
            <a:pPr defTabSz="914217"/>
            <a:r>
              <a:rPr kumimoji="1" lang="zh-CN" altLang="en-US" sz="4399" dirty="0">
                <a:solidFill>
                  <a:srgbClr val="FF0000"/>
                </a:solidFill>
                <a:latin typeface="华文新魏" panose="02010800040101010101" pitchFamily="2" charset="-122"/>
                <a:ea typeface="华文新魏" panose="02010800040101010101" pitchFamily="2" charset="-122"/>
              </a:rPr>
              <a:t>情绪情感概述</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27198CBF-31E8-4CBE-B511-4B7B1BF9AB6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17" name="任意多边形: 形状 260"/>
          <p:cNvSpPr/>
          <p:nvPr>
            <p:custDataLst>
              <p:tags r:id="rId1"/>
            </p:custDataLst>
          </p:nvPr>
        </p:nvSpPr>
        <p:spPr>
          <a:xfrm>
            <a:off x="8740775" y="0"/>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8" name="斜纹 17"/>
          <p:cNvSpPr/>
          <p:nvPr>
            <p:custDataLst>
              <p:tags r:id="rId2"/>
            </p:custDataLst>
          </p:nvPr>
        </p:nvSpPr>
        <p:spPr>
          <a:xfrm rot="8100000">
            <a:off x="-244064" y="530208"/>
            <a:ext cx="488126" cy="488126"/>
          </a:xfrm>
          <a:prstGeom prst="diagStripe">
            <a:avLst/>
          </a:prstGeom>
          <a:solidFill>
            <a:srgbClr val="92D050"/>
          </a:solidFill>
          <a:ln w="12700" cap="flat" cmpd="sng" algn="ctr">
            <a:noFill/>
            <a:prstDash val="solid"/>
            <a:miter lim="800000"/>
          </a:ln>
          <a:effectLst/>
        </p:spPr>
        <p:txBody>
          <a:bodyPr rtlCol="0" anchor="ctr"/>
          <a:lstStyle/>
          <a:p>
            <a:pPr algn="ctr"/>
            <a:endParaRPr kumimoji="1" lang="zh-CN" altLang="en-US">
              <a:solidFill>
                <a:sysClr val="windowText" lastClr="000000"/>
              </a:solidFill>
            </a:endParaRPr>
          </a:p>
        </p:txBody>
      </p:sp>
      <p:sp>
        <p:nvSpPr>
          <p:cNvPr id="19" name="矩形: 圆角 1127"/>
          <p:cNvSpPr/>
          <p:nvPr>
            <p:custDataLst>
              <p:tags r:id="rId3"/>
            </p:custDataLst>
          </p:nvPr>
        </p:nvSpPr>
        <p:spPr>
          <a:xfrm>
            <a:off x="551429" y="1395037"/>
            <a:ext cx="6096847" cy="4836382"/>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p>
            <a:pPr algn="ctr"/>
            <a:endParaRPr lang="zh-CN" altLang="en-US"/>
          </a:p>
        </p:txBody>
      </p:sp>
      <p:sp>
        <p:nvSpPr>
          <p:cNvPr id="20" name="矩形: 圆角 1128"/>
          <p:cNvSpPr/>
          <p:nvPr>
            <p:custDataLst>
              <p:tags r:id="rId4"/>
            </p:custDataLst>
          </p:nvPr>
        </p:nvSpPr>
        <p:spPr>
          <a:xfrm>
            <a:off x="6983095" y="1659890"/>
            <a:ext cx="4031615" cy="4032885"/>
          </a:xfrm>
          <a:prstGeom prst="roundRect">
            <a:avLst>
              <a:gd name="adj" fmla="val 4386"/>
            </a:avLst>
          </a:prstGeom>
          <a:solidFill>
            <a:sysClr val="window" lastClr="FFFFFF"/>
          </a:solidFill>
          <a:ln w="12700" cap="flat" cmpd="sng" algn="ctr">
            <a:solidFill>
              <a:srgbClr val="44546A">
                <a:lumMod val="75000"/>
              </a:srgbClr>
            </a:solidFill>
            <a:prstDash val="solid"/>
            <a:miter lim="800000"/>
          </a:ln>
          <a:effectLst>
            <a:outerShdw blurRad="50800" dist="76200" dir="5400000" algn="t" rotWithShape="0">
              <a:prstClr val="black">
                <a:alpha val="11000"/>
              </a:prstClr>
            </a:outerShdw>
          </a:effectLst>
        </p:spPr>
        <p:txBody>
          <a:bodyPr rtlCol="0" anchor="ctr"/>
          <a:lstStyle/>
          <a:p>
            <a:pPr algn="ctr"/>
            <a:endParaRPr lang="zh-CN" altLang="en-US"/>
          </a:p>
        </p:txBody>
      </p:sp>
      <p:sp>
        <p:nvSpPr>
          <p:cNvPr id="21" name="同心圆 262"/>
          <p:cNvSpPr/>
          <p:nvPr>
            <p:custDataLst>
              <p:tags r:id="rId5"/>
            </p:custDataLst>
          </p:nvPr>
        </p:nvSpPr>
        <p:spPr>
          <a:xfrm>
            <a:off x="744052" y="1592527"/>
            <a:ext cx="300990" cy="300990"/>
          </a:xfrm>
          <a:prstGeom prst="donut">
            <a:avLst/>
          </a:prstGeom>
          <a:solidFill>
            <a:srgbClr val="00B050"/>
          </a:solidFill>
          <a:ln w="25400" cap="flat" cmpd="sng" algn="ctr">
            <a:solidFill>
              <a:sysClr val="window" lastClr="FFFFFF"/>
            </a:solidFill>
            <a:prstDash val="solid"/>
            <a:miter lim="800000"/>
          </a:ln>
          <a:effectLst/>
        </p:spPr>
        <p:txBody>
          <a:bodyPr rtlCol="0" anchor="ctr"/>
          <a:lstStyle/>
          <a:p>
            <a:pPr algn="ctr"/>
            <a:endParaRPr kumimoji="1" lang="zh-CN" altLang="en-US">
              <a:solidFill>
                <a:sysClr val="windowText" lastClr="000000"/>
              </a:solidFill>
            </a:endParaRPr>
          </a:p>
        </p:txBody>
      </p:sp>
      <p:sp>
        <p:nvSpPr>
          <p:cNvPr id="3" name="矩形 2">
            <a:extLst>
              <a:ext uri="{FF2B5EF4-FFF2-40B4-BE49-F238E27FC236}">
                <a16:creationId xmlns:a16="http://schemas.microsoft.com/office/drawing/2014/main" id="{86BF7783-E7EC-4E25-8371-BA64DBB9C783}"/>
              </a:ext>
            </a:extLst>
          </p:cNvPr>
          <p:cNvSpPr/>
          <p:nvPr/>
        </p:nvSpPr>
        <p:spPr>
          <a:xfrm>
            <a:off x="7061382" y="1743021"/>
            <a:ext cx="3869084" cy="3828045"/>
          </a:xfrm>
          <a:prstGeom prst="rect">
            <a:avLst/>
          </a:prstGeom>
          <a:blipFill dpi="0" rotWithShape="1">
            <a:blip r:embed="rId9"/>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981469" y="1233744"/>
            <a:ext cx="5764049" cy="4708981"/>
          </a:xfrm>
          <a:prstGeom prst="rect">
            <a:avLst/>
          </a:prstGeom>
          <a:noFill/>
        </p:spPr>
        <p:txBody>
          <a:bodyPr wrap="square" rtlCol="0">
            <a:spAutoFit/>
          </a:bodyPr>
          <a:lstStyle/>
          <a:p>
            <a:pPr defTabSz="914217"/>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在日常生活中，幼儿常常会提出各种各样的愿望和要求，也会表现出各种各样的行为。对于幼儿的这些要求与行为，老师应该分析其是否合理，然后区别对待。合理的，尽量给以满足、支持；不合理的，则要进行说服、教育，绝不迁就。这一原则，老师必须始终如一地坚持。只有这样，才能使幼儿懂得：要求与行为是有一定的限度的，可以在这个限度内随意活动，但是，决不能逾越这个行为的限度，提出不合理的要求，或者做出无限度的行为，如果已经提出了不合理的要求，或者做出了无限度的行为，则必须在老师的劝阻下，及时抑制、及时纠正，否则，是不允许的。对于幼儿的行为或要求，一概允诺或一概禁止，都是不利于培养幼儿的自制力的。</a:t>
            </a:r>
            <a:endParaRPr lang="zh-CN" altLang="en-US" sz="1600" dirty="0">
              <a:solidFill>
                <a:srgbClr val="000000">
                  <a:lumMod val="65000"/>
                  <a:lumOff val="35000"/>
                </a:srgbClr>
              </a:solidFill>
              <a:latin typeface="华文新魏" panose="02010800040101010101" pitchFamily="2" charset="-122"/>
              <a:ea typeface="华文新魏" panose="02010800040101010101" pitchFamily="2" charset="-122"/>
            </a:endParaRPr>
          </a:p>
        </p:txBody>
      </p:sp>
      <p:sp>
        <p:nvSpPr>
          <p:cNvPr id="5" name="矩形 4"/>
          <p:cNvSpPr/>
          <p:nvPr/>
        </p:nvSpPr>
        <p:spPr>
          <a:xfrm>
            <a:off x="192453" y="494665"/>
            <a:ext cx="6790642" cy="584775"/>
          </a:xfrm>
          <a:prstGeom prst="rect">
            <a:avLst/>
          </a:prstGeom>
        </p:spPr>
        <p:txBody>
          <a:bodyPr wrap="none">
            <a:spAutoFit/>
          </a:bodyPr>
          <a:lstStyle/>
          <a:p>
            <a:pPr defTabSz="914217"/>
            <a:r>
              <a:rPr lang="en-US" altLang="zh-CN" sz="3200" dirty="0">
                <a:solidFill>
                  <a:srgbClr val="00B0F0"/>
                </a:solidFill>
                <a:latin typeface="华文新魏" panose="02010800040101010101" pitchFamily="2" charset="-122"/>
                <a:ea typeface="华文新魏" panose="02010800040101010101" pitchFamily="2" charset="-122"/>
              </a:rPr>
              <a:t>3. </a:t>
            </a:r>
            <a:r>
              <a:rPr lang="zh-CN" altLang="en-US" sz="3200" dirty="0">
                <a:solidFill>
                  <a:srgbClr val="00B0F0"/>
                </a:solidFill>
                <a:latin typeface="华文新魏" panose="02010800040101010101" pitchFamily="2" charset="-122"/>
                <a:ea typeface="华文新魏" panose="02010800040101010101" pitchFamily="2" charset="-122"/>
              </a:rPr>
              <a:t>不迁就幼儿无理、缺乏自制的行为</a:t>
            </a:r>
            <a:endParaRPr lang="en-US" altLang="zh-CN" sz="3200" dirty="0">
              <a:solidFill>
                <a:srgbClr val="00B0F0"/>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03351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randombar(horizontal)">
                                      <p:cBhvr>
                                        <p:cTn id="16" dur="500"/>
                                        <p:tgtEl>
                                          <p:spTgt spid="1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randombar(horizontal)">
                                      <p:cBhvr>
                                        <p:cTn id="25" dur="500"/>
                                        <p:tgtEl>
                                          <p:spTgt spid="20"/>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randombar(horizontal)">
                                      <p:cBhvr>
                                        <p:cTn id="28" dur="500"/>
                                        <p:tgtEl>
                                          <p:spTgt spid="21"/>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randombar(horizontal)">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3" grpId="0" animBg="1"/>
      <p:bldP spid="16"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情绪">
            <a:hlinkClick r:id="" action="ppaction://media"/>
            <a:extLst>
              <a:ext uri="{FF2B5EF4-FFF2-40B4-BE49-F238E27FC236}">
                <a16:creationId xmlns:a16="http://schemas.microsoft.com/office/drawing/2014/main" id="{1B478D18-CB27-49EA-98C6-9A6AA407103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413643" y="1398616"/>
            <a:ext cx="9028332" cy="5002184"/>
          </a:xfrm>
          <a:prstGeom prst="rect">
            <a:avLst/>
          </a:prstGeom>
        </p:spPr>
      </p:pic>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zh-CN" alt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rPr>
              <a:t>知识扩展</a:t>
            </a:r>
            <a:endParaRPr kumimoji="0" 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endParaRPr>
          </a:p>
        </p:txBody>
      </p:sp>
    </p:spTree>
    <p:extLst>
      <p:ext uri="{BB962C8B-B14F-4D97-AF65-F5344CB8AC3E}">
        <p14:creationId xmlns:p14="http://schemas.microsoft.com/office/powerpoint/2010/main" val="244413520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5436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6396355"/>
            <a:ext cx="284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等线"/>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tint val="75000"/>
                </a:prstClr>
              </a:solidFill>
              <a:effectLst/>
              <a:uLnTx/>
              <a:uFillTx/>
              <a:latin typeface="等线"/>
              <a:ea typeface="+mn-ea"/>
              <a:cs typeface="+mn-cs"/>
            </a:endParaRPr>
          </a:p>
        </p:txBody>
      </p:sp>
      <p:sp>
        <p:nvSpPr>
          <p:cNvPr id="3" name="文本框 2"/>
          <p:cNvSpPr txBox="1"/>
          <p:nvPr/>
        </p:nvSpPr>
        <p:spPr>
          <a:xfrm>
            <a:off x="3206115" y="2915920"/>
            <a:ext cx="5779770" cy="13220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a:ln>
                  <a:noFill/>
                </a:ln>
                <a:solidFill>
                  <a:prstClr val="black"/>
                </a:solidFill>
                <a:effectLst/>
                <a:uLnTx/>
                <a:uFillTx/>
                <a:latin typeface="华文新魏" panose="02010800040101010101" pitchFamily="2" charset="-122"/>
                <a:ea typeface="华文新魏" panose="02010800040101010101" pitchFamily="2" charset="-122"/>
                <a:cs typeface="+mn-cs"/>
              </a:rPr>
              <a:t>谢谢聆听！</a:t>
            </a:r>
          </a:p>
        </p:txBody>
      </p:sp>
    </p:spTree>
    <p:extLst>
      <p:ext uri="{BB962C8B-B14F-4D97-AF65-F5344CB8AC3E}">
        <p14:creationId xmlns:p14="http://schemas.microsoft.com/office/powerpoint/2010/main" val="3752235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FF6449B-A6CA-49C9-8788-4A3B134107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5" name="矩形 4"/>
          <p:cNvSpPr/>
          <p:nvPr/>
        </p:nvSpPr>
        <p:spPr>
          <a:xfrm>
            <a:off x="0" y="0"/>
            <a:ext cx="4754880" cy="68580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364792" y="2435629"/>
            <a:ext cx="3991077" cy="2587014"/>
          </a:xfrm>
          <a:prstGeom prst="rect">
            <a:avLst/>
          </a:prstGeom>
          <a:blipFill dpi="0" rotWithShape="1">
            <a:blip r:embed="rId4"/>
            <a:srcRect/>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18593" y="1288890"/>
            <a:ext cx="4736287" cy="61941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600" cap="small" dirty="0">
                <a:solidFill>
                  <a:srgbClr val="5D9D2F"/>
                </a:solidFill>
                <a:latin typeface="华文新魏" panose="02010800040101010101" pitchFamily="2" charset="-122"/>
                <a:ea typeface="华文新魏" panose="02010800040101010101" pitchFamily="2" charset="-122"/>
              </a:rPr>
              <a:t>一、情绪和情感的含义</a:t>
            </a:r>
            <a:endParaRPr lang="en-US" sz="3600"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5327491" y="501420"/>
            <a:ext cx="5816444" cy="5693866"/>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（一）情绪和情感的概念</a:t>
            </a:r>
          </a:p>
          <a:p>
            <a:pPr defTabSz="914217"/>
            <a:endParaRPr lang="en-US" altLang="zh-CN" sz="2000"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情绪和情感是指人对客观事物是否符合自身需要而产生的态度体验及相应的行为反应，一般由主观体验、外部表现和生理唤醒三部分组成。</a:t>
            </a:r>
          </a:p>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主观体验</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主观体验指个体对不同情绪和情感状态的自我感受。每种情绪情感都有不同的主观体验，它们代表了人们的不同感受，构成了情绪和情感的心理内容。</a:t>
            </a:r>
          </a:p>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外部表现</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情绪和情感具有明显的外部表现形式，通常称之为表情，包括面部表情、体态表情与语音语调表情。表情既是传递情绪情感体验的主要形式，也是情绪和情感体验的重要发生机制。</a:t>
            </a:r>
          </a:p>
          <a:p>
            <a:pPr defTabSz="914217"/>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生理唤醒</a:t>
            </a:r>
          </a:p>
          <a:p>
            <a:pPr defTabSz="914217"/>
            <a:r>
              <a:rPr lang="zh-CN" altLang="en-US" sz="2000" dirty="0">
                <a:solidFill>
                  <a:srgbClr val="000000">
                    <a:lumMod val="65000"/>
                    <a:lumOff val="35000"/>
                  </a:srgbClr>
                </a:solidFill>
                <a:latin typeface="华文新魏" panose="02010800040101010101" pitchFamily="2" charset="-122"/>
                <a:ea typeface="华文新魏" panose="02010800040101010101" pitchFamily="2" charset="-122"/>
              </a:rPr>
              <a:t>生理唤醒指情绪情感活动所产生的生理反应。生理唤醒是一种生理的激活水平，不同情绪和情感的生理反应模式是不一样的。</a:t>
            </a:r>
            <a:endParaRPr lang="zh-CN" altLang="en-US" sz="11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905984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par>
                                <p:cTn id="14" presetID="14" presetClass="entr" presetSubtype="1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13"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738F28F5-86DB-48FB-9351-E6ADD52505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9" name="Freeform 53"/>
          <p:cNvSpPr/>
          <p:nvPr>
            <p:custDataLst>
              <p:tags r:id="rId1"/>
            </p:custDataLst>
          </p:nvPr>
        </p:nvSpPr>
        <p:spPr bwMode="auto">
          <a:xfrm>
            <a:off x="8757236" y="-3305"/>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791422" y="1452787"/>
            <a:ext cx="11236514" cy="4247317"/>
          </a:xfrm>
          <a:prstGeom prst="rect">
            <a:avLst/>
          </a:prstGeom>
          <a:noFill/>
        </p:spPr>
        <p:txBody>
          <a:bodyPr wrap="square" rtlCol="0">
            <a:spAutoFit/>
          </a:bodyPr>
          <a:lstStyle/>
          <a:p>
            <a:pPr defTabSz="914217"/>
            <a:endParaRPr lang="zh-CN" altLang="en-US" dirty="0">
              <a:solidFill>
                <a:srgbClr val="FF0000"/>
              </a:solidFill>
              <a:latin typeface="华文新魏" panose="02010800040101010101" pitchFamily="2" charset="-122"/>
              <a:ea typeface="华文新魏" panose="02010800040101010101" pitchFamily="2" charset="-122"/>
            </a:endParaRPr>
          </a:p>
          <a:p>
            <a:pPr defTabSz="914217"/>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从需要的角度看差异</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情绪一般与人的较低级的需求即生理性需要相联系，而情感通常与人的高级需求即社会性需要相联系。</a:t>
            </a:r>
          </a:p>
          <a:p>
            <a:pPr defTabSz="914217"/>
            <a:endParaRPr lang="en-US" altLang="zh-CN" dirty="0">
              <a:solidFill>
                <a:srgbClr val="00B0F0"/>
              </a:solidFill>
              <a:latin typeface="华文新魏" panose="02010800040101010101" pitchFamily="2" charset="-122"/>
              <a:ea typeface="华文新魏" panose="02010800040101010101" pitchFamily="2" charset="-122"/>
            </a:endParaRPr>
          </a:p>
          <a:p>
            <a:pPr defTabSz="914217"/>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从发生早晚的角度看差异</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情绪发生得早，而情感产生得晚，两者有着先后之分。婴儿一出生就具备了基本的情绪，以后随着年龄的增长和社会化的进展，会逐渐产生对父母、对祖国的爱的情感，并形成理智感、道德感和美感等高级情感体验。</a:t>
            </a:r>
          </a:p>
          <a:p>
            <a:pPr defTabSz="914217"/>
            <a:endParaRPr lang="en-US" altLang="zh-CN" dirty="0">
              <a:solidFill>
                <a:srgbClr val="00B0F0"/>
              </a:solidFill>
              <a:latin typeface="华文新魏" panose="02010800040101010101" pitchFamily="2" charset="-122"/>
              <a:ea typeface="华文新魏" panose="02010800040101010101" pitchFamily="2" charset="-122"/>
            </a:endParaRPr>
          </a:p>
          <a:p>
            <a:pPr defTabSz="914217"/>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从持续时间看差异</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情绪具有情境性和短暂性的特点，一旦这一情境发生变化，相应的情绪体验就消失或改变。而情感则具有较大的稳定性和持久性，一经产生就比较稳定，一般不受情境左右。</a:t>
            </a:r>
          </a:p>
          <a:p>
            <a:pPr defTabSz="914217"/>
            <a:endParaRPr lang="en-US" altLang="zh-CN" dirty="0">
              <a:solidFill>
                <a:srgbClr val="00B0F0"/>
              </a:solidFill>
              <a:latin typeface="华文新魏" panose="02010800040101010101" pitchFamily="2" charset="-122"/>
              <a:ea typeface="华文新魏" panose="02010800040101010101" pitchFamily="2" charset="-122"/>
            </a:endParaRPr>
          </a:p>
          <a:p>
            <a:pPr defTabSz="914217"/>
            <a:r>
              <a:rPr lang="en-US" altLang="zh-CN" dirty="0">
                <a:solidFill>
                  <a:srgbClr val="00B0F0"/>
                </a:solidFill>
                <a:latin typeface="华文新魏" panose="02010800040101010101" pitchFamily="2" charset="-122"/>
                <a:ea typeface="华文新魏" panose="02010800040101010101" pitchFamily="2" charset="-122"/>
              </a:rPr>
              <a:t>4. </a:t>
            </a:r>
            <a:r>
              <a:rPr lang="zh-CN" altLang="en-US" dirty="0">
                <a:solidFill>
                  <a:srgbClr val="00B0F0"/>
                </a:solidFill>
                <a:latin typeface="华文新魏" panose="02010800040101010101" pitchFamily="2" charset="-122"/>
                <a:ea typeface="华文新魏" panose="02010800040101010101" pitchFamily="2" charset="-122"/>
              </a:rPr>
              <a:t>从反应特点看差异</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情绪具有冲动性，并带有明显的外部表现。情绪一旦发生，其强度往往较大，有时个体难以控制。而情感则经常以内隐的方式存在或以微妙的方式流露，并始终处于意识的调节支配之下。</a:t>
            </a:r>
            <a:endParaRPr lang="zh-CN" altLang="en-US" sz="8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11" name="矩形 10"/>
          <p:cNvSpPr/>
          <p:nvPr>
            <p:custDataLst>
              <p:tags r:id="rId2"/>
            </p:custDataLst>
          </p:nvPr>
        </p:nvSpPr>
        <p:spPr>
          <a:xfrm>
            <a:off x="876539" y="97109"/>
            <a:ext cx="1991352" cy="1531809"/>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custDataLst>
              <p:tags r:id="rId3"/>
            </p:custDataLst>
          </p:nvPr>
        </p:nvCxnSpPr>
        <p:spPr>
          <a:xfrm>
            <a:off x="2867891" y="1323384"/>
            <a:ext cx="7960408" cy="0"/>
          </a:xfrm>
          <a:prstGeom prst="line">
            <a:avLst/>
          </a:prstGeom>
          <a:noFill/>
          <a:ln w="25400" cap="flat" cmpd="sng" algn="ctr">
            <a:solidFill>
              <a:srgbClr val="5B9BD5"/>
            </a:solidFill>
            <a:prstDash val="solid"/>
            <a:miter lim="800000"/>
          </a:ln>
          <a:effectLst/>
        </p:spPr>
      </p:cxnSp>
      <p:sp>
        <p:nvSpPr>
          <p:cNvPr id="5" name="矩形 4"/>
          <p:cNvSpPr/>
          <p:nvPr/>
        </p:nvSpPr>
        <p:spPr>
          <a:xfrm>
            <a:off x="2867891" y="569875"/>
            <a:ext cx="5929828" cy="584775"/>
          </a:xfrm>
          <a:prstGeom prst="rect">
            <a:avLst/>
          </a:prstGeom>
        </p:spPr>
        <p:txBody>
          <a:bodyPr wrap="none">
            <a:spAutoFit/>
          </a:bodyPr>
          <a:lstStyle/>
          <a:p>
            <a:pPr defTabSz="914217"/>
            <a:r>
              <a:rPr lang="zh-CN" altLang="en-US" sz="3200" dirty="0">
                <a:solidFill>
                  <a:srgbClr val="FF0000"/>
                </a:solidFill>
                <a:latin typeface="华文新魏" panose="02010800040101010101" pitchFamily="2" charset="-122"/>
                <a:ea typeface="华文新魏" panose="02010800040101010101" pitchFamily="2" charset="-122"/>
              </a:rPr>
              <a:t>（二）情绪和情感的区别与联系</a:t>
            </a:r>
          </a:p>
        </p:txBody>
      </p:sp>
      <p:sp>
        <p:nvSpPr>
          <p:cNvPr id="3" name="矩形 2">
            <a:extLst>
              <a:ext uri="{FF2B5EF4-FFF2-40B4-BE49-F238E27FC236}">
                <a16:creationId xmlns:a16="http://schemas.microsoft.com/office/drawing/2014/main" id="{86BF7783-E7EC-4E25-8371-BA64DBB9C783}"/>
              </a:ext>
            </a:extLst>
          </p:cNvPr>
          <p:cNvSpPr/>
          <p:nvPr/>
        </p:nvSpPr>
        <p:spPr>
          <a:xfrm>
            <a:off x="968841" y="231140"/>
            <a:ext cx="1806749" cy="1262243"/>
          </a:xfrm>
          <a:prstGeom prst="rect">
            <a:avLst/>
          </a:prstGeom>
          <a:blipFill dpi="0" rotWithShape="1">
            <a:blip r:embed="rId7"/>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val="2349166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11" grpId="0" animBg="1"/>
      <p:bldP spid="5" grpId="0"/>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1A3C18B1-8301-4456-B175-772D8E903E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11" name="任意多边形: 形状 260"/>
          <p:cNvSpPr/>
          <p:nvPr>
            <p:custDataLst>
              <p:tags r:id="rId1"/>
            </p:custDataLst>
          </p:nvPr>
        </p:nvSpPr>
        <p:spPr>
          <a:xfrm rot="5400000">
            <a:off x="-37375" y="5163841"/>
            <a:ext cx="1733740" cy="1654579"/>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5" name="五边形 4"/>
          <p:cNvSpPr/>
          <p:nvPr/>
        </p:nvSpPr>
        <p:spPr>
          <a:xfrm>
            <a:off x="531045" y="828830"/>
            <a:ext cx="4722599" cy="725649"/>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8148186" y="10207"/>
            <a:ext cx="2425604" cy="2522468"/>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7265101" y="0"/>
            <a:ext cx="2863011" cy="2331787"/>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531045" y="887020"/>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199" cap="small" dirty="0">
                <a:solidFill>
                  <a:srgbClr val="00B0F0"/>
                </a:solidFill>
                <a:latin typeface="华文新魏" panose="02010800040101010101" pitchFamily="2" charset="-122"/>
                <a:ea typeface="华文新魏" panose="02010800040101010101" pitchFamily="2" charset="-122"/>
              </a:rPr>
              <a:t>二、情绪和情感的种类</a:t>
            </a:r>
            <a:endParaRPr lang="en-US" sz="3199" cap="small" dirty="0">
              <a:solidFill>
                <a:srgbClr val="00B0F0"/>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531045" y="1941379"/>
            <a:ext cx="10574757" cy="4062651"/>
          </a:xfrm>
          <a:prstGeom prst="rect">
            <a:avLst/>
          </a:prstGeom>
          <a:noFill/>
        </p:spPr>
        <p:txBody>
          <a:bodyPr wrap="square" rtlCol="0">
            <a:spAutoFit/>
          </a:bodyPr>
          <a:lstStyle/>
          <a:p>
            <a:pPr defTabSz="914217"/>
            <a:r>
              <a:rPr lang="zh-CN" altLang="en-US" sz="2400" dirty="0">
                <a:solidFill>
                  <a:srgbClr val="FF0000"/>
                </a:solidFill>
                <a:latin typeface="华文新魏" panose="02010800040101010101" pitchFamily="2" charset="-122"/>
                <a:ea typeface="华文新魏" panose="02010800040101010101" pitchFamily="2" charset="-122"/>
              </a:rPr>
              <a:t>（一）情绪的种类</a:t>
            </a:r>
          </a:p>
          <a:p>
            <a:pPr defTabSz="914217"/>
            <a:endParaRPr lang="en-US" altLang="zh-CN"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心境</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心境是一种微弱、平静而持久的情绪状态。从延续时间上看，心境是一种持续时间较长的情绪体验，少则几天、几周，多则数月、数年。心境不指向某一特定事物，而是人们的整个心理活动和行为都染上的某种情绪色彩。</a:t>
            </a:r>
            <a:endParaRPr lang="en-US" altLang="zh-CN" dirty="0">
              <a:solidFill>
                <a:srgbClr val="000000">
                  <a:lumMod val="65000"/>
                  <a:lumOff val="35000"/>
                </a:srgbClr>
              </a:solidFill>
              <a:latin typeface="华文新魏" panose="02010800040101010101" pitchFamily="2" charset="-122"/>
              <a:ea typeface="华文新魏" panose="02010800040101010101" pitchFamily="2" charset="-122"/>
            </a:endParaRPr>
          </a:p>
          <a:p>
            <a:pPr defTabSz="914217"/>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激情</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激情是一种强烈的、短暂的、爆发式的情绪状态。激情发生时强度很大，它使人体内部突然发生剧烈的生理变化，并伴有明显的外部表现。激情持续时间短且通常由特定对象引起。引起激情的原因主要有两个方面：一是强烈的欲望；二是明显的刺激。</a:t>
            </a:r>
          </a:p>
          <a:p>
            <a:pPr defTabSz="914217"/>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应激</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日常生活中，人们遇到某种意外危险或面临某种突然事变时，必须集中自己的智慧和经验，动员自己全部力量，迅速而及时地做出决定，采取有效的措施应付紧急情况，此时人的身心处于高度紧张状态，即为应激状态。</a:t>
            </a:r>
            <a:endParaRPr lang="zh-CN" altLang="en-US" sz="1000" dirty="0">
              <a:solidFill>
                <a:srgbClr val="000000">
                  <a:lumMod val="65000"/>
                  <a:lumOff val="35000"/>
                </a:srgb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472329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4" grpId="0" animBg="1"/>
      <p:bldP spid="3" grpId="0" animBg="1"/>
      <p:bldP spid="13"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8DB815EB-FA72-4F50-B2F7-825F9AD1AB0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cxnSp>
        <p:nvCxnSpPr>
          <p:cNvPr id="11" name="直接连接符 10"/>
          <p:cNvCxnSpPr/>
          <p:nvPr>
            <p:custDataLst>
              <p:tags r:id="rId1"/>
            </p:custDataLst>
          </p:nvPr>
        </p:nvCxnSpPr>
        <p:spPr>
          <a:xfrm>
            <a:off x="6267372" y="4114376"/>
            <a:ext cx="8737" cy="2120169"/>
          </a:xfrm>
          <a:prstGeom prst="line">
            <a:avLst/>
          </a:prstGeom>
          <a:noFill/>
          <a:ln w="12700" cap="flat" cmpd="sng" algn="ctr">
            <a:solidFill>
              <a:srgbClr val="FFFFFF">
                <a:lumMod val="75000"/>
              </a:srgbClr>
            </a:solidFill>
            <a:prstDash val="dash"/>
            <a:miter lim="800000"/>
          </a:ln>
          <a:effectLst/>
        </p:spPr>
      </p:cxnSp>
      <p:sp>
        <p:nvSpPr>
          <p:cNvPr id="12" name="矩形 11"/>
          <p:cNvSpPr/>
          <p:nvPr>
            <p:custDataLst>
              <p:tags r:id="rId2"/>
            </p:custDataLst>
          </p:nvPr>
        </p:nvSpPr>
        <p:spPr>
          <a:xfrm>
            <a:off x="2206" y="731853"/>
            <a:ext cx="6427288" cy="3010535"/>
          </a:xfrm>
          <a:prstGeom prst="rect">
            <a:avLst/>
          </a:prstGeom>
          <a:solidFill>
            <a:srgbClr val="FFFFFF">
              <a:lumMod val="95000"/>
            </a:srgbClr>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5"/>
          <p:cNvSpPr/>
          <p:nvPr>
            <p:custDataLst>
              <p:tags r:id="rId3"/>
            </p:custDataLst>
          </p:nvPr>
        </p:nvSpPr>
        <p:spPr>
          <a:xfrm>
            <a:off x="5409388" y="1204160"/>
            <a:ext cx="279654" cy="333511"/>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767676"/>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p:cNvSpPr/>
          <p:nvPr>
            <p:custDataLst>
              <p:tags r:id="rId4"/>
            </p:custDataLst>
          </p:nvPr>
        </p:nvSpPr>
        <p:spPr>
          <a:xfrm>
            <a:off x="2497" y="731994"/>
            <a:ext cx="92860" cy="3010555"/>
          </a:xfrm>
          <a:prstGeom prst="rect">
            <a:avLst/>
          </a:prstGeom>
          <a:solidFill>
            <a:srgbClr val="767676"/>
          </a:solidFill>
          <a:ln w="12700" cap="flat" cmpd="sng" algn="ctr">
            <a:noFill/>
            <a:prstDash val="solid"/>
            <a:miter lim="800000"/>
          </a:ln>
          <a:effec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6429493" y="731853"/>
            <a:ext cx="5216637" cy="3026017"/>
          </a:xfrm>
          <a:prstGeom prst="rect">
            <a:avLst/>
          </a:prstGeom>
          <a:blipFill dpi="0" rotWithShape="1">
            <a:blip r:embed="rId8"/>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478733" y="1408105"/>
            <a:ext cx="5431616" cy="2092881"/>
          </a:xfrm>
          <a:prstGeom prst="rect">
            <a:avLst/>
          </a:prstGeom>
          <a:noFill/>
        </p:spPr>
        <p:txBody>
          <a:bodyPr wrap="square" rtlCol="0">
            <a:spAutoFit/>
          </a:bodyPr>
          <a:lstStyle/>
          <a:p>
            <a:pPr defTabSz="914217"/>
            <a:endParaRPr lang="en-US" altLang="zh-CN" sz="2000" dirty="0">
              <a:solidFill>
                <a:srgbClr val="00B0F0"/>
              </a:solidFill>
              <a:latin typeface="华文新魏" panose="02010800040101010101" pitchFamily="2" charset="-122"/>
              <a:ea typeface="华文新魏" panose="02010800040101010101" pitchFamily="2" charset="-122"/>
            </a:endParaRPr>
          </a:p>
          <a:p>
            <a:pPr defTabSz="914217"/>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道德感</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道德感是个体根据一定的道德标准去评价人的思想、意图、言语和行为时产生的情感体验。当人们用自己掌握的道德标准去评价自己或别人的思想、意图、言论、行为时，如果认为符合道德需要，就会产生肯定性的情感，反之，就会产生否定性的情感。</a:t>
            </a:r>
          </a:p>
        </p:txBody>
      </p:sp>
      <p:sp>
        <p:nvSpPr>
          <p:cNvPr id="5" name="矩形 4"/>
          <p:cNvSpPr/>
          <p:nvPr/>
        </p:nvSpPr>
        <p:spPr>
          <a:xfrm>
            <a:off x="478733" y="3803654"/>
            <a:ext cx="5507652" cy="2062103"/>
          </a:xfrm>
          <a:prstGeom prst="rect">
            <a:avLst/>
          </a:prstGeom>
        </p:spPr>
        <p:txBody>
          <a:bodyPr wrap="square">
            <a:spAutoFit/>
          </a:bodyPr>
          <a:lstStyle/>
          <a:p>
            <a:pPr defTabSz="914217"/>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理智感</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理智感是人在智力活动过程中，对认识活动成就进行评价时产生的情感体验。例如，人们在探索真理时产生求知欲，了解未知事物时有兴趣和好奇心；在解决疑难问题时出现迟疑、惊讶和焦躁，问题解决后产生强烈的喜悦和快慰感；在坚持自己看法时有强烈的热情，这些都属于理智感的范畴。</a:t>
            </a:r>
          </a:p>
        </p:txBody>
      </p:sp>
      <p:sp>
        <p:nvSpPr>
          <p:cNvPr id="6" name="矩形 5"/>
          <p:cNvSpPr/>
          <p:nvPr/>
        </p:nvSpPr>
        <p:spPr>
          <a:xfrm>
            <a:off x="6618152" y="3987634"/>
            <a:ext cx="5377113" cy="1785104"/>
          </a:xfrm>
          <a:prstGeom prst="rect">
            <a:avLst/>
          </a:prstGeom>
        </p:spPr>
        <p:txBody>
          <a:bodyPr wrap="square">
            <a:spAutoFit/>
          </a:bodyPr>
          <a:lstStyle/>
          <a:p>
            <a:pPr defTabSz="914217"/>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美感</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美感是人们根据一定的审美标准评价事物的美与丑时产生的情感体验。审美标准是美感产生的关键，客观事物中凡是符合个人审美标准的东西，就能引起美感体验，审美时个体的心情是自由的、愉快的、轻松的。</a:t>
            </a:r>
            <a:endParaRPr lang="zh-CN" altLang="en-US" sz="6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7" name="矩形 6"/>
          <p:cNvSpPr/>
          <p:nvPr/>
        </p:nvSpPr>
        <p:spPr>
          <a:xfrm>
            <a:off x="478733" y="786141"/>
            <a:ext cx="3467616" cy="584775"/>
          </a:xfrm>
          <a:prstGeom prst="rect">
            <a:avLst/>
          </a:prstGeom>
        </p:spPr>
        <p:txBody>
          <a:bodyPr wrap="none">
            <a:spAutoFit/>
          </a:bodyPr>
          <a:lstStyle/>
          <a:p>
            <a:pPr defTabSz="914217"/>
            <a:r>
              <a:rPr lang="zh-CN" altLang="en-US" sz="3200" dirty="0">
                <a:solidFill>
                  <a:srgbClr val="FF0000"/>
                </a:solidFill>
                <a:latin typeface="华文新魏" panose="02010800040101010101" pitchFamily="2" charset="-122"/>
                <a:ea typeface="华文新魏" panose="02010800040101010101" pitchFamily="2" charset="-122"/>
              </a:rPr>
              <a:t>（二）情感的种类</a:t>
            </a:r>
          </a:p>
        </p:txBody>
      </p:sp>
    </p:spTree>
    <p:extLst>
      <p:ext uri="{BB962C8B-B14F-4D97-AF65-F5344CB8AC3E}">
        <p14:creationId xmlns:p14="http://schemas.microsoft.com/office/powerpoint/2010/main" val="2664820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par>
                                <p:cTn id="11" presetID="22" presetClass="entr" presetSubtype="8"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par>
                                <p:cTn id="14" presetID="22" presetClass="entr" presetSubtype="8"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3" grpId="0" animBg="1"/>
      <p:bldP spid="16"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4A97E7E7-5A31-47F4-A4B7-2907FFFCC8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593" y="548951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590838" y="3191312"/>
            <a:ext cx="4811710" cy="2922404"/>
          </a:xfrm>
          <a:prstGeom prst="rect">
            <a:avLst/>
          </a:prstGeom>
          <a:blipFill dpi="0" rotWithShape="1">
            <a:blip r:embed="rId6"/>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4" name="矩形 3">
            <a:extLst>
              <a:ext uri="{FF2B5EF4-FFF2-40B4-BE49-F238E27FC236}">
                <a16:creationId xmlns:a16="http://schemas.microsoft.com/office/drawing/2014/main" id="{5F985C35-7304-43FC-AA63-384CE280128D}"/>
              </a:ext>
            </a:extLst>
          </p:cNvPr>
          <p:cNvSpPr/>
          <p:nvPr/>
        </p:nvSpPr>
        <p:spPr>
          <a:xfrm>
            <a:off x="417348" y="3139332"/>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FFFFFF"/>
              </a:solidFill>
              <a:latin typeface="Calibri"/>
              <a:ea typeface="宋体" panose="02010600030101010101" pitchFamily="2" charset="-122"/>
            </a:endParaRPr>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98290" y="333366"/>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14217"/>
            <a:r>
              <a:rPr lang="zh-CN" altLang="en-US" sz="3199" cap="small" dirty="0">
                <a:solidFill>
                  <a:srgbClr val="5D9D2F"/>
                </a:solidFill>
                <a:latin typeface="华文新魏" panose="02010800040101010101" pitchFamily="2" charset="-122"/>
                <a:ea typeface="华文新魏" panose="02010800040101010101" pitchFamily="2" charset="-122"/>
              </a:rPr>
              <a:t>三、情绪与情感的功能</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298290" y="1053502"/>
            <a:ext cx="5379303" cy="2062103"/>
          </a:xfrm>
          <a:prstGeom prst="rect">
            <a:avLst/>
          </a:prstGeom>
          <a:noFill/>
        </p:spPr>
        <p:txBody>
          <a:bodyPr wrap="square" rtlCol="0">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（一）动机功能</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情绪情感是动机的源泉之一，是动机系统的一个基本成分。它能够激励人的活动，提高人的活动效率。适度的情绪兴奋，可以使身心处于活动的最佳状态，进而推动人们有效地完成工作、学习任务。对于生理内驱力也具有放大信号的作用，成为驱使人们行为的巨大动力。</a:t>
            </a:r>
          </a:p>
        </p:txBody>
      </p:sp>
      <p:sp>
        <p:nvSpPr>
          <p:cNvPr id="5" name="矩形 4"/>
          <p:cNvSpPr/>
          <p:nvPr/>
        </p:nvSpPr>
        <p:spPr>
          <a:xfrm>
            <a:off x="6035609" y="3036718"/>
            <a:ext cx="6096000" cy="2616101"/>
          </a:xfrm>
          <a:prstGeom prst="rect">
            <a:avLst/>
          </a:prstGeom>
        </p:spPr>
        <p:txBody>
          <a:bodyPr>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（三）感染功能</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个人的情绪情感具有对他人的情绪情感的影响功能，当一个人产生某种情绪时，不但能自身感受到相应的情绪体验，还能通过表情、动作等外显形式表现出来，被他</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人所察觉，引起他人相应的情绪反应。心理学上把这种现象称作移情或感情移入，例如，看到喜剧时会心一笑和看到悲剧时伤心落泪等。感染功能为人与人之间的情绪交流提供了可能性，同时也通过情感影响他人，达到情绪情感的控制</a:t>
            </a:r>
            <a:endParaRPr lang="zh-CN" altLang="en-US" sz="800" dirty="0">
              <a:solidFill>
                <a:srgbClr val="000000">
                  <a:lumMod val="65000"/>
                  <a:lumOff val="35000"/>
                </a:srgbClr>
              </a:solidFill>
              <a:latin typeface="华文楷体" panose="02010600040101010101" pitchFamily="2" charset="-122"/>
              <a:ea typeface="华文楷体" panose="02010600040101010101" pitchFamily="2" charset="-122"/>
            </a:endParaRPr>
          </a:p>
        </p:txBody>
      </p:sp>
      <p:sp>
        <p:nvSpPr>
          <p:cNvPr id="6" name="矩形 5"/>
          <p:cNvSpPr/>
          <p:nvPr/>
        </p:nvSpPr>
        <p:spPr>
          <a:xfrm>
            <a:off x="6035609" y="1348362"/>
            <a:ext cx="5857076" cy="1231106"/>
          </a:xfrm>
          <a:prstGeom prst="rect">
            <a:avLst/>
          </a:prstGeom>
        </p:spPr>
        <p:txBody>
          <a:bodyPr wrap="square">
            <a:spAutoFit/>
          </a:bodyPr>
          <a:lstStyle/>
          <a:p>
            <a:pPr defTabSz="914217"/>
            <a:r>
              <a:rPr lang="zh-CN" altLang="en-US" sz="2000" dirty="0">
                <a:solidFill>
                  <a:srgbClr val="FF0000"/>
                </a:solidFill>
                <a:latin typeface="华文新魏" panose="02010800040101010101" pitchFamily="2" charset="-122"/>
                <a:ea typeface="华文新魏" panose="02010800040101010101" pitchFamily="2" charset="-122"/>
              </a:rPr>
              <a:t>（二）信号功能</a:t>
            </a:r>
          </a:p>
          <a:p>
            <a:pPr defTabSz="914217"/>
            <a:r>
              <a:rPr lang="zh-CN" altLang="en-US" dirty="0">
                <a:solidFill>
                  <a:srgbClr val="000000">
                    <a:lumMod val="65000"/>
                    <a:lumOff val="35000"/>
                  </a:srgbClr>
                </a:solidFill>
                <a:latin typeface="华文新魏" panose="02010800040101010101" pitchFamily="2" charset="-122"/>
                <a:ea typeface="华文新魏" panose="02010800040101010101" pitchFamily="2" charset="-122"/>
              </a:rPr>
              <a:t>情绪和情感在人与人之间具有传递信息、沟通思想的功能。这种功能是通过表情来实现的。在许多场合，只能通过表情来传递信息。</a:t>
            </a:r>
            <a:endParaRPr lang="en-US" altLang="zh-CN" dirty="0">
              <a:solidFill>
                <a:srgbClr val="000000">
                  <a:lumMod val="65000"/>
                  <a:lumOff val="35000"/>
                </a:srgbClr>
              </a:solidFill>
              <a:latin typeface="华文新魏" panose="02010800040101010101" pitchFamily="2" charset="-122"/>
              <a:ea typeface="华文新魏" panose="02010800040101010101" pitchFamily="2" charset="-122"/>
            </a:endParaRPr>
          </a:p>
        </p:txBody>
      </p:sp>
      <p:grpSp>
        <p:nvGrpSpPr>
          <p:cNvPr id="7" name="组合 6"/>
          <p:cNvGrpSpPr/>
          <p:nvPr/>
        </p:nvGrpSpPr>
        <p:grpSpPr>
          <a:xfrm rot="10800000">
            <a:off x="11524737" y="59925"/>
            <a:ext cx="735896" cy="862224"/>
            <a:chOff x="10716750" y="474300"/>
            <a:chExt cx="735896" cy="862224"/>
          </a:xfrm>
        </p:grpSpPr>
        <p:sp>
          <p:nvSpPr>
            <p:cNvPr id="11" name="矩形 2"/>
            <p:cNvSpPr/>
            <p:nvPr>
              <p:custDataLst>
                <p:tags r:id="rId1"/>
              </p:custDataLst>
            </p:nvPr>
          </p:nvSpPr>
          <p:spPr>
            <a:xfrm rot="1927188">
              <a:off x="10716750" y="474300"/>
              <a:ext cx="722900" cy="189563"/>
            </a:xfrm>
            <a:custGeom>
              <a:avLst/>
              <a:gdLst>
                <a:gd name="connsiteX0" fmla="*/ 0 w 858741"/>
                <a:gd name="connsiteY0" fmla="*/ 0 h 166978"/>
                <a:gd name="connsiteX1" fmla="*/ 858741 w 858741"/>
                <a:gd name="connsiteY1" fmla="*/ 0 h 166978"/>
                <a:gd name="connsiteX2" fmla="*/ 858741 w 858741"/>
                <a:gd name="connsiteY2" fmla="*/ 166978 h 166978"/>
                <a:gd name="connsiteX3" fmla="*/ 0 w 858741"/>
                <a:gd name="connsiteY3" fmla="*/ 166978 h 166978"/>
                <a:gd name="connsiteX4" fmla="*/ 0 w 858741"/>
                <a:gd name="connsiteY4" fmla="*/ 0 h 166978"/>
                <a:gd name="connsiteX0-1" fmla="*/ 0 w 858741"/>
                <a:gd name="connsiteY0-2" fmla="*/ 0 h 172063"/>
                <a:gd name="connsiteX1-3" fmla="*/ 858741 w 858741"/>
                <a:gd name="connsiteY1-4" fmla="*/ 0 h 172063"/>
                <a:gd name="connsiteX2-5" fmla="*/ 858741 w 858741"/>
                <a:gd name="connsiteY2-6" fmla="*/ 166978 h 172063"/>
                <a:gd name="connsiteX3-7" fmla="*/ 187964 w 858741"/>
                <a:gd name="connsiteY3-8" fmla="*/ 172063 h 172063"/>
                <a:gd name="connsiteX4-9" fmla="*/ 0 w 858741"/>
                <a:gd name="connsiteY4-10" fmla="*/ 0 h 172063"/>
                <a:gd name="connsiteX0-11" fmla="*/ 0 w 858741"/>
                <a:gd name="connsiteY0-12" fmla="*/ 0 h 185100"/>
                <a:gd name="connsiteX1-13" fmla="*/ 858741 w 858741"/>
                <a:gd name="connsiteY1-14" fmla="*/ 0 h 185100"/>
                <a:gd name="connsiteX2-15" fmla="*/ 858741 w 858741"/>
                <a:gd name="connsiteY2-16" fmla="*/ 166978 h 185100"/>
                <a:gd name="connsiteX3-17" fmla="*/ 166822 w 858741"/>
                <a:gd name="connsiteY3-18" fmla="*/ 185100 h 185100"/>
                <a:gd name="connsiteX4-19" fmla="*/ 0 w 858741"/>
                <a:gd name="connsiteY4-20" fmla="*/ 0 h 185100"/>
                <a:gd name="connsiteX0-21" fmla="*/ 0 w 785510"/>
                <a:gd name="connsiteY0-22" fmla="*/ 0 h 188546"/>
                <a:gd name="connsiteX1-23" fmla="*/ 785510 w 785510"/>
                <a:gd name="connsiteY1-24" fmla="*/ 3446 h 188546"/>
                <a:gd name="connsiteX2-25" fmla="*/ 785510 w 785510"/>
                <a:gd name="connsiteY2-26" fmla="*/ 170424 h 188546"/>
                <a:gd name="connsiteX3-27" fmla="*/ 93591 w 785510"/>
                <a:gd name="connsiteY3-28" fmla="*/ 188546 h 188546"/>
                <a:gd name="connsiteX4-29" fmla="*/ 0 w 785510"/>
                <a:gd name="connsiteY4-30" fmla="*/ 0 h 188546"/>
                <a:gd name="connsiteX0-31" fmla="*/ 0 w 787699"/>
                <a:gd name="connsiteY0-32" fmla="*/ 3396 h 185100"/>
                <a:gd name="connsiteX1-33" fmla="*/ 787699 w 787699"/>
                <a:gd name="connsiteY1-34" fmla="*/ 0 h 185100"/>
                <a:gd name="connsiteX2-35" fmla="*/ 787699 w 787699"/>
                <a:gd name="connsiteY2-36" fmla="*/ 166978 h 185100"/>
                <a:gd name="connsiteX3-37" fmla="*/ 95780 w 787699"/>
                <a:gd name="connsiteY3-38" fmla="*/ 185100 h 185100"/>
                <a:gd name="connsiteX4-39" fmla="*/ 0 w 787699"/>
                <a:gd name="connsiteY4-40" fmla="*/ 3396 h 185100"/>
                <a:gd name="connsiteX0-41" fmla="*/ 0 w 807473"/>
                <a:gd name="connsiteY0-42" fmla="*/ 11311 h 185100"/>
                <a:gd name="connsiteX1-43" fmla="*/ 807473 w 807473"/>
                <a:gd name="connsiteY1-44" fmla="*/ 0 h 185100"/>
                <a:gd name="connsiteX2-45" fmla="*/ 807473 w 807473"/>
                <a:gd name="connsiteY2-46" fmla="*/ 166978 h 185100"/>
                <a:gd name="connsiteX3-47" fmla="*/ 115554 w 807473"/>
                <a:gd name="connsiteY3-48" fmla="*/ 185100 h 185100"/>
                <a:gd name="connsiteX4-49" fmla="*/ 0 w 807473"/>
                <a:gd name="connsiteY4-50" fmla="*/ 11311 h 185100"/>
                <a:gd name="connsiteX0-51" fmla="*/ 0 w 807473"/>
                <a:gd name="connsiteY0-52" fmla="*/ 11311 h 186525"/>
                <a:gd name="connsiteX1-53" fmla="*/ 807473 w 807473"/>
                <a:gd name="connsiteY1-54" fmla="*/ 0 h 186525"/>
                <a:gd name="connsiteX2-55" fmla="*/ 807473 w 807473"/>
                <a:gd name="connsiteY2-56" fmla="*/ 166978 h 186525"/>
                <a:gd name="connsiteX3-57" fmla="*/ 109701 w 807473"/>
                <a:gd name="connsiteY3-58" fmla="*/ 186525 h 186525"/>
                <a:gd name="connsiteX4-59" fmla="*/ 0 w 807473"/>
                <a:gd name="connsiteY4-60" fmla="*/ 11311 h 1865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07473" h="186525">
                  <a:moveTo>
                    <a:pt x="0" y="11311"/>
                  </a:moveTo>
                  <a:lnTo>
                    <a:pt x="807473" y="0"/>
                  </a:lnTo>
                  <a:lnTo>
                    <a:pt x="807473" y="166978"/>
                  </a:lnTo>
                  <a:lnTo>
                    <a:pt x="109701" y="186525"/>
                  </a:lnTo>
                  <a:lnTo>
                    <a:pt x="0" y="11311"/>
                  </a:lnTo>
                  <a:close/>
                </a:path>
              </a:pathLst>
            </a:cu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a:solidFill>
                  <a:srgbClr val="FFFFFF"/>
                </a:solidFill>
              </a:endParaRPr>
            </a:p>
          </p:txBody>
        </p:sp>
        <p:sp>
          <p:nvSpPr>
            <p:cNvPr id="12" name="等腰三角形 11"/>
            <p:cNvSpPr/>
            <p:nvPr>
              <p:custDataLst>
                <p:tags r:id="rId2"/>
              </p:custDataLst>
            </p:nvPr>
          </p:nvSpPr>
          <p:spPr>
            <a:xfrm rot="5400000">
              <a:off x="10766720" y="650599"/>
              <a:ext cx="736735" cy="635116"/>
            </a:xfrm>
            <a:prstGeom prst="triangle">
              <a:avLst/>
            </a:prstGeom>
            <a:solidFill>
              <a:srgbClr val="FFE463"/>
            </a:solidFill>
            <a:ln w="12700" cap="flat" cmpd="sng" algn="ctr">
              <a:noFill/>
              <a:prstDash val="solid"/>
              <a:miter lim="800000"/>
            </a:ln>
            <a:effectLst/>
          </p:spPr>
          <p:txBody>
            <a:bodyPr rtlCol="0" anchor="ctr"/>
            <a:lstStyle/>
            <a:p>
              <a:pPr algn="ctr" defTabSz="456565">
                <a:lnSpc>
                  <a:spcPct val="130000"/>
                </a:lnSpc>
              </a:pPr>
              <a:endParaRPr lang="zh-CN" altLang="en-US" sz="3200">
                <a:solidFill>
                  <a:srgbClr val="FFFFFF"/>
                </a:solidFill>
              </a:endParaRPr>
            </a:p>
          </p:txBody>
        </p:sp>
      </p:grpSp>
    </p:spTree>
    <p:extLst>
      <p:ext uri="{BB962C8B-B14F-4D97-AF65-F5344CB8AC3E}">
        <p14:creationId xmlns:p14="http://schemas.microsoft.com/office/powerpoint/2010/main" val="1160698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3" grpId="0"/>
      <p:bldP spid="18"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5"/>
  <p:tag name="KSO_WM_TEMPLATE_CATEGORY" val="diagram"/>
  <p:tag name="KSO_WM_TEMPLATE_INDEX" val="20185304"/>
  <p:tag name="KSO_WM_UNIT_INDEX" val="5"/>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VALUE" val="836*1114"/>
  <p:tag name="KSO_WM_UNIT_HIGHLIGHT" val="0"/>
  <p:tag name="KSO_WM_UNIT_COMPATIBLE" val="0"/>
  <p:tag name="KSO_WM_UNIT_DIAGRAM_ISNUMVISUAL" val="0"/>
  <p:tag name="KSO_WM_UNIT_DIAGRAM_ISREFERUNIT" val="0"/>
  <p:tag name="KSO_WM_UNIT_TYPE" val="d"/>
  <p:tag name="KSO_WM_UNIT_INDEX" val="1"/>
  <p:tag name="KSO_WM_UNIT_ID" val="diagram30177981_1*d*1"/>
  <p:tag name="KSO_WM_TEMPLATE_CATEGORY" val="diagram"/>
  <p:tag name="KSO_WM_TEMPLATE_INDEX" val="30177981"/>
  <p:tag name="KSO_WM_UNIT_LAYERLEVEL" val="1"/>
  <p:tag name="KSO_WM_TAG_VERSION" val="1.0"/>
  <p:tag name="KSO_WM_BEAUTIFY_FLAG" val="#wm#"/>
  <p:tag name="KSO_WM_UNIT_COLOR_SCHEME_SHAPE_ID" val="8"/>
  <p:tag name="KSO_WM_UNIT_COLOR_SCHEME_PARENT_PAGE" val="0_1"/>
  <p:tag name="KSO_WM_UNIT_ADJUSTLAYOUT_ID" val="8"/>
  <p:tag name="KSO_WM_UNIT_PICTURE_CLIP_FLAG" val="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8129_1*h_i*1_1"/>
  <p:tag name="KSO_WM_TEMPLATE_CATEGORY" val="diagram"/>
  <p:tag name="KSO_WM_TEMPLATE_INDEX" val="20198129"/>
  <p:tag name="KSO_WM_UNIT_LAYERLEVEL" val="1_1"/>
  <p:tag name="KSO_WM_TAG_VERSION" val="1.0"/>
  <p:tag name="KSO_WM_BEAUTIFY_FLAG" val="#wm#"/>
  <p:tag name="KSO_WM_UNIT_ADJUSTLAYOUT_ID" val="510"/>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198129_1*h_i*1_2"/>
  <p:tag name="KSO_WM_TEMPLATE_CATEGORY" val="diagram"/>
  <p:tag name="KSO_WM_TEMPLATE_INDEX" val="20198129"/>
  <p:tag name="KSO_WM_UNIT_LAYERLEVEL" val="1_1"/>
  <p:tag name="KSO_WM_TAG_VERSION" val="1.0"/>
  <p:tag name="KSO_WM_BEAUTIFY_FLAG" val="#wm#"/>
  <p:tag name="KSO_WM_UNIT_ADJUSTLAYOUT_ID" val="14"/>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h_i*1_1"/>
  <p:tag name="KSO_WM_TEMPLATE_CATEGORY" val="diagram"/>
  <p:tag name="KSO_WM_TEMPLATE_INDEX" val="30177981"/>
  <p:tag name="KSO_WM_UNIT_LAYERLEVEL" val="1_1"/>
  <p:tag name="KSO_WM_TAG_VERSION" val="1.0"/>
  <p:tag name="KSO_WM_BEAUTIFY_FLAG" val="#wm#"/>
  <p:tag name="KSO_WM_UNIT_TYPE" val="h_i"/>
  <p:tag name="KSO_WM_UNIT_INDEX" val="1_1"/>
  <p:tag name="KSO_WM_UNIT_COLOR_SCHEME_SHAPE_ID" val="12"/>
  <p:tag name="KSO_WM_UNIT_COLOR_SCHEME_PARENT_PAGE" val="0_1"/>
  <p:tag name="KSO_WM_UNIT_FOIL_COLOR" val="1"/>
  <p:tag name="KSO_WM_UNIT_ADJUSTLAYOUT_ID" val="12"/>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i*4"/>
  <p:tag name="KSO_WM_TEMPLATE_CATEGORY" val="diagram"/>
  <p:tag name="KSO_WM_TEMPLATE_INDEX" val="30177981"/>
  <p:tag name="KSO_WM_UNIT_LAYERLEVEL" val="1"/>
  <p:tag name="KSO_WM_TAG_VERSION" val="1.0"/>
  <p:tag name="KSO_WM_BEAUTIFY_FLAG" val="#wm#"/>
  <p:tag name="KSO_WM_UNIT_TYPE" val="i"/>
  <p:tag name="KSO_WM_UNIT_INDEX" val="4"/>
  <p:tag name="KSO_WM_UNIT_COLOR_SCHEME_SHAPE_ID" val="30"/>
  <p:tag name="KSO_WM_UNIT_COLOR_SCHEME_PARENT_PAGE" val="0_1"/>
  <p:tag name="KSO_WM_UNIT_DECOLORIZATION" val="1"/>
  <p:tag name="KSO_WM_UNIT_ADJUSTLAYOUT_ID" val="30"/>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h_i*1_2"/>
  <p:tag name="KSO_WM_TEMPLATE_CATEGORY" val="diagram"/>
  <p:tag name="KSO_WM_TEMPLATE_INDEX" val="30177981"/>
  <p:tag name="KSO_WM_UNIT_LAYERLEVEL" val="1_1"/>
  <p:tag name="KSO_WM_TAG_VERSION" val="1.0"/>
  <p:tag name="KSO_WM_BEAUTIFY_FLAG" val="#wm#"/>
  <p:tag name="KSO_WM_UNIT_TYPE" val="h_i"/>
  <p:tag name="KSO_WM_UNIT_INDEX" val="1_2"/>
  <p:tag name="KSO_WM_UNIT_COLOR_SCHEME_SHAPE_ID" val="16"/>
  <p:tag name="KSO_WM_UNIT_COLOR_SCHEME_PARENT_PAGE" val="0_1"/>
  <p:tag name="KSO_WM_UNIT_ADJUSTLAYOUT_ID" val="16"/>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i*5"/>
  <p:tag name="KSO_WM_TEMPLATE_CATEGORY" val="diagram"/>
  <p:tag name="KSO_WM_TEMPLATE_INDEX" val="30177981"/>
  <p:tag name="KSO_WM_UNIT_LAYERLEVEL" val="1"/>
  <p:tag name="KSO_WM_TAG_VERSION" val="1.0"/>
  <p:tag name="KSO_WM_BEAUTIFY_FLAG" val="#wm#"/>
  <p:tag name="KSO_WM_UNIT_TYPE" val="i"/>
  <p:tag name="KSO_WM_UNIT_INDEX" val="5"/>
  <p:tag name="KSO_WM_UNIT_COLOR_SCHEME_SHAPE_ID" val="2"/>
  <p:tag name="KSO_WM_UNIT_COLOR_SCHEME_PARENT_PAGE" val="0_1"/>
  <p:tag name="KSO_WM_UNIT_ADJUSTLAYOUT_ID" val="2"/>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129_1*i*1"/>
  <p:tag name="KSO_WM_TEMPLATE_CATEGORY" val="diagram"/>
  <p:tag name="KSO_WM_TEMPLATE_INDEX" val="20198129"/>
  <p:tag name="KSO_WM_UNIT_LAYERLEVEL" val="1"/>
  <p:tag name="KSO_WM_TAG_VERSION" val="1.0"/>
  <p:tag name="KSO_WM_BEAUTIFY_FLAG" val="#wm#"/>
  <p:tag name="KSO_WM_UNIT_ADJUSTLAYOUT_ID" val="260"/>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8"/>
  <p:tag name="KSO_WM_UNIT_ID" val="diagram20198129_1*i*108"/>
  <p:tag name="KSO_WM_TEMPLATE_CATEGORY" val="diagram"/>
  <p:tag name="KSO_WM_TEMPLATE_INDEX" val="20198129"/>
  <p:tag name="KSO_WM_UNIT_LAYERLEVEL" val="1"/>
  <p:tag name="KSO_WM_TAG_VERSION" val="1.0"/>
  <p:tag name="KSO_WM_BEAUTIFY_FLAG" val="#wm#"/>
  <p:tag name="KSO_WM_UNIT_ADJUSTLAYOUT_ID" val="255"/>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8129_1*h_i*1_1"/>
  <p:tag name="KSO_WM_TEMPLATE_CATEGORY" val="diagram"/>
  <p:tag name="KSO_WM_TEMPLATE_INDEX" val="20198129"/>
  <p:tag name="KSO_WM_UNIT_LAYERLEVEL" val="1_1"/>
  <p:tag name="KSO_WM_TAG_VERSION" val="1.0"/>
  <p:tag name="KSO_WM_BEAUTIFY_FLAG" val="#wm#"/>
  <p:tag name="KSO_WM_UNIT_ADJUSTLAYOUT_ID" val="510"/>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8129_1*i*21"/>
  <p:tag name="KSO_WM_TEMPLATE_CATEGORY" val="diagram"/>
  <p:tag name="KSO_WM_TEMPLATE_INDEX" val="20198129"/>
  <p:tag name="KSO_WM_UNIT_LAYERLEVEL" val="1"/>
  <p:tag name="KSO_WM_TAG_VERSION" val="1.0"/>
  <p:tag name="KSO_WM_BEAUTIFY_FLAG" val="#wm#"/>
  <p:tag name="KSO_WM_UNIT_ADJUSTLAYOUT_ID" val="511"/>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198129_1*h_i*1_2"/>
  <p:tag name="KSO_WM_TEMPLATE_CATEGORY" val="diagram"/>
  <p:tag name="KSO_WM_TEMPLATE_INDEX" val="20198129"/>
  <p:tag name="KSO_WM_UNIT_LAYERLEVEL" val="1_1"/>
  <p:tag name="KSO_WM_TAG_VERSION" val="1.0"/>
  <p:tag name="KSO_WM_BEAUTIFY_FLAG" val="#wm#"/>
  <p:tag name="KSO_WM_UNIT_ADJUSTLAYOUT_ID" val="14"/>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67_1*i*1"/>
  <p:tag name="KSO_WM_TEMPLATE_CATEGORY" val="diagram"/>
  <p:tag name="KSO_WM_TEMPLATE_INDEX" val="20200767"/>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67_1*i*2"/>
  <p:tag name="KSO_WM_TEMPLATE_CATEGORY" val="diagram"/>
  <p:tag name="KSO_WM_TEMPLATE_INDEX" val="20200767"/>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67_1*i*3"/>
  <p:tag name="KSO_WM_TEMPLATE_CATEGORY" val="diagram"/>
  <p:tag name="KSO_WM_TEMPLATE_INDEX" val="2020076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129_1*i*1"/>
  <p:tag name="KSO_WM_TEMPLATE_CATEGORY" val="diagram"/>
  <p:tag name="KSO_WM_TEMPLATE_INDEX" val="20198129"/>
  <p:tag name="KSO_WM_UNIT_LAYERLEVEL" val="1"/>
  <p:tag name="KSO_WM_TAG_VERSION" val="1.0"/>
  <p:tag name="KSO_WM_BEAUTIFY_FLAG" val="#wm#"/>
  <p:tag name="KSO_WM_UNIT_ADJUSTLAYOUT_ID" val="260"/>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8"/>
  <p:tag name="KSO_WM_UNIT_ID" val="diagram20198129_1*i*108"/>
  <p:tag name="KSO_WM_TEMPLATE_CATEGORY" val="diagram"/>
  <p:tag name="KSO_WM_TEMPLATE_INDEX" val="20198129"/>
  <p:tag name="KSO_WM_UNIT_LAYERLEVEL" val="1"/>
  <p:tag name="KSO_WM_TAG_VERSION" val="1.0"/>
  <p:tag name="KSO_WM_BEAUTIFY_FLAG" val="#wm#"/>
  <p:tag name="KSO_WM_UNIT_ADJUSTLAYOUT_ID" val="255"/>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8129_1*h_i*1_1"/>
  <p:tag name="KSO_WM_TEMPLATE_CATEGORY" val="diagram"/>
  <p:tag name="KSO_WM_TEMPLATE_INDEX" val="20198129"/>
  <p:tag name="KSO_WM_UNIT_LAYERLEVEL" val="1_1"/>
  <p:tag name="KSO_WM_TAG_VERSION" val="1.0"/>
  <p:tag name="KSO_WM_BEAUTIFY_FLAG" val="#wm#"/>
  <p:tag name="KSO_WM_UNIT_ADJUSTLAYOUT_ID" val="510"/>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8129_1*i*21"/>
  <p:tag name="KSO_WM_TEMPLATE_CATEGORY" val="diagram"/>
  <p:tag name="KSO_WM_TEMPLATE_INDEX" val="20198129"/>
  <p:tag name="KSO_WM_UNIT_LAYERLEVEL" val="1"/>
  <p:tag name="KSO_WM_TAG_VERSION" val="1.0"/>
  <p:tag name="KSO_WM_BEAUTIFY_FLAG" val="#wm#"/>
  <p:tag name="KSO_WM_UNIT_ADJUSTLAYOUT_ID" val="511"/>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198129_1*h_i*1_2"/>
  <p:tag name="KSO_WM_TEMPLATE_CATEGORY" val="diagram"/>
  <p:tag name="KSO_WM_TEMPLATE_INDEX" val="20198129"/>
  <p:tag name="KSO_WM_UNIT_LAYERLEVEL" val="1_1"/>
  <p:tag name="KSO_WM_TAG_VERSION" val="1.0"/>
  <p:tag name="KSO_WM_BEAUTIFY_FLAG" val="#wm#"/>
  <p:tag name="KSO_WM_UNIT_ADJUSTLAYOUT_ID" val="14"/>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8"/>
  <p:tag name="KSO_WM_UNIT_ID" val="diagram20198129_1*i*108"/>
  <p:tag name="KSO_WM_TEMPLATE_CATEGORY" val="diagram"/>
  <p:tag name="KSO_WM_TEMPLATE_INDEX" val="20198129"/>
  <p:tag name="KSO_WM_UNIT_LAYERLEVEL" val="1"/>
  <p:tag name="KSO_WM_TAG_VERSION" val="1.0"/>
  <p:tag name="KSO_WM_BEAUTIFY_FLAG" val="#wm#"/>
  <p:tag name="KSO_WM_UNIT_ADJUSTLAYOUT_ID" val="255"/>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8129_1*h_i*1_1"/>
  <p:tag name="KSO_WM_TEMPLATE_CATEGORY" val="diagram"/>
  <p:tag name="KSO_WM_TEMPLATE_INDEX" val="20198129"/>
  <p:tag name="KSO_WM_UNIT_LAYERLEVEL" val="1_1"/>
  <p:tag name="KSO_WM_TAG_VERSION" val="1.0"/>
  <p:tag name="KSO_WM_BEAUTIFY_FLAG" val="#wm#"/>
  <p:tag name="KSO_WM_UNIT_ADJUSTLAYOUT_ID" val="510"/>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8129_1*i*21"/>
  <p:tag name="KSO_WM_TEMPLATE_CATEGORY" val="diagram"/>
  <p:tag name="KSO_WM_TEMPLATE_INDEX" val="20198129"/>
  <p:tag name="KSO_WM_UNIT_LAYERLEVEL" val="1"/>
  <p:tag name="KSO_WM_TAG_VERSION" val="1.0"/>
  <p:tag name="KSO_WM_BEAUTIFY_FLAG" val="#wm#"/>
  <p:tag name="KSO_WM_UNIT_ADJUSTLAYOUT_ID" val="51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i*4"/>
  <p:tag name="KSO_WM_TEMPLATE_CATEGORY" val="diagram"/>
  <p:tag name="KSO_WM_TEMPLATE_INDEX" val="30177981"/>
  <p:tag name="KSO_WM_UNIT_LAYERLEVEL" val="1"/>
  <p:tag name="KSO_WM_TAG_VERSION" val="1.0"/>
  <p:tag name="KSO_WM_BEAUTIFY_FLAG" val="#wm#"/>
  <p:tag name="KSO_WM_UNIT_TYPE" val="i"/>
  <p:tag name="KSO_WM_UNIT_INDEX" val="4"/>
  <p:tag name="KSO_WM_UNIT_COLOR_SCHEME_SHAPE_ID" val="30"/>
  <p:tag name="KSO_WM_UNIT_COLOR_SCHEME_PARENT_PAGE" val="0_1"/>
  <p:tag name="KSO_WM_UNIT_DECOLORIZATION" val="1"/>
  <p:tag name="KSO_WM_UNIT_ADJUSTLAYOUT_ID" val="30"/>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198129_1*h_i*1_2"/>
  <p:tag name="KSO_WM_TEMPLATE_CATEGORY" val="diagram"/>
  <p:tag name="KSO_WM_TEMPLATE_INDEX" val="20198129"/>
  <p:tag name="KSO_WM_UNIT_LAYERLEVEL" val="1_1"/>
  <p:tag name="KSO_WM_TAG_VERSION" val="1.0"/>
  <p:tag name="KSO_WM_BEAUTIFY_FLAG" val="#wm#"/>
  <p:tag name="KSO_WM_UNIT_ADJUSTLAYOUT_ID" val="14"/>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8"/>
  <p:tag name="KSO_WM_UNIT_ID" val="diagram20198129_1*i*108"/>
  <p:tag name="KSO_WM_TEMPLATE_CATEGORY" val="diagram"/>
  <p:tag name="KSO_WM_TEMPLATE_INDEX" val="20198129"/>
  <p:tag name="KSO_WM_UNIT_LAYERLEVEL" val="1"/>
  <p:tag name="KSO_WM_TAG_VERSION" val="1.0"/>
  <p:tag name="KSO_WM_BEAUTIFY_FLAG" val="#wm#"/>
  <p:tag name="KSO_WM_UNIT_ADJUSTLAYOUT_ID" val="255"/>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8129_1*h_i*1_1"/>
  <p:tag name="KSO_WM_TEMPLATE_CATEGORY" val="diagram"/>
  <p:tag name="KSO_WM_TEMPLATE_INDEX" val="20198129"/>
  <p:tag name="KSO_WM_UNIT_LAYERLEVEL" val="1_1"/>
  <p:tag name="KSO_WM_TAG_VERSION" val="1.0"/>
  <p:tag name="KSO_WM_BEAUTIFY_FLAG" val="#wm#"/>
  <p:tag name="KSO_WM_UNIT_ADJUSTLAYOUT_ID" val="510"/>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8129_1*i*21"/>
  <p:tag name="KSO_WM_TEMPLATE_CATEGORY" val="diagram"/>
  <p:tag name="KSO_WM_TEMPLATE_INDEX" val="20198129"/>
  <p:tag name="KSO_WM_UNIT_LAYERLEVEL" val="1"/>
  <p:tag name="KSO_WM_TAG_VERSION" val="1.0"/>
  <p:tag name="KSO_WM_BEAUTIFY_FLAG" val="#wm#"/>
  <p:tag name="KSO_WM_UNIT_ADJUSTLAYOUT_ID" val="511"/>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198129_1*h_i*1_2"/>
  <p:tag name="KSO_WM_TEMPLATE_CATEGORY" val="diagram"/>
  <p:tag name="KSO_WM_TEMPLATE_INDEX" val="20198129"/>
  <p:tag name="KSO_WM_UNIT_LAYERLEVEL" val="1_1"/>
  <p:tag name="KSO_WM_TAG_VERSION" val="1.0"/>
  <p:tag name="KSO_WM_BEAUTIFY_FLAG" val="#wm#"/>
  <p:tag name="KSO_WM_UNIT_ADJUSTLAYOUT_ID" val="14"/>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8"/>
  <p:tag name="KSO_WM_UNIT_ID" val="diagram20198129_1*i*108"/>
  <p:tag name="KSO_WM_TEMPLATE_CATEGORY" val="diagram"/>
  <p:tag name="KSO_WM_TEMPLATE_INDEX" val="20198129"/>
  <p:tag name="KSO_WM_UNIT_LAYERLEVEL" val="1"/>
  <p:tag name="KSO_WM_TAG_VERSION" val="1.0"/>
  <p:tag name="KSO_WM_BEAUTIFY_FLAG" val="#wm#"/>
  <p:tag name="KSO_WM_UNIT_ADJUSTLAYOUT_ID" val="255"/>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8129_1*h_i*1_1"/>
  <p:tag name="KSO_WM_TEMPLATE_CATEGORY" val="diagram"/>
  <p:tag name="KSO_WM_TEMPLATE_INDEX" val="20198129"/>
  <p:tag name="KSO_WM_UNIT_LAYERLEVEL" val="1_1"/>
  <p:tag name="KSO_WM_TAG_VERSION" val="1.0"/>
  <p:tag name="KSO_WM_BEAUTIFY_FLAG" val="#wm#"/>
  <p:tag name="KSO_WM_UNIT_ADJUSTLAYOUT_ID" val="510"/>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8129_1*i*21"/>
  <p:tag name="KSO_WM_TEMPLATE_CATEGORY" val="diagram"/>
  <p:tag name="KSO_WM_TEMPLATE_INDEX" val="20198129"/>
  <p:tag name="KSO_WM_UNIT_LAYERLEVEL" val="1"/>
  <p:tag name="KSO_WM_TAG_VERSION" val="1.0"/>
  <p:tag name="KSO_WM_BEAUTIFY_FLAG" val="#wm#"/>
  <p:tag name="KSO_WM_UNIT_ADJUSTLAYOUT_ID" val="51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h_i*1_1"/>
  <p:tag name="KSO_WM_TEMPLATE_CATEGORY" val="diagram"/>
  <p:tag name="KSO_WM_TEMPLATE_INDEX" val="30177981"/>
  <p:tag name="KSO_WM_UNIT_LAYERLEVEL" val="1_1"/>
  <p:tag name="KSO_WM_TAG_VERSION" val="1.0"/>
  <p:tag name="KSO_WM_BEAUTIFY_FLAG" val="#wm#"/>
  <p:tag name="KSO_WM_UNIT_TYPE" val="h_i"/>
  <p:tag name="KSO_WM_UNIT_INDEX" val="1_1"/>
  <p:tag name="KSO_WM_UNIT_COLOR_SCHEME_SHAPE_ID" val="12"/>
  <p:tag name="KSO_WM_UNIT_COLOR_SCHEME_PARENT_PAGE" val="0_1"/>
  <p:tag name="KSO_WM_UNIT_FOIL_COLOR" val="1"/>
  <p:tag name="KSO_WM_UNIT_ADJUSTLAYOUT_ID" val="12"/>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198129_1*h_i*1_2"/>
  <p:tag name="KSO_WM_TEMPLATE_CATEGORY" val="diagram"/>
  <p:tag name="KSO_WM_TEMPLATE_INDEX" val="20198129"/>
  <p:tag name="KSO_WM_UNIT_LAYERLEVEL" val="1_1"/>
  <p:tag name="KSO_WM_TAG_VERSION" val="1.0"/>
  <p:tag name="KSO_WM_BEAUTIFY_FLAG" val="#wm#"/>
  <p:tag name="KSO_WM_UNIT_ADJUSTLAYOUT_ID" val="14"/>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h_i*1_2"/>
  <p:tag name="KSO_WM_TEMPLATE_CATEGORY" val="diagram"/>
  <p:tag name="KSO_WM_TEMPLATE_INDEX" val="30177981"/>
  <p:tag name="KSO_WM_UNIT_LAYERLEVEL" val="1_1"/>
  <p:tag name="KSO_WM_TAG_VERSION" val="1.0"/>
  <p:tag name="KSO_WM_BEAUTIFY_FLAG" val="#wm#"/>
  <p:tag name="KSO_WM_UNIT_TYPE" val="h_i"/>
  <p:tag name="KSO_WM_UNIT_INDEX" val="1_2"/>
  <p:tag name="KSO_WM_UNIT_COLOR_SCHEME_SHAPE_ID" val="16"/>
  <p:tag name="KSO_WM_UNIT_COLOR_SCHEME_PARENT_PAGE" val="0_1"/>
  <p:tag name="KSO_WM_UNIT_ADJUSTLAYOUT_ID" val="16"/>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30177981_1*i*5"/>
  <p:tag name="KSO_WM_TEMPLATE_CATEGORY" val="diagram"/>
  <p:tag name="KSO_WM_TEMPLATE_INDEX" val="30177981"/>
  <p:tag name="KSO_WM_UNIT_LAYERLEVEL" val="1"/>
  <p:tag name="KSO_WM_TAG_VERSION" val="1.0"/>
  <p:tag name="KSO_WM_BEAUTIFY_FLAG" val="#wm#"/>
  <p:tag name="KSO_WM_UNIT_TYPE" val="i"/>
  <p:tag name="KSO_WM_UNIT_INDEX" val="5"/>
  <p:tag name="KSO_WM_UNIT_COLOR_SCHEME_SHAPE_ID" val="2"/>
  <p:tag name="KSO_WM_UNIT_COLOR_SCHEME_PARENT_PAGE" val="0_1"/>
  <p:tag name="KSO_WM_UNIT_ADJUSTLAYOUT_ID" val="2"/>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diagram20185304_3*i*4"/>
  <p:tag name="KSO_WM_TEMPLATE_CATEGORY" val="diagram"/>
  <p:tag name="KSO_WM_TEMPLATE_INDEX" val="20185304"/>
  <p:tag name="KSO_WM_UNIT_INDEX" val="4"/>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TotalTime>
  <Words>6821</Words>
  <Application>Microsoft Office PowerPoint</Application>
  <PresentationFormat>宽屏</PresentationFormat>
  <Paragraphs>341</Paragraphs>
  <Slides>42</Slides>
  <Notes>41</Notes>
  <HiddenSlides>0</HiddenSlides>
  <MMClips>1</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42</vt:i4>
      </vt:variant>
    </vt:vector>
  </HeadingPairs>
  <TitlesOfParts>
    <vt:vector size="53" baseType="lpstr">
      <vt:lpstr>ITC Avant Garde Std Bk</vt:lpstr>
      <vt:lpstr>等线</vt:lpstr>
      <vt:lpstr>等线 Light</vt:lpstr>
      <vt:lpstr>华文楷体</vt:lpstr>
      <vt:lpstr>华文新魏</vt:lpstr>
      <vt:lpstr>微软雅黑</vt:lpstr>
      <vt:lpstr>张海山锐线体简</vt:lpstr>
      <vt:lpstr>Arial</vt:lpstr>
      <vt:lpstr>Calibri</vt: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wimxt.com</dc:creator>
  <cp:lastModifiedBy>Administrator</cp:lastModifiedBy>
  <cp:revision>13</cp:revision>
  <dcterms:created xsi:type="dcterms:W3CDTF">2019-04-12T03:06:32Z</dcterms:created>
  <dcterms:modified xsi:type="dcterms:W3CDTF">2019-04-23T05:39:46Z</dcterms:modified>
</cp:coreProperties>
</file>