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7" r:id="rId3"/>
  </p:sldMasterIdLst>
  <p:notesMasterIdLst>
    <p:notesMasterId r:id="rId21"/>
  </p:notesMasterIdLst>
  <p:sldIdLst>
    <p:sldId id="470" r:id="rId4"/>
    <p:sldId id="471" r:id="rId5"/>
    <p:sldId id="3290" r:id="rId6"/>
    <p:sldId id="353" r:id="rId7"/>
    <p:sldId id="3208" r:id="rId8"/>
    <p:sldId id="3209" r:id="rId9"/>
    <p:sldId id="3210" r:id="rId10"/>
    <p:sldId id="3211" r:id="rId11"/>
    <p:sldId id="3212" r:id="rId12"/>
    <p:sldId id="3213" r:id="rId13"/>
    <p:sldId id="3214" r:id="rId14"/>
    <p:sldId id="3215" r:id="rId15"/>
    <p:sldId id="3216" r:id="rId16"/>
    <p:sldId id="3217" r:id="rId17"/>
    <p:sldId id="3218" r:id="rId18"/>
    <p:sldId id="3291" r:id="rId19"/>
    <p:sldId id="334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14" d="100"/>
          <a:sy n="114" d="100"/>
        </p:scale>
        <p:origin x="35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77E8C2-F95A-40BD-B313-F394F3276C51}" type="doc">
      <dgm:prSet loTypeId="urn:microsoft.com/office/officeart/2008/layout/HorizontalMultiLevelHierarchy" loCatId="hierarchy" qsTypeId="urn:microsoft.com/office/officeart/2005/8/quickstyle/simple1" qsCatId="simple" csTypeId="urn:microsoft.com/office/officeart/2005/8/colors/accent5_1" csCatId="accent5" phldr="1"/>
      <dgm:spPr/>
      <dgm:t>
        <a:bodyPr/>
        <a:lstStyle/>
        <a:p>
          <a:endParaRPr lang="zh-CN" altLang="en-US"/>
        </a:p>
      </dgm:t>
    </dgm:pt>
    <dgm:pt modelId="{ECA9777C-9A22-4EC5-84EA-9C52E12F6E11}">
      <dgm:prSet phldrT="[文本]"/>
      <dgm:spPr/>
      <dgm:t>
        <a:bodyPr/>
        <a:lstStyle/>
        <a:p>
          <a:r>
            <a:rPr lang="zh-CN" altLang="en-US" dirty="0">
              <a:solidFill>
                <a:srgbClr val="519B5C"/>
              </a:solidFill>
              <a:latin typeface="宋体" panose="02010600030101010101" pitchFamily="2" charset="-122"/>
              <a:ea typeface="宋体" panose="02010600030101010101" pitchFamily="2" charset="-122"/>
            </a:rPr>
            <a:t>绪论</a:t>
          </a:r>
        </a:p>
      </dgm:t>
    </dgm:pt>
    <dgm:pt modelId="{C00C49F7-8D69-46E5-9A15-D1DF55ACF736}" type="parTrans" cxnId="{23EFEB44-E7DC-4699-89A8-BD26E1A0082F}">
      <dgm:prSet/>
      <dgm:spPr/>
      <dgm:t>
        <a:bodyPr/>
        <a:lstStyle/>
        <a:p>
          <a:endParaRPr lang="zh-CN" altLang="en-US"/>
        </a:p>
      </dgm:t>
    </dgm:pt>
    <dgm:pt modelId="{3A7D185E-6B4B-4796-AC60-B163A1E3D881}" type="sibTrans" cxnId="{23EFEB44-E7DC-4699-89A8-BD26E1A0082F}">
      <dgm:prSet/>
      <dgm:spPr/>
      <dgm:t>
        <a:bodyPr/>
        <a:lstStyle/>
        <a:p>
          <a:endParaRPr lang="zh-CN" altLang="en-US"/>
        </a:p>
      </dgm:t>
    </dgm:pt>
    <dgm:pt modelId="{2888CABD-2603-41A1-B9AB-E6D8B5315486}">
      <dgm:prSet phldrT="[文本]"/>
      <dgm:spPr/>
      <dgm:t>
        <a:bodyPr/>
        <a:lstStyle/>
        <a:p>
          <a:r>
            <a:rPr lang="zh-CN" altLang="en-US" dirty="0">
              <a:solidFill>
                <a:srgbClr val="519B5C"/>
              </a:solidFill>
              <a:latin typeface="宋体" panose="02010600030101010101" pitchFamily="2" charset="-122"/>
              <a:ea typeface="宋体" panose="02010600030101010101" pitchFamily="2" charset="-122"/>
            </a:rPr>
            <a:t>学前心理学的研究对象和内容</a:t>
          </a:r>
        </a:p>
      </dgm:t>
    </dgm:pt>
    <dgm:pt modelId="{63FDD27F-2C52-4563-AB61-3343AD223BB2}" type="parTrans" cxnId="{73633D41-5194-4571-91FC-BCE9B6F93F19}">
      <dgm:prSet/>
      <dgm:spPr/>
      <dgm:t>
        <a:bodyPr/>
        <a:lstStyle/>
        <a:p>
          <a:endParaRPr lang="zh-CN" altLang="en-US">
            <a:ea typeface="宋体" panose="02010600030101010101" pitchFamily="2" charset="-122"/>
          </a:endParaRPr>
        </a:p>
      </dgm:t>
    </dgm:pt>
    <dgm:pt modelId="{69C1DFA8-6ED8-4930-A5AD-DD2A2458D5D9}" type="sibTrans" cxnId="{73633D41-5194-4571-91FC-BCE9B6F93F19}">
      <dgm:prSet/>
      <dgm:spPr/>
      <dgm:t>
        <a:bodyPr/>
        <a:lstStyle/>
        <a:p>
          <a:endParaRPr lang="zh-CN" altLang="en-US"/>
        </a:p>
      </dgm:t>
    </dgm:pt>
    <dgm:pt modelId="{2E500B5A-122A-48C8-A75F-F4A20CD68F6C}">
      <dgm:prSet phldrT="[文本]"/>
      <dgm:spPr/>
      <dgm:t>
        <a:bodyPr/>
        <a:lstStyle/>
        <a:p>
          <a:r>
            <a:rPr lang="zh-CN" altLang="en-US" dirty="0">
              <a:solidFill>
                <a:srgbClr val="519B5C"/>
              </a:solidFill>
              <a:latin typeface="宋体" panose="02010600030101010101" pitchFamily="2" charset="-122"/>
              <a:ea typeface="宋体" panose="02010600030101010101" pitchFamily="2" charset="-122"/>
            </a:rPr>
            <a:t>学前心理学研究的意义和方法</a:t>
          </a:r>
        </a:p>
      </dgm:t>
    </dgm:pt>
    <dgm:pt modelId="{DC2AD804-6493-44E3-B217-23D96A42B3C0}" type="parTrans" cxnId="{22DA898D-D066-4A46-815C-6501E4D662A6}">
      <dgm:prSet/>
      <dgm:spPr/>
      <dgm:t>
        <a:bodyPr/>
        <a:lstStyle/>
        <a:p>
          <a:endParaRPr lang="zh-CN" altLang="en-US">
            <a:ea typeface="宋体" panose="02010600030101010101" pitchFamily="2" charset="-122"/>
          </a:endParaRPr>
        </a:p>
      </dgm:t>
    </dgm:pt>
    <dgm:pt modelId="{F26F30D1-51D6-4260-B10B-C3A6C3F802A5}" type="sibTrans" cxnId="{22DA898D-D066-4A46-815C-6501E4D662A6}">
      <dgm:prSet/>
      <dgm:spPr/>
      <dgm:t>
        <a:bodyPr/>
        <a:lstStyle/>
        <a:p>
          <a:endParaRPr lang="zh-CN" altLang="en-US"/>
        </a:p>
      </dgm:t>
    </dgm:pt>
    <dgm:pt modelId="{AD73A893-804F-4E7E-ACF6-F297965FE773}">
      <dgm:prSet phldrT="[文本]"/>
      <dgm:spPr/>
      <dgm:t>
        <a:bodyPr/>
        <a:lstStyle/>
        <a:p>
          <a:r>
            <a:rPr lang="zh-CN" altLang="en-US" dirty="0">
              <a:solidFill>
                <a:srgbClr val="519B5C"/>
              </a:solidFill>
              <a:latin typeface="宋体" panose="02010600030101010101" pitchFamily="2" charset="-122"/>
              <a:ea typeface="宋体" panose="02010600030101010101" pitchFamily="2" charset="-122"/>
            </a:rPr>
            <a:t>学前心理学的历史演变</a:t>
          </a:r>
        </a:p>
      </dgm:t>
    </dgm:pt>
    <dgm:pt modelId="{E701C579-C49C-4D5D-A84D-4B28DA27A5D8}" type="parTrans" cxnId="{F40C5393-62C1-4F1C-9060-C90424D33186}">
      <dgm:prSet/>
      <dgm:spPr/>
      <dgm:t>
        <a:bodyPr/>
        <a:lstStyle/>
        <a:p>
          <a:endParaRPr lang="zh-CN" altLang="en-US">
            <a:ea typeface="宋体" panose="02010600030101010101" pitchFamily="2" charset="-122"/>
          </a:endParaRPr>
        </a:p>
      </dgm:t>
    </dgm:pt>
    <dgm:pt modelId="{964500E4-33CD-4441-98CE-3885EE4F97DE}" type="sibTrans" cxnId="{F40C5393-62C1-4F1C-9060-C90424D33186}">
      <dgm:prSet/>
      <dgm:spPr/>
      <dgm:t>
        <a:bodyPr/>
        <a:lstStyle/>
        <a:p>
          <a:endParaRPr lang="zh-CN" altLang="en-US"/>
        </a:p>
      </dgm:t>
    </dgm:pt>
    <dgm:pt modelId="{1D39E7A3-3F81-41C7-8418-F49F6E46A69E}" type="pres">
      <dgm:prSet presAssocID="{4F77E8C2-F95A-40BD-B313-F394F3276C51}" presName="Name0" presStyleCnt="0">
        <dgm:presLayoutVars>
          <dgm:chPref val="1"/>
          <dgm:dir/>
          <dgm:animOne val="branch"/>
          <dgm:animLvl val="lvl"/>
          <dgm:resizeHandles val="exact"/>
        </dgm:presLayoutVars>
      </dgm:prSet>
      <dgm:spPr/>
    </dgm:pt>
    <dgm:pt modelId="{3CB9608A-4DD1-4CCA-B773-0F8D190E701B}" type="pres">
      <dgm:prSet presAssocID="{ECA9777C-9A22-4EC5-84EA-9C52E12F6E11}" presName="root1" presStyleCnt="0"/>
      <dgm:spPr/>
    </dgm:pt>
    <dgm:pt modelId="{BC6AC2E7-AEE7-4802-B2BC-B3D9664E903A}" type="pres">
      <dgm:prSet presAssocID="{ECA9777C-9A22-4EC5-84EA-9C52E12F6E11}" presName="LevelOneTextNode" presStyleLbl="node0" presStyleIdx="0" presStyleCnt="1" custScaleY="51880">
        <dgm:presLayoutVars>
          <dgm:chPref val="3"/>
        </dgm:presLayoutVars>
      </dgm:prSet>
      <dgm:spPr/>
    </dgm:pt>
    <dgm:pt modelId="{89E16916-CAA3-45E4-874E-83F6A5E349F1}" type="pres">
      <dgm:prSet presAssocID="{ECA9777C-9A22-4EC5-84EA-9C52E12F6E11}" presName="level2hierChild" presStyleCnt="0"/>
      <dgm:spPr/>
    </dgm:pt>
    <dgm:pt modelId="{98A90DBE-D29D-4239-AE9A-1F2302F3D740}" type="pres">
      <dgm:prSet presAssocID="{63FDD27F-2C52-4563-AB61-3343AD223BB2}" presName="conn2-1" presStyleLbl="parChTrans1D2" presStyleIdx="0" presStyleCnt="3"/>
      <dgm:spPr/>
    </dgm:pt>
    <dgm:pt modelId="{77FE95A1-DA34-4BE8-A906-CD21BADC2A5D}" type="pres">
      <dgm:prSet presAssocID="{63FDD27F-2C52-4563-AB61-3343AD223BB2}" presName="connTx" presStyleLbl="parChTrans1D2" presStyleIdx="0" presStyleCnt="3"/>
      <dgm:spPr/>
    </dgm:pt>
    <dgm:pt modelId="{94055944-A480-4545-86A8-5D45F5FCFCDB}" type="pres">
      <dgm:prSet presAssocID="{2888CABD-2603-41A1-B9AB-E6D8B5315486}" presName="root2" presStyleCnt="0"/>
      <dgm:spPr/>
    </dgm:pt>
    <dgm:pt modelId="{51C371EC-E568-4337-B7DD-8B408E27DAC3}" type="pres">
      <dgm:prSet presAssocID="{2888CABD-2603-41A1-B9AB-E6D8B5315486}" presName="LevelTwoTextNode" presStyleLbl="node2" presStyleIdx="0" presStyleCnt="3" custScaleX="208946">
        <dgm:presLayoutVars>
          <dgm:chPref val="3"/>
        </dgm:presLayoutVars>
      </dgm:prSet>
      <dgm:spPr/>
    </dgm:pt>
    <dgm:pt modelId="{B6DBA6EC-E4A7-440B-88F0-4EA9D17FAF29}" type="pres">
      <dgm:prSet presAssocID="{2888CABD-2603-41A1-B9AB-E6D8B5315486}" presName="level3hierChild" presStyleCnt="0"/>
      <dgm:spPr/>
    </dgm:pt>
    <dgm:pt modelId="{E443E26B-AFBC-411B-B18E-570970544950}" type="pres">
      <dgm:prSet presAssocID="{DC2AD804-6493-44E3-B217-23D96A42B3C0}" presName="conn2-1" presStyleLbl="parChTrans1D2" presStyleIdx="1" presStyleCnt="3"/>
      <dgm:spPr/>
    </dgm:pt>
    <dgm:pt modelId="{BB98F125-2AD8-4039-9B8A-2C691323B517}" type="pres">
      <dgm:prSet presAssocID="{DC2AD804-6493-44E3-B217-23D96A42B3C0}" presName="connTx" presStyleLbl="parChTrans1D2" presStyleIdx="1" presStyleCnt="3"/>
      <dgm:spPr/>
    </dgm:pt>
    <dgm:pt modelId="{74657B40-7147-4AC4-97CC-3DE5B3FD6E4B}" type="pres">
      <dgm:prSet presAssocID="{2E500B5A-122A-48C8-A75F-F4A20CD68F6C}" presName="root2" presStyleCnt="0"/>
      <dgm:spPr/>
    </dgm:pt>
    <dgm:pt modelId="{CCE6B33C-4C3F-4DFA-B3CE-0C0FBD0431F8}" type="pres">
      <dgm:prSet presAssocID="{2E500B5A-122A-48C8-A75F-F4A20CD68F6C}" presName="LevelTwoTextNode" presStyleLbl="node2" presStyleIdx="1" presStyleCnt="3" custScaleX="209732">
        <dgm:presLayoutVars>
          <dgm:chPref val="3"/>
        </dgm:presLayoutVars>
      </dgm:prSet>
      <dgm:spPr/>
    </dgm:pt>
    <dgm:pt modelId="{46302618-CF09-4CBA-B3F8-91511824124A}" type="pres">
      <dgm:prSet presAssocID="{2E500B5A-122A-48C8-A75F-F4A20CD68F6C}" presName="level3hierChild" presStyleCnt="0"/>
      <dgm:spPr/>
    </dgm:pt>
    <dgm:pt modelId="{48A3AFB9-5E39-4314-9D15-D14AEDEB9EE9}" type="pres">
      <dgm:prSet presAssocID="{E701C579-C49C-4D5D-A84D-4B28DA27A5D8}" presName="conn2-1" presStyleLbl="parChTrans1D2" presStyleIdx="2" presStyleCnt="3"/>
      <dgm:spPr/>
    </dgm:pt>
    <dgm:pt modelId="{43A5F2A9-0A44-4300-AECB-038334D8F146}" type="pres">
      <dgm:prSet presAssocID="{E701C579-C49C-4D5D-A84D-4B28DA27A5D8}" presName="connTx" presStyleLbl="parChTrans1D2" presStyleIdx="2" presStyleCnt="3"/>
      <dgm:spPr/>
    </dgm:pt>
    <dgm:pt modelId="{AAC1129D-C54A-4963-8BE8-D8D8B57F27A1}" type="pres">
      <dgm:prSet presAssocID="{AD73A893-804F-4E7E-ACF6-F297965FE773}" presName="root2" presStyleCnt="0"/>
      <dgm:spPr/>
    </dgm:pt>
    <dgm:pt modelId="{5EEF6758-B859-4D6A-8A7C-583F00218120}" type="pres">
      <dgm:prSet presAssocID="{AD73A893-804F-4E7E-ACF6-F297965FE773}" presName="LevelTwoTextNode" presStyleLbl="node2" presStyleIdx="2" presStyleCnt="3" custScaleX="211760">
        <dgm:presLayoutVars>
          <dgm:chPref val="3"/>
        </dgm:presLayoutVars>
      </dgm:prSet>
      <dgm:spPr/>
    </dgm:pt>
    <dgm:pt modelId="{359918C6-5CFB-4D38-9572-E5E4FD8B445C}" type="pres">
      <dgm:prSet presAssocID="{AD73A893-804F-4E7E-ACF6-F297965FE773}" presName="level3hierChild" presStyleCnt="0"/>
      <dgm:spPr/>
    </dgm:pt>
  </dgm:ptLst>
  <dgm:cxnLst>
    <dgm:cxn modelId="{4527CD07-DD9A-456C-ACC5-E04DF3B01352}" type="presOf" srcId="{DC2AD804-6493-44E3-B217-23D96A42B3C0}" destId="{BB98F125-2AD8-4039-9B8A-2C691323B517}" srcOrd="1" destOrd="0" presId="urn:microsoft.com/office/officeart/2008/layout/HorizontalMultiLevelHierarchy"/>
    <dgm:cxn modelId="{6DB2DD10-8E30-4301-8408-5072B1B6E4E3}" type="presOf" srcId="{AD73A893-804F-4E7E-ACF6-F297965FE773}" destId="{5EEF6758-B859-4D6A-8A7C-583F00218120}" srcOrd="0" destOrd="0" presId="urn:microsoft.com/office/officeart/2008/layout/HorizontalMultiLevelHierarchy"/>
    <dgm:cxn modelId="{73633D41-5194-4571-91FC-BCE9B6F93F19}" srcId="{ECA9777C-9A22-4EC5-84EA-9C52E12F6E11}" destId="{2888CABD-2603-41A1-B9AB-E6D8B5315486}" srcOrd="0" destOrd="0" parTransId="{63FDD27F-2C52-4563-AB61-3343AD223BB2}" sibTransId="{69C1DFA8-6ED8-4930-A5AD-DD2A2458D5D9}"/>
    <dgm:cxn modelId="{23EFEB44-E7DC-4699-89A8-BD26E1A0082F}" srcId="{4F77E8C2-F95A-40BD-B313-F394F3276C51}" destId="{ECA9777C-9A22-4EC5-84EA-9C52E12F6E11}" srcOrd="0" destOrd="0" parTransId="{C00C49F7-8D69-46E5-9A15-D1DF55ACF736}" sibTransId="{3A7D185E-6B4B-4796-AC60-B163A1E3D881}"/>
    <dgm:cxn modelId="{41C9E067-73AF-494D-BB94-11A2D3035E59}" type="presOf" srcId="{E701C579-C49C-4D5D-A84D-4B28DA27A5D8}" destId="{43A5F2A9-0A44-4300-AECB-038334D8F146}" srcOrd="1" destOrd="0" presId="urn:microsoft.com/office/officeart/2008/layout/HorizontalMultiLevelHierarchy"/>
    <dgm:cxn modelId="{5BFFA669-1867-4C4C-AECD-6FE5E26DDEAB}" type="presOf" srcId="{4F77E8C2-F95A-40BD-B313-F394F3276C51}" destId="{1D39E7A3-3F81-41C7-8418-F49F6E46A69E}" srcOrd="0" destOrd="0" presId="urn:microsoft.com/office/officeart/2008/layout/HorizontalMultiLevelHierarchy"/>
    <dgm:cxn modelId="{9F2A856D-B60E-465D-A5D3-BD6F1A542598}" type="presOf" srcId="{DC2AD804-6493-44E3-B217-23D96A42B3C0}" destId="{E443E26B-AFBC-411B-B18E-570970544950}" srcOrd="0" destOrd="0" presId="urn:microsoft.com/office/officeart/2008/layout/HorizontalMultiLevelHierarchy"/>
    <dgm:cxn modelId="{4D02726E-9F09-4C83-8CF5-93FE72856DB7}" type="presOf" srcId="{63FDD27F-2C52-4563-AB61-3343AD223BB2}" destId="{98A90DBE-D29D-4239-AE9A-1F2302F3D740}" srcOrd="0" destOrd="0" presId="urn:microsoft.com/office/officeart/2008/layout/HorizontalMultiLevelHierarchy"/>
    <dgm:cxn modelId="{92B54586-6A60-48B5-B01F-85D05C17468A}" type="presOf" srcId="{63FDD27F-2C52-4563-AB61-3343AD223BB2}" destId="{77FE95A1-DA34-4BE8-A906-CD21BADC2A5D}" srcOrd="1" destOrd="0" presId="urn:microsoft.com/office/officeart/2008/layout/HorizontalMultiLevelHierarchy"/>
    <dgm:cxn modelId="{22DA898D-D066-4A46-815C-6501E4D662A6}" srcId="{ECA9777C-9A22-4EC5-84EA-9C52E12F6E11}" destId="{2E500B5A-122A-48C8-A75F-F4A20CD68F6C}" srcOrd="1" destOrd="0" parTransId="{DC2AD804-6493-44E3-B217-23D96A42B3C0}" sibTransId="{F26F30D1-51D6-4260-B10B-C3A6C3F802A5}"/>
    <dgm:cxn modelId="{F40C5393-62C1-4F1C-9060-C90424D33186}" srcId="{ECA9777C-9A22-4EC5-84EA-9C52E12F6E11}" destId="{AD73A893-804F-4E7E-ACF6-F297965FE773}" srcOrd="2" destOrd="0" parTransId="{E701C579-C49C-4D5D-A84D-4B28DA27A5D8}" sibTransId="{964500E4-33CD-4441-98CE-3885EE4F97DE}"/>
    <dgm:cxn modelId="{3C36DAAB-AB03-494B-9888-076F3101E372}" type="presOf" srcId="{2E500B5A-122A-48C8-A75F-F4A20CD68F6C}" destId="{CCE6B33C-4C3F-4DFA-B3CE-0C0FBD0431F8}" srcOrd="0" destOrd="0" presId="urn:microsoft.com/office/officeart/2008/layout/HorizontalMultiLevelHierarchy"/>
    <dgm:cxn modelId="{47C82FB8-F04A-4C66-8662-06241974BC86}" type="presOf" srcId="{E701C579-C49C-4D5D-A84D-4B28DA27A5D8}" destId="{48A3AFB9-5E39-4314-9D15-D14AEDEB9EE9}" srcOrd="0" destOrd="0" presId="urn:microsoft.com/office/officeart/2008/layout/HorizontalMultiLevelHierarchy"/>
    <dgm:cxn modelId="{450E2FBC-FBB7-40B7-87B5-1E9DCCB2AC36}" type="presOf" srcId="{2888CABD-2603-41A1-B9AB-E6D8B5315486}" destId="{51C371EC-E568-4337-B7DD-8B408E27DAC3}" srcOrd="0" destOrd="0" presId="urn:microsoft.com/office/officeart/2008/layout/HorizontalMultiLevelHierarchy"/>
    <dgm:cxn modelId="{7012B3C7-7CDD-4B5B-B558-BC09569FFAC5}" type="presOf" srcId="{ECA9777C-9A22-4EC5-84EA-9C52E12F6E11}" destId="{BC6AC2E7-AEE7-4802-B2BC-B3D9664E903A}" srcOrd="0" destOrd="0" presId="urn:microsoft.com/office/officeart/2008/layout/HorizontalMultiLevelHierarchy"/>
    <dgm:cxn modelId="{0343E498-66F8-4098-ACAE-E4541F8A98F7}" type="presParOf" srcId="{1D39E7A3-3F81-41C7-8418-F49F6E46A69E}" destId="{3CB9608A-4DD1-4CCA-B773-0F8D190E701B}" srcOrd="0" destOrd="0" presId="urn:microsoft.com/office/officeart/2008/layout/HorizontalMultiLevelHierarchy"/>
    <dgm:cxn modelId="{0C5DA33B-2C0B-4AF8-BB47-C2358FE4D0DA}" type="presParOf" srcId="{3CB9608A-4DD1-4CCA-B773-0F8D190E701B}" destId="{BC6AC2E7-AEE7-4802-B2BC-B3D9664E903A}" srcOrd="0" destOrd="0" presId="urn:microsoft.com/office/officeart/2008/layout/HorizontalMultiLevelHierarchy"/>
    <dgm:cxn modelId="{163683C6-F25D-4899-B246-BCA2BC45B133}" type="presParOf" srcId="{3CB9608A-4DD1-4CCA-B773-0F8D190E701B}" destId="{89E16916-CAA3-45E4-874E-83F6A5E349F1}" srcOrd="1" destOrd="0" presId="urn:microsoft.com/office/officeart/2008/layout/HorizontalMultiLevelHierarchy"/>
    <dgm:cxn modelId="{C4B3C8D9-030E-4581-886A-2418A2861C7A}" type="presParOf" srcId="{89E16916-CAA3-45E4-874E-83F6A5E349F1}" destId="{98A90DBE-D29D-4239-AE9A-1F2302F3D740}" srcOrd="0" destOrd="0" presId="urn:microsoft.com/office/officeart/2008/layout/HorizontalMultiLevelHierarchy"/>
    <dgm:cxn modelId="{6EABCC31-FF26-4638-AE98-55F6FF6B868A}" type="presParOf" srcId="{98A90DBE-D29D-4239-AE9A-1F2302F3D740}" destId="{77FE95A1-DA34-4BE8-A906-CD21BADC2A5D}" srcOrd="0" destOrd="0" presId="urn:microsoft.com/office/officeart/2008/layout/HorizontalMultiLevelHierarchy"/>
    <dgm:cxn modelId="{6997C022-6CE3-426C-B953-882296197326}" type="presParOf" srcId="{89E16916-CAA3-45E4-874E-83F6A5E349F1}" destId="{94055944-A480-4545-86A8-5D45F5FCFCDB}" srcOrd="1" destOrd="0" presId="urn:microsoft.com/office/officeart/2008/layout/HorizontalMultiLevelHierarchy"/>
    <dgm:cxn modelId="{6D5253AF-CE12-4B50-83B0-AACA8E2CC05A}" type="presParOf" srcId="{94055944-A480-4545-86A8-5D45F5FCFCDB}" destId="{51C371EC-E568-4337-B7DD-8B408E27DAC3}" srcOrd="0" destOrd="0" presId="urn:microsoft.com/office/officeart/2008/layout/HorizontalMultiLevelHierarchy"/>
    <dgm:cxn modelId="{055E6032-40CA-4700-A26C-B8B0EB402F75}" type="presParOf" srcId="{94055944-A480-4545-86A8-5D45F5FCFCDB}" destId="{B6DBA6EC-E4A7-440B-88F0-4EA9D17FAF29}" srcOrd="1" destOrd="0" presId="urn:microsoft.com/office/officeart/2008/layout/HorizontalMultiLevelHierarchy"/>
    <dgm:cxn modelId="{20A6B1F2-7972-44B9-AE6C-2BBA8F35F5BB}" type="presParOf" srcId="{89E16916-CAA3-45E4-874E-83F6A5E349F1}" destId="{E443E26B-AFBC-411B-B18E-570970544950}" srcOrd="2" destOrd="0" presId="urn:microsoft.com/office/officeart/2008/layout/HorizontalMultiLevelHierarchy"/>
    <dgm:cxn modelId="{DD90EE07-6928-4BF6-B4B7-93E6F5BCD89C}" type="presParOf" srcId="{E443E26B-AFBC-411B-B18E-570970544950}" destId="{BB98F125-2AD8-4039-9B8A-2C691323B517}" srcOrd="0" destOrd="0" presId="urn:microsoft.com/office/officeart/2008/layout/HorizontalMultiLevelHierarchy"/>
    <dgm:cxn modelId="{C8A0D718-6302-4496-B117-11D05CA8B8EA}" type="presParOf" srcId="{89E16916-CAA3-45E4-874E-83F6A5E349F1}" destId="{74657B40-7147-4AC4-97CC-3DE5B3FD6E4B}" srcOrd="3" destOrd="0" presId="urn:microsoft.com/office/officeart/2008/layout/HorizontalMultiLevelHierarchy"/>
    <dgm:cxn modelId="{2AC7B88B-3324-41FA-A9A5-F7774E57D948}" type="presParOf" srcId="{74657B40-7147-4AC4-97CC-3DE5B3FD6E4B}" destId="{CCE6B33C-4C3F-4DFA-B3CE-0C0FBD0431F8}" srcOrd="0" destOrd="0" presId="urn:microsoft.com/office/officeart/2008/layout/HorizontalMultiLevelHierarchy"/>
    <dgm:cxn modelId="{BC4E02B6-AD44-4776-AFC7-A46F8D13EE2D}" type="presParOf" srcId="{74657B40-7147-4AC4-97CC-3DE5B3FD6E4B}" destId="{46302618-CF09-4CBA-B3F8-91511824124A}" srcOrd="1" destOrd="0" presId="urn:microsoft.com/office/officeart/2008/layout/HorizontalMultiLevelHierarchy"/>
    <dgm:cxn modelId="{2D178EA1-AC27-4BD8-8619-C181AAC22D53}" type="presParOf" srcId="{89E16916-CAA3-45E4-874E-83F6A5E349F1}" destId="{48A3AFB9-5E39-4314-9D15-D14AEDEB9EE9}" srcOrd="4" destOrd="0" presId="urn:microsoft.com/office/officeart/2008/layout/HorizontalMultiLevelHierarchy"/>
    <dgm:cxn modelId="{95034057-F5F9-4F17-BDF0-528261738516}" type="presParOf" srcId="{48A3AFB9-5E39-4314-9D15-D14AEDEB9EE9}" destId="{43A5F2A9-0A44-4300-AECB-038334D8F146}" srcOrd="0" destOrd="0" presId="urn:microsoft.com/office/officeart/2008/layout/HorizontalMultiLevelHierarchy"/>
    <dgm:cxn modelId="{DB7AEA48-B9F0-4009-BD4E-91489EC492F7}" type="presParOf" srcId="{89E16916-CAA3-45E4-874E-83F6A5E349F1}" destId="{AAC1129D-C54A-4963-8BE8-D8D8B57F27A1}" srcOrd="5" destOrd="0" presId="urn:microsoft.com/office/officeart/2008/layout/HorizontalMultiLevelHierarchy"/>
    <dgm:cxn modelId="{43B3C645-780F-43EE-9226-B757671EE7CF}" type="presParOf" srcId="{AAC1129D-C54A-4963-8BE8-D8D8B57F27A1}" destId="{5EEF6758-B859-4D6A-8A7C-583F00218120}" srcOrd="0" destOrd="0" presId="urn:microsoft.com/office/officeart/2008/layout/HorizontalMultiLevelHierarchy"/>
    <dgm:cxn modelId="{36974BEC-C0E1-48BE-9609-9DDB40934C79}" type="presParOf" srcId="{AAC1129D-C54A-4963-8BE8-D8D8B57F27A1}" destId="{359918C6-5CFB-4D38-9572-E5E4FD8B445C}"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A3AFB9-5E39-4314-9D15-D14AEDEB9EE9}">
      <dsp:nvSpPr>
        <dsp:cNvPr id="0" name=""/>
        <dsp:cNvSpPr/>
      </dsp:nvSpPr>
      <dsp:spPr>
        <a:xfrm>
          <a:off x="2334832" y="2248110"/>
          <a:ext cx="560408" cy="1067852"/>
        </a:xfrm>
        <a:custGeom>
          <a:avLst/>
          <a:gdLst/>
          <a:ahLst/>
          <a:cxnLst/>
          <a:rect l="0" t="0" r="0" b="0"/>
          <a:pathLst>
            <a:path>
              <a:moveTo>
                <a:pt x="0" y="0"/>
              </a:moveTo>
              <a:lnTo>
                <a:pt x="280204" y="0"/>
              </a:lnTo>
              <a:lnTo>
                <a:pt x="280204" y="1067852"/>
              </a:lnTo>
              <a:lnTo>
                <a:pt x="560408" y="1067852"/>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ea typeface="宋体" panose="02010600030101010101" pitchFamily="2" charset="-122"/>
          </a:endParaRPr>
        </a:p>
      </dsp:txBody>
      <dsp:txXfrm>
        <a:off x="2584887" y="2751886"/>
        <a:ext cx="60298" cy="60298"/>
      </dsp:txXfrm>
    </dsp:sp>
    <dsp:sp modelId="{E443E26B-AFBC-411B-B18E-570970544950}">
      <dsp:nvSpPr>
        <dsp:cNvPr id="0" name=""/>
        <dsp:cNvSpPr/>
      </dsp:nvSpPr>
      <dsp:spPr>
        <a:xfrm>
          <a:off x="2334832" y="2202390"/>
          <a:ext cx="560408" cy="91440"/>
        </a:xfrm>
        <a:custGeom>
          <a:avLst/>
          <a:gdLst/>
          <a:ahLst/>
          <a:cxnLst/>
          <a:rect l="0" t="0" r="0" b="0"/>
          <a:pathLst>
            <a:path>
              <a:moveTo>
                <a:pt x="0" y="45720"/>
              </a:moveTo>
              <a:lnTo>
                <a:pt x="560408" y="4572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ea typeface="宋体" panose="02010600030101010101" pitchFamily="2" charset="-122"/>
          </a:endParaRPr>
        </a:p>
      </dsp:txBody>
      <dsp:txXfrm>
        <a:off x="2601026" y="2234099"/>
        <a:ext cx="28020" cy="28020"/>
      </dsp:txXfrm>
    </dsp:sp>
    <dsp:sp modelId="{98A90DBE-D29D-4239-AE9A-1F2302F3D740}">
      <dsp:nvSpPr>
        <dsp:cNvPr id="0" name=""/>
        <dsp:cNvSpPr/>
      </dsp:nvSpPr>
      <dsp:spPr>
        <a:xfrm>
          <a:off x="2334832" y="1180257"/>
          <a:ext cx="560408" cy="1067852"/>
        </a:xfrm>
        <a:custGeom>
          <a:avLst/>
          <a:gdLst/>
          <a:ahLst/>
          <a:cxnLst/>
          <a:rect l="0" t="0" r="0" b="0"/>
          <a:pathLst>
            <a:path>
              <a:moveTo>
                <a:pt x="0" y="1067852"/>
              </a:moveTo>
              <a:lnTo>
                <a:pt x="280204" y="1067852"/>
              </a:lnTo>
              <a:lnTo>
                <a:pt x="280204" y="0"/>
              </a:lnTo>
              <a:lnTo>
                <a:pt x="560408"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ea typeface="宋体" panose="02010600030101010101" pitchFamily="2" charset="-122"/>
          </a:endParaRPr>
        </a:p>
      </dsp:txBody>
      <dsp:txXfrm>
        <a:off x="2584887" y="1684034"/>
        <a:ext cx="60298" cy="60298"/>
      </dsp:txXfrm>
    </dsp:sp>
    <dsp:sp modelId="{BC6AC2E7-AEE7-4802-B2BC-B3D9664E903A}">
      <dsp:nvSpPr>
        <dsp:cNvPr id="0" name=""/>
        <dsp:cNvSpPr/>
      </dsp:nvSpPr>
      <dsp:spPr>
        <a:xfrm rot="16200000">
          <a:off x="741372" y="1820969"/>
          <a:ext cx="2332638" cy="854281"/>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2311400">
            <a:lnSpc>
              <a:spcPct val="90000"/>
            </a:lnSpc>
            <a:spcBef>
              <a:spcPct val="0"/>
            </a:spcBef>
            <a:spcAft>
              <a:spcPct val="35000"/>
            </a:spcAft>
            <a:buNone/>
          </a:pPr>
          <a:r>
            <a:rPr lang="zh-CN" altLang="en-US" sz="5200" kern="1200" dirty="0">
              <a:solidFill>
                <a:srgbClr val="519B5C"/>
              </a:solidFill>
              <a:latin typeface="宋体" panose="02010600030101010101" pitchFamily="2" charset="-122"/>
              <a:ea typeface="宋体" panose="02010600030101010101" pitchFamily="2" charset="-122"/>
            </a:rPr>
            <a:t>绪论</a:t>
          </a:r>
        </a:p>
      </dsp:txBody>
      <dsp:txXfrm>
        <a:off x="741372" y="1820969"/>
        <a:ext cx="2332638" cy="854281"/>
      </dsp:txXfrm>
    </dsp:sp>
    <dsp:sp modelId="{51C371EC-E568-4337-B7DD-8B408E27DAC3}">
      <dsp:nvSpPr>
        <dsp:cNvPr id="0" name=""/>
        <dsp:cNvSpPr/>
      </dsp:nvSpPr>
      <dsp:spPr>
        <a:xfrm>
          <a:off x="2895241" y="753116"/>
          <a:ext cx="5854759" cy="854281"/>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19B5C"/>
              </a:solidFill>
              <a:latin typeface="宋体" panose="02010600030101010101" pitchFamily="2" charset="-122"/>
              <a:ea typeface="宋体" panose="02010600030101010101" pitchFamily="2" charset="-122"/>
            </a:rPr>
            <a:t>学前心理学的研究对象和内容</a:t>
          </a:r>
        </a:p>
      </dsp:txBody>
      <dsp:txXfrm>
        <a:off x="2895241" y="753116"/>
        <a:ext cx="5854759" cy="854281"/>
      </dsp:txXfrm>
    </dsp:sp>
    <dsp:sp modelId="{CCE6B33C-4C3F-4DFA-B3CE-0C0FBD0431F8}">
      <dsp:nvSpPr>
        <dsp:cNvPr id="0" name=""/>
        <dsp:cNvSpPr/>
      </dsp:nvSpPr>
      <dsp:spPr>
        <a:xfrm>
          <a:off x="2895241" y="1820969"/>
          <a:ext cx="5876783" cy="854281"/>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zh-CN" altLang="en-US" sz="2700" kern="1200" dirty="0">
              <a:solidFill>
                <a:srgbClr val="519B5C"/>
              </a:solidFill>
              <a:latin typeface="宋体" panose="02010600030101010101" pitchFamily="2" charset="-122"/>
              <a:ea typeface="宋体" panose="02010600030101010101" pitchFamily="2" charset="-122"/>
            </a:rPr>
            <a:t>学前心理学研究的意义和方法</a:t>
          </a:r>
        </a:p>
      </dsp:txBody>
      <dsp:txXfrm>
        <a:off x="2895241" y="1820969"/>
        <a:ext cx="5876783" cy="854281"/>
      </dsp:txXfrm>
    </dsp:sp>
    <dsp:sp modelId="{5EEF6758-B859-4D6A-8A7C-583F00218120}">
      <dsp:nvSpPr>
        <dsp:cNvPr id="0" name=""/>
        <dsp:cNvSpPr/>
      </dsp:nvSpPr>
      <dsp:spPr>
        <a:xfrm>
          <a:off x="2895241" y="2888821"/>
          <a:ext cx="5933609" cy="854281"/>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zh-CN" altLang="en-US" sz="2700" kern="1200" dirty="0">
              <a:solidFill>
                <a:srgbClr val="519B5C"/>
              </a:solidFill>
              <a:latin typeface="宋体" panose="02010600030101010101" pitchFamily="2" charset="-122"/>
              <a:ea typeface="宋体" panose="02010600030101010101" pitchFamily="2" charset="-122"/>
            </a:rPr>
            <a:t>学前心理学的历史演变</a:t>
          </a:r>
        </a:p>
      </dsp:txBody>
      <dsp:txXfrm>
        <a:off x="2895241" y="2888821"/>
        <a:ext cx="5933609" cy="854281"/>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0553F3-4642-4F2D-93B8-B1A7FA0E7403}"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F50673-84AE-4F57-A120-3BE0774630B0}" type="slidenum">
              <a:rPr lang="zh-CN" altLang="en-US" smtClean="0"/>
              <a:t>‹#›</a:t>
            </a:fld>
            <a:endParaRPr lang="zh-CN" altLang="en-US"/>
          </a:p>
        </p:txBody>
      </p:sp>
    </p:spTree>
    <p:extLst>
      <p:ext uri="{BB962C8B-B14F-4D97-AF65-F5344CB8AC3E}">
        <p14:creationId xmlns:p14="http://schemas.microsoft.com/office/powerpoint/2010/main" val="3903006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4270264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58906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509298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620126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51977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563580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708978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187029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80087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451050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912183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67451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0BFAE1-300A-4DC9-BC90-AD06F53D51F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2879634-5366-4C3E-9EEC-43A7C49312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86332C0-825B-4D81-B4D8-B4CEC5A05708}"/>
              </a:ext>
            </a:extLst>
          </p:cNvPr>
          <p:cNvSpPr>
            <a:spLocks noGrp="1"/>
          </p:cNvSpPr>
          <p:nvPr>
            <p:ph type="dt" sz="half" idx="10"/>
          </p:nvPr>
        </p:nvSpPr>
        <p:spPr/>
        <p:txBody>
          <a:bodyPr/>
          <a:lstStyle/>
          <a:p>
            <a:fld id="{76668B0B-236B-40CE-8F3F-163D3310B525}"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6CD0119E-A2AF-4B26-9125-54C63D40D9F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28BC1B3-1DE3-4609-835E-887A8D4F0163}"/>
              </a:ext>
            </a:extLst>
          </p:cNvPr>
          <p:cNvSpPr>
            <a:spLocks noGrp="1"/>
          </p:cNvSpPr>
          <p:nvPr>
            <p:ph type="sldNum" sz="quarter" idx="12"/>
          </p:nvPr>
        </p:nvSpPr>
        <p:spPr/>
        <p:txBody>
          <a:body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2391896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A2C79A-5452-437E-B630-3516226449A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6F1BFEE-329B-48AE-B388-BB32A29A30B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071016F-342E-4951-8F36-CBD88D5D02B4}"/>
              </a:ext>
            </a:extLst>
          </p:cNvPr>
          <p:cNvSpPr>
            <a:spLocks noGrp="1"/>
          </p:cNvSpPr>
          <p:nvPr>
            <p:ph type="dt" sz="half" idx="10"/>
          </p:nvPr>
        </p:nvSpPr>
        <p:spPr/>
        <p:txBody>
          <a:bodyPr/>
          <a:lstStyle/>
          <a:p>
            <a:fld id="{76668B0B-236B-40CE-8F3F-163D3310B525}"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14A8DD7D-64F2-4A68-A974-2A3F3F9B8F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24C650E-2545-4991-AE62-8E56E53B62C2}"/>
              </a:ext>
            </a:extLst>
          </p:cNvPr>
          <p:cNvSpPr>
            <a:spLocks noGrp="1"/>
          </p:cNvSpPr>
          <p:nvPr>
            <p:ph type="sldNum" sz="quarter" idx="12"/>
          </p:nvPr>
        </p:nvSpPr>
        <p:spPr/>
        <p:txBody>
          <a:body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3780449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8E50291-A63E-4849-9021-4D84CA3883A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0203D9F-17EC-406E-9B17-F58658D603E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09B7C3D-2C2F-40A0-89D4-63C946CA38ED}"/>
              </a:ext>
            </a:extLst>
          </p:cNvPr>
          <p:cNvSpPr>
            <a:spLocks noGrp="1"/>
          </p:cNvSpPr>
          <p:nvPr>
            <p:ph type="dt" sz="half" idx="10"/>
          </p:nvPr>
        </p:nvSpPr>
        <p:spPr/>
        <p:txBody>
          <a:bodyPr/>
          <a:lstStyle/>
          <a:p>
            <a:fld id="{76668B0B-236B-40CE-8F3F-163D3310B525}"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38CBA293-1198-4798-81C9-02B2AA4EA72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CCDED33-C983-4E73-A5C3-A9C4DA499503}"/>
              </a:ext>
            </a:extLst>
          </p:cNvPr>
          <p:cNvSpPr>
            <a:spLocks noGrp="1"/>
          </p:cNvSpPr>
          <p:nvPr>
            <p:ph type="sldNum" sz="quarter" idx="12"/>
          </p:nvPr>
        </p:nvSpPr>
        <p:spPr/>
        <p:txBody>
          <a:body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6717704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090868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87919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672535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165405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546151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457310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0795895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07711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67511F-3BC6-4B95-83D6-16278440193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DEA878D-E038-48D6-9DDA-8FB519FF919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AA546B7-2B39-45C7-B099-FEAF56B9DCE9}"/>
              </a:ext>
            </a:extLst>
          </p:cNvPr>
          <p:cNvSpPr>
            <a:spLocks noGrp="1"/>
          </p:cNvSpPr>
          <p:nvPr>
            <p:ph type="dt" sz="half" idx="10"/>
          </p:nvPr>
        </p:nvSpPr>
        <p:spPr/>
        <p:txBody>
          <a:bodyPr/>
          <a:lstStyle/>
          <a:p>
            <a:fld id="{76668B0B-236B-40CE-8F3F-163D3310B525}"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CE327EE9-5EC2-4BDE-9772-D611E74369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8AA6A6E-7866-4419-9821-41CD70C957AA}"/>
              </a:ext>
            </a:extLst>
          </p:cNvPr>
          <p:cNvSpPr>
            <a:spLocks noGrp="1"/>
          </p:cNvSpPr>
          <p:nvPr>
            <p:ph type="sldNum" sz="quarter" idx="12"/>
          </p:nvPr>
        </p:nvSpPr>
        <p:spPr/>
        <p:txBody>
          <a:body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12909157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611314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78644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665175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6320860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380940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764667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91603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13522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26172336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1912597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71AD23-F68F-4D85-957D-8B65E7E97F2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5853366-4AA2-415E-BB36-58EAFCDE07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A2A78FA-3132-4BC0-949E-BC919F3DE1E2}"/>
              </a:ext>
            </a:extLst>
          </p:cNvPr>
          <p:cNvSpPr>
            <a:spLocks noGrp="1"/>
          </p:cNvSpPr>
          <p:nvPr>
            <p:ph type="dt" sz="half" idx="10"/>
          </p:nvPr>
        </p:nvSpPr>
        <p:spPr/>
        <p:txBody>
          <a:bodyPr/>
          <a:lstStyle/>
          <a:p>
            <a:fld id="{76668B0B-236B-40CE-8F3F-163D3310B525}"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FB85E323-520C-48BA-9EEC-51C1095E067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ED36B82-D81C-461E-9E72-C9F739382EE8}"/>
              </a:ext>
            </a:extLst>
          </p:cNvPr>
          <p:cNvSpPr>
            <a:spLocks noGrp="1"/>
          </p:cNvSpPr>
          <p:nvPr>
            <p:ph type="sldNum" sz="quarter" idx="12"/>
          </p:nvPr>
        </p:nvSpPr>
        <p:spPr/>
        <p:txBody>
          <a:body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17128357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10995" y="162098"/>
            <a:ext cx="1447165" cy="1237995"/>
          </a:xfrm>
          <a:prstGeom prst="rect">
            <a:avLst/>
          </a:prstGeom>
        </p:spPr>
      </p:pic>
      <p:pic>
        <p:nvPicPr>
          <p:cNvPr id="17" name="图片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413" y="1062025"/>
            <a:ext cx="1772412" cy="1555040"/>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33900" y="1043621"/>
            <a:ext cx="1742440" cy="1591848"/>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4565" y="1140"/>
            <a:ext cx="1710690" cy="1558641"/>
          </a:xfrm>
          <a:prstGeom prst="rect">
            <a:avLst/>
          </a:prstGeom>
        </p:spPr>
      </p:pic>
    </p:spTree>
    <p:extLst>
      <p:ext uri="{BB962C8B-B14F-4D97-AF65-F5344CB8AC3E}">
        <p14:creationId xmlns:p14="http://schemas.microsoft.com/office/powerpoint/2010/main" val="416141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spTree>
    <p:extLst>
      <p:ext uri="{BB962C8B-B14F-4D97-AF65-F5344CB8AC3E}">
        <p14:creationId xmlns:p14="http://schemas.microsoft.com/office/powerpoint/2010/main" val="50124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ABF94A-30E8-4C1C-BA27-A0D7D938B0D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80ED11F-4895-43AD-A15C-F64711D5153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2D7BF22-7171-440F-995E-E3826BE7250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C23886C-0B2B-4AD8-81B1-8C7ADB4815CE}"/>
              </a:ext>
            </a:extLst>
          </p:cNvPr>
          <p:cNvSpPr>
            <a:spLocks noGrp="1"/>
          </p:cNvSpPr>
          <p:nvPr>
            <p:ph type="dt" sz="half" idx="10"/>
          </p:nvPr>
        </p:nvSpPr>
        <p:spPr/>
        <p:txBody>
          <a:bodyPr/>
          <a:lstStyle/>
          <a:p>
            <a:fld id="{76668B0B-236B-40CE-8F3F-163D3310B525}"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868BAB66-3529-475A-88DF-3A78537A8C4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E977CC1-006D-4BF4-B647-AB256EF29409}"/>
              </a:ext>
            </a:extLst>
          </p:cNvPr>
          <p:cNvSpPr>
            <a:spLocks noGrp="1"/>
          </p:cNvSpPr>
          <p:nvPr>
            <p:ph type="sldNum" sz="quarter" idx="12"/>
          </p:nvPr>
        </p:nvSpPr>
        <p:spPr/>
        <p:txBody>
          <a:body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2265536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952265-F30C-44C8-8F28-1D7F6F90943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37509FB-7496-46FE-9098-CD42F9400E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EE6DCC6-F8F7-4693-9094-059D589D20C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3CCC2AE3-B8A6-4974-87C1-2045B0A95D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856C126-9AFC-423C-A545-01A7E65C0B51}"/>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6819478-F5B3-48B3-B4D8-A0016197EBEE}"/>
              </a:ext>
            </a:extLst>
          </p:cNvPr>
          <p:cNvSpPr>
            <a:spLocks noGrp="1"/>
          </p:cNvSpPr>
          <p:nvPr>
            <p:ph type="dt" sz="half" idx="10"/>
          </p:nvPr>
        </p:nvSpPr>
        <p:spPr/>
        <p:txBody>
          <a:bodyPr/>
          <a:lstStyle/>
          <a:p>
            <a:fld id="{76668B0B-236B-40CE-8F3F-163D3310B525}" type="datetimeFigureOut">
              <a:rPr lang="zh-CN" altLang="en-US" smtClean="0"/>
              <a:t>2019/4/23 Tuesday</a:t>
            </a:fld>
            <a:endParaRPr lang="zh-CN" altLang="en-US"/>
          </a:p>
        </p:txBody>
      </p:sp>
      <p:sp>
        <p:nvSpPr>
          <p:cNvPr id="8" name="页脚占位符 7">
            <a:extLst>
              <a:ext uri="{FF2B5EF4-FFF2-40B4-BE49-F238E27FC236}">
                <a16:creationId xmlns:a16="http://schemas.microsoft.com/office/drawing/2014/main" id="{292F115E-B436-4B64-86A6-E2AB571C0ED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7D5314D-F119-476E-8FEC-3FC5613E2259}"/>
              </a:ext>
            </a:extLst>
          </p:cNvPr>
          <p:cNvSpPr>
            <a:spLocks noGrp="1"/>
          </p:cNvSpPr>
          <p:nvPr>
            <p:ph type="sldNum" sz="quarter" idx="12"/>
          </p:nvPr>
        </p:nvSpPr>
        <p:spPr/>
        <p:txBody>
          <a:body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3741577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7CF4D8-1C4D-49A1-BA5B-89BFD360BC4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4A9AB96-0174-4CB3-9D4A-71220CD90B1A}"/>
              </a:ext>
            </a:extLst>
          </p:cNvPr>
          <p:cNvSpPr>
            <a:spLocks noGrp="1"/>
          </p:cNvSpPr>
          <p:nvPr>
            <p:ph type="dt" sz="half" idx="10"/>
          </p:nvPr>
        </p:nvSpPr>
        <p:spPr/>
        <p:txBody>
          <a:bodyPr/>
          <a:lstStyle/>
          <a:p>
            <a:fld id="{76668B0B-236B-40CE-8F3F-163D3310B525}" type="datetimeFigureOut">
              <a:rPr lang="zh-CN" altLang="en-US" smtClean="0"/>
              <a:t>2019/4/23 Tuesday</a:t>
            </a:fld>
            <a:endParaRPr lang="zh-CN" altLang="en-US"/>
          </a:p>
        </p:txBody>
      </p:sp>
      <p:sp>
        <p:nvSpPr>
          <p:cNvPr id="4" name="页脚占位符 3">
            <a:extLst>
              <a:ext uri="{FF2B5EF4-FFF2-40B4-BE49-F238E27FC236}">
                <a16:creationId xmlns:a16="http://schemas.microsoft.com/office/drawing/2014/main" id="{AFA6ED57-7A2E-4E83-B99D-6B1CDE85D3B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9A267CF-C0BD-4D68-90EB-9CDBE9BCE950}"/>
              </a:ext>
            </a:extLst>
          </p:cNvPr>
          <p:cNvSpPr>
            <a:spLocks noGrp="1"/>
          </p:cNvSpPr>
          <p:nvPr>
            <p:ph type="sldNum" sz="quarter" idx="12"/>
          </p:nvPr>
        </p:nvSpPr>
        <p:spPr/>
        <p:txBody>
          <a:body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2732568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BEEBBE6-DE27-4CED-BC9A-526E29DC8907}"/>
              </a:ext>
            </a:extLst>
          </p:cNvPr>
          <p:cNvSpPr>
            <a:spLocks noGrp="1"/>
          </p:cNvSpPr>
          <p:nvPr>
            <p:ph type="dt" sz="half" idx="10"/>
          </p:nvPr>
        </p:nvSpPr>
        <p:spPr/>
        <p:txBody>
          <a:bodyPr/>
          <a:lstStyle/>
          <a:p>
            <a:fld id="{76668B0B-236B-40CE-8F3F-163D3310B525}" type="datetimeFigureOut">
              <a:rPr lang="zh-CN" altLang="en-US" smtClean="0"/>
              <a:t>2019/4/23 Tuesday</a:t>
            </a:fld>
            <a:endParaRPr lang="zh-CN" altLang="en-US"/>
          </a:p>
        </p:txBody>
      </p:sp>
      <p:sp>
        <p:nvSpPr>
          <p:cNvPr id="3" name="页脚占位符 2">
            <a:extLst>
              <a:ext uri="{FF2B5EF4-FFF2-40B4-BE49-F238E27FC236}">
                <a16:creationId xmlns:a16="http://schemas.microsoft.com/office/drawing/2014/main" id="{8143079C-6324-40A3-8233-9F92310D334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FD956D9-9C86-41C9-A91C-C4C16A028327}"/>
              </a:ext>
            </a:extLst>
          </p:cNvPr>
          <p:cNvSpPr>
            <a:spLocks noGrp="1"/>
          </p:cNvSpPr>
          <p:nvPr>
            <p:ph type="sldNum" sz="quarter" idx="12"/>
          </p:nvPr>
        </p:nvSpPr>
        <p:spPr/>
        <p:txBody>
          <a:body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4027183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DFEA0E-5154-493F-807B-D0D3AA8409B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22CF0C1-0EBB-4673-A305-2AB32E01E1C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1FDCF5C-84E0-4CF7-9E1A-5AD611718D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D72D90E-9B7C-4F9B-A968-48A3DD83436A}"/>
              </a:ext>
            </a:extLst>
          </p:cNvPr>
          <p:cNvSpPr>
            <a:spLocks noGrp="1"/>
          </p:cNvSpPr>
          <p:nvPr>
            <p:ph type="dt" sz="half" idx="10"/>
          </p:nvPr>
        </p:nvSpPr>
        <p:spPr/>
        <p:txBody>
          <a:bodyPr/>
          <a:lstStyle/>
          <a:p>
            <a:fld id="{76668B0B-236B-40CE-8F3F-163D3310B525}"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653DFD16-D3CF-44FA-A272-782CE60195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EF69B4C-D4D8-4918-9E2E-11485E726F02}"/>
              </a:ext>
            </a:extLst>
          </p:cNvPr>
          <p:cNvSpPr>
            <a:spLocks noGrp="1"/>
          </p:cNvSpPr>
          <p:nvPr>
            <p:ph type="sldNum" sz="quarter" idx="12"/>
          </p:nvPr>
        </p:nvSpPr>
        <p:spPr/>
        <p:txBody>
          <a:body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1963469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DA7526-A289-4012-A90E-A1099334E53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02D953C-EBB8-4E5D-ABCC-FD61EC2138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643994D-CEDD-463E-8137-5D11EFD1F2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3F35B70-CF83-4262-ABAA-4F2FAE7F44BB}"/>
              </a:ext>
            </a:extLst>
          </p:cNvPr>
          <p:cNvSpPr>
            <a:spLocks noGrp="1"/>
          </p:cNvSpPr>
          <p:nvPr>
            <p:ph type="dt" sz="half" idx="10"/>
          </p:nvPr>
        </p:nvSpPr>
        <p:spPr/>
        <p:txBody>
          <a:bodyPr/>
          <a:lstStyle/>
          <a:p>
            <a:fld id="{76668B0B-236B-40CE-8F3F-163D3310B525}"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EEE51DC7-26D2-4C6E-A5E3-86F9D3490AE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16F0202-CF89-4262-9BA2-E78E10BBB8BA}"/>
              </a:ext>
            </a:extLst>
          </p:cNvPr>
          <p:cNvSpPr>
            <a:spLocks noGrp="1"/>
          </p:cNvSpPr>
          <p:nvPr>
            <p:ph type="sldNum" sz="quarter" idx="12"/>
          </p:nvPr>
        </p:nvSpPr>
        <p:spPr/>
        <p:txBody>
          <a:body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1648381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3.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25E970C-CDA1-4283-B446-8F1492B52C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5755138-BF34-49C5-9D6C-5911430CAF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48D9DBD-E5DF-48EE-B6F3-C7D3331EF4D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668B0B-236B-40CE-8F3F-163D3310B525}"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BE212F2C-4C1C-4A1B-AA41-5E6AAFE9D1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E83913A-1989-4125-85A6-631989F462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453F40-080C-41A7-AAA0-B7E3B813EC08}" type="slidenum">
              <a:rPr lang="zh-CN" altLang="en-US" smtClean="0"/>
              <a:t>‹#›</a:t>
            </a:fld>
            <a:endParaRPr lang="zh-CN" altLang="en-US"/>
          </a:p>
        </p:txBody>
      </p:sp>
    </p:spTree>
    <p:extLst>
      <p:ext uri="{BB962C8B-B14F-4D97-AF65-F5344CB8AC3E}">
        <p14:creationId xmlns:p14="http://schemas.microsoft.com/office/powerpoint/2010/main" val="6229027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6450681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B3460-0933-4FB0-995A-CF6019F3E8EF}"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259186282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6.jp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8.jpg"/><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20.jpg"/><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079" y="84696"/>
            <a:ext cx="1447577" cy="123799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6" y="669971"/>
            <a:ext cx="1772412" cy="155504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384" y="1034942"/>
            <a:ext cx="1742899" cy="1591848"/>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4736" y="-18985"/>
            <a:ext cx="1710704" cy="1558641"/>
          </a:xfrm>
          <a:prstGeom prst="rect">
            <a:avLst/>
          </a:prstGeom>
        </p:spPr>
      </p:pic>
      <p:sp>
        <p:nvSpPr>
          <p:cNvPr id="24" name="TextBox 4"/>
          <p:cNvSpPr txBox="1"/>
          <p:nvPr/>
        </p:nvSpPr>
        <p:spPr>
          <a:xfrm>
            <a:off x="3496903" y="2458655"/>
            <a:ext cx="4775666" cy="523092"/>
          </a:xfrm>
          <a:prstGeom prst="rect">
            <a:avLst/>
          </a:prstGeom>
          <a:noFill/>
        </p:spPr>
        <p:txBody>
          <a:bodyPr wrap="none" rtlCol="0">
            <a:spAutoFit/>
          </a:bodyPr>
          <a:lstStyle/>
          <a:p>
            <a:pPr algn="ctr"/>
            <a:r>
              <a:rPr lang="zh-CN" altLang="en-US" sz="2799" spc="600" dirty="0">
                <a:solidFill>
                  <a:schemeClr val="bg1"/>
                </a:solidFill>
                <a:latin typeface="宋体" panose="02010600030101010101" pitchFamily="2" charset="-122"/>
                <a:ea typeface="宋体" panose="02010600030101010101" pitchFamily="2" charset="-122"/>
              </a:rPr>
              <a:t>夏</a:t>
            </a:r>
            <a:r>
              <a:rPr lang="en-US" altLang="zh-CN" sz="2799" spc="600" dirty="0">
                <a:solidFill>
                  <a:schemeClr val="bg1"/>
                </a:solidFill>
                <a:latin typeface="宋体" panose="02010600030101010101" pitchFamily="2" charset="-122"/>
                <a:ea typeface="宋体" panose="02010600030101010101" pitchFamily="2" charset="-122"/>
              </a:rPr>
              <a:t>/</a:t>
            </a:r>
            <a:r>
              <a:rPr lang="zh-CN" altLang="en-US" sz="2799" spc="600" dirty="0">
                <a:solidFill>
                  <a:schemeClr val="bg1"/>
                </a:solidFill>
                <a:latin typeface="宋体" panose="02010600030101010101" pitchFamily="2" charset="-122"/>
                <a:ea typeface="宋体" panose="02010600030101010101" pitchFamily="2" charset="-122"/>
              </a:rPr>
              <a:t>季</a:t>
            </a:r>
            <a:r>
              <a:rPr lang="en-US" altLang="zh-CN" sz="2799" spc="600" dirty="0">
                <a:solidFill>
                  <a:schemeClr val="bg1"/>
                </a:solidFill>
                <a:latin typeface="宋体" panose="02010600030101010101" pitchFamily="2" charset="-122"/>
                <a:ea typeface="宋体" panose="02010600030101010101" pitchFamily="2" charset="-122"/>
              </a:rPr>
              <a:t>/</a:t>
            </a:r>
            <a:r>
              <a:rPr lang="zh-CN" altLang="en-US" sz="2799" spc="600" dirty="0">
                <a:solidFill>
                  <a:schemeClr val="bg1"/>
                </a:solidFill>
                <a:latin typeface="宋体" panose="02010600030101010101" pitchFamily="2" charset="-122"/>
                <a:ea typeface="宋体" panose="02010600030101010101" pitchFamily="2" charset="-122"/>
              </a:rPr>
              <a:t>教</a:t>
            </a:r>
            <a:r>
              <a:rPr lang="en-US" altLang="zh-CN" sz="2799" spc="600" dirty="0">
                <a:solidFill>
                  <a:schemeClr val="bg1"/>
                </a:solidFill>
                <a:latin typeface="宋体" panose="02010600030101010101" pitchFamily="2" charset="-122"/>
                <a:ea typeface="宋体" panose="02010600030101010101" pitchFamily="2" charset="-122"/>
              </a:rPr>
              <a:t>/</a:t>
            </a:r>
            <a:r>
              <a:rPr lang="zh-CN" altLang="en-US" sz="2799" spc="600" dirty="0">
                <a:solidFill>
                  <a:schemeClr val="bg1"/>
                </a:solidFill>
                <a:latin typeface="宋体" panose="02010600030101010101" pitchFamily="2" charset="-122"/>
                <a:ea typeface="宋体" panose="02010600030101010101" pitchFamily="2" charset="-122"/>
              </a:rPr>
              <a:t>育</a:t>
            </a:r>
            <a:r>
              <a:rPr lang="en-US" altLang="zh-CN" sz="2799" spc="600" dirty="0">
                <a:solidFill>
                  <a:schemeClr val="bg1"/>
                </a:solidFill>
                <a:latin typeface="宋体" panose="02010600030101010101" pitchFamily="2" charset="-122"/>
                <a:ea typeface="宋体" panose="02010600030101010101" pitchFamily="2" charset="-122"/>
              </a:rPr>
              <a:t>/</a:t>
            </a:r>
            <a:r>
              <a:rPr lang="zh-CN" altLang="en-US" sz="2799" spc="600" dirty="0">
                <a:solidFill>
                  <a:schemeClr val="bg1"/>
                </a:solidFill>
                <a:latin typeface="宋体" panose="02010600030101010101" pitchFamily="2" charset="-122"/>
                <a:ea typeface="宋体" panose="02010600030101010101" pitchFamily="2" charset="-122"/>
              </a:rPr>
              <a:t>类</a:t>
            </a:r>
            <a:r>
              <a:rPr lang="en-US" altLang="zh-CN" sz="2799" spc="600" dirty="0">
                <a:solidFill>
                  <a:schemeClr val="bg1"/>
                </a:solidFill>
                <a:latin typeface="宋体" panose="02010600030101010101" pitchFamily="2" charset="-122"/>
                <a:ea typeface="宋体" panose="02010600030101010101" pitchFamily="2" charset="-122"/>
              </a:rPr>
              <a:t>/</a:t>
            </a:r>
            <a:r>
              <a:rPr lang="zh-CN" altLang="en-US" sz="2799" spc="600" dirty="0">
                <a:solidFill>
                  <a:schemeClr val="bg1"/>
                </a:solidFill>
                <a:latin typeface="宋体" panose="02010600030101010101" pitchFamily="2" charset="-122"/>
                <a:ea typeface="宋体" panose="02010600030101010101" pitchFamily="2" charset="-122"/>
              </a:rPr>
              <a:t>通</a:t>
            </a:r>
            <a:r>
              <a:rPr lang="en-US" altLang="zh-CN" sz="2799" spc="600" dirty="0">
                <a:solidFill>
                  <a:schemeClr val="bg1"/>
                </a:solidFill>
                <a:latin typeface="宋体" panose="02010600030101010101" pitchFamily="2" charset="-122"/>
                <a:ea typeface="宋体" panose="02010600030101010101" pitchFamily="2" charset="-122"/>
              </a:rPr>
              <a:t>/</a:t>
            </a:r>
            <a:r>
              <a:rPr lang="zh-CN" altLang="en-US" sz="2799" spc="600" dirty="0">
                <a:solidFill>
                  <a:schemeClr val="bg1"/>
                </a:solidFill>
                <a:latin typeface="宋体" panose="02010600030101010101" pitchFamily="2" charset="-122"/>
                <a:ea typeface="宋体" panose="02010600030101010101" pitchFamily="2" charset="-122"/>
              </a:rPr>
              <a:t>用</a:t>
            </a:r>
            <a:endParaRPr lang="en-US" altLang="zh-CN" sz="2799" spc="600" dirty="0">
              <a:solidFill>
                <a:schemeClr val="bg1"/>
              </a:solidFill>
              <a:latin typeface="宋体" panose="02010600030101010101" pitchFamily="2" charset="-122"/>
              <a:ea typeface="宋体" panose="02010600030101010101" pitchFamily="2" charset="-122"/>
            </a:endParaRPr>
          </a:p>
        </p:txBody>
      </p:sp>
      <p:sp>
        <p:nvSpPr>
          <p:cNvPr id="26" name="TextBox 4"/>
          <p:cNvSpPr txBox="1"/>
          <p:nvPr/>
        </p:nvSpPr>
        <p:spPr>
          <a:xfrm>
            <a:off x="2628828" y="1838490"/>
            <a:ext cx="6511816" cy="1200051"/>
          </a:xfrm>
          <a:prstGeom prst="rect">
            <a:avLst/>
          </a:prstGeom>
          <a:noFill/>
        </p:spPr>
        <p:txBody>
          <a:bodyPr wrap="none" rtlCol="0">
            <a:spAutoFit/>
          </a:bodyPr>
          <a:lstStyle/>
          <a:p>
            <a:pPr algn="ctr"/>
            <a:r>
              <a:rPr lang="zh-CN" altLang="en-US" sz="7199" spc="-150" dirty="0">
                <a:solidFill>
                  <a:srgbClr val="519B5C"/>
                </a:solidFill>
                <a:latin typeface="宋体" panose="02010600030101010101" pitchFamily="2" charset="-122"/>
                <a:ea typeface="宋体" panose="02010600030101010101" pitchFamily="2" charset="-122"/>
              </a:rPr>
              <a:t>第一章　绪　论</a:t>
            </a:r>
            <a:endParaRPr lang="en-US" altLang="zh-CN" sz="7199" spc="-150" dirty="0">
              <a:solidFill>
                <a:srgbClr val="519B5C"/>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185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000"/>
                                </p:stCondLst>
                                <p:childTnLst>
                                  <p:par>
                                    <p:cTn id="17" presetID="2" presetClass="entr" presetSubtype="9" fill="hold" nodeType="after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0000">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14:bounceEnd="50000">
                                          <p:cBhvr additive="base">
                                            <p:cTn id="31"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185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00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剪去对角 14">
            <a:extLst>
              <a:ext uri="{FF2B5EF4-FFF2-40B4-BE49-F238E27FC236}">
                <a16:creationId xmlns:a16="http://schemas.microsoft.com/office/drawing/2014/main" id="{B6CF5AD0-1032-4900-A357-63AEC4560441}"/>
              </a:ext>
            </a:extLst>
          </p:cNvPr>
          <p:cNvSpPr/>
          <p:nvPr/>
        </p:nvSpPr>
        <p:spPr>
          <a:xfrm>
            <a:off x="6681963" y="3802138"/>
            <a:ext cx="5313879" cy="1892700"/>
          </a:xfrm>
          <a:prstGeom prst="snip2DiagRec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9" name="矩形: 剪去对角 8">
            <a:extLst>
              <a:ext uri="{FF2B5EF4-FFF2-40B4-BE49-F238E27FC236}">
                <a16:creationId xmlns:a16="http://schemas.microsoft.com/office/drawing/2014/main" id="{F3614BB3-A62A-4080-A0EB-CEA9F488341C}"/>
              </a:ext>
            </a:extLst>
          </p:cNvPr>
          <p:cNvSpPr/>
          <p:nvPr/>
        </p:nvSpPr>
        <p:spPr>
          <a:xfrm>
            <a:off x="360142" y="3035624"/>
            <a:ext cx="6031133" cy="1970929"/>
          </a:xfrm>
          <a:prstGeom prst="snip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7" name="矩形: 剪去对角 6">
            <a:extLst>
              <a:ext uri="{FF2B5EF4-FFF2-40B4-BE49-F238E27FC236}">
                <a16:creationId xmlns:a16="http://schemas.microsoft.com/office/drawing/2014/main" id="{46DCF69A-16D1-4840-A4DB-BC6FAACC9EFC}"/>
              </a:ext>
            </a:extLst>
          </p:cNvPr>
          <p:cNvSpPr/>
          <p:nvPr/>
        </p:nvSpPr>
        <p:spPr>
          <a:xfrm>
            <a:off x="381637" y="1683945"/>
            <a:ext cx="5928628" cy="1204110"/>
          </a:xfrm>
          <a:prstGeom prst="snip2DiagRec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2" name="箭头: 五边形 1">
            <a:extLst>
              <a:ext uri="{FF2B5EF4-FFF2-40B4-BE49-F238E27FC236}">
                <a16:creationId xmlns:a16="http://schemas.microsoft.com/office/drawing/2014/main" id="{D23AE4B8-188E-46F5-9577-F7775EA708BB}"/>
              </a:ext>
            </a:extLst>
          </p:cNvPr>
          <p:cNvSpPr/>
          <p:nvPr/>
        </p:nvSpPr>
        <p:spPr>
          <a:xfrm>
            <a:off x="381637" y="425513"/>
            <a:ext cx="6418468" cy="1068309"/>
          </a:xfrm>
          <a:prstGeom prst="homePlate">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F2043BD4-6C77-4E32-907A-8345CBDC2A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5030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800105" y="504333"/>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6" name="文本框 5">
            <a:extLst>
              <a:ext uri="{FF2B5EF4-FFF2-40B4-BE49-F238E27FC236}">
                <a16:creationId xmlns:a16="http://schemas.microsoft.com/office/drawing/2014/main" id="{D80F2DDC-52BB-4EA0-84FA-BC80ABE393FC}"/>
              </a:ext>
            </a:extLst>
          </p:cNvPr>
          <p:cNvSpPr txBox="1"/>
          <p:nvPr/>
        </p:nvSpPr>
        <p:spPr>
          <a:xfrm>
            <a:off x="580185" y="1831514"/>
            <a:ext cx="5510037" cy="953886"/>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（一）有利于建立科学的世界观、发展观心理学理论</a:t>
            </a:r>
            <a:endParaRPr lang="en-US" altLang="zh-CN" dirty="0">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81637" y="668479"/>
            <a:ext cx="5846228"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599" cap="small" dirty="0">
                <a:solidFill>
                  <a:schemeClr val="tx1">
                    <a:lumMod val="95000"/>
                    <a:lumOff val="5000"/>
                  </a:schemeClr>
                </a:solidFill>
                <a:latin typeface="黑体" panose="02010609060101010101" pitchFamily="49" charset="-122"/>
                <a:ea typeface="黑体" panose="02010609060101010101" pitchFamily="49" charset="-122"/>
              </a:rPr>
              <a:t>一、学习学前心理学的意义</a:t>
            </a:r>
            <a:endParaRPr lang="en-US" sz="3599" cap="small"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636318" y="3043522"/>
            <a:ext cx="5510037" cy="1815462"/>
          </a:xfrm>
          <a:prstGeom prst="rect">
            <a:avLst/>
          </a:prstGeom>
          <a:noFill/>
          <a:ln>
            <a:noFill/>
          </a:ln>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（二）有助于我们了解学前儿童心理发展的特点和规律以及心理变化的原因，为做好学前儿童教育工作提供心理学依据</a:t>
            </a:r>
            <a:endParaRPr lang="en-US" altLang="zh-CN" dirty="0">
              <a:ea typeface="宋体" panose="02010600030101010101" pitchFamily="2" charset="-122"/>
            </a:endParaRPr>
          </a:p>
        </p:txBody>
      </p:sp>
      <p:sp>
        <p:nvSpPr>
          <p:cNvPr id="12" name="文本框 11">
            <a:extLst>
              <a:ext uri="{FF2B5EF4-FFF2-40B4-BE49-F238E27FC236}">
                <a16:creationId xmlns:a16="http://schemas.microsoft.com/office/drawing/2014/main" id="{F6FD9AC0-C21F-4F9B-80D2-7C649B6912CA}"/>
              </a:ext>
            </a:extLst>
          </p:cNvPr>
          <p:cNvSpPr txBox="1"/>
          <p:nvPr/>
        </p:nvSpPr>
        <p:spPr>
          <a:xfrm>
            <a:off x="6681963" y="4021088"/>
            <a:ext cx="5510037" cy="1384674"/>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（三）有利于掌握研究学前儿童心理发展的方法，为今后开展幼教研究打下基础</a:t>
            </a:r>
            <a:endParaRPr lang="en-US" altLang="zh-CN" dirty="0">
              <a:ea typeface="宋体" panose="02010600030101010101" pitchFamily="2" charset="-122"/>
            </a:endParaRPr>
          </a:p>
        </p:txBody>
      </p:sp>
    </p:spTree>
    <p:extLst>
      <p:ext uri="{BB962C8B-B14F-4D97-AF65-F5344CB8AC3E}">
        <p14:creationId xmlns:p14="http://schemas.microsoft.com/office/powerpoint/2010/main" val="98586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13" grpId="0"/>
      <p:bldP spid="14"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E618661B-D83E-4BD8-A9B3-617916DE54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50300"/>
            <a:ext cx="12192000" cy="1368490"/>
          </a:xfrm>
          <a:prstGeom prst="rect">
            <a:avLst/>
          </a:prstGeom>
        </p:spPr>
      </p:pic>
      <p:sp>
        <p:nvSpPr>
          <p:cNvPr id="2" name="箭头: 五边形 1">
            <a:extLst>
              <a:ext uri="{FF2B5EF4-FFF2-40B4-BE49-F238E27FC236}">
                <a16:creationId xmlns:a16="http://schemas.microsoft.com/office/drawing/2014/main" id="{9A0AAB78-7138-41B6-8C09-2AB9DB7060CF}"/>
              </a:ext>
            </a:extLst>
          </p:cNvPr>
          <p:cNvSpPr/>
          <p:nvPr/>
        </p:nvSpPr>
        <p:spPr>
          <a:xfrm>
            <a:off x="234988" y="524378"/>
            <a:ext cx="6283507" cy="891812"/>
          </a:xfrm>
          <a:prstGeom prst="homePlat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1" name="矩形 10"/>
          <p:cNvSpPr/>
          <p:nvPr/>
        </p:nvSpPr>
        <p:spPr>
          <a:xfrm>
            <a:off x="6324600" y="3733800"/>
            <a:ext cx="5865197" cy="2209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9" name="矩形 8"/>
          <p:cNvSpPr/>
          <p:nvPr/>
        </p:nvSpPr>
        <p:spPr>
          <a:xfrm>
            <a:off x="279556" y="3733800"/>
            <a:ext cx="5816444" cy="2209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5" name="矩形 4"/>
          <p:cNvSpPr/>
          <p:nvPr/>
        </p:nvSpPr>
        <p:spPr>
          <a:xfrm>
            <a:off x="279556" y="1704975"/>
            <a:ext cx="5816444" cy="187571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975186" y="591333"/>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6801696" y="524378"/>
            <a:ext cx="5114079"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6" name="文本框 5">
            <a:extLst>
              <a:ext uri="{FF2B5EF4-FFF2-40B4-BE49-F238E27FC236}">
                <a16:creationId xmlns:a16="http://schemas.microsoft.com/office/drawing/2014/main" id="{D80F2DDC-52BB-4EA0-84FA-BC80ABE393FC}"/>
              </a:ext>
            </a:extLst>
          </p:cNvPr>
          <p:cNvSpPr txBox="1"/>
          <p:nvPr/>
        </p:nvSpPr>
        <p:spPr>
          <a:xfrm>
            <a:off x="365676" y="1790985"/>
            <a:ext cx="5510037" cy="523099"/>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（一）观察法</a:t>
            </a:r>
            <a:endParaRPr lang="en-US" altLang="zh-CN" dirty="0">
              <a:ea typeface="宋体" panose="02010600030101010101" pitchFamily="2" charset="-122"/>
            </a:endParaRPr>
          </a:p>
        </p:txBody>
      </p:sp>
      <p:sp>
        <p:nvSpPr>
          <p:cNvPr id="7" name="文本框 6">
            <a:extLst>
              <a:ext uri="{FF2B5EF4-FFF2-40B4-BE49-F238E27FC236}">
                <a16:creationId xmlns:a16="http://schemas.microsoft.com/office/drawing/2014/main" id="{1E77133C-8856-48D4-BCD5-6351DFA6B701}"/>
              </a:ext>
            </a:extLst>
          </p:cNvPr>
          <p:cNvSpPr txBox="1"/>
          <p:nvPr/>
        </p:nvSpPr>
        <p:spPr>
          <a:xfrm>
            <a:off x="454695" y="2330590"/>
            <a:ext cx="5641305" cy="1200051"/>
          </a:xfrm>
          <a:prstGeom prst="rect">
            <a:avLst/>
          </a:prstGeom>
          <a:noFill/>
        </p:spPr>
        <p:txBody>
          <a:bodyPr wrap="square" rtlCol="0">
            <a:spAutoFit/>
          </a:bodyPr>
          <a:lstStyle/>
          <a:p>
            <a:r>
              <a:rPr lang="zh-CN" altLang="en-US" dirty="0">
                <a:solidFill>
                  <a:schemeClr val="tx1">
                    <a:lumMod val="65000"/>
                    <a:lumOff val="35000"/>
                  </a:schemeClr>
                </a:solidFill>
                <a:latin typeface="宋体" panose="02010600030101010101" pitchFamily="2" charset="-122"/>
                <a:ea typeface="宋体" panose="02010600030101010101" pitchFamily="2" charset="-122"/>
              </a:rPr>
              <a:t>观察法，是指通过感官或借助辅助仪器，有目的、有计划地对自然状态下发生的</a:t>
            </a:r>
          </a:p>
          <a:p>
            <a:r>
              <a:rPr lang="zh-CN" altLang="en-US" dirty="0">
                <a:solidFill>
                  <a:schemeClr val="tx1">
                    <a:lumMod val="65000"/>
                    <a:lumOff val="35000"/>
                  </a:schemeClr>
                </a:solidFill>
                <a:latin typeface="宋体" panose="02010600030101010101" pitchFamily="2" charset="-122"/>
                <a:ea typeface="宋体" panose="02010600030101010101" pitchFamily="2" charset="-122"/>
              </a:rPr>
              <a:t>现象或行为进行系统的、连续的考察、记录、分析，从而获取事实材料的研究方法。</a:t>
            </a:r>
            <a:endParaRPr lang="zh-CN" altLang="en-US" sz="140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34988" y="669316"/>
            <a:ext cx="5846228"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599" cap="small" dirty="0">
                <a:solidFill>
                  <a:schemeClr val="tx1">
                    <a:lumMod val="95000"/>
                    <a:lumOff val="5000"/>
                  </a:schemeClr>
                </a:solidFill>
                <a:latin typeface="黑体" panose="02010609060101010101" pitchFamily="49" charset="-122"/>
                <a:ea typeface="黑体" panose="02010609060101010101" pitchFamily="49" charset="-122"/>
              </a:rPr>
              <a:t>二、学前心理学研究的方法</a:t>
            </a:r>
            <a:endParaRPr lang="en-US" sz="3599" cap="small"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234988" y="3814425"/>
            <a:ext cx="5510037" cy="523099"/>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（二）调查法</a:t>
            </a:r>
            <a:endParaRPr lang="en-US" altLang="zh-CN" dirty="0">
              <a:ea typeface="宋体" panose="02010600030101010101" pitchFamily="2" charset="-122"/>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279556" y="4337524"/>
            <a:ext cx="5816444" cy="1476986"/>
          </a:xfrm>
          <a:prstGeom prst="rect">
            <a:avLst/>
          </a:prstGeom>
          <a:noFill/>
        </p:spPr>
        <p:txBody>
          <a:bodyPr wrap="square" rtlCol="0">
            <a:spAutoFit/>
          </a:bodyPr>
          <a:lstStyle/>
          <a:p>
            <a:r>
              <a:rPr lang="zh-CN" altLang="en-US" dirty="0">
                <a:solidFill>
                  <a:schemeClr val="tx1">
                    <a:lumMod val="65000"/>
                    <a:lumOff val="35000"/>
                  </a:schemeClr>
                </a:solidFill>
                <a:latin typeface="宋体" panose="02010600030101010101" pitchFamily="2" charset="-122"/>
                <a:ea typeface="宋体" panose="02010600030101010101" pitchFamily="2" charset="-122"/>
              </a:rPr>
              <a:t>调查法是教育科学研究中常用的基本方法之一。教育调查法是指在教育科学理论指导下，运用问卷、访谈、测验等科学方式有目的、有计划、系统地收集教育问题的事实资料，从而对教育的现状进行科学的分析，进而得出结论的一种方法。</a:t>
            </a:r>
            <a:endParaRPr lang="zh-CN" altLang="en-US" sz="140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2" name="文本框 11">
            <a:extLst>
              <a:ext uri="{FF2B5EF4-FFF2-40B4-BE49-F238E27FC236}">
                <a16:creationId xmlns:a16="http://schemas.microsoft.com/office/drawing/2014/main" id="{1F6CA772-9C54-4F40-95A8-22AB9091CBA4}"/>
              </a:ext>
            </a:extLst>
          </p:cNvPr>
          <p:cNvSpPr txBox="1"/>
          <p:nvPr/>
        </p:nvSpPr>
        <p:spPr>
          <a:xfrm>
            <a:off x="6446090" y="4072249"/>
            <a:ext cx="5510037" cy="523099"/>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（三）实验法</a:t>
            </a:r>
            <a:endParaRPr lang="en-US" altLang="zh-CN" dirty="0">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6447637" y="4618244"/>
            <a:ext cx="5816444" cy="923116"/>
          </a:xfrm>
          <a:prstGeom prst="rect">
            <a:avLst/>
          </a:prstGeom>
          <a:noFill/>
        </p:spPr>
        <p:txBody>
          <a:bodyPr wrap="square" rtlCol="0">
            <a:spAutoFit/>
          </a:bodyPr>
          <a:lstStyle/>
          <a:p>
            <a:r>
              <a:rPr lang="zh-CN" altLang="en-US" dirty="0">
                <a:solidFill>
                  <a:schemeClr val="tx1">
                    <a:lumMod val="65000"/>
                    <a:lumOff val="35000"/>
                  </a:schemeClr>
                </a:solidFill>
                <a:latin typeface="宋体" panose="02010600030101010101" pitchFamily="2" charset="-122"/>
                <a:ea typeface="宋体" panose="02010600030101010101" pitchFamily="2" charset="-122"/>
              </a:rPr>
              <a:t>实验法是教师根据研究目的对某些条件加以控制，有计划地改变某种教育因素，从而考察该因素与随之产生的结果之间的因果关系的一种研究方法。</a:t>
            </a:r>
            <a:endParaRPr lang="zh-CN" altLang="en-US" sz="1400" dirty="0">
              <a:solidFill>
                <a:schemeClr val="tx1">
                  <a:lumMod val="65000"/>
                  <a:lumOff val="35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93938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randombar(horizontal)">
                                      <p:cBhvr>
                                        <p:cTn id="20" dur="500"/>
                                        <p:tgtEl>
                                          <p:spTgt spid="14"/>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randombar(horizontal)">
                                      <p:cBhvr>
                                        <p:cTn id="26" dur="500"/>
                                        <p:tgtEl>
                                          <p:spTgt spid="1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P spid="13" grpId="0"/>
      <p:bldP spid="14" grpId="0"/>
      <p:bldP spid="15" grpId="0"/>
      <p:bldP spid="12"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5029998"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宋体" panose="02010600030101010101" pitchFamily="2" charset="-122"/>
              <a:ea typeface="宋体" panose="02010600030101010101" pitchFamily="2" charset="-122"/>
            </a:endParaRPr>
          </a:p>
        </p:txBody>
      </p:sp>
      <p:sp>
        <p:nvSpPr>
          <p:cNvPr id="19" name="矩形 18"/>
          <p:cNvSpPr/>
          <p:nvPr/>
        </p:nvSpPr>
        <p:spPr>
          <a:xfrm>
            <a:off x="5029999"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宋体" panose="02010600030101010101" pitchFamily="2" charset="-122"/>
                <a:ea typeface="宋体" panose="02010600030101010101" pitchFamily="2" charset="-122"/>
              </a:rPr>
              <a:t>第三节</a:t>
            </a:r>
            <a:endParaRPr lang="zh-CN" altLang="en-US" sz="3599" dirty="0">
              <a:solidFill>
                <a:schemeClr val="bg1"/>
              </a:solidFill>
              <a:latin typeface="宋体" panose="02010600030101010101" pitchFamily="2" charset="-122"/>
              <a:ea typeface="宋体" panose="02010600030101010101" pitchFamily="2" charset="-122"/>
            </a:endParaRPr>
          </a:p>
        </p:txBody>
      </p:sp>
      <p:sp>
        <p:nvSpPr>
          <p:cNvPr id="21" name="矩形 20"/>
          <p:cNvSpPr/>
          <p:nvPr/>
        </p:nvSpPr>
        <p:spPr>
          <a:xfrm>
            <a:off x="3313302" y="2414667"/>
            <a:ext cx="5825887" cy="769263"/>
          </a:xfrm>
          <a:prstGeom prst="rect">
            <a:avLst/>
          </a:prstGeom>
        </p:spPr>
        <p:txBody>
          <a:bodyPr wrap="none">
            <a:spAutoFit/>
          </a:bodyPr>
          <a:lstStyle/>
          <a:p>
            <a:r>
              <a:rPr kumimoji="1" lang="zh-CN" altLang="en-US" sz="4399" dirty="0">
                <a:solidFill>
                  <a:srgbClr val="699E56"/>
                </a:solidFill>
                <a:latin typeface="宋体" panose="02010600030101010101" pitchFamily="2" charset="-122"/>
                <a:ea typeface="宋体" panose="02010600030101010101" pitchFamily="2" charset="-122"/>
              </a:rPr>
              <a:t>学前心理学的历史演变</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35435137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59172EC0-65C3-4803-A4D6-93D333F2F4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50300"/>
            <a:ext cx="12192000" cy="1368490"/>
          </a:xfrm>
          <a:prstGeom prst="rect">
            <a:avLst/>
          </a:prstGeom>
        </p:spPr>
      </p:pic>
      <p:sp>
        <p:nvSpPr>
          <p:cNvPr id="2" name="箭头: 五边形 1">
            <a:extLst>
              <a:ext uri="{FF2B5EF4-FFF2-40B4-BE49-F238E27FC236}">
                <a16:creationId xmlns:a16="http://schemas.microsoft.com/office/drawing/2014/main" id="{AD5BFB55-185D-4E4A-8A45-BB3D8DD189A3}"/>
              </a:ext>
            </a:extLst>
          </p:cNvPr>
          <p:cNvSpPr/>
          <p:nvPr/>
        </p:nvSpPr>
        <p:spPr>
          <a:xfrm>
            <a:off x="344032" y="407406"/>
            <a:ext cx="8030423" cy="755200"/>
          </a:xfrm>
          <a:prstGeom prst="homePlate">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249771" y="1577036"/>
            <a:ext cx="6674905" cy="523092"/>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（一）国外儿童心理学产生的思想基础</a:t>
            </a:r>
            <a:endParaRPr lang="en-US" altLang="zh-CN" dirty="0">
              <a:ea typeface="宋体" panose="02010600030101010101" pitchFamily="2" charset="-122"/>
            </a:endParaRPr>
          </a:p>
        </p:txBody>
      </p:sp>
      <p:sp>
        <p:nvSpPr>
          <p:cNvPr id="7" name="文本框 6">
            <a:extLst>
              <a:ext uri="{FF2B5EF4-FFF2-40B4-BE49-F238E27FC236}">
                <a16:creationId xmlns:a16="http://schemas.microsoft.com/office/drawing/2014/main" id="{1E77133C-8856-48D4-BCD5-6351DFA6B701}"/>
              </a:ext>
            </a:extLst>
          </p:cNvPr>
          <p:cNvSpPr txBox="1"/>
          <p:nvPr/>
        </p:nvSpPr>
        <p:spPr>
          <a:xfrm>
            <a:off x="421899" y="2221496"/>
            <a:ext cx="5390425" cy="3416320"/>
          </a:xfrm>
          <a:prstGeom prst="rect">
            <a:avLst/>
          </a:prstGeom>
          <a:noFill/>
        </p:spPr>
        <p:txBody>
          <a:bodyPr wrap="square" rtlCol="0">
            <a:spAutoFit/>
          </a:bodyPr>
          <a:lstStyle/>
          <a:p>
            <a:r>
              <a:rPr lang="zh-CN" altLang="en-US" sz="2400" dirty="0">
                <a:solidFill>
                  <a:schemeClr val="tx1">
                    <a:lumMod val="65000"/>
                    <a:lumOff val="35000"/>
                  </a:schemeClr>
                </a:solidFill>
                <a:latin typeface="宋体" panose="02010600030101010101" pitchFamily="2" charset="-122"/>
                <a:ea typeface="宋体" panose="02010600030101010101" pitchFamily="2" charset="-122"/>
              </a:rPr>
              <a:t>在</a:t>
            </a:r>
            <a:r>
              <a:rPr lang="en-US" altLang="zh-CN" sz="2400" dirty="0">
                <a:solidFill>
                  <a:schemeClr val="tx1">
                    <a:lumMod val="65000"/>
                    <a:lumOff val="35000"/>
                  </a:schemeClr>
                </a:solidFill>
                <a:latin typeface="宋体" panose="02010600030101010101" pitchFamily="2" charset="-122"/>
                <a:ea typeface="宋体" panose="02010600030101010101" pitchFamily="2" charset="-122"/>
              </a:rPr>
              <a:t>18 </a:t>
            </a:r>
            <a:r>
              <a:rPr lang="zh-CN" altLang="en-US" sz="2400" dirty="0">
                <a:solidFill>
                  <a:schemeClr val="tx1">
                    <a:lumMod val="65000"/>
                    <a:lumOff val="35000"/>
                  </a:schemeClr>
                </a:solidFill>
                <a:latin typeface="宋体" panose="02010600030101010101" pitchFamily="2" charset="-122"/>
                <a:ea typeface="宋体" panose="02010600030101010101" pitchFamily="2" charset="-122"/>
              </a:rPr>
              <a:t>世纪和</a:t>
            </a:r>
            <a:r>
              <a:rPr lang="en-US" altLang="zh-CN" sz="2400" dirty="0">
                <a:solidFill>
                  <a:schemeClr val="tx1">
                    <a:lumMod val="65000"/>
                    <a:lumOff val="35000"/>
                  </a:schemeClr>
                </a:solidFill>
                <a:latin typeface="宋体" panose="02010600030101010101" pitchFamily="2" charset="-122"/>
                <a:ea typeface="宋体" panose="02010600030101010101" pitchFamily="2" charset="-122"/>
              </a:rPr>
              <a:t>19 </a:t>
            </a:r>
            <a:r>
              <a:rPr lang="zh-CN" altLang="en-US" sz="2400" dirty="0">
                <a:solidFill>
                  <a:schemeClr val="tx1">
                    <a:lumMod val="65000"/>
                    <a:lumOff val="35000"/>
                  </a:schemeClr>
                </a:solidFill>
                <a:latin typeface="宋体" panose="02010600030101010101" pitchFamily="2" charset="-122"/>
                <a:ea typeface="宋体" panose="02010600030101010101" pitchFamily="2" charset="-122"/>
              </a:rPr>
              <a:t>世纪欧洲自然科学（尤其是物理学和生理学）快速发展的影响下，心理学家们开始尝试运用自然科学的实验的方法来研究心理学。</a:t>
            </a:r>
            <a:r>
              <a:rPr lang="en-US" altLang="zh-CN" sz="2400" dirty="0">
                <a:solidFill>
                  <a:schemeClr val="tx1">
                    <a:lumMod val="65000"/>
                    <a:lumOff val="35000"/>
                  </a:schemeClr>
                </a:solidFill>
                <a:latin typeface="宋体" panose="02010600030101010101" pitchFamily="2" charset="-122"/>
                <a:ea typeface="宋体" panose="02010600030101010101" pitchFamily="2" charset="-122"/>
              </a:rPr>
              <a:t>1879 </a:t>
            </a:r>
            <a:r>
              <a:rPr lang="zh-CN" altLang="en-US" sz="2400" dirty="0">
                <a:solidFill>
                  <a:schemeClr val="tx1">
                    <a:lumMod val="65000"/>
                    <a:lumOff val="35000"/>
                  </a:schemeClr>
                </a:solidFill>
                <a:latin typeface="宋体" panose="02010600030101010101" pitchFamily="2" charset="-122"/>
                <a:ea typeface="宋体" panose="02010600030101010101" pitchFamily="2" charset="-122"/>
              </a:rPr>
              <a:t>年，德国心理学家冯特在莱比锡大学建立了世界上第一个心理学实验室，这被公认为心理学独立的标志。科学心理学的诞生为儿童心理学的诞生奠定了心理学的思想基础。</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1" y="504662"/>
            <a:ext cx="8024186"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599" cap="small" dirty="0">
                <a:solidFill>
                  <a:schemeClr val="tx1">
                    <a:lumMod val="95000"/>
                    <a:lumOff val="5000"/>
                  </a:schemeClr>
                </a:solidFill>
                <a:latin typeface="黑体" panose="02010609060101010101" pitchFamily="49" charset="-122"/>
                <a:ea typeface="黑体" panose="02010609060101010101" pitchFamily="49" charset="-122"/>
              </a:rPr>
              <a:t>一、国外学前儿童心理学的历史发展</a:t>
            </a:r>
            <a:endParaRPr lang="en-US" sz="3599" cap="small"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18" name="Rectangle 30">
            <a:extLst>
              <a:ext uri="{FF2B5EF4-FFF2-40B4-BE49-F238E27FC236}">
                <a16:creationId xmlns:a16="http://schemas.microsoft.com/office/drawing/2014/main" id="{0384D176-0E1B-41A7-8FAC-8BF819E67033}"/>
              </a:ext>
            </a:extLst>
          </p:cNvPr>
          <p:cNvSpPr/>
          <p:nvPr/>
        </p:nvSpPr>
        <p:spPr>
          <a:xfrm>
            <a:off x="5891848" y="2705710"/>
            <a:ext cx="5708514" cy="3028340"/>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宋体" panose="02010600030101010101" pitchFamily="2" charset="-122"/>
              <a:ea typeface="宋体" panose="02010600030101010101" pitchFamily="2"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8441635" y="600817"/>
            <a:ext cx="3158727" cy="1999517"/>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45016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heel(1)">
                                      <p:cBhvr>
                                        <p:cTn id="10" dur="2000"/>
                                        <p:tgtEl>
                                          <p:spTgt spid="1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heel(1)">
                                      <p:cBhvr>
                                        <p:cTn id="16" dur="2000"/>
                                        <p:tgtEl>
                                          <p:spTgt spid="18"/>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heel(1)">
                                      <p:cBhvr>
                                        <p:cTn id="19" dur="2000"/>
                                        <p:tgtEl>
                                          <p:spTgt spid="19"/>
                                        </p:tgtEl>
                                      </p:cBhvr>
                                    </p:animEffect>
                                  </p:childTnLst>
                                </p:cTn>
                              </p:par>
                              <p:par>
                                <p:cTn id="20" presetID="21" presetClass="entr" presetSubtype="1"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13" grpId="0"/>
      <p:bldP spid="18"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06614856-2FF2-441B-AFB8-4622785A3F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50300"/>
            <a:ext cx="12192000" cy="1368490"/>
          </a:xfrm>
          <a:prstGeom prst="rect">
            <a:avLst/>
          </a:prstGeom>
        </p:spPr>
      </p:pic>
      <p:sp>
        <p:nvSpPr>
          <p:cNvPr id="6" name="文本框 5">
            <a:extLst>
              <a:ext uri="{FF2B5EF4-FFF2-40B4-BE49-F238E27FC236}">
                <a16:creationId xmlns:a16="http://schemas.microsoft.com/office/drawing/2014/main" id="{D80F2DDC-52BB-4EA0-84FA-BC80ABE393FC}"/>
              </a:ext>
            </a:extLst>
          </p:cNvPr>
          <p:cNvSpPr txBox="1"/>
          <p:nvPr/>
        </p:nvSpPr>
        <p:spPr>
          <a:xfrm>
            <a:off x="406190" y="327357"/>
            <a:ext cx="5981677" cy="523099"/>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（二）科学儿童心理学的诞生与发展</a:t>
            </a:r>
            <a:endParaRPr lang="en-US" altLang="zh-CN" dirty="0">
              <a:ea typeface="宋体" panose="02010600030101010101" pitchFamily="2" charset="-122"/>
            </a:endParaRPr>
          </a:p>
        </p:txBody>
      </p:sp>
      <p:sp>
        <p:nvSpPr>
          <p:cNvPr id="7" name="文本框 6">
            <a:extLst>
              <a:ext uri="{FF2B5EF4-FFF2-40B4-BE49-F238E27FC236}">
                <a16:creationId xmlns:a16="http://schemas.microsoft.com/office/drawing/2014/main" id="{1E77133C-8856-48D4-BCD5-6351DFA6B701}"/>
              </a:ext>
            </a:extLst>
          </p:cNvPr>
          <p:cNvSpPr txBox="1"/>
          <p:nvPr/>
        </p:nvSpPr>
        <p:spPr>
          <a:xfrm>
            <a:off x="576376" y="885722"/>
            <a:ext cx="5641305" cy="2861660"/>
          </a:xfrm>
          <a:prstGeom prst="rect">
            <a:avLst/>
          </a:prstGeom>
          <a:noFill/>
        </p:spPr>
        <p:txBody>
          <a:bodyPr wrap="square" rtlCol="0">
            <a:spAutoFit/>
          </a:bodyPr>
          <a:lstStyle/>
          <a:p>
            <a:r>
              <a:rPr lang="zh-CN" altLang="en-US" dirty="0">
                <a:solidFill>
                  <a:schemeClr val="tx1">
                    <a:lumMod val="65000"/>
                    <a:lumOff val="35000"/>
                  </a:schemeClr>
                </a:solidFill>
                <a:latin typeface="宋体" panose="02010600030101010101" pitchFamily="2" charset="-122"/>
                <a:ea typeface="宋体" panose="02010600030101010101" pitchFamily="2" charset="-122"/>
              </a:rPr>
              <a:t>德国生理学家和实验心理学家普莱尔对自己的孩子从出生到</a:t>
            </a:r>
            <a:r>
              <a:rPr lang="en-US" altLang="zh-CN" dirty="0">
                <a:solidFill>
                  <a:schemeClr val="tx1">
                    <a:lumMod val="65000"/>
                    <a:lumOff val="35000"/>
                  </a:schemeClr>
                </a:solidFill>
                <a:latin typeface="宋体" panose="02010600030101010101" pitchFamily="2" charset="-122"/>
                <a:ea typeface="宋体" panose="02010600030101010101" pitchFamily="2" charset="-122"/>
              </a:rPr>
              <a:t>3 </a:t>
            </a:r>
            <a:r>
              <a:rPr lang="zh-CN" altLang="en-US" dirty="0">
                <a:solidFill>
                  <a:schemeClr val="tx1">
                    <a:lumMod val="65000"/>
                    <a:lumOff val="35000"/>
                  </a:schemeClr>
                </a:solidFill>
                <a:latin typeface="宋体" panose="02010600030101010101" pitchFamily="2" charset="-122"/>
                <a:ea typeface="宋体" panose="02010600030101010101" pitchFamily="2" charset="-122"/>
              </a:rPr>
              <a:t>岁每天进行系统地观察，最后将观察结果整理成一部完整的儿童心理学著作</a:t>
            </a:r>
            <a:r>
              <a:rPr lang="en-US" altLang="zh-CN" dirty="0">
                <a:solidFill>
                  <a:schemeClr val="tx1">
                    <a:lumMod val="65000"/>
                    <a:lumOff val="35000"/>
                  </a:schemeClr>
                </a:solidFill>
                <a:latin typeface="宋体" panose="02010600030101010101" pitchFamily="2" charset="-122"/>
                <a:ea typeface="宋体" panose="02010600030101010101" pitchFamily="2" charset="-122"/>
              </a:rPr>
              <a:t>——《</a:t>
            </a:r>
            <a:r>
              <a:rPr lang="zh-CN" altLang="en-US" dirty="0">
                <a:solidFill>
                  <a:schemeClr val="tx1">
                    <a:lumMod val="65000"/>
                    <a:lumOff val="35000"/>
                  </a:schemeClr>
                </a:solidFill>
                <a:latin typeface="宋体" panose="02010600030101010101" pitchFamily="2" charset="-122"/>
                <a:ea typeface="宋体" panose="02010600030101010101" pitchFamily="2" charset="-122"/>
              </a:rPr>
              <a:t>儿童心理</a:t>
            </a:r>
            <a:r>
              <a:rPr lang="en-US" altLang="zh-CN" dirty="0">
                <a:solidFill>
                  <a:schemeClr val="tx1">
                    <a:lumMod val="65000"/>
                    <a:lumOff val="35000"/>
                  </a:schemeClr>
                </a:solidFill>
                <a:latin typeface="宋体" panose="02010600030101010101" pitchFamily="2" charset="-122"/>
                <a:ea typeface="宋体" panose="02010600030101010101" pitchFamily="2" charset="-122"/>
              </a:rPr>
              <a:t>》</a:t>
            </a:r>
            <a:r>
              <a:rPr lang="zh-CN" altLang="en-US" dirty="0">
                <a:solidFill>
                  <a:schemeClr val="tx1">
                    <a:lumMod val="65000"/>
                    <a:lumOff val="35000"/>
                  </a:schemeClr>
                </a:solidFill>
                <a:latin typeface="宋体" panose="02010600030101010101" pitchFamily="2" charset="-122"/>
                <a:ea typeface="宋体" panose="02010600030101010101" pitchFamily="2" charset="-122"/>
              </a:rPr>
              <a:t>并于</a:t>
            </a:r>
            <a:r>
              <a:rPr lang="en-US" altLang="zh-CN" dirty="0">
                <a:solidFill>
                  <a:schemeClr val="tx1">
                    <a:lumMod val="65000"/>
                    <a:lumOff val="35000"/>
                  </a:schemeClr>
                </a:solidFill>
                <a:latin typeface="宋体" panose="02010600030101010101" pitchFamily="2" charset="-122"/>
                <a:ea typeface="宋体" panose="02010600030101010101" pitchFamily="2" charset="-122"/>
              </a:rPr>
              <a:t>1882 </a:t>
            </a:r>
            <a:r>
              <a:rPr lang="zh-CN" altLang="en-US" dirty="0">
                <a:solidFill>
                  <a:schemeClr val="tx1">
                    <a:lumMod val="65000"/>
                    <a:lumOff val="35000"/>
                  </a:schemeClr>
                </a:solidFill>
                <a:latin typeface="宋体" panose="02010600030101010101" pitchFamily="2" charset="-122"/>
                <a:ea typeface="宋体" panose="02010600030101010101" pitchFamily="2" charset="-122"/>
              </a:rPr>
              <a:t>年出版。这本书的出版标志着科学儿童心理学的诞生。法国的心理学家比纳首创的用智力量表进行个体差异鉴定，美国儿科医生格塞尔提出的婴幼儿发育常模，行为主义心理学家代表人华生建立的儿童情绪条件反射理论以及瑞士儿童心理学家皮亚杰提出的著名的儿童认知发展阶段理论等，都对儿童心理学学科的形成和完善做出了贡献。</a:t>
            </a:r>
            <a:endParaRPr lang="zh-CN" altLang="en-US" sz="140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6584510" y="4037247"/>
            <a:ext cx="5510037" cy="953886"/>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（三）学前儿童发展心理学的形成与发展</a:t>
            </a:r>
            <a:endParaRPr lang="en-US" altLang="zh-CN" dirty="0">
              <a:ea typeface="宋体" panose="02010600030101010101" pitchFamily="2" charset="-122"/>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6584511" y="5015104"/>
            <a:ext cx="5343318" cy="923116"/>
          </a:xfrm>
          <a:prstGeom prst="rect">
            <a:avLst/>
          </a:prstGeom>
          <a:noFill/>
        </p:spPr>
        <p:txBody>
          <a:bodyPr wrap="square" rtlCol="0">
            <a:spAutoFit/>
          </a:bodyPr>
          <a:lstStyle/>
          <a:p>
            <a:r>
              <a:rPr lang="zh-CN" altLang="en-US" dirty="0">
                <a:solidFill>
                  <a:schemeClr val="tx1">
                    <a:lumMod val="65000"/>
                    <a:lumOff val="35000"/>
                  </a:schemeClr>
                </a:solidFill>
                <a:latin typeface="宋体" panose="02010600030101010101" pitchFamily="2" charset="-122"/>
                <a:ea typeface="宋体" panose="02010600030101010101" pitchFamily="2" charset="-122"/>
              </a:rPr>
              <a:t>我们也可以把</a:t>
            </a:r>
            <a:r>
              <a:rPr lang="en-US" altLang="zh-CN" dirty="0">
                <a:solidFill>
                  <a:schemeClr val="tx1">
                    <a:lumMod val="65000"/>
                    <a:lumOff val="35000"/>
                  </a:schemeClr>
                </a:solidFill>
                <a:latin typeface="宋体" panose="02010600030101010101" pitchFamily="2" charset="-122"/>
                <a:ea typeface="宋体" panose="02010600030101010101" pitchFamily="2" charset="-122"/>
              </a:rPr>
              <a:t>1882 </a:t>
            </a:r>
            <a:r>
              <a:rPr lang="zh-CN" altLang="en-US" dirty="0">
                <a:solidFill>
                  <a:schemeClr val="tx1">
                    <a:lumMod val="65000"/>
                    <a:lumOff val="35000"/>
                  </a:schemeClr>
                </a:solidFill>
                <a:latin typeface="宋体" panose="02010600030101010101" pitchFamily="2" charset="-122"/>
                <a:ea typeface="宋体" panose="02010600030101010101" pitchFamily="2" charset="-122"/>
              </a:rPr>
              <a:t>年普莱尔出版的</a:t>
            </a:r>
            <a:r>
              <a:rPr lang="en-US" altLang="zh-CN" dirty="0">
                <a:solidFill>
                  <a:schemeClr val="tx1">
                    <a:lumMod val="65000"/>
                    <a:lumOff val="35000"/>
                  </a:schemeClr>
                </a:solidFill>
                <a:latin typeface="宋体" panose="02010600030101010101" pitchFamily="2" charset="-122"/>
                <a:ea typeface="宋体" panose="02010600030101010101" pitchFamily="2" charset="-122"/>
              </a:rPr>
              <a:t>《</a:t>
            </a:r>
            <a:r>
              <a:rPr lang="zh-CN" altLang="en-US" dirty="0">
                <a:solidFill>
                  <a:schemeClr val="tx1">
                    <a:lumMod val="65000"/>
                    <a:lumOff val="35000"/>
                  </a:schemeClr>
                </a:solidFill>
                <a:latin typeface="宋体" panose="02010600030101010101" pitchFamily="2" charset="-122"/>
                <a:ea typeface="宋体" panose="02010600030101010101" pitchFamily="2" charset="-122"/>
              </a:rPr>
              <a:t>儿童心理</a:t>
            </a:r>
            <a:r>
              <a:rPr lang="en-US" altLang="zh-CN" dirty="0">
                <a:solidFill>
                  <a:schemeClr val="tx1">
                    <a:lumMod val="65000"/>
                    <a:lumOff val="35000"/>
                  </a:schemeClr>
                </a:solidFill>
                <a:latin typeface="宋体" panose="02010600030101010101" pitchFamily="2" charset="-122"/>
                <a:ea typeface="宋体" panose="02010600030101010101" pitchFamily="2" charset="-122"/>
              </a:rPr>
              <a:t>》</a:t>
            </a:r>
            <a:r>
              <a:rPr lang="zh-CN" altLang="en-US" dirty="0">
                <a:solidFill>
                  <a:schemeClr val="tx1">
                    <a:lumMod val="65000"/>
                    <a:lumOff val="35000"/>
                  </a:schemeClr>
                </a:solidFill>
                <a:latin typeface="宋体" panose="02010600030101010101" pitchFamily="2" charset="-122"/>
                <a:ea typeface="宋体" panose="02010600030101010101" pitchFamily="2" charset="-122"/>
              </a:rPr>
              <a:t>一书看成学前儿童心理学诞生的标志，把普莱尔看作学前儿童发展心理学的奠基人。</a:t>
            </a:r>
            <a:endParaRPr lang="zh-CN" altLang="en-US" sz="140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6" name="Rectangle 30">
            <a:extLst>
              <a:ext uri="{FF2B5EF4-FFF2-40B4-BE49-F238E27FC236}">
                <a16:creationId xmlns:a16="http://schemas.microsoft.com/office/drawing/2014/main" id="{980CB42D-E312-4F99-A9C3-E9F8AD4CAE9E}"/>
              </a:ext>
            </a:extLst>
          </p:cNvPr>
          <p:cNvSpPr/>
          <p:nvPr/>
        </p:nvSpPr>
        <p:spPr>
          <a:xfrm>
            <a:off x="802241" y="3837023"/>
            <a:ext cx="4709999" cy="2308221"/>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宋体" panose="02010600030101010101" pitchFamily="2" charset="-122"/>
              <a:ea typeface="宋体" panose="02010600030101010101" pitchFamily="2" charset="-122"/>
            </a:endParaRPr>
          </a:p>
        </p:txBody>
      </p:sp>
      <p:sp>
        <p:nvSpPr>
          <p:cNvPr id="17" name="Rectangle 30">
            <a:extLst>
              <a:ext uri="{FF2B5EF4-FFF2-40B4-BE49-F238E27FC236}">
                <a16:creationId xmlns:a16="http://schemas.microsoft.com/office/drawing/2014/main" id="{4306BC58-B0AB-4D89-89B6-C5AAD71B396B}"/>
              </a:ext>
            </a:extLst>
          </p:cNvPr>
          <p:cNvSpPr/>
          <p:nvPr/>
        </p:nvSpPr>
        <p:spPr>
          <a:xfrm>
            <a:off x="7058025" y="664744"/>
            <a:ext cx="4339396" cy="2630906"/>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49626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heel(1)">
                                      <p:cBhvr>
                                        <p:cTn id="16" dur="2000"/>
                                        <p:tgtEl>
                                          <p:spTgt spid="15"/>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heel(1)">
                                      <p:cBhvr>
                                        <p:cTn id="19" dur="2000"/>
                                        <p:tgtEl>
                                          <p:spTgt spid="16"/>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heel(1)">
                                      <p:cBhvr>
                                        <p:cTn id="22" dur="2000"/>
                                        <p:tgtEl>
                                          <p:spTgt spid="17"/>
                                        </p:tgtEl>
                                      </p:cBhvr>
                                    </p:animEffect>
                                  </p:childTnLst>
                                </p:cTn>
                              </p:par>
                              <p:par>
                                <p:cTn id="23" presetID="21" presetClass="entr" presetSubtype="1"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 grpId="0"/>
      <p:bldP spid="15" grpId="0"/>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9278BFB-717B-4B77-9B5F-82D4BDBA07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50300"/>
            <a:ext cx="12192000" cy="1368490"/>
          </a:xfrm>
          <a:prstGeom prst="rect">
            <a:avLst/>
          </a:prstGeom>
        </p:spPr>
      </p:pic>
      <p:sp>
        <p:nvSpPr>
          <p:cNvPr id="2" name="矩形: 圆角 1">
            <a:extLst>
              <a:ext uri="{FF2B5EF4-FFF2-40B4-BE49-F238E27FC236}">
                <a16:creationId xmlns:a16="http://schemas.microsoft.com/office/drawing/2014/main" id="{AC709684-93B5-4935-9B52-6B6424168C9F}"/>
              </a:ext>
            </a:extLst>
          </p:cNvPr>
          <p:cNvSpPr/>
          <p:nvPr/>
        </p:nvSpPr>
        <p:spPr>
          <a:xfrm>
            <a:off x="5543550" y="1251995"/>
            <a:ext cx="6381750" cy="61487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80F2DDC-52BB-4EA0-84FA-BC80ABE393FC}"/>
              </a:ext>
            </a:extLst>
          </p:cNvPr>
          <p:cNvSpPr txBox="1"/>
          <p:nvPr/>
        </p:nvSpPr>
        <p:spPr>
          <a:xfrm>
            <a:off x="5877798" y="2213111"/>
            <a:ext cx="5510037" cy="3107646"/>
          </a:xfrm>
          <a:prstGeom prst="rect">
            <a:avLst/>
          </a:prstGeom>
          <a:noFill/>
        </p:spPr>
        <p:txBody>
          <a:bodyPr wrap="square" rtlCol="0">
            <a:spAutoFit/>
          </a:bodyPr>
          <a:lstStyle/>
          <a:p>
            <a:r>
              <a:rPr lang="zh-CN" altLang="en-US" sz="2799" dirty="0">
                <a:solidFill>
                  <a:srgbClr val="00B0F0"/>
                </a:solidFill>
                <a:latin typeface="宋体" panose="02010600030101010101" pitchFamily="2" charset="-122"/>
                <a:ea typeface="宋体" panose="02010600030101010101" pitchFamily="2" charset="-122"/>
              </a:rPr>
              <a:t>虽然重视儿童心理研究的思想在我国源远流长，但是把儿童心理学作为科学进行研究却很晚。新中国成立以后，儿童心理学研究取得了很大进展，目前，我国已经出版了许多专门研究学前儿童心理发展的著作和教材。</a:t>
            </a:r>
            <a:endParaRPr lang="en-US" altLang="zh-CN" dirty="0">
              <a:solidFill>
                <a:srgbClr val="00B0F0"/>
              </a:solidFill>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601657" y="1251995"/>
            <a:ext cx="8024186" cy="49630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cap="small" dirty="0">
                <a:solidFill>
                  <a:schemeClr val="tx1">
                    <a:lumMod val="95000"/>
                    <a:lumOff val="5000"/>
                  </a:schemeClr>
                </a:solidFill>
                <a:latin typeface="黑体" panose="02010609060101010101" pitchFamily="49" charset="-122"/>
                <a:ea typeface="黑体" panose="02010609060101010101" pitchFamily="49" charset="-122"/>
              </a:rPr>
              <a:t>二、我国学前儿童心理学的历史发展</a:t>
            </a:r>
            <a:endParaRPr lang="en-US" sz="2800" cap="small"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18" name="Rectangle 30">
            <a:extLst>
              <a:ext uri="{FF2B5EF4-FFF2-40B4-BE49-F238E27FC236}">
                <a16:creationId xmlns:a16="http://schemas.microsoft.com/office/drawing/2014/main" id="{0384D176-0E1B-41A7-8FAC-8BF819E67033}"/>
              </a:ext>
            </a:extLst>
          </p:cNvPr>
          <p:cNvSpPr/>
          <p:nvPr/>
        </p:nvSpPr>
        <p:spPr>
          <a:xfrm>
            <a:off x="808991" y="2974737"/>
            <a:ext cx="4395281" cy="2782272"/>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宋体" panose="02010600030101010101" pitchFamily="2" charset="-122"/>
              <a:ea typeface="宋体" panose="02010600030101010101" pitchFamily="2" charset="-122"/>
            </a:endParaRPr>
          </a:p>
        </p:txBody>
      </p:sp>
      <p:sp>
        <p:nvSpPr>
          <p:cNvPr id="19" name="Rectangle 30">
            <a:extLst>
              <a:ext uri="{FF2B5EF4-FFF2-40B4-BE49-F238E27FC236}">
                <a16:creationId xmlns:a16="http://schemas.microsoft.com/office/drawing/2014/main" id="{F1449AA1-E90E-4B78-A0FF-4664FD766319}"/>
              </a:ext>
            </a:extLst>
          </p:cNvPr>
          <p:cNvSpPr/>
          <p:nvPr/>
        </p:nvSpPr>
        <p:spPr>
          <a:xfrm>
            <a:off x="808991" y="308470"/>
            <a:ext cx="4395281" cy="2402845"/>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宋体" panose="02010600030101010101" pitchFamily="2" charset="-122"/>
              <a:ea typeface="宋体" panose="02010600030101010101" pitchFamily="2" charset="-122"/>
            </a:endParaRPr>
          </a:p>
        </p:txBody>
      </p:sp>
      <p:sp>
        <p:nvSpPr>
          <p:cNvPr id="9" name="Freeform 53"/>
          <p:cNvSpPr/>
          <p:nvPr/>
        </p:nvSpPr>
        <p:spPr bwMode="auto">
          <a:xfrm>
            <a:off x="8757236" y="2985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91843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3" grpId="0"/>
      <p:bldP spid="18" grpId="0" animBg="1"/>
      <p:bldP spid="19"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宋体" panose="02010600030101010101" pitchFamily="2" charset="-122"/>
                <a:ea typeface="宋体" panose="02010600030101010101" pitchFamily="2" charset="-122"/>
                <a:cs typeface="+mn-cs"/>
              </a:rPr>
              <a:t>知识扩展</a:t>
            </a:r>
            <a:endParaRPr kumimoji="0" lang="en-US" sz="3999" b="0" i="0" u="none" strike="noStrike" kern="1200" cap="small" spc="0" normalizeH="0" baseline="0" noProof="0" dirty="0">
              <a:ln>
                <a:noFill/>
              </a:ln>
              <a:solidFill>
                <a:srgbClr val="5D9D2F"/>
              </a:solidFill>
              <a:effectLst/>
              <a:uLnTx/>
              <a:uFillTx/>
              <a:latin typeface="宋体" panose="02010600030101010101" pitchFamily="2" charset="-122"/>
              <a:ea typeface="宋体" panose="02010600030101010101" pitchFamily="2" charset="-122"/>
              <a:cs typeface="+mn-cs"/>
            </a:endParaRPr>
          </a:p>
        </p:txBody>
      </p:sp>
      <p:pic>
        <p:nvPicPr>
          <p:cNvPr id="2" name="概述">
            <a:hlinkClick r:id="" action="ppaction://media"/>
            <a:extLst>
              <a:ext uri="{FF2B5EF4-FFF2-40B4-BE49-F238E27FC236}">
                <a16:creationId xmlns:a16="http://schemas.microsoft.com/office/drawing/2014/main" id="{4308DE59-5FD9-4414-AEBA-C140FB3DE94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733549" y="1350555"/>
            <a:ext cx="8401051" cy="4654636"/>
          </a:xfrm>
          <a:prstGeom prst="rect">
            <a:avLst/>
          </a:prstGeom>
        </p:spPr>
      </p:pic>
    </p:spTree>
    <p:extLst>
      <p:ext uri="{BB962C8B-B14F-4D97-AF65-F5344CB8AC3E}">
        <p14:creationId xmlns:p14="http://schemas.microsoft.com/office/powerpoint/2010/main" val="21084279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76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396355"/>
            <a:ext cx="284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等线"/>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tint val="75000"/>
                </a:prstClr>
              </a:solidFill>
              <a:effectLst/>
              <a:uLnTx/>
              <a:uFillTx/>
              <a:latin typeface="等线"/>
              <a:ea typeface="+mn-ea"/>
              <a:cs typeface="+mn-cs"/>
            </a:endParaRPr>
          </a:p>
        </p:txBody>
      </p:sp>
      <p:sp>
        <p:nvSpPr>
          <p:cNvPr id="3" name="文本框 2"/>
          <p:cNvSpPr txBox="1"/>
          <p:nvPr/>
        </p:nvSpPr>
        <p:spPr>
          <a:xfrm>
            <a:off x="4447685" y="2211245"/>
            <a:ext cx="5779770" cy="13220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谢谢聆听！</a:t>
            </a:r>
          </a:p>
        </p:txBody>
      </p:sp>
    </p:spTree>
    <p:extLst>
      <p:ext uri="{BB962C8B-B14F-4D97-AF65-F5344CB8AC3E}">
        <p14:creationId xmlns:p14="http://schemas.microsoft.com/office/powerpoint/2010/main" val="3752235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5" name="Shape 18"/>
          <p:cNvSpPr/>
          <p:nvPr/>
        </p:nvSpPr>
        <p:spPr>
          <a:xfrm>
            <a:off x="4563623" y="2666108"/>
            <a:ext cx="4228119"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宋体" panose="02010600030101010101" pitchFamily="2" charset="-122"/>
              <a:ea typeface="宋体" panose="02010600030101010101" pitchFamily="2" charset="-122"/>
            </a:endParaRPr>
          </a:p>
        </p:txBody>
      </p:sp>
      <p:sp>
        <p:nvSpPr>
          <p:cNvPr id="16" name="Shape 18"/>
          <p:cNvSpPr/>
          <p:nvPr/>
        </p:nvSpPr>
        <p:spPr>
          <a:xfrm>
            <a:off x="4563623" y="1915160"/>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宋体" panose="02010600030101010101" pitchFamily="2" charset="-122"/>
              <a:ea typeface="宋体" panose="02010600030101010101" pitchFamily="2" charset="-122"/>
            </a:endParaRPr>
          </a:p>
        </p:txBody>
      </p:sp>
      <p:sp>
        <p:nvSpPr>
          <p:cNvPr id="10" name="Shape 18"/>
          <p:cNvSpPr/>
          <p:nvPr/>
        </p:nvSpPr>
        <p:spPr>
          <a:xfrm>
            <a:off x="4563624" y="1160859"/>
            <a:ext cx="4228121"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宋体" panose="02010600030101010101" pitchFamily="2" charset="-122"/>
              <a:ea typeface="宋体" panose="02010600030101010101" pitchFamily="2" charset="-122"/>
            </a:endParaRPr>
          </a:p>
        </p:txBody>
      </p:sp>
      <p:sp>
        <p:nvSpPr>
          <p:cNvPr id="35" name="矩形 34"/>
          <p:cNvSpPr/>
          <p:nvPr/>
        </p:nvSpPr>
        <p:spPr>
          <a:xfrm>
            <a:off x="2266014" y="1710079"/>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799" dirty="0">
                <a:solidFill>
                  <a:srgbClr val="519B5C"/>
                </a:solidFill>
                <a:latin typeface="宋体" panose="02010600030101010101" pitchFamily="2" charset="-122"/>
                <a:ea typeface="宋体" panose="02010600030101010101" pitchFamily="2" charset="-122"/>
              </a:rPr>
              <a:t>目录</a:t>
            </a:r>
            <a:r>
              <a:rPr kumimoji="1" lang="en-US" altLang="zh-CN" sz="4399" dirty="0">
                <a:solidFill>
                  <a:srgbClr val="519B5C"/>
                </a:solidFill>
                <a:latin typeface="宋体" panose="02010600030101010101" pitchFamily="2" charset="-122"/>
                <a:ea typeface="宋体" panose="02010600030101010101" pitchFamily="2" charset="-122"/>
              </a:rPr>
              <a:t>/</a:t>
            </a:r>
          </a:p>
          <a:p>
            <a:pPr algn="ctr"/>
            <a:r>
              <a:rPr kumimoji="1" lang="en-US" altLang="zh-CN" sz="2000" dirty="0">
                <a:solidFill>
                  <a:srgbClr val="519B5C"/>
                </a:solidFill>
                <a:latin typeface="宋体" panose="02010600030101010101" pitchFamily="2" charset="-122"/>
                <a:ea typeface="宋体" panose="02010600030101010101" pitchFamily="2" charset="-122"/>
              </a:rPr>
              <a:t>DIRECTORY</a:t>
            </a:r>
          </a:p>
        </p:txBody>
      </p:sp>
      <p:sp>
        <p:nvSpPr>
          <p:cNvPr id="37" name="文本框 3"/>
          <p:cNvSpPr txBox="1"/>
          <p:nvPr/>
        </p:nvSpPr>
        <p:spPr>
          <a:xfrm>
            <a:off x="3833817" y="1250561"/>
            <a:ext cx="5687729" cy="400110"/>
          </a:xfrm>
          <a:prstGeom prst="rect">
            <a:avLst/>
          </a:prstGeom>
          <a:noFill/>
          <a:ln w="38100">
            <a:noFill/>
          </a:ln>
        </p:spPr>
        <p:txBody>
          <a:bodyPr wrap="square" rtlCol="0">
            <a:spAutoFit/>
          </a:bodyPr>
          <a:lstStyle/>
          <a:p>
            <a:pPr algn="ctr"/>
            <a:r>
              <a:rPr kumimoji="1" lang="en-US" altLang="zh-CN" sz="2000" dirty="0">
                <a:solidFill>
                  <a:schemeClr val="bg1"/>
                </a:solidFill>
                <a:latin typeface="宋体" panose="02010600030101010101" pitchFamily="2" charset="-122"/>
                <a:ea typeface="宋体" panose="02010600030101010101" pitchFamily="2" charset="-122"/>
              </a:rPr>
              <a:t>1.</a:t>
            </a:r>
            <a:r>
              <a:rPr kumimoji="1" lang="zh-CN" altLang="en-US" sz="2000" dirty="0">
                <a:solidFill>
                  <a:schemeClr val="bg1"/>
                </a:solidFill>
                <a:latin typeface="宋体" panose="02010600030101010101" pitchFamily="2" charset="-122"/>
                <a:ea typeface="宋体" panose="02010600030101010101" pitchFamily="2" charset="-122"/>
              </a:rPr>
              <a:t>学前心理学的研究对象和内容</a:t>
            </a:r>
            <a:endParaRPr kumimoji="1" lang="zh-CN" altLang="en-US" sz="3200" dirty="0">
              <a:solidFill>
                <a:schemeClr val="bg1"/>
              </a:solidFill>
              <a:latin typeface="宋体" panose="02010600030101010101" pitchFamily="2" charset="-122"/>
              <a:ea typeface="宋体" panose="02010600030101010101" pitchFamily="2" charset="-122"/>
            </a:endParaRPr>
          </a:p>
        </p:txBody>
      </p:sp>
      <p:sp>
        <p:nvSpPr>
          <p:cNvPr id="54" name="文本框 4"/>
          <p:cNvSpPr txBox="1"/>
          <p:nvPr/>
        </p:nvSpPr>
        <p:spPr>
          <a:xfrm>
            <a:off x="4422821" y="1991373"/>
            <a:ext cx="4619504" cy="400110"/>
          </a:xfrm>
          <a:prstGeom prst="rect">
            <a:avLst/>
          </a:prstGeom>
          <a:noFill/>
          <a:ln w="38100">
            <a:noFill/>
          </a:ln>
        </p:spPr>
        <p:txBody>
          <a:bodyPr wrap="square" rtlCol="0">
            <a:spAutoFit/>
          </a:bodyPr>
          <a:lstStyle/>
          <a:p>
            <a:pPr algn="ctr"/>
            <a:r>
              <a:rPr kumimoji="1" lang="en-US" altLang="zh-CN" sz="2000" dirty="0">
                <a:solidFill>
                  <a:schemeClr val="bg1"/>
                </a:solidFill>
                <a:latin typeface="宋体" panose="02010600030101010101" pitchFamily="2" charset="-122"/>
                <a:ea typeface="宋体" panose="02010600030101010101" pitchFamily="2" charset="-122"/>
              </a:rPr>
              <a:t>2.</a:t>
            </a:r>
            <a:r>
              <a:rPr kumimoji="1" lang="zh-CN" altLang="en-US" sz="2000" dirty="0">
                <a:solidFill>
                  <a:schemeClr val="bg1"/>
                </a:solidFill>
                <a:latin typeface="宋体" panose="02010600030101010101" pitchFamily="2" charset="-122"/>
                <a:ea typeface="宋体" panose="02010600030101010101" pitchFamily="2" charset="-122"/>
              </a:rPr>
              <a:t>学前心理学研究的意义与方法</a:t>
            </a:r>
          </a:p>
        </p:txBody>
      </p:sp>
      <p:sp>
        <p:nvSpPr>
          <p:cNvPr id="55" name="文本框 7"/>
          <p:cNvSpPr txBox="1"/>
          <p:nvPr/>
        </p:nvSpPr>
        <p:spPr>
          <a:xfrm>
            <a:off x="4508730" y="2695629"/>
            <a:ext cx="4337901" cy="400110"/>
          </a:xfrm>
          <a:prstGeom prst="rect">
            <a:avLst/>
          </a:prstGeom>
          <a:noFill/>
          <a:ln w="38100">
            <a:noFill/>
          </a:ln>
        </p:spPr>
        <p:txBody>
          <a:bodyPr wrap="square" rtlCol="0">
            <a:spAutoFit/>
          </a:bodyPr>
          <a:lstStyle/>
          <a:p>
            <a:pPr algn="ctr"/>
            <a:r>
              <a:rPr kumimoji="1" lang="en-US" altLang="zh-CN" sz="2000" dirty="0">
                <a:solidFill>
                  <a:schemeClr val="bg1"/>
                </a:solidFill>
                <a:latin typeface="宋体" panose="02010600030101010101" pitchFamily="2" charset="-122"/>
                <a:ea typeface="宋体" panose="02010600030101010101" pitchFamily="2" charset="-122"/>
              </a:rPr>
              <a:t>3.</a:t>
            </a:r>
            <a:r>
              <a:rPr kumimoji="1" lang="zh-CN" altLang="en-US" sz="2000" dirty="0">
                <a:solidFill>
                  <a:schemeClr val="bg1"/>
                </a:solidFill>
                <a:latin typeface="宋体" panose="02010600030101010101" pitchFamily="2" charset="-122"/>
                <a:ea typeface="宋体" panose="02010600030101010101" pitchFamily="2" charset="-122"/>
              </a:rPr>
              <a:t>学前心理学的历史演变</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250"/>
                                            <p:tgtEl>
                                              <p:spTgt spid="55"/>
                                            </p:tgtEl>
                                          </p:cBhvr>
                                        </p:animEffect>
                                        <p:anim calcmode="lin" valueType="num">
                                          <p:cBhvr>
                                            <p:cTn id="48" dur="250" fill="hold"/>
                                            <p:tgtEl>
                                              <p:spTgt spid="55"/>
                                            </p:tgtEl>
                                            <p:attrNameLst>
                                              <p:attrName>ppt_x</p:attrName>
                                            </p:attrNameLst>
                                          </p:cBhvr>
                                          <p:tavLst>
                                            <p:tav tm="0">
                                              <p:val>
                                                <p:strVal val="#ppt_x"/>
                                              </p:val>
                                            </p:tav>
                                            <p:tav tm="100000">
                                              <p:val>
                                                <p:strVal val="#ppt_x"/>
                                              </p:val>
                                            </p:tav>
                                          </p:tavLst>
                                        </p:anim>
                                        <p:anim calcmode="lin" valueType="num">
                                          <p:cBhvr>
                                            <p:cTn id="49" dur="250" fill="hold"/>
                                            <p:tgtEl>
                                              <p:spTgt spid="55"/>
                                            </p:tgtEl>
                                            <p:attrNameLst>
                                              <p:attrName>ppt_y</p:attrName>
                                            </p:attrNameLst>
                                          </p:cBhvr>
                                          <p:tavLst>
                                            <p:tav tm="0">
                                              <p:val>
                                                <p:strVal val="#ppt_y+.1"/>
                                              </p:val>
                                            </p:tav>
                                            <p:tav tm="100000">
                                              <p:val>
                                                <p:strVal val="#ppt_y"/>
                                              </p:val>
                                            </p:tav>
                                          </p:tavLst>
                                        </p:anim>
                                      </p:childTnLst>
                                    </p:cTn>
                                  </p:par>
                                </p:childTnLst>
                              </p:cTn>
                            </p:par>
                            <p:par>
                              <p:cTn id="50" fill="hold">
                                <p:stCondLst>
                                  <p:cond delay="3750"/>
                                </p:stCondLst>
                                <p:childTnLst>
                                  <p:par>
                                    <p:cTn id="51" presetID="2" presetClass="entr" presetSubtype="9" fill="hold" nodeType="afterEffect" p14:presetBounceEnd="50000">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14:bounceEnd="50000">
                                          <p:cBhvr additive="base">
                                            <p:cTn id="53"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3" fill="hold" nodeType="withEffect" p14:presetBounceEnd="50000">
                                      <p:stCondLst>
                                        <p:cond delay="250"/>
                                      </p:stCondLst>
                                      <p:childTnLst>
                                        <p:set>
                                          <p:cBhvr>
                                            <p:cTn id="56" dur="1" fill="hold">
                                              <p:stCondLst>
                                                <p:cond delay="0"/>
                                              </p:stCondLst>
                                            </p:cTn>
                                            <p:tgtEl>
                                              <p:spTgt spid="18"/>
                                            </p:tgtEl>
                                            <p:attrNameLst>
                                              <p:attrName>style.visibility</p:attrName>
                                            </p:attrNameLst>
                                          </p:cBhvr>
                                          <p:to>
                                            <p:strVal val="visible"/>
                                          </p:to>
                                        </p:set>
                                        <p:anim calcmode="lin" valueType="num" p14:bounceEnd="50000">
                                          <p:cBhvr additive="base">
                                            <p:cTn id="57"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58" dur="500" fill="hold"/>
                                            <p:tgtEl>
                                              <p:spTgt spid="18"/>
                                            </p:tgtEl>
                                            <p:attrNameLst>
                                              <p:attrName>ppt_y</p:attrName>
                                            </p:attrNameLst>
                                          </p:cBhvr>
                                          <p:tavLst>
                                            <p:tav tm="0">
                                              <p:val>
                                                <p:strVal val="0-#ppt_h/2"/>
                                              </p:val>
                                            </p:tav>
                                            <p:tav tm="100000">
                                              <p:val>
                                                <p:strVal val="#ppt_y"/>
                                              </p:val>
                                            </p:tav>
                                          </p:tavLst>
                                        </p:anim>
                                      </p:childTnLst>
                                    </p:cTn>
                                  </p:par>
                                  <p:par>
                                    <p:cTn id="59" presetID="2" presetClass="entr" presetSubtype="6" fill="hold" nodeType="withEffect" p14:presetBounceEnd="50000">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14:bounceEnd="50000">
                                          <p:cBhvr additive="base">
                                            <p:cTn id="61"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62" dur="500" fill="hold"/>
                                            <p:tgtEl>
                                              <p:spTgt spid="13"/>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14:presetBounceEnd="50000">
                                      <p:stCondLst>
                                        <p:cond delay="250"/>
                                      </p:stCondLst>
                                      <p:childTnLst>
                                        <p:set>
                                          <p:cBhvr>
                                            <p:cTn id="64" dur="1" fill="hold">
                                              <p:stCondLst>
                                                <p:cond delay="0"/>
                                              </p:stCondLst>
                                            </p:cTn>
                                            <p:tgtEl>
                                              <p:spTgt spid="19"/>
                                            </p:tgtEl>
                                            <p:attrNameLst>
                                              <p:attrName>style.visibility</p:attrName>
                                            </p:attrNameLst>
                                          </p:cBhvr>
                                          <p:to>
                                            <p:strVal val="visible"/>
                                          </p:to>
                                        </p:set>
                                        <p:anim calcmode="lin" valueType="num" p14:bounceEnd="50000">
                                          <p:cBhvr additive="base">
                                            <p:cTn id="65"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0" grpId="0" animBg="1"/>
          <p:bldP spid="35" grpId="0"/>
          <p:bldP spid="37" grpId="0"/>
          <p:bldP spid="54" grpId="0"/>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250"/>
                                            <p:tgtEl>
                                              <p:spTgt spid="55"/>
                                            </p:tgtEl>
                                          </p:cBhvr>
                                        </p:animEffect>
                                        <p:anim calcmode="lin" valueType="num">
                                          <p:cBhvr>
                                            <p:cTn id="48" dur="250" fill="hold"/>
                                            <p:tgtEl>
                                              <p:spTgt spid="55"/>
                                            </p:tgtEl>
                                            <p:attrNameLst>
                                              <p:attrName>ppt_x</p:attrName>
                                            </p:attrNameLst>
                                          </p:cBhvr>
                                          <p:tavLst>
                                            <p:tav tm="0">
                                              <p:val>
                                                <p:strVal val="#ppt_x"/>
                                              </p:val>
                                            </p:tav>
                                            <p:tav tm="100000">
                                              <p:val>
                                                <p:strVal val="#ppt_x"/>
                                              </p:val>
                                            </p:tav>
                                          </p:tavLst>
                                        </p:anim>
                                        <p:anim calcmode="lin" valueType="num">
                                          <p:cBhvr>
                                            <p:cTn id="49" dur="250" fill="hold"/>
                                            <p:tgtEl>
                                              <p:spTgt spid="55"/>
                                            </p:tgtEl>
                                            <p:attrNameLst>
                                              <p:attrName>ppt_y</p:attrName>
                                            </p:attrNameLst>
                                          </p:cBhvr>
                                          <p:tavLst>
                                            <p:tav tm="0">
                                              <p:val>
                                                <p:strVal val="#ppt_y+.1"/>
                                              </p:val>
                                            </p:tav>
                                            <p:tav tm="100000">
                                              <p:val>
                                                <p:strVal val="#ppt_y"/>
                                              </p:val>
                                            </p:tav>
                                          </p:tavLst>
                                        </p:anim>
                                      </p:childTnLst>
                                    </p:cTn>
                                  </p:par>
                                </p:childTnLst>
                              </p:cTn>
                            </p:par>
                            <p:par>
                              <p:cTn id="50" fill="hold">
                                <p:stCondLst>
                                  <p:cond delay="3750"/>
                                </p:stCondLst>
                                <p:childTnLst>
                                  <p:par>
                                    <p:cTn id="51" presetID="2" presetClass="entr" presetSubtype="9"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0-#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3" fill="hold" nodeType="withEffect">
                                      <p:stCondLst>
                                        <p:cond delay="25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1+#ppt_w/2"/>
                                              </p:val>
                                            </p:tav>
                                            <p:tav tm="100000">
                                              <p:val>
                                                <p:strVal val="#ppt_x"/>
                                              </p:val>
                                            </p:tav>
                                          </p:tavLst>
                                        </p:anim>
                                        <p:anim calcmode="lin" valueType="num">
                                          <p:cBhvr additive="base">
                                            <p:cTn id="58" dur="500" fill="hold"/>
                                            <p:tgtEl>
                                              <p:spTgt spid="18"/>
                                            </p:tgtEl>
                                            <p:attrNameLst>
                                              <p:attrName>ppt_y</p:attrName>
                                            </p:attrNameLst>
                                          </p:cBhvr>
                                          <p:tavLst>
                                            <p:tav tm="0">
                                              <p:val>
                                                <p:strVal val="0-#ppt_h/2"/>
                                              </p:val>
                                            </p:tav>
                                            <p:tav tm="100000">
                                              <p:val>
                                                <p:strVal val="#ppt_y"/>
                                              </p:val>
                                            </p:tav>
                                          </p:tavLst>
                                        </p:anim>
                                      </p:childTnLst>
                                    </p:cTn>
                                  </p:par>
                                  <p:par>
                                    <p:cTn id="59" presetID="2" presetClass="entr" presetSubtype="6" fill="hold"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1+#ppt_w/2"/>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25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0-#ppt_w/2"/>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0" grpId="0" animBg="1"/>
          <p:bldP spid="35" grpId="0"/>
          <p:bldP spid="37" grpId="0"/>
          <p:bldP spid="54" grpId="0"/>
          <p:bldP spid="5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宋体" panose="02010600030101010101" pitchFamily="2" charset="-122"/>
                <a:ea typeface="宋体" panose="02010600030101010101" pitchFamily="2" charset="-122"/>
                <a:cs typeface="+mn-cs"/>
              </a:rPr>
              <a:t>内容结构图</a:t>
            </a:r>
            <a:endParaRPr kumimoji="0" lang="en-US" sz="3999" b="0" i="0" u="none" strike="noStrike" kern="1200" cap="small" spc="0" normalizeH="0" baseline="0" noProof="0" dirty="0">
              <a:ln>
                <a:noFill/>
              </a:ln>
              <a:solidFill>
                <a:srgbClr val="5D9D2F"/>
              </a:solidFill>
              <a:effectLst/>
              <a:uLnTx/>
              <a:uFillTx/>
              <a:latin typeface="宋体" panose="02010600030101010101" pitchFamily="2" charset="-122"/>
              <a:ea typeface="宋体" panose="02010600030101010101" pitchFamily="2" charset="-122"/>
              <a:cs typeface="+mn-cs"/>
            </a:endParaRPr>
          </a:p>
        </p:txBody>
      </p:sp>
      <p:graphicFrame>
        <p:nvGraphicFramePr>
          <p:cNvPr id="5" name="图示 4">
            <a:extLst>
              <a:ext uri="{FF2B5EF4-FFF2-40B4-BE49-F238E27FC236}">
                <a16:creationId xmlns:a16="http://schemas.microsoft.com/office/drawing/2014/main" id="{8EE591FB-2E53-4B88-83ED-F292C2B69674}"/>
              </a:ext>
            </a:extLst>
          </p:cNvPr>
          <p:cNvGraphicFramePr/>
          <p:nvPr>
            <p:extLst>
              <p:ext uri="{D42A27DB-BD31-4B8C-83A1-F6EECF244321}">
                <p14:modId xmlns:p14="http://schemas.microsoft.com/office/powerpoint/2010/main" val="2666031373"/>
              </p:ext>
            </p:extLst>
          </p:nvPr>
        </p:nvGraphicFramePr>
        <p:xfrm>
          <a:off x="1092622" y="1497947"/>
          <a:ext cx="10309401" cy="4496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2576208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5029998"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宋体" panose="02010600030101010101" pitchFamily="2" charset="-122"/>
              <a:ea typeface="宋体" panose="02010600030101010101" pitchFamily="2" charset="-122"/>
            </a:endParaRPr>
          </a:p>
        </p:txBody>
      </p:sp>
      <p:sp>
        <p:nvSpPr>
          <p:cNvPr id="19" name="矩形 18"/>
          <p:cNvSpPr/>
          <p:nvPr/>
        </p:nvSpPr>
        <p:spPr>
          <a:xfrm>
            <a:off x="5029999"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宋体" panose="02010600030101010101" pitchFamily="2" charset="-122"/>
                <a:ea typeface="宋体" panose="02010600030101010101" pitchFamily="2" charset="-122"/>
              </a:rPr>
              <a:t>第一节</a:t>
            </a:r>
            <a:endParaRPr lang="zh-CN" altLang="en-US" sz="3599" dirty="0">
              <a:solidFill>
                <a:schemeClr val="bg1"/>
              </a:solidFill>
              <a:latin typeface="宋体" panose="02010600030101010101" pitchFamily="2" charset="-122"/>
              <a:ea typeface="宋体" panose="02010600030101010101" pitchFamily="2" charset="-122"/>
            </a:endParaRPr>
          </a:p>
        </p:txBody>
      </p:sp>
      <p:sp>
        <p:nvSpPr>
          <p:cNvPr id="21" name="矩形 20"/>
          <p:cNvSpPr/>
          <p:nvPr/>
        </p:nvSpPr>
        <p:spPr>
          <a:xfrm>
            <a:off x="4097805" y="2128302"/>
            <a:ext cx="4697635" cy="1446215"/>
          </a:xfrm>
          <a:prstGeom prst="rect">
            <a:avLst/>
          </a:prstGeom>
        </p:spPr>
        <p:txBody>
          <a:bodyPr wrap="none">
            <a:spAutoFit/>
          </a:bodyPr>
          <a:lstStyle/>
          <a:p>
            <a:r>
              <a:rPr kumimoji="1" lang="zh-CN" altLang="en-US" sz="4399" dirty="0">
                <a:solidFill>
                  <a:srgbClr val="699E56"/>
                </a:solidFill>
                <a:latin typeface="宋体" panose="02010600030101010101" pitchFamily="2" charset="-122"/>
                <a:ea typeface="宋体" panose="02010600030101010101" pitchFamily="2" charset="-122"/>
              </a:rPr>
              <a:t> 学前心理学的</a:t>
            </a:r>
            <a:endParaRPr kumimoji="1" lang="en-US" altLang="zh-CN" sz="4399" dirty="0">
              <a:solidFill>
                <a:srgbClr val="699E56"/>
              </a:solidFill>
              <a:latin typeface="宋体" panose="02010600030101010101" pitchFamily="2" charset="-122"/>
              <a:ea typeface="宋体" panose="02010600030101010101" pitchFamily="2" charset="-122"/>
            </a:endParaRPr>
          </a:p>
          <a:p>
            <a:r>
              <a:rPr kumimoji="1" lang="zh-CN" altLang="en-US" sz="4399" dirty="0">
                <a:solidFill>
                  <a:srgbClr val="699E56"/>
                </a:solidFill>
                <a:latin typeface="宋体" panose="02010600030101010101" pitchFamily="2" charset="-122"/>
                <a:ea typeface="宋体" panose="02010600030101010101" pitchFamily="2" charset="-122"/>
              </a:rPr>
              <a:t>研究对象和内容　</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C1582FA-5EFB-40AF-A8CC-AA164BE85A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5030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586544" y="3044076"/>
            <a:ext cx="4811710" cy="2922404"/>
          </a:xfrm>
          <a:prstGeom prst="rect">
            <a:avLst/>
          </a:prstGeom>
          <a:blipFill dpi="0" rotWithShape="1">
            <a:blip r:embed="rId3"/>
            <a:srcRect/>
            <a:tile tx="0" ty="0" sx="30000" sy="30000" flip="none" algn="ctr"/>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5" name="Copyright Notice">
            <a:extLst>
              <a:ext uri="{FF2B5EF4-FFF2-40B4-BE49-F238E27FC236}">
                <a16:creationId xmlns:a16="http://schemas.microsoft.com/office/drawing/2014/main" id="{5901034E-5E58-4C27-BB6D-66EA5883FA4D}"/>
              </a:ext>
            </a:extLst>
          </p:cNvPr>
          <p:cNvSpPr>
            <a:spLocks/>
          </p:cNvSpPr>
          <p:nvPr/>
        </p:nvSpPr>
        <p:spPr bwMode="auto">
          <a:xfrm>
            <a:off x="249772" y="315414"/>
            <a:ext cx="5846228"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599" cap="small" dirty="0">
                <a:solidFill>
                  <a:schemeClr val="tx1">
                    <a:lumMod val="95000"/>
                    <a:lumOff val="5000"/>
                  </a:schemeClr>
                </a:solidFill>
                <a:latin typeface="黑体" panose="02010609060101010101" pitchFamily="49" charset="-122"/>
                <a:ea typeface="黑体" panose="02010609060101010101" pitchFamily="49" charset="-122"/>
              </a:rPr>
              <a:t>一、学前心理学的研究对象</a:t>
            </a:r>
            <a:endParaRPr lang="en-US" sz="3599" cap="small"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6" name="文本框 5">
            <a:extLst>
              <a:ext uri="{FF2B5EF4-FFF2-40B4-BE49-F238E27FC236}">
                <a16:creationId xmlns:a16="http://schemas.microsoft.com/office/drawing/2014/main" id="{D80F2DDC-52BB-4EA0-84FA-BC80ABE393FC}"/>
              </a:ext>
            </a:extLst>
          </p:cNvPr>
          <p:cNvSpPr txBox="1"/>
          <p:nvPr/>
        </p:nvSpPr>
        <p:spPr>
          <a:xfrm>
            <a:off x="408831" y="1035346"/>
            <a:ext cx="5510037" cy="2000419"/>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（一）什么是心理学</a:t>
            </a:r>
          </a:p>
          <a:p>
            <a:endParaRPr lang="en-US" altLang="zh-CN" dirty="0">
              <a:ea typeface="宋体" panose="02010600030101010101" pitchFamily="2" charset="-122"/>
            </a:endParaRPr>
          </a:p>
          <a:p>
            <a:r>
              <a:rPr lang="en-US" altLang="zh-CN" sz="2000" dirty="0">
                <a:solidFill>
                  <a:srgbClr val="00B0F0"/>
                </a:solidFill>
                <a:latin typeface="宋体" panose="02010600030101010101" pitchFamily="2" charset="-122"/>
                <a:ea typeface="宋体" panose="02010600030101010101" pitchFamily="2" charset="-122"/>
              </a:rPr>
              <a:t>1. </a:t>
            </a:r>
            <a:r>
              <a:rPr lang="zh-CN" altLang="en-US" sz="2000" dirty="0">
                <a:solidFill>
                  <a:srgbClr val="00B0F0"/>
                </a:solidFill>
                <a:latin typeface="宋体" panose="02010600030101010101" pitchFamily="2" charset="-122"/>
                <a:ea typeface="宋体" panose="02010600030101010101" pitchFamily="2" charset="-122"/>
              </a:rPr>
              <a:t>心理学是研究人的心理现象的科学心理学是一门研究人的心理现象及其发生发展规律的科学，是研究人自身的科学。</a:t>
            </a:r>
          </a:p>
          <a:p>
            <a:endParaRPr lang="en-US" altLang="zh-CN" dirty="0">
              <a:solidFill>
                <a:srgbClr val="00B0F0"/>
              </a:solidFill>
              <a:latin typeface="宋体" panose="02010600030101010101" pitchFamily="2" charset="-122"/>
              <a:ea typeface="宋体" panose="02010600030101010101" pitchFamily="2" charset="-122"/>
            </a:endParaRPr>
          </a:p>
        </p:txBody>
      </p:sp>
      <p:sp>
        <p:nvSpPr>
          <p:cNvPr id="7" name="矩形 6"/>
          <p:cNvSpPr/>
          <p:nvPr/>
        </p:nvSpPr>
        <p:spPr>
          <a:xfrm>
            <a:off x="6096000" y="1664928"/>
            <a:ext cx="6096000" cy="3477875"/>
          </a:xfrm>
          <a:prstGeom prst="rect">
            <a:avLst/>
          </a:prstGeom>
        </p:spPr>
        <p:txBody>
          <a:bodyPr>
            <a:spAutoFit/>
          </a:bodyPr>
          <a:lstStyle/>
          <a:p>
            <a:r>
              <a:rPr lang="en-US" altLang="zh-CN" sz="2000" dirty="0">
                <a:solidFill>
                  <a:srgbClr val="00B0F0"/>
                </a:solidFill>
                <a:latin typeface="宋体" panose="02010600030101010101" pitchFamily="2" charset="-122"/>
                <a:ea typeface="宋体" panose="02010600030101010101" pitchFamily="2" charset="-122"/>
              </a:rPr>
              <a:t>2. </a:t>
            </a:r>
            <a:r>
              <a:rPr lang="zh-CN" altLang="en-US" sz="2000" dirty="0">
                <a:solidFill>
                  <a:srgbClr val="00B0F0"/>
                </a:solidFill>
                <a:latin typeface="宋体" panose="02010600030101010101" pitchFamily="2" charset="-122"/>
                <a:ea typeface="宋体" panose="02010600030101010101" pitchFamily="2" charset="-122"/>
              </a:rPr>
              <a:t>心理现象</a:t>
            </a:r>
          </a:p>
          <a:p>
            <a:r>
              <a:rPr lang="zh-CN" altLang="en-US" sz="2000" dirty="0">
                <a:solidFill>
                  <a:srgbClr val="00B0F0"/>
                </a:solidFill>
                <a:latin typeface="宋体" panose="02010600030101010101" pitchFamily="2" charset="-122"/>
                <a:ea typeface="宋体" panose="02010600030101010101" pitchFamily="2" charset="-122"/>
              </a:rPr>
              <a:t>心理现象是人类最普遍、最熟悉，也是宇宙间最复杂、最深奥的现象。</a:t>
            </a:r>
          </a:p>
          <a:p>
            <a:endParaRPr lang="en-US" altLang="zh-CN" sz="2000" dirty="0">
              <a:solidFill>
                <a:schemeClr val="tx1">
                  <a:lumMod val="65000"/>
                  <a:lumOff val="35000"/>
                </a:schemeClr>
              </a:solidFill>
              <a:latin typeface="宋体" panose="02010600030101010101" pitchFamily="2" charset="-122"/>
              <a:ea typeface="宋体" panose="02010600030101010101" pitchFamily="2" charset="-122"/>
            </a:endParaRPr>
          </a:p>
          <a:p>
            <a:r>
              <a:rPr lang="zh-CN" altLang="en-US" sz="2000" dirty="0">
                <a:solidFill>
                  <a:schemeClr val="tx1">
                    <a:lumMod val="65000"/>
                    <a:lumOff val="35000"/>
                  </a:schemeClr>
                </a:solidFill>
                <a:latin typeface="宋体" panose="02010600030101010101" pitchFamily="2" charset="-122"/>
                <a:ea typeface="宋体" panose="02010600030101010101" pitchFamily="2" charset="-122"/>
              </a:rPr>
              <a:t>（</a:t>
            </a:r>
            <a:r>
              <a:rPr lang="en-US" altLang="zh-CN" sz="2000" dirty="0">
                <a:solidFill>
                  <a:schemeClr val="tx1">
                    <a:lumMod val="65000"/>
                    <a:lumOff val="35000"/>
                  </a:schemeClr>
                </a:solidFill>
                <a:latin typeface="宋体" panose="02010600030101010101" pitchFamily="2" charset="-122"/>
                <a:ea typeface="宋体" panose="02010600030101010101" pitchFamily="2" charset="-122"/>
              </a:rPr>
              <a:t>1</a:t>
            </a:r>
            <a:r>
              <a:rPr lang="zh-CN" altLang="en-US" sz="2000" dirty="0">
                <a:solidFill>
                  <a:schemeClr val="tx1">
                    <a:lumMod val="65000"/>
                    <a:lumOff val="35000"/>
                  </a:schemeClr>
                </a:solidFill>
                <a:latin typeface="宋体" panose="02010600030101010101" pitchFamily="2" charset="-122"/>
                <a:ea typeface="宋体" panose="02010600030101010101" pitchFamily="2" charset="-122"/>
              </a:rPr>
              <a:t>）心理过程</a:t>
            </a:r>
          </a:p>
          <a:p>
            <a:r>
              <a:rPr lang="zh-CN" altLang="en-US" sz="2000" dirty="0">
                <a:solidFill>
                  <a:schemeClr val="tx1">
                    <a:lumMod val="65000"/>
                    <a:lumOff val="35000"/>
                  </a:schemeClr>
                </a:solidFill>
                <a:latin typeface="宋体" panose="02010600030101010101" pitchFamily="2" charset="-122"/>
                <a:ea typeface="宋体" panose="02010600030101010101" pitchFamily="2" charset="-122"/>
              </a:rPr>
              <a:t>心理过程是指一个人心理变化的动态过程。</a:t>
            </a:r>
          </a:p>
          <a:p>
            <a:r>
              <a:rPr lang="zh-CN" altLang="en-US" sz="2000" dirty="0">
                <a:solidFill>
                  <a:schemeClr val="tx1">
                    <a:lumMod val="65000"/>
                    <a:lumOff val="35000"/>
                  </a:schemeClr>
                </a:solidFill>
                <a:latin typeface="宋体" panose="02010600030101010101" pitchFamily="2" charset="-122"/>
                <a:ea typeface="宋体" panose="02010600030101010101" pitchFamily="2" charset="-122"/>
              </a:rPr>
              <a:t>（</a:t>
            </a:r>
            <a:r>
              <a:rPr lang="en-US" altLang="zh-CN" sz="2000" dirty="0">
                <a:solidFill>
                  <a:schemeClr val="tx1">
                    <a:lumMod val="65000"/>
                    <a:lumOff val="35000"/>
                  </a:schemeClr>
                </a:solidFill>
                <a:latin typeface="宋体" panose="02010600030101010101" pitchFamily="2" charset="-122"/>
                <a:ea typeface="宋体" panose="02010600030101010101" pitchFamily="2" charset="-122"/>
              </a:rPr>
              <a:t>2</a:t>
            </a:r>
            <a:r>
              <a:rPr lang="zh-CN" altLang="en-US" sz="2000" dirty="0">
                <a:solidFill>
                  <a:schemeClr val="tx1">
                    <a:lumMod val="65000"/>
                    <a:lumOff val="35000"/>
                  </a:schemeClr>
                </a:solidFill>
                <a:latin typeface="宋体" panose="02010600030101010101" pitchFamily="2" charset="-122"/>
                <a:ea typeface="宋体" panose="02010600030101010101" pitchFamily="2" charset="-122"/>
              </a:rPr>
              <a:t>）个性心理</a:t>
            </a:r>
          </a:p>
          <a:p>
            <a:r>
              <a:rPr lang="zh-CN" altLang="en-US" sz="2000" dirty="0">
                <a:solidFill>
                  <a:schemeClr val="tx1">
                    <a:lumMod val="65000"/>
                    <a:lumOff val="35000"/>
                  </a:schemeClr>
                </a:solidFill>
                <a:latin typeface="宋体" panose="02010600030101010101" pitchFamily="2" charset="-122"/>
                <a:ea typeface="宋体" panose="02010600030101010101" pitchFamily="2" charset="-122"/>
              </a:rPr>
              <a:t>个性心理简称个性或人格，是指一个人在社会实践中形成的相对稳定的带有倾向性的各种心理特征的总和，包括个性倾向性、个性心理特征和自我意识三个子系统。</a:t>
            </a:r>
          </a:p>
        </p:txBody>
      </p:sp>
      <p:cxnSp>
        <p:nvCxnSpPr>
          <p:cNvPr id="11" name="直接连接符 10"/>
          <p:cNvCxnSpPr/>
          <p:nvPr/>
        </p:nvCxnSpPr>
        <p:spPr>
          <a:xfrm flipH="1">
            <a:off x="5810250" y="1362075"/>
            <a:ext cx="28575" cy="4953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3678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7992DE87-28D0-4730-A09D-B6275CF309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5030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908511" y="2158051"/>
            <a:ext cx="4811710" cy="2922404"/>
          </a:xfrm>
          <a:prstGeom prst="rect">
            <a:avLst/>
          </a:prstGeom>
          <a:blipFill dpi="0" rotWithShape="1">
            <a:blip r:embed="rId3"/>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6735021" y="2091096"/>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6" name="文本框 5">
            <a:extLst>
              <a:ext uri="{FF2B5EF4-FFF2-40B4-BE49-F238E27FC236}">
                <a16:creationId xmlns:a16="http://schemas.microsoft.com/office/drawing/2014/main" id="{D80F2DDC-52BB-4EA0-84FA-BC80ABE393FC}"/>
              </a:ext>
            </a:extLst>
          </p:cNvPr>
          <p:cNvSpPr txBox="1"/>
          <p:nvPr/>
        </p:nvSpPr>
        <p:spPr>
          <a:xfrm>
            <a:off x="408831" y="330428"/>
            <a:ext cx="5510037" cy="523099"/>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（二）什么是学前心理学</a:t>
            </a:r>
            <a:endParaRPr lang="en-US" altLang="zh-CN" dirty="0">
              <a:ea typeface="宋体" panose="02010600030101010101" pitchFamily="2" charset="-122"/>
            </a:endParaRPr>
          </a:p>
        </p:txBody>
      </p:sp>
      <p:sp>
        <p:nvSpPr>
          <p:cNvPr id="7" name="文本框 6">
            <a:extLst>
              <a:ext uri="{FF2B5EF4-FFF2-40B4-BE49-F238E27FC236}">
                <a16:creationId xmlns:a16="http://schemas.microsoft.com/office/drawing/2014/main" id="{1E77133C-8856-48D4-BCD5-6351DFA6B701}"/>
              </a:ext>
            </a:extLst>
          </p:cNvPr>
          <p:cNvSpPr txBox="1"/>
          <p:nvPr/>
        </p:nvSpPr>
        <p:spPr>
          <a:xfrm>
            <a:off x="277563" y="1200562"/>
            <a:ext cx="5641305" cy="1661608"/>
          </a:xfrm>
          <a:prstGeom prst="rect">
            <a:avLst/>
          </a:prstGeom>
          <a:noFill/>
        </p:spPr>
        <p:txBody>
          <a:bodyPr wrap="square" rtlCol="0">
            <a:spAutoFit/>
          </a:bodyPr>
          <a:lstStyle/>
          <a:p>
            <a:r>
              <a:rPr lang="en-US" altLang="zh-CN" sz="2400" dirty="0">
                <a:solidFill>
                  <a:srgbClr val="00B0F0"/>
                </a:solidFill>
                <a:latin typeface="宋体" panose="02010600030101010101" pitchFamily="2" charset="-122"/>
                <a:ea typeface="宋体" panose="02010600030101010101" pitchFamily="2" charset="-122"/>
              </a:rPr>
              <a:t>1. </a:t>
            </a:r>
            <a:r>
              <a:rPr lang="zh-CN" altLang="en-US" sz="2400" dirty="0">
                <a:solidFill>
                  <a:srgbClr val="00B0F0"/>
                </a:solidFill>
                <a:latin typeface="宋体" panose="02010600030101010101" pitchFamily="2" charset="-122"/>
                <a:ea typeface="宋体" panose="02010600030101010101" pitchFamily="2" charset="-122"/>
              </a:rPr>
              <a:t>学前心理学是心理学的一个分支学科儿童心理学是心理学的一</a:t>
            </a:r>
          </a:p>
          <a:p>
            <a:r>
              <a:rPr lang="zh-CN" altLang="en-US" dirty="0">
                <a:solidFill>
                  <a:schemeClr val="tx1">
                    <a:lumMod val="65000"/>
                    <a:lumOff val="35000"/>
                  </a:schemeClr>
                </a:solidFill>
                <a:latin typeface="宋体" panose="02010600030101010101" pitchFamily="2" charset="-122"/>
                <a:ea typeface="宋体" panose="02010600030101010101" pitchFamily="2" charset="-122"/>
              </a:rPr>
              <a:t>个分支，学前心理学又是儿童心理学的一个分支，它以发展心理学和教育心理学为基本理论来研究学前期儿童这个特定年龄阶段的心理学问题。</a:t>
            </a:r>
          </a:p>
        </p:txBody>
      </p:sp>
      <p:sp>
        <p:nvSpPr>
          <p:cNvPr id="11" name="文本框 10">
            <a:extLst>
              <a:ext uri="{FF2B5EF4-FFF2-40B4-BE49-F238E27FC236}">
                <a16:creationId xmlns:a16="http://schemas.microsoft.com/office/drawing/2014/main" id="{CAE8BD08-FF65-4000-A764-8A595DFC8907}"/>
              </a:ext>
            </a:extLst>
          </p:cNvPr>
          <p:cNvSpPr txBox="1"/>
          <p:nvPr/>
        </p:nvSpPr>
        <p:spPr>
          <a:xfrm>
            <a:off x="277563" y="3072996"/>
            <a:ext cx="5641305" cy="2031325"/>
          </a:xfrm>
          <a:prstGeom prst="rect">
            <a:avLst/>
          </a:prstGeom>
          <a:noFill/>
        </p:spPr>
        <p:txBody>
          <a:bodyPr wrap="square" rtlCol="0">
            <a:spAutoFit/>
          </a:bodyPr>
          <a:lstStyle/>
          <a:p>
            <a:r>
              <a:rPr lang="en-US" altLang="zh-CN" sz="2400" dirty="0">
                <a:solidFill>
                  <a:srgbClr val="00B0F0"/>
                </a:solidFill>
                <a:latin typeface="宋体" panose="02010600030101010101" pitchFamily="2" charset="-122"/>
                <a:ea typeface="宋体" panose="02010600030101010101" pitchFamily="2" charset="-122"/>
              </a:rPr>
              <a:t>2. </a:t>
            </a:r>
            <a:r>
              <a:rPr lang="zh-CN" altLang="en-US" sz="2400" dirty="0">
                <a:solidFill>
                  <a:srgbClr val="00B0F0"/>
                </a:solidFill>
                <a:latin typeface="宋体" panose="02010600030101010101" pitchFamily="2" charset="-122"/>
                <a:ea typeface="宋体" panose="02010600030101010101" pitchFamily="2" charset="-122"/>
              </a:rPr>
              <a:t>学前心理学是研究学前期（</a:t>
            </a:r>
            <a:r>
              <a:rPr lang="en-US" altLang="zh-CN" sz="2400" dirty="0">
                <a:solidFill>
                  <a:srgbClr val="00B0F0"/>
                </a:solidFill>
                <a:latin typeface="宋体" panose="02010600030101010101" pitchFamily="2" charset="-122"/>
                <a:ea typeface="宋体" panose="02010600030101010101" pitchFamily="2" charset="-122"/>
              </a:rPr>
              <a:t>0 </a:t>
            </a:r>
            <a:r>
              <a:rPr lang="zh-CN" altLang="en-US" sz="2400" dirty="0">
                <a:solidFill>
                  <a:srgbClr val="00B0F0"/>
                </a:solidFill>
                <a:latin typeface="宋体" panose="02010600030101010101" pitchFamily="2" charset="-122"/>
                <a:ea typeface="宋体" panose="02010600030101010101" pitchFamily="2" charset="-122"/>
              </a:rPr>
              <a:t>～ </a:t>
            </a:r>
            <a:r>
              <a:rPr lang="en-US" altLang="zh-CN" sz="2400" dirty="0">
                <a:solidFill>
                  <a:srgbClr val="00B0F0"/>
                </a:solidFill>
                <a:latin typeface="宋体" panose="02010600030101010101" pitchFamily="2" charset="-122"/>
                <a:ea typeface="宋体" panose="02010600030101010101" pitchFamily="2" charset="-122"/>
              </a:rPr>
              <a:t>6 </a:t>
            </a:r>
            <a:r>
              <a:rPr lang="zh-CN" altLang="en-US" sz="2400" dirty="0">
                <a:solidFill>
                  <a:srgbClr val="00B0F0"/>
                </a:solidFill>
                <a:latin typeface="宋体" panose="02010600030101010101" pitchFamily="2" charset="-122"/>
                <a:ea typeface="宋体" panose="02010600030101010101" pitchFamily="2" charset="-122"/>
              </a:rPr>
              <a:t>岁）儿童心理发生发展特点及其规律的科学</a:t>
            </a:r>
          </a:p>
          <a:p>
            <a:r>
              <a:rPr lang="zh-CN" altLang="en-US" dirty="0">
                <a:solidFill>
                  <a:schemeClr val="tx1">
                    <a:lumMod val="65000"/>
                    <a:lumOff val="35000"/>
                  </a:schemeClr>
                </a:solidFill>
                <a:latin typeface="宋体" panose="02010600030101010101" pitchFamily="2" charset="-122"/>
                <a:ea typeface="宋体" panose="02010600030101010101" pitchFamily="2" charset="-122"/>
              </a:rPr>
              <a:t>一般情况下我们把正式入小学之前的儿童统称为学前儿童。学前心理学的研究对象是</a:t>
            </a:r>
            <a:r>
              <a:rPr lang="en-US" altLang="zh-CN" dirty="0">
                <a:solidFill>
                  <a:schemeClr val="tx1">
                    <a:lumMod val="65000"/>
                    <a:lumOff val="35000"/>
                  </a:schemeClr>
                </a:solidFill>
                <a:latin typeface="宋体" panose="02010600030101010101" pitchFamily="2" charset="-122"/>
                <a:ea typeface="宋体" panose="02010600030101010101" pitchFamily="2" charset="-122"/>
              </a:rPr>
              <a:t>0 </a:t>
            </a:r>
            <a:r>
              <a:rPr lang="zh-CN" altLang="en-US" dirty="0">
                <a:solidFill>
                  <a:schemeClr val="tx1">
                    <a:lumMod val="65000"/>
                    <a:lumOff val="35000"/>
                  </a:schemeClr>
                </a:solidFill>
                <a:latin typeface="宋体" panose="02010600030101010101" pitchFamily="2" charset="-122"/>
                <a:ea typeface="宋体" panose="02010600030101010101" pitchFamily="2" charset="-122"/>
              </a:rPr>
              <a:t>～ </a:t>
            </a:r>
            <a:r>
              <a:rPr lang="en-US" altLang="zh-CN" dirty="0">
                <a:solidFill>
                  <a:schemeClr val="tx1">
                    <a:lumMod val="65000"/>
                    <a:lumOff val="35000"/>
                  </a:schemeClr>
                </a:solidFill>
                <a:latin typeface="宋体" panose="02010600030101010101" pitchFamily="2" charset="-122"/>
                <a:ea typeface="宋体" panose="02010600030101010101" pitchFamily="2" charset="-122"/>
              </a:rPr>
              <a:t>6 </a:t>
            </a:r>
            <a:r>
              <a:rPr lang="zh-CN" altLang="en-US" dirty="0">
                <a:solidFill>
                  <a:schemeClr val="tx1">
                    <a:lumMod val="65000"/>
                    <a:lumOff val="35000"/>
                  </a:schemeClr>
                </a:solidFill>
                <a:latin typeface="宋体" panose="02010600030101010101" pitchFamily="2" charset="-122"/>
                <a:ea typeface="宋体" panose="02010600030101010101" pitchFamily="2" charset="-122"/>
              </a:rPr>
              <a:t>岁这个年龄范围内的儿童心理的发生发展特点及具规律。</a:t>
            </a:r>
          </a:p>
        </p:txBody>
      </p:sp>
      <p:sp>
        <p:nvSpPr>
          <p:cNvPr id="12" name="文本框 11">
            <a:extLst>
              <a:ext uri="{FF2B5EF4-FFF2-40B4-BE49-F238E27FC236}">
                <a16:creationId xmlns:a16="http://schemas.microsoft.com/office/drawing/2014/main" id="{CF4B776C-1F8A-4C61-AC40-D2CA1A604CDD}"/>
              </a:ext>
            </a:extLst>
          </p:cNvPr>
          <p:cNvSpPr txBox="1"/>
          <p:nvPr/>
        </p:nvSpPr>
        <p:spPr>
          <a:xfrm>
            <a:off x="277562" y="5147411"/>
            <a:ext cx="5641305" cy="461558"/>
          </a:xfrm>
          <a:prstGeom prst="rect">
            <a:avLst/>
          </a:prstGeom>
          <a:noFill/>
        </p:spPr>
        <p:txBody>
          <a:bodyPr wrap="square" rtlCol="0">
            <a:spAutoFit/>
          </a:bodyPr>
          <a:lstStyle/>
          <a:p>
            <a:r>
              <a:rPr lang="en-US" altLang="zh-CN" sz="2400" dirty="0">
                <a:solidFill>
                  <a:srgbClr val="00B0F0"/>
                </a:solidFill>
                <a:latin typeface="宋体" panose="02010600030101010101" pitchFamily="2" charset="-122"/>
                <a:ea typeface="宋体" panose="02010600030101010101" pitchFamily="2" charset="-122"/>
              </a:rPr>
              <a:t>3. </a:t>
            </a:r>
            <a:r>
              <a:rPr lang="zh-CN" altLang="en-US" sz="2400" dirty="0">
                <a:solidFill>
                  <a:srgbClr val="00B0F0"/>
                </a:solidFill>
                <a:latin typeface="宋体" panose="02010600030101010101" pitchFamily="2" charset="-122"/>
                <a:ea typeface="宋体" panose="02010600030101010101" pitchFamily="2" charset="-122"/>
              </a:rPr>
              <a:t>儿童心理发展阶段的年龄划分</a:t>
            </a:r>
            <a:endParaRPr lang="zh-CN" altLang="en-US"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3" name="矩形 12"/>
          <p:cNvSpPr/>
          <p:nvPr/>
        </p:nvSpPr>
        <p:spPr>
          <a:xfrm>
            <a:off x="11472030" y="27740"/>
            <a:ext cx="717767" cy="1354217"/>
          </a:xfrm>
          <a:prstGeom prst="rect">
            <a:avLst/>
          </a:prstGeom>
          <a:solidFill>
            <a:srgbClr val="FFE463"/>
          </a:solidFill>
          <a:ln w="12700" cap="flat" cmpd="sng" algn="ctr">
            <a:no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defTabSz="456565"/>
            <a:endParaRPr lang="zh-CN" altLang="en-US" sz="3200">
              <a:solidFill>
                <a:srgbClr val="FFFFFF"/>
              </a:solidFill>
              <a:ea typeface="宋体" panose="02010600030101010101" pitchFamily="2" charset="-122"/>
            </a:endParaRPr>
          </a:p>
        </p:txBody>
      </p:sp>
      <p:sp>
        <p:nvSpPr>
          <p:cNvPr id="14" name="文本框 20"/>
          <p:cNvSpPr txBox="1"/>
          <p:nvPr/>
        </p:nvSpPr>
        <p:spPr>
          <a:xfrm>
            <a:off x="9136776" y="394449"/>
            <a:ext cx="2165268" cy="620800"/>
          </a:xfrm>
          <a:prstGeom prst="rect">
            <a:avLst/>
          </a:prstGeom>
          <a:noFill/>
        </p:spPr>
        <p:txBody>
          <a:bodyPr wrap="square" lIns="90000" tIns="46800" rIns="90000" bIns="46800" rtlCol="0" anchor="ctr" anchorCtr="0">
            <a:normAutofit fontScale="75000" lnSpcReduction="20000"/>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defTabSz="456565"/>
            <a:r>
              <a:rPr lang="en-US" altLang="zh-CN" sz="5400" dirty="0">
                <a:solidFill>
                  <a:srgbClr val="F7E366"/>
                </a:solidFill>
                <a:ea typeface="宋体" panose="02010600030101010101" pitchFamily="2" charset="-122"/>
              </a:rPr>
              <a:t>LOREM</a:t>
            </a:r>
          </a:p>
        </p:txBody>
      </p:sp>
      <p:sp>
        <p:nvSpPr>
          <p:cNvPr id="15" name="矩形 2"/>
          <p:cNvSpPr/>
          <p:nvPr/>
        </p:nvSpPr>
        <p:spPr>
          <a:xfrm rot="1927188">
            <a:off x="-83889" y="341537"/>
            <a:ext cx="722900" cy="189563"/>
          </a:xfrm>
          <a:custGeom>
            <a:avLst/>
            <a:gdLst>
              <a:gd name="connsiteX0" fmla="*/ 0 w 858741"/>
              <a:gd name="connsiteY0" fmla="*/ 0 h 166978"/>
              <a:gd name="connsiteX1" fmla="*/ 858741 w 858741"/>
              <a:gd name="connsiteY1" fmla="*/ 0 h 166978"/>
              <a:gd name="connsiteX2" fmla="*/ 858741 w 858741"/>
              <a:gd name="connsiteY2" fmla="*/ 166978 h 166978"/>
              <a:gd name="connsiteX3" fmla="*/ 0 w 858741"/>
              <a:gd name="connsiteY3" fmla="*/ 166978 h 166978"/>
              <a:gd name="connsiteX4" fmla="*/ 0 w 858741"/>
              <a:gd name="connsiteY4" fmla="*/ 0 h 166978"/>
              <a:gd name="connsiteX0-1" fmla="*/ 0 w 858741"/>
              <a:gd name="connsiteY0-2" fmla="*/ 0 h 172063"/>
              <a:gd name="connsiteX1-3" fmla="*/ 858741 w 858741"/>
              <a:gd name="connsiteY1-4" fmla="*/ 0 h 172063"/>
              <a:gd name="connsiteX2-5" fmla="*/ 858741 w 858741"/>
              <a:gd name="connsiteY2-6" fmla="*/ 166978 h 172063"/>
              <a:gd name="connsiteX3-7" fmla="*/ 187964 w 858741"/>
              <a:gd name="connsiteY3-8" fmla="*/ 172063 h 172063"/>
              <a:gd name="connsiteX4-9" fmla="*/ 0 w 858741"/>
              <a:gd name="connsiteY4-10" fmla="*/ 0 h 172063"/>
              <a:gd name="connsiteX0-11" fmla="*/ 0 w 858741"/>
              <a:gd name="connsiteY0-12" fmla="*/ 0 h 185100"/>
              <a:gd name="connsiteX1-13" fmla="*/ 858741 w 858741"/>
              <a:gd name="connsiteY1-14" fmla="*/ 0 h 185100"/>
              <a:gd name="connsiteX2-15" fmla="*/ 858741 w 858741"/>
              <a:gd name="connsiteY2-16" fmla="*/ 166978 h 185100"/>
              <a:gd name="connsiteX3-17" fmla="*/ 166822 w 858741"/>
              <a:gd name="connsiteY3-18" fmla="*/ 185100 h 185100"/>
              <a:gd name="connsiteX4-19" fmla="*/ 0 w 858741"/>
              <a:gd name="connsiteY4-20" fmla="*/ 0 h 185100"/>
              <a:gd name="connsiteX0-21" fmla="*/ 0 w 785510"/>
              <a:gd name="connsiteY0-22" fmla="*/ 0 h 188546"/>
              <a:gd name="connsiteX1-23" fmla="*/ 785510 w 785510"/>
              <a:gd name="connsiteY1-24" fmla="*/ 3446 h 188546"/>
              <a:gd name="connsiteX2-25" fmla="*/ 785510 w 785510"/>
              <a:gd name="connsiteY2-26" fmla="*/ 170424 h 188546"/>
              <a:gd name="connsiteX3-27" fmla="*/ 93591 w 785510"/>
              <a:gd name="connsiteY3-28" fmla="*/ 188546 h 188546"/>
              <a:gd name="connsiteX4-29" fmla="*/ 0 w 785510"/>
              <a:gd name="connsiteY4-30" fmla="*/ 0 h 188546"/>
              <a:gd name="connsiteX0-31" fmla="*/ 0 w 787699"/>
              <a:gd name="connsiteY0-32" fmla="*/ 3396 h 185100"/>
              <a:gd name="connsiteX1-33" fmla="*/ 787699 w 787699"/>
              <a:gd name="connsiteY1-34" fmla="*/ 0 h 185100"/>
              <a:gd name="connsiteX2-35" fmla="*/ 787699 w 787699"/>
              <a:gd name="connsiteY2-36" fmla="*/ 166978 h 185100"/>
              <a:gd name="connsiteX3-37" fmla="*/ 95780 w 787699"/>
              <a:gd name="connsiteY3-38" fmla="*/ 185100 h 185100"/>
              <a:gd name="connsiteX4-39" fmla="*/ 0 w 787699"/>
              <a:gd name="connsiteY4-40" fmla="*/ 3396 h 185100"/>
              <a:gd name="connsiteX0-41" fmla="*/ 0 w 807473"/>
              <a:gd name="connsiteY0-42" fmla="*/ 11311 h 185100"/>
              <a:gd name="connsiteX1-43" fmla="*/ 807473 w 807473"/>
              <a:gd name="connsiteY1-44" fmla="*/ 0 h 185100"/>
              <a:gd name="connsiteX2-45" fmla="*/ 807473 w 807473"/>
              <a:gd name="connsiteY2-46" fmla="*/ 166978 h 185100"/>
              <a:gd name="connsiteX3-47" fmla="*/ 115554 w 807473"/>
              <a:gd name="connsiteY3-48" fmla="*/ 185100 h 185100"/>
              <a:gd name="connsiteX4-49" fmla="*/ 0 w 807473"/>
              <a:gd name="connsiteY4-50" fmla="*/ 11311 h 185100"/>
              <a:gd name="connsiteX0-51" fmla="*/ 0 w 807473"/>
              <a:gd name="connsiteY0-52" fmla="*/ 11311 h 186525"/>
              <a:gd name="connsiteX1-53" fmla="*/ 807473 w 807473"/>
              <a:gd name="connsiteY1-54" fmla="*/ 0 h 186525"/>
              <a:gd name="connsiteX2-55" fmla="*/ 807473 w 807473"/>
              <a:gd name="connsiteY2-56" fmla="*/ 166978 h 186525"/>
              <a:gd name="connsiteX3-57" fmla="*/ 109701 w 807473"/>
              <a:gd name="connsiteY3-58" fmla="*/ 186525 h 186525"/>
              <a:gd name="connsiteX4-59" fmla="*/ 0 w 807473"/>
              <a:gd name="connsiteY4-60" fmla="*/ 11311 h 1865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7473" h="186525">
                <a:moveTo>
                  <a:pt x="0" y="11311"/>
                </a:moveTo>
                <a:lnTo>
                  <a:pt x="807473" y="0"/>
                </a:lnTo>
                <a:lnTo>
                  <a:pt x="807473" y="166978"/>
                </a:lnTo>
                <a:lnTo>
                  <a:pt x="109701" y="186525"/>
                </a:lnTo>
                <a:lnTo>
                  <a:pt x="0" y="11311"/>
                </a:lnTo>
                <a:close/>
              </a:path>
            </a:pathLst>
          </a:custGeom>
          <a:solidFill>
            <a:srgbClr val="FFE463"/>
          </a:solidFill>
          <a:ln w="12700" cap="flat" cmpd="sng" algn="ctr">
            <a:no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defTabSz="456565">
              <a:lnSpc>
                <a:spcPct val="130000"/>
              </a:lnSpc>
            </a:pPr>
            <a:endParaRPr lang="zh-CN" altLang="en-US" sz="3200">
              <a:solidFill>
                <a:srgbClr val="FFFFFF"/>
              </a:solidFill>
              <a:ea typeface="宋体" panose="02010600030101010101" pitchFamily="2" charset="-122"/>
            </a:endParaRPr>
          </a:p>
        </p:txBody>
      </p:sp>
      <p:sp>
        <p:nvSpPr>
          <p:cNvPr id="16" name="等腰三角形 15"/>
          <p:cNvSpPr/>
          <p:nvPr/>
        </p:nvSpPr>
        <p:spPr>
          <a:xfrm rot="5400000">
            <a:off x="-51844" y="454065"/>
            <a:ext cx="736735" cy="635116"/>
          </a:xfrm>
          <a:prstGeom prst="triangle">
            <a:avLst/>
          </a:prstGeom>
          <a:solidFill>
            <a:srgbClr val="FFE463"/>
          </a:solidFill>
          <a:ln w="12700" cap="flat" cmpd="sng" algn="ctr">
            <a:no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defTabSz="456565">
              <a:lnSpc>
                <a:spcPct val="130000"/>
              </a:lnSpc>
            </a:pPr>
            <a:endParaRPr lang="zh-CN" altLang="en-US" sz="3200">
              <a:solidFill>
                <a:srgbClr val="FFFFFF"/>
              </a:solidFill>
              <a:ea typeface="宋体" panose="02010600030101010101" pitchFamily="2" charset="-122"/>
            </a:endParaRPr>
          </a:p>
        </p:txBody>
      </p:sp>
    </p:spTree>
    <p:extLst>
      <p:ext uri="{BB962C8B-B14F-4D97-AF65-F5344CB8AC3E}">
        <p14:creationId xmlns:p14="http://schemas.microsoft.com/office/powerpoint/2010/main" val="1996782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P spid="11" grpId="0"/>
      <p:bldP spid="12" grpId="0"/>
      <p:bldP spid="13" grpId="0" animBg="1"/>
      <p:bldP spid="14" grpId="0"/>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72735D6-D0B1-4E5B-A89E-C009F845B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5030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296025" y="625058"/>
            <a:ext cx="5476875" cy="3261172"/>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
        <p:nvSpPr>
          <p:cNvPr id="6" name="文本框 5">
            <a:extLst>
              <a:ext uri="{FF2B5EF4-FFF2-40B4-BE49-F238E27FC236}">
                <a16:creationId xmlns:a16="http://schemas.microsoft.com/office/drawing/2014/main" id="{D80F2DDC-52BB-4EA0-84FA-BC80ABE393FC}"/>
              </a:ext>
            </a:extLst>
          </p:cNvPr>
          <p:cNvSpPr txBox="1"/>
          <p:nvPr/>
        </p:nvSpPr>
        <p:spPr>
          <a:xfrm>
            <a:off x="343196" y="1402120"/>
            <a:ext cx="5510037" cy="953886"/>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（一）研究学前儿童各种心理过程的发生和发展趋势</a:t>
            </a:r>
            <a:endParaRPr lang="en-US" altLang="zh-CN" dirty="0">
              <a:ea typeface="宋体" panose="02010600030101010101" pitchFamily="2" charset="-122"/>
            </a:endParaRPr>
          </a:p>
        </p:txBody>
      </p:sp>
      <p:sp>
        <p:nvSpPr>
          <p:cNvPr id="7" name="文本框 6">
            <a:extLst>
              <a:ext uri="{FF2B5EF4-FFF2-40B4-BE49-F238E27FC236}">
                <a16:creationId xmlns:a16="http://schemas.microsoft.com/office/drawing/2014/main" id="{1E77133C-8856-48D4-BCD5-6351DFA6B701}"/>
              </a:ext>
            </a:extLst>
          </p:cNvPr>
          <p:cNvSpPr txBox="1"/>
          <p:nvPr/>
        </p:nvSpPr>
        <p:spPr>
          <a:xfrm>
            <a:off x="277561" y="2456806"/>
            <a:ext cx="5641305" cy="1476986"/>
          </a:xfrm>
          <a:prstGeom prst="rect">
            <a:avLst/>
          </a:prstGeom>
          <a:noFill/>
        </p:spPr>
        <p:txBody>
          <a:bodyPr wrap="square" rtlCol="0">
            <a:spAutoFit/>
          </a:bodyPr>
          <a:lstStyle/>
          <a:p>
            <a:r>
              <a:rPr lang="zh-CN" altLang="en-US" dirty="0">
                <a:solidFill>
                  <a:schemeClr val="tx1">
                    <a:lumMod val="65000"/>
                    <a:lumOff val="35000"/>
                  </a:schemeClr>
                </a:solidFill>
                <a:latin typeface="宋体" panose="02010600030101010101" pitchFamily="2" charset="-122"/>
                <a:ea typeface="宋体" panose="02010600030101010101" pitchFamily="2" charset="-122"/>
              </a:rPr>
              <a:t>心理发展具有一定的方向性和顺序性，既不能逾越，也不会逆向发展，其过程都是从简单、具体、被动、零乱，朝着较复杂、抽象、主动和成体系的方向发展。探讨学前儿童各种心理过程中带有规律性的发生发展趋势也是学前儿童心理学的重要研究内容。</a:t>
            </a:r>
            <a:endParaRPr lang="zh-CN" altLang="en-US" sz="140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2" y="315414"/>
            <a:ext cx="5846228" cy="61928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599" cap="small" dirty="0">
                <a:solidFill>
                  <a:schemeClr val="tx1">
                    <a:lumMod val="95000"/>
                    <a:lumOff val="5000"/>
                  </a:schemeClr>
                </a:solidFill>
                <a:latin typeface="黑体" panose="02010609060101010101" pitchFamily="49" charset="-122"/>
                <a:ea typeface="黑体" panose="02010609060101010101" pitchFamily="49" charset="-122"/>
              </a:rPr>
              <a:t>二、学前心理学的研究内容</a:t>
            </a:r>
            <a:endParaRPr lang="en-US" sz="3599" cap="small" dirty="0">
              <a:solidFill>
                <a:schemeClr val="tx1">
                  <a:lumMod val="95000"/>
                  <a:lumOff val="5000"/>
                </a:schemeClr>
              </a:solidFill>
              <a:latin typeface="黑体" panose="02010609060101010101" pitchFamily="49" charset="-122"/>
              <a:ea typeface="黑体" panose="02010609060101010101" pitchFamily="49"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flipH="1">
            <a:off x="0" y="3987030"/>
            <a:ext cx="9918797" cy="523092"/>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（二）研究学前儿童各年龄阶段心理发展的基本特征及其机制</a:t>
            </a:r>
            <a:endParaRPr lang="en-US" altLang="zh-CN" dirty="0">
              <a:ea typeface="宋体" panose="02010600030101010101" pitchFamily="2" charset="-122"/>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117906" y="4510122"/>
            <a:ext cx="11807394" cy="1200329"/>
          </a:xfrm>
          <a:prstGeom prst="rect">
            <a:avLst/>
          </a:prstGeom>
          <a:noFill/>
        </p:spPr>
        <p:txBody>
          <a:bodyPr wrap="square" rtlCol="0">
            <a:spAutoFit/>
          </a:bodyPr>
          <a:lstStyle/>
          <a:p>
            <a:r>
              <a:rPr lang="zh-CN" altLang="en-US" dirty="0">
                <a:solidFill>
                  <a:schemeClr val="tx1">
                    <a:lumMod val="65000"/>
                    <a:lumOff val="35000"/>
                  </a:schemeClr>
                </a:solidFill>
                <a:latin typeface="宋体" panose="02010600030101010101" pitchFamily="2" charset="-122"/>
                <a:ea typeface="宋体" panose="02010600030101010101" pitchFamily="2" charset="-122"/>
              </a:rPr>
              <a:t>学前儿童的心理年龄特征是在一定的社会和教育条件下形成的，学前儿童大致经历了胎儿期、新生儿期、婴儿期、先学前期和学前期。由于这个时期的心理发展非常迅速，在每一个年龄段心理发展都表现出不同的特点，因此学前儿童心理学要揭示出每一个年龄阶段儿童心理发展的特征和规律，揭示出学前儿童心理发展的顺序性、阶段性、稳定性等特征。</a:t>
            </a:r>
            <a:endParaRPr lang="zh-CN" altLang="en-US" sz="1400" dirty="0">
              <a:solidFill>
                <a:schemeClr val="tx1">
                  <a:lumMod val="65000"/>
                  <a:lumOff val="35000"/>
                </a:scheme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03986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par>
                                <p:cTn id="23" presetID="22" presetClass="entr" presetSubtype="4"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F1801F8-7945-41CF-B30A-83DBC0F12D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50300"/>
            <a:ext cx="12192000" cy="1368490"/>
          </a:xfrm>
          <a:prstGeom prst="rect">
            <a:avLst/>
          </a:prstGeom>
        </p:spPr>
      </p:pic>
      <p:sp>
        <p:nvSpPr>
          <p:cNvPr id="6" name="文本框 5">
            <a:extLst>
              <a:ext uri="{FF2B5EF4-FFF2-40B4-BE49-F238E27FC236}">
                <a16:creationId xmlns:a16="http://schemas.microsoft.com/office/drawing/2014/main" id="{D80F2DDC-52BB-4EA0-84FA-BC80ABE393FC}"/>
              </a:ext>
            </a:extLst>
          </p:cNvPr>
          <p:cNvSpPr txBox="1"/>
          <p:nvPr/>
        </p:nvSpPr>
        <p:spPr>
          <a:xfrm>
            <a:off x="408831" y="568689"/>
            <a:ext cx="5510037" cy="953886"/>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（三）研究学前儿童心理发展的个体差异及其影响因素</a:t>
            </a:r>
            <a:endParaRPr lang="en-US" altLang="zh-CN" dirty="0">
              <a:ea typeface="宋体" panose="02010600030101010101" pitchFamily="2" charset="-122"/>
            </a:endParaRPr>
          </a:p>
        </p:txBody>
      </p:sp>
      <p:sp>
        <p:nvSpPr>
          <p:cNvPr id="7" name="文本框 6">
            <a:extLst>
              <a:ext uri="{FF2B5EF4-FFF2-40B4-BE49-F238E27FC236}">
                <a16:creationId xmlns:a16="http://schemas.microsoft.com/office/drawing/2014/main" id="{1E77133C-8856-48D4-BCD5-6351DFA6B701}"/>
              </a:ext>
            </a:extLst>
          </p:cNvPr>
          <p:cNvSpPr txBox="1"/>
          <p:nvPr/>
        </p:nvSpPr>
        <p:spPr>
          <a:xfrm>
            <a:off x="321618" y="1519352"/>
            <a:ext cx="5641305" cy="1200051"/>
          </a:xfrm>
          <a:prstGeom prst="rect">
            <a:avLst/>
          </a:prstGeom>
          <a:noFill/>
        </p:spPr>
        <p:txBody>
          <a:bodyPr wrap="square" rtlCol="0">
            <a:spAutoFit/>
          </a:bodyPr>
          <a:lstStyle/>
          <a:p>
            <a:r>
              <a:rPr lang="zh-CN" altLang="en-US" dirty="0">
                <a:solidFill>
                  <a:schemeClr val="tx1">
                    <a:lumMod val="65000"/>
                    <a:lumOff val="35000"/>
                  </a:schemeClr>
                </a:solidFill>
                <a:latin typeface="宋体" panose="02010600030101010101" pitchFamily="2" charset="-122"/>
                <a:ea typeface="宋体" panose="02010600030101010101" pitchFamily="2" charset="-122"/>
              </a:rPr>
              <a:t>学前儿童的心理发展虽然存在着顺序性和阶段性，但不是按照统一的模式进行的，学前儿童的心理是因人而异的，心理发展之间存在着差异性。这种差异性既表现为群体差异，又表现为个体差异。</a:t>
            </a:r>
            <a:endParaRPr lang="zh-CN" altLang="en-US" sz="140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6681963" y="3762958"/>
            <a:ext cx="5510037" cy="953886"/>
          </a:xfrm>
          <a:prstGeom prst="rect">
            <a:avLst/>
          </a:prstGeom>
          <a:noFill/>
        </p:spPr>
        <p:txBody>
          <a:bodyPr wrap="square" rtlCol="0">
            <a:spAutoFit/>
          </a:bodyPr>
          <a:lstStyle/>
          <a:p>
            <a:r>
              <a:rPr lang="zh-CN" altLang="en-US" sz="2799" dirty="0">
                <a:solidFill>
                  <a:srgbClr val="FF0000"/>
                </a:solidFill>
                <a:latin typeface="宋体" panose="02010600030101010101" pitchFamily="2" charset="-122"/>
                <a:ea typeface="宋体" panose="02010600030101010101" pitchFamily="2" charset="-122"/>
              </a:rPr>
              <a:t>（四）研究学前儿童心理发展的基本理论问题</a:t>
            </a:r>
            <a:endParaRPr lang="en-US" altLang="zh-CN" dirty="0">
              <a:ea typeface="宋体" panose="02010600030101010101" pitchFamily="2" charset="-122"/>
            </a:endParaRPr>
          </a:p>
        </p:txBody>
      </p:sp>
      <p:sp>
        <p:nvSpPr>
          <p:cNvPr id="15" name="文本框 14">
            <a:extLst>
              <a:ext uri="{FF2B5EF4-FFF2-40B4-BE49-F238E27FC236}">
                <a16:creationId xmlns:a16="http://schemas.microsoft.com/office/drawing/2014/main" id="{6FE20C2E-DD4D-4653-B4EF-AAB68807C88F}"/>
              </a:ext>
            </a:extLst>
          </p:cNvPr>
          <p:cNvSpPr txBox="1"/>
          <p:nvPr/>
        </p:nvSpPr>
        <p:spPr>
          <a:xfrm>
            <a:off x="6441191" y="4733348"/>
            <a:ext cx="5343318" cy="1476986"/>
          </a:xfrm>
          <a:prstGeom prst="rect">
            <a:avLst/>
          </a:prstGeom>
          <a:noFill/>
        </p:spPr>
        <p:txBody>
          <a:bodyPr wrap="square" rtlCol="0">
            <a:spAutoFit/>
          </a:bodyPr>
          <a:lstStyle/>
          <a:p>
            <a:r>
              <a:rPr lang="zh-CN" altLang="en-US" dirty="0">
                <a:solidFill>
                  <a:schemeClr val="tx1">
                    <a:lumMod val="65000"/>
                    <a:lumOff val="35000"/>
                  </a:schemeClr>
                </a:solidFill>
                <a:latin typeface="宋体" panose="02010600030101010101" pitchFamily="2" charset="-122"/>
                <a:ea typeface="宋体" panose="02010600030101010101" pitchFamily="2" charset="-122"/>
              </a:rPr>
              <a:t>随着个体心理发展研究的深入，探究心理发展原理的重要性更加凸显。各心理学派别都在继续改进和加深各自的有关心理发展基本规律的理论，主要探讨和阐释学前儿童心理发展的动因、影响因素以及各种因素如何相互作用等问题。</a:t>
            </a:r>
            <a:endParaRPr lang="zh-CN" altLang="en-US" sz="1400"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6" name="Rectangle 30">
            <a:extLst>
              <a:ext uri="{FF2B5EF4-FFF2-40B4-BE49-F238E27FC236}">
                <a16:creationId xmlns:a16="http://schemas.microsoft.com/office/drawing/2014/main" id="{980CB42D-E312-4F99-A9C3-E9F8AD4CAE9E}"/>
              </a:ext>
            </a:extLst>
          </p:cNvPr>
          <p:cNvSpPr/>
          <p:nvPr/>
        </p:nvSpPr>
        <p:spPr>
          <a:xfrm>
            <a:off x="1136617" y="2979114"/>
            <a:ext cx="3923317" cy="2521574"/>
          </a:xfrm>
          <a:prstGeom prst="rect">
            <a:avLst/>
          </a:prstGeom>
          <a:blipFill dpi="0" rotWithShape="1">
            <a:blip r:embed="rId4"/>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宋体" panose="02010600030101010101" pitchFamily="2" charset="-122"/>
              <a:ea typeface="宋体" panose="02010600030101010101" pitchFamily="2" charset="-122"/>
            </a:endParaRPr>
          </a:p>
        </p:txBody>
      </p:sp>
      <p:sp>
        <p:nvSpPr>
          <p:cNvPr id="17" name="Rectangle 30">
            <a:extLst>
              <a:ext uri="{FF2B5EF4-FFF2-40B4-BE49-F238E27FC236}">
                <a16:creationId xmlns:a16="http://schemas.microsoft.com/office/drawing/2014/main" id="{4306BC58-B0AB-4D89-89B6-C5AAD71B396B}"/>
              </a:ext>
            </a:extLst>
          </p:cNvPr>
          <p:cNvSpPr/>
          <p:nvPr/>
        </p:nvSpPr>
        <p:spPr>
          <a:xfrm>
            <a:off x="6813596" y="568689"/>
            <a:ext cx="4575663" cy="2860311"/>
          </a:xfrm>
          <a:prstGeom prst="rect">
            <a:avLst/>
          </a:prstGeom>
          <a:blipFill dpi="0" rotWithShape="1">
            <a:blip r:embed="rId5">
              <a:extLst>
                <a:ext uri="{BEBA8EAE-BF5A-486C-A8C5-ECC9F3942E4B}">
                  <a14:imgProps xmlns:a14="http://schemas.microsoft.com/office/drawing/2010/main">
                    <a14:imgLayer r:embed="rId6">
                      <a14:imgEffect>
                        <a14:brightnessContrast bright="20000"/>
                      </a14:imgEffect>
                    </a14:imgLayer>
                  </a14:imgProps>
                </a:ext>
              </a:extLst>
            </a:blip>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5813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heel(1)">
                                      <p:cBhvr>
                                        <p:cTn id="16" dur="2000"/>
                                        <p:tgtEl>
                                          <p:spTgt spid="15"/>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heel(1)">
                                      <p:cBhvr>
                                        <p:cTn id="19" dur="2000"/>
                                        <p:tgtEl>
                                          <p:spTgt spid="16"/>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heel(1)">
                                      <p:cBhvr>
                                        <p:cTn id="22" dur="2000"/>
                                        <p:tgtEl>
                                          <p:spTgt spid="17"/>
                                        </p:tgtEl>
                                      </p:cBhvr>
                                    </p:animEffect>
                                  </p:childTnLst>
                                </p:cTn>
                              </p:par>
                              <p:par>
                                <p:cTn id="23" presetID="21" presetClass="entr" presetSubtype="1"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 grpId="0"/>
      <p:bldP spid="15" grpId="0"/>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5029998"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宋体" panose="02010600030101010101" pitchFamily="2" charset="-122"/>
              <a:ea typeface="宋体" panose="02010600030101010101" pitchFamily="2" charset="-122"/>
            </a:endParaRPr>
          </a:p>
        </p:txBody>
      </p:sp>
      <p:sp>
        <p:nvSpPr>
          <p:cNvPr id="19" name="矩形 18"/>
          <p:cNvSpPr/>
          <p:nvPr/>
        </p:nvSpPr>
        <p:spPr>
          <a:xfrm>
            <a:off x="5029999"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宋体" panose="02010600030101010101" pitchFamily="2" charset="-122"/>
                <a:ea typeface="宋体" panose="02010600030101010101" pitchFamily="2" charset="-122"/>
              </a:rPr>
              <a:t>第二节</a:t>
            </a:r>
            <a:endParaRPr lang="zh-CN" altLang="en-US" sz="3599" dirty="0">
              <a:solidFill>
                <a:schemeClr val="bg1"/>
              </a:solidFill>
              <a:latin typeface="宋体" panose="02010600030101010101" pitchFamily="2" charset="-122"/>
              <a:ea typeface="宋体" panose="02010600030101010101" pitchFamily="2" charset="-122"/>
            </a:endParaRPr>
          </a:p>
        </p:txBody>
      </p:sp>
      <p:sp>
        <p:nvSpPr>
          <p:cNvPr id="21" name="矩形 20"/>
          <p:cNvSpPr/>
          <p:nvPr/>
        </p:nvSpPr>
        <p:spPr>
          <a:xfrm>
            <a:off x="4014800" y="2128302"/>
            <a:ext cx="4698722" cy="1446293"/>
          </a:xfrm>
          <a:prstGeom prst="rect">
            <a:avLst/>
          </a:prstGeom>
        </p:spPr>
        <p:txBody>
          <a:bodyPr wrap="none">
            <a:spAutoFit/>
          </a:bodyPr>
          <a:lstStyle/>
          <a:p>
            <a:r>
              <a:rPr kumimoji="1" lang="zh-CN" altLang="en-US" sz="4399" dirty="0">
                <a:solidFill>
                  <a:srgbClr val="699E56"/>
                </a:solidFill>
                <a:latin typeface="宋体" panose="02010600030101010101" pitchFamily="2" charset="-122"/>
                <a:ea typeface="宋体" panose="02010600030101010101" pitchFamily="2" charset="-122"/>
              </a:rPr>
              <a:t>  学前心理学</a:t>
            </a:r>
            <a:endParaRPr kumimoji="1" lang="en-US" altLang="zh-CN" sz="4399" dirty="0">
              <a:solidFill>
                <a:srgbClr val="699E56"/>
              </a:solidFill>
              <a:latin typeface="宋体" panose="02010600030101010101" pitchFamily="2" charset="-122"/>
              <a:ea typeface="宋体" panose="02010600030101010101" pitchFamily="2" charset="-122"/>
            </a:endParaRPr>
          </a:p>
          <a:p>
            <a:r>
              <a:rPr kumimoji="1" lang="zh-CN" altLang="en-US" sz="4399" dirty="0">
                <a:solidFill>
                  <a:srgbClr val="699E56"/>
                </a:solidFill>
                <a:latin typeface="宋体" panose="02010600030101010101" pitchFamily="2" charset="-122"/>
                <a:ea typeface="宋体" panose="02010600030101010101" pitchFamily="2" charset="-122"/>
              </a:rPr>
              <a:t>研究的意义与方法</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28526607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1246</Words>
  <Application>Microsoft Office PowerPoint</Application>
  <PresentationFormat>宽屏</PresentationFormat>
  <Paragraphs>85</Paragraphs>
  <Slides>17</Slides>
  <Notes>14</Notes>
  <HiddenSlides>0</HiddenSlides>
  <MMClips>1</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17</vt:i4>
      </vt:variant>
    </vt:vector>
  </HeadingPairs>
  <TitlesOfParts>
    <vt:vector size="29" baseType="lpstr">
      <vt:lpstr>ITC Avant Garde Std Bk</vt:lpstr>
      <vt:lpstr>等线</vt:lpstr>
      <vt:lpstr>等线 Light</vt:lpstr>
      <vt:lpstr>黑体</vt:lpstr>
      <vt:lpstr>华文新魏</vt:lpstr>
      <vt:lpstr>宋体</vt:lpstr>
      <vt:lpstr>微软雅黑</vt:lpstr>
      <vt:lpstr>Arial</vt:lpstr>
      <vt:lpstr>Calibri</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10</cp:revision>
  <dcterms:created xsi:type="dcterms:W3CDTF">2019-04-10T06:00:51Z</dcterms:created>
  <dcterms:modified xsi:type="dcterms:W3CDTF">2019-04-23T05:50:54Z</dcterms:modified>
</cp:coreProperties>
</file>