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57.xml" ContentType="application/vnd.openxmlformats-officedocument.presentationml.slideLayout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s/slide77.xml" ContentType="application/vnd.openxmlformats-officedocument.presentationml.slid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Layouts/slideLayout99.xml" ContentType="application/vnd.openxmlformats-officedocument.presentationml.slideLayout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docProps/custom.xml" ContentType="application/vnd.openxmlformats-officedocument.custom-propertie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0"/>
  </p:notesMasterIdLst>
  <p:sldIdLst>
    <p:sldId id="338" r:id="rId2"/>
    <p:sldId id="341" r:id="rId3"/>
    <p:sldId id="257" r:id="rId4"/>
    <p:sldId id="486" r:id="rId5"/>
    <p:sldId id="413" r:id="rId6"/>
    <p:sldId id="414" r:id="rId7"/>
    <p:sldId id="415" r:id="rId8"/>
    <p:sldId id="416" r:id="rId9"/>
    <p:sldId id="417" r:id="rId10"/>
    <p:sldId id="418" r:id="rId11"/>
    <p:sldId id="419" r:id="rId12"/>
    <p:sldId id="420" r:id="rId13"/>
    <p:sldId id="421" r:id="rId14"/>
    <p:sldId id="422" r:id="rId15"/>
    <p:sldId id="423" r:id="rId16"/>
    <p:sldId id="424" r:id="rId17"/>
    <p:sldId id="425" r:id="rId18"/>
    <p:sldId id="426" r:id="rId19"/>
    <p:sldId id="427" r:id="rId20"/>
    <p:sldId id="428" r:id="rId21"/>
    <p:sldId id="429" r:id="rId22"/>
    <p:sldId id="430" r:id="rId23"/>
    <p:sldId id="431" r:id="rId24"/>
    <p:sldId id="432" r:id="rId25"/>
    <p:sldId id="433" r:id="rId26"/>
    <p:sldId id="434" r:id="rId27"/>
    <p:sldId id="435" r:id="rId28"/>
    <p:sldId id="436" r:id="rId29"/>
    <p:sldId id="437" r:id="rId30"/>
    <p:sldId id="438" r:id="rId31"/>
    <p:sldId id="439" r:id="rId32"/>
    <p:sldId id="440" r:id="rId33"/>
    <p:sldId id="441" r:id="rId34"/>
    <p:sldId id="442" r:id="rId35"/>
    <p:sldId id="443" r:id="rId36"/>
    <p:sldId id="444" r:id="rId37"/>
    <p:sldId id="445" r:id="rId38"/>
    <p:sldId id="446" r:id="rId39"/>
    <p:sldId id="447" r:id="rId40"/>
    <p:sldId id="448" r:id="rId41"/>
    <p:sldId id="449" r:id="rId42"/>
    <p:sldId id="450" r:id="rId43"/>
    <p:sldId id="451" r:id="rId44"/>
    <p:sldId id="452" r:id="rId45"/>
    <p:sldId id="453" r:id="rId46"/>
    <p:sldId id="454" r:id="rId47"/>
    <p:sldId id="455" r:id="rId48"/>
    <p:sldId id="456" r:id="rId49"/>
    <p:sldId id="457" r:id="rId50"/>
    <p:sldId id="458" r:id="rId51"/>
    <p:sldId id="459" r:id="rId52"/>
    <p:sldId id="460" r:id="rId53"/>
    <p:sldId id="461" r:id="rId54"/>
    <p:sldId id="462" r:id="rId55"/>
    <p:sldId id="463" r:id="rId56"/>
    <p:sldId id="464" r:id="rId57"/>
    <p:sldId id="465" r:id="rId58"/>
    <p:sldId id="466" r:id="rId59"/>
    <p:sldId id="487" r:id="rId60"/>
    <p:sldId id="467" r:id="rId61"/>
    <p:sldId id="468" r:id="rId62"/>
    <p:sldId id="469" r:id="rId63"/>
    <p:sldId id="470" r:id="rId64"/>
    <p:sldId id="471" r:id="rId65"/>
    <p:sldId id="472" r:id="rId66"/>
    <p:sldId id="473" r:id="rId67"/>
    <p:sldId id="474" r:id="rId68"/>
    <p:sldId id="475" r:id="rId69"/>
    <p:sldId id="476" r:id="rId70"/>
    <p:sldId id="477" r:id="rId71"/>
    <p:sldId id="478" r:id="rId72"/>
    <p:sldId id="479" r:id="rId73"/>
    <p:sldId id="480" r:id="rId74"/>
    <p:sldId id="481" r:id="rId75"/>
    <p:sldId id="482" r:id="rId76"/>
    <p:sldId id="483" r:id="rId77"/>
    <p:sldId id="484" r:id="rId78"/>
    <p:sldId id="337" r:id="rId7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39" autoAdjust="0"/>
    <p:restoredTop sz="94660"/>
  </p:normalViewPr>
  <p:slideViewPr>
    <p:cSldViewPr snapToGrid="0">
      <p:cViewPr>
        <p:scale>
          <a:sx n="75" d="100"/>
          <a:sy n="75" d="100"/>
        </p:scale>
        <p:origin x="-684" y="-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219EC-0019-4D28-818D-9AD87A6C9E01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4882B-F505-4641-B52D-0E33CEC6D3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3195120" y="4408272"/>
            <a:ext cx="529221" cy="529221"/>
            <a:chOff x="8179277" y="3748642"/>
            <a:chExt cx="1500028" cy="1500029"/>
          </a:xfrm>
          <a:effectLst/>
        </p:grpSpPr>
        <p:sp>
          <p:nvSpPr>
            <p:cNvPr id="10" name="椭圆 9"/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</p:grpSpPr>
          <p:sp>
            <p:nvSpPr>
              <p:cNvPr id="12" name="Freeform 193"/>
              <p:cNvSpPr/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3" name="Freeform 194"/>
              <p:cNvSpPr/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4" name="组合 13"/>
          <p:cNvGrpSpPr/>
          <p:nvPr userDrawn="1"/>
        </p:nvGrpSpPr>
        <p:grpSpPr>
          <a:xfrm>
            <a:off x="816887" y="4401043"/>
            <a:ext cx="529221" cy="529221"/>
            <a:chOff x="1682477" y="2278669"/>
            <a:chExt cx="1164618" cy="1164619"/>
          </a:xfrm>
          <a:effectLst/>
        </p:grpSpPr>
        <p:sp>
          <p:nvSpPr>
            <p:cNvPr id="15" name="椭圆 14"/>
            <p:cNvSpPr/>
            <p:nvPr/>
          </p:nvSpPr>
          <p:spPr>
            <a:xfrm>
              <a:off x="1682477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6400" dirty="0">
                <a:solidFill>
                  <a:schemeClr val="tx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1991148" y="2643393"/>
              <a:ext cx="499821" cy="465667"/>
            </a:xfrm>
            <a:custGeom>
              <a:avLst/>
              <a:gdLst>
                <a:gd name="T0" fmla="*/ 685899 w 2767013"/>
                <a:gd name="T1" fmla="*/ 1628140 h 2578100"/>
                <a:gd name="T2" fmla="*/ 814822 w 2767013"/>
                <a:gd name="T3" fmla="*/ 1673225 h 2578100"/>
                <a:gd name="T4" fmla="*/ 1062190 w 2767013"/>
                <a:gd name="T5" fmla="*/ 1516380 h 2578100"/>
                <a:gd name="T6" fmla="*/ 1081547 w 2767013"/>
                <a:gd name="T7" fmla="*/ 1274 h 2578100"/>
                <a:gd name="T8" fmla="*/ 1235742 w 2767013"/>
                <a:gd name="T9" fmla="*/ 89156 h 2578100"/>
                <a:gd name="T10" fmla="*/ 1326071 w 2767013"/>
                <a:gd name="T11" fmla="*/ 253047 h 2578100"/>
                <a:gd name="T12" fmla="*/ 1519456 w 2767013"/>
                <a:gd name="T13" fmla="*/ 439420 h 2578100"/>
                <a:gd name="T14" fmla="*/ 1614085 w 2767013"/>
                <a:gd name="T15" fmla="*/ 664210 h 2578100"/>
                <a:gd name="T16" fmla="*/ 1591856 w 2767013"/>
                <a:gd name="T17" fmla="*/ 958850 h 2578100"/>
                <a:gd name="T18" fmla="*/ 1395296 w 2767013"/>
                <a:gd name="T19" fmla="*/ 1286192 h 2578100"/>
                <a:gd name="T20" fmla="*/ 1116808 w 2767013"/>
                <a:gd name="T21" fmla="*/ 1571625 h 2578100"/>
                <a:gd name="T22" fmla="*/ 863407 w 2767013"/>
                <a:gd name="T23" fmla="*/ 1737678 h 2578100"/>
                <a:gd name="T24" fmla="*/ 940570 w 2767013"/>
                <a:gd name="T25" fmla="*/ 2122805 h 2578100"/>
                <a:gd name="T26" fmla="*/ 1091404 w 2767013"/>
                <a:gd name="T27" fmla="*/ 2375218 h 2578100"/>
                <a:gd name="T28" fmla="*/ 1303842 w 2767013"/>
                <a:gd name="T29" fmla="*/ 2498090 h 2578100"/>
                <a:gd name="T30" fmla="*/ 1476587 w 2767013"/>
                <a:gd name="T31" fmla="*/ 2471103 h 2578100"/>
                <a:gd name="T32" fmla="*/ 1605828 w 2767013"/>
                <a:gd name="T33" fmla="*/ 2357120 h 2578100"/>
                <a:gd name="T34" fmla="*/ 1764601 w 2767013"/>
                <a:gd name="T35" fmla="*/ 1958340 h 2578100"/>
                <a:gd name="T36" fmla="*/ 1892890 w 2767013"/>
                <a:gd name="T37" fmla="*/ 1682433 h 2578100"/>
                <a:gd name="T38" fmla="*/ 2061506 w 2767013"/>
                <a:gd name="T39" fmla="*/ 1567497 h 2578100"/>
                <a:gd name="T40" fmla="*/ 2208566 w 2767013"/>
                <a:gd name="T41" fmla="*/ 1484745 h 2578100"/>
                <a:gd name="T42" fmla="*/ 2435693 w 2767013"/>
                <a:gd name="T43" fmla="*/ 1370330 h 2578100"/>
                <a:gd name="T44" fmla="*/ 2674574 w 2767013"/>
                <a:gd name="T45" fmla="*/ 1462498 h 2578100"/>
                <a:gd name="T46" fmla="*/ 2766695 w 2767013"/>
                <a:gd name="T47" fmla="*/ 1701499 h 2578100"/>
                <a:gd name="T48" fmla="*/ 2652338 w 2767013"/>
                <a:gd name="T49" fmla="*/ 1928423 h 2578100"/>
                <a:gd name="T50" fmla="*/ 2403927 w 2767013"/>
                <a:gd name="T51" fmla="*/ 1996754 h 2578100"/>
                <a:gd name="T52" fmla="*/ 2190777 w 2767013"/>
                <a:gd name="T53" fmla="*/ 1861363 h 2578100"/>
                <a:gd name="T54" fmla="*/ 2137718 w 2767013"/>
                <a:gd name="T55" fmla="*/ 1635442 h 2578100"/>
                <a:gd name="T56" fmla="*/ 1985931 w 2767013"/>
                <a:gd name="T57" fmla="*/ 1698308 h 2578100"/>
                <a:gd name="T58" fmla="*/ 1849704 w 2767013"/>
                <a:gd name="T59" fmla="*/ 1946593 h 2578100"/>
                <a:gd name="T60" fmla="*/ 1683627 w 2767013"/>
                <a:gd name="T61" fmla="*/ 2382203 h 2578100"/>
                <a:gd name="T62" fmla="*/ 1542319 w 2767013"/>
                <a:gd name="T63" fmla="*/ 2526030 h 2578100"/>
                <a:gd name="T64" fmla="*/ 1334327 w 2767013"/>
                <a:gd name="T65" fmla="*/ 2578100 h 2578100"/>
                <a:gd name="T66" fmla="*/ 1178094 w 2767013"/>
                <a:gd name="T67" fmla="*/ 2540318 h 2578100"/>
                <a:gd name="T68" fmla="*/ 964386 w 2767013"/>
                <a:gd name="T69" fmla="*/ 2336483 h 2578100"/>
                <a:gd name="T70" fmla="*/ 805296 w 2767013"/>
                <a:gd name="T71" fmla="*/ 1978660 h 2578100"/>
                <a:gd name="T72" fmla="*/ 664306 w 2767013"/>
                <a:gd name="T73" fmla="*/ 1706245 h 2578100"/>
                <a:gd name="T74" fmla="*/ 335963 w 2767013"/>
                <a:gd name="T75" fmla="*/ 1411922 h 2578100"/>
                <a:gd name="T76" fmla="*/ 52713 w 2767013"/>
                <a:gd name="T77" fmla="*/ 977265 h 2578100"/>
                <a:gd name="T78" fmla="*/ 0 w 2767013"/>
                <a:gd name="T79" fmla="*/ 758190 h 2578100"/>
                <a:gd name="T80" fmla="*/ 59063 w 2767013"/>
                <a:gd name="T81" fmla="*/ 503237 h 2578100"/>
                <a:gd name="T82" fmla="*/ 192115 w 2767013"/>
                <a:gd name="T83" fmla="*/ 330200 h 2578100"/>
                <a:gd name="T84" fmla="*/ 291846 w 2767013"/>
                <a:gd name="T85" fmla="*/ 139292 h 2578100"/>
                <a:gd name="T86" fmla="*/ 425579 w 2767013"/>
                <a:gd name="T87" fmla="*/ 24440 h 2578100"/>
                <a:gd name="T88" fmla="*/ 606438 w 2767013"/>
                <a:gd name="T89" fmla="*/ 46331 h 2578100"/>
                <a:gd name="T90" fmla="*/ 708330 w 2767013"/>
                <a:gd name="T91" fmla="*/ 190690 h 2578100"/>
                <a:gd name="T92" fmla="*/ 668529 w 2767013"/>
                <a:gd name="T93" fmla="*/ 367093 h 2578100"/>
                <a:gd name="T94" fmla="*/ 514098 w 2767013"/>
                <a:gd name="T95" fmla="*/ 454343 h 2578100"/>
                <a:gd name="T96" fmla="*/ 342792 w 2767013"/>
                <a:gd name="T97" fmla="*/ 398503 h 2578100"/>
                <a:gd name="T98" fmla="*/ 190527 w 2767013"/>
                <a:gd name="T99" fmla="*/ 441642 h 2578100"/>
                <a:gd name="T100" fmla="*/ 96216 w 2767013"/>
                <a:gd name="T101" fmla="*/ 623887 h 2578100"/>
                <a:gd name="T102" fmla="*/ 93994 w 2767013"/>
                <a:gd name="T103" fmla="*/ 860425 h 2578100"/>
                <a:gd name="T104" fmla="*/ 213708 w 2767013"/>
                <a:gd name="T105" fmla="*/ 1118235 h 2578100"/>
                <a:gd name="T106" fmla="*/ 1476905 w 2767013"/>
                <a:gd name="T107" fmla="*/ 1029017 h 2578100"/>
                <a:gd name="T108" fmla="*/ 1548670 w 2767013"/>
                <a:gd name="T109" fmla="*/ 805180 h 2578100"/>
                <a:gd name="T110" fmla="*/ 1503896 w 2767013"/>
                <a:gd name="T111" fmla="*/ 573087 h 2578100"/>
                <a:gd name="T112" fmla="*/ 1387357 w 2767013"/>
                <a:gd name="T113" fmla="*/ 404177 h 2578100"/>
                <a:gd name="T114" fmla="*/ 1214802 w 2767013"/>
                <a:gd name="T115" fmla="*/ 377957 h 2578100"/>
                <a:gd name="T116" fmla="*/ 1047917 w 2767013"/>
                <a:gd name="T117" fmla="*/ 442595 h 2578100"/>
                <a:gd name="T118" fmla="*/ 888646 w 2767013"/>
                <a:gd name="T119" fmla="*/ 362354 h 2578100"/>
                <a:gd name="T120" fmla="*/ 840738 w 2767013"/>
                <a:gd name="T121" fmla="*/ 187864 h 2578100"/>
                <a:gd name="T122" fmla="*/ 935602 w 2767013"/>
                <a:gd name="T123" fmla="*/ 37891 h 2578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67013" h="2578100">
                  <a:moveTo>
                    <a:pt x="332788" y="1286192"/>
                  </a:moveTo>
                  <a:lnTo>
                    <a:pt x="352476" y="1310640"/>
                  </a:lnTo>
                  <a:lnTo>
                    <a:pt x="372799" y="1335087"/>
                  </a:lnTo>
                  <a:lnTo>
                    <a:pt x="392804" y="1358582"/>
                  </a:lnTo>
                  <a:lnTo>
                    <a:pt x="413444" y="1381760"/>
                  </a:lnTo>
                  <a:lnTo>
                    <a:pt x="433767" y="1404620"/>
                  </a:lnTo>
                  <a:lnTo>
                    <a:pt x="454408" y="1426527"/>
                  </a:lnTo>
                  <a:lnTo>
                    <a:pt x="475366" y="1448117"/>
                  </a:lnTo>
                  <a:lnTo>
                    <a:pt x="495689" y="1468437"/>
                  </a:lnTo>
                  <a:lnTo>
                    <a:pt x="522998" y="1495107"/>
                  </a:lnTo>
                  <a:lnTo>
                    <a:pt x="549354" y="1519555"/>
                  </a:lnTo>
                  <a:lnTo>
                    <a:pt x="574758" y="1542097"/>
                  </a:lnTo>
                  <a:lnTo>
                    <a:pt x="599209" y="1563052"/>
                  </a:lnTo>
                  <a:lnTo>
                    <a:pt x="622707" y="1581785"/>
                  </a:lnTo>
                  <a:lnTo>
                    <a:pt x="644935" y="1598930"/>
                  </a:lnTo>
                  <a:lnTo>
                    <a:pt x="666211" y="1614487"/>
                  </a:lnTo>
                  <a:lnTo>
                    <a:pt x="685899" y="1628140"/>
                  </a:lnTo>
                  <a:lnTo>
                    <a:pt x="704634" y="1639887"/>
                  </a:lnTo>
                  <a:lnTo>
                    <a:pt x="722416" y="1650047"/>
                  </a:lnTo>
                  <a:lnTo>
                    <a:pt x="730673" y="1654492"/>
                  </a:lnTo>
                  <a:lnTo>
                    <a:pt x="738611" y="1658620"/>
                  </a:lnTo>
                  <a:lnTo>
                    <a:pt x="745915" y="1662430"/>
                  </a:lnTo>
                  <a:lnTo>
                    <a:pt x="753218" y="1665287"/>
                  </a:lnTo>
                  <a:lnTo>
                    <a:pt x="760204" y="1668145"/>
                  </a:lnTo>
                  <a:lnTo>
                    <a:pt x="766555" y="1670685"/>
                  </a:lnTo>
                  <a:lnTo>
                    <a:pt x="772271" y="1672272"/>
                  </a:lnTo>
                  <a:lnTo>
                    <a:pt x="777987" y="1673860"/>
                  </a:lnTo>
                  <a:lnTo>
                    <a:pt x="783385" y="1674812"/>
                  </a:lnTo>
                  <a:lnTo>
                    <a:pt x="788466" y="1675765"/>
                  </a:lnTo>
                  <a:lnTo>
                    <a:pt x="792912" y="1676082"/>
                  </a:lnTo>
                  <a:lnTo>
                    <a:pt x="797040" y="1676082"/>
                  </a:lnTo>
                  <a:lnTo>
                    <a:pt x="801168" y="1675765"/>
                  </a:lnTo>
                  <a:lnTo>
                    <a:pt x="805296" y="1674812"/>
                  </a:lnTo>
                  <a:lnTo>
                    <a:pt x="814822" y="1673225"/>
                  </a:lnTo>
                  <a:lnTo>
                    <a:pt x="824666" y="1670367"/>
                  </a:lnTo>
                  <a:lnTo>
                    <a:pt x="835463" y="1666240"/>
                  </a:lnTo>
                  <a:lnTo>
                    <a:pt x="847212" y="1661477"/>
                  </a:lnTo>
                  <a:lnTo>
                    <a:pt x="859279" y="1656080"/>
                  </a:lnTo>
                  <a:lnTo>
                    <a:pt x="872298" y="1649730"/>
                  </a:lnTo>
                  <a:lnTo>
                    <a:pt x="885635" y="1642427"/>
                  </a:lnTo>
                  <a:lnTo>
                    <a:pt x="899607" y="1634490"/>
                  </a:lnTo>
                  <a:lnTo>
                    <a:pt x="913896" y="1625917"/>
                  </a:lnTo>
                  <a:lnTo>
                    <a:pt x="929139" y="1616392"/>
                  </a:lnTo>
                  <a:lnTo>
                    <a:pt x="944381" y="1606232"/>
                  </a:lnTo>
                  <a:lnTo>
                    <a:pt x="960258" y="1595437"/>
                  </a:lnTo>
                  <a:lnTo>
                    <a:pt x="976453" y="1583690"/>
                  </a:lnTo>
                  <a:lnTo>
                    <a:pt x="992965" y="1571307"/>
                  </a:lnTo>
                  <a:lnTo>
                    <a:pt x="1010113" y="1558290"/>
                  </a:lnTo>
                  <a:lnTo>
                    <a:pt x="1026943" y="1544955"/>
                  </a:lnTo>
                  <a:lnTo>
                    <a:pt x="1044408" y="1530985"/>
                  </a:lnTo>
                  <a:lnTo>
                    <a:pt x="1062190" y="1516380"/>
                  </a:lnTo>
                  <a:lnTo>
                    <a:pt x="1079655" y="1501140"/>
                  </a:lnTo>
                  <a:lnTo>
                    <a:pt x="1097755" y="1485265"/>
                  </a:lnTo>
                  <a:lnTo>
                    <a:pt x="1116173" y="1469072"/>
                  </a:lnTo>
                  <a:lnTo>
                    <a:pt x="1133956" y="1452562"/>
                  </a:lnTo>
                  <a:lnTo>
                    <a:pt x="1152056" y="1435735"/>
                  </a:lnTo>
                  <a:lnTo>
                    <a:pt x="1170473" y="1418272"/>
                  </a:lnTo>
                  <a:lnTo>
                    <a:pt x="1188573" y="1400492"/>
                  </a:lnTo>
                  <a:lnTo>
                    <a:pt x="1206674" y="1382077"/>
                  </a:lnTo>
                  <a:lnTo>
                    <a:pt x="1224774" y="1363345"/>
                  </a:lnTo>
                  <a:lnTo>
                    <a:pt x="1242556" y="1344930"/>
                  </a:lnTo>
                  <a:lnTo>
                    <a:pt x="1260339" y="1325245"/>
                  </a:lnTo>
                  <a:lnTo>
                    <a:pt x="1277486" y="1305877"/>
                  </a:lnTo>
                  <a:lnTo>
                    <a:pt x="1294951" y="1286192"/>
                  </a:lnTo>
                  <a:lnTo>
                    <a:pt x="332788" y="1286192"/>
                  </a:lnTo>
                  <a:close/>
                  <a:moveTo>
                    <a:pt x="1059021" y="0"/>
                  </a:moveTo>
                  <a:lnTo>
                    <a:pt x="1070443" y="318"/>
                  </a:lnTo>
                  <a:lnTo>
                    <a:pt x="1081547" y="1274"/>
                  </a:lnTo>
                  <a:lnTo>
                    <a:pt x="1092652" y="2547"/>
                  </a:lnTo>
                  <a:lnTo>
                    <a:pt x="1103439" y="4776"/>
                  </a:lnTo>
                  <a:lnTo>
                    <a:pt x="1114226" y="7323"/>
                  </a:lnTo>
                  <a:lnTo>
                    <a:pt x="1124696" y="10189"/>
                  </a:lnTo>
                  <a:lnTo>
                    <a:pt x="1134849" y="13692"/>
                  </a:lnTo>
                  <a:lnTo>
                    <a:pt x="1144684" y="17831"/>
                  </a:lnTo>
                  <a:lnTo>
                    <a:pt x="1154520" y="21970"/>
                  </a:lnTo>
                  <a:lnTo>
                    <a:pt x="1164038" y="26747"/>
                  </a:lnTo>
                  <a:lnTo>
                    <a:pt x="1173239" y="32160"/>
                  </a:lnTo>
                  <a:lnTo>
                    <a:pt x="1182123" y="37891"/>
                  </a:lnTo>
                  <a:lnTo>
                    <a:pt x="1190689" y="43941"/>
                  </a:lnTo>
                  <a:lnTo>
                    <a:pt x="1199255" y="50946"/>
                  </a:lnTo>
                  <a:lnTo>
                    <a:pt x="1207187" y="57633"/>
                  </a:lnTo>
                  <a:lnTo>
                    <a:pt x="1214802" y="64956"/>
                  </a:lnTo>
                  <a:lnTo>
                    <a:pt x="1222416" y="72598"/>
                  </a:lnTo>
                  <a:lnTo>
                    <a:pt x="1229079" y="80877"/>
                  </a:lnTo>
                  <a:lnTo>
                    <a:pt x="1235742" y="89156"/>
                  </a:lnTo>
                  <a:lnTo>
                    <a:pt x="1241770" y="97753"/>
                  </a:lnTo>
                  <a:lnTo>
                    <a:pt x="1247481" y="106668"/>
                  </a:lnTo>
                  <a:lnTo>
                    <a:pt x="1252874" y="116221"/>
                  </a:lnTo>
                  <a:lnTo>
                    <a:pt x="1257633" y="125455"/>
                  </a:lnTo>
                  <a:lnTo>
                    <a:pt x="1262392" y="135326"/>
                  </a:lnTo>
                  <a:lnTo>
                    <a:pt x="1266200" y="145515"/>
                  </a:lnTo>
                  <a:lnTo>
                    <a:pt x="1269372" y="155704"/>
                  </a:lnTo>
                  <a:lnTo>
                    <a:pt x="1272545" y="166212"/>
                  </a:lnTo>
                  <a:lnTo>
                    <a:pt x="1275083" y="176719"/>
                  </a:lnTo>
                  <a:lnTo>
                    <a:pt x="1276987" y="187864"/>
                  </a:lnTo>
                  <a:lnTo>
                    <a:pt x="1278573" y="198690"/>
                  </a:lnTo>
                  <a:lnTo>
                    <a:pt x="1279208" y="210153"/>
                  </a:lnTo>
                  <a:lnTo>
                    <a:pt x="1279525" y="221616"/>
                  </a:lnTo>
                  <a:lnTo>
                    <a:pt x="1279423" y="225313"/>
                  </a:lnTo>
                  <a:lnTo>
                    <a:pt x="1289553" y="230822"/>
                  </a:lnTo>
                  <a:lnTo>
                    <a:pt x="1307653" y="241617"/>
                  </a:lnTo>
                  <a:lnTo>
                    <a:pt x="1326071" y="253047"/>
                  </a:lnTo>
                  <a:lnTo>
                    <a:pt x="1344488" y="265430"/>
                  </a:lnTo>
                  <a:lnTo>
                    <a:pt x="1363224" y="278765"/>
                  </a:lnTo>
                  <a:lnTo>
                    <a:pt x="1381641" y="292735"/>
                  </a:lnTo>
                  <a:lnTo>
                    <a:pt x="1400059" y="307657"/>
                  </a:lnTo>
                  <a:lnTo>
                    <a:pt x="1418159" y="323532"/>
                  </a:lnTo>
                  <a:lnTo>
                    <a:pt x="1427050" y="331787"/>
                  </a:lnTo>
                  <a:lnTo>
                    <a:pt x="1436259" y="340360"/>
                  </a:lnTo>
                  <a:lnTo>
                    <a:pt x="1445150" y="349567"/>
                  </a:lnTo>
                  <a:lnTo>
                    <a:pt x="1453724" y="358457"/>
                  </a:lnTo>
                  <a:lnTo>
                    <a:pt x="1462298" y="367665"/>
                  </a:lnTo>
                  <a:lnTo>
                    <a:pt x="1471189" y="377190"/>
                  </a:lnTo>
                  <a:lnTo>
                    <a:pt x="1479763" y="386715"/>
                  </a:lnTo>
                  <a:lnTo>
                    <a:pt x="1488019" y="396875"/>
                  </a:lnTo>
                  <a:lnTo>
                    <a:pt x="1495958" y="407035"/>
                  </a:lnTo>
                  <a:lnTo>
                    <a:pt x="1504214" y="417512"/>
                  </a:lnTo>
                  <a:lnTo>
                    <a:pt x="1511517" y="428307"/>
                  </a:lnTo>
                  <a:lnTo>
                    <a:pt x="1519456" y="439420"/>
                  </a:lnTo>
                  <a:lnTo>
                    <a:pt x="1527077" y="450532"/>
                  </a:lnTo>
                  <a:lnTo>
                    <a:pt x="1534381" y="461962"/>
                  </a:lnTo>
                  <a:lnTo>
                    <a:pt x="1541367" y="473392"/>
                  </a:lnTo>
                  <a:lnTo>
                    <a:pt x="1548353" y="485775"/>
                  </a:lnTo>
                  <a:lnTo>
                    <a:pt x="1554704" y="497840"/>
                  </a:lnTo>
                  <a:lnTo>
                    <a:pt x="1561372" y="510222"/>
                  </a:lnTo>
                  <a:lnTo>
                    <a:pt x="1567405" y="523240"/>
                  </a:lnTo>
                  <a:lnTo>
                    <a:pt x="1573439" y="535940"/>
                  </a:lnTo>
                  <a:lnTo>
                    <a:pt x="1579155" y="548957"/>
                  </a:lnTo>
                  <a:lnTo>
                    <a:pt x="1584553" y="562610"/>
                  </a:lnTo>
                  <a:lnTo>
                    <a:pt x="1589634" y="576262"/>
                  </a:lnTo>
                  <a:lnTo>
                    <a:pt x="1594714" y="590232"/>
                  </a:lnTo>
                  <a:lnTo>
                    <a:pt x="1599160" y="604837"/>
                  </a:lnTo>
                  <a:lnTo>
                    <a:pt x="1603288" y="619125"/>
                  </a:lnTo>
                  <a:lnTo>
                    <a:pt x="1607416" y="634047"/>
                  </a:lnTo>
                  <a:lnTo>
                    <a:pt x="1610909" y="648970"/>
                  </a:lnTo>
                  <a:lnTo>
                    <a:pt x="1614085" y="664210"/>
                  </a:lnTo>
                  <a:lnTo>
                    <a:pt x="1617260" y="680085"/>
                  </a:lnTo>
                  <a:lnTo>
                    <a:pt x="1619800" y="695642"/>
                  </a:lnTo>
                  <a:lnTo>
                    <a:pt x="1622023" y="711835"/>
                  </a:lnTo>
                  <a:lnTo>
                    <a:pt x="1623928" y="728027"/>
                  </a:lnTo>
                  <a:lnTo>
                    <a:pt x="1625199" y="744537"/>
                  </a:lnTo>
                  <a:lnTo>
                    <a:pt x="1626469" y="761682"/>
                  </a:lnTo>
                  <a:lnTo>
                    <a:pt x="1627104" y="778827"/>
                  </a:lnTo>
                  <a:lnTo>
                    <a:pt x="1627104" y="795655"/>
                  </a:lnTo>
                  <a:lnTo>
                    <a:pt x="1626469" y="813117"/>
                  </a:lnTo>
                  <a:lnTo>
                    <a:pt x="1624564" y="830580"/>
                  </a:lnTo>
                  <a:lnTo>
                    <a:pt x="1622023" y="848360"/>
                  </a:lnTo>
                  <a:lnTo>
                    <a:pt x="1618848" y="866140"/>
                  </a:lnTo>
                  <a:lnTo>
                    <a:pt x="1615037" y="884555"/>
                  </a:lnTo>
                  <a:lnTo>
                    <a:pt x="1610274" y="902970"/>
                  </a:lnTo>
                  <a:lnTo>
                    <a:pt x="1604876" y="921702"/>
                  </a:lnTo>
                  <a:lnTo>
                    <a:pt x="1598842" y="940117"/>
                  </a:lnTo>
                  <a:lnTo>
                    <a:pt x="1591856" y="958850"/>
                  </a:lnTo>
                  <a:lnTo>
                    <a:pt x="1584553" y="977900"/>
                  </a:lnTo>
                  <a:lnTo>
                    <a:pt x="1576297" y="996950"/>
                  </a:lnTo>
                  <a:lnTo>
                    <a:pt x="1567723" y="1016635"/>
                  </a:lnTo>
                  <a:lnTo>
                    <a:pt x="1558832" y="1035685"/>
                  </a:lnTo>
                  <a:lnTo>
                    <a:pt x="1548670" y="1055052"/>
                  </a:lnTo>
                  <a:lnTo>
                    <a:pt x="1538509" y="1074420"/>
                  </a:lnTo>
                  <a:lnTo>
                    <a:pt x="1527395" y="1093787"/>
                  </a:lnTo>
                  <a:lnTo>
                    <a:pt x="1516280" y="1113155"/>
                  </a:lnTo>
                  <a:lnTo>
                    <a:pt x="1504531" y="1132522"/>
                  </a:lnTo>
                  <a:lnTo>
                    <a:pt x="1492147" y="1152207"/>
                  </a:lnTo>
                  <a:lnTo>
                    <a:pt x="1479445" y="1171575"/>
                  </a:lnTo>
                  <a:lnTo>
                    <a:pt x="1466426" y="1190625"/>
                  </a:lnTo>
                  <a:lnTo>
                    <a:pt x="1452771" y="1209992"/>
                  </a:lnTo>
                  <a:lnTo>
                    <a:pt x="1438799" y="1229042"/>
                  </a:lnTo>
                  <a:lnTo>
                    <a:pt x="1424510" y="1248410"/>
                  </a:lnTo>
                  <a:lnTo>
                    <a:pt x="1409903" y="1267142"/>
                  </a:lnTo>
                  <a:lnTo>
                    <a:pt x="1395296" y="1286192"/>
                  </a:lnTo>
                  <a:lnTo>
                    <a:pt x="1380054" y="1304925"/>
                  </a:lnTo>
                  <a:lnTo>
                    <a:pt x="1364494" y="1323340"/>
                  </a:lnTo>
                  <a:lnTo>
                    <a:pt x="1348616" y="1342072"/>
                  </a:lnTo>
                  <a:lnTo>
                    <a:pt x="1333057" y="1359852"/>
                  </a:lnTo>
                  <a:lnTo>
                    <a:pt x="1317179" y="1377950"/>
                  </a:lnTo>
                  <a:lnTo>
                    <a:pt x="1300667" y="1395730"/>
                  </a:lnTo>
                  <a:lnTo>
                    <a:pt x="1284472" y="1413192"/>
                  </a:lnTo>
                  <a:lnTo>
                    <a:pt x="1267960" y="1430337"/>
                  </a:lnTo>
                  <a:lnTo>
                    <a:pt x="1251448" y="1447482"/>
                  </a:lnTo>
                  <a:lnTo>
                    <a:pt x="1234300" y="1464310"/>
                  </a:lnTo>
                  <a:lnTo>
                    <a:pt x="1217788" y="1480820"/>
                  </a:lnTo>
                  <a:lnTo>
                    <a:pt x="1200958" y="1496695"/>
                  </a:lnTo>
                  <a:lnTo>
                    <a:pt x="1184128" y="1512252"/>
                  </a:lnTo>
                  <a:lnTo>
                    <a:pt x="1167298" y="1527810"/>
                  </a:lnTo>
                  <a:lnTo>
                    <a:pt x="1150150" y="1543050"/>
                  </a:lnTo>
                  <a:lnTo>
                    <a:pt x="1133638" y="1557655"/>
                  </a:lnTo>
                  <a:lnTo>
                    <a:pt x="1116808" y="1571625"/>
                  </a:lnTo>
                  <a:lnTo>
                    <a:pt x="1100296" y="1585595"/>
                  </a:lnTo>
                  <a:lnTo>
                    <a:pt x="1083783" y="1598930"/>
                  </a:lnTo>
                  <a:lnTo>
                    <a:pt x="1067271" y="1611947"/>
                  </a:lnTo>
                  <a:lnTo>
                    <a:pt x="1051076" y="1624647"/>
                  </a:lnTo>
                  <a:lnTo>
                    <a:pt x="1034881" y="1636395"/>
                  </a:lnTo>
                  <a:lnTo>
                    <a:pt x="1019004" y="1648142"/>
                  </a:lnTo>
                  <a:lnTo>
                    <a:pt x="1003444" y="1658937"/>
                  </a:lnTo>
                  <a:lnTo>
                    <a:pt x="988202" y="1669415"/>
                  </a:lnTo>
                  <a:lnTo>
                    <a:pt x="972960" y="1679575"/>
                  </a:lnTo>
                  <a:lnTo>
                    <a:pt x="957718" y="1688783"/>
                  </a:lnTo>
                  <a:lnTo>
                    <a:pt x="943428" y="1697990"/>
                  </a:lnTo>
                  <a:lnTo>
                    <a:pt x="929139" y="1706245"/>
                  </a:lnTo>
                  <a:lnTo>
                    <a:pt x="915167" y="1713865"/>
                  </a:lnTo>
                  <a:lnTo>
                    <a:pt x="901512" y="1720850"/>
                  </a:lnTo>
                  <a:lnTo>
                    <a:pt x="888493" y="1726883"/>
                  </a:lnTo>
                  <a:lnTo>
                    <a:pt x="875473" y="1732915"/>
                  </a:lnTo>
                  <a:lnTo>
                    <a:pt x="863407" y="1737678"/>
                  </a:lnTo>
                  <a:lnTo>
                    <a:pt x="851340" y="1742440"/>
                  </a:lnTo>
                  <a:lnTo>
                    <a:pt x="839908" y="1746250"/>
                  </a:lnTo>
                  <a:lnTo>
                    <a:pt x="829112" y="1749108"/>
                  </a:lnTo>
                  <a:lnTo>
                    <a:pt x="835145" y="1778953"/>
                  </a:lnTo>
                  <a:lnTo>
                    <a:pt x="839273" y="1797368"/>
                  </a:lnTo>
                  <a:lnTo>
                    <a:pt x="843719" y="1818323"/>
                  </a:lnTo>
                  <a:lnTo>
                    <a:pt x="849117" y="1841500"/>
                  </a:lnTo>
                  <a:lnTo>
                    <a:pt x="855468" y="1866265"/>
                  </a:lnTo>
                  <a:lnTo>
                    <a:pt x="862136" y="1892300"/>
                  </a:lnTo>
                  <a:lnTo>
                    <a:pt x="870075" y="1920558"/>
                  </a:lnTo>
                  <a:lnTo>
                    <a:pt x="878649" y="1949768"/>
                  </a:lnTo>
                  <a:lnTo>
                    <a:pt x="887858" y="1979930"/>
                  </a:lnTo>
                  <a:lnTo>
                    <a:pt x="898019" y="2010728"/>
                  </a:lnTo>
                  <a:lnTo>
                    <a:pt x="908816" y="2042478"/>
                  </a:lnTo>
                  <a:lnTo>
                    <a:pt x="920882" y="2074545"/>
                  </a:lnTo>
                  <a:lnTo>
                    <a:pt x="933902" y="2106613"/>
                  </a:lnTo>
                  <a:lnTo>
                    <a:pt x="940570" y="2122805"/>
                  </a:lnTo>
                  <a:lnTo>
                    <a:pt x="947556" y="2138998"/>
                  </a:lnTo>
                  <a:lnTo>
                    <a:pt x="954542" y="2155190"/>
                  </a:lnTo>
                  <a:lnTo>
                    <a:pt x="961846" y="2171383"/>
                  </a:lnTo>
                  <a:lnTo>
                    <a:pt x="969784" y="2187258"/>
                  </a:lnTo>
                  <a:lnTo>
                    <a:pt x="977723" y="2203133"/>
                  </a:lnTo>
                  <a:lnTo>
                    <a:pt x="985662" y="2219008"/>
                  </a:lnTo>
                  <a:lnTo>
                    <a:pt x="993918" y="2234565"/>
                  </a:lnTo>
                  <a:lnTo>
                    <a:pt x="1002492" y="2249805"/>
                  </a:lnTo>
                  <a:lnTo>
                    <a:pt x="1011383" y="2265045"/>
                  </a:lnTo>
                  <a:lnTo>
                    <a:pt x="1020274" y="2279650"/>
                  </a:lnTo>
                  <a:lnTo>
                    <a:pt x="1029801" y="2294573"/>
                  </a:lnTo>
                  <a:lnTo>
                    <a:pt x="1039327" y="2308860"/>
                  </a:lnTo>
                  <a:lnTo>
                    <a:pt x="1049488" y="2322830"/>
                  </a:lnTo>
                  <a:lnTo>
                    <a:pt x="1059650" y="2336483"/>
                  </a:lnTo>
                  <a:lnTo>
                    <a:pt x="1070129" y="2349818"/>
                  </a:lnTo>
                  <a:lnTo>
                    <a:pt x="1080608" y="2362835"/>
                  </a:lnTo>
                  <a:lnTo>
                    <a:pt x="1091404" y="2375218"/>
                  </a:lnTo>
                  <a:lnTo>
                    <a:pt x="1102518" y="2387283"/>
                  </a:lnTo>
                  <a:lnTo>
                    <a:pt x="1113950" y="2399030"/>
                  </a:lnTo>
                  <a:lnTo>
                    <a:pt x="1125699" y="2410143"/>
                  </a:lnTo>
                  <a:lnTo>
                    <a:pt x="1137766" y="2420620"/>
                  </a:lnTo>
                  <a:lnTo>
                    <a:pt x="1149833" y="2430780"/>
                  </a:lnTo>
                  <a:lnTo>
                    <a:pt x="1162535" y="2439988"/>
                  </a:lnTo>
                  <a:lnTo>
                    <a:pt x="1175554" y="2449195"/>
                  </a:lnTo>
                  <a:lnTo>
                    <a:pt x="1188256" y="2457450"/>
                  </a:lnTo>
                  <a:lnTo>
                    <a:pt x="1201593" y="2464753"/>
                  </a:lnTo>
                  <a:lnTo>
                    <a:pt x="1215565" y="2471738"/>
                  </a:lnTo>
                  <a:lnTo>
                    <a:pt x="1229219" y="2478088"/>
                  </a:lnTo>
                  <a:lnTo>
                    <a:pt x="1243826" y="2483485"/>
                  </a:lnTo>
                  <a:lnTo>
                    <a:pt x="1258116" y="2488565"/>
                  </a:lnTo>
                  <a:lnTo>
                    <a:pt x="1273358" y="2492693"/>
                  </a:lnTo>
                  <a:lnTo>
                    <a:pt x="1288283" y="2495868"/>
                  </a:lnTo>
                  <a:lnTo>
                    <a:pt x="1295904" y="2496820"/>
                  </a:lnTo>
                  <a:lnTo>
                    <a:pt x="1303842" y="2498090"/>
                  </a:lnTo>
                  <a:lnTo>
                    <a:pt x="1311781" y="2499043"/>
                  </a:lnTo>
                  <a:lnTo>
                    <a:pt x="1319720" y="2499678"/>
                  </a:lnTo>
                  <a:lnTo>
                    <a:pt x="1327658" y="2499995"/>
                  </a:lnTo>
                  <a:lnTo>
                    <a:pt x="1335597" y="2500630"/>
                  </a:lnTo>
                  <a:lnTo>
                    <a:pt x="1347981" y="2500630"/>
                  </a:lnTo>
                  <a:lnTo>
                    <a:pt x="1360048" y="2499678"/>
                  </a:lnTo>
                  <a:lnTo>
                    <a:pt x="1371797" y="2499043"/>
                  </a:lnTo>
                  <a:lnTo>
                    <a:pt x="1383229" y="2498090"/>
                  </a:lnTo>
                  <a:lnTo>
                    <a:pt x="1394660" y="2496185"/>
                  </a:lnTo>
                  <a:lnTo>
                    <a:pt x="1405457" y="2494280"/>
                  </a:lnTo>
                  <a:lnTo>
                    <a:pt x="1416254" y="2491740"/>
                  </a:lnTo>
                  <a:lnTo>
                    <a:pt x="1427050" y="2489200"/>
                  </a:lnTo>
                  <a:lnTo>
                    <a:pt x="1437529" y="2486343"/>
                  </a:lnTo>
                  <a:lnTo>
                    <a:pt x="1447691" y="2483168"/>
                  </a:lnTo>
                  <a:lnTo>
                    <a:pt x="1457217" y="2479358"/>
                  </a:lnTo>
                  <a:lnTo>
                    <a:pt x="1467061" y="2475230"/>
                  </a:lnTo>
                  <a:lnTo>
                    <a:pt x="1476587" y="2471103"/>
                  </a:lnTo>
                  <a:lnTo>
                    <a:pt x="1485479" y="2466658"/>
                  </a:lnTo>
                  <a:lnTo>
                    <a:pt x="1494370" y="2461578"/>
                  </a:lnTo>
                  <a:lnTo>
                    <a:pt x="1503261" y="2456498"/>
                  </a:lnTo>
                  <a:lnTo>
                    <a:pt x="1511517" y="2450783"/>
                  </a:lnTo>
                  <a:lnTo>
                    <a:pt x="1520409" y="2445068"/>
                  </a:lnTo>
                  <a:lnTo>
                    <a:pt x="1528347" y="2439353"/>
                  </a:lnTo>
                  <a:lnTo>
                    <a:pt x="1536286" y="2433003"/>
                  </a:lnTo>
                  <a:lnTo>
                    <a:pt x="1543907" y="2426335"/>
                  </a:lnTo>
                  <a:lnTo>
                    <a:pt x="1551528" y="2419668"/>
                  </a:lnTo>
                  <a:lnTo>
                    <a:pt x="1558832" y="2412365"/>
                  </a:lnTo>
                  <a:lnTo>
                    <a:pt x="1566135" y="2405063"/>
                  </a:lnTo>
                  <a:lnTo>
                    <a:pt x="1573121" y="2397760"/>
                  </a:lnTo>
                  <a:lnTo>
                    <a:pt x="1580107" y="2390140"/>
                  </a:lnTo>
                  <a:lnTo>
                    <a:pt x="1586776" y="2381885"/>
                  </a:lnTo>
                  <a:lnTo>
                    <a:pt x="1593444" y="2373948"/>
                  </a:lnTo>
                  <a:lnTo>
                    <a:pt x="1599478" y="2365375"/>
                  </a:lnTo>
                  <a:lnTo>
                    <a:pt x="1605828" y="2357120"/>
                  </a:lnTo>
                  <a:lnTo>
                    <a:pt x="1611544" y="2347913"/>
                  </a:lnTo>
                  <a:lnTo>
                    <a:pt x="1617895" y="2339023"/>
                  </a:lnTo>
                  <a:lnTo>
                    <a:pt x="1629327" y="2320608"/>
                  </a:lnTo>
                  <a:lnTo>
                    <a:pt x="1640123" y="2301558"/>
                  </a:lnTo>
                  <a:lnTo>
                    <a:pt x="1650285" y="2281873"/>
                  </a:lnTo>
                  <a:lnTo>
                    <a:pt x="1660129" y="2261870"/>
                  </a:lnTo>
                  <a:lnTo>
                    <a:pt x="1669655" y="2241233"/>
                  </a:lnTo>
                  <a:lnTo>
                    <a:pt x="1678546" y="2219960"/>
                  </a:lnTo>
                  <a:lnTo>
                    <a:pt x="1687120" y="2198370"/>
                  </a:lnTo>
                  <a:lnTo>
                    <a:pt x="1695376" y="2176463"/>
                  </a:lnTo>
                  <a:lnTo>
                    <a:pt x="1703315" y="2154555"/>
                  </a:lnTo>
                  <a:lnTo>
                    <a:pt x="1710936" y="2132330"/>
                  </a:lnTo>
                  <a:lnTo>
                    <a:pt x="1718557" y="2110105"/>
                  </a:lnTo>
                  <a:lnTo>
                    <a:pt x="1725543" y="2087245"/>
                  </a:lnTo>
                  <a:lnTo>
                    <a:pt x="1739833" y="2042478"/>
                  </a:lnTo>
                  <a:lnTo>
                    <a:pt x="1752852" y="1997393"/>
                  </a:lnTo>
                  <a:lnTo>
                    <a:pt x="1764601" y="1958340"/>
                  </a:lnTo>
                  <a:lnTo>
                    <a:pt x="1776350" y="1920240"/>
                  </a:lnTo>
                  <a:lnTo>
                    <a:pt x="1788100" y="1883093"/>
                  </a:lnTo>
                  <a:lnTo>
                    <a:pt x="1794450" y="1864995"/>
                  </a:lnTo>
                  <a:lnTo>
                    <a:pt x="1800802" y="1847850"/>
                  </a:lnTo>
                  <a:lnTo>
                    <a:pt x="1806835" y="1830705"/>
                  </a:lnTo>
                  <a:lnTo>
                    <a:pt x="1813821" y="1814195"/>
                  </a:lnTo>
                  <a:lnTo>
                    <a:pt x="1820172" y="1798320"/>
                  </a:lnTo>
                  <a:lnTo>
                    <a:pt x="1827475" y="1783080"/>
                  </a:lnTo>
                  <a:lnTo>
                    <a:pt x="1834461" y="1768475"/>
                  </a:lnTo>
                  <a:lnTo>
                    <a:pt x="1842082" y="1754505"/>
                  </a:lnTo>
                  <a:lnTo>
                    <a:pt x="1849704" y="1741170"/>
                  </a:lnTo>
                  <a:lnTo>
                    <a:pt x="1857960" y="1728470"/>
                  </a:lnTo>
                  <a:lnTo>
                    <a:pt x="1864946" y="1718628"/>
                  </a:lnTo>
                  <a:lnTo>
                    <a:pt x="1871614" y="1709103"/>
                  </a:lnTo>
                  <a:lnTo>
                    <a:pt x="1878918" y="1699578"/>
                  </a:lnTo>
                  <a:lnTo>
                    <a:pt x="1885586" y="1691005"/>
                  </a:lnTo>
                  <a:lnTo>
                    <a:pt x="1892890" y="1682433"/>
                  </a:lnTo>
                  <a:lnTo>
                    <a:pt x="1899558" y="1674495"/>
                  </a:lnTo>
                  <a:lnTo>
                    <a:pt x="1906862" y="1666557"/>
                  </a:lnTo>
                  <a:lnTo>
                    <a:pt x="1914165" y="1659572"/>
                  </a:lnTo>
                  <a:lnTo>
                    <a:pt x="1920834" y="1652270"/>
                  </a:lnTo>
                  <a:lnTo>
                    <a:pt x="1928137" y="1645285"/>
                  </a:lnTo>
                  <a:lnTo>
                    <a:pt x="1935441" y="1638935"/>
                  </a:lnTo>
                  <a:lnTo>
                    <a:pt x="1942109" y="1632902"/>
                  </a:lnTo>
                  <a:lnTo>
                    <a:pt x="1949413" y="1627187"/>
                  </a:lnTo>
                  <a:lnTo>
                    <a:pt x="1956081" y="1621790"/>
                  </a:lnTo>
                  <a:lnTo>
                    <a:pt x="1970053" y="1611312"/>
                  </a:lnTo>
                  <a:lnTo>
                    <a:pt x="1983708" y="1602105"/>
                  </a:lnTo>
                  <a:lnTo>
                    <a:pt x="1997680" y="1594485"/>
                  </a:lnTo>
                  <a:lnTo>
                    <a:pt x="2010699" y="1587182"/>
                  </a:lnTo>
                  <a:lnTo>
                    <a:pt x="2024036" y="1581150"/>
                  </a:lnTo>
                  <a:lnTo>
                    <a:pt x="2036738" y="1575752"/>
                  </a:lnTo>
                  <a:lnTo>
                    <a:pt x="2049440" y="1571307"/>
                  </a:lnTo>
                  <a:lnTo>
                    <a:pt x="2061506" y="1567497"/>
                  </a:lnTo>
                  <a:lnTo>
                    <a:pt x="2073256" y="1564640"/>
                  </a:lnTo>
                  <a:lnTo>
                    <a:pt x="2085005" y="1562100"/>
                  </a:lnTo>
                  <a:lnTo>
                    <a:pt x="2096119" y="1560195"/>
                  </a:lnTo>
                  <a:lnTo>
                    <a:pt x="2106598" y="1559242"/>
                  </a:lnTo>
                  <a:lnTo>
                    <a:pt x="2116442" y="1557972"/>
                  </a:lnTo>
                  <a:lnTo>
                    <a:pt x="2125968" y="1557655"/>
                  </a:lnTo>
                  <a:lnTo>
                    <a:pt x="2134860" y="1557655"/>
                  </a:lnTo>
                  <a:lnTo>
                    <a:pt x="2143116" y="1557972"/>
                  </a:lnTo>
                  <a:lnTo>
                    <a:pt x="2150737" y="1558290"/>
                  </a:lnTo>
                  <a:lnTo>
                    <a:pt x="2157723" y="1559242"/>
                  </a:lnTo>
                  <a:lnTo>
                    <a:pt x="2162839" y="1559781"/>
                  </a:lnTo>
                  <a:lnTo>
                    <a:pt x="2167906" y="1548627"/>
                  </a:lnTo>
                  <a:lnTo>
                    <a:pt x="2174894" y="1534961"/>
                  </a:lnTo>
                  <a:lnTo>
                    <a:pt x="2182518" y="1521930"/>
                  </a:lnTo>
                  <a:lnTo>
                    <a:pt x="2190777" y="1508900"/>
                  </a:lnTo>
                  <a:lnTo>
                    <a:pt x="2199354" y="1496822"/>
                  </a:lnTo>
                  <a:lnTo>
                    <a:pt x="2208566" y="1484745"/>
                  </a:lnTo>
                  <a:lnTo>
                    <a:pt x="2218731" y="1473304"/>
                  </a:lnTo>
                  <a:lnTo>
                    <a:pt x="2229214" y="1462498"/>
                  </a:lnTo>
                  <a:lnTo>
                    <a:pt x="2240015" y="1452010"/>
                  </a:lnTo>
                  <a:lnTo>
                    <a:pt x="2251450" y="1442157"/>
                  </a:lnTo>
                  <a:lnTo>
                    <a:pt x="2263204" y="1432623"/>
                  </a:lnTo>
                  <a:lnTo>
                    <a:pt x="2275593" y="1424042"/>
                  </a:lnTo>
                  <a:lnTo>
                    <a:pt x="2288617" y="1415778"/>
                  </a:lnTo>
                  <a:lnTo>
                    <a:pt x="2301958" y="1408151"/>
                  </a:lnTo>
                  <a:lnTo>
                    <a:pt x="2315300" y="1401158"/>
                  </a:lnTo>
                  <a:lnTo>
                    <a:pt x="2329277" y="1394802"/>
                  </a:lnTo>
                  <a:lnTo>
                    <a:pt x="2343572" y="1389081"/>
                  </a:lnTo>
                  <a:lnTo>
                    <a:pt x="2358184" y="1383996"/>
                  </a:lnTo>
                  <a:lnTo>
                    <a:pt x="2373114" y="1380182"/>
                  </a:lnTo>
                  <a:lnTo>
                    <a:pt x="2388680" y="1376686"/>
                  </a:lnTo>
                  <a:lnTo>
                    <a:pt x="2403927" y="1373508"/>
                  </a:lnTo>
                  <a:lnTo>
                    <a:pt x="2419493" y="1371919"/>
                  </a:lnTo>
                  <a:lnTo>
                    <a:pt x="2435693" y="1370330"/>
                  </a:lnTo>
                  <a:lnTo>
                    <a:pt x="2451894" y="1370012"/>
                  </a:lnTo>
                  <a:lnTo>
                    <a:pt x="2468095" y="1370330"/>
                  </a:lnTo>
                  <a:lnTo>
                    <a:pt x="2484295" y="1371919"/>
                  </a:lnTo>
                  <a:lnTo>
                    <a:pt x="2499861" y="1373508"/>
                  </a:lnTo>
                  <a:lnTo>
                    <a:pt x="2515426" y="1376686"/>
                  </a:lnTo>
                  <a:lnTo>
                    <a:pt x="2530674" y="1380182"/>
                  </a:lnTo>
                  <a:lnTo>
                    <a:pt x="2545286" y="1383996"/>
                  </a:lnTo>
                  <a:lnTo>
                    <a:pt x="2560216" y="1389081"/>
                  </a:lnTo>
                  <a:lnTo>
                    <a:pt x="2574511" y="1394802"/>
                  </a:lnTo>
                  <a:lnTo>
                    <a:pt x="2588488" y="1401158"/>
                  </a:lnTo>
                  <a:lnTo>
                    <a:pt x="2601830" y="1408151"/>
                  </a:lnTo>
                  <a:lnTo>
                    <a:pt x="2615171" y="1415778"/>
                  </a:lnTo>
                  <a:lnTo>
                    <a:pt x="2628195" y="1424042"/>
                  </a:lnTo>
                  <a:lnTo>
                    <a:pt x="2640267" y="1432623"/>
                  </a:lnTo>
                  <a:lnTo>
                    <a:pt x="2652338" y="1442157"/>
                  </a:lnTo>
                  <a:lnTo>
                    <a:pt x="2663773" y="1452010"/>
                  </a:lnTo>
                  <a:lnTo>
                    <a:pt x="2674574" y="1462498"/>
                  </a:lnTo>
                  <a:lnTo>
                    <a:pt x="2685057" y="1473304"/>
                  </a:lnTo>
                  <a:lnTo>
                    <a:pt x="2694904" y="1484745"/>
                  </a:lnTo>
                  <a:lnTo>
                    <a:pt x="2704434" y="1496822"/>
                  </a:lnTo>
                  <a:lnTo>
                    <a:pt x="2713011" y="1508900"/>
                  </a:lnTo>
                  <a:lnTo>
                    <a:pt x="2721270" y="1521930"/>
                  </a:lnTo>
                  <a:lnTo>
                    <a:pt x="2728894" y="1534961"/>
                  </a:lnTo>
                  <a:lnTo>
                    <a:pt x="2735565" y="1548627"/>
                  </a:lnTo>
                  <a:lnTo>
                    <a:pt x="2742236" y="1562611"/>
                  </a:lnTo>
                  <a:lnTo>
                    <a:pt x="2747953" y="1576913"/>
                  </a:lnTo>
                  <a:lnTo>
                    <a:pt x="2752718" y="1591533"/>
                  </a:lnTo>
                  <a:lnTo>
                    <a:pt x="2756848" y="1606471"/>
                  </a:lnTo>
                  <a:lnTo>
                    <a:pt x="2760660" y="1621726"/>
                  </a:lnTo>
                  <a:lnTo>
                    <a:pt x="2763519" y="1636981"/>
                  </a:lnTo>
                  <a:lnTo>
                    <a:pt x="2765107" y="1652872"/>
                  </a:lnTo>
                  <a:lnTo>
                    <a:pt x="2766695" y="1669081"/>
                  </a:lnTo>
                  <a:lnTo>
                    <a:pt x="2767013" y="1685290"/>
                  </a:lnTo>
                  <a:lnTo>
                    <a:pt x="2766695" y="1701499"/>
                  </a:lnTo>
                  <a:lnTo>
                    <a:pt x="2765107" y="1717390"/>
                  </a:lnTo>
                  <a:lnTo>
                    <a:pt x="2763519" y="1733281"/>
                  </a:lnTo>
                  <a:lnTo>
                    <a:pt x="2760660" y="1748854"/>
                  </a:lnTo>
                  <a:lnTo>
                    <a:pt x="2756848" y="1764110"/>
                  </a:lnTo>
                  <a:lnTo>
                    <a:pt x="2752718" y="1779047"/>
                  </a:lnTo>
                  <a:lnTo>
                    <a:pt x="2747953" y="1793667"/>
                  </a:lnTo>
                  <a:lnTo>
                    <a:pt x="2742236" y="1807969"/>
                  </a:lnTo>
                  <a:lnTo>
                    <a:pt x="2735565" y="1821635"/>
                  </a:lnTo>
                  <a:lnTo>
                    <a:pt x="2728894" y="1835619"/>
                  </a:lnTo>
                  <a:lnTo>
                    <a:pt x="2721270" y="1848650"/>
                  </a:lnTo>
                  <a:lnTo>
                    <a:pt x="2713011" y="1861363"/>
                  </a:lnTo>
                  <a:lnTo>
                    <a:pt x="2704434" y="1874075"/>
                  </a:lnTo>
                  <a:lnTo>
                    <a:pt x="2694904" y="1885835"/>
                  </a:lnTo>
                  <a:lnTo>
                    <a:pt x="2685057" y="1896959"/>
                  </a:lnTo>
                  <a:lnTo>
                    <a:pt x="2674574" y="1908082"/>
                  </a:lnTo>
                  <a:lnTo>
                    <a:pt x="2663773" y="1918570"/>
                  </a:lnTo>
                  <a:lnTo>
                    <a:pt x="2652338" y="1928423"/>
                  </a:lnTo>
                  <a:lnTo>
                    <a:pt x="2640267" y="1937640"/>
                  </a:lnTo>
                  <a:lnTo>
                    <a:pt x="2628195" y="1946538"/>
                  </a:lnTo>
                  <a:lnTo>
                    <a:pt x="2615171" y="1955120"/>
                  </a:lnTo>
                  <a:lnTo>
                    <a:pt x="2601830" y="1962430"/>
                  </a:lnTo>
                  <a:lnTo>
                    <a:pt x="2588488" y="1969422"/>
                  </a:lnTo>
                  <a:lnTo>
                    <a:pt x="2574511" y="1975778"/>
                  </a:lnTo>
                  <a:lnTo>
                    <a:pt x="2560216" y="1981181"/>
                  </a:lnTo>
                  <a:lnTo>
                    <a:pt x="2545286" y="1986266"/>
                  </a:lnTo>
                  <a:lnTo>
                    <a:pt x="2530674" y="1990716"/>
                  </a:lnTo>
                  <a:lnTo>
                    <a:pt x="2515426" y="1994212"/>
                  </a:lnTo>
                  <a:lnTo>
                    <a:pt x="2499861" y="1996754"/>
                  </a:lnTo>
                  <a:lnTo>
                    <a:pt x="2484295" y="1998979"/>
                  </a:lnTo>
                  <a:lnTo>
                    <a:pt x="2468095" y="1999932"/>
                  </a:lnTo>
                  <a:lnTo>
                    <a:pt x="2451894" y="2000250"/>
                  </a:lnTo>
                  <a:lnTo>
                    <a:pt x="2435693" y="1999932"/>
                  </a:lnTo>
                  <a:lnTo>
                    <a:pt x="2419493" y="1998979"/>
                  </a:lnTo>
                  <a:lnTo>
                    <a:pt x="2403927" y="1996754"/>
                  </a:lnTo>
                  <a:lnTo>
                    <a:pt x="2388680" y="1994212"/>
                  </a:lnTo>
                  <a:lnTo>
                    <a:pt x="2373114" y="1990716"/>
                  </a:lnTo>
                  <a:lnTo>
                    <a:pt x="2358184" y="1986266"/>
                  </a:lnTo>
                  <a:lnTo>
                    <a:pt x="2343572" y="1981181"/>
                  </a:lnTo>
                  <a:lnTo>
                    <a:pt x="2329277" y="1975778"/>
                  </a:lnTo>
                  <a:lnTo>
                    <a:pt x="2315300" y="1969422"/>
                  </a:lnTo>
                  <a:lnTo>
                    <a:pt x="2301958" y="1962430"/>
                  </a:lnTo>
                  <a:lnTo>
                    <a:pt x="2288617" y="1955120"/>
                  </a:lnTo>
                  <a:lnTo>
                    <a:pt x="2275593" y="1946538"/>
                  </a:lnTo>
                  <a:lnTo>
                    <a:pt x="2263204" y="1937640"/>
                  </a:lnTo>
                  <a:lnTo>
                    <a:pt x="2251450" y="1928423"/>
                  </a:lnTo>
                  <a:lnTo>
                    <a:pt x="2240015" y="1918570"/>
                  </a:lnTo>
                  <a:lnTo>
                    <a:pt x="2229214" y="1908082"/>
                  </a:lnTo>
                  <a:lnTo>
                    <a:pt x="2218731" y="1896959"/>
                  </a:lnTo>
                  <a:lnTo>
                    <a:pt x="2208566" y="1885835"/>
                  </a:lnTo>
                  <a:lnTo>
                    <a:pt x="2199354" y="1874075"/>
                  </a:lnTo>
                  <a:lnTo>
                    <a:pt x="2190777" y="1861363"/>
                  </a:lnTo>
                  <a:lnTo>
                    <a:pt x="2182518" y="1848650"/>
                  </a:lnTo>
                  <a:lnTo>
                    <a:pt x="2174894" y="1835619"/>
                  </a:lnTo>
                  <a:lnTo>
                    <a:pt x="2167906" y="1821635"/>
                  </a:lnTo>
                  <a:lnTo>
                    <a:pt x="2161553" y="1807969"/>
                  </a:lnTo>
                  <a:lnTo>
                    <a:pt x="2155835" y="1793667"/>
                  </a:lnTo>
                  <a:lnTo>
                    <a:pt x="2151070" y="1779047"/>
                  </a:lnTo>
                  <a:lnTo>
                    <a:pt x="2146940" y="1764110"/>
                  </a:lnTo>
                  <a:lnTo>
                    <a:pt x="2143128" y="1748854"/>
                  </a:lnTo>
                  <a:lnTo>
                    <a:pt x="2140269" y="1733281"/>
                  </a:lnTo>
                  <a:lnTo>
                    <a:pt x="2138363" y="1717390"/>
                  </a:lnTo>
                  <a:lnTo>
                    <a:pt x="2137093" y="1701499"/>
                  </a:lnTo>
                  <a:lnTo>
                    <a:pt x="2136775" y="1685290"/>
                  </a:lnTo>
                  <a:lnTo>
                    <a:pt x="2137093" y="1669081"/>
                  </a:lnTo>
                  <a:lnTo>
                    <a:pt x="2138363" y="1652872"/>
                  </a:lnTo>
                  <a:lnTo>
                    <a:pt x="2140269" y="1636981"/>
                  </a:lnTo>
                  <a:lnTo>
                    <a:pt x="2140522" y="1635629"/>
                  </a:lnTo>
                  <a:lnTo>
                    <a:pt x="2137718" y="1635442"/>
                  </a:lnTo>
                  <a:lnTo>
                    <a:pt x="2126603" y="1635442"/>
                  </a:lnTo>
                  <a:lnTo>
                    <a:pt x="2120252" y="1635760"/>
                  </a:lnTo>
                  <a:lnTo>
                    <a:pt x="2113584" y="1636395"/>
                  </a:lnTo>
                  <a:lnTo>
                    <a:pt x="2106598" y="1637030"/>
                  </a:lnTo>
                  <a:lnTo>
                    <a:pt x="2098977" y="1638617"/>
                  </a:lnTo>
                  <a:lnTo>
                    <a:pt x="2091038" y="1640522"/>
                  </a:lnTo>
                  <a:lnTo>
                    <a:pt x="2082782" y="1642427"/>
                  </a:lnTo>
                  <a:lnTo>
                    <a:pt x="2074208" y="1644967"/>
                  </a:lnTo>
                  <a:lnTo>
                    <a:pt x="2065000" y="1648142"/>
                  </a:lnTo>
                  <a:lnTo>
                    <a:pt x="2056108" y="1652270"/>
                  </a:lnTo>
                  <a:lnTo>
                    <a:pt x="2046899" y="1656715"/>
                  </a:lnTo>
                  <a:lnTo>
                    <a:pt x="2037055" y="1661477"/>
                  </a:lnTo>
                  <a:lnTo>
                    <a:pt x="2026894" y="1667192"/>
                  </a:lnTo>
                  <a:lnTo>
                    <a:pt x="2017050" y="1673860"/>
                  </a:lnTo>
                  <a:lnTo>
                    <a:pt x="2006889" y="1681163"/>
                  </a:lnTo>
                  <a:lnTo>
                    <a:pt x="1996410" y="1689418"/>
                  </a:lnTo>
                  <a:lnTo>
                    <a:pt x="1985931" y="1698308"/>
                  </a:lnTo>
                  <a:lnTo>
                    <a:pt x="1975452" y="1707833"/>
                  </a:lnTo>
                  <a:lnTo>
                    <a:pt x="1965290" y="1718628"/>
                  </a:lnTo>
                  <a:lnTo>
                    <a:pt x="1954494" y="1730693"/>
                  </a:lnTo>
                  <a:lnTo>
                    <a:pt x="1943697" y="1743710"/>
                  </a:lnTo>
                  <a:lnTo>
                    <a:pt x="1932900" y="1757680"/>
                  </a:lnTo>
                  <a:lnTo>
                    <a:pt x="1922422" y="1772285"/>
                  </a:lnTo>
                  <a:lnTo>
                    <a:pt x="1915436" y="1783080"/>
                  </a:lnTo>
                  <a:lnTo>
                    <a:pt x="1908767" y="1794510"/>
                  </a:lnTo>
                  <a:lnTo>
                    <a:pt x="1902098" y="1806893"/>
                  </a:lnTo>
                  <a:lnTo>
                    <a:pt x="1895748" y="1820228"/>
                  </a:lnTo>
                  <a:lnTo>
                    <a:pt x="1889714" y="1833880"/>
                  </a:lnTo>
                  <a:lnTo>
                    <a:pt x="1883998" y="1848485"/>
                  </a:lnTo>
                  <a:lnTo>
                    <a:pt x="1877648" y="1863725"/>
                  </a:lnTo>
                  <a:lnTo>
                    <a:pt x="1871932" y="1879600"/>
                  </a:lnTo>
                  <a:lnTo>
                    <a:pt x="1866216" y="1895793"/>
                  </a:lnTo>
                  <a:lnTo>
                    <a:pt x="1860818" y="1912303"/>
                  </a:lnTo>
                  <a:lnTo>
                    <a:pt x="1849704" y="1946593"/>
                  </a:lnTo>
                  <a:lnTo>
                    <a:pt x="1838589" y="1982788"/>
                  </a:lnTo>
                  <a:lnTo>
                    <a:pt x="1827793" y="2019618"/>
                  </a:lnTo>
                  <a:lnTo>
                    <a:pt x="1813503" y="2066925"/>
                  </a:lnTo>
                  <a:lnTo>
                    <a:pt x="1798579" y="2115185"/>
                  </a:lnTo>
                  <a:lnTo>
                    <a:pt x="1790640" y="2139633"/>
                  </a:lnTo>
                  <a:lnTo>
                    <a:pt x="1782701" y="2163445"/>
                  </a:lnTo>
                  <a:lnTo>
                    <a:pt x="1774128" y="2187893"/>
                  </a:lnTo>
                  <a:lnTo>
                    <a:pt x="1765554" y="2212023"/>
                  </a:lnTo>
                  <a:lnTo>
                    <a:pt x="1756345" y="2235835"/>
                  </a:lnTo>
                  <a:lnTo>
                    <a:pt x="1746501" y="2259648"/>
                  </a:lnTo>
                  <a:lnTo>
                    <a:pt x="1736340" y="2282825"/>
                  </a:lnTo>
                  <a:lnTo>
                    <a:pt x="1725543" y="2306003"/>
                  </a:lnTo>
                  <a:lnTo>
                    <a:pt x="1714429" y="2328228"/>
                  </a:lnTo>
                  <a:lnTo>
                    <a:pt x="1702680" y="2350135"/>
                  </a:lnTo>
                  <a:lnTo>
                    <a:pt x="1696011" y="2360930"/>
                  </a:lnTo>
                  <a:lnTo>
                    <a:pt x="1689978" y="2371725"/>
                  </a:lnTo>
                  <a:lnTo>
                    <a:pt x="1683627" y="2382203"/>
                  </a:lnTo>
                  <a:lnTo>
                    <a:pt x="1676641" y="2392363"/>
                  </a:lnTo>
                  <a:lnTo>
                    <a:pt x="1669973" y="2402205"/>
                  </a:lnTo>
                  <a:lnTo>
                    <a:pt x="1662669" y="2412365"/>
                  </a:lnTo>
                  <a:lnTo>
                    <a:pt x="1655366" y="2422208"/>
                  </a:lnTo>
                  <a:lnTo>
                    <a:pt x="1648380" y="2431415"/>
                  </a:lnTo>
                  <a:lnTo>
                    <a:pt x="1640441" y="2440940"/>
                  </a:lnTo>
                  <a:lnTo>
                    <a:pt x="1632820" y="2449830"/>
                  </a:lnTo>
                  <a:lnTo>
                    <a:pt x="1624564" y="2458720"/>
                  </a:lnTo>
                  <a:lnTo>
                    <a:pt x="1616307" y="2467293"/>
                  </a:lnTo>
                  <a:lnTo>
                    <a:pt x="1608051" y="2475548"/>
                  </a:lnTo>
                  <a:lnTo>
                    <a:pt x="1599478" y="2483485"/>
                  </a:lnTo>
                  <a:lnTo>
                    <a:pt x="1590586" y="2491423"/>
                  </a:lnTo>
                  <a:lnTo>
                    <a:pt x="1581060" y="2499043"/>
                  </a:lnTo>
                  <a:lnTo>
                    <a:pt x="1571851" y="2506345"/>
                  </a:lnTo>
                  <a:lnTo>
                    <a:pt x="1562007" y="2513013"/>
                  </a:lnTo>
                  <a:lnTo>
                    <a:pt x="1552163" y="2519998"/>
                  </a:lnTo>
                  <a:lnTo>
                    <a:pt x="1542319" y="2526030"/>
                  </a:lnTo>
                  <a:lnTo>
                    <a:pt x="1531840" y="2532063"/>
                  </a:lnTo>
                  <a:lnTo>
                    <a:pt x="1521044" y="2537778"/>
                  </a:lnTo>
                  <a:lnTo>
                    <a:pt x="1510247" y="2543175"/>
                  </a:lnTo>
                  <a:lnTo>
                    <a:pt x="1499133" y="2547938"/>
                  </a:lnTo>
                  <a:lnTo>
                    <a:pt x="1487701" y="2552700"/>
                  </a:lnTo>
                  <a:lnTo>
                    <a:pt x="1475635" y="2556828"/>
                  </a:lnTo>
                  <a:lnTo>
                    <a:pt x="1463886" y="2560955"/>
                  </a:lnTo>
                  <a:lnTo>
                    <a:pt x="1451501" y="2564448"/>
                  </a:lnTo>
                  <a:lnTo>
                    <a:pt x="1439117" y="2567623"/>
                  </a:lnTo>
                  <a:lnTo>
                    <a:pt x="1426098" y="2570480"/>
                  </a:lnTo>
                  <a:lnTo>
                    <a:pt x="1412761" y="2572703"/>
                  </a:lnTo>
                  <a:lnTo>
                    <a:pt x="1399106" y="2574925"/>
                  </a:lnTo>
                  <a:lnTo>
                    <a:pt x="1385452" y="2576513"/>
                  </a:lnTo>
                  <a:lnTo>
                    <a:pt x="1371480" y="2577465"/>
                  </a:lnTo>
                  <a:lnTo>
                    <a:pt x="1356555" y="2578100"/>
                  </a:lnTo>
                  <a:lnTo>
                    <a:pt x="1341948" y="2578100"/>
                  </a:lnTo>
                  <a:lnTo>
                    <a:pt x="1334327" y="2578100"/>
                  </a:lnTo>
                  <a:lnTo>
                    <a:pt x="1324165" y="2578100"/>
                  </a:lnTo>
                  <a:lnTo>
                    <a:pt x="1314322" y="2577465"/>
                  </a:lnTo>
                  <a:lnTo>
                    <a:pt x="1304478" y="2576830"/>
                  </a:lnTo>
                  <a:lnTo>
                    <a:pt x="1294951" y="2575560"/>
                  </a:lnTo>
                  <a:lnTo>
                    <a:pt x="1285107" y="2574290"/>
                  </a:lnTo>
                  <a:lnTo>
                    <a:pt x="1275898" y="2572703"/>
                  </a:lnTo>
                  <a:lnTo>
                    <a:pt x="1266372" y="2571115"/>
                  </a:lnTo>
                  <a:lnTo>
                    <a:pt x="1257163" y="2568893"/>
                  </a:lnTo>
                  <a:lnTo>
                    <a:pt x="1247637" y="2566670"/>
                  </a:lnTo>
                  <a:lnTo>
                    <a:pt x="1238746" y="2564130"/>
                  </a:lnTo>
                  <a:lnTo>
                    <a:pt x="1229854" y="2561273"/>
                  </a:lnTo>
                  <a:lnTo>
                    <a:pt x="1220646" y="2558415"/>
                  </a:lnTo>
                  <a:lnTo>
                    <a:pt x="1212072" y="2555240"/>
                  </a:lnTo>
                  <a:lnTo>
                    <a:pt x="1203498" y="2552065"/>
                  </a:lnTo>
                  <a:lnTo>
                    <a:pt x="1194924" y="2548255"/>
                  </a:lnTo>
                  <a:lnTo>
                    <a:pt x="1186351" y="2544445"/>
                  </a:lnTo>
                  <a:lnTo>
                    <a:pt x="1178094" y="2540318"/>
                  </a:lnTo>
                  <a:lnTo>
                    <a:pt x="1169521" y="2536190"/>
                  </a:lnTo>
                  <a:lnTo>
                    <a:pt x="1161264" y="2531745"/>
                  </a:lnTo>
                  <a:lnTo>
                    <a:pt x="1153008" y="2526983"/>
                  </a:lnTo>
                  <a:lnTo>
                    <a:pt x="1137449" y="2517458"/>
                  </a:lnTo>
                  <a:lnTo>
                    <a:pt x="1121889" y="2506980"/>
                  </a:lnTo>
                  <a:lnTo>
                    <a:pt x="1106647" y="2495868"/>
                  </a:lnTo>
                  <a:lnTo>
                    <a:pt x="1092040" y="2484120"/>
                  </a:lnTo>
                  <a:lnTo>
                    <a:pt x="1077750" y="2471420"/>
                  </a:lnTo>
                  <a:lnTo>
                    <a:pt x="1063460" y="2458403"/>
                  </a:lnTo>
                  <a:lnTo>
                    <a:pt x="1049806" y="2444750"/>
                  </a:lnTo>
                  <a:lnTo>
                    <a:pt x="1036469" y="2430780"/>
                  </a:lnTo>
                  <a:lnTo>
                    <a:pt x="1023767" y="2415858"/>
                  </a:lnTo>
                  <a:lnTo>
                    <a:pt x="1011065" y="2400935"/>
                  </a:lnTo>
                  <a:lnTo>
                    <a:pt x="998999" y="2385378"/>
                  </a:lnTo>
                  <a:lnTo>
                    <a:pt x="986932" y="2369503"/>
                  </a:lnTo>
                  <a:lnTo>
                    <a:pt x="975500" y="2352993"/>
                  </a:lnTo>
                  <a:lnTo>
                    <a:pt x="964386" y="2336483"/>
                  </a:lnTo>
                  <a:lnTo>
                    <a:pt x="953272" y="2319655"/>
                  </a:lnTo>
                  <a:lnTo>
                    <a:pt x="942793" y="2302510"/>
                  </a:lnTo>
                  <a:lnTo>
                    <a:pt x="932632" y="2284730"/>
                  </a:lnTo>
                  <a:lnTo>
                    <a:pt x="922470" y="2266633"/>
                  </a:lnTo>
                  <a:lnTo>
                    <a:pt x="913261" y="2249170"/>
                  </a:lnTo>
                  <a:lnTo>
                    <a:pt x="904052" y="2230755"/>
                  </a:lnTo>
                  <a:lnTo>
                    <a:pt x="894844" y="2212975"/>
                  </a:lnTo>
                  <a:lnTo>
                    <a:pt x="886270" y="2194560"/>
                  </a:lnTo>
                  <a:lnTo>
                    <a:pt x="878014" y="2176145"/>
                  </a:lnTo>
                  <a:lnTo>
                    <a:pt x="870075" y="2157413"/>
                  </a:lnTo>
                  <a:lnTo>
                    <a:pt x="862136" y="2138998"/>
                  </a:lnTo>
                  <a:lnTo>
                    <a:pt x="854515" y="2120900"/>
                  </a:lnTo>
                  <a:lnTo>
                    <a:pt x="847529" y="2102485"/>
                  </a:lnTo>
                  <a:lnTo>
                    <a:pt x="840543" y="2084388"/>
                  </a:lnTo>
                  <a:lnTo>
                    <a:pt x="827524" y="2048193"/>
                  </a:lnTo>
                  <a:lnTo>
                    <a:pt x="816092" y="2012950"/>
                  </a:lnTo>
                  <a:lnTo>
                    <a:pt x="805296" y="1978660"/>
                  </a:lnTo>
                  <a:lnTo>
                    <a:pt x="795769" y="1945640"/>
                  </a:lnTo>
                  <a:lnTo>
                    <a:pt x="786561" y="1914525"/>
                  </a:lnTo>
                  <a:lnTo>
                    <a:pt x="779257" y="1884680"/>
                  </a:lnTo>
                  <a:lnTo>
                    <a:pt x="772271" y="1856423"/>
                  </a:lnTo>
                  <a:lnTo>
                    <a:pt x="766238" y="1831023"/>
                  </a:lnTo>
                  <a:lnTo>
                    <a:pt x="761157" y="1807845"/>
                  </a:lnTo>
                  <a:lnTo>
                    <a:pt x="757029" y="1787843"/>
                  </a:lnTo>
                  <a:lnTo>
                    <a:pt x="753536" y="1770698"/>
                  </a:lnTo>
                  <a:lnTo>
                    <a:pt x="749408" y="1746250"/>
                  </a:lnTo>
                  <a:lnTo>
                    <a:pt x="739246" y="1742758"/>
                  </a:lnTo>
                  <a:lnTo>
                    <a:pt x="728767" y="1738948"/>
                  </a:lnTo>
                  <a:lnTo>
                    <a:pt x="718288" y="1734503"/>
                  </a:lnTo>
                  <a:lnTo>
                    <a:pt x="707492" y="1729423"/>
                  </a:lnTo>
                  <a:lnTo>
                    <a:pt x="697013" y="1724025"/>
                  </a:lnTo>
                  <a:lnTo>
                    <a:pt x="686216" y="1718628"/>
                  </a:lnTo>
                  <a:lnTo>
                    <a:pt x="675102" y="1712595"/>
                  </a:lnTo>
                  <a:lnTo>
                    <a:pt x="664306" y="1706245"/>
                  </a:lnTo>
                  <a:lnTo>
                    <a:pt x="653509" y="1699260"/>
                  </a:lnTo>
                  <a:lnTo>
                    <a:pt x="642395" y="1692275"/>
                  </a:lnTo>
                  <a:lnTo>
                    <a:pt x="620802" y="1677352"/>
                  </a:lnTo>
                  <a:lnTo>
                    <a:pt x="599209" y="1661477"/>
                  </a:lnTo>
                  <a:lnTo>
                    <a:pt x="577933" y="1645285"/>
                  </a:lnTo>
                  <a:lnTo>
                    <a:pt x="557293" y="1628775"/>
                  </a:lnTo>
                  <a:lnTo>
                    <a:pt x="536970" y="1612265"/>
                  </a:lnTo>
                  <a:lnTo>
                    <a:pt x="517917" y="1595755"/>
                  </a:lnTo>
                  <a:lnTo>
                    <a:pt x="500134" y="1579562"/>
                  </a:lnTo>
                  <a:lnTo>
                    <a:pt x="482987" y="1564005"/>
                  </a:lnTo>
                  <a:lnTo>
                    <a:pt x="467745" y="1549717"/>
                  </a:lnTo>
                  <a:lnTo>
                    <a:pt x="441071" y="1524317"/>
                  </a:lnTo>
                  <a:lnTo>
                    <a:pt x="419795" y="1502727"/>
                  </a:lnTo>
                  <a:lnTo>
                    <a:pt x="398520" y="1480820"/>
                  </a:lnTo>
                  <a:lnTo>
                    <a:pt x="377562" y="1458277"/>
                  </a:lnTo>
                  <a:lnTo>
                    <a:pt x="356604" y="1435417"/>
                  </a:lnTo>
                  <a:lnTo>
                    <a:pt x="335963" y="1411922"/>
                  </a:lnTo>
                  <a:lnTo>
                    <a:pt x="315323" y="1388427"/>
                  </a:lnTo>
                  <a:lnTo>
                    <a:pt x="295000" y="1363980"/>
                  </a:lnTo>
                  <a:lnTo>
                    <a:pt x="275312" y="1339532"/>
                  </a:lnTo>
                  <a:lnTo>
                    <a:pt x="255624" y="1314132"/>
                  </a:lnTo>
                  <a:lnTo>
                    <a:pt x="236572" y="1289050"/>
                  </a:lnTo>
                  <a:lnTo>
                    <a:pt x="217836" y="1263650"/>
                  </a:lnTo>
                  <a:lnTo>
                    <a:pt x="199419" y="1237932"/>
                  </a:lnTo>
                  <a:lnTo>
                    <a:pt x="181636" y="1212215"/>
                  </a:lnTo>
                  <a:lnTo>
                    <a:pt x="164489" y="1185862"/>
                  </a:lnTo>
                  <a:lnTo>
                    <a:pt x="147976" y="1159827"/>
                  </a:lnTo>
                  <a:lnTo>
                    <a:pt x="131781" y="1133792"/>
                  </a:lnTo>
                  <a:lnTo>
                    <a:pt x="116539" y="1107440"/>
                  </a:lnTo>
                  <a:lnTo>
                    <a:pt x="102250" y="1081087"/>
                  </a:lnTo>
                  <a:lnTo>
                    <a:pt x="88595" y="1055052"/>
                  </a:lnTo>
                  <a:lnTo>
                    <a:pt x="75576" y="1029017"/>
                  </a:lnTo>
                  <a:lnTo>
                    <a:pt x="63509" y="1003300"/>
                  </a:lnTo>
                  <a:lnTo>
                    <a:pt x="52713" y="977265"/>
                  </a:lnTo>
                  <a:lnTo>
                    <a:pt x="42234" y="951547"/>
                  </a:lnTo>
                  <a:lnTo>
                    <a:pt x="37470" y="938847"/>
                  </a:lnTo>
                  <a:lnTo>
                    <a:pt x="33342" y="926147"/>
                  </a:lnTo>
                  <a:lnTo>
                    <a:pt x="28897" y="913765"/>
                  </a:lnTo>
                  <a:lnTo>
                    <a:pt x="25086" y="901065"/>
                  </a:lnTo>
                  <a:lnTo>
                    <a:pt x="21276" y="888365"/>
                  </a:lnTo>
                  <a:lnTo>
                    <a:pt x="18100" y="876300"/>
                  </a:lnTo>
                  <a:lnTo>
                    <a:pt x="14925" y="863917"/>
                  </a:lnTo>
                  <a:lnTo>
                    <a:pt x="12067" y="851852"/>
                  </a:lnTo>
                  <a:lnTo>
                    <a:pt x="9526" y="839470"/>
                  </a:lnTo>
                  <a:lnTo>
                    <a:pt x="7304" y="827722"/>
                  </a:lnTo>
                  <a:lnTo>
                    <a:pt x="5081" y="815975"/>
                  </a:lnTo>
                  <a:lnTo>
                    <a:pt x="3811" y="803910"/>
                  </a:lnTo>
                  <a:lnTo>
                    <a:pt x="2223" y="792480"/>
                  </a:lnTo>
                  <a:lnTo>
                    <a:pt x="1270" y="781050"/>
                  </a:lnTo>
                  <a:lnTo>
                    <a:pt x="635" y="769620"/>
                  </a:lnTo>
                  <a:lnTo>
                    <a:pt x="0" y="758190"/>
                  </a:lnTo>
                  <a:lnTo>
                    <a:pt x="0" y="746760"/>
                  </a:lnTo>
                  <a:lnTo>
                    <a:pt x="635" y="735965"/>
                  </a:lnTo>
                  <a:lnTo>
                    <a:pt x="1588" y="718185"/>
                  </a:lnTo>
                  <a:lnTo>
                    <a:pt x="3175" y="700405"/>
                  </a:lnTo>
                  <a:lnTo>
                    <a:pt x="5081" y="683260"/>
                  </a:lnTo>
                  <a:lnTo>
                    <a:pt x="7621" y="666115"/>
                  </a:lnTo>
                  <a:lnTo>
                    <a:pt x="10479" y="649605"/>
                  </a:lnTo>
                  <a:lnTo>
                    <a:pt x="13972" y="633412"/>
                  </a:lnTo>
                  <a:lnTo>
                    <a:pt x="17465" y="617855"/>
                  </a:lnTo>
                  <a:lnTo>
                    <a:pt x="21276" y="602297"/>
                  </a:lnTo>
                  <a:lnTo>
                    <a:pt x="25721" y="586740"/>
                  </a:lnTo>
                  <a:lnTo>
                    <a:pt x="30802" y="572135"/>
                  </a:lnTo>
                  <a:lnTo>
                    <a:pt x="35883" y="557530"/>
                  </a:lnTo>
                  <a:lnTo>
                    <a:pt x="41281" y="543560"/>
                  </a:lnTo>
                  <a:lnTo>
                    <a:pt x="46997" y="529907"/>
                  </a:lnTo>
                  <a:lnTo>
                    <a:pt x="52713" y="516572"/>
                  </a:lnTo>
                  <a:lnTo>
                    <a:pt x="59063" y="503237"/>
                  </a:lnTo>
                  <a:lnTo>
                    <a:pt x="65732" y="490855"/>
                  </a:lnTo>
                  <a:lnTo>
                    <a:pt x="72400" y="478155"/>
                  </a:lnTo>
                  <a:lnTo>
                    <a:pt x="79386" y="466407"/>
                  </a:lnTo>
                  <a:lnTo>
                    <a:pt x="86372" y="454342"/>
                  </a:lnTo>
                  <a:lnTo>
                    <a:pt x="93994" y="442912"/>
                  </a:lnTo>
                  <a:lnTo>
                    <a:pt x="101615" y="431800"/>
                  </a:lnTo>
                  <a:lnTo>
                    <a:pt x="109553" y="421005"/>
                  </a:lnTo>
                  <a:lnTo>
                    <a:pt x="117174" y="410527"/>
                  </a:lnTo>
                  <a:lnTo>
                    <a:pt x="125431" y="400685"/>
                  </a:lnTo>
                  <a:lnTo>
                    <a:pt x="133369" y="390842"/>
                  </a:lnTo>
                  <a:lnTo>
                    <a:pt x="141625" y="381000"/>
                  </a:lnTo>
                  <a:lnTo>
                    <a:pt x="149882" y="371792"/>
                  </a:lnTo>
                  <a:lnTo>
                    <a:pt x="158455" y="362902"/>
                  </a:lnTo>
                  <a:lnTo>
                    <a:pt x="166711" y="354012"/>
                  </a:lnTo>
                  <a:lnTo>
                    <a:pt x="175285" y="345757"/>
                  </a:lnTo>
                  <a:lnTo>
                    <a:pt x="183541" y="337502"/>
                  </a:lnTo>
                  <a:lnTo>
                    <a:pt x="192115" y="330200"/>
                  </a:lnTo>
                  <a:lnTo>
                    <a:pt x="208945" y="314959"/>
                  </a:lnTo>
                  <a:lnTo>
                    <a:pt x="226093" y="301625"/>
                  </a:lnTo>
                  <a:lnTo>
                    <a:pt x="242605" y="288925"/>
                  </a:lnTo>
                  <a:lnTo>
                    <a:pt x="258800" y="277495"/>
                  </a:lnTo>
                  <a:lnTo>
                    <a:pt x="272357" y="268175"/>
                  </a:lnTo>
                  <a:lnTo>
                    <a:pt x="271149" y="257634"/>
                  </a:lnTo>
                  <a:lnTo>
                    <a:pt x="270193" y="246530"/>
                  </a:lnTo>
                  <a:lnTo>
                    <a:pt x="269875" y="234791"/>
                  </a:lnTo>
                  <a:lnTo>
                    <a:pt x="270193" y="223686"/>
                  </a:lnTo>
                  <a:lnTo>
                    <a:pt x="271149" y="212582"/>
                  </a:lnTo>
                  <a:lnTo>
                    <a:pt x="272422" y="201477"/>
                  </a:lnTo>
                  <a:lnTo>
                    <a:pt x="274651" y="190690"/>
                  </a:lnTo>
                  <a:lnTo>
                    <a:pt x="277199" y="179903"/>
                  </a:lnTo>
                  <a:lnTo>
                    <a:pt x="280064" y="169433"/>
                  </a:lnTo>
                  <a:lnTo>
                    <a:pt x="283567" y="158963"/>
                  </a:lnTo>
                  <a:lnTo>
                    <a:pt x="287388" y="149127"/>
                  </a:lnTo>
                  <a:lnTo>
                    <a:pt x="291846" y="139292"/>
                  </a:lnTo>
                  <a:lnTo>
                    <a:pt x="296622" y="130091"/>
                  </a:lnTo>
                  <a:lnTo>
                    <a:pt x="302035" y="120573"/>
                  </a:lnTo>
                  <a:lnTo>
                    <a:pt x="307766" y="111689"/>
                  </a:lnTo>
                  <a:lnTo>
                    <a:pt x="313816" y="103123"/>
                  </a:lnTo>
                  <a:lnTo>
                    <a:pt x="320821" y="94874"/>
                  </a:lnTo>
                  <a:lnTo>
                    <a:pt x="327508" y="86942"/>
                  </a:lnTo>
                  <a:lnTo>
                    <a:pt x="334831" y="79010"/>
                  </a:lnTo>
                  <a:lnTo>
                    <a:pt x="342792" y="71713"/>
                  </a:lnTo>
                  <a:lnTo>
                    <a:pt x="350752" y="65050"/>
                  </a:lnTo>
                  <a:lnTo>
                    <a:pt x="359031" y="58071"/>
                  </a:lnTo>
                  <a:lnTo>
                    <a:pt x="367628" y="52042"/>
                  </a:lnTo>
                  <a:lnTo>
                    <a:pt x="376543" y="46331"/>
                  </a:lnTo>
                  <a:lnTo>
                    <a:pt x="386096" y="41255"/>
                  </a:lnTo>
                  <a:lnTo>
                    <a:pt x="395330" y="36179"/>
                  </a:lnTo>
                  <a:lnTo>
                    <a:pt x="405201" y="31737"/>
                  </a:lnTo>
                  <a:lnTo>
                    <a:pt x="415072" y="27930"/>
                  </a:lnTo>
                  <a:lnTo>
                    <a:pt x="425579" y="24440"/>
                  </a:lnTo>
                  <a:lnTo>
                    <a:pt x="436087" y="21584"/>
                  </a:lnTo>
                  <a:lnTo>
                    <a:pt x="446913" y="19046"/>
                  </a:lnTo>
                  <a:lnTo>
                    <a:pt x="457739" y="16825"/>
                  </a:lnTo>
                  <a:lnTo>
                    <a:pt x="468883" y="15556"/>
                  </a:lnTo>
                  <a:lnTo>
                    <a:pt x="480028" y="14604"/>
                  </a:lnTo>
                  <a:lnTo>
                    <a:pt x="491172" y="14287"/>
                  </a:lnTo>
                  <a:lnTo>
                    <a:pt x="502635" y="14604"/>
                  </a:lnTo>
                  <a:lnTo>
                    <a:pt x="514098" y="15556"/>
                  </a:lnTo>
                  <a:lnTo>
                    <a:pt x="525243" y="16825"/>
                  </a:lnTo>
                  <a:lnTo>
                    <a:pt x="536069" y="19046"/>
                  </a:lnTo>
                  <a:lnTo>
                    <a:pt x="546895" y="21584"/>
                  </a:lnTo>
                  <a:lnTo>
                    <a:pt x="557402" y="24440"/>
                  </a:lnTo>
                  <a:lnTo>
                    <a:pt x="567273" y="27930"/>
                  </a:lnTo>
                  <a:lnTo>
                    <a:pt x="577462" y="31737"/>
                  </a:lnTo>
                  <a:lnTo>
                    <a:pt x="587333" y="36179"/>
                  </a:lnTo>
                  <a:lnTo>
                    <a:pt x="596886" y="41255"/>
                  </a:lnTo>
                  <a:lnTo>
                    <a:pt x="606438" y="46331"/>
                  </a:lnTo>
                  <a:lnTo>
                    <a:pt x="615354" y="52042"/>
                  </a:lnTo>
                  <a:lnTo>
                    <a:pt x="623951" y="58071"/>
                  </a:lnTo>
                  <a:lnTo>
                    <a:pt x="632229" y="65050"/>
                  </a:lnTo>
                  <a:lnTo>
                    <a:pt x="640190" y="71713"/>
                  </a:lnTo>
                  <a:lnTo>
                    <a:pt x="647832" y="79010"/>
                  </a:lnTo>
                  <a:lnTo>
                    <a:pt x="655474" y="86942"/>
                  </a:lnTo>
                  <a:lnTo>
                    <a:pt x="662160" y="94874"/>
                  </a:lnTo>
                  <a:lnTo>
                    <a:pt x="668529" y="103123"/>
                  </a:lnTo>
                  <a:lnTo>
                    <a:pt x="674897" y="111689"/>
                  </a:lnTo>
                  <a:lnTo>
                    <a:pt x="680628" y="120573"/>
                  </a:lnTo>
                  <a:lnTo>
                    <a:pt x="686041" y="130091"/>
                  </a:lnTo>
                  <a:lnTo>
                    <a:pt x="691136" y="139292"/>
                  </a:lnTo>
                  <a:lnTo>
                    <a:pt x="695275" y="149127"/>
                  </a:lnTo>
                  <a:lnTo>
                    <a:pt x="699415" y="158963"/>
                  </a:lnTo>
                  <a:lnTo>
                    <a:pt x="702917" y="169433"/>
                  </a:lnTo>
                  <a:lnTo>
                    <a:pt x="705783" y="179903"/>
                  </a:lnTo>
                  <a:lnTo>
                    <a:pt x="708330" y="190690"/>
                  </a:lnTo>
                  <a:lnTo>
                    <a:pt x="710241" y="201477"/>
                  </a:lnTo>
                  <a:lnTo>
                    <a:pt x="711514" y="212582"/>
                  </a:lnTo>
                  <a:lnTo>
                    <a:pt x="712151" y="223686"/>
                  </a:lnTo>
                  <a:lnTo>
                    <a:pt x="712788" y="234791"/>
                  </a:lnTo>
                  <a:lnTo>
                    <a:pt x="712151" y="246530"/>
                  </a:lnTo>
                  <a:lnTo>
                    <a:pt x="711514" y="257634"/>
                  </a:lnTo>
                  <a:lnTo>
                    <a:pt x="710241" y="268739"/>
                  </a:lnTo>
                  <a:lnTo>
                    <a:pt x="708330" y="279526"/>
                  </a:lnTo>
                  <a:lnTo>
                    <a:pt x="705783" y="290313"/>
                  </a:lnTo>
                  <a:lnTo>
                    <a:pt x="702917" y="300783"/>
                  </a:lnTo>
                  <a:lnTo>
                    <a:pt x="699415" y="310619"/>
                  </a:lnTo>
                  <a:lnTo>
                    <a:pt x="695275" y="320771"/>
                  </a:lnTo>
                  <a:lnTo>
                    <a:pt x="691136" y="330607"/>
                  </a:lnTo>
                  <a:lnTo>
                    <a:pt x="686041" y="340125"/>
                  </a:lnTo>
                  <a:lnTo>
                    <a:pt x="680628" y="349643"/>
                  </a:lnTo>
                  <a:lnTo>
                    <a:pt x="674897" y="358527"/>
                  </a:lnTo>
                  <a:lnTo>
                    <a:pt x="668529" y="367093"/>
                  </a:lnTo>
                  <a:lnTo>
                    <a:pt x="662160" y="375342"/>
                  </a:lnTo>
                  <a:lnTo>
                    <a:pt x="655474" y="383274"/>
                  </a:lnTo>
                  <a:lnTo>
                    <a:pt x="647832" y="390889"/>
                  </a:lnTo>
                  <a:lnTo>
                    <a:pt x="640190" y="398503"/>
                  </a:lnTo>
                  <a:lnTo>
                    <a:pt x="632229" y="405166"/>
                  </a:lnTo>
                  <a:lnTo>
                    <a:pt x="623951" y="411511"/>
                  </a:lnTo>
                  <a:lnTo>
                    <a:pt x="615354" y="417857"/>
                  </a:lnTo>
                  <a:lnTo>
                    <a:pt x="606438" y="423568"/>
                  </a:lnTo>
                  <a:lnTo>
                    <a:pt x="596886" y="428961"/>
                  </a:lnTo>
                  <a:lnTo>
                    <a:pt x="587333" y="434038"/>
                  </a:lnTo>
                  <a:lnTo>
                    <a:pt x="577462" y="438162"/>
                  </a:lnTo>
                  <a:lnTo>
                    <a:pt x="567273" y="442287"/>
                  </a:lnTo>
                  <a:lnTo>
                    <a:pt x="557402" y="445777"/>
                  </a:lnTo>
                  <a:lnTo>
                    <a:pt x="546895" y="448632"/>
                  </a:lnTo>
                  <a:lnTo>
                    <a:pt x="536069" y="451170"/>
                  </a:lnTo>
                  <a:lnTo>
                    <a:pt x="525243" y="453074"/>
                  </a:lnTo>
                  <a:lnTo>
                    <a:pt x="514098" y="454343"/>
                  </a:lnTo>
                  <a:lnTo>
                    <a:pt x="502635" y="455295"/>
                  </a:lnTo>
                  <a:lnTo>
                    <a:pt x="491172" y="455612"/>
                  </a:lnTo>
                  <a:lnTo>
                    <a:pt x="480028" y="455295"/>
                  </a:lnTo>
                  <a:lnTo>
                    <a:pt x="468883" y="454343"/>
                  </a:lnTo>
                  <a:lnTo>
                    <a:pt x="457739" y="453074"/>
                  </a:lnTo>
                  <a:lnTo>
                    <a:pt x="446913" y="451170"/>
                  </a:lnTo>
                  <a:lnTo>
                    <a:pt x="436087" y="448632"/>
                  </a:lnTo>
                  <a:lnTo>
                    <a:pt x="425579" y="445777"/>
                  </a:lnTo>
                  <a:lnTo>
                    <a:pt x="415072" y="442287"/>
                  </a:lnTo>
                  <a:lnTo>
                    <a:pt x="405201" y="438162"/>
                  </a:lnTo>
                  <a:lnTo>
                    <a:pt x="395330" y="434038"/>
                  </a:lnTo>
                  <a:lnTo>
                    <a:pt x="386096" y="428961"/>
                  </a:lnTo>
                  <a:lnTo>
                    <a:pt x="376543" y="423568"/>
                  </a:lnTo>
                  <a:lnTo>
                    <a:pt x="367628" y="417857"/>
                  </a:lnTo>
                  <a:lnTo>
                    <a:pt x="359031" y="411511"/>
                  </a:lnTo>
                  <a:lnTo>
                    <a:pt x="350752" y="405166"/>
                  </a:lnTo>
                  <a:lnTo>
                    <a:pt x="342792" y="398503"/>
                  </a:lnTo>
                  <a:lnTo>
                    <a:pt x="334831" y="390889"/>
                  </a:lnTo>
                  <a:lnTo>
                    <a:pt x="327508" y="383274"/>
                  </a:lnTo>
                  <a:lnTo>
                    <a:pt x="320821" y="375342"/>
                  </a:lnTo>
                  <a:lnTo>
                    <a:pt x="313816" y="367093"/>
                  </a:lnTo>
                  <a:lnTo>
                    <a:pt x="307766" y="358527"/>
                  </a:lnTo>
                  <a:lnTo>
                    <a:pt x="302035" y="349643"/>
                  </a:lnTo>
                  <a:lnTo>
                    <a:pt x="298339" y="343145"/>
                  </a:lnTo>
                  <a:lnTo>
                    <a:pt x="296905" y="344170"/>
                  </a:lnTo>
                  <a:lnTo>
                    <a:pt x="283251" y="353695"/>
                  </a:lnTo>
                  <a:lnTo>
                    <a:pt x="268644" y="364807"/>
                  </a:lnTo>
                  <a:lnTo>
                    <a:pt x="254672" y="376555"/>
                  </a:lnTo>
                  <a:lnTo>
                    <a:pt x="240382" y="389255"/>
                  </a:lnTo>
                  <a:lnTo>
                    <a:pt x="225775" y="402907"/>
                  </a:lnTo>
                  <a:lnTo>
                    <a:pt x="211485" y="417830"/>
                  </a:lnTo>
                  <a:lnTo>
                    <a:pt x="204499" y="425450"/>
                  </a:lnTo>
                  <a:lnTo>
                    <a:pt x="197196" y="433705"/>
                  </a:lnTo>
                  <a:lnTo>
                    <a:pt x="190527" y="441642"/>
                  </a:lnTo>
                  <a:lnTo>
                    <a:pt x="183541" y="450215"/>
                  </a:lnTo>
                  <a:lnTo>
                    <a:pt x="176873" y="458787"/>
                  </a:lnTo>
                  <a:lnTo>
                    <a:pt x="169887" y="467995"/>
                  </a:lnTo>
                  <a:lnTo>
                    <a:pt x="163536" y="477202"/>
                  </a:lnTo>
                  <a:lnTo>
                    <a:pt x="156868" y="486727"/>
                  </a:lnTo>
                  <a:lnTo>
                    <a:pt x="150834" y="496570"/>
                  </a:lnTo>
                  <a:lnTo>
                    <a:pt x="144801" y="507047"/>
                  </a:lnTo>
                  <a:lnTo>
                    <a:pt x="139085" y="517525"/>
                  </a:lnTo>
                  <a:lnTo>
                    <a:pt x="133369" y="527685"/>
                  </a:lnTo>
                  <a:lnTo>
                    <a:pt x="127971" y="539115"/>
                  </a:lnTo>
                  <a:lnTo>
                    <a:pt x="122573" y="550227"/>
                  </a:lnTo>
                  <a:lnTo>
                    <a:pt x="117492" y="561657"/>
                  </a:lnTo>
                  <a:lnTo>
                    <a:pt x="112729" y="573405"/>
                  </a:lnTo>
                  <a:lnTo>
                    <a:pt x="107966" y="585787"/>
                  </a:lnTo>
                  <a:lnTo>
                    <a:pt x="103837" y="597852"/>
                  </a:lnTo>
                  <a:lnTo>
                    <a:pt x="99709" y="610870"/>
                  </a:lnTo>
                  <a:lnTo>
                    <a:pt x="96216" y="623887"/>
                  </a:lnTo>
                  <a:lnTo>
                    <a:pt x="92723" y="637222"/>
                  </a:lnTo>
                  <a:lnTo>
                    <a:pt x="89230" y="650875"/>
                  </a:lnTo>
                  <a:lnTo>
                    <a:pt x="86690" y="664845"/>
                  </a:lnTo>
                  <a:lnTo>
                    <a:pt x="84467" y="679132"/>
                  </a:lnTo>
                  <a:lnTo>
                    <a:pt x="82244" y="693737"/>
                  </a:lnTo>
                  <a:lnTo>
                    <a:pt x="80657" y="708660"/>
                  </a:lnTo>
                  <a:lnTo>
                    <a:pt x="79386" y="723900"/>
                  </a:lnTo>
                  <a:lnTo>
                    <a:pt x="78434" y="739140"/>
                  </a:lnTo>
                  <a:lnTo>
                    <a:pt x="78116" y="751840"/>
                  </a:lnTo>
                  <a:lnTo>
                    <a:pt x="78434" y="764857"/>
                  </a:lnTo>
                  <a:lnTo>
                    <a:pt x="79386" y="777875"/>
                  </a:lnTo>
                  <a:lnTo>
                    <a:pt x="80339" y="790892"/>
                  </a:lnTo>
                  <a:lnTo>
                    <a:pt x="82244" y="804227"/>
                  </a:lnTo>
                  <a:lnTo>
                    <a:pt x="84467" y="817880"/>
                  </a:lnTo>
                  <a:lnTo>
                    <a:pt x="87325" y="832167"/>
                  </a:lnTo>
                  <a:lnTo>
                    <a:pt x="90501" y="846137"/>
                  </a:lnTo>
                  <a:lnTo>
                    <a:pt x="93994" y="860425"/>
                  </a:lnTo>
                  <a:lnTo>
                    <a:pt x="98122" y="874712"/>
                  </a:lnTo>
                  <a:lnTo>
                    <a:pt x="102567" y="889317"/>
                  </a:lnTo>
                  <a:lnTo>
                    <a:pt x="107648" y="903922"/>
                  </a:lnTo>
                  <a:lnTo>
                    <a:pt x="112729" y="918845"/>
                  </a:lnTo>
                  <a:lnTo>
                    <a:pt x="118445" y="933450"/>
                  </a:lnTo>
                  <a:lnTo>
                    <a:pt x="124478" y="948690"/>
                  </a:lnTo>
                  <a:lnTo>
                    <a:pt x="131146" y="963612"/>
                  </a:lnTo>
                  <a:lnTo>
                    <a:pt x="137815" y="979170"/>
                  </a:lnTo>
                  <a:lnTo>
                    <a:pt x="145118" y="994092"/>
                  </a:lnTo>
                  <a:lnTo>
                    <a:pt x="152739" y="1009650"/>
                  </a:lnTo>
                  <a:lnTo>
                    <a:pt x="160678" y="1025207"/>
                  </a:lnTo>
                  <a:lnTo>
                    <a:pt x="168934" y="1040447"/>
                  </a:lnTo>
                  <a:lnTo>
                    <a:pt x="177190" y="1056005"/>
                  </a:lnTo>
                  <a:lnTo>
                    <a:pt x="186082" y="1071562"/>
                  </a:lnTo>
                  <a:lnTo>
                    <a:pt x="194973" y="1087120"/>
                  </a:lnTo>
                  <a:lnTo>
                    <a:pt x="204499" y="1102677"/>
                  </a:lnTo>
                  <a:lnTo>
                    <a:pt x="213708" y="1118235"/>
                  </a:lnTo>
                  <a:lnTo>
                    <a:pt x="233396" y="1149032"/>
                  </a:lnTo>
                  <a:lnTo>
                    <a:pt x="254354" y="1180147"/>
                  </a:lnTo>
                  <a:lnTo>
                    <a:pt x="275947" y="1210945"/>
                  </a:lnTo>
                  <a:lnTo>
                    <a:pt x="279123" y="1209992"/>
                  </a:lnTo>
                  <a:lnTo>
                    <a:pt x="282616" y="1209357"/>
                  </a:lnTo>
                  <a:lnTo>
                    <a:pt x="286109" y="1208405"/>
                  </a:lnTo>
                  <a:lnTo>
                    <a:pt x="289602" y="1208405"/>
                  </a:lnTo>
                  <a:lnTo>
                    <a:pt x="1358778" y="1208405"/>
                  </a:lnTo>
                  <a:lnTo>
                    <a:pt x="1379418" y="1181100"/>
                  </a:lnTo>
                  <a:lnTo>
                    <a:pt x="1399106" y="1153477"/>
                  </a:lnTo>
                  <a:lnTo>
                    <a:pt x="1418159" y="1125855"/>
                  </a:lnTo>
                  <a:lnTo>
                    <a:pt x="1436259" y="1098232"/>
                  </a:lnTo>
                  <a:lnTo>
                    <a:pt x="1444833" y="1084580"/>
                  </a:lnTo>
                  <a:lnTo>
                    <a:pt x="1453089" y="1070292"/>
                  </a:lnTo>
                  <a:lnTo>
                    <a:pt x="1461345" y="1056640"/>
                  </a:lnTo>
                  <a:lnTo>
                    <a:pt x="1469284" y="1042670"/>
                  </a:lnTo>
                  <a:lnTo>
                    <a:pt x="1476905" y="1029017"/>
                  </a:lnTo>
                  <a:lnTo>
                    <a:pt x="1483891" y="1015365"/>
                  </a:lnTo>
                  <a:lnTo>
                    <a:pt x="1490877" y="1001395"/>
                  </a:lnTo>
                  <a:lnTo>
                    <a:pt x="1497228" y="987742"/>
                  </a:lnTo>
                  <a:lnTo>
                    <a:pt x="1503261" y="974407"/>
                  </a:lnTo>
                  <a:lnTo>
                    <a:pt x="1509612" y="960755"/>
                  </a:lnTo>
                  <a:lnTo>
                    <a:pt x="1515010" y="947102"/>
                  </a:lnTo>
                  <a:lnTo>
                    <a:pt x="1520091" y="933767"/>
                  </a:lnTo>
                  <a:lnTo>
                    <a:pt x="1524537" y="920432"/>
                  </a:lnTo>
                  <a:lnTo>
                    <a:pt x="1528982" y="907097"/>
                  </a:lnTo>
                  <a:lnTo>
                    <a:pt x="1533110" y="893762"/>
                  </a:lnTo>
                  <a:lnTo>
                    <a:pt x="1536604" y="881062"/>
                  </a:lnTo>
                  <a:lnTo>
                    <a:pt x="1539779" y="868045"/>
                  </a:lnTo>
                  <a:lnTo>
                    <a:pt x="1542637" y="855027"/>
                  </a:lnTo>
                  <a:lnTo>
                    <a:pt x="1544860" y="842327"/>
                  </a:lnTo>
                  <a:lnTo>
                    <a:pt x="1546447" y="829945"/>
                  </a:lnTo>
                  <a:lnTo>
                    <a:pt x="1548035" y="817245"/>
                  </a:lnTo>
                  <a:lnTo>
                    <a:pt x="1548670" y="805180"/>
                  </a:lnTo>
                  <a:lnTo>
                    <a:pt x="1549305" y="792797"/>
                  </a:lnTo>
                  <a:lnTo>
                    <a:pt x="1548988" y="781050"/>
                  </a:lnTo>
                  <a:lnTo>
                    <a:pt x="1548670" y="765175"/>
                  </a:lnTo>
                  <a:lnTo>
                    <a:pt x="1547718" y="749935"/>
                  </a:lnTo>
                  <a:lnTo>
                    <a:pt x="1546130" y="735012"/>
                  </a:lnTo>
                  <a:lnTo>
                    <a:pt x="1544542" y="719772"/>
                  </a:lnTo>
                  <a:lnTo>
                    <a:pt x="1542319" y="705485"/>
                  </a:lnTo>
                  <a:lnTo>
                    <a:pt x="1539779" y="691197"/>
                  </a:lnTo>
                  <a:lnTo>
                    <a:pt x="1537238" y="676592"/>
                  </a:lnTo>
                  <a:lnTo>
                    <a:pt x="1534063" y="662940"/>
                  </a:lnTo>
                  <a:lnTo>
                    <a:pt x="1530252" y="649287"/>
                  </a:lnTo>
                  <a:lnTo>
                    <a:pt x="1526760" y="635952"/>
                  </a:lnTo>
                  <a:lnTo>
                    <a:pt x="1522949" y="623252"/>
                  </a:lnTo>
                  <a:lnTo>
                    <a:pt x="1518503" y="610235"/>
                  </a:lnTo>
                  <a:lnTo>
                    <a:pt x="1513740" y="597535"/>
                  </a:lnTo>
                  <a:lnTo>
                    <a:pt x="1508660" y="585470"/>
                  </a:lnTo>
                  <a:lnTo>
                    <a:pt x="1503896" y="573087"/>
                  </a:lnTo>
                  <a:lnTo>
                    <a:pt x="1498498" y="561340"/>
                  </a:lnTo>
                  <a:lnTo>
                    <a:pt x="1492465" y="549910"/>
                  </a:lnTo>
                  <a:lnTo>
                    <a:pt x="1486749" y="538162"/>
                  </a:lnTo>
                  <a:lnTo>
                    <a:pt x="1480715" y="527050"/>
                  </a:lnTo>
                  <a:lnTo>
                    <a:pt x="1474682" y="516255"/>
                  </a:lnTo>
                  <a:lnTo>
                    <a:pt x="1468014" y="505460"/>
                  </a:lnTo>
                  <a:lnTo>
                    <a:pt x="1461663" y="494982"/>
                  </a:lnTo>
                  <a:lnTo>
                    <a:pt x="1454994" y="485140"/>
                  </a:lnTo>
                  <a:lnTo>
                    <a:pt x="1447691" y="475297"/>
                  </a:lnTo>
                  <a:lnTo>
                    <a:pt x="1440705" y="465772"/>
                  </a:lnTo>
                  <a:lnTo>
                    <a:pt x="1433401" y="455930"/>
                  </a:lnTo>
                  <a:lnTo>
                    <a:pt x="1426098" y="447040"/>
                  </a:lnTo>
                  <a:lnTo>
                    <a:pt x="1418476" y="437832"/>
                  </a:lnTo>
                  <a:lnTo>
                    <a:pt x="1410855" y="428942"/>
                  </a:lnTo>
                  <a:lnTo>
                    <a:pt x="1402917" y="420370"/>
                  </a:lnTo>
                  <a:lnTo>
                    <a:pt x="1395296" y="412115"/>
                  </a:lnTo>
                  <a:lnTo>
                    <a:pt x="1387357" y="404177"/>
                  </a:lnTo>
                  <a:lnTo>
                    <a:pt x="1371480" y="388302"/>
                  </a:lnTo>
                  <a:lnTo>
                    <a:pt x="1355285" y="374015"/>
                  </a:lnTo>
                  <a:lnTo>
                    <a:pt x="1338772" y="360045"/>
                  </a:lnTo>
                  <a:lnTo>
                    <a:pt x="1322260" y="347027"/>
                  </a:lnTo>
                  <a:lnTo>
                    <a:pt x="1306065" y="334962"/>
                  </a:lnTo>
                  <a:lnTo>
                    <a:pt x="1289870" y="323850"/>
                  </a:lnTo>
                  <a:lnTo>
                    <a:pt x="1273676" y="313372"/>
                  </a:lnTo>
                  <a:lnTo>
                    <a:pt x="1262693" y="306783"/>
                  </a:lnTo>
                  <a:lnTo>
                    <a:pt x="1262392" y="307587"/>
                  </a:lnTo>
                  <a:lnTo>
                    <a:pt x="1257633" y="317458"/>
                  </a:lnTo>
                  <a:lnTo>
                    <a:pt x="1252874" y="327011"/>
                  </a:lnTo>
                  <a:lnTo>
                    <a:pt x="1247481" y="336563"/>
                  </a:lnTo>
                  <a:lnTo>
                    <a:pt x="1241770" y="345160"/>
                  </a:lnTo>
                  <a:lnTo>
                    <a:pt x="1235742" y="353757"/>
                  </a:lnTo>
                  <a:lnTo>
                    <a:pt x="1229079" y="362354"/>
                  </a:lnTo>
                  <a:lnTo>
                    <a:pt x="1222416" y="370315"/>
                  </a:lnTo>
                  <a:lnTo>
                    <a:pt x="1214802" y="377957"/>
                  </a:lnTo>
                  <a:lnTo>
                    <a:pt x="1207187" y="385599"/>
                  </a:lnTo>
                  <a:lnTo>
                    <a:pt x="1199255" y="392285"/>
                  </a:lnTo>
                  <a:lnTo>
                    <a:pt x="1190689" y="398972"/>
                  </a:lnTo>
                  <a:lnTo>
                    <a:pt x="1182123" y="405022"/>
                  </a:lnTo>
                  <a:lnTo>
                    <a:pt x="1173239" y="410753"/>
                  </a:lnTo>
                  <a:lnTo>
                    <a:pt x="1164038" y="416166"/>
                  </a:lnTo>
                  <a:lnTo>
                    <a:pt x="1154520" y="421261"/>
                  </a:lnTo>
                  <a:lnTo>
                    <a:pt x="1144684" y="425719"/>
                  </a:lnTo>
                  <a:lnTo>
                    <a:pt x="1134849" y="429540"/>
                  </a:lnTo>
                  <a:lnTo>
                    <a:pt x="1124696" y="432724"/>
                  </a:lnTo>
                  <a:lnTo>
                    <a:pt x="1114226" y="435908"/>
                  </a:lnTo>
                  <a:lnTo>
                    <a:pt x="1103439" y="438455"/>
                  </a:lnTo>
                  <a:lnTo>
                    <a:pt x="1092652" y="440366"/>
                  </a:lnTo>
                  <a:lnTo>
                    <a:pt x="1081547" y="441639"/>
                  </a:lnTo>
                  <a:lnTo>
                    <a:pt x="1070443" y="442595"/>
                  </a:lnTo>
                  <a:lnTo>
                    <a:pt x="1059021" y="442913"/>
                  </a:lnTo>
                  <a:lnTo>
                    <a:pt x="1047917" y="442595"/>
                  </a:lnTo>
                  <a:lnTo>
                    <a:pt x="1036178" y="441639"/>
                  </a:lnTo>
                  <a:lnTo>
                    <a:pt x="1025390" y="440366"/>
                  </a:lnTo>
                  <a:lnTo>
                    <a:pt x="1014286" y="438455"/>
                  </a:lnTo>
                  <a:lnTo>
                    <a:pt x="1003816" y="435908"/>
                  </a:lnTo>
                  <a:lnTo>
                    <a:pt x="993663" y="432724"/>
                  </a:lnTo>
                  <a:lnTo>
                    <a:pt x="983193" y="429540"/>
                  </a:lnTo>
                  <a:lnTo>
                    <a:pt x="973040" y="425719"/>
                  </a:lnTo>
                  <a:lnTo>
                    <a:pt x="963205" y="421261"/>
                  </a:lnTo>
                  <a:lnTo>
                    <a:pt x="954004" y="416166"/>
                  </a:lnTo>
                  <a:lnTo>
                    <a:pt x="944486" y="410753"/>
                  </a:lnTo>
                  <a:lnTo>
                    <a:pt x="935602" y="405022"/>
                  </a:lnTo>
                  <a:lnTo>
                    <a:pt x="927036" y="398972"/>
                  </a:lnTo>
                  <a:lnTo>
                    <a:pt x="918787" y="392285"/>
                  </a:lnTo>
                  <a:lnTo>
                    <a:pt x="910538" y="385599"/>
                  </a:lnTo>
                  <a:lnTo>
                    <a:pt x="902923" y="377957"/>
                  </a:lnTo>
                  <a:lnTo>
                    <a:pt x="895626" y="370315"/>
                  </a:lnTo>
                  <a:lnTo>
                    <a:pt x="888646" y="362354"/>
                  </a:lnTo>
                  <a:lnTo>
                    <a:pt x="881984" y="353757"/>
                  </a:lnTo>
                  <a:lnTo>
                    <a:pt x="875955" y="345160"/>
                  </a:lnTo>
                  <a:lnTo>
                    <a:pt x="870244" y="336563"/>
                  </a:lnTo>
                  <a:lnTo>
                    <a:pt x="864851" y="327011"/>
                  </a:lnTo>
                  <a:lnTo>
                    <a:pt x="860092" y="317458"/>
                  </a:lnTo>
                  <a:lnTo>
                    <a:pt x="855650" y="307587"/>
                  </a:lnTo>
                  <a:lnTo>
                    <a:pt x="851843" y="297398"/>
                  </a:lnTo>
                  <a:lnTo>
                    <a:pt x="848353" y="287527"/>
                  </a:lnTo>
                  <a:lnTo>
                    <a:pt x="845497" y="277020"/>
                  </a:lnTo>
                  <a:lnTo>
                    <a:pt x="842959" y="266194"/>
                  </a:lnTo>
                  <a:lnTo>
                    <a:pt x="840738" y="255367"/>
                  </a:lnTo>
                  <a:lnTo>
                    <a:pt x="839469" y="244223"/>
                  </a:lnTo>
                  <a:lnTo>
                    <a:pt x="838517" y="233079"/>
                  </a:lnTo>
                  <a:lnTo>
                    <a:pt x="838200" y="221616"/>
                  </a:lnTo>
                  <a:lnTo>
                    <a:pt x="838517" y="210153"/>
                  </a:lnTo>
                  <a:lnTo>
                    <a:pt x="839469" y="198690"/>
                  </a:lnTo>
                  <a:lnTo>
                    <a:pt x="840738" y="187864"/>
                  </a:lnTo>
                  <a:lnTo>
                    <a:pt x="842959" y="176719"/>
                  </a:lnTo>
                  <a:lnTo>
                    <a:pt x="845497" y="166212"/>
                  </a:lnTo>
                  <a:lnTo>
                    <a:pt x="848353" y="155704"/>
                  </a:lnTo>
                  <a:lnTo>
                    <a:pt x="851843" y="145515"/>
                  </a:lnTo>
                  <a:lnTo>
                    <a:pt x="855650" y="135326"/>
                  </a:lnTo>
                  <a:lnTo>
                    <a:pt x="860092" y="125455"/>
                  </a:lnTo>
                  <a:lnTo>
                    <a:pt x="864851" y="116221"/>
                  </a:lnTo>
                  <a:lnTo>
                    <a:pt x="870244" y="106668"/>
                  </a:lnTo>
                  <a:lnTo>
                    <a:pt x="875955" y="97753"/>
                  </a:lnTo>
                  <a:lnTo>
                    <a:pt x="881984" y="89156"/>
                  </a:lnTo>
                  <a:lnTo>
                    <a:pt x="888646" y="80877"/>
                  </a:lnTo>
                  <a:lnTo>
                    <a:pt x="895626" y="72598"/>
                  </a:lnTo>
                  <a:lnTo>
                    <a:pt x="902923" y="64956"/>
                  </a:lnTo>
                  <a:lnTo>
                    <a:pt x="910538" y="57633"/>
                  </a:lnTo>
                  <a:lnTo>
                    <a:pt x="918787" y="50946"/>
                  </a:lnTo>
                  <a:lnTo>
                    <a:pt x="927036" y="43941"/>
                  </a:lnTo>
                  <a:lnTo>
                    <a:pt x="935602" y="37891"/>
                  </a:lnTo>
                  <a:lnTo>
                    <a:pt x="944486" y="32160"/>
                  </a:lnTo>
                  <a:lnTo>
                    <a:pt x="954004" y="26747"/>
                  </a:lnTo>
                  <a:lnTo>
                    <a:pt x="963205" y="21970"/>
                  </a:lnTo>
                  <a:lnTo>
                    <a:pt x="973040" y="17831"/>
                  </a:lnTo>
                  <a:lnTo>
                    <a:pt x="983193" y="13692"/>
                  </a:lnTo>
                  <a:lnTo>
                    <a:pt x="993663" y="10189"/>
                  </a:lnTo>
                  <a:lnTo>
                    <a:pt x="1003816" y="7323"/>
                  </a:lnTo>
                  <a:lnTo>
                    <a:pt x="1014286" y="4776"/>
                  </a:lnTo>
                  <a:lnTo>
                    <a:pt x="1025390" y="2547"/>
                  </a:lnTo>
                  <a:lnTo>
                    <a:pt x="1036178" y="1274"/>
                  </a:lnTo>
                  <a:lnTo>
                    <a:pt x="1047917" y="318"/>
                  </a:lnTo>
                  <a:lnTo>
                    <a:pt x="10590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>
            <a:off x="1608727" y="4408272"/>
            <a:ext cx="529219" cy="529221"/>
            <a:chOff x="3211798" y="2284092"/>
            <a:chExt cx="1164617" cy="1164619"/>
          </a:xfrm>
          <a:effectLst/>
        </p:grpSpPr>
        <p:sp>
          <p:nvSpPr>
            <p:cNvPr id="18" name="椭圆 17"/>
            <p:cNvSpPr/>
            <p:nvPr/>
          </p:nvSpPr>
          <p:spPr>
            <a:xfrm>
              <a:off x="3211798" y="2284092"/>
              <a:ext cx="1164617" cy="116461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3583891" y="2632626"/>
              <a:ext cx="395692" cy="499821"/>
            </a:xfrm>
            <a:custGeom>
              <a:avLst/>
              <a:gdLst>
                <a:gd name="T0" fmla="*/ 409258 w 1908175"/>
                <a:gd name="T1" fmla="*/ 1596961 h 2408238"/>
                <a:gd name="T2" fmla="*/ 401003 w 1908175"/>
                <a:gd name="T3" fmla="*/ 1624631 h 2408238"/>
                <a:gd name="T4" fmla="*/ 401003 w 1908175"/>
                <a:gd name="T5" fmla="*/ 1652937 h 2408238"/>
                <a:gd name="T6" fmla="*/ 409258 w 1908175"/>
                <a:gd name="T7" fmla="*/ 1679971 h 2408238"/>
                <a:gd name="T8" fmla="*/ 425133 w 1908175"/>
                <a:gd name="T9" fmla="*/ 1704142 h 2408238"/>
                <a:gd name="T10" fmla="*/ 554990 w 1908175"/>
                <a:gd name="T11" fmla="*/ 1802737 h 2408238"/>
                <a:gd name="T12" fmla="*/ 581660 w 1908175"/>
                <a:gd name="T13" fmla="*/ 1815459 h 2408238"/>
                <a:gd name="T14" fmla="*/ 609600 w 1908175"/>
                <a:gd name="T15" fmla="*/ 1819275 h 2408238"/>
                <a:gd name="T16" fmla="*/ 637540 w 1908175"/>
                <a:gd name="T17" fmla="*/ 1815459 h 2408238"/>
                <a:gd name="T18" fmla="*/ 663575 w 1908175"/>
                <a:gd name="T19" fmla="*/ 1803055 h 2408238"/>
                <a:gd name="T20" fmla="*/ 685483 w 1908175"/>
                <a:gd name="T21" fmla="*/ 1783336 h 2408238"/>
                <a:gd name="T22" fmla="*/ 915988 w 1908175"/>
                <a:gd name="T23" fmla="*/ 1192088 h 2408238"/>
                <a:gd name="T24" fmla="*/ 1603504 w 1908175"/>
                <a:gd name="T25" fmla="*/ 317 h 2408238"/>
                <a:gd name="T26" fmla="*/ 1642621 w 1908175"/>
                <a:gd name="T27" fmla="*/ 16177 h 2408238"/>
                <a:gd name="T28" fmla="*/ 1902769 w 1908175"/>
                <a:gd name="T29" fmla="*/ 238854 h 2408238"/>
                <a:gd name="T30" fmla="*/ 1907221 w 1908175"/>
                <a:gd name="T31" fmla="*/ 279456 h 2408238"/>
                <a:gd name="T32" fmla="*/ 1887503 w 1908175"/>
                <a:gd name="T33" fmla="*/ 316886 h 2408238"/>
                <a:gd name="T34" fmla="*/ 1850612 w 1908175"/>
                <a:gd name="T35" fmla="*/ 336552 h 2408238"/>
                <a:gd name="T36" fmla="*/ 1809586 w 1908175"/>
                <a:gd name="T37" fmla="*/ 332746 h 2408238"/>
                <a:gd name="T38" fmla="*/ 1514715 w 1908175"/>
                <a:gd name="T39" fmla="*/ 544883 h 2408238"/>
                <a:gd name="T40" fmla="*/ 1542348 w 1908175"/>
                <a:gd name="T41" fmla="*/ 572827 h 2408238"/>
                <a:gd name="T42" fmla="*/ 1559817 w 1908175"/>
                <a:gd name="T43" fmla="*/ 606169 h 2408238"/>
                <a:gd name="T44" fmla="*/ 1567122 w 1908175"/>
                <a:gd name="T45" fmla="*/ 642687 h 2408238"/>
                <a:gd name="T46" fmla="*/ 1563311 w 1908175"/>
                <a:gd name="T47" fmla="*/ 680157 h 2408238"/>
                <a:gd name="T48" fmla="*/ 1549018 w 1908175"/>
                <a:gd name="T49" fmla="*/ 715722 h 2408238"/>
                <a:gd name="T50" fmla="*/ 708286 w 1908175"/>
                <a:gd name="T51" fmla="*/ 1844913 h 2408238"/>
                <a:gd name="T52" fmla="*/ 677477 w 1908175"/>
                <a:gd name="T53" fmla="*/ 1867776 h 2408238"/>
                <a:gd name="T54" fmla="*/ 642222 w 1908175"/>
                <a:gd name="T55" fmla="*/ 1879843 h 2408238"/>
                <a:gd name="T56" fmla="*/ 605060 w 1908175"/>
                <a:gd name="T57" fmla="*/ 1882066 h 2408238"/>
                <a:gd name="T58" fmla="*/ 568217 w 1908175"/>
                <a:gd name="T59" fmla="*/ 1873174 h 2408238"/>
                <a:gd name="T60" fmla="*/ 481825 w 1908175"/>
                <a:gd name="T61" fmla="*/ 1814111 h 2408238"/>
                <a:gd name="T62" fmla="*/ 45102 w 1908175"/>
                <a:gd name="T63" fmla="*/ 2399982 h 2408238"/>
                <a:gd name="T64" fmla="*/ 32079 w 1908175"/>
                <a:gd name="T65" fmla="*/ 2407603 h 2408238"/>
                <a:gd name="T66" fmla="*/ 17469 w 1908175"/>
                <a:gd name="T67" fmla="*/ 2406650 h 2408238"/>
                <a:gd name="T68" fmla="*/ 4764 w 1908175"/>
                <a:gd name="T69" fmla="*/ 2397124 h 2408238"/>
                <a:gd name="T70" fmla="*/ 0 w 1908175"/>
                <a:gd name="T71" fmla="*/ 2379659 h 2408238"/>
                <a:gd name="T72" fmla="*/ 435770 w 1908175"/>
                <a:gd name="T73" fmla="*/ 1796328 h 2408238"/>
                <a:gd name="T74" fmla="*/ 388763 w 1908175"/>
                <a:gd name="T75" fmla="*/ 1744569 h 2408238"/>
                <a:gd name="T76" fmla="*/ 362719 w 1908175"/>
                <a:gd name="T77" fmla="*/ 1715989 h 2408238"/>
                <a:gd name="T78" fmla="*/ 346838 w 1908175"/>
                <a:gd name="T79" fmla="*/ 1681695 h 2408238"/>
                <a:gd name="T80" fmla="*/ 341438 w 1908175"/>
                <a:gd name="T81" fmla="*/ 1644542 h 2408238"/>
                <a:gd name="T82" fmla="*/ 346838 w 1908175"/>
                <a:gd name="T83" fmla="*/ 1607707 h 2408238"/>
                <a:gd name="T84" fmla="*/ 363036 w 1908175"/>
                <a:gd name="T85" fmla="*/ 1572459 h 2408238"/>
                <a:gd name="T86" fmla="*/ 1205039 w 1908175"/>
                <a:gd name="T87" fmla="*/ 444538 h 2408238"/>
                <a:gd name="T88" fmla="*/ 1236800 w 1908175"/>
                <a:gd name="T89" fmla="*/ 423263 h 2408238"/>
                <a:gd name="T90" fmla="*/ 1272374 w 1908175"/>
                <a:gd name="T91" fmla="*/ 412784 h 2408238"/>
                <a:gd name="T92" fmla="*/ 1309852 w 1908175"/>
                <a:gd name="T93" fmla="*/ 412466 h 2408238"/>
                <a:gd name="T94" fmla="*/ 1346378 w 1908175"/>
                <a:gd name="T95" fmla="*/ 423263 h 2408238"/>
                <a:gd name="T96" fmla="*/ 1396879 w 1908175"/>
                <a:gd name="T97" fmla="*/ 456287 h 2408238"/>
                <a:gd name="T98" fmla="*/ 1533856 w 1908175"/>
                <a:gd name="T99" fmla="*/ 105629 h 2408238"/>
                <a:gd name="T100" fmla="*/ 1525905 w 1908175"/>
                <a:gd name="T101" fmla="*/ 65344 h 2408238"/>
                <a:gd name="T102" fmla="*/ 1541806 w 1908175"/>
                <a:gd name="T103" fmla="*/ 26645 h 2408238"/>
                <a:gd name="T104" fmla="*/ 1576153 w 1908175"/>
                <a:gd name="T105" fmla="*/ 3172 h 2408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08175" h="2408238">
                  <a:moveTo>
                    <a:pt x="790575" y="1079500"/>
                  </a:moveTo>
                  <a:lnTo>
                    <a:pt x="419418" y="1579468"/>
                  </a:lnTo>
                  <a:lnTo>
                    <a:pt x="416560" y="1583921"/>
                  </a:lnTo>
                  <a:lnTo>
                    <a:pt x="414020" y="1587738"/>
                  </a:lnTo>
                  <a:lnTo>
                    <a:pt x="411480" y="1592190"/>
                  </a:lnTo>
                  <a:lnTo>
                    <a:pt x="409258" y="1596961"/>
                  </a:lnTo>
                  <a:lnTo>
                    <a:pt x="407035" y="1601096"/>
                  </a:lnTo>
                  <a:lnTo>
                    <a:pt x="405765" y="1605866"/>
                  </a:lnTo>
                  <a:lnTo>
                    <a:pt x="404178" y="1610637"/>
                  </a:lnTo>
                  <a:lnTo>
                    <a:pt x="402908" y="1615090"/>
                  </a:lnTo>
                  <a:lnTo>
                    <a:pt x="401638" y="1619860"/>
                  </a:lnTo>
                  <a:lnTo>
                    <a:pt x="401003" y="1624631"/>
                  </a:lnTo>
                  <a:lnTo>
                    <a:pt x="400685" y="1629084"/>
                  </a:lnTo>
                  <a:lnTo>
                    <a:pt x="400368" y="1633854"/>
                  </a:lnTo>
                  <a:lnTo>
                    <a:pt x="400050" y="1638625"/>
                  </a:lnTo>
                  <a:lnTo>
                    <a:pt x="400368" y="1643396"/>
                  </a:lnTo>
                  <a:lnTo>
                    <a:pt x="400685" y="1648166"/>
                  </a:lnTo>
                  <a:lnTo>
                    <a:pt x="401003" y="1652937"/>
                  </a:lnTo>
                  <a:lnTo>
                    <a:pt x="401955" y="1657708"/>
                  </a:lnTo>
                  <a:lnTo>
                    <a:pt x="402908" y="1662160"/>
                  </a:lnTo>
                  <a:lnTo>
                    <a:pt x="404178" y="1666613"/>
                  </a:lnTo>
                  <a:lnTo>
                    <a:pt x="405765" y="1671384"/>
                  </a:lnTo>
                  <a:lnTo>
                    <a:pt x="407353" y="1675836"/>
                  </a:lnTo>
                  <a:lnTo>
                    <a:pt x="409258" y="1679971"/>
                  </a:lnTo>
                  <a:lnTo>
                    <a:pt x="411480" y="1684424"/>
                  </a:lnTo>
                  <a:lnTo>
                    <a:pt x="413703" y="1688558"/>
                  </a:lnTo>
                  <a:lnTo>
                    <a:pt x="416243" y="1692693"/>
                  </a:lnTo>
                  <a:lnTo>
                    <a:pt x="419100" y="1696509"/>
                  </a:lnTo>
                  <a:lnTo>
                    <a:pt x="421958" y="1700644"/>
                  </a:lnTo>
                  <a:lnTo>
                    <a:pt x="425133" y="1704142"/>
                  </a:lnTo>
                  <a:lnTo>
                    <a:pt x="428625" y="1707641"/>
                  </a:lnTo>
                  <a:lnTo>
                    <a:pt x="432435" y="1711457"/>
                  </a:lnTo>
                  <a:lnTo>
                    <a:pt x="435928" y="1714638"/>
                  </a:lnTo>
                  <a:lnTo>
                    <a:pt x="439738" y="1717818"/>
                  </a:lnTo>
                  <a:lnTo>
                    <a:pt x="550545" y="1799874"/>
                  </a:lnTo>
                  <a:lnTo>
                    <a:pt x="554990" y="1802737"/>
                  </a:lnTo>
                  <a:lnTo>
                    <a:pt x="558800" y="1805599"/>
                  </a:lnTo>
                  <a:lnTo>
                    <a:pt x="563245" y="1807825"/>
                  </a:lnTo>
                  <a:lnTo>
                    <a:pt x="568008" y="1810370"/>
                  </a:lnTo>
                  <a:lnTo>
                    <a:pt x="572135" y="1812278"/>
                  </a:lnTo>
                  <a:lnTo>
                    <a:pt x="576898" y="1813868"/>
                  </a:lnTo>
                  <a:lnTo>
                    <a:pt x="581660" y="1815459"/>
                  </a:lnTo>
                  <a:lnTo>
                    <a:pt x="586105" y="1816413"/>
                  </a:lnTo>
                  <a:lnTo>
                    <a:pt x="590868" y="1817685"/>
                  </a:lnTo>
                  <a:lnTo>
                    <a:pt x="595630" y="1818321"/>
                  </a:lnTo>
                  <a:lnTo>
                    <a:pt x="600075" y="1818957"/>
                  </a:lnTo>
                  <a:lnTo>
                    <a:pt x="604838" y="1819275"/>
                  </a:lnTo>
                  <a:lnTo>
                    <a:pt x="609600" y="1819275"/>
                  </a:lnTo>
                  <a:lnTo>
                    <a:pt x="614363" y="1819275"/>
                  </a:lnTo>
                  <a:lnTo>
                    <a:pt x="619125" y="1818957"/>
                  </a:lnTo>
                  <a:lnTo>
                    <a:pt x="623888" y="1818321"/>
                  </a:lnTo>
                  <a:lnTo>
                    <a:pt x="628650" y="1817685"/>
                  </a:lnTo>
                  <a:lnTo>
                    <a:pt x="633095" y="1816413"/>
                  </a:lnTo>
                  <a:lnTo>
                    <a:pt x="637540" y="1815459"/>
                  </a:lnTo>
                  <a:lnTo>
                    <a:pt x="642303" y="1813550"/>
                  </a:lnTo>
                  <a:lnTo>
                    <a:pt x="646748" y="1812278"/>
                  </a:lnTo>
                  <a:lnTo>
                    <a:pt x="650875" y="1810052"/>
                  </a:lnTo>
                  <a:lnTo>
                    <a:pt x="655320" y="1808143"/>
                  </a:lnTo>
                  <a:lnTo>
                    <a:pt x="659448" y="1805599"/>
                  </a:lnTo>
                  <a:lnTo>
                    <a:pt x="663575" y="1803055"/>
                  </a:lnTo>
                  <a:lnTo>
                    <a:pt x="667385" y="1800192"/>
                  </a:lnTo>
                  <a:lnTo>
                    <a:pt x="671513" y="1797330"/>
                  </a:lnTo>
                  <a:lnTo>
                    <a:pt x="675005" y="1794149"/>
                  </a:lnTo>
                  <a:lnTo>
                    <a:pt x="678498" y="1790969"/>
                  </a:lnTo>
                  <a:lnTo>
                    <a:pt x="682308" y="1787470"/>
                  </a:lnTo>
                  <a:lnTo>
                    <a:pt x="685483" y="1783336"/>
                  </a:lnTo>
                  <a:lnTo>
                    <a:pt x="688658" y="1779519"/>
                  </a:lnTo>
                  <a:lnTo>
                    <a:pt x="1036638" y="1310401"/>
                  </a:lnTo>
                  <a:lnTo>
                    <a:pt x="1006793" y="1280505"/>
                  </a:lnTo>
                  <a:lnTo>
                    <a:pt x="976630" y="1250609"/>
                  </a:lnTo>
                  <a:lnTo>
                    <a:pt x="946468" y="1221031"/>
                  </a:lnTo>
                  <a:lnTo>
                    <a:pt x="915988" y="1192088"/>
                  </a:lnTo>
                  <a:lnTo>
                    <a:pt x="885508" y="1163146"/>
                  </a:lnTo>
                  <a:lnTo>
                    <a:pt x="854075" y="1135158"/>
                  </a:lnTo>
                  <a:lnTo>
                    <a:pt x="822325" y="1106852"/>
                  </a:lnTo>
                  <a:lnTo>
                    <a:pt x="790575" y="1079500"/>
                  </a:lnTo>
                  <a:close/>
                  <a:moveTo>
                    <a:pt x="1596825" y="0"/>
                  </a:moveTo>
                  <a:lnTo>
                    <a:pt x="1603504" y="317"/>
                  </a:lnTo>
                  <a:lnTo>
                    <a:pt x="1610501" y="1586"/>
                  </a:lnTo>
                  <a:lnTo>
                    <a:pt x="1617179" y="2855"/>
                  </a:lnTo>
                  <a:lnTo>
                    <a:pt x="1624176" y="5392"/>
                  </a:lnTo>
                  <a:lnTo>
                    <a:pt x="1630536" y="8247"/>
                  </a:lnTo>
                  <a:lnTo>
                    <a:pt x="1636897" y="11737"/>
                  </a:lnTo>
                  <a:lnTo>
                    <a:pt x="1642621" y="16177"/>
                  </a:lnTo>
                  <a:lnTo>
                    <a:pt x="1882097" y="210623"/>
                  </a:lnTo>
                  <a:lnTo>
                    <a:pt x="1887503" y="215698"/>
                  </a:lnTo>
                  <a:lnTo>
                    <a:pt x="1891956" y="221090"/>
                  </a:lnTo>
                  <a:lnTo>
                    <a:pt x="1896408" y="226800"/>
                  </a:lnTo>
                  <a:lnTo>
                    <a:pt x="1899906" y="232510"/>
                  </a:lnTo>
                  <a:lnTo>
                    <a:pt x="1902769" y="238854"/>
                  </a:lnTo>
                  <a:lnTo>
                    <a:pt x="1905313" y="245515"/>
                  </a:lnTo>
                  <a:lnTo>
                    <a:pt x="1906903" y="252176"/>
                  </a:lnTo>
                  <a:lnTo>
                    <a:pt x="1907857" y="259155"/>
                  </a:lnTo>
                  <a:lnTo>
                    <a:pt x="1908175" y="265816"/>
                  </a:lnTo>
                  <a:lnTo>
                    <a:pt x="1908175" y="272794"/>
                  </a:lnTo>
                  <a:lnTo>
                    <a:pt x="1907221" y="279456"/>
                  </a:lnTo>
                  <a:lnTo>
                    <a:pt x="1905313" y="286434"/>
                  </a:lnTo>
                  <a:lnTo>
                    <a:pt x="1903405" y="292778"/>
                  </a:lnTo>
                  <a:lnTo>
                    <a:pt x="1900542" y="299122"/>
                  </a:lnTo>
                  <a:lnTo>
                    <a:pt x="1896726" y="305783"/>
                  </a:lnTo>
                  <a:lnTo>
                    <a:pt x="1892592" y="311493"/>
                  </a:lnTo>
                  <a:lnTo>
                    <a:pt x="1887503" y="316886"/>
                  </a:lnTo>
                  <a:lnTo>
                    <a:pt x="1882097" y="321961"/>
                  </a:lnTo>
                  <a:lnTo>
                    <a:pt x="1876372" y="325767"/>
                  </a:lnTo>
                  <a:lnTo>
                    <a:pt x="1870012" y="329574"/>
                  </a:lnTo>
                  <a:lnTo>
                    <a:pt x="1863969" y="332746"/>
                  </a:lnTo>
                  <a:lnTo>
                    <a:pt x="1857608" y="334966"/>
                  </a:lnTo>
                  <a:lnTo>
                    <a:pt x="1850612" y="336552"/>
                  </a:lnTo>
                  <a:lnTo>
                    <a:pt x="1843933" y="337821"/>
                  </a:lnTo>
                  <a:lnTo>
                    <a:pt x="1836937" y="338138"/>
                  </a:lnTo>
                  <a:lnTo>
                    <a:pt x="1830258" y="337821"/>
                  </a:lnTo>
                  <a:lnTo>
                    <a:pt x="1823261" y="336552"/>
                  </a:lnTo>
                  <a:lnTo>
                    <a:pt x="1816583" y="335283"/>
                  </a:lnTo>
                  <a:lnTo>
                    <a:pt x="1809586" y="332746"/>
                  </a:lnTo>
                  <a:lnTo>
                    <a:pt x="1803226" y="329891"/>
                  </a:lnTo>
                  <a:lnTo>
                    <a:pt x="1797183" y="326084"/>
                  </a:lnTo>
                  <a:lnTo>
                    <a:pt x="1791141" y="321961"/>
                  </a:lnTo>
                  <a:lnTo>
                    <a:pt x="1723056" y="266679"/>
                  </a:lnTo>
                  <a:lnTo>
                    <a:pt x="1503281" y="536626"/>
                  </a:lnTo>
                  <a:lnTo>
                    <a:pt x="1514715" y="544883"/>
                  </a:lnTo>
                  <a:lnTo>
                    <a:pt x="1519797" y="549328"/>
                  </a:lnTo>
                  <a:lnTo>
                    <a:pt x="1524879" y="553456"/>
                  </a:lnTo>
                  <a:lnTo>
                    <a:pt x="1529643" y="558220"/>
                  </a:lnTo>
                  <a:lnTo>
                    <a:pt x="1534408" y="562983"/>
                  </a:lnTo>
                  <a:lnTo>
                    <a:pt x="1538219" y="567428"/>
                  </a:lnTo>
                  <a:lnTo>
                    <a:pt x="1542348" y="572827"/>
                  </a:lnTo>
                  <a:lnTo>
                    <a:pt x="1545842" y="577907"/>
                  </a:lnTo>
                  <a:lnTo>
                    <a:pt x="1549336" y="583306"/>
                  </a:lnTo>
                  <a:lnTo>
                    <a:pt x="1552194" y="588704"/>
                  </a:lnTo>
                  <a:lnTo>
                    <a:pt x="1555053" y="594420"/>
                  </a:lnTo>
                  <a:lnTo>
                    <a:pt x="1557594" y="600136"/>
                  </a:lnTo>
                  <a:lnTo>
                    <a:pt x="1559817" y="606169"/>
                  </a:lnTo>
                  <a:lnTo>
                    <a:pt x="1561723" y="612202"/>
                  </a:lnTo>
                  <a:lnTo>
                    <a:pt x="1563311" y="618236"/>
                  </a:lnTo>
                  <a:lnTo>
                    <a:pt x="1564899" y="624269"/>
                  </a:lnTo>
                  <a:lnTo>
                    <a:pt x="1565852" y="630620"/>
                  </a:lnTo>
                  <a:lnTo>
                    <a:pt x="1566804" y="636653"/>
                  </a:lnTo>
                  <a:lnTo>
                    <a:pt x="1567122" y="642687"/>
                  </a:lnTo>
                  <a:lnTo>
                    <a:pt x="1567440" y="648720"/>
                  </a:lnTo>
                  <a:lnTo>
                    <a:pt x="1567122" y="655388"/>
                  </a:lnTo>
                  <a:lnTo>
                    <a:pt x="1566804" y="661422"/>
                  </a:lnTo>
                  <a:lnTo>
                    <a:pt x="1565852" y="667455"/>
                  </a:lnTo>
                  <a:lnTo>
                    <a:pt x="1564899" y="674124"/>
                  </a:lnTo>
                  <a:lnTo>
                    <a:pt x="1563311" y="680157"/>
                  </a:lnTo>
                  <a:lnTo>
                    <a:pt x="1562040" y="686190"/>
                  </a:lnTo>
                  <a:lnTo>
                    <a:pt x="1559817" y="692224"/>
                  </a:lnTo>
                  <a:lnTo>
                    <a:pt x="1557594" y="698257"/>
                  </a:lnTo>
                  <a:lnTo>
                    <a:pt x="1555053" y="704290"/>
                  </a:lnTo>
                  <a:lnTo>
                    <a:pt x="1552194" y="710006"/>
                  </a:lnTo>
                  <a:lnTo>
                    <a:pt x="1549018" y="715722"/>
                  </a:lnTo>
                  <a:lnTo>
                    <a:pt x="1545524" y="721120"/>
                  </a:lnTo>
                  <a:lnTo>
                    <a:pt x="1541713" y="726836"/>
                  </a:lnTo>
                  <a:lnTo>
                    <a:pt x="721308" y="1829988"/>
                  </a:lnTo>
                  <a:lnTo>
                    <a:pt x="717497" y="1835386"/>
                  </a:lnTo>
                  <a:lnTo>
                    <a:pt x="713050" y="1840467"/>
                  </a:lnTo>
                  <a:lnTo>
                    <a:pt x="708286" y="1844913"/>
                  </a:lnTo>
                  <a:lnTo>
                    <a:pt x="703839" y="1849358"/>
                  </a:lnTo>
                  <a:lnTo>
                    <a:pt x="698757" y="1853487"/>
                  </a:lnTo>
                  <a:lnTo>
                    <a:pt x="693675" y="1857615"/>
                  </a:lnTo>
                  <a:lnTo>
                    <a:pt x="688594" y="1861108"/>
                  </a:lnTo>
                  <a:lnTo>
                    <a:pt x="683194" y="1864283"/>
                  </a:lnTo>
                  <a:lnTo>
                    <a:pt x="677477" y="1867776"/>
                  </a:lnTo>
                  <a:lnTo>
                    <a:pt x="672078" y="1870316"/>
                  </a:lnTo>
                  <a:lnTo>
                    <a:pt x="666360" y="1872539"/>
                  </a:lnTo>
                  <a:lnTo>
                    <a:pt x="660326" y="1875080"/>
                  </a:lnTo>
                  <a:lnTo>
                    <a:pt x="654291" y="1876985"/>
                  </a:lnTo>
                  <a:lnTo>
                    <a:pt x="648256" y="1878890"/>
                  </a:lnTo>
                  <a:lnTo>
                    <a:pt x="642222" y="1879843"/>
                  </a:lnTo>
                  <a:lnTo>
                    <a:pt x="636187" y="1881113"/>
                  </a:lnTo>
                  <a:lnTo>
                    <a:pt x="629834" y="1881748"/>
                  </a:lnTo>
                  <a:lnTo>
                    <a:pt x="623800" y="1882383"/>
                  </a:lnTo>
                  <a:lnTo>
                    <a:pt x="617447" y="1882383"/>
                  </a:lnTo>
                  <a:lnTo>
                    <a:pt x="611413" y="1882383"/>
                  </a:lnTo>
                  <a:lnTo>
                    <a:pt x="605060" y="1882066"/>
                  </a:lnTo>
                  <a:lnTo>
                    <a:pt x="598708" y="1881431"/>
                  </a:lnTo>
                  <a:lnTo>
                    <a:pt x="592673" y="1880160"/>
                  </a:lnTo>
                  <a:lnTo>
                    <a:pt x="586321" y="1878890"/>
                  </a:lnTo>
                  <a:lnTo>
                    <a:pt x="580286" y="1876985"/>
                  </a:lnTo>
                  <a:lnTo>
                    <a:pt x="574252" y="1875080"/>
                  </a:lnTo>
                  <a:lnTo>
                    <a:pt x="568217" y="1873174"/>
                  </a:lnTo>
                  <a:lnTo>
                    <a:pt x="562500" y="1870634"/>
                  </a:lnTo>
                  <a:lnTo>
                    <a:pt x="556465" y="1867141"/>
                  </a:lnTo>
                  <a:lnTo>
                    <a:pt x="550748" y="1864283"/>
                  </a:lnTo>
                  <a:lnTo>
                    <a:pt x="545031" y="1860790"/>
                  </a:lnTo>
                  <a:lnTo>
                    <a:pt x="539631" y="1856980"/>
                  </a:lnTo>
                  <a:lnTo>
                    <a:pt x="481825" y="1814111"/>
                  </a:lnTo>
                  <a:lnTo>
                    <a:pt x="481507" y="1817604"/>
                  </a:lnTo>
                  <a:lnTo>
                    <a:pt x="480554" y="1821414"/>
                  </a:lnTo>
                  <a:lnTo>
                    <a:pt x="479284" y="1824590"/>
                  </a:lnTo>
                  <a:lnTo>
                    <a:pt x="477061" y="1827765"/>
                  </a:lnTo>
                  <a:lnTo>
                    <a:pt x="47007" y="2397759"/>
                  </a:lnTo>
                  <a:lnTo>
                    <a:pt x="45102" y="2399982"/>
                  </a:lnTo>
                  <a:lnTo>
                    <a:pt x="43196" y="2401570"/>
                  </a:lnTo>
                  <a:lnTo>
                    <a:pt x="41290" y="2403475"/>
                  </a:lnTo>
                  <a:lnTo>
                    <a:pt x="39067" y="2404428"/>
                  </a:lnTo>
                  <a:lnTo>
                    <a:pt x="36844" y="2406015"/>
                  </a:lnTo>
                  <a:lnTo>
                    <a:pt x="34620" y="2406650"/>
                  </a:lnTo>
                  <a:lnTo>
                    <a:pt x="32079" y="2407603"/>
                  </a:lnTo>
                  <a:lnTo>
                    <a:pt x="29538" y="2407921"/>
                  </a:lnTo>
                  <a:lnTo>
                    <a:pt x="26997" y="2408238"/>
                  </a:lnTo>
                  <a:lnTo>
                    <a:pt x="24457" y="2408238"/>
                  </a:lnTo>
                  <a:lnTo>
                    <a:pt x="21916" y="2407921"/>
                  </a:lnTo>
                  <a:lnTo>
                    <a:pt x="20010" y="2407603"/>
                  </a:lnTo>
                  <a:lnTo>
                    <a:pt x="17469" y="2406650"/>
                  </a:lnTo>
                  <a:lnTo>
                    <a:pt x="14928" y="2405698"/>
                  </a:lnTo>
                  <a:lnTo>
                    <a:pt x="12705" y="2404428"/>
                  </a:lnTo>
                  <a:lnTo>
                    <a:pt x="10481" y="2402840"/>
                  </a:lnTo>
                  <a:lnTo>
                    <a:pt x="8258" y="2400935"/>
                  </a:lnTo>
                  <a:lnTo>
                    <a:pt x="6352" y="2399347"/>
                  </a:lnTo>
                  <a:lnTo>
                    <a:pt x="4764" y="2397124"/>
                  </a:lnTo>
                  <a:lnTo>
                    <a:pt x="3494" y="2394584"/>
                  </a:lnTo>
                  <a:lnTo>
                    <a:pt x="1906" y="2392043"/>
                  </a:lnTo>
                  <a:lnTo>
                    <a:pt x="1270" y="2389503"/>
                  </a:lnTo>
                  <a:lnTo>
                    <a:pt x="635" y="2386963"/>
                  </a:lnTo>
                  <a:lnTo>
                    <a:pt x="0" y="2384422"/>
                  </a:lnTo>
                  <a:lnTo>
                    <a:pt x="0" y="2379659"/>
                  </a:lnTo>
                  <a:lnTo>
                    <a:pt x="1270" y="2375213"/>
                  </a:lnTo>
                  <a:lnTo>
                    <a:pt x="1906" y="2372991"/>
                  </a:lnTo>
                  <a:lnTo>
                    <a:pt x="2541" y="2370768"/>
                  </a:lnTo>
                  <a:lnTo>
                    <a:pt x="4129" y="2368545"/>
                  </a:lnTo>
                  <a:lnTo>
                    <a:pt x="5399" y="2366322"/>
                  </a:lnTo>
                  <a:lnTo>
                    <a:pt x="435770" y="1796328"/>
                  </a:lnTo>
                  <a:lnTo>
                    <a:pt x="438311" y="1793788"/>
                  </a:lnTo>
                  <a:lnTo>
                    <a:pt x="441170" y="1791248"/>
                  </a:lnTo>
                  <a:lnTo>
                    <a:pt x="444029" y="1789660"/>
                  </a:lnTo>
                  <a:lnTo>
                    <a:pt x="447205" y="1788390"/>
                  </a:lnTo>
                  <a:lnTo>
                    <a:pt x="394163" y="1748697"/>
                  </a:lnTo>
                  <a:lnTo>
                    <a:pt x="388763" y="1744569"/>
                  </a:lnTo>
                  <a:lnTo>
                    <a:pt x="383681" y="1740440"/>
                  </a:lnTo>
                  <a:lnTo>
                    <a:pt x="378917" y="1735677"/>
                  </a:lnTo>
                  <a:lnTo>
                    <a:pt x="374470" y="1730914"/>
                  </a:lnTo>
                  <a:lnTo>
                    <a:pt x="370341" y="1726468"/>
                  </a:lnTo>
                  <a:lnTo>
                    <a:pt x="366212" y="1721070"/>
                  </a:lnTo>
                  <a:lnTo>
                    <a:pt x="362719" y="1715989"/>
                  </a:lnTo>
                  <a:lnTo>
                    <a:pt x="359542" y="1710591"/>
                  </a:lnTo>
                  <a:lnTo>
                    <a:pt x="356366" y="1705193"/>
                  </a:lnTo>
                  <a:lnTo>
                    <a:pt x="353825" y="1699477"/>
                  </a:lnTo>
                  <a:lnTo>
                    <a:pt x="351284" y="1693444"/>
                  </a:lnTo>
                  <a:lnTo>
                    <a:pt x="349061" y="1687728"/>
                  </a:lnTo>
                  <a:lnTo>
                    <a:pt x="346838" y="1681695"/>
                  </a:lnTo>
                  <a:lnTo>
                    <a:pt x="345567" y="1675661"/>
                  </a:lnTo>
                  <a:lnTo>
                    <a:pt x="343979" y="1669628"/>
                  </a:lnTo>
                  <a:lnTo>
                    <a:pt x="343026" y="1663277"/>
                  </a:lnTo>
                  <a:lnTo>
                    <a:pt x="342073" y="1657244"/>
                  </a:lnTo>
                  <a:lnTo>
                    <a:pt x="341438" y="1651210"/>
                  </a:lnTo>
                  <a:lnTo>
                    <a:pt x="341438" y="1644542"/>
                  </a:lnTo>
                  <a:lnTo>
                    <a:pt x="341438" y="1638508"/>
                  </a:lnTo>
                  <a:lnTo>
                    <a:pt x="342073" y="1632475"/>
                  </a:lnTo>
                  <a:lnTo>
                    <a:pt x="343026" y="1626124"/>
                  </a:lnTo>
                  <a:lnTo>
                    <a:pt x="343662" y="1619773"/>
                  </a:lnTo>
                  <a:lnTo>
                    <a:pt x="345250" y="1613740"/>
                  </a:lnTo>
                  <a:lnTo>
                    <a:pt x="346838" y="1607707"/>
                  </a:lnTo>
                  <a:lnTo>
                    <a:pt x="348743" y="1601673"/>
                  </a:lnTo>
                  <a:lnTo>
                    <a:pt x="350967" y="1595322"/>
                  </a:lnTo>
                  <a:lnTo>
                    <a:pt x="353825" y="1589606"/>
                  </a:lnTo>
                  <a:lnTo>
                    <a:pt x="356684" y="1583891"/>
                  </a:lnTo>
                  <a:lnTo>
                    <a:pt x="359860" y="1578175"/>
                  </a:lnTo>
                  <a:lnTo>
                    <a:pt x="363036" y="1572459"/>
                  </a:lnTo>
                  <a:lnTo>
                    <a:pt x="367165" y="1567061"/>
                  </a:lnTo>
                  <a:lnTo>
                    <a:pt x="1187252" y="463909"/>
                  </a:lnTo>
                  <a:lnTo>
                    <a:pt x="1191381" y="458510"/>
                  </a:lnTo>
                  <a:lnTo>
                    <a:pt x="1195828" y="453430"/>
                  </a:lnTo>
                  <a:lnTo>
                    <a:pt x="1200274" y="448984"/>
                  </a:lnTo>
                  <a:lnTo>
                    <a:pt x="1205039" y="444538"/>
                  </a:lnTo>
                  <a:lnTo>
                    <a:pt x="1209803" y="440410"/>
                  </a:lnTo>
                  <a:lnTo>
                    <a:pt x="1214885" y="436282"/>
                  </a:lnTo>
                  <a:lnTo>
                    <a:pt x="1220284" y="432789"/>
                  </a:lnTo>
                  <a:lnTo>
                    <a:pt x="1225684" y="429614"/>
                  </a:lnTo>
                  <a:lnTo>
                    <a:pt x="1231083" y="426121"/>
                  </a:lnTo>
                  <a:lnTo>
                    <a:pt x="1236800" y="423263"/>
                  </a:lnTo>
                  <a:lnTo>
                    <a:pt x="1242518" y="421040"/>
                  </a:lnTo>
                  <a:lnTo>
                    <a:pt x="1248235" y="418817"/>
                  </a:lnTo>
                  <a:lnTo>
                    <a:pt x="1254587" y="416912"/>
                  </a:lnTo>
                  <a:lnTo>
                    <a:pt x="1260304" y="415007"/>
                  </a:lnTo>
                  <a:lnTo>
                    <a:pt x="1266339" y="414054"/>
                  </a:lnTo>
                  <a:lnTo>
                    <a:pt x="1272374" y="412784"/>
                  </a:lnTo>
                  <a:lnTo>
                    <a:pt x="1279044" y="412149"/>
                  </a:lnTo>
                  <a:lnTo>
                    <a:pt x="1285078" y="411514"/>
                  </a:lnTo>
                  <a:lnTo>
                    <a:pt x="1291113" y="411514"/>
                  </a:lnTo>
                  <a:lnTo>
                    <a:pt x="1297465" y="411514"/>
                  </a:lnTo>
                  <a:lnTo>
                    <a:pt x="1303818" y="411831"/>
                  </a:lnTo>
                  <a:lnTo>
                    <a:pt x="1309852" y="412466"/>
                  </a:lnTo>
                  <a:lnTo>
                    <a:pt x="1315887" y="413736"/>
                  </a:lnTo>
                  <a:lnTo>
                    <a:pt x="1322557" y="415007"/>
                  </a:lnTo>
                  <a:lnTo>
                    <a:pt x="1328592" y="416594"/>
                  </a:lnTo>
                  <a:lnTo>
                    <a:pt x="1334626" y="418817"/>
                  </a:lnTo>
                  <a:lnTo>
                    <a:pt x="1340344" y="420722"/>
                  </a:lnTo>
                  <a:lnTo>
                    <a:pt x="1346378" y="423263"/>
                  </a:lnTo>
                  <a:lnTo>
                    <a:pt x="1352413" y="426121"/>
                  </a:lnTo>
                  <a:lnTo>
                    <a:pt x="1358130" y="429614"/>
                  </a:lnTo>
                  <a:lnTo>
                    <a:pt x="1363530" y="433107"/>
                  </a:lnTo>
                  <a:lnTo>
                    <a:pt x="1368929" y="436917"/>
                  </a:lnTo>
                  <a:lnTo>
                    <a:pt x="1414031" y="470577"/>
                  </a:lnTo>
                  <a:lnTo>
                    <a:pt x="1396879" y="456287"/>
                  </a:lnTo>
                  <a:lnTo>
                    <a:pt x="1619666" y="182730"/>
                  </a:lnTo>
                  <a:lnTo>
                    <a:pt x="1551665" y="127515"/>
                  </a:lnTo>
                  <a:lnTo>
                    <a:pt x="1546259" y="122440"/>
                  </a:lnTo>
                  <a:lnTo>
                    <a:pt x="1541806" y="117048"/>
                  </a:lnTo>
                  <a:lnTo>
                    <a:pt x="1537354" y="111338"/>
                  </a:lnTo>
                  <a:lnTo>
                    <a:pt x="1533856" y="105629"/>
                  </a:lnTo>
                  <a:lnTo>
                    <a:pt x="1530993" y="99284"/>
                  </a:lnTo>
                  <a:lnTo>
                    <a:pt x="1528449" y="92623"/>
                  </a:lnTo>
                  <a:lnTo>
                    <a:pt x="1526859" y="85962"/>
                  </a:lnTo>
                  <a:lnTo>
                    <a:pt x="1525905" y="78984"/>
                  </a:lnTo>
                  <a:lnTo>
                    <a:pt x="1525587" y="72322"/>
                  </a:lnTo>
                  <a:lnTo>
                    <a:pt x="1525905" y="65344"/>
                  </a:lnTo>
                  <a:lnTo>
                    <a:pt x="1526541" y="58683"/>
                  </a:lnTo>
                  <a:lnTo>
                    <a:pt x="1528449" y="51704"/>
                  </a:lnTo>
                  <a:lnTo>
                    <a:pt x="1530357" y="45360"/>
                  </a:lnTo>
                  <a:lnTo>
                    <a:pt x="1533220" y="38699"/>
                  </a:lnTo>
                  <a:lnTo>
                    <a:pt x="1537036" y="32355"/>
                  </a:lnTo>
                  <a:lnTo>
                    <a:pt x="1541806" y="26645"/>
                  </a:lnTo>
                  <a:lnTo>
                    <a:pt x="1546259" y="21253"/>
                  </a:lnTo>
                  <a:lnTo>
                    <a:pt x="1551665" y="16177"/>
                  </a:lnTo>
                  <a:lnTo>
                    <a:pt x="1557390" y="12371"/>
                  </a:lnTo>
                  <a:lnTo>
                    <a:pt x="1563750" y="8565"/>
                  </a:lnTo>
                  <a:lnTo>
                    <a:pt x="1569793" y="5392"/>
                  </a:lnTo>
                  <a:lnTo>
                    <a:pt x="1576153" y="3172"/>
                  </a:lnTo>
                  <a:lnTo>
                    <a:pt x="1583150" y="1586"/>
                  </a:lnTo>
                  <a:lnTo>
                    <a:pt x="1589829" y="317"/>
                  </a:lnTo>
                  <a:lnTo>
                    <a:pt x="15968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2405983" y="4401043"/>
            <a:ext cx="529221" cy="529221"/>
            <a:chOff x="4732991" y="2278669"/>
            <a:chExt cx="1164618" cy="1164619"/>
          </a:xfrm>
          <a:effectLst/>
        </p:grpSpPr>
        <p:sp>
          <p:nvSpPr>
            <p:cNvPr id="21" name="椭圆 20"/>
            <p:cNvSpPr/>
            <p:nvPr/>
          </p:nvSpPr>
          <p:spPr>
            <a:xfrm>
              <a:off x="4732991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5076643" y="2662172"/>
              <a:ext cx="499821" cy="431512"/>
            </a:xfrm>
            <a:custGeom>
              <a:avLst/>
              <a:gdLst>
                <a:gd name="T0" fmla="*/ 432306676 w 6235"/>
                <a:gd name="T1" fmla="*/ 188202068 h 5380"/>
                <a:gd name="T2" fmla="*/ 425585249 w 6235"/>
                <a:gd name="T3" fmla="*/ 175686526 h 5380"/>
                <a:gd name="T4" fmla="*/ 419517664 w 6235"/>
                <a:gd name="T5" fmla="*/ 168307917 h 5380"/>
                <a:gd name="T6" fmla="*/ 411302791 w 6235"/>
                <a:gd name="T7" fmla="*/ 163077441 h 5380"/>
                <a:gd name="T8" fmla="*/ 405981623 w 6235"/>
                <a:gd name="T9" fmla="*/ 161396108 h 5380"/>
                <a:gd name="T10" fmla="*/ 398980328 w 6235"/>
                <a:gd name="T11" fmla="*/ 160368660 h 5380"/>
                <a:gd name="T12" fmla="*/ 391979033 w 6235"/>
                <a:gd name="T13" fmla="*/ 160648984 h 5380"/>
                <a:gd name="T14" fmla="*/ 385164419 w 6235"/>
                <a:gd name="T15" fmla="*/ 162423555 h 5380"/>
                <a:gd name="T16" fmla="*/ 378816659 w 6235"/>
                <a:gd name="T17" fmla="*/ 165412355 h 5380"/>
                <a:gd name="T18" fmla="*/ 373122435 w 6235"/>
                <a:gd name="T19" fmla="*/ 169522146 h 5380"/>
                <a:gd name="T20" fmla="*/ 368361310 w 6235"/>
                <a:gd name="T21" fmla="*/ 174752316 h 5380"/>
                <a:gd name="T22" fmla="*/ 364533895 w 6235"/>
                <a:gd name="T23" fmla="*/ 181103783 h 5380"/>
                <a:gd name="T24" fmla="*/ 268103009 w 6235"/>
                <a:gd name="T25" fmla="*/ 29888304 h 5380"/>
                <a:gd name="T26" fmla="*/ 266049214 w 6235"/>
                <a:gd name="T27" fmla="*/ 22789713 h 5380"/>
                <a:gd name="T28" fmla="*/ 262781841 w 6235"/>
                <a:gd name="T29" fmla="*/ 16438552 h 5380"/>
                <a:gd name="T30" fmla="*/ 258394383 w 6235"/>
                <a:gd name="T31" fmla="*/ 10927752 h 5380"/>
                <a:gd name="T32" fmla="*/ 252980028 w 6235"/>
                <a:gd name="T33" fmla="*/ 6444705 h 5380"/>
                <a:gd name="T34" fmla="*/ 246912443 w 6235"/>
                <a:gd name="T35" fmla="*/ 2988800 h 5380"/>
                <a:gd name="T36" fmla="*/ 240191016 w 6235"/>
                <a:gd name="T37" fmla="*/ 840667 h 5380"/>
                <a:gd name="T38" fmla="*/ 233189721 w 6235"/>
                <a:gd name="T39" fmla="*/ 0 h 5380"/>
                <a:gd name="T40" fmla="*/ 225815064 w 6235"/>
                <a:gd name="T41" fmla="*/ 560343 h 5380"/>
                <a:gd name="T42" fmla="*/ 218346914 w 6235"/>
                <a:gd name="T43" fmla="*/ 2802019 h 5380"/>
                <a:gd name="T44" fmla="*/ 209665492 w 6235"/>
                <a:gd name="T45" fmla="*/ 7845714 h 5380"/>
                <a:gd name="T46" fmla="*/ 202944065 w 6235"/>
                <a:gd name="T47" fmla="*/ 14943999 h 5380"/>
                <a:gd name="T48" fmla="*/ 198183245 w 6235"/>
                <a:gd name="T49" fmla="*/ 23630380 h 5380"/>
                <a:gd name="T50" fmla="*/ 0 w 6235"/>
                <a:gd name="T51" fmla="*/ 395364689 h 5380"/>
                <a:gd name="T52" fmla="*/ 99885245 w 6235"/>
                <a:gd name="T53" fmla="*/ 395644708 h 5380"/>
                <a:gd name="T54" fmla="*/ 106606366 w 6235"/>
                <a:gd name="T55" fmla="*/ 395177603 h 5380"/>
                <a:gd name="T56" fmla="*/ 113047619 w 6235"/>
                <a:gd name="T57" fmla="*/ 393589812 h 5380"/>
                <a:gd name="T58" fmla="*/ 119022017 w 6235"/>
                <a:gd name="T59" fmla="*/ 390974574 h 5380"/>
                <a:gd name="T60" fmla="*/ 122569258 w 6235"/>
                <a:gd name="T61" fmla="*/ 388639660 h 5380"/>
                <a:gd name="T62" fmla="*/ 126303486 w 6235"/>
                <a:gd name="T63" fmla="*/ 385557623 h 5380"/>
                <a:gd name="T64" fmla="*/ 133304781 w 6235"/>
                <a:gd name="T65" fmla="*/ 376590918 h 5380"/>
                <a:gd name="T66" fmla="*/ 218907262 w 6235"/>
                <a:gd name="T67" fmla="*/ 166439803 h 5380"/>
                <a:gd name="T68" fmla="*/ 275104304 w 6235"/>
                <a:gd name="T69" fmla="*/ 476249371 h 5380"/>
                <a:gd name="T70" fmla="*/ 277811329 w 6235"/>
                <a:gd name="T71" fmla="*/ 483067637 h 5380"/>
                <a:gd name="T72" fmla="*/ 281731932 w 6235"/>
                <a:gd name="T73" fmla="*/ 488951999 h 5380"/>
                <a:gd name="T74" fmla="*/ 286493057 w 6235"/>
                <a:gd name="T75" fmla="*/ 493995389 h 5380"/>
                <a:gd name="T76" fmla="*/ 292280774 w 6235"/>
                <a:gd name="T77" fmla="*/ 497918399 h 5380"/>
                <a:gd name="T78" fmla="*/ 298721721 w 6235"/>
                <a:gd name="T79" fmla="*/ 500813655 h 5380"/>
                <a:gd name="T80" fmla="*/ 305629828 w 6235"/>
                <a:gd name="T81" fmla="*/ 502308208 h 5380"/>
                <a:gd name="T82" fmla="*/ 312817804 w 6235"/>
                <a:gd name="T83" fmla="*/ 502401446 h 5380"/>
                <a:gd name="T84" fmla="*/ 318885695 w 6235"/>
                <a:gd name="T85" fmla="*/ 501467541 h 5380"/>
                <a:gd name="T86" fmla="*/ 327660611 w 6235"/>
                <a:gd name="T87" fmla="*/ 498011636 h 5380"/>
                <a:gd name="T88" fmla="*/ 335128455 w 6235"/>
                <a:gd name="T89" fmla="*/ 492501142 h 5380"/>
                <a:gd name="T90" fmla="*/ 340916478 w 6235"/>
                <a:gd name="T91" fmla="*/ 485496095 h 5380"/>
                <a:gd name="T92" fmla="*/ 343996864 w 6235"/>
                <a:gd name="T93" fmla="*/ 479331714 h 5380"/>
                <a:gd name="T94" fmla="*/ 345303936 w 6235"/>
                <a:gd name="T95" fmla="*/ 475221923 h 5380"/>
                <a:gd name="T96" fmla="*/ 437721031 w 6235"/>
                <a:gd name="T97" fmla="*/ 371267204 h 5380"/>
                <a:gd name="T98" fmla="*/ 443975298 w 6235"/>
                <a:gd name="T99" fmla="*/ 381261051 h 5380"/>
                <a:gd name="T100" fmla="*/ 453030387 w 6235"/>
                <a:gd name="T101" fmla="*/ 388546423 h 5380"/>
                <a:gd name="T102" fmla="*/ 463672417 w 6235"/>
                <a:gd name="T103" fmla="*/ 392562670 h 5380"/>
                <a:gd name="T104" fmla="*/ 472447333 w 6235"/>
                <a:gd name="T105" fmla="*/ 393403031 h 5380"/>
                <a:gd name="T106" fmla="*/ 493918073 w 6235"/>
                <a:gd name="T107" fmla="*/ 320550845 h 538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235" h="5380">
                  <a:moveTo>
                    <a:pt x="5291" y="3432"/>
                  </a:moveTo>
                  <a:lnTo>
                    <a:pt x="4652" y="2060"/>
                  </a:lnTo>
                  <a:lnTo>
                    <a:pt x="4631" y="2015"/>
                  </a:lnTo>
                  <a:lnTo>
                    <a:pt x="4610" y="1969"/>
                  </a:lnTo>
                  <a:lnTo>
                    <a:pt x="4586" y="1924"/>
                  </a:lnTo>
                  <a:lnTo>
                    <a:pt x="4573" y="1902"/>
                  </a:lnTo>
                  <a:lnTo>
                    <a:pt x="4559" y="1881"/>
                  </a:lnTo>
                  <a:lnTo>
                    <a:pt x="4544" y="1860"/>
                  </a:lnTo>
                  <a:lnTo>
                    <a:pt x="4529" y="1839"/>
                  </a:lnTo>
                  <a:lnTo>
                    <a:pt x="4512" y="1820"/>
                  </a:lnTo>
                  <a:lnTo>
                    <a:pt x="4494" y="1802"/>
                  </a:lnTo>
                  <a:lnTo>
                    <a:pt x="4475" y="1786"/>
                  </a:lnTo>
                  <a:lnTo>
                    <a:pt x="4454" y="1771"/>
                  </a:lnTo>
                  <a:lnTo>
                    <a:pt x="4431" y="1757"/>
                  </a:lnTo>
                  <a:lnTo>
                    <a:pt x="4406" y="1746"/>
                  </a:lnTo>
                  <a:lnTo>
                    <a:pt x="4387" y="1739"/>
                  </a:lnTo>
                  <a:lnTo>
                    <a:pt x="4369" y="1733"/>
                  </a:lnTo>
                  <a:lnTo>
                    <a:pt x="4349" y="1728"/>
                  </a:lnTo>
                  <a:lnTo>
                    <a:pt x="4331" y="1723"/>
                  </a:lnTo>
                  <a:lnTo>
                    <a:pt x="4312" y="1720"/>
                  </a:lnTo>
                  <a:lnTo>
                    <a:pt x="4292" y="1718"/>
                  </a:lnTo>
                  <a:lnTo>
                    <a:pt x="4274" y="1717"/>
                  </a:lnTo>
                  <a:lnTo>
                    <a:pt x="4254" y="1717"/>
                  </a:lnTo>
                  <a:lnTo>
                    <a:pt x="4236" y="1717"/>
                  </a:lnTo>
                  <a:lnTo>
                    <a:pt x="4217" y="1718"/>
                  </a:lnTo>
                  <a:lnTo>
                    <a:pt x="4199" y="1720"/>
                  </a:lnTo>
                  <a:lnTo>
                    <a:pt x="4180" y="1724"/>
                  </a:lnTo>
                  <a:lnTo>
                    <a:pt x="4162" y="1728"/>
                  </a:lnTo>
                  <a:lnTo>
                    <a:pt x="4143" y="1733"/>
                  </a:lnTo>
                  <a:lnTo>
                    <a:pt x="4126" y="1739"/>
                  </a:lnTo>
                  <a:lnTo>
                    <a:pt x="4109" y="1746"/>
                  </a:lnTo>
                  <a:lnTo>
                    <a:pt x="4091" y="1754"/>
                  </a:lnTo>
                  <a:lnTo>
                    <a:pt x="4074" y="1761"/>
                  </a:lnTo>
                  <a:lnTo>
                    <a:pt x="4058" y="1771"/>
                  </a:lnTo>
                  <a:lnTo>
                    <a:pt x="4042" y="1781"/>
                  </a:lnTo>
                  <a:lnTo>
                    <a:pt x="4027" y="1792"/>
                  </a:lnTo>
                  <a:lnTo>
                    <a:pt x="4012" y="1803"/>
                  </a:lnTo>
                  <a:lnTo>
                    <a:pt x="3997" y="1815"/>
                  </a:lnTo>
                  <a:lnTo>
                    <a:pt x="3984" y="1828"/>
                  </a:lnTo>
                  <a:lnTo>
                    <a:pt x="3970" y="1841"/>
                  </a:lnTo>
                  <a:lnTo>
                    <a:pt x="3958" y="1856"/>
                  </a:lnTo>
                  <a:lnTo>
                    <a:pt x="3946" y="1871"/>
                  </a:lnTo>
                  <a:lnTo>
                    <a:pt x="3935" y="1887"/>
                  </a:lnTo>
                  <a:lnTo>
                    <a:pt x="3923" y="1903"/>
                  </a:lnTo>
                  <a:lnTo>
                    <a:pt x="3915" y="1920"/>
                  </a:lnTo>
                  <a:lnTo>
                    <a:pt x="3905" y="1939"/>
                  </a:lnTo>
                  <a:lnTo>
                    <a:pt x="3898" y="1957"/>
                  </a:lnTo>
                  <a:lnTo>
                    <a:pt x="3430" y="3400"/>
                  </a:lnTo>
                  <a:lnTo>
                    <a:pt x="2872" y="320"/>
                  </a:lnTo>
                  <a:lnTo>
                    <a:pt x="2868" y="300"/>
                  </a:lnTo>
                  <a:lnTo>
                    <a:pt x="2863" y="281"/>
                  </a:lnTo>
                  <a:lnTo>
                    <a:pt x="2857" y="263"/>
                  </a:lnTo>
                  <a:lnTo>
                    <a:pt x="2850" y="244"/>
                  </a:lnTo>
                  <a:lnTo>
                    <a:pt x="2842" y="226"/>
                  </a:lnTo>
                  <a:lnTo>
                    <a:pt x="2834" y="209"/>
                  </a:lnTo>
                  <a:lnTo>
                    <a:pt x="2825" y="192"/>
                  </a:lnTo>
                  <a:lnTo>
                    <a:pt x="2815" y="176"/>
                  </a:lnTo>
                  <a:lnTo>
                    <a:pt x="2804" y="160"/>
                  </a:lnTo>
                  <a:lnTo>
                    <a:pt x="2793" y="146"/>
                  </a:lnTo>
                  <a:lnTo>
                    <a:pt x="2781" y="131"/>
                  </a:lnTo>
                  <a:lnTo>
                    <a:pt x="2768" y="117"/>
                  </a:lnTo>
                  <a:lnTo>
                    <a:pt x="2755" y="105"/>
                  </a:lnTo>
                  <a:lnTo>
                    <a:pt x="2740" y="93"/>
                  </a:lnTo>
                  <a:lnTo>
                    <a:pt x="2725" y="80"/>
                  </a:lnTo>
                  <a:lnTo>
                    <a:pt x="2710" y="69"/>
                  </a:lnTo>
                  <a:lnTo>
                    <a:pt x="2696" y="59"/>
                  </a:lnTo>
                  <a:lnTo>
                    <a:pt x="2678" y="49"/>
                  </a:lnTo>
                  <a:lnTo>
                    <a:pt x="2662" y="41"/>
                  </a:lnTo>
                  <a:lnTo>
                    <a:pt x="2645" y="32"/>
                  </a:lnTo>
                  <a:lnTo>
                    <a:pt x="2628" y="26"/>
                  </a:lnTo>
                  <a:lnTo>
                    <a:pt x="2610" y="20"/>
                  </a:lnTo>
                  <a:lnTo>
                    <a:pt x="2592" y="14"/>
                  </a:lnTo>
                  <a:lnTo>
                    <a:pt x="2573" y="9"/>
                  </a:lnTo>
                  <a:lnTo>
                    <a:pt x="2555" y="5"/>
                  </a:lnTo>
                  <a:lnTo>
                    <a:pt x="2536" y="2"/>
                  </a:lnTo>
                  <a:lnTo>
                    <a:pt x="2517" y="1"/>
                  </a:lnTo>
                  <a:lnTo>
                    <a:pt x="2498" y="0"/>
                  </a:lnTo>
                  <a:lnTo>
                    <a:pt x="2478" y="0"/>
                  </a:lnTo>
                  <a:lnTo>
                    <a:pt x="2459" y="1"/>
                  </a:lnTo>
                  <a:lnTo>
                    <a:pt x="2439" y="2"/>
                  </a:lnTo>
                  <a:lnTo>
                    <a:pt x="2419" y="6"/>
                  </a:lnTo>
                  <a:lnTo>
                    <a:pt x="2391" y="12"/>
                  </a:lnTo>
                  <a:lnTo>
                    <a:pt x="2365" y="20"/>
                  </a:lnTo>
                  <a:lnTo>
                    <a:pt x="2339" y="30"/>
                  </a:lnTo>
                  <a:lnTo>
                    <a:pt x="2314" y="41"/>
                  </a:lnTo>
                  <a:lnTo>
                    <a:pt x="2291" y="54"/>
                  </a:lnTo>
                  <a:lnTo>
                    <a:pt x="2267" y="68"/>
                  </a:lnTo>
                  <a:lnTo>
                    <a:pt x="2246" y="84"/>
                  </a:lnTo>
                  <a:lnTo>
                    <a:pt x="2227" y="101"/>
                  </a:lnTo>
                  <a:lnTo>
                    <a:pt x="2207" y="120"/>
                  </a:lnTo>
                  <a:lnTo>
                    <a:pt x="2190" y="139"/>
                  </a:lnTo>
                  <a:lnTo>
                    <a:pt x="2174" y="160"/>
                  </a:lnTo>
                  <a:lnTo>
                    <a:pt x="2159" y="183"/>
                  </a:lnTo>
                  <a:lnTo>
                    <a:pt x="2145" y="205"/>
                  </a:lnTo>
                  <a:lnTo>
                    <a:pt x="2134" y="228"/>
                  </a:lnTo>
                  <a:lnTo>
                    <a:pt x="2123" y="253"/>
                  </a:lnTo>
                  <a:lnTo>
                    <a:pt x="2116" y="279"/>
                  </a:lnTo>
                  <a:lnTo>
                    <a:pt x="823" y="3453"/>
                  </a:lnTo>
                  <a:lnTo>
                    <a:pt x="3" y="3453"/>
                  </a:lnTo>
                  <a:lnTo>
                    <a:pt x="0" y="4233"/>
                  </a:lnTo>
                  <a:lnTo>
                    <a:pt x="1033" y="4233"/>
                  </a:lnTo>
                  <a:lnTo>
                    <a:pt x="1052" y="4235"/>
                  </a:lnTo>
                  <a:lnTo>
                    <a:pt x="1070" y="4236"/>
                  </a:lnTo>
                  <a:lnTo>
                    <a:pt x="1088" y="4236"/>
                  </a:lnTo>
                  <a:lnTo>
                    <a:pt x="1106" y="4235"/>
                  </a:lnTo>
                  <a:lnTo>
                    <a:pt x="1123" y="4234"/>
                  </a:lnTo>
                  <a:lnTo>
                    <a:pt x="1142" y="4231"/>
                  </a:lnTo>
                  <a:lnTo>
                    <a:pt x="1159" y="4229"/>
                  </a:lnTo>
                  <a:lnTo>
                    <a:pt x="1176" y="4225"/>
                  </a:lnTo>
                  <a:lnTo>
                    <a:pt x="1194" y="4220"/>
                  </a:lnTo>
                  <a:lnTo>
                    <a:pt x="1211" y="4214"/>
                  </a:lnTo>
                  <a:lnTo>
                    <a:pt x="1227" y="4208"/>
                  </a:lnTo>
                  <a:lnTo>
                    <a:pt x="1243" y="4202"/>
                  </a:lnTo>
                  <a:lnTo>
                    <a:pt x="1259" y="4194"/>
                  </a:lnTo>
                  <a:lnTo>
                    <a:pt x="1275" y="4186"/>
                  </a:lnTo>
                  <a:lnTo>
                    <a:pt x="1291" y="4177"/>
                  </a:lnTo>
                  <a:lnTo>
                    <a:pt x="1306" y="4167"/>
                  </a:lnTo>
                  <a:lnTo>
                    <a:pt x="1313" y="4161"/>
                  </a:lnTo>
                  <a:lnTo>
                    <a:pt x="1331" y="4148"/>
                  </a:lnTo>
                  <a:lnTo>
                    <a:pt x="1353" y="4128"/>
                  </a:lnTo>
                  <a:lnTo>
                    <a:pt x="1375" y="4107"/>
                  </a:lnTo>
                  <a:lnTo>
                    <a:pt x="1395" y="4083"/>
                  </a:lnTo>
                  <a:lnTo>
                    <a:pt x="1412" y="4059"/>
                  </a:lnTo>
                  <a:lnTo>
                    <a:pt x="1428" y="4032"/>
                  </a:lnTo>
                  <a:lnTo>
                    <a:pt x="1442" y="4004"/>
                  </a:lnTo>
                  <a:lnTo>
                    <a:pt x="1454" y="3976"/>
                  </a:lnTo>
                  <a:lnTo>
                    <a:pt x="1463" y="3946"/>
                  </a:lnTo>
                  <a:lnTo>
                    <a:pt x="2345" y="1782"/>
                  </a:lnTo>
                  <a:lnTo>
                    <a:pt x="2939" y="5061"/>
                  </a:lnTo>
                  <a:lnTo>
                    <a:pt x="2942" y="5080"/>
                  </a:lnTo>
                  <a:lnTo>
                    <a:pt x="2947" y="5099"/>
                  </a:lnTo>
                  <a:lnTo>
                    <a:pt x="2953" y="5118"/>
                  </a:lnTo>
                  <a:lnTo>
                    <a:pt x="2960" y="5136"/>
                  </a:lnTo>
                  <a:lnTo>
                    <a:pt x="2968" y="5155"/>
                  </a:lnTo>
                  <a:lnTo>
                    <a:pt x="2976" y="5172"/>
                  </a:lnTo>
                  <a:lnTo>
                    <a:pt x="2986" y="5188"/>
                  </a:lnTo>
                  <a:lnTo>
                    <a:pt x="2995" y="5204"/>
                  </a:lnTo>
                  <a:lnTo>
                    <a:pt x="3007" y="5220"/>
                  </a:lnTo>
                  <a:lnTo>
                    <a:pt x="3018" y="5235"/>
                  </a:lnTo>
                  <a:lnTo>
                    <a:pt x="3030" y="5250"/>
                  </a:lnTo>
                  <a:lnTo>
                    <a:pt x="3042" y="5263"/>
                  </a:lnTo>
                  <a:lnTo>
                    <a:pt x="3056" y="5277"/>
                  </a:lnTo>
                  <a:lnTo>
                    <a:pt x="3069" y="5289"/>
                  </a:lnTo>
                  <a:lnTo>
                    <a:pt x="3084" y="5300"/>
                  </a:lnTo>
                  <a:lnTo>
                    <a:pt x="3099" y="5311"/>
                  </a:lnTo>
                  <a:lnTo>
                    <a:pt x="3115" y="5321"/>
                  </a:lnTo>
                  <a:lnTo>
                    <a:pt x="3131" y="5331"/>
                  </a:lnTo>
                  <a:lnTo>
                    <a:pt x="3148" y="5340"/>
                  </a:lnTo>
                  <a:lnTo>
                    <a:pt x="3164" y="5348"/>
                  </a:lnTo>
                  <a:lnTo>
                    <a:pt x="3182" y="5356"/>
                  </a:lnTo>
                  <a:lnTo>
                    <a:pt x="3200" y="5362"/>
                  </a:lnTo>
                  <a:lnTo>
                    <a:pt x="3218" y="5367"/>
                  </a:lnTo>
                  <a:lnTo>
                    <a:pt x="3236" y="5372"/>
                  </a:lnTo>
                  <a:lnTo>
                    <a:pt x="3255" y="5375"/>
                  </a:lnTo>
                  <a:lnTo>
                    <a:pt x="3274" y="5378"/>
                  </a:lnTo>
                  <a:lnTo>
                    <a:pt x="3293" y="5380"/>
                  </a:lnTo>
                  <a:lnTo>
                    <a:pt x="3313" y="5380"/>
                  </a:lnTo>
                  <a:lnTo>
                    <a:pt x="3332" y="5380"/>
                  </a:lnTo>
                  <a:lnTo>
                    <a:pt x="3351" y="5379"/>
                  </a:lnTo>
                  <a:lnTo>
                    <a:pt x="3371" y="5378"/>
                  </a:lnTo>
                  <a:lnTo>
                    <a:pt x="3390" y="5374"/>
                  </a:lnTo>
                  <a:lnTo>
                    <a:pt x="3416" y="5369"/>
                  </a:lnTo>
                  <a:lnTo>
                    <a:pt x="3441" y="5362"/>
                  </a:lnTo>
                  <a:lnTo>
                    <a:pt x="3466" y="5353"/>
                  </a:lnTo>
                  <a:lnTo>
                    <a:pt x="3488" y="5343"/>
                  </a:lnTo>
                  <a:lnTo>
                    <a:pt x="3510" y="5332"/>
                  </a:lnTo>
                  <a:lnTo>
                    <a:pt x="3532" y="5319"/>
                  </a:lnTo>
                  <a:lnTo>
                    <a:pt x="3552" y="5305"/>
                  </a:lnTo>
                  <a:lnTo>
                    <a:pt x="3572" y="5290"/>
                  </a:lnTo>
                  <a:lnTo>
                    <a:pt x="3590" y="5273"/>
                  </a:lnTo>
                  <a:lnTo>
                    <a:pt x="3608" y="5256"/>
                  </a:lnTo>
                  <a:lnTo>
                    <a:pt x="3624" y="5237"/>
                  </a:lnTo>
                  <a:lnTo>
                    <a:pt x="3638" y="5217"/>
                  </a:lnTo>
                  <a:lnTo>
                    <a:pt x="3652" y="5198"/>
                  </a:lnTo>
                  <a:lnTo>
                    <a:pt x="3664" y="5177"/>
                  </a:lnTo>
                  <a:lnTo>
                    <a:pt x="3675" y="5155"/>
                  </a:lnTo>
                  <a:lnTo>
                    <a:pt x="3685" y="5132"/>
                  </a:lnTo>
                  <a:lnTo>
                    <a:pt x="3691" y="5110"/>
                  </a:lnTo>
                  <a:lnTo>
                    <a:pt x="3699" y="5088"/>
                  </a:lnTo>
                  <a:lnTo>
                    <a:pt x="4317" y="3181"/>
                  </a:lnTo>
                  <a:lnTo>
                    <a:pt x="4676" y="3944"/>
                  </a:lnTo>
                  <a:lnTo>
                    <a:pt x="4689" y="3975"/>
                  </a:lnTo>
                  <a:lnTo>
                    <a:pt x="4702" y="4003"/>
                  </a:lnTo>
                  <a:lnTo>
                    <a:pt x="4718" y="4032"/>
                  </a:lnTo>
                  <a:lnTo>
                    <a:pt x="4737" y="4057"/>
                  </a:lnTo>
                  <a:lnTo>
                    <a:pt x="4756" y="4082"/>
                  </a:lnTo>
                  <a:lnTo>
                    <a:pt x="4779" y="4104"/>
                  </a:lnTo>
                  <a:lnTo>
                    <a:pt x="4802" y="4124"/>
                  </a:lnTo>
                  <a:lnTo>
                    <a:pt x="4827" y="4143"/>
                  </a:lnTo>
                  <a:lnTo>
                    <a:pt x="4853" y="4160"/>
                  </a:lnTo>
                  <a:lnTo>
                    <a:pt x="4880" y="4173"/>
                  </a:lnTo>
                  <a:lnTo>
                    <a:pt x="4908" y="4186"/>
                  </a:lnTo>
                  <a:lnTo>
                    <a:pt x="4938" y="4196"/>
                  </a:lnTo>
                  <a:lnTo>
                    <a:pt x="4967" y="4203"/>
                  </a:lnTo>
                  <a:lnTo>
                    <a:pt x="4998" y="4208"/>
                  </a:lnTo>
                  <a:lnTo>
                    <a:pt x="5029" y="4211"/>
                  </a:lnTo>
                  <a:lnTo>
                    <a:pt x="5061" y="4212"/>
                  </a:lnTo>
                  <a:lnTo>
                    <a:pt x="5074" y="4212"/>
                  </a:lnTo>
                  <a:lnTo>
                    <a:pt x="6235" y="4212"/>
                  </a:lnTo>
                  <a:lnTo>
                    <a:pt x="6235" y="3432"/>
                  </a:lnTo>
                  <a:lnTo>
                    <a:pt x="5291" y="34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84196" y="-148"/>
            <a:ext cx="5288764" cy="6400948"/>
          </a:xfrm>
          <a:prstGeom prst="rect">
            <a:avLst/>
          </a:prstGeom>
        </p:spPr>
      </p:pic>
      <p:sp>
        <p:nvSpPr>
          <p:cNvPr id="25" name="矩形 24"/>
          <p:cNvSpPr/>
          <p:nvPr userDrawn="1"/>
        </p:nvSpPr>
        <p:spPr>
          <a:xfrm>
            <a:off x="816821" y="5392485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中南大学出版社</a:t>
            </a:r>
          </a:p>
        </p:txBody>
      </p:sp>
      <p:pic>
        <p:nvPicPr>
          <p:cNvPr id="7" name="图片 6" descr="十四五国规标"/>
          <p:cNvPicPr>
            <a:picLocks noChangeAspect="1"/>
          </p:cNvPicPr>
          <p:nvPr userDrawn="1"/>
        </p:nvPicPr>
        <p:blipFill>
          <a:blip r:embed="rId3" cstate="print"/>
          <a:srcRect l="25563" t="45981" r="26676" b="45870"/>
          <a:stretch>
            <a:fillRect/>
          </a:stretch>
        </p:blipFill>
        <p:spPr>
          <a:xfrm>
            <a:off x="816610" y="1112520"/>
            <a:ext cx="3460115" cy="83502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-1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3" name="图片 2" descr="医生与DNA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072" y="2794595"/>
            <a:ext cx="936000" cy="827405"/>
          </a:xfrm>
          <a:prstGeom prst="rect">
            <a:avLst/>
          </a:prstGeom>
        </p:spPr>
      </p:pic>
      <p:pic>
        <p:nvPicPr>
          <p:cNvPr id="4" name="图片 3" descr="药品和医疗用品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47640" y="4112260"/>
            <a:ext cx="868863" cy="827405"/>
          </a:xfrm>
          <a:prstGeom prst="rect">
            <a:avLst/>
          </a:prstGeom>
        </p:spPr>
      </p:pic>
      <p:pic>
        <p:nvPicPr>
          <p:cNvPr id="5" name="图片 4" descr="现代医生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91980" y="5428575"/>
            <a:ext cx="980183" cy="827405"/>
          </a:xfrm>
          <a:prstGeom prst="rect">
            <a:avLst/>
          </a:prstGeom>
        </p:spPr>
      </p:pic>
      <p:pic>
        <p:nvPicPr>
          <p:cNvPr id="6" name="图片 5" descr="医生与医疗设备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857250" y="1477010"/>
            <a:ext cx="1049643" cy="82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half" idx="2"/>
          </p:nvPr>
        </p:nvSpPr>
        <p:spPr>
          <a:xfrm>
            <a:off x="2110105" y="147701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13"/>
          </p:nvPr>
        </p:nvSpPr>
        <p:spPr>
          <a:xfrm>
            <a:off x="2110105" y="279463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half" idx="14"/>
          </p:nvPr>
        </p:nvSpPr>
        <p:spPr>
          <a:xfrm>
            <a:off x="2110740" y="411226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half" idx="15"/>
          </p:nvPr>
        </p:nvSpPr>
        <p:spPr>
          <a:xfrm>
            <a:off x="2110105" y="542988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" name="图片 1" descr="医疗急救箱和听诊器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748520" y="4784725"/>
            <a:ext cx="2443480" cy="20732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719645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38" Type="http://schemas.openxmlformats.org/officeDocument/2006/relationships/slideLayout" Target="../slideLayouts/slideLayout138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28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134" Type="http://schemas.openxmlformats.org/officeDocument/2006/relationships/slideLayout" Target="../slideLayouts/slideLayout134.xml"/><Relationship Id="rId139" Type="http://schemas.openxmlformats.org/officeDocument/2006/relationships/slideLayout" Target="../slideLayouts/slideLayout13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16" Type="http://schemas.openxmlformats.org/officeDocument/2006/relationships/slideLayout" Target="../slideLayouts/slideLayout116.xml"/><Relationship Id="rId124" Type="http://schemas.openxmlformats.org/officeDocument/2006/relationships/slideLayout" Target="../slideLayouts/slideLayout124.xml"/><Relationship Id="rId129" Type="http://schemas.openxmlformats.org/officeDocument/2006/relationships/slideLayout" Target="../slideLayouts/slideLayout129.xml"/><Relationship Id="rId137" Type="http://schemas.openxmlformats.org/officeDocument/2006/relationships/slideLayout" Target="../slideLayouts/slideLayout13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40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30" Type="http://schemas.openxmlformats.org/officeDocument/2006/relationships/slideLayout" Target="../slideLayouts/slideLayout130.xml"/><Relationship Id="rId135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14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136" Type="http://schemas.openxmlformats.org/officeDocument/2006/relationships/slideLayout" Target="../slideLayouts/slideLayout136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550EB-8B55-48FA-B6AC-04A380349902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  <p:sldLayoutId id="2147483682" r:id="rId33"/>
    <p:sldLayoutId id="2147483685" r:id="rId34"/>
    <p:sldLayoutId id="2147483686" r:id="rId35"/>
    <p:sldLayoutId id="2147483687" r:id="rId36"/>
    <p:sldLayoutId id="2147483688" r:id="rId37"/>
    <p:sldLayoutId id="2147483689" r:id="rId38"/>
    <p:sldLayoutId id="2147483690" r:id="rId39"/>
    <p:sldLayoutId id="2147483691" r:id="rId40"/>
    <p:sldLayoutId id="2147483692" r:id="rId41"/>
    <p:sldLayoutId id="2147483693" r:id="rId42"/>
    <p:sldLayoutId id="2147483694" r:id="rId43"/>
    <p:sldLayoutId id="2147483695" r:id="rId44"/>
    <p:sldLayoutId id="2147483696" r:id="rId45"/>
    <p:sldLayoutId id="2147483697" r:id="rId46"/>
    <p:sldLayoutId id="2147483698" r:id="rId47"/>
    <p:sldLayoutId id="2147483699" r:id="rId48"/>
    <p:sldLayoutId id="2147483700" r:id="rId49"/>
    <p:sldLayoutId id="2147483701" r:id="rId50"/>
    <p:sldLayoutId id="2147483702" r:id="rId51"/>
    <p:sldLayoutId id="2147483703" r:id="rId52"/>
    <p:sldLayoutId id="2147483704" r:id="rId53"/>
    <p:sldLayoutId id="2147483705" r:id="rId54"/>
    <p:sldLayoutId id="2147483706" r:id="rId55"/>
    <p:sldLayoutId id="2147483707" r:id="rId56"/>
    <p:sldLayoutId id="2147483708" r:id="rId57"/>
    <p:sldLayoutId id="2147483709" r:id="rId58"/>
    <p:sldLayoutId id="2147483710" r:id="rId59"/>
    <p:sldLayoutId id="2147483711" r:id="rId60"/>
    <p:sldLayoutId id="2147483712" r:id="rId61"/>
    <p:sldLayoutId id="2147483713" r:id="rId62"/>
    <p:sldLayoutId id="2147483714" r:id="rId63"/>
    <p:sldLayoutId id="2147483715" r:id="rId64"/>
    <p:sldLayoutId id="2147483716" r:id="rId65"/>
    <p:sldLayoutId id="2147483717" r:id="rId66"/>
    <p:sldLayoutId id="2147483718" r:id="rId67"/>
    <p:sldLayoutId id="2147483719" r:id="rId68"/>
    <p:sldLayoutId id="2147483721" r:id="rId69"/>
    <p:sldLayoutId id="2147483722" r:id="rId70"/>
    <p:sldLayoutId id="2147483723" r:id="rId71"/>
    <p:sldLayoutId id="2147483724" r:id="rId72"/>
    <p:sldLayoutId id="2147483725" r:id="rId73"/>
    <p:sldLayoutId id="2147483726" r:id="rId74"/>
    <p:sldLayoutId id="2147483727" r:id="rId75"/>
    <p:sldLayoutId id="2147483728" r:id="rId76"/>
    <p:sldLayoutId id="2147483729" r:id="rId77"/>
    <p:sldLayoutId id="2147483730" r:id="rId78"/>
    <p:sldLayoutId id="2147483731" r:id="rId79"/>
    <p:sldLayoutId id="2147483732" r:id="rId80"/>
    <p:sldLayoutId id="2147483733" r:id="rId81"/>
    <p:sldLayoutId id="2147483734" r:id="rId82"/>
    <p:sldLayoutId id="2147483735" r:id="rId83"/>
    <p:sldLayoutId id="2147483736" r:id="rId84"/>
    <p:sldLayoutId id="2147483737" r:id="rId85"/>
    <p:sldLayoutId id="2147483738" r:id="rId86"/>
    <p:sldLayoutId id="2147483739" r:id="rId87"/>
    <p:sldLayoutId id="2147483740" r:id="rId88"/>
    <p:sldLayoutId id="2147483741" r:id="rId89"/>
    <p:sldLayoutId id="2147483742" r:id="rId90"/>
    <p:sldLayoutId id="2147483743" r:id="rId91"/>
    <p:sldLayoutId id="2147483744" r:id="rId92"/>
    <p:sldLayoutId id="2147483745" r:id="rId93"/>
    <p:sldLayoutId id="2147483746" r:id="rId94"/>
    <p:sldLayoutId id="2147483747" r:id="rId95"/>
    <p:sldLayoutId id="2147483748" r:id="rId96"/>
    <p:sldLayoutId id="2147483749" r:id="rId97"/>
    <p:sldLayoutId id="2147483750" r:id="rId98"/>
    <p:sldLayoutId id="2147483751" r:id="rId99"/>
    <p:sldLayoutId id="2147483752" r:id="rId100"/>
    <p:sldLayoutId id="2147483753" r:id="rId101"/>
    <p:sldLayoutId id="2147483754" r:id="rId102"/>
    <p:sldLayoutId id="2147483755" r:id="rId103"/>
    <p:sldLayoutId id="2147483756" r:id="rId104"/>
    <p:sldLayoutId id="2147483757" r:id="rId105"/>
    <p:sldLayoutId id="2147483758" r:id="rId106"/>
    <p:sldLayoutId id="2147483759" r:id="rId107"/>
    <p:sldLayoutId id="2147483760" r:id="rId108"/>
    <p:sldLayoutId id="2147483761" r:id="rId109"/>
    <p:sldLayoutId id="2147483762" r:id="rId110"/>
    <p:sldLayoutId id="2147483763" r:id="rId111"/>
    <p:sldLayoutId id="2147483764" r:id="rId112"/>
    <p:sldLayoutId id="2147483765" r:id="rId113"/>
    <p:sldLayoutId id="2147483766" r:id="rId114"/>
    <p:sldLayoutId id="2147483767" r:id="rId115"/>
    <p:sldLayoutId id="2147483768" r:id="rId116"/>
    <p:sldLayoutId id="2147483769" r:id="rId117"/>
    <p:sldLayoutId id="2147483770" r:id="rId118"/>
    <p:sldLayoutId id="2147483771" r:id="rId119"/>
    <p:sldLayoutId id="2147483772" r:id="rId120"/>
    <p:sldLayoutId id="2147483773" r:id="rId121"/>
    <p:sldLayoutId id="2147483774" r:id="rId122"/>
    <p:sldLayoutId id="2147483775" r:id="rId123"/>
    <p:sldLayoutId id="2147483776" r:id="rId124"/>
    <p:sldLayoutId id="2147483777" r:id="rId125"/>
    <p:sldLayoutId id="2147483778" r:id="rId126"/>
    <p:sldLayoutId id="2147483779" r:id="rId127"/>
    <p:sldLayoutId id="2147483780" r:id="rId128"/>
    <p:sldLayoutId id="2147483781" r:id="rId129"/>
    <p:sldLayoutId id="2147483782" r:id="rId130"/>
    <p:sldLayoutId id="2147483783" r:id="rId131"/>
    <p:sldLayoutId id="2147483784" r:id="rId132"/>
    <p:sldLayoutId id="2147483785" r:id="rId133"/>
    <p:sldLayoutId id="2147483786" r:id="rId134"/>
    <p:sldLayoutId id="2147483787" r:id="rId135"/>
    <p:sldLayoutId id="2147483788" r:id="rId136"/>
    <p:sldLayoutId id="2147483789" r:id="rId137"/>
    <p:sldLayoutId id="2147483790" r:id="rId138"/>
    <p:sldLayoutId id="2147483791" r:id="rId139"/>
    <p:sldLayoutId id="2147483792" r:id="rId14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00311" y="362804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主编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：刘启雄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9341" y="2227416"/>
            <a:ext cx="104438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</a:rPr>
              <a:t>人体解剖与组织胚胎学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1" name="Picture 3" descr="9-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918" y="3429000"/>
            <a:ext cx="4195233" cy="3007784"/>
          </a:xfrm>
          <a:prstGeom prst="rect">
            <a:avLst/>
          </a:prstGeom>
          <a:noFill/>
        </p:spPr>
      </p:pic>
      <p:pic>
        <p:nvPicPr>
          <p:cNvPr id="68612" name="Picture 4" descr="9-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9117" y="3429001"/>
            <a:ext cx="4749800" cy="3079751"/>
          </a:xfrm>
          <a:prstGeom prst="rect">
            <a:avLst/>
          </a:prstGeom>
          <a:noFill/>
        </p:spPr>
      </p:pic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975784" y="1993901"/>
            <a:ext cx="2590800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、动脉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     </a:t>
            </a:r>
          </a:p>
          <a:p>
            <a:pPr>
              <a:lnSpc>
                <a:spcPct val="150000"/>
              </a:lnSpc>
            </a:pP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2351618" y="1509185"/>
            <a:ext cx="1439333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内膜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中膜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外膜</a:t>
            </a:r>
          </a:p>
        </p:txBody>
      </p:sp>
      <p:sp>
        <p:nvSpPr>
          <p:cNvPr id="68615" name="AutoShape 7"/>
          <p:cNvSpPr>
            <a:spLocks/>
          </p:cNvSpPr>
          <p:nvPr/>
        </p:nvSpPr>
        <p:spPr bwMode="auto">
          <a:xfrm>
            <a:off x="2351618" y="1701800"/>
            <a:ext cx="45719" cy="1270000"/>
          </a:xfrm>
          <a:prstGeom prst="leftBrace">
            <a:avLst>
              <a:gd name="adj1" fmla="val 83890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sp>
        <p:nvSpPr>
          <p:cNvPr id="68616" name="Rectangle 8"/>
          <p:cNvSpPr>
            <a:spLocks noChangeArrowheads="1"/>
          </p:cNvSpPr>
          <p:nvPr/>
        </p:nvSpPr>
        <p:spPr bwMode="auto">
          <a:xfrm>
            <a:off x="6927851" y="1993901"/>
            <a:ext cx="2590800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、静脉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     </a:t>
            </a:r>
          </a:p>
          <a:p>
            <a:pPr>
              <a:lnSpc>
                <a:spcPct val="150000"/>
              </a:lnSpc>
            </a:pP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68617" name="Rectangle 9"/>
          <p:cNvSpPr>
            <a:spLocks noChangeArrowheads="1"/>
          </p:cNvSpPr>
          <p:nvPr/>
        </p:nvSpPr>
        <p:spPr bwMode="auto">
          <a:xfrm>
            <a:off x="8303684" y="1509185"/>
            <a:ext cx="1439333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内膜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中膜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外膜</a:t>
            </a:r>
          </a:p>
        </p:txBody>
      </p:sp>
      <p:sp>
        <p:nvSpPr>
          <p:cNvPr id="68618" name="AutoShape 10"/>
          <p:cNvSpPr>
            <a:spLocks/>
          </p:cNvSpPr>
          <p:nvPr/>
        </p:nvSpPr>
        <p:spPr bwMode="auto">
          <a:xfrm>
            <a:off x="8303685" y="1701800"/>
            <a:ext cx="78315" cy="1371600"/>
          </a:xfrm>
          <a:prstGeom prst="leftBrace">
            <a:avLst>
              <a:gd name="adj1" fmla="val 83890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5" name="Picture 3" descr="9-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3868" y="1797051"/>
            <a:ext cx="4993217" cy="4233333"/>
          </a:xfrm>
          <a:prstGeom prst="rect">
            <a:avLst/>
          </a:prstGeom>
          <a:noFill/>
        </p:spPr>
      </p:pic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1488018" y="1370486"/>
            <a:ext cx="1754641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毛细血管</a:t>
            </a:r>
          </a:p>
        </p:txBody>
      </p: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2159001" y="2143638"/>
            <a:ext cx="2092875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连续毛细血管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有孔毛细血管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血窦 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1200151" y="1220631"/>
            <a:ext cx="2302933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 anchor="ctr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五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微循环</a:t>
            </a:r>
          </a:p>
        </p:txBody>
      </p:sp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1390651" y="1841808"/>
            <a:ext cx="2421491" cy="3381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indent="35559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微动脉</a:t>
            </a:r>
          </a:p>
          <a:p>
            <a:pPr indent="35559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中间微动脉</a:t>
            </a:r>
          </a:p>
          <a:p>
            <a:pPr indent="35559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真毛细血管</a:t>
            </a:r>
          </a:p>
          <a:p>
            <a:pPr indent="35559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4.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直捷通路</a:t>
            </a:r>
          </a:p>
          <a:p>
            <a:pPr indent="35559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5.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动静脉吻合</a:t>
            </a:r>
          </a:p>
          <a:p>
            <a:pPr indent="355591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6.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微静脉</a:t>
            </a:r>
          </a:p>
        </p:txBody>
      </p:sp>
      <p:pic>
        <p:nvPicPr>
          <p:cNvPr id="70661" name="Picture 5" descr="9-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2900" y="2038351"/>
            <a:ext cx="6487584" cy="3977216"/>
          </a:xfrm>
          <a:prstGeom prst="rect">
            <a:avLst/>
          </a:prstGeom>
          <a:noFill/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196" name="矩形 3"/>
          <p:cNvSpPr>
            <a:spLocks noChangeArrowheads="1"/>
          </p:cNvSpPr>
          <p:nvPr/>
        </p:nvSpPr>
        <p:spPr bwMode="auto">
          <a:xfrm>
            <a:off x="719667" y="1701800"/>
            <a:ext cx="3607713" cy="800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（一）心的位置和外形</a:t>
            </a:r>
            <a:r>
              <a:rPr kumimoji="1" lang="zh-CN" altLang="en-US" sz="4400" b="1" dirty="0">
                <a:solidFill>
                  <a:srgbClr val="000000"/>
                </a:solidFill>
                <a:latin typeface="宋体" charset="-122"/>
              </a:rPr>
              <a:t> </a:t>
            </a:r>
            <a:endParaRPr kumimoji="1" lang="en-US" altLang="zh-CN" sz="4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197" name="矩形 4"/>
          <p:cNvSpPr>
            <a:spLocks noChangeArrowheads="1"/>
          </p:cNvSpPr>
          <p:nvPr/>
        </p:nvSpPr>
        <p:spPr bwMode="auto">
          <a:xfrm>
            <a:off x="1703917" y="2552851"/>
            <a:ext cx="6096000" cy="3631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上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：出入心的大血管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下：膈肌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两侧：胸膜腔、肺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前：胸骨体，肋软骨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后：食管、胸主动脉、迷走神经</a:t>
            </a:r>
          </a:p>
        </p:txBody>
      </p:sp>
      <p:pic>
        <p:nvPicPr>
          <p:cNvPr id="6" name="Picture 3" descr="纵隔5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/>
          <a:stretch>
            <a:fillRect/>
          </a:stretch>
        </p:blipFill>
        <p:spPr bwMode="auto">
          <a:xfrm>
            <a:off x="7632700" y="1028701"/>
            <a:ext cx="2940051" cy="5027084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</p:pic>
      <p:sp>
        <p:nvSpPr>
          <p:cNvPr id="8202" name="矩形 3"/>
          <p:cNvSpPr>
            <a:spLocks noChangeArrowheads="1"/>
          </p:cNvSpPr>
          <p:nvPr/>
        </p:nvSpPr>
        <p:spPr bwMode="auto">
          <a:xfrm>
            <a:off x="1007533" y="933451"/>
            <a:ext cx="172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kumimoji="1" lang="zh-CN" altLang="en-US" sz="3200" b="1" dirty="0">
                <a:solidFill>
                  <a:srgbClr val="000000"/>
                </a:solidFill>
                <a:latin typeface="宋体" charset="-122"/>
              </a:rPr>
              <a:t>二、心</a:t>
            </a:r>
            <a:endParaRPr kumimoji="1" lang="en-US" altLang="zh-CN" sz="32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07134" y="4038685"/>
            <a:ext cx="800219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毗邻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" name="AutoShape 9"/>
          <p:cNvSpPr>
            <a:spLocks/>
          </p:cNvSpPr>
          <p:nvPr/>
        </p:nvSpPr>
        <p:spPr bwMode="auto">
          <a:xfrm>
            <a:off x="1657351" y="2825751"/>
            <a:ext cx="146049" cy="3054349"/>
          </a:xfrm>
          <a:prstGeom prst="leftBrace">
            <a:avLst>
              <a:gd name="adj1" fmla="val 98551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9222" name="矩形 5"/>
          <p:cNvSpPr>
            <a:spLocks noChangeArrowheads="1"/>
          </p:cNvSpPr>
          <p:nvPr/>
        </p:nvSpPr>
        <p:spPr bwMode="auto">
          <a:xfrm>
            <a:off x="1329268" y="1403351"/>
            <a:ext cx="1919817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/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心的外形</a:t>
            </a:r>
            <a:endParaRPr kumimoji="1"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9223" name="矩形 6"/>
          <p:cNvSpPr>
            <a:spLocks noChangeArrowheads="1"/>
          </p:cNvSpPr>
          <p:nvPr/>
        </p:nvSpPr>
        <p:spPr bwMode="auto">
          <a:xfrm>
            <a:off x="2440518" y="2006600"/>
            <a:ext cx="1824567" cy="4489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圆锥体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拳头大小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 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一尖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一底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两面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三缘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三条沟</a:t>
            </a:r>
            <a:endParaRPr lang="zh-CN" altLang="en-US" sz="16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9224" name="Picture 3" descr="心2"/>
          <p:cNvPicPr>
            <a:picLocks noChangeAspect="1" noChangeArrowheads="1"/>
          </p:cNvPicPr>
          <p:nvPr/>
        </p:nvPicPr>
        <p:blipFill>
          <a:blip r:embed="rId2" cstate="print">
            <a:lum bright="-18000" contrast="36000"/>
          </a:blip>
          <a:srcRect l="35007" t="12666" r="28986" b="16667"/>
          <a:stretch>
            <a:fillRect/>
          </a:stretch>
        </p:blipFill>
        <p:spPr bwMode="auto">
          <a:xfrm>
            <a:off x="8015817" y="1123951"/>
            <a:ext cx="3299883" cy="4859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0244" name="矩形 3"/>
          <p:cNvSpPr>
            <a:spLocks noChangeArrowheads="1"/>
          </p:cNvSpPr>
          <p:nvPr/>
        </p:nvSpPr>
        <p:spPr bwMode="auto">
          <a:xfrm>
            <a:off x="814918" y="933451"/>
            <a:ext cx="4512733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（二）心腔的形态结构 </a:t>
            </a:r>
          </a:p>
        </p:txBody>
      </p:sp>
      <p:sp>
        <p:nvSpPr>
          <p:cNvPr id="10245" name="矩形 5"/>
          <p:cNvSpPr>
            <a:spLocks noChangeArrowheads="1"/>
          </p:cNvSpPr>
          <p:nvPr/>
        </p:nvSpPr>
        <p:spPr bwMode="auto">
          <a:xfrm>
            <a:off x="1871134" y="1411817"/>
            <a:ext cx="132503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右心房 </a:t>
            </a:r>
          </a:p>
        </p:txBody>
      </p:sp>
      <p:pic>
        <p:nvPicPr>
          <p:cNvPr id="10246" name="Picture 1" descr="C:\Documents and Settings\Administrator\My Documents\Tencent Files\1691557894\Image\C2C\9~TIU~FFS}Z5CC1%GD5W1PJ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8500" y="2084917"/>
            <a:ext cx="2582333" cy="209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14"/>
          <p:cNvPicPr>
            <a:picLocks noChangeAspect="1" noChangeArrowheads="1"/>
          </p:cNvPicPr>
          <p:nvPr/>
        </p:nvPicPr>
        <p:blipFill>
          <a:blip r:embed="rId3" cstate="print">
            <a:lum bright="-12000"/>
          </a:blip>
          <a:srcRect/>
          <a:stretch>
            <a:fillRect/>
          </a:stretch>
        </p:blipFill>
        <p:spPr bwMode="auto">
          <a:xfrm>
            <a:off x="1968500" y="4389967"/>
            <a:ext cx="2556933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矩形 8"/>
          <p:cNvSpPr>
            <a:spLocks noChangeArrowheads="1"/>
          </p:cNvSpPr>
          <p:nvPr/>
        </p:nvSpPr>
        <p:spPr bwMode="auto">
          <a:xfrm>
            <a:off x="4944533" y="1411817"/>
            <a:ext cx="132503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右心室</a:t>
            </a:r>
            <a:r>
              <a:rPr kumimoji="1" lang="en-US" altLang="zh-CN" sz="2400" b="1" dirty="0">
                <a:solidFill>
                  <a:srgbClr val="000000"/>
                </a:solidFill>
                <a:latin typeface="宋体" charset="-122"/>
              </a:rPr>
              <a:t> </a:t>
            </a:r>
            <a:endParaRPr kumimoji="1"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0249" name="矩形 9"/>
          <p:cNvSpPr>
            <a:spLocks noChangeArrowheads="1"/>
          </p:cNvSpPr>
          <p:nvPr/>
        </p:nvSpPr>
        <p:spPr bwMode="auto">
          <a:xfrm>
            <a:off x="5327651" y="1892301"/>
            <a:ext cx="6096000" cy="116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分部：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被室上嵴分为窦部，漏斗部</a:t>
            </a:r>
          </a:p>
        </p:txBody>
      </p:sp>
      <p:pic>
        <p:nvPicPr>
          <p:cNvPr id="10250" name="Picture 10" descr="184"/>
          <p:cNvPicPr>
            <a:picLocks noChangeAspect="1" noChangeArrowheads="1"/>
          </p:cNvPicPr>
          <p:nvPr/>
        </p:nvPicPr>
        <p:blipFill>
          <a:blip r:embed="rId4" cstate="print"/>
          <a:srcRect b="22890"/>
          <a:stretch>
            <a:fillRect/>
          </a:stretch>
        </p:blipFill>
        <p:spPr bwMode="auto">
          <a:xfrm>
            <a:off x="6015567" y="3507318"/>
            <a:ext cx="2724151" cy="2916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4918" y="933451"/>
            <a:ext cx="1260917" cy="611830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左心房</a:t>
            </a:r>
            <a:r>
              <a:rPr kumimoji="1" lang="en-US" altLang="zh-CN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 </a:t>
            </a:r>
            <a:endParaRPr kumimoji="1" lang="zh-CN" altLang="en-US" sz="24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</p:txBody>
      </p:sp>
      <p:sp>
        <p:nvSpPr>
          <p:cNvPr id="11269" name="矩形 4"/>
          <p:cNvSpPr>
            <a:spLocks noChangeArrowheads="1"/>
          </p:cNvSpPr>
          <p:nvPr/>
        </p:nvSpPr>
        <p:spPr bwMode="auto">
          <a:xfrm>
            <a:off x="814917" y="1509184"/>
            <a:ext cx="4392083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左心耳 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四入口：肺静脉口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一出口：左房室口</a:t>
            </a:r>
          </a:p>
        </p:txBody>
      </p:sp>
      <p:pic>
        <p:nvPicPr>
          <p:cNvPr id="11270" name="Picture 14" descr="008%D7%F3%D0%C4%B7%BF%D3%EB%CA%D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3385" y="3316817"/>
            <a:ext cx="2637367" cy="3045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矩形 6"/>
          <p:cNvSpPr>
            <a:spLocks noChangeArrowheads="1"/>
          </p:cNvSpPr>
          <p:nvPr/>
        </p:nvSpPr>
        <p:spPr bwMode="auto">
          <a:xfrm>
            <a:off x="5903385" y="933451"/>
            <a:ext cx="1260917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左心室</a:t>
            </a:r>
            <a:r>
              <a:rPr kumimoji="1" lang="en-US" altLang="zh-CN" sz="2400" dirty="0">
                <a:latin typeface="+mn-ea"/>
              </a:rPr>
              <a:t> </a:t>
            </a:r>
            <a:endParaRPr kumimoji="1" lang="zh-CN" altLang="en-US" sz="2400" dirty="0">
              <a:latin typeface="+mn-ea"/>
            </a:endParaRPr>
          </a:p>
        </p:txBody>
      </p:sp>
      <p:sp>
        <p:nvSpPr>
          <p:cNvPr id="11272" name="矩形 7"/>
          <p:cNvSpPr>
            <a:spLocks noChangeArrowheads="1"/>
          </p:cNvSpPr>
          <p:nvPr/>
        </p:nvSpPr>
        <p:spPr bwMode="auto">
          <a:xfrm>
            <a:off x="5903384" y="1509184"/>
            <a:ext cx="3323981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流入道入口：左房室口</a:t>
            </a:r>
          </a:p>
        </p:txBody>
      </p:sp>
      <p:sp>
        <p:nvSpPr>
          <p:cNvPr id="11273" name="矩形 8"/>
          <p:cNvSpPr>
            <a:spLocks noChangeArrowheads="1"/>
          </p:cNvSpPr>
          <p:nvPr/>
        </p:nvSpPr>
        <p:spPr bwMode="auto">
          <a:xfrm>
            <a:off x="5903384" y="1989667"/>
            <a:ext cx="3323981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流出道出口：主动脉口</a:t>
            </a:r>
          </a:p>
        </p:txBody>
      </p:sp>
      <p:sp>
        <p:nvSpPr>
          <p:cNvPr id="11274" name="矩形 9"/>
          <p:cNvSpPr>
            <a:spLocks noChangeArrowheads="1"/>
          </p:cNvSpPr>
          <p:nvPr/>
        </p:nvSpPr>
        <p:spPr bwMode="auto">
          <a:xfrm>
            <a:off x="5903385" y="2853267"/>
            <a:ext cx="1169545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二尖瓣</a:t>
            </a:r>
          </a:p>
        </p:txBody>
      </p:sp>
      <p:sp>
        <p:nvSpPr>
          <p:cNvPr id="11275" name="矩形 10"/>
          <p:cNvSpPr>
            <a:spLocks noChangeArrowheads="1"/>
          </p:cNvSpPr>
          <p:nvPr/>
        </p:nvSpPr>
        <p:spPr bwMode="auto">
          <a:xfrm>
            <a:off x="5903384" y="3429000"/>
            <a:ext cx="1568693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主动脉瓣 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1276" name="Picture 39" descr="左心室1"/>
          <p:cNvPicPr>
            <a:picLocks noChangeAspect="1" noChangeArrowheads="1"/>
          </p:cNvPicPr>
          <p:nvPr/>
        </p:nvPicPr>
        <p:blipFill>
          <a:blip r:embed="rId3" cstate="print">
            <a:lum bright="-6000" contrast="30000"/>
          </a:blip>
          <a:srcRect/>
          <a:stretch>
            <a:fillRect/>
          </a:stretch>
        </p:blipFill>
        <p:spPr bwMode="auto">
          <a:xfrm>
            <a:off x="8195734" y="2781301"/>
            <a:ext cx="2882900" cy="3780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pic>
        <p:nvPicPr>
          <p:cNvPr id="12293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3685" y="2180168"/>
            <a:ext cx="3365500" cy="2885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6" name="Rectangle 3"/>
          <p:cNvSpPr>
            <a:spLocks noChangeArrowheads="1"/>
          </p:cNvSpPr>
          <p:nvPr/>
        </p:nvSpPr>
        <p:spPr bwMode="auto">
          <a:xfrm>
            <a:off x="2705100" y="1828799"/>
            <a:ext cx="4775200" cy="4197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 algn="just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内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皮：与血管内皮相续</a:t>
            </a:r>
          </a:p>
          <a:p>
            <a:pPr marL="457189" indent="-457189" algn="just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内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皮下层：致密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CT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 marL="457189" indent="-457189" algn="just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心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内膜下层：含蒲肯野氏纤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维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 marL="457189" indent="-457189" algn="just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内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纵</a:t>
            </a:r>
          </a:p>
          <a:p>
            <a:pPr marL="457189" indent="-457189" algn="just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中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环</a:t>
            </a:r>
          </a:p>
          <a:p>
            <a:pPr marL="457189" indent="-457189" algn="just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外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斜</a:t>
            </a:r>
          </a:p>
          <a:p>
            <a:pPr marL="457189" indent="-457189" algn="just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</a:t>
            </a:r>
          </a:p>
          <a:p>
            <a:pPr marL="457189" indent="-457189" algn="just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</a:t>
            </a:r>
          </a:p>
        </p:txBody>
      </p:sp>
      <p:sp>
        <p:nvSpPr>
          <p:cNvPr id="12297" name="AutoShape 9"/>
          <p:cNvSpPr>
            <a:spLocks/>
          </p:cNvSpPr>
          <p:nvPr/>
        </p:nvSpPr>
        <p:spPr bwMode="auto">
          <a:xfrm>
            <a:off x="2622551" y="2190751"/>
            <a:ext cx="97367" cy="1151467"/>
          </a:xfrm>
          <a:prstGeom prst="leftBrace">
            <a:avLst>
              <a:gd name="adj1" fmla="val 98551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  <p:sp>
        <p:nvSpPr>
          <p:cNvPr id="12298" name="AutoShape 10"/>
          <p:cNvSpPr>
            <a:spLocks/>
          </p:cNvSpPr>
          <p:nvPr/>
        </p:nvSpPr>
        <p:spPr bwMode="auto">
          <a:xfrm>
            <a:off x="2622551" y="4044951"/>
            <a:ext cx="97367" cy="1151467"/>
          </a:xfrm>
          <a:prstGeom prst="leftBrace">
            <a:avLst>
              <a:gd name="adj1" fmla="val 98551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384300" y="2501255"/>
            <a:ext cx="12907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微软雅黑"/>
              </a:rPr>
              <a:t> 心内膜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410189" y="4400034"/>
            <a:ext cx="12907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心肌层 </a:t>
            </a: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1491818" y="5962134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心外膜</a:t>
            </a:r>
            <a:endParaRPr lang="zh-CN" altLang="en-US" sz="2400" dirty="0"/>
          </a:p>
        </p:txBody>
      </p:sp>
      <p:sp>
        <p:nvSpPr>
          <p:cNvPr id="12" name="矩形 11"/>
          <p:cNvSpPr/>
          <p:nvPr/>
        </p:nvSpPr>
        <p:spPr>
          <a:xfrm>
            <a:off x="629385" y="135203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189" indent="-457189" algn="just" eaLnBrk="0" hangingPunct="0"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（三）心壁的微细结构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3316" name="矩形 3"/>
          <p:cNvSpPr>
            <a:spLocks noChangeArrowheads="1"/>
          </p:cNvSpPr>
          <p:nvPr/>
        </p:nvSpPr>
        <p:spPr bwMode="auto">
          <a:xfrm>
            <a:off x="814918" y="1060451"/>
            <a:ext cx="3263900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四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心传导系统</a:t>
            </a:r>
          </a:p>
        </p:txBody>
      </p:sp>
      <p:sp>
        <p:nvSpPr>
          <p:cNvPr id="13317" name="矩形 4"/>
          <p:cNvSpPr>
            <a:spLocks noChangeArrowheads="1"/>
          </p:cNvSpPr>
          <p:nvPr/>
        </p:nvSpPr>
        <p:spPr bwMode="auto">
          <a:xfrm>
            <a:off x="1295400" y="1653117"/>
            <a:ext cx="356443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窦房结(心脏正常起搏点)</a:t>
            </a:r>
          </a:p>
        </p:txBody>
      </p:sp>
      <p:sp>
        <p:nvSpPr>
          <p:cNvPr id="13318" name="矩形 5"/>
          <p:cNvSpPr>
            <a:spLocks noChangeArrowheads="1"/>
          </p:cNvSpPr>
          <p:nvPr/>
        </p:nvSpPr>
        <p:spPr bwMode="auto">
          <a:xfrm>
            <a:off x="2256367" y="2806700"/>
            <a:ext cx="116954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房室结</a:t>
            </a:r>
          </a:p>
        </p:txBody>
      </p:sp>
      <p:sp>
        <p:nvSpPr>
          <p:cNvPr id="13319" name="矩形 6"/>
          <p:cNvSpPr>
            <a:spLocks noChangeArrowheads="1"/>
          </p:cNvSpPr>
          <p:nvPr/>
        </p:nvSpPr>
        <p:spPr bwMode="auto">
          <a:xfrm>
            <a:off x="2256367" y="3765551"/>
            <a:ext cx="116954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房室束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3320" name="矩形 7"/>
          <p:cNvSpPr>
            <a:spLocks noChangeArrowheads="1"/>
          </p:cNvSpPr>
          <p:nvPr/>
        </p:nvSpPr>
        <p:spPr bwMode="auto">
          <a:xfrm>
            <a:off x="1968500" y="4631267"/>
            <a:ext cx="178509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左、右束支</a:t>
            </a:r>
          </a:p>
        </p:txBody>
      </p:sp>
      <p:sp>
        <p:nvSpPr>
          <p:cNvPr id="13321" name="矩形 8"/>
          <p:cNvSpPr>
            <a:spLocks noChangeArrowheads="1"/>
          </p:cNvSpPr>
          <p:nvPr/>
        </p:nvSpPr>
        <p:spPr bwMode="auto">
          <a:xfrm>
            <a:off x="1968500" y="5397500"/>
            <a:ext cx="178509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浦肯野纤维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3322" name="矩形 9"/>
          <p:cNvSpPr>
            <a:spLocks noChangeArrowheads="1"/>
          </p:cNvSpPr>
          <p:nvPr/>
        </p:nvSpPr>
        <p:spPr bwMode="auto">
          <a:xfrm>
            <a:off x="2307653" y="6263217"/>
            <a:ext cx="116954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心室肌</a:t>
            </a: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2800351" y="2230967"/>
            <a:ext cx="0" cy="508000"/>
          </a:xfrm>
          <a:prstGeom prst="line">
            <a:avLst/>
          </a:prstGeom>
          <a:noFill/>
          <a:ln w="38100">
            <a:solidFill>
              <a:srgbClr val="336600"/>
            </a:solidFill>
            <a:round/>
            <a:headEnd/>
            <a:tailEnd type="triangle" w="med" len="med"/>
          </a:ln>
        </p:spPr>
        <p:txBody>
          <a:bodyPr wrap="none" lIns="121917" tIns="60958" rIns="121917" bIns="60958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2832100" y="3382433"/>
            <a:ext cx="0" cy="508000"/>
          </a:xfrm>
          <a:prstGeom prst="line">
            <a:avLst/>
          </a:prstGeom>
          <a:noFill/>
          <a:ln w="38100">
            <a:solidFill>
              <a:srgbClr val="336600"/>
            </a:solidFill>
            <a:round/>
            <a:headEnd/>
            <a:tailEnd type="triangle" w="med" len="med"/>
          </a:ln>
        </p:spPr>
        <p:txBody>
          <a:bodyPr wrap="none" lIns="121917" tIns="60958" rIns="121917" bIns="60958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>
            <a:off x="2838451" y="5877984"/>
            <a:ext cx="0" cy="508000"/>
          </a:xfrm>
          <a:prstGeom prst="line">
            <a:avLst/>
          </a:prstGeom>
          <a:noFill/>
          <a:ln w="38100">
            <a:solidFill>
              <a:srgbClr val="336600"/>
            </a:solidFill>
            <a:round/>
            <a:headEnd/>
            <a:tailEnd type="triangle" w="med" len="med"/>
          </a:ln>
        </p:spPr>
        <p:txBody>
          <a:bodyPr wrap="none" lIns="121917" tIns="60958" rIns="121917" bIns="60958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2832100" y="5014384"/>
            <a:ext cx="0" cy="508000"/>
          </a:xfrm>
          <a:prstGeom prst="line">
            <a:avLst/>
          </a:prstGeom>
          <a:noFill/>
          <a:ln w="38100">
            <a:solidFill>
              <a:srgbClr val="336600"/>
            </a:solidFill>
            <a:round/>
            <a:headEnd/>
            <a:tailEnd type="triangle" w="med" len="med"/>
          </a:ln>
        </p:spPr>
        <p:txBody>
          <a:bodyPr wrap="none" lIns="121917" tIns="60958" rIns="121917" bIns="60958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>
            <a:off x="2832100" y="4246033"/>
            <a:ext cx="0" cy="508000"/>
          </a:xfrm>
          <a:prstGeom prst="line">
            <a:avLst/>
          </a:prstGeom>
          <a:noFill/>
          <a:ln w="38100">
            <a:solidFill>
              <a:srgbClr val="336600"/>
            </a:solidFill>
            <a:round/>
            <a:headEnd/>
            <a:tailEnd type="triangle" w="med" len="med"/>
          </a:ln>
        </p:spPr>
        <p:txBody>
          <a:bodyPr wrap="none" lIns="121917" tIns="60958" rIns="121917" bIns="60958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3328" name="矩形 15"/>
          <p:cNvSpPr>
            <a:spLocks noChangeArrowheads="1"/>
          </p:cNvSpPr>
          <p:nvPr/>
        </p:nvSpPr>
        <p:spPr bwMode="auto">
          <a:xfrm>
            <a:off x="3215218" y="2230967"/>
            <a:ext cx="2423093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60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～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100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次／分</a:t>
            </a:r>
          </a:p>
        </p:txBody>
      </p:sp>
      <p:sp>
        <p:nvSpPr>
          <p:cNvPr id="13329" name="Line 42"/>
          <p:cNvSpPr>
            <a:spLocks noChangeShapeType="1"/>
          </p:cNvSpPr>
          <p:nvPr/>
        </p:nvSpPr>
        <p:spPr bwMode="auto">
          <a:xfrm flipH="1">
            <a:off x="1775884" y="2133600"/>
            <a:ext cx="192616" cy="287867"/>
          </a:xfrm>
          <a:prstGeom prst="line">
            <a:avLst/>
          </a:prstGeom>
          <a:noFill/>
          <a:ln w="38100">
            <a:solidFill>
              <a:srgbClr val="339966"/>
            </a:solidFill>
            <a:miter lim="800000"/>
            <a:headEnd/>
            <a:tailEnd type="triangle" w="med" len="med"/>
          </a:ln>
        </p:spPr>
        <p:txBody>
          <a:bodyPr wrap="none" lIns="121917" tIns="60958" rIns="121917" bIns="60958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3330" name="矩形 17"/>
          <p:cNvSpPr>
            <a:spLocks noChangeArrowheads="1"/>
          </p:cNvSpPr>
          <p:nvPr/>
        </p:nvSpPr>
        <p:spPr bwMode="auto">
          <a:xfrm>
            <a:off x="1200151" y="2421467"/>
            <a:ext cx="116954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心房肌</a:t>
            </a:r>
          </a:p>
        </p:txBody>
      </p:sp>
      <p:pic>
        <p:nvPicPr>
          <p:cNvPr id="13331" name="Picture 19" descr="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5950" y="1447800"/>
            <a:ext cx="4692649" cy="453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标题 2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4340" name="矩形 3"/>
          <p:cNvSpPr>
            <a:spLocks noChangeArrowheads="1"/>
          </p:cNvSpPr>
          <p:nvPr/>
        </p:nvSpPr>
        <p:spPr bwMode="auto">
          <a:xfrm>
            <a:off x="886885" y="1212851"/>
            <a:ext cx="3456516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五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心的血管：动脉</a:t>
            </a:r>
          </a:p>
        </p:txBody>
      </p:sp>
      <p:sp>
        <p:nvSpPr>
          <p:cNvPr id="14341" name="矩形 4"/>
          <p:cNvSpPr>
            <a:spLocks noChangeArrowheads="1"/>
          </p:cNvSpPr>
          <p:nvPr/>
        </p:nvSpPr>
        <p:spPr bwMode="auto">
          <a:xfrm>
            <a:off x="1365251" y="1788584"/>
            <a:ext cx="2978149" cy="1231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左冠状动脉</a:t>
            </a:r>
          </a:p>
          <a:p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右冠状动脉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2256367" y="2595034"/>
            <a:ext cx="5376333" cy="4262967"/>
            <a:chOff x="521" y="2016"/>
            <a:chExt cx="3084" cy="2301"/>
          </a:xfrm>
        </p:grpSpPr>
        <p:pic>
          <p:nvPicPr>
            <p:cNvPr id="14354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10" y="2016"/>
              <a:ext cx="1995" cy="20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55" name="Text Box 20"/>
            <p:cNvSpPr txBox="1">
              <a:spLocks noChangeArrowheads="1"/>
            </p:cNvSpPr>
            <p:nvPr/>
          </p:nvSpPr>
          <p:spPr bwMode="auto">
            <a:xfrm>
              <a:off x="2562" y="4032"/>
              <a:ext cx="970" cy="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kumimoji="1" lang="zh-CN" altLang="en-US" sz="27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endParaRPr>
            </a:p>
          </p:txBody>
        </p:sp>
        <p:sp>
          <p:nvSpPr>
            <p:cNvPr id="14356" name="Line 15"/>
            <p:cNvSpPr>
              <a:spLocks noChangeShapeType="1"/>
            </p:cNvSpPr>
            <p:nvPr/>
          </p:nvSpPr>
          <p:spPr bwMode="auto">
            <a:xfrm flipH="1">
              <a:off x="2789" y="3113"/>
              <a:ext cx="136" cy="952"/>
            </a:xfrm>
            <a:prstGeom prst="line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357" name="Text Box 19"/>
            <p:cNvSpPr txBox="1">
              <a:spLocks noChangeArrowheads="1"/>
            </p:cNvSpPr>
            <p:nvPr/>
          </p:nvSpPr>
          <p:spPr bwMode="auto">
            <a:xfrm>
              <a:off x="3366" y="2115"/>
              <a:ext cx="106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kumimoji="1" lang="zh-CN" altLang="en-US" sz="27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endParaRPr>
            </a:p>
          </p:txBody>
        </p:sp>
        <p:sp>
          <p:nvSpPr>
            <p:cNvPr id="14358" name="Line 17"/>
            <p:cNvSpPr>
              <a:spLocks noChangeShapeType="1"/>
            </p:cNvSpPr>
            <p:nvPr/>
          </p:nvSpPr>
          <p:spPr bwMode="auto">
            <a:xfrm flipH="1">
              <a:off x="3243" y="2387"/>
              <a:ext cx="272" cy="363"/>
            </a:xfrm>
            <a:prstGeom prst="line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359" name="Text Box 5"/>
            <p:cNvSpPr txBox="1">
              <a:spLocks noChangeArrowheads="1"/>
            </p:cNvSpPr>
            <p:nvPr/>
          </p:nvSpPr>
          <p:spPr bwMode="auto">
            <a:xfrm>
              <a:off x="521" y="3802"/>
              <a:ext cx="1248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kumimoji="1" lang="zh-CN" altLang="en-US" sz="2700" dirty="0">
                <a:solidFill>
                  <a:srgbClr val="000000"/>
                </a:solidFill>
                <a:latin typeface="宋体" charset="-122"/>
              </a:endParaRPr>
            </a:p>
          </p:txBody>
        </p:sp>
        <p:sp>
          <p:nvSpPr>
            <p:cNvPr id="14360" name="Rectangle 3"/>
            <p:cNvSpPr>
              <a:spLocks noChangeArrowheads="1"/>
            </p:cNvSpPr>
            <p:nvPr/>
          </p:nvSpPr>
          <p:spPr bwMode="auto">
            <a:xfrm>
              <a:off x="521" y="3385"/>
              <a:ext cx="1096" cy="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kumimoji="1" lang="zh-CN" altLang="en-US" sz="27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endParaRPr>
            </a:p>
          </p:txBody>
        </p:sp>
        <p:sp>
          <p:nvSpPr>
            <p:cNvPr id="14361" name="Line 20"/>
            <p:cNvSpPr>
              <a:spLocks noChangeShapeType="1"/>
            </p:cNvSpPr>
            <p:nvPr/>
          </p:nvSpPr>
          <p:spPr bwMode="auto">
            <a:xfrm flipH="1">
              <a:off x="1519" y="2704"/>
              <a:ext cx="1270" cy="1271"/>
            </a:xfrm>
            <a:prstGeom prst="line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362" name="Line 21"/>
            <p:cNvSpPr>
              <a:spLocks noChangeShapeType="1"/>
            </p:cNvSpPr>
            <p:nvPr/>
          </p:nvSpPr>
          <p:spPr bwMode="auto">
            <a:xfrm flipH="1">
              <a:off x="1610" y="2840"/>
              <a:ext cx="635" cy="726"/>
            </a:xfrm>
            <a:prstGeom prst="line">
              <a:avLst/>
            </a:prstGeom>
            <a:noFill/>
            <a:ln w="25400">
              <a:noFill/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</p:grpSp>
      <p:pic>
        <p:nvPicPr>
          <p:cNvPr id="1436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23200" y="2565400"/>
            <a:ext cx="3744384" cy="3744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66" name="Line 30"/>
          <p:cNvSpPr>
            <a:spLocks noChangeShapeType="1"/>
          </p:cNvSpPr>
          <p:nvPr/>
        </p:nvSpPr>
        <p:spPr bwMode="auto">
          <a:xfrm flipH="1">
            <a:off x="3022601" y="3805767"/>
            <a:ext cx="2207684" cy="1727200"/>
          </a:xfrm>
          <a:prstGeom prst="line">
            <a:avLst/>
          </a:prstGeom>
          <a:noFill/>
          <a:ln w="38100">
            <a:noFill/>
            <a:round/>
            <a:headEnd/>
            <a:tailEnd type="triangle" w="med" len="med"/>
          </a:ln>
          <a:effectLst/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18" name="标题 1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2351618" y="1989667"/>
            <a:ext cx="7969249" cy="1031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/>
            <a:r>
              <a:rPr lang="zh-CN" altLang="en-US" sz="5900" b="1" dirty="0" smtClean="0">
                <a:latin typeface="微软雅黑" pitchFamily="34" charset="-122"/>
                <a:ea typeface="微软雅黑" pitchFamily="34" charset="-122"/>
              </a:rPr>
              <a:t>脉  管</a:t>
            </a:r>
            <a:r>
              <a:rPr lang="zh-CN" altLang="en-US" sz="5900" b="1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5900" b="1" dirty="0">
                <a:latin typeface="微软雅黑" pitchFamily="34" charset="-122"/>
                <a:ea typeface="微软雅黑" pitchFamily="34" charset="-122"/>
              </a:rPr>
              <a:t>系  统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814917" y="836085"/>
            <a:ext cx="10970683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5364" name="矩形 3"/>
          <p:cNvSpPr>
            <a:spLocks noChangeArrowheads="1"/>
          </p:cNvSpPr>
          <p:nvPr/>
        </p:nvSpPr>
        <p:spPr bwMode="auto">
          <a:xfrm>
            <a:off x="950384" y="1187451"/>
            <a:ext cx="1344083" cy="60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静脉</a:t>
            </a:r>
          </a:p>
        </p:txBody>
      </p:sp>
      <p:sp>
        <p:nvSpPr>
          <p:cNvPr id="15365" name="矩形 4"/>
          <p:cNvSpPr>
            <a:spLocks noChangeArrowheads="1"/>
          </p:cNvSpPr>
          <p:nvPr/>
        </p:nvSpPr>
        <p:spPr bwMode="auto">
          <a:xfrm>
            <a:off x="950384" y="1858434"/>
            <a:ext cx="6096000" cy="2269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冠状窦：开口于右心房。</a:t>
            </a: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心大静脉  ↘</a:t>
            </a: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心中静脉  →冠状窦</a:t>
            </a: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 心小静脉  ↗</a:t>
            </a:r>
          </a:p>
        </p:txBody>
      </p:sp>
      <p:pic>
        <p:nvPicPr>
          <p:cNvPr id="1536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2884" y="1123951"/>
            <a:ext cx="5139267" cy="505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6388" name="矩形 3"/>
          <p:cNvSpPr>
            <a:spLocks noChangeArrowheads="1"/>
          </p:cNvSpPr>
          <p:nvPr/>
        </p:nvSpPr>
        <p:spPr bwMode="auto">
          <a:xfrm>
            <a:off x="912285" y="1174751"/>
            <a:ext cx="2641102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六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心的体表投影</a:t>
            </a:r>
          </a:p>
        </p:txBody>
      </p:sp>
      <p:sp>
        <p:nvSpPr>
          <p:cNvPr id="16389" name="矩形 4"/>
          <p:cNvSpPr>
            <a:spLocks noChangeArrowheads="1"/>
          </p:cNvSpPr>
          <p:nvPr/>
        </p:nvSpPr>
        <p:spPr bwMode="auto">
          <a:xfrm>
            <a:off x="1212851" y="2017185"/>
            <a:ext cx="6096000" cy="4489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indent="321725"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．左上点：左侧第二肋软骨下缘，距胸骨左缘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1.2cm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处。 </a:t>
            </a:r>
          </a:p>
          <a:p>
            <a:pPr indent="321725" eaLnBrk="0" hangingPunct="0"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．右上点：右侧第三肋软骨上缘，距胸骨右缘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1cm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处。  </a:t>
            </a:r>
          </a:p>
          <a:p>
            <a:pPr indent="321725" eaLnBrk="0" hangingPunct="0"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．右下点：右侧第六胸肋关节处。 </a:t>
            </a:r>
          </a:p>
          <a:p>
            <a:pPr indent="321725" eaLnBrk="0" hangingPunct="0"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4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．左下点：左侧第五肋间隙，距前正中线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7cm-9cm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处。</a:t>
            </a:r>
          </a:p>
          <a:p>
            <a:pPr indent="321725" algn="ctr" eaLnBrk="0" hangingPunct="0">
              <a:lnSpc>
                <a:spcPct val="150000"/>
              </a:lnSpc>
            </a:pPr>
            <a:r>
              <a:rPr kumimoji="1" lang="zh-CN" altLang="en-US" sz="2400" dirty="0">
                <a:latin typeface="+mn-ea"/>
              </a:rPr>
              <a:t> 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6" name="Picture 5" descr="心体表投影1"/>
          <p:cNvPicPr>
            <a:picLocks noChangeAspect="1" noChangeArrowheads="1"/>
          </p:cNvPicPr>
          <p:nvPr/>
        </p:nvPicPr>
        <p:blipFill>
          <a:blip r:embed="rId2" cstate="print">
            <a:lum bright="-12000" contrast="36000"/>
          </a:blip>
          <a:srcRect l="35007" t="22000" r="18983" b="32666"/>
          <a:stretch>
            <a:fillRect/>
          </a:stretch>
        </p:blipFill>
        <p:spPr bwMode="auto">
          <a:xfrm>
            <a:off x="7344834" y="1123952"/>
            <a:ext cx="4248151" cy="3854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7412" name="矩形 3"/>
          <p:cNvSpPr>
            <a:spLocks noChangeArrowheads="1"/>
          </p:cNvSpPr>
          <p:nvPr/>
        </p:nvSpPr>
        <p:spPr bwMode="auto">
          <a:xfrm>
            <a:off x="899584" y="1250951"/>
            <a:ext cx="1727200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七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心包</a:t>
            </a:r>
          </a:p>
        </p:txBody>
      </p:sp>
      <p:pic>
        <p:nvPicPr>
          <p:cNvPr id="17413" name="Picture 8" descr="未标题-5 拷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0567" y="1123951"/>
            <a:ext cx="3386667" cy="300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矩形 6"/>
          <p:cNvSpPr>
            <a:spLocks noChangeArrowheads="1"/>
          </p:cNvSpPr>
          <p:nvPr/>
        </p:nvSpPr>
        <p:spPr bwMode="auto">
          <a:xfrm>
            <a:off x="698501" y="3683001"/>
            <a:ext cx="861768" cy="60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心包</a:t>
            </a:r>
            <a:endParaRPr kumimoji="1"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7422" name="Text Box 3"/>
          <p:cNvSpPr txBox="1">
            <a:spLocks noChangeArrowheads="1"/>
          </p:cNvSpPr>
          <p:nvPr/>
        </p:nvSpPr>
        <p:spPr bwMode="auto">
          <a:xfrm>
            <a:off x="4944534" y="2906185"/>
            <a:ext cx="2410884" cy="60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心包腔</a:t>
            </a:r>
            <a:endParaRPr kumimoji="1"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7423" name="AutoShape 4"/>
          <p:cNvSpPr>
            <a:spLocks/>
          </p:cNvSpPr>
          <p:nvPr/>
        </p:nvSpPr>
        <p:spPr bwMode="auto">
          <a:xfrm>
            <a:off x="4847168" y="2660651"/>
            <a:ext cx="192617" cy="1282700"/>
          </a:xfrm>
          <a:prstGeom prst="rightBrace">
            <a:avLst>
              <a:gd name="adj1" fmla="val 55494"/>
              <a:gd name="adj2" fmla="val 46968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kumimoji="1"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7424" name="Text Box 5"/>
          <p:cNvSpPr txBox="1">
            <a:spLocks noChangeArrowheads="1"/>
          </p:cNvSpPr>
          <p:nvPr/>
        </p:nvSpPr>
        <p:spPr bwMode="auto">
          <a:xfrm>
            <a:off x="3788833" y="2406651"/>
            <a:ext cx="1634067" cy="60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壁层</a:t>
            </a:r>
            <a:endParaRPr kumimoji="1"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7425" name="Text Box 6"/>
          <p:cNvSpPr txBox="1">
            <a:spLocks noChangeArrowheads="1"/>
          </p:cNvSpPr>
          <p:nvPr/>
        </p:nvSpPr>
        <p:spPr bwMode="auto">
          <a:xfrm>
            <a:off x="3788833" y="3558118"/>
            <a:ext cx="1634067" cy="60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脏层</a:t>
            </a:r>
            <a:endParaRPr kumimoji="1"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334858" name="Text Box 10"/>
          <p:cNvSpPr txBox="1">
            <a:spLocks noChangeArrowheads="1"/>
          </p:cNvSpPr>
          <p:nvPr/>
        </p:nvSpPr>
        <p:spPr bwMode="auto">
          <a:xfrm>
            <a:off x="1678517" y="3045885"/>
            <a:ext cx="3048000" cy="2339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CC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336600"/>
                  </a:outerShdw>
                </a:effectLst>
              </a14:hiddenEffects>
            </a:ext>
          </a:extLst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纤维性心包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浆膜性心包 </a:t>
            </a:r>
          </a:p>
          <a:p>
            <a:pPr>
              <a:lnSpc>
                <a:spcPct val="150000"/>
              </a:lnSpc>
            </a:pPr>
            <a:endParaRPr kumimoji="1"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7427" name="AutoShape 12"/>
          <p:cNvSpPr>
            <a:spLocks/>
          </p:cNvSpPr>
          <p:nvPr/>
        </p:nvSpPr>
        <p:spPr bwMode="auto">
          <a:xfrm>
            <a:off x="3695701" y="2660651"/>
            <a:ext cx="114300" cy="1320800"/>
          </a:xfrm>
          <a:prstGeom prst="leftBrace">
            <a:avLst>
              <a:gd name="adj1" fmla="val 96296"/>
              <a:gd name="adj2" fmla="val 50000"/>
            </a:avLst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kumimoji="1"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7428" name="AutoShape 13"/>
          <p:cNvSpPr>
            <a:spLocks/>
          </p:cNvSpPr>
          <p:nvPr/>
        </p:nvSpPr>
        <p:spPr bwMode="auto">
          <a:xfrm>
            <a:off x="1634067" y="3395133"/>
            <a:ext cx="95251" cy="1151467"/>
          </a:xfrm>
          <a:prstGeom prst="leftBrace">
            <a:avLst>
              <a:gd name="adj1" fmla="val 100740"/>
              <a:gd name="adj2" fmla="val 51282"/>
            </a:avLst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kumimoji="1"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719667" y="1227322"/>
            <a:ext cx="3118796" cy="1384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</a:rPr>
              <a:t>三、肺循环的血管</a:t>
            </a:r>
          </a:p>
          <a:p>
            <a:endParaRPr lang="en-US" altLang="zh-CN" sz="2700" b="1" dirty="0">
              <a:solidFill>
                <a:srgbClr val="000000"/>
              </a:solidFill>
            </a:endParaRPr>
          </a:p>
          <a:p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肺动脉干 </a:t>
            </a: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719668" y="3231666"/>
            <a:ext cx="1892500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肺静脉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 </a:t>
            </a:r>
          </a:p>
        </p:txBody>
      </p:sp>
      <p:pic>
        <p:nvPicPr>
          <p:cNvPr id="20496" name="Picture 16" descr="9-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7951" y="2755900"/>
            <a:ext cx="3708400" cy="3253317"/>
          </a:xfrm>
          <a:prstGeom prst="rect">
            <a:avLst/>
          </a:prstGeom>
          <a:noFill/>
        </p:spPr>
      </p:pic>
      <p:pic>
        <p:nvPicPr>
          <p:cNvPr id="20497" name="Picture 17" descr="9-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24717" y="2755901"/>
            <a:ext cx="3934883" cy="3238500"/>
          </a:xfrm>
          <a:prstGeom prst="rect">
            <a:avLst/>
          </a:prstGeom>
          <a:noFill/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21511" name="Text Box 2"/>
          <p:cNvSpPr txBox="1">
            <a:spLocks noChangeArrowheads="1"/>
          </p:cNvSpPr>
          <p:nvPr/>
        </p:nvSpPr>
        <p:spPr bwMode="auto">
          <a:xfrm>
            <a:off x="1200151" y="1123951"/>
            <a:ext cx="6096000" cy="553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</a:rPr>
              <a:t>四、体循环的动脉</a:t>
            </a: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624418" y="1960497"/>
            <a:ext cx="11330516" cy="3931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 anchor="ctr">
            <a:spAutoFit/>
          </a:bodyPr>
          <a:lstStyle/>
          <a:p>
            <a:pPr indent="35559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分布规律</a:t>
            </a:r>
          </a:p>
          <a:p>
            <a:pPr indent="35559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①分布于头、颈、四肢和躯干的动脉都左、右对称。</a:t>
            </a:r>
          </a:p>
          <a:p>
            <a:pPr indent="35559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②躯干的动脉有壁支和脏支之分，壁支一般有明显的节段性。</a:t>
            </a:r>
          </a:p>
          <a:p>
            <a:pPr indent="35559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③动脉多居身体的屈侧、深部或安全隐蔽处，常与静脉、神经等伴行，外包结缔组织形成血管神经束。</a:t>
            </a:r>
          </a:p>
          <a:p>
            <a:pPr indent="35559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④动脉常以最短的距离到达所营养的器官。</a:t>
            </a:r>
          </a:p>
          <a:p>
            <a:pPr indent="35559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⑤动脉的粗细、分支多少、配布形式与器官的形态、大小和功能密切相关。 </a:t>
            </a: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5" name="Text Box 4"/>
          <p:cNvSpPr txBox="1">
            <a:spLocks noChangeArrowheads="1"/>
          </p:cNvSpPr>
          <p:nvPr/>
        </p:nvSpPr>
        <p:spPr bwMode="auto">
          <a:xfrm>
            <a:off x="1295401" y="1123951"/>
            <a:ext cx="2976033" cy="492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（一）主动脉</a:t>
            </a:r>
          </a:p>
        </p:txBody>
      </p:sp>
      <p:sp>
        <p:nvSpPr>
          <p:cNvPr id="22536" name="Text Box 5"/>
          <p:cNvSpPr txBox="1">
            <a:spLocks noChangeArrowheads="1"/>
          </p:cNvSpPr>
          <p:nvPr/>
        </p:nvSpPr>
        <p:spPr bwMode="auto">
          <a:xfrm>
            <a:off x="1007533" y="2660651"/>
            <a:ext cx="2540000" cy="17191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升主动脉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主动脉弓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降主动脉</a:t>
            </a:r>
          </a:p>
        </p:txBody>
      </p:sp>
      <p:sp>
        <p:nvSpPr>
          <p:cNvPr id="22537" name="Text Box 6"/>
          <p:cNvSpPr txBox="1">
            <a:spLocks noChangeArrowheads="1"/>
          </p:cNvSpPr>
          <p:nvPr/>
        </p:nvSpPr>
        <p:spPr bwMode="auto">
          <a:xfrm>
            <a:off x="2734733" y="3524251"/>
            <a:ext cx="2438400" cy="13498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胸主动脉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腹主动脉</a:t>
            </a:r>
          </a:p>
        </p:txBody>
      </p:sp>
      <p:sp>
        <p:nvSpPr>
          <p:cNvPr id="22538" name="AutoShape 7"/>
          <p:cNvSpPr>
            <a:spLocks/>
          </p:cNvSpPr>
          <p:nvPr/>
        </p:nvSpPr>
        <p:spPr bwMode="auto">
          <a:xfrm>
            <a:off x="2525184" y="3638551"/>
            <a:ext cx="101600" cy="1117600"/>
          </a:xfrm>
          <a:prstGeom prst="leftBrace">
            <a:avLst>
              <a:gd name="adj1" fmla="val 91667"/>
              <a:gd name="adj2" fmla="val 5000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kumimoji="1" lang="zh-CN" altLang="en-US" sz="24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22539" name="Picture 3" descr="胸主动脉1"/>
          <p:cNvPicPr>
            <a:picLocks noChangeAspect="1" noChangeArrowheads="1"/>
          </p:cNvPicPr>
          <p:nvPr/>
        </p:nvPicPr>
        <p:blipFill>
          <a:blip r:embed="rId2" cstate="print">
            <a:lum bright="6000" contrast="24000"/>
          </a:blip>
          <a:srcRect/>
          <a:stretch>
            <a:fillRect/>
          </a:stretch>
        </p:blipFill>
        <p:spPr bwMode="auto">
          <a:xfrm>
            <a:off x="6959601" y="740834"/>
            <a:ext cx="3122084" cy="6117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8" name="Text Box 16"/>
          <p:cNvSpPr txBox="1">
            <a:spLocks noChangeArrowheads="1"/>
          </p:cNvSpPr>
          <p:nvPr/>
        </p:nvSpPr>
        <p:spPr bwMode="auto">
          <a:xfrm>
            <a:off x="431801" y="1604433"/>
            <a:ext cx="6781799" cy="344709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IE" sz="2400" b="1" dirty="0" smtClean="0">
                <a:solidFill>
                  <a:srgbClr val="000000"/>
                </a:solidFill>
                <a:latin typeface="+mn-ea"/>
              </a:rPr>
              <a:t>主动脉窦</a:t>
            </a:r>
            <a:endParaRPr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IE" sz="2400" b="1" dirty="0" smtClean="0">
                <a:solidFill>
                  <a:srgbClr val="000000"/>
                </a:solidFill>
                <a:latin typeface="+mn-ea"/>
              </a:rPr>
              <a:t>       主</a:t>
            </a:r>
            <a:r>
              <a:rPr lang="zh-CN" altLang="en-IE" sz="2400" b="1" dirty="0">
                <a:solidFill>
                  <a:srgbClr val="000000"/>
                </a:solidFill>
                <a:latin typeface="+mn-ea"/>
              </a:rPr>
              <a:t>动脉弓壁</a:t>
            </a:r>
            <a:r>
              <a:rPr lang="zh-CN" altLang="en-IE" sz="2400" b="1" dirty="0" smtClean="0">
                <a:solidFill>
                  <a:srgbClr val="000000"/>
                </a:solidFill>
                <a:latin typeface="+mn-ea"/>
              </a:rPr>
              <a:t>内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的</a:t>
            </a:r>
            <a:r>
              <a:rPr lang="zh-CN" altLang="en-IE" sz="2400" b="1" dirty="0" smtClean="0">
                <a:solidFill>
                  <a:srgbClr val="000000"/>
                </a:solidFill>
                <a:latin typeface="+mn-ea"/>
              </a:rPr>
              <a:t>压</a:t>
            </a:r>
            <a:r>
              <a:rPr lang="zh-CN" altLang="en-IE" sz="2400" b="1" dirty="0">
                <a:solidFill>
                  <a:srgbClr val="000000"/>
                </a:solidFill>
                <a:latin typeface="+mn-ea"/>
              </a:rPr>
              <a:t>力感受</a:t>
            </a:r>
            <a:r>
              <a:rPr lang="zh-CN" altLang="en-IE" sz="2400" b="1" dirty="0" smtClean="0">
                <a:solidFill>
                  <a:srgbClr val="000000"/>
                </a:solidFill>
                <a:latin typeface="+mn-ea"/>
              </a:rPr>
              <a:t>器，</a:t>
            </a:r>
            <a:r>
              <a:rPr lang="zh-CN" altLang="en-IE" sz="2400" b="1" dirty="0">
                <a:solidFill>
                  <a:srgbClr val="000000"/>
                </a:solidFill>
                <a:latin typeface="+mn-ea"/>
              </a:rPr>
              <a:t>具有调节血压的作用。</a:t>
            </a:r>
          </a:p>
          <a:p>
            <a:pPr>
              <a:lnSpc>
                <a:spcPct val="150000"/>
              </a:lnSpc>
            </a:pPr>
            <a:r>
              <a:rPr lang="zh-CN" altLang="en-IE" sz="2400" b="1" dirty="0" smtClean="0">
                <a:solidFill>
                  <a:srgbClr val="000000"/>
                </a:solidFill>
                <a:latin typeface="+mn-ea"/>
              </a:rPr>
              <a:t>主</a:t>
            </a:r>
            <a:r>
              <a:rPr lang="zh-CN" altLang="en-IE" sz="2400" b="1" dirty="0" smtClean="0">
                <a:solidFill>
                  <a:srgbClr val="000000"/>
                </a:solidFill>
                <a:latin typeface="+mn-ea"/>
              </a:rPr>
              <a:t>动脉小</a:t>
            </a:r>
            <a:r>
              <a:rPr lang="zh-CN" altLang="en-IE" sz="2400" b="1" dirty="0" smtClean="0">
                <a:solidFill>
                  <a:srgbClr val="000000"/>
                </a:solidFill>
                <a:latin typeface="+mn-ea"/>
              </a:rPr>
              <a:t>球</a:t>
            </a:r>
            <a:endParaRPr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IE" sz="2400" b="1" dirty="0" smtClean="0">
                <a:solidFill>
                  <a:srgbClr val="000000"/>
                </a:solidFill>
                <a:latin typeface="+mn-ea"/>
              </a:rPr>
              <a:t>       主</a:t>
            </a:r>
            <a:r>
              <a:rPr lang="zh-CN" altLang="en-IE" sz="2400" b="1" dirty="0">
                <a:solidFill>
                  <a:srgbClr val="000000"/>
                </a:solidFill>
                <a:latin typeface="+mn-ea"/>
              </a:rPr>
              <a:t>动脉弓下</a:t>
            </a:r>
            <a:r>
              <a:rPr lang="zh-CN" altLang="en-IE" sz="2400" b="1" dirty="0" smtClean="0">
                <a:solidFill>
                  <a:srgbClr val="000000"/>
                </a:solidFill>
                <a:latin typeface="+mn-ea"/>
              </a:rPr>
              <a:t>方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的</a:t>
            </a:r>
            <a:r>
              <a:rPr lang="en-IE" altLang="zh-CN" sz="2400" b="1" dirty="0" smtClean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IE" sz="2400" b="1" dirty="0">
                <a:solidFill>
                  <a:srgbClr val="000000"/>
                </a:solidFill>
                <a:latin typeface="+mn-ea"/>
              </a:rPr>
              <a:t>～</a:t>
            </a:r>
            <a:r>
              <a:rPr lang="en-IE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IE" sz="2400" b="1" dirty="0">
                <a:solidFill>
                  <a:srgbClr val="000000"/>
                </a:solidFill>
                <a:latin typeface="+mn-ea"/>
              </a:rPr>
              <a:t>个粟粒状小</a:t>
            </a:r>
            <a:r>
              <a:rPr lang="zh-CN" altLang="en-IE" sz="2400" b="1" dirty="0" smtClean="0">
                <a:solidFill>
                  <a:srgbClr val="000000"/>
                </a:solidFill>
                <a:latin typeface="+mn-ea"/>
              </a:rPr>
              <a:t>体，</a:t>
            </a:r>
            <a:r>
              <a:rPr lang="zh-CN" altLang="en-IE" sz="2400" b="1" dirty="0">
                <a:solidFill>
                  <a:srgbClr val="000000"/>
                </a:solidFill>
                <a:latin typeface="+mn-ea"/>
              </a:rPr>
              <a:t>属化学感受器，参与调节呼吸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。</a:t>
            </a:r>
          </a:p>
        </p:txBody>
      </p:sp>
      <p:pic>
        <p:nvPicPr>
          <p:cNvPr id="33799" name="Picture 7" descr="t01a805d2d059a2879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40084" y="1020234"/>
            <a:ext cx="3081867" cy="3934884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Text Box 2"/>
          <p:cNvSpPr txBox="1">
            <a:spLocks noChangeArrowheads="1"/>
          </p:cNvSpPr>
          <p:nvPr/>
        </p:nvSpPr>
        <p:spPr bwMode="auto">
          <a:xfrm>
            <a:off x="624417" y="1115485"/>
            <a:ext cx="3860800" cy="492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（二）头颈部的动脉</a:t>
            </a:r>
          </a:p>
        </p:txBody>
      </p:sp>
      <p:pic>
        <p:nvPicPr>
          <p:cNvPr id="50182" name="Picture 6" descr="9-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9118" y="836085"/>
            <a:ext cx="5437716" cy="2874433"/>
          </a:xfrm>
          <a:prstGeom prst="rect">
            <a:avLst/>
          </a:prstGeom>
          <a:noFill/>
        </p:spPr>
      </p:pic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719667" y="1797051"/>
            <a:ext cx="4247311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IE" sz="2400" b="1" dirty="0">
                <a:solidFill>
                  <a:srgbClr val="000000"/>
                </a:solidFill>
                <a:latin typeface="+mn-ea"/>
              </a:rPr>
              <a:t>头颈部的动脉主干是颈总动脉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0184" name="Text Box 4"/>
          <p:cNvSpPr txBox="1">
            <a:spLocks noChangeArrowheads="1"/>
          </p:cNvSpPr>
          <p:nvPr/>
        </p:nvSpPr>
        <p:spPr bwMode="auto">
          <a:xfrm>
            <a:off x="814917" y="2660651"/>
            <a:ext cx="5376333" cy="11658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  <a:latin typeface="+mn-ea"/>
              </a:rPr>
              <a:t>颈总动脉在平对甲状软骨上缘处分为颈内动脉和颈外动脉。 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0185" name="Rectangle 12"/>
          <p:cNvSpPr>
            <a:spLocks noChangeArrowheads="1"/>
          </p:cNvSpPr>
          <p:nvPr/>
        </p:nvSpPr>
        <p:spPr bwMode="auto">
          <a:xfrm>
            <a:off x="527051" y="3909485"/>
            <a:ext cx="5664200" cy="2273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颈动脉窦：压力感受器，感受血压变化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——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反射性的心跳减慢。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颈动脉小球：化学感受器，感受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CO</a:t>
            </a:r>
            <a:r>
              <a:rPr kumimoji="1" lang="en-US" altLang="zh-CN" sz="2400" b="1" baseline="-25000" dirty="0">
                <a:solidFill>
                  <a:srgbClr val="000000"/>
                </a:solidFill>
                <a:latin typeface="+mn-ea"/>
              </a:rPr>
              <a:t>2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浓度的变化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——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反射性调节呼吸运动。</a:t>
            </a:r>
          </a:p>
        </p:txBody>
      </p:sp>
      <p:pic>
        <p:nvPicPr>
          <p:cNvPr id="50186" name="Picture 11" descr="颈动脉窦"/>
          <p:cNvPicPr>
            <a:picLocks noChangeAspect="1" noChangeArrowheads="1"/>
          </p:cNvPicPr>
          <p:nvPr/>
        </p:nvPicPr>
        <p:blipFill>
          <a:blip r:embed="rId3" cstate="print">
            <a:lum bright="-18000" contrast="42000"/>
          </a:blip>
          <a:srcRect/>
          <a:stretch>
            <a:fillRect/>
          </a:stretch>
        </p:blipFill>
        <p:spPr bwMode="auto">
          <a:xfrm>
            <a:off x="6864351" y="3708400"/>
            <a:ext cx="1646767" cy="314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51204" name="Text Box 3"/>
          <p:cNvSpPr txBox="1">
            <a:spLocks noChangeArrowheads="1"/>
          </p:cNvSpPr>
          <p:nvPr/>
        </p:nvSpPr>
        <p:spPr bwMode="auto">
          <a:xfrm>
            <a:off x="912284" y="1020234"/>
            <a:ext cx="3251200" cy="492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⑴颈外动脉</a:t>
            </a:r>
          </a:p>
        </p:txBody>
      </p:sp>
      <p:sp>
        <p:nvSpPr>
          <p:cNvPr id="51206" name="Text Box 5"/>
          <p:cNvSpPr txBox="1">
            <a:spLocks noChangeArrowheads="1"/>
          </p:cNvSpPr>
          <p:nvPr/>
        </p:nvSpPr>
        <p:spPr bwMode="auto">
          <a:xfrm>
            <a:off x="1200151" y="2565401"/>
            <a:ext cx="2743200" cy="61118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Clr>
                <a:srgbClr val="FF00FF"/>
              </a:buClr>
              <a:buFont typeface="Wingdings" pitchFamily="2" charset="2"/>
              <a:buChar char="Ø"/>
            </a:pPr>
            <a:r>
              <a:rPr lang="zh-CN" altLang="en-US" sz="2400" b="1" dirty="0">
                <a:solidFill>
                  <a:srgbClr val="000000"/>
                </a:solidFill>
              </a:rPr>
              <a:t>主要分支</a:t>
            </a:r>
          </a:p>
        </p:txBody>
      </p:sp>
      <p:sp>
        <p:nvSpPr>
          <p:cNvPr id="51207" name="Text Box 6"/>
          <p:cNvSpPr txBox="1">
            <a:spLocks noChangeArrowheads="1"/>
          </p:cNvSpPr>
          <p:nvPr/>
        </p:nvSpPr>
        <p:spPr bwMode="auto">
          <a:xfrm>
            <a:off x="1295400" y="3045885"/>
            <a:ext cx="4267200" cy="282718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①甲状腺上动脉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②舌动脉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③面动脉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④颞浅动脉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⑤上颌动脉</a:t>
            </a:r>
          </a:p>
        </p:txBody>
      </p:sp>
      <p:pic>
        <p:nvPicPr>
          <p:cNvPr id="51208" name="Picture 2" descr="颈部动脉"/>
          <p:cNvPicPr>
            <a:picLocks noChangeAspect="1" noChangeArrowheads="1"/>
          </p:cNvPicPr>
          <p:nvPr/>
        </p:nvPicPr>
        <p:blipFill>
          <a:blip r:embed="rId2" cstate="print">
            <a:lum bright="-24000" contrast="30000"/>
          </a:blip>
          <a:srcRect/>
          <a:stretch>
            <a:fillRect/>
          </a:stretch>
        </p:blipFill>
        <p:spPr bwMode="auto">
          <a:xfrm>
            <a:off x="4368800" y="1028700"/>
            <a:ext cx="4159251" cy="5564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09" name="AutoShape 9"/>
          <p:cNvSpPr>
            <a:spLocks noChangeArrowheads="1"/>
          </p:cNvSpPr>
          <p:nvPr/>
        </p:nvSpPr>
        <p:spPr bwMode="auto">
          <a:xfrm>
            <a:off x="7535334" y="3909485"/>
            <a:ext cx="1056217" cy="95249"/>
          </a:xfrm>
          <a:prstGeom prst="leftArrow">
            <a:avLst>
              <a:gd name="adj1" fmla="val 50000"/>
              <a:gd name="adj2" fmla="val 27722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  <p:sp>
        <p:nvSpPr>
          <p:cNvPr id="51210" name="Text Box 10"/>
          <p:cNvSpPr txBox="1">
            <a:spLocks noChangeArrowheads="1"/>
          </p:cNvSpPr>
          <p:nvPr/>
        </p:nvSpPr>
        <p:spPr bwMode="auto">
          <a:xfrm>
            <a:off x="8591551" y="3716867"/>
            <a:ext cx="2927349" cy="40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00"/>
                </a:solidFill>
              </a:rPr>
              <a:t>面动脉压迫止血处</a:t>
            </a:r>
          </a:p>
        </p:txBody>
      </p:sp>
      <p:sp>
        <p:nvSpPr>
          <p:cNvPr id="51211" name="AutoShape 11"/>
          <p:cNvSpPr>
            <a:spLocks noChangeArrowheads="1"/>
          </p:cNvSpPr>
          <p:nvPr/>
        </p:nvSpPr>
        <p:spPr bwMode="auto">
          <a:xfrm>
            <a:off x="6576484" y="2853267"/>
            <a:ext cx="2015067" cy="95251"/>
          </a:xfrm>
          <a:prstGeom prst="leftArrow">
            <a:avLst>
              <a:gd name="adj1" fmla="val 50000"/>
              <a:gd name="adj2" fmla="val 52888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  <p:sp>
        <p:nvSpPr>
          <p:cNvPr id="51212" name="Text Box 12"/>
          <p:cNvSpPr txBox="1">
            <a:spLocks noChangeArrowheads="1"/>
          </p:cNvSpPr>
          <p:nvPr/>
        </p:nvSpPr>
        <p:spPr bwMode="auto">
          <a:xfrm>
            <a:off x="8496300" y="2660651"/>
            <a:ext cx="3168651" cy="40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00"/>
                </a:solidFill>
              </a:rPr>
              <a:t>颞浅动脉压迫止血处</a:t>
            </a: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52234" name="Text Box 3"/>
          <p:cNvSpPr txBox="1">
            <a:spLocks noChangeArrowheads="1"/>
          </p:cNvSpPr>
          <p:nvPr/>
        </p:nvSpPr>
        <p:spPr bwMode="auto">
          <a:xfrm>
            <a:off x="814917" y="1210734"/>
            <a:ext cx="3251200" cy="492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⑵颈内动脉</a:t>
            </a:r>
          </a:p>
        </p:txBody>
      </p:sp>
      <p:sp>
        <p:nvSpPr>
          <p:cNvPr id="52235" name="Text Box 4"/>
          <p:cNvSpPr txBox="1">
            <a:spLocks noChangeArrowheads="1"/>
          </p:cNvSpPr>
          <p:nvPr/>
        </p:nvSpPr>
        <p:spPr bwMode="auto">
          <a:xfrm>
            <a:off x="1007533" y="2277534"/>
            <a:ext cx="3860800" cy="11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在颈部无分支，上行至颅底，经颈动脉管入颅。</a:t>
            </a:r>
          </a:p>
        </p:txBody>
      </p:sp>
      <p:pic>
        <p:nvPicPr>
          <p:cNvPr id="52236" name="Picture 2" descr="颈部动脉"/>
          <p:cNvPicPr>
            <a:picLocks noChangeAspect="1" noChangeArrowheads="1"/>
          </p:cNvPicPr>
          <p:nvPr/>
        </p:nvPicPr>
        <p:blipFill>
          <a:blip r:embed="rId2" cstate="print">
            <a:lum bright="-24000" contrast="30000"/>
          </a:blip>
          <a:srcRect/>
          <a:stretch>
            <a:fillRect/>
          </a:stretch>
        </p:blipFill>
        <p:spPr bwMode="auto">
          <a:xfrm>
            <a:off x="6000752" y="1028700"/>
            <a:ext cx="4159249" cy="5564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85900"/>
            <a:ext cx="12192000" cy="3975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22474" y="2349500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22474" y="3908465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0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MH_Entry_3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>
            <a:off x="6265842" y="3993000"/>
            <a:ext cx="3679333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chemeClr val="bg1"/>
                </a:solidFill>
                <a:latin typeface="宋体" charset="-122"/>
                <a:cs typeface="Times New Roman" pitchFamily="18" charset="0"/>
              </a:rPr>
              <a:t>淋巴系统</a:t>
            </a:r>
            <a:endParaRPr lang="zh-CN" altLang="en-US" sz="2400" b="1" dirty="0">
              <a:solidFill>
                <a:schemeClr val="bg1"/>
              </a:solidFill>
              <a:latin typeface="宋体" pitchFamily="2" charset="-122"/>
            </a:endParaRPr>
          </a:p>
        </p:txBody>
      </p:sp>
      <p:sp>
        <p:nvSpPr>
          <p:cNvPr id="10" name="PA_MH_Entry_1">
            <a:hlinkClick r:id="" action="ppaction://noaction"/>
          </p:cNvPr>
          <p:cNvSpPr/>
          <p:nvPr>
            <p:custDataLst>
              <p:tags r:id="rId2"/>
            </p:custDataLst>
          </p:nvPr>
        </p:nvSpPr>
        <p:spPr>
          <a:xfrm>
            <a:off x="6265841" y="2403900"/>
            <a:ext cx="3691207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宋体" charset="-122"/>
                <a:cs typeface="Times New Roman" pitchFamily="18" charset="0"/>
              </a:rPr>
              <a:t>心血管系统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2" name="TextBox 117"/>
          <p:cNvSpPr txBox="1"/>
          <p:nvPr/>
        </p:nvSpPr>
        <p:spPr>
          <a:xfrm>
            <a:off x="1649864" y="3572807"/>
            <a:ext cx="250007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Contents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1541130" y="2560364"/>
            <a:ext cx="2500077" cy="110680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6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目 录</a:t>
            </a:r>
            <a:endParaRPr lang="zh-CN" altLang="en-US" sz="6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93725" y="23495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16" name="矩形 15"/>
          <p:cNvSpPr/>
          <p:nvPr/>
        </p:nvSpPr>
        <p:spPr>
          <a:xfrm>
            <a:off x="4693725" y="39121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18" name="矩形 17"/>
          <p:cNvSpPr/>
          <p:nvPr/>
        </p:nvSpPr>
        <p:spPr>
          <a:xfrm flipH="1">
            <a:off x="11773038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1007534" y="1279898"/>
            <a:ext cx="425051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三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锁骨下动脉和上肢的动脉</a:t>
            </a: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1102784" y="1948335"/>
            <a:ext cx="2153789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锁骨下动脉 </a:t>
            </a:r>
          </a:p>
        </p:txBody>
      </p:sp>
      <p:sp>
        <p:nvSpPr>
          <p:cNvPr id="53254" name="Text Box 4"/>
          <p:cNvSpPr txBox="1">
            <a:spLocks noChangeArrowheads="1"/>
          </p:cNvSpPr>
          <p:nvPr/>
        </p:nvSpPr>
        <p:spPr bwMode="auto">
          <a:xfrm>
            <a:off x="1678518" y="2755901"/>
            <a:ext cx="2400300" cy="36787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椎动脉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甲状颈干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胸廓内动脉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lang="zh-CN" altLang="en-US" sz="2800" b="1" dirty="0">
              <a:latin typeface="+mn-ea"/>
            </a:endParaRPr>
          </a:p>
        </p:txBody>
      </p:sp>
      <p:pic>
        <p:nvPicPr>
          <p:cNvPr id="53255" name="Picture 7" descr="9-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9784" y="1989667"/>
            <a:ext cx="5266267" cy="3949700"/>
          </a:xfrm>
          <a:prstGeom prst="rect">
            <a:avLst/>
          </a:prstGeom>
          <a:noFill/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1390651" y="1182531"/>
            <a:ext cx="2153789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上肢的动脉 </a:t>
            </a:r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1568451" y="2141961"/>
            <a:ext cx="3016204" cy="2823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⑴腋动脉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⑵肱动脉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⑶桡动脉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⑷尺动脉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⑸掌浅弓和掌深弓</a:t>
            </a:r>
            <a:r>
              <a:rPr lang="zh-CN" altLang="en-US" sz="2400" dirty="0">
                <a:latin typeface="宋体" charset="-122"/>
              </a:rPr>
              <a:t>  </a:t>
            </a:r>
          </a:p>
        </p:txBody>
      </p:sp>
      <p:pic>
        <p:nvPicPr>
          <p:cNvPr id="60422" name="Picture 6" descr="9-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4051" y="933451"/>
            <a:ext cx="4273549" cy="5594349"/>
          </a:xfrm>
          <a:prstGeom prst="rect">
            <a:avLst/>
          </a:prstGeom>
          <a:noFill/>
        </p:spPr>
      </p:pic>
      <p:pic>
        <p:nvPicPr>
          <p:cNvPr id="60423" name="Picture 7" descr="9-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69400" y="933452"/>
            <a:ext cx="1701800" cy="5632449"/>
          </a:xfrm>
          <a:prstGeom prst="rect">
            <a:avLst/>
          </a:prstGeom>
          <a:noFill/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1200151" y="1279898"/>
            <a:ext cx="242469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四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胸部的动脉 </a:t>
            </a: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1007533" y="2008031"/>
            <a:ext cx="4095026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胸主动脉是胸部的动脉主干 </a:t>
            </a: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1775885" y="3036588"/>
            <a:ext cx="1230459" cy="1165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壁支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脏支 </a:t>
            </a:r>
          </a:p>
        </p:txBody>
      </p:sp>
      <p:pic>
        <p:nvPicPr>
          <p:cNvPr id="72710" name="Picture 6" descr="9-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3568" y="2660652"/>
            <a:ext cx="7649633" cy="3966633"/>
          </a:xfrm>
          <a:prstGeom prst="rect">
            <a:avLst/>
          </a:prstGeom>
          <a:noFill/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1200151" y="1279898"/>
            <a:ext cx="242469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五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腹部的动脉 </a:t>
            </a:r>
          </a:p>
        </p:txBody>
      </p:sp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1007533" y="2008031"/>
            <a:ext cx="4030906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腹主动脉是腹部的动脉主干 </a:t>
            </a:r>
          </a:p>
        </p:txBody>
      </p:sp>
      <p:sp>
        <p:nvSpPr>
          <p:cNvPr id="77831" name="Text Box 4"/>
          <p:cNvSpPr txBox="1">
            <a:spLocks noChangeArrowheads="1"/>
          </p:cNvSpPr>
          <p:nvPr/>
        </p:nvSpPr>
        <p:spPr bwMode="auto">
          <a:xfrm>
            <a:off x="1007533" y="2755901"/>
            <a:ext cx="5384800" cy="492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壁支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腰动脉（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对）</a:t>
            </a:r>
          </a:p>
        </p:txBody>
      </p:sp>
      <p:sp>
        <p:nvSpPr>
          <p:cNvPr id="77832" name="Text Box 5"/>
          <p:cNvSpPr txBox="1">
            <a:spLocks noChangeArrowheads="1"/>
          </p:cNvSpPr>
          <p:nvPr/>
        </p:nvSpPr>
        <p:spPr bwMode="auto">
          <a:xfrm>
            <a:off x="1102784" y="4773085"/>
            <a:ext cx="1219200" cy="492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脏支</a:t>
            </a:r>
          </a:p>
        </p:txBody>
      </p:sp>
      <p:sp>
        <p:nvSpPr>
          <p:cNvPr id="77833" name="Text Box 7"/>
          <p:cNvSpPr txBox="1">
            <a:spLocks noChangeArrowheads="1"/>
          </p:cNvSpPr>
          <p:nvPr/>
        </p:nvSpPr>
        <p:spPr bwMode="auto">
          <a:xfrm>
            <a:off x="2256367" y="5734051"/>
            <a:ext cx="1930400" cy="492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成对动脉</a:t>
            </a:r>
          </a:p>
        </p:txBody>
      </p:sp>
      <p:sp>
        <p:nvSpPr>
          <p:cNvPr id="77834" name="Text Box 8"/>
          <p:cNvSpPr txBox="1">
            <a:spLocks noChangeArrowheads="1"/>
          </p:cNvSpPr>
          <p:nvPr/>
        </p:nvSpPr>
        <p:spPr bwMode="auto">
          <a:xfrm>
            <a:off x="3888317" y="5156200"/>
            <a:ext cx="3860800" cy="14527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肾上腺中动脉</a:t>
            </a:r>
          </a:p>
          <a:p>
            <a:pPr>
              <a:spcBef>
                <a:spcPct val="3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肾动脉</a:t>
            </a:r>
          </a:p>
          <a:p>
            <a:pPr>
              <a:spcBef>
                <a:spcPct val="3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睾丸（卵巢）动脉</a:t>
            </a:r>
          </a:p>
        </p:txBody>
      </p:sp>
      <p:sp>
        <p:nvSpPr>
          <p:cNvPr id="77835" name="Text Box 9"/>
          <p:cNvSpPr txBox="1">
            <a:spLocks noChangeArrowheads="1"/>
          </p:cNvSpPr>
          <p:nvPr/>
        </p:nvSpPr>
        <p:spPr bwMode="auto">
          <a:xfrm>
            <a:off x="2159001" y="3909485"/>
            <a:ext cx="2021417" cy="492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不成对动脉</a:t>
            </a:r>
          </a:p>
        </p:txBody>
      </p:sp>
      <p:sp>
        <p:nvSpPr>
          <p:cNvPr id="77836" name="Text Box 10"/>
          <p:cNvSpPr txBox="1">
            <a:spLocks noChangeArrowheads="1"/>
          </p:cNvSpPr>
          <p:nvPr/>
        </p:nvSpPr>
        <p:spPr bwMode="auto">
          <a:xfrm>
            <a:off x="4078817" y="3333751"/>
            <a:ext cx="3048000" cy="14527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腹腔干</a:t>
            </a:r>
          </a:p>
          <a:p>
            <a:pPr>
              <a:spcBef>
                <a:spcPct val="3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肠系膜上动脉</a:t>
            </a:r>
          </a:p>
          <a:p>
            <a:pPr>
              <a:spcBef>
                <a:spcPct val="3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肠系膜下动脉</a:t>
            </a:r>
          </a:p>
        </p:txBody>
      </p:sp>
      <p:sp>
        <p:nvSpPr>
          <p:cNvPr id="77837" name="AutoShape 12"/>
          <p:cNvSpPr>
            <a:spLocks/>
          </p:cNvSpPr>
          <p:nvPr/>
        </p:nvSpPr>
        <p:spPr bwMode="auto">
          <a:xfrm>
            <a:off x="1968501" y="4004734"/>
            <a:ext cx="190500" cy="2112433"/>
          </a:xfrm>
          <a:prstGeom prst="leftBrace">
            <a:avLst>
              <a:gd name="adj1" fmla="val 92407"/>
              <a:gd name="adj2" fmla="val 50000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77838" name="AutoShape 13"/>
          <p:cNvSpPr>
            <a:spLocks/>
          </p:cNvSpPr>
          <p:nvPr/>
        </p:nvSpPr>
        <p:spPr bwMode="auto">
          <a:xfrm>
            <a:off x="4078818" y="3621617"/>
            <a:ext cx="97367" cy="1049867"/>
          </a:xfrm>
          <a:prstGeom prst="leftBrace">
            <a:avLst>
              <a:gd name="adj1" fmla="val 89855"/>
              <a:gd name="adj2" fmla="val 50000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77839" name="AutoShape 14"/>
          <p:cNvSpPr>
            <a:spLocks/>
          </p:cNvSpPr>
          <p:nvPr/>
        </p:nvSpPr>
        <p:spPr bwMode="auto">
          <a:xfrm>
            <a:off x="3790951" y="5253567"/>
            <a:ext cx="97367" cy="1246717"/>
          </a:xfrm>
          <a:prstGeom prst="leftBrace">
            <a:avLst>
              <a:gd name="adj1" fmla="val 106703"/>
              <a:gd name="adj2" fmla="val 50000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77840" name="Picture 11" descr="腹主动脉2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/>
          <a:stretch>
            <a:fillRect/>
          </a:stretch>
        </p:blipFill>
        <p:spPr bwMode="auto">
          <a:xfrm>
            <a:off x="7152218" y="836084"/>
            <a:ext cx="4745567" cy="6153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Text Box 7"/>
          <p:cNvSpPr txBox="1">
            <a:spLocks noChangeArrowheads="1"/>
          </p:cNvSpPr>
          <p:nvPr/>
        </p:nvSpPr>
        <p:spPr bwMode="auto">
          <a:xfrm>
            <a:off x="1295400" y="1123951"/>
            <a:ext cx="2017184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⑴</a:t>
            </a:r>
            <a:r>
              <a:rPr lang="zh-CN" altLang="en-IE" sz="2400" b="1" dirty="0">
                <a:solidFill>
                  <a:srgbClr val="000000"/>
                </a:solidFill>
                <a:latin typeface="宋体" charset="-122"/>
              </a:rPr>
              <a:t>腹腔干</a:t>
            </a:r>
            <a:endParaRPr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2063751" y="2277534"/>
            <a:ext cx="1477321" cy="1719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IE" sz="2400" b="1" dirty="0">
                <a:solidFill>
                  <a:srgbClr val="000000"/>
                </a:solidFill>
              </a:rPr>
              <a:t>胃左动脉</a:t>
            </a:r>
          </a:p>
          <a:p>
            <a:pPr>
              <a:lnSpc>
                <a:spcPct val="150000"/>
              </a:lnSpc>
            </a:pPr>
            <a:r>
              <a:rPr lang="zh-CN" altLang="en-IE" sz="2400" b="1" dirty="0">
                <a:solidFill>
                  <a:srgbClr val="000000"/>
                </a:solidFill>
              </a:rPr>
              <a:t>肝总动脉</a:t>
            </a:r>
          </a:p>
          <a:p>
            <a:pPr>
              <a:lnSpc>
                <a:spcPct val="150000"/>
              </a:lnSpc>
            </a:pPr>
            <a:r>
              <a:rPr lang="zh-CN" altLang="en-IE" sz="2400" b="1" dirty="0">
                <a:solidFill>
                  <a:srgbClr val="000000"/>
                </a:solidFill>
              </a:rPr>
              <a:t>脾动脉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73733" name="AutoShape 12"/>
          <p:cNvSpPr>
            <a:spLocks/>
          </p:cNvSpPr>
          <p:nvPr/>
        </p:nvSpPr>
        <p:spPr bwMode="auto">
          <a:xfrm>
            <a:off x="1871133" y="2565400"/>
            <a:ext cx="95251" cy="1441451"/>
          </a:xfrm>
          <a:prstGeom prst="leftBrace">
            <a:avLst>
              <a:gd name="adj1" fmla="val 126110"/>
              <a:gd name="adj2" fmla="val 50000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pic>
        <p:nvPicPr>
          <p:cNvPr id="73734" name="Picture 6" descr="9-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0267" y="836085"/>
            <a:ext cx="6047317" cy="5897033"/>
          </a:xfrm>
          <a:prstGeom prst="rect">
            <a:avLst/>
          </a:prstGeom>
          <a:noFill/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912284" y="1470398"/>
            <a:ext cx="2556143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⑵肠系膜上动脉 </a:t>
            </a:r>
          </a:p>
        </p:txBody>
      </p:sp>
      <p:sp>
        <p:nvSpPr>
          <p:cNvPr id="74756" name="Text Box 6"/>
          <p:cNvSpPr txBox="1">
            <a:spLocks noChangeArrowheads="1"/>
          </p:cNvSpPr>
          <p:nvPr/>
        </p:nvSpPr>
        <p:spPr bwMode="auto">
          <a:xfrm>
            <a:off x="1295400" y="2372785"/>
            <a:ext cx="5090584" cy="35625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胰十二指肠下动脉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空、回肠动脉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回结肠动脉→阑尾动脉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右结肠动脉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中结肠动脉</a:t>
            </a:r>
          </a:p>
        </p:txBody>
      </p:sp>
      <p:pic>
        <p:nvPicPr>
          <p:cNvPr id="74757" name="Picture 5" descr="9-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0268" y="1028700"/>
            <a:ext cx="5933017" cy="4868333"/>
          </a:xfrm>
          <a:prstGeom prst="rect">
            <a:avLst/>
          </a:prstGeom>
          <a:noFill/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1295400" y="1375149"/>
            <a:ext cx="2556143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⑶肠系膜下动脉 </a:t>
            </a:r>
          </a:p>
        </p:txBody>
      </p:sp>
      <p:sp>
        <p:nvSpPr>
          <p:cNvPr id="75780" name="Text Box 8"/>
          <p:cNvSpPr txBox="1">
            <a:spLocks noChangeArrowheads="1"/>
          </p:cNvSpPr>
          <p:nvPr/>
        </p:nvSpPr>
        <p:spPr bwMode="auto">
          <a:xfrm>
            <a:off x="1775884" y="2468033"/>
            <a:ext cx="3556000" cy="1715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左结肠动脉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乙状结肠动脉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直肠上动脉</a:t>
            </a:r>
          </a:p>
        </p:txBody>
      </p:sp>
      <p:pic>
        <p:nvPicPr>
          <p:cNvPr id="75781" name="Picture 5" descr="9-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7652" y="1221318"/>
            <a:ext cx="5861049" cy="4779433"/>
          </a:xfrm>
          <a:prstGeom prst="rect">
            <a:avLst/>
          </a:prstGeom>
          <a:noFill/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1102784" y="1322231"/>
            <a:ext cx="343939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六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盆部和下肢的动脉 </a:t>
            </a:r>
          </a:p>
        </p:txBody>
      </p:sp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1200151" y="1936751"/>
            <a:ext cx="3939534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</a:rPr>
              <a:t>盆部的动脉主干是髂总动脉</a:t>
            </a:r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1204385" y="2774951"/>
            <a:ext cx="547841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r>
              <a:rPr lang="zh-CN" altLang="en-IE" sz="2400" b="1" dirty="0">
                <a:solidFill>
                  <a:srgbClr val="000000"/>
                </a:solidFill>
              </a:rPr>
              <a:t>骶髂关节处，分为髂内动脉和髂外动脉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pic>
        <p:nvPicPr>
          <p:cNvPr id="76806" name="Picture 6" descr="9-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5334" y="1604434"/>
            <a:ext cx="4421717" cy="3714751"/>
          </a:xfrm>
          <a:prstGeom prst="rect">
            <a:avLst/>
          </a:prstGeom>
          <a:noFill/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Text Box 5"/>
          <p:cNvSpPr txBox="1">
            <a:spLocks noChangeArrowheads="1"/>
          </p:cNvSpPr>
          <p:nvPr/>
        </p:nvSpPr>
        <p:spPr bwMode="auto">
          <a:xfrm>
            <a:off x="1102784" y="1020234"/>
            <a:ext cx="2743200" cy="492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IE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IE" sz="2400" b="1" dirty="0">
                <a:solidFill>
                  <a:srgbClr val="000000"/>
                </a:solidFill>
                <a:latin typeface="+mn-ea"/>
              </a:rPr>
              <a:t>髂内动脉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78853" name="Text Box 7"/>
          <p:cNvSpPr txBox="1">
            <a:spLocks noChangeArrowheads="1"/>
          </p:cNvSpPr>
          <p:nvPr/>
        </p:nvSpPr>
        <p:spPr bwMode="auto">
          <a:xfrm>
            <a:off x="1250951" y="2468034"/>
            <a:ext cx="1422400" cy="6118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脏支</a:t>
            </a:r>
          </a:p>
        </p:txBody>
      </p:sp>
      <p:sp>
        <p:nvSpPr>
          <p:cNvPr id="78854" name="Text Box 8"/>
          <p:cNvSpPr txBox="1">
            <a:spLocks noChangeArrowheads="1"/>
          </p:cNvSpPr>
          <p:nvPr/>
        </p:nvSpPr>
        <p:spPr bwMode="auto">
          <a:xfrm>
            <a:off x="2446867" y="1701801"/>
            <a:ext cx="2946400" cy="22738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①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膀胱下动脉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②直肠下动脉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③子宫动脉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④阴部内动脉</a:t>
            </a:r>
          </a:p>
        </p:txBody>
      </p:sp>
      <p:sp>
        <p:nvSpPr>
          <p:cNvPr id="78855" name="Text Box 9"/>
          <p:cNvSpPr txBox="1">
            <a:spLocks noChangeArrowheads="1"/>
          </p:cNvSpPr>
          <p:nvPr/>
        </p:nvSpPr>
        <p:spPr bwMode="auto">
          <a:xfrm>
            <a:off x="1295400" y="4965701"/>
            <a:ext cx="1219200" cy="6118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壁支</a:t>
            </a:r>
          </a:p>
        </p:txBody>
      </p:sp>
      <p:sp>
        <p:nvSpPr>
          <p:cNvPr id="78856" name="Text Box 10"/>
          <p:cNvSpPr txBox="1">
            <a:spLocks noChangeArrowheads="1"/>
          </p:cNvSpPr>
          <p:nvPr/>
        </p:nvSpPr>
        <p:spPr bwMode="auto">
          <a:xfrm>
            <a:off x="2446867" y="4485217"/>
            <a:ext cx="2641600" cy="171982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①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闭孔动脉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②臀上动脉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③臀下动脉</a:t>
            </a:r>
          </a:p>
        </p:txBody>
      </p:sp>
      <p:sp>
        <p:nvSpPr>
          <p:cNvPr id="78857" name="AutoShape 11"/>
          <p:cNvSpPr>
            <a:spLocks/>
          </p:cNvSpPr>
          <p:nvPr/>
        </p:nvSpPr>
        <p:spPr bwMode="auto">
          <a:xfrm>
            <a:off x="2338917" y="1993900"/>
            <a:ext cx="101600" cy="1727200"/>
          </a:xfrm>
          <a:prstGeom prst="leftBrace">
            <a:avLst>
              <a:gd name="adj1" fmla="val 141667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78858" name="AutoShape 12"/>
          <p:cNvSpPr>
            <a:spLocks/>
          </p:cNvSpPr>
          <p:nvPr/>
        </p:nvSpPr>
        <p:spPr bwMode="auto">
          <a:xfrm>
            <a:off x="2351617" y="4773084"/>
            <a:ext cx="101600" cy="1219200"/>
          </a:xfrm>
          <a:prstGeom prst="leftBrace">
            <a:avLst>
              <a:gd name="adj1" fmla="val 100000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78859" name="Picture 11" descr="9-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4534" y="1701801"/>
            <a:ext cx="4421717" cy="3714751"/>
          </a:xfrm>
          <a:prstGeom prst="rect">
            <a:avLst/>
          </a:prstGeom>
          <a:noFill/>
        </p:spPr>
      </p:pic>
      <p:pic>
        <p:nvPicPr>
          <p:cNvPr id="78860" name="Picture 12" descr="9-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95885" y="1701800"/>
            <a:ext cx="2796116" cy="2838451"/>
          </a:xfrm>
          <a:prstGeom prst="rect">
            <a:avLst/>
          </a:prstGeom>
          <a:noFill/>
        </p:spPr>
      </p:pic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Text Box 5"/>
          <p:cNvSpPr txBox="1">
            <a:spLocks noChangeArrowheads="1"/>
          </p:cNvSpPr>
          <p:nvPr/>
        </p:nvSpPr>
        <p:spPr bwMode="auto">
          <a:xfrm>
            <a:off x="814917" y="1123951"/>
            <a:ext cx="2743200" cy="6118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IE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IE" sz="2400" b="1" dirty="0">
                <a:solidFill>
                  <a:srgbClr val="000000"/>
                </a:solidFill>
                <a:latin typeface="+mn-ea"/>
              </a:rPr>
              <a:t>髂外动脉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79876" name="Text Box 2"/>
          <p:cNvSpPr txBox="1">
            <a:spLocks noChangeArrowheads="1"/>
          </p:cNvSpPr>
          <p:nvPr/>
        </p:nvSpPr>
        <p:spPr bwMode="auto">
          <a:xfrm>
            <a:off x="912285" y="1797051"/>
            <a:ext cx="6335183" cy="6118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  <a:latin typeface="+mn-ea"/>
              </a:rPr>
              <a:t>腹股沟韧带中点深面，移行为股动脉。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79877" name="Picture 5" descr="9-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7467" y="1316567"/>
            <a:ext cx="4635500" cy="4345517"/>
          </a:xfrm>
          <a:prstGeom prst="rect">
            <a:avLst/>
          </a:prstGeom>
          <a:noFill/>
        </p:spPr>
      </p:pic>
      <p:sp>
        <p:nvSpPr>
          <p:cNvPr id="79878" name="Rectangle 6"/>
          <p:cNvSpPr>
            <a:spLocks noChangeArrowheads="1"/>
          </p:cNvSpPr>
          <p:nvPr/>
        </p:nvSpPr>
        <p:spPr bwMode="auto">
          <a:xfrm>
            <a:off x="1380734" y="2818570"/>
            <a:ext cx="2062418" cy="1165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下肢的动脉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⑴股动脉 </a:t>
            </a:r>
          </a:p>
        </p:txBody>
      </p:sp>
      <p:sp>
        <p:nvSpPr>
          <p:cNvPr id="79879" name="Text Box 9"/>
          <p:cNvSpPr txBox="1">
            <a:spLocks noChangeArrowheads="1"/>
          </p:cNvSpPr>
          <p:nvPr/>
        </p:nvSpPr>
        <p:spPr bwMode="auto">
          <a:xfrm>
            <a:off x="1390651" y="3888318"/>
            <a:ext cx="5518149" cy="1785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  <a:latin typeface="+mn-ea"/>
              </a:rPr>
              <a:t>在股三角内下行，逐渐转向后下，进入腘窝，改称腘动脉。其分支分布于髋关节和股肌。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01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98717" y="3448844"/>
            <a:ext cx="3262432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宋体" charset="-122"/>
                <a:cs typeface="Times New Roman" pitchFamily="18" charset="0"/>
              </a:rPr>
              <a:t>心血管系统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3"/>
          <p:cNvSpPr>
            <a:spLocks noChangeArrowheads="1"/>
          </p:cNvSpPr>
          <p:nvPr/>
        </p:nvSpPr>
        <p:spPr bwMode="auto">
          <a:xfrm>
            <a:off x="1390651" y="1567765"/>
            <a:ext cx="1632813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⑵腘动脉 </a:t>
            </a:r>
          </a:p>
        </p:txBody>
      </p:sp>
      <p:pic>
        <p:nvPicPr>
          <p:cNvPr id="80900" name="Picture 4" descr="9-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1918" y="1509184"/>
            <a:ext cx="3314700" cy="4773083"/>
          </a:xfrm>
          <a:prstGeom prst="rect">
            <a:avLst/>
          </a:prstGeom>
          <a:noFill/>
        </p:spPr>
      </p:pic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1007533" y="2442634"/>
            <a:ext cx="4364330" cy="2339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r>
              <a:rPr lang="zh-CN" altLang="en-IE" sz="2400" b="1" dirty="0">
                <a:solidFill>
                  <a:srgbClr val="000000"/>
                </a:solidFill>
              </a:rPr>
              <a:t>至腘窝下角处分为</a:t>
            </a:r>
          </a:p>
          <a:p>
            <a:r>
              <a:rPr lang="zh-CN" altLang="en-IE" sz="2400" b="1" dirty="0">
                <a:solidFill>
                  <a:srgbClr val="000000"/>
                </a:solidFill>
              </a:rPr>
              <a:t>    </a:t>
            </a:r>
          </a:p>
          <a:p>
            <a:r>
              <a:rPr lang="zh-CN" altLang="en-IE" sz="2400" b="1" dirty="0">
                <a:solidFill>
                  <a:srgbClr val="000000"/>
                </a:solidFill>
              </a:rPr>
              <a:t>     胫前动脉：移行为足背动脉</a:t>
            </a:r>
          </a:p>
          <a:p>
            <a:r>
              <a:rPr lang="zh-CN" altLang="en-IE" sz="2400" b="1" dirty="0">
                <a:solidFill>
                  <a:srgbClr val="000000"/>
                </a:solidFill>
              </a:rPr>
              <a:t>    </a:t>
            </a:r>
          </a:p>
          <a:p>
            <a:endParaRPr lang="zh-CN" altLang="en-IE" sz="2400" b="1" dirty="0">
              <a:solidFill>
                <a:srgbClr val="000000"/>
              </a:solidFill>
            </a:endParaRPr>
          </a:p>
          <a:p>
            <a:r>
              <a:rPr lang="zh-CN" altLang="en-IE" sz="2400" b="1" dirty="0">
                <a:solidFill>
                  <a:srgbClr val="000000"/>
                </a:solidFill>
              </a:rPr>
              <a:t>     胫后动脉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80902" name="Rectangle 6"/>
          <p:cNvSpPr>
            <a:spLocks noChangeArrowheads="1"/>
          </p:cNvSpPr>
          <p:nvPr/>
        </p:nvSpPr>
        <p:spPr bwMode="auto">
          <a:xfrm>
            <a:off x="3119968" y="3716867"/>
            <a:ext cx="2092875" cy="1600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IE" sz="2400" b="1" dirty="0">
                <a:solidFill>
                  <a:srgbClr val="000000"/>
                </a:solidFill>
              </a:rPr>
              <a:t>足底内侧动脉</a:t>
            </a:r>
          </a:p>
          <a:p>
            <a:pPr>
              <a:lnSpc>
                <a:spcPct val="200000"/>
              </a:lnSpc>
            </a:pPr>
            <a:r>
              <a:rPr lang="zh-CN" altLang="en-IE" sz="2400" b="1" dirty="0">
                <a:solidFill>
                  <a:srgbClr val="000000"/>
                </a:solidFill>
              </a:rPr>
              <a:t>足底外侧动脉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80903" name="AutoShape 7"/>
          <p:cNvSpPr>
            <a:spLocks/>
          </p:cNvSpPr>
          <p:nvPr/>
        </p:nvSpPr>
        <p:spPr bwMode="auto">
          <a:xfrm>
            <a:off x="3024718" y="4102101"/>
            <a:ext cx="95249" cy="960967"/>
          </a:xfrm>
          <a:prstGeom prst="leftBrace">
            <a:avLst>
              <a:gd name="adj1" fmla="val 84075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 sz="2400"/>
          </a:p>
        </p:txBody>
      </p:sp>
      <p:sp>
        <p:nvSpPr>
          <p:cNvPr id="80904" name="AutoShape 8"/>
          <p:cNvSpPr>
            <a:spLocks/>
          </p:cNvSpPr>
          <p:nvPr/>
        </p:nvSpPr>
        <p:spPr bwMode="auto">
          <a:xfrm>
            <a:off x="1339851" y="3327401"/>
            <a:ext cx="69849" cy="1270000"/>
          </a:xfrm>
          <a:prstGeom prst="leftBrace">
            <a:avLst>
              <a:gd name="adj1" fmla="val 123188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 sz="2400"/>
          </a:p>
        </p:txBody>
      </p:sp>
      <p:pic>
        <p:nvPicPr>
          <p:cNvPr id="80905" name="Picture 9" descr="9-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11218" y="1509185"/>
            <a:ext cx="2880783" cy="4760383"/>
          </a:xfrm>
          <a:prstGeom prst="rect">
            <a:avLst/>
          </a:prstGeom>
          <a:noFill/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4734" y="836085"/>
            <a:ext cx="8066617" cy="5962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751" y="836085"/>
            <a:ext cx="8159749" cy="4093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1200151" y="1151754"/>
            <a:ext cx="3118796" cy="553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</a:rPr>
              <a:t>五、体循环的静脉</a:t>
            </a:r>
          </a:p>
        </p:txBody>
      </p:sp>
      <p:sp>
        <p:nvSpPr>
          <p:cNvPr id="83972" name="Rectangle 4"/>
          <p:cNvSpPr>
            <a:spLocks noChangeArrowheads="1"/>
          </p:cNvSpPr>
          <p:nvPr/>
        </p:nvSpPr>
        <p:spPr bwMode="auto">
          <a:xfrm>
            <a:off x="1102784" y="2385828"/>
            <a:ext cx="10752667" cy="2827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 anchor="ctr">
            <a:spAutoFit/>
          </a:bodyPr>
          <a:lstStyle/>
          <a:p>
            <a:pPr indent="36829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特点：</a:t>
            </a:r>
          </a:p>
          <a:p>
            <a:pPr indent="36829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①静脉起于毛细血管，其中的血液压力低，流速缓慢，管壁较薄，数量多</a:t>
            </a:r>
          </a:p>
          <a:p>
            <a:pPr indent="36829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②体循环的静脉有浅、深之分</a:t>
            </a:r>
          </a:p>
          <a:p>
            <a:pPr indent="36829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③静脉之间有丰富的吻合支</a:t>
            </a:r>
          </a:p>
          <a:p>
            <a:pPr indent="36829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④静脉管壁内有向心开放的静脉瓣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984251" y="1633382"/>
            <a:ext cx="242469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上腔静脉系 </a:t>
            </a:r>
          </a:p>
        </p:txBody>
      </p:sp>
      <p:sp>
        <p:nvSpPr>
          <p:cNvPr id="84996" name="Text Box 5"/>
          <p:cNvSpPr txBox="1">
            <a:spLocks noChangeArrowheads="1"/>
          </p:cNvSpPr>
          <p:nvPr/>
        </p:nvSpPr>
        <p:spPr bwMode="auto">
          <a:xfrm>
            <a:off x="937684" y="2184400"/>
            <a:ext cx="6096000" cy="3557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主干为上腔静脉。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由左、右头臂静脉在右侧第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胸肋结合处汇合而成；沿升主动脉右侧下行，在右侧第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胸肋关节处注入右心房。注入前还收集奇静脉的血液。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头臂静脉又称无名静脉，是由颈内静脉和锁骨下静脉汇合而成。</a:t>
            </a:r>
          </a:p>
        </p:txBody>
      </p:sp>
      <p:pic>
        <p:nvPicPr>
          <p:cNvPr id="84997" name="Picture 5" descr="9-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7467" y="1123952"/>
            <a:ext cx="4356100" cy="4514849"/>
          </a:xfrm>
          <a:prstGeom prst="rect">
            <a:avLst/>
          </a:prstGeom>
          <a:noFill/>
        </p:spPr>
      </p:pic>
      <p:sp>
        <p:nvSpPr>
          <p:cNvPr id="84998" name="Text Box 5"/>
          <p:cNvSpPr txBox="1">
            <a:spLocks noChangeArrowheads="1"/>
          </p:cNvSpPr>
          <p:nvPr/>
        </p:nvSpPr>
        <p:spPr bwMode="auto">
          <a:xfrm>
            <a:off x="1007534" y="6045201"/>
            <a:ext cx="8064500" cy="492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静脉角：颈内静脉与锁骨下静脉汇合处形成的夹角。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726018" y="1182531"/>
            <a:ext cx="2559349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头颈部的静脉 </a:t>
            </a:r>
          </a:p>
        </p:txBody>
      </p:sp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719667" y="2565401"/>
            <a:ext cx="2540000" cy="60785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  <a:latin typeface="宋体" charset="-122"/>
              </a:rPr>
              <a:t>颅内属支</a:t>
            </a:r>
            <a:endParaRPr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624418" y="4292601"/>
            <a:ext cx="2194983" cy="60785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  <a:latin typeface="宋体" charset="-122"/>
              </a:rPr>
              <a:t>颅外属支</a:t>
            </a:r>
            <a:endParaRPr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912284" y="3141134"/>
            <a:ext cx="5486400" cy="11618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  <a:latin typeface="宋体" charset="-122"/>
              </a:rPr>
              <a:t>收集脑、脑膜、视器、前庭蜗器以及颅骨的血液。 </a:t>
            </a:r>
            <a:endParaRPr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1007533" y="4868334"/>
            <a:ext cx="5791200" cy="11618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  <a:latin typeface="宋体" charset="-122"/>
              </a:rPr>
              <a:t>收集头面部和颈部、咽、甲状腺的静脉血（前面）</a:t>
            </a:r>
            <a:endParaRPr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6025" name="Text Box 9"/>
          <p:cNvSpPr txBox="1">
            <a:spLocks noChangeArrowheads="1"/>
          </p:cNvSpPr>
          <p:nvPr/>
        </p:nvSpPr>
        <p:spPr bwMode="auto">
          <a:xfrm>
            <a:off x="912284" y="1892301"/>
            <a:ext cx="2540000" cy="60785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⑴</a:t>
            </a:r>
            <a:r>
              <a:rPr lang="zh-CN" altLang="en-IE" sz="2400" b="1" dirty="0">
                <a:solidFill>
                  <a:srgbClr val="000000"/>
                </a:solidFill>
                <a:latin typeface="宋体" charset="-122"/>
              </a:rPr>
              <a:t>颈内静脉</a:t>
            </a:r>
            <a:endParaRPr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pic>
        <p:nvPicPr>
          <p:cNvPr id="86031" name="Picture 15" descr="9-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4351" y="836084"/>
            <a:ext cx="4859867" cy="4510616"/>
          </a:xfrm>
          <a:prstGeom prst="rect">
            <a:avLst/>
          </a:prstGeom>
          <a:noFill/>
        </p:spPr>
      </p:pic>
      <p:sp>
        <p:nvSpPr>
          <p:cNvPr id="86032" name="AutoShape 16"/>
          <p:cNvSpPr>
            <a:spLocks/>
          </p:cNvSpPr>
          <p:nvPr/>
        </p:nvSpPr>
        <p:spPr bwMode="auto">
          <a:xfrm>
            <a:off x="599018" y="2863851"/>
            <a:ext cx="95249" cy="1919816"/>
          </a:xfrm>
          <a:prstGeom prst="leftBrace">
            <a:avLst>
              <a:gd name="adj1" fmla="val 167964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Text Box 8"/>
          <p:cNvSpPr txBox="1">
            <a:spLocks noChangeArrowheads="1"/>
          </p:cNvSpPr>
          <p:nvPr/>
        </p:nvSpPr>
        <p:spPr bwMode="auto">
          <a:xfrm>
            <a:off x="912285" y="1123951"/>
            <a:ext cx="6242049" cy="37505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</a:rPr>
              <a:t>面静脉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</a:rPr>
              <a:t>于眼内眦处起于内眦静脉，与面动脉伴行，至下颌角下方与下颌后静脉的前支汇合，注入颈内静脉。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</a:rPr>
              <a:t>面静脉通过内眦静脉，经眼上静脉与颅内的海绵窦（静脉窦）相交通。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pic>
        <p:nvPicPr>
          <p:cNvPr id="90116" name="Picture 4" descr="9-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9600" y="1028700"/>
            <a:ext cx="4895851" cy="4267200"/>
          </a:xfrm>
          <a:prstGeom prst="rect">
            <a:avLst/>
          </a:prstGeom>
          <a:noFill/>
        </p:spPr>
      </p:pic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1007534" y="5254998"/>
            <a:ext cx="1940590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⑵颈外静脉 </a:t>
            </a:r>
          </a:p>
        </p:txBody>
      </p:sp>
      <p:sp>
        <p:nvSpPr>
          <p:cNvPr id="90119" name="Text Box 3"/>
          <p:cNvSpPr txBox="1">
            <a:spLocks noChangeArrowheads="1"/>
          </p:cNvSpPr>
          <p:nvPr/>
        </p:nvSpPr>
        <p:spPr bwMode="auto">
          <a:xfrm>
            <a:off x="1007533" y="5909734"/>
            <a:ext cx="7416800" cy="492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</a:rPr>
              <a:t>为颈部最大的浅静脉，注入锁骨下静脉。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912285" y="1082619"/>
            <a:ext cx="4000448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锁骨下静脉和上肢的静脉 </a:t>
            </a:r>
          </a:p>
        </p:txBody>
      </p:sp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1295401" y="1762069"/>
            <a:ext cx="2184246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⑴锁骨下静脉 </a:t>
            </a:r>
          </a:p>
        </p:txBody>
      </p:sp>
      <p:sp>
        <p:nvSpPr>
          <p:cNvPr id="87047" name="Rectangle 7"/>
          <p:cNvSpPr>
            <a:spLocks noChangeArrowheads="1"/>
          </p:cNvSpPr>
          <p:nvPr/>
        </p:nvSpPr>
        <p:spPr bwMode="auto">
          <a:xfrm>
            <a:off x="1295401" y="2279104"/>
            <a:ext cx="5856817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⑵上肢的静脉 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富含瓣膜，分深静脉和浅静脉两组，最终都汇入腋静脉 </a:t>
            </a:r>
          </a:p>
        </p:txBody>
      </p:sp>
      <p:sp>
        <p:nvSpPr>
          <p:cNvPr id="87048" name="Rectangle 8"/>
          <p:cNvSpPr>
            <a:spLocks noChangeArrowheads="1"/>
          </p:cNvSpPr>
          <p:nvPr/>
        </p:nvSpPr>
        <p:spPr bwMode="auto">
          <a:xfrm>
            <a:off x="1390651" y="4060769"/>
            <a:ext cx="3907474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深静脉  与同名动脉伴行 </a:t>
            </a:r>
          </a:p>
        </p:txBody>
      </p:sp>
      <p:sp>
        <p:nvSpPr>
          <p:cNvPr id="87049" name="Rectangle 9"/>
          <p:cNvSpPr>
            <a:spLocks noChangeArrowheads="1"/>
          </p:cNvSpPr>
          <p:nvPr/>
        </p:nvSpPr>
        <p:spPr bwMode="auto">
          <a:xfrm>
            <a:off x="1390651" y="4731753"/>
            <a:ext cx="3907474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浅静脉  起于手背静脉网 </a:t>
            </a:r>
          </a:p>
        </p:txBody>
      </p:sp>
      <p:pic>
        <p:nvPicPr>
          <p:cNvPr id="87050" name="Picture 4" descr="腋窝1"/>
          <p:cNvPicPr>
            <a:picLocks noChangeAspect="1" noChangeArrowheads="1"/>
          </p:cNvPicPr>
          <p:nvPr/>
        </p:nvPicPr>
        <p:blipFill>
          <a:blip r:embed="rId2" cstate="print">
            <a:lum bright="-12000" contrast="36000"/>
          </a:blip>
          <a:srcRect/>
          <a:stretch>
            <a:fillRect/>
          </a:stretch>
        </p:blipFill>
        <p:spPr bwMode="auto">
          <a:xfrm>
            <a:off x="6864351" y="1701801"/>
            <a:ext cx="4730749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Text Box 6"/>
          <p:cNvSpPr txBox="1">
            <a:spLocks noChangeArrowheads="1"/>
          </p:cNvSpPr>
          <p:nvPr/>
        </p:nvSpPr>
        <p:spPr bwMode="auto">
          <a:xfrm>
            <a:off x="814917" y="1028701"/>
            <a:ext cx="3556000" cy="492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</a:rPr>
              <a:t>上肢的浅静脉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88068" name="Text Box 9"/>
          <p:cNvSpPr txBox="1">
            <a:spLocks noChangeArrowheads="1"/>
          </p:cNvSpPr>
          <p:nvPr/>
        </p:nvSpPr>
        <p:spPr bwMode="auto">
          <a:xfrm>
            <a:off x="1007534" y="1701800"/>
            <a:ext cx="7776633" cy="43045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</a:rPr>
              <a:t>头静脉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</a:rPr>
              <a:t>    起自手背静脉网的桡侧，注入腋静脉或锁骨下静脉。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</a:rPr>
              <a:t>贵要静脉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</a:rPr>
              <a:t>  起自手背静脉网的尺侧，注入肱静脉。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</a:rPr>
              <a:t>肘正中静脉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IE" sz="2400" b="1" dirty="0"/>
              <a:t>  </a:t>
            </a:r>
            <a:r>
              <a:rPr lang="zh-CN" altLang="en-IE" sz="2400" b="1" dirty="0">
                <a:solidFill>
                  <a:srgbClr val="000000"/>
                </a:solidFill>
              </a:rPr>
              <a:t>位于肘窝皮下，连接贵要静脉与头静脉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pic>
        <p:nvPicPr>
          <p:cNvPr id="88070" name="Picture 5" descr="5a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9418" y="836084"/>
            <a:ext cx="3003549" cy="549698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Rectangle 3"/>
          <p:cNvSpPr>
            <a:spLocks noChangeArrowheads="1"/>
          </p:cNvSpPr>
          <p:nvPr/>
        </p:nvSpPr>
        <p:spPr bwMode="auto">
          <a:xfrm>
            <a:off x="1306408" y="1371651"/>
            <a:ext cx="2549731" cy="2990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胸部的静脉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⑴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奇静脉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⑵半奇静脉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⑶副半奇静脉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⑷椎静脉丛</a:t>
            </a:r>
            <a:r>
              <a:rPr lang="zh-CN" altLang="en-US" sz="2800" dirty="0">
                <a:latin typeface="+mn-ea"/>
              </a:rPr>
              <a:t>  </a:t>
            </a:r>
          </a:p>
        </p:txBody>
      </p:sp>
      <p:pic>
        <p:nvPicPr>
          <p:cNvPr id="89092" name="Picture 4" descr="9-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75651" y="2468034"/>
            <a:ext cx="3816349" cy="2173817"/>
          </a:xfrm>
          <a:prstGeom prst="rect">
            <a:avLst/>
          </a:prstGeom>
          <a:noFill/>
        </p:spPr>
      </p:pic>
      <p:pic>
        <p:nvPicPr>
          <p:cNvPr id="89093" name="Picture 5" descr="9-4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3567" y="933452"/>
            <a:ext cx="4356100" cy="4514849"/>
          </a:xfrm>
          <a:prstGeom prst="rect">
            <a:avLst/>
          </a:prstGeom>
          <a:noFill/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6155" name="矩形 4"/>
          <p:cNvSpPr>
            <a:spLocks noChangeArrowheads="1"/>
          </p:cNvSpPr>
          <p:nvPr/>
        </p:nvSpPr>
        <p:spPr bwMode="auto">
          <a:xfrm>
            <a:off x="1007534" y="1028700"/>
            <a:ext cx="3071284" cy="553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kumimoji="1" lang="zh-CN" altLang="en-US" sz="2800" b="1" dirty="0">
                <a:solidFill>
                  <a:srgbClr val="000000"/>
                </a:solidFill>
                <a:latin typeface="宋体" charset="-122"/>
              </a:rPr>
              <a:t>一、概述</a:t>
            </a:r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431801" y="1720165"/>
            <a:ext cx="440600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心血管系统的组成及功能 </a:t>
            </a:r>
          </a:p>
        </p:txBody>
      </p:sp>
      <p:sp>
        <p:nvSpPr>
          <p:cNvPr id="6157" name="矩形 4"/>
          <p:cNvSpPr>
            <a:spLocks noChangeArrowheads="1"/>
          </p:cNvSpPr>
          <p:nvPr/>
        </p:nvSpPr>
        <p:spPr bwMode="auto">
          <a:xfrm>
            <a:off x="624418" y="2372784"/>
            <a:ext cx="8231716" cy="552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组成：心脏，动脉，毛细血管，静脉。</a:t>
            </a:r>
            <a:endParaRPr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1200151" y="3071023"/>
            <a:ext cx="6462661" cy="2273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心是心血管系统的动力“泵”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动脉是由心室发出导血离心的血管 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毛细血管是连于动脉和静脉之间的细小血管 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4.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静脉是导血回心的血管 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3"/>
          <p:cNvSpPr>
            <a:spLocks noChangeArrowheads="1"/>
          </p:cNvSpPr>
          <p:nvPr/>
        </p:nvSpPr>
        <p:spPr bwMode="auto">
          <a:xfrm>
            <a:off x="1007533" y="1182532"/>
            <a:ext cx="242469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下腔静脉系 </a:t>
            </a:r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624417" y="2468033"/>
            <a:ext cx="5156200" cy="282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  <a:latin typeface="+mn-ea"/>
              </a:rPr>
              <a:t>下腔静脉是人体最大的静脉，由左、右髂总静脉在第</a:t>
            </a:r>
            <a:r>
              <a:rPr lang="en-IE" altLang="zh-CN" sz="2400" b="1" dirty="0">
                <a:solidFill>
                  <a:srgbClr val="000000"/>
                </a:solidFill>
                <a:latin typeface="+mn-ea"/>
              </a:rPr>
              <a:t>5</a:t>
            </a:r>
            <a:r>
              <a:rPr lang="zh-CN" altLang="en-IE" sz="2400" b="1" dirty="0">
                <a:solidFill>
                  <a:srgbClr val="000000"/>
                </a:solidFill>
                <a:latin typeface="+mn-ea"/>
              </a:rPr>
              <a:t>腰椎体右前方汇合而成，沿腹主动脉右侧上行，经肝的腔静脉沟，穿膈的腔静脉孔至胸腔，注入右心房。 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91141" name="Picture 5" descr="9-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1" y="1123951"/>
            <a:ext cx="5848349" cy="5054600"/>
          </a:xfrm>
          <a:prstGeom prst="rect">
            <a:avLst/>
          </a:prstGeom>
          <a:noFill/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Rectangle 3"/>
          <p:cNvSpPr>
            <a:spLocks noChangeArrowheads="1"/>
          </p:cNvSpPr>
          <p:nvPr/>
        </p:nvSpPr>
        <p:spPr bwMode="auto">
          <a:xfrm>
            <a:off x="1102785" y="1315453"/>
            <a:ext cx="3692671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髂外静脉和下肢的静脉 </a:t>
            </a:r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1390651" y="1969787"/>
            <a:ext cx="2766136" cy="1165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⑴骼外静脉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IE" sz="2400" b="1" dirty="0">
                <a:solidFill>
                  <a:srgbClr val="000000"/>
                </a:solidFill>
                <a:latin typeface="+mn-ea"/>
              </a:rPr>
              <a:t>    与髂外动脉伴行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92165" name="Rectangle 5"/>
          <p:cNvSpPr>
            <a:spLocks noChangeArrowheads="1"/>
          </p:cNvSpPr>
          <p:nvPr/>
        </p:nvSpPr>
        <p:spPr bwMode="auto">
          <a:xfrm>
            <a:off x="1295400" y="3047454"/>
            <a:ext cx="3165284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⑵下肢的静脉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IE" sz="2400" b="1" dirty="0">
                <a:solidFill>
                  <a:srgbClr val="000000"/>
                </a:solidFill>
                <a:latin typeface="+mn-ea"/>
              </a:rPr>
              <a:t>     分为浅、深两种。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IE" sz="2400" b="1" dirty="0">
                <a:solidFill>
                  <a:srgbClr val="000000"/>
                </a:solidFill>
                <a:latin typeface="+mn-ea"/>
              </a:rPr>
              <a:t>     均有丰富的静脉瓣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92166" name="Picture 6" descr="9-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1" y="1123951"/>
            <a:ext cx="5848349" cy="5054600"/>
          </a:xfrm>
          <a:prstGeom prst="rect">
            <a:avLst/>
          </a:prstGeom>
          <a:noFill/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Text Box 4"/>
          <p:cNvSpPr txBox="1">
            <a:spLocks noChangeArrowheads="1"/>
          </p:cNvSpPr>
          <p:nvPr/>
        </p:nvSpPr>
        <p:spPr bwMode="auto">
          <a:xfrm>
            <a:off x="1136652" y="1155701"/>
            <a:ext cx="3357033" cy="492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下肢的深静脉</a:t>
            </a:r>
          </a:p>
        </p:txBody>
      </p:sp>
      <p:sp>
        <p:nvSpPr>
          <p:cNvPr id="93188" name="Text Box 20"/>
          <p:cNvSpPr txBox="1">
            <a:spLocks noChangeArrowheads="1"/>
          </p:cNvSpPr>
          <p:nvPr/>
        </p:nvSpPr>
        <p:spPr bwMode="auto">
          <a:xfrm>
            <a:off x="1007533" y="1797051"/>
            <a:ext cx="5954184" cy="3008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与下肢的同名动脉相伴行。汇集成股静脉，收集同名动脉分部区域的血液。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股静脉在腹股沟韧带下方位于股动脉内侧，位置较恒定，临床儿科常选作穿刺部位。</a:t>
            </a:r>
            <a:endParaRPr lang="en-US" altLang="zh-CN" sz="2400" b="1" dirty="0">
              <a:solidFill>
                <a:srgbClr val="000000"/>
              </a:solidFill>
              <a:latin typeface="宋体" charset="-122"/>
            </a:endParaRPr>
          </a:p>
        </p:txBody>
      </p:sp>
      <p:pic>
        <p:nvPicPr>
          <p:cNvPr id="93189" name="Picture 5" descr="9-5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52217" y="1123951"/>
            <a:ext cx="4900083" cy="4203700"/>
          </a:xfrm>
          <a:prstGeom prst="rect">
            <a:avLst/>
          </a:prstGeom>
          <a:noFill/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1488018" y="1316567"/>
            <a:ext cx="3357033" cy="492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下肢的浅静脉</a:t>
            </a:r>
          </a:p>
        </p:txBody>
      </p:sp>
      <p:sp>
        <p:nvSpPr>
          <p:cNvPr id="94213" name="Text Box 2"/>
          <p:cNvSpPr txBox="1">
            <a:spLocks noChangeArrowheads="1"/>
          </p:cNvSpPr>
          <p:nvPr/>
        </p:nvSpPr>
        <p:spPr bwMode="auto">
          <a:xfrm>
            <a:off x="1390651" y="1989667"/>
            <a:ext cx="5384800" cy="3008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223603" algn="l"/>
              </a:tabLst>
            </a:pPr>
            <a:r>
              <a:rPr lang="zh-CN" altLang="en-IE" sz="2400" b="1" dirty="0">
                <a:solidFill>
                  <a:srgbClr val="000000"/>
                </a:solidFill>
                <a:latin typeface="宋体" charset="-122"/>
              </a:rPr>
              <a:t>大隐静脉</a:t>
            </a:r>
          </a:p>
          <a:p>
            <a:pPr>
              <a:lnSpc>
                <a:spcPct val="150000"/>
              </a:lnSpc>
              <a:spcBef>
                <a:spcPct val="50000"/>
              </a:spcBef>
              <a:tabLst>
                <a:tab pos="3223603" algn="l"/>
              </a:tabLst>
            </a:pPr>
            <a:r>
              <a:rPr lang="zh-CN" altLang="en-IE" sz="2400" b="1" dirty="0">
                <a:solidFill>
                  <a:srgbClr val="000000"/>
                </a:solidFill>
                <a:latin typeface="宋体" charset="-122"/>
              </a:rPr>
              <a:t>为人体最长的浅静脉。起自足背静脉弓的内侧，经内踝前方，沿小腿、膝关节和大腿内侧上行，穿大腿深筋膜注入股静脉。</a:t>
            </a:r>
            <a:endParaRPr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pic>
        <p:nvPicPr>
          <p:cNvPr id="94214" name="Picture 4" descr="大隐静脉4"/>
          <p:cNvPicPr>
            <a:picLocks noChangeAspect="1" noChangeArrowheads="1"/>
          </p:cNvPicPr>
          <p:nvPr/>
        </p:nvPicPr>
        <p:blipFill>
          <a:blip r:embed="rId2" cstate="print">
            <a:lum bright="-6000" contrast="36000"/>
          </a:blip>
          <a:srcRect/>
          <a:stretch>
            <a:fillRect/>
          </a:stretch>
        </p:blipFill>
        <p:spPr bwMode="auto">
          <a:xfrm>
            <a:off x="7344833" y="836084"/>
            <a:ext cx="1365251" cy="530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4215" name="Picture 5" descr="大隐静脉3"/>
          <p:cNvPicPr>
            <a:picLocks noChangeAspect="1" noChangeArrowheads="1"/>
          </p:cNvPicPr>
          <p:nvPr/>
        </p:nvPicPr>
        <p:blipFill>
          <a:blip r:embed="rId3" cstate="print">
            <a:lum bright="-12000" contrast="18000"/>
          </a:blip>
          <a:srcRect/>
          <a:stretch>
            <a:fillRect/>
          </a:stretch>
        </p:blipFill>
        <p:spPr bwMode="auto">
          <a:xfrm>
            <a:off x="8976784" y="836084"/>
            <a:ext cx="2292349" cy="5281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Text Box 2"/>
          <p:cNvSpPr txBox="1">
            <a:spLocks noChangeArrowheads="1"/>
          </p:cNvSpPr>
          <p:nvPr/>
        </p:nvSpPr>
        <p:spPr bwMode="auto">
          <a:xfrm>
            <a:off x="1200151" y="2948517"/>
            <a:ext cx="5080000" cy="1715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  <a:latin typeface="宋体" charset="-122"/>
              </a:rPr>
              <a:t>起自足背静脉弓的外侧，经外踝后方，沿小腿后面上行至腘窝处，穿深筋膜注入腘静脉。 </a:t>
            </a:r>
            <a:endParaRPr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95236" name="Text Box 3"/>
          <p:cNvSpPr txBox="1">
            <a:spLocks noChangeArrowheads="1"/>
          </p:cNvSpPr>
          <p:nvPr/>
        </p:nvSpPr>
        <p:spPr bwMode="auto">
          <a:xfrm>
            <a:off x="814917" y="2180167"/>
            <a:ext cx="2641600" cy="492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  <a:latin typeface="宋体" charset="-122"/>
              </a:rPr>
              <a:t>小隐静脉</a:t>
            </a:r>
            <a:endParaRPr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pic>
        <p:nvPicPr>
          <p:cNvPr id="95237" name="Picture 4" descr="小隐静脉"/>
          <p:cNvPicPr>
            <a:picLocks noChangeAspect="1" noChangeArrowheads="1"/>
          </p:cNvPicPr>
          <p:nvPr/>
        </p:nvPicPr>
        <p:blipFill>
          <a:blip r:embed="rId2" cstate="print">
            <a:lum bright="-12000" contrast="36000"/>
          </a:blip>
          <a:srcRect/>
          <a:stretch>
            <a:fillRect/>
          </a:stretch>
        </p:blipFill>
        <p:spPr bwMode="auto">
          <a:xfrm>
            <a:off x="7632701" y="933452"/>
            <a:ext cx="1640417" cy="5617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3"/>
          <p:cNvSpPr>
            <a:spLocks noChangeArrowheads="1"/>
          </p:cNvSpPr>
          <p:nvPr/>
        </p:nvSpPr>
        <p:spPr bwMode="auto">
          <a:xfrm>
            <a:off x="827617" y="1419598"/>
            <a:ext cx="2153789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盆部的静脉 </a:t>
            </a:r>
          </a:p>
        </p:txBody>
      </p:sp>
      <p:sp>
        <p:nvSpPr>
          <p:cNvPr id="96260" name="Text Box 2"/>
          <p:cNvSpPr txBox="1">
            <a:spLocks noChangeArrowheads="1"/>
          </p:cNvSpPr>
          <p:nvPr/>
        </p:nvSpPr>
        <p:spPr bwMode="auto">
          <a:xfrm>
            <a:off x="624417" y="2171701"/>
            <a:ext cx="5080000" cy="17191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</a:rPr>
              <a:t>与髂内动脉伴行，其属支收集各同名动脉分布区域（盆腔脏器及盆壁）回流的血液。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96261" name="Text Box 7"/>
          <p:cNvSpPr txBox="1">
            <a:spLocks noChangeArrowheads="1"/>
          </p:cNvSpPr>
          <p:nvPr/>
        </p:nvSpPr>
        <p:spPr bwMode="auto">
          <a:xfrm>
            <a:off x="668867" y="4150785"/>
            <a:ext cx="5566833" cy="245784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</a:rPr>
              <a:t>盆腔内静脉的特点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</a:rPr>
              <a:t>在脏器的周围或壁内形成广泛的静脉丛，如膀胱静脉丛、子宫静脉丛、直肠静脉丛等。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pic>
        <p:nvPicPr>
          <p:cNvPr id="96262" name="Picture 6" descr="盆腔血管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/>
          <a:stretch>
            <a:fillRect/>
          </a:stretch>
        </p:blipFill>
        <p:spPr bwMode="auto">
          <a:xfrm>
            <a:off x="6864351" y="1028701"/>
            <a:ext cx="4252383" cy="5202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3"/>
          <p:cNvSpPr>
            <a:spLocks noChangeArrowheads="1"/>
          </p:cNvSpPr>
          <p:nvPr/>
        </p:nvSpPr>
        <p:spPr bwMode="auto">
          <a:xfrm>
            <a:off x="889000" y="1157131"/>
            <a:ext cx="2153789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腹部的静脉 </a:t>
            </a:r>
          </a:p>
        </p:txBody>
      </p:sp>
      <p:sp>
        <p:nvSpPr>
          <p:cNvPr id="97284" name="Rectangle 4"/>
          <p:cNvSpPr>
            <a:spLocks noChangeArrowheads="1"/>
          </p:cNvSpPr>
          <p:nvPr/>
        </p:nvSpPr>
        <p:spPr bwMode="auto">
          <a:xfrm>
            <a:off x="1200151" y="2101165"/>
            <a:ext cx="116954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⑴壁支</a:t>
            </a:r>
          </a:p>
        </p:txBody>
      </p:sp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2506134" y="1718733"/>
            <a:ext cx="1974252" cy="1304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对膈下静脉</a:t>
            </a:r>
          </a:p>
          <a:p>
            <a:pPr>
              <a:lnSpc>
                <a:spcPct val="16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对腰静脉</a:t>
            </a:r>
          </a:p>
        </p:txBody>
      </p:sp>
      <p:sp>
        <p:nvSpPr>
          <p:cNvPr id="97286" name="AutoShape 6"/>
          <p:cNvSpPr>
            <a:spLocks/>
          </p:cNvSpPr>
          <p:nvPr/>
        </p:nvSpPr>
        <p:spPr bwMode="auto">
          <a:xfrm>
            <a:off x="2446867" y="1989667"/>
            <a:ext cx="97367" cy="863600"/>
          </a:xfrm>
          <a:prstGeom prst="leftBrace">
            <a:avLst>
              <a:gd name="adj1" fmla="val 73913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97287" name="Rectangle 7"/>
          <p:cNvSpPr>
            <a:spLocks noChangeArrowheads="1"/>
          </p:cNvSpPr>
          <p:nvPr/>
        </p:nvSpPr>
        <p:spPr bwMode="auto">
          <a:xfrm>
            <a:off x="1200151" y="3927849"/>
            <a:ext cx="116954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⑵脏支</a:t>
            </a:r>
          </a:p>
        </p:txBody>
      </p:sp>
      <p:sp>
        <p:nvSpPr>
          <p:cNvPr id="97288" name="Rectangle 8"/>
          <p:cNvSpPr>
            <a:spLocks noChangeArrowheads="1"/>
          </p:cNvSpPr>
          <p:nvPr/>
        </p:nvSpPr>
        <p:spPr bwMode="auto">
          <a:xfrm>
            <a:off x="2544234" y="3071023"/>
            <a:ext cx="1996694" cy="2273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l)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肾上腺静脉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肾静脉 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睾丸静脉 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4)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肝静脉 </a:t>
            </a:r>
          </a:p>
        </p:txBody>
      </p:sp>
      <p:sp>
        <p:nvSpPr>
          <p:cNvPr id="97289" name="AutoShape 9"/>
          <p:cNvSpPr>
            <a:spLocks/>
          </p:cNvSpPr>
          <p:nvPr/>
        </p:nvSpPr>
        <p:spPr bwMode="auto">
          <a:xfrm>
            <a:off x="2446868" y="3429001"/>
            <a:ext cx="192617" cy="1536700"/>
          </a:xfrm>
          <a:prstGeom prst="leftBrace">
            <a:avLst>
              <a:gd name="adj1" fmla="val 66483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 sz="2400">
              <a:latin typeface="+mn-ea"/>
            </a:endParaRPr>
          </a:p>
        </p:txBody>
      </p:sp>
      <p:pic>
        <p:nvPicPr>
          <p:cNvPr id="97290" name="Picture 10" descr="9-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3384" y="1221317"/>
            <a:ext cx="5848349" cy="5054600"/>
          </a:xfrm>
          <a:prstGeom prst="rect">
            <a:avLst/>
          </a:prstGeom>
          <a:noFill/>
        </p:spPr>
      </p:pic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1257301" y="1203698"/>
            <a:ext cx="1940590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⑶肝门静脉 </a:t>
            </a:r>
          </a:p>
        </p:txBody>
      </p:sp>
      <p:pic>
        <p:nvPicPr>
          <p:cNvPr id="98308" name="Picture 4" descr="9-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6967" y="1411818"/>
            <a:ext cx="4806951" cy="4235449"/>
          </a:xfrm>
          <a:prstGeom prst="rect">
            <a:avLst/>
          </a:prstGeom>
          <a:noFill/>
        </p:spPr>
      </p:pic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1871134" y="1692217"/>
            <a:ext cx="4512733" cy="5035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+mn-ea"/>
              </a:rPr>
              <a:t>1)</a:t>
            </a: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肝门静脉的属支</a:t>
            </a: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    ①肠系膜上静脉</a:t>
            </a: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    ②脾静脉</a:t>
            </a: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    ③肠系膜下静脉</a:t>
            </a:r>
            <a:endParaRPr lang="en-US" altLang="zh-CN" sz="27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    ④胃左静脉</a:t>
            </a: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    ⑤胃右静脉</a:t>
            </a: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    ⑥胆囊静脉</a:t>
            </a:r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    ⑦附脐静脉</a:t>
            </a: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ChangeArrowheads="1"/>
          </p:cNvSpPr>
          <p:nvPr/>
        </p:nvSpPr>
        <p:spPr bwMode="auto">
          <a:xfrm>
            <a:off x="994834" y="1286249"/>
            <a:ext cx="557139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肝门静脉与上、下腔静脉的吻合途径 </a:t>
            </a:r>
          </a:p>
        </p:txBody>
      </p:sp>
      <p:sp>
        <p:nvSpPr>
          <p:cNvPr id="100356" name="灯片编号占位符 3"/>
          <p:cNvSpPr txBox="1">
            <a:spLocks noGrp="1"/>
          </p:cNvSpPr>
          <p:nvPr/>
        </p:nvSpPr>
        <p:spPr bwMode="auto">
          <a:xfrm>
            <a:off x="8737600" y="8326967"/>
            <a:ext cx="28448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/>
          <a:lstStyle/>
          <a:p>
            <a:pPr algn="r"/>
            <a:fld id="{FEF29022-5105-4505-AA74-5A263B287969}" type="slidenum">
              <a:rPr lang="en-US" altLang="zh-CN" sz="2700" b="1">
                <a:solidFill>
                  <a:srgbClr val="000000"/>
                </a:solidFill>
                <a:latin typeface="宋体" charset="-122"/>
              </a:rPr>
              <a:pPr algn="r"/>
              <a:t>58</a:t>
            </a:fld>
            <a:endParaRPr lang="en-US" altLang="zh-CN" sz="2700" b="1" dirty="0">
              <a:solidFill>
                <a:srgbClr val="000000"/>
              </a:solidFill>
              <a:latin typeface="宋体" charset="-122"/>
            </a:endParaRPr>
          </a:p>
        </p:txBody>
      </p:sp>
      <p:pic>
        <p:nvPicPr>
          <p:cNvPr id="100357" name="Picture 3" descr="门腔静脉吻合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5033" y="1820333"/>
            <a:ext cx="2567517" cy="503766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100360" name="Text Box 6"/>
          <p:cNvSpPr txBox="1">
            <a:spLocks noChangeArrowheads="1"/>
          </p:cNvSpPr>
          <p:nvPr/>
        </p:nvSpPr>
        <p:spPr bwMode="auto">
          <a:xfrm>
            <a:off x="8208433" y="1604434"/>
            <a:ext cx="3149600" cy="8617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  <a:latin typeface="宋体" charset="-122"/>
              </a:rPr>
              <a:t>肝门静脉系与上腔静脉系的吻合</a:t>
            </a:r>
            <a:endParaRPr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00362" name="Text Box 8"/>
          <p:cNvSpPr txBox="1">
            <a:spLocks noChangeArrowheads="1"/>
          </p:cNvSpPr>
          <p:nvPr/>
        </p:nvSpPr>
        <p:spPr bwMode="auto">
          <a:xfrm>
            <a:off x="8401051" y="4389967"/>
            <a:ext cx="3149600" cy="8617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  <a:latin typeface="宋体" charset="-122"/>
              </a:rPr>
              <a:t>肝门静脉系与下腔静脉系的吻合</a:t>
            </a:r>
            <a:endParaRPr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00363" name="Text Box 9"/>
          <p:cNvSpPr txBox="1">
            <a:spLocks noChangeArrowheads="1"/>
          </p:cNvSpPr>
          <p:nvPr/>
        </p:nvSpPr>
        <p:spPr bwMode="auto">
          <a:xfrm>
            <a:off x="1390651" y="3716867"/>
            <a:ext cx="3149600" cy="8617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IE" sz="2400" b="1" dirty="0">
                <a:solidFill>
                  <a:srgbClr val="000000"/>
                </a:solidFill>
                <a:latin typeface="宋体" charset="-122"/>
              </a:rPr>
              <a:t>肝门静脉系与上腔、下腔静脉系的吻合</a:t>
            </a:r>
            <a:endParaRPr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00364" name="Oval 12"/>
          <p:cNvSpPr>
            <a:spLocks noChangeArrowheads="1"/>
          </p:cNvSpPr>
          <p:nvPr/>
        </p:nvSpPr>
        <p:spPr bwMode="auto">
          <a:xfrm>
            <a:off x="5327651" y="3909484"/>
            <a:ext cx="508000" cy="914400"/>
          </a:xfrm>
          <a:prstGeom prst="ellipse">
            <a:avLst/>
          </a:prstGeom>
          <a:noFill/>
          <a:ln w="57150">
            <a:solidFill>
              <a:srgbClr val="00FF00"/>
            </a:solidFill>
            <a:prstDash val="sysDot"/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00365" name="Oval 13"/>
          <p:cNvSpPr>
            <a:spLocks noChangeArrowheads="1"/>
          </p:cNvSpPr>
          <p:nvPr/>
        </p:nvSpPr>
        <p:spPr bwMode="auto">
          <a:xfrm>
            <a:off x="6197600" y="2235200"/>
            <a:ext cx="508000" cy="1219200"/>
          </a:xfrm>
          <a:prstGeom prst="ellipse">
            <a:avLst/>
          </a:prstGeom>
          <a:noFill/>
          <a:ln w="57150" algn="ctr">
            <a:solidFill>
              <a:srgbClr val="00FF00"/>
            </a:solidFill>
            <a:prstDash val="sysDot"/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00366" name="Oval 14"/>
          <p:cNvSpPr>
            <a:spLocks noChangeArrowheads="1"/>
          </p:cNvSpPr>
          <p:nvPr/>
        </p:nvSpPr>
        <p:spPr bwMode="auto">
          <a:xfrm>
            <a:off x="6096000" y="5740400"/>
            <a:ext cx="508000" cy="1117600"/>
          </a:xfrm>
          <a:prstGeom prst="ellipse">
            <a:avLst/>
          </a:prstGeom>
          <a:noFill/>
          <a:ln w="57150" algn="ctr">
            <a:solidFill>
              <a:srgbClr val="00FF00"/>
            </a:solidFill>
            <a:prstDash val="sysDot"/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00367" name="Line 15"/>
          <p:cNvSpPr>
            <a:spLocks noChangeShapeType="1"/>
          </p:cNvSpPr>
          <p:nvPr/>
        </p:nvSpPr>
        <p:spPr bwMode="auto">
          <a:xfrm>
            <a:off x="4559300" y="4292600"/>
            <a:ext cx="711200" cy="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triangle" w="med" len="med"/>
          </a:ln>
          <a:effectLst/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100368" name="Line 16"/>
          <p:cNvSpPr>
            <a:spLocks noChangeShapeType="1"/>
          </p:cNvSpPr>
          <p:nvPr/>
        </p:nvSpPr>
        <p:spPr bwMode="auto">
          <a:xfrm flipH="1">
            <a:off x="6769100" y="2277533"/>
            <a:ext cx="1524000" cy="4064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triangle" w="med" len="med"/>
          </a:ln>
          <a:effectLst/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100369" name="Line 17"/>
          <p:cNvSpPr>
            <a:spLocks noChangeShapeType="1"/>
          </p:cNvSpPr>
          <p:nvPr/>
        </p:nvSpPr>
        <p:spPr bwMode="auto">
          <a:xfrm flipH="1">
            <a:off x="6576484" y="4965701"/>
            <a:ext cx="1919816" cy="1426633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triangle" w="med" len="med"/>
          </a:ln>
          <a:effectLst/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02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40017" y="3448844"/>
            <a:ext cx="2646878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淋巴系统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pic>
        <p:nvPicPr>
          <p:cNvPr id="65540" name="Picture 4" descr="血液循环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4833" y="1123951"/>
            <a:ext cx="2525184" cy="546311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65541" name="矩形 6"/>
          <p:cNvSpPr>
            <a:spLocks noChangeArrowheads="1"/>
          </p:cNvSpPr>
          <p:nvPr/>
        </p:nvSpPr>
        <p:spPr bwMode="auto">
          <a:xfrm>
            <a:off x="975785" y="1460501"/>
            <a:ext cx="3263900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血液循环的途径</a:t>
            </a:r>
          </a:p>
        </p:txBody>
      </p:sp>
      <p:sp>
        <p:nvSpPr>
          <p:cNvPr id="65542" name="矩形 7"/>
          <p:cNvSpPr>
            <a:spLocks noChangeArrowheads="1"/>
          </p:cNvSpPr>
          <p:nvPr/>
        </p:nvSpPr>
        <p:spPr bwMode="auto">
          <a:xfrm>
            <a:off x="1007533" y="2565401"/>
            <a:ext cx="6096000" cy="2823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血液循环：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 血液由心室射出，经动脉、毛细血管、静脉返回心房，这种周而复始的循环流动</a:t>
            </a: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rgbClr val="000000"/>
              </a:solidFill>
              <a:latin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分为体循环和肺循环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Text Box 7"/>
          <p:cNvSpPr txBox="1">
            <a:spLocks noChangeArrowheads="1"/>
          </p:cNvSpPr>
          <p:nvPr/>
        </p:nvSpPr>
        <p:spPr bwMode="auto">
          <a:xfrm>
            <a:off x="1612900" y="2885018"/>
            <a:ext cx="1727200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r>
              <a:rPr kumimoji="1" lang="zh-CN" altLang="en-US" sz="2700" b="1" dirty="0">
                <a:solidFill>
                  <a:srgbClr val="000000"/>
                </a:solidFill>
                <a:latin typeface="宋体" charset="-122"/>
              </a:rPr>
              <a:t>组成</a:t>
            </a:r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2734734" y="2277534"/>
            <a:ext cx="2783417" cy="1600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淋巴管道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淋巴器官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淋巴组织</a:t>
            </a:r>
          </a:p>
        </p:txBody>
      </p:sp>
      <p:sp>
        <p:nvSpPr>
          <p:cNvPr id="101381" name="AutoShape 5"/>
          <p:cNvSpPr>
            <a:spLocks/>
          </p:cNvSpPr>
          <p:nvPr/>
        </p:nvSpPr>
        <p:spPr bwMode="auto">
          <a:xfrm>
            <a:off x="2639485" y="2468035"/>
            <a:ext cx="154515" cy="1380066"/>
          </a:xfrm>
          <a:prstGeom prst="leftBrace">
            <a:avLst>
              <a:gd name="adj1" fmla="val 139674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  <p:pic>
        <p:nvPicPr>
          <p:cNvPr id="101382" name="Picture 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2884" y="846667"/>
            <a:ext cx="5890683" cy="6011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淋巴系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7" name="Text Box 7"/>
          <p:cNvSpPr txBox="1">
            <a:spLocks noChangeArrowheads="1"/>
          </p:cNvSpPr>
          <p:nvPr/>
        </p:nvSpPr>
        <p:spPr bwMode="auto">
          <a:xfrm>
            <a:off x="624417" y="1308100"/>
            <a:ext cx="6527800" cy="1286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一、淋巴管道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       </a:t>
            </a:r>
          </a:p>
        </p:txBody>
      </p:sp>
      <p:sp>
        <p:nvSpPr>
          <p:cNvPr id="102408" name="Text Box 8"/>
          <p:cNvSpPr txBox="1">
            <a:spLocks noChangeArrowheads="1"/>
          </p:cNvSpPr>
          <p:nvPr/>
        </p:nvSpPr>
        <p:spPr bwMode="auto">
          <a:xfrm>
            <a:off x="2639485" y="2565401"/>
            <a:ext cx="2017183" cy="2154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毛细淋巴管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淋巴管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淋巴干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淋巴导管</a:t>
            </a:r>
          </a:p>
        </p:txBody>
      </p:sp>
      <p:sp>
        <p:nvSpPr>
          <p:cNvPr id="102409" name="Text Box 9"/>
          <p:cNvSpPr txBox="1">
            <a:spLocks noChangeArrowheads="1"/>
          </p:cNvSpPr>
          <p:nvPr/>
        </p:nvSpPr>
        <p:spPr bwMode="auto">
          <a:xfrm>
            <a:off x="1384300" y="3365501"/>
            <a:ext cx="124671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组成</a:t>
            </a:r>
          </a:p>
        </p:txBody>
      </p:sp>
      <p:sp>
        <p:nvSpPr>
          <p:cNvPr id="102410" name="AutoShape 10"/>
          <p:cNvSpPr>
            <a:spLocks/>
          </p:cNvSpPr>
          <p:nvPr/>
        </p:nvSpPr>
        <p:spPr bwMode="auto">
          <a:xfrm>
            <a:off x="2459567" y="2654300"/>
            <a:ext cx="97367" cy="2017184"/>
          </a:xfrm>
          <a:prstGeom prst="leftBrace">
            <a:avLst>
              <a:gd name="adj1" fmla="val 172645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 sz="2400"/>
          </a:p>
        </p:txBody>
      </p:sp>
      <p:pic>
        <p:nvPicPr>
          <p:cNvPr id="102411" name="Picture 10" descr="3a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9601" y="810685"/>
            <a:ext cx="3340100" cy="604731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淋巴系统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Rectangle 3"/>
          <p:cNvSpPr>
            <a:spLocks noChangeArrowheads="1"/>
          </p:cNvSpPr>
          <p:nvPr/>
        </p:nvSpPr>
        <p:spPr bwMode="auto">
          <a:xfrm>
            <a:off x="1007534" y="991923"/>
            <a:ext cx="10176933" cy="2355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毛细淋巴管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是淋巴管道的起始部分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通透性比毛细血管大。组织中的蛋白质、细菌、异物、癌细胞等，则较易进入毛细淋巴管</a:t>
            </a:r>
            <a:r>
              <a:rPr lang="zh-CN" altLang="en-US" sz="2800" dirty="0">
                <a:latin typeface="+mn-ea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</a:t>
            </a:r>
          </a:p>
        </p:txBody>
      </p:sp>
      <p:pic>
        <p:nvPicPr>
          <p:cNvPr id="103428" name="Picture 4" descr="9-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6868" y="3333751"/>
            <a:ext cx="6644217" cy="2901949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淋巴系统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Rectangle 3"/>
          <p:cNvSpPr>
            <a:spLocks noChangeArrowheads="1"/>
          </p:cNvSpPr>
          <p:nvPr/>
        </p:nvSpPr>
        <p:spPr bwMode="auto">
          <a:xfrm>
            <a:off x="1007534" y="1410702"/>
            <a:ext cx="1809144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二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淋巴管 </a:t>
            </a:r>
          </a:p>
        </p:txBody>
      </p:sp>
      <p:sp>
        <p:nvSpPr>
          <p:cNvPr id="104452" name="Rectangle 5"/>
          <p:cNvSpPr>
            <a:spLocks noChangeArrowheads="1"/>
          </p:cNvSpPr>
          <p:nvPr/>
        </p:nvSpPr>
        <p:spPr bwMode="auto">
          <a:xfrm>
            <a:off x="1007533" y="2468033"/>
            <a:ext cx="5952067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分浅、深两种 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浅淋巴管：与浅静脉伴行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深淋巴管：与深部血管伴行</a:t>
            </a:r>
          </a:p>
        </p:txBody>
      </p:sp>
      <p:pic>
        <p:nvPicPr>
          <p:cNvPr id="569355" name="Picture 11"/>
          <p:cNvPicPr>
            <a:picLocks noChangeAspect="1" noChangeArrowheads="1"/>
          </p:cNvPicPr>
          <p:nvPr/>
        </p:nvPicPr>
        <p:blipFill>
          <a:blip r:embed="rId2" cstate="print"/>
          <a:srcRect l="20313" t="9375" r="53125" b="40625"/>
          <a:stretch>
            <a:fillRect/>
          </a:stretch>
        </p:blipFill>
        <p:spPr bwMode="auto">
          <a:xfrm>
            <a:off x="7056967" y="836085"/>
            <a:ext cx="4265084" cy="602191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淋巴系统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9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Rectangle 3"/>
          <p:cNvSpPr>
            <a:spLocks noChangeArrowheads="1"/>
          </p:cNvSpPr>
          <p:nvPr/>
        </p:nvSpPr>
        <p:spPr bwMode="auto">
          <a:xfrm>
            <a:off x="1007534" y="1023982"/>
            <a:ext cx="2155392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(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三</a:t>
            </a: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)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淋巴干 </a:t>
            </a:r>
          </a:p>
        </p:txBody>
      </p:sp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814917" y="1797052"/>
            <a:ext cx="4826000" cy="461659"/>
            <a:chOff x="237" y="709"/>
            <a:chExt cx="2280" cy="203"/>
          </a:xfrm>
        </p:grpSpPr>
        <p:sp>
          <p:nvSpPr>
            <p:cNvPr id="105478" name="Text Box 3"/>
            <p:cNvSpPr txBox="1">
              <a:spLocks noChangeArrowheads="1"/>
            </p:cNvSpPr>
            <p:nvPr/>
          </p:nvSpPr>
          <p:spPr bwMode="auto">
            <a:xfrm>
              <a:off x="237" y="709"/>
              <a:ext cx="1296" cy="203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000000"/>
                  </a:solidFill>
                  <a:latin typeface="宋体" charset="-122"/>
                </a:rPr>
                <a:t>左、右颈干</a:t>
              </a:r>
            </a:p>
          </p:txBody>
        </p:sp>
        <p:sp>
          <p:nvSpPr>
            <p:cNvPr id="105479" name="Text Box 9"/>
            <p:cNvSpPr txBox="1">
              <a:spLocks noChangeArrowheads="1"/>
            </p:cNvSpPr>
            <p:nvPr/>
          </p:nvSpPr>
          <p:spPr bwMode="auto">
            <a:xfrm>
              <a:off x="1387" y="709"/>
              <a:ext cx="1130" cy="203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000000"/>
                  </a:solidFill>
                  <a:latin typeface="宋体" charset="-122"/>
                </a:rPr>
                <a:t>头颈部</a:t>
              </a:r>
            </a:p>
          </p:txBody>
        </p:sp>
      </p:grpSp>
      <p:grpSp>
        <p:nvGrpSpPr>
          <p:cNvPr id="3" name="Group 51"/>
          <p:cNvGrpSpPr>
            <a:grpSpLocks/>
          </p:cNvGrpSpPr>
          <p:nvPr/>
        </p:nvGrpSpPr>
        <p:grpSpPr bwMode="auto">
          <a:xfrm>
            <a:off x="785284" y="2455334"/>
            <a:ext cx="4927600" cy="1016592"/>
            <a:chOff x="189" y="1207"/>
            <a:chExt cx="2328" cy="448"/>
          </a:xfrm>
        </p:grpSpPr>
        <p:sp>
          <p:nvSpPr>
            <p:cNvPr id="105482" name="Text Box 4"/>
            <p:cNvSpPr txBox="1">
              <a:spLocks noChangeArrowheads="1"/>
            </p:cNvSpPr>
            <p:nvPr/>
          </p:nvSpPr>
          <p:spPr bwMode="auto">
            <a:xfrm>
              <a:off x="189" y="1334"/>
              <a:ext cx="1829" cy="203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000000"/>
                  </a:solidFill>
                  <a:latin typeface="宋体" charset="-122"/>
                </a:rPr>
                <a:t>左、右锁骨下干</a:t>
              </a:r>
            </a:p>
          </p:txBody>
        </p:sp>
        <p:sp>
          <p:nvSpPr>
            <p:cNvPr id="105483" name="Text Box 10"/>
            <p:cNvSpPr txBox="1">
              <a:spLocks noChangeArrowheads="1"/>
            </p:cNvSpPr>
            <p:nvPr/>
          </p:nvSpPr>
          <p:spPr bwMode="auto">
            <a:xfrm>
              <a:off x="1701" y="1207"/>
              <a:ext cx="816" cy="448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000000"/>
                  </a:solidFill>
                  <a:latin typeface="宋体" charset="-122"/>
                </a:rPr>
                <a:t>上肢</a:t>
              </a:r>
            </a:p>
            <a:p>
              <a:pPr eaLnBrk="0" hangingPunct="0"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000000"/>
                  </a:solidFill>
                  <a:latin typeface="宋体" charset="-122"/>
                </a:rPr>
                <a:t>部分胸壁</a:t>
              </a:r>
            </a:p>
          </p:txBody>
        </p:sp>
      </p:grpSp>
      <p:grpSp>
        <p:nvGrpSpPr>
          <p:cNvPr id="4" name="Group 53"/>
          <p:cNvGrpSpPr>
            <a:grpSpLocks/>
          </p:cNvGrpSpPr>
          <p:nvPr/>
        </p:nvGrpSpPr>
        <p:grpSpPr bwMode="auto">
          <a:xfrm>
            <a:off x="827617" y="4842938"/>
            <a:ext cx="5077883" cy="461661"/>
            <a:chOff x="254" y="2704"/>
            <a:chExt cx="2399" cy="203"/>
          </a:xfrm>
        </p:grpSpPr>
        <p:sp>
          <p:nvSpPr>
            <p:cNvPr id="105486" name="Text Box 6"/>
            <p:cNvSpPr txBox="1">
              <a:spLocks noChangeArrowheads="1"/>
            </p:cNvSpPr>
            <p:nvPr/>
          </p:nvSpPr>
          <p:spPr bwMode="auto">
            <a:xfrm>
              <a:off x="254" y="2704"/>
              <a:ext cx="720" cy="203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000000"/>
                  </a:solidFill>
                  <a:latin typeface="宋体" charset="-122"/>
                </a:rPr>
                <a:t>肠干</a:t>
              </a:r>
            </a:p>
          </p:txBody>
        </p:sp>
        <p:sp>
          <p:nvSpPr>
            <p:cNvPr id="105487" name="Text Box 12"/>
            <p:cNvSpPr txBox="1">
              <a:spLocks noChangeArrowheads="1"/>
            </p:cNvSpPr>
            <p:nvPr/>
          </p:nvSpPr>
          <p:spPr bwMode="auto">
            <a:xfrm>
              <a:off x="930" y="2704"/>
              <a:ext cx="1723" cy="203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000000"/>
                  </a:solidFill>
                  <a:latin typeface="宋体" charset="-122"/>
                </a:rPr>
                <a:t>腹腔不成对脏器</a:t>
              </a:r>
            </a:p>
          </p:txBody>
        </p:sp>
      </p:grp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766234" y="5520265"/>
            <a:ext cx="6644217" cy="1016592"/>
            <a:chOff x="225" y="3294"/>
            <a:chExt cx="3139" cy="448"/>
          </a:xfrm>
        </p:grpSpPr>
        <p:sp>
          <p:nvSpPr>
            <p:cNvPr id="105490" name="Text Box 7"/>
            <p:cNvSpPr txBox="1">
              <a:spLocks noChangeArrowheads="1"/>
            </p:cNvSpPr>
            <p:nvPr/>
          </p:nvSpPr>
          <p:spPr bwMode="auto">
            <a:xfrm>
              <a:off x="225" y="3421"/>
              <a:ext cx="1248" cy="203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000000"/>
                  </a:solidFill>
                  <a:latin typeface="宋体" charset="-122"/>
                </a:rPr>
                <a:t>左、右腰干</a:t>
              </a:r>
            </a:p>
          </p:txBody>
        </p:sp>
        <p:sp>
          <p:nvSpPr>
            <p:cNvPr id="105492" name="Text Box 13"/>
            <p:cNvSpPr txBox="1">
              <a:spLocks noChangeArrowheads="1"/>
            </p:cNvSpPr>
            <p:nvPr/>
          </p:nvSpPr>
          <p:spPr bwMode="auto">
            <a:xfrm>
              <a:off x="1383" y="3294"/>
              <a:ext cx="1981" cy="448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000000"/>
                  </a:solidFill>
                  <a:latin typeface="宋体" charset="-122"/>
                </a:rPr>
                <a:t>下肢、盆部</a:t>
              </a:r>
            </a:p>
            <a:p>
              <a:pPr eaLnBrk="0" hangingPunct="0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000000"/>
                  </a:solidFill>
                  <a:latin typeface="宋体" charset="-122"/>
                </a:rPr>
                <a:t>腹腔成对器官、部分腹壁</a:t>
              </a:r>
            </a:p>
          </p:txBody>
        </p:sp>
      </p:grpSp>
      <p:grpSp>
        <p:nvGrpSpPr>
          <p:cNvPr id="6" name="Group 52"/>
          <p:cNvGrpSpPr>
            <a:grpSpLocks/>
          </p:cNvGrpSpPr>
          <p:nvPr/>
        </p:nvGrpSpPr>
        <p:grpSpPr bwMode="auto">
          <a:xfrm>
            <a:off x="785284" y="3619499"/>
            <a:ext cx="5890683" cy="1016592"/>
            <a:chOff x="234" y="1842"/>
            <a:chExt cx="2783" cy="448"/>
          </a:xfrm>
        </p:grpSpPr>
        <p:sp>
          <p:nvSpPr>
            <p:cNvPr id="105494" name="Text Box 5"/>
            <p:cNvSpPr txBox="1">
              <a:spLocks noChangeArrowheads="1"/>
            </p:cNvSpPr>
            <p:nvPr/>
          </p:nvSpPr>
          <p:spPr bwMode="auto">
            <a:xfrm>
              <a:off x="234" y="1979"/>
              <a:ext cx="2237" cy="203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000000"/>
                  </a:solidFill>
                  <a:latin typeface="宋体" charset="-122"/>
                </a:rPr>
                <a:t>左、右支气管纵隔干</a:t>
              </a:r>
            </a:p>
          </p:txBody>
        </p:sp>
        <p:sp>
          <p:nvSpPr>
            <p:cNvPr id="105496" name="Text Box 11"/>
            <p:cNvSpPr txBox="1">
              <a:spLocks noChangeArrowheads="1"/>
            </p:cNvSpPr>
            <p:nvPr/>
          </p:nvSpPr>
          <p:spPr bwMode="auto">
            <a:xfrm>
              <a:off x="2018" y="1842"/>
              <a:ext cx="999" cy="448"/>
            </a:xfrm>
            <a:prstGeom prst="rect">
              <a:avLst/>
            </a:prstGeom>
            <a:noFill/>
            <a:ln w="1587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000000"/>
                  </a:solidFill>
                  <a:latin typeface="宋体" charset="-122"/>
                </a:rPr>
                <a:t>胸腔脏器</a:t>
              </a:r>
            </a:p>
            <a:p>
              <a:pPr eaLnBrk="0" hangingPunct="0"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000000"/>
                  </a:solidFill>
                  <a:latin typeface="宋体" charset="-122"/>
                </a:rPr>
                <a:t>部分胸腹壁</a:t>
              </a:r>
            </a:p>
          </p:txBody>
        </p:sp>
      </p:grpSp>
      <p:sp>
        <p:nvSpPr>
          <p:cNvPr id="105497" name="AutoShape 47"/>
          <p:cNvSpPr>
            <a:spLocks/>
          </p:cNvSpPr>
          <p:nvPr/>
        </p:nvSpPr>
        <p:spPr bwMode="auto">
          <a:xfrm>
            <a:off x="3920067" y="2578100"/>
            <a:ext cx="105833" cy="825500"/>
          </a:xfrm>
          <a:prstGeom prst="leftBrace">
            <a:avLst>
              <a:gd name="adj1" fmla="val 80925"/>
              <a:gd name="adj2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 sz="240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05498" name="AutoShape 48"/>
          <p:cNvSpPr>
            <a:spLocks/>
          </p:cNvSpPr>
          <p:nvPr/>
        </p:nvSpPr>
        <p:spPr bwMode="auto">
          <a:xfrm>
            <a:off x="4470401" y="3710519"/>
            <a:ext cx="88900" cy="848782"/>
          </a:xfrm>
          <a:prstGeom prst="leftBrace">
            <a:avLst>
              <a:gd name="adj1" fmla="val 80925"/>
              <a:gd name="adj2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 sz="240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05499" name="AutoShape 49"/>
          <p:cNvSpPr>
            <a:spLocks/>
          </p:cNvSpPr>
          <p:nvPr/>
        </p:nvSpPr>
        <p:spPr bwMode="auto">
          <a:xfrm>
            <a:off x="3164418" y="5543551"/>
            <a:ext cx="95249" cy="924983"/>
          </a:xfrm>
          <a:prstGeom prst="leftBrace">
            <a:avLst>
              <a:gd name="adj1" fmla="val 80926"/>
              <a:gd name="adj2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 sz="240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05500" name="AutoShape 28"/>
          <p:cNvSpPr>
            <a:spLocks/>
          </p:cNvSpPr>
          <p:nvPr/>
        </p:nvSpPr>
        <p:spPr bwMode="auto">
          <a:xfrm>
            <a:off x="719667" y="1989667"/>
            <a:ext cx="95251" cy="4222751"/>
          </a:xfrm>
          <a:prstGeom prst="leftBrace">
            <a:avLst>
              <a:gd name="adj1" fmla="val 369442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 sz="2400"/>
          </a:p>
        </p:txBody>
      </p:sp>
      <p:pic>
        <p:nvPicPr>
          <p:cNvPr id="105501" name="Picture 29" descr="9-5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4351" y="836085"/>
            <a:ext cx="4724400" cy="6021916"/>
          </a:xfrm>
          <a:prstGeom prst="rect">
            <a:avLst/>
          </a:prstGeom>
          <a:noFill/>
        </p:spPr>
      </p:pic>
      <p:sp>
        <p:nvSpPr>
          <p:cNvPr id="29" name="标题 2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淋巴系统</a:t>
            </a:r>
            <a:endParaRPr lang="zh-CN" altLang="en-US" dirty="0"/>
          </a:p>
        </p:txBody>
      </p:sp>
      <p:sp>
        <p:nvSpPr>
          <p:cNvPr id="31" name="左箭头 30"/>
          <p:cNvSpPr/>
          <p:nvPr/>
        </p:nvSpPr>
        <p:spPr>
          <a:xfrm>
            <a:off x="2628900" y="1930400"/>
            <a:ext cx="469900" cy="2413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左箭头 31"/>
          <p:cNvSpPr/>
          <p:nvPr/>
        </p:nvSpPr>
        <p:spPr>
          <a:xfrm>
            <a:off x="3276600" y="2857500"/>
            <a:ext cx="469900" cy="2413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左箭头 32"/>
          <p:cNvSpPr/>
          <p:nvPr/>
        </p:nvSpPr>
        <p:spPr>
          <a:xfrm>
            <a:off x="3848100" y="4013200"/>
            <a:ext cx="469900" cy="2413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左箭头 33"/>
          <p:cNvSpPr/>
          <p:nvPr/>
        </p:nvSpPr>
        <p:spPr>
          <a:xfrm>
            <a:off x="1739900" y="4940300"/>
            <a:ext cx="469900" cy="2413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左箭头 34"/>
          <p:cNvSpPr/>
          <p:nvPr/>
        </p:nvSpPr>
        <p:spPr>
          <a:xfrm>
            <a:off x="2540000" y="5918200"/>
            <a:ext cx="469900" cy="2413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1200151" y="1447315"/>
            <a:ext cx="2501641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(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四</a:t>
            </a: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)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淋巴导管 </a:t>
            </a:r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1007534" y="2372785"/>
            <a:ext cx="4406900" cy="49243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胸导管</a:t>
            </a:r>
          </a:p>
        </p:txBody>
      </p:sp>
      <p:sp>
        <p:nvSpPr>
          <p:cNvPr id="106501" name="Rectangle 7"/>
          <p:cNvSpPr>
            <a:spLocks noChangeArrowheads="1"/>
          </p:cNvSpPr>
          <p:nvPr/>
        </p:nvSpPr>
        <p:spPr bwMode="auto">
          <a:xfrm>
            <a:off x="899585" y="4053418"/>
            <a:ext cx="865715" cy="49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121917" tIns="60958" rIns="121917" bIns="60958">
            <a:spAutoFit/>
          </a:bodyPr>
          <a:lstStyle/>
          <a:p>
            <a:pPr eaLnBrk="0" hangingPunct="0"/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组成</a:t>
            </a:r>
          </a:p>
        </p:txBody>
      </p:sp>
      <p:sp>
        <p:nvSpPr>
          <p:cNvPr id="106502" name="Rectangle 8"/>
          <p:cNvSpPr>
            <a:spLocks noChangeArrowheads="1"/>
          </p:cNvSpPr>
          <p:nvPr/>
        </p:nvSpPr>
        <p:spPr bwMode="auto">
          <a:xfrm>
            <a:off x="1775884" y="3045885"/>
            <a:ext cx="1919816" cy="49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左颈干</a:t>
            </a:r>
          </a:p>
        </p:txBody>
      </p:sp>
      <p:sp>
        <p:nvSpPr>
          <p:cNvPr id="106503" name="Rectangle 9"/>
          <p:cNvSpPr>
            <a:spLocks noChangeArrowheads="1"/>
          </p:cNvSpPr>
          <p:nvPr/>
        </p:nvSpPr>
        <p:spPr bwMode="auto">
          <a:xfrm>
            <a:off x="1739901" y="3816351"/>
            <a:ext cx="2916767" cy="49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左锁骨下干</a:t>
            </a:r>
          </a:p>
        </p:txBody>
      </p:sp>
      <p:sp>
        <p:nvSpPr>
          <p:cNvPr id="106504" name="Rectangle 10"/>
          <p:cNvSpPr>
            <a:spLocks noChangeArrowheads="1"/>
          </p:cNvSpPr>
          <p:nvPr/>
        </p:nvSpPr>
        <p:spPr bwMode="auto">
          <a:xfrm>
            <a:off x="1775885" y="4510618"/>
            <a:ext cx="3839633" cy="49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左支气管纵隔干</a:t>
            </a:r>
          </a:p>
        </p:txBody>
      </p:sp>
      <p:sp>
        <p:nvSpPr>
          <p:cNvPr id="106505" name="AutoShape 11"/>
          <p:cNvSpPr>
            <a:spLocks/>
          </p:cNvSpPr>
          <p:nvPr/>
        </p:nvSpPr>
        <p:spPr bwMode="auto">
          <a:xfrm>
            <a:off x="1678518" y="3333751"/>
            <a:ext cx="97367" cy="2093383"/>
          </a:xfrm>
          <a:prstGeom prst="leftBrace">
            <a:avLst>
              <a:gd name="adj1" fmla="val 179167"/>
              <a:gd name="adj2" fmla="val 50000"/>
            </a:avLst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 sz="2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6506" name="Rectangle 6"/>
          <p:cNvSpPr>
            <a:spLocks noChangeArrowheads="1"/>
          </p:cNvSpPr>
          <p:nvPr/>
        </p:nvSpPr>
        <p:spPr bwMode="auto">
          <a:xfrm>
            <a:off x="1809751" y="5063067"/>
            <a:ext cx="5151967" cy="49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乳糜池：左右腰干，肠干</a:t>
            </a:r>
          </a:p>
        </p:txBody>
      </p:sp>
      <p:sp>
        <p:nvSpPr>
          <p:cNvPr id="106507" name="Rectangle 18"/>
          <p:cNvSpPr>
            <a:spLocks noChangeArrowheads="1"/>
          </p:cNvSpPr>
          <p:nvPr/>
        </p:nvSpPr>
        <p:spPr bwMode="auto">
          <a:xfrm>
            <a:off x="1007533" y="5664201"/>
            <a:ext cx="6013451" cy="49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收集范围：人体约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3/4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淋巴</a:t>
            </a:r>
          </a:p>
        </p:txBody>
      </p:sp>
      <p:pic>
        <p:nvPicPr>
          <p:cNvPr id="571404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32700" y="914400"/>
            <a:ext cx="3242733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淋巴系统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1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3" name="Text Box 6"/>
          <p:cNvSpPr txBox="1">
            <a:spLocks noChangeArrowheads="1"/>
          </p:cNvSpPr>
          <p:nvPr/>
        </p:nvSpPr>
        <p:spPr bwMode="auto">
          <a:xfrm>
            <a:off x="1007534" y="1797051"/>
            <a:ext cx="4406900" cy="49243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右淋巴导管</a:t>
            </a:r>
          </a:p>
        </p:txBody>
      </p:sp>
      <p:sp>
        <p:nvSpPr>
          <p:cNvPr id="107524" name="Rectangle 8"/>
          <p:cNvSpPr>
            <a:spLocks noChangeArrowheads="1"/>
          </p:cNvSpPr>
          <p:nvPr/>
        </p:nvSpPr>
        <p:spPr bwMode="auto">
          <a:xfrm>
            <a:off x="658285" y="5416551"/>
            <a:ext cx="6589183" cy="49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收集范围：人体约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1/4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淋巴</a:t>
            </a:r>
          </a:p>
        </p:txBody>
      </p:sp>
      <p:sp>
        <p:nvSpPr>
          <p:cNvPr id="107525" name="Rectangle 9"/>
          <p:cNvSpPr>
            <a:spLocks noChangeArrowheads="1"/>
          </p:cNvSpPr>
          <p:nvPr/>
        </p:nvSpPr>
        <p:spPr bwMode="auto">
          <a:xfrm>
            <a:off x="1200152" y="3333751"/>
            <a:ext cx="766233" cy="8617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组成</a:t>
            </a:r>
          </a:p>
        </p:txBody>
      </p:sp>
      <p:sp>
        <p:nvSpPr>
          <p:cNvPr id="107526" name="Rectangle 10"/>
          <p:cNvSpPr>
            <a:spLocks noChangeArrowheads="1"/>
          </p:cNvSpPr>
          <p:nvPr/>
        </p:nvSpPr>
        <p:spPr bwMode="auto">
          <a:xfrm>
            <a:off x="2063751" y="2755901"/>
            <a:ext cx="1169545" cy="49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右颈干</a:t>
            </a:r>
          </a:p>
        </p:txBody>
      </p:sp>
      <p:sp>
        <p:nvSpPr>
          <p:cNvPr id="107527" name="Rectangle 11"/>
          <p:cNvSpPr>
            <a:spLocks noChangeArrowheads="1"/>
          </p:cNvSpPr>
          <p:nvPr/>
        </p:nvSpPr>
        <p:spPr bwMode="auto">
          <a:xfrm>
            <a:off x="2063752" y="3524251"/>
            <a:ext cx="1785098" cy="49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右锁骨下干</a:t>
            </a:r>
          </a:p>
        </p:txBody>
      </p:sp>
      <p:sp>
        <p:nvSpPr>
          <p:cNvPr id="107528" name="Rectangle 12"/>
          <p:cNvSpPr>
            <a:spLocks noChangeArrowheads="1"/>
          </p:cNvSpPr>
          <p:nvPr/>
        </p:nvSpPr>
        <p:spPr bwMode="auto">
          <a:xfrm>
            <a:off x="2063751" y="4290485"/>
            <a:ext cx="3744383" cy="49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右支气管纵隔干</a:t>
            </a:r>
          </a:p>
        </p:txBody>
      </p:sp>
      <p:sp>
        <p:nvSpPr>
          <p:cNvPr id="107529" name="AutoShape 13"/>
          <p:cNvSpPr>
            <a:spLocks/>
          </p:cNvSpPr>
          <p:nvPr/>
        </p:nvSpPr>
        <p:spPr bwMode="auto">
          <a:xfrm>
            <a:off x="1871134" y="3045884"/>
            <a:ext cx="209551" cy="1727200"/>
          </a:xfrm>
          <a:prstGeom prst="leftBrace">
            <a:avLst>
              <a:gd name="adj1" fmla="val 68687"/>
              <a:gd name="adj2" fmla="val 50000"/>
            </a:avLst>
          </a:prstGeom>
          <a:noFill/>
          <a:ln w="158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570384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63884" y="933451"/>
            <a:ext cx="3232149" cy="592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淋巴系统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0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0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3"/>
          <p:cNvSpPr>
            <a:spLocks noChangeArrowheads="1"/>
          </p:cNvSpPr>
          <p:nvPr/>
        </p:nvSpPr>
        <p:spPr bwMode="auto">
          <a:xfrm>
            <a:off x="1102784" y="1249120"/>
            <a:ext cx="2581791" cy="553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宋体" charset="-122"/>
              </a:rPr>
              <a:t>二、淋巴器官 </a:t>
            </a:r>
          </a:p>
        </p:txBody>
      </p:sp>
      <p:sp>
        <p:nvSpPr>
          <p:cNvPr id="108548" name="Rectangle 4"/>
          <p:cNvSpPr>
            <a:spLocks noChangeArrowheads="1"/>
          </p:cNvSpPr>
          <p:nvPr/>
        </p:nvSpPr>
        <p:spPr bwMode="auto">
          <a:xfrm>
            <a:off x="1295401" y="2138835"/>
            <a:ext cx="1809144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淋巴结 </a:t>
            </a:r>
          </a:p>
        </p:txBody>
      </p:sp>
      <p:sp>
        <p:nvSpPr>
          <p:cNvPr id="108549" name="Rectangle 9"/>
          <p:cNvSpPr>
            <a:spLocks noChangeArrowheads="1"/>
          </p:cNvSpPr>
          <p:nvPr/>
        </p:nvSpPr>
        <p:spPr bwMode="auto">
          <a:xfrm>
            <a:off x="912284" y="2948518"/>
            <a:ext cx="6144683" cy="26431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灰红色扁圆形小体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隆凸的一侧为输入淋巴管注入处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凹陷的一侧为门（出入血管、神经、输出淋巴管）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7056967" y="933451"/>
            <a:ext cx="4775200" cy="4940299"/>
            <a:chOff x="624" y="1776"/>
            <a:chExt cx="2256" cy="2334"/>
          </a:xfrm>
        </p:grpSpPr>
        <p:pic>
          <p:nvPicPr>
            <p:cNvPr id="108551" name="Picture 4" descr="lb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24" y="1776"/>
              <a:ext cx="2080" cy="2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8552" name="Text Box 6"/>
            <p:cNvSpPr txBox="1">
              <a:spLocks noChangeArrowheads="1"/>
            </p:cNvSpPr>
            <p:nvPr/>
          </p:nvSpPr>
          <p:spPr bwMode="auto">
            <a:xfrm>
              <a:off x="1776" y="3936"/>
              <a:ext cx="1104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zh-CN" altLang="en-US" b="1">
                  <a:solidFill>
                    <a:srgbClr val="000000"/>
                  </a:solidFill>
                  <a:latin typeface="宋体" charset="-122"/>
                </a:rPr>
                <a:t>输入淋巴管</a:t>
              </a:r>
            </a:p>
          </p:txBody>
        </p:sp>
        <p:sp>
          <p:nvSpPr>
            <p:cNvPr id="108553" name="Line 7"/>
            <p:cNvSpPr>
              <a:spLocks noChangeShapeType="1"/>
            </p:cNvSpPr>
            <p:nvPr/>
          </p:nvSpPr>
          <p:spPr bwMode="auto">
            <a:xfrm>
              <a:off x="1344" y="2064"/>
              <a:ext cx="384" cy="19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554" name="Text Box 8"/>
            <p:cNvSpPr txBox="1">
              <a:spLocks noChangeArrowheads="1"/>
            </p:cNvSpPr>
            <p:nvPr/>
          </p:nvSpPr>
          <p:spPr bwMode="auto">
            <a:xfrm>
              <a:off x="672" y="1872"/>
              <a:ext cx="96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kumimoji="1" lang="zh-CN" altLang="en-US" b="1">
                  <a:solidFill>
                    <a:srgbClr val="000000"/>
                  </a:solidFill>
                  <a:latin typeface="宋体" charset="-122"/>
                </a:rPr>
                <a:t>输出淋巴管</a:t>
              </a:r>
            </a:p>
          </p:txBody>
        </p:sp>
        <p:sp>
          <p:nvSpPr>
            <p:cNvPr id="108555" name="Line 10"/>
            <p:cNvSpPr>
              <a:spLocks noChangeShapeType="1"/>
            </p:cNvSpPr>
            <p:nvPr/>
          </p:nvSpPr>
          <p:spPr bwMode="auto">
            <a:xfrm flipH="1" flipV="1">
              <a:off x="1920" y="3696"/>
              <a:ext cx="192" cy="288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556" name="Line 11"/>
            <p:cNvSpPr>
              <a:spLocks noChangeShapeType="1"/>
            </p:cNvSpPr>
            <p:nvPr/>
          </p:nvSpPr>
          <p:spPr bwMode="auto">
            <a:xfrm flipH="1">
              <a:off x="2112" y="3408"/>
              <a:ext cx="288" cy="576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淋巴系统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Rectangle 3"/>
          <p:cNvSpPr>
            <a:spLocks noChangeArrowheads="1"/>
          </p:cNvSpPr>
          <p:nvPr/>
        </p:nvSpPr>
        <p:spPr bwMode="auto">
          <a:xfrm>
            <a:off x="1007534" y="1279898"/>
            <a:ext cx="3787249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人体各部主要的淋巴结群 </a:t>
            </a:r>
          </a:p>
        </p:txBody>
      </p:sp>
      <p:sp>
        <p:nvSpPr>
          <p:cNvPr id="109572" name="Rectangle 4"/>
          <p:cNvSpPr>
            <a:spLocks noChangeArrowheads="1"/>
          </p:cNvSpPr>
          <p:nvPr/>
        </p:nvSpPr>
        <p:spPr bwMode="auto">
          <a:xfrm>
            <a:off x="814917" y="2084917"/>
            <a:ext cx="101092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/>
          <a:lstStyle/>
          <a:p>
            <a:pPr marL="457189" indent="-457189" eaLnBrk="0" hangingPunct="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当某器官或某部位发生感染时，病菌、毒素可沿着淋巴管进入局部淋巴结，引起淋巴结肿大或疼痛。</a:t>
            </a:r>
          </a:p>
          <a:p>
            <a:pPr marL="457189" indent="-457189" eaLnBrk="0" hangingPunct="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癌细胞也常沿着淋巴管转移到局部淋巴结。</a:t>
            </a:r>
          </a:p>
          <a:p>
            <a:pPr marL="457189" indent="-457189" eaLnBrk="0" hangingPunct="0">
              <a:lnSpc>
                <a:spcPct val="15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淋巴结的位置、收集范围及流注去向，对诊断和治疗某些疾病有重要意义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淋巴系统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Text Box 3"/>
          <p:cNvSpPr txBox="1">
            <a:spLocks noChangeArrowheads="1"/>
          </p:cNvSpPr>
          <p:nvPr/>
        </p:nvSpPr>
        <p:spPr bwMode="auto">
          <a:xfrm>
            <a:off x="624417" y="1403351"/>
            <a:ext cx="5181600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7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700" b="1" dirty="0">
                <a:solidFill>
                  <a:srgbClr val="000000"/>
                </a:solidFill>
                <a:latin typeface="+mn-ea"/>
              </a:rPr>
              <a:t>1</a:t>
            </a:r>
            <a:r>
              <a:rPr kumimoji="1" lang="zh-CN" altLang="en-US" sz="2700" b="1" dirty="0">
                <a:solidFill>
                  <a:srgbClr val="000000"/>
                </a:solidFill>
                <a:latin typeface="+mn-ea"/>
              </a:rPr>
              <a:t>）头颈部淋巴结群</a:t>
            </a:r>
          </a:p>
        </p:txBody>
      </p:sp>
      <p:sp>
        <p:nvSpPr>
          <p:cNvPr id="110596" name="Text Box 7"/>
          <p:cNvSpPr txBox="1">
            <a:spLocks noChangeArrowheads="1"/>
          </p:cNvSpPr>
          <p:nvPr/>
        </p:nvSpPr>
        <p:spPr bwMode="auto">
          <a:xfrm>
            <a:off x="719667" y="2180167"/>
            <a:ext cx="10847917" cy="2273632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颈外侧浅淋巴结：</a:t>
            </a:r>
          </a:p>
          <a:p>
            <a:pPr algn="just" eaLnBrk="0" hangingPunct="0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      沿颈外静脉排列，注入颈外侧深淋巴结</a:t>
            </a:r>
          </a:p>
          <a:p>
            <a:pPr algn="just" eaLnBrk="0" hangingPunct="0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颈外侧深淋巴结：</a:t>
            </a:r>
          </a:p>
          <a:p>
            <a:pPr algn="just" eaLnBrk="0" hangingPunct="0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     沿颈内静脉排列，输出管汇合成颈干</a:t>
            </a:r>
          </a:p>
        </p:txBody>
      </p:sp>
      <p:pic>
        <p:nvPicPr>
          <p:cNvPr id="110597" name="Picture 10"/>
          <p:cNvPicPr>
            <a:picLocks noChangeAspect="1" noChangeArrowheads="1"/>
          </p:cNvPicPr>
          <p:nvPr/>
        </p:nvPicPr>
        <p:blipFill>
          <a:blip r:embed="rId2" cstate="print"/>
          <a:srcRect l="25999" t="11333" r="39000" b="24667"/>
          <a:stretch>
            <a:fillRect/>
          </a:stretch>
        </p:blipFill>
        <p:spPr bwMode="auto">
          <a:xfrm>
            <a:off x="7895168" y="965200"/>
            <a:ext cx="4296833" cy="5892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淋巴系统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91174" name="Rectangle 38"/>
          <p:cNvSpPr>
            <a:spLocks noChangeArrowheads="1"/>
          </p:cNvSpPr>
          <p:nvPr/>
        </p:nvSpPr>
        <p:spPr bwMode="auto">
          <a:xfrm>
            <a:off x="143933" y="5403851"/>
            <a:ext cx="2133600" cy="81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CC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336600"/>
                  </a:outerShdw>
                </a:effectLst>
              </a14:hiddenEffects>
            </a:ext>
          </a:extLst>
        </p:spPr>
        <p:txBody>
          <a:bodyPr lIns="121917" tIns="60958" rIns="121917" bIns="60958"/>
          <a:lstStyle/>
          <a:p>
            <a:r>
              <a:rPr lang="zh-CN" altLang="en-US" sz="3200" b="1" dirty="0">
                <a:solidFill>
                  <a:srgbClr val="0000FF"/>
                </a:solidFill>
                <a:latin typeface="宋体" charset="-122"/>
              </a:rPr>
              <a:t>肺循环</a:t>
            </a:r>
            <a:endParaRPr kumimoji="1" lang="zh-CN" altLang="en-US" sz="3200" b="1" dirty="0">
              <a:solidFill>
                <a:srgbClr val="0000FF"/>
              </a:solidFill>
              <a:latin typeface="宋体" charset="-122"/>
            </a:endParaRPr>
          </a:p>
        </p:txBody>
      </p:sp>
      <p:sp>
        <p:nvSpPr>
          <p:cNvPr id="7177" name="Line 37"/>
          <p:cNvSpPr>
            <a:spLocks noChangeShapeType="1"/>
          </p:cNvSpPr>
          <p:nvPr/>
        </p:nvSpPr>
        <p:spPr bwMode="auto">
          <a:xfrm>
            <a:off x="9554633" y="3621618"/>
            <a:ext cx="0" cy="575733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none" w="sm" len="sm"/>
            <a:tailEnd type="triangle" w="sm" len="sm"/>
          </a:ln>
          <a:effectLst/>
        </p:spPr>
        <p:txBody>
          <a:bodyPr wrap="none" lIns="121917" tIns="60958" rIns="121917" bIns="60958"/>
          <a:lstStyle/>
          <a:p>
            <a:endParaRPr lang="zh-CN" altLang="en-US"/>
          </a:p>
        </p:txBody>
      </p:sp>
      <p:sp>
        <p:nvSpPr>
          <p:cNvPr id="7178" name="Line 36"/>
          <p:cNvSpPr>
            <a:spLocks noChangeShapeType="1"/>
          </p:cNvSpPr>
          <p:nvPr/>
        </p:nvSpPr>
        <p:spPr bwMode="auto">
          <a:xfrm flipV="1">
            <a:off x="3119967" y="3716867"/>
            <a:ext cx="0" cy="6731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</p:spPr>
        <p:txBody>
          <a:bodyPr wrap="none" lIns="121917" tIns="60958" rIns="121917" bIns="60958"/>
          <a:lstStyle/>
          <a:p>
            <a:endParaRPr lang="zh-CN" altLang="en-US"/>
          </a:p>
        </p:txBody>
      </p:sp>
      <p:sp>
        <p:nvSpPr>
          <p:cNvPr id="91171" name="Text Box 35"/>
          <p:cNvSpPr txBox="1">
            <a:spLocks noChangeArrowheads="1"/>
          </p:cNvSpPr>
          <p:nvPr/>
        </p:nvSpPr>
        <p:spPr bwMode="auto">
          <a:xfrm>
            <a:off x="2658534" y="3236384"/>
            <a:ext cx="938712" cy="400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CC00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33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336600"/>
                  </a:outerShdw>
                </a:effectLst>
              </a14:hiddenEffects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宋体" charset="-122"/>
              </a:rPr>
              <a:t>左心室</a:t>
            </a:r>
            <a:endParaRPr kumimoji="1" lang="zh-CN" altLang="en-US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91170" name="Text Box 34"/>
          <p:cNvSpPr txBox="1">
            <a:spLocks noChangeArrowheads="1"/>
          </p:cNvSpPr>
          <p:nvPr/>
        </p:nvSpPr>
        <p:spPr bwMode="auto">
          <a:xfrm>
            <a:off x="9078384" y="3160184"/>
            <a:ext cx="938712" cy="400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CC00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33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336600"/>
                  </a:outerShdw>
                </a:effectLst>
              </a14:hiddenEffects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宋体" charset="-122"/>
              </a:rPr>
              <a:t>右心房</a:t>
            </a:r>
            <a:endParaRPr kumimoji="1" lang="zh-CN" altLang="en-US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91169" name="Text Box 33"/>
          <p:cNvSpPr txBox="1">
            <a:spLocks noChangeArrowheads="1"/>
          </p:cNvSpPr>
          <p:nvPr/>
        </p:nvSpPr>
        <p:spPr bwMode="auto">
          <a:xfrm>
            <a:off x="2379134" y="1892300"/>
            <a:ext cx="1517397" cy="677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CC00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33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336600"/>
                  </a:outerShdw>
                </a:effectLst>
              </a14:hiddenEffects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宋体" charset="-122"/>
              </a:rPr>
              <a:t>主动脉及其 </a:t>
            </a:r>
          </a:p>
          <a:p>
            <a:r>
              <a:rPr lang="zh-CN" altLang="en-US" b="1" dirty="0">
                <a:solidFill>
                  <a:srgbClr val="000000"/>
                </a:solidFill>
                <a:latin typeface="宋体" charset="-122"/>
              </a:rPr>
              <a:t>各级分支</a:t>
            </a:r>
            <a:endParaRPr kumimoji="1" lang="zh-CN" altLang="en-US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91168" name="Text Box 32"/>
          <p:cNvSpPr txBox="1">
            <a:spLocks noChangeArrowheads="1"/>
          </p:cNvSpPr>
          <p:nvPr/>
        </p:nvSpPr>
        <p:spPr bwMode="auto">
          <a:xfrm>
            <a:off x="8976784" y="1797051"/>
            <a:ext cx="3215216" cy="677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CC00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33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336600"/>
                  </a:outerShdw>
                </a:effectLst>
              </a14:hiddenEffects>
            </a:ext>
          </a:extLst>
        </p:spPr>
        <p:txBody>
          <a:bodyPr lIns="121917" tIns="60958" rIns="121917" bIns="60958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宋体" charset="-122"/>
              </a:rPr>
              <a:t>腔静脉及各级属支</a:t>
            </a:r>
          </a:p>
          <a:p>
            <a:r>
              <a:rPr lang="zh-CN" altLang="en-US" b="1">
                <a:solidFill>
                  <a:srgbClr val="000000"/>
                </a:solidFill>
                <a:latin typeface="宋体" charset="-122"/>
              </a:rPr>
              <a:t>心冠状窦</a:t>
            </a:r>
            <a:endParaRPr kumimoji="1" lang="zh-CN" altLang="en-US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183" name="Line 31"/>
          <p:cNvSpPr>
            <a:spLocks noChangeShapeType="1"/>
          </p:cNvSpPr>
          <p:nvPr/>
        </p:nvSpPr>
        <p:spPr bwMode="auto">
          <a:xfrm flipV="1">
            <a:off x="3119967" y="2755900"/>
            <a:ext cx="0" cy="40640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 type="none" w="sm" len="sm"/>
            <a:tailEnd type="triangle" w="sm" len="sm"/>
          </a:ln>
          <a:effectLst/>
        </p:spPr>
        <p:txBody>
          <a:bodyPr wrap="none" lIns="121917" tIns="60958" rIns="121917" bIns="60958"/>
          <a:lstStyle/>
          <a:p>
            <a:endParaRPr lang="zh-CN" altLang="en-US"/>
          </a:p>
        </p:txBody>
      </p:sp>
      <p:sp>
        <p:nvSpPr>
          <p:cNvPr id="7184" name="Line 30"/>
          <p:cNvSpPr>
            <a:spLocks noChangeShapeType="1"/>
          </p:cNvSpPr>
          <p:nvPr/>
        </p:nvSpPr>
        <p:spPr bwMode="auto">
          <a:xfrm>
            <a:off x="8305800" y="2277533"/>
            <a:ext cx="812800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none" w="sm" len="sm"/>
            <a:tailEnd type="triangle" w="sm" len="sm"/>
          </a:ln>
          <a:effectLst/>
        </p:spPr>
        <p:txBody>
          <a:bodyPr wrap="none" lIns="121917" tIns="60958" rIns="121917" bIns="60958"/>
          <a:lstStyle/>
          <a:p>
            <a:endParaRPr lang="zh-CN" altLang="en-US"/>
          </a:p>
        </p:txBody>
      </p:sp>
      <p:sp>
        <p:nvSpPr>
          <p:cNvPr id="7185" name="Line 29"/>
          <p:cNvSpPr>
            <a:spLocks noChangeShapeType="1"/>
          </p:cNvSpPr>
          <p:nvPr/>
        </p:nvSpPr>
        <p:spPr bwMode="auto">
          <a:xfrm>
            <a:off x="3636433" y="2283884"/>
            <a:ext cx="8128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</p:spPr>
        <p:txBody>
          <a:bodyPr wrap="none" lIns="121917" tIns="60958" rIns="121917" bIns="60958"/>
          <a:lstStyle/>
          <a:p>
            <a:endParaRPr lang="zh-CN" altLang="en-US"/>
          </a:p>
        </p:txBody>
      </p:sp>
      <p:sp>
        <p:nvSpPr>
          <p:cNvPr id="7186" name="Line 28"/>
          <p:cNvSpPr>
            <a:spLocks noChangeShapeType="1"/>
          </p:cNvSpPr>
          <p:nvPr/>
        </p:nvSpPr>
        <p:spPr bwMode="auto">
          <a:xfrm>
            <a:off x="9554633" y="2660651"/>
            <a:ext cx="0" cy="592667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none" w="sm" len="sm"/>
            <a:tailEnd type="triangle" w="sm" len="sm"/>
          </a:ln>
          <a:effectLst/>
        </p:spPr>
        <p:txBody>
          <a:bodyPr wrap="none" lIns="121917" tIns="60958" rIns="121917" bIns="60958"/>
          <a:lstStyle/>
          <a:p>
            <a:endParaRPr lang="zh-CN" altLang="en-US"/>
          </a:p>
        </p:txBody>
      </p:sp>
      <p:sp>
        <p:nvSpPr>
          <p:cNvPr id="91163" name="Text Box 27"/>
          <p:cNvSpPr txBox="1">
            <a:spLocks noChangeArrowheads="1"/>
          </p:cNvSpPr>
          <p:nvPr/>
        </p:nvSpPr>
        <p:spPr bwMode="auto">
          <a:xfrm>
            <a:off x="4957233" y="1989667"/>
            <a:ext cx="2092875" cy="400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CC00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33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336600"/>
                  </a:outerShdw>
                </a:effectLst>
              </a14:hiddenEffects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宋体" charset="-122"/>
              </a:rPr>
              <a:t>全身各处毛细血管</a:t>
            </a:r>
            <a:endParaRPr kumimoji="1" lang="zh-CN" altLang="en-US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188" name="Text Box 26"/>
          <p:cNvSpPr txBox="1">
            <a:spLocks noChangeArrowheads="1"/>
          </p:cNvSpPr>
          <p:nvPr/>
        </p:nvSpPr>
        <p:spPr bwMode="auto">
          <a:xfrm>
            <a:off x="4595284" y="836084"/>
            <a:ext cx="2783416" cy="40010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121917" tIns="60958" rIns="121917" bIns="60958">
            <a:spAutoFit/>
          </a:bodyPr>
          <a:lstStyle/>
          <a:p>
            <a:pPr algn="ctr"/>
            <a:r>
              <a:rPr lang="zh-CN" altLang="en-US" b="1" dirty="0">
                <a:solidFill>
                  <a:srgbClr val="000000"/>
                </a:solidFill>
                <a:latin typeface="宋体" charset="-122"/>
              </a:rPr>
              <a:t>组织细胞</a:t>
            </a:r>
            <a:endParaRPr kumimoji="1" lang="zh-CN" altLang="en-US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189" name="Text Box 25"/>
          <p:cNvSpPr txBox="1">
            <a:spLocks noChangeArrowheads="1"/>
          </p:cNvSpPr>
          <p:nvPr/>
        </p:nvSpPr>
        <p:spPr bwMode="auto">
          <a:xfrm>
            <a:off x="4148667" y="1335618"/>
            <a:ext cx="2400300" cy="40010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121917" tIns="60958" rIns="121917" bIns="60958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宋体" charset="-122"/>
              </a:rPr>
              <a:t>营养物质  </a:t>
            </a:r>
            <a:r>
              <a:rPr lang="en-US" altLang="zh-CN" b="1" dirty="0">
                <a:solidFill>
                  <a:srgbClr val="000000"/>
                </a:solidFill>
                <a:latin typeface="宋体" charset="-122"/>
              </a:rPr>
              <a:t>O</a:t>
            </a:r>
            <a:r>
              <a:rPr lang="en-US" altLang="zh-CN" b="1" baseline="-25000" dirty="0">
                <a:solidFill>
                  <a:srgbClr val="000000"/>
                </a:solidFill>
                <a:latin typeface="宋体" charset="-122"/>
              </a:rPr>
              <a:t>2</a:t>
            </a:r>
            <a:endParaRPr kumimoji="1" lang="en-US" altLang="zh-CN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190" name="Text Box 24"/>
          <p:cNvSpPr txBox="1">
            <a:spLocks noChangeArrowheads="1"/>
          </p:cNvSpPr>
          <p:nvPr/>
        </p:nvSpPr>
        <p:spPr bwMode="auto">
          <a:xfrm>
            <a:off x="6098118" y="1316567"/>
            <a:ext cx="2400300" cy="40010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121917" tIns="60958" rIns="121917" bIns="60958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宋体" charset="-122"/>
              </a:rPr>
              <a:t>代谢产物 </a:t>
            </a:r>
            <a:r>
              <a:rPr lang="en-US" altLang="zh-CN" b="1">
                <a:solidFill>
                  <a:srgbClr val="000000"/>
                </a:solidFill>
                <a:latin typeface="宋体" charset="-122"/>
              </a:rPr>
              <a:t>CO</a:t>
            </a:r>
            <a:r>
              <a:rPr lang="en-US" altLang="zh-CN" b="1" baseline="-25000">
                <a:solidFill>
                  <a:srgbClr val="000000"/>
                </a:solidFill>
                <a:latin typeface="宋体" charset="-122"/>
              </a:rPr>
              <a:t>2</a:t>
            </a:r>
            <a:endParaRPr kumimoji="1" lang="en-US" altLang="zh-CN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191" name="Line 23"/>
          <p:cNvSpPr>
            <a:spLocks noChangeShapeType="1"/>
          </p:cNvSpPr>
          <p:nvPr/>
        </p:nvSpPr>
        <p:spPr bwMode="auto">
          <a:xfrm flipH="1" flipV="1">
            <a:off x="5905500" y="1221318"/>
            <a:ext cx="0" cy="768349"/>
          </a:xfrm>
          <a:prstGeom prst="line">
            <a:avLst/>
          </a:prstGeom>
          <a:noFill/>
          <a:ln w="50800">
            <a:solidFill>
              <a:srgbClr val="003300"/>
            </a:solidFill>
            <a:round/>
            <a:headEnd type="none" w="sm" len="sm"/>
            <a:tailEnd type="triangle" w="sm" len="sm"/>
          </a:ln>
          <a:effectLst/>
        </p:spPr>
        <p:txBody>
          <a:bodyPr wrap="none" lIns="121917" tIns="60958" rIns="121917" bIns="60958"/>
          <a:lstStyle/>
          <a:p>
            <a:endParaRPr lang="zh-CN" altLang="en-US"/>
          </a:p>
        </p:txBody>
      </p:sp>
      <p:sp>
        <p:nvSpPr>
          <p:cNvPr id="7192" name="Line 22"/>
          <p:cNvSpPr>
            <a:spLocks noChangeShapeType="1"/>
          </p:cNvSpPr>
          <p:nvPr/>
        </p:nvSpPr>
        <p:spPr bwMode="auto">
          <a:xfrm>
            <a:off x="6098117" y="1221318"/>
            <a:ext cx="0" cy="768349"/>
          </a:xfrm>
          <a:prstGeom prst="line">
            <a:avLst/>
          </a:prstGeom>
          <a:noFill/>
          <a:ln w="50800">
            <a:solidFill>
              <a:srgbClr val="003300"/>
            </a:solidFill>
            <a:round/>
            <a:headEnd type="none" w="sm" len="sm"/>
            <a:tailEnd type="triangle" w="sm" len="sm"/>
          </a:ln>
          <a:effectLst/>
        </p:spPr>
        <p:txBody>
          <a:bodyPr wrap="none" lIns="121917" tIns="60958" rIns="121917" bIns="60958"/>
          <a:lstStyle/>
          <a:p>
            <a:endParaRPr lang="zh-CN" altLang="en-US"/>
          </a:p>
        </p:txBody>
      </p:sp>
      <p:sp>
        <p:nvSpPr>
          <p:cNvPr id="91157" name="Text Box 21"/>
          <p:cNvSpPr txBox="1">
            <a:spLocks noChangeArrowheads="1"/>
          </p:cNvSpPr>
          <p:nvPr/>
        </p:nvSpPr>
        <p:spPr bwMode="auto">
          <a:xfrm>
            <a:off x="2664884" y="4432301"/>
            <a:ext cx="938712" cy="400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CC00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33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336600"/>
                  </a:outerShdw>
                </a:effectLst>
              </a14:hiddenEffects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宋体" charset="-122"/>
              </a:rPr>
              <a:t>左心房</a:t>
            </a:r>
            <a:endParaRPr kumimoji="1" lang="zh-CN" altLang="en-US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91156" name="Text Box 20"/>
          <p:cNvSpPr txBox="1">
            <a:spLocks noChangeArrowheads="1"/>
          </p:cNvSpPr>
          <p:nvPr/>
        </p:nvSpPr>
        <p:spPr bwMode="auto">
          <a:xfrm>
            <a:off x="9065684" y="4210051"/>
            <a:ext cx="938712" cy="400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CC00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33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336600"/>
                  </a:outerShdw>
                </a:effectLst>
              </a14:hiddenEffects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宋体" charset="-122"/>
              </a:rPr>
              <a:t>右心室</a:t>
            </a:r>
            <a:endParaRPr kumimoji="1" lang="zh-CN" altLang="en-US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91155" name="Text Box 19"/>
          <p:cNvSpPr txBox="1">
            <a:spLocks noChangeArrowheads="1"/>
          </p:cNvSpPr>
          <p:nvPr/>
        </p:nvSpPr>
        <p:spPr bwMode="auto">
          <a:xfrm>
            <a:off x="2639484" y="5461001"/>
            <a:ext cx="938712" cy="400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CC00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33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336600"/>
                  </a:outerShdw>
                </a:effectLst>
              </a14:hiddenEffects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宋体" charset="-122"/>
              </a:rPr>
              <a:t>肺静脉</a:t>
            </a:r>
            <a:endParaRPr kumimoji="1" lang="zh-CN" altLang="en-US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91154" name="Text Box 18"/>
          <p:cNvSpPr txBox="1">
            <a:spLocks noChangeArrowheads="1"/>
          </p:cNvSpPr>
          <p:nvPr/>
        </p:nvSpPr>
        <p:spPr bwMode="auto">
          <a:xfrm>
            <a:off x="8930218" y="5194300"/>
            <a:ext cx="1517397" cy="677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CC00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33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336600"/>
                  </a:outerShdw>
                </a:effectLst>
              </a14:hiddenEffects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宋体" charset="-122"/>
              </a:rPr>
              <a:t>肺动脉干及 </a:t>
            </a:r>
          </a:p>
          <a:p>
            <a:r>
              <a:rPr lang="zh-CN" altLang="en-US" b="1" dirty="0">
                <a:solidFill>
                  <a:srgbClr val="000000"/>
                </a:solidFill>
                <a:latin typeface="宋体" charset="-122"/>
              </a:rPr>
              <a:t>其各级分支</a:t>
            </a:r>
            <a:endParaRPr kumimoji="1" lang="zh-CN" altLang="en-US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197" name="Line 17"/>
          <p:cNvSpPr>
            <a:spLocks noChangeShapeType="1"/>
          </p:cNvSpPr>
          <p:nvPr/>
        </p:nvSpPr>
        <p:spPr bwMode="auto">
          <a:xfrm flipV="1">
            <a:off x="3096684" y="5010151"/>
            <a:ext cx="0" cy="406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</p:spPr>
        <p:txBody>
          <a:bodyPr wrap="none" lIns="121917" tIns="60958" rIns="121917" bIns="60958"/>
          <a:lstStyle/>
          <a:p>
            <a:endParaRPr lang="zh-CN" altLang="en-US"/>
          </a:p>
        </p:txBody>
      </p:sp>
      <p:sp>
        <p:nvSpPr>
          <p:cNvPr id="7198" name="Line 16"/>
          <p:cNvSpPr>
            <a:spLocks noChangeShapeType="1"/>
          </p:cNvSpPr>
          <p:nvPr/>
        </p:nvSpPr>
        <p:spPr bwMode="auto">
          <a:xfrm flipH="1">
            <a:off x="3666067" y="5645151"/>
            <a:ext cx="1399117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none" w="sm" len="sm"/>
            <a:tailEnd type="triangle" w="sm" len="sm"/>
          </a:ln>
          <a:effectLst/>
        </p:spPr>
        <p:txBody>
          <a:bodyPr wrap="none" lIns="121917" tIns="60958" rIns="121917" bIns="60958"/>
          <a:lstStyle/>
          <a:p>
            <a:endParaRPr lang="zh-CN" altLang="en-US"/>
          </a:p>
        </p:txBody>
      </p:sp>
      <p:sp>
        <p:nvSpPr>
          <p:cNvPr id="7199" name="Line 15"/>
          <p:cNvSpPr>
            <a:spLocks noChangeShapeType="1"/>
          </p:cNvSpPr>
          <p:nvPr/>
        </p:nvSpPr>
        <p:spPr bwMode="auto">
          <a:xfrm flipH="1">
            <a:off x="7410451" y="5645151"/>
            <a:ext cx="1282700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none" w="sm" len="sm"/>
            <a:tailEnd type="triangle" w="sm" len="sm"/>
          </a:ln>
          <a:effectLst/>
        </p:spPr>
        <p:txBody>
          <a:bodyPr wrap="none" lIns="121917" tIns="60958" rIns="121917" bIns="60958"/>
          <a:lstStyle/>
          <a:p>
            <a:endParaRPr lang="zh-CN" altLang="en-US"/>
          </a:p>
        </p:txBody>
      </p:sp>
      <p:sp>
        <p:nvSpPr>
          <p:cNvPr id="7200" name="Line 14"/>
          <p:cNvSpPr>
            <a:spLocks noChangeShapeType="1"/>
          </p:cNvSpPr>
          <p:nvPr/>
        </p:nvSpPr>
        <p:spPr bwMode="auto">
          <a:xfrm>
            <a:off x="9522884" y="4686300"/>
            <a:ext cx="0" cy="400051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none" w="sm" len="sm"/>
            <a:tailEnd type="triangle" w="sm" len="sm"/>
          </a:ln>
          <a:effectLst/>
        </p:spPr>
        <p:txBody>
          <a:bodyPr wrap="none" lIns="121917" tIns="60958" rIns="121917" bIns="60958"/>
          <a:lstStyle/>
          <a:p>
            <a:endParaRPr lang="zh-CN" altLang="en-US"/>
          </a:p>
        </p:txBody>
      </p:sp>
      <p:sp>
        <p:nvSpPr>
          <p:cNvPr id="7201" name="Line 4"/>
          <p:cNvSpPr>
            <a:spLocks noChangeShapeType="1"/>
          </p:cNvSpPr>
          <p:nvPr/>
        </p:nvSpPr>
        <p:spPr bwMode="auto">
          <a:xfrm flipV="1">
            <a:off x="431800" y="3812117"/>
            <a:ext cx="11176000" cy="101600"/>
          </a:xfrm>
          <a:prstGeom prst="line">
            <a:avLst/>
          </a:prstGeom>
          <a:noFill/>
          <a:ln w="952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lIns="121917" tIns="60958" rIns="121917" bIns="60958"/>
          <a:lstStyle/>
          <a:p>
            <a:endParaRPr lang="zh-CN" altLang="en-US"/>
          </a:p>
        </p:txBody>
      </p:sp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143933" y="1411817"/>
            <a:ext cx="2336800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CC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336600"/>
                  </a:outerShdw>
                </a:effectLst>
              </a14:hiddenEffects>
            </a:ext>
          </a:extLst>
        </p:spPr>
        <p:txBody>
          <a:bodyPr lIns="121917" tIns="60958" rIns="121917" bIns="60958" anchor="ctr"/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charset="-122"/>
              </a:rPr>
              <a:t>体循环</a:t>
            </a:r>
            <a:endParaRPr kumimoji="1" lang="zh-CN" altLang="en-US" sz="3200" b="1" dirty="0">
              <a:solidFill>
                <a:srgbClr val="FF0000"/>
              </a:solidFill>
              <a:latin typeface="宋体" charset="-122"/>
            </a:endParaRPr>
          </a:p>
        </p:txBody>
      </p:sp>
      <p:pic>
        <p:nvPicPr>
          <p:cNvPr id="7203" name="Picture 54" descr="C:\Documents and Settings\Administrator\桌面\u=1071251366,1554867822&amp;fm=21&amp;gp=0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2851" y="2468034"/>
            <a:ext cx="2478616" cy="297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 Box 27"/>
          <p:cNvSpPr txBox="1">
            <a:spLocks noChangeArrowheads="1"/>
          </p:cNvSpPr>
          <p:nvPr/>
        </p:nvSpPr>
        <p:spPr bwMode="auto">
          <a:xfrm>
            <a:off x="5473701" y="5420784"/>
            <a:ext cx="1631210" cy="400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CC00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33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336600"/>
                  </a:outerShdw>
                </a:effectLst>
              </a14:hiddenEffects>
            </a:ext>
          </a:extLst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宋体" charset="-122"/>
              </a:rPr>
              <a:t>肺泡毛细血管</a:t>
            </a:r>
            <a:endParaRPr kumimoji="1" lang="zh-CN" altLang="en-US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205" name="Line 23"/>
          <p:cNvSpPr>
            <a:spLocks noChangeShapeType="1"/>
          </p:cNvSpPr>
          <p:nvPr/>
        </p:nvSpPr>
        <p:spPr bwMode="auto">
          <a:xfrm flipH="1" flipV="1">
            <a:off x="6193367" y="5734051"/>
            <a:ext cx="0" cy="670983"/>
          </a:xfrm>
          <a:prstGeom prst="line">
            <a:avLst/>
          </a:prstGeom>
          <a:noFill/>
          <a:ln w="50800">
            <a:solidFill>
              <a:srgbClr val="003300"/>
            </a:solidFill>
            <a:round/>
            <a:headEnd type="none" w="sm" len="sm"/>
            <a:tailEnd type="triangle" w="sm" len="sm"/>
          </a:ln>
          <a:effectLst/>
        </p:spPr>
        <p:txBody>
          <a:bodyPr wrap="none" lIns="121917" tIns="60958" rIns="121917" bIns="60958"/>
          <a:lstStyle/>
          <a:p>
            <a:endParaRPr lang="zh-CN" altLang="en-US"/>
          </a:p>
        </p:txBody>
      </p:sp>
      <p:sp>
        <p:nvSpPr>
          <p:cNvPr id="7206" name="Line 22"/>
          <p:cNvSpPr>
            <a:spLocks noChangeShapeType="1"/>
          </p:cNvSpPr>
          <p:nvPr/>
        </p:nvSpPr>
        <p:spPr bwMode="auto">
          <a:xfrm>
            <a:off x="6385984" y="5734051"/>
            <a:ext cx="0" cy="670983"/>
          </a:xfrm>
          <a:prstGeom prst="line">
            <a:avLst/>
          </a:prstGeom>
          <a:noFill/>
          <a:ln w="50800">
            <a:solidFill>
              <a:srgbClr val="003300"/>
            </a:solidFill>
            <a:round/>
            <a:headEnd type="none" w="sm" len="sm"/>
            <a:tailEnd type="triangle" w="sm" len="sm"/>
          </a:ln>
          <a:effectLst/>
        </p:spPr>
        <p:txBody>
          <a:bodyPr wrap="none" lIns="121917" tIns="60958" rIns="121917" bIns="60958"/>
          <a:lstStyle/>
          <a:p>
            <a:endParaRPr lang="zh-CN" altLang="en-US"/>
          </a:p>
        </p:txBody>
      </p:sp>
      <p:sp>
        <p:nvSpPr>
          <p:cNvPr id="7207" name="Text Box 25"/>
          <p:cNvSpPr txBox="1">
            <a:spLocks noChangeArrowheads="1"/>
          </p:cNvSpPr>
          <p:nvPr/>
        </p:nvSpPr>
        <p:spPr bwMode="auto">
          <a:xfrm>
            <a:off x="3793067" y="5829301"/>
            <a:ext cx="2400300" cy="40010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121917" tIns="60958" rIns="121917" bIns="60958">
            <a:spAutoFit/>
          </a:bodyPr>
          <a:lstStyle/>
          <a:p>
            <a:pPr algn="r"/>
            <a:r>
              <a:rPr lang="en-US" altLang="zh-CN" b="1">
                <a:solidFill>
                  <a:srgbClr val="000000"/>
                </a:solidFill>
                <a:latin typeface="宋体" charset="-122"/>
              </a:rPr>
              <a:t>O</a:t>
            </a:r>
            <a:r>
              <a:rPr lang="en-US" altLang="zh-CN" b="1" baseline="-25000">
                <a:solidFill>
                  <a:srgbClr val="000000"/>
                </a:solidFill>
                <a:latin typeface="宋体" charset="-122"/>
              </a:rPr>
              <a:t>2</a:t>
            </a:r>
            <a:endParaRPr kumimoji="1" lang="en-US" altLang="zh-CN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208" name="Text Box 24"/>
          <p:cNvSpPr txBox="1">
            <a:spLocks noChangeArrowheads="1"/>
          </p:cNvSpPr>
          <p:nvPr/>
        </p:nvSpPr>
        <p:spPr bwMode="auto">
          <a:xfrm>
            <a:off x="6385985" y="5829301"/>
            <a:ext cx="2400300" cy="40010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121917" tIns="60958" rIns="121917" bIns="60958">
            <a:spAutoFit/>
          </a:bodyPr>
          <a:lstStyle/>
          <a:p>
            <a:r>
              <a:rPr lang="en-US" altLang="zh-CN" b="1">
                <a:solidFill>
                  <a:srgbClr val="000000"/>
                </a:solidFill>
                <a:latin typeface="宋体" charset="-122"/>
              </a:rPr>
              <a:t>CO</a:t>
            </a:r>
            <a:r>
              <a:rPr lang="en-US" altLang="zh-CN" b="1" baseline="-25000">
                <a:solidFill>
                  <a:srgbClr val="000000"/>
                </a:solidFill>
                <a:latin typeface="宋体" charset="-122"/>
              </a:rPr>
              <a:t>2</a:t>
            </a:r>
            <a:endParaRPr kumimoji="1" lang="en-US" altLang="zh-CN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209" name="Text Box 26"/>
          <p:cNvSpPr txBox="1">
            <a:spLocks noChangeArrowheads="1"/>
          </p:cNvSpPr>
          <p:nvPr/>
        </p:nvSpPr>
        <p:spPr bwMode="auto">
          <a:xfrm>
            <a:off x="4944534" y="6369051"/>
            <a:ext cx="2783417" cy="40010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121917" tIns="60958" rIns="121917" bIns="60958">
            <a:spAutoFit/>
          </a:bodyPr>
          <a:lstStyle/>
          <a:p>
            <a:pPr algn="ctr"/>
            <a:r>
              <a:rPr lang="zh-CN" altLang="en-US" b="1">
                <a:solidFill>
                  <a:srgbClr val="000000"/>
                </a:solidFill>
                <a:latin typeface="宋体" charset="-122"/>
              </a:rPr>
              <a:t>肺泡</a:t>
            </a:r>
            <a:endParaRPr kumimoji="1" lang="zh-CN" altLang="en-US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38" name="标题 3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Text Box 2"/>
          <p:cNvSpPr txBox="1">
            <a:spLocks noChangeArrowheads="1"/>
          </p:cNvSpPr>
          <p:nvPr/>
        </p:nvSpPr>
        <p:spPr bwMode="auto">
          <a:xfrm>
            <a:off x="624417" y="1701801"/>
            <a:ext cx="3503083" cy="6118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腋淋巴结</a:t>
            </a:r>
          </a:p>
        </p:txBody>
      </p:sp>
      <p:sp>
        <p:nvSpPr>
          <p:cNvPr id="111620" name="Text Box 63"/>
          <p:cNvSpPr txBox="1">
            <a:spLocks noChangeArrowheads="1"/>
          </p:cNvSpPr>
          <p:nvPr/>
        </p:nvSpPr>
        <p:spPr bwMode="auto">
          <a:xfrm>
            <a:off x="501651" y="4040718"/>
            <a:ext cx="6337300" cy="1350494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algn="just" eaLnBrk="0" hangingPunct="0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收集范围：</a:t>
            </a:r>
          </a:p>
          <a:p>
            <a:pPr algn="just" eaLnBrk="0" hangingPunct="0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上肢、胸前外侧壁、乳房及肩部的淋巴管</a:t>
            </a:r>
          </a:p>
        </p:txBody>
      </p:sp>
      <p:sp>
        <p:nvSpPr>
          <p:cNvPr id="111621" name="Text Box 65"/>
          <p:cNvSpPr txBox="1">
            <a:spLocks noChangeArrowheads="1"/>
          </p:cNvSpPr>
          <p:nvPr/>
        </p:nvSpPr>
        <p:spPr bwMode="auto">
          <a:xfrm>
            <a:off x="586317" y="1087967"/>
            <a:ext cx="5281083" cy="49243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）上肢的淋巴结群</a:t>
            </a:r>
          </a:p>
        </p:txBody>
      </p:sp>
      <p:pic>
        <p:nvPicPr>
          <p:cNvPr id="111622" name="Picture 9" descr="7a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3868" y="3333751"/>
            <a:ext cx="4993217" cy="325754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11623" name="Rectangle 7"/>
          <p:cNvSpPr>
            <a:spLocks noChangeArrowheads="1"/>
          </p:cNvSpPr>
          <p:nvPr/>
        </p:nvSpPr>
        <p:spPr bwMode="auto">
          <a:xfrm>
            <a:off x="719667" y="2266951"/>
            <a:ext cx="10945284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位置：分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5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群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流向：外侧淋巴结、胸肌淋巴结、肩胛下淋巴结→中央淋巴结→尖淋巴结→左、右锁骨下干</a:t>
            </a:r>
          </a:p>
        </p:txBody>
      </p:sp>
      <p:sp>
        <p:nvSpPr>
          <p:cNvPr id="111624" name="Text Box 8"/>
          <p:cNvSpPr txBox="1">
            <a:spLocks noChangeArrowheads="1"/>
          </p:cNvSpPr>
          <p:nvPr/>
        </p:nvSpPr>
        <p:spPr bwMode="auto">
          <a:xfrm>
            <a:off x="546100" y="5433485"/>
            <a:ext cx="5088467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乳腺癌常转移到腋淋巴结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淋巴系统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Text Box 2"/>
          <p:cNvSpPr txBox="1">
            <a:spLocks noChangeArrowheads="1"/>
          </p:cNvSpPr>
          <p:nvPr/>
        </p:nvSpPr>
        <p:spPr bwMode="auto">
          <a:xfrm>
            <a:off x="431800" y="1210734"/>
            <a:ext cx="5892800" cy="49243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(3)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胸部的淋巴结</a:t>
            </a:r>
          </a:p>
        </p:txBody>
      </p:sp>
      <p:sp>
        <p:nvSpPr>
          <p:cNvPr id="112644" name="Rectangle 3"/>
          <p:cNvSpPr>
            <a:spLocks noChangeArrowheads="1"/>
          </p:cNvSpPr>
          <p:nvPr/>
        </p:nvSpPr>
        <p:spPr bwMode="auto">
          <a:xfrm>
            <a:off x="814917" y="2468033"/>
            <a:ext cx="2590800" cy="6078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胸壁的淋巴结</a:t>
            </a:r>
          </a:p>
        </p:txBody>
      </p:sp>
      <p:pic>
        <p:nvPicPr>
          <p:cNvPr id="112645" name="Picture 7"/>
          <p:cNvPicPr>
            <a:picLocks noChangeAspect="1" noChangeArrowheads="1"/>
          </p:cNvPicPr>
          <p:nvPr/>
        </p:nvPicPr>
        <p:blipFill>
          <a:blip r:embed="rId2" cstate="print"/>
          <a:srcRect l="28000" t="11333" r="39999" b="22000"/>
          <a:stretch>
            <a:fillRect/>
          </a:stretch>
        </p:blipFill>
        <p:spPr bwMode="auto">
          <a:xfrm>
            <a:off x="7535333" y="836084"/>
            <a:ext cx="3716867" cy="580813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112647" name="Rectangle 7"/>
          <p:cNvSpPr>
            <a:spLocks noChangeArrowheads="1"/>
          </p:cNvSpPr>
          <p:nvPr/>
        </p:nvSpPr>
        <p:spPr bwMode="auto">
          <a:xfrm>
            <a:off x="912284" y="4485218"/>
            <a:ext cx="1477321" cy="116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胸腔脏器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的淋巴结</a:t>
            </a:r>
          </a:p>
        </p:txBody>
      </p:sp>
      <p:sp>
        <p:nvSpPr>
          <p:cNvPr id="112648" name="Text Box 8"/>
          <p:cNvSpPr txBox="1">
            <a:spLocks noChangeArrowheads="1"/>
          </p:cNvSpPr>
          <p:nvPr/>
        </p:nvSpPr>
        <p:spPr bwMode="auto">
          <a:xfrm>
            <a:off x="3007785" y="2152651"/>
            <a:ext cx="3168649" cy="1346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胸壁的浅淋巴结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胸壁的深淋巴结</a:t>
            </a:r>
          </a:p>
        </p:txBody>
      </p:sp>
      <p:sp>
        <p:nvSpPr>
          <p:cNvPr id="112649" name="AutoShape 9"/>
          <p:cNvSpPr>
            <a:spLocks/>
          </p:cNvSpPr>
          <p:nvPr/>
        </p:nvSpPr>
        <p:spPr bwMode="auto">
          <a:xfrm>
            <a:off x="2897718" y="2410884"/>
            <a:ext cx="95249" cy="863600"/>
          </a:xfrm>
          <a:prstGeom prst="leftBrace">
            <a:avLst>
              <a:gd name="adj1" fmla="val 75556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112650" name="Text Box 10"/>
          <p:cNvSpPr txBox="1">
            <a:spLocks noChangeArrowheads="1"/>
          </p:cNvSpPr>
          <p:nvPr/>
        </p:nvSpPr>
        <p:spPr bwMode="auto">
          <a:xfrm>
            <a:off x="2832100" y="3716867"/>
            <a:ext cx="3168651" cy="289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支气管肺淋巴结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气管支气管淋巴结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气管旁淋巴结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纵隔前淋巴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charset="-122"/>
              </a:rPr>
              <a:t>结</a:t>
            </a:r>
            <a:endParaRPr lang="zh-CN" altLang="en-US" sz="24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12651" name="AutoShape 11"/>
          <p:cNvSpPr>
            <a:spLocks/>
          </p:cNvSpPr>
          <p:nvPr/>
        </p:nvSpPr>
        <p:spPr bwMode="auto">
          <a:xfrm>
            <a:off x="2734734" y="3909485"/>
            <a:ext cx="122766" cy="2377015"/>
          </a:xfrm>
          <a:prstGeom prst="leftBrace">
            <a:avLst>
              <a:gd name="adj1" fmla="val 88241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淋巴系统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Rectangle 12"/>
          <p:cNvSpPr>
            <a:spLocks noChangeArrowheads="1"/>
          </p:cNvSpPr>
          <p:nvPr/>
        </p:nvSpPr>
        <p:spPr bwMode="auto">
          <a:xfrm>
            <a:off x="814918" y="1147234"/>
            <a:ext cx="2897582" cy="6118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4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）下肢的淋巴结</a:t>
            </a:r>
          </a:p>
        </p:txBody>
      </p:sp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719667" y="1818218"/>
            <a:ext cx="4042833" cy="1350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）腹股沟浅淋巴结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）腹股沟深淋巴结</a:t>
            </a:r>
          </a:p>
        </p:txBody>
      </p:sp>
      <p:pic>
        <p:nvPicPr>
          <p:cNvPr id="113669" name="Picture 8"/>
          <p:cNvPicPr>
            <a:picLocks noChangeAspect="1" noChangeArrowheads="1"/>
          </p:cNvPicPr>
          <p:nvPr/>
        </p:nvPicPr>
        <p:blipFill>
          <a:blip r:embed="rId2" cstate="print"/>
          <a:srcRect l="30000" t="22000" r="38000" b="36667"/>
          <a:stretch>
            <a:fillRect/>
          </a:stretch>
        </p:blipFill>
        <p:spPr bwMode="auto">
          <a:xfrm>
            <a:off x="7823200" y="1604434"/>
            <a:ext cx="4368800" cy="423333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113670" name="Picture 9"/>
          <p:cNvPicPr>
            <a:picLocks noChangeAspect="1" noChangeArrowheads="1"/>
          </p:cNvPicPr>
          <p:nvPr/>
        </p:nvPicPr>
        <p:blipFill>
          <a:blip r:embed="rId3" cstate="print"/>
          <a:srcRect l="39000" t="14000" r="46001" b="25999"/>
          <a:stretch>
            <a:fillRect/>
          </a:stretch>
        </p:blipFill>
        <p:spPr bwMode="auto">
          <a:xfrm>
            <a:off x="4271434" y="1509185"/>
            <a:ext cx="1725084" cy="4432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pic>
        <p:nvPicPr>
          <p:cNvPr id="113671" name="Picture 10"/>
          <p:cNvPicPr>
            <a:picLocks noChangeAspect="1" noChangeArrowheads="1"/>
          </p:cNvPicPr>
          <p:nvPr/>
        </p:nvPicPr>
        <p:blipFill>
          <a:blip r:embed="rId4" cstate="print">
            <a:lum contrast="18000"/>
          </a:blip>
          <a:srcRect l="38000" t="12666" r="48999" b="25999"/>
          <a:stretch>
            <a:fillRect/>
          </a:stretch>
        </p:blipFill>
        <p:spPr bwMode="auto">
          <a:xfrm>
            <a:off x="6191251" y="1509184"/>
            <a:ext cx="1468967" cy="46185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淋巴系统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1" name="Rectangle 2"/>
          <p:cNvSpPr>
            <a:spLocks noChangeArrowheads="1"/>
          </p:cNvSpPr>
          <p:nvPr/>
        </p:nvSpPr>
        <p:spPr bwMode="auto">
          <a:xfrm>
            <a:off x="1678517" y="2180167"/>
            <a:ext cx="4800600" cy="282384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髂内淋巴结</a:t>
            </a:r>
          </a:p>
          <a:p>
            <a:pPr algn="just" eaLnBrk="0" hangingPunct="0">
              <a:lnSpc>
                <a:spcPct val="150000"/>
              </a:lnSpc>
            </a:pPr>
            <a:endParaRPr kumimoji="1" lang="zh-CN" altLang="en-US" sz="2400" b="1" dirty="0">
              <a:solidFill>
                <a:srgbClr val="000000"/>
              </a:solidFill>
              <a:latin typeface="宋体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髂外淋巴结</a:t>
            </a:r>
          </a:p>
          <a:p>
            <a:pPr algn="just" eaLnBrk="0" hangingPunct="0">
              <a:lnSpc>
                <a:spcPct val="150000"/>
              </a:lnSpc>
            </a:pPr>
            <a:endParaRPr kumimoji="1" lang="zh-CN" altLang="en-US" sz="2400" b="1" dirty="0">
              <a:solidFill>
                <a:srgbClr val="000000"/>
              </a:solidFill>
              <a:latin typeface="宋体" charset="-122"/>
            </a:endParaRPr>
          </a:p>
          <a:p>
            <a:pPr algn="just" eaLnBrk="0" hangingPunct="0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髂总淋巴结</a:t>
            </a:r>
          </a:p>
        </p:txBody>
      </p:sp>
      <p:pic>
        <p:nvPicPr>
          <p:cNvPr id="114692" name="Picture 3"/>
          <p:cNvPicPr>
            <a:picLocks noChangeAspect="1" noChangeArrowheads="1"/>
          </p:cNvPicPr>
          <p:nvPr/>
        </p:nvPicPr>
        <p:blipFill>
          <a:blip r:embed="rId2" cstate="print"/>
          <a:srcRect l="27000" t="23582" r="42000" b="23334"/>
          <a:stretch>
            <a:fillRect/>
          </a:stretch>
        </p:blipFill>
        <p:spPr bwMode="auto">
          <a:xfrm>
            <a:off x="6000751" y="1028700"/>
            <a:ext cx="3871383" cy="497205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114699" name="Rectangle 10"/>
          <p:cNvSpPr>
            <a:spLocks noChangeArrowheads="1"/>
          </p:cNvSpPr>
          <p:nvPr/>
        </p:nvSpPr>
        <p:spPr bwMode="auto">
          <a:xfrm>
            <a:off x="624418" y="1210733"/>
            <a:ext cx="3205359" cy="492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121917" tIns="60958" rIns="121917" bIns="60958">
            <a:spAutoFit/>
          </a:bodyPr>
          <a:lstStyle/>
          <a:p>
            <a:pPr eaLnBrk="0" hangingPunct="0"/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5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）盆部的淋巴结群</a:t>
            </a:r>
          </a:p>
        </p:txBody>
      </p:sp>
      <p:sp>
        <p:nvSpPr>
          <p:cNvPr id="114700" name="AutoShape 12"/>
          <p:cNvSpPr>
            <a:spLocks/>
          </p:cNvSpPr>
          <p:nvPr/>
        </p:nvSpPr>
        <p:spPr bwMode="auto">
          <a:xfrm>
            <a:off x="1581151" y="2461685"/>
            <a:ext cx="120650" cy="2440515"/>
          </a:xfrm>
          <a:prstGeom prst="leftBrace">
            <a:avLst>
              <a:gd name="adj1" fmla="val 88241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淋巴系统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Text Box 2"/>
          <p:cNvSpPr txBox="1">
            <a:spLocks noChangeArrowheads="1"/>
          </p:cNvSpPr>
          <p:nvPr/>
        </p:nvSpPr>
        <p:spPr bwMode="auto">
          <a:xfrm>
            <a:off x="527051" y="933451"/>
            <a:ext cx="5689600" cy="49243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6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）腹部的淋巴结群</a:t>
            </a:r>
          </a:p>
        </p:txBody>
      </p:sp>
      <p:sp>
        <p:nvSpPr>
          <p:cNvPr id="115716" name="Text Box 13"/>
          <p:cNvSpPr txBox="1">
            <a:spLocks noChangeArrowheads="1"/>
          </p:cNvSpPr>
          <p:nvPr/>
        </p:nvSpPr>
        <p:spPr bwMode="auto">
          <a:xfrm>
            <a:off x="719668" y="1509185"/>
            <a:ext cx="10657417" cy="49243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/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1)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腰淋巴结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15717" name="Text Box 20"/>
          <p:cNvSpPr txBox="1">
            <a:spLocks noChangeArrowheads="1"/>
          </p:cNvSpPr>
          <p:nvPr/>
        </p:nvSpPr>
        <p:spPr bwMode="auto">
          <a:xfrm>
            <a:off x="719668" y="2084918"/>
            <a:ext cx="10657417" cy="49243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2)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腹腔淋巴结、肠系膜上、下淋巴结</a:t>
            </a:r>
          </a:p>
        </p:txBody>
      </p:sp>
      <p:pic>
        <p:nvPicPr>
          <p:cNvPr id="115718" name="Picture 4" descr="1"/>
          <p:cNvPicPr>
            <a:picLocks noChangeAspect="1" noChangeArrowheads="1"/>
          </p:cNvPicPr>
          <p:nvPr/>
        </p:nvPicPr>
        <p:blipFill>
          <a:blip r:embed="rId2" cstate="print"/>
          <a:srcRect l="24742" t="13741" r="16495" b="5344"/>
          <a:stretch>
            <a:fillRect/>
          </a:stretch>
        </p:blipFill>
        <p:spPr bwMode="auto">
          <a:xfrm>
            <a:off x="9251952" y="2755901"/>
            <a:ext cx="2940049" cy="410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9" name="Picture 5" descr="w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0951" y="2743200"/>
            <a:ext cx="547158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20" name="Picture 24"/>
          <p:cNvPicPr>
            <a:picLocks noChangeAspect="1" noChangeArrowheads="1"/>
          </p:cNvPicPr>
          <p:nvPr/>
        </p:nvPicPr>
        <p:blipFill>
          <a:blip r:embed="rId4" cstate="print"/>
          <a:srcRect l="27000" t="11333" r="42000" b="23334"/>
          <a:stretch>
            <a:fillRect/>
          </a:stretch>
        </p:blipFill>
        <p:spPr bwMode="auto">
          <a:xfrm>
            <a:off x="933451" y="2755901"/>
            <a:ext cx="2891367" cy="4102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淋巴系统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Text Box 3"/>
          <p:cNvSpPr txBox="1">
            <a:spLocks noChangeArrowheads="1"/>
          </p:cNvSpPr>
          <p:nvPr/>
        </p:nvSpPr>
        <p:spPr bwMode="auto">
          <a:xfrm>
            <a:off x="912284" y="2076451"/>
            <a:ext cx="5689600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脾的位置和形态：</a:t>
            </a:r>
          </a:p>
        </p:txBody>
      </p:sp>
      <p:sp>
        <p:nvSpPr>
          <p:cNvPr id="635908" name="Text Box 4"/>
          <p:cNvSpPr txBox="1">
            <a:spLocks noChangeArrowheads="1"/>
          </p:cNvSpPr>
          <p:nvPr/>
        </p:nvSpPr>
        <p:spPr bwMode="auto">
          <a:xfrm>
            <a:off x="1007534" y="3708401"/>
            <a:ext cx="484716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位于左季肋区</a:t>
            </a:r>
          </a:p>
        </p:txBody>
      </p:sp>
      <p:sp>
        <p:nvSpPr>
          <p:cNvPr id="116741" name="Text Box 5"/>
          <p:cNvSpPr txBox="1">
            <a:spLocks noChangeArrowheads="1"/>
          </p:cNvSpPr>
          <p:nvPr/>
        </p:nvSpPr>
        <p:spPr bwMode="auto">
          <a:xfrm>
            <a:off x="1007534" y="4572001"/>
            <a:ext cx="4993217" cy="1046436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相当于左侧第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9-11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肋深面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其长轴与第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10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肋一致</a:t>
            </a:r>
          </a:p>
        </p:txBody>
      </p:sp>
      <p:sp>
        <p:nvSpPr>
          <p:cNvPr id="116742" name="Text Box 7"/>
          <p:cNvSpPr txBox="1">
            <a:spLocks noChangeArrowheads="1"/>
          </p:cNvSpPr>
          <p:nvPr/>
        </p:nvSpPr>
        <p:spPr bwMode="auto">
          <a:xfrm>
            <a:off x="814917" y="1020234"/>
            <a:ext cx="2783416" cy="538605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700" b="1" dirty="0">
                <a:solidFill>
                  <a:srgbClr val="000000"/>
                </a:solidFill>
                <a:latin typeface="宋体" charset="-122"/>
              </a:rPr>
              <a:t>（二）脾</a:t>
            </a:r>
          </a:p>
        </p:txBody>
      </p:sp>
      <p:sp>
        <p:nvSpPr>
          <p:cNvPr id="635909" name="Text Box 5"/>
          <p:cNvSpPr txBox="1">
            <a:spLocks noChangeArrowheads="1"/>
          </p:cNvSpPr>
          <p:nvPr/>
        </p:nvSpPr>
        <p:spPr bwMode="auto">
          <a:xfrm>
            <a:off x="1007533" y="2940051"/>
            <a:ext cx="4572000" cy="49243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最大的淋巴器官</a:t>
            </a: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007533" y="5829301"/>
            <a:ext cx="4572000" cy="49243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肋弓下不能触及</a:t>
            </a:r>
          </a:p>
        </p:txBody>
      </p:sp>
      <p:pic>
        <p:nvPicPr>
          <p:cNvPr id="116746" name="Picture 10" descr="9-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2884" y="933451"/>
            <a:ext cx="4967816" cy="5668433"/>
          </a:xfrm>
          <a:prstGeom prst="rect">
            <a:avLst/>
          </a:prstGeom>
          <a:noFill/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淋巴系统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Text Box 9"/>
          <p:cNvSpPr txBox="1">
            <a:spLocks noChangeArrowheads="1"/>
          </p:cNvSpPr>
          <p:nvPr/>
        </p:nvSpPr>
        <p:spPr bwMode="auto">
          <a:xfrm>
            <a:off x="1007533" y="3716867"/>
            <a:ext cx="2133600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形态</a:t>
            </a:r>
          </a:p>
        </p:txBody>
      </p:sp>
      <p:sp>
        <p:nvSpPr>
          <p:cNvPr id="117764" name="AutoShape 10"/>
          <p:cNvSpPr>
            <a:spLocks/>
          </p:cNvSpPr>
          <p:nvPr/>
        </p:nvSpPr>
        <p:spPr bwMode="auto">
          <a:xfrm>
            <a:off x="1968501" y="2565401"/>
            <a:ext cx="190500" cy="2783417"/>
          </a:xfrm>
          <a:prstGeom prst="leftBrace">
            <a:avLst>
              <a:gd name="adj1" fmla="val 121759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17765" name="Text Box 11"/>
          <p:cNvSpPr txBox="1">
            <a:spLocks noChangeArrowheads="1"/>
          </p:cNvSpPr>
          <p:nvPr/>
        </p:nvSpPr>
        <p:spPr bwMode="auto">
          <a:xfrm>
            <a:off x="2063751" y="2277534"/>
            <a:ext cx="4974167" cy="3262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前端：较宽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后端：圆钝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上缘：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～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个脾切迹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下缘：较圆钝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脏面：凹陷，中央有一脾门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膈面：隆凸</a:t>
            </a:r>
          </a:p>
        </p:txBody>
      </p:sp>
      <p:sp>
        <p:nvSpPr>
          <p:cNvPr id="117771" name="Text Box 21"/>
          <p:cNvSpPr txBox="1">
            <a:spLocks noChangeArrowheads="1"/>
          </p:cNvSpPr>
          <p:nvPr/>
        </p:nvSpPr>
        <p:spPr bwMode="auto">
          <a:xfrm>
            <a:off x="1007533" y="5880101"/>
            <a:ext cx="1828800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功能：</a:t>
            </a:r>
          </a:p>
        </p:txBody>
      </p:sp>
      <p:sp>
        <p:nvSpPr>
          <p:cNvPr id="117772" name="Text Box 22"/>
          <p:cNvSpPr txBox="1">
            <a:spLocks noChangeArrowheads="1"/>
          </p:cNvSpPr>
          <p:nvPr/>
        </p:nvSpPr>
        <p:spPr bwMode="auto">
          <a:xfrm>
            <a:off x="2171701" y="5643034"/>
            <a:ext cx="8064500" cy="1046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过滤血液、参与免疫、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储存血液、造血功能</a:t>
            </a:r>
          </a:p>
        </p:txBody>
      </p:sp>
      <p:sp>
        <p:nvSpPr>
          <p:cNvPr id="117774" name="Text Box 14"/>
          <p:cNvSpPr txBox="1">
            <a:spLocks noChangeArrowheads="1"/>
          </p:cNvSpPr>
          <p:nvPr/>
        </p:nvSpPr>
        <p:spPr bwMode="auto">
          <a:xfrm>
            <a:off x="912285" y="1028701"/>
            <a:ext cx="7969249" cy="1046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脾色暗红、软质而脆，受外力打击易破裂出血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宋体" charset="-122"/>
              </a:rPr>
              <a:t>分两面、两缘、两端</a:t>
            </a:r>
          </a:p>
        </p:txBody>
      </p:sp>
      <p:sp>
        <p:nvSpPr>
          <p:cNvPr id="117775" name="AutoShape 10"/>
          <p:cNvSpPr>
            <a:spLocks/>
          </p:cNvSpPr>
          <p:nvPr/>
        </p:nvSpPr>
        <p:spPr bwMode="auto">
          <a:xfrm>
            <a:off x="2063751" y="5734051"/>
            <a:ext cx="95249" cy="844549"/>
          </a:xfrm>
          <a:prstGeom prst="leftBrace">
            <a:avLst>
              <a:gd name="adj1" fmla="val 60038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>
              <a:solidFill>
                <a:srgbClr val="000000"/>
              </a:solidFill>
              <a:latin typeface="宋体" charset="-122"/>
            </a:endParaRPr>
          </a:p>
        </p:txBody>
      </p:sp>
      <p:pic>
        <p:nvPicPr>
          <p:cNvPr id="11777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9418" y="1604433"/>
            <a:ext cx="2950633" cy="2878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7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3385" y="1604433"/>
            <a:ext cx="2874433" cy="2880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淋巴系统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Text Box 2"/>
          <p:cNvSpPr txBox="1">
            <a:spLocks noChangeArrowheads="1"/>
          </p:cNvSpPr>
          <p:nvPr/>
        </p:nvSpPr>
        <p:spPr bwMode="auto">
          <a:xfrm>
            <a:off x="624417" y="1020234"/>
            <a:ext cx="3071283" cy="538605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700" b="1" dirty="0">
                <a:solidFill>
                  <a:srgbClr val="000000"/>
                </a:solidFill>
                <a:latin typeface="宋体" charset="-122"/>
              </a:rPr>
              <a:t>（三）胸腺</a:t>
            </a:r>
          </a:p>
        </p:txBody>
      </p:sp>
      <p:sp>
        <p:nvSpPr>
          <p:cNvPr id="118788" name="Text Box 4"/>
          <p:cNvSpPr txBox="1">
            <a:spLocks noChangeArrowheads="1"/>
          </p:cNvSpPr>
          <p:nvPr/>
        </p:nvSpPr>
        <p:spPr bwMode="auto">
          <a:xfrm>
            <a:off x="431800" y="1701800"/>
            <a:ext cx="2880784" cy="6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位置：</a:t>
            </a:r>
          </a:p>
        </p:txBody>
      </p:sp>
      <p:sp>
        <p:nvSpPr>
          <p:cNvPr id="118789" name="Text Box 5"/>
          <p:cNvSpPr txBox="1">
            <a:spLocks noChangeArrowheads="1"/>
          </p:cNvSpPr>
          <p:nvPr/>
        </p:nvSpPr>
        <p:spPr bwMode="auto">
          <a:xfrm>
            <a:off x="814917" y="2277534"/>
            <a:ext cx="5856816" cy="552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charset="-122"/>
              </a:rPr>
              <a:t>胸骨柄后方，心包上方，大血管的前面</a:t>
            </a:r>
          </a:p>
        </p:txBody>
      </p:sp>
      <p:pic>
        <p:nvPicPr>
          <p:cNvPr id="118792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251" y="1028701"/>
            <a:ext cx="5712883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93" name="Rectangle 2"/>
          <p:cNvSpPr>
            <a:spLocks noChangeArrowheads="1"/>
          </p:cNvSpPr>
          <p:nvPr/>
        </p:nvSpPr>
        <p:spPr bwMode="auto">
          <a:xfrm>
            <a:off x="431800" y="2948518"/>
            <a:ext cx="5759451" cy="2495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eaLnBrk="0" hangingPunct="0">
              <a:lnSpc>
                <a:spcPct val="180000"/>
              </a:lnSpc>
              <a:buClr>
                <a:srgbClr val="E31148"/>
              </a:buClr>
              <a:buFont typeface="Wingdings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胸腺的功能：</a:t>
            </a:r>
            <a:br>
              <a:rPr lang="zh-CN" altLang="en-US" sz="2400" b="1" dirty="0">
                <a:solidFill>
                  <a:srgbClr val="000000"/>
                </a:solidFill>
                <a:latin typeface="+mn-ea"/>
              </a:rPr>
            </a:b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促进淋巴细胞发育。是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T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淋巴细胞繁殖、培育的主要部位。</a:t>
            </a:r>
            <a:br>
              <a:rPr lang="zh-CN" altLang="en-US" sz="2400" b="1" dirty="0">
                <a:solidFill>
                  <a:srgbClr val="000000"/>
                </a:solidFill>
                <a:latin typeface="+mn-ea"/>
              </a:rPr>
            </a:b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胸腺在出生到青春期前发达，青春期后开始退化。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淋巴系统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9130" y="3485515"/>
            <a:ext cx="59499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3600" dirty="0"/>
              <a:t>Thanks for listening!</a:t>
            </a:r>
          </a:p>
        </p:txBody>
      </p:sp>
      <p:sp>
        <p:nvSpPr>
          <p:cNvPr id="4" name="矩形 3"/>
          <p:cNvSpPr/>
          <p:nvPr/>
        </p:nvSpPr>
        <p:spPr>
          <a:xfrm>
            <a:off x="659130" y="2227580"/>
            <a:ext cx="565975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b="1" dirty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谢谢聆听！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814918" y="1239682"/>
            <a:ext cx="3942740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三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血管的吻合及侧支循环</a:t>
            </a:r>
          </a:p>
        </p:txBody>
      </p:sp>
      <p:pic>
        <p:nvPicPr>
          <p:cNvPr id="665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5700" y="1797052"/>
            <a:ext cx="4580467" cy="2722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5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1051" y="1797051"/>
            <a:ext cx="3088216" cy="2753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912284" y="2205307"/>
            <a:ext cx="2758016" cy="2273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17" tIns="60958" rIns="121917" bIns="60958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动脉间吻合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静脉间吻合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动静脉吻合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4.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侧枝吻合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3"/>
          <p:cNvSpPr>
            <a:spLocks noChangeArrowheads="1"/>
          </p:cNvSpPr>
          <p:nvPr/>
        </p:nvSpPr>
        <p:spPr bwMode="auto">
          <a:xfrm>
            <a:off x="624418" y="1123951"/>
            <a:ext cx="11135783" cy="499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四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血管的类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型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 marL="457189" indent="-457189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动脉：</a:t>
            </a:r>
          </a:p>
          <a:p>
            <a:pPr marL="457189" indent="-457189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引导血液离开心脏，逐渐变细。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 marL="457189" indent="-457189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大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：接近心脏；小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：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&lt;1mm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；中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：两者之间</a:t>
            </a:r>
          </a:p>
          <a:p>
            <a:pPr marL="457189" indent="-457189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毛细血管：</a:t>
            </a:r>
          </a:p>
          <a:p>
            <a:pPr marL="457189" indent="-457189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介于动脉、静脉之间，物质交换作用。</a:t>
            </a:r>
          </a:p>
          <a:p>
            <a:pPr marL="457189" indent="-457189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静脉： </a:t>
            </a:r>
          </a:p>
          <a:p>
            <a:pPr marL="457189" indent="-457189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引导血液回到心脏，逐级汇合增粗。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 marL="457189" indent="-457189"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大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V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：＞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10mm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；小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V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：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&lt;2mm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；中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V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：两者之间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心血管系统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3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1"/>
  <p:tag name="PA" val="v3.2.0"/>
</p:tagLst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AEB9"/>
      </a:accent1>
      <a:accent2>
        <a:srgbClr val="00A8A4"/>
      </a:accent2>
      <a:accent3>
        <a:srgbClr val="00AEB9"/>
      </a:accent3>
      <a:accent4>
        <a:srgbClr val="00A8A4"/>
      </a:accent4>
      <a:accent5>
        <a:srgbClr val="00AEB9"/>
      </a:accent5>
      <a:accent6>
        <a:srgbClr val="00A8A4"/>
      </a:accent6>
      <a:hlink>
        <a:srgbClr val="00AEB9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4335</Words>
  <Application>Microsoft Office PowerPoint</Application>
  <PresentationFormat>自定义</PresentationFormat>
  <Paragraphs>548</Paragraphs>
  <Slides>78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78</vt:i4>
      </vt:variant>
    </vt:vector>
  </HeadingPairs>
  <TitlesOfParts>
    <vt:vector size="79" baseType="lpstr">
      <vt:lpstr>Office 主题</vt:lpstr>
      <vt:lpstr>幻灯片 1</vt:lpstr>
      <vt:lpstr>幻灯片 2</vt:lpstr>
      <vt:lpstr>幻灯片 3</vt:lpstr>
      <vt:lpstr>幻灯片 4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心血管系统</vt:lpstr>
      <vt:lpstr>幻灯片 59</vt:lpstr>
      <vt:lpstr>淋巴系统</vt:lpstr>
      <vt:lpstr>淋巴系统</vt:lpstr>
      <vt:lpstr>淋巴系统</vt:lpstr>
      <vt:lpstr>淋巴系统</vt:lpstr>
      <vt:lpstr>淋巴系统</vt:lpstr>
      <vt:lpstr>淋巴系统</vt:lpstr>
      <vt:lpstr>淋巴系统</vt:lpstr>
      <vt:lpstr>淋巴系统</vt:lpstr>
      <vt:lpstr>淋巴系统</vt:lpstr>
      <vt:lpstr>淋巴系统</vt:lpstr>
      <vt:lpstr>淋巴系统</vt:lpstr>
      <vt:lpstr>淋巴系统</vt:lpstr>
      <vt:lpstr>淋巴系统</vt:lpstr>
      <vt:lpstr>淋巴系统</vt:lpstr>
      <vt:lpstr>淋巴系统</vt:lpstr>
      <vt:lpstr>淋巴系统</vt:lpstr>
      <vt:lpstr>淋巴系统</vt:lpstr>
      <vt:lpstr>淋巴系统</vt:lpstr>
      <vt:lpstr>幻灯片 78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Administrator</cp:lastModifiedBy>
  <cp:revision>54</cp:revision>
  <dcterms:created xsi:type="dcterms:W3CDTF">2020-08-14T03:40:00Z</dcterms:created>
  <dcterms:modified xsi:type="dcterms:W3CDTF">2025-08-26T02:26:51Z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KSOTemplateUUID">
    <vt:lpwstr>v1.0_mb_P4IO4u3cUYkfD8j80YtHCQ==</vt:lpwstr>
  </property>
  <property fmtid="{D5CDD505-2E9C-101B-9397-08002B2CF9AE}" pid="4" name="ICV">
    <vt:lpwstr>CDADA44CF1E34C9D8C63DE668587B715_11</vt:lpwstr>
  </property>
</Properties>
</file>