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sldIdLst>
    <p:sldId id="338" r:id="rId2"/>
    <p:sldId id="341" r:id="rId3"/>
    <p:sldId id="257" r:id="rId4"/>
    <p:sldId id="389" r:id="rId5"/>
    <p:sldId id="344" r:id="rId6"/>
    <p:sldId id="345" r:id="rId7"/>
    <p:sldId id="346" r:id="rId8"/>
    <p:sldId id="388" r:id="rId9"/>
    <p:sldId id="347" r:id="rId10"/>
    <p:sldId id="348" r:id="rId11"/>
    <p:sldId id="349" r:id="rId12"/>
    <p:sldId id="350" r:id="rId13"/>
    <p:sldId id="351" r:id="rId14"/>
    <p:sldId id="352" r:id="rId15"/>
    <p:sldId id="353" r:id="rId16"/>
    <p:sldId id="385" r:id="rId17"/>
    <p:sldId id="354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64" r:id="rId27"/>
    <p:sldId id="365" r:id="rId28"/>
    <p:sldId id="366" r:id="rId29"/>
    <p:sldId id="367" r:id="rId30"/>
    <p:sldId id="368" r:id="rId31"/>
    <p:sldId id="387" r:id="rId32"/>
    <p:sldId id="369" r:id="rId33"/>
    <p:sldId id="370" r:id="rId34"/>
    <p:sldId id="371" r:id="rId35"/>
    <p:sldId id="372" r:id="rId36"/>
    <p:sldId id="373" r:id="rId37"/>
    <p:sldId id="374" r:id="rId38"/>
    <p:sldId id="375" r:id="rId39"/>
    <p:sldId id="376" r:id="rId40"/>
    <p:sldId id="377" r:id="rId41"/>
    <p:sldId id="378" r:id="rId42"/>
    <p:sldId id="379" r:id="rId43"/>
    <p:sldId id="386" r:id="rId44"/>
    <p:sldId id="380" r:id="rId45"/>
    <p:sldId id="381" r:id="rId46"/>
    <p:sldId id="382" r:id="rId47"/>
    <p:sldId id="383" r:id="rId48"/>
    <p:sldId id="337" r:id="rId4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39" autoAdjust="0"/>
    <p:restoredTop sz="94660"/>
  </p:normalViewPr>
  <p:slideViewPr>
    <p:cSldViewPr snapToGrid="0">
      <p:cViewPr>
        <p:scale>
          <a:sx n="75" d="100"/>
          <a:sy n="75" d="100"/>
        </p:scale>
        <p:origin x="-684" y="-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219EC-0019-4D28-818D-9AD87A6C9E01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4882B-F505-4641-B52D-0E33CEC6D3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3195120" y="4408272"/>
            <a:ext cx="529221" cy="529221"/>
            <a:chOff x="8179277" y="3748642"/>
            <a:chExt cx="1500028" cy="1500029"/>
          </a:xfrm>
          <a:effectLst/>
        </p:grpSpPr>
        <p:sp>
          <p:nvSpPr>
            <p:cNvPr id="10" name="椭圆 9"/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</p:grpSpPr>
          <p:sp>
            <p:nvSpPr>
              <p:cNvPr id="12" name="Freeform 193"/>
              <p:cNvSpPr/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3" name="Freeform 194"/>
              <p:cNvSpPr/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4" name="组合 13"/>
          <p:cNvGrpSpPr/>
          <p:nvPr userDrawn="1"/>
        </p:nvGrpSpPr>
        <p:grpSpPr>
          <a:xfrm>
            <a:off x="816887" y="4401043"/>
            <a:ext cx="529221" cy="529221"/>
            <a:chOff x="1682477" y="2278669"/>
            <a:chExt cx="1164618" cy="1164619"/>
          </a:xfrm>
          <a:effectLst/>
        </p:grpSpPr>
        <p:sp>
          <p:nvSpPr>
            <p:cNvPr id="15" name="椭圆 14"/>
            <p:cNvSpPr/>
            <p:nvPr/>
          </p:nvSpPr>
          <p:spPr>
            <a:xfrm>
              <a:off x="1682477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6400" dirty="0">
                <a:solidFill>
                  <a:schemeClr val="tx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1991148" y="2643393"/>
              <a:ext cx="499821" cy="465667"/>
            </a:xfrm>
            <a:custGeom>
              <a:avLst/>
              <a:gdLst>
                <a:gd name="T0" fmla="*/ 685899 w 2767013"/>
                <a:gd name="T1" fmla="*/ 1628140 h 2578100"/>
                <a:gd name="T2" fmla="*/ 814822 w 2767013"/>
                <a:gd name="T3" fmla="*/ 1673225 h 2578100"/>
                <a:gd name="T4" fmla="*/ 1062190 w 2767013"/>
                <a:gd name="T5" fmla="*/ 1516380 h 2578100"/>
                <a:gd name="T6" fmla="*/ 1081547 w 2767013"/>
                <a:gd name="T7" fmla="*/ 1274 h 2578100"/>
                <a:gd name="T8" fmla="*/ 1235742 w 2767013"/>
                <a:gd name="T9" fmla="*/ 89156 h 2578100"/>
                <a:gd name="T10" fmla="*/ 1326071 w 2767013"/>
                <a:gd name="T11" fmla="*/ 253047 h 2578100"/>
                <a:gd name="T12" fmla="*/ 1519456 w 2767013"/>
                <a:gd name="T13" fmla="*/ 439420 h 2578100"/>
                <a:gd name="T14" fmla="*/ 1614085 w 2767013"/>
                <a:gd name="T15" fmla="*/ 664210 h 2578100"/>
                <a:gd name="T16" fmla="*/ 1591856 w 2767013"/>
                <a:gd name="T17" fmla="*/ 958850 h 2578100"/>
                <a:gd name="T18" fmla="*/ 1395296 w 2767013"/>
                <a:gd name="T19" fmla="*/ 1286192 h 2578100"/>
                <a:gd name="T20" fmla="*/ 1116808 w 2767013"/>
                <a:gd name="T21" fmla="*/ 1571625 h 2578100"/>
                <a:gd name="T22" fmla="*/ 863407 w 2767013"/>
                <a:gd name="T23" fmla="*/ 1737678 h 2578100"/>
                <a:gd name="T24" fmla="*/ 940570 w 2767013"/>
                <a:gd name="T25" fmla="*/ 2122805 h 2578100"/>
                <a:gd name="T26" fmla="*/ 1091404 w 2767013"/>
                <a:gd name="T27" fmla="*/ 2375218 h 2578100"/>
                <a:gd name="T28" fmla="*/ 1303842 w 2767013"/>
                <a:gd name="T29" fmla="*/ 2498090 h 2578100"/>
                <a:gd name="T30" fmla="*/ 1476587 w 2767013"/>
                <a:gd name="T31" fmla="*/ 2471103 h 2578100"/>
                <a:gd name="T32" fmla="*/ 1605828 w 2767013"/>
                <a:gd name="T33" fmla="*/ 2357120 h 2578100"/>
                <a:gd name="T34" fmla="*/ 1764601 w 2767013"/>
                <a:gd name="T35" fmla="*/ 1958340 h 2578100"/>
                <a:gd name="T36" fmla="*/ 1892890 w 2767013"/>
                <a:gd name="T37" fmla="*/ 1682433 h 2578100"/>
                <a:gd name="T38" fmla="*/ 2061506 w 2767013"/>
                <a:gd name="T39" fmla="*/ 1567497 h 2578100"/>
                <a:gd name="T40" fmla="*/ 2208566 w 2767013"/>
                <a:gd name="T41" fmla="*/ 1484745 h 2578100"/>
                <a:gd name="T42" fmla="*/ 2435693 w 2767013"/>
                <a:gd name="T43" fmla="*/ 1370330 h 2578100"/>
                <a:gd name="T44" fmla="*/ 2674574 w 2767013"/>
                <a:gd name="T45" fmla="*/ 1462498 h 2578100"/>
                <a:gd name="T46" fmla="*/ 2766695 w 2767013"/>
                <a:gd name="T47" fmla="*/ 1701499 h 2578100"/>
                <a:gd name="T48" fmla="*/ 2652338 w 2767013"/>
                <a:gd name="T49" fmla="*/ 1928423 h 2578100"/>
                <a:gd name="T50" fmla="*/ 2403927 w 2767013"/>
                <a:gd name="T51" fmla="*/ 1996754 h 2578100"/>
                <a:gd name="T52" fmla="*/ 2190777 w 2767013"/>
                <a:gd name="T53" fmla="*/ 1861363 h 2578100"/>
                <a:gd name="T54" fmla="*/ 2137718 w 2767013"/>
                <a:gd name="T55" fmla="*/ 1635442 h 2578100"/>
                <a:gd name="T56" fmla="*/ 1985931 w 2767013"/>
                <a:gd name="T57" fmla="*/ 1698308 h 2578100"/>
                <a:gd name="T58" fmla="*/ 1849704 w 2767013"/>
                <a:gd name="T59" fmla="*/ 1946593 h 2578100"/>
                <a:gd name="T60" fmla="*/ 1683627 w 2767013"/>
                <a:gd name="T61" fmla="*/ 2382203 h 2578100"/>
                <a:gd name="T62" fmla="*/ 1542319 w 2767013"/>
                <a:gd name="T63" fmla="*/ 2526030 h 2578100"/>
                <a:gd name="T64" fmla="*/ 1334327 w 2767013"/>
                <a:gd name="T65" fmla="*/ 2578100 h 2578100"/>
                <a:gd name="T66" fmla="*/ 1178094 w 2767013"/>
                <a:gd name="T67" fmla="*/ 2540318 h 2578100"/>
                <a:gd name="T68" fmla="*/ 964386 w 2767013"/>
                <a:gd name="T69" fmla="*/ 2336483 h 2578100"/>
                <a:gd name="T70" fmla="*/ 805296 w 2767013"/>
                <a:gd name="T71" fmla="*/ 1978660 h 2578100"/>
                <a:gd name="T72" fmla="*/ 664306 w 2767013"/>
                <a:gd name="T73" fmla="*/ 1706245 h 2578100"/>
                <a:gd name="T74" fmla="*/ 335963 w 2767013"/>
                <a:gd name="T75" fmla="*/ 1411922 h 2578100"/>
                <a:gd name="T76" fmla="*/ 52713 w 2767013"/>
                <a:gd name="T77" fmla="*/ 977265 h 2578100"/>
                <a:gd name="T78" fmla="*/ 0 w 2767013"/>
                <a:gd name="T79" fmla="*/ 758190 h 2578100"/>
                <a:gd name="T80" fmla="*/ 59063 w 2767013"/>
                <a:gd name="T81" fmla="*/ 503237 h 2578100"/>
                <a:gd name="T82" fmla="*/ 192115 w 2767013"/>
                <a:gd name="T83" fmla="*/ 330200 h 2578100"/>
                <a:gd name="T84" fmla="*/ 291846 w 2767013"/>
                <a:gd name="T85" fmla="*/ 139292 h 2578100"/>
                <a:gd name="T86" fmla="*/ 425579 w 2767013"/>
                <a:gd name="T87" fmla="*/ 24440 h 2578100"/>
                <a:gd name="T88" fmla="*/ 606438 w 2767013"/>
                <a:gd name="T89" fmla="*/ 46331 h 2578100"/>
                <a:gd name="T90" fmla="*/ 708330 w 2767013"/>
                <a:gd name="T91" fmla="*/ 190690 h 2578100"/>
                <a:gd name="T92" fmla="*/ 668529 w 2767013"/>
                <a:gd name="T93" fmla="*/ 367093 h 2578100"/>
                <a:gd name="T94" fmla="*/ 514098 w 2767013"/>
                <a:gd name="T95" fmla="*/ 454343 h 2578100"/>
                <a:gd name="T96" fmla="*/ 342792 w 2767013"/>
                <a:gd name="T97" fmla="*/ 398503 h 2578100"/>
                <a:gd name="T98" fmla="*/ 190527 w 2767013"/>
                <a:gd name="T99" fmla="*/ 441642 h 2578100"/>
                <a:gd name="T100" fmla="*/ 96216 w 2767013"/>
                <a:gd name="T101" fmla="*/ 623887 h 2578100"/>
                <a:gd name="T102" fmla="*/ 93994 w 2767013"/>
                <a:gd name="T103" fmla="*/ 860425 h 2578100"/>
                <a:gd name="T104" fmla="*/ 213708 w 2767013"/>
                <a:gd name="T105" fmla="*/ 1118235 h 2578100"/>
                <a:gd name="T106" fmla="*/ 1476905 w 2767013"/>
                <a:gd name="T107" fmla="*/ 1029017 h 2578100"/>
                <a:gd name="T108" fmla="*/ 1548670 w 2767013"/>
                <a:gd name="T109" fmla="*/ 805180 h 2578100"/>
                <a:gd name="T110" fmla="*/ 1503896 w 2767013"/>
                <a:gd name="T111" fmla="*/ 573087 h 2578100"/>
                <a:gd name="T112" fmla="*/ 1387357 w 2767013"/>
                <a:gd name="T113" fmla="*/ 404177 h 2578100"/>
                <a:gd name="T114" fmla="*/ 1214802 w 2767013"/>
                <a:gd name="T115" fmla="*/ 377957 h 2578100"/>
                <a:gd name="T116" fmla="*/ 1047917 w 2767013"/>
                <a:gd name="T117" fmla="*/ 442595 h 2578100"/>
                <a:gd name="T118" fmla="*/ 888646 w 2767013"/>
                <a:gd name="T119" fmla="*/ 362354 h 2578100"/>
                <a:gd name="T120" fmla="*/ 840738 w 2767013"/>
                <a:gd name="T121" fmla="*/ 187864 h 2578100"/>
                <a:gd name="T122" fmla="*/ 935602 w 2767013"/>
                <a:gd name="T123" fmla="*/ 37891 h 2578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67013" h="2578100">
                  <a:moveTo>
                    <a:pt x="332788" y="1286192"/>
                  </a:moveTo>
                  <a:lnTo>
                    <a:pt x="352476" y="1310640"/>
                  </a:lnTo>
                  <a:lnTo>
                    <a:pt x="372799" y="1335087"/>
                  </a:lnTo>
                  <a:lnTo>
                    <a:pt x="392804" y="1358582"/>
                  </a:lnTo>
                  <a:lnTo>
                    <a:pt x="413444" y="1381760"/>
                  </a:lnTo>
                  <a:lnTo>
                    <a:pt x="433767" y="1404620"/>
                  </a:lnTo>
                  <a:lnTo>
                    <a:pt x="454408" y="1426527"/>
                  </a:lnTo>
                  <a:lnTo>
                    <a:pt x="475366" y="1448117"/>
                  </a:lnTo>
                  <a:lnTo>
                    <a:pt x="495689" y="1468437"/>
                  </a:lnTo>
                  <a:lnTo>
                    <a:pt x="522998" y="1495107"/>
                  </a:lnTo>
                  <a:lnTo>
                    <a:pt x="549354" y="1519555"/>
                  </a:lnTo>
                  <a:lnTo>
                    <a:pt x="574758" y="1542097"/>
                  </a:lnTo>
                  <a:lnTo>
                    <a:pt x="599209" y="1563052"/>
                  </a:lnTo>
                  <a:lnTo>
                    <a:pt x="622707" y="1581785"/>
                  </a:lnTo>
                  <a:lnTo>
                    <a:pt x="644935" y="1598930"/>
                  </a:lnTo>
                  <a:lnTo>
                    <a:pt x="666211" y="1614487"/>
                  </a:lnTo>
                  <a:lnTo>
                    <a:pt x="685899" y="1628140"/>
                  </a:lnTo>
                  <a:lnTo>
                    <a:pt x="704634" y="1639887"/>
                  </a:lnTo>
                  <a:lnTo>
                    <a:pt x="722416" y="1650047"/>
                  </a:lnTo>
                  <a:lnTo>
                    <a:pt x="730673" y="1654492"/>
                  </a:lnTo>
                  <a:lnTo>
                    <a:pt x="738611" y="1658620"/>
                  </a:lnTo>
                  <a:lnTo>
                    <a:pt x="745915" y="1662430"/>
                  </a:lnTo>
                  <a:lnTo>
                    <a:pt x="753218" y="1665287"/>
                  </a:lnTo>
                  <a:lnTo>
                    <a:pt x="760204" y="1668145"/>
                  </a:lnTo>
                  <a:lnTo>
                    <a:pt x="766555" y="1670685"/>
                  </a:lnTo>
                  <a:lnTo>
                    <a:pt x="772271" y="1672272"/>
                  </a:lnTo>
                  <a:lnTo>
                    <a:pt x="777987" y="1673860"/>
                  </a:lnTo>
                  <a:lnTo>
                    <a:pt x="783385" y="1674812"/>
                  </a:lnTo>
                  <a:lnTo>
                    <a:pt x="788466" y="1675765"/>
                  </a:lnTo>
                  <a:lnTo>
                    <a:pt x="792912" y="1676082"/>
                  </a:lnTo>
                  <a:lnTo>
                    <a:pt x="797040" y="1676082"/>
                  </a:lnTo>
                  <a:lnTo>
                    <a:pt x="801168" y="1675765"/>
                  </a:lnTo>
                  <a:lnTo>
                    <a:pt x="805296" y="1674812"/>
                  </a:lnTo>
                  <a:lnTo>
                    <a:pt x="814822" y="1673225"/>
                  </a:lnTo>
                  <a:lnTo>
                    <a:pt x="824666" y="1670367"/>
                  </a:lnTo>
                  <a:lnTo>
                    <a:pt x="835463" y="1666240"/>
                  </a:lnTo>
                  <a:lnTo>
                    <a:pt x="847212" y="1661477"/>
                  </a:lnTo>
                  <a:lnTo>
                    <a:pt x="859279" y="1656080"/>
                  </a:lnTo>
                  <a:lnTo>
                    <a:pt x="872298" y="1649730"/>
                  </a:lnTo>
                  <a:lnTo>
                    <a:pt x="885635" y="1642427"/>
                  </a:lnTo>
                  <a:lnTo>
                    <a:pt x="899607" y="1634490"/>
                  </a:lnTo>
                  <a:lnTo>
                    <a:pt x="913896" y="1625917"/>
                  </a:lnTo>
                  <a:lnTo>
                    <a:pt x="929139" y="1616392"/>
                  </a:lnTo>
                  <a:lnTo>
                    <a:pt x="944381" y="1606232"/>
                  </a:lnTo>
                  <a:lnTo>
                    <a:pt x="960258" y="1595437"/>
                  </a:lnTo>
                  <a:lnTo>
                    <a:pt x="976453" y="1583690"/>
                  </a:lnTo>
                  <a:lnTo>
                    <a:pt x="992965" y="1571307"/>
                  </a:lnTo>
                  <a:lnTo>
                    <a:pt x="1010113" y="1558290"/>
                  </a:lnTo>
                  <a:lnTo>
                    <a:pt x="1026943" y="1544955"/>
                  </a:lnTo>
                  <a:lnTo>
                    <a:pt x="1044408" y="1530985"/>
                  </a:lnTo>
                  <a:lnTo>
                    <a:pt x="1062190" y="1516380"/>
                  </a:lnTo>
                  <a:lnTo>
                    <a:pt x="1079655" y="1501140"/>
                  </a:lnTo>
                  <a:lnTo>
                    <a:pt x="1097755" y="1485265"/>
                  </a:lnTo>
                  <a:lnTo>
                    <a:pt x="1116173" y="1469072"/>
                  </a:lnTo>
                  <a:lnTo>
                    <a:pt x="1133956" y="1452562"/>
                  </a:lnTo>
                  <a:lnTo>
                    <a:pt x="1152056" y="1435735"/>
                  </a:lnTo>
                  <a:lnTo>
                    <a:pt x="1170473" y="1418272"/>
                  </a:lnTo>
                  <a:lnTo>
                    <a:pt x="1188573" y="1400492"/>
                  </a:lnTo>
                  <a:lnTo>
                    <a:pt x="1206674" y="1382077"/>
                  </a:lnTo>
                  <a:lnTo>
                    <a:pt x="1224774" y="1363345"/>
                  </a:lnTo>
                  <a:lnTo>
                    <a:pt x="1242556" y="1344930"/>
                  </a:lnTo>
                  <a:lnTo>
                    <a:pt x="1260339" y="1325245"/>
                  </a:lnTo>
                  <a:lnTo>
                    <a:pt x="1277486" y="1305877"/>
                  </a:lnTo>
                  <a:lnTo>
                    <a:pt x="1294951" y="1286192"/>
                  </a:lnTo>
                  <a:lnTo>
                    <a:pt x="332788" y="1286192"/>
                  </a:lnTo>
                  <a:close/>
                  <a:moveTo>
                    <a:pt x="1059021" y="0"/>
                  </a:moveTo>
                  <a:lnTo>
                    <a:pt x="1070443" y="318"/>
                  </a:lnTo>
                  <a:lnTo>
                    <a:pt x="1081547" y="1274"/>
                  </a:lnTo>
                  <a:lnTo>
                    <a:pt x="1092652" y="2547"/>
                  </a:lnTo>
                  <a:lnTo>
                    <a:pt x="1103439" y="4776"/>
                  </a:lnTo>
                  <a:lnTo>
                    <a:pt x="1114226" y="7323"/>
                  </a:lnTo>
                  <a:lnTo>
                    <a:pt x="1124696" y="10189"/>
                  </a:lnTo>
                  <a:lnTo>
                    <a:pt x="1134849" y="13692"/>
                  </a:lnTo>
                  <a:lnTo>
                    <a:pt x="1144684" y="17831"/>
                  </a:lnTo>
                  <a:lnTo>
                    <a:pt x="1154520" y="21970"/>
                  </a:lnTo>
                  <a:lnTo>
                    <a:pt x="1164038" y="26747"/>
                  </a:lnTo>
                  <a:lnTo>
                    <a:pt x="1173239" y="32160"/>
                  </a:lnTo>
                  <a:lnTo>
                    <a:pt x="1182123" y="37891"/>
                  </a:lnTo>
                  <a:lnTo>
                    <a:pt x="1190689" y="43941"/>
                  </a:lnTo>
                  <a:lnTo>
                    <a:pt x="1199255" y="50946"/>
                  </a:lnTo>
                  <a:lnTo>
                    <a:pt x="1207187" y="57633"/>
                  </a:lnTo>
                  <a:lnTo>
                    <a:pt x="1214802" y="64956"/>
                  </a:lnTo>
                  <a:lnTo>
                    <a:pt x="1222416" y="72598"/>
                  </a:lnTo>
                  <a:lnTo>
                    <a:pt x="1229079" y="80877"/>
                  </a:lnTo>
                  <a:lnTo>
                    <a:pt x="1235742" y="89156"/>
                  </a:lnTo>
                  <a:lnTo>
                    <a:pt x="1241770" y="97753"/>
                  </a:lnTo>
                  <a:lnTo>
                    <a:pt x="1247481" y="106668"/>
                  </a:lnTo>
                  <a:lnTo>
                    <a:pt x="1252874" y="116221"/>
                  </a:lnTo>
                  <a:lnTo>
                    <a:pt x="1257633" y="125455"/>
                  </a:lnTo>
                  <a:lnTo>
                    <a:pt x="1262392" y="135326"/>
                  </a:lnTo>
                  <a:lnTo>
                    <a:pt x="1266200" y="145515"/>
                  </a:lnTo>
                  <a:lnTo>
                    <a:pt x="1269372" y="155704"/>
                  </a:lnTo>
                  <a:lnTo>
                    <a:pt x="1272545" y="166212"/>
                  </a:lnTo>
                  <a:lnTo>
                    <a:pt x="1275083" y="176719"/>
                  </a:lnTo>
                  <a:lnTo>
                    <a:pt x="1276987" y="187864"/>
                  </a:lnTo>
                  <a:lnTo>
                    <a:pt x="1278573" y="198690"/>
                  </a:lnTo>
                  <a:lnTo>
                    <a:pt x="1279208" y="210153"/>
                  </a:lnTo>
                  <a:lnTo>
                    <a:pt x="1279525" y="221616"/>
                  </a:lnTo>
                  <a:lnTo>
                    <a:pt x="1279423" y="225313"/>
                  </a:lnTo>
                  <a:lnTo>
                    <a:pt x="1289553" y="230822"/>
                  </a:lnTo>
                  <a:lnTo>
                    <a:pt x="1307653" y="241617"/>
                  </a:lnTo>
                  <a:lnTo>
                    <a:pt x="1326071" y="253047"/>
                  </a:lnTo>
                  <a:lnTo>
                    <a:pt x="1344488" y="265430"/>
                  </a:lnTo>
                  <a:lnTo>
                    <a:pt x="1363224" y="278765"/>
                  </a:lnTo>
                  <a:lnTo>
                    <a:pt x="1381641" y="292735"/>
                  </a:lnTo>
                  <a:lnTo>
                    <a:pt x="1400059" y="307657"/>
                  </a:lnTo>
                  <a:lnTo>
                    <a:pt x="1418159" y="323532"/>
                  </a:lnTo>
                  <a:lnTo>
                    <a:pt x="1427050" y="331787"/>
                  </a:lnTo>
                  <a:lnTo>
                    <a:pt x="1436259" y="340360"/>
                  </a:lnTo>
                  <a:lnTo>
                    <a:pt x="1445150" y="349567"/>
                  </a:lnTo>
                  <a:lnTo>
                    <a:pt x="1453724" y="358457"/>
                  </a:lnTo>
                  <a:lnTo>
                    <a:pt x="1462298" y="367665"/>
                  </a:lnTo>
                  <a:lnTo>
                    <a:pt x="1471189" y="377190"/>
                  </a:lnTo>
                  <a:lnTo>
                    <a:pt x="1479763" y="386715"/>
                  </a:lnTo>
                  <a:lnTo>
                    <a:pt x="1488019" y="396875"/>
                  </a:lnTo>
                  <a:lnTo>
                    <a:pt x="1495958" y="407035"/>
                  </a:lnTo>
                  <a:lnTo>
                    <a:pt x="1504214" y="417512"/>
                  </a:lnTo>
                  <a:lnTo>
                    <a:pt x="1511517" y="428307"/>
                  </a:lnTo>
                  <a:lnTo>
                    <a:pt x="1519456" y="439420"/>
                  </a:lnTo>
                  <a:lnTo>
                    <a:pt x="1527077" y="450532"/>
                  </a:lnTo>
                  <a:lnTo>
                    <a:pt x="1534381" y="461962"/>
                  </a:lnTo>
                  <a:lnTo>
                    <a:pt x="1541367" y="473392"/>
                  </a:lnTo>
                  <a:lnTo>
                    <a:pt x="1548353" y="485775"/>
                  </a:lnTo>
                  <a:lnTo>
                    <a:pt x="1554704" y="497840"/>
                  </a:lnTo>
                  <a:lnTo>
                    <a:pt x="1561372" y="510222"/>
                  </a:lnTo>
                  <a:lnTo>
                    <a:pt x="1567405" y="523240"/>
                  </a:lnTo>
                  <a:lnTo>
                    <a:pt x="1573439" y="535940"/>
                  </a:lnTo>
                  <a:lnTo>
                    <a:pt x="1579155" y="548957"/>
                  </a:lnTo>
                  <a:lnTo>
                    <a:pt x="1584553" y="562610"/>
                  </a:lnTo>
                  <a:lnTo>
                    <a:pt x="1589634" y="576262"/>
                  </a:lnTo>
                  <a:lnTo>
                    <a:pt x="1594714" y="590232"/>
                  </a:lnTo>
                  <a:lnTo>
                    <a:pt x="1599160" y="604837"/>
                  </a:lnTo>
                  <a:lnTo>
                    <a:pt x="1603288" y="619125"/>
                  </a:lnTo>
                  <a:lnTo>
                    <a:pt x="1607416" y="634047"/>
                  </a:lnTo>
                  <a:lnTo>
                    <a:pt x="1610909" y="648970"/>
                  </a:lnTo>
                  <a:lnTo>
                    <a:pt x="1614085" y="664210"/>
                  </a:lnTo>
                  <a:lnTo>
                    <a:pt x="1617260" y="680085"/>
                  </a:lnTo>
                  <a:lnTo>
                    <a:pt x="1619800" y="695642"/>
                  </a:lnTo>
                  <a:lnTo>
                    <a:pt x="1622023" y="711835"/>
                  </a:lnTo>
                  <a:lnTo>
                    <a:pt x="1623928" y="728027"/>
                  </a:lnTo>
                  <a:lnTo>
                    <a:pt x="1625199" y="744537"/>
                  </a:lnTo>
                  <a:lnTo>
                    <a:pt x="1626469" y="761682"/>
                  </a:lnTo>
                  <a:lnTo>
                    <a:pt x="1627104" y="778827"/>
                  </a:lnTo>
                  <a:lnTo>
                    <a:pt x="1627104" y="795655"/>
                  </a:lnTo>
                  <a:lnTo>
                    <a:pt x="1626469" y="813117"/>
                  </a:lnTo>
                  <a:lnTo>
                    <a:pt x="1624564" y="830580"/>
                  </a:lnTo>
                  <a:lnTo>
                    <a:pt x="1622023" y="848360"/>
                  </a:lnTo>
                  <a:lnTo>
                    <a:pt x="1618848" y="866140"/>
                  </a:lnTo>
                  <a:lnTo>
                    <a:pt x="1615037" y="884555"/>
                  </a:lnTo>
                  <a:lnTo>
                    <a:pt x="1610274" y="902970"/>
                  </a:lnTo>
                  <a:lnTo>
                    <a:pt x="1604876" y="921702"/>
                  </a:lnTo>
                  <a:lnTo>
                    <a:pt x="1598842" y="940117"/>
                  </a:lnTo>
                  <a:lnTo>
                    <a:pt x="1591856" y="958850"/>
                  </a:lnTo>
                  <a:lnTo>
                    <a:pt x="1584553" y="977900"/>
                  </a:lnTo>
                  <a:lnTo>
                    <a:pt x="1576297" y="996950"/>
                  </a:lnTo>
                  <a:lnTo>
                    <a:pt x="1567723" y="1016635"/>
                  </a:lnTo>
                  <a:lnTo>
                    <a:pt x="1558832" y="1035685"/>
                  </a:lnTo>
                  <a:lnTo>
                    <a:pt x="1548670" y="1055052"/>
                  </a:lnTo>
                  <a:lnTo>
                    <a:pt x="1538509" y="1074420"/>
                  </a:lnTo>
                  <a:lnTo>
                    <a:pt x="1527395" y="1093787"/>
                  </a:lnTo>
                  <a:lnTo>
                    <a:pt x="1516280" y="1113155"/>
                  </a:lnTo>
                  <a:lnTo>
                    <a:pt x="1504531" y="1132522"/>
                  </a:lnTo>
                  <a:lnTo>
                    <a:pt x="1492147" y="1152207"/>
                  </a:lnTo>
                  <a:lnTo>
                    <a:pt x="1479445" y="1171575"/>
                  </a:lnTo>
                  <a:lnTo>
                    <a:pt x="1466426" y="1190625"/>
                  </a:lnTo>
                  <a:lnTo>
                    <a:pt x="1452771" y="1209992"/>
                  </a:lnTo>
                  <a:lnTo>
                    <a:pt x="1438799" y="1229042"/>
                  </a:lnTo>
                  <a:lnTo>
                    <a:pt x="1424510" y="1248410"/>
                  </a:lnTo>
                  <a:lnTo>
                    <a:pt x="1409903" y="1267142"/>
                  </a:lnTo>
                  <a:lnTo>
                    <a:pt x="1395296" y="1286192"/>
                  </a:lnTo>
                  <a:lnTo>
                    <a:pt x="1380054" y="1304925"/>
                  </a:lnTo>
                  <a:lnTo>
                    <a:pt x="1364494" y="1323340"/>
                  </a:lnTo>
                  <a:lnTo>
                    <a:pt x="1348616" y="1342072"/>
                  </a:lnTo>
                  <a:lnTo>
                    <a:pt x="1333057" y="1359852"/>
                  </a:lnTo>
                  <a:lnTo>
                    <a:pt x="1317179" y="1377950"/>
                  </a:lnTo>
                  <a:lnTo>
                    <a:pt x="1300667" y="1395730"/>
                  </a:lnTo>
                  <a:lnTo>
                    <a:pt x="1284472" y="1413192"/>
                  </a:lnTo>
                  <a:lnTo>
                    <a:pt x="1267960" y="1430337"/>
                  </a:lnTo>
                  <a:lnTo>
                    <a:pt x="1251448" y="1447482"/>
                  </a:lnTo>
                  <a:lnTo>
                    <a:pt x="1234300" y="1464310"/>
                  </a:lnTo>
                  <a:lnTo>
                    <a:pt x="1217788" y="1480820"/>
                  </a:lnTo>
                  <a:lnTo>
                    <a:pt x="1200958" y="1496695"/>
                  </a:lnTo>
                  <a:lnTo>
                    <a:pt x="1184128" y="1512252"/>
                  </a:lnTo>
                  <a:lnTo>
                    <a:pt x="1167298" y="1527810"/>
                  </a:lnTo>
                  <a:lnTo>
                    <a:pt x="1150150" y="1543050"/>
                  </a:lnTo>
                  <a:lnTo>
                    <a:pt x="1133638" y="1557655"/>
                  </a:lnTo>
                  <a:lnTo>
                    <a:pt x="1116808" y="1571625"/>
                  </a:lnTo>
                  <a:lnTo>
                    <a:pt x="1100296" y="1585595"/>
                  </a:lnTo>
                  <a:lnTo>
                    <a:pt x="1083783" y="1598930"/>
                  </a:lnTo>
                  <a:lnTo>
                    <a:pt x="1067271" y="1611947"/>
                  </a:lnTo>
                  <a:lnTo>
                    <a:pt x="1051076" y="1624647"/>
                  </a:lnTo>
                  <a:lnTo>
                    <a:pt x="1034881" y="1636395"/>
                  </a:lnTo>
                  <a:lnTo>
                    <a:pt x="1019004" y="1648142"/>
                  </a:lnTo>
                  <a:lnTo>
                    <a:pt x="1003444" y="1658937"/>
                  </a:lnTo>
                  <a:lnTo>
                    <a:pt x="988202" y="1669415"/>
                  </a:lnTo>
                  <a:lnTo>
                    <a:pt x="972960" y="1679575"/>
                  </a:lnTo>
                  <a:lnTo>
                    <a:pt x="957718" y="1688783"/>
                  </a:lnTo>
                  <a:lnTo>
                    <a:pt x="943428" y="1697990"/>
                  </a:lnTo>
                  <a:lnTo>
                    <a:pt x="929139" y="1706245"/>
                  </a:lnTo>
                  <a:lnTo>
                    <a:pt x="915167" y="1713865"/>
                  </a:lnTo>
                  <a:lnTo>
                    <a:pt x="901512" y="1720850"/>
                  </a:lnTo>
                  <a:lnTo>
                    <a:pt x="888493" y="1726883"/>
                  </a:lnTo>
                  <a:lnTo>
                    <a:pt x="875473" y="1732915"/>
                  </a:lnTo>
                  <a:lnTo>
                    <a:pt x="863407" y="1737678"/>
                  </a:lnTo>
                  <a:lnTo>
                    <a:pt x="851340" y="1742440"/>
                  </a:lnTo>
                  <a:lnTo>
                    <a:pt x="839908" y="1746250"/>
                  </a:lnTo>
                  <a:lnTo>
                    <a:pt x="829112" y="1749108"/>
                  </a:lnTo>
                  <a:lnTo>
                    <a:pt x="835145" y="1778953"/>
                  </a:lnTo>
                  <a:lnTo>
                    <a:pt x="839273" y="1797368"/>
                  </a:lnTo>
                  <a:lnTo>
                    <a:pt x="843719" y="1818323"/>
                  </a:lnTo>
                  <a:lnTo>
                    <a:pt x="849117" y="1841500"/>
                  </a:lnTo>
                  <a:lnTo>
                    <a:pt x="855468" y="1866265"/>
                  </a:lnTo>
                  <a:lnTo>
                    <a:pt x="862136" y="1892300"/>
                  </a:lnTo>
                  <a:lnTo>
                    <a:pt x="870075" y="1920558"/>
                  </a:lnTo>
                  <a:lnTo>
                    <a:pt x="878649" y="1949768"/>
                  </a:lnTo>
                  <a:lnTo>
                    <a:pt x="887858" y="1979930"/>
                  </a:lnTo>
                  <a:lnTo>
                    <a:pt x="898019" y="2010728"/>
                  </a:lnTo>
                  <a:lnTo>
                    <a:pt x="908816" y="2042478"/>
                  </a:lnTo>
                  <a:lnTo>
                    <a:pt x="920882" y="2074545"/>
                  </a:lnTo>
                  <a:lnTo>
                    <a:pt x="933902" y="2106613"/>
                  </a:lnTo>
                  <a:lnTo>
                    <a:pt x="940570" y="2122805"/>
                  </a:lnTo>
                  <a:lnTo>
                    <a:pt x="947556" y="2138998"/>
                  </a:lnTo>
                  <a:lnTo>
                    <a:pt x="954542" y="2155190"/>
                  </a:lnTo>
                  <a:lnTo>
                    <a:pt x="961846" y="2171383"/>
                  </a:lnTo>
                  <a:lnTo>
                    <a:pt x="969784" y="2187258"/>
                  </a:lnTo>
                  <a:lnTo>
                    <a:pt x="977723" y="2203133"/>
                  </a:lnTo>
                  <a:lnTo>
                    <a:pt x="985662" y="2219008"/>
                  </a:lnTo>
                  <a:lnTo>
                    <a:pt x="993918" y="2234565"/>
                  </a:lnTo>
                  <a:lnTo>
                    <a:pt x="1002492" y="2249805"/>
                  </a:lnTo>
                  <a:lnTo>
                    <a:pt x="1011383" y="2265045"/>
                  </a:lnTo>
                  <a:lnTo>
                    <a:pt x="1020274" y="2279650"/>
                  </a:lnTo>
                  <a:lnTo>
                    <a:pt x="1029801" y="2294573"/>
                  </a:lnTo>
                  <a:lnTo>
                    <a:pt x="1039327" y="2308860"/>
                  </a:lnTo>
                  <a:lnTo>
                    <a:pt x="1049488" y="2322830"/>
                  </a:lnTo>
                  <a:lnTo>
                    <a:pt x="1059650" y="2336483"/>
                  </a:lnTo>
                  <a:lnTo>
                    <a:pt x="1070129" y="2349818"/>
                  </a:lnTo>
                  <a:lnTo>
                    <a:pt x="1080608" y="2362835"/>
                  </a:lnTo>
                  <a:lnTo>
                    <a:pt x="1091404" y="2375218"/>
                  </a:lnTo>
                  <a:lnTo>
                    <a:pt x="1102518" y="2387283"/>
                  </a:lnTo>
                  <a:lnTo>
                    <a:pt x="1113950" y="2399030"/>
                  </a:lnTo>
                  <a:lnTo>
                    <a:pt x="1125699" y="2410143"/>
                  </a:lnTo>
                  <a:lnTo>
                    <a:pt x="1137766" y="2420620"/>
                  </a:lnTo>
                  <a:lnTo>
                    <a:pt x="1149833" y="2430780"/>
                  </a:lnTo>
                  <a:lnTo>
                    <a:pt x="1162535" y="2439988"/>
                  </a:lnTo>
                  <a:lnTo>
                    <a:pt x="1175554" y="2449195"/>
                  </a:lnTo>
                  <a:lnTo>
                    <a:pt x="1188256" y="2457450"/>
                  </a:lnTo>
                  <a:lnTo>
                    <a:pt x="1201593" y="2464753"/>
                  </a:lnTo>
                  <a:lnTo>
                    <a:pt x="1215565" y="2471738"/>
                  </a:lnTo>
                  <a:lnTo>
                    <a:pt x="1229219" y="2478088"/>
                  </a:lnTo>
                  <a:lnTo>
                    <a:pt x="1243826" y="2483485"/>
                  </a:lnTo>
                  <a:lnTo>
                    <a:pt x="1258116" y="2488565"/>
                  </a:lnTo>
                  <a:lnTo>
                    <a:pt x="1273358" y="2492693"/>
                  </a:lnTo>
                  <a:lnTo>
                    <a:pt x="1288283" y="2495868"/>
                  </a:lnTo>
                  <a:lnTo>
                    <a:pt x="1295904" y="2496820"/>
                  </a:lnTo>
                  <a:lnTo>
                    <a:pt x="1303842" y="2498090"/>
                  </a:lnTo>
                  <a:lnTo>
                    <a:pt x="1311781" y="2499043"/>
                  </a:lnTo>
                  <a:lnTo>
                    <a:pt x="1319720" y="2499678"/>
                  </a:lnTo>
                  <a:lnTo>
                    <a:pt x="1327658" y="2499995"/>
                  </a:lnTo>
                  <a:lnTo>
                    <a:pt x="1335597" y="2500630"/>
                  </a:lnTo>
                  <a:lnTo>
                    <a:pt x="1347981" y="2500630"/>
                  </a:lnTo>
                  <a:lnTo>
                    <a:pt x="1360048" y="2499678"/>
                  </a:lnTo>
                  <a:lnTo>
                    <a:pt x="1371797" y="2499043"/>
                  </a:lnTo>
                  <a:lnTo>
                    <a:pt x="1383229" y="2498090"/>
                  </a:lnTo>
                  <a:lnTo>
                    <a:pt x="1394660" y="2496185"/>
                  </a:lnTo>
                  <a:lnTo>
                    <a:pt x="1405457" y="2494280"/>
                  </a:lnTo>
                  <a:lnTo>
                    <a:pt x="1416254" y="2491740"/>
                  </a:lnTo>
                  <a:lnTo>
                    <a:pt x="1427050" y="2489200"/>
                  </a:lnTo>
                  <a:lnTo>
                    <a:pt x="1437529" y="2486343"/>
                  </a:lnTo>
                  <a:lnTo>
                    <a:pt x="1447691" y="2483168"/>
                  </a:lnTo>
                  <a:lnTo>
                    <a:pt x="1457217" y="2479358"/>
                  </a:lnTo>
                  <a:lnTo>
                    <a:pt x="1467061" y="2475230"/>
                  </a:lnTo>
                  <a:lnTo>
                    <a:pt x="1476587" y="2471103"/>
                  </a:lnTo>
                  <a:lnTo>
                    <a:pt x="1485479" y="2466658"/>
                  </a:lnTo>
                  <a:lnTo>
                    <a:pt x="1494370" y="2461578"/>
                  </a:lnTo>
                  <a:lnTo>
                    <a:pt x="1503261" y="2456498"/>
                  </a:lnTo>
                  <a:lnTo>
                    <a:pt x="1511517" y="2450783"/>
                  </a:lnTo>
                  <a:lnTo>
                    <a:pt x="1520409" y="2445068"/>
                  </a:lnTo>
                  <a:lnTo>
                    <a:pt x="1528347" y="2439353"/>
                  </a:lnTo>
                  <a:lnTo>
                    <a:pt x="1536286" y="2433003"/>
                  </a:lnTo>
                  <a:lnTo>
                    <a:pt x="1543907" y="2426335"/>
                  </a:lnTo>
                  <a:lnTo>
                    <a:pt x="1551528" y="2419668"/>
                  </a:lnTo>
                  <a:lnTo>
                    <a:pt x="1558832" y="2412365"/>
                  </a:lnTo>
                  <a:lnTo>
                    <a:pt x="1566135" y="2405063"/>
                  </a:lnTo>
                  <a:lnTo>
                    <a:pt x="1573121" y="2397760"/>
                  </a:lnTo>
                  <a:lnTo>
                    <a:pt x="1580107" y="2390140"/>
                  </a:lnTo>
                  <a:lnTo>
                    <a:pt x="1586776" y="2381885"/>
                  </a:lnTo>
                  <a:lnTo>
                    <a:pt x="1593444" y="2373948"/>
                  </a:lnTo>
                  <a:lnTo>
                    <a:pt x="1599478" y="2365375"/>
                  </a:lnTo>
                  <a:lnTo>
                    <a:pt x="1605828" y="2357120"/>
                  </a:lnTo>
                  <a:lnTo>
                    <a:pt x="1611544" y="2347913"/>
                  </a:lnTo>
                  <a:lnTo>
                    <a:pt x="1617895" y="2339023"/>
                  </a:lnTo>
                  <a:lnTo>
                    <a:pt x="1629327" y="2320608"/>
                  </a:lnTo>
                  <a:lnTo>
                    <a:pt x="1640123" y="2301558"/>
                  </a:lnTo>
                  <a:lnTo>
                    <a:pt x="1650285" y="2281873"/>
                  </a:lnTo>
                  <a:lnTo>
                    <a:pt x="1660129" y="2261870"/>
                  </a:lnTo>
                  <a:lnTo>
                    <a:pt x="1669655" y="2241233"/>
                  </a:lnTo>
                  <a:lnTo>
                    <a:pt x="1678546" y="2219960"/>
                  </a:lnTo>
                  <a:lnTo>
                    <a:pt x="1687120" y="2198370"/>
                  </a:lnTo>
                  <a:lnTo>
                    <a:pt x="1695376" y="2176463"/>
                  </a:lnTo>
                  <a:lnTo>
                    <a:pt x="1703315" y="2154555"/>
                  </a:lnTo>
                  <a:lnTo>
                    <a:pt x="1710936" y="2132330"/>
                  </a:lnTo>
                  <a:lnTo>
                    <a:pt x="1718557" y="2110105"/>
                  </a:lnTo>
                  <a:lnTo>
                    <a:pt x="1725543" y="2087245"/>
                  </a:lnTo>
                  <a:lnTo>
                    <a:pt x="1739833" y="2042478"/>
                  </a:lnTo>
                  <a:lnTo>
                    <a:pt x="1752852" y="1997393"/>
                  </a:lnTo>
                  <a:lnTo>
                    <a:pt x="1764601" y="1958340"/>
                  </a:lnTo>
                  <a:lnTo>
                    <a:pt x="1776350" y="1920240"/>
                  </a:lnTo>
                  <a:lnTo>
                    <a:pt x="1788100" y="1883093"/>
                  </a:lnTo>
                  <a:lnTo>
                    <a:pt x="1794450" y="1864995"/>
                  </a:lnTo>
                  <a:lnTo>
                    <a:pt x="1800802" y="1847850"/>
                  </a:lnTo>
                  <a:lnTo>
                    <a:pt x="1806835" y="1830705"/>
                  </a:lnTo>
                  <a:lnTo>
                    <a:pt x="1813821" y="1814195"/>
                  </a:lnTo>
                  <a:lnTo>
                    <a:pt x="1820172" y="1798320"/>
                  </a:lnTo>
                  <a:lnTo>
                    <a:pt x="1827475" y="1783080"/>
                  </a:lnTo>
                  <a:lnTo>
                    <a:pt x="1834461" y="1768475"/>
                  </a:lnTo>
                  <a:lnTo>
                    <a:pt x="1842082" y="1754505"/>
                  </a:lnTo>
                  <a:lnTo>
                    <a:pt x="1849704" y="1741170"/>
                  </a:lnTo>
                  <a:lnTo>
                    <a:pt x="1857960" y="1728470"/>
                  </a:lnTo>
                  <a:lnTo>
                    <a:pt x="1864946" y="1718628"/>
                  </a:lnTo>
                  <a:lnTo>
                    <a:pt x="1871614" y="1709103"/>
                  </a:lnTo>
                  <a:lnTo>
                    <a:pt x="1878918" y="1699578"/>
                  </a:lnTo>
                  <a:lnTo>
                    <a:pt x="1885586" y="1691005"/>
                  </a:lnTo>
                  <a:lnTo>
                    <a:pt x="1892890" y="1682433"/>
                  </a:lnTo>
                  <a:lnTo>
                    <a:pt x="1899558" y="1674495"/>
                  </a:lnTo>
                  <a:lnTo>
                    <a:pt x="1906862" y="1666557"/>
                  </a:lnTo>
                  <a:lnTo>
                    <a:pt x="1914165" y="1659572"/>
                  </a:lnTo>
                  <a:lnTo>
                    <a:pt x="1920834" y="1652270"/>
                  </a:lnTo>
                  <a:lnTo>
                    <a:pt x="1928137" y="1645285"/>
                  </a:lnTo>
                  <a:lnTo>
                    <a:pt x="1935441" y="1638935"/>
                  </a:lnTo>
                  <a:lnTo>
                    <a:pt x="1942109" y="1632902"/>
                  </a:lnTo>
                  <a:lnTo>
                    <a:pt x="1949413" y="1627187"/>
                  </a:lnTo>
                  <a:lnTo>
                    <a:pt x="1956081" y="1621790"/>
                  </a:lnTo>
                  <a:lnTo>
                    <a:pt x="1970053" y="1611312"/>
                  </a:lnTo>
                  <a:lnTo>
                    <a:pt x="1983708" y="1602105"/>
                  </a:lnTo>
                  <a:lnTo>
                    <a:pt x="1997680" y="1594485"/>
                  </a:lnTo>
                  <a:lnTo>
                    <a:pt x="2010699" y="1587182"/>
                  </a:lnTo>
                  <a:lnTo>
                    <a:pt x="2024036" y="1581150"/>
                  </a:lnTo>
                  <a:lnTo>
                    <a:pt x="2036738" y="1575752"/>
                  </a:lnTo>
                  <a:lnTo>
                    <a:pt x="2049440" y="1571307"/>
                  </a:lnTo>
                  <a:lnTo>
                    <a:pt x="2061506" y="1567497"/>
                  </a:lnTo>
                  <a:lnTo>
                    <a:pt x="2073256" y="1564640"/>
                  </a:lnTo>
                  <a:lnTo>
                    <a:pt x="2085005" y="1562100"/>
                  </a:lnTo>
                  <a:lnTo>
                    <a:pt x="2096119" y="1560195"/>
                  </a:lnTo>
                  <a:lnTo>
                    <a:pt x="2106598" y="1559242"/>
                  </a:lnTo>
                  <a:lnTo>
                    <a:pt x="2116442" y="1557972"/>
                  </a:lnTo>
                  <a:lnTo>
                    <a:pt x="2125968" y="1557655"/>
                  </a:lnTo>
                  <a:lnTo>
                    <a:pt x="2134860" y="1557655"/>
                  </a:lnTo>
                  <a:lnTo>
                    <a:pt x="2143116" y="1557972"/>
                  </a:lnTo>
                  <a:lnTo>
                    <a:pt x="2150737" y="1558290"/>
                  </a:lnTo>
                  <a:lnTo>
                    <a:pt x="2157723" y="1559242"/>
                  </a:lnTo>
                  <a:lnTo>
                    <a:pt x="2162839" y="1559781"/>
                  </a:lnTo>
                  <a:lnTo>
                    <a:pt x="2167906" y="1548627"/>
                  </a:lnTo>
                  <a:lnTo>
                    <a:pt x="2174894" y="1534961"/>
                  </a:lnTo>
                  <a:lnTo>
                    <a:pt x="2182518" y="1521930"/>
                  </a:lnTo>
                  <a:lnTo>
                    <a:pt x="2190777" y="1508900"/>
                  </a:lnTo>
                  <a:lnTo>
                    <a:pt x="2199354" y="1496822"/>
                  </a:lnTo>
                  <a:lnTo>
                    <a:pt x="2208566" y="1484745"/>
                  </a:lnTo>
                  <a:lnTo>
                    <a:pt x="2218731" y="1473304"/>
                  </a:lnTo>
                  <a:lnTo>
                    <a:pt x="2229214" y="1462498"/>
                  </a:lnTo>
                  <a:lnTo>
                    <a:pt x="2240015" y="1452010"/>
                  </a:lnTo>
                  <a:lnTo>
                    <a:pt x="2251450" y="1442157"/>
                  </a:lnTo>
                  <a:lnTo>
                    <a:pt x="2263204" y="1432623"/>
                  </a:lnTo>
                  <a:lnTo>
                    <a:pt x="2275593" y="1424042"/>
                  </a:lnTo>
                  <a:lnTo>
                    <a:pt x="2288617" y="1415778"/>
                  </a:lnTo>
                  <a:lnTo>
                    <a:pt x="2301958" y="1408151"/>
                  </a:lnTo>
                  <a:lnTo>
                    <a:pt x="2315300" y="1401158"/>
                  </a:lnTo>
                  <a:lnTo>
                    <a:pt x="2329277" y="1394802"/>
                  </a:lnTo>
                  <a:lnTo>
                    <a:pt x="2343572" y="1389081"/>
                  </a:lnTo>
                  <a:lnTo>
                    <a:pt x="2358184" y="1383996"/>
                  </a:lnTo>
                  <a:lnTo>
                    <a:pt x="2373114" y="1380182"/>
                  </a:lnTo>
                  <a:lnTo>
                    <a:pt x="2388680" y="1376686"/>
                  </a:lnTo>
                  <a:lnTo>
                    <a:pt x="2403927" y="1373508"/>
                  </a:lnTo>
                  <a:lnTo>
                    <a:pt x="2419493" y="1371919"/>
                  </a:lnTo>
                  <a:lnTo>
                    <a:pt x="2435693" y="1370330"/>
                  </a:lnTo>
                  <a:lnTo>
                    <a:pt x="2451894" y="1370012"/>
                  </a:lnTo>
                  <a:lnTo>
                    <a:pt x="2468095" y="1370330"/>
                  </a:lnTo>
                  <a:lnTo>
                    <a:pt x="2484295" y="1371919"/>
                  </a:lnTo>
                  <a:lnTo>
                    <a:pt x="2499861" y="1373508"/>
                  </a:lnTo>
                  <a:lnTo>
                    <a:pt x="2515426" y="1376686"/>
                  </a:lnTo>
                  <a:lnTo>
                    <a:pt x="2530674" y="1380182"/>
                  </a:lnTo>
                  <a:lnTo>
                    <a:pt x="2545286" y="1383996"/>
                  </a:lnTo>
                  <a:lnTo>
                    <a:pt x="2560216" y="1389081"/>
                  </a:lnTo>
                  <a:lnTo>
                    <a:pt x="2574511" y="1394802"/>
                  </a:lnTo>
                  <a:lnTo>
                    <a:pt x="2588488" y="1401158"/>
                  </a:lnTo>
                  <a:lnTo>
                    <a:pt x="2601830" y="1408151"/>
                  </a:lnTo>
                  <a:lnTo>
                    <a:pt x="2615171" y="1415778"/>
                  </a:lnTo>
                  <a:lnTo>
                    <a:pt x="2628195" y="1424042"/>
                  </a:lnTo>
                  <a:lnTo>
                    <a:pt x="2640267" y="1432623"/>
                  </a:lnTo>
                  <a:lnTo>
                    <a:pt x="2652338" y="1442157"/>
                  </a:lnTo>
                  <a:lnTo>
                    <a:pt x="2663773" y="1452010"/>
                  </a:lnTo>
                  <a:lnTo>
                    <a:pt x="2674574" y="1462498"/>
                  </a:lnTo>
                  <a:lnTo>
                    <a:pt x="2685057" y="1473304"/>
                  </a:lnTo>
                  <a:lnTo>
                    <a:pt x="2694904" y="1484745"/>
                  </a:lnTo>
                  <a:lnTo>
                    <a:pt x="2704434" y="1496822"/>
                  </a:lnTo>
                  <a:lnTo>
                    <a:pt x="2713011" y="1508900"/>
                  </a:lnTo>
                  <a:lnTo>
                    <a:pt x="2721270" y="1521930"/>
                  </a:lnTo>
                  <a:lnTo>
                    <a:pt x="2728894" y="1534961"/>
                  </a:lnTo>
                  <a:lnTo>
                    <a:pt x="2735565" y="1548627"/>
                  </a:lnTo>
                  <a:lnTo>
                    <a:pt x="2742236" y="1562611"/>
                  </a:lnTo>
                  <a:lnTo>
                    <a:pt x="2747953" y="1576913"/>
                  </a:lnTo>
                  <a:lnTo>
                    <a:pt x="2752718" y="1591533"/>
                  </a:lnTo>
                  <a:lnTo>
                    <a:pt x="2756848" y="1606471"/>
                  </a:lnTo>
                  <a:lnTo>
                    <a:pt x="2760660" y="1621726"/>
                  </a:lnTo>
                  <a:lnTo>
                    <a:pt x="2763519" y="1636981"/>
                  </a:lnTo>
                  <a:lnTo>
                    <a:pt x="2765107" y="1652872"/>
                  </a:lnTo>
                  <a:lnTo>
                    <a:pt x="2766695" y="1669081"/>
                  </a:lnTo>
                  <a:lnTo>
                    <a:pt x="2767013" y="1685290"/>
                  </a:lnTo>
                  <a:lnTo>
                    <a:pt x="2766695" y="1701499"/>
                  </a:lnTo>
                  <a:lnTo>
                    <a:pt x="2765107" y="1717390"/>
                  </a:lnTo>
                  <a:lnTo>
                    <a:pt x="2763519" y="1733281"/>
                  </a:lnTo>
                  <a:lnTo>
                    <a:pt x="2760660" y="1748854"/>
                  </a:lnTo>
                  <a:lnTo>
                    <a:pt x="2756848" y="1764110"/>
                  </a:lnTo>
                  <a:lnTo>
                    <a:pt x="2752718" y="1779047"/>
                  </a:lnTo>
                  <a:lnTo>
                    <a:pt x="2747953" y="1793667"/>
                  </a:lnTo>
                  <a:lnTo>
                    <a:pt x="2742236" y="1807969"/>
                  </a:lnTo>
                  <a:lnTo>
                    <a:pt x="2735565" y="1821635"/>
                  </a:lnTo>
                  <a:lnTo>
                    <a:pt x="2728894" y="1835619"/>
                  </a:lnTo>
                  <a:lnTo>
                    <a:pt x="2721270" y="1848650"/>
                  </a:lnTo>
                  <a:lnTo>
                    <a:pt x="2713011" y="1861363"/>
                  </a:lnTo>
                  <a:lnTo>
                    <a:pt x="2704434" y="1874075"/>
                  </a:lnTo>
                  <a:lnTo>
                    <a:pt x="2694904" y="1885835"/>
                  </a:lnTo>
                  <a:lnTo>
                    <a:pt x="2685057" y="1896959"/>
                  </a:lnTo>
                  <a:lnTo>
                    <a:pt x="2674574" y="1908082"/>
                  </a:lnTo>
                  <a:lnTo>
                    <a:pt x="2663773" y="1918570"/>
                  </a:lnTo>
                  <a:lnTo>
                    <a:pt x="2652338" y="1928423"/>
                  </a:lnTo>
                  <a:lnTo>
                    <a:pt x="2640267" y="1937640"/>
                  </a:lnTo>
                  <a:lnTo>
                    <a:pt x="2628195" y="1946538"/>
                  </a:lnTo>
                  <a:lnTo>
                    <a:pt x="2615171" y="1955120"/>
                  </a:lnTo>
                  <a:lnTo>
                    <a:pt x="2601830" y="1962430"/>
                  </a:lnTo>
                  <a:lnTo>
                    <a:pt x="2588488" y="1969422"/>
                  </a:lnTo>
                  <a:lnTo>
                    <a:pt x="2574511" y="1975778"/>
                  </a:lnTo>
                  <a:lnTo>
                    <a:pt x="2560216" y="1981181"/>
                  </a:lnTo>
                  <a:lnTo>
                    <a:pt x="2545286" y="1986266"/>
                  </a:lnTo>
                  <a:lnTo>
                    <a:pt x="2530674" y="1990716"/>
                  </a:lnTo>
                  <a:lnTo>
                    <a:pt x="2515426" y="1994212"/>
                  </a:lnTo>
                  <a:lnTo>
                    <a:pt x="2499861" y="1996754"/>
                  </a:lnTo>
                  <a:lnTo>
                    <a:pt x="2484295" y="1998979"/>
                  </a:lnTo>
                  <a:lnTo>
                    <a:pt x="2468095" y="1999932"/>
                  </a:lnTo>
                  <a:lnTo>
                    <a:pt x="2451894" y="2000250"/>
                  </a:lnTo>
                  <a:lnTo>
                    <a:pt x="2435693" y="1999932"/>
                  </a:lnTo>
                  <a:lnTo>
                    <a:pt x="2419493" y="1998979"/>
                  </a:lnTo>
                  <a:lnTo>
                    <a:pt x="2403927" y="1996754"/>
                  </a:lnTo>
                  <a:lnTo>
                    <a:pt x="2388680" y="1994212"/>
                  </a:lnTo>
                  <a:lnTo>
                    <a:pt x="2373114" y="1990716"/>
                  </a:lnTo>
                  <a:lnTo>
                    <a:pt x="2358184" y="1986266"/>
                  </a:lnTo>
                  <a:lnTo>
                    <a:pt x="2343572" y="1981181"/>
                  </a:lnTo>
                  <a:lnTo>
                    <a:pt x="2329277" y="1975778"/>
                  </a:lnTo>
                  <a:lnTo>
                    <a:pt x="2315300" y="1969422"/>
                  </a:lnTo>
                  <a:lnTo>
                    <a:pt x="2301958" y="1962430"/>
                  </a:lnTo>
                  <a:lnTo>
                    <a:pt x="2288617" y="1955120"/>
                  </a:lnTo>
                  <a:lnTo>
                    <a:pt x="2275593" y="1946538"/>
                  </a:lnTo>
                  <a:lnTo>
                    <a:pt x="2263204" y="1937640"/>
                  </a:lnTo>
                  <a:lnTo>
                    <a:pt x="2251450" y="1928423"/>
                  </a:lnTo>
                  <a:lnTo>
                    <a:pt x="2240015" y="1918570"/>
                  </a:lnTo>
                  <a:lnTo>
                    <a:pt x="2229214" y="1908082"/>
                  </a:lnTo>
                  <a:lnTo>
                    <a:pt x="2218731" y="1896959"/>
                  </a:lnTo>
                  <a:lnTo>
                    <a:pt x="2208566" y="1885835"/>
                  </a:lnTo>
                  <a:lnTo>
                    <a:pt x="2199354" y="1874075"/>
                  </a:lnTo>
                  <a:lnTo>
                    <a:pt x="2190777" y="1861363"/>
                  </a:lnTo>
                  <a:lnTo>
                    <a:pt x="2182518" y="1848650"/>
                  </a:lnTo>
                  <a:lnTo>
                    <a:pt x="2174894" y="1835619"/>
                  </a:lnTo>
                  <a:lnTo>
                    <a:pt x="2167906" y="1821635"/>
                  </a:lnTo>
                  <a:lnTo>
                    <a:pt x="2161553" y="1807969"/>
                  </a:lnTo>
                  <a:lnTo>
                    <a:pt x="2155835" y="1793667"/>
                  </a:lnTo>
                  <a:lnTo>
                    <a:pt x="2151070" y="1779047"/>
                  </a:lnTo>
                  <a:lnTo>
                    <a:pt x="2146940" y="1764110"/>
                  </a:lnTo>
                  <a:lnTo>
                    <a:pt x="2143128" y="1748854"/>
                  </a:lnTo>
                  <a:lnTo>
                    <a:pt x="2140269" y="1733281"/>
                  </a:lnTo>
                  <a:lnTo>
                    <a:pt x="2138363" y="1717390"/>
                  </a:lnTo>
                  <a:lnTo>
                    <a:pt x="2137093" y="1701499"/>
                  </a:lnTo>
                  <a:lnTo>
                    <a:pt x="2136775" y="1685290"/>
                  </a:lnTo>
                  <a:lnTo>
                    <a:pt x="2137093" y="1669081"/>
                  </a:lnTo>
                  <a:lnTo>
                    <a:pt x="2138363" y="1652872"/>
                  </a:lnTo>
                  <a:lnTo>
                    <a:pt x="2140269" y="1636981"/>
                  </a:lnTo>
                  <a:lnTo>
                    <a:pt x="2140522" y="1635629"/>
                  </a:lnTo>
                  <a:lnTo>
                    <a:pt x="2137718" y="1635442"/>
                  </a:lnTo>
                  <a:lnTo>
                    <a:pt x="2126603" y="1635442"/>
                  </a:lnTo>
                  <a:lnTo>
                    <a:pt x="2120252" y="1635760"/>
                  </a:lnTo>
                  <a:lnTo>
                    <a:pt x="2113584" y="1636395"/>
                  </a:lnTo>
                  <a:lnTo>
                    <a:pt x="2106598" y="1637030"/>
                  </a:lnTo>
                  <a:lnTo>
                    <a:pt x="2098977" y="1638617"/>
                  </a:lnTo>
                  <a:lnTo>
                    <a:pt x="2091038" y="1640522"/>
                  </a:lnTo>
                  <a:lnTo>
                    <a:pt x="2082782" y="1642427"/>
                  </a:lnTo>
                  <a:lnTo>
                    <a:pt x="2074208" y="1644967"/>
                  </a:lnTo>
                  <a:lnTo>
                    <a:pt x="2065000" y="1648142"/>
                  </a:lnTo>
                  <a:lnTo>
                    <a:pt x="2056108" y="1652270"/>
                  </a:lnTo>
                  <a:lnTo>
                    <a:pt x="2046899" y="1656715"/>
                  </a:lnTo>
                  <a:lnTo>
                    <a:pt x="2037055" y="1661477"/>
                  </a:lnTo>
                  <a:lnTo>
                    <a:pt x="2026894" y="1667192"/>
                  </a:lnTo>
                  <a:lnTo>
                    <a:pt x="2017050" y="1673860"/>
                  </a:lnTo>
                  <a:lnTo>
                    <a:pt x="2006889" y="1681163"/>
                  </a:lnTo>
                  <a:lnTo>
                    <a:pt x="1996410" y="1689418"/>
                  </a:lnTo>
                  <a:lnTo>
                    <a:pt x="1985931" y="1698308"/>
                  </a:lnTo>
                  <a:lnTo>
                    <a:pt x="1975452" y="1707833"/>
                  </a:lnTo>
                  <a:lnTo>
                    <a:pt x="1965290" y="1718628"/>
                  </a:lnTo>
                  <a:lnTo>
                    <a:pt x="1954494" y="1730693"/>
                  </a:lnTo>
                  <a:lnTo>
                    <a:pt x="1943697" y="1743710"/>
                  </a:lnTo>
                  <a:lnTo>
                    <a:pt x="1932900" y="1757680"/>
                  </a:lnTo>
                  <a:lnTo>
                    <a:pt x="1922422" y="1772285"/>
                  </a:lnTo>
                  <a:lnTo>
                    <a:pt x="1915436" y="1783080"/>
                  </a:lnTo>
                  <a:lnTo>
                    <a:pt x="1908767" y="1794510"/>
                  </a:lnTo>
                  <a:lnTo>
                    <a:pt x="1902098" y="1806893"/>
                  </a:lnTo>
                  <a:lnTo>
                    <a:pt x="1895748" y="1820228"/>
                  </a:lnTo>
                  <a:lnTo>
                    <a:pt x="1889714" y="1833880"/>
                  </a:lnTo>
                  <a:lnTo>
                    <a:pt x="1883998" y="1848485"/>
                  </a:lnTo>
                  <a:lnTo>
                    <a:pt x="1877648" y="1863725"/>
                  </a:lnTo>
                  <a:lnTo>
                    <a:pt x="1871932" y="1879600"/>
                  </a:lnTo>
                  <a:lnTo>
                    <a:pt x="1866216" y="1895793"/>
                  </a:lnTo>
                  <a:lnTo>
                    <a:pt x="1860818" y="1912303"/>
                  </a:lnTo>
                  <a:lnTo>
                    <a:pt x="1849704" y="1946593"/>
                  </a:lnTo>
                  <a:lnTo>
                    <a:pt x="1838589" y="1982788"/>
                  </a:lnTo>
                  <a:lnTo>
                    <a:pt x="1827793" y="2019618"/>
                  </a:lnTo>
                  <a:lnTo>
                    <a:pt x="1813503" y="2066925"/>
                  </a:lnTo>
                  <a:lnTo>
                    <a:pt x="1798579" y="2115185"/>
                  </a:lnTo>
                  <a:lnTo>
                    <a:pt x="1790640" y="2139633"/>
                  </a:lnTo>
                  <a:lnTo>
                    <a:pt x="1782701" y="2163445"/>
                  </a:lnTo>
                  <a:lnTo>
                    <a:pt x="1774128" y="2187893"/>
                  </a:lnTo>
                  <a:lnTo>
                    <a:pt x="1765554" y="2212023"/>
                  </a:lnTo>
                  <a:lnTo>
                    <a:pt x="1756345" y="2235835"/>
                  </a:lnTo>
                  <a:lnTo>
                    <a:pt x="1746501" y="2259648"/>
                  </a:lnTo>
                  <a:lnTo>
                    <a:pt x="1736340" y="2282825"/>
                  </a:lnTo>
                  <a:lnTo>
                    <a:pt x="1725543" y="2306003"/>
                  </a:lnTo>
                  <a:lnTo>
                    <a:pt x="1714429" y="2328228"/>
                  </a:lnTo>
                  <a:lnTo>
                    <a:pt x="1702680" y="2350135"/>
                  </a:lnTo>
                  <a:lnTo>
                    <a:pt x="1696011" y="2360930"/>
                  </a:lnTo>
                  <a:lnTo>
                    <a:pt x="1689978" y="2371725"/>
                  </a:lnTo>
                  <a:lnTo>
                    <a:pt x="1683627" y="2382203"/>
                  </a:lnTo>
                  <a:lnTo>
                    <a:pt x="1676641" y="2392363"/>
                  </a:lnTo>
                  <a:lnTo>
                    <a:pt x="1669973" y="2402205"/>
                  </a:lnTo>
                  <a:lnTo>
                    <a:pt x="1662669" y="2412365"/>
                  </a:lnTo>
                  <a:lnTo>
                    <a:pt x="1655366" y="2422208"/>
                  </a:lnTo>
                  <a:lnTo>
                    <a:pt x="1648380" y="2431415"/>
                  </a:lnTo>
                  <a:lnTo>
                    <a:pt x="1640441" y="2440940"/>
                  </a:lnTo>
                  <a:lnTo>
                    <a:pt x="1632820" y="2449830"/>
                  </a:lnTo>
                  <a:lnTo>
                    <a:pt x="1624564" y="2458720"/>
                  </a:lnTo>
                  <a:lnTo>
                    <a:pt x="1616307" y="2467293"/>
                  </a:lnTo>
                  <a:lnTo>
                    <a:pt x="1608051" y="2475548"/>
                  </a:lnTo>
                  <a:lnTo>
                    <a:pt x="1599478" y="2483485"/>
                  </a:lnTo>
                  <a:lnTo>
                    <a:pt x="1590586" y="2491423"/>
                  </a:lnTo>
                  <a:lnTo>
                    <a:pt x="1581060" y="2499043"/>
                  </a:lnTo>
                  <a:lnTo>
                    <a:pt x="1571851" y="2506345"/>
                  </a:lnTo>
                  <a:lnTo>
                    <a:pt x="1562007" y="2513013"/>
                  </a:lnTo>
                  <a:lnTo>
                    <a:pt x="1552163" y="2519998"/>
                  </a:lnTo>
                  <a:lnTo>
                    <a:pt x="1542319" y="2526030"/>
                  </a:lnTo>
                  <a:lnTo>
                    <a:pt x="1531840" y="2532063"/>
                  </a:lnTo>
                  <a:lnTo>
                    <a:pt x="1521044" y="2537778"/>
                  </a:lnTo>
                  <a:lnTo>
                    <a:pt x="1510247" y="2543175"/>
                  </a:lnTo>
                  <a:lnTo>
                    <a:pt x="1499133" y="2547938"/>
                  </a:lnTo>
                  <a:lnTo>
                    <a:pt x="1487701" y="2552700"/>
                  </a:lnTo>
                  <a:lnTo>
                    <a:pt x="1475635" y="2556828"/>
                  </a:lnTo>
                  <a:lnTo>
                    <a:pt x="1463886" y="2560955"/>
                  </a:lnTo>
                  <a:lnTo>
                    <a:pt x="1451501" y="2564448"/>
                  </a:lnTo>
                  <a:lnTo>
                    <a:pt x="1439117" y="2567623"/>
                  </a:lnTo>
                  <a:lnTo>
                    <a:pt x="1426098" y="2570480"/>
                  </a:lnTo>
                  <a:lnTo>
                    <a:pt x="1412761" y="2572703"/>
                  </a:lnTo>
                  <a:lnTo>
                    <a:pt x="1399106" y="2574925"/>
                  </a:lnTo>
                  <a:lnTo>
                    <a:pt x="1385452" y="2576513"/>
                  </a:lnTo>
                  <a:lnTo>
                    <a:pt x="1371480" y="2577465"/>
                  </a:lnTo>
                  <a:lnTo>
                    <a:pt x="1356555" y="2578100"/>
                  </a:lnTo>
                  <a:lnTo>
                    <a:pt x="1341948" y="2578100"/>
                  </a:lnTo>
                  <a:lnTo>
                    <a:pt x="1334327" y="2578100"/>
                  </a:lnTo>
                  <a:lnTo>
                    <a:pt x="1324165" y="2578100"/>
                  </a:lnTo>
                  <a:lnTo>
                    <a:pt x="1314322" y="2577465"/>
                  </a:lnTo>
                  <a:lnTo>
                    <a:pt x="1304478" y="2576830"/>
                  </a:lnTo>
                  <a:lnTo>
                    <a:pt x="1294951" y="2575560"/>
                  </a:lnTo>
                  <a:lnTo>
                    <a:pt x="1285107" y="2574290"/>
                  </a:lnTo>
                  <a:lnTo>
                    <a:pt x="1275898" y="2572703"/>
                  </a:lnTo>
                  <a:lnTo>
                    <a:pt x="1266372" y="2571115"/>
                  </a:lnTo>
                  <a:lnTo>
                    <a:pt x="1257163" y="2568893"/>
                  </a:lnTo>
                  <a:lnTo>
                    <a:pt x="1247637" y="2566670"/>
                  </a:lnTo>
                  <a:lnTo>
                    <a:pt x="1238746" y="2564130"/>
                  </a:lnTo>
                  <a:lnTo>
                    <a:pt x="1229854" y="2561273"/>
                  </a:lnTo>
                  <a:lnTo>
                    <a:pt x="1220646" y="2558415"/>
                  </a:lnTo>
                  <a:lnTo>
                    <a:pt x="1212072" y="2555240"/>
                  </a:lnTo>
                  <a:lnTo>
                    <a:pt x="1203498" y="2552065"/>
                  </a:lnTo>
                  <a:lnTo>
                    <a:pt x="1194924" y="2548255"/>
                  </a:lnTo>
                  <a:lnTo>
                    <a:pt x="1186351" y="2544445"/>
                  </a:lnTo>
                  <a:lnTo>
                    <a:pt x="1178094" y="2540318"/>
                  </a:lnTo>
                  <a:lnTo>
                    <a:pt x="1169521" y="2536190"/>
                  </a:lnTo>
                  <a:lnTo>
                    <a:pt x="1161264" y="2531745"/>
                  </a:lnTo>
                  <a:lnTo>
                    <a:pt x="1153008" y="2526983"/>
                  </a:lnTo>
                  <a:lnTo>
                    <a:pt x="1137449" y="2517458"/>
                  </a:lnTo>
                  <a:lnTo>
                    <a:pt x="1121889" y="2506980"/>
                  </a:lnTo>
                  <a:lnTo>
                    <a:pt x="1106647" y="2495868"/>
                  </a:lnTo>
                  <a:lnTo>
                    <a:pt x="1092040" y="2484120"/>
                  </a:lnTo>
                  <a:lnTo>
                    <a:pt x="1077750" y="2471420"/>
                  </a:lnTo>
                  <a:lnTo>
                    <a:pt x="1063460" y="2458403"/>
                  </a:lnTo>
                  <a:lnTo>
                    <a:pt x="1049806" y="2444750"/>
                  </a:lnTo>
                  <a:lnTo>
                    <a:pt x="1036469" y="2430780"/>
                  </a:lnTo>
                  <a:lnTo>
                    <a:pt x="1023767" y="2415858"/>
                  </a:lnTo>
                  <a:lnTo>
                    <a:pt x="1011065" y="2400935"/>
                  </a:lnTo>
                  <a:lnTo>
                    <a:pt x="998999" y="2385378"/>
                  </a:lnTo>
                  <a:lnTo>
                    <a:pt x="986932" y="2369503"/>
                  </a:lnTo>
                  <a:lnTo>
                    <a:pt x="975500" y="2352993"/>
                  </a:lnTo>
                  <a:lnTo>
                    <a:pt x="964386" y="2336483"/>
                  </a:lnTo>
                  <a:lnTo>
                    <a:pt x="953272" y="2319655"/>
                  </a:lnTo>
                  <a:lnTo>
                    <a:pt x="942793" y="2302510"/>
                  </a:lnTo>
                  <a:lnTo>
                    <a:pt x="932632" y="2284730"/>
                  </a:lnTo>
                  <a:lnTo>
                    <a:pt x="922470" y="2266633"/>
                  </a:lnTo>
                  <a:lnTo>
                    <a:pt x="913261" y="2249170"/>
                  </a:lnTo>
                  <a:lnTo>
                    <a:pt x="904052" y="2230755"/>
                  </a:lnTo>
                  <a:lnTo>
                    <a:pt x="894844" y="2212975"/>
                  </a:lnTo>
                  <a:lnTo>
                    <a:pt x="886270" y="2194560"/>
                  </a:lnTo>
                  <a:lnTo>
                    <a:pt x="878014" y="2176145"/>
                  </a:lnTo>
                  <a:lnTo>
                    <a:pt x="870075" y="2157413"/>
                  </a:lnTo>
                  <a:lnTo>
                    <a:pt x="862136" y="2138998"/>
                  </a:lnTo>
                  <a:lnTo>
                    <a:pt x="854515" y="2120900"/>
                  </a:lnTo>
                  <a:lnTo>
                    <a:pt x="847529" y="2102485"/>
                  </a:lnTo>
                  <a:lnTo>
                    <a:pt x="840543" y="2084388"/>
                  </a:lnTo>
                  <a:lnTo>
                    <a:pt x="827524" y="2048193"/>
                  </a:lnTo>
                  <a:lnTo>
                    <a:pt x="816092" y="2012950"/>
                  </a:lnTo>
                  <a:lnTo>
                    <a:pt x="805296" y="1978660"/>
                  </a:lnTo>
                  <a:lnTo>
                    <a:pt x="795769" y="1945640"/>
                  </a:lnTo>
                  <a:lnTo>
                    <a:pt x="786561" y="1914525"/>
                  </a:lnTo>
                  <a:lnTo>
                    <a:pt x="779257" y="1884680"/>
                  </a:lnTo>
                  <a:lnTo>
                    <a:pt x="772271" y="1856423"/>
                  </a:lnTo>
                  <a:lnTo>
                    <a:pt x="766238" y="1831023"/>
                  </a:lnTo>
                  <a:lnTo>
                    <a:pt x="761157" y="1807845"/>
                  </a:lnTo>
                  <a:lnTo>
                    <a:pt x="757029" y="1787843"/>
                  </a:lnTo>
                  <a:lnTo>
                    <a:pt x="753536" y="1770698"/>
                  </a:lnTo>
                  <a:lnTo>
                    <a:pt x="749408" y="1746250"/>
                  </a:lnTo>
                  <a:lnTo>
                    <a:pt x="739246" y="1742758"/>
                  </a:lnTo>
                  <a:lnTo>
                    <a:pt x="728767" y="1738948"/>
                  </a:lnTo>
                  <a:lnTo>
                    <a:pt x="718288" y="1734503"/>
                  </a:lnTo>
                  <a:lnTo>
                    <a:pt x="707492" y="1729423"/>
                  </a:lnTo>
                  <a:lnTo>
                    <a:pt x="697013" y="1724025"/>
                  </a:lnTo>
                  <a:lnTo>
                    <a:pt x="686216" y="1718628"/>
                  </a:lnTo>
                  <a:lnTo>
                    <a:pt x="675102" y="1712595"/>
                  </a:lnTo>
                  <a:lnTo>
                    <a:pt x="664306" y="1706245"/>
                  </a:lnTo>
                  <a:lnTo>
                    <a:pt x="653509" y="1699260"/>
                  </a:lnTo>
                  <a:lnTo>
                    <a:pt x="642395" y="1692275"/>
                  </a:lnTo>
                  <a:lnTo>
                    <a:pt x="620802" y="1677352"/>
                  </a:lnTo>
                  <a:lnTo>
                    <a:pt x="599209" y="1661477"/>
                  </a:lnTo>
                  <a:lnTo>
                    <a:pt x="577933" y="1645285"/>
                  </a:lnTo>
                  <a:lnTo>
                    <a:pt x="557293" y="1628775"/>
                  </a:lnTo>
                  <a:lnTo>
                    <a:pt x="536970" y="1612265"/>
                  </a:lnTo>
                  <a:lnTo>
                    <a:pt x="517917" y="1595755"/>
                  </a:lnTo>
                  <a:lnTo>
                    <a:pt x="500134" y="1579562"/>
                  </a:lnTo>
                  <a:lnTo>
                    <a:pt x="482987" y="1564005"/>
                  </a:lnTo>
                  <a:lnTo>
                    <a:pt x="467745" y="1549717"/>
                  </a:lnTo>
                  <a:lnTo>
                    <a:pt x="441071" y="1524317"/>
                  </a:lnTo>
                  <a:lnTo>
                    <a:pt x="419795" y="1502727"/>
                  </a:lnTo>
                  <a:lnTo>
                    <a:pt x="398520" y="1480820"/>
                  </a:lnTo>
                  <a:lnTo>
                    <a:pt x="377562" y="1458277"/>
                  </a:lnTo>
                  <a:lnTo>
                    <a:pt x="356604" y="1435417"/>
                  </a:lnTo>
                  <a:lnTo>
                    <a:pt x="335963" y="1411922"/>
                  </a:lnTo>
                  <a:lnTo>
                    <a:pt x="315323" y="1388427"/>
                  </a:lnTo>
                  <a:lnTo>
                    <a:pt x="295000" y="1363980"/>
                  </a:lnTo>
                  <a:lnTo>
                    <a:pt x="275312" y="1339532"/>
                  </a:lnTo>
                  <a:lnTo>
                    <a:pt x="255624" y="1314132"/>
                  </a:lnTo>
                  <a:lnTo>
                    <a:pt x="236572" y="1289050"/>
                  </a:lnTo>
                  <a:lnTo>
                    <a:pt x="217836" y="1263650"/>
                  </a:lnTo>
                  <a:lnTo>
                    <a:pt x="199419" y="1237932"/>
                  </a:lnTo>
                  <a:lnTo>
                    <a:pt x="181636" y="1212215"/>
                  </a:lnTo>
                  <a:lnTo>
                    <a:pt x="164489" y="1185862"/>
                  </a:lnTo>
                  <a:lnTo>
                    <a:pt x="147976" y="1159827"/>
                  </a:lnTo>
                  <a:lnTo>
                    <a:pt x="131781" y="1133792"/>
                  </a:lnTo>
                  <a:lnTo>
                    <a:pt x="116539" y="1107440"/>
                  </a:lnTo>
                  <a:lnTo>
                    <a:pt x="102250" y="1081087"/>
                  </a:lnTo>
                  <a:lnTo>
                    <a:pt x="88595" y="1055052"/>
                  </a:lnTo>
                  <a:lnTo>
                    <a:pt x="75576" y="1029017"/>
                  </a:lnTo>
                  <a:lnTo>
                    <a:pt x="63509" y="1003300"/>
                  </a:lnTo>
                  <a:lnTo>
                    <a:pt x="52713" y="977265"/>
                  </a:lnTo>
                  <a:lnTo>
                    <a:pt x="42234" y="951547"/>
                  </a:lnTo>
                  <a:lnTo>
                    <a:pt x="37470" y="938847"/>
                  </a:lnTo>
                  <a:lnTo>
                    <a:pt x="33342" y="926147"/>
                  </a:lnTo>
                  <a:lnTo>
                    <a:pt x="28897" y="913765"/>
                  </a:lnTo>
                  <a:lnTo>
                    <a:pt x="25086" y="901065"/>
                  </a:lnTo>
                  <a:lnTo>
                    <a:pt x="21276" y="888365"/>
                  </a:lnTo>
                  <a:lnTo>
                    <a:pt x="18100" y="876300"/>
                  </a:lnTo>
                  <a:lnTo>
                    <a:pt x="14925" y="863917"/>
                  </a:lnTo>
                  <a:lnTo>
                    <a:pt x="12067" y="851852"/>
                  </a:lnTo>
                  <a:lnTo>
                    <a:pt x="9526" y="839470"/>
                  </a:lnTo>
                  <a:lnTo>
                    <a:pt x="7304" y="827722"/>
                  </a:lnTo>
                  <a:lnTo>
                    <a:pt x="5081" y="815975"/>
                  </a:lnTo>
                  <a:lnTo>
                    <a:pt x="3811" y="803910"/>
                  </a:lnTo>
                  <a:lnTo>
                    <a:pt x="2223" y="792480"/>
                  </a:lnTo>
                  <a:lnTo>
                    <a:pt x="1270" y="781050"/>
                  </a:lnTo>
                  <a:lnTo>
                    <a:pt x="635" y="769620"/>
                  </a:lnTo>
                  <a:lnTo>
                    <a:pt x="0" y="758190"/>
                  </a:lnTo>
                  <a:lnTo>
                    <a:pt x="0" y="746760"/>
                  </a:lnTo>
                  <a:lnTo>
                    <a:pt x="635" y="735965"/>
                  </a:lnTo>
                  <a:lnTo>
                    <a:pt x="1588" y="718185"/>
                  </a:lnTo>
                  <a:lnTo>
                    <a:pt x="3175" y="700405"/>
                  </a:lnTo>
                  <a:lnTo>
                    <a:pt x="5081" y="683260"/>
                  </a:lnTo>
                  <a:lnTo>
                    <a:pt x="7621" y="666115"/>
                  </a:lnTo>
                  <a:lnTo>
                    <a:pt x="10479" y="649605"/>
                  </a:lnTo>
                  <a:lnTo>
                    <a:pt x="13972" y="633412"/>
                  </a:lnTo>
                  <a:lnTo>
                    <a:pt x="17465" y="617855"/>
                  </a:lnTo>
                  <a:lnTo>
                    <a:pt x="21276" y="602297"/>
                  </a:lnTo>
                  <a:lnTo>
                    <a:pt x="25721" y="586740"/>
                  </a:lnTo>
                  <a:lnTo>
                    <a:pt x="30802" y="572135"/>
                  </a:lnTo>
                  <a:lnTo>
                    <a:pt x="35883" y="557530"/>
                  </a:lnTo>
                  <a:lnTo>
                    <a:pt x="41281" y="543560"/>
                  </a:lnTo>
                  <a:lnTo>
                    <a:pt x="46997" y="529907"/>
                  </a:lnTo>
                  <a:lnTo>
                    <a:pt x="52713" y="516572"/>
                  </a:lnTo>
                  <a:lnTo>
                    <a:pt x="59063" y="503237"/>
                  </a:lnTo>
                  <a:lnTo>
                    <a:pt x="65732" y="490855"/>
                  </a:lnTo>
                  <a:lnTo>
                    <a:pt x="72400" y="478155"/>
                  </a:lnTo>
                  <a:lnTo>
                    <a:pt x="79386" y="466407"/>
                  </a:lnTo>
                  <a:lnTo>
                    <a:pt x="86372" y="454342"/>
                  </a:lnTo>
                  <a:lnTo>
                    <a:pt x="93994" y="442912"/>
                  </a:lnTo>
                  <a:lnTo>
                    <a:pt x="101615" y="431800"/>
                  </a:lnTo>
                  <a:lnTo>
                    <a:pt x="109553" y="421005"/>
                  </a:lnTo>
                  <a:lnTo>
                    <a:pt x="117174" y="410527"/>
                  </a:lnTo>
                  <a:lnTo>
                    <a:pt x="125431" y="400685"/>
                  </a:lnTo>
                  <a:lnTo>
                    <a:pt x="133369" y="390842"/>
                  </a:lnTo>
                  <a:lnTo>
                    <a:pt x="141625" y="381000"/>
                  </a:lnTo>
                  <a:lnTo>
                    <a:pt x="149882" y="371792"/>
                  </a:lnTo>
                  <a:lnTo>
                    <a:pt x="158455" y="362902"/>
                  </a:lnTo>
                  <a:lnTo>
                    <a:pt x="166711" y="354012"/>
                  </a:lnTo>
                  <a:lnTo>
                    <a:pt x="175285" y="345757"/>
                  </a:lnTo>
                  <a:lnTo>
                    <a:pt x="183541" y="337502"/>
                  </a:lnTo>
                  <a:lnTo>
                    <a:pt x="192115" y="330200"/>
                  </a:lnTo>
                  <a:lnTo>
                    <a:pt x="208945" y="314959"/>
                  </a:lnTo>
                  <a:lnTo>
                    <a:pt x="226093" y="301625"/>
                  </a:lnTo>
                  <a:lnTo>
                    <a:pt x="242605" y="288925"/>
                  </a:lnTo>
                  <a:lnTo>
                    <a:pt x="258800" y="277495"/>
                  </a:lnTo>
                  <a:lnTo>
                    <a:pt x="272357" y="268175"/>
                  </a:lnTo>
                  <a:lnTo>
                    <a:pt x="271149" y="257634"/>
                  </a:lnTo>
                  <a:lnTo>
                    <a:pt x="270193" y="246530"/>
                  </a:lnTo>
                  <a:lnTo>
                    <a:pt x="269875" y="234791"/>
                  </a:lnTo>
                  <a:lnTo>
                    <a:pt x="270193" y="223686"/>
                  </a:lnTo>
                  <a:lnTo>
                    <a:pt x="271149" y="212582"/>
                  </a:lnTo>
                  <a:lnTo>
                    <a:pt x="272422" y="201477"/>
                  </a:lnTo>
                  <a:lnTo>
                    <a:pt x="274651" y="190690"/>
                  </a:lnTo>
                  <a:lnTo>
                    <a:pt x="277199" y="179903"/>
                  </a:lnTo>
                  <a:lnTo>
                    <a:pt x="280064" y="169433"/>
                  </a:lnTo>
                  <a:lnTo>
                    <a:pt x="283567" y="158963"/>
                  </a:lnTo>
                  <a:lnTo>
                    <a:pt x="287388" y="149127"/>
                  </a:lnTo>
                  <a:lnTo>
                    <a:pt x="291846" y="139292"/>
                  </a:lnTo>
                  <a:lnTo>
                    <a:pt x="296622" y="130091"/>
                  </a:lnTo>
                  <a:lnTo>
                    <a:pt x="302035" y="120573"/>
                  </a:lnTo>
                  <a:lnTo>
                    <a:pt x="307766" y="111689"/>
                  </a:lnTo>
                  <a:lnTo>
                    <a:pt x="313816" y="103123"/>
                  </a:lnTo>
                  <a:lnTo>
                    <a:pt x="320821" y="94874"/>
                  </a:lnTo>
                  <a:lnTo>
                    <a:pt x="327508" y="86942"/>
                  </a:lnTo>
                  <a:lnTo>
                    <a:pt x="334831" y="79010"/>
                  </a:lnTo>
                  <a:lnTo>
                    <a:pt x="342792" y="71713"/>
                  </a:lnTo>
                  <a:lnTo>
                    <a:pt x="350752" y="65050"/>
                  </a:lnTo>
                  <a:lnTo>
                    <a:pt x="359031" y="58071"/>
                  </a:lnTo>
                  <a:lnTo>
                    <a:pt x="367628" y="52042"/>
                  </a:lnTo>
                  <a:lnTo>
                    <a:pt x="376543" y="46331"/>
                  </a:lnTo>
                  <a:lnTo>
                    <a:pt x="386096" y="41255"/>
                  </a:lnTo>
                  <a:lnTo>
                    <a:pt x="395330" y="36179"/>
                  </a:lnTo>
                  <a:lnTo>
                    <a:pt x="405201" y="31737"/>
                  </a:lnTo>
                  <a:lnTo>
                    <a:pt x="415072" y="27930"/>
                  </a:lnTo>
                  <a:lnTo>
                    <a:pt x="425579" y="24440"/>
                  </a:lnTo>
                  <a:lnTo>
                    <a:pt x="436087" y="21584"/>
                  </a:lnTo>
                  <a:lnTo>
                    <a:pt x="446913" y="19046"/>
                  </a:lnTo>
                  <a:lnTo>
                    <a:pt x="457739" y="16825"/>
                  </a:lnTo>
                  <a:lnTo>
                    <a:pt x="468883" y="15556"/>
                  </a:lnTo>
                  <a:lnTo>
                    <a:pt x="480028" y="14604"/>
                  </a:lnTo>
                  <a:lnTo>
                    <a:pt x="491172" y="14287"/>
                  </a:lnTo>
                  <a:lnTo>
                    <a:pt x="502635" y="14604"/>
                  </a:lnTo>
                  <a:lnTo>
                    <a:pt x="514098" y="15556"/>
                  </a:lnTo>
                  <a:lnTo>
                    <a:pt x="525243" y="16825"/>
                  </a:lnTo>
                  <a:lnTo>
                    <a:pt x="536069" y="19046"/>
                  </a:lnTo>
                  <a:lnTo>
                    <a:pt x="546895" y="21584"/>
                  </a:lnTo>
                  <a:lnTo>
                    <a:pt x="557402" y="24440"/>
                  </a:lnTo>
                  <a:lnTo>
                    <a:pt x="567273" y="27930"/>
                  </a:lnTo>
                  <a:lnTo>
                    <a:pt x="577462" y="31737"/>
                  </a:lnTo>
                  <a:lnTo>
                    <a:pt x="587333" y="36179"/>
                  </a:lnTo>
                  <a:lnTo>
                    <a:pt x="596886" y="41255"/>
                  </a:lnTo>
                  <a:lnTo>
                    <a:pt x="606438" y="46331"/>
                  </a:lnTo>
                  <a:lnTo>
                    <a:pt x="615354" y="52042"/>
                  </a:lnTo>
                  <a:lnTo>
                    <a:pt x="623951" y="58071"/>
                  </a:lnTo>
                  <a:lnTo>
                    <a:pt x="632229" y="65050"/>
                  </a:lnTo>
                  <a:lnTo>
                    <a:pt x="640190" y="71713"/>
                  </a:lnTo>
                  <a:lnTo>
                    <a:pt x="647832" y="79010"/>
                  </a:lnTo>
                  <a:lnTo>
                    <a:pt x="655474" y="86942"/>
                  </a:lnTo>
                  <a:lnTo>
                    <a:pt x="662160" y="94874"/>
                  </a:lnTo>
                  <a:lnTo>
                    <a:pt x="668529" y="103123"/>
                  </a:lnTo>
                  <a:lnTo>
                    <a:pt x="674897" y="111689"/>
                  </a:lnTo>
                  <a:lnTo>
                    <a:pt x="680628" y="120573"/>
                  </a:lnTo>
                  <a:lnTo>
                    <a:pt x="686041" y="130091"/>
                  </a:lnTo>
                  <a:lnTo>
                    <a:pt x="691136" y="139292"/>
                  </a:lnTo>
                  <a:lnTo>
                    <a:pt x="695275" y="149127"/>
                  </a:lnTo>
                  <a:lnTo>
                    <a:pt x="699415" y="158963"/>
                  </a:lnTo>
                  <a:lnTo>
                    <a:pt x="702917" y="169433"/>
                  </a:lnTo>
                  <a:lnTo>
                    <a:pt x="705783" y="179903"/>
                  </a:lnTo>
                  <a:lnTo>
                    <a:pt x="708330" y="190690"/>
                  </a:lnTo>
                  <a:lnTo>
                    <a:pt x="710241" y="201477"/>
                  </a:lnTo>
                  <a:lnTo>
                    <a:pt x="711514" y="212582"/>
                  </a:lnTo>
                  <a:lnTo>
                    <a:pt x="712151" y="223686"/>
                  </a:lnTo>
                  <a:lnTo>
                    <a:pt x="712788" y="234791"/>
                  </a:lnTo>
                  <a:lnTo>
                    <a:pt x="712151" y="246530"/>
                  </a:lnTo>
                  <a:lnTo>
                    <a:pt x="711514" y="257634"/>
                  </a:lnTo>
                  <a:lnTo>
                    <a:pt x="710241" y="268739"/>
                  </a:lnTo>
                  <a:lnTo>
                    <a:pt x="708330" y="279526"/>
                  </a:lnTo>
                  <a:lnTo>
                    <a:pt x="705783" y="290313"/>
                  </a:lnTo>
                  <a:lnTo>
                    <a:pt x="702917" y="300783"/>
                  </a:lnTo>
                  <a:lnTo>
                    <a:pt x="699415" y="310619"/>
                  </a:lnTo>
                  <a:lnTo>
                    <a:pt x="695275" y="320771"/>
                  </a:lnTo>
                  <a:lnTo>
                    <a:pt x="691136" y="330607"/>
                  </a:lnTo>
                  <a:lnTo>
                    <a:pt x="686041" y="340125"/>
                  </a:lnTo>
                  <a:lnTo>
                    <a:pt x="680628" y="349643"/>
                  </a:lnTo>
                  <a:lnTo>
                    <a:pt x="674897" y="358527"/>
                  </a:lnTo>
                  <a:lnTo>
                    <a:pt x="668529" y="367093"/>
                  </a:lnTo>
                  <a:lnTo>
                    <a:pt x="662160" y="375342"/>
                  </a:lnTo>
                  <a:lnTo>
                    <a:pt x="655474" y="383274"/>
                  </a:lnTo>
                  <a:lnTo>
                    <a:pt x="647832" y="390889"/>
                  </a:lnTo>
                  <a:lnTo>
                    <a:pt x="640190" y="398503"/>
                  </a:lnTo>
                  <a:lnTo>
                    <a:pt x="632229" y="405166"/>
                  </a:lnTo>
                  <a:lnTo>
                    <a:pt x="623951" y="411511"/>
                  </a:lnTo>
                  <a:lnTo>
                    <a:pt x="615354" y="417857"/>
                  </a:lnTo>
                  <a:lnTo>
                    <a:pt x="606438" y="423568"/>
                  </a:lnTo>
                  <a:lnTo>
                    <a:pt x="596886" y="428961"/>
                  </a:lnTo>
                  <a:lnTo>
                    <a:pt x="587333" y="434038"/>
                  </a:lnTo>
                  <a:lnTo>
                    <a:pt x="577462" y="438162"/>
                  </a:lnTo>
                  <a:lnTo>
                    <a:pt x="567273" y="442287"/>
                  </a:lnTo>
                  <a:lnTo>
                    <a:pt x="557402" y="445777"/>
                  </a:lnTo>
                  <a:lnTo>
                    <a:pt x="546895" y="448632"/>
                  </a:lnTo>
                  <a:lnTo>
                    <a:pt x="536069" y="451170"/>
                  </a:lnTo>
                  <a:lnTo>
                    <a:pt x="525243" y="453074"/>
                  </a:lnTo>
                  <a:lnTo>
                    <a:pt x="514098" y="454343"/>
                  </a:lnTo>
                  <a:lnTo>
                    <a:pt x="502635" y="455295"/>
                  </a:lnTo>
                  <a:lnTo>
                    <a:pt x="491172" y="455612"/>
                  </a:lnTo>
                  <a:lnTo>
                    <a:pt x="480028" y="455295"/>
                  </a:lnTo>
                  <a:lnTo>
                    <a:pt x="468883" y="454343"/>
                  </a:lnTo>
                  <a:lnTo>
                    <a:pt x="457739" y="453074"/>
                  </a:lnTo>
                  <a:lnTo>
                    <a:pt x="446913" y="451170"/>
                  </a:lnTo>
                  <a:lnTo>
                    <a:pt x="436087" y="448632"/>
                  </a:lnTo>
                  <a:lnTo>
                    <a:pt x="425579" y="445777"/>
                  </a:lnTo>
                  <a:lnTo>
                    <a:pt x="415072" y="442287"/>
                  </a:lnTo>
                  <a:lnTo>
                    <a:pt x="405201" y="438162"/>
                  </a:lnTo>
                  <a:lnTo>
                    <a:pt x="395330" y="434038"/>
                  </a:lnTo>
                  <a:lnTo>
                    <a:pt x="386096" y="428961"/>
                  </a:lnTo>
                  <a:lnTo>
                    <a:pt x="376543" y="423568"/>
                  </a:lnTo>
                  <a:lnTo>
                    <a:pt x="367628" y="417857"/>
                  </a:lnTo>
                  <a:lnTo>
                    <a:pt x="359031" y="411511"/>
                  </a:lnTo>
                  <a:lnTo>
                    <a:pt x="350752" y="405166"/>
                  </a:lnTo>
                  <a:lnTo>
                    <a:pt x="342792" y="398503"/>
                  </a:lnTo>
                  <a:lnTo>
                    <a:pt x="334831" y="390889"/>
                  </a:lnTo>
                  <a:lnTo>
                    <a:pt x="327508" y="383274"/>
                  </a:lnTo>
                  <a:lnTo>
                    <a:pt x="320821" y="375342"/>
                  </a:lnTo>
                  <a:lnTo>
                    <a:pt x="313816" y="367093"/>
                  </a:lnTo>
                  <a:lnTo>
                    <a:pt x="307766" y="358527"/>
                  </a:lnTo>
                  <a:lnTo>
                    <a:pt x="302035" y="349643"/>
                  </a:lnTo>
                  <a:lnTo>
                    <a:pt x="298339" y="343145"/>
                  </a:lnTo>
                  <a:lnTo>
                    <a:pt x="296905" y="344170"/>
                  </a:lnTo>
                  <a:lnTo>
                    <a:pt x="283251" y="353695"/>
                  </a:lnTo>
                  <a:lnTo>
                    <a:pt x="268644" y="364807"/>
                  </a:lnTo>
                  <a:lnTo>
                    <a:pt x="254672" y="376555"/>
                  </a:lnTo>
                  <a:lnTo>
                    <a:pt x="240382" y="389255"/>
                  </a:lnTo>
                  <a:lnTo>
                    <a:pt x="225775" y="402907"/>
                  </a:lnTo>
                  <a:lnTo>
                    <a:pt x="211485" y="417830"/>
                  </a:lnTo>
                  <a:lnTo>
                    <a:pt x="204499" y="425450"/>
                  </a:lnTo>
                  <a:lnTo>
                    <a:pt x="197196" y="433705"/>
                  </a:lnTo>
                  <a:lnTo>
                    <a:pt x="190527" y="441642"/>
                  </a:lnTo>
                  <a:lnTo>
                    <a:pt x="183541" y="450215"/>
                  </a:lnTo>
                  <a:lnTo>
                    <a:pt x="176873" y="458787"/>
                  </a:lnTo>
                  <a:lnTo>
                    <a:pt x="169887" y="467995"/>
                  </a:lnTo>
                  <a:lnTo>
                    <a:pt x="163536" y="477202"/>
                  </a:lnTo>
                  <a:lnTo>
                    <a:pt x="156868" y="486727"/>
                  </a:lnTo>
                  <a:lnTo>
                    <a:pt x="150834" y="496570"/>
                  </a:lnTo>
                  <a:lnTo>
                    <a:pt x="144801" y="507047"/>
                  </a:lnTo>
                  <a:lnTo>
                    <a:pt x="139085" y="517525"/>
                  </a:lnTo>
                  <a:lnTo>
                    <a:pt x="133369" y="527685"/>
                  </a:lnTo>
                  <a:lnTo>
                    <a:pt x="127971" y="539115"/>
                  </a:lnTo>
                  <a:lnTo>
                    <a:pt x="122573" y="550227"/>
                  </a:lnTo>
                  <a:lnTo>
                    <a:pt x="117492" y="561657"/>
                  </a:lnTo>
                  <a:lnTo>
                    <a:pt x="112729" y="573405"/>
                  </a:lnTo>
                  <a:lnTo>
                    <a:pt x="107966" y="585787"/>
                  </a:lnTo>
                  <a:lnTo>
                    <a:pt x="103837" y="597852"/>
                  </a:lnTo>
                  <a:lnTo>
                    <a:pt x="99709" y="610870"/>
                  </a:lnTo>
                  <a:lnTo>
                    <a:pt x="96216" y="623887"/>
                  </a:lnTo>
                  <a:lnTo>
                    <a:pt x="92723" y="637222"/>
                  </a:lnTo>
                  <a:lnTo>
                    <a:pt x="89230" y="650875"/>
                  </a:lnTo>
                  <a:lnTo>
                    <a:pt x="86690" y="664845"/>
                  </a:lnTo>
                  <a:lnTo>
                    <a:pt x="84467" y="679132"/>
                  </a:lnTo>
                  <a:lnTo>
                    <a:pt x="82244" y="693737"/>
                  </a:lnTo>
                  <a:lnTo>
                    <a:pt x="80657" y="708660"/>
                  </a:lnTo>
                  <a:lnTo>
                    <a:pt x="79386" y="723900"/>
                  </a:lnTo>
                  <a:lnTo>
                    <a:pt x="78434" y="739140"/>
                  </a:lnTo>
                  <a:lnTo>
                    <a:pt x="78116" y="751840"/>
                  </a:lnTo>
                  <a:lnTo>
                    <a:pt x="78434" y="764857"/>
                  </a:lnTo>
                  <a:lnTo>
                    <a:pt x="79386" y="777875"/>
                  </a:lnTo>
                  <a:lnTo>
                    <a:pt x="80339" y="790892"/>
                  </a:lnTo>
                  <a:lnTo>
                    <a:pt x="82244" y="804227"/>
                  </a:lnTo>
                  <a:lnTo>
                    <a:pt x="84467" y="817880"/>
                  </a:lnTo>
                  <a:lnTo>
                    <a:pt x="87325" y="832167"/>
                  </a:lnTo>
                  <a:lnTo>
                    <a:pt x="90501" y="846137"/>
                  </a:lnTo>
                  <a:lnTo>
                    <a:pt x="93994" y="860425"/>
                  </a:lnTo>
                  <a:lnTo>
                    <a:pt x="98122" y="874712"/>
                  </a:lnTo>
                  <a:lnTo>
                    <a:pt x="102567" y="889317"/>
                  </a:lnTo>
                  <a:lnTo>
                    <a:pt x="107648" y="903922"/>
                  </a:lnTo>
                  <a:lnTo>
                    <a:pt x="112729" y="918845"/>
                  </a:lnTo>
                  <a:lnTo>
                    <a:pt x="118445" y="933450"/>
                  </a:lnTo>
                  <a:lnTo>
                    <a:pt x="124478" y="948690"/>
                  </a:lnTo>
                  <a:lnTo>
                    <a:pt x="131146" y="963612"/>
                  </a:lnTo>
                  <a:lnTo>
                    <a:pt x="137815" y="979170"/>
                  </a:lnTo>
                  <a:lnTo>
                    <a:pt x="145118" y="994092"/>
                  </a:lnTo>
                  <a:lnTo>
                    <a:pt x="152739" y="1009650"/>
                  </a:lnTo>
                  <a:lnTo>
                    <a:pt x="160678" y="1025207"/>
                  </a:lnTo>
                  <a:lnTo>
                    <a:pt x="168934" y="1040447"/>
                  </a:lnTo>
                  <a:lnTo>
                    <a:pt x="177190" y="1056005"/>
                  </a:lnTo>
                  <a:lnTo>
                    <a:pt x="186082" y="1071562"/>
                  </a:lnTo>
                  <a:lnTo>
                    <a:pt x="194973" y="1087120"/>
                  </a:lnTo>
                  <a:lnTo>
                    <a:pt x="204499" y="1102677"/>
                  </a:lnTo>
                  <a:lnTo>
                    <a:pt x="213708" y="1118235"/>
                  </a:lnTo>
                  <a:lnTo>
                    <a:pt x="233396" y="1149032"/>
                  </a:lnTo>
                  <a:lnTo>
                    <a:pt x="254354" y="1180147"/>
                  </a:lnTo>
                  <a:lnTo>
                    <a:pt x="275947" y="1210945"/>
                  </a:lnTo>
                  <a:lnTo>
                    <a:pt x="279123" y="1209992"/>
                  </a:lnTo>
                  <a:lnTo>
                    <a:pt x="282616" y="1209357"/>
                  </a:lnTo>
                  <a:lnTo>
                    <a:pt x="286109" y="1208405"/>
                  </a:lnTo>
                  <a:lnTo>
                    <a:pt x="289602" y="1208405"/>
                  </a:lnTo>
                  <a:lnTo>
                    <a:pt x="1358778" y="1208405"/>
                  </a:lnTo>
                  <a:lnTo>
                    <a:pt x="1379418" y="1181100"/>
                  </a:lnTo>
                  <a:lnTo>
                    <a:pt x="1399106" y="1153477"/>
                  </a:lnTo>
                  <a:lnTo>
                    <a:pt x="1418159" y="1125855"/>
                  </a:lnTo>
                  <a:lnTo>
                    <a:pt x="1436259" y="1098232"/>
                  </a:lnTo>
                  <a:lnTo>
                    <a:pt x="1444833" y="1084580"/>
                  </a:lnTo>
                  <a:lnTo>
                    <a:pt x="1453089" y="1070292"/>
                  </a:lnTo>
                  <a:lnTo>
                    <a:pt x="1461345" y="1056640"/>
                  </a:lnTo>
                  <a:lnTo>
                    <a:pt x="1469284" y="1042670"/>
                  </a:lnTo>
                  <a:lnTo>
                    <a:pt x="1476905" y="1029017"/>
                  </a:lnTo>
                  <a:lnTo>
                    <a:pt x="1483891" y="1015365"/>
                  </a:lnTo>
                  <a:lnTo>
                    <a:pt x="1490877" y="1001395"/>
                  </a:lnTo>
                  <a:lnTo>
                    <a:pt x="1497228" y="987742"/>
                  </a:lnTo>
                  <a:lnTo>
                    <a:pt x="1503261" y="974407"/>
                  </a:lnTo>
                  <a:lnTo>
                    <a:pt x="1509612" y="960755"/>
                  </a:lnTo>
                  <a:lnTo>
                    <a:pt x="1515010" y="947102"/>
                  </a:lnTo>
                  <a:lnTo>
                    <a:pt x="1520091" y="933767"/>
                  </a:lnTo>
                  <a:lnTo>
                    <a:pt x="1524537" y="920432"/>
                  </a:lnTo>
                  <a:lnTo>
                    <a:pt x="1528982" y="907097"/>
                  </a:lnTo>
                  <a:lnTo>
                    <a:pt x="1533110" y="893762"/>
                  </a:lnTo>
                  <a:lnTo>
                    <a:pt x="1536604" y="881062"/>
                  </a:lnTo>
                  <a:lnTo>
                    <a:pt x="1539779" y="868045"/>
                  </a:lnTo>
                  <a:lnTo>
                    <a:pt x="1542637" y="855027"/>
                  </a:lnTo>
                  <a:lnTo>
                    <a:pt x="1544860" y="842327"/>
                  </a:lnTo>
                  <a:lnTo>
                    <a:pt x="1546447" y="829945"/>
                  </a:lnTo>
                  <a:lnTo>
                    <a:pt x="1548035" y="817245"/>
                  </a:lnTo>
                  <a:lnTo>
                    <a:pt x="1548670" y="805180"/>
                  </a:lnTo>
                  <a:lnTo>
                    <a:pt x="1549305" y="792797"/>
                  </a:lnTo>
                  <a:lnTo>
                    <a:pt x="1548988" y="781050"/>
                  </a:lnTo>
                  <a:lnTo>
                    <a:pt x="1548670" y="765175"/>
                  </a:lnTo>
                  <a:lnTo>
                    <a:pt x="1547718" y="749935"/>
                  </a:lnTo>
                  <a:lnTo>
                    <a:pt x="1546130" y="735012"/>
                  </a:lnTo>
                  <a:lnTo>
                    <a:pt x="1544542" y="719772"/>
                  </a:lnTo>
                  <a:lnTo>
                    <a:pt x="1542319" y="705485"/>
                  </a:lnTo>
                  <a:lnTo>
                    <a:pt x="1539779" y="691197"/>
                  </a:lnTo>
                  <a:lnTo>
                    <a:pt x="1537238" y="676592"/>
                  </a:lnTo>
                  <a:lnTo>
                    <a:pt x="1534063" y="662940"/>
                  </a:lnTo>
                  <a:lnTo>
                    <a:pt x="1530252" y="649287"/>
                  </a:lnTo>
                  <a:lnTo>
                    <a:pt x="1526760" y="635952"/>
                  </a:lnTo>
                  <a:lnTo>
                    <a:pt x="1522949" y="623252"/>
                  </a:lnTo>
                  <a:lnTo>
                    <a:pt x="1518503" y="610235"/>
                  </a:lnTo>
                  <a:lnTo>
                    <a:pt x="1513740" y="597535"/>
                  </a:lnTo>
                  <a:lnTo>
                    <a:pt x="1508660" y="585470"/>
                  </a:lnTo>
                  <a:lnTo>
                    <a:pt x="1503896" y="573087"/>
                  </a:lnTo>
                  <a:lnTo>
                    <a:pt x="1498498" y="561340"/>
                  </a:lnTo>
                  <a:lnTo>
                    <a:pt x="1492465" y="549910"/>
                  </a:lnTo>
                  <a:lnTo>
                    <a:pt x="1486749" y="538162"/>
                  </a:lnTo>
                  <a:lnTo>
                    <a:pt x="1480715" y="527050"/>
                  </a:lnTo>
                  <a:lnTo>
                    <a:pt x="1474682" y="516255"/>
                  </a:lnTo>
                  <a:lnTo>
                    <a:pt x="1468014" y="505460"/>
                  </a:lnTo>
                  <a:lnTo>
                    <a:pt x="1461663" y="494982"/>
                  </a:lnTo>
                  <a:lnTo>
                    <a:pt x="1454994" y="485140"/>
                  </a:lnTo>
                  <a:lnTo>
                    <a:pt x="1447691" y="475297"/>
                  </a:lnTo>
                  <a:lnTo>
                    <a:pt x="1440705" y="465772"/>
                  </a:lnTo>
                  <a:lnTo>
                    <a:pt x="1433401" y="455930"/>
                  </a:lnTo>
                  <a:lnTo>
                    <a:pt x="1426098" y="447040"/>
                  </a:lnTo>
                  <a:lnTo>
                    <a:pt x="1418476" y="437832"/>
                  </a:lnTo>
                  <a:lnTo>
                    <a:pt x="1410855" y="428942"/>
                  </a:lnTo>
                  <a:lnTo>
                    <a:pt x="1402917" y="420370"/>
                  </a:lnTo>
                  <a:lnTo>
                    <a:pt x="1395296" y="412115"/>
                  </a:lnTo>
                  <a:lnTo>
                    <a:pt x="1387357" y="404177"/>
                  </a:lnTo>
                  <a:lnTo>
                    <a:pt x="1371480" y="388302"/>
                  </a:lnTo>
                  <a:lnTo>
                    <a:pt x="1355285" y="374015"/>
                  </a:lnTo>
                  <a:lnTo>
                    <a:pt x="1338772" y="360045"/>
                  </a:lnTo>
                  <a:lnTo>
                    <a:pt x="1322260" y="347027"/>
                  </a:lnTo>
                  <a:lnTo>
                    <a:pt x="1306065" y="334962"/>
                  </a:lnTo>
                  <a:lnTo>
                    <a:pt x="1289870" y="323850"/>
                  </a:lnTo>
                  <a:lnTo>
                    <a:pt x="1273676" y="313372"/>
                  </a:lnTo>
                  <a:lnTo>
                    <a:pt x="1262693" y="306783"/>
                  </a:lnTo>
                  <a:lnTo>
                    <a:pt x="1262392" y="307587"/>
                  </a:lnTo>
                  <a:lnTo>
                    <a:pt x="1257633" y="317458"/>
                  </a:lnTo>
                  <a:lnTo>
                    <a:pt x="1252874" y="327011"/>
                  </a:lnTo>
                  <a:lnTo>
                    <a:pt x="1247481" y="336563"/>
                  </a:lnTo>
                  <a:lnTo>
                    <a:pt x="1241770" y="345160"/>
                  </a:lnTo>
                  <a:lnTo>
                    <a:pt x="1235742" y="353757"/>
                  </a:lnTo>
                  <a:lnTo>
                    <a:pt x="1229079" y="362354"/>
                  </a:lnTo>
                  <a:lnTo>
                    <a:pt x="1222416" y="370315"/>
                  </a:lnTo>
                  <a:lnTo>
                    <a:pt x="1214802" y="377957"/>
                  </a:lnTo>
                  <a:lnTo>
                    <a:pt x="1207187" y="385599"/>
                  </a:lnTo>
                  <a:lnTo>
                    <a:pt x="1199255" y="392285"/>
                  </a:lnTo>
                  <a:lnTo>
                    <a:pt x="1190689" y="398972"/>
                  </a:lnTo>
                  <a:lnTo>
                    <a:pt x="1182123" y="405022"/>
                  </a:lnTo>
                  <a:lnTo>
                    <a:pt x="1173239" y="410753"/>
                  </a:lnTo>
                  <a:lnTo>
                    <a:pt x="1164038" y="416166"/>
                  </a:lnTo>
                  <a:lnTo>
                    <a:pt x="1154520" y="421261"/>
                  </a:lnTo>
                  <a:lnTo>
                    <a:pt x="1144684" y="425719"/>
                  </a:lnTo>
                  <a:lnTo>
                    <a:pt x="1134849" y="429540"/>
                  </a:lnTo>
                  <a:lnTo>
                    <a:pt x="1124696" y="432724"/>
                  </a:lnTo>
                  <a:lnTo>
                    <a:pt x="1114226" y="435908"/>
                  </a:lnTo>
                  <a:lnTo>
                    <a:pt x="1103439" y="438455"/>
                  </a:lnTo>
                  <a:lnTo>
                    <a:pt x="1092652" y="440366"/>
                  </a:lnTo>
                  <a:lnTo>
                    <a:pt x="1081547" y="441639"/>
                  </a:lnTo>
                  <a:lnTo>
                    <a:pt x="1070443" y="442595"/>
                  </a:lnTo>
                  <a:lnTo>
                    <a:pt x="1059021" y="442913"/>
                  </a:lnTo>
                  <a:lnTo>
                    <a:pt x="1047917" y="442595"/>
                  </a:lnTo>
                  <a:lnTo>
                    <a:pt x="1036178" y="441639"/>
                  </a:lnTo>
                  <a:lnTo>
                    <a:pt x="1025390" y="440366"/>
                  </a:lnTo>
                  <a:lnTo>
                    <a:pt x="1014286" y="438455"/>
                  </a:lnTo>
                  <a:lnTo>
                    <a:pt x="1003816" y="435908"/>
                  </a:lnTo>
                  <a:lnTo>
                    <a:pt x="993663" y="432724"/>
                  </a:lnTo>
                  <a:lnTo>
                    <a:pt x="983193" y="429540"/>
                  </a:lnTo>
                  <a:lnTo>
                    <a:pt x="973040" y="425719"/>
                  </a:lnTo>
                  <a:lnTo>
                    <a:pt x="963205" y="421261"/>
                  </a:lnTo>
                  <a:lnTo>
                    <a:pt x="954004" y="416166"/>
                  </a:lnTo>
                  <a:lnTo>
                    <a:pt x="944486" y="410753"/>
                  </a:lnTo>
                  <a:lnTo>
                    <a:pt x="935602" y="405022"/>
                  </a:lnTo>
                  <a:lnTo>
                    <a:pt x="927036" y="398972"/>
                  </a:lnTo>
                  <a:lnTo>
                    <a:pt x="918787" y="392285"/>
                  </a:lnTo>
                  <a:lnTo>
                    <a:pt x="910538" y="385599"/>
                  </a:lnTo>
                  <a:lnTo>
                    <a:pt x="902923" y="377957"/>
                  </a:lnTo>
                  <a:lnTo>
                    <a:pt x="895626" y="370315"/>
                  </a:lnTo>
                  <a:lnTo>
                    <a:pt x="888646" y="362354"/>
                  </a:lnTo>
                  <a:lnTo>
                    <a:pt x="881984" y="353757"/>
                  </a:lnTo>
                  <a:lnTo>
                    <a:pt x="875955" y="345160"/>
                  </a:lnTo>
                  <a:lnTo>
                    <a:pt x="870244" y="336563"/>
                  </a:lnTo>
                  <a:lnTo>
                    <a:pt x="864851" y="327011"/>
                  </a:lnTo>
                  <a:lnTo>
                    <a:pt x="860092" y="317458"/>
                  </a:lnTo>
                  <a:lnTo>
                    <a:pt x="855650" y="307587"/>
                  </a:lnTo>
                  <a:lnTo>
                    <a:pt x="851843" y="297398"/>
                  </a:lnTo>
                  <a:lnTo>
                    <a:pt x="848353" y="287527"/>
                  </a:lnTo>
                  <a:lnTo>
                    <a:pt x="845497" y="277020"/>
                  </a:lnTo>
                  <a:lnTo>
                    <a:pt x="842959" y="266194"/>
                  </a:lnTo>
                  <a:lnTo>
                    <a:pt x="840738" y="255367"/>
                  </a:lnTo>
                  <a:lnTo>
                    <a:pt x="839469" y="244223"/>
                  </a:lnTo>
                  <a:lnTo>
                    <a:pt x="838517" y="233079"/>
                  </a:lnTo>
                  <a:lnTo>
                    <a:pt x="838200" y="221616"/>
                  </a:lnTo>
                  <a:lnTo>
                    <a:pt x="838517" y="210153"/>
                  </a:lnTo>
                  <a:lnTo>
                    <a:pt x="839469" y="198690"/>
                  </a:lnTo>
                  <a:lnTo>
                    <a:pt x="840738" y="187864"/>
                  </a:lnTo>
                  <a:lnTo>
                    <a:pt x="842959" y="176719"/>
                  </a:lnTo>
                  <a:lnTo>
                    <a:pt x="845497" y="166212"/>
                  </a:lnTo>
                  <a:lnTo>
                    <a:pt x="848353" y="155704"/>
                  </a:lnTo>
                  <a:lnTo>
                    <a:pt x="851843" y="145515"/>
                  </a:lnTo>
                  <a:lnTo>
                    <a:pt x="855650" y="135326"/>
                  </a:lnTo>
                  <a:lnTo>
                    <a:pt x="860092" y="125455"/>
                  </a:lnTo>
                  <a:lnTo>
                    <a:pt x="864851" y="116221"/>
                  </a:lnTo>
                  <a:lnTo>
                    <a:pt x="870244" y="106668"/>
                  </a:lnTo>
                  <a:lnTo>
                    <a:pt x="875955" y="97753"/>
                  </a:lnTo>
                  <a:lnTo>
                    <a:pt x="881984" y="89156"/>
                  </a:lnTo>
                  <a:lnTo>
                    <a:pt x="888646" y="80877"/>
                  </a:lnTo>
                  <a:lnTo>
                    <a:pt x="895626" y="72598"/>
                  </a:lnTo>
                  <a:lnTo>
                    <a:pt x="902923" y="64956"/>
                  </a:lnTo>
                  <a:lnTo>
                    <a:pt x="910538" y="57633"/>
                  </a:lnTo>
                  <a:lnTo>
                    <a:pt x="918787" y="50946"/>
                  </a:lnTo>
                  <a:lnTo>
                    <a:pt x="927036" y="43941"/>
                  </a:lnTo>
                  <a:lnTo>
                    <a:pt x="935602" y="37891"/>
                  </a:lnTo>
                  <a:lnTo>
                    <a:pt x="944486" y="32160"/>
                  </a:lnTo>
                  <a:lnTo>
                    <a:pt x="954004" y="26747"/>
                  </a:lnTo>
                  <a:lnTo>
                    <a:pt x="963205" y="21970"/>
                  </a:lnTo>
                  <a:lnTo>
                    <a:pt x="973040" y="17831"/>
                  </a:lnTo>
                  <a:lnTo>
                    <a:pt x="983193" y="13692"/>
                  </a:lnTo>
                  <a:lnTo>
                    <a:pt x="993663" y="10189"/>
                  </a:lnTo>
                  <a:lnTo>
                    <a:pt x="1003816" y="7323"/>
                  </a:lnTo>
                  <a:lnTo>
                    <a:pt x="1014286" y="4776"/>
                  </a:lnTo>
                  <a:lnTo>
                    <a:pt x="1025390" y="2547"/>
                  </a:lnTo>
                  <a:lnTo>
                    <a:pt x="1036178" y="1274"/>
                  </a:lnTo>
                  <a:lnTo>
                    <a:pt x="1047917" y="318"/>
                  </a:lnTo>
                  <a:lnTo>
                    <a:pt x="10590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>
            <a:off x="1608727" y="4408272"/>
            <a:ext cx="529219" cy="529221"/>
            <a:chOff x="3211798" y="2284092"/>
            <a:chExt cx="1164617" cy="1164619"/>
          </a:xfrm>
          <a:effectLst/>
        </p:grpSpPr>
        <p:sp>
          <p:nvSpPr>
            <p:cNvPr id="18" name="椭圆 17"/>
            <p:cNvSpPr/>
            <p:nvPr/>
          </p:nvSpPr>
          <p:spPr>
            <a:xfrm>
              <a:off x="3211798" y="2284092"/>
              <a:ext cx="1164617" cy="116461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3583891" y="2632626"/>
              <a:ext cx="395692" cy="499821"/>
            </a:xfrm>
            <a:custGeom>
              <a:avLst/>
              <a:gdLst>
                <a:gd name="T0" fmla="*/ 409258 w 1908175"/>
                <a:gd name="T1" fmla="*/ 1596961 h 2408238"/>
                <a:gd name="T2" fmla="*/ 401003 w 1908175"/>
                <a:gd name="T3" fmla="*/ 1624631 h 2408238"/>
                <a:gd name="T4" fmla="*/ 401003 w 1908175"/>
                <a:gd name="T5" fmla="*/ 1652937 h 2408238"/>
                <a:gd name="T6" fmla="*/ 409258 w 1908175"/>
                <a:gd name="T7" fmla="*/ 1679971 h 2408238"/>
                <a:gd name="T8" fmla="*/ 425133 w 1908175"/>
                <a:gd name="T9" fmla="*/ 1704142 h 2408238"/>
                <a:gd name="T10" fmla="*/ 554990 w 1908175"/>
                <a:gd name="T11" fmla="*/ 1802737 h 2408238"/>
                <a:gd name="T12" fmla="*/ 581660 w 1908175"/>
                <a:gd name="T13" fmla="*/ 1815459 h 2408238"/>
                <a:gd name="T14" fmla="*/ 609600 w 1908175"/>
                <a:gd name="T15" fmla="*/ 1819275 h 2408238"/>
                <a:gd name="T16" fmla="*/ 637540 w 1908175"/>
                <a:gd name="T17" fmla="*/ 1815459 h 2408238"/>
                <a:gd name="T18" fmla="*/ 663575 w 1908175"/>
                <a:gd name="T19" fmla="*/ 1803055 h 2408238"/>
                <a:gd name="T20" fmla="*/ 685483 w 1908175"/>
                <a:gd name="T21" fmla="*/ 1783336 h 2408238"/>
                <a:gd name="T22" fmla="*/ 915988 w 1908175"/>
                <a:gd name="T23" fmla="*/ 1192088 h 2408238"/>
                <a:gd name="T24" fmla="*/ 1603504 w 1908175"/>
                <a:gd name="T25" fmla="*/ 317 h 2408238"/>
                <a:gd name="T26" fmla="*/ 1642621 w 1908175"/>
                <a:gd name="T27" fmla="*/ 16177 h 2408238"/>
                <a:gd name="T28" fmla="*/ 1902769 w 1908175"/>
                <a:gd name="T29" fmla="*/ 238854 h 2408238"/>
                <a:gd name="T30" fmla="*/ 1907221 w 1908175"/>
                <a:gd name="T31" fmla="*/ 279456 h 2408238"/>
                <a:gd name="T32" fmla="*/ 1887503 w 1908175"/>
                <a:gd name="T33" fmla="*/ 316886 h 2408238"/>
                <a:gd name="T34" fmla="*/ 1850612 w 1908175"/>
                <a:gd name="T35" fmla="*/ 336552 h 2408238"/>
                <a:gd name="T36" fmla="*/ 1809586 w 1908175"/>
                <a:gd name="T37" fmla="*/ 332746 h 2408238"/>
                <a:gd name="T38" fmla="*/ 1514715 w 1908175"/>
                <a:gd name="T39" fmla="*/ 544883 h 2408238"/>
                <a:gd name="T40" fmla="*/ 1542348 w 1908175"/>
                <a:gd name="T41" fmla="*/ 572827 h 2408238"/>
                <a:gd name="T42" fmla="*/ 1559817 w 1908175"/>
                <a:gd name="T43" fmla="*/ 606169 h 2408238"/>
                <a:gd name="T44" fmla="*/ 1567122 w 1908175"/>
                <a:gd name="T45" fmla="*/ 642687 h 2408238"/>
                <a:gd name="T46" fmla="*/ 1563311 w 1908175"/>
                <a:gd name="T47" fmla="*/ 680157 h 2408238"/>
                <a:gd name="T48" fmla="*/ 1549018 w 1908175"/>
                <a:gd name="T49" fmla="*/ 715722 h 2408238"/>
                <a:gd name="T50" fmla="*/ 708286 w 1908175"/>
                <a:gd name="T51" fmla="*/ 1844913 h 2408238"/>
                <a:gd name="T52" fmla="*/ 677477 w 1908175"/>
                <a:gd name="T53" fmla="*/ 1867776 h 2408238"/>
                <a:gd name="T54" fmla="*/ 642222 w 1908175"/>
                <a:gd name="T55" fmla="*/ 1879843 h 2408238"/>
                <a:gd name="T56" fmla="*/ 605060 w 1908175"/>
                <a:gd name="T57" fmla="*/ 1882066 h 2408238"/>
                <a:gd name="T58" fmla="*/ 568217 w 1908175"/>
                <a:gd name="T59" fmla="*/ 1873174 h 2408238"/>
                <a:gd name="T60" fmla="*/ 481825 w 1908175"/>
                <a:gd name="T61" fmla="*/ 1814111 h 2408238"/>
                <a:gd name="T62" fmla="*/ 45102 w 1908175"/>
                <a:gd name="T63" fmla="*/ 2399982 h 2408238"/>
                <a:gd name="T64" fmla="*/ 32079 w 1908175"/>
                <a:gd name="T65" fmla="*/ 2407603 h 2408238"/>
                <a:gd name="T66" fmla="*/ 17469 w 1908175"/>
                <a:gd name="T67" fmla="*/ 2406650 h 2408238"/>
                <a:gd name="T68" fmla="*/ 4764 w 1908175"/>
                <a:gd name="T69" fmla="*/ 2397124 h 2408238"/>
                <a:gd name="T70" fmla="*/ 0 w 1908175"/>
                <a:gd name="T71" fmla="*/ 2379659 h 2408238"/>
                <a:gd name="T72" fmla="*/ 435770 w 1908175"/>
                <a:gd name="T73" fmla="*/ 1796328 h 2408238"/>
                <a:gd name="T74" fmla="*/ 388763 w 1908175"/>
                <a:gd name="T75" fmla="*/ 1744569 h 2408238"/>
                <a:gd name="T76" fmla="*/ 362719 w 1908175"/>
                <a:gd name="T77" fmla="*/ 1715989 h 2408238"/>
                <a:gd name="T78" fmla="*/ 346838 w 1908175"/>
                <a:gd name="T79" fmla="*/ 1681695 h 2408238"/>
                <a:gd name="T80" fmla="*/ 341438 w 1908175"/>
                <a:gd name="T81" fmla="*/ 1644542 h 2408238"/>
                <a:gd name="T82" fmla="*/ 346838 w 1908175"/>
                <a:gd name="T83" fmla="*/ 1607707 h 2408238"/>
                <a:gd name="T84" fmla="*/ 363036 w 1908175"/>
                <a:gd name="T85" fmla="*/ 1572459 h 2408238"/>
                <a:gd name="T86" fmla="*/ 1205039 w 1908175"/>
                <a:gd name="T87" fmla="*/ 444538 h 2408238"/>
                <a:gd name="T88" fmla="*/ 1236800 w 1908175"/>
                <a:gd name="T89" fmla="*/ 423263 h 2408238"/>
                <a:gd name="T90" fmla="*/ 1272374 w 1908175"/>
                <a:gd name="T91" fmla="*/ 412784 h 2408238"/>
                <a:gd name="T92" fmla="*/ 1309852 w 1908175"/>
                <a:gd name="T93" fmla="*/ 412466 h 2408238"/>
                <a:gd name="T94" fmla="*/ 1346378 w 1908175"/>
                <a:gd name="T95" fmla="*/ 423263 h 2408238"/>
                <a:gd name="T96" fmla="*/ 1396879 w 1908175"/>
                <a:gd name="T97" fmla="*/ 456287 h 2408238"/>
                <a:gd name="T98" fmla="*/ 1533856 w 1908175"/>
                <a:gd name="T99" fmla="*/ 105629 h 2408238"/>
                <a:gd name="T100" fmla="*/ 1525905 w 1908175"/>
                <a:gd name="T101" fmla="*/ 65344 h 2408238"/>
                <a:gd name="T102" fmla="*/ 1541806 w 1908175"/>
                <a:gd name="T103" fmla="*/ 26645 h 2408238"/>
                <a:gd name="T104" fmla="*/ 1576153 w 1908175"/>
                <a:gd name="T105" fmla="*/ 3172 h 2408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08175" h="2408238">
                  <a:moveTo>
                    <a:pt x="790575" y="1079500"/>
                  </a:moveTo>
                  <a:lnTo>
                    <a:pt x="419418" y="1579468"/>
                  </a:lnTo>
                  <a:lnTo>
                    <a:pt x="416560" y="1583921"/>
                  </a:lnTo>
                  <a:lnTo>
                    <a:pt x="414020" y="1587738"/>
                  </a:lnTo>
                  <a:lnTo>
                    <a:pt x="411480" y="1592190"/>
                  </a:lnTo>
                  <a:lnTo>
                    <a:pt x="409258" y="1596961"/>
                  </a:lnTo>
                  <a:lnTo>
                    <a:pt x="407035" y="1601096"/>
                  </a:lnTo>
                  <a:lnTo>
                    <a:pt x="405765" y="1605866"/>
                  </a:lnTo>
                  <a:lnTo>
                    <a:pt x="404178" y="1610637"/>
                  </a:lnTo>
                  <a:lnTo>
                    <a:pt x="402908" y="1615090"/>
                  </a:lnTo>
                  <a:lnTo>
                    <a:pt x="401638" y="1619860"/>
                  </a:lnTo>
                  <a:lnTo>
                    <a:pt x="401003" y="1624631"/>
                  </a:lnTo>
                  <a:lnTo>
                    <a:pt x="400685" y="1629084"/>
                  </a:lnTo>
                  <a:lnTo>
                    <a:pt x="400368" y="1633854"/>
                  </a:lnTo>
                  <a:lnTo>
                    <a:pt x="400050" y="1638625"/>
                  </a:lnTo>
                  <a:lnTo>
                    <a:pt x="400368" y="1643396"/>
                  </a:lnTo>
                  <a:lnTo>
                    <a:pt x="400685" y="1648166"/>
                  </a:lnTo>
                  <a:lnTo>
                    <a:pt x="401003" y="1652937"/>
                  </a:lnTo>
                  <a:lnTo>
                    <a:pt x="401955" y="1657708"/>
                  </a:lnTo>
                  <a:lnTo>
                    <a:pt x="402908" y="1662160"/>
                  </a:lnTo>
                  <a:lnTo>
                    <a:pt x="404178" y="1666613"/>
                  </a:lnTo>
                  <a:lnTo>
                    <a:pt x="405765" y="1671384"/>
                  </a:lnTo>
                  <a:lnTo>
                    <a:pt x="407353" y="1675836"/>
                  </a:lnTo>
                  <a:lnTo>
                    <a:pt x="409258" y="1679971"/>
                  </a:lnTo>
                  <a:lnTo>
                    <a:pt x="411480" y="1684424"/>
                  </a:lnTo>
                  <a:lnTo>
                    <a:pt x="413703" y="1688558"/>
                  </a:lnTo>
                  <a:lnTo>
                    <a:pt x="416243" y="1692693"/>
                  </a:lnTo>
                  <a:lnTo>
                    <a:pt x="419100" y="1696509"/>
                  </a:lnTo>
                  <a:lnTo>
                    <a:pt x="421958" y="1700644"/>
                  </a:lnTo>
                  <a:lnTo>
                    <a:pt x="425133" y="1704142"/>
                  </a:lnTo>
                  <a:lnTo>
                    <a:pt x="428625" y="1707641"/>
                  </a:lnTo>
                  <a:lnTo>
                    <a:pt x="432435" y="1711457"/>
                  </a:lnTo>
                  <a:lnTo>
                    <a:pt x="435928" y="1714638"/>
                  </a:lnTo>
                  <a:lnTo>
                    <a:pt x="439738" y="1717818"/>
                  </a:lnTo>
                  <a:lnTo>
                    <a:pt x="550545" y="1799874"/>
                  </a:lnTo>
                  <a:lnTo>
                    <a:pt x="554990" y="1802737"/>
                  </a:lnTo>
                  <a:lnTo>
                    <a:pt x="558800" y="1805599"/>
                  </a:lnTo>
                  <a:lnTo>
                    <a:pt x="563245" y="1807825"/>
                  </a:lnTo>
                  <a:lnTo>
                    <a:pt x="568008" y="1810370"/>
                  </a:lnTo>
                  <a:lnTo>
                    <a:pt x="572135" y="1812278"/>
                  </a:lnTo>
                  <a:lnTo>
                    <a:pt x="576898" y="1813868"/>
                  </a:lnTo>
                  <a:lnTo>
                    <a:pt x="581660" y="1815459"/>
                  </a:lnTo>
                  <a:lnTo>
                    <a:pt x="586105" y="1816413"/>
                  </a:lnTo>
                  <a:lnTo>
                    <a:pt x="590868" y="1817685"/>
                  </a:lnTo>
                  <a:lnTo>
                    <a:pt x="595630" y="1818321"/>
                  </a:lnTo>
                  <a:lnTo>
                    <a:pt x="600075" y="1818957"/>
                  </a:lnTo>
                  <a:lnTo>
                    <a:pt x="604838" y="1819275"/>
                  </a:lnTo>
                  <a:lnTo>
                    <a:pt x="609600" y="1819275"/>
                  </a:lnTo>
                  <a:lnTo>
                    <a:pt x="614363" y="1819275"/>
                  </a:lnTo>
                  <a:lnTo>
                    <a:pt x="619125" y="1818957"/>
                  </a:lnTo>
                  <a:lnTo>
                    <a:pt x="623888" y="1818321"/>
                  </a:lnTo>
                  <a:lnTo>
                    <a:pt x="628650" y="1817685"/>
                  </a:lnTo>
                  <a:lnTo>
                    <a:pt x="633095" y="1816413"/>
                  </a:lnTo>
                  <a:lnTo>
                    <a:pt x="637540" y="1815459"/>
                  </a:lnTo>
                  <a:lnTo>
                    <a:pt x="642303" y="1813550"/>
                  </a:lnTo>
                  <a:lnTo>
                    <a:pt x="646748" y="1812278"/>
                  </a:lnTo>
                  <a:lnTo>
                    <a:pt x="650875" y="1810052"/>
                  </a:lnTo>
                  <a:lnTo>
                    <a:pt x="655320" y="1808143"/>
                  </a:lnTo>
                  <a:lnTo>
                    <a:pt x="659448" y="1805599"/>
                  </a:lnTo>
                  <a:lnTo>
                    <a:pt x="663575" y="1803055"/>
                  </a:lnTo>
                  <a:lnTo>
                    <a:pt x="667385" y="1800192"/>
                  </a:lnTo>
                  <a:lnTo>
                    <a:pt x="671513" y="1797330"/>
                  </a:lnTo>
                  <a:lnTo>
                    <a:pt x="675005" y="1794149"/>
                  </a:lnTo>
                  <a:lnTo>
                    <a:pt x="678498" y="1790969"/>
                  </a:lnTo>
                  <a:lnTo>
                    <a:pt x="682308" y="1787470"/>
                  </a:lnTo>
                  <a:lnTo>
                    <a:pt x="685483" y="1783336"/>
                  </a:lnTo>
                  <a:lnTo>
                    <a:pt x="688658" y="1779519"/>
                  </a:lnTo>
                  <a:lnTo>
                    <a:pt x="1036638" y="1310401"/>
                  </a:lnTo>
                  <a:lnTo>
                    <a:pt x="1006793" y="1280505"/>
                  </a:lnTo>
                  <a:lnTo>
                    <a:pt x="976630" y="1250609"/>
                  </a:lnTo>
                  <a:lnTo>
                    <a:pt x="946468" y="1221031"/>
                  </a:lnTo>
                  <a:lnTo>
                    <a:pt x="915988" y="1192088"/>
                  </a:lnTo>
                  <a:lnTo>
                    <a:pt x="885508" y="1163146"/>
                  </a:lnTo>
                  <a:lnTo>
                    <a:pt x="854075" y="1135158"/>
                  </a:lnTo>
                  <a:lnTo>
                    <a:pt x="822325" y="1106852"/>
                  </a:lnTo>
                  <a:lnTo>
                    <a:pt x="790575" y="1079500"/>
                  </a:lnTo>
                  <a:close/>
                  <a:moveTo>
                    <a:pt x="1596825" y="0"/>
                  </a:moveTo>
                  <a:lnTo>
                    <a:pt x="1603504" y="317"/>
                  </a:lnTo>
                  <a:lnTo>
                    <a:pt x="1610501" y="1586"/>
                  </a:lnTo>
                  <a:lnTo>
                    <a:pt x="1617179" y="2855"/>
                  </a:lnTo>
                  <a:lnTo>
                    <a:pt x="1624176" y="5392"/>
                  </a:lnTo>
                  <a:lnTo>
                    <a:pt x="1630536" y="8247"/>
                  </a:lnTo>
                  <a:lnTo>
                    <a:pt x="1636897" y="11737"/>
                  </a:lnTo>
                  <a:lnTo>
                    <a:pt x="1642621" y="16177"/>
                  </a:lnTo>
                  <a:lnTo>
                    <a:pt x="1882097" y="210623"/>
                  </a:lnTo>
                  <a:lnTo>
                    <a:pt x="1887503" y="215698"/>
                  </a:lnTo>
                  <a:lnTo>
                    <a:pt x="1891956" y="221090"/>
                  </a:lnTo>
                  <a:lnTo>
                    <a:pt x="1896408" y="226800"/>
                  </a:lnTo>
                  <a:lnTo>
                    <a:pt x="1899906" y="232510"/>
                  </a:lnTo>
                  <a:lnTo>
                    <a:pt x="1902769" y="238854"/>
                  </a:lnTo>
                  <a:lnTo>
                    <a:pt x="1905313" y="245515"/>
                  </a:lnTo>
                  <a:lnTo>
                    <a:pt x="1906903" y="252176"/>
                  </a:lnTo>
                  <a:lnTo>
                    <a:pt x="1907857" y="259155"/>
                  </a:lnTo>
                  <a:lnTo>
                    <a:pt x="1908175" y="265816"/>
                  </a:lnTo>
                  <a:lnTo>
                    <a:pt x="1908175" y="272794"/>
                  </a:lnTo>
                  <a:lnTo>
                    <a:pt x="1907221" y="279456"/>
                  </a:lnTo>
                  <a:lnTo>
                    <a:pt x="1905313" y="286434"/>
                  </a:lnTo>
                  <a:lnTo>
                    <a:pt x="1903405" y="292778"/>
                  </a:lnTo>
                  <a:lnTo>
                    <a:pt x="1900542" y="299122"/>
                  </a:lnTo>
                  <a:lnTo>
                    <a:pt x="1896726" y="305783"/>
                  </a:lnTo>
                  <a:lnTo>
                    <a:pt x="1892592" y="311493"/>
                  </a:lnTo>
                  <a:lnTo>
                    <a:pt x="1887503" y="316886"/>
                  </a:lnTo>
                  <a:lnTo>
                    <a:pt x="1882097" y="321961"/>
                  </a:lnTo>
                  <a:lnTo>
                    <a:pt x="1876372" y="325767"/>
                  </a:lnTo>
                  <a:lnTo>
                    <a:pt x="1870012" y="329574"/>
                  </a:lnTo>
                  <a:lnTo>
                    <a:pt x="1863969" y="332746"/>
                  </a:lnTo>
                  <a:lnTo>
                    <a:pt x="1857608" y="334966"/>
                  </a:lnTo>
                  <a:lnTo>
                    <a:pt x="1850612" y="336552"/>
                  </a:lnTo>
                  <a:lnTo>
                    <a:pt x="1843933" y="337821"/>
                  </a:lnTo>
                  <a:lnTo>
                    <a:pt x="1836937" y="338138"/>
                  </a:lnTo>
                  <a:lnTo>
                    <a:pt x="1830258" y="337821"/>
                  </a:lnTo>
                  <a:lnTo>
                    <a:pt x="1823261" y="336552"/>
                  </a:lnTo>
                  <a:lnTo>
                    <a:pt x="1816583" y="335283"/>
                  </a:lnTo>
                  <a:lnTo>
                    <a:pt x="1809586" y="332746"/>
                  </a:lnTo>
                  <a:lnTo>
                    <a:pt x="1803226" y="329891"/>
                  </a:lnTo>
                  <a:lnTo>
                    <a:pt x="1797183" y="326084"/>
                  </a:lnTo>
                  <a:lnTo>
                    <a:pt x="1791141" y="321961"/>
                  </a:lnTo>
                  <a:lnTo>
                    <a:pt x="1723056" y="266679"/>
                  </a:lnTo>
                  <a:lnTo>
                    <a:pt x="1503281" y="536626"/>
                  </a:lnTo>
                  <a:lnTo>
                    <a:pt x="1514715" y="544883"/>
                  </a:lnTo>
                  <a:lnTo>
                    <a:pt x="1519797" y="549328"/>
                  </a:lnTo>
                  <a:lnTo>
                    <a:pt x="1524879" y="553456"/>
                  </a:lnTo>
                  <a:lnTo>
                    <a:pt x="1529643" y="558220"/>
                  </a:lnTo>
                  <a:lnTo>
                    <a:pt x="1534408" y="562983"/>
                  </a:lnTo>
                  <a:lnTo>
                    <a:pt x="1538219" y="567428"/>
                  </a:lnTo>
                  <a:lnTo>
                    <a:pt x="1542348" y="572827"/>
                  </a:lnTo>
                  <a:lnTo>
                    <a:pt x="1545842" y="577907"/>
                  </a:lnTo>
                  <a:lnTo>
                    <a:pt x="1549336" y="583306"/>
                  </a:lnTo>
                  <a:lnTo>
                    <a:pt x="1552194" y="588704"/>
                  </a:lnTo>
                  <a:lnTo>
                    <a:pt x="1555053" y="594420"/>
                  </a:lnTo>
                  <a:lnTo>
                    <a:pt x="1557594" y="600136"/>
                  </a:lnTo>
                  <a:lnTo>
                    <a:pt x="1559817" y="606169"/>
                  </a:lnTo>
                  <a:lnTo>
                    <a:pt x="1561723" y="612202"/>
                  </a:lnTo>
                  <a:lnTo>
                    <a:pt x="1563311" y="618236"/>
                  </a:lnTo>
                  <a:lnTo>
                    <a:pt x="1564899" y="624269"/>
                  </a:lnTo>
                  <a:lnTo>
                    <a:pt x="1565852" y="630620"/>
                  </a:lnTo>
                  <a:lnTo>
                    <a:pt x="1566804" y="636653"/>
                  </a:lnTo>
                  <a:lnTo>
                    <a:pt x="1567122" y="642687"/>
                  </a:lnTo>
                  <a:lnTo>
                    <a:pt x="1567440" y="648720"/>
                  </a:lnTo>
                  <a:lnTo>
                    <a:pt x="1567122" y="655388"/>
                  </a:lnTo>
                  <a:lnTo>
                    <a:pt x="1566804" y="661422"/>
                  </a:lnTo>
                  <a:lnTo>
                    <a:pt x="1565852" y="667455"/>
                  </a:lnTo>
                  <a:lnTo>
                    <a:pt x="1564899" y="674124"/>
                  </a:lnTo>
                  <a:lnTo>
                    <a:pt x="1563311" y="680157"/>
                  </a:lnTo>
                  <a:lnTo>
                    <a:pt x="1562040" y="686190"/>
                  </a:lnTo>
                  <a:lnTo>
                    <a:pt x="1559817" y="692224"/>
                  </a:lnTo>
                  <a:lnTo>
                    <a:pt x="1557594" y="698257"/>
                  </a:lnTo>
                  <a:lnTo>
                    <a:pt x="1555053" y="704290"/>
                  </a:lnTo>
                  <a:lnTo>
                    <a:pt x="1552194" y="710006"/>
                  </a:lnTo>
                  <a:lnTo>
                    <a:pt x="1549018" y="715722"/>
                  </a:lnTo>
                  <a:lnTo>
                    <a:pt x="1545524" y="721120"/>
                  </a:lnTo>
                  <a:lnTo>
                    <a:pt x="1541713" y="726836"/>
                  </a:lnTo>
                  <a:lnTo>
                    <a:pt x="721308" y="1829988"/>
                  </a:lnTo>
                  <a:lnTo>
                    <a:pt x="717497" y="1835386"/>
                  </a:lnTo>
                  <a:lnTo>
                    <a:pt x="713050" y="1840467"/>
                  </a:lnTo>
                  <a:lnTo>
                    <a:pt x="708286" y="1844913"/>
                  </a:lnTo>
                  <a:lnTo>
                    <a:pt x="703839" y="1849358"/>
                  </a:lnTo>
                  <a:lnTo>
                    <a:pt x="698757" y="1853487"/>
                  </a:lnTo>
                  <a:lnTo>
                    <a:pt x="693675" y="1857615"/>
                  </a:lnTo>
                  <a:lnTo>
                    <a:pt x="688594" y="1861108"/>
                  </a:lnTo>
                  <a:lnTo>
                    <a:pt x="683194" y="1864283"/>
                  </a:lnTo>
                  <a:lnTo>
                    <a:pt x="677477" y="1867776"/>
                  </a:lnTo>
                  <a:lnTo>
                    <a:pt x="672078" y="1870316"/>
                  </a:lnTo>
                  <a:lnTo>
                    <a:pt x="666360" y="1872539"/>
                  </a:lnTo>
                  <a:lnTo>
                    <a:pt x="660326" y="1875080"/>
                  </a:lnTo>
                  <a:lnTo>
                    <a:pt x="654291" y="1876985"/>
                  </a:lnTo>
                  <a:lnTo>
                    <a:pt x="648256" y="1878890"/>
                  </a:lnTo>
                  <a:lnTo>
                    <a:pt x="642222" y="1879843"/>
                  </a:lnTo>
                  <a:lnTo>
                    <a:pt x="636187" y="1881113"/>
                  </a:lnTo>
                  <a:lnTo>
                    <a:pt x="629834" y="1881748"/>
                  </a:lnTo>
                  <a:lnTo>
                    <a:pt x="623800" y="1882383"/>
                  </a:lnTo>
                  <a:lnTo>
                    <a:pt x="617447" y="1882383"/>
                  </a:lnTo>
                  <a:lnTo>
                    <a:pt x="611413" y="1882383"/>
                  </a:lnTo>
                  <a:lnTo>
                    <a:pt x="605060" y="1882066"/>
                  </a:lnTo>
                  <a:lnTo>
                    <a:pt x="598708" y="1881431"/>
                  </a:lnTo>
                  <a:lnTo>
                    <a:pt x="592673" y="1880160"/>
                  </a:lnTo>
                  <a:lnTo>
                    <a:pt x="586321" y="1878890"/>
                  </a:lnTo>
                  <a:lnTo>
                    <a:pt x="580286" y="1876985"/>
                  </a:lnTo>
                  <a:lnTo>
                    <a:pt x="574252" y="1875080"/>
                  </a:lnTo>
                  <a:lnTo>
                    <a:pt x="568217" y="1873174"/>
                  </a:lnTo>
                  <a:lnTo>
                    <a:pt x="562500" y="1870634"/>
                  </a:lnTo>
                  <a:lnTo>
                    <a:pt x="556465" y="1867141"/>
                  </a:lnTo>
                  <a:lnTo>
                    <a:pt x="550748" y="1864283"/>
                  </a:lnTo>
                  <a:lnTo>
                    <a:pt x="545031" y="1860790"/>
                  </a:lnTo>
                  <a:lnTo>
                    <a:pt x="539631" y="1856980"/>
                  </a:lnTo>
                  <a:lnTo>
                    <a:pt x="481825" y="1814111"/>
                  </a:lnTo>
                  <a:lnTo>
                    <a:pt x="481507" y="1817604"/>
                  </a:lnTo>
                  <a:lnTo>
                    <a:pt x="480554" y="1821414"/>
                  </a:lnTo>
                  <a:lnTo>
                    <a:pt x="479284" y="1824590"/>
                  </a:lnTo>
                  <a:lnTo>
                    <a:pt x="477061" y="1827765"/>
                  </a:lnTo>
                  <a:lnTo>
                    <a:pt x="47007" y="2397759"/>
                  </a:lnTo>
                  <a:lnTo>
                    <a:pt x="45102" y="2399982"/>
                  </a:lnTo>
                  <a:lnTo>
                    <a:pt x="43196" y="2401570"/>
                  </a:lnTo>
                  <a:lnTo>
                    <a:pt x="41290" y="2403475"/>
                  </a:lnTo>
                  <a:lnTo>
                    <a:pt x="39067" y="2404428"/>
                  </a:lnTo>
                  <a:lnTo>
                    <a:pt x="36844" y="2406015"/>
                  </a:lnTo>
                  <a:lnTo>
                    <a:pt x="34620" y="2406650"/>
                  </a:lnTo>
                  <a:lnTo>
                    <a:pt x="32079" y="2407603"/>
                  </a:lnTo>
                  <a:lnTo>
                    <a:pt x="29538" y="2407921"/>
                  </a:lnTo>
                  <a:lnTo>
                    <a:pt x="26997" y="2408238"/>
                  </a:lnTo>
                  <a:lnTo>
                    <a:pt x="24457" y="2408238"/>
                  </a:lnTo>
                  <a:lnTo>
                    <a:pt x="21916" y="2407921"/>
                  </a:lnTo>
                  <a:lnTo>
                    <a:pt x="20010" y="2407603"/>
                  </a:lnTo>
                  <a:lnTo>
                    <a:pt x="17469" y="2406650"/>
                  </a:lnTo>
                  <a:lnTo>
                    <a:pt x="14928" y="2405698"/>
                  </a:lnTo>
                  <a:lnTo>
                    <a:pt x="12705" y="2404428"/>
                  </a:lnTo>
                  <a:lnTo>
                    <a:pt x="10481" y="2402840"/>
                  </a:lnTo>
                  <a:lnTo>
                    <a:pt x="8258" y="2400935"/>
                  </a:lnTo>
                  <a:lnTo>
                    <a:pt x="6352" y="2399347"/>
                  </a:lnTo>
                  <a:lnTo>
                    <a:pt x="4764" y="2397124"/>
                  </a:lnTo>
                  <a:lnTo>
                    <a:pt x="3494" y="2394584"/>
                  </a:lnTo>
                  <a:lnTo>
                    <a:pt x="1906" y="2392043"/>
                  </a:lnTo>
                  <a:lnTo>
                    <a:pt x="1270" y="2389503"/>
                  </a:lnTo>
                  <a:lnTo>
                    <a:pt x="635" y="2386963"/>
                  </a:lnTo>
                  <a:lnTo>
                    <a:pt x="0" y="2384422"/>
                  </a:lnTo>
                  <a:lnTo>
                    <a:pt x="0" y="2379659"/>
                  </a:lnTo>
                  <a:lnTo>
                    <a:pt x="1270" y="2375213"/>
                  </a:lnTo>
                  <a:lnTo>
                    <a:pt x="1906" y="2372991"/>
                  </a:lnTo>
                  <a:lnTo>
                    <a:pt x="2541" y="2370768"/>
                  </a:lnTo>
                  <a:lnTo>
                    <a:pt x="4129" y="2368545"/>
                  </a:lnTo>
                  <a:lnTo>
                    <a:pt x="5399" y="2366322"/>
                  </a:lnTo>
                  <a:lnTo>
                    <a:pt x="435770" y="1796328"/>
                  </a:lnTo>
                  <a:lnTo>
                    <a:pt x="438311" y="1793788"/>
                  </a:lnTo>
                  <a:lnTo>
                    <a:pt x="441170" y="1791248"/>
                  </a:lnTo>
                  <a:lnTo>
                    <a:pt x="444029" y="1789660"/>
                  </a:lnTo>
                  <a:lnTo>
                    <a:pt x="447205" y="1788390"/>
                  </a:lnTo>
                  <a:lnTo>
                    <a:pt x="394163" y="1748697"/>
                  </a:lnTo>
                  <a:lnTo>
                    <a:pt x="388763" y="1744569"/>
                  </a:lnTo>
                  <a:lnTo>
                    <a:pt x="383681" y="1740440"/>
                  </a:lnTo>
                  <a:lnTo>
                    <a:pt x="378917" y="1735677"/>
                  </a:lnTo>
                  <a:lnTo>
                    <a:pt x="374470" y="1730914"/>
                  </a:lnTo>
                  <a:lnTo>
                    <a:pt x="370341" y="1726468"/>
                  </a:lnTo>
                  <a:lnTo>
                    <a:pt x="366212" y="1721070"/>
                  </a:lnTo>
                  <a:lnTo>
                    <a:pt x="362719" y="1715989"/>
                  </a:lnTo>
                  <a:lnTo>
                    <a:pt x="359542" y="1710591"/>
                  </a:lnTo>
                  <a:lnTo>
                    <a:pt x="356366" y="1705193"/>
                  </a:lnTo>
                  <a:lnTo>
                    <a:pt x="353825" y="1699477"/>
                  </a:lnTo>
                  <a:lnTo>
                    <a:pt x="351284" y="1693444"/>
                  </a:lnTo>
                  <a:lnTo>
                    <a:pt x="349061" y="1687728"/>
                  </a:lnTo>
                  <a:lnTo>
                    <a:pt x="346838" y="1681695"/>
                  </a:lnTo>
                  <a:lnTo>
                    <a:pt x="345567" y="1675661"/>
                  </a:lnTo>
                  <a:lnTo>
                    <a:pt x="343979" y="1669628"/>
                  </a:lnTo>
                  <a:lnTo>
                    <a:pt x="343026" y="1663277"/>
                  </a:lnTo>
                  <a:lnTo>
                    <a:pt x="342073" y="1657244"/>
                  </a:lnTo>
                  <a:lnTo>
                    <a:pt x="341438" y="1651210"/>
                  </a:lnTo>
                  <a:lnTo>
                    <a:pt x="341438" y="1644542"/>
                  </a:lnTo>
                  <a:lnTo>
                    <a:pt x="341438" y="1638508"/>
                  </a:lnTo>
                  <a:lnTo>
                    <a:pt x="342073" y="1632475"/>
                  </a:lnTo>
                  <a:lnTo>
                    <a:pt x="343026" y="1626124"/>
                  </a:lnTo>
                  <a:lnTo>
                    <a:pt x="343662" y="1619773"/>
                  </a:lnTo>
                  <a:lnTo>
                    <a:pt x="345250" y="1613740"/>
                  </a:lnTo>
                  <a:lnTo>
                    <a:pt x="346838" y="1607707"/>
                  </a:lnTo>
                  <a:lnTo>
                    <a:pt x="348743" y="1601673"/>
                  </a:lnTo>
                  <a:lnTo>
                    <a:pt x="350967" y="1595322"/>
                  </a:lnTo>
                  <a:lnTo>
                    <a:pt x="353825" y="1589606"/>
                  </a:lnTo>
                  <a:lnTo>
                    <a:pt x="356684" y="1583891"/>
                  </a:lnTo>
                  <a:lnTo>
                    <a:pt x="359860" y="1578175"/>
                  </a:lnTo>
                  <a:lnTo>
                    <a:pt x="363036" y="1572459"/>
                  </a:lnTo>
                  <a:lnTo>
                    <a:pt x="367165" y="1567061"/>
                  </a:lnTo>
                  <a:lnTo>
                    <a:pt x="1187252" y="463909"/>
                  </a:lnTo>
                  <a:lnTo>
                    <a:pt x="1191381" y="458510"/>
                  </a:lnTo>
                  <a:lnTo>
                    <a:pt x="1195828" y="453430"/>
                  </a:lnTo>
                  <a:lnTo>
                    <a:pt x="1200274" y="448984"/>
                  </a:lnTo>
                  <a:lnTo>
                    <a:pt x="1205039" y="444538"/>
                  </a:lnTo>
                  <a:lnTo>
                    <a:pt x="1209803" y="440410"/>
                  </a:lnTo>
                  <a:lnTo>
                    <a:pt x="1214885" y="436282"/>
                  </a:lnTo>
                  <a:lnTo>
                    <a:pt x="1220284" y="432789"/>
                  </a:lnTo>
                  <a:lnTo>
                    <a:pt x="1225684" y="429614"/>
                  </a:lnTo>
                  <a:lnTo>
                    <a:pt x="1231083" y="426121"/>
                  </a:lnTo>
                  <a:lnTo>
                    <a:pt x="1236800" y="423263"/>
                  </a:lnTo>
                  <a:lnTo>
                    <a:pt x="1242518" y="421040"/>
                  </a:lnTo>
                  <a:lnTo>
                    <a:pt x="1248235" y="418817"/>
                  </a:lnTo>
                  <a:lnTo>
                    <a:pt x="1254587" y="416912"/>
                  </a:lnTo>
                  <a:lnTo>
                    <a:pt x="1260304" y="415007"/>
                  </a:lnTo>
                  <a:lnTo>
                    <a:pt x="1266339" y="414054"/>
                  </a:lnTo>
                  <a:lnTo>
                    <a:pt x="1272374" y="412784"/>
                  </a:lnTo>
                  <a:lnTo>
                    <a:pt x="1279044" y="412149"/>
                  </a:lnTo>
                  <a:lnTo>
                    <a:pt x="1285078" y="411514"/>
                  </a:lnTo>
                  <a:lnTo>
                    <a:pt x="1291113" y="411514"/>
                  </a:lnTo>
                  <a:lnTo>
                    <a:pt x="1297465" y="411514"/>
                  </a:lnTo>
                  <a:lnTo>
                    <a:pt x="1303818" y="411831"/>
                  </a:lnTo>
                  <a:lnTo>
                    <a:pt x="1309852" y="412466"/>
                  </a:lnTo>
                  <a:lnTo>
                    <a:pt x="1315887" y="413736"/>
                  </a:lnTo>
                  <a:lnTo>
                    <a:pt x="1322557" y="415007"/>
                  </a:lnTo>
                  <a:lnTo>
                    <a:pt x="1328592" y="416594"/>
                  </a:lnTo>
                  <a:lnTo>
                    <a:pt x="1334626" y="418817"/>
                  </a:lnTo>
                  <a:lnTo>
                    <a:pt x="1340344" y="420722"/>
                  </a:lnTo>
                  <a:lnTo>
                    <a:pt x="1346378" y="423263"/>
                  </a:lnTo>
                  <a:lnTo>
                    <a:pt x="1352413" y="426121"/>
                  </a:lnTo>
                  <a:lnTo>
                    <a:pt x="1358130" y="429614"/>
                  </a:lnTo>
                  <a:lnTo>
                    <a:pt x="1363530" y="433107"/>
                  </a:lnTo>
                  <a:lnTo>
                    <a:pt x="1368929" y="436917"/>
                  </a:lnTo>
                  <a:lnTo>
                    <a:pt x="1414031" y="470577"/>
                  </a:lnTo>
                  <a:lnTo>
                    <a:pt x="1396879" y="456287"/>
                  </a:lnTo>
                  <a:lnTo>
                    <a:pt x="1619666" y="182730"/>
                  </a:lnTo>
                  <a:lnTo>
                    <a:pt x="1551665" y="127515"/>
                  </a:lnTo>
                  <a:lnTo>
                    <a:pt x="1546259" y="122440"/>
                  </a:lnTo>
                  <a:lnTo>
                    <a:pt x="1541806" y="117048"/>
                  </a:lnTo>
                  <a:lnTo>
                    <a:pt x="1537354" y="111338"/>
                  </a:lnTo>
                  <a:lnTo>
                    <a:pt x="1533856" y="105629"/>
                  </a:lnTo>
                  <a:lnTo>
                    <a:pt x="1530993" y="99284"/>
                  </a:lnTo>
                  <a:lnTo>
                    <a:pt x="1528449" y="92623"/>
                  </a:lnTo>
                  <a:lnTo>
                    <a:pt x="1526859" y="85962"/>
                  </a:lnTo>
                  <a:lnTo>
                    <a:pt x="1525905" y="78984"/>
                  </a:lnTo>
                  <a:lnTo>
                    <a:pt x="1525587" y="72322"/>
                  </a:lnTo>
                  <a:lnTo>
                    <a:pt x="1525905" y="65344"/>
                  </a:lnTo>
                  <a:lnTo>
                    <a:pt x="1526541" y="58683"/>
                  </a:lnTo>
                  <a:lnTo>
                    <a:pt x="1528449" y="51704"/>
                  </a:lnTo>
                  <a:lnTo>
                    <a:pt x="1530357" y="45360"/>
                  </a:lnTo>
                  <a:lnTo>
                    <a:pt x="1533220" y="38699"/>
                  </a:lnTo>
                  <a:lnTo>
                    <a:pt x="1537036" y="32355"/>
                  </a:lnTo>
                  <a:lnTo>
                    <a:pt x="1541806" y="26645"/>
                  </a:lnTo>
                  <a:lnTo>
                    <a:pt x="1546259" y="21253"/>
                  </a:lnTo>
                  <a:lnTo>
                    <a:pt x="1551665" y="16177"/>
                  </a:lnTo>
                  <a:lnTo>
                    <a:pt x="1557390" y="12371"/>
                  </a:lnTo>
                  <a:lnTo>
                    <a:pt x="1563750" y="8565"/>
                  </a:lnTo>
                  <a:lnTo>
                    <a:pt x="1569793" y="5392"/>
                  </a:lnTo>
                  <a:lnTo>
                    <a:pt x="1576153" y="3172"/>
                  </a:lnTo>
                  <a:lnTo>
                    <a:pt x="1583150" y="1586"/>
                  </a:lnTo>
                  <a:lnTo>
                    <a:pt x="1589829" y="317"/>
                  </a:lnTo>
                  <a:lnTo>
                    <a:pt x="15968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2405983" y="4401043"/>
            <a:ext cx="529221" cy="529221"/>
            <a:chOff x="4732991" y="2278669"/>
            <a:chExt cx="1164618" cy="1164619"/>
          </a:xfrm>
          <a:effectLst/>
        </p:grpSpPr>
        <p:sp>
          <p:nvSpPr>
            <p:cNvPr id="21" name="椭圆 20"/>
            <p:cNvSpPr/>
            <p:nvPr/>
          </p:nvSpPr>
          <p:spPr>
            <a:xfrm>
              <a:off x="4732991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5076643" y="2662172"/>
              <a:ext cx="499821" cy="431512"/>
            </a:xfrm>
            <a:custGeom>
              <a:avLst/>
              <a:gdLst>
                <a:gd name="T0" fmla="*/ 432306676 w 6235"/>
                <a:gd name="T1" fmla="*/ 188202068 h 5380"/>
                <a:gd name="T2" fmla="*/ 425585249 w 6235"/>
                <a:gd name="T3" fmla="*/ 175686526 h 5380"/>
                <a:gd name="T4" fmla="*/ 419517664 w 6235"/>
                <a:gd name="T5" fmla="*/ 168307917 h 5380"/>
                <a:gd name="T6" fmla="*/ 411302791 w 6235"/>
                <a:gd name="T7" fmla="*/ 163077441 h 5380"/>
                <a:gd name="T8" fmla="*/ 405981623 w 6235"/>
                <a:gd name="T9" fmla="*/ 161396108 h 5380"/>
                <a:gd name="T10" fmla="*/ 398980328 w 6235"/>
                <a:gd name="T11" fmla="*/ 160368660 h 5380"/>
                <a:gd name="T12" fmla="*/ 391979033 w 6235"/>
                <a:gd name="T13" fmla="*/ 160648984 h 5380"/>
                <a:gd name="T14" fmla="*/ 385164419 w 6235"/>
                <a:gd name="T15" fmla="*/ 162423555 h 5380"/>
                <a:gd name="T16" fmla="*/ 378816659 w 6235"/>
                <a:gd name="T17" fmla="*/ 165412355 h 5380"/>
                <a:gd name="T18" fmla="*/ 373122435 w 6235"/>
                <a:gd name="T19" fmla="*/ 169522146 h 5380"/>
                <a:gd name="T20" fmla="*/ 368361310 w 6235"/>
                <a:gd name="T21" fmla="*/ 174752316 h 5380"/>
                <a:gd name="T22" fmla="*/ 364533895 w 6235"/>
                <a:gd name="T23" fmla="*/ 181103783 h 5380"/>
                <a:gd name="T24" fmla="*/ 268103009 w 6235"/>
                <a:gd name="T25" fmla="*/ 29888304 h 5380"/>
                <a:gd name="T26" fmla="*/ 266049214 w 6235"/>
                <a:gd name="T27" fmla="*/ 22789713 h 5380"/>
                <a:gd name="T28" fmla="*/ 262781841 w 6235"/>
                <a:gd name="T29" fmla="*/ 16438552 h 5380"/>
                <a:gd name="T30" fmla="*/ 258394383 w 6235"/>
                <a:gd name="T31" fmla="*/ 10927752 h 5380"/>
                <a:gd name="T32" fmla="*/ 252980028 w 6235"/>
                <a:gd name="T33" fmla="*/ 6444705 h 5380"/>
                <a:gd name="T34" fmla="*/ 246912443 w 6235"/>
                <a:gd name="T35" fmla="*/ 2988800 h 5380"/>
                <a:gd name="T36" fmla="*/ 240191016 w 6235"/>
                <a:gd name="T37" fmla="*/ 840667 h 5380"/>
                <a:gd name="T38" fmla="*/ 233189721 w 6235"/>
                <a:gd name="T39" fmla="*/ 0 h 5380"/>
                <a:gd name="T40" fmla="*/ 225815064 w 6235"/>
                <a:gd name="T41" fmla="*/ 560343 h 5380"/>
                <a:gd name="T42" fmla="*/ 218346914 w 6235"/>
                <a:gd name="T43" fmla="*/ 2802019 h 5380"/>
                <a:gd name="T44" fmla="*/ 209665492 w 6235"/>
                <a:gd name="T45" fmla="*/ 7845714 h 5380"/>
                <a:gd name="T46" fmla="*/ 202944065 w 6235"/>
                <a:gd name="T47" fmla="*/ 14943999 h 5380"/>
                <a:gd name="T48" fmla="*/ 198183245 w 6235"/>
                <a:gd name="T49" fmla="*/ 23630380 h 5380"/>
                <a:gd name="T50" fmla="*/ 0 w 6235"/>
                <a:gd name="T51" fmla="*/ 395364689 h 5380"/>
                <a:gd name="T52" fmla="*/ 99885245 w 6235"/>
                <a:gd name="T53" fmla="*/ 395644708 h 5380"/>
                <a:gd name="T54" fmla="*/ 106606366 w 6235"/>
                <a:gd name="T55" fmla="*/ 395177603 h 5380"/>
                <a:gd name="T56" fmla="*/ 113047619 w 6235"/>
                <a:gd name="T57" fmla="*/ 393589812 h 5380"/>
                <a:gd name="T58" fmla="*/ 119022017 w 6235"/>
                <a:gd name="T59" fmla="*/ 390974574 h 5380"/>
                <a:gd name="T60" fmla="*/ 122569258 w 6235"/>
                <a:gd name="T61" fmla="*/ 388639660 h 5380"/>
                <a:gd name="T62" fmla="*/ 126303486 w 6235"/>
                <a:gd name="T63" fmla="*/ 385557623 h 5380"/>
                <a:gd name="T64" fmla="*/ 133304781 w 6235"/>
                <a:gd name="T65" fmla="*/ 376590918 h 5380"/>
                <a:gd name="T66" fmla="*/ 218907262 w 6235"/>
                <a:gd name="T67" fmla="*/ 166439803 h 5380"/>
                <a:gd name="T68" fmla="*/ 275104304 w 6235"/>
                <a:gd name="T69" fmla="*/ 476249371 h 5380"/>
                <a:gd name="T70" fmla="*/ 277811329 w 6235"/>
                <a:gd name="T71" fmla="*/ 483067637 h 5380"/>
                <a:gd name="T72" fmla="*/ 281731932 w 6235"/>
                <a:gd name="T73" fmla="*/ 488951999 h 5380"/>
                <a:gd name="T74" fmla="*/ 286493057 w 6235"/>
                <a:gd name="T75" fmla="*/ 493995389 h 5380"/>
                <a:gd name="T76" fmla="*/ 292280774 w 6235"/>
                <a:gd name="T77" fmla="*/ 497918399 h 5380"/>
                <a:gd name="T78" fmla="*/ 298721721 w 6235"/>
                <a:gd name="T79" fmla="*/ 500813655 h 5380"/>
                <a:gd name="T80" fmla="*/ 305629828 w 6235"/>
                <a:gd name="T81" fmla="*/ 502308208 h 5380"/>
                <a:gd name="T82" fmla="*/ 312817804 w 6235"/>
                <a:gd name="T83" fmla="*/ 502401446 h 5380"/>
                <a:gd name="T84" fmla="*/ 318885695 w 6235"/>
                <a:gd name="T85" fmla="*/ 501467541 h 5380"/>
                <a:gd name="T86" fmla="*/ 327660611 w 6235"/>
                <a:gd name="T87" fmla="*/ 498011636 h 5380"/>
                <a:gd name="T88" fmla="*/ 335128455 w 6235"/>
                <a:gd name="T89" fmla="*/ 492501142 h 5380"/>
                <a:gd name="T90" fmla="*/ 340916478 w 6235"/>
                <a:gd name="T91" fmla="*/ 485496095 h 5380"/>
                <a:gd name="T92" fmla="*/ 343996864 w 6235"/>
                <a:gd name="T93" fmla="*/ 479331714 h 5380"/>
                <a:gd name="T94" fmla="*/ 345303936 w 6235"/>
                <a:gd name="T95" fmla="*/ 475221923 h 5380"/>
                <a:gd name="T96" fmla="*/ 437721031 w 6235"/>
                <a:gd name="T97" fmla="*/ 371267204 h 5380"/>
                <a:gd name="T98" fmla="*/ 443975298 w 6235"/>
                <a:gd name="T99" fmla="*/ 381261051 h 5380"/>
                <a:gd name="T100" fmla="*/ 453030387 w 6235"/>
                <a:gd name="T101" fmla="*/ 388546423 h 5380"/>
                <a:gd name="T102" fmla="*/ 463672417 w 6235"/>
                <a:gd name="T103" fmla="*/ 392562670 h 5380"/>
                <a:gd name="T104" fmla="*/ 472447333 w 6235"/>
                <a:gd name="T105" fmla="*/ 393403031 h 5380"/>
                <a:gd name="T106" fmla="*/ 493918073 w 6235"/>
                <a:gd name="T107" fmla="*/ 320550845 h 538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235" h="5380">
                  <a:moveTo>
                    <a:pt x="5291" y="3432"/>
                  </a:moveTo>
                  <a:lnTo>
                    <a:pt x="4652" y="2060"/>
                  </a:lnTo>
                  <a:lnTo>
                    <a:pt x="4631" y="2015"/>
                  </a:lnTo>
                  <a:lnTo>
                    <a:pt x="4610" y="1969"/>
                  </a:lnTo>
                  <a:lnTo>
                    <a:pt x="4586" y="1924"/>
                  </a:lnTo>
                  <a:lnTo>
                    <a:pt x="4573" y="1902"/>
                  </a:lnTo>
                  <a:lnTo>
                    <a:pt x="4559" y="1881"/>
                  </a:lnTo>
                  <a:lnTo>
                    <a:pt x="4544" y="1860"/>
                  </a:lnTo>
                  <a:lnTo>
                    <a:pt x="4529" y="1839"/>
                  </a:lnTo>
                  <a:lnTo>
                    <a:pt x="4512" y="1820"/>
                  </a:lnTo>
                  <a:lnTo>
                    <a:pt x="4494" y="1802"/>
                  </a:lnTo>
                  <a:lnTo>
                    <a:pt x="4475" y="1786"/>
                  </a:lnTo>
                  <a:lnTo>
                    <a:pt x="4454" y="1771"/>
                  </a:lnTo>
                  <a:lnTo>
                    <a:pt x="4431" y="1757"/>
                  </a:lnTo>
                  <a:lnTo>
                    <a:pt x="4406" y="1746"/>
                  </a:lnTo>
                  <a:lnTo>
                    <a:pt x="4387" y="1739"/>
                  </a:lnTo>
                  <a:lnTo>
                    <a:pt x="4369" y="1733"/>
                  </a:lnTo>
                  <a:lnTo>
                    <a:pt x="4349" y="1728"/>
                  </a:lnTo>
                  <a:lnTo>
                    <a:pt x="4331" y="1723"/>
                  </a:lnTo>
                  <a:lnTo>
                    <a:pt x="4312" y="1720"/>
                  </a:lnTo>
                  <a:lnTo>
                    <a:pt x="4292" y="1718"/>
                  </a:lnTo>
                  <a:lnTo>
                    <a:pt x="4274" y="1717"/>
                  </a:lnTo>
                  <a:lnTo>
                    <a:pt x="4254" y="1717"/>
                  </a:lnTo>
                  <a:lnTo>
                    <a:pt x="4236" y="1717"/>
                  </a:lnTo>
                  <a:lnTo>
                    <a:pt x="4217" y="1718"/>
                  </a:lnTo>
                  <a:lnTo>
                    <a:pt x="4199" y="1720"/>
                  </a:lnTo>
                  <a:lnTo>
                    <a:pt x="4180" y="1724"/>
                  </a:lnTo>
                  <a:lnTo>
                    <a:pt x="4162" y="1728"/>
                  </a:lnTo>
                  <a:lnTo>
                    <a:pt x="4143" y="1733"/>
                  </a:lnTo>
                  <a:lnTo>
                    <a:pt x="4126" y="1739"/>
                  </a:lnTo>
                  <a:lnTo>
                    <a:pt x="4109" y="1746"/>
                  </a:lnTo>
                  <a:lnTo>
                    <a:pt x="4091" y="1754"/>
                  </a:lnTo>
                  <a:lnTo>
                    <a:pt x="4074" y="1761"/>
                  </a:lnTo>
                  <a:lnTo>
                    <a:pt x="4058" y="1771"/>
                  </a:lnTo>
                  <a:lnTo>
                    <a:pt x="4042" y="1781"/>
                  </a:lnTo>
                  <a:lnTo>
                    <a:pt x="4027" y="1792"/>
                  </a:lnTo>
                  <a:lnTo>
                    <a:pt x="4012" y="1803"/>
                  </a:lnTo>
                  <a:lnTo>
                    <a:pt x="3997" y="1815"/>
                  </a:lnTo>
                  <a:lnTo>
                    <a:pt x="3984" y="1828"/>
                  </a:lnTo>
                  <a:lnTo>
                    <a:pt x="3970" y="1841"/>
                  </a:lnTo>
                  <a:lnTo>
                    <a:pt x="3958" y="1856"/>
                  </a:lnTo>
                  <a:lnTo>
                    <a:pt x="3946" y="1871"/>
                  </a:lnTo>
                  <a:lnTo>
                    <a:pt x="3935" y="1887"/>
                  </a:lnTo>
                  <a:lnTo>
                    <a:pt x="3923" y="1903"/>
                  </a:lnTo>
                  <a:lnTo>
                    <a:pt x="3915" y="1920"/>
                  </a:lnTo>
                  <a:lnTo>
                    <a:pt x="3905" y="1939"/>
                  </a:lnTo>
                  <a:lnTo>
                    <a:pt x="3898" y="1957"/>
                  </a:lnTo>
                  <a:lnTo>
                    <a:pt x="3430" y="3400"/>
                  </a:lnTo>
                  <a:lnTo>
                    <a:pt x="2872" y="320"/>
                  </a:lnTo>
                  <a:lnTo>
                    <a:pt x="2868" y="300"/>
                  </a:lnTo>
                  <a:lnTo>
                    <a:pt x="2863" y="281"/>
                  </a:lnTo>
                  <a:lnTo>
                    <a:pt x="2857" y="263"/>
                  </a:lnTo>
                  <a:lnTo>
                    <a:pt x="2850" y="244"/>
                  </a:lnTo>
                  <a:lnTo>
                    <a:pt x="2842" y="226"/>
                  </a:lnTo>
                  <a:lnTo>
                    <a:pt x="2834" y="209"/>
                  </a:lnTo>
                  <a:lnTo>
                    <a:pt x="2825" y="192"/>
                  </a:lnTo>
                  <a:lnTo>
                    <a:pt x="2815" y="176"/>
                  </a:lnTo>
                  <a:lnTo>
                    <a:pt x="2804" y="160"/>
                  </a:lnTo>
                  <a:lnTo>
                    <a:pt x="2793" y="146"/>
                  </a:lnTo>
                  <a:lnTo>
                    <a:pt x="2781" y="131"/>
                  </a:lnTo>
                  <a:lnTo>
                    <a:pt x="2768" y="117"/>
                  </a:lnTo>
                  <a:lnTo>
                    <a:pt x="2755" y="105"/>
                  </a:lnTo>
                  <a:lnTo>
                    <a:pt x="2740" y="93"/>
                  </a:lnTo>
                  <a:lnTo>
                    <a:pt x="2725" y="80"/>
                  </a:lnTo>
                  <a:lnTo>
                    <a:pt x="2710" y="69"/>
                  </a:lnTo>
                  <a:lnTo>
                    <a:pt x="2696" y="59"/>
                  </a:lnTo>
                  <a:lnTo>
                    <a:pt x="2678" y="49"/>
                  </a:lnTo>
                  <a:lnTo>
                    <a:pt x="2662" y="41"/>
                  </a:lnTo>
                  <a:lnTo>
                    <a:pt x="2645" y="32"/>
                  </a:lnTo>
                  <a:lnTo>
                    <a:pt x="2628" y="26"/>
                  </a:lnTo>
                  <a:lnTo>
                    <a:pt x="2610" y="20"/>
                  </a:lnTo>
                  <a:lnTo>
                    <a:pt x="2592" y="14"/>
                  </a:lnTo>
                  <a:lnTo>
                    <a:pt x="2573" y="9"/>
                  </a:lnTo>
                  <a:lnTo>
                    <a:pt x="2555" y="5"/>
                  </a:lnTo>
                  <a:lnTo>
                    <a:pt x="2536" y="2"/>
                  </a:lnTo>
                  <a:lnTo>
                    <a:pt x="2517" y="1"/>
                  </a:lnTo>
                  <a:lnTo>
                    <a:pt x="2498" y="0"/>
                  </a:lnTo>
                  <a:lnTo>
                    <a:pt x="2478" y="0"/>
                  </a:lnTo>
                  <a:lnTo>
                    <a:pt x="2459" y="1"/>
                  </a:lnTo>
                  <a:lnTo>
                    <a:pt x="2439" y="2"/>
                  </a:lnTo>
                  <a:lnTo>
                    <a:pt x="2419" y="6"/>
                  </a:lnTo>
                  <a:lnTo>
                    <a:pt x="2391" y="12"/>
                  </a:lnTo>
                  <a:lnTo>
                    <a:pt x="2365" y="20"/>
                  </a:lnTo>
                  <a:lnTo>
                    <a:pt x="2339" y="30"/>
                  </a:lnTo>
                  <a:lnTo>
                    <a:pt x="2314" y="41"/>
                  </a:lnTo>
                  <a:lnTo>
                    <a:pt x="2291" y="54"/>
                  </a:lnTo>
                  <a:lnTo>
                    <a:pt x="2267" y="68"/>
                  </a:lnTo>
                  <a:lnTo>
                    <a:pt x="2246" y="84"/>
                  </a:lnTo>
                  <a:lnTo>
                    <a:pt x="2227" y="101"/>
                  </a:lnTo>
                  <a:lnTo>
                    <a:pt x="2207" y="120"/>
                  </a:lnTo>
                  <a:lnTo>
                    <a:pt x="2190" y="139"/>
                  </a:lnTo>
                  <a:lnTo>
                    <a:pt x="2174" y="160"/>
                  </a:lnTo>
                  <a:lnTo>
                    <a:pt x="2159" y="183"/>
                  </a:lnTo>
                  <a:lnTo>
                    <a:pt x="2145" y="205"/>
                  </a:lnTo>
                  <a:lnTo>
                    <a:pt x="2134" y="228"/>
                  </a:lnTo>
                  <a:lnTo>
                    <a:pt x="2123" y="253"/>
                  </a:lnTo>
                  <a:lnTo>
                    <a:pt x="2116" y="279"/>
                  </a:lnTo>
                  <a:lnTo>
                    <a:pt x="823" y="3453"/>
                  </a:lnTo>
                  <a:lnTo>
                    <a:pt x="3" y="3453"/>
                  </a:lnTo>
                  <a:lnTo>
                    <a:pt x="0" y="4233"/>
                  </a:lnTo>
                  <a:lnTo>
                    <a:pt x="1033" y="4233"/>
                  </a:lnTo>
                  <a:lnTo>
                    <a:pt x="1052" y="4235"/>
                  </a:lnTo>
                  <a:lnTo>
                    <a:pt x="1070" y="4236"/>
                  </a:lnTo>
                  <a:lnTo>
                    <a:pt x="1088" y="4236"/>
                  </a:lnTo>
                  <a:lnTo>
                    <a:pt x="1106" y="4235"/>
                  </a:lnTo>
                  <a:lnTo>
                    <a:pt x="1123" y="4234"/>
                  </a:lnTo>
                  <a:lnTo>
                    <a:pt x="1142" y="4231"/>
                  </a:lnTo>
                  <a:lnTo>
                    <a:pt x="1159" y="4229"/>
                  </a:lnTo>
                  <a:lnTo>
                    <a:pt x="1176" y="4225"/>
                  </a:lnTo>
                  <a:lnTo>
                    <a:pt x="1194" y="4220"/>
                  </a:lnTo>
                  <a:lnTo>
                    <a:pt x="1211" y="4214"/>
                  </a:lnTo>
                  <a:lnTo>
                    <a:pt x="1227" y="4208"/>
                  </a:lnTo>
                  <a:lnTo>
                    <a:pt x="1243" y="4202"/>
                  </a:lnTo>
                  <a:lnTo>
                    <a:pt x="1259" y="4194"/>
                  </a:lnTo>
                  <a:lnTo>
                    <a:pt x="1275" y="4186"/>
                  </a:lnTo>
                  <a:lnTo>
                    <a:pt x="1291" y="4177"/>
                  </a:lnTo>
                  <a:lnTo>
                    <a:pt x="1306" y="4167"/>
                  </a:lnTo>
                  <a:lnTo>
                    <a:pt x="1313" y="4161"/>
                  </a:lnTo>
                  <a:lnTo>
                    <a:pt x="1331" y="4148"/>
                  </a:lnTo>
                  <a:lnTo>
                    <a:pt x="1353" y="4128"/>
                  </a:lnTo>
                  <a:lnTo>
                    <a:pt x="1375" y="4107"/>
                  </a:lnTo>
                  <a:lnTo>
                    <a:pt x="1395" y="4083"/>
                  </a:lnTo>
                  <a:lnTo>
                    <a:pt x="1412" y="4059"/>
                  </a:lnTo>
                  <a:lnTo>
                    <a:pt x="1428" y="4032"/>
                  </a:lnTo>
                  <a:lnTo>
                    <a:pt x="1442" y="4004"/>
                  </a:lnTo>
                  <a:lnTo>
                    <a:pt x="1454" y="3976"/>
                  </a:lnTo>
                  <a:lnTo>
                    <a:pt x="1463" y="3946"/>
                  </a:lnTo>
                  <a:lnTo>
                    <a:pt x="2345" y="1782"/>
                  </a:lnTo>
                  <a:lnTo>
                    <a:pt x="2939" y="5061"/>
                  </a:lnTo>
                  <a:lnTo>
                    <a:pt x="2942" y="5080"/>
                  </a:lnTo>
                  <a:lnTo>
                    <a:pt x="2947" y="5099"/>
                  </a:lnTo>
                  <a:lnTo>
                    <a:pt x="2953" y="5118"/>
                  </a:lnTo>
                  <a:lnTo>
                    <a:pt x="2960" y="5136"/>
                  </a:lnTo>
                  <a:lnTo>
                    <a:pt x="2968" y="5155"/>
                  </a:lnTo>
                  <a:lnTo>
                    <a:pt x="2976" y="5172"/>
                  </a:lnTo>
                  <a:lnTo>
                    <a:pt x="2986" y="5188"/>
                  </a:lnTo>
                  <a:lnTo>
                    <a:pt x="2995" y="5204"/>
                  </a:lnTo>
                  <a:lnTo>
                    <a:pt x="3007" y="5220"/>
                  </a:lnTo>
                  <a:lnTo>
                    <a:pt x="3018" y="5235"/>
                  </a:lnTo>
                  <a:lnTo>
                    <a:pt x="3030" y="5250"/>
                  </a:lnTo>
                  <a:lnTo>
                    <a:pt x="3042" y="5263"/>
                  </a:lnTo>
                  <a:lnTo>
                    <a:pt x="3056" y="5277"/>
                  </a:lnTo>
                  <a:lnTo>
                    <a:pt x="3069" y="5289"/>
                  </a:lnTo>
                  <a:lnTo>
                    <a:pt x="3084" y="5300"/>
                  </a:lnTo>
                  <a:lnTo>
                    <a:pt x="3099" y="5311"/>
                  </a:lnTo>
                  <a:lnTo>
                    <a:pt x="3115" y="5321"/>
                  </a:lnTo>
                  <a:lnTo>
                    <a:pt x="3131" y="5331"/>
                  </a:lnTo>
                  <a:lnTo>
                    <a:pt x="3148" y="5340"/>
                  </a:lnTo>
                  <a:lnTo>
                    <a:pt x="3164" y="5348"/>
                  </a:lnTo>
                  <a:lnTo>
                    <a:pt x="3182" y="5356"/>
                  </a:lnTo>
                  <a:lnTo>
                    <a:pt x="3200" y="5362"/>
                  </a:lnTo>
                  <a:lnTo>
                    <a:pt x="3218" y="5367"/>
                  </a:lnTo>
                  <a:lnTo>
                    <a:pt x="3236" y="5372"/>
                  </a:lnTo>
                  <a:lnTo>
                    <a:pt x="3255" y="5375"/>
                  </a:lnTo>
                  <a:lnTo>
                    <a:pt x="3274" y="5378"/>
                  </a:lnTo>
                  <a:lnTo>
                    <a:pt x="3293" y="5380"/>
                  </a:lnTo>
                  <a:lnTo>
                    <a:pt x="3313" y="5380"/>
                  </a:lnTo>
                  <a:lnTo>
                    <a:pt x="3332" y="5380"/>
                  </a:lnTo>
                  <a:lnTo>
                    <a:pt x="3351" y="5379"/>
                  </a:lnTo>
                  <a:lnTo>
                    <a:pt x="3371" y="5378"/>
                  </a:lnTo>
                  <a:lnTo>
                    <a:pt x="3390" y="5374"/>
                  </a:lnTo>
                  <a:lnTo>
                    <a:pt x="3416" y="5369"/>
                  </a:lnTo>
                  <a:lnTo>
                    <a:pt x="3441" y="5362"/>
                  </a:lnTo>
                  <a:lnTo>
                    <a:pt x="3466" y="5353"/>
                  </a:lnTo>
                  <a:lnTo>
                    <a:pt x="3488" y="5343"/>
                  </a:lnTo>
                  <a:lnTo>
                    <a:pt x="3510" y="5332"/>
                  </a:lnTo>
                  <a:lnTo>
                    <a:pt x="3532" y="5319"/>
                  </a:lnTo>
                  <a:lnTo>
                    <a:pt x="3552" y="5305"/>
                  </a:lnTo>
                  <a:lnTo>
                    <a:pt x="3572" y="5290"/>
                  </a:lnTo>
                  <a:lnTo>
                    <a:pt x="3590" y="5273"/>
                  </a:lnTo>
                  <a:lnTo>
                    <a:pt x="3608" y="5256"/>
                  </a:lnTo>
                  <a:lnTo>
                    <a:pt x="3624" y="5237"/>
                  </a:lnTo>
                  <a:lnTo>
                    <a:pt x="3638" y="5217"/>
                  </a:lnTo>
                  <a:lnTo>
                    <a:pt x="3652" y="5198"/>
                  </a:lnTo>
                  <a:lnTo>
                    <a:pt x="3664" y="5177"/>
                  </a:lnTo>
                  <a:lnTo>
                    <a:pt x="3675" y="5155"/>
                  </a:lnTo>
                  <a:lnTo>
                    <a:pt x="3685" y="5132"/>
                  </a:lnTo>
                  <a:lnTo>
                    <a:pt x="3691" y="5110"/>
                  </a:lnTo>
                  <a:lnTo>
                    <a:pt x="3699" y="5088"/>
                  </a:lnTo>
                  <a:lnTo>
                    <a:pt x="4317" y="3181"/>
                  </a:lnTo>
                  <a:lnTo>
                    <a:pt x="4676" y="3944"/>
                  </a:lnTo>
                  <a:lnTo>
                    <a:pt x="4689" y="3975"/>
                  </a:lnTo>
                  <a:lnTo>
                    <a:pt x="4702" y="4003"/>
                  </a:lnTo>
                  <a:lnTo>
                    <a:pt x="4718" y="4032"/>
                  </a:lnTo>
                  <a:lnTo>
                    <a:pt x="4737" y="4057"/>
                  </a:lnTo>
                  <a:lnTo>
                    <a:pt x="4756" y="4082"/>
                  </a:lnTo>
                  <a:lnTo>
                    <a:pt x="4779" y="4104"/>
                  </a:lnTo>
                  <a:lnTo>
                    <a:pt x="4802" y="4124"/>
                  </a:lnTo>
                  <a:lnTo>
                    <a:pt x="4827" y="4143"/>
                  </a:lnTo>
                  <a:lnTo>
                    <a:pt x="4853" y="4160"/>
                  </a:lnTo>
                  <a:lnTo>
                    <a:pt x="4880" y="4173"/>
                  </a:lnTo>
                  <a:lnTo>
                    <a:pt x="4908" y="4186"/>
                  </a:lnTo>
                  <a:lnTo>
                    <a:pt x="4938" y="4196"/>
                  </a:lnTo>
                  <a:lnTo>
                    <a:pt x="4967" y="4203"/>
                  </a:lnTo>
                  <a:lnTo>
                    <a:pt x="4998" y="4208"/>
                  </a:lnTo>
                  <a:lnTo>
                    <a:pt x="5029" y="4211"/>
                  </a:lnTo>
                  <a:lnTo>
                    <a:pt x="5061" y="4212"/>
                  </a:lnTo>
                  <a:lnTo>
                    <a:pt x="5074" y="4212"/>
                  </a:lnTo>
                  <a:lnTo>
                    <a:pt x="6235" y="4212"/>
                  </a:lnTo>
                  <a:lnTo>
                    <a:pt x="6235" y="3432"/>
                  </a:lnTo>
                  <a:lnTo>
                    <a:pt x="5291" y="34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584196" y="-148"/>
            <a:ext cx="5288764" cy="6400948"/>
          </a:xfrm>
          <a:prstGeom prst="rect">
            <a:avLst/>
          </a:prstGeom>
        </p:spPr>
      </p:pic>
      <p:sp>
        <p:nvSpPr>
          <p:cNvPr id="25" name="矩形 24"/>
          <p:cNvSpPr/>
          <p:nvPr userDrawn="1"/>
        </p:nvSpPr>
        <p:spPr>
          <a:xfrm>
            <a:off x="816821" y="5392485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中南大学出版社</a:t>
            </a:r>
          </a:p>
        </p:txBody>
      </p:sp>
      <p:pic>
        <p:nvPicPr>
          <p:cNvPr id="7" name="图片 6" descr="十四五国规标"/>
          <p:cNvPicPr>
            <a:picLocks noChangeAspect="1"/>
          </p:cNvPicPr>
          <p:nvPr userDrawn="1"/>
        </p:nvPicPr>
        <p:blipFill>
          <a:blip r:embed="rId3" cstate="print"/>
          <a:srcRect l="25563" t="45981" r="26676" b="45870"/>
          <a:stretch>
            <a:fillRect/>
          </a:stretch>
        </p:blipFill>
        <p:spPr>
          <a:xfrm>
            <a:off x="816610" y="1112520"/>
            <a:ext cx="3460115" cy="83502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-1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3" name="图片 2" descr="医生与DNA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072" y="2794595"/>
            <a:ext cx="936000" cy="827405"/>
          </a:xfrm>
          <a:prstGeom prst="rect">
            <a:avLst/>
          </a:prstGeom>
        </p:spPr>
      </p:pic>
      <p:pic>
        <p:nvPicPr>
          <p:cNvPr id="4" name="图片 3" descr="药品和医疗用品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47640" y="4112260"/>
            <a:ext cx="868863" cy="827405"/>
          </a:xfrm>
          <a:prstGeom prst="rect">
            <a:avLst/>
          </a:prstGeom>
        </p:spPr>
      </p:pic>
      <p:pic>
        <p:nvPicPr>
          <p:cNvPr id="5" name="图片 4" descr="现代医生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91980" y="5428575"/>
            <a:ext cx="980183" cy="827405"/>
          </a:xfrm>
          <a:prstGeom prst="rect">
            <a:avLst/>
          </a:prstGeom>
        </p:spPr>
      </p:pic>
      <p:pic>
        <p:nvPicPr>
          <p:cNvPr id="6" name="图片 5" descr="医生与医疗设备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857250" y="1477010"/>
            <a:ext cx="1049643" cy="82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half" idx="2"/>
          </p:nvPr>
        </p:nvSpPr>
        <p:spPr>
          <a:xfrm>
            <a:off x="2110105" y="147701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13"/>
          </p:nvPr>
        </p:nvSpPr>
        <p:spPr>
          <a:xfrm>
            <a:off x="2110105" y="279463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half" idx="14"/>
          </p:nvPr>
        </p:nvSpPr>
        <p:spPr>
          <a:xfrm>
            <a:off x="2110740" y="411226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half" idx="15"/>
          </p:nvPr>
        </p:nvSpPr>
        <p:spPr>
          <a:xfrm>
            <a:off x="2110105" y="542988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" name="图片 1" descr="医疗急救箱和听诊器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748520" y="4784725"/>
            <a:ext cx="2443480" cy="20732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719645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8" r:id="rId28"/>
    <p:sldLayoutId id="2147483679" r:id="rId29"/>
    <p:sldLayoutId id="2147483680" r:id="rId30"/>
    <p:sldLayoutId id="2147483681" r:id="rId31"/>
    <p:sldLayoutId id="2147483682" r:id="rId32"/>
    <p:sldLayoutId id="2147483683" r:id="rId33"/>
    <p:sldLayoutId id="2147483684" r:id="rId34"/>
    <p:sldLayoutId id="2147483685" r:id="rId35"/>
    <p:sldLayoutId id="2147483686" r:id="rId36"/>
    <p:sldLayoutId id="2147483687" r:id="rId37"/>
    <p:sldLayoutId id="2147483688" r:id="rId38"/>
    <p:sldLayoutId id="2147483689" r:id="rId39"/>
    <p:sldLayoutId id="2147483690" r:id="rId40"/>
    <p:sldLayoutId id="2147483691" r:id="rId41"/>
    <p:sldLayoutId id="2147483692" r:id="rId42"/>
    <p:sldLayoutId id="2147483693" r:id="rId43"/>
    <p:sldLayoutId id="2147483694" r:id="rId44"/>
    <p:sldLayoutId id="2147483695" r:id="rId45"/>
    <p:sldLayoutId id="2147483696" r:id="rId46"/>
    <p:sldLayoutId id="2147483697" r:id="rId47"/>
    <p:sldLayoutId id="2147483698" r:id="rId48"/>
    <p:sldLayoutId id="2147483699" r:id="rId49"/>
    <p:sldLayoutId id="2147483700" r:id="rId50"/>
    <p:sldLayoutId id="2147483701" r:id="rId51"/>
    <p:sldLayoutId id="2147483702" r:id="rId52"/>
    <p:sldLayoutId id="2147483703" r:id="rId53"/>
    <p:sldLayoutId id="2147483704" r:id="rId54"/>
    <p:sldLayoutId id="2147483705" r:id="rId5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tags" Target="../tags/tag3.xml"/><Relationship Id="rId7" Type="http://schemas.openxmlformats.org/officeDocument/2006/relationships/slide" Target="slide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" Target="slide37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4.xml"/><Relationship Id="rId9" Type="http://schemas.openxmlformats.org/officeDocument/2006/relationships/slide" Target="slide3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00311" y="362804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主编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：刘启雄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9341" y="2227416"/>
            <a:ext cx="104438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</a:rPr>
              <a:t>人体解剖与组织胚胎学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0244" name="矩形 3"/>
          <p:cNvSpPr>
            <a:spLocks noChangeArrowheads="1"/>
          </p:cNvSpPr>
          <p:nvPr/>
        </p:nvSpPr>
        <p:spPr bwMode="auto">
          <a:xfrm>
            <a:off x="912284" y="1339851"/>
            <a:ext cx="2400651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（二）粘膜下层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245" name="矩形 4"/>
          <p:cNvSpPr>
            <a:spLocks noChangeArrowheads="1"/>
          </p:cNvSpPr>
          <p:nvPr/>
        </p:nvSpPr>
        <p:spPr bwMode="auto">
          <a:xfrm>
            <a:off x="912284" y="2010833"/>
            <a:ext cx="6096000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（三）肌层：两层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——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内环、外纵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骨骼肌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平滑肌</a:t>
            </a:r>
          </a:p>
        </p:txBody>
      </p:sp>
      <p:pic>
        <p:nvPicPr>
          <p:cNvPr id="10246" name="Picture 2" descr="12-22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7468" y="933452"/>
            <a:ext cx="3966633" cy="2736849"/>
          </a:xfrm>
          <a:prstGeom prst="rect">
            <a:avLst/>
          </a:prstGeom>
          <a:noFill/>
          <a:ln w="15875" algn="ctr">
            <a:noFill/>
            <a:miter lim="800000"/>
            <a:headEnd/>
            <a:tailEnd/>
          </a:ln>
        </p:spPr>
      </p:pic>
      <p:sp>
        <p:nvSpPr>
          <p:cNvPr id="10247" name="矩形 6"/>
          <p:cNvSpPr>
            <a:spLocks noChangeArrowheads="1"/>
          </p:cNvSpPr>
          <p:nvPr/>
        </p:nvSpPr>
        <p:spPr bwMode="auto">
          <a:xfrm>
            <a:off x="912284" y="3547534"/>
            <a:ext cx="6096000" cy="2089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（四）外膜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纤维膜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浆膜</a:t>
            </a:r>
          </a:p>
        </p:txBody>
      </p:sp>
      <p:pic>
        <p:nvPicPr>
          <p:cNvPr id="10248" name="Picture 2" descr="12-22副本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7468" y="3812118"/>
            <a:ext cx="4104217" cy="2832100"/>
          </a:xfrm>
          <a:prstGeom prst="rect">
            <a:avLst/>
          </a:prstGeom>
          <a:noFill/>
          <a:ln w="15875" algn="ctr">
            <a:noFill/>
            <a:miter lim="800000"/>
            <a:headEnd/>
            <a:tailEnd/>
          </a:ln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消化管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1268" name="矩形 3"/>
          <p:cNvSpPr>
            <a:spLocks noChangeArrowheads="1"/>
          </p:cNvSpPr>
          <p:nvPr/>
        </p:nvSpPr>
        <p:spPr bwMode="auto">
          <a:xfrm>
            <a:off x="814917" y="1339851"/>
            <a:ext cx="6096000" cy="2491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marL="457189" indent="-457189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latin typeface="宋体" pitchFamily="2" charset="-122"/>
              </a:rPr>
              <a:t>二、口腔：</a:t>
            </a:r>
          </a:p>
          <a:p>
            <a:pPr marL="457189" indent="-457189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latin typeface="宋体" pitchFamily="2" charset="-122"/>
              </a:rPr>
              <a:t>    口腔以上、下牙弓分界分为</a:t>
            </a:r>
          </a:p>
          <a:p>
            <a:pPr marL="457189" indent="-457189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latin typeface="宋体" pitchFamily="2" charset="-122"/>
              </a:rPr>
              <a:t>    口腔前庭</a:t>
            </a:r>
          </a:p>
          <a:p>
            <a:pPr marL="457189" indent="-457189" algn="just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latin typeface="宋体" pitchFamily="2" charset="-122"/>
              </a:rPr>
              <a:t>    固有口腔</a:t>
            </a:r>
            <a:endParaRPr lang="zh-CN" altLang="en-US" sz="1600" b="1" dirty="0">
              <a:latin typeface="宋体" pitchFamily="2" charset="-122"/>
            </a:endParaRPr>
          </a:p>
        </p:txBody>
      </p:sp>
      <p:pic>
        <p:nvPicPr>
          <p:cNvPr id="11269" name="Picture 3" descr="口腔2"/>
          <p:cNvPicPr>
            <a:picLocks noChangeAspect="1" noChangeArrowheads="1"/>
          </p:cNvPicPr>
          <p:nvPr/>
        </p:nvPicPr>
        <p:blipFill>
          <a:blip r:embed="rId2" cstate="print">
            <a:lum bright="-6000" contrast="30000"/>
          </a:blip>
          <a:srcRect l="32570" t="8029" r="28334" b="6757"/>
          <a:stretch>
            <a:fillRect/>
          </a:stretch>
        </p:blipFill>
        <p:spPr bwMode="auto">
          <a:xfrm>
            <a:off x="6769100" y="933451"/>
            <a:ext cx="3657600" cy="5662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消化管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2292" name="矩形 3"/>
          <p:cNvSpPr>
            <a:spLocks noChangeArrowheads="1"/>
          </p:cNvSpPr>
          <p:nvPr/>
        </p:nvSpPr>
        <p:spPr bwMode="auto">
          <a:xfrm>
            <a:off x="624417" y="1085851"/>
            <a:ext cx="2669956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（一）口唇和颊</a:t>
            </a:r>
          </a:p>
        </p:txBody>
      </p:sp>
      <p:pic>
        <p:nvPicPr>
          <p:cNvPr id="12293" name="Picture 3" descr="口唇"/>
          <p:cNvPicPr>
            <a:picLocks noChangeAspect="1" noChangeArrowheads="1"/>
          </p:cNvPicPr>
          <p:nvPr/>
        </p:nvPicPr>
        <p:blipFill>
          <a:blip r:embed="rId2" cstate="print"/>
          <a:srcRect l="8246" t="15944" r="6276" b="10561"/>
          <a:stretch>
            <a:fillRect/>
          </a:stretch>
        </p:blipFill>
        <p:spPr bwMode="auto">
          <a:xfrm>
            <a:off x="912285" y="1788585"/>
            <a:ext cx="6242049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消化管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3316" name="矩形 3"/>
          <p:cNvSpPr>
            <a:spLocks noChangeArrowheads="1"/>
          </p:cNvSpPr>
          <p:nvPr/>
        </p:nvSpPr>
        <p:spPr bwMode="auto">
          <a:xfrm>
            <a:off x="814917" y="1301751"/>
            <a:ext cx="6096000" cy="2273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（二）腭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硬腭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     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软腭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咽峡</a:t>
            </a:r>
          </a:p>
        </p:txBody>
      </p:sp>
      <p:pic>
        <p:nvPicPr>
          <p:cNvPr id="13317" name="Picture 7" descr="t01008f89d439e2a17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6184" y="1028701"/>
            <a:ext cx="7103533" cy="431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消化管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4340" name="矩形 3"/>
          <p:cNvSpPr>
            <a:spLocks noChangeArrowheads="1"/>
          </p:cNvSpPr>
          <p:nvPr/>
        </p:nvSpPr>
        <p:spPr bwMode="auto">
          <a:xfrm>
            <a:off x="912285" y="1047751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（三）舌</a:t>
            </a:r>
          </a:p>
        </p:txBody>
      </p:sp>
      <p:sp>
        <p:nvSpPr>
          <p:cNvPr id="14341" name="矩形 4"/>
          <p:cNvSpPr>
            <a:spLocks noChangeArrowheads="1"/>
          </p:cNvSpPr>
          <p:nvPr/>
        </p:nvSpPr>
        <p:spPr bwMode="auto">
          <a:xfrm>
            <a:off x="1968500" y="1509184"/>
            <a:ext cx="6096000" cy="1231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分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舌尖、舌体、舌根三部分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舌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系带、舌下阜、舌下襞</a:t>
            </a:r>
          </a:p>
        </p:txBody>
      </p:sp>
      <p:pic>
        <p:nvPicPr>
          <p:cNvPr id="14342" name="Picture 19" descr="7"/>
          <p:cNvPicPr>
            <a:picLocks noChangeAspect="1" noChangeArrowheads="1"/>
          </p:cNvPicPr>
          <p:nvPr/>
        </p:nvPicPr>
        <p:blipFill>
          <a:blip r:embed="rId2" cstate="print"/>
          <a:srcRect b="44443"/>
          <a:stretch>
            <a:fillRect/>
          </a:stretch>
        </p:blipFill>
        <p:spPr bwMode="auto">
          <a:xfrm>
            <a:off x="7152218" y="1221318"/>
            <a:ext cx="4415367" cy="3177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矩形 7"/>
          <p:cNvSpPr>
            <a:spLocks noChangeArrowheads="1"/>
          </p:cNvSpPr>
          <p:nvPr/>
        </p:nvSpPr>
        <p:spPr bwMode="auto">
          <a:xfrm>
            <a:off x="1102784" y="3312584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舌的构造</a:t>
            </a:r>
          </a:p>
        </p:txBody>
      </p:sp>
      <p:sp>
        <p:nvSpPr>
          <p:cNvPr id="14344" name="矩形 8"/>
          <p:cNvSpPr>
            <a:spLocks noChangeArrowheads="1"/>
          </p:cNvSpPr>
          <p:nvPr/>
        </p:nvSpPr>
        <p:spPr bwMode="auto">
          <a:xfrm>
            <a:off x="912284" y="3888317"/>
            <a:ext cx="258980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）舌的粘膜：</a:t>
            </a:r>
          </a:p>
        </p:txBody>
      </p:sp>
      <p:sp>
        <p:nvSpPr>
          <p:cNvPr id="14345" name="矩形 9"/>
          <p:cNvSpPr>
            <a:spLocks noChangeArrowheads="1"/>
          </p:cNvSpPr>
          <p:nvPr/>
        </p:nvSpPr>
        <p:spPr bwMode="auto">
          <a:xfrm>
            <a:off x="1678518" y="5135033"/>
            <a:ext cx="116954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舌乳头</a:t>
            </a:r>
          </a:p>
        </p:txBody>
      </p:sp>
      <p:sp>
        <p:nvSpPr>
          <p:cNvPr id="14346" name="矩形 10"/>
          <p:cNvSpPr>
            <a:spLocks noChangeArrowheads="1"/>
          </p:cNvSpPr>
          <p:nvPr/>
        </p:nvSpPr>
        <p:spPr bwMode="auto">
          <a:xfrm>
            <a:off x="3024718" y="4559300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轮廓乳头</a:t>
            </a:r>
          </a:p>
        </p:txBody>
      </p:sp>
      <p:sp>
        <p:nvSpPr>
          <p:cNvPr id="14347" name="矩形 11"/>
          <p:cNvSpPr>
            <a:spLocks noChangeArrowheads="1"/>
          </p:cNvSpPr>
          <p:nvPr/>
        </p:nvSpPr>
        <p:spPr bwMode="auto">
          <a:xfrm>
            <a:off x="3024718" y="5135033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菌状乳头</a:t>
            </a:r>
          </a:p>
        </p:txBody>
      </p:sp>
      <p:sp>
        <p:nvSpPr>
          <p:cNvPr id="14348" name="矩形 12"/>
          <p:cNvSpPr>
            <a:spLocks noChangeArrowheads="1"/>
          </p:cNvSpPr>
          <p:nvPr/>
        </p:nvSpPr>
        <p:spPr bwMode="auto">
          <a:xfrm>
            <a:off x="3024717" y="5712884"/>
            <a:ext cx="242469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丝状乳头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触觉</a:t>
            </a:r>
          </a:p>
        </p:txBody>
      </p:sp>
      <p:sp>
        <p:nvSpPr>
          <p:cNvPr id="14349" name="AutoShape 4"/>
          <p:cNvSpPr>
            <a:spLocks/>
          </p:cNvSpPr>
          <p:nvPr/>
        </p:nvSpPr>
        <p:spPr bwMode="auto">
          <a:xfrm>
            <a:off x="2927351" y="4648200"/>
            <a:ext cx="120649" cy="1447800"/>
          </a:xfrm>
          <a:prstGeom prst="leftBrace">
            <a:avLst>
              <a:gd name="adj1" fmla="val 156159"/>
              <a:gd name="adj2" fmla="val 50000"/>
            </a:avLst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algn="ctr" eaLnBrk="0" hangingPunct="0"/>
            <a:endParaRPr kumimoji="1" lang="zh-CN" altLang="en-US" sz="28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4350" name="AutoShape 8"/>
          <p:cNvSpPr>
            <a:spLocks/>
          </p:cNvSpPr>
          <p:nvPr/>
        </p:nvSpPr>
        <p:spPr bwMode="auto">
          <a:xfrm>
            <a:off x="4944533" y="4559300"/>
            <a:ext cx="203200" cy="1016000"/>
          </a:xfrm>
          <a:prstGeom prst="rightBrace">
            <a:avLst>
              <a:gd name="adj1" fmla="val 41667"/>
              <a:gd name="adj2" fmla="val 50000"/>
            </a:avLst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 algn="ctr" eaLnBrk="0" hangingPunct="0"/>
            <a:endParaRPr kumimoji="1" lang="zh-CN" altLang="en-US" sz="28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4351" name="矩形 15"/>
          <p:cNvSpPr>
            <a:spLocks noChangeArrowheads="1"/>
          </p:cNvSpPr>
          <p:nvPr/>
        </p:nvSpPr>
        <p:spPr bwMode="auto">
          <a:xfrm>
            <a:off x="5232400" y="4847167"/>
            <a:ext cx="116954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含味蕾</a:t>
            </a:r>
          </a:p>
        </p:txBody>
      </p:sp>
      <p:sp>
        <p:nvSpPr>
          <p:cNvPr id="14352" name="矩形 16"/>
          <p:cNvSpPr>
            <a:spLocks noChangeArrowheads="1"/>
          </p:cNvSpPr>
          <p:nvPr/>
        </p:nvSpPr>
        <p:spPr bwMode="auto">
          <a:xfrm>
            <a:off x="1678517" y="6288617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舌扁桃体</a:t>
            </a:r>
          </a:p>
        </p:txBody>
      </p:sp>
      <p:sp>
        <p:nvSpPr>
          <p:cNvPr id="18" name="标题 1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</a:t>
            </a:r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管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5364" name="矩形 3"/>
          <p:cNvSpPr>
            <a:spLocks noChangeArrowheads="1"/>
          </p:cNvSpPr>
          <p:nvPr/>
        </p:nvSpPr>
        <p:spPr bwMode="auto">
          <a:xfrm>
            <a:off x="472017" y="1454151"/>
            <a:ext cx="6096000" cy="2273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）舌肌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骨骼肌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舌内肌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舌外肌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颏舌肌</a:t>
            </a:r>
            <a:endParaRPr lang="zh-CN" altLang="en-US" sz="16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5365" name="Picture 13" descr="20101105025408933"/>
          <p:cNvPicPr>
            <a:picLocks noChangeAspect="1" noChangeArrowheads="1"/>
          </p:cNvPicPr>
          <p:nvPr/>
        </p:nvPicPr>
        <p:blipFill>
          <a:blip r:embed="rId2" cstate="print"/>
          <a:srcRect b="26582"/>
          <a:stretch>
            <a:fillRect/>
          </a:stretch>
        </p:blipFill>
        <p:spPr bwMode="auto">
          <a:xfrm>
            <a:off x="6017685" y="1797051"/>
            <a:ext cx="5617633" cy="3045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消化管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矩形 5"/>
          <p:cNvSpPr>
            <a:spLocks noChangeArrowheads="1"/>
          </p:cNvSpPr>
          <p:nvPr/>
        </p:nvSpPr>
        <p:spPr bwMode="auto">
          <a:xfrm>
            <a:off x="387351" y="1627717"/>
            <a:ext cx="1477321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（四）牙</a:t>
            </a:r>
          </a:p>
        </p:txBody>
      </p:sp>
      <p:sp>
        <p:nvSpPr>
          <p:cNvPr id="15367" name="矩形 6"/>
          <p:cNvSpPr>
            <a:spLocks noChangeArrowheads="1"/>
          </p:cNvSpPr>
          <p:nvPr/>
        </p:nvSpPr>
        <p:spPr bwMode="auto">
          <a:xfrm>
            <a:off x="1443567" y="2203451"/>
            <a:ext cx="2677971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牙的形态和构造</a:t>
            </a:r>
          </a:p>
        </p:txBody>
      </p:sp>
      <p:sp>
        <p:nvSpPr>
          <p:cNvPr id="15368" name="矩形 7"/>
          <p:cNvSpPr>
            <a:spLocks noChangeArrowheads="1"/>
          </p:cNvSpPr>
          <p:nvPr/>
        </p:nvSpPr>
        <p:spPr bwMode="auto">
          <a:xfrm>
            <a:off x="1538818" y="2781300"/>
            <a:ext cx="3631757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marL="457189" indent="-457189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由牙冠、牙颈、牙根构成</a:t>
            </a:r>
          </a:p>
        </p:txBody>
      </p:sp>
      <p:sp>
        <p:nvSpPr>
          <p:cNvPr id="15369" name="矩形 8"/>
          <p:cNvSpPr>
            <a:spLocks noChangeArrowheads="1"/>
          </p:cNvSpPr>
          <p:nvPr/>
        </p:nvSpPr>
        <p:spPr bwMode="auto">
          <a:xfrm>
            <a:off x="1636185" y="3835400"/>
            <a:ext cx="1477321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牙的构造</a:t>
            </a:r>
          </a:p>
        </p:txBody>
      </p:sp>
      <p:sp>
        <p:nvSpPr>
          <p:cNvPr id="15370" name="矩形 9"/>
          <p:cNvSpPr>
            <a:spLocks noChangeArrowheads="1"/>
          </p:cNvSpPr>
          <p:nvPr/>
        </p:nvSpPr>
        <p:spPr bwMode="auto">
          <a:xfrm>
            <a:off x="3268133" y="3452284"/>
            <a:ext cx="6096000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釉质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牙质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牙骨质</a:t>
            </a:r>
          </a:p>
        </p:txBody>
      </p:sp>
      <p:sp>
        <p:nvSpPr>
          <p:cNvPr id="15371" name="AutoShape 7"/>
          <p:cNvSpPr>
            <a:spLocks/>
          </p:cNvSpPr>
          <p:nvPr/>
        </p:nvSpPr>
        <p:spPr bwMode="auto">
          <a:xfrm>
            <a:off x="3033185" y="3598334"/>
            <a:ext cx="218016" cy="1248833"/>
          </a:xfrm>
          <a:prstGeom prst="leftBrace">
            <a:avLst>
              <a:gd name="adj1" fmla="val 33380"/>
              <a:gd name="adj2" fmla="val 50000"/>
            </a:avLst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23484" y="5185834"/>
            <a:ext cx="6096000" cy="611830"/>
          </a:xfrm>
          <a:prstGeom prst="rect">
            <a:avLst/>
          </a:prstGeom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牙腔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牙髓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牙根管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牙根尖孔</a:t>
            </a:r>
          </a:p>
        </p:txBody>
      </p:sp>
      <p:pic>
        <p:nvPicPr>
          <p:cNvPr id="15373" name="Picture 12" descr="503d269759ee3d6d7cacbbed41166d224f4adea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349" y="1549400"/>
            <a:ext cx="4234174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消化管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6388" name="矩形 3"/>
          <p:cNvSpPr>
            <a:spLocks noChangeArrowheads="1"/>
          </p:cNvSpPr>
          <p:nvPr/>
        </p:nvSpPr>
        <p:spPr bwMode="auto">
          <a:xfrm>
            <a:off x="823384" y="1479551"/>
            <a:ext cx="2677971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牙的排列和名称</a:t>
            </a:r>
          </a:p>
        </p:txBody>
      </p:sp>
      <p:sp>
        <p:nvSpPr>
          <p:cNvPr id="16389" name="矩形 4"/>
          <p:cNvSpPr>
            <a:spLocks noChangeArrowheads="1"/>
          </p:cNvSpPr>
          <p:nvPr/>
        </p:nvSpPr>
        <p:spPr bwMode="auto">
          <a:xfrm>
            <a:off x="1276351" y="2360084"/>
            <a:ext cx="3473449" cy="1415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乳牙（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20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个）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恒牙（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32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个）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消化管</a:t>
            </a:r>
            <a:endParaRPr lang="zh-CN" altLang="en-US" dirty="0"/>
          </a:p>
        </p:txBody>
      </p:sp>
      <p:pic>
        <p:nvPicPr>
          <p:cNvPr id="1026" name="Picture 2" descr="E:\人体结构学资料\人体结构学-编\配图\项目5\5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433388"/>
            <a:ext cx="6172200" cy="5020909"/>
          </a:xfrm>
          <a:prstGeom prst="rect">
            <a:avLst/>
          </a:prstGeom>
          <a:noFill/>
        </p:spPr>
      </p:pic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751418" y="4508500"/>
            <a:ext cx="8616949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+mn-ea"/>
              </a:rPr>
              <a:t>3.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牙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周组织：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牙周膜、牙槽骨、牙龈  </a:t>
            </a:r>
            <a:endParaRPr kumimoji="1" lang="zh-CN" altLang="en-US" sz="1600" b="1" dirty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8436" name="矩形 3"/>
          <p:cNvSpPr>
            <a:spLocks noChangeArrowheads="1"/>
          </p:cNvSpPr>
          <p:nvPr/>
        </p:nvSpPr>
        <p:spPr bwMode="auto">
          <a:xfrm>
            <a:off x="924984" y="1187451"/>
            <a:ext cx="3109178" cy="60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㈤ 口腔腺（唾液腺）</a:t>
            </a:r>
          </a:p>
        </p:txBody>
      </p:sp>
      <p:sp>
        <p:nvSpPr>
          <p:cNvPr id="18437" name="矩形 4"/>
          <p:cNvSpPr>
            <a:spLocks noChangeArrowheads="1"/>
          </p:cNvSpPr>
          <p:nvPr/>
        </p:nvSpPr>
        <p:spPr bwMode="auto">
          <a:xfrm>
            <a:off x="1308101" y="1763184"/>
            <a:ext cx="1477321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大唾液腺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8438" name="矩形 5"/>
          <p:cNvSpPr>
            <a:spLocks noChangeArrowheads="1"/>
          </p:cNvSpPr>
          <p:nvPr/>
        </p:nvSpPr>
        <p:spPr bwMode="auto">
          <a:xfrm>
            <a:off x="1403351" y="2338917"/>
            <a:ext cx="2978149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 marL="609585" indent="-609585">
              <a:lnSpc>
                <a:spcPct val="150000"/>
              </a:lnSpc>
              <a:buFontTx/>
              <a:buAutoNum type="arabicPeriod"/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腮腺</a:t>
            </a:r>
          </a:p>
          <a:p>
            <a:pPr marL="609585" indent="-609585"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下颌下腺</a:t>
            </a:r>
          </a:p>
          <a:p>
            <a:pPr marL="609585" indent="-609585" algn="just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3. 舌下腺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7" name="Picture 2" descr="xh004"/>
          <p:cNvPicPr>
            <a:picLocks noChangeAspect="1" noChangeArrowheads="1"/>
          </p:cNvPicPr>
          <p:nvPr/>
        </p:nvPicPr>
        <p:blipFill>
          <a:blip r:embed="rId2" cstate="print"/>
          <a:srcRect b="11551"/>
          <a:stretch>
            <a:fillRect/>
          </a:stretch>
        </p:blipFill>
        <p:spPr bwMode="auto">
          <a:xfrm>
            <a:off x="4176184" y="1604434"/>
            <a:ext cx="6595533" cy="48387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/>
            </a:outerShdw>
          </a:effectLst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消化管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19460" name="矩形 3"/>
          <p:cNvSpPr>
            <a:spLocks noChangeArrowheads="1"/>
          </p:cNvSpPr>
          <p:nvPr/>
        </p:nvSpPr>
        <p:spPr bwMode="auto">
          <a:xfrm>
            <a:off x="814918" y="933451"/>
            <a:ext cx="1284961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700" b="1" dirty="0">
                <a:latin typeface="宋体" pitchFamily="2" charset="-122"/>
              </a:rPr>
              <a:t>二、咽</a:t>
            </a:r>
          </a:p>
        </p:txBody>
      </p:sp>
      <p:sp>
        <p:nvSpPr>
          <p:cNvPr id="19461" name="矩形 4"/>
          <p:cNvSpPr>
            <a:spLocks noChangeArrowheads="1"/>
          </p:cNvSpPr>
          <p:nvPr/>
        </p:nvSpPr>
        <p:spPr bwMode="auto">
          <a:xfrm>
            <a:off x="814918" y="1509184"/>
            <a:ext cx="2557745" cy="60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㈠ 位置、形态：</a:t>
            </a:r>
          </a:p>
        </p:txBody>
      </p:sp>
      <p:sp>
        <p:nvSpPr>
          <p:cNvPr id="19462" name="矩形 5"/>
          <p:cNvSpPr>
            <a:spLocks noChangeArrowheads="1"/>
          </p:cNvSpPr>
          <p:nvPr/>
        </p:nvSpPr>
        <p:spPr bwMode="auto">
          <a:xfrm>
            <a:off x="1295400" y="2078567"/>
            <a:ext cx="9144000" cy="677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上起颅</a:t>
            </a: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底，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下至</a:t>
            </a: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第6颈椎下缘平面续于食管。</a:t>
            </a:r>
          </a:p>
        </p:txBody>
      </p:sp>
      <p:sp>
        <p:nvSpPr>
          <p:cNvPr id="19463" name="矩形 6"/>
          <p:cNvSpPr>
            <a:spLocks noChangeArrowheads="1"/>
          </p:cNvSpPr>
          <p:nvPr/>
        </p:nvSpPr>
        <p:spPr bwMode="auto">
          <a:xfrm>
            <a:off x="814918" y="2683933"/>
            <a:ext cx="1326639" cy="60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㈡ 分部</a:t>
            </a:r>
          </a:p>
        </p:txBody>
      </p:sp>
      <p:sp>
        <p:nvSpPr>
          <p:cNvPr id="19464" name="矩形 7"/>
          <p:cNvSpPr>
            <a:spLocks noChangeArrowheads="1"/>
          </p:cNvSpPr>
          <p:nvPr/>
        </p:nvSpPr>
        <p:spPr bwMode="auto">
          <a:xfrm>
            <a:off x="1295401" y="3240618"/>
            <a:ext cx="4555087" cy="60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分为鼻咽、口咽和喉咽三部分。</a:t>
            </a:r>
          </a:p>
        </p:txBody>
      </p:sp>
      <p:sp>
        <p:nvSpPr>
          <p:cNvPr id="19465" name="矩形 8"/>
          <p:cNvSpPr>
            <a:spLocks noChangeArrowheads="1"/>
          </p:cNvSpPr>
          <p:nvPr/>
        </p:nvSpPr>
        <p:spPr bwMode="auto">
          <a:xfrm>
            <a:off x="1295401" y="3909484"/>
            <a:ext cx="3016204" cy="611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咽鼓管咽口、咽隐窝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19467" name="矩形 10"/>
          <p:cNvSpPr>
            <a:spLocks noChangeArrowheads="1"/>
          </p:cNvSpPr>
          <p:nvPr/>
        </p:nvSpPr>
        <p:spPr bwMode="auto">
          <a:xfrm>
            <a:off x="1295400" y="4580467"/>
            <a:ext cx="6096000" cy="2154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咽扁桃体</a:t>
            </a:r>
            <a:endParaRPr lang="zh-CN" altLang="en-US" sz="2400" b="1" dirty="0" smtClean="0">
              <a:solidFill>
                <a:srgbClr val="000000"/>
              </a:solidFill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腭</a:t>
            </a: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扁桃体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咽淋巴环</a:t>
            </a:r>
            <a:endParaRPr lang="zh-CN" altLang="en-US" sz="1600" b="1" dirty="0">
              <a:solidFill>
                <a:srgbClr val="000000"/>
              </a:solidFill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消化管</a:t>
            </a:r>
            <a:endParaRPr lang="zh-CN" altLang="en-US" dirty="0"/>
          </a:p>
        </p:txBody>
      </p:sp>
      <p:pic>
        <p:nvPicPr>
          <p:cNvPr id="2050" name="Picture 2" descr="E:\人体结构学资料\人体结构学-编\配图\项目5\5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88200" y="717269"/>
            <a:ext cx="5003800" cy="55889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2351618" y="1989667"/>
            <a:ext cx="7969249" cy="1031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/>
            <a:r>
              <a:rPr lang="zh-CN" altLang="en-US" sz="5900" b="1" dirty="0" smtClean="0">
                <a:latin typeface="微软雅黑" pitchFamily="34" charset="-122"/>
                <a:ea typeface="微软雅黑" pitchFamily="34" charset="-122"/>
              </a:rPr>
              <a:t>消  化</a:t>
            </a:r>
            <a:r>
              <a:rPr lang="zh-CN" altLang="en-US" sz="5900" b="1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5900" b="1" dirty="0">
                <a:latin typeface="微软雅黑" pitchFamily="34" charset="-122"/>
                <a:ea typeface="微软雅黑" pitchFamily="34" charset="-122"/>
              </a:rPr>
              <a:t>系  统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0484" name="矩形 3"/>
          <p:cNvSpPr>
            <a:spLocks noChangeArrowheads="1"/>
          </p:cNvSpPr>
          <p:nvPr/>
        </p:nvSpPr>
        <p:spPr bwMode="auto">
          <a:xfrm>
            <a:off x="912284" y="933451"/>
            <a:ext cx="6096000" cy="1231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fontAlgn="t" hangingPunct="0">
              <a:lnSpc>
                <a:spcPct val="150000"/>
              </a:lnSpc>
            </a:pPr>
            <a:r>
              <a:rPr kumimoji="1" lang="zh-CN" altLang="en-US" sz="2400" b="1" dirty="0">
                <a:latin typeface="宋体" pitchFamily="2" charset="-122"/>
              </a:rPr>
              <a:t>三、食管</a:t>
            </a:r>
          </a:p>
          <a:p>
            <a:pPr eaLnBrk="0" fontAlgn="t" hangingPunct="0">
              <a:lnSpc>
                <a:spcPct val="150000"/>
              </a:lnSpc>
            </a:pPr>
            <a:r>
              <a:rPr kumimoji="1" lang="zh-CN" altLang="en-US" sz="2400" b="1" dirty="0">
                <a:latin typeface="宋体" pitchFamily="2" charset="-122"/>
              </a:rPr>
              <a:t>可分为颈部、胸部和腹部三段。</a:t>
            </a:r>
          </a:p>
        </p:txBody>
      </p:sp>
      <p:pic>
        <p:nvPicPr>
          <p:cNvPr id="20485" name="Picture 8" descr="t01f91ba6e49573f4a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7534" y="2277534"/>
            <a:ext cx="4705351" cy="3763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消化管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1508" name="矩形 3"/>
          <p:cNvSpPr>
            <a:spLocks noChangeArrowheads="1"/>
          </p:cNvSpPr>
          <p:nvPr/>
        </p:nvSpPr>
        <p:spPr bwMode="auto">
          <a:xfrm>
            <a:off x="814918" y="1314450"/>
            <a:ext cx="9120716" cy="2339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fontAlgn="t" hangingPunct="0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食管全程有三处较狭窄：</a:t>
            </a:r>
          </a:p>
          <a:p>
            <a:pPr eaLnBrk="0" fontAlgn="t" hangingPunct="0">
              <a:lnSpc>
                <a:spcPct val="150000"/>
              </a:lnSpc>
              <a:buFont typeface="Wingdings" pitchFamily="2" charset="2"/>
              <a:buChar char="n"/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第一个狭窄位于食管和咽的连接处</a:t>
            </a:r>
          </a:p>
          <a:p>
            <a:pPr eaLnBrk="0" fontAlgn="t" hangingPunct="0">
              <a:lnSpc>
                <a:spcPct val="150000"/>
              </a:lnSpc>
              <a:buFont typeface="Wingdings" pitchFamily="2" charset="2"/>
              <a:buChar char="n"/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第二个狭窄位于食管与左支气管交叉处</a:t>
            </a:r>
          </a:p>
          <a:p>
            <a:pPr eaLnBrk="0" fontAlgn="t" hangingPunct="0">
              <a:lnSpc>
                <a:spcPct val="150000"/>
              </a:lnSpc>
              <a:buFont typeface="Wingdings" pitchFamily="2" charset="2"/>
              <a:buChar char="n"/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第三狭窄为穿经膈肌处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pic>
        <p:nvPicPr>
          <p:cNvPr id="5" name="Picture 5" descr="xh010"/>
          <p:cNvPicPr>
            <a:picLocks noChangeAspect="1" noChangeArrowheads="1"/>
          </p:cNvPicPr>
          <p:nvPr/>
        </p:nvPicPr>
        <p:blipFill>
          <a:blip r:embed="rId2" cstate="print"/>
          <a:srcRect l="2710" r="5450"/>
          <a:stretch>
            <a:fillRect/>
          </a:stretch>
        </p:blipFill>
        <p:spPr bwMode="auto">
          <a:xfrm>
            <a:off x="7727951" y="1604433"/>
            <a:ext cx="3723216" cy="4216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/>
            </a:outerShdw>
          </a:effectLst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</a:t>
            </a:r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管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2532" name="矩形 3"/>
          <p:cNvSpPr>
            <a:spLocks noChangeArrowheads="1"/>
          </p:cNvSpPr>
          <p:nvPr/>
        </p:nvSpPr>
        <p:spPr bwMode="auto">
          <a:xfrm>
            <a:off x="814917" y="933452"/>
            <a:ext cx="6096000" cy="3447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食管壁的组织结构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：</a:t>
            </a:r>
            <a:endParaRPr kumimoji="1"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 b="1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kumimoji="1" lang="en-US" altLang="zh-CN" sz="2400" b="1" dirty="0" smtClean="0">
                <a:solidFill>
                  <a:srgbClr val="000000"/>
                </a:solidFill>
                <a:latin typeface="+mn-ea"/>
              </a:rPr>
              <a:t>        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腔面有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纵形皱襞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——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扩张管腔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）粘膜上皮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）粘膜下层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）肌层 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4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）外膜</a:t>
            </a:r>
          </a:p>
        </p:txBody>
      </p:sp>
      <p:pic>
        <p:nvPicPr>
          <p:cNvPr id="22533" name="Picture 3"/>
          <p:cNvPicPr>
            <a:picLocks noChangeAspect="1" noChangeArrowheads="1"/>
          </p:cNvPicPr>
          <p:nvPr/>
        </p:nvPicPr>
        <p:blipFill>
          <a:blip r:embed="rId2" cstate="print">
            <a:lum bright="-18000" contrast="30000"/>
          </a:blip>
          <a:srcRect l="11000" t="26122" r="11000" b="22000"/>
          <a:stretch>
            <a:fillRect/>
          </a:stretch>
        </p:blipFill>
        <p:spPr bwMode="auto">
          <a:xfrm>
            <a:off x="4512733" y="2057401"/>
            <a:ext cx="7679267" cy="3831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消化管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3556" name="矩形 3"/>
          <p:cNvSpPr>
            <a:spLocks noChangeArrowheads="1"/>
          </p:cNvSpPr>
          <p:nvPr/>
        </p:nvSpPr>
        <p:spPr bwMode="auto">
          <a:xfrm>
            <a:off x="905863" y="933452"/>
            <a:ext cx="1284961" cy="621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algn="ctr" eaLnBrk="0" fontAlgn="t" hangingPunct="0">
              <a:lnSpc>
                <a:spcPct val="120000"/>
              </a:lnSpc>
            </a:pPr>
            <a:r>
              <a:rPr kumimoji="1" lang="zh-CN" altLang="en-US" sz="2700" b="1" dirty="0">
                <a:latin typeface="宋体" pitchFamily="2" charset="-122"/>
              </a:rPr>
              <a:t>四、胃</a:t>
            </a:r>
            <a:endParaRPr kumimoji="1" lang="en-US" altLang="zh-CN" sz="2700" b="1" dirty="0">
              <a:latin typeface="宋体" pitchFamily="2" charset="-122"/>
            </a:endParaRPr>
          </a:p>
        </p:txBody>
      </p:sp>
      <p:sp>
        <p:nvSpPr>
          <p:cNvPr id="23557" name="矩形 4"/>
          <p:cNvSpPr>
            <a:spLocks noChangeArrowheads="1"/>
          </p:cNvSpPr>
          <p:nvPr/>
        </p:nvSpPr>
        <p:spPr bwMode="auto">
          <a:xfrm>
            <a:off x="944033" y="2036234"/>
            <a:ext cx="6096000" cy="61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itchFamily="18" charset="0"/>
              </a:rPr>
              <a:t>胃的形态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：</a:t>
            </a:r>
            <a:endParaRPr lang="zh-CN" altLang="en-US" sz="24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23558" name="Picture 5" descr="biodiscover137482137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3567" y="933451"/>
            <a:ext cx="3401484" cy="3488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9" name="矩形 6"/>
          <p:cNvSpPr>
            <a:spLocks noChangeArrowheads="1"/>
          </p:cNvSpPr>
          <p:nvPr/>
        </p:nvSpPr>
        <p:spPr bwMode="auto">
          <a:xfrm>
            <a:off x="584200" y="3663952"/>
            <a:ext cx="5065184" cy="178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lvl="2">
              <a:lnSpc>
                <a:spcPct val="150000"/>
              </a:lnSpc>
            </a:pP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分部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    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8" name="Picture 5" descr="xh0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2701" y="3045885"/>
            <a:ext cx="4127500" cy="335703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/>
            </a:outerShdw>
          </a:effectLst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消化管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984500" y="1489586"/>
            <a:ext cx="6096000" cy="16884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两壁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两口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两缘</a:t>
            </a:r>
            <a:endParaRPr lang="zh-CN" altLang="en-US" sz="2400" dirty="0"/>
          </a:p>
        </p:txBody>
      </p:sp>
      <p:sp>
        <p:nvSpPr>
          <p:cNvPr id="11" name="AutoShape 7"/>
          <p:cNvSpPr>
            <a:spLocks/>
          </p:cNvSpPr>
          <p:nvPr/>
        </p:nvSpPr>
        <p:spPr bwMode="auto">
          <a:xfrm>
            <a:off x="2728385" y="1769534"/>
            <a:ext cx="218016" cy="1248833"/>
          </a:xfrm>
          <a:prstGeom prst="leftBrace">
            <a:avLst>
              <a:gd name="adj1" fmla="val 33380"/>
              <a:gd name="adj2" fmla="val 50000"/>
            </a:avLst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82900" y="3339237"/>
            <a:ext cx="6096000" cy="2243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贲门部</a:t>
            </a:r>
            <a:endParaRPr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胃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底部</a:t>
            </a:r>
            <a:endParaRPr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胃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体部</a:t>
            </a:r>
            <a:endParaRPr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幽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门部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3" name="AutoShape 7"/>
          <p:cNvSpPr>
            <a:spLocks/>
          </p:cNvSpPr>
          <p:nvPr/>
        </p:nvSpPr>
        <p:spPr bwMode="auto">
          <a:xfrm>
            <a:off x="2575984" y="3623734"/>
            <a:ext cx="230715" cy="1773766"/>
          </a:xfrm>
          <a:prstGeom prst="leftBrace">
            <a:avLst>
              <a:gd name="adj1" fmla="val 33380"/>
              <a:gd name="adj2" fmla="val 50000"/>
            </a:avLst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4580" name="矩形 3"/>
          <p:cNvSpPr>
            <a:spLocks noChangeArrowheads="1"/>
          </p:cNvSpPr>
          <p:nvPr/>
        </p:nvSpPr>
        <p:spPr bwMode="auto">
          <a:xfrm>
            <a:off x="814917" y="1085851"/>
            <a:ext cx="240065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胃的位置和毗邻</a:t>
            </a:r>
          </a:p>
        </p:txBody>
      </p:sp>
      <p:sp>
        <p:nvSpPr>
          <p:cNvPr id="24581" name="矩形 4"/>
          <p:cNvSpPr>
            <a:spLocks noChangeArrowheads="1"/>
          </p:cNvSpPr>
          <p:nvPr/>
        </p:nvSpPr>
        <p:spPr bwMode="auto">
          <a:xfrm>
            <a:off x="814918" y="1604434"/>
            <a:ext cx="5941685" cy="566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eaLnBrk="0" fontAlgn="t" hangingPunct="0">
              <a:lnSpc>
                <a:spcPct val="12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胃大部分位于左季肋区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,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小部分位于腹上区</a:t>
            </a:r>
          </a:p>
        </p:txBody>
      </p:sp>
      <p:sp>
        <p:nvSpPr>
          <p:cNvPr id="24582" name="矩形 5"/>
          <p:cNvSpPr>
            <a:spLocks noChangeArrowheads="1"/>
          </p:cNvSpPr>
          <p:nvPr/>
        </p:nvSpPr>
        <p:spPr bwMode="auto">
          <a:xfrm>
            <a:off x="814917" y="2277534"/>
            <a:ext cx="6096000" cy="3447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eaLnBrk="0" fontAlgn="t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毗邻</a:t>
            </a:r>
          </a:p>
          <a:p>
            <a:pPr eaLnBrk="0" fontAlgn="t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肝：前壁右侧覆盖</a:t>
            </a:r>
          </a:p>
          <a:p>
            <a:pPr eaLnBrk="0" fontAlgn="t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膈：左侧，胃底</a:t>
            </a:r>
          </a:p>
          <a:p>
            <a:pPr eaLnBrk="0" fontAlgn="t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后壁：胰、横结肠、左肾、左肾上腺</a:t>
            </a:r>
          </a:p>
          <a:p>
            <a:pPr eaLnBrk="0" fontAlgn="t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胃的触诊部位：</a:t>
            </a:r>
          </a:p>
          <a:p>
            <a:pPr eaLnBrk="0" fontAlgn="t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        剑突下方（无肋的遮盖）</a:t>
            </a:r>
            <a:endParaRPr lang="zh-CN" altLang="en-US" sz="1600" b="1" dirty="0">
              <a:solidFill>
                <a:srgbClr val="000000"/>
              </a:solidFill>
            </a:endParaRPr>
          </a:p>
        </p:txBody>
      </p:sp>
      <p:pic>
        <p:nvPicPr>
          <p:cNvPr id="24583" name="Picture 7" descr="SMBO002Z"/>
          <p:cNvPicPr>
            <a:picLocks noChangeAspect="1" noChangeArrowheads="1"/>
          </p:cNvPicPr>
          <p:nvPr/>
        </p:nvPicPr>
        <p:blipFill>
          <a:blip r:embed="rId2" cstate="print"/>
          <a:srcRect l="15163" t="10709" r="8997"/>
          <a:stretch>
            <a:fillRect/>
          </a:stretch>
        </p:blipFill>
        <p:spPr bwMode="auto">
          <a:xfrm>
            <a:off x="7344834" y="2468033"/>
            <a:ext cx="4358217" cy="375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消化管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5604" name="矩形 3"/>
          <p:cNvSpPr>
            <a:spLocks noChangeArrowheads="1"/>
          </p:cNvSpPr>
          <p:nvPr/>
        </p:nvSpPr>
        <p:spPr bwMode="auto">
          <a:xfrm>
            <a:off x="912284" y="1060451"/>
            <a:ext cx="6096000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胃壁的形态和微细结构特点</a:t>
            </a:r>
          </a:p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 1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、粘膜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胃小凹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5605" name="矩形 4"/>
          <p:cNvSpPr>
            <a:spLocks noChangeArrowheads="1"/>
          </p:cNvSpPr>
          <p:nvPr/>
        </p:nvSpPr>
        <p:spPr bwMode="auto">
          <a:xfrm>
            <a:off x="776817" y="2840568"/>
            <a:ext cx="6096000" cy="1165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lvl="1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）上皮：单层柱状上皮</a:t>
            </a:r>
          </a:p>
          <a:p>
            <a:pPr lvl="1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）固有层：为结缔组织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lum bright="-12000" contrast="24000"/>
          </a:blip>
          <a:srcRect l="13000" t="18001" r="11000" b="17999"/>
          <a:stretch>
            <a:fillRect/>
          </a:stretch>
        </p:blipFill>
        <p:spPr bwMode="auto">
          <a:xfrm>
            <a:off x="5712884" y="1028701"/>
            <a:ext cx="5875867" cy="3712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消化管</a:t>
            </a:r>
            <a:endParaRPr lang="zh-CN" altLang="en-US" dirty="0"/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1204384" y="4044951"/>
            <a:ext cx="1666476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）贲门腺</a:t>
            </a: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204384" y="4620684"/>
            <a:ext cx="1666476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）幽门腺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" name="矩形 5"/>
          <p:cNvSpPr>
            <a:spLocks noChangeArrowheads="1"/>
          </p:cNvSpPr>
          <p:nvPr/>
        </p:nvSpPr>
        <p:spPr bwMode="auto">
          <a:xfrm>
            <a:off x="1204384" y="5196417"/>
            <a:ext cx="1666476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）胃底腺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3177117" y="4663017"/>
            <a:ext cx="6096000" cy="171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壁细胞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主细胞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粘液颈细胞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2" name="AutoShape 7"/>
          <p:cNvSpPr>
            <a:spLocks/>
          </p:cNvSpPr>
          <p:nvPr/>
        </p:nvSpPr>
        <p:spPr bwMode="auto">
          <a:xfrm>
            <a:off x="2956985" y="4906434"/>
            <a:ext cx="218016" cy="1248833"/>
          </a:xfrm>
          <a:prstGeom prst="leftBrace">
            <a:avLst>
              <a:gd name="adj1" fmla="val 33380"/>
              <a:gd name="adj2" fmla="val 50000"/>
            </a:avLst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6632" name="矩形 7"/>
          <p:cNvSpPr>
            <a:spLocks noChangeArrowheads="1"/>
          </p:cNvSpPr>
          <p:nvPr/>
        </p:nvSpPr>
        <p:spPr bwMode="auto">
          <a:xfrm>
            <a:off x="874184" y="1390651"/>
            <a:ext cx="6096000" cy="289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、肌层：较厚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内斜行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中环形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外纵行 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幽门括约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肌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26633" name="Picture 7" descr="2_110802090532_1_lit"/>
          <p:cNvPicPr>
            <a:picLocks noChangeAspect="1" noChangeArrowheads="1"/>
          </p:cNvPicPr>
          <p:nvPr/>
        </p:nvPicPr>
        <p:blipFill>
          <a:blip r:embed="rId2" cstate="print"/>
          <a:srcRect l="11322" r="12259"/>
          <a:stretch>
            <a:fillRect/>
          </a:stretch>
        </p:blipFill>
        <p:spPr bwMode="auto">
          <a:xfrm>
            <a:off x="6191251" y="1411818"/>
            <a:ext cx="4847167" cy="4398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消化管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7652" name="矩形 3"/>
          <p:cNvSpPr>
            <a:spLocks noChangeArrowheads="1"/>
          </p:cNvSpPr>
          <p:nvPr/>
        </p:nvSpPr>
        <p:spPr bwMode="auto">
          <a:xfrm>
            <a:off x="814917" y="1327151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六、小肠</a:t>
            </a:r>
          </a:p>
        </p:txBody>
      </p:sp>
      <p:sp>
        <p:nvSpPr>
          <p:cNvPr id="27653" name="矩形 4"/>
          <p:cNvSpPr>
            <a:spLocks noChangeArrowheads="1"/>
          </p:cNvSpPr>
          <p:nvPr/>
        </p:nvSpPr>
        <p:spPr bwMode="auto">
          <a:xfrm>
            <a:off x="1583267" y="1998133"/>
            <a:ext cx="1878072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㈠ 十二指肠</a:t>
            </a:r>
          </a:p>
        </p:txBody>
      </p:sp>
      <p:sp>
        <p:nvSpPr>
          <p:cNvPr id="27654" name="矩形 5"/>
          <p:cNvSpPr>
            <a:spLocks noChangeArrowheads="1"/>
          </p:cNvSpPr>
          <p:nvPr/>
        </p:nvSpPr>
        <p:spPr bwMode="auto">
          <a:xfrm>
            <a:off x="2159001" y="2573867"/>
            <a:ext cx="1230459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1.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上部</a:t>
            </a:r>
          </a:p>
        </p:txBody>
      </p:sp>
      <p:sp>
        <p:nvSpPr>
          <p:cNvPr id="27655" name="矩形 6"/>
          <p:cNvSpPr>
            <a:spLocks noChangeArrowheads="1"/>
          </p:cNvSpPr>
          <p:nvPr/>
        </p:nvSpPr>
        <p:spPr bwMode="auto">
          <a:xfrm>
            <a:off x="2734733" y="3149600"/>
            <a:ext cx="233332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十二指肠球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(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部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)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8" name="Picture 5" descr="xh012"/>
          <p:cNvPicPr>
            <a:picLocks noChangeAspect="1" noChangeArrowheads="1"/>
          </p:cNvPicPr>
          <p:nvPr/>
        </p:nvPicPr>
        <p:blipFill>
          <a:blip r:embed="rId2" cstate="print"/>
          <a:srcRect t="5508" r="7356"/>
          <a:stretch>
            <a:fillRect/>
          </a:stretch>
        </p:blipFill>
        <p:spPr bwMode="auto">
          <a:xfrm>
            <a:off x="6769100" y="1422401"/>
            <a:ext cx="3048000" cy="252941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dist="107763" dir="18900000" algn="ctr" rotWithShape="0">
              <a:srgbClr val="808080"/>
            </a:outerShdw>
          </a:effectLst>
        </p:spPr>
      </p:pic>
      <p:sp>
        <p:nvSpPr>
          <p:cNvPr id="27657" name="矩形 8"/>
          <p:cNvSpPr>
            <a:spLocks noChangeArrowheads="1"/>
          </p:cNvSpPr>
          <p:nvPr/>
        </p:nvSpPr>
        <p:spPr bwMode="auto">
          <a:xfrm>
            <a:off x="2265555" y="3727451"/>
            <a:ext cx="1230459" cy="514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algn="just">
              <a:lnSpc>
                <a:spcPct val="115000"/>
              </a:lnSpc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2.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降部</a:t>
            </a:r>
          </a:p>
        </p:txBody>
      </p:sp>
      <p:sp>
        <p:nvSpPr>
          <p:cNvPr id="27658" name="矩形 9"/>
          <p:cNvSpPr>
            <a:spLocks noChangeArrowheads="1"/>
          </p:cNvSpPr>
          <p:nvPr/>
        </p:nvSpPr>
        <p:spPr bwMode="auto">
          <a:xfrm>
            <a:off x="2159000" y="4303184"/>
            <a:ext cx="1538236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3.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水平部</a:t>
            </a:r>
          </a:p>
        </p:txBody>
      </p:sp>
      <p:pic>
        <p:nvPicPr>
          <p:cNvPr id="27659" name="Picture 9" descr="050"/>
          <p:cNvPicPr>
            <a:picLocks noChangeAspect="1" noChangeArrowheads="1"/>
          </p:cNvPicPr>
          <p:nvPr/>
        </p:nvPicPr>
        <p:blipFill>
          <a:blip r:embed="rId3" cstate="print"/>
          <a:srcRect l="4613" t="20326" b="7617"/>
          <a:stretch>
            <a:fillRect/>
          </a:stretch>
        </p:blipFill>
        <p:spPr bwMode="auto">
          <a:xfrm>
            <a:off x="6769101" y="4303184"/>
            <a:ext cx="3968751" cy="2497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0" name="矩形 11"/>
          <p:cNvSpPr>
            <a:spLocks noChangeArrowheads="1"/>
          </p:cNvSpPr>
          <p:nvPr/>
        </p:nvSpPr>
        <p:spPr bwMode="auto">
          <a:xfrm>
            <a:off x="2159000" y="4878917"/>
            <a:ext cx="6096000" cy="1175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4.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升部</a:t>
            </a:r>
          </a:p>
          <a:p>
            <a:pPr algn="just">
              <a:lnSpc>
                <a:spcPct val="115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十二指肠悬肌</a:t>
            </a:r>
            <a:endParaRPr lang="zh-CN" altLang="en-US" sz="16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消化管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8676" name="矩形 3"/>
          <p:cNvSpPr>
            <a:spLocks noChangeArrowheads="1"/>
          </p:cNvSpPr>
          <p:nvPr/>
        </p:nvSpPr>
        <p:spPr bwMode="auto">
          <a:xfrm>
            <a:off x="912285" y="1111251"/>
            <a:ext cx="2185849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㈡ 空肠和回肠</a:t>
            </a:r>
          </a:p>
        </p:txBody>
      </p:sp>
      <p:sp>
        <p:nvSpPr>
          <p:cNvPr id="28677" name="矩形 4"/>
          <p:cNvSpPr>
            <a:spLocks noChangeArrowheads="1"/>
          </p:cNvSpPr>
          <p:nvPr/>
        </p:nvSpPr>
        <p:spPr bwMode="auto">
          <a:xfrm>
            <a:off x="1295400" y="1686984"/>
            <a:ext cx="1900514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dirty="0">
                <a:solidFill>
                  <a:srgbClr val="000000"/>
                </a:solidFill>
                <a:latin typeface="+mn-ea"/>
              </a:rPr>
              <a:t>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襻状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—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肠襻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graphicFrame>
        <p:nvGraphicFramePr>
          <p:cNvPr id="7" name="Group 33"/>
          <p:cNvGraphicFramePr>
            <a:graphicFrameLocks noGrp="1"/>
          </p:cNvGraphicFramePr>
          <p:nvPr/>
        </p:nvGraphicFramePr>
        <p:xfrm>
          <a:off x="342900" y="2434167"/>
          <a:ext cx="11279718" cy="4120896"/>
        </p:xfrm>
        <a:graphic>
          <a:graphicData uri="http://schemas.openxmlformats.org/drawingml/2006/table">
            <a:tbl>
              <a:tblPr/>
              <a:tblGrid>
                <a:gridCol w="2330451"/>
                <a:gridCol w="4485216"/>
                <a:gridCol w="4464051"/>
              </a:tblGrid>
              <a:tr h="7071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121920" marR="121920" marT="60960" marB="60960" anchor="ctr" horzOverflow="overflow">
                    <a:lnL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空肠</a:t>
                      </a:r>
                    </a:p>
                  </a:txBody>
                  <a:tcPr marL="121920" marR="121920" marT="60960" marB="60960" anchor="ctr" horzOverflow="overflow">
                    <a:lnL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回肠</a:t>
                      </a:r>
                    </a:p>
                  </a:txBody>
                  <a:tcPr marL="121920" marR="121920" marT="60960" marB="60960" anchor="ctr" horzOverflow="overflow">
                    <a:lnL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71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位置</a:t>
                      </a:r>
                    </a:p>
                  </a:txBody>
                  <a:tcPr marL="121920" marR="121920" marT="60960" marB="60960" anchor="ctr" horzOverflow="overflow">
                    <a:lnL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近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2/5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，左上腹</a:t>
                      </a:r>
                    </a:p>
                  </a:txBody>
                  <a:tcPr marL="121920" marR="121920" marT="60960" marB="60960" anchor="ctr" horzOverflow="overflow">
                    <a:lnL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远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3/5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，右下腹</a:t>
                      </a:r>
                    </a:p>
                  </a:txBody>
                  <a:tcPr marL="121920" marR="121920" marT="60960" marB="60960" anchor="ctr" horzOverflow="overflow">
                    <a:lnL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23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形态</a:t>
                      </a:r>
                    </a:p>
                  </a:txBody>
                  <a:tcPr marL="121920" marR="121920" marT="60960" marB="60960" anchor="ctr" horzOverflow="overflow">
                    <a:lnL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粗，壁厚，粘膜环状襞密而高</a:t>
                      </a:r>
                    </a:p>
                  </a:txBody>
                  <a:tcPr marL="121920" marR="121920" marT="60960" marB="60960" anchor="ctr" horzOverflow="overflow">
                    <a:lnL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细，壁薄，粘膜环状襞疏而低</a:t>
                      </a:r>
                    </a:p>
                  </a:txBody>
                  <a:tcPr marL="121920" marR="121920" marT="60960" marB="60960" anchor="ctr" horzOverflow="overflow">
                    <a:lnL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71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外观</a:t>
                      </a:r>
                    </a:p>
                  </a:txBody>
                  <a:tcPr marL="121920" marR="121920" marT="60960" marB="60960" anchor="ctr" horzOverflow="overflow">
                    <a:lnL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血供丰富，粉红色</a:t>
                      </a:r>
                    </a:p>
                  </a:txBody>
                  <a:tcPr marL="121920" marR="121920" marT="60960" marB="60960" anchor="ctr" horzOverflow="overflow">
                    <a:lnL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血供稍差，粉灰色</a:t>
                      </a:r>
                    </a:p>
                  </a:txBody>
                  <a:tcPr marL="121920" marR="121920" marT="60960" marB="60960" anchor="ctr" horzOverflow="overflow">
                    <a:lnL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71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淋巴滤泡</a:t>
                      </a:r>
                    </a:p>
                  </a:txBody>
                  <a:tcPr marL="121920" marR="121920" marT="60960" marB="60960" anchor="ctr" horzOverflow="overflow">
                    <a:lnL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孤立淋巴滤泡</a:t>
                      </a:r>
                    </a:p>
                  </a:txBody>
                  <a:tcPr marL="121920" marR="121920" marT="60960" marB="60960" anchor="ctr" horzOverflow="overflow">
                    <a:lnL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集合淋巴滤泡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121920" marR="121920" marT="60960" marB="60960" anchor="ctr" horzOverflow="overflow">
                    <a:lnL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消化管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9700" name="矩形 3"/>
          <p:cNvSpPr>
            <a:spLocks noChangeArrowheads="1"/>
          </p:cNvSpPr>
          <p:nvPr/>
        </p:nvSpPr>
        <p:spPr bwMode="auto">
          <a:xfrm>
            <a:off x="912285" y="1555751"/>
            <a:ext cx="455508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（三）小肠形态和微细结构特点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9701" name="矩形 4"/>
          <p:cNvSpPr>
            <a:spLocks noChangeArrowheads="1"/>
          </p:cNvSpPr>
          <p:nvPr/>
        </p:nvSpPr>
        <p:spPr bwMode="auto">
          <a:xfrm>
            <a:off x="1871134" y="2131484"/>
            <a:ext cx="7200900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  <a:buClr>
                <a:srgbClr val="FF00FF"/>
              </a:buClr>
            </a:pP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环状襞 ；十二指肠纵襞、十二指肠大乳头</a:t>
            </a:r>
          </a:p>
        </p:txBody>
      </p:sp>
      <p:sp>
        <p:nvSpPr>
          <p:cNvPr id="29702" name="矩形 6"/>
          <p:cNvSpPr>
            <a:spLocks noChangeArrowheads="1"/>
          </p:cNvSpPr>
          <p:nvPr/>
        </p:nvSpPr>
        <p:spPr bwMode="auto">
          <a:xfrm>
            <a:off x="1871134" y="3475567"/>
            <a:ext cx="117275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绒毛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9703" name="矩形 7"/>
          <p:cNvSpPr>
            <a:spLocks noChangeArrowheads="1"/>
          </p:cNvSpPr>
          <p:nvPr/>
        </p:nvSpPr>
        <p:spPr bwMode="auto">
          <a:xfrm>
            <a:off x="3227917" y="2929467"/>
            <a:ext cx="3016204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上皮：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单层柱状上皮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9704" name="矩形 8"/>
          <p:cNvSpPr>
            <a:spLocks noChangeArrowheads="1"/>
          </p:cNvSpPr>
          <p:nvPr/>
        </p:nvSpPr>
        <p:spPr bwMode="auto">
          <a:xfrm>
            <a:off x="6407151" y="2738967"/>
            <a:ext cx="2838449" cy="1046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吸收细胞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杯状细胞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29705" name="矩形 9"/>
          <p:cNvSpPr>
            <a:spLocks noChangeArrowheads="1"/>
          </p:cNvSpPr>
          <p:nvPr/>
        </p:nvSpPr>
        <p:spPr bwMode="auto">
          <a:xfrm>
            <a:off x="3337985" y="3981451"/>
            <a:ext cx="1169545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固有层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9706" name="AutoShape 9"/>
          <p:cNvSpPr>
            <a:spLocks/>
          </p:cNvSpPr>
          <p:nvPr/>
        </p:nvSpPr>
        <p:spPr bwMode="auto">
          <a:xfrm>
            <a:off x="3119967" y="3048000"/>
            <a:ext cx="131233" cy="1282700"/>
          </a:xfrm>
          <a:prstGeom prst="leftBrace">
            <a:avLst>
              <a:gd name="adj1" fmla="val 87500"/>
              <a:gd name="adj2" fmla="val 50000"/>
            </a:avLst>
          </a:prstGeom>
          <a:noFill/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 sz="1600">
              <a:latin typeface="+mn-ea"/>
            </a:endParaRPr>
          </a:p>
        </p:txBody>
      </p:sp>
      <p:sp>
        <p:nvSpPr>
          <p:cNvPr id="29707" name="AutoShape 9"/>
          <p:cNvSpPr>
            <a:spLocks/>
          </p:cNvSpPr>
          <p:nvPr/>
        </p:nvSpPr>
        <p:spPr bwMode="auto">
          <a:xfrm>
            <a:off x="6227233" y="2650067"/>
            <a:ext cx="122767" cy="1162051"/>
          </a:xfrm>
          <a:prstGeom prst="leftBrace">
            <a:avLst>
              <a:gd name="adj1" fmla="val 87482"/>
              <a:gd name="adj2" fmla="val 50000"/>
            </a:avLst>
          </a:prstGeom>
          <a:noFill/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 sz="1600">
              <a:latin typeface="+mn-ea"/>
            </a:endParaRPr>
          </a:p>
        </p:txBody>
      </p:sp>
      <p:sp>
        <p:nvSpPr>
          <p:cNvPr id="29708" name="矩形 12"/>
          <p:cNvSpPr>
            <a:spLocks noChangeArrowheads="1"/>
          </p:cNvSpPr>
          <p:nvPr/>
        </p:nvSpPr>
        <p:spPr bwMode="auto">
          <a:xfrm>
            <a:off x="1879600" y="4627033"/>
            <a:ext cx="117275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3.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肠腺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9709" name="矩形 13"/>
          <p:cNvSpPr>
            <a:spLocks noChangeArrowheads="1"/>
          </p:cNvSpPr>
          <p:nvPr/>
        </p:nvSpPr>
        <p:spPr bwMode="auto">
          <a:xfrm>
            <a:off x="1879600" y="5395384"/>
            <a:ext cx="1788304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4.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淋巴组织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消化管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85900"/>
            <a:ext cx="12192000" cy="3975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22474" y="2006600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2474" y="2787477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22474" y="3565565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22474" y="4352505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0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MH_Entry_3">
            <a:hlinkClick r:id="rId6" action="ppaction://hlinksldjump"/>
          </p:cNvPr>
          <p:cNvSpPr/>
          <p:nvPr>
            <p:custDataLst>
              <p:tags r:id="rId1"/>
            </p:custDataLst>
          </p:nvPr>
        </p:nvSpPr>
        <p:spPr>
          <a:xfrm>
            <a:off x="6265842" y="3650100"/>
            <a:ext cx="3679333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宋体" pitchFamily="2" charset="-122"/>
                <a:cs typeface="Times New Roman" pitchFamily="18" charset="0"/>
              </a:rPr>
              <a:t>消化腺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9" name="PA_MH_Entry_4">
            <a:hlinkClick r:id="rId7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6265842" y="4405911"/>
            <a:ext cx="4745944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宋体" pitchFamily="2" charset="-122"/>
                <a:cs typeface="Times New Roman" pitchFamily="18" charset="0"/>
              </a:rPr>
              <a:t>腹膜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0" name="PA_MH_Entry_1">
            <a:hlinkClick r:id="rId8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6265841" y="2061000"/>
            <a:ext cx="3691207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宋体" pitchFamily="2" charset="-122"/>
                <a:cs typeface="Times New Roman" pitchFamily="18" charset="0"/>
              </a:rPr>
              <a:t>概述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1" name="PA_MH_Entry_2">
            <a:hlinkClick r:id="rId9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6265841" y="2840883"/>
            <a:ext cx="4743095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宋体" pitchFamily="2" charset="-122"/>
                <a:cs typeface="Times New Roman" pitchFamily="18" charset="0"/>
              </a:rPr>
              <a:t>消化管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2" name="TextBox 117"/>
          <p:cNvSpPr txBox="1"/>
          <p:nvPr/>
        </p:nvSpPr>
        <p:spPr>
          <a:xfrm>
            <a:off x="1649864" y="3572807"/>
            <a:ext cx="250007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Contents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1541130" y="2560364"/>
            <a:ext cx="2500077" cy="110680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6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目 录</a:t>
            </a:r>
            <a:endParaRPr lang="zh-CN" altLang="en-US" sz="6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93725" y="20066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15" name="矩形 14"/>
          <p:cNvSpPr/>
          <p:nvPr/>
        </p:nvSpPr>
        <p:spPr>
          <a:xfrm>
            <a:off x="4693725" y="27879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16" name="矩形 15"/>
          <p:cNvSpPr/>
          <p:nvPr/>
        </p:nvSpPr>
        <p:spPr>
          <a:xfrm>
            <a:off x="4693725" y="35692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17" name="矩形 16"/>
          <p:cNvSpPr/>
          <p:nvPr/>
        </p:nvSpPr>
        <p:spPr>
          <a:xfrm>
            <a:off x="4693725" y="4351111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18" name="矩形 17"/>
          <p:cNvSpPr/>
          <p:nvPr/>
        </p:nvSpPr>
        <p:spPr>
          <a:xfrm flipH="1">
            <a:off x="11773038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0724" name="矩形 3"/>
          <p:cNvSpPr>
            <a:spLocks noChangeArrowheads="1"/>
          </p:cNvSpPr>
          <p:nvPr/>
        </p:nvSpPr>
        <p:spPr bwMode="auto">
          <a:xfrm>
            <a:off x="814917" y="1390651"/>
            <a:ext cx="1477321" cy="609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Tahoma" pitchFamily="34" charset="0"/>
              </a:rPr>
              <a:t>六、大肠</a:t>
            </a:r>
          </a:p>
        </p:txBody>
      </p:sp>
      <p:sp>
        <p:nvSpPr>
          <p:cNvPr id="30725" name="矩形 4"/>
          <p:cNvSpPr>
            <a:spLocks noChangeArrowheads="1"/>
          </p:cNvSpPr>
          <p:nvPr/>
        </p:nvSpPr>
        <p:spPr bwMode="auto">
          <a:xfrm>
            <a:off x="1583267" y="1966384"/>
            <a:ext cx="7753351" cy="611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宋体" pitchFamily="2" charset="-122"/>
              </a:rPr>
              <a:t>分为：盲肠、阑尾、结肠、直肠、肛管五部分。</a:t>
            </a:r>
            <a:endParaRPr lang="zh-CN" altLang="en-US" sz="2400" b="1" dirty="0"/>
          </a:p>
        </p:txBody>
      </p:sp>
      <p:pic>
        <p:nvPicPr>
          <p:cNvPr id="30726" name="Picture 12" descr="M7144100"/>
          <p:cNvPicPr>
            <a:picLocks noChangeAspect="1" noChangeArrowheads="1"/>
          </p:cNvPicPr>
          <p:nvPr/>
        </p:nvPicPr>
        <p:blipFill>
          <a:blip r:embed="rId2" cstate="print"/>
          <a:srcRect l="17734" t="22868" r="49193" b="17365"/>
          <a:stretch>
            <a:fillRect/>
          </a:stretch>
        </p:blipFill>
        <p:spPr bwMode="auto">
          <a:xfrm>
            <a:off x="8976785" y="1123951"/>
            <a:ext cx="2984500" cy="362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矩形 6"/>
          <p:cNvSpPr>
            <a:spLocks noChangeArrowheads="1"/>
          </p:cNvSpPr>
          <p:nvPr/>
        </p:nvSpPr>
        <p:spPr bwMode="auto">
          <a:xfrm>
            <a:off x="1583267" y="2637367"/>
            <a:ext cx="6096000" cy="2269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宋体" pitchFamily="2" charset="-122"/>
              </a:rPr>
              <a:t>三个形态特征：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宋体" pitchFamily="2" charset="-122"/>
              </a:rPr>
              <a:t>结肠带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宋体" pitchFamily="2" charset="-122"/>
              </a:rPr>
              <a:t>结肠袋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宋体" pitchFamily="2" charset="-122"/>
              </a:rPr>
              <a:t>肠脂垂</a:t>
            </a:r>
            <a:endParaRPr lang="zh-CN" altLang="en-US" sz="1600" b="1" dirty="0">
              <a:latin typeface="宋体" pitchFamily="2" charset="-122"/>
            </a:endParaRPr>
          </a:p>
        </p:txBody>
      </p:sp>
      <p:pic>
        <p:nvPicPr>
          <p:cNvPr id="30728" name="Picture 7" descr="17"/>
          <p:cNvPicPr>
            <a:picLocks noChangeAspect="1" noChangeArrowheads="1"/>
          </p:cNvPicPr>
          <p:nvPr/>
        </p:nvPicPr>
        <p:blipFill>
          <a:blip r:embed="rId3" cstate="print"/>
          <a:srcRect t="66710" r="13522"/>
          <a:stretch>
            <a:fillRect/>
          </a:stretch>
        </p:blipFill>
        <p:spPr bwMode="auto">
          <a:xfrm>
            <a:off x="3790951" y="3141134"/>
            <a:ext cx="4732867" cy="2332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消化管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03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80336" y="3448844"/>
            <a:ext cx="203132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消化腺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ChangeArrowheads="1"/>
          </p:cNvSpPr>
          <p:nvPr/>
        </p:nvSpPr>
        <p:spPr bwMode="auto">
          <a:xfrm>
            <a:off x="814917" y="6455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1748" name="矩形 7"/>
          <p:cNvSpPr>
            <a:spLocks noChangeArrowheads="1"/>
          </p:cNvSpPr>
          <p:nvPr/>
        </p:nvSpPr>
        <p:spPr bwMode="auto">
          <a:xfrm>
            <a:off x="912284" y="1314451"/>
            <a:ext cx="4401199" cy="67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700" b="1" dirty="0">
                <a:latin typeface="+mn-ea"/>
              </a:rPr>
              <a:t>一、肝：人体最大的消化腺</a:t>
            </a:r>
          </a:p>
        </p:txBody>
      </p:sp>
      <p:sp>
        <p:nvSpPr>
          <p:cNvPr id="31749" name="矩形 8"/>
          <p:cNvSpPr>
            <a:spLocks noChangeArrowheads="1"/>
          </p:cNvSpPr>
          <p:nvPr/>
        </p:nvSpPr>
        <p:spPr bwMode="auto">
          <a:xfrm>
            <a:off x="912284" y="1890184"/>
            <a:ext cx="3708702" cy="67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700" b="1" dirty="0">
                <a:latin typeface="+mn-ea"/>
              </a:rPr>
              <a:t>（一）肝的形态和位置</a:t>
            </a:r>
          </a:p>
        </p:txBody>
      </p:sp>
      <p:sp>
        <p:nvSpPr>
          <p:cNvPr id="31750" name="矩形 9"/>
          <p:cNvSpPr>
            <a:spLocks noChangeArrowheads="1"/>
          </p:cNvSpPr>
          <p:nvPr/>
        </p:nvSpPr>
        <p:spPr bwMode="auto">
          <a:xfrm>
            <a:off x="1968500" y="2465918"/>
            <a:ext cx="3467100" cy="2542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700" b="1" dirty="0">
                <a:latin typeface="+mn-ea"/>
              </a:rPr>
              <a:t>可分为：</a:t>
            </a:r>
          </a:p>
          <a:p>
            <a:pPr>
              <a:lnSpc>
                <a:spcPct val="150000"/>
              </a:lnSpc>
            </a:pPr>
            <a:r>
              <a:rPr kumimoji="1" lang="zh-CN" altLang="en-US" sz="2700" b="1" dirty="0">
                <a:latin typeface="+mn-ea"/>
              </a:rPr>
              <a:t>      前后</a:t>
            </a:r>
            <a:r>
              <a:rPr kumimoji="1" lang="en-US" altLang="zh-CN" sz="2700" b="1" dirty="0">
                <a:latin typeface="+mn-ea"/>
              </a:rPr>
              <a:t>2</a:t>
            </a:r>
            <a:r>
              <a:rPr kumimoji="1" lang="zh-CN" altLang="en-US" sz="2700" b="1" dirty="0">
                <a:latin typeface="+mn-ea"/>
              </a:rPr>
              <a:t>缘</a:t>
            </a:r>
          </a:p>
          <a:p>
            <a:pPr>
              <a:lnSpc>
                <a:spcPct val="150000"/>
              </a:lnSpc>
            </a:pPr>
            <a:r>
              <a:rPr kumimoji="1" lang="zh-CN" altLang="en-US" sz="2700" b="1" dirty="0">
                <a:latin typeface="+mn-ea"/>
              </a:rPr>
              <a:t>      上下</a:t>
            </a:r>
            <a:r>
              <a:rPr kumimoji="1" lang="en-US" altLang="zh-CN" sz="2700" b="1" dirty="0">
                <a:latin typeface="+mn-ea"/>
              </a:rPr>
              <a:t>2</a:t>
            </a:r>
            <a:r>
              <a:rPr kumimoji="1" lang="zh-CN" altLang="en-US" sz="2700" b="1" dirty="0">
                <a:latin typeface="+mn-ea"/>
              </a:rPr>
              <a:t>面</a:t>
            </a:r>
          </a:p>
          <a:p>
            <a:pPr>
              <a:lnSpc>
                <a:spcPct val="150000"/>
              </a:lnSpc>
            </a:pPr>
            <a:r>
              <a:rPr kumimoji="1" lang="zh-CN" altLang="en-US" sz="2700" b="1" dirty="0">
                <a:latin typeface="+mn-ea"/>
              </a:rPr>
              <a:t>      左右</a:t>
            </a:r>
            <a:r>
              <a:rPr kumimoji="1" lang="en-US" altLang="zh-CN" sz="2700" b="1" dirty="0">
                <a:latin typeface="+mn-ea"/>
              </a:rPr>
              <a:t>2</a:t>
            </a:r>
            <a:r>
              <a:rPr kumimoji="1" lang="zh-CN" altLang="en-US" sz="2700" b="1" dirty="0">
                <a:latin typeface="+mn-ea"/>
              </a:rPr>
              <a:t>叶</a:t>
            </a:r>
          </a:p>
        </p:txBody>
      </p:sp>
      <p:pic>
        <p:nvPicPr>
          <p:cNvPr id="31751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2467" y="1003300"/>
            <a:ext cx="3661833" cy="292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7"/>
          <p:cNvPicPr>
            <a:picLocks noChangeAspect="1" noChangeArrowheads="1"/>
          </p:cNvPicPr>
          <p:nvPr/>
        </p:nvPicPr>
        <p:blipFill>
          <a:blip r:embed="rId3" cstate="print"/>
          <a:srcRect b="13733"/>
          <a:stretch>
            <a:fillRect/>
          </a:stretch>
        </p:blipFill>
        <p:spPr bwMode="auto">
          <a:xfrm>
            <a:off x="6383867" y="4004733"/>
            <a:ext cx="4133006" cy="285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消化腺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814917" y="6455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2772" name="矩形 3"/>
          <p:cNvSpPr>
            <a:spLocks noChangeArrowheads="1"/>
          </p:cNvSpPr>
          <p:nvPr/>
        </p:nvSpPr>
        <p:spPr bwMode="auto">
          <a:xfrm>
            <a:off x="912285" y="1028700"/>
            <a:ext cx="11135783" cy="116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肝的位置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   大部分位于右季肋区和腹上区，小部分位于左季肋区。</a:t>
            </a:r>
          </a:p>
        </p:txBody>
      </p:sp>
      <p:sp>
        <p:nvSpPr>
          <p:cNvPr id="32773" name="矩形 4"/>
          <p:cNvSpPr>
            <a:spLocks noChangeArrowheads="1"/>
          </p:cNvSpPr>
          <p:nvPr/>
        </p:nvSpPr>
        <p:spPr bwMode="auto">
          <a:xfrm>
            <a:off x="912284" y="2180167"/>
            <a:ext cx="6096000" cy="116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上界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下界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pic>
        <p:nvPicPr>
          <p:cNvPr id="6" name="Picture 11" descr="t019a4270f9f28ca59a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4533" y="2084918"/>
            <a:ext cx="3843867" cy="4119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消化腺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ChangeArrowheads="1"/>
          </p:cNvSpPr>
          <p:nvPr/>
        </p:nvSpPr>
        <p:spPr bwMode="auto">
          <a:xfrm>
            <a:off x="814917" y="6455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3796" name="矩形 3"/>
          <p:cNvSpPr>
            <a:spLocks noChangeArrowheads="1"/>
          </p:cNvSpPr>
          <p:nvPr/>
        </p:nvSpPr>
        <p:spPr bwMode="auto">
          <a:xfrm>
            <a:off x="982157" y="1136651"/>
            <a:ext cx="3016204" cy="60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（二）肝的微细结构</a:t>
            </a:r>
          </a:p>
        </p:txBody>
      </p:sp>
      <p:sp>
        <p:nvSpPr>
          <p:cNvPr id="33797" name="矩形 4"/>
          <p:cNvSpPr>
            <a:spLocks noChangeArrowheads="1"/>
          </p:cNvSpPr>
          <p:nvPr/>
        </p:nvSpPr>
        <p:spPr bwMode="auto">
          <a:xfrm>
            <a:off x="1788585" y="1712384"/>
            <a:ext cx="2092875" cy="60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（一）肝小叶</a:t>
            </a:r>
          </a:p>
        </p:txBody>
      </p:sp>
      <p:sp>
        <p:nvSpPr>
          <p:cNvPr id="33798" name="矩形 5"/>
          <p:cNvSpPr>
            <a:spLocks noChangeArrowheads="1"/>
          </p:cNvSpPr>
          <p:nvPr/>
        </p:nvSpPr>
        <p:spPr bwMode="auto">
          <a:xfrm>
            <a:off x="2747434" y="2192867"/>
            <a:ext cx="3939534" cy="60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是肝的基本结构和功能单位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2425700" y="3022600"/>
            <a:ext cx="5842948" cy="3596218"/>
            <a:chOff x="340" y="1298"/>
            <a:chExt cx="4381" cy="2736"/>
          </a:xfrm>
        </p:grpSpPr>
        <p:pic>
          <p:nvPicPr>
            <p:cNvPr id="33800" name="Picture 4" descr="肝细胞光镜模式图3 副本"/>
            <p:cNvPicPr>
              <a:picLocks noChangeAspect="1" noChangeArrowheads="1"/>
            </p:cNvPicPr>
            <p:nvPr/>
          </p:nvPicPr>
          <p:blipFill>
            <a:blip r:embed="rId2" cstate="print">
              <a:lum contrast="18000"/>
            </a:blip>
            <a:srcRect/>
            <a:stretch>
              <a:fillRect/>
            </a:stretch>
          </p:blipFill>
          <p:spPr bwMode="auto">
            <a:xfrm>
              <a:off x="340" y="1298"/>
              <a:ext cx="2600" cy="2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801" name="Text Box 6"/>
            <p:cNvSpPr txBox="1">
              <a:spLocks noChangeArrowheads="1"/>
            </p:cNvSpPr>
            <p:nvPr/>
          </p:nvSpPr>
          <p:spPr bwMode="auto">
            <a:xfrm>
              <a:off x="3198" y="1706"/>
              <a:ext cx="1523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400" dirty="0">
                  <a:latin typeface="+mn-ea"/>
                </a:rPr>
                <a:t>肝板（肝索）</a:t>
              </a:r>
            </a:p>
          </p:txBody>
        </p:sp>
        <p:sp>
          <p:nvSpPr>
            <p:cNvPr id="33802" name="Text Box 7"/>
            <p:cNvSpPr txBox="1">
              <a:spLocks noChangeArrowheads="1"/>
            </p:cNvSpPr>
            <p:nvPr/>
          </p:nvSpPr>
          <p:spPr bwMode="auto">
            <a:xfrm>
              <a:off x="3243" y="2115"/>
              <a:ext cx="831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400" dirty="0">
                  <a:latin typeface="+mn-ea"/>
                </a:rPr>
                <a:t>肝血窦</a:t>
              </a:r>
            </a:p>
          </p:txBody>
        </p:sp>
        <p:sp>
          <p:nvSpPr>
            <p:cNvPr id="33803" name="Text Box 8"/>
            <p:cNvSpPr txBox="1">
              <a:spLocks noChangeArrowheads="1"/>
            </p:cNvSpPr>
            <p:nvPr/>
          </p:nvSpPr>
          <p:spPr bwMode="auto">
            <a:xfrm>
              <a:off x="3152" y="2523"/>
              <a:ext cx="1361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zh-CN" altLang="en-US" sz="2400" dirty="0">
                  <a:latin typeface="+mn-ea"/>
                </a:rPr>
                <a:t>中央静脉</a:t>
              </a:r>
            </a:p>
          </p:txBody>
        </p:sp>
        <p:sp>
          <p:nvSpPr>
            <p:cNvPr id="33804" name="Text Box 9"/>
            <p:cNvSpPr txBox="1">
              <a:spLocks noChangeArrowheads="1"/>
            </p:cNvSpPr>
            <p:nvPr/>
          </p:nvSpPr>
          <p:spPr bwMode="auto">
            <a:xfrm>
              <a:off x="3168" y="2862"/>
              <a:ext cx="831" cy="3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400" dirty="0">
                  <a:latin typeface="+mn-ea"/>
                </a:rPr>
                <a:t>胆小管</a:t>
              </a:r>
            </a:p>
          </p:txBody>
        </p:sp>
        <p:sp>
          <p:nvSpPr>
            <p:cNvPr id="33805" name="Line 10"/>
            <p:cNvSpPr>
              <a:spLocks noChangeShapeType="1"/>
            </p:cNvSpPr>
            <p:nvPr/>
          </p:nvSpPr>
          <p:spPr bwMode="auto">
            <a:xfrm flipH="1">
              <a:off x="2784" y="1920"/>
              <a:ext cx="38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806" name="Line 11"/>
            <p:cNvSpPr>
              <a:spLocks noChangeShapeType="1"/>
            </p:cNvSpPr>
            <p:nvPr/>
          </p:nvSpPr>
          <p:spPr bwMode="auto">
            <a:xfrm flipH="1">
              <a:off x="2592" y="2304"/>
              <a:ext cx="62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807" name="Line 12"/>
            <p:cNvSpPr>
              <a:spLocks noChangeShapeType="1"/>
            </p:cNvSpPr>
            <p:nvPr/>
          </p:nvSpPr>
          <p:spPr bwMode="auto">
            <a:xfrm flipH="1">
              <a:off x="2832" y="2688"/>
              <a:ext cx="2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3808" name="Line 13"/>
            <p:cNvSpPr>
              <a:spLocks noChangeShapeType="1"/>
            </p:cNvSpPr>
            <p:nvPr/>
          </p:nvSpPr>
          <p:spPr bwMode="auto">
            <a:xfrm flipH="1" flipV="1">
              <a:off x="816" y="2400"/>
              <a:ext cx="2400" cy="6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17" name="标题 1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消化腺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ChangeArrowheads="1"/>
          </p:cNvSpPr>
          <p:nvPr/>
        </p:nvSpPr>
        <p:spPr bwMode="auto">
          <a:xfrm>
            <a:off x="814917" y="6455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4820" name="矩形 3"/>
          <p:cNvSpPr>
            <a:spLocks noChangeArrowheads="1"/>
          </p:cNvSpPr>
          <p:nvPr/>
        </p:nvSpPr>
        <p:spPr bwMode="auto">
          <a:xfrm>
            <a:off x="814918" y="2038351"/>
            <a:ext cx="1974252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）肝细胞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4821" name="矩形 4"/>
          <p:cNvSpPr>
            <a:spLocks noChangeArrowheads="1"/>
          </p:cNvSpPr>
          <p:nvPr/>
        </p:nvSpPr>
        <p:spPr bwMode="auto">
          <a:xfrm>
            <a:off x="2885017" y="924984"/>
            <a:ext cx="6096000" cy="282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线粒体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粗面内质网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滑面内质网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溶酶体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高尔基复合体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4822" name="矩形 5"/>
          <p:cNvSpPr>
            <a:spLocks noChangeArrowheads="1"/>
          </p:cNvSpPr>
          <p:nvPr/>
        </p:nvSpPr>
        <p:spPr bwMode="auto">
          <a:xfrm>
            <a:off x="912285" y="3909484"/>
            <a:ext cx="1974252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）肝血窦</a:t>
            </a:r>
          </a:p>
        </p:txBody>
      </p:sp>
      <p:sp>
        <p:nvSpPr>
          <p:cNvPr id="34823" name="矩形 6"/>
          <p:cNvSpPr>
            <a:spLocks noChangeArrowheads="1"/>
          </p:cNvSpPr>
          <p:nvPr/>
        </p:nvSpPr>
        <p:spPr bwMode="auto">
          <a:xfrm>
            <a:off x="1775884" y="4485217"/>
            <a:ext cx="1785098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肝巨噬细胞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34824" name="Picture 12" descr="t01886c1d6ab71d5c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73234" y="1143001"/>
            <a:ext cx="5712884" cy="4510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5" name="矩形 8"/>
          <p:cNvSpPr>
            <a:spLocks noChangeArrowheads="1"/>
          </p:cNvSpPr>
          <p:nvPr/>
        </p:nvSpPr>
        <p:spPr bwMode="auto">
          <a:xfrm>
            <a:off x="912285" y="5156200"/>
            <a:ext cx="1974252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3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）窦周隙</a:t>
            </a:r>
            <a:endParaRPr kumimoji="1" lang="en-US" altLang="zh-CN" sz="20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4826" name="矩形 9"/>
          <p:cNvSpPr>
            <a:spLocks noChangeArrowheads="1"/>
          </p:cNvSpPr>
          <p:nvPr/>
        </p:nvSpPr>
        <p:spPr bwMode="auto">
          <a:xfrm>
            <a:off x="912284" y="5734051"/>
            <a:ext cx="1974252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4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）胆小管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消化腺</a:t>
            </a:r>
            <a:endParaRPr lang="zh-CN" altLang="en-US" dirty="0"/>
          </a:p>
        </p:txBody>
      </p:sp>
      <p:sp>
        <p:nvSpPr>
          <p:cNvPr id="12" name="AutoShape 9"/>
          <p:cNvSpPr>
            <a:spLocks/>
          </p:cNvSpPr>
          <p:nvPr/>
        </p:nvSpPr>
        <p:spPr bwMode="auto">
          <a:xfrm>
            <a:off x="2789767" y="1244600"/>
            <a:ext cx="156633" cy="2362200"/>
          </a:xfrm>
          <a:prstGeom prst="leftBrace">
            <a:avLst>
              <a:gd name="adj1" fmla="val 87500"/>
              <a:gd name="adj2" fmla="val 50000"/>
            </a:avLst>
          </a:prstGeom>
          <a:noFill/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/>
          <a:p>
            <a:endParaRPr lang="zh-CN" altLang="en-US" sz="1600"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ChangeArrowheads="1"/>
          </p:cNvSpPr>
          <p:nvPr/>
        </p:nvSpPr>
        <p:spPr bwMode="auto">
          <a:xfrm>
            <a:off x="814917" y="6455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5844" name="矩形 3"/>
          <p:cNvSpPr>
            <a:spLocks noChangeArrowheads="1"/>
          </p:cNvSpPr>
          <p:nvPr/>
        </p:nvSpPr>
        <p:spPr bwMode="auto">
          <a:xfrm>
            <a:off x="814918" y="1174751"/>
            <a:ext cx="2323707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（二）门管区</a:t>
            </a:r>
          </a:p>
        </p:txBody>
      </p:sp>
      <p:sp>
        <p:nvSpPr>
          <p:cNvPr id="35845" name="矩形 5"/>
          <p:cNvSpPr>
            <a:spLocks noChangeArrowheads="1"/>
          </p:cNvSpPr>
          <p:nvPr/>
        </p:nvSpPr>
        <p:spPr bwMode="auto">
          <a:xfrm>
            <a:off x="1775884" y="1902884"/>
            <a:ext cx="5478417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小叶间胆管、小叶间动脉和小叶间静脉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1775885" y="2573867"/>
            <a:ext cx="9696449" cy="4032251"/>
            <a:chOff x="144" y="802"/>
            <a:chExt cx="6326" cy="3648"/>
          </a:xfrm>
        </p:grpSpPr>
        <p:pic>
          <p:nvPicPr>
            <p:cNvPr id="35847" name="Picture 2" descr="e15102h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4" y="802"/>
              <a:ext cx="4608" cy="3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48" name="Text Box 4"/>
            <p:cNvSpPr txBox="1">
              <a:spLocks noChangeArrowheads="1"/>
            </p:cNvSpPr>
            <p:nvPr/>
          </p:nvSpPr>
          <p:spPr bwMode="auto">
            <a:xfrm>
              <a:off x="4710" y="802"/>
              <a:ext cx="1760" cy="4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zh-CN" altLang="en-US" sz="2400" b="1" dirty="0">
                  <a:solidFill>
                    <a:srgbClr val="000000"/>
                  </a:solidFill>
                  <a:latin typeface="宋体" pitchFamily="2" charset="-122"/>
                </a:rPr>
                <a:t>肝小叶</a:t>
              </a:r>
              <a:endParaRPr kumimoji="1" lang="en-US" altLang="zh-CN" sz="2400" b="1" dirty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  <p:sp>
          <p:nvSpPr>
            <p:cNvPr id="35849" name="Text Box 5"/>
            <p:cNvSpPr txBox="1">
              <a:spLocks noChangeArrowheads="1"/>
            </p:cNvSpPr>
            <p:nvPr/>
          </p:nvSpPr>
          <p:spPr bwMode="auto">
            <a:xfrm>
              <a:off x="4703" y="1872"/>
              <a:ext cx="1046" cy="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zh-CN" altLang="en-US" sz="2400" b="1" dirty="0">
                  <a:solidFill>
                    <a:srgbClr val="000000"/>
                  </a:solidFill>
                  <a:latin typeface="宋体" pitchFamily="2" charset="-122"/>
                </a:rPr>
                <a:t>小叶间</a:t>
              </a:r>
            </a:p>
            <a:p>
              <a:r>
                <a:rPr kumimoji="1" lang="zh-CN" altLang="en-US" sz="2400" b="1" dirty="0">
                  <a:solidFill>
                    <a:srgbClr val="000000"/>
                  </a:solidFill>
                  <a:latin typeface="宋体" pitchFamily="2" charset="-122"/>
                </a:rPr>
                <a:t>结缔组织</a:t>
              </a:r>
              <a:endParaRPr kumimoji="1" lang="zh-CN" altLang="en-US" sz="2800" b="1" dirty="0">
                <a:solidFill>
                  <a:srgbClr val="000000"/>
                </a:solidFill>
                <a:latin typeface="宋体" pitchFamily="2" charset="-122"/>
              </a:endParaRPr>
            </a:p>
          </p:txBody>
        </p:sp>
        <p:sp>
          <p:nvSpPr>
            <p:cNvPr id="35850" name="Text Box 6"/>
            <p:cNvSpPr txBox="1">
              <a:spLocks noChangeArrowheads="1"/>
            </p:cNvSpPr>
            <p:nvPr/>
          </p:nvSpPr>
          <p:spPr bwMode="auto">
            <a:xfrm>
              <a:off x="4698" y="3493"/>
              <a:ext cx="1179" cy="4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zh-CN" altLang="en-US" sz="2400" b="1" dirty="0">
                  <a:solidFill>
                    <a:srgbClr val="000000"/>
                  </a:solidFill>
                  <a:latin typeface="宋体" pitchFamily="2" charset="-122"/>
                </a:rPr>
                <a:t>中央静脉</a:t>
              </a:r>
            </a:p>
          </p:txBody>
        </p:sp>
        <p:sp>
          <p:nvSpPr>
            <p:cNvPr id="35851" name="Text Box 7"/>
            <p:cNvSpPr txBox="1">
              <a:spLocks noChangeArrowheads="1"/>
            </p:cNvSpPr>
            <p:nvPr/>
          </p:nvSpPr>
          <p:spPr bwMode="auto">
            <a:xfrm>
              <a:off x="4752" y="3938"/>
              <a:ext cx="723" cy="4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400" b="1" dirty="0">
                  <a:solidFill>
                    <a:srgbClr val="000000"/>
                  </a:solidFill>
                  <a:latin typeface="宋体" pitchFamily="2" charset="-122"/>
                </a:rPr>
                <a:t>门管区</a:t>
              </a:r>
            </a:p>
          </p:txBody>
        </p:sp>
      </p:grpSp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消化腺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ChangeArrowheads="1"/>
          </p:cNvSpPr>
          <p:nvPr/>
        </p:nvSpPr>
        <p:spPr bwMode="auto">
          <a:xfrm>
            <a:off x="814917" y="6455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6868" name="矩形 3"/>
          <p:cNvSpPr>
            <a:spLocks noChangeArrowheads="1"/>
          </p:cNvSpPr>
          <p:nvPr/>
        </p:nvSpPr>
        <p:spPr bwMode="auto">
          <a:xfrm>
            <a:off x="776818" y="1136651"/>
            <a:ext cx="2323707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肝内血液循环</a:t>
            </a:r>
          </a:p>
        </p:txBody>
      </p:sp>
      <p:sp>
        <p:nvSpPr>
          <p:cNvPr id="36869" name="矩形 4"/>
          <p:cNvSpPr>
            <a:spLocks noChangeArrowheads="1"/>
          </p:cNvSpPr>
          <p:nvPr/>
        </p:nvSpPr>
        <p:spPr bwMode="auto">
          <a:xfrm>
            <a:off x="2719917" y="1816100"/>
            <a:ext cx="6096000" cy="116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肝门静脉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肝固有动脉</a:t>
            </a:r>
          </a:p>
        </p:txBody>
      </p:sp>
      <p:sp>
        <p:nvSpPr>
          <p:cNvPr id="36870" name="矩形 5"/>
          <p:cNvSpPr>
            <a:spLocks noChangeArrowheads="1"/>
          </p:cNvSpPr>
          <p:nvPr/>
        </p:nvSpPr>
        <p:spPr bwMode="auto">
          <a:xfrm>
            <a:off x="827617" y="2127251"/>
            <a:ext cx="1631210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两套血管</a:t>
            </a:r>
          </a:p>
        </p:txBody>
      </p:sp>
      <p:pic>
        <p:nvPicPr>
          <p:cNvPr id="36872" name="Picture 4" descr="C:\Documents and Settings\Administrator\My Documents\Tencent Files\1691557894\Image\C2C\ML`K16TZ)4`K3BM@{}}VI%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917" y="2948517"/>
            <a:ext cx="8509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消化腺</a:t>
            </a:r>
            <a:endParaRPr lang="zh-CN" altLang="en-US" dirty="0"/>
          </a:p>
        </p:txBody>
      </p:sp>
      <p:sp>
        <p:nvSpPr>
          <p:cNvPr id="10" name="AutoShape 4"/>
          <p:cNvSpPr>
            <a:spLocks/>
          </p:cNvSpPr>
          <p:nvPr/>
        </p:nvSpPr>
        <p:spPr bwMode="auto">
          <a:xfrm>
            <a:off x="2512485" y="2082800"/>
            <a:ext cx="97367" cy="679451"/>
          </a:xfrm>
          <a:prstGeom prst="leftBrace">
            <a:avLst>
              <a:gd name="adj1" fmla="val 45585"/>
              <a:gd name="adj2" fmla="val 50000"/>
            </a:avLst>
          </a:prstGeom>
          <a:noFill/>
          <a:ln w="38100">
            <a:solidFill>
              <a:schemeClr val="accent1"/>
            </a:solidFill>
            <a:round/>
            <a:headEnd type="none" w="sm" len="sm"/>
            <a:tailEnd type="none" w="sm" len="sm"/>
          </a:ln>
        </p:spPr>
        <p:txBody>
          <a:bodyPr wrap="none" lIns="121917" tIns="60958" rIns="121917" bIns="60958" anchor="ctr"/>
          <a:lstStyle/>
          <a:p>
            <a:endParaRPr lang="zh-CN" altLang="en-US" sz="27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ChangeArrowheads="1"/>
          </p:cNvSpPr>
          <p:nvPr/>
        </p:nvSpPr>
        <p:spPr bwMode="auto">
          <a:xfrm>
            <a:off x="814917" y="6455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7892" name="矩形 3"/>
          <p:cNvSpPr>
            <a:spLocks noChangeArrowheads="1"/>
          </p:cNvSpPr>
          <p:nvPr/>
        </p:nvSpPr>
        <p:spPr bwMode="auto">
          <a:xfrm>
            <a:off x="802217" y="1200152"/>
            <a:ext cx="6096000" cy="954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（三）肝外胆道</a:t>
            </a:r>
            <a:br>
              <a:rPr lang="zh-CN" altLang="en-US" sz="2700" b="1" dirty="0">
                <a:solidFill>
                  <a:srgbClr val="000000"/>
                </a:solidFill>
                <a:latin typeface="宋体" pitchFamily="2" charset="-122"/>
              </a:rPr>
            </a:b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7893" name="矩形 4"/>
          <p:cNvSpPr>
            <a:spLocks noChangeArrowheads="1"/>
          </p:cNvSpPr>
          <p:nvPr/>
        </p:nvSpPr>
        <p:spPr bwMode="auto">
          <a:xfrm>
            <a:off x="3600451" y="933452"/>
            <a:ext cx="2076449" cy="116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胆囊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输胆管道</a:t>
            </a:r>
          </a:p>
        </p:txBody>
      </p:sp>
      <p:sp>
        <p:nvSpPr>
          <p:cNvPr id="37894" name="AutoShape 4"/>
          <p:cNvSpPr>
            <a:spLocks/>
          </p:cNvSpPr>
          <p:nvPr/>
        </p:nvSpPr>
        <p:spPr bwMode="auto">
          <a:xfrm>
            <a:off x="3477685" y="1206500"/>
            <a:ext cx="97367" cy="679451"/>
          </a:xfrm>
          <a:prstGeom prst="leftBrace">
            <a:avLst>
              <a:gd name="adj1" fmla="val 45585"/>
              <a:gd name="adj2" fmla="val 50000"/>
            </a:avLst>
          </a:prstGeom>
          <a:noFill/>
          <a:ln w="38100">
            <a:solidFill>
              <a:schemeClr val="accent1"/>
            </a:solidFill>
            <a:round/>
            <a:headEnd type="none" w="sm" len="sm"/>
            <a:tailEnd type="none" w="sm" len="sm"/>
          </a:ln>
        </p:spPr>
        <p:txBody>
          <a:bodyPr wrap="none" lIns="121917" tIns="60958" rIns="121917" bIns="60958" anchor="ctr"/>
          <a:lstStyle/>
          <a:p>
            <a:endParaRPr lang="zh-CN" altLang="en-US" sz="2700" dirty="0"/>
          </a:p>
        </p:txBody>
      </p:sp>
      <p:pic>
        <p:nvPicPr>
          <p:cNvPr id="37895" name="Picture 11" descr="52_110701174243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3285" y="2429933"/>
            <a:ext cx="2940049" cy="4428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6" name="矩形 7"/>
          <p:cNvSpPr>
            <a:spLocks noChangeArrowheads="1"/>
          </p:cNvSpPr>
          <p:nvPr/>
        </p:nvSpPr>
        <p:spPr bwMode="auto">
          <a:xfrm>
            <a:off x="7440084" y="5924551"/>
            <a:ext cx="1631210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胆囊三角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pic>
        <p:nvPicPr>
          <p:cNvPr id="37897" name="Picture 5" descr="1_205623_1"/>
          <p:cNvPicPr>
            <a:picLocks noChangeAspect="1" noChangeArrowheads="1"/>
          </p:cNvPicPr>
          <p:nvPr/>
        </p:nvPicPr>
        <p:blipFill>
          <a:blip r:embed="rId3" cstate="print"/>
          <a:srcRect l="1233" r="5588"/>
          <a:stretch>
            <a:fillRect/>
          </a:stretch>
        </p:blipFill>
        <p:spPr bwMode="auto">
          <a:xfrm>
            <a:off x="6383867" y="1411818"/>
            <a:ext cx="4237567" cy="4542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消化腺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814917" y="6455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8916" name="矩形 3"/>
          <p:cNvSpPr>
            <a:spLocks noChangeArrowheads="1"/>
          </p:cNvSpPr>
          <p:nvPr/>
        </p:nvSpPr>
        <p:spPr bwMode="auto">
          <a:xfrm>
            <a:off x="1001185" y="1149351"/>
            <a:ext cx="1631210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肝内胆道</a:t>
            </a:r>
          </a:p>
        </p:txBody>
      </p:sp>
      <p:pic>
        <p:nvPicPr>
          <p:cNvPr id="38917" name="Picture 19" descr="t01b03e8bfd4c3068f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284" y="1797051"/>
            <a:ext cx="10894483" cy="424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消化腺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01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29461" y="3448844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概述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ChangeArrowheads="1"/>
          </p:cNvSpPr>
          <p:nvPr/>
        </p:nvSpPr>
        <p:spPr bwMode="auto">
          <a:xfrm>
            <a:off x="814917" y="6455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9940" name="矩形 3"/>
          <p:cNvSpPr>
            <a:spLocks noChangeArrowheads="1"/>
          </p:cNvSpPr>
          <p:nvPr/>
        </p:nvSpPr>
        <p:spPr bwMode="auto">
          <a:xfrm>
            <a:off x="950385" y="1136651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肝外胆道</a:t>
            </a:r>
          </a:p>
        </p:txBody>
      </p:sp>
      <p:sp>
        <p:nvSpPr>
          <p:cNvPr id="39941" name="矩形 4"/>
          <p:cNvSpPr>
            <a:spLocks noChangeArrowheads="1"/>
          </p:cNvSpPr>
          <p:nvPr/>
        </p:nvSpPr>
        <p:spPr bwMode="auto">
          <a:xfrm>
            <a:off x="950384" y="1807633"/>
            <a:ext cx="240065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肝胰壶腹括约肌</a:t>
            </a:r>
          </a:p>
        </p:txBody>
      </p:sp>
      <p:pic>
        <p:nvPicPr>
          <p:cNvPr id="39942" name="Picture 4" descr="52_110701174243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7467" y="1123951"/>
            <a:ext cx="3259667" cy="4910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8" descr="t01b5eb8d72664778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533" y="2468034"/>
            <a:ext cx="4895851" cy="3282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消化腺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ChangeArrowheads="1"/>
          </p:cNvSpPr>
          <p:nvPr/>
        </p:nvSpPr>
        <p:spPr bwMode="auto">
          <a:xfrm>
            <a:off x="814917" y="6455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pic>
        <p:nvPicPr>
          <p:cNvPr id="40964" name="Picture 1" descr="C:\Documents and Settings\Administrator\My Documents\Tencent Files\1691557894\Image\C2C\PS4@_3[`]EM2L_2N~0$~{Z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6867" y="933451"/>
            <a:ext cx="7188200" cy="534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消化腺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ChangeArrowheads="1"/>
          </p:cNvSpPr>
          <p:nvPr/>
        </p:nvSpPr>
        <p:spPr bwMode="auto">
          <a:xfrm>
            <a:off x="814917" y="6455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41988" name="矩形 3"/>
          <p:cNvSpPr>
            <a:spLocks noChangeArrowheads="1"/>
          </p:cNvSpPr>
          <p:nvPr/>
        </p:nvSpPr>
        <p:spPr bwMode="auto">
          <a:xfrm>
            <a:off x="912285" y="933451"/>
            <a:ext cx="1459689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latin typeface="宋体" pitchFamily="2" charset="-122"/>
              </a:rPr>
              <a:t>二、 胰</a:t>
            </a:r>
          </a:p>
        </p:txBody>
      </p:sp>
      <p:sp>
        <p:nvSpPr>
          <p:cNvPr id="41989" name="矩形 4"/>
          <p:cNvSpPr>
            <a:spLocks noChangeArrowheads="1"/>
          </p:cNvSpPr>
          <p:nvPr/>
        </p:nvSpPr>
        <p:spPr bwMode="auto">
          <a:xfrm>
            <a:off x="1813984" y="1385483"/>
            <a:ext cx="5786193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体第二大消化腺，分内分泌部和外分泌部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1990" name="矩形 5"/>
          <p:cNvSpPr>
            <a:spLocks noChangeArrowheads="1"/>
          </p:cNvSpPr>
          <p:nvPr/>
        </p:nvSpPr>
        <p:spPr bwMode="auto">
          <a:xfrm>
            <a:off x="662518" y="1961217"/>
            <a:ext cx="3323981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（一）胰的位置和形态</a:t>
            </a:r>
          </a:p>
        </p:txBody>
      </p:sp>
      <p:sp>
        <p:nvSpPr>
          <p:cNvPr id="41991" name="矩形 6"/>
          <p:cNvSpPr>
            <a:spLocks noChangeArrowheads="1"/>
          </p:cNvSpPr>
          <p:nvPr/>
        </p:nvSpPr>
        <p:spPr bwMode="auto">
          <a:xfrm>
            <a:off x="1716618" y="2441699"/>
            <a:ext cx="9002183" cy="611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胰管与胆总管汇合成肝胰壶腹，开口于十二指肠大乳头</a:t>
            </a:r>
          </a:p>
        </p:txBody>
      </p:sp>
      <p:sp>
        <p:nvSpPr>
          <p:cNvPr id="41992" name="矩形 7"/>
          <p:cNvSpPr>
            <a:spLocks noChangeArrowheads="1"/>
          </p:cNvSpPr>
          <p:nvPr/>
        </p:nvSpPr>
        <p:spPr bwMode="auto">
          <a:xfrm>
            <a:off x="662518" y="2922183"/>
            <a:ext cx="9984316" cy="3935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（二）胰的微细结构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外分泌部：分泌胰液，含多种消化酶，参与消化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    组成：腺泡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+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导管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内分泌部：又称胰岛，细胞团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   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A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细胞：胰高血糖素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   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B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细胞：胰岛素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       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细胞：生长抑素</a:t>
            </a:r>
          </a:p>
        </p:txBody>
      </p:sp>
      <p:pic>
        <p:nvPicPr>
          <p:cNvPr id="41993" name="Picture 1" descr="C:\Documents and Settings\Administrator\My Documents\Tencent Files\1691557894\Image\C2C\GB$Y4S0[`D6)77RAE2MP%{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7701" y="4092699"/>
            <a:ext cx="4584700" cy="241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消化腺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04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387717" y="3448844"/>
            <a:ext cx="1415772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腹膜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ChangeArrowheads="1"/>
          </p:cNvSpPr>
          <p:nvPr/>
        </p:nvSpPr>
        <p:spPr bwMode="auto">
          <a:xfrm>
            <a:off x="814917" y="6455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43012" name="矩形 3"/>
          <p:cNvSpPr>
            <a:spLocks noChangeArrowheads="1"/>
          </p:cNvSpPr>
          <p:nvPr/>
        </p:nvSpPr>
        <p:spPr bwMode="auto">
          <a:xfrm>
            <a:off x="912284" y="1028700"/>
            <a:ext cx="4184794" cy="60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  <a:buFont typeface="Wingdings" pitchFamily="2" charset="2"/>
              <a:buChar char="Ø"/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分脏腹膜和壁腹膜两部分。</a:t>
            </a:r>
          </a:p>
        </p:txBody>
      </p:sp>
      <p:pic>
        <p:nvPicPr>
          <p:cNvPr id="43013" name="Picture 14" descr="fumoshizhuangqi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0" y="1232358"/>
            <a:ext cx="5054600" cy="4190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矩形 5"/>
          <p:cNvSpPr>
            <a:spLocks noChangeArrowheads="1"/>
          </p:cNvSpPr>
          <p:nvPr/>
        </p:nvSpPr>
        <p:spPr bwMode="auto">
          <a:xfrm>
            <a:off x="1200151" y="1701800"/>
            <a:ext cx="1169545" cy="611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腹膜腔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43015" name="矩形 6"/>
          <p:cNvSpPr>
            <a:spLocks noChangeArrowheads="1"/>
          </p:cNvSpPr>
          <p:nvPr/>
        </p:nvSpPr>
        <p:spPr bwMode="auto">
          <a:xfrm>
            <a:off x="1200151" y="2277533"/>
            <a:ext cx="861768" cy="611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腹腔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43016" name="矩形 7"/>
          <p:cNvSpPr>
            <a:spLocks noChangeArrowheads="1"/>
          </p:cNvSpPr>
          <p:nvPr/>
        </p:nvSpPr>
        <p:spPr bwMode="auto">
          <a:xfrm>
            <a:off x="1200151" y="2948518"/>
            <a:ext cx="4514849" cy="2971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1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腹膜的功能：分泌浆液</a:t>
            </a:r>
          </a:p>
          <a:p>
            <a:pPr>
              <a:lnSpc>
                <a:spcPct val="150000"/>
              </a:lnSpc>
              <a:spcBef>
                <a:spcPct val="10000"/>
              </a:spcBef>
              <a:buClr>
                <a:srgbClr val="009900"/>
              </a:buClr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           吸收</a:t>
            </a:r>
          </a:p>
          <a:p>
            <a:pPr>
              <a:lnSpc>
                <a:spcPct val="150000"/>
              </a:lnSpc>
              <a:spcBef>
                <a:spcPct val="10000"/>
              </a:spcBef>
              <a:buClr>
                <a:srgbClr val="009900"/>
              </a:buClr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           支持保护</a:t>
            </a:r>
          </a:p>
          <a:p>
            <a:pPr>
              <a:lnSpc>
                <a:spcPct val="150000"/>
              </a:lnSpc>
              <a:spcBef>
                <a:spcPct val="10000"/>
              </a:spcBef>
              <a:buClr>
                <a:srgbClr val="009900"/>
              </a:buClr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           修复和再生</a:t>
            </a:r>
          </a:p>
          <a:p>
            <a:pPr>
              <a:lnSpc>
                <a:spcPct val="150000"/>
              </a:lnSpc>
              <a:spcBef>
                <a:spcPct val="10000"/>
              </a:spcBef>
              <a:buClr>
                <a:srgbClr val="009900"/>
              </a:buClr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            防御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腹膜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ChangeArrowheads="1"/>
          </p:cNvSpPr>
          <p:nvPr/>
        </p:nvSpPr>
        <p:spPr bwMode="auto">
          <a:xfrm>
            <a:off x="814917" y="6455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44036" name="矩形 3"/>
          <p:cNvSpPr>
            <a:spLocks noChangeArrowheads="1"/>
          </p:cNvSpPr>
          <p:nvPr/>
        </p:nvSpPr>
        <p:spPr bwMode="auto">
          <a:xfrm>
            <a:off x="912284" y="933452"/>
            <a:ext cx="3048000" cy="954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r>
              <a:rPr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腹膜形成的结构</a:t>
            </a:r>
            <a:br>
              <a:rPr lang="zh-CN" altLang="en-US" sz="2700" b="1" dirty="0">
                <a:solidFill>
                  <a:srgbClr val="000000"/>
                </a:solidFill>
                <a:latin typeface="宋体" pitchFamily="2" charset="-122"/>
              </a:rPr>
            </a:b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44037" name="矩形 4"/>
          <p:cNvSpPr>
            <a:spLocks noChangeArrowheads="1"/>
          </p:cNvSpPr>
          <p:nvPr/>
        </p:nvSpPr>
        <p:spPr bwMode="auto">
          <a:xfrm>
            <a:off x="814917" y="2372784"/>
            <a:ext cx="1977458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（一）韧带</a:t>
            </a:r>
          </a:p>
        </p:txBody>
      </p:sp>
      <p:sp>
        <p:nvSpPr>
          <p:cNvPr id="44038" name="矩形 5"/>
          <p:cNvSpPr>
            <a:spLocks noChangeArrowheads="1"/>
          </p:cNvSpPr>
          <p:nvPr/>
        </p:nvSpPr>
        <p:spPr bwMode="auto">
          <a:xfrm>
            <a:off x="2857500" y="1551517"/>
            <a:ext cx="2662767" cy="2269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镰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状韧带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冠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状韧带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胃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脾韧带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脾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肾韧带</a:t>
            </a:r>
          </a:p>
        </p:txBody>
      </p:sp>
      <p:pic>
        <p:nvPicPr>
          <p:cNvPr id="4403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9117" y="933451"/>
            <a:ext cx="3393016" cy="2821516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</p:pic>
      <p:sp>
        <p:nvSpPr>
          <p:cNvPr id="44040" name="矩形 7"/>
          <p:cNvSpPr>
            <a:spLocks noChangeArrowheads="1"/>
          </p:cNvSpPr>
          <p:nvPr/>
        </p:nvSpPr>
        <p:spPr bwMode="auto">
          <a:xfrm>
            <a:off x="814917" y="4790017"/>
            <a:ext cx="1977458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（二）系膜</a:t>
            </a:r>
          </a:p>
        </p:txBody>
      </p:sp>
      <p:sp>
        <p:nvSpPr>
          <p:cNvPr id="44041" name="矩形 8"/>
          <p:cNvSpPr>
            <a:spLocks noChangeArrowheads="1"/>
          </p:cNvSpPr>
          <p:nvPr/>
        </p:nvSpPr>
        <p:spPr bwMode="auto">
          <a:xfrm>
            <a:off x="2912533" y="3930651"/>
            <a:ext cx="2726267" cy="2339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肠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系膜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横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结肠系膜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阑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尾系膜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</a:rPr>
              <a:t>乙</a:t>
            </a: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状结肠系膜</a:t>
            </a:r>
          </a:p>
        </p:txBody>
      </p:sp>
      <p:pic>
        <p:nvPicPr>
          <p:cNvPr id="44042" name="Picture 2" descr="消化管2 拷贝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9117" y="3909484"/>
            <a:ext cx="3469216" cy="2774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腹膜</a:t>
            </a:r>
            <a:endParaRPr lang="zh-CN" altLang="en-US" dirty="0"/>
          </a:p>
        </p:txBody>
      </p:sp>
      <p:sp>
        <p:nvSpPr>
          <p:cNvPr id="12" name="AutoShape 4"/>
          <p:cNvSpPr>
            <a:spLocks/>
          </p:cNvSpPr>
          <p:nvPr/>
        </p:nvSpPr>
        <p:spPr bwMode="auto">
          <a:xfrm>
            <a:off x="2817285" y="1828800"/>
            <a:ext cx="141815" cy="1727200"/>
          </a:xfrm>
          <a:prstGeom prst="leftBrace">
            <a:avLst>
              <a:gd name="adj1" fmla="val 45585"/>
              <a:gd name="adj2" fmla="val 50000"/>
            </a:avLst>
          </a:prstGeom>
          <a:noFill/>
          <a:ln w="38100">
            <a:solidFill>
              <a:schemeClr val="accent1"/>
            </a:solidFill>
            <a:round/>
            <a:headEnd type="none" w="sm" len="sm"/>
            <a:tailEnd type="none" w="sm" len="sm"/>
          </a:ln>
        </p:spPr>
        <p:txBody>
          <a:bodyPr wrap="none" lIns="121917" tIns="60958" rIns="121917" bIns="60958" anchor="ctr"/>
          <a:lstStyle/>
          <a:p>
            <a:endParaRPr lang="zh-CN" altLang="en-US" sz="2700" dirty="0"/>
          </a:p>
        </p:txBody>
      </p:sp>
      <p:sp>
        <p:nvSpPr>
          <p:cNvPr id="13" name="AutoShape 4"/>
          <p:cNvSpPr>
            <a:spLocks/>
          </p:cNvSpPr>
          <p:nvPr/>
        </p:nvSpPr>
        <p:spPr bwMode="auto">
          <a:xfrm>
            <a:off x="2829985" y="4241800"/>
            <a:ext cx="154515" cy="1727200"/>
          </a:xfrm>
          <a:prstGeom prst="leftBrace">
            <a:avLst>
              <a:gd name="adj1" fmla="val 45585"/>
              <a:gd name="adj2" fmla="val 50000"/>
            </a:avLst>
          </a:prstGeom>
          <a:noFill/>
          <a:ln w="38100">
            <a:solidFill>
              <a:schemeClr val="accent1"/>
            </a:solidFill>
            <a:round/>
            <a:headEnd type="none" w="sm" len="sm"/>
            <a:tailEnd type="none" w="sm" len="sm"/>
          </a:ln>
        </p:spPr>
        <p:txBody>
          <a:bodyPr wrap="none" lIns="121917" tIns="60958" rIns="121917" bIns="60958" anchor="ctr"/>
          <a:lstStyle/>
          <a:p>
            <a:endParaRPr lang="zh-CN" altLang="en-US" sz="27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ChangeArrowheads="1"/>
          </p:cNvSpPr>
          <p:nvPr/>
        </p:nvSpPr>
        <p:spPr bwMode="auto">
          <a:xfrm>
            <a:off x="814917" y="6455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45060" name="矩形 3"/>
          <p:cNvSpPr>
            <a:spLocks noChangeArrowheads="1"/>
          </p:cNvSpPr>
          <p:nvPr/>
        </p:nvSpPr>
        <p:spPr bwMode="auto">
          <a:xfrm>
            <a:off x="637118" y="1250951"/>
            <a:ext cx="3016204" cy="60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（三）网膜与网膜囊</a:t>
            </a:r>
          </a:p>
        </p:txBody>
      </p:sp>
      <p:sp>
        <p:nvSpPr>
          <p:cNvPr id="45061" name="矩形 4"/>
          <p:cNvSpPr>
            <a:spLocks noChangeArrowheads="1"/>
          </p:cNvSpPr>
          <p:nvPr/>
        </p:nvSpPr>
        <p:spPr bwMode="auto">
          <a:xfrm>
            <a:off x="1691218" y="1826684"/>
            <a:ext cx="861768" cy="60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网膜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45062" name="矩形 5"/>
          <p:cNvSpPr>
            <a:spLocks noChangeArrowheads="1"/>
          </p:cNvSpPr>
          <p:nvPr/>
        </p:nvSpPr>
        <p:spPr bwMode="auto">
          <a:xfrm>
            <a:off x="2747433" y="1826684"/>
            <a:ext cx="3323981" cy="60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包括小网膜和大网膜。</a:t>
            </a:r>
          </a:p>
        </p:txBody>
      </p:sp>
      <p:pic>
        <p:nvPicPr>
          <p:cNvPr id="45063" name="Picture 5" descr="fumoshizhuangqie"/>
          <p:cNvPicPr>
            <a:picLocks noChangeAspect="1" noChangeArrowheads="1"/>
          </p:cNvPicPr>
          <p:nvPr/>
        </p:nvPicPr>
        <p:blipFill>
          <a:blip r:embed="rId2" cstate="print"/>
          <a:srcRect r="31097"/>
          <a:stretch>
            <a:fillRect/>
          </a:stretch>
        </p:blipFill>
        <p:spPr bwMode="auto">
          <a:xfrm>
            <a:off x="1636184" y="2715685"/>
            <a:ext cx="2836333" cy="3414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4" name="矩形 7"/>
          <p:cNvSpPr>
            <a:spLocks noChangeArrowheads="1"/>
          </p:cNvSpPr>
          <p:nvPr/>
        </p:nvSpPr>
        <p:spPr bwMode="auto">
          <a:xfrm>
            <a:off x="7452785" y="1346201"/>
            <a:ext cx="2112433" cy="116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网膜孔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网膜囊</a:t>
            </a:r>
            <a:endParaRPr lang="zh-CN" altLang="en-US" sz="2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1617" y="2925233"/>
            <a:ext cx="5664200" cy="3270251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腹膜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3"/>
          <p:cNvSpPr>
            <a:spLocks noChangeArrowheads="1"/>
          </p:cNvSpPr>
          <p:nvPr/>
        </p:nvSpPr>
        <p:spPr bwMode="auto">
          <a:xfrm>
            <a:off x="814917" y="6455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46084" name="矩形 3"/>
          <p:cNvSpPr>
            <a:spLocks noChangeArrowheads="1"/>
          </p:cNvSpPr>
          <p:nvPr/>
        </p:nvSpPr>
        <p:spPr bwMode="auto">
          <a:xfrm>
            <a:off x="878418" y="1352551"/>
            <a:ext cx="2708428" cy="60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marL="457189" indent="-457189">
              <a:lnSpc>
                <a:spcPct val="150000"/>
              </a:lnSpc>
              <a:spcBef>
                <a:spcPct val="20000"/>
              </a:spcBef>
              <a:buClr>
                <a:schemeClr val="tx1"/>
              </a:buClr>
              <a:buSzPct val="90000"/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（四）陷凹与隐窝</a:t>
            </a:r>
          </a:p>
        </p:txBody>
      </p:sp>
      <p:sp>
        <p:nvSpPr>
          <p:cNvPr id="46085" name="矩形 4"/>
          <p:cNvSpPr>
            <a:spLocks noChangeArrowheads="1"/>
          </p:cNvSpPr>
          <p:nvPr/>
        </p:nvSpPr>
        <p:spPr bwMode="auto">
          <a:xfrm>
            <a:off x="302684" y="2023534"/>
            <a:ext cx="3016204" cy="60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 lvl="1">
              <a:lnSpc>
                <a:spcPct val="150000"/>
              </a:lnSpc>
              <a:spcBef>
                <a:spcPct val="10000"/>
              </a:spcBef>
              <a:buClr>
                <a:srgbClr val="00CC00"/>
              </a:buClr>
              <a:buSzPct val="150000"/>
              <a:buFont typeface="Webdings" pitchFamily="18" charset="2"/>
              <a:buChar char=""/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直肠膀胱陷凹</a:t>
            </a:r>
          </a:p>
        </p:txBody>
      </p:sp>
      <p:pic>
        <p:nvPicPr>
          <p:cNvPr id="4608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034" y="2791885"/>
            <a:ext cx="2963333" cy="2002367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</p:pic>
      <p:sp>
        <p:nvSpPr>
          <p:cNvPr id="46087" name="矩形 6"/>
          <p:cNvSpPr>
            <a:spLocks noChangeArrowheads="1"/>
          </p:cNvSpPr>
          <p:nvPr/>
        </p:nvSpPr>
        <p:spPr bwMode="auto">
          <a:xfrm>
            <a:off x="4720167" y="1640418"/>
            <a:ext cx="6096000" cy="1198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10000"/>
              </a:spcBef>
              <a:buClr>
                <a:srgbClr val="FF0000"/>
              </a:buClr>
              <a:buSzPct val="150000"/>
              <a:buFont typeface="Webdings" pitchFamily="18" charset="2"/>
              <a:buChar char=""/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膀胱子宫陷凹</a:t>
            </a:r>
          </a:p>
          <a:p>
            <a:pPr>
              <a:lnSpc>
                <a:spcPct val="150000"/>
              </a:lnSpc>
              <a:spcBef>
                <a:spcPct val="10000"/>
              </a:spcBef>
              <a:buClr>
                <a:srgbClr val="FF0000"/>
              </a:buClr>
              <a:buSzPct val="150000"/>
              <a:buFont typeface="Webdings" pitchFamily="18" charset="2"/>
              <a:buChar char=""/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直肠子宫陷凹</a:t>
            </a:r>
          </a:p>
        </p:txBody>
      </p:sp>
      <p:pic>
        <p:nvPicPr>
          <p:cNvPr id="4608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8034" y="2791885"/>
            <a:ext cx="2800351" cy="2084916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</p:pic>
      <p:sp>
        <p:nvSpPr>
          <p:cNvPr id="46089" name="矩形 8"/>
          <p:cNvSpPr>
            <a:spLocks noChangeArrowheads="1"/>
          </p:cNvSpPr>
          <p:nvPr/>
        </p:nvSpPr>
        <p:spPr bwMode="auto">
          <a:xfrm>
            <a:off x="9520767" y="1830918"/>
            <a:ext cx="1066953" cy="446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rgbClr val="000000"/>
                </a:solidFill>
                <a:latin typeface="宋体" pitchFamily="2" charset="-122"/>
              </a:rPr>
              <a:t>肝肾陷窝</a:t>
            </a:r>
          </a:p>
        </p:txBody>
      </p:sp>
      <p:pic>
        <p:nvPicPr>
          <p:cNvPr id="4609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40284" y="2504018"/>
            <a:ext cx="2700867" cy="367030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</p:pic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腹膜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9130" y="3485515"/>
            <a:ext cx="59499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3600" dirty="0"/>
              <a:t>Thanks for listening!</a:t>
            </a:r>
          </a:p>
        </p:txBody>
      </p:sp>
      <p:sp>
        <p:nvSpPr>
          <p:cNvPr id="4" name="矩形 3"/>
          <p:cNvSpPr/>
          <p:nvPr/>
        </p:nvSpPr>
        <p:spPr>
          <a:xfrm>
            <a:off x="659130" y="2227580"/>
            <a:ext cx="565975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b="1" dirty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谢谢聆听！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6148" name="矩形 3"/>
          <p:cNvSpPr>
            <a:spLocks noChangeArrowheads="1"/>
          </p:cNvSpPr>
          <p:nvPr/>
        </p:nvSpPr>
        <p:spPr bwMode="auto">
          <a:xfrm>
            <a:off x="814917" y="1397001"/>
            <a:ext cx="3323981" cy="555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包括消化管和消化腺。</a:t>
            </a:r>
          </a:p>
        </p:txBody>
      </p:sp>
      <p:sp>
        <p:nvSpPr>
          <p:cNvPr id="6149" name="矩形 4"/>
          <p:cNvSpPr>
            <a:spLocks noChangeArrowheads="1"/>
          </p:cNvSpPr>
          <p:nvPr/>
        </p:nvSpPr>
        <p:spPr bwMode="auto">
          <a:xfrm>
            <a:off x="814917" y="2165351"/>
            <a:ext cx="6096000" cy="1161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上消化道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itchFamily="2" charset="-122"/>
              </a:rPr>
              <a:t>下消化道</a:t>
            </a:r>
            <a:endParaRPr lang="zh-CN" altLang="en-US" sz="1600" dirty="0">
              <a:solidFill>
                <a:srgbClr val="000000"/>
              </a:solidFill>
              <a:latin typeface="宋体" pitchFamily="2" charset="-122"/>
            </a:endParaRPr>
          </a:p>
        </p:txBody>
      </p:sp>
      <p:pic>
        <p:nvPicPr>
          <p:cNvPr id="6150" name="Picture 6" descr="efad2622-ee73-4817-bb78-0b261ad49336"/>
          <p:cNvPicPr>
            <a:picLocks noChangeAspect="1" noChangeArrowheads="1"/>
          </p:cNvPicPr>
          <p:nvPr/>
        </p:nvPicPr>
        <p:blipFill>
          <a:blip r:embed="rId2" cstate="print"/>
          <a:srcRect l="15942" t="15912" r="16403" b="15614"/>
          <a:stretch>
            <a:fillRect/>
          </a:stretch>
        </p:blipFill>
        <p:spPr bwMode="auto">
          <a:xfrm>
            <a:off x="6576485" y="1221318"/>
            <a:ext cx="3862916" cy="4887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概述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172" name="矩形 3"/>
          <p:cNvSpPr>
            <a:spLocks noChangeArrowheads="1"/>
          </p:cNvSpPr>
          <p:nvPr/>
        </p:nvSpPr>
        <p:spPr bwMode="auto">
          <a:xfrm>
            <a:off x="912284" y="1289051"/>
            <a:ext cx="1977458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700" b="1" dirty="0">
                <a:solidFill>
                  <a:srgbClr val="000000"/>
                </a:solidFill>
                <a:latin typeface="微软雅黑" pitchFamily="34" charset="-122"/>
              </a:rPr>
              <a:t>胸部标志线</a:t>
            </a:r>
            <a:endParaRPr lang="zh-CN" altLang="en-US" sz="2700" b="1" dirty="0">
              <a:solidFill>
                <a:srgbClr val="000000"/>
              </a:solidFill>
            </a:endParaRPr>
          </a:p>
        </p:txBody>
      </p:sp>
      <p:sp>
        <p:nvSpPr>
          <p:cNvPr id="7173" name="矩形 4"/>
          <p:cNvSpPr>
            <a:spLocks noChangeArrowheads="1"/>
          </p:cNvSpPr>
          <p:nvPr/>
        </p:nvSpPr>
        <p:spPr bwMode="auto">
          <a:xfrm>
            <a:off x="912284" y="2029885"/>
            <a:ext cx="6096000" cy="3779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marL="609585" indent="-609585">
              <a:lnSpc>
                <a:spcPct val="80000"/>
              </a:lnSpc>
              <a:spcBef>
                <a:spcPct val="50000"/>
              </a:spcBef>
              <a:buFontTx/>
              <a:buAutoNum type="arabicPeriod"/>
            </a:pPr>
            <a:r>
              <a:rPr kumimoji="1" lang="zh-CN" altLang="en-US" sz="2400" b="1" dirty="0">
                <a:solidFill>
                  <a:srgbClr val="000000"/>
                </a:solidFill>
                <a:latin typeface="Tahoma" pitchFamily="34" charset="0"/>
              </a:rPr>
              <a:t>前正中线</a:t>
            </a:r>
          </a:p>
          <a:p>
            <a:pPr marL="609585" indent="-609585">
              <a:lnSpc>
                <a:spcPct val="80000"/>
              </a:lnSpc>
              <a:spcBef>
                <a:spcPct val="50000"/>
              </a:spcBef>
              <a:buFontTx/>
              <a:buAutoNum type="arabicPeriod"/>
            </a:pPr>
            <a:r>
              <a:rPr kumimoji="1" lang="zh-CN" altLang="en-US" sz="2400" b="1" dirty="0">
                <a:solidFill>
                  <a:srgbClr val="000000"/>
                </a:solidFill>
                <a:latin typeface="Garamond"/>
              </a:rPr>
              <a:t>后正中线</a:t>
            </a:r>
            <a:endParaRPr kumimoji="1" lang="zh-CN" altLang="en-US" sz="2400" b="1" dirty="0">
              <a:solidFill>
                <a:srgbClr val="000000"/>
              </a:solidFill>
              <a:latin typeface="Tahoma" pitchFamily="34" charset="0"/>
            </a:endParaRPr>
          </a:p>
          <a:p>
            <a:pPr marL="609585" indent="-609585">
              <a:lnSpc>
                <a:spcPct val="80000"/>
              </a:lnSpc>
              <a:spcBef>
                <a:spcPct val="50000"/>
              </a:spcBef>
              <a:buFontTx/>
              <a:buAutoNum type="arabicPeriod"/>
            </a:pPr>
            <a:r>
              <a:rPr kumimoji="1" lang="zh-CN" altLang="en-US" sz="2400" b="1" dirty="0">
                <a:solidFill>
                  <a:srgbClr val="000000"/>
                </a:solidFill>
                <a:latin typeface="Tahoma" pitchFamily="34" charset="0"/>
              </a:rPr>
              <a:t>胸骨线</a:t>
            </a:r>
          </a:p>
          <a:p>
            <a:pPr marL="609585" indent="-609585">
              <a:lnSpc>
                <a:spcPct val="80000"/>
              </a:lnSpc>
              <a:spcBef>
                <a:spcPct val="50000"/>
              </a:spcBef>
              <a:buFontTx/>
              <a:buAutoNum type="arabicPeriod"/>
            </a:pPr>
            <a:r>
              <a:rPr kumimoji="1" lang="zh-CN" altLang="en-US" sz="2400" b="1" dirty="0">
                <a:solidFill>
                  <a:srgbClr val="000000"/>
                </a:solidFill>
                <a:latin typeface="Tahoma" pitchFamily="34" charset="0"/>
              </a:rPr>
              <a:t>锁骨中线</a:t>
            </a:r>
          </a:p>
          <a:p>
            <a:pPr marL="609585" indent="-609585">
              <a:lnSpc>
                <a:spcPct val="80000"/>
              </a:lnSpc>
              <a:spcBef>
                <a:spcPct val="50000"/>
              </a:spcBef>
              <a:buFontTx/>
              <a:buAutoNum type="arabicPeriod"/>
            </a:pPr>
            <a:r>
              <a:rPr kumimoji="1" lang="zh-CN" altLang="en-US" sz="2400" b="1" dirty="0">
                <a:solidFill>
                  <a:srgbClr val="000000"/>
                </a:solidFill>
                <a:latin typeface="Tahoma" pitchFamily="34" charset="0"/>
              </a:rPr>
              <a:t>腋前线</a:t>
            </a:r>
          </a:p>
          <a:p>
            <a:pPr marL="609585" indent="-609585">
              <a:lnSpc>
                <a:spcPct val="80000"/>
              </a:lnSpc>
              <a:spcBef>
                <a:spcPct val="50000"/>
              </a:spcBef>
              <a:buFontTx/>
              <a:buAutoNum type="arabicPeriod"/>
            </a:pPr>
            <a:r>
              <a:rPr kumimoji="1" lang="zh-CN" altLang="en-US" sz="2400" b="1" dirty="0">
                <a:solidFill>
                  <a:srgbClr val="000000"/>
                </a:solidFill>
                <a:latin typeface="Tahoma" pitchFamily="34" charset="0"/>
              </a:rPr>
              <a:t>腋后线</a:t>
            </a:r>
          </a:p>
          <a:p>
            <a:pPr marL="609585" indent="-609585">
              <a:lnSpc>
                <a:spcPct val="80000"/>
              </a:lnSpc>
              <a:spcBef>
                <a:spcPct val="50000"/>
              </a:spcBef>
              <a:buFontTx/>
              <a:buAutoNum type="arabicPeriod"/>
            </a:pPr>
            <a:r>
              <a:rPr kumimoji="1" lang="zh-CN" altLang="en-US" sz="2400" b="1" dirty="0">
                <a:solidFill>
                  <a:srgbClr val="000000"/>
                </a:solidFill>
                <a:latin typeface="Tahoma" pitchFamily="34" charset="0"/>
              </a:rPr>
              <a:t>腋中线</a:t>
            </a:r>
          </a:p>
          <a:p>
            <a:pPr marL="609585" indent="-609585">
              <a:lnSpc>
                <a:spcPct val="80000"/>
              </a:lnSpc>
              <a:spcBef>
                <a:spcPct val="50000"/>
              </a:spcBef>
              <a:buFontTx/>
              <a:buAutoNum type="arabicPeriod"/>
            </a:pPr>
            <a:r>
              <a:rPr kumimoji="1" lang="zh-CN" altLang="en-US" sz="2400" b="1" dirty="0">
                <a:solidFill>
                  <a:srgbClr val="000000"/>
                </a:solidFill>
                <a:latin typeface="Tahoma" pitchFamily="34" charset="0"/>
              </a:rPr>
              <a:t>肩胛线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pic>
        <p:nvPicPr>
          <p:cNvPr id="7174" name="Picture 4" descr="77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1918" y="1028700"/>
            <a:ext cx="5329767" cy="5063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概述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8196" name="矩形 3"/>
          <p:cNvSpPr>
            <a:spLocks noChangeArrowheads="1"/>
          </p:cNvSpPr>
          <p:nvPr/>
        </p:nvSpPr>
        <p:spPr bwMode="auto">
          <a:xfrm>
            <a:off x="912284" y="1085851"/>
            <a:ext cx="1977458" cy="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700" b="1" dirty="0">
                <a:solidFill>
                  <a:srgbClr val="000000"/>
                </a:solidFill>
                <a:latin typeface="宋体" pitchFamily="2" charset="-122"/>
              </a:rPr>
              <a:t>腹部的分区</a:t>
            </a:r>
          </a:p>
        </p:txBody>
      </p:sp>
      <p:sp>
        <p:nvSpPr>
          <p:cNvPr id="8197" name="矩形 4"/>
          <p:cNvSpPr>
            <a:spLocks noChangeArrowheads="1"/>
          </p:cNvSpPr>
          <p:nvPr/>
        </p:nvSpPr>
        <p:spPr bwMode="auto">
          <a:xfrm>
            <a:off x="912284" y="1701800"/>
            <a:ext cx="6096000" cy="1165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条横线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条纵线</a:t>
            </a:r>
          </a:p>
        </p:txBody>
      </p:sp>
      <p:pic>
        <p:nvPicPr>
          <p:cNvPr id="8198" name="Picture 32" descr="77002"/>
          <p:cNvPicPr>
            <a:picLocks noChangeAspect="1" noChangeArrowheads="1"/>
          </p:cNvPicPr>
          <p:nvPr/>
        </p:nvPicPr>
        <p:blipFill>
          <a:blip r:embed="rId2" cstate="print"/>
          <a:srcRect b="30565"/>
          <a:stretch>
            <a:fillRect/>
          </a:stretch>
        </p:blipFill>
        <p:spPr bwMode="auto">
          <a:xfrm>
            <a:off x="8015818" y="1221318"/>
            <a:ext cx="3790949" cy="2976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矩形 6"/>
          <p:cNvSpPr>
            <a:spLocks noChangeArrowheads="1"/>
          </p:cNvSpPr>
          <p:nvPr/>
        </p:nvSpPr>
        <p:spPr bwMode="auto">
          <a:xfrm>
            <a:off x="912285" y="3477684"/>
            <a:ext cx="1477321" cy="4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</a:rPr>
              <a:t>九个区：</a:t>
            </a:r>
          </a:p>
        </p:txBody>
      </p:sp>
      <p:graphicFrame>
        <p:nvGraphicFramePr>
          <p:cNvPr id="8" name="Group 4"/>
          <p:cNvGraphicFramePr>
            <a:graphicFrameLocks noGrp="1"/>
          </p:cNvGraphicFramePr>
          <p:nvPr/>
        </p:nvGraphicFramePr>
        <p:xfrm>
          <a:off x="814918" y="4243918"/>
          <a:ext cx="6913033" cy="1845735"/>
        </p:xfrm>
        <a:graphic>
          <a:graphicData uri="http://schemas.openxmlformats.org/drawingml/2006/table">
            <a:tbl>
              <a:tblPr/>
              <a:tblGrid>
                <a:gridCol w="2302933"/>
                <a:gridCol w="2305579"/>
                <a:gridCol w="2304521"/>
              </a:tblGrid>
              <a:tr h="61595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右季肋区</a:t>
                      </a:r>
                    </a:p>
                  </a:txBody>
                  <a:tcPr marL="121920" marR="121920" marT="60960" marB="609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腹上区</a:t>
                      </a: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左季肋区</a:t>
                      </a: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383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右腹外侧区</a:t>
                      </a:r>
                    </a:p>
                  </a:txBody>
                  <a:tcPr marL="121920" marR="121920" marT="60960" marB="609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脐区</a:t>
                      </a: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左腹外侧区</a:t>
                      </a: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右腹股沟区</a:t>
                      </a:r>
                    </a:p>
                  </a:txBody>
                  <a:tcPr marL="121920" marR="121920" marT="60960" marB="6096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耻区</a:t>
                      </a: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左腹股沟区</a:t>
                      </a:r>
                    </a:p>
                  </a:txBody>
                  <a:tcPr marL="121920" marR="121920" marT="60960" marB="60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概述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02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35761" y="3448844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消化管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  <a:p>
            <a:pPr marL="457189" indent="-457189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9220" name="矩形 3"/>
          <p:cNvSpPr>
            <a:spLocks noChangeArrowheads="1"/>
          </p:cNvSpPr>
          <p:nvPr/>
        </p:nvSpPr>
        <p:spPr bwMode="auto">
          <a:xfrm>
            <a:off x="347133" y="1242484"/>
            <a:ext cx="4275667" cy="4370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17" tIns="60958" rIns="121917" bIns="60958">
            <a:spAutoFit/>
          </a:bodyPr>
          <a:lstStyle/>
          <a:p>
            <a:pPr lvl="1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一、消化管的一般结构：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  （一）粘膜 </a:t>
            </a:r>
            <a:endParaRPr kumimoji="1" lang="en-US" altLang="zh-CN" sz="2400" b="1" dirty="0"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400" b="1" dirty="0">
                <a:latin typeface="+mn-ea"/>
              </a:rPr>
              <a:t>        1</a:t>
            </a:r>
            <a:r>
              <a:rPr kumimoji="1" lang="zh-CN" altLang="en-US" sz="2400" b="1" dirty="0">
                <a:latin typeface="+mn-ea"/>
              </a:rPr>
              <a:t>、上皮 </a:t>
            </a:r>
            <a:endParaRPr kumimoji="1"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endParaRPr kumimoji="1"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400" b="1" dirty="0" smtClean="0">
                <a:latin typeface="+mn-ea"/>
              </a:rPr>
              <a:t>        2</a:t>
            </a:r>
            <a:r>
              <a:rPr kumimoji="1" lang="zh-CN" altLang="en-US" sz="2400" b="1" dirty="0">
                <a:latin typeface="+mn-ea"/>
              </a:rPr>
              <a:t>、固有层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400" b="1" dirty="0">
                <a:latin typeface="+mn-ea"/>
              </a:rPr>
              <a:t>        3</a:t>
            </a:r>
            <a:r>
              <a:rPr kumimoji="1" lang="zh-CN" altLang="en-US" sz="2400" b="1" dirty="0">
                <a:latin typeface="+mn-ea"/>
              </a:rPr>
              <a:t>、粘膜肌层</a:t>
            </a:r>
          </a:p>
        </p:txBody>
      </p:sp>
      <p:pic>
        <p:nvPicPr>
          <p:cNvPr id="9222" name="Picture 2" descr="12-22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3385" y="1028701"/>
            <a:ext cx="6047316" cy="4171951"/>
          </a:xfrm>
          <a:prstGeom prst="rect">
            <a:avLst/>
          </a:prstGeom>
          <a:noFill/>
          <a:ln w="15875" algn="ctr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消</a:t>
            </a:r>
            <a:r>
              <a:rPr lang="zh-CN" altLang="en-US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化管</a:t>
            </a:r>
            <a:endParaRPr lang="zh-CN" altLang="en-US" dirty="0"/>
          </a:p>
        </p:txBody>
      </p:sp>
      <p:sp>
        <p:nvSpPr>
          <p:cNvPr id="8" name="AutoShape 4"/>
          <p:cNvSpPr>
            <a:spLocks/>
          </p:cNvSpPr>
          <p:nvPr/>
        </p:nvSpPr>
        <p:spPr bwMode="auto">
          <a:xfrm>
            <a:off x="2783416" y="2669117"/>
            <a:ext cx="74084" cy="1026583"/>
          </a:xfrm>
          <a:prstGeom prst="leftBrace">
            <a:avLst>
              <a:gd name="adj1" fmla="val 156159"/>
              <a:gd name="adj2" fmla="val 50000"/>
            </a:avLst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lIns="121917" tIns="60958" rIns="121917" bIns="609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/>
            <a:endParaRPr kumimoji="1" lang="zh-CN" altLang="en-US" sz="3200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97200" y="2415486"/>
            <a:ext cx="3213100" cy="1319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latin typeface="+mn-ea"/>
              </a:rPr>
              <a:t>单层柱状上皮</a:t>
            </a:r>
            <a:endParaRPr kumimoji="1" lang="en-US" altLang="zh-CN" sz="2400" b="1" dirty="0" smtClean="0"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latin typeface="+mn-ea"/>
              </a:rPr>
              <a:t>复</a:t>
            </a:r>
            <a:r>
              <a:rPr kumimoji="1" lang="zh-CN" altLang="en-US" sz="2400" b="1" dirty="0" smtClean="0">
                <a:latin typeface="+mn-ea"/>
              </a:rPr>
              <a:t>层扁平上皮</a:t>
            </a:r>
            <a:endParaRPr kumimoji="1" lang="zh-CN" altLang="en-US" sz="2400" b="1" dirty="0"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3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4"/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1"/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2"/>
  <p:tag name="PA" val="v3.2.0"/>
</p:tagLst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AEB9"/>
      </a:accent1>
      <a:accent2>
        <a:srgbClr val="00A8A4"/>
      </a:accent2>
      <a:accent3>
        <a:srgbClr val="00AEB9"/>
      </a:accent3>
      <a:accent4>
        <a:srgbClr val="00A8A4"/>
      </a:accent4>
      <a:accent5>
        <a:srgbClr val="00AEB9"/>
      </a:accent5>
      <a:accent6>
        <a:srgbClr val="00A8A4"/>
      </a:accent6>
      <a:hlink>
        <a:srgbClr val="00AEB9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1823</Words>
  <Application>Microsoft Office PowerPoint</Application>
  <PresentationFormat>自定义</PresentationFormat>
  <Paragraphs>364</Paragraphs>
  <Slides>48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49" baseType="lpstr">
      <vt:lpstr>Office 主题</vt:lpstr>
      <vt:lpstr>幻灯片 1</vt:lpstr>
      <vt:lpstr>幻灯片 2</vt:lpstr>
      <vt:lpstr>幻灯片 3</vt:lpstr>
      <vt:lpstr>幻灯片 4</vt:lpstr>
      <vt:lpstr>概述</vt:lpstr>
      <vt:lpstr>概述</vt:lpstr>
      <vt:lpstr>概述</vt:lpstr>
      <vt:lpstr>幻灯片 8</vt:lpstr>
      <vt:lpstr>消化管</vt:lpstr>
      <vt:lpstr>消化管</vt:lpstr>
      <vt:lpstr>消化管</vt:lpstr>
      <vt:lpstr>消化管</vt:lpstr>
      <vt:lpstr>消化管</vt:lpstr>
      <vt:lpstr>消化管</vt:lpstr>
      <vt:lpstr>消化管</vt:lpstr>
      <vt:lpstr>消化管</vt:lpstr>
      <vt:lpstr>消化管</vt:lpstr>
      <vt:lpstr>消化管</vt:lpstr>
      <vt:lpstr>消化管</vt:lpstr>
      <vt:lpstr>消化管</vt:lpstr>
      <vt:lpstr>消化管</vt:lpstr>
      <vt:lpstr>消化管</vt:lpstr>
      <vt:lpstr>消化管</vt:lpstr>
      <vt:lpstr>消化管</vt:lpstr>
      <vt:lpstr>消化管</vt:lpstr>
      <vt:lpstr>消化管</vt:lpstr>
      <vt:lpstr>消化管</vt:lpstr>
      <vt:lpstr>消化管</vt:lpstr>
      <vt:lpstr>消化管</vt:lpstr>
      <vt:lpstr>消化管</vt:lpstr>
      <vt:lpstr>幻灯片 31</vt:lpstr>
      <vt:lpstr>消化腺</vt:lpstr>
      <vt:lpstr>消化腺</vt:lpstr>
      <vt:lpstr>消化腺</vt:lpstr>
      <vt:lpstr>消化腺</vt:lpstr>
      <vt:lpstr>消化腺</vt:lpstr>
      <vt:lpstr>消化腺</vt:lpstr>
      <vt:lpstr>消化腺</vt:lpstr>
      <vt:lpstr>消化腺</vt:lpstr>
      <vt:lpstr>消化腺</vt:lpstr>
      <vt:lpstr>消化腺</vt:lpstr>
      <vt:lpstr>消化腺</vt:lpstr>
      <vt:lpstr>幻灯片 43</vt:lpstr>
      <vt:lpstr>腹膜</vt:lpstr>
      <vt:lpstr>腹膜</vt:lpstr>
      <vt:lpstr>腹膜</vt:lpstr>
      <vt:lpstr>腹膜</vt:lpstr>
      <vt:lpstr>幻灯片 48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Administrator</cp:lastModifiedBy>
  <cp:revision>46</cp:revision>
  <dcterms:created xsi:type="dcterms:W3CDTF">2020-08-14T03:40:00Z</dcterms:created>
  <dcterms:modified xsi:type="dcterms:W3CDTF">2025-08-25T00:08:58Z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KSOTemplateUUID">
    <vt:lpwstr>v1.0_mb_P4IO4u3cUYkfD8j80YtHCQ==</vt:lpwstr>
  </property>
  <property fmtid="{D5CDD505-2E9C-101B-9397-08002B2CF9AE}" pid="4" name="ICV">
    <vt:lpwstr>CDADA44CF1E34C9D8C63DE668587B715_11</vt:lpwstr>
  </property>
</Properties>
</file>