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s/slide9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9.xml" ContentType="application/vnd.openxmlformats-officedocument.presentationml.slide+xml"/>
  <Override PartName="/ppt/slideLayouts/slideLayout99.xml" ContentType="application/vnd.openxmlformats-officedocument.presentationml.slideLayou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s/slide79.xml" ContentType="application/vnd.openxmlformats-officedocument.presentationml.slid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5"/>
  </p:notesMasterIdLst>
  <p:sldIdLst>
    <p:sldId id="338" r:id="rId2"/>
    <p:sldId id="461" r:id="rId3"/>
    <p:sldId id="459" r:id="rId4"/>
    <p:sldId id="460" r:id="rId5"/>
    <p:sldId id="413" r:id="rId6"/>
    <p:sldId id="414" r:id="rId7"/>
    <p:sldId id="415" r:id="rId8"/>
    <p:sldId id="464" r:id="rId9"/>
    <p:sldId id="462" r:id="rId10"/>
    <p:sldId id="416" r:id="rId11"/>
    <p:sldId id="417" r:id="rId12"/>
    <p:sldId id="465" r:id="rId13"/>
    <p:sldId id="418" r:id="rId14"/>
    <p:sldId id="419" r:id="rId15"/>
    <p:sldId id="420" r:id="rId16"/>
    <p:sldId id="466" r:id="rId17"/>
    <p:sldId id="421" r:id="rId18"/>
    <p:sldId id="422" r:id="rId19"/>
    <p:sldId id="423" r:id="rId20"/>
    <p:sldId id="424" r:id="rId21"/>
    <p:sldId id="425" r:id="rId22"/>
    <p:sldId id="426" r:id="rId23"/>
    <p:sldId id="467" r:id="rId24"/>
    <p:sldId id="427" r:id="rId25"/>
    <p:sldId id="428" r:id="rId26"/>
    <p:sldId id="429" r:id="rId27"/>
    <p:sldId id="430" r:id="rId28"/>
    <p:sldId id="431" r:id="rId29"/>
    <p:sldId id="432" r:id="rId30"/>
    <p:sldId id="433" r:id="rId31"/>
    <p:sldId id="434" r:id="rId32"/>
    <p:sldId id="435" r:id="rId33"/>
    <p:sldId id="468" r:id="rId34"/>
    <p:sldId id="436" r:id="rId35"/>
    <p:sldId id="437" r:id="rId36"/>
    <p:sldId id="469" r:id="rId37"/>
    <p:sldId id="470" r:id="rId38"/>
    <p:sldId id="471" r:id="rId39"/>
    <p:sldId id="472" r:id="rId40"/>
    <p:sldId id="473" r:id="rId41"/>
    <p:sldId id="475" r:id="rId42"/>
    <p:sldId id="474" r:id="rId43"/>
    <p:sldId id="476" r:id="rId44"/>
    <p:sldId id="438" r:id="rId45"/>
    <p:sldId id="439" r:id="rId46"/>
    <p:sldId id="478" r:id="rId47"/>
    <p:sldId id="479" r:id="rId48"/>
    <p:sldId id="480" r:id="rId49"/>
    <p:sldId id="481" r:id="rId50"/>
    <p:sldId id="482" r:id="rId51"/>
    <p:sldId id="483" r:id="rId52"/>
    <p:sldId id="484" r:id="rId53"/>
    <p:sldId id="477" r:id="rId54"/>
    <p:sldId id="486" r:id="rId55"/>
    <p:sldId id="487" r:id="rId56"/>
    <p:sldId id="488" r:id="rId57"/>
    <p:sldId id="489" r:id="rId58"/>
    <p:sldId id="490" r:id="rId59"/>
    <p:sldId id="491" r:id="rId60"/>
    <p:sldId id="492" r:id="rId61"/>
    <p:sldId id="493" r:id="rId62"/>
    <p:sldId id="494" r:id="rId63"/>
    <p:sldId id="495" r:id="rId64"/>
    <p:sldId id="496" r:id="rId65"/>
    <p:sldId id="497" r:id="rId66"/>
    <p:sldId id="498" r:id="rId67"/>
    <p:sldId id="499" r:id="rId68"/>
    <p:sldId id="500" r:id="rId69"/>
    <p:sldId id="501" r:id="rId70"/>
    <p:sldId id="502" r:id="rId71"/>
    <p:sldId id="503" r:id="rId72"/>
    <p:sldId id="504" r:id="rId73"/>
    <p:sldId id="505" r:id="rId74"/>
    <p:sldId id="506" r:id="rId75"/>
    <p:sldId id="507" r:id="rId76"/>
    <p:sldId id="463" r:id="rId77"/>
    <p:sldId id="447" r:id="rId78"/>
    <p:sldId id="508" r:id="rId79"/>
    <p:sldId id="509" r:id="rId80"/>
    <p:sldId id="448" r:id="rId81"/>
    <p:sldId id="449" r:id="rId82"/>
    <p:sldId id="450" r:id="rId83"/>
    <p:sldId id="451" r:id="rId84"/>
    <p:sldId id="452" r:id="rId85"/>
    <p:sldId id="454" r:id="rId86"/>
    <p:sldId id="510" r:id="rId87"/>
    <p:sldId id="511" r:id="rId88"/>
    <p:sldId id="512" r:id="rId89"/>
    <p:sldId id="513" r:id="rId90"/>
    <p:sldId id="514" r:id="rId91"/>
    <p:sldId id="515" r:id="rId92"/>
    <p:sldId id="516" r:id="rId93"/>
    <p:sldId id="517" r:id="rId94"/>
    <p:sldId id="518" r:id="rId95"/>
    <p:sldId id="519" r:id="rId96"/>
    <p:sldId id="521" r:id="rId97"/>
    <p:sldId id="522" r:id="rId98"/>
    <p:sldId id="455" r:id="rId99"/>
    <p:sldId id="523" r:id="rId100"/>
    <p:sldId id="456" r:id="rId101"/>
    <p:sldId id="457" r:id="rId102"/>
    <p:sldId id="524" r:id="rId103"/>
    <p:sldId id="337" r:id="rId10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viewProps" Target="view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bleStyles" Target="tableStyle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  <p:sldLayoutId id="2147483712" r:id="rId61"/>
    <p:sldLayoutId id="2147483713" r:id="rId62"/>
    <p:sldLayoutId id="2147483714" r:id="rId63"/>
    <p:sldLayoutId id="2147483715" r:id="rId64"/>
    <p:sldLayoutId id="2147483716" r:id="rId65"/>
    <p:sldLayoutId id="2147483717" r:id="rId66"/>
    <p:sldLayoutId id="2147483718" r:id="rId67"/>
    <p:sldLayoutId id="2147483719" r:id="rId68"/>
    <p:sldLayoutId id="2147483721" r:id="rId69"/>
    <p:sldLayoutId id="2147483722" r:id="rId70"/>
    <p:sldLayoutId id="2147483723" r:id="rId71"/>
    <p:sldLayoutId id="2147483724" r:id="rId72"/>
    <p:sldLayoutId id="2147483725" r:id="rId73"/>
    <p:sldLayoutId id="2147483726" r:id="rId74"/>
    <p:sldLayoutId id="2147483727" r:id="rId75"/>
    <p:sldLayoutId id="2147483728" r:id="rId76"/>
    <p:sldLayoutId id="2147483729" r:id="rId77"/>
    <p:sldLayoutId id="2147483730" r:id="rId78"/>
    <p:sldLayoutId id="2147483731" r:id="rId79"/>
    <p:sldLayoutId id="2147483732" r:id="rId80"/>
    <p:sldLayoutId id="2147483733" r:id="rId81"/>
    <p:sldLayoutId id="2147483734" r:id="rId82"/>
    <p:sldLayoutId id="2147483735" r:id="rId83"/>
    <p:sldLayoutId id="2147483736" r:id="rId84"/>
    <p:sldLayoutId id="2147483737" r:id="rId85"/>
    <p:sldLayoutId id="2147483738" r:id="rId86"/>
    <p:sldLayoutId id="2147483739" r:id="rId87"/>
    <p:sldLayoutId id="2147483740" r:id="rId88"/>
    <p:sldLayoutId id="2147483741" r:id="rId89"/>
    <p:sldLayoutId id="2147483742" r:id="rId90"/>
    <p:sldLayoutId id="2147483743" r:id="rId91"/>
    <p:sldLayoutId id="2147483744" r:id="rId92"/>
    <p:sldLayoutId id="2147483745" r:id="rId93"/>
    <p:sldLayoutId id="2147483746" r:id="rId94"/>
    <p:sldLayoutId id="2147483747" r:id="rId95"/>
    <p:sldLayoutId id="2147483748" r:id="rId96"/>
    <p:sldLayoutId id="2147483749" r:id="rId97"/>
    <p:sldLayoutId id="2147483750" r:id="rId98"/>
    <p:sldLayoutId id="2147483751" r:id="rId99"/>
    <p:sldLayoutId id="2147483752" r:id="rId100"/>
    <p:sldLayoutId id="2147483753" r:id="rId101"/>
    <p:sldLayoutId id="2147483754" r:id="rId102"/>
    <p:sldLayoutId id="2147483755" r:id="rId103"/>
    <p:sldLayoutId id="2147483756" r:id="rId104"/>
    <p:sldLayoutId id="2147483757" r:id="rId105"/>
    <p:sldLayoutId id="2147483758" r:id="rId106"/>
    <p:sldLayoutId id="2147483759" r:id="rId107"/>
    <p:sldLayoutId id="2147483760" r:id="rId108"/>
    <p:sldLayoutId id="2147483761" r:id="rId109"/>
    <p:sldLayoutId id="2147483762" r:id="rId110"/>
    <p:sldLayoutId id="2147483763" r:id="rId111"/>
    <p:sldLayoutId id="2147483764" r:id="rId112"/>
    <p:sldLayoutId id="2147483765" r:id="rId1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886884" y="1276351"/>
            <a:ext cx="166006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一、脊  髓</a:t>
            </a: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1270000" y="1852084"/>
            <a:ext cx="363175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（一）脊髓的位置和外形</a:t>
            </a:r>
          </a:p>
        </p:txBody>
      </p: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1462618" y="2427817"/>
            <a:ext cx="421685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脊髓的位置：位于椎管内。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1462618" y="2908300"/>
            <a:ext cx="206241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脊髓的外形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1756834" y="3833284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脊髓有两个膨大</a:t>
            </a:r>
          </a:p>
        </p:txBody>
      </p:sp>
      <p:sp>
        <p:nvSpPr>
          <p:cNvPr id="10249" name="矩形 8"/>
          <p:cNvSpPr>
            <a:spLocks noChangeArrowheads="1"/>
          </p:cNvSpPr>
          <p:nvPr/>
        </p:nvSpPr>
        <p:spPr bwMode="auto">
          <a:xfrm>
            <a:off x="4038600" y="3575051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颈膨大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50" name="矩形 9"/>
          <p:cNvSpPr>
            <a:spLocks noChangeArrowheads="1"/>
          </p:cNvSpPr>
          <p:nvPr/>
        </p:nvSpPr>
        <p:spPr bwMode="auto">
          <a:xfrm>
            <a:off x="4038601" y="40555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腰骶膨大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51" name="AutoShape 5"/>
          <p:cNvSpPr>
            <a:spLocks/>
          </p:cNvSpPr>
          <p:nvPr/>
        </p:nvSpPr>
        <p:spPr bwMode="auto">
          <a:xfrm>
            <a:off x="3975101" y="3659717"/>
            <a:ext cx="190499" cy="872067"/>
          </a:xfrm>
          <a:prstGeom prst="leftBrace">
            <a:avLst>
              <a:gd name="adj1" fmla="val 50186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600" dirty="0">
              <a:latin typeface="+mn-ea"/>
            </a:endParaRPr>
          </a:p>
        </p:txBody>
      </p: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1943101" y="51159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脊髓圆锥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53" name="矩形 12"/>
          <p:cNvSpPr>
            <a:spLocks noChangeArrowheads="1"/>
          </p:cNvSpPr>
          <p:nvPr/>
        </p:nvSpPr>
        <p:spPr bwMode="auto">
          <a:xfrm>
            <a:off x="1943101" y="5691717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终丝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0254" name="Picture 2" descr="js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6334" y="1852084"/>
            <a:ext cx="776817" cy="450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3" descr="未标题-1 副本"/>
          <p:cNvPicPr>
            <a:picLocks noChangeAspect="1" noChangeArrowheads="1"/>
          </p:cNvPicPr>
          <p:nvPr/>
        </p:nvPicPr>
        <p:blipFill>
          <a:blip r:embed="rId3" cstate="print"/>
          <a:srcRect l="4053" r="2666"/>
          <a:stretch>
            <a:fillRect/>
          </a:stretch>
        </p:blipFill>
        <p:spPr bwMode="auto">
          <a:xfrm>
            <a:off x="9167284" y="1701800"/>
            <a:ext cx="1564216" cy="4023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0180" name="矩形 4"/>
          <p:cNvSpPr>
            <a:spLocks noChangeArrowheads="1"/>
          </p:cNvSpPr>
          <p:nvPr/>
        </p:nvSpPr>
        <p:spPr bwMode="auto">
          <a:xfrm>
            <a:off x="861485" y="1212851"/>
            <a:ext cx="215378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交感神经 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965200" y="1778000"/>
            <a:ext cx="10109200" cy="4216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中枢部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</a:t>
            </a:r>
            <a:r>
              <a:rPr kumimoji="0" lang="zh-CN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脑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干的副交感核和脊髓骶部第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2-4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节段灰质的骶副交感核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。 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                        器官内节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+mj-cs"/>
              </a:rPr>
              <a:t>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交感神经节   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周围部                             器官旁节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节前、节后纤维</a:t>
            </a:r>
          </a:p>
        </p:txBody>
      </p:sp>
      <p:sp>
        <p:nvSpPr>
          <p:cNvPr id="11" name="AutoShape 4"/>
          <p:cNvSpPr>
            <a:spLocks/>
          </p:cNvSpPr>
          <p:nvPr/>
        </p:nvSpPr>
        <p:spPr bwMode="auto">
          <a:xfrm>
            <a:off x="4359275" y="3725863"/>
            <a:ext cx="228600" cy="1068946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2" name="AutoShape 5"/>
          <p:cNvSpPr>
            <a:spLocks/>
          </p:cNvSpPr>
          <p:nvPr/>
        </p:nvSpPr>
        <p:spPr bwMode="auto">
          <a:xfrm>
            <a:off x="2279650" y="4319588"/>
            <a:ext cx="228600" cy="1068946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1204" name="矩形 3"/>
          <p:cNvSpPr>
            <a:spLocks noChangeArrowheads="1"/>
          </p:cNvSpPr>
          <p:nvPr/>
        </p:nvSpPr>
        <p:spPr bwMode="auto">
          <a:xfrm>
            <a:off x="912285" y="1028700"/>
            <a:ext cx="31075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（二）内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脏感觉神经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  <a:cs typeface="华文琥珀"/>
              </a:rPr>
              <a:t> 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51206" name="矩形 5"/>
          <p:cNvSpPr>
            <a:spLocks noChangeArrowheads="1"/>
          </p:cNvSpPr>
          <p:nvPr/>
        </p:nvSpPr>
        <p:spPr bwMode="auto">
          <a:xfrm>
            <a:off x="1488017" y="1604433"/>
            <a:ext cx="400044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脏感觉冲动的传入径路 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68500" y="2057738"/>
            <a:ext cx="9791700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内脏感觉神经元位于脊神经节或脑神经节内。</a:t>
            </a:r>
            <a:r>
              <a:rPr lang="en-US" altLang="zh-CN" sz="2400" b="1" dirty="0" smtClean="0">
                <a:latin typeface="+mn-ea"/>
              </a:rPr>
              <a:t/>
            </a:r>
            <a:br>
              <a:rPr lang="en-US" altLang="zh-CN" sz="2400" b="1" dirty="0" smtClean="0">
                <a:latin typeface="+mn-ea"/>
              </a:rPr>
            </a:br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周围突：内脏器官或血管</a:t>
            </a:r>
            <a:r>
              <a:rPr lang="en-US" altLang="zh-CN" sz="2400" b="1" dirty="0" smtClean="0">
                <a:latin typeface="+mn-ea"/>
              </a:rPr>
              <a:t/>
            </a:r>
            <a:br>
              <a:rPr lang="en-US" altLang="zh-CN" sz="2400" b="1" dirty="0" smtClean="0">
                <a:latin typeface="+mn-ea"/>
              </a:rPr>
            </a:br>
            <a:r>
              <a:rPr lang="en-US" altLang="zh-CN" sz="2400" b="1" dirty="0" smtClean="0">
                <a:latin typeface="+mn-ea"/>
              </a:rPr>
              <a:t>            </a:t>
            </a:r>
            <a:r>
              <a:rPr lang="en-US" altLang="zh-CN" sz="2400" b="1" dirty="0" smtClean="0">
                <a:latin typeface="+mn-ea"/>
              </a:rPr>
              <a:t>         </a:t>
            </a:r>
            <a:r>
              <a:rPr lang="en-US" altLang="zh-CN" sz="2400" b="1" dirty="0" smtClean="0">
                <a:latin typeface="+mn-ea"/>
              </a:rPr>
              <a:t/>
            </a:r>
            <a:br>
              <a:rPr lang="en-US" altLang="zh-CN" sz="2400" b="1" dirty="0" smtClean="0">
                <a:latin typeface="+mn-ea"/>
              </a:rPr>
            </a:br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中枢突：</a:t>
            </a:r>
            <a:r>
              <a:rPr lang="en-US" altLang="zh-CN" sz="2400" b="1" dirty="0" smtClean="0">
                <a:latin typeface="+mn-ea"/>
              </a:rPr>
              <a:t/>
            </a:r>
            <a:br>
              <a:rPr lang="en-US" altLang="zh-CN" sz="2400" b="1" dirty="0" smtClean="0">
                <a:latin typeface="+mn-ea"/>
              </a:rPr>
            </a:br>
            <a:r>
              <a:rPr lang="en-US" altLang="zh-CN" sz="2400" b="1" dirty="0" smtClean="0">
                <a:latin typeface="+mn-ea"/>
              </a:rPr>
              <a:t>            </a:t>
            </a:r>
            <a:br>
              <a:rPr lang="en-US" altLang="zh-CN" sz="2400" b="1" dirty="0" smtClean="0">
                <a:latin typeface="+mn-ea"/>
              </a:rPr>
            </a:br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内脏感觉神经冲动，一部分参与完成内脏反射（排尿、排便），另一部分传到大脑皮层，引起感觉。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5090" y="3549134"/>
            <a:ext cx="4708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随舌咽</a:t>
            </a:r>
            <a:r>
              <a:rPr lang="en-US" altLang="zh-CN" sz="2400" b="1" dirty="0" smtClean="0">
                <a:latin typeface="+mn-ea"/>
              </a:rPr>
              <a:t>N</a:t>
            </a:r>
            <a:r>
              <a:rPr lang="zh-CN" altLang="en-US" sz="2400" b="1" dirty="0" smtClean="0">
                <a:latin typeface="+mn-ea"/>
              </a:rPr>
              <a:t>、迷走</a:t>
            </a:r>
            <a:r>
              <a:rPr lang="en-US" altLang="zh-CN" sz="2400" b="1" dirty="0" smtClean="0">
                <a:latin typeface="+mn-ea"/>
              </a:rPr>
              <a:t>N</a:t>
            </a:r>
            <a:r>
              <a:rPr lang="zh-CN" altLang="en-US" sz="2400" b="1" dirty="0" smtClean="0">
                <a:latin typeface="+mn-ea"/>
              </a:rPr>
              <a:t>进入脑干孤束核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3801922" y="4158734"/>
            <a:ext cx="4092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ea"/>
              </a:rPr>
              <a:t>随交感</a:t>
            </a:r>
            <a:r>
              <a:rPr lang="en-US" altLang="zh-CN" sz="2400" b="1" dirty="0" smtClean="0">
                <a:latin typeface="+mn-ea"/>
              </a:rPr>
              <a:t>N</a:t>
            </a:r>
            <a:r>
              <a:rPr lang="zh-CN" altLang="en-US" sz="2400" b="1" dirty="0" smtClean="0">
                <a:latin typeface="+mn-ea"/>
              </a:rPr>
              <a:t>及盆内脏</a:t>
            </a:r>
            <a:r>
              <a:rPr lang="en-US" altLang="zh-CN" sz="2400" b="1" dirty="0" smtClean="0">
                <a:latin typeface="+mn-ea"/>
              </a:rPr>
              <a:t>N</a:t>
            </a:r>
            <a:r>
              <a:rPr lang="zh-CN" altLang="en-US" sz="2400" b="1" dirty="0" smtClean="0">
                <a:latin typeface="+mn-ea"/>
              </a:rPr>
              <a:t>进入脊髓</a:t>
            </a:r>
            <a:endParaRPr lang="zh-CN" altLang="en-US" sz="2400" dirty="0"/>
          </a:p>
        </p:txBody>
      </p:sp>
      <p:sp>
        <p:nvSpPr>
          <p:cNvPr id="12" name="AutoShape 5"/>
          <p:cNvSpPr>
            <a:spLocks/>
          </p:cNvSpPr>
          <p:nvPr/>
        </p:nvSpPr>
        <p:spPr bwMode="auto">
          <a:xfrm>
            <a:off x="3524250" y="3557588"/>
            <a:ext cx="228600" cy="1068946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1207" name="矩形 6"/>
          <p:cNvSpPr>
            <a:spLocks noChangeArrowheads="1"/>
          </p:cNvSpPr>
          <p:nvPr/>
        </p:nvSpPr>
        <p:spPr bwMode="auto">
          <a:xfrm>
            <a:off x="833966" y="1092200"/>
            <a:ext cx="10672233" cy="559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脏感觉神经的特点  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）痛阈较高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一般强度的刺激不引起主观感觉；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 对触觉、切割、烧灼等刺激的感受很迟钝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 但对牵拉、膨胀等刺激很敏感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（2）弥散的内脏痛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内脏痛是弥散的，定位不准确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/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（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）牵涉痛</a:t>
            </a:r>
            <a:br>
              <a:rPr lang="zh-CN" altLang="en-US" sz="2400" b="1" dirty="0" smtClean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当某些内脏器官发生病变时，常在体表的一定区域有痛觉或感觉过敏，这种现象称牵涉痛。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988485" y="1250951"/>
            <a:ext cx="2282029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脊髓表面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6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条沟</a:t>
            </a: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2523068" y="1826684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前正中裂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2523068" y="2402417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后正中沟</a:t>
            </a: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2523067" y="2978151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前外侧沟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1273" name="矩形 8"/>
          <p:cNvSpPr>
            <a:spLocks noChangeArrowheads="1"/>
          </p:cNvSpPr>
          <p:nvPr/>
        </p:nvSpPr>
        <p:spPr bwMode="auto">
          <a:xfrm>
            <a:off x="2523068" y="3553884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后外侧沟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74" name="AutoShape 9"/>
          <p:cNvSpPr>
            <a:spLocks/>
          </p:cNvSpPr>
          <p:nvPr/>
        </p:nvSpPr>
        <p:spPr bwMode="auto">
          <a:xfrm>
            <a:off x="2374900" y="2095500"/>
            <a:ext cx="165100" cy="1930400"/>
          </a:xfrm>
          <a:prstGeom prst="leftBrace">
            <a:avLst>
              <a:gd name="adj1" fmla="val 52778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>
              <a:lnSpc>
                <a:spcPct val="150000"/>
              </a:lnSpc>
            </a:pPr>
            <a:endParaRPr kumimoji="1" lang="zh-CN" altLang="en-US" sz="2400" dirty="0">
              <a:latin typeface="+mn-ea"/>
            </a:endParaRPr>
          </a:p>
        </p:txBody>
      </p:sp>
      <p:pic>
        <p:nvPicPr>
          <p:cNvPr id="11275" name="Picture 2" descr="3"/>
          <p:cNvPicPr>
            <a:picLocks noChangeAspect="1" noChangeArrowheads="1"/>
          </p:cNvPicPr>
          <p:nvPr/>
        </p:nvPicPr>
        <p:blipFill>
          <a:blip r:embed="rId2" cstate="print"/>
          <a:srcRect b="12900"/>
          <a:stretch>
            <a:fillRect/>
          </a:stretch>
        </p:blipFill>
        <p:spPr bwMode="auto">
          <a:xfrm>
            <a:off x="5156201" y="2165795"/>
            <a:ext cx="4540250" cy="278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6" descr="脊髓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13484" y="1123951"/>
            <a:ext cx="685800" cy="506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12" name="文本框 587796"/>
          <p:cNvSpPr txBox="1">
            <a:spLocks noChangeArrowheads="1"/>
          </p:cNvSpPr>
          <p:nvPr/>
        </p:nvSpPr>
        <p:spPr bwMode="auto">
          <a:xfrm>
            <a:off x="1193800" y="1157287"/>
            <a:ext cx="8569325" cy="131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脊神经的前根和后根在椎间孔处汇合成一条脊神经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每条脊神经的后根上，都有一个膨大的脊神经节</a:t>
            </a:r>
          </a:p>
        </p:txBody>
      </p:sp>
      <p:pic>
        <p:nvPicPr>
          <p:cNvPr id="14" name="图片 587799" descr="脊神经的组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520950"/>
            <a:ext cx="4860925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232150" y="4702175"/>
            <a:ext cx="1905000" cy="457200"/>
          </a:xfrm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脊神经节</a:t>
            </a:r>
            <a:endParaRPr lang="zh-CN" altLang="en-US" sz="2400" dirty="0">
              <a:solidFill>
                <a:srgbClr val="000000"/>
              </a:solidFill>
              <a:latin typeface="宋体" pitchFamily="2" charset="-122"/>
              <a:ea typeface="黑体" pitchFamily="49" charset="-122"/>
            </a:endParaRPr>
          </a:p>
        </p:txBody>
      </p:sp>
      <p:sp>
        <p:nvSpPr>
          <p:cNvPr id="16" name="直接连接符 587801"/>
          <p:cNvSpPr>
            <a:spLocks noChangeShapeType="1"/>
          </p:cNvSpPr>
          <p:nvPr/>
        </p:nvSpPr>
        <p:spPr bwMode="auto">
          <a:xfrm>
            <a:off x="5176838" y="4918075"/>
            <a:ext cx="1728787" cy="2873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53018" y="1187451"/>
            <a:ext cx="393953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脊髓节段与椎骨的对应关系</a:t>
            </a:r>
          </a:p>
        </p:txBody>
      </p:sp>
      <p:pic>
        <p:nvPicPr>
          <p:cNvPr id="12294" name="Picture 1" descr="C:\Documents and Settings\Administrator\My Documents\Tencent Files\1691557894\Image\C2C\[$49IGPFR$5}U%QR%MHAWE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684" y="1750485"/>
            <a:ext cx="624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10" name="Picture 9" descr="11a2"/>
          <p:cNvPicPr>
            <a:picLocks noChangeAspect="1" noChangeArrowheads="1"/>
          </p:cNvPicPr>
          <p:nvPr/>
        </p:nvPicPr>
        <p:blipFill>
          <a:blip r:embed="rId3" cstate="print"/>
          <a:srcRect l="6046" r="6297"/>
          <a:stretch>
            <a:fillRect/>
          </a:stretch>
        </p:blipFill>
        <p:spPr bwMode="auto">
          <a:xfrm>
            <a:off x="9902825" y="549275"/>
            <a:ext cx="2024063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588804"/>
          <p:cNvSpPr txBox="1">
            <a:spLocks noChangeArrowheads="1"/>
          </p:cNvSpPr>
          <p:nvPr/>
        </p:nvSpPr>
        <p:spPr bwMode="auto">
          <a:xfrm>
            <a:off x="9255125" y="2781300"/>
            <a:ext cx="11525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胸神经</a:t>
            </a:r>
          </a:p>
        </p:txBody>
      </p:sp>
      <p:sp>
        <p:nvSpPr>
          <p:cNvPr id="12" name="文本框 588805"/>
          <p:cNvSpPr txBox="1">
            <a:spLocks noChangeArrowheads="1"/>
          </p:cNvSpPr>
          <p:nvPr/>
        </p:nvSpPr>
        <p:spPr bwMode="auto">
          <a:xfrm>
            <a:off x="9183688" y="1125538"/>
            <a:ext cx="11525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颈神经</a:t>
            </a:r>
          </a:p>
        </p:txBody>
      </p:sp>
      <p:sp>
        <p:nvSpPr>
          <p:cNvPr id="13" name="文本框 588806"/>
          <p:cNvSpPr txBox="1">
            <a:spLocks noChangeArrowheads="1"/>
          </p:cNvSpPr>
          <p:nvPr/>
        </p:nvSpPr>
        <p:spPr bwMode="auto">
          <a:xfrm>
            <a:off x="9183688" y="4508500"/>
            <a:ext cx="11525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腰神经</a:t>
            </a:r>
          </a:p>
        </p:txBody>
      </p:sp>
      <p:sp>
        <p:nvSpPr>
          <p:cNvPr id="14" name="文本框 588807"/>
          <p:cNvSpPr txBox="1">
            <a:spLocks noChangeArrowheads="1"/>
          </p:cNvSpPr>
          <p:nvPr/>
        </p:nvSpPr>
        <p:spPr bwMode="auto">
          <a:xfrm>
            <a:off x="9183688" y="5589588"/>
            <a:ext cx="1152525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骶神经</a:t>
            </a:r>
          </a:p>
        </p:txBody>
      </p:sp>
      <p:sp>
        <p:nvSpPr>
          <p:cNvPr id="15" name="文本框 588808"/>
          <p:cNvSpPr txBox="1">
            <a:spLocks noChangeArrowheads="1"/>
          </p:cNvSpPr>
          <p:nvPr/>
        </p:nvSpPr>
        <p:spPr bwMode="auto">
          <a:xfrm>
            <a:off x="9183688" y="5949950"/>
            <a:ext cx="1152525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尾神经</a:t>
            </a:r>
          </a:p>
        </p:txBody>
      </p:sp>
      <p:sp>
        <p:nvSpPr>
          <p:cNvPr id="17" name="文本框 588810"/>
          <p:cNvSpPr txBox="1">
            <a:spLocks noChangeArrowheads="1"/>
          </p:cNvSpPr>
          <p:nvPr/>
        </p:nvSpPr>
        <p:spPr bwMode="auto">
          <a:xfrm>
            <a:off x="611188" y="4766608"/>
            <a:ext cx="83677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马尾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腰、骶、尾部的脊神经前后根在通过相应的椎间孔离开脊柱以前，在椎管内向下行走一段距离，形成马尾。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L1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以下，无脊髓，只有马尾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40317" y="1390651"/>
            <a:ext cx="332398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（二）脊髓的内部结构</a:t>
            </a: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1833033" y="2377018"/>
            <a:ext cx="8712200" cy="337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中央管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　　　  前角</a:t>
            </a: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灰质    后角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    中央灰质</a:t>
            </a: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白质：前索，后索，侧索。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网状结构：后角基部外侧与白质间的灰白质混合区。</a:t>
            </a:r>
          </a:p>
        </p:txBody>
      </p:sp>
      <p:sp>
        <p:nvSpPr>
          <p:cNvPr id="13318" name="AutoShape 5"/>
          <p:cNvSpPr>
            <a:spLocks/>
          </p:cNvSpPr>
          <p:nvPr/>
        </p:nvSpPr>
        <p:spPr bwMode="auto">
          <a:xfrm>
            <a:off x="2857500" y="3088217"/>
            <a:ext cx="266699" cy="1382183"/>
          </a:xfrm>
          <a:prstGeom prst="leftBrace">
            <a:avLst>
              <a:gd name="adj1" fmla="val 41784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pic>
        <p:nvPicPr>
          <p:cNvPr id="13319" name="Picture 4" descr="009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818" y="1123952"/>
            <a:ext cx="2582333" cy="223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912284" y="1289051"/>
            <a:ext cx="255293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上行传导束 ：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1390652" y="1864784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）薄束</a:t>
            </a:r>
            <a:endParaRPr kumimoji="1" lang="zh-CN" altLang="en-US" sz="1600" dirty="0">
              <a:solidFill>
                <a:srgbClr val="009900"/>
              </a:solidFill>
              <a:latin typeface="+mn-ea"/>
            </a:endParaRP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1390651" y="2440517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）楔束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4343" name="Picture 3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0084" y="1016001"/>
            <a:ext cx="3753814" cy="279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矩形 7"/>
          <p:cNvSpPr>
            <a:spLocks noChangeArrowheads="1"/>
          </p:cNvSpPr>
          <p:nvPr/>
        </p:nvSpPr>
        <p:spPr bwMode="auto">
          <a:xfrm>
            <a:off x="1390651" y="3016251"/>
            <a:ext cx="505201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）脊髓小脑后束、脊髓小脑前束</a:t>
            </a:r>
            <a:endParaRPr kumimoji="1"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5" name="矩形 8"/>
          <p:cNvSpPr>
            <a:spLocks noChangeArrowheads="1"/>
          </p:cNvSpPr>
          <p:nvPr/>
        </p:nvSpPr>
        <p:spPr bwMode="auto">
          <a:xfrm>
            <a:off x="1390652" y="3689351"/>
            <a:ext cx="268117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 脊髓丘脑束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6" name="矩形 9"/>
          <p:cNvSpPr>
            <a:spLocks noChangeArrowheads="1"/>
          </p:cNvSpPr>
          <p:nvPr/>
        </p:nvSpPr>
        <p:spPr bwMode="auto">
          <a:xfrm>
            <a:off x="1007533" y="4360333"/>
            <a:ext cx="255293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下行传导束 ：</a:t>
            </a:r>
          </a:p>
        </p:txBody>
      </p:sp>
      <p:sp>
        <p:nvSpPr>
          <p:cNvPr id="14347" name="矩形 10"/>
          <p:cNvSpPr>
            <a:spLocks noChangeArrowheads="1"/>
          </p:cNvSpPr>
          <p:nvPr/>
        </p:nvSpPr>
        <p:spPr bwMode="auto">
          <a:xfrm>
            <a:off x="1488018" y="5033433"/>
            <a:ext cx="258980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）皮质脊髓束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8" name="矩形 11"/>
          <p:cNvSpPr>
            <a:spLocks noChangeArrowheads="1"/>
          </p:cNvSpPr>
          <p:nvPr/>
        </p:nvSpPr>
        <p:spPr bwMode="auto">
          <a:xfrm>
            <a:off x="1488018" y="5609167"/>
            <a:ext cx="258980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）红核脊髓束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9" name="矩形 12"/>
          <p:cNvSpPr>
            <a:spLocks noChangeArrowheads="1"/>
          </p:cNvSpPr>
          <p:nvPr/>
        </p:nvSpPr>
        <p:spPr bwMode="auto">
          <a:xfrm>
            <a:off x="1488018" y="6184900"/>
            <a:ext cx="258980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）前庭脊髓束</a:t>
            </a:r>
          </a:p>
        </p:txBody>
      </p:sp>
      <p:pic>
        <p:nvPicPr>
          <p:cNvPr id="14350" name="Picture 2" descr="断面1"/>
          <p:cNvPicPr>
            <a:picLocks noChangeAspect="1" noChangeArrowheads="1"/>
          </p:cNvPicPr>
          <p:nvPr/>
        </p:nvPicPr>
        <p:blipFill>
          <a:blip r:embed="rId3" cstate="print"/>
          <a:srcRect l="16046" t="13608" r="10538" b="10719"/>
          <a:stretch>
            <a:fillRect/>
          </a:stretch>
        </p:blipFill>
        <p:spPr bwMode="auto">
          <a:xfrm>
            <a:off x="7234766" y="4064001"/>
            <a:ext cx="4571941" cy="252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840318" y="1149351"/>
            <a:ext cx="270842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（三）脊髓的功能</a:t>
            </a: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1871133" y="1940984"/>
            <a:ext cx="6096000" cy="123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 algn="just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、传导功能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、反射功能</a:t>
            </a: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844551" y="1297517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二、脑</a:t>
            </a:r>
          </a:p>
        </p:txBody>
      </p:sp>
      <p:sp>
        <p:nvSpPr>
          <p:cNvPr id="15367" name="矩形 6"/>
          <p:cNvSpPr>
            <a:spLocks noChangeArrowheads="1"/>
          </p:cNvSpPr>
          <p:nvPr/>
        </p:nvSpPr>
        <p:spPr bwMode="auto">
          <a:xfrm>
            <a:off x="2093384" y="1873251"/>
            <a:ext cx="2123016" cy="303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700" b="1" dirty="0" smtClean="0">
              <a:solidFill>
                <a:srgbClr val="00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 dirty="0" smtClean="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pitchFamily="2" charset="-122"/>
              </a:rPr>
              <a:t>端</a:t>
            </a: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脑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间脑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脑干</a:t>
            </a:r>
          </a:p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小脑</a:t>
            </a:r>
          </a:p>
        </p:txBody>
      </p:sp>
      <p:sp>
        <p:nvSpPr>
          <p:cNvPr id="15368" name="AutoShape 10"/>
          <p:cNvSpPr>
            <a:spLocks/>
          </p:cNvSpPr>
          <p:nvPr/>
        </p:nvSpPr>
        <p:spPr bwMode="auto">
          <a:xfrm>
            <a:off x="2669117" y="2641601"/>
            <a:ext cx="192616" cy="2207684"/>
          </a:xfrm>
          <a:prstGeom prst="leftBrace">
            <a:avLst>
              <a:gd name="adj1" fmla="val 95513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/>
          </a:p>
        </p:txBody>
      </p:sp>
      <p:pic>
        <p:nvPicPr>
          <p:cNvPr id="15369" name="Picture 5" descr="125850875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2900" y="2180167"/>
            <a:ext cx="5647267" cy="375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930400" y="3485634"/>
            <a:ext cx="9570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组成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12284" y="1028700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700" b="1" dirty="0" smtClean="0">
                <a:solidFill>
                  <a:srgbClr val="000000"/>
                </a:solidFill>
                <a:latin typeface="宋体" pitchFamily="2" charset="-122"/>
              </a:rPr>
              <a:t>（一）脑</a:t>
            </a:r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干</a:t>
            </a: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2133601" y="1625600"/>
            <a:ext cx="861768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中脑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脑桥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延髓</a:t>
            </a:r>
          </a:p>
        </p:txBody>
      </p:sp>
      <p:sp>
        <p:nvSpPr>
          <p:cNvPr id="16390" name="AutoShape 7"/>
          <p:cNvSpPr>
            <a:spLocks/>
          </p:cNvSpPr>
          <p:nvPr/>
        </p:nvSpPr>
        <p:spPr bwMode="auto">
          <a:xfrm>
            <a:off x="2017185" y="1911350"/>
            <a:ext cx="141815" cy="1212849"/>
          </a:xfrm>
          <a:prstGeom prst="leftBrace">
            <a:avLst>
              <a:gd name="adj1" fmla="val 74899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/>
          </a:p>
        </p:txBody>
      </p:sp>
      <p:pic>
        <p:nvPicPr>
          <p:cNvPr id="16391" name="Picture 2" descr="ng3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617" y="1221317"/>
            <a:ext cx="2817283" cy="402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矩形 7"/>
          <p:cNvSpPr>
            <a:spLocks noChangeArrowheads="1"/>
          </p:cNvSpPr>
          <p:nvPr/>
        </p:nvSpPr>
        <p:spPr bwMode="auto">
          <a:xfrm>
            <a:off x="577851" y="3816351"/>
            <a:ext cx="2477595" cy="67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一）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脑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干外形：</a:t>
            </a:r>
          </a:p>
        </p:txBody>
      </p:sp>
      <p:sp>
        <p:nvSpPr>
          <p:cNvPr id="16393" name="矩形 8"/>
          <p:cNvSpPr>
            <a:spLocks noChangeArrowheads="1"/>
          </p:cNvSpPr>
          <p:nvPr/>
        </p:nvSpPr>
        <p:spPr bwMode="auto">
          <a:xfrm>
            <a:off x="1634067" y="4392084"/>
            <a:ext cx="86176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延髓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394" name="矩形 9"/>
          <p:cNvSpPr>
            <a:spLocks noChangeArrowheads="1"/>
          </p:cNvSpPr>
          <p:nvPr/>
        </p:nvSpPr>
        <p:spPr bwMode="auto">
          <a:xfrm>
            <a:off x="1634068" y="496781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腹侧面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395" name="矩形 10"/>
          <p:cNvSpPr>
            <a:spLocks noChangeArrowheads="1"/>
          </p:cNvSpPr>
          <p:nvPr/>
        </p:nvSpPr>
        <p:spPr bwMode="auto">
          <a:xfrm>
            <a:off x="1634068" y="554566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背侧面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396" name="矩形 11"/>
          <p:cNvSpPr>
            <a:spLocks noChangeArrowheads="1"/>
          </p:cNvSpPr>
          <p:nvPr/>
        </p:nvSpPr>
        <p:spPr bwMode="auto">
          <a:xfrm>
            <a:off x="4226984" y="4392084"/>
            <a:ext cx="86176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脑桥</a:t>
            </a:r>
          </a:p>
        </p:txBody>
      </p:sp>
      <p:sp>
        <p:nvSpPr>
          <p:cNvPr id="16397" name="矩形 12"/>
          <p:cNvSpPr>
            <a:spLocks noChangeArrowheads="1"/>
          </p:cNvSpPr>
          <p:nvPr/>
        </p:nvSpPr>
        <p:spPr bwMode="auto">
          <a:xfrm>
            <a:off x="4129617" y="496781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腹侧面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398" name="矩形 13"/>
          <p:cNvSpPr>
            <a:spLocks noChangeArrowheads="1"/>
          </p:cNvSpPr>
          <p:nvPr/>
        </p:nvSpPr>
        <p:spPr bwMode="auto">
          <a:xfrm>
            <a:off x="4129617" y="554566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背侧面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886884" y="1187451"/>
            <a:ext cx="861768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脑</a:t>
            </a: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1845734" y="1763184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腹侧面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1845734" y="233891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背侧面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886884" y="2914651"/>
            <a:ext cx="1169545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菱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形窝</a:t>
            </a:r>
            <a:endParaRPr kumimoji="1" lang="zh-CN" altLang="en-US" sz="1600" dirty="0">
              <a:solidFill>
                <a:srgbClr val="CC0099"/>
              </a:solidFill>
              <a:latin typeface="+mn-ea"/>
            </a:endParaRPr>
          </a:p>
        </p:txBody>
      </p:sp>
      <p:sp>
        <p:nvSpPr>
          <p:cNvPr id="17416" name="矩形 7"/>
          <p:cNvSpPr>
            <a:spLocks noChangeArrowheads="1"/>
          </p:cNvSpPr>
          <p:nvPr/>
        </p:nvSpPr>
        <p:spPr bwMode="auto">
          <a:xfrm>
            <a:off x="1943100" y="3490384"/>
            <a:ext cx="6096000" cy="312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结构：正中沟、界沟、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前庭区、内侧隆起、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面神经丘、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舌下神经三角、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迷走神经三角</a:t>
            </a:r>
          </a:p>
        </p:txBody>
      </p:sp>
      <p:pic>
        <p:nvPicPr>
          <p:cNvPr id="17417" name="Picture 2" descr="ng3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8" y="1316567"/>
            <a:ext cx="3088217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神  经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1274280" y="1200151"/>
            <a:ext cx="30162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二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）脑干的内部结构</a:t>
            </a: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1871133" y="1509184"/>
            <a:ext cx="4339167" cy="5072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脑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神经核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灰质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脑神经核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传导束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网状结构</a:t>
            </a:r>
          </a:p>
        </p:txBody>
      </p:sp>
      <p:sp>
        <p:nvSpPr>
          <p:cNvPr id="18438" name="AutoShape 4"/>
          <p:cNvSpPr>
            <a:spLocks/>
          </p:cNvSpPr>
          <p:nvPr/>
        </p:nvSpPr>
        <p:spPr bwMode="auto">
          <a:xfrm>
            <a:off x="2620433" y="2472267"/>
            <a:ext cx="186267" cy="1219200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graphicFrame>
        <p:nvGraphicFramePr>
          <p:cNvPr id="2050" name="Object 5"/>
          <p:cNvGraphicFramePr>
            <a:graphicFrameLocks noGrp="1" noChangeAspect="1"/>
          </p:cNvGraphicFramePr>
          <p:nvPr/>
        </p:nvGraphicFramePr>
        <p:xfrm>
          <a:off x="6311900" y="1265238"/>
          <a:ext cx="4900613" cy="4572000"/>
        </p:xfrm>
        <a:graphic>
          <a:graphicData uri="http://schemas.openxmlformats.org/presentationml/2006/ole">
            <p:oleObj spid="_x0000_s2050" r:id="rId3" imgW="6057143" imgH="565079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9" name="矩形 3"/>
          <p:cNvSpPr>
            <a:spLocks noChangeArrowheads="1"/>
          </p:cNvSpPr>
          <p:nvPr/>
        </p:nvSpPr>
        <p:spPr bwMode="auto">
          <a:xfrm>
            <a:off x="814917" y="1200151"/>
            <a:ext cx="6096000" cy="437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、脑神经核：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四个功能柱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躯体运动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内脏运动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内脏感觉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躯体感觉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dirty="0">
                <a:latin typeface="+mn-ea"/>
              </a:rPr>
              <a:t>    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5422900" y="933451"/>
          <a:ext cx="5270500" cy="4914386"/>
        </p:xfrm>
        <a:graphic>
          <a:graphicData uri="http://schemas.openxmlformats.org/presentationml/2006/ole">
            <p:oleObj spid="_x0000_s1026" name="Image" r:id="rId3" imgW="6057143" imgH="5650794" progId="">
              <p:embed/>
            </p:oleObj>
          </a:graphicData>
        </a:graphic>
      </p:graphicFrame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853018" y="1200151"/>
            <a:ext cx="228202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、非脑神经核</a:t>
            </a: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>
            <a:off x="1428752" y="1775884"/>
            <a:ext cx="289758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）薄束核与楔束核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1428752" y="2351617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）下橄榄核</a:t>
            </a:r>
          </a:p>
        </p:txBody>
      </p:sp>
      <p:sp>
        <p:nvSpPr>
          <p:cNvPr id="19463" name="矩形 6"/>
          <p:cNvSpPr>
            <a:spLocks noChangeArrowheads="1"/>
          </p:cNvSpPr>
          <p:nvPr/>
        </p:nvSpPr>
        <p:spPr bwMode="auto">
          <a:xfrm>
            <a:off x="1428751" y="2927351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）脑桥核</a:t>
            </a:r>
          </a:p>
        </p:txBody>
      </p:sp>
      <p:sp>
        <p:nvSpPr>
          <p:cNvPr id="19464" name="矩形 7"/>
          <p:cNvSpPr>
            <a:spLocks noChangeArrowheads="1"/>
          </p:cNvSpPr>
          <p:nvPr/>
        </p:nvSpPr>
        <p:spPr bwMode="auto">
          <a:xfrm>
            <a:off x="1428751" y="3503084"/>
            <a:ext cx="135869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）红核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9465" name="矩形 8"/>
          <p:cNvSpPr>
            <a:spLocks noChangeArrowheads="1"/>
          </p:cNvSpPr>
          <p:nvPr/>
        </p:nvSpPr>
        <p:spPr bwMode="auto">
          <a:xfrm>
            <a:off x="1428751" y="4878917"/>
            <a:ext cx="135869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）黑质</a:t>
            </a: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4654550" y="1773238"/>
            <a:ext cx="421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接受来自薄束与楔束的纤维</a:t>
            </a:r>
          </a:p>
        </p:txBody>
      </p:sp>
      <p:sp>
        <p:nvSpPr>
          <p:cNvPr id="21" name="矩形 20"/>
          <p:cNvSpPr/>
          <p:nvPr/>
        </p:nvSpPr>
        <p:spPr>
          <a:xfrm>
            <a:off x="4615324" y="3472934"/>
            <a:ext cx="7576676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接受小脑齿状核和大脑皮质纤维，发出纤维到脊髓和下橄榄核，参与控制运动。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17556" y="4895334"/>
            <a:ext cx="634019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位于中脑的脚底与被盖之间，参与运动调节，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损伤引起震颤麻痹。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853018" y="1200151"/>
            <a:ext cx="1704948" cy="50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纤维束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9466" name="矩形 9"/>
          <p:cNvSpPr>
            <a:spLocks noChangeArrowheads="1"/>
          </p:cNvSpPr>
          <p:nvPr/>
        </p:nvSpPr>
        <p:spPr bwMode="auto">
          <a:xfrm>
            <a:off x="1348317" y="2432051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长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上行纤维束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>
            <a:off x="3911600" y="16107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内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侧丘系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8" name="矩形 11"/>
          <p:cNvSpPr>
            <a:spLocks noChangeArrowheads="1"/>
          </p:cNvSpPr>
          <p:nvPr/>
        </p:nvSpPr>
        <p:spPr bwMode="auto">
          <a:xfrm>
            <a:off x="3911601" y="2186517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脊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髓丘脑束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9" name="矩形 12"/>
          <p:cNvSpPr>
            <a:spLocks noChangeArrowheads="1"/>
          </p:cNvSpPr>
          <p:nvPr/>
        </p:nvSpPr>
        <p:spPr bwMode="auto">
          <a:xfrm>
            <a:off x="3911600" y="27622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叉丘系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70" name="矩形 13"/>
          <p:cNvSpPr>
            <a:spLocks noChangeArrowheads="1"/>
          </p:cNvSpPr>
          <p:nvPr/>
        </p:nvSpPr>
        <p:spPr bwMode="auto">
          <a:xfrm>
            <a:off x="3911600" y="33379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外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侧丘系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71" name="矩形 14"/>
          <p:cNvSpPr>
            <a:spLocks noChangeArrowheads="1"/>
          </p:cNvSpPr>
          <p:nvPr/>
        </p:nvSpPr>
        <p:spPr bwMode="auto">
          <a:xfrm>
            <a:off x="1318684" y="4891617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长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下行纤维束</a:t>
            </a:r>
          </a:p>
        </p:txBody>
      </p:sp>
      <p:sp>
        <p:nvSpPr>
          <p:cNvPr id="19472" name="矩形 15"/>
          <p:cNvSpPr>
            <a:spLocks noChangeArrowheads="1"/>
          </p:cNvSpPr>
          <p:nvPr/>
        </p:nvSpPr>
        <p:spPr bwMode="auto">
          <a:xfrm>
            <a:off x="3926417" y="4339167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锥体束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73" name="矩形 16"/>
          <p:cNvSpPr>
            <a:spLocks noChangeArrowheads="1"/>
          </p:cNvSpPr>
          <p:nvPr/>
        </p:nvSpPr>
        <p:spPr bwMode="auto">
          <a:xfrm>
            <a:off x="3926417" y="4817533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皮质脊髓束</a:t>
            </a:r>
          </a:p>
        </p:txBody>
      </p:sp>
      <p:sp>
        <p:nvSpPr>
          <p:cNvPr id="19474" name="矩形 17"/>
          <p:cNvSpPr>
            <a:spLocks noChangeArrowheads="1"/>
          </p:cNvSpPr>
          <p:nvPr/>
        </p:nvSpPr>
        <p:spPr bwMode="auto">
          <a:xfrm>
            <a:off x="3926417" y="5298017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皮质核束</a:t>
            </a: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20" name="AutoShape 4"/>
          <p:cNvSpPr>
            <a:spLocks/>
          </p:cNvSpPr>
          <p:nvPr/>
        </p:nvSpPr>
        <p:spPr bwMode="auto">
          <a:xfrm>
            <a:off x="3674533" y="4504267"/>
            <a:ext cx="186267" cy="1219200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21" name="AutoShape 4"/>
          <p:cNvSpPr>
            <a:spLocks/>
          </p:cNvSpPr>
          <p:nvPr/>
        </p:nvSpPr>
        <p:spPr bwMode="auto">
          <a:xfrm>
            <a:off x="3649133" y="1824566"/>
            <a:ext cx="148167" cy="16806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802218" y="1149351"/>
            <a:ext cx="240385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脑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干网状结构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1524000" y="1890184"/>
            <a:ext cx="95885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脑干内分布广泛的灰、白质交错排列的网状区，即为网状结构。</a:t>
            </a:r>
          </a:p>
        </p:txBody>
      </p:sp>
      <p:pic>
        <p:nvPicPr>
          <p:cNvPr id="20486" name="Picture 5" descr="Untitled-3 copy"/>
          <p:cNvPicPr preferRelativeResize="0"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1397000" y="3293534"/>
            <a:ext cx="3473451" cy="2662767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20487" name="Picture 6" descr="Untitled-5 copy"/>
          <p:cNvPicPr preferRelativeResize="0">
            <a:picLocks noChangeAspect="1" noChangeArrowheads="1"/>
          </p:cNvPicPr>
          <p:nvPr/>
        </p:nvPicPr>
        <p:blipFill>
          <a:blip r:embed="rId3" cstate="print">
            <a:lum contrast="54000"/>
          </a:blip>
          <a:srcRect/>
          <a:stretch>
            <a:fillRect/>
          </a:stretch>
        </p:blipFill>
        <p:spPr bwMode="auto">
          <a:xfrm>
            <a:off x="6443134" y="3699933"/>
            <a:ext cx="3350684" cy="2533651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865717" y="1276351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）第四脑室</a:t>
            </a: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2118286" y="2080684"/>
            <a:ext cx="471057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位 置：延髓、脑桥、小脑之间。</a:t>
            </a:r>
          </a:p>
        </p:txBody>
      </p:sp>
      <p:pic>
        <p:nvPicPr>
          <p:cNvPr id="21510" name="Picture 9" descr="ventricule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5333" y="1989668"/>
            <a:ext cx="3464984" cy="331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矩形 6"/>
          <p:cNvSpPr>
            <a:spLocks noChangeArrowheads="1"/>
          </p:cNvSpPr>
          <p:nvPr/>
        </p:nvSpPr>
        <p:spPr bwMode="auto">
          <a:xfrm>
            <a:off x="1678518" y="2656417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）脉络丛</a:t>
            </a:r>
          </a:p>
        </p:txBody>
      </p:sp>
      <p:sp>
        <p:nvSpPr>
          <p:cNvPr id="21512" name="矩形 7"/>
          <p:cNvSpPr>
            <a:spLocks noChangeArrowheads="1"/>
          </p:cNvSpPr>
          <p:nvPr/>
        </p:nvSpPr>
        <p:spPr bwMode="auto">
          <a:xfrm>
            <a:off x="1678518" y="3232151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</a:t>
            </a:r>
            <a:r>
              <a:rPr kumimoji="1" lang="zh-CN" altLang="zh-CN" sz="2400" b="1" dirty="0">
                <a:solidFill>
                  <a:srgbClr val="000000"/>
                </a:solidFill>
                <a:latin typeface="+mn-ea"/>
              </a:rPr>
              <a:t>三个孔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814917" y="12128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三、小脑</a:t>
            </a: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1488017" y="1788584"/>
            <a:ext cx="270842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（一）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外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形和分区</a:t>
            </a:r>
          </a:p>
        </p:txBody>
      </p:sp>
      <p:sp>
        <p:nvSpPr>
          <p:cNvPr id="22534" name="矩形 5"/>
          <p:cNvSpPr>
            <a:spLocks noChangeArrowheads="1"/>
          </p:cNvSpPr>
          <p:nvPr/>
        </p:nvSpPr>
        <p:spPr bwMode="auto">
          <a:xfrm>
            <a:off x="1513417" y="3329518"/>
            <a:ext cx="861768" cy="56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外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形</a:t>
            </a:r>
          </a:p>
        </p:txBody>
      </p:sp>
      <p:sp>
        <p:nvSpPr>
          <p:cNvPr id="22535" name="矩形 6"/>
          <p:cNvSpPr>
            <a:spLocks noChangeArrowheads="1"/>
          </p:cNvSpPr>
          <p:nvPr/>
        </p:nvSpPr>
        <p:spPr bwMode="auto">
          <a:xfrm>
            <a:off x="2544233" y="2660651"/>
            <a:ext cx="6096000" cy="1969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小脑半球</a:t>
            </a:r>
          </a:p>
          <a:p>
            <a:pPr eaLnBrk="0" hangingPunct="0"/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小脑蚓</a:t>
            </a:r>
          </a:p>
          <a:p>
            <a:pPr eaLnBrk="0" hangingPunct="0"/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小脑扁桃体</a:t>
            </a:r>
          </a:p>
        </p:txBody>
      </p:sp>
      <p:sp>
        <p:nvSpPr>
          <p:cNvPr id="22538" name="矩形 28"/>
          <p:cNvSpPr>
            <a:spLocks noChangeArrowheads="1"/>
          </p:cNvSpPr>
          <p:nvPr/>
        </p:nvSpPr>
        <p:spPr bwMode="auto">
          <a:xfrm>
            <a:off x="2639484" y="5060951"/>
            <a:ext cx="60960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原小脑   旧小脑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新小脑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31" name="Picture 4" descr="018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8738" y="3387725"/>
            <a:ext cx="4033837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 descr="01701"/>
          <p:cNvPicPr>
            <a:picLocks noChangeAspect="1" noChangeArrowheads="1"/>
          </p:cNvPicPr>
          <p:nvPr/>
        </p:nvPicPr>
        <p:blipFill>
          <a:blip r:embed="rId3" cstate="print"/>
          <a:srcRect l="7098" t="11656"/>
          <a:stretch>
            <a:fillRect/>
          </a:stretch>
        </p:blipFill>
        <p:spPr bwMode="auto">
          <a:xfrm>
            <a:off x="7535863" y="723900"/>
            <a:ext cx="4105275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4"/>
          <p:cNvSpPr>
            <a:spLocks/>
          </p:cNvSpPr>
          <p:nvPr/>
        </p:nvSpPr>
        <p:spPr bwMode="auto">
          <a:xfrm>
            <a:off x="2391833" y="2967566"/>
            <a:ext cx="160867" cy="13504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789517" y="1073151"/>
            <a:ext cx="5142018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（二）小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脑的功能及临床意义</a:t>
            </a: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1416050" y="1953685"/>
            <a:ext cx="8426449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小脑扁桃体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疝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原小脑损伤引起平衡失调，走路不稳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眼球震颤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旧小脑损伤肌张力低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下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新小脑损伤主要表现共济失调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878417" y="13017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四、间脑</a:t>
            </a: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1551517" y="1877484"/>
            <a:ext cx="900006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分部：背侧丘脑、后丘脑、 下丘脑、上丘脑和底丘脑。</a:t>
            </a:r>
          </a:p>
        </p:txBody>
      </p:sp>
      <p:pic>
        <p:nvPicPr>
          <p:cNvPr id="24582" name="Picture 10" descr="02401"/>
          <p:cNvPicPr>
            <a:picLocks noChangeAspect="1" noChangeArrowheads="1"/>
          </p:cNvPicPr>
          <p:nvPr/>
        </p:nvPicPr>
        <p:blipFill>
          <a:blip r:embed="rId2" cstate="print"/>
          <a:srcRect b="9926"/>
          <a:stretch>
            <a:fillRect/>
          </a:stretch>
        </p:blipFill>
        <p:spPr bwMode="auto">
          <a:xfrm>
            <a:off x="6538385" y="2950633"/>
            <a:ext cx="4379383" cy="372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814917" y="11747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五、端脑</a:t>
            </a: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1373717" y="2080685"/>
            <a:ext cx="6096000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端脑主要由左右大脑半球组成。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半球表面的灰质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大脑皮质，深部是白质埋藏于髓质内的灰质团块称基底核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。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半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球内的腔隙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侧脑室。</a:t>
            </a:r>
          </a:p>
        </p:txBody>
      </p:sp>
      <p:pic>
        <p:nvPicPr>
          <p:cNvPr id="25606" name="Picture 3" descr="hemisphere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3201" y="1221318"/>
            <a:ext cx="3951817" cy="402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3495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31303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9084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9930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</a:rPr>
              <a:t>周围神经系统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265841" y="24039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  <a:sym typeface="Arial" panose="020B0604020202020204" pitchFamily="34" charset="0"/>
              </a:rPr>
              <a:t>概述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265841" y="31837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349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31308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9121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789517" y="1060451"/>
            <a:ext cx="6096000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（一）大脑半球的外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形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0733" y="1528234"/>
            <a:ext cx="6096000" cy="3326419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 marL="609585" indent="-609585"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上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外侧面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侧面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下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面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609585" indent="-609585"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额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极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枕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极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颞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极</a:t>
            </a:r>
          </a:p>
        </p:txBody>
      </p:sp>
      <p:pic>
        <p:nvPicPr>
          <p:cNvPr id="26630" name="Picture 9" descr="023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3916" y="0"/>
            <a:ext cx="3477413" cy="3221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0" descr="02401"/>
          <p:cNvPicPr>
            <a:picLocks noChangeAspect="1" noChangeArrowheads="1"/>
          </p:cNvPicPr>
          <p:nvPr/>
        </p:nvPicPr>
        <p:blipFill>
          <a:blip r:embed="rId3" cstate="print"/>
          <a:srcRect b="9926"/>
          <a:stretch>
            <a:fillRect/>
          </a:stretch>
        </p:blipFill>
        <p:spPr bwMode="auto">
          <a:xfrm>
            <a:off x="7823199" y="3378200"/>
            <a:ext cx="3913643" cy="332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矩形 7"/>
          <p:cNvSpPr>
            <a:spLocks noChangeArrowheads="1"/>
          </p:cNvSpPr>
          <p:nvPr/>
        </p:nvSpPr>
        <p:spPr bwMode="auto">
          <a:xfrm>
            <a:off x="2400300" y="5053942"/>
            <a:ext cx="1169545" cy="166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  <a:buClr>
                <a:srgbClr val="CC0099"/>
              </a:buClr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外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侧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沟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 marL="457189" indent="-457189">
              <a:lnSpc>
                <a:spcPct val="130000"/>
              </a:lnSpc>
              <a:spcBef>
                <a:spcPct val="20000"/>
              </a:spcBef>
              <a:buClr>
                <a:srgbClr val="CC0099"/>
              </a:buClr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央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沟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 marL="457189" indent="-457189">
              <a:lnSpc>
                <a:spcPct val="130000"/>
              </a:lnSpc>
              <a:spcBef>
                <a:spcPct val="20000"/>
              </a:spcBef>
              <a:buClr>
                <a:srgbClr val="CC0099"/>
              </a:buClr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顶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枕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沟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68018" y="22622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三面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1568018" y="379897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三极</a:t>
            </a:r>
            <a:endParaRPr lang="zh-CN" altLang="en-US" sz="1600" dirty="0"/>
          </a:p>
        </p:txBody>
      </p:sp>
      <p:sp>
        <p:nvSpPr>
          <p:cNvPr id="12" name="矩形 11"/>
          <p:cNvSpPr/>
          <p:nvPr/>
        </p:nvSpPr>
        <p:spPr>
          <a:xfrm>
            <a:off x="1204394" y="569127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三条沟</a:t>
            </a:r>
            <a:endParaRPr lang="zh-CN" altLang="en-US" sz="1600" dirty="0"/>
          </a:p>
        </p:txBody>
      </p:sp>
      <p:sp>
        <p:nvSpPr>
          <p:cNvPr id="13" name="AutoShape 4"/>
          <p:cNvSpPr>
            <a:spLocks/>
          </p:cNvSpPr>
          <p:nvPr/>
        </p:nvSpPr>
        <p:spPr bwMode="auto">
          <a:xfrm>
            <a:off x="2417233" y="1684866"/>
            <a:ext cx="160867" cy="13504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14" name="AutoShape 4"/>
          <p:cNvSpPr>
            <a:spLocks/>
          </p:cNvSpPr>
          <p:nvPr/>
        </p:nvSpPr>
        <p:spPr bwMode="auto">
          <a:xfrm>
            <a:off x="2379133" y="3361266"/>
            <a:ext cx="160867" cy="13504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15" name="AutoShape 4"/>
          <p:cNvSpPr>
            <a:spLocks/>
          </p:cNvSpPr>
          <p:nvPr/>
        </p:nvSpPr>
        <p:spPr bwMode="auto">
          <a:xfrm>
            <a:off x="2353733" y="5253566"/>
            <a:ext cx="160867" cy="13504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34988" y="1174750"/>
            <a:ext cx="3810000" cy="685800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>
                <a:srgbClr val="CC0099"/>
              </a:buClr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j-cs"/>
              </a:rPr>
              <a:t>大脑半球分为五叶：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751013" y="2068512"/>
            <a:ext cx="2008187" cy="3417888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额叶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枕叶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顶叶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颞叶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脑岛</a:t>
            </a:r>
          </a:p>
        </p:txBody>
      </p:sp>
      <p:pic>
        <p:nvPicPr>
          <p:cNvPr id="3074" name="Picture 2" descr="E:\人体结构学资料\人体结构学-编\配图\项目12\12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8900" y="1605571"/>
            <a:ext cx="8077200" cy="43681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789517" y="1060451"/>
            <a:ext cx="6096000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大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脑半球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的上外侧面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10" name="图片 1" descr="11-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700" y="885615"/>
            <a:ext cx="6815139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431925" y="1587500"/>
            <a:ext cx="6400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央前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沟       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央前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回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央后沟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央后回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缘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上回、角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上沟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下沟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上回、颞中回、颞下回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颞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横回</a:t>
            </a:r>
          </a:p>
          <a:p>
            <a:pPr marL="342900" indent="-342900" algn="just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</a:t>
            </a:r>
          </a:p>
        </p:txBody>
      </p:sp>
      <p:sp>
        <p:nvSpPr>
          <p:cNvPr id="12" name="矩形 11"/>
          <p:cNvSpPr/>
          <p:nvPr/>
        </p:nvSpPr>
        <p:spPr>
          <a:xfrm>
            <a:off x="558800" y="198055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额叶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558800" y="325055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顶叶</a:t>
            </a:r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558800" y="526985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颞叶</a:t>
            </a:r>
            <a:endParaRPr lang="zh-CN" altLang="en-US" b="1" dirty="0"/>
          </a:p>
        </p:txBody>
      </p:sp>
      <p:sp>
        <p:nvSpPr>
          <p:cNvPr id="15" name="AutoShape 4"/>
          <p:cNvSpPr>
            <a:spLocks/>
          </p:cNvSpPr>
          <p:nvPr/>
        </p:nvSpPr>
        <p:spPr bwMode="auto">
          <a:xfrm>
            <a:off x="1325033" y="2853266"/>
            <a:ext cx="160867" cy="13504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16" name="AutoShape 4"/>
          <p:cNvSpPr>
            <a:spLocks/>
          </p:cNvSpPr>
          <p:nvPr/>
        </p:nvSpPr>
        <p:spPr bwMode="auto">
          <a:xfrm>
            <a:off x="1350433" y="4529666"/>
            <a:ext cx="160867" cy="1693334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17" name="AutoShape 4"/>
          <p:cNvSpPr>
            <a:spLocks/>
          </p:cNvSpPr>
          <p:nvPr/>
        </p:nvSpPr>
        <p:spPr bwMode="auto">
          <a:xfrm>
            <a:off x="1341967" y="1763183"/>
            <a:ext cx="131234" cy="776817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789517" y="1060451"/>
            <a:ext cx="6096000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大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脑半球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的内侧面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5" name="Picture 6" descr="024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1500" y="968375"/>
            <a:ext cx="49053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892300" y="1857836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中央旁小叶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胼胝体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扣带回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海马旁回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钩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边缘叶  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距状沟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789517" y="1060451"/>
            <a:ext cx="6096000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（一）大脑半球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的内部结构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4" name="文本框 484378"/>
          <p:cNvSpPr txBox="1">
            <a:spLocks noChangeArrowheads="1"/>
          </p:cNvSpPr>
          <p:nvPr/>
        </p:nvSpPr>
        <p:spPr bwMode="auto">
          <a:xfrm>
            <a:off x="696913" y="2170113"/>
            <a:ext cx="4248150" cy="279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浅层：灰质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大脑皮层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深层：白质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大脑髓质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基底部：灰质团块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基底核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腔隙：侧脑室</a:t>
            </a:r>
          </a:p>
        </p:txBody>
      </p:sp>
      <p:sp>
        <p:nvSpPr>
          <p:cNvPr id="57346" name="AutoShape 2" descr="https://imgs.zsbeike.com/imgs/B/B08031/b08031.0234.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48" name="AutoShape 4" descr="https://imgs.zsbeike.com/imgs/B/B08031/b08031.0234.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7349" name="Picture 5" descr="C:\Users\Administrator\Desktop\b08031.0234.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8827" y="279400"/>
            <a:ext cx="6302230" cy="6349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88950" y="2022475"/>
            <a:ext cx="5861050" cy="4537075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2667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大脑皮质是人体功能活动的最高级中枢</a:t>
            </a:r>
          </a:p>
          <a:p>
            <a:pPr marL="0" marR="0" lvl="0" indent="2667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由大量神经元、神经纤维和神经胶质细胞组成</a:t>
            </a:r>
          </a:p>
          <a:p>
            <a:pPr marL="0" marR="0" lvl="0" indent="2667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神经元主要是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锥体细胞</a:t>
            </a:r>
          </a:p>
          <a:p>
            <a:pPr marL="0" marR="0" lvl="0" indent="2667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大脑皮质的不同区域，形成相对特定的功能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----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大脑皮质的机能定位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188" y="1052513"/>
            <a:ext cx="7993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大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脑皮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5299" name="Picture 3" descr="E:\人体结构学资料\人体结构学-编\配图\项目12\12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2500" y="2183740"/>
            <a:ext cx="5797550" cy="22930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11188" y="1441450"/>
            <a:ext cx="7467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+mn-ea"/>
              </a:rPr>
              <a:t>躯</a:t>
            </a:r>
            <a:r>
              <a:rPr lang="zh-CN" altLang="en-US" sz="2400" b="1" dirty="0">
                <a:latin typeface="+mn-ea"/>
              </a:rPr>
              <a:t>体运</a:t>
            </a:r>
            <a:r>
              <a:rPr lang="zh-CN" altLang="en-US" sz="2400" b="1" dirty="0" smtClean="0">
                <a:latin typeface="+mn-ea"/>
              </a:rPr>
              <a:t>动中枢</a:t>
            </a:r>
            <a:endParaRPr lang="zh-CN" altLang="en-US" sz="2400" b="1" dirty="0">
              <a:latin typeface="+mn-ea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位置：中央前回和中央旁小叶前部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63524" y="2849563"/>
            <a:ext cx="68484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+mn-ea"/>
              </a:rPr>
              <a:t>①</a:t>
            </a:r>
            <a:r>
              <a:rPr lang="zh-CN" altLang="en-US" sz="2400" b="1" dirty="0">
                <a:latin typeface="+mn-ea"/>
              </a:rPr>
              <a:t>上下颠倒，头部仍为正；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②左右交叉支配，但一些与联合运动有关的肌则受两侧运动区的支配，如眼球外肌、咽喉肌、咀嚼肌、躯干肌等；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③投影区的大小与各部形体大小无关，而取决功能的重要性和复杂程度。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82612" y="2330450"/>
            <a:ext cx="15107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特点：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1700" y="1085850"/>
            <a:ext cx="45593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81012" y="1704975"/>
            <a:ext cx="5665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位置：中央后回和中央旁小叶后部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52450" y="1100138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ea"/>
              </a:rPr>
              <a:t>躯</a:t>
            </a:r>
            <a:r>
              <a:rPr lang="zh-CN" altLang="en-US" sz="2400" b="1" dirty="0">
                <a:latin typeface="+mn-ea"/>
              </a:rPr>
              <a:t>体感</a:t>
            </a:r>
            <a:r>
              <a:rPr lang="zh-CN" altLang="en-US" sz="2400" b="1" dirty="0" smtClean="0">
                <a:latin typeface="+mn-ea"/>
              </a:rPr>
              <a:t>觉中枢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81013" y="2286000"/>
            <a:ext cx="3808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特点：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7988" y="3149600"/>
            <a:ext cx="380841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+mn-ea"/>
              </a:rPr>
              <a:t>①</a:t>
            </a:r>
            <a:r>
              <a:rPr lang="zh-CN" altLang="en-US" sz="2400" b="1" dirty="0">
                <a:latin typeface="+mn-ea"/>
              </a:rPr>
              <a:t>上、下颠倒，头仍正；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②左、右交叉支配；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③投影区的大小取决于该部感觉的敏感程度。</a:t>
            </a:r>
          </a:p>
        </p:txBody>
      </p:sp>
      <p:pic>
        <p:nvPicPr>
          <p:cNvPr id="177154" name="Picture 2" descr="E:\人体结构学资料\人体结构学-编\配图\项目12\12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0601" y="941388"/>
            <a:ext cx="5321300" cy="509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文本框 602114"/>
          <p:cNvSpPr txBox="1">
            <a:spLocks noChangeArrowheads="1"/>
          </p:cNvSpPr>
          <p:nvPr/>
        </p:nvSpPr>
        <p:spPr bwMode="auto">
          <a:xfrm>
            <a:off x="323850" y="1041023"/>
            <a:ext cx="638175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视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觉中枢：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距状沟上下的枕叶皮质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一侧视觉区损伤引起双眼视野同向性偏盲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听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觉中枢：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颞横回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双侧支配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一侧听觉区损伤，不引起全聋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16667" t="7481" r="19048" b="-2232"/>
          <a:stretch>
            <a:fillRect/>
          </a:stretch>
        </p:blipFill>
        <p:spPr bwMode="auto">
          <a:xfrm>
            <a:off x="6802438" y="1781175"/>
            <a:ext cx="4627562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602116"/>
          <p:cNvSpPr>
            <a:spLocks noChangeArrowheads="1"/>
          </p:cNvSpPr>
          <p:nvPr/>
        </p:nvSpPr>
        <p:spPr bwMode="auto">
          <a:xfrm>
            <a:off x="10618788" y="4876800"/>
            <a:ext cx="8699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视觉区</a:t>
            </a:r>
          </a:p>
        </p:txBody>
      </p:sp>
      <p:sp>
        <p:nvSpPr>
          <p:cNvPr id="7" name="矩形 602117"/>
          <p:cNvSpPr>
            <a:spLocks noChangeArrowheads="1"/>
          </p:cNvSpPr>
          <p:nvPr/>
        </p:nvSpPr>
        <p:spPr bwMode="auto">
          <a:xfrm>
            <a:off x="11195050" y="4300538"/>
            <a:ext cx="288925" cy="288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602118"/>
          <p:cNvSpPr>
            <a:spLocks noChangeShapeType="1"/>
          </p:cNvSpPr>
          <p:nvPr/>
        </p:nvSpPr>
        <p:spPr bwMode="auto">
          <a:xfrm>
            <a:off x="10979150" y="4516438"/>
            <a:ext cx="0" cy="73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602120"/>
          <p:cNvSpPr>
            <a:spLocks noChangeArrowheads="1"/>
          </p:cNvSpPr>
          <p:nvPr/>
        </p:nvSpPr>
        <p:spPr bwMode="auto">
          <a:xfrm>
            <a:off x="7378700" y="4589463"/>
            <a:ext cx="12954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听觉区</a:t>
            </a:r>
          </a:p>
        </p:txBody>
      </p:sp>
      <p:sp>
        <p:nvSpPr>
          <p:cNvPr id="11" name="矩形 602121"/>
          <p:cNvSpPr>
            <a:spLocks noChangeArrowheads="1"/>
          </p:cNvSpPr>
          <p:nvPr/>
        </p:nvSpPr>
        <p:spPr bwMode="auto">
          <a:xfrm>
            <a:off x="11123613" y="4373563"/>
            <a:ext cx="360362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602122"/>
          <p:cNvSpPr>
            <a:spLocks noChangeShapeType="1"/>
          </p:cNvSpPr>
          <p:nvPr/>
        </p:nvSpPr>
        <p:spPr bwMode="auto">
          <a:xfrm>
            <a:off x="10979150" y="4516438"/>
            <a:ext cx="71438" cy="433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15975" y="1108075"/>
            <a:ext cx="1944688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语言中枢</a:t>
            </a:r>
          </a:p>
        </p:txBody>
      </p:sp>
      <p:pic>
        <p:nvPicPr>
          <p:cNvPr id="6" name="Picture 3" descr="T17-6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688" y="2819400"/>
            <a:ext cx="753586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73175" y="1598613"/>
            <a:ext cx="7632700" cy="108337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阅读中枢</a:t>
            </a: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：角回                  ②听讲中枢：缘上回</a:t>
            </a:r>
          </a:p>
          <a:p>
            <a:pPr eaLnBrk="0" hangingPunct="0">
              <a:lnSpc>
                <a:spcPct val="14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③说话中枢：额下回后部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④</a:t>
            </a:r>
            <a:r>
              <a:rPr lang="zh-CN" altLang="zh-CN" sz="2400" b="1" dirty="0" smtClean="0">
                <a:solidFill>
                  <a:srgbClr val="000000"/>
                </a:solidFill>
                <a:latin typeface="+mn-ea"/>
                <a:sym typeface="Wingdings 2" pitchFamily="18" charset="2"/>
              </a:rPr>
              <a:t>书</a:t>
            </a:r>
            <a:r>
              <a:rPr lang="zh-CN" altLang="zh-CN" sz="2400" b="1" dirty="0">
                <a:solidFill>
                  <a:srgbClr val="000000"/>
                </a:solidFill>
                <a:latin typeface="+mn-ea"/>
                <a:sym typeface="Wingdings 2" pitchFamily="18" charset="2"/>
              </a:rPr>
              <a:t>写中枢：</a:t>
            </a:r>
            <a:r>
              <a:rPr lang="zh-CN" altLang="zh-CN" sz="2400" b="1" dirty="0">
                <a:solidFill>
                  <a:srgbClr val="000000"/>
                </a:solidFill>
                <a:latin typeface="+mn-ea"/>
              </a:rPr>
              <a:t>额中回后部</a:t>
            </a:r>
            <a:endParaRPr lang="zh-CN" altLang="zh-CN" sz="2400" b="1" dirty="0">
              <a:solidFill>
                <a:srgbClr val="000000"/>
              </a:solidFill>
              <a:latin typeface="+mn-ea"/>
              <a:sym typeface="Wingdings 2" pitchFamily="18" charset="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004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概述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4" name="Picture 13" descr="2009511217248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850" y="3392487"/>
            <a:ext cx="331311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68388" y="1166812"/>
            <a:ext cx="5522912" cy="4176713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基底核 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位于大脑半球基底部，包埋在大脑髓质的灰质团块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）纹状体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文本框 487429"/>
          <p:cNvSpPr txBox="1">
            <a:spLocks noChangeArrowheads="1"/>
          </p:cNvSpPr>
          <p:nvPr/>
        </p:nvSpPr>
        <p:spPr bwMode="auto">
          <a:xfrm>
            <a:off x="979488" y="5946775"/>
            <a:ext cx="57610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）杏仁体：尾状核的尾部</a:t>
            </a:r>
          </a:p>
        </p:txBody>
      </p:sp>
      <p:sp>
        <p:nvSpPr>
          <p:cNvPr id="7" name="矩形 487430"/>
          <p:cNvSpPr>
            <a:spLocks noChangeArrowheads="1"/>
          </p:cNvSpPr>
          <p:nvPr/>
        </p:nvSpPr>
        <p:spPr bwMode="auto">
          <a:xfrm>
            <a:off x="2316163" y="3473450"/>
            <a:ext cx="33845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尾状核：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形，头体尾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豆状核：壳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苍白球</a:t>
            </a:r>
          </a:p>
        </p:txBody>
      </p:sp>
      <p:sp>
        <p:nvSpPr>
          <p:cNvPr id="8" name="矩形 487431"/>
          <p:cNvSpPr>
            <a:spLocks noChangeArrowheads="1"/>
          </p:cNvSpPr>
          <p:nvPr/>
        </p:nvSpPr>
        <p:spPr bwMode="auto">
          <a:xfrm>
            <a:off x="1236663" y="3843337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纹状体</a:t>
            </a:r>
          </a:p>
        </p:txBody>
      </p:sp>
      <p:sp>
        <p:nvSpPr>
          <p:cNvPr id="9" name="矩形 487432"/>
          <p:cNvSpPr>
            <a:spLocks noChangeArrowheads="1"/>
          </p:cNvSpPr>
          <p:nvPr/>
        </p:nvSpPr>
        <p:spPr bwMode="auto">
          <a:xfrm>
            <a:off x="1173163" y="4902200"/>
            <a:ext cx="7348537" cy="57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纹状体功能是维持骨骼肌的肌张力，协调肌群的运动。</a:t>
            </a:r>
          </a:p>
        </p:txBody>
      </p:sp>
      <p:sp>
        <p:nvSpPr>
          <p:cNvPr id="11" name="左大括号 487433"/>
          <p:cNvSpPr>
            <a:spLocks/>
          </p:cNvSpPr>
          <p:nvPr/>
        </p:nvSpPr>
        <p:spPr bwMode="auto">
          <a:xfrm>
            <a:off x="2244725" y="3689350"/>
            <a:ext cx="73025" cy="720725"/>
          </a:xfrm>
          <a:prstGeom prst="leftBrace">
            <a:avLst>
              <a:gd name="adj1" fmla="val 8192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>
              <a:latin typeface="+mn-ea"/>
            </a:endParaRPr>
          </a:p>
        </p:txBody>
      </p:sp>
      <p:pic>
        <p:nvPicPr>
          <p:cNvPr id="12" name="Picture 12" descr="http://ww2.sinaimg.cn/large/c2b02f81gw1f4pchezkj4j20hs09ejt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0413" y="671512"/>
            <a:ext cx="4878387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68388" y="1166812"/>
            <a:ext cx="5522912" cy="4176713"/>
          </a:xfrm>
          <a:prstGeom prst="rect">
            <a:avLst/>
          </a:prstGeo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大脑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髓质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由大量的神经纤维组成，包括三种纤维：</a:t>
            </a:r>
          </a:p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）联络纤维：联系同侧半球皮质的纤维。</a:t>
            </a:r>
          </a:p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）连合纤维：连合两侧半球的皮质纤维。</a:t>
            </a:r>
          </a:p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）投射纤维：联系大脑皮质与下位中枢的纤维。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5" descr="zssj034_jpg"/>
          <p:cNvPicPr>
            <a:picLocks noChangeAspect="1" noChangeArrowheads="1"/>
          </p:cNvPicPr>
          <p:nvPr/>
        </p:nvPicPr>
        <p:blipFill>
          <a:blip r:embed="rId2" cstate="print"/>
          <a:srcRect t="6319" b="16389"/>
          <a:stretch>
            <a:fillRect/>
          </a:stretch>
        </p:blipFill>
        <p:spPr bwMode="auto">
          <a:xfrm>
            <a:off x="7327900" y="1946275"/>
            <a:ext cx="4500563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85813" y="1382713"/>
            <a:ext cx="1439862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内囊</a:t>
            </a: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28662" y="2022475"/>
            <a:ext cx="8732838" cy="12372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5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80200"/>
                </a:solidFill>
                <a:latin typeface="宋体" pitchFamily="2" charset="-122"/>
                <a:sym typeface="Wingdings" pitchFamily="2" charset="2"/>
              </a:rPr>
              <a:t>由上行感觉纤维束和下行运动纤维束聚集而成的宽厚白质区，位于尾状核、背侧丘脑与豆状核之间</a:t>
            </a:r>
            <a:endParaRPr lang="zh-CN" altLang="en-US" sz="2400" b="1" dirty="0">
              <a:solidFill>
                <a:srgbClr val="080200"/>
              </a:solidFill>
              <a:latin typeface="Times New Roman" pitchFamily="18" charset="0"/>
            </a:endParaRPr>
          </a:p>
        </p:txBody>
      </p:sp>
      <p:pic>
        <p:nvPicPr>
          <p:cNvPr id="21" name="Picture 2" descr="投射纤维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6FF"/>
              </a:clrFrom>
              <a:clrTo>
                <a:srgbClr val="0006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0838" y="3394075"/>
            <a:ext cx="48768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文本框 491528"/>
          <p:cNvSpPr txBox="1">
            <a:spLocks noChangeArrowheads="1"/>
          </p:cNvSpPr>
          <p:nvPr/>
        </p:nvSpPr>
        <p:spPr bwMode="auto">
          <a:xfrm>
            <a:off x="2243138" y="5410200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背侧丘脑</a:t>
            </a:r>
          </a:p>
        </p:txBody>
      </p:sp>
      <p:sp>
        <p:nvSpPr>
          <p:cNvPr id="23" name="文本框 491529"/>
          <p:cNvSpPr txBox="1">
            <a:spLocks noChangeArrowheads="1"/>
          </p:cNvSpPr>
          <p:nvPr/>
        </p:nvSpPr>
        <p:spPr bwMode="auto">
          <a:xfrm>
            <a:off x="7570788" y="3898900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投射纤维</a:t>
            </a:r>
          </a:p>
        </p:txBody>
      </p:sp>
      <p:sp>
        <p:nvSpPr>
          <p:cNvPr id="24" name="文本框 491530"/>
          <p:cNvSpPr txBox="1">
            <a:spLocks noChangeArrowheads="1"/>
          </p:cNvSpPr>
          <p:nvPr/>
        </p:nvSpPr>
        <p:spPr bwMode="auto">
          <a:xfrm>
            <a:off x="7354888" y="5699125"/>
            <a:ext cx="15128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尾状核</a:t>
            </a:r>
          </a:p>
        </p:txBody>
      </p:sp>
      <p:sp>
        <p:nvSpPr>
          <p:cNvPr id="25" name="文本框 491531"/>
          <p:cNvSpPr txBox="1">
            <a:spLocks noChangeArrowheads="1"/>
          </p:cNvSpPr>
          <p:nvPr/>
        </p:nvSpPr>
        <p:spPr bwMode="auto">
          <a:xfrm>
            <a:off x="5770563" y="6491288"/>
            <a:ext cx="1512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杏仁体</a:t>
            </a:r>
          </a:p>
        </p:txBody>
      </p:sp>
      <p:sp>
        <p:nvSpPr>
          <p:cNvPr id="26" name="直接连接符 491532"/>
          <p:cNvSpPr>
            <a:spLocks noChangeShapeType="1"/>
          </p:cNvSpPr>
          <p:nvPr/>
        </p:nvSpPr>
        <p:spPr bwMode="auto">
          <a:xfrm>
            <a:off x="5770563" y="6130925"/>
            <a:ext cx="431800" cy="431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直接连接符 491533"/>
          <p:cNvSpPr>
            <a:spLocks noChangeShapeType="1"/>
          </p:cNvSpPr>
          <p:nvPr/>
        </p:nvSpPr>
        <p:spPr bwMode="auto">
          <a:xfrm>
            <a:off x="6562725" y="5122863"/>
            <a:ext cx="863600" cy="7921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直接连接符 491536"/>
          <p:cNvSpPr>
            <a:spLocks noChangeShapeType="1"/>
          </p:cNvSpPr>
          <p:nvPr/>
        </p:nvSpPr>
        <p:spPr bwMode="auto">
          <a:xfrm flipH="1">
            <a:off x="3251200" y="5483225"/>
            <a:ext cx="1295400" cy="1428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直接连接符 491537"/>
          <p:cNvSpPr>
            <a:spLocks noChangeShapeType="1"/>
          </p:cNvSpPr>
          <p:nvPr/>
        </p:nvSpPr>
        <p:spPr bwMode="auto">
          <a:xfrm flipH="1" flipV="1">
            <a:off x="4475163" y="3898900"/>
            <a:ext cx="3095625" cy="2159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直接连接符 491538"/>
          <p:cNvSpPr>
            <a:spLocks noChangeShapeType="1"/>
          </p:cNvSpPr>
          <p:nvPr/>
        </p:nvSpPr>
        <p:spPr bwMode="auto">
          <a:xfrm flipH="1">
            <a:off x="6707188" y="4114800"/>
            <a:ext cx="863600" cy="5762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文本框 491539"/>
          <p:cNvSpPr txBox="1">
            <a:spLocks noChangeArrowheads="1"/>
          </p:cNvSpPr>
          <p:nvPr/>
        </p:nvSpPr>
        <p:spPr bwMode="auto">
          <a:xfrm>
            <a:off x="2890838" y="6275388"/>
            <a:ext cx="1079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豆状核</a:t>
            </a:r>
          </a:p>
        </p:txBody>
      </p:sp>
      <p:sp>
        <p:nvSpPr>
          <p:cNvPr id="32" name="直接连接符 491540"/>
          <p:cNvSpPr>
            <a:spLocks noChangeShapeType="1"/>
          </p:cNvSpPr>
          <p:nvPr/>
        </p:nvSpPr>
        <p:spPr bwMode="auto">
          <a:xfrm flipH="1">
            <a:off x="3683000" y="5410200"/>
            <a:ext cx="1943100" cy="10080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4" name="Picture 2" descr="图片1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FE"/>
              </a:clrFrom>
              <a:clrTo>
                <a:srgbClr val="0000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1950" y="895350"/>
            <a:ext cx="47974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85813" y="1382713"/>
            <a:ext cx="1439862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内囊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11213" y="5076825"/>
            <a:ext cx="2209800" cy="4616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80200"/>
                </a:solidFill>
                <a:latin typeface="微软雅黑" pitchFamily="34" charset="-122"/>
                <a:sym typeface="Wingdings" pitchFamily="2" charset="2"/>
              </a:rPr>
              <a:t>分部 </a:t>
            </a:r>
          </a:p>
        </p:txBody>
      </p:sp>
      <p:sp>
        <p:nvSpPr>
          <p:cNvPr id="7" name="Freeform 7"/>
          <p:cNvSpPr>
            <a:spLocks noChangeArrowheads="1"/>
          </p:cNvSpPr>
          <p:nvPr/>
        </p:nvSpPr>
        <p:spPr bwMode="auto">
          <a:xfrm>
            <a:off x="8115300" y="2363788"/>
            <a:ext cx="563563" cy="1527175"/>
          </a:xfrm>
          <a:custGeom>
            <a:avLst/>
            <a:gdLst>
              <a:gd name="T0" fmla="*/ 118 w 355"/>
              <a:gd name="T1" fmla="*/ 157 h 962"/>
              <a:gd name="T2" fmla="*/ 93 w 355"/>
              <a:gd name="T3" fmla="*/ 113 h 962"/>
              <a:gd name="T4" fmla="*/ 66 w 355"/>
              <a:gd name="T5" fmla="*/ 37 h 962"/>
              <a:gd name="T6" fmla="*/ 64 w 355"/>
              <a:gd name="T7" fmla="*/ 53 h 962"/>
              <a:gd name="T8" fmla="*/ 98 w 355"/>
              <a:gd name="T9" fmla="*/ 7 h 962"/>
              <a:gd name="T10" fmla="*/ 163 w 355"/>
              <a:gd name="T11" fmla="*/ 94 h 962"/>
              <a:gd name="T12" fmla="*/ 210 w 355"/>
              <a:gd name="T13" fmla="*/ 157 h 962"/>
              <a:gd name="T14" fmla="*/ 241 w 355"/>
              <a:gd name="T15" fmla="*/ 196 h 962"/>
              <a:gd name="T16" fmla="*/ 256 w 355"/>
              <a:gd name="T17" fmla="*/ 211 h 962"/>
              <a:gd name="T18" fmla="*/ 266 w 355"/>
              <a:gd name="T19" fmla="*/ 225 h 962"/>
              <a:gd name="T20" fmla="*/ 273 w 355"/>
              <a:gd name="T21" fmla="*/ 232 h 962"/>
              <a:gd name="T22" fmla="*/ 316 w 355"/>
              <a:gd name="T23" fmla="*/ 307 h 962"/>
              <a:gd name="T24" fmla="*/ 346 w 355"/>
              <a:gd name="T25" fmla="*/ 367 h 962"/>
              <a:gd name="T26" fmla="*/ 354 w 355"/>
              <a:gd name="T27" fmla="*/ 422 h 962"/>
              <a:gd name="T28" fmla="*/ 351 w 355"/>
              <a:gd name="T29" fmla="*/ 440 h 962"/>
              <a:gd name="T30" fmla="*/ 337 w 355"/>
              <a:gd name="T31" fmla="*/ 451 h 962"/>
              <a:gd name="T32" fmla="*/ 312 w 355"/>
              <a:gd name="T33" fmla="*/ 484 h 962"/>
              <a:gd name="T34" fmla="*/ 256 w 355"/>
              <a:gd name="T35" fmla="*/ 541 h 962"/>
              <a:gd name="T36" fmla="*/ 214 w 355"/>
              <a:gd name="T37" fmla="*/ 613 h 962"/>
              <a:gd name="T38" fmla="*/ 166 w 355"/>
              <a:gd name="T39" fmla="*/ 709 h 962"/>
              <a:gd name="T40" fmla="*/ 136 w 355"/>
              <a:gd name="T41" fmla="*/ 793 h 962"/>
              <a:gd name="T42" fmla="*/ 110 w 355"/>
              <a:gd name="T43" fmla="*/ 847 h 962"/>
              <a:gd name="T44" fmla="*/ 88 w 355"/>
              <a:gd name="T45" fmla="*/ 889 h 962"/>
              <a:gd name="T46" fmla="*/ 76 w 355"/>
              <a:gd name="T47" fmla="*/ 921 h 962"/>
              <a:gd name="T48" fmla="*/ 56 w 355"/>
              <a:gd name="T49" fmla="*/ 953 h 962"/>
              <a:gd name="T50" fmla="*/ 26 w 355"/>
              <a:gd name="T51" fmla="*/ 961 h 962"/>
              <a:gd name="T52" fmla="*/ 20 w 355"/>
              <a:gd name="T53" fmla="*/ 957 h 962"/>
              <a:gd name="T54" fmla="*/ 6 w 355"/>
              <a:gd name="T55" fmla="*/ 941 h 962"/>
              <a:gd name="T56" fmla="*/ 0 w 355"/>
              <a:gd name="T57" fmla="*/ 907 h 962"/>
              <a:gd name="T58" fmla="*/ 4 w 355"/>
              <a:gd name="T59" fmla="*/ 873 h 962"/>
              <a:gd name="T60" fmla="*/ 21 w 355"/>
              <a:gd name="T61" fmla="*/ 821 h 962"/>
              <a:gd name="T62" fmla="*/ 58 w 355"/>
              <a:gd name="T63" fmla="*/ 736 h 962"/>
              <a:gd name="T64" fmla="*/ 81 w 355"/>
              <a:gd name="T65" fmla="*/ 692 h 962"/>
              <a:gd name="T66" fmla="*/ 114 w 355"/>
              <a:gd name="T67" fmla="*/ 623 h 962"/>
              <a:gd name="T68" fmla="*/ 151 w 355"/>
              <a:gd name="T69" fmla="*/ 568 h 962"/>
              <a:gd name="T70" fmla="*/ 169 w 355"/>
              <a:gd name="T71" fmla="*/ 526 h 962"/>
              <a:gd name="T72" fmla="*/ 214 w 355"/>
              <a:gd name="T73" fmla="*/ 457 h 962"/>
              <a:gd name="T74" fmla="*/ 217 w 355"/>
              <a:gd name="T75" fmla="*/ 421 h 962"/>
              <a:gd name="T76" fmla="*/ 217 w 355"/>
              <a:gd name="T77" fmla="*/ 370 h 962"/>
              <a:gd name="T78" fmla="*/ 205 w 355"/>
              <a:gd name="T79" fmla="*/ 328 h 962"/>
              <a:gd name="T80" fmla="*/ 192 w 355"/>
              <a:gd name="T81" fmla="*/ 290 h 962"/>
              <a:gd name="T82" fmla="*/ 174 w 355"/>
              <a:gd name="T83" fmla="*/ 263 h 962"/>
              <a:gd name="T84" fmla="*/ 157 w 355"/>
              <a:gd name="T85" fmla="*/ 229 h 962"/>
              <a:gd name="T86" fmla="*/ 139 w 355"/>
              <a:gd name="T87" fmla="*/ 193 h 962"/>
              <a:gd name="T88" fmla="*/ 118 w 355"/>
              <a:gd name="T89" fmla="*/ 157 h 96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55"/>
              <a:gd name="T136" fmla="*/ 0 h 962"/>
              <a:gd name="T137" fmla="*/ 355 w 355"/>
              <a:gd name="T138" fmla="*/ 962 h 96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55" h="962">
                <a:moveTo>
                  <a:pt x="118" y="157"/>
                </a:moveTo>
                <a:cubicBezTo>
                  <a:pt x="110" y="144"/>
                  <a:pt x="102" y="133"/>
                  <a:pt x="93" y="113"/>
                </a:cubicBezTo>
                <a:cubicBezTo>
                  <a:pt x="84" y="93"/>
                  <a:pt x="71" y="47"/>
                  <a:pt x="66" y="37"/>
                </a:cubicBezTo>
                <a:cubicBezTo>
                  <a:pt x="61" y="27"/>
                  <a:pt x="59" y="58"/>
                  <a:pt x="64" y="53"/>
                </a:cubicBezTo>
                <a:cubicBezTo>
                  <a:pt x="69" y="48"/>
                  <a:pt x="81" y="0"/>
                  <a:pt x="98" y="7"/>
                </a:cubicBezTo>
                <a:cubicBezTo>
                  <a:pt x="115" y="14"/>
                  <a:pt x="144" y="69"/>
                  <a:pt x="163" y="94"/>
                </a:cubicBezTo>
                <a:cubicBezTo>
                  <a:pt x="182" y="119"/>
                  <a:pt x="197" y="140"/>
                  <a:pt x="210" y="157"/>
                </a:cubicBezTo>
                <a:cubicBezTo>
                  <a:pt x="223" y="174"/>
                  <a:pt x="233" y="187"/>
                  <a:pt x="241" y="196"/>
                </a:cubicBezTo>
                <a:cubicBezTo>
                  <a:pt x="249" y="205"/>
                  <a:pt x="252" y="206"/>
                  <a:pt x="256" y="211"/>
                </a:cubicBezTo>
                <a:cubicBezTo>
                  <a:pt x="260" y="216"/>
                  <a:pt x="263" y="222"/>
                  <a:pt x="266" y="225"/>
                </a:cubicBezTo>
                <a:cubicBezTo>
                  <a:pt x="269" y="228"/>
                  <a:pt x="265" y="218"/>
                  <a:pt x="273" y="232"/>
                </a:cubicBezTo>
                <a:cubicBezTo>
                  <a:pt x="281" y="246"/>
                  <a:pt x="304" y="285"/>
                  <a:pt x="316" y="307"/>
                </a:cubicBezTo>
                <a:cubicBezTo>
                  <a:pt x="328" y="329"/>
                  <a:pt x="340" y="348"/>
                  <a:pt x="346" y="367"/>
                </a:cubicBezTo>
                <a:cubicBezTo>
                  <a:pt x="352" y="386"/>
                  <a:pt x="353" y="410"/>
                  <a:pt x="354" y="422"/>
                </a:cubicBezTo>
                <a:cubicBezTo>
                  <a:pt x="355" y="434"/>
                  <a:pt x="354" y="435"/>
                  <a:pt x="351" y="440"/>
                </a:cubicBezTo>
                <a:cubicBezTo>
                  <a:pt x="348" y="445"/>
                  <a:pt x="343" y="444"/>
                  <a:pt x="337" y="451"/>
                </a:cubicBezTo>
                <a:cubicBezTo>
                  <a:pt x="331" y="458"/>
                  <a:pt x="326" y="469"/>
                  <a:pt x="312" y="484"/>
                </a:cubicBezTo>
                <a:cubicBezTo>
                  <a:pt x="298" y="499"/>
                  <a:pt x="272" y="520"/>
                  <a:pt x="256" y="541"/>
                </a:cubicBezTo>
                <a:cubicBezTo>
                  <a:pt x="240" y="562"/>
                  <a:pt x="229" y="585"/>
                  <a:pt x="214" y="613"/>
                </a:cubicBezTo>
                <a:cubicBezTo>
                  <a:pt x="199" y="641"/>
                  <a:pt x="179" y="679"/>
                  <a:pt x="166" y="709"/>
                </a:cubicBezTo>
                <a:cubicBezTo>
                  <a:pt x="153" y="739"/>
                  <a:pt x="145" y="770"/>
                  <a:pt x="136" y="793"/>
                </a:cubicBezTo>
                <a:cubicBezTo>
                  <a:pt x="127" y="816"/>
                  <a:pt x="118" y="831"/>
                  <a:pt x="110" y="847"/>
                </a:cubicBezTo>
                <a:cubicBezTo>
                  <a:pt x="102" y="863"/>
                  <a:pt x="94" y="877"/>
                  <a:pt x="88" y="889"/>
                </a:cubicBezTo>
                <a:cubicBezTo>
                  <a:pt x="82" y="901"/>
                  <a:pt x="81" y="910"/>
                  <a:pt x="76" y="921"/>
                </a:cubicBezTo>
                <a:cubicBezTo>
                  <a:pt x="71" y="932"/>
                  <a:pt x="64" y="946"/>
                  <a:pt x="56" y="953"/>
                </a:cubicBezTo>
                <a:cubicBezTo>
                  <a:pt x="48" y="960"/>
                  <a:pt x="32" y="960"/>
                  <a:pt x="26" y="961"/>
                </a:cubicBezTo>
                <a:cubicBezTo>
                  <a:pt x="20" y="962"/>
                  <a:pt x="23" y="960"/>
                  <a:pt x="20" y="957"/>
                </a:cubicBezTo>
                <a:cubicBezTo>
                  <a:pt x="17" y="954"/>
                  <a:pt x="9" y="949"/>
                  <a:pt x="6" y="941"/>
                </a:cubicBezTo>
                <a:cubicBezTo>
                  <a:pt x="3" y="933"/>
                  <a:pt x="0" y="918"/>
                  <a:pt x="0" y="907"/>
                </a:cubicBezTo>
                <a:cubicBezTo>
                  <a:pt x="0" y="896"/>
                  <a:pt x="0" y="887"/>
                  <a:pt x="4" y="873"/>
                </a:cubicBezTo>
                <a:cubicBezTo>
                  <a:pt x="8" y="859"/>
                  <a:pt x="12" y="844"/>
                  <a:pt x="21" y="821"/>
                </a:cubicBezTo>
                <a:cubicBezTo>
                  <a:pt x="30" y="798"/>
                  <a:pt x="48" y="757"/>
                  <a:pt x="58" y="736"/>
                </a:cubicBezTo>
                <a:cubicBezTo>
                  <a:pt x="68" y="715"/>
                  <a:pt x="72" y="711"/>
                  <a:pt x="81" y="692"/>
                </a:cubicBezTo>
                <a:cubicBezTo>
                  <a:pt x="90" y="673"/>
                  <a:pt x="102" y="644"/>
                  <a:pt x="114" y="623"/>
                </a:cubicBezTo>
                <a:cubicBezTo>
                  <a:pt x="126" y="602"/>
                  <a:pt x="142" y="584"/>
                  <a:pt x="151" y="568"/>
                </a:cubicBezTo>
                <a:cubicBezTo>
                  <a:pt x="160" y="552"/>
                  <a:pt x="159" y="544"/>
                  <a:pt x="169" y="526"/>
                </a:cubicBezTo>
                <a:cubicBezTo>
                  <a:pt x="179" y="508"/>
                  <a:pt x="206" y="474"/>
                  <a:pt x="214" y="457"/>
                </a:cubicBezTo>
                <a:cubicBezTo>
                  <a:pt x="222" y="440"/>
                  <a:pt x="217" y="435"/>
                  <a:pt x="217" y="421"/>
                </a:cubicBezTo>
                <a:cubicBezTo>
                  <a:pt x="217" y="407"/>
                  <a:pt x="219" y="385"/>
                  <a:pt x="217" y="370"/>
                </a:cubicBezTo>
                <a:cubicBezTo>
                  <a:pt x="215" y="355"/>
                  <a:pt x="209" y="341"/>
                  <a:pt x="205" y="328"/>
                </a:cubicBezTo>
                <a:cubicBezTo>
                  <a:pt x="201" y="315"/>
                  <a:pt x="197" y="301"/>
                  <a:pt x="192" y="290"/>
                </a:cubicBezTo>
                <a:cubicBezTo>
                  <a:pt x="187" y="279"/>
                  <a:pt x="180" y="273"/>
                  <a:pt x="174" y="263"/>
                </a:cubicBezTo>
                <a:cubicBezTo>
                  <a:pt x="168" y="253"/>
                  <a:pt x="163" y="241"/>
                  <a:pt x="157" y="229"/>
                </a:cubicBezTo>
                <a:cubicBezTo>
                  <a:pt x="151" y="217"/>
                  <a:pt x="145" y="205"/>
                  <a:pt x="139" y="193"/>
                </a:cubicBezTo>
                <a:cubicBezTo>
                  <a:pt x="133" y="181"/>
                  <a:pt x="126" y="170"/>
                  <a:pt x="118" y="157"/>
                </a:cubicBezTo>
                <a:close/>
              </a:path>
            </a:pathLst>
          </a:custGeom>
          <a:solidFill>
            <a:srgbClr val="FF00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>
            <a:spLocks noChangeArrowheads="1"/>
          </p:cNvSpPr>
          <p:nvPr/>
        </p:nvSpPr>
        <p:spPr bwMode="auto">
          <a:xfrm>
            <a:off x="9415463" y="2374900"/>
            <a:ext cx="730250" cy="1506538"/>
          </a:xfrm>
          <a:custGeom>
            <a:avLst/>
            <a:gdLst>
              <a:gd name="T0" fmla="*/ 171 w 460"/>
              <a:gd name="T1" fmla="*/ 120 h 949"/>
              <a:gd name="T2" fmla="*/ 141 w 460"/>
              <a:gd name="T3" fmla="*/ 180 h 949"/>
              <a:gd name="T4" fmla="*/ 108 w 460"/>
              <a:gd name="T5" fmla="*/ 234 h 949"/>
              <a:gd name="T6" fmla="*/ 81 w 460"/>
              <a:gd name="T7" fmla="*/ 264 h 949"/>
              <a:gd name="T8" fmla="*/ 36 w 460"/>
              <a:gd name="T9" fmla="*/ 339 h 949"/>
              <a:gd name="T10" fmla="*/ 6 w 460"/>
              <a:gd name="T11" fmla="*/ 387 h 949"/>
              <a:gd name="T12" fmla="*/ 3 w 460"/>
              <a:gd name="T13" fmla="*/ 450 h 949"/>
              <a:gd name="T14" fmla="*/ 41 w 460"/>
              <a:gd name="T15" fmla="*/ 508 h 949"/>
              <a:gd name="T16" fmla="*/ 90 w 460"/>
              <a:gd name="T17" fmla="*/ 561 h 949"/>
              <a:gd name="T18" fmla="*/ 141 w 460"/>
              <a:gd name="T19" fmla="*/ 621 h 949"/>
              <a:gd name="T20" fmla="*/ 168 w 460"/>
              <a:gd name="T21" fmla="*/ 660 h 949"/>
              <a:gd name="T22" fmla="*/ 216 w 460"/>
              <a:gd name="T23" fmla="*/ 735 h 949"/>
              <a:gd name="T24" fmla="*/ 267 w 460"/>
              <a:gd name="T25" fmla="*/ 798 h 949"/>
              <a:gd name="T26" fmla="*/ 294 w 460"/>
              <a:gd name="T27" fmla="*/ 840 h 949"/>
              <a:gd name="T28" fmla="*/ 351 w 460"/>
              <a:gd name="T29" fmla="*/ 903 h 949"/>
              <a:gd name="T30" fmla="*/ 363 w 460"/>
              <a:gd name="T31" fmla="*/ 918 h 949"/>
              <a:gd name="T32" fmla="*/ 405 w 460"/>
              <a:gd name="T33" fmla="*/ 945 h 949"/>
              <a:gd name="T34" fmla="*/ 395 w 460"/>
              <a:gd name="T35" fmla="*/ 938 h 949"/>
              <a:gd name="T36" fmla="*/ 420 w 460"/>
              <a:gd name="T37" fmla="*/ 939 h 949"/>
              <a:gd name="T38" fmla="*/ 427 w 460"/>
              <a:gd name="T39" fmla="*/ 946 h 949"/>
              <a:gd name="T40" fmla="*/ 435 w 460"/>
              <a:gd name="T41" fmla="*/ 940 h 949"/>
              <a:gd name="T42" fmla="*/ 459 w 460"/>
              <a:gd name="T43" fmla="*/ 897 h 949"/>
              <a:gd name="T44" fmla="*/ 408 w 460"/>
              <a:gd name="T45" fmla="*/ 825 h 949"/>
              <a:gd name="T46" fmla="*/ 330 w 460"/>
              <a:gd name="T47" fmla="*/ 735 h 949"/>
              <a:gd name="T48" fmla="*/ 297 w 460"/>
              <a:gd name="T49" fmla="*/ 687 h 949"/>
              <a:gd name="T50" fmla="*/ 246 w 460"/>
              <a:gd name="T51" fmla="*/ 603 h 949"/>
              <a:gd name="T52" fmla="*/ 171 w 460"/>
              <a:gd name="T53" fmla="*/ 501 h 949"/>
              <a:gd name="T54" fmla="*/ 126 w 460"/>
              <a:gd name="T55" fmla="*/ 387 h 949"/>
              <a:gd name="T56" fmla="*/ 126 w 460"/>
              <a:gd name="T57" fmla="*/ 375 h 949"/>
              <a:gd name="T58" fmla="*/ 149 w 460"/>
              <a:gd name="T59" fmla="*/ 326 h 949"/>
              <a:gd name="T60" fmla="*/ 192 w 460"/>
              <a:gd name="T61" fmla="*/ 243 h 949"/>
              <a:gd name="T62" fmla="*/ 228 w 460"/>
              <a:gd name="T63" fmla="*/ 162 h 949"/>
              <a:gd name="T64" fmla="*/ 267 w 460"/>
              <a:gd name="T65" fmla="*/ 60 h 949"/>
              <a:gd name="T66" fmla="*/ 264 w 460"/>
              <a:gd name="T67" fmla="*/ 21 h 949"/>
              <a:gd name="T68" fmla="*/ 231 w 460"/>
              <a:gd name="T69" fmla="*/ 0 h 94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60"/>
              <a:gd name="T106" fmla="*/ 0 h 949"/>
              <a:gd name="T107" fmla="*/ 460 w 460"/>
              <a:gd name="T108" fmla="*/ 949 h 94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60" h="949">
                <a:moveTo>
                  <a:pt x="231" y="0"/>
                </a:moveTo>
                <a:cubicBezTo>
                  <a:pt x="219" y="18"/>
                  <a:pt x="183" y="96"/>
                  <a:pt x="171" y="120"/>
                </a:cubicBezTo>
                <a:cubicBezTo>
                  <a:pt x="159" y="144"/>
                  <a:pt x="164" y="131"/>
                  <a:pt x="159" y="141"/>
                </a:cubicBezTo>
                <a:cubicBezTo>
                  <a:pt x="154" y="151"/>
                  <a:pt x="147" y="168"/>
                  <a:pt x="141" y="180"/>
                </a:cubicBezTo>
                <a:cubicBezTo>
                  <a:pt x="135" y="192"/>
                  <a:pt x="129" y="201"/>
                  <a:pt x="123" y="210"/>
                </a:cubicBezTo>
                <a:cubicBezTo>
                  <a:pt x="117" y="219"/>
                  <a:pt x="113" y="227"/>
                  <a:pt x="108" y="234"/>
                </a:cubicBezTo>
                <a:cubicBezTo>
                  <a:pt x="103" y="241"/>
                  <a:pt x="97" y="247"/>
                  <a:pt x="93" y="252"/>
                </a:cubicBezTo>
                <a:cubicBezTo>
                  <a:pt x="89" y="257"/>
                  <a:pt x="88" y="254"/>
                  <a:pt x="81" y="264"/>
                </a:cubicBezTo>
                <a:cubicBezTo>
                  <a:pt x="74" y="274"/>
                  <a:pt x="58" y="300"/>
                  <a:pt x="51" y="312"/>
                </a:cubicBezTo>
                <a:cubicBezTo>
                  <a:pt x="44" y="324"/>
                  <a:pt x="41" y="331"/>
                  <a:pt x="36" y="339"/>
                </a:cubicBezTo>
                <a:cubicBezTo>
                  <a:pt x="31" y="347"/>
                  <a:pt x="26" y="355"/>
                  <a:pt x="21" y="363"/>
                </a:cubicBezTo>
                <a:cubicBezTo>
                  <a:pt x="16" y="371"/>
                  <a:pt x="9" y="377"/>
                  <a:pt x="6" y="387"/>
                </a:cubicBezTo>
                <a:cubicBezTo>
                  <a:pt x="3" y="397"/>
                  <a:pt x="0" y="413"/>
                  <a:pt x="0" y="423"/>
                </a:cubicBezTo>
                <a:cubicBezTo>
                  <a:pt x="0" y="433"/>
                  <a:pt x="0" y="441"/>
                  <a:pt x="3" y="450"/>
                </a:cubicBezTo>
                <a:cubicBezTo>
                  <a:pt x="6" y="459"/>
                  <a:pt x="13" y="466"/>
                  <a:pt x="19" y="476"/>
                </a:cubicBezTo>
                <a:cubicBezTo>
                  <a:pt x="25" y="486"/>
                  <a:pt x="34" y="499"/>
                  <a:pt x="41" y="508"/>
                </a:cubicBezTo>
                <a:cubicBezTo>
                  <a:pt x="48" y="517"/>
                  <a:pt x="55" y="519"/>
                  <a:pt x="63" y="528"/>
                </a:cubicBezTo>
                <a:cubicBezTo>
                  <a:pt x="71" y="537"/>
                  <a:pt x="83" y="553"/>
                  <a:pt x="90" y="561"/>
                </a:cubicBezTo>
                <a:cubicBezTo>
                  <a:pt x="97" y="569"/>
                  <a:pt x="100" y="569"/>
                  <a:pt x="108" y="579"/>
                </a:cubicBezTo>
                <a:cubicBezTo>
                  <a:pt x="116" y="589"/>
                  <a:pt x="134" y="611"/>
                  <a:pt x="141" y="621"/>
                </a:cubicBezTo>
                <a:cubicBezTo>
                  <a:pt x="148" y="631"/>
                  <a:pt x="149" y="632"/>
                  <a:pt x="153" y="639"/>
                </a:cubicBezTo>
                <a:cubicBezTo>
                  <a:pt x="157" y="646"/>
                  <a:pt x="161" y="649"/>
                  <a:pt x="168" y="660"/>
                </a:cubicBezTo>
                <a:cubicBezTo>
                  <a:pt x="175" y="671"/>
                  <a:pt x="190" y="693"/>
                  <a:pt x="198" y="705"/>
                </a:cubicBezTo>
                <a:cubicBezTo>
                  <a:pt x="206" y="717"/>
                  <a:pt x="208" y="723"/>
                  <a:pt x="216" y="735"/>
                </a:cubicBezTo>
                <a:cubicBezTo>
                  <a:pt x="224" y="747"/>
                  <a:pt x="237" y="766"/>
                  <a:pt x="246" y="777"/>
                </a:cubicBezTo>
                <a:cubicBezTo>
                  <a:pt x="255" y="788"/>
                  <a:pt x="261" y="791"/>
                  <a:pt x="267" y="798"/>
                </a:cubicBezTo>
                <a:cubicBezTo>
                  <a:pt x="273" y="805"/>
                  <a:pt x="278" y="815"/>
                  <a:pt x="282" y="822"/>
                </a:cubicBezTo>
                <a:cubicBezTo>
                  <a:pt x="286" y="829"/>
                  <a:pt x="288" y="833"/>
                  <a:pt x="294" y="840"/>
                </a:cubicBezTo>
                <a:cubicBezTo>
                  <a:pt x="300" y="847"/>
                  <a:pt x="312" y="857"/>
                  <a:pt x="321" y="867"/>
                </a:cubicBezTo>
                <a:cubicBezTo>
                  <a:pt x="330" y="877"/>
                  <a:pt x="342" y="894"/>
                  <a:pt x="351" y="903"/>
                </a:cubicBezTo>
                <a:cubicBezTo>
                  <a:pt x="360" y="912"/>
                  <a:pt x="373" y="921"/>
                  <a:pt x="375" y="924"/>
                </a:cubicBezTo>
                <a:cubicBezTo>
                  <a:pt x="377" y="927"/>
                  <a:pt x="362" y="917"/>
                  <a:pt x="363" y="918"/>
                </a:cubicBezTo>
                <a:cubicBezTo>
                  <a:pt x="364" y="919"/>
                  <a:pt x="377" y="929"/>
                  <a:pt x="384" y="933"/>
                </a:cubicBezTo>
                <a:cubicBezTo>
                  <a:pt x="391" y="937"/>
                  <a:pt x="399" y="943"/>
                  <a:pt x="405" y="945"/>
                </a:cubicBezTo>
                <a:cubicBezTo>
                  <a:pt x="411" y="947"/>
                  <a:pt x="421" y="949"/>
                  <a:pt x="419" y="948"/>
                </a:cubicBezTo>
                <a:cubicBezTo>
                  <a:pt x="417" y="947"/>
                  <a:pt x="395" y="939"/>
                  <a:pt x="395" y="938"/>
                </a:cubicBezTo>
                <a:cubicBezTo>
                  <a:pt x="395" y="937"/>
                  <a:pt x="416" y="942"/>
                  <a:pt x="420" y="942"/>
                </a:cubicBezTo>
                <a:cubicBezTo>
                  <a:pt x="424" y="942"/>
                  <a:pt x="421" y="939"/>
                  <a:pt x="420" y="939"/>
                </a:cubicBezTo>
                <a:cubicBezTo>
                  <a:pt x="419" y="939"/>
                  <a:pt x="414" y="941"/>
                  <a:pt x="415" y="942"/>
                </a:cubicBezTo>
                <a:cubicBezTo>
                  <a:pt x="416" y="943"/>
                  <a:pt x="423" y="948"/>
                  <a:pt x="427" y="946"/>
                </a:cubicBezTo>
                <a:cubicBezTo>
                  <a:pt x="431" y="944"/>
                  <a:pt x="437" y="934"/>
                  <a:pt x="438" y="933"/>
                </a:cubicBezTo>
                <a:cubicBezTo>
                  <a:pt x="439" y="932"/>
                  <a:pt x="433" y="942"/>
                  <a:pt x="435" y="940"/>
                </a:cubicBezTo>
                <a:cubicBezTo>
                  <a:pt x="437" y="938"/>
                  <a:pt x="446" y="928"/>
                  <a:pt x="450" y="921"/>
                </a:cubicBezTo>
                <a:cubicBezTo>
                  <a:pt x="454" y="914"/>
                  <a:pt x="460" y="907"/>
                  <a:pt x="459" y="897"/>
                </a:cubicBezTo>
                <a:cubicBezTo>
                  <a:pt x="458" y="887"/>
                  <a:pt x="453" y="870"/>
                  <a:pt x="444" y="858"/>
                </a:cubicBezTo>
                <a:cubicBezTo>
                  <a:pt x="435" y="846"/>
                  <a:pt x="419" y="836"/>
                  <a:pt x="408" y="825"/>
                </a:cubicBezTo>
                <a:cubicBezTo>
                  <a:pt x="397" y="814"/>
                  <a:pt x="391" y="804"/>
                  <a:pt x="378" y="789"/>
                </a:cubicBezTo>
                <a:cubicBezTo>
                  <a:pt x="365" y="774"/>
                  <a:pt x="341" y="748"/>
                  <a:pt x="330" y="735"/>
                </a:cubicBezTo>
                <a:cubicBezTo>
                  <a:pt x="319" y="722"/>
                  <a:pt x="320" y="722"/>
                  <a:pt x="315" y="714"/>
                </a:cubicBezTo>
                <a:cubicBezTo>
                  <a:pt x="310" y="706"/>
                  <a:pt x="307" y="700"/>
                  <a:pt x="297" y="687"/>
                </a:cubicBezTo>
                <a:cubicBezTo>
                  <a:pt x="287" y="674"/>
                  <a:pt x="266" y="647"/>
                  <a:pt x="258" y="633"/>
                </a:cubicBezTo>
                <a:cubicBezTo>
                  <a:pt x="250" y="619"/>
                  <a:pt x="254" y="617"/>
                  <a:pt x="246" y="603"/>
                </a:cubicBezTo>
                <a:cubicBezTo>
                  <a:pt x="238" y="589"/>
                  <a:pt x="219" y="566"/>
                  <a:pt x="207" y="549"/>
                </a:cubicBezTo>
                <a:cubicBezTo>
                  <a:pt x="195" y="532"/>
                  <a:pt x="180" y="516"/>
                  <a:pt x="171" y="501"/>
                </a:cubicBezTo>
                <a:cubicBezTo>
                  <a:pt x="162" y="486"/>
                  <a:pt x="157" y="478"/>
                  <a:pt x="150" y="459"/>
                </a:cubicBezTo>
                <a:cubicBezTo>
                  <a:pt x="143" y="440"/>
                  <a:pt x="129" y="394"/>
                  <a:pt x="126" y="387"/>
                </a:cubicBezTo>
                <a:cubicBezTo>
                  <a:pt x="123" y="380"/>
                  <a:pt x="132" y="416"/>
                  <a:pt x="132" y="414"/>
                </a:cubicBezTo>
                <a:cubicBezTo>
                  <a:pt x="132" y="412"/>
                  <a:pt x="125" y="386"/>
                  <a:pt x="126" y="375"/>
                </a:cubicBezTo>
                <a:cubicBezTo>
                  <a:pt x="127" y="364"/>
                  <a:pt x="134" y="356"/>
                  <a:pt x="138" y="348"/>
                </a:cubicBezTo>
                <a:cubicBezTo>
                  <a:pt x="142" y="340"/>
                  <a:pt x="143" y="338"/>
                  <a:pt x="149" y="326"/>
                </a:cubicBezTo>
                <a:cubicBezTo>
                  <a:pt x="155" y="314"/>
                  <a:pt x="170" y="290"/>
                  <a:pt x="177" y="276"/>
                </a:cubicBezTo>
                <a:cubicBezTo>
                  <a:pt x="184" y="262"/>
                  <a:pt x="186" y="255"/>
                  <a:pt x="192" y="243"/>
                </a:cubicBezTo>
                <a:cubicBezTo>
                  <a:pt x="198" y="231"/>
                  <a:pt x="204" y="218"/>
                  <a:pt x="210" y="204"/>
                </a:cubicBezTo>
                <a:cubicBezTo>
                  <a:pt x="216" y="190"/>
                  <a:pt x="223" y="175"/>
                  <a:pt x="228" y="162"/>
                </a:cubicBezTo>
                <a:cubicBezTo>
                  <a:pt x="233" y="149"/>
                  <a:pt x="237" y="140"/>
                  <a:pt x="243" y="123"/>
                </a:cubicBezTo>
                <a:cubicBezTo>
                  <a:pt x="249" y="106"/>
                  <a:pt x="261" y="74"/>
                  <a:pt x="267" y="60"/>
                </a:cubicBezTo>
                <a:cubicBezTo>
                  <a:pt x="273" y="46"/>
                  <a:pt x="279" y="45"/>
                  <a:pt x="279" y="39"/>
                </a:cubicBezTo>
                <a:cubicBezTo>
                  <a:pt x="279" y="33"/>
                  <a:pt x="268" y="26"/>
                  <a:pt x="264" y="21"/>
                </a:cubicBezTo>
                <a:cubicBezTo>
                  <a:pt x="260" y="16"/>
                  <a:pt x="260" y="9"/>
                  <a:pt x="255" y="6"/>
                </a:cubicBezTo>
                <a:cubicBezTo>
                  <a:pt x="250" y="3"/>
                  <a:pt x="236" y="1"/>
                  <a:pt x="231" y="0"/>
                </a:cubicBezTo>
                <a:close/>
              </a:path>
            </a:pathLst>
          </a:custGeom>
          <a:solidFill>
            <a:srgbClr val="FF0000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41413" y="2744788"/>
            <a:ext cx="4559300" cy="11350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latin typeface="+mn-ea"/>
                <a:sym typeface="Wingdings" pitchFamily="2" charset="2"/>
              </a:rPr>
              <a:t> </a:t>
            </a:r>
            <a:r>
              <a:rPr lang="zh-CN" altLang="en-US" sz="2400" b="1" dirty="0">
                <a:latin typeface="+mn-ea"/>
                <a:sym typeface="Wingdings" pitchFamily="2" charset="2"/>
              </a:rPr>
              <a:t>水平切面呈“</a:t>
            </a:r>
            <a:r>
              <a:rPr lang="zh-CN" altLang="en-US" sz="2400" b="1" dirty="0">
                <a:latin typeface="+mn-ea"/>
                <a:sym typeface="Symbol" pitchFamily="18" charset="2"/>
              </a:rPr>
              <a:t> ”形</a:t>
            </a:r>
          </a:p>
          <a:p>
            <a:pPr eaLnBrk="0" hangingPunc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+mn-ea"/>
                <a:sym typeface="Symbol" pitchFamily="18" charset="2"/>
              </a:rPr>
              <a:t> </a:t>
            </a:r>
            <a:r>
              <a:rPr lang="zh-CN" altLang="en-US" sz="2400" b="1" dirty="0">
                <a:latin typeface="+mn-ea"/>
                <a:sym typeface="Wingdings" pitchFamily="2" charset="2"/>
              </a:rPr>
              <a:t>宽厚白质纤维板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12788" y="2030413"/>
            <a:ext cx="2286000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80200"/>
                </a:solidFill>
                <a:latin typeface="+mn-ea"/>
                <a:sym typeface="Wingdings" pitchFamily="2" charset="2"/>
              </a:rPr>
              <a:t>形态 </a:t>
            </a:r>
          </a:p>
        </p:txBody>
      </p:sp>
      <p:sp>
        <p:nvSpPr>
          <p:cNvPr id="12" name="文本框 495626"/>
          <p:cNvSpPr txBox="1">
            <a:spLocks noChangeArrowheads="1"/>
          </p:cNvSpPr>
          <p:nvPr/>
        </p:nvSpPr>
        <p:spPr bwMode="auto">
          <a:xfrm>
            <a:off x="1746250" y="4572000"/>
            <a:ext cx="20161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内囊前肢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内囊膝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内囊后肢</a:t>
            </a:r>
          </a:p>
        </p:txBody>
      </p:sp>
      <p:sp>
        <p:nvSpPr>
          <p:cNvPr id="13" name="左大括号 495627"/>
          <p:cNvSpPr>
            <a:spLocks/>
          </p:cNvSpPr>
          <p:nvPr/>
        </p:nvSpPr>
        <p:spPr bwMode="auto">
          <a:xfrm>
            <a:off x="1674813" y="4716463"/>
            <a:ext cx="71437" cy="1152525"/>
          </a:xfrm>
          <a:prstGeom prst="leftBrace">
            <a:avLst>
              <a:gd name="adj1" fmla="val 13392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4" name="矩形 495628"/>
          <p:cNvSpPr>
            <a:spLocks noChangeArrowheads="1"/>
          </p:cNvSpPr>
          <p:nvPr/>
        </p:nvSpPr>
        <p:spPr bwMode="auto">
          <a:xfrm>
            <a:off x="5748338" y="270827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内囊前肢</a:t>
            </a:r>
          </a:p>
        </p:txBody>
      </p:sp>
      <p:sp>
        <p:nvSpPr>
          <p:cNvPr id="15" name="矩形 495629"/>
          <p:cNvSpPr>
            <a:spLocks noChangeArrowheads="1"/>
          </p:cNvSpPr>
          <p:nvPr/>
        </p:nvSpPr>
        <p:spPr bwMode="auto">
          <a:xfrm>
            <a:off x="5964238" y="321310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内囊膝</a:t>
            </a:r>
          </a:p>
        </p:txBody>
      </p:sp>
      <p:sp>
        <p:nvSpPr>
          <p:cNvPr id="16" name="矩形 495630"/>
          <p:cNvSpPr>
            <a:spLocks noChangeArrowheads="1"/>
          </p:cNvSpPr>
          <p:nvPr/>
        </p:nvSpPr>
        <p:spPr bwMode="auto">
          <a:xfrm>
            <a:off x="5748338" y="371792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内囊后肢</a:t>
            </a:r>
          </a:p>
        </p:txBody>
      </p:sp>
      <p:sp>
        <p:nvSpPr>
          <p:cNvPr id="17" name="直接连接符 495631"/>
          <p:cNvSpPr>
            <a:spLocks noChangeShapeType="1"/>
          </p:cNvSpPr>
          <p:nvPr/>
        </p:nvSpPr>
        <p:spPr bwMode="auto">
          <a:xfrm flipH="1">
            <a:off x="6756400" y="2565400"/>
            <a:ext cx="1584325" cy="2873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495632"/>
          <p:cNvSpPr>
            <a:spLocks noChangeShapeType="1"/>
          </p:cNvSpPr>
          <p:nvPr/>
        </p:nvSpPr>
        <p:spPr bwMode="auto">
          <a:xfrm flipH="1">
            <a:off x="6827838" y="2997200"/>
            <a:ext cx="1728787" cy="36036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495633"/>
          <p:cNvSpPr>
            <a:spLocks noChangeShapeType="1"/>
          </p:cNvSpPr>
          <p:nvPr/>
        </p:nvSpPr>
        <p:spPr bwMode="auto">
          <a:xfrm flipH="1">
            <a:off x="6611938" y="3573463"/>
            <a:ext cx="1655762" cy="28733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996950" y="1844961"/>
            <a:ext cx="7543800" cy="501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+mn-ea"/>
              </a:rPr>
              <a:t>“</a:t>
            </a:r>
            <a:r>
              <a:rPr lang="zh-CN" altLang="en-US" sz="2400" b="1">
                <a:latin typeface="+mn-ea"/>
              </a:rPr>
              <a:t>三偏”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⒈偏身感觉丧失</a:t>
            </a:r>
            <a:r>
              <a:rPr lang="en-US" altLang="zh-CN" sz="2400" b="1">
                <a:latin typeface="+mn-ea"/>
              </a:rPr>
              <a:t>——</a:t>
            </a:r>
            <a:r>
              <a:rPr lang="zh-CN" altLang="en-US" sz="2400" b="1">
                <a:latin typeface="+mn-ea"/>
              </a:rPr>
              <a:t>丘脑中央辐射受损；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⒉对侧偏瘫</a:t>
            </a:r>
            <a:r>
              <a:rPr lang="en-US" altLang="zh-CN" sz="2400" b="1">
                <a:latin typeface="+mn-ea"/>
              </a:rPr>
              <a:t>——</a:t>
            </a:r>
            <a:r>
              <a:rPr lang="zh-CN" altLang="en-US" sz="2400" b="1">
                <a:latin typeface="+mn-ea"/>
              </a:rPr>
              <a:t>皮质脊髓束；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⒊两眼视野对侧半同向偏盲</a:t>
            </a:r>
            <a:r>
              <a:rPr lang="en-US" altLang="zh-CN" sz="2400" b="1">
                <a:latin typeface="+mn-ea"/>
              </a:rPr>
              <a:t>——</a:t>
            </a:r>
            <a:r>
              <a:rPr lang="zh-CN" altLang="en-US" sz="2400" b="1">
                <a:latin typeface="+mn-ea"/>
              </a:rPr>
              <a:t>视辐射受损。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两歪：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⒈口角歪斜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latin typeface="+mn-ea"/>
              </a:rPr>
              <a:t>⒉伸舌时舌尖歪斜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154113" y="1255998"/>
            <a:ext cx="2339102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内囊损伤症状：</a:t>
            </a: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3638550" y="5858161"/>
            <a:ext cx="2824163" cy="762000"/>
            <a:chOff x="2592" y="3360"/>
            <a:chExt cx="1779" cy="480"/>
          </a:xfrm>
        </p:grpSpPr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2784" y="3408"/>
              <a:ext cx="158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>
                  <a:latin typeface="+mn-ea"/>
                </a:rPr>
                <a:t>皮质核束损伤</a:t>
              </a:r>
            </a:p>
          </p:txBody>
        </p:sp>
        <p:sp>
          <p:nvSpPr>
            <p:cNvPr id="12" name="AutoShape 6"/>
            <p:cNvSpPr>
              <a:spLocks/>
            </p:cNvSpPr>
            <p:nvPr/>
          </p:nvSpPr>
          <p:spPr bwMode="auto">
            <a:xfrm>
              <a:off x="2592" y="3360"/>
              <a:ext cx="96" cy="480"/>
            </a:xfrm>
            <a:prstGeom prst="rightBrace">
              <a:avLst>
                <a:gd name="adj1" fmla="val 41505"/>
                <a:gd name="adj2" fmla="val 50000"/>
              </a:avLst>
            </a:prstGeom>
            <a:noFill/>
            <a:ln w="34925">
              <a:solidFill>
                <a:srgbClr val="000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lnSpc>
                  <a:spcPct val="150000"/>
                </a:lnSpc>
              </a:pPr>
              <a:endParaRPr lang="zh-CN" altLang="en-US" sz="2400" b="1">
                <a:latin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1011608" y="1047751"/>
            <a:ext cx="30162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六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脑和脊髓的被膜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77913" y="1739900"/>
            <a:ext cx="4572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作用：支持、保护脑和脊髓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88988" y="3819525"/>
            <a:ext cx="540067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硬脊膜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脊髓的被膜      脊髓蛛网膜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         软脊膜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933450" y="2522538"/>
            <a:ext cx="54006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                           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硬脑膜</a:t>
            </a:r>
            <a:br>
              <a:rPr lang="zh-CN" altLang="en-US" sz="2400" b="1">
                <a:solidFill>
                  <a:srgbClr val="000000"/>
                </a:solidFill>
                <a:latin typeface="+mn-ea"/>
              </a:rPr>
            </a:b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    脑的被膜         脑蛛网膜</a:t>
            </a:r>
            <a:br>
              <a:rPr lang="zh-CN" altLang="en-US" sz="2400" b="1">
                <a:solidFill>
                  <a:srgbClr val="000000"/>
                </a:solidFill>
                <a:latin typeface="+mn-ea"/>
              </a:rPr>
            </a:b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                           软脑膜</a:t>
            </a:r>
            <a:br>
              <a:rPr lang="zh-CN" altLang="en-US" sz="2400" b="1">
                <a:solidFill>
                  <a:srgbClr val="000000"/>
                </a:solidFill>
                <a:latin typeface="+mn-ea"/>
              </a:rPr>
            </a:br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4" name="Picture 6" descr="1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6563" y="1323975"/>
            <a:ext cx="3457575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左大括号 495627"/>
          <p:cNvSpPr>
            <a:spLocks/>
          </p:cNvSpPr>
          <p:nvPr/>
        </p:nvSpPr>
        <p:spPr bwMode="auto">
          <a:xfrm>
            <a:off x="3021013" y="4119563"/>
            <a:ext cx="71437" cy="1152525"/>
          </a:xfrm>
          <a:prstGeom prst="leftBrace">
            <a:avLst>
              <a:gd name="adj1" fmla="val 13392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6" name="左大括号 495627"/>
          <p:cNvSpPr>
            <a:spLocks/>
          </p:cNvSpPr>
          <p:nvPr/>
        </p:nvSpPr>
        <p:spPr bwMode="auto">
          <a:xfrm>
            <a:off x="3008313" y="2608263"/>
            <a:ext cx="71437" cy="1152525"/>
          </a:xfrm>
          <a:prstGeom prst="leftBrace">
            <a:avLst>
              <a:gd name="adj1" fmla="val 13392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5" name="矩形 608262"/>
          <p:cNvSpPr>
            <a:spLocks noChangeArrowheads="1"/>
          </p:cNvSpPr>
          <p:nvPr/>
        </p:nvSpPr>
        <p:spPr bwMode="auto">
          <a:xfrm>
            <a:off x="468313" y="3500438"/>
            <a:ext cx="686962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硬膜外隙的特点：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n-ea"/>
              </a:rPr>
              <a:t>  </a:t>
            </a:r>
            <a:r>
              <a:rPr lang="zh-CN" altLang="en-US" sz="2400" b="1">
                <a:latin typeface="+mn-ea"/>
              </a:rPr>
              <a:t>不与颅内相通；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n-ea"/>
              </a:rPr>
              <a:t>   </a:t>
            </a:r>
            <a:r>
              <a:rPr lang="zh-CN" altLang="en-US" sz="2400" b="1">
                <a:latin typeface="+mn-ea"/>
              </a:rPr>
              <a:t>腔内为负压；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+mn-ea"/>
              </a:rPr>
              <a:t>   </a:t>
            </a:r>
            <a:r>
              <a:rPr lang="zh-CN" altLang="en-US" sz="2400" b="1">
                <a:latin typeface="+mn-ea"/>
              </a:rPr>
              <a:t>腔内含疏松结缔组织：脂肪、淋巴管、椎静脉丛和脊神经根。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临床：硬膜外麻醉。</a:t>
            </a:r>
          </a:p>
        </p:txBody>
      </p:sp>
      <p:sp>
        <p:nvSpPr>
          <p:cNvPr id="6" name="矩形 608263"/>
          <p:cNvSpPr>
            <a:spLocks noChangeArrowheads="1"/>
          </p:cNvSpPr>
          <p:nvPr/>
        </p:nvSpPr>
        <p:spPr bwMode="auto">
          <a:xfrm>
            <a:off x="395288" y="908050"/>
            <a:ext cx="70342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+mn-ea"/>
              </a:rPr>
              <a:t>1.</a:t>
            </a:r>
            <a:r>
              <a:rPr lang="zh-CN" altLang="en-US" sz="2400" b="1">
                <a:latin typeface="+mn-ea"/>
              </a:rPr>
              <a:t>脊髓被膜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①硬脊膜：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+mn-ea"/>
              </a:rPr>
              <a:t>  硬而坚韧，上端于枕骨大孔边缘与骨膜融合，下端附于尾骨。硬脊膜与椎管之间间隙称硬膜外隙。</a:t>
            </a:r>
          </a:p>
        </p:txBody>
      </p:sp>
      <p:pic>
        <p:nvPicPr>
          <p:cNvPr id="8" name="图片 1" descr="11-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4438" y="890588"/>
            <a:ext cx="4160837" cy="47704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0682288" y="2911475"/>
            <a:ext cx="1008062" cy="368300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15575" y="1047750"/>
            <a:ext cx="1008063" cy="369888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79100" y="2176463"/>
            <a:ext cx="1008063" cy="369887"/>
          </a:xfrm>
          <a:prstGeom prst="rect">
            <a:avLst/>
          </a:prstGeom>
          <a:solidFill>
            <a:srgbClr val="000000">
              <a:alpha val="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500062" y="2171700"/>
            <a:ext cx="7094538" cy="869950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蛛网膜与软脊膜之间间隙称蛛网膜下隙，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内充脑脊液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8312" y="908050"/>
            <a:ext cx="5755621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</a:rPr>
              <a:t>②</a:t>
            </a:r>
            <a:r>
              <a:rPr lang="zh-CN" altLang="en-US" sz="2400" b="1" dirty="0">
                <a:latin typeface="+mn-ea"/>
              </a:rPr>
              <a:t>脊髓蛛网膜：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薄而透明，紧贴硬脊膜，与脑蛛网膜相续。</a:t>
            </a:r>
          </a:p>
        </p:txBody>
      </p:sp>
      <p:pic>
        <p:nvPicPr>
          <p:cNvPr id="6" name="Picture 6" descr="系169下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3163" y="828675"/>
            <a:ext cx="39211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610310"/>
          <p:cNvSpPr>
            <a:spLocks noChangeArrowheads="1"/>
          </p:cNvSpPr>
          <p:nvPr/>
        </p:nvSpPr>
        <p:spPr bwMode="auto">
          <a:xfrm>
            <a:off x="360363" y="3662363"/>
            <a:ext cx="595250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终池：蛛网膜下隙在脊髓下端至第</a:t>
            </a:r>
            <a:r>
              <a:rPr lang="en-US" altLang="zh-CN" sz="2400" b="1" dirty="0">
                <a:latin typeface="+mn-ea"/>
              </a:rPr>
              <a:t>2</a:t>
            </a:r>
            <a:r>
              <a:rPr lang="zh-CN" altLang="en-US" sz="2400" b="1" dirty="0">
                <a:latin typeface="+mn-ea"/>
              </a:rPr>
              <a:t>骶椎水平扩大而成，内有马尾。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临床：腰 椎 穿刺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        腰 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395288" y="1773238"/>
            <a:ext cx="5472112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薄而富有血管，紧贴脊髓表面，并延伸入脊髓的沟裂内，在脊髓下端移行为终丝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齿状韧带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           软脊膜在脊髓两侧脊神经前后根之间形成，锯齿状，尖端附着在硬脊膜上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9750" y="908050"/>
            <a:ext cx="3733596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ea"/>
              </a:rPr>
              <a:t>③</a:t>
            </a:r>
            <a:r>
              <a:rPr lang="zh-CN" altLang="en-US" sz="2400" b="1">
                <a:latin typeface="+mn-ea"/>
              </a:rPr>
              <a:t>软脊膜</a:t>
            </a:r>
            <a:endParaRPr lang="en-US" altLang="zh-CN" sz="2400" b="1">
              <a:latin typeface="+mn-ea"/>
            </a:endParaRPr>
          </a:p>
        </p:txBody>
      </p:sp>
      <p:pic>
        <p:nvPicPr>
          <p:cNvPr id="6" name="图片 1" descr="11-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4438" y="890588"/>
            <a:ext cx="4160837" cy="47704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09612" y="1149350"/>
            <a:ext cx="6021387" cy="5400675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脑被膜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）硬脑膜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厚而坚韧，分两层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特点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①两层之间富有血管和神经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外层紧贴颅骨内表面，来自颅骨的骨膜无硬膜外隙。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外层与颅顶连接疏松，与颅底连接紧密。   </a:t>
            </a:r>
          </a:p>
        </p:txBody>
      </p:sp>
      <p:pic>
        <p:nvPicPr>
          <p:cNvPr id="5" name="Picture 3" descr="硬脑膜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5100" y="358775"/>
            <a:ext cx="3894138" cy="28527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" name="Picture 4" descr="96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4825" y="3411538"/>
            <a:ext cx="33147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814917" y="933452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一、神经系统的区分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、按形态和位置：</a:t>
            </a: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1678518" y="2180167"/>
            <a:ext cx="27469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中枢神经系统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CNS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4559301" y="1797051"/>
            <a:ext cx="55399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脑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4559300" y="2565400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脊髓</a:t>
            </a:r>
          </a:p>
        </p:txBody>
      </p:sp>
      <p:sp>
        <p:nvSpPr>
          <p:cNvPr id="7176" name="矩形 7"/>
          <p:cNvSpPr>
            <a:spLocks noChangeArrowheads="1"/>
          </p:cNvSpPr>
          <p:nvPr/>
        </p:nvSpPr>
        <p:spPr bwMode="auto">
          <a:xfrm>
            <a:off x="1678518" y="3716867"/>
            <a:ext cx="274209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周围神经系统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PNS</a:t>
            </a:r>
          </a:p>
        </p:txBody>
      </p:sp>
      <p:sp>
        <p:nvSpPr>
          <p:cNvPr id="7177" name="矩形 8"/>
          <p:cNvSpPr>
            <a:spLocks noChangeArrowheads="1"/>
          </p:cNvSpPr>
          <p:nvPr/>
        </p:nvSpPr>
        <p:spPr bwMode="auto">
          <a:xfrm>
            <a:off x="4559300" y="3236384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脑神经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8" name="矩形 9"/>
          <p:cNvSpPr>
            <a:spLocks noChangeArrowheads="1"/>
          </p:cNvSpPr>
          <p:nvPr/>
        </p:nvSpPr>
        <p:spPr bwMode="auto">
          <a:xfrm>
            <a:off x="4559300" y="4197351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脊神经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9" name="AutoShape 8"/>
          <p:cNvSpPr>
            <a:spLocks/>
          </p:cNvSpPr>
          <p:nvPr/>
        </p:nvSpPr>
        <p:spPr bwMode="auto">
          <a:xfrm>
            <a:off x="4464052" y="1989668"/>
            <a:ext cx="95249" cy="1056217"/>
          </a:xfrm>
          <a:prstGeom prst="leftBrace">
            <a:avLst>
              <a:gd name="adj1" fmla="val 55291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600" dirty="0">
              <a:latin typeface="Times New Roman" pitchFamily="18" charset="0"/>
            </a:endParaRPr>
          </a:p>
        </p:txBody>
      </p:sp>
      <p:sp>
        <p:nvSpPr>
          <p:cNvPr id="7180" name="AutoShape 8"/>
          <p:cNvSpPr>
            <a:spLocks/>
          </p:cNvSpPr>
          <p:nvPr/>
        </p:nvSpPr>
        <p:spPr bwMode="auto">
          <a:xfrm>
            <a:off x="4464053" y="3429001"/>
            <a:ext cx="69848" cy="1079499"/>
          </a:xfrm>
          <a:prstGeom prst="leftBrace">
            <a:avLst>
              <a:gd name="adj1" fmla="val 55358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600" dirty="0">
              <a:latin typeface="Times New Roman" pitchFamily="18" charset="0"/>
            </a:endParaRPr>
          </a:p>
        </p:txBody>
      </p:sp>
      <p:sp>
        <p:nvSpPr>
          <p:cNvPr id="7181" name="AutoShape 8"/>
          <p:cNvSpPr>
            <a:spLocks/>
          </p:cNvSpPr>
          <p:nvPr/>
        </p:nvSpPr>
        <p:spPr bwMode="auto">
          <a:xfrm>
            <a:off x="1551518" y="2307169"/>
            <a:ext cx="188382" cy="1731432"/>
          </a:xfrm>
          <a:prstGeom prst="leftBrace">
            <a:avLst>
              <a:gd name="adj1" fmla="val 55265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700" dirty="0">
              <a:latin typeface="Times New Roman" pitchFamily="18" charset="0"/>
            </a:endParaRPr>
          </a:p>
        </p:txBody>
      </p:sp>
      <p:sp>
        <p:nvSpPr>
          <p:cNvPr id="7182" name="矩形 13"/>
          <p:cNvSpPr>
            <a:spLocks noChangeArrowheads="1"/>
          </p:cNvSpPr>
          <p:nvPr/>
        </p:nvSpPr>
        <p:spPr bwMode="auto">
          <a:xfrm>
            <a:off x="1185334" y="4933949"/>
            <a:ext cx="347947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、根据所支配的器官：</a:t>
            </a:r>
          </a:p>
        </p:txBody>
      </p:sp>
      <p:sp>
        <p:nvSpPr>
          <p:cNvPr id="7183" name="矩形 14"/>
          <p:cNvSpPr>
            <a:spLocks noChangeArrowheads="1"/>
          </p:cNvSpPr>
          <p:nvPr/>
        </p:nvSpPr>
        <p:spPr bwMode="auto">
          <a:xfrm>
            <a:off x="2626785" y="5607049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躯体神经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184" name="矩形 15"/>
          <p:cNvSpPr>
            <a:spLocks noChangeArrowheads="1"/>
          </p:cNvSpPr>
          <p:nvPr/>
        </p:nvSpPr>
        <p:spPr bwMode="auto">
          <a:xfrm>
            <a:off x="2626785" y="6345766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内脏神经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185" name="AutoShape 8"/>
          <p:cNvSpPr>
            <a:spLocks/>
          </p:cNvSpPr>
          <p:nvPr/>
        </p:nvSpPr>
        <p:spPr bwMode="auto">
          <a:xfrm>
            <a:off x="2548467" y="5727700"/>
            <a:ext cx="105833" cy="939800"/>
          </a:xfrm>
          <a:prstGeom prst="leftBrace">
            <a:avLst>
              <a:gd name="adj1" fmla="val 54880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/>
            <a:endParaRPr kumimoji="1" lang="zh-CN" altLang="en-US" sz="3600" dirty="0">
              <a:latin typeface="+mn-ea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4213" y="908050"/>
            <a:ext cx="9209087" cy="5400675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特点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②硬脑膜内层在某些部位折叠成不同形态的板状结构，伸入脑的某些裂隙中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      大脑镰：形似镰刀，深入大脑纵裂内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      小脑幕：深入大脑横裂内。前缘游离，呈弧形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ea"/>
              <a:cs typeface="+mn-cs"/>
            </a:endParaRP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 b="1" dirty="0" smtClean="0">
                <a:latin typeface="+mn-ea"/>
              </a:rPr>
              <a:t>③两层在某些部位分开，内衬内皮细胞，形成硬脑膜窦。</a:t>
            </a:r>
          </a:p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400" b="1" dirty="0" smtClean="0">
                <a:latin typeface="+mn-ea"/>
              </a:rPr>
              <a:t>硬脑膜窦内含静脉血，窦壁无平滑肌，不能收缩，故损伤时出血难止，容易形成颅内血肿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95288" y="908050"/>
            <a:ext cx="5865812" cy="5184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）脑蛛网膜：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薄而透明，与脊髓蛛网膜相续。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与硬脑膜间有硬膜下隙；与软脑膜间有蛛网膜下隙。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蛛网膜下隙大小不一，扩大部位叫蛛网膜下池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在上矢状窦附近形成蛛网膜粒，是吸收脑脊液的部位。</a:t>
            </a:r>
          </a:p>
        </p:txBody>
      </p:sp>
      <p:pic>
        <p:nvPicPr>
          <p:cNvPr id="5" name="Picture 4" descr="蛛网膜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31125" y="3848100"/>
            <a:ext cx="36353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脑脊液"/>
          <p:cNvPicPr>
            <a:picLocks noChangeAspect="1" noChangeArrowheads="1"/>
          </p:cNvPicPr>
          <p:nvPr/>
        </p:nvPicPr>
        <p:blipFill>
          <a:blip r:embed="rId3" cstate="print"/>
          <a:srcRect b="28119"/>
          <a:stretch>
            <a:fillRect/>
          </a:stretch>
        </p:blipFill>
        <p:spPr bwMode="auto">
          <a:xfrm>
            <a:off x="7934325" y="438150"/>
            <a:ext cx="3132138" cy="30178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822324" y="1379538"/>
            <a:ext cx="5146675" cy="4392612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）软脑膜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紧贴于脑表面，薄而富有血管，紧贴脑的表面并伸入其沟裂中。突入脑室，形成脉络丛。</a:t>
            </a:r>
          </a:p>
        </p:txBody>
      </p:sp>
      <p:pic>
        <p:nvPicPr>
          <p:cNvPr id="5" name="Picture 5" descr="14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4138" y="1047750"/>
            <a:ext cx="389890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995684" y="1187451"/>
            <a:ext cx="393953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七、脑室系统和脑脊液循环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8" name="图片 2" descr="11-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9400" y="869950"/>
            <a:ext cx="34544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3" descr="11-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74000" y="3289300"/>
            <a:ext cx="3346450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634916"/>
          <p:cNvSpPr txBox="1">
            <a:spLocks noChangeArrowheads="1"/>
          </p:cNvSpPr>
          <p:nvPr/>
        </p:nvSpPr>
        <p:spPr bwMode="auto">
          <a:xfrm>
            <a:off x="1262063" y="2363788"/>
            <a:ext cx="5616575" cy="342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（一）脑室系统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是中枢神经系统内的腔隙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      左侧脑室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      右侧脑室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      第三脑室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      第四脑室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49250" y="1176338"/>
            <a:ext cx="5775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（二）脑脊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液循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环</a:t>
            </a:r>
          </a:p>
        </p:txBody>
      </p:sp>
      <p:sp>
        <p:nvSpPr>
          <p:cNvPr id="8" name="文本框 634916"/>
          <p:cNvSpPr txBox="1">
            <a:spLocks noChangeArrowheads="1"/>
          </p:cNvSpPr>
          <p:nvPr/>
        </p:nvSpPr>
        <p:spPr bwMode="auto">
          <a:xfrm>
            <a:off x="704850" y="1684338"/>
            <a:ext cx="7867650" cy="430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脑脊液无色透明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400" b="1" dirty="0">
                <a:latin typeface="+mn-ea"/>
              </a:rPr>
              <a:t>约</a:t>
            </a:r>
            <a:r>
              <a:rPr lang="en-US" altLang="zh-CN" sz="2400" b="1" dirty="0">
                <a:latin typeface="+mn-ea"/>
              </a:rPr>
              <a:t>150ml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充满于脑室和蛛网膜下隙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产生：脉络丛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吸收：蛛网膜粒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作用：缓冲震荡，保护脑和脊髓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         通过不断循环带走代谢产物和调</a:t>
            </a:r>
            <a:r>
              <a:rPr lang="zh-CN" altLang="en-US" sz="2400" b="1" dirty="0" smtClean="0">
                <a:latin typeface="+mn-ea"/>
              </a:rPr>
              <a:t>整颅</a:t>
            </a:r>
            <a:r>
              <a:rPr lang="zh-CN" altLang="en-US" sz="2400" b="1" dirty="0">
                <a:latin typeface="+mn-ea"/>
              </a:rPr>
              <a:t>内压</a:t>
            </a:r>
          </a:p>
        </p:txBody>
      </p:sp>
      <p:pic>
        <p:nvPicPr>
          <p:cNvPr id="9" name="图片 634881" descr="脑脊液循环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38" y="755650"/>
            <a:ext cx="404336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5" name="图片 650241" descr="脑脊液循环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7938" y="1357313"/>
            <a:ext cx="404336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09613" y="1120775"/>
            <a:ext cx="5775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（三）脑脊液产生及循环途径</a:t>
            </a: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1474788" y="1912938"/>
            <a:ext cx="4043362" cy="739775"/>
            <a:chOff x="192" y="768"/>
            <a:chExt cx="2880" cy="2644"/>
          </a:xfrm>
        </p:grpSpPr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1248" y="1008"/>
              <a:ext cx="672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192" y="768"/>
              <a:ext cx="887" cy="26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侧脑室脉</a:t>
              </a:r>
            </a:p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络丛产生</a:t>
              </a: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2065" y="808"/>
              <a:ext cx="1007" cy="155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侧 脑 室</a:t>
              </a:r>
            </a:p>
          </p:txBody>
        </p:sp>
      </p:grp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2736850" y="5972175"/>
            <a:ext cx="2633663" cy="525463"/>
            <a:chOff x="1200" y="3456"/>
            <a:chExt cx="2016" cy="1889"/>
          </a:xfrm>
        </p:grpSpPr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2064" y="3781"/>
              <a:ext cx="1152" cy="156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上矢状窦</a:t>
              </a:r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2640" y="3456"/>
              <a:ext cx="0" cy="24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200" y="3456"/>
              <a:ext cx="141" cy="1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6" name="Group 12"/>
          <p:cNvGrpSpPr>
            <a:grpSpLocks/>
          </p:cNvGrpSpPr>
          <p:nvPr/>
        </p:nvGrpSpPr>
        <p:grpSpPr bwMode="auto">
          <a:xfrm>
            <a:off x="3170238" y="5035550"/>
            <a:ext cx="2193925" cy="565150"/>
            <a:chOff x="1536" y="2592"/>
            <a:chExt cx="1680" cy="2032"/>
          </a:xfrm>
        </p:grpSpPr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2640" y="2640"/>
              <a:ext cx="0" cy="336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536" y="2592"/>
              <a:ext cx="141" cy="1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1920" y="3060"/>
              <a:ext cx="1296" cy="156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蛛网膜下隙</a:t>
              </a:r>
            </a:p>
          </p:txBody>
        </p:sp>
      </p:grpSp>
      <p:grpSp>
        <p:nvGrpSpPr>
          <p:cNvPr id="20" name="Group 16"/>
          <p:cNvGrpSpPr>
            <a:grpSpLocks/>
          </p:cNvGrpSpPr>
          <p:nvPr/>
        </p:nvGrpSpPr>
        <p:grpSpPr bwMode="auto">
          <a:xfrm>
            <a:off x="1441450" y="4100513"/>
            <a:ext cx="3749675" cy="833437"/>
            <a:chOff x="240" y="1920"/>
            <a:chExt cx="2872" cy="2991"/>
          </a:xfrm>
        </p:grpSpPr>
        <p:sp>
          <p:nvSpPr>
            <p:cNvPr id="21" name="Line 17"/>
            <p:cNvSpPr>
              <a:spLocks noChangeShapeType="1"/>
            </p:cNvSpPr>
            <p:nvPr/>
          </p:nvSpPr>
          <p:spPr bwMode="auto">
            <a:xfrm>
              <a:off x="2640" y="1920"/>
              <a:ext cx="0" cy="288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18"/>
            <p:cNvSpPr>
              <a:spLocks noChangeShapeType="1"/>
            </p:cNvSpPr>
            <p:nvPr/>
          </p:nvSpPr>
          <p:spPr bwMode="auto">
            <a:xfrm>
              <a:off x="1584" y="2448"/>
              <a:ext cx="528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240" y="2256"/>
              <a:ext cx="1149" cy="265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第四脑室脉</a:t>
              </a:r>
            </a:p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络丛产生</a:t>
              </a:r>
            </a:p>
          </p:txBody>
        </p:sp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2158" y="2245"/>
              <a:ext cx="954" cy="156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第四脑室</a:t>
              </a: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1536" y="1971"/>
              <a:ext cx="141" cy="1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6" name="Group 22"/>
          <p:cNvGrpSpPr>
            <a:grpSpLocks/>
          </p:cNvGrpSpPr>
          <p:nvPr/>
        </p:nvGrpSpPr>
        <p:grpSpPr bwMode="auto">
          <a:xfrm>
            <a:off x="1441450" y="3019425"/>
            <a:ext cx="3749675" cy="833438"/>
            <a:chOff x="192" y="1200"/>
            <a:chExt cx="2872" cy="2991"/>
          </a:xfrm>
        </p:grpSpPr>
        <p:sp>
          <p:nvSpPr>
            <p:cNvPr id="27" name="Line 23"/>
            <p:cNvSpPr>
              <a:spLocks noChangeShapeType="1"/>
            </p:cNvSpPr>
            <p:nvPr/>
          </p:nvSpPr>
          <p:spPr bwMode="auto">
            <a:xfrm>
              <a:off x="1488" y="1728"/>
              <a:ext cx="576" cy="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>
              <a:off x="2592" y="1200"/>
              <a:ext cx="0" cy="240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1584" y="1200"/>
              <a:ext cx="141" cy="1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00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2110" y="1513"/>
              <a:ext cx="954" cy="145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第三脑室</a:t>
              </a: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192" y="1536"/>
              <a:ext cx="1296" cy="265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第三脑室脉</a:t>
              </a:r>
            </a:p>
            <a:p>
              <a:r>
                <a:rPr lang="zh-CN" altLang="en-US" sz="200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络丛产生</a:t>
              </a:r>
            </a:p>
          </p:txBody>
        </p:sp>
      </p:grpSp>
      <p:sp>
        <p:nvSpPr>
          <p:cNvPr id="32" name="直接连接符 650268"/>
          <p:cNvSpPr>
            <a:spLocks noChangeShapeType="1"/>
          </p:cNvSpPr>
          <p:nvPr/>
        </p:nvSpPr>
        <p:spPr bwMode="auto">
          <a:xfrm>
            <a:off x="4610100" y="2516188"/>
            <a:ext cx="0" cy="576262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650269"/>
          <p:cNvSpPr txBox="1">
            <a:spLocks noChangeArrowheads="1"/>
          </p:cNvSpPr>
          <p:nvPr/>
        </p:nvSpPr>
        <p:spPr bwMode="auto">
          <a:xfrm>
            <a:off x="3170238" y="3595688"/>
            <a:ext cx="1439862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经中脑水管</a:t>
            </a:r>
          </a:p>
        </p:txBody>
      </p:sp>
      <p:sp>
        <p:nvSpPr>
          <p:cNvPr id="34" name="直接连接符 650270"/>
          <p:cNvSpPr>
            <a:spLocks noChangeShapeType="1"/>
          </p:cNvSpPr>
          <p:nvPr/>
        </p:nvSpPr>
        <p:spPr bwMode="auto">
          <a:xfrm>
            <a:off x="4610100" y="3595688"/>
            <a:ext cx="0" cy="576262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直接连接符 650271"/>
          <p:cNvSpPr>
            <a:spLocks noChangeShapeType="1"/>
          </p:cNvSpPr>
          <p:nvPr/>
        </p:nvSpPr>
        <p:spPr bwMode="auto">
          <a:xfrm>
            <a:off x="4610100" y="5611813"/>
            <a:ext cx="0" cy="504825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直接连接符 650272"/>
          <p:cNvSpPr>
            <a:spLocks noChangeShapeType="1"/>
          </p:cNvSpPr>
          <p:nvPr/>
        </p:nvSpPr>
        <p:spPr bwMode="auto">
          <a:xfrm>
            <a:off x="4610100" y="4748213"/>
            <a:ext cx="0" cy="431800"/>
          </a:xfrm>
          <a:prstGeom prst="line">
            <a:avLst/>
          </a:prstGeom>
          <a:noFill/>
          <a:ln w="57150">
            <a:solidFill>
              <a:srgbClr val="CC00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文本框 650273"/>
          <p:cNvSpPr txBox="1">
            <a:spLocks noChangeArrowheads="1"/>
          </p:cNvSpPr>
          <p:nvPr/>
        </p:nvSpPr>
        <p:spPr bwMode="auto">
          <a:xfrm>
            <a:off x="4681538" y="4748213"/>
            <a:ext cx="2160587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经外侧孔、正中孔</a:t>
            </a:r>
          </a:p>
        </p:txBody>
      </p:sp>
      <p:sp>
        <p:nvSpPr>
          <p:cNvPr id="38" name="文本框 650274"/>
          <p:cNvSpPr txBox="1">
            <a:spLocks noChangeArrowheads="1"/>
          </p:cNvSpPr>
          <p:nvPr/>
        </p:nvSpPr>
        <p:spPr bwMode="auto">
          <a:xfrm>
            <a:off x="3097213" y="2516188"/>
            <a:ext cx="1439862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经室间孔</a:t>
            </a:r>
          </a:p>
        </p:txBody>
      </p:sp>
      <p:sp>
        <p:nvSpPr>
          <p:cNvPr id="39" name="文本框 650275"/>
          <p:cNvSpPr txBox="1">
            <a:spLocks noChangeArrowheads="1"/>
          </p:cNvSpPr>
          <p:nvPr/>
        </p:nvSpPr>
        <p:spPr bwMode="auto">
          <a:xfrm>
            <a:off x="2593975" y="5684838"/>
            <a:ext cx="1728788" cy="366712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</a:rPr>
              <a:t>蛛网膜粒</a:t>
            </a:r>
            <a:r>
              <a:rPr lang="zh-CN" altLang="en-US">
                <a:solidFill>
                  <a:srgbClr val="000000"/>
                </a:solidFill>
              </a:rPr>
              <a:t>吸收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5" name="Picture 2" descr="大脑前动脉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6410389" y="795338"/>
            <a:ext cx="5514911" cy="315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98475" y="1882775"/>
            <a:ext cx="4462463" cy="581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（一）脑的血管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2275" y="2722563"/>
            <a:ext cx="9534525" cy="205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 </a:t>
            </a:r>
            <a:r>
              <a:rPr lang="en-US" altLang="zh-CN" sz="2400" b="1" dirty="0">
                <a:latin typeface="+mn-ea"/>
              </a:rPr>
              <a:t>1.</a:t>
            </a:r>
            <a:r>
              <a:rPr lang="zh-CN" altLang="en-US" sz="2400" b="1" dirty="0">
                <a:latin typeface="+mn-ea"/>
              </a:rPr>
              <a:t>脑的动脉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颈内动脉系</a:t>
            </a:r>
            <a:r>
              <a:rPr lang="en-US" altLang="zh-CN" sz="2400" b="1" dirty="0">
                <a:latin typeface="+mn-ea"/>
              </a:rPr>
              <a:t>:</a:t>
            </a:r>
            <a:r>
              <a:rPr lang="zh-CN" altLang="en-US" sz="2400" b="1" dirty="0">
                <a:latin typeface="+mn-ea"/>
              </a:rPr>
              <a:t>供血大脑半球前</a:t>
            </a:r>
            <a:r>
              <a:rPr lang="en-US" altLang="zh-CN" sz="2400" b="1" dirty="0">
                <a:latin typeface="+mn-ea"/>
              </a:rPr>
              <a:t>2/3</a:t>
            </a:r>
            <a:r>
              <a:rPr lang="zh-CN" altLang="en-US" sz="2400" b="1" dirty="0">
                <a:latin typeface="+mn-ea"/>
              </a:rPr>
              <a:t>和部分间脑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椎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zh-CN" altLang="en-US" sz="2400" b="1" dirty="0">
                <a:latin typeface="+mn-ea"/>
              </a:rPr>
              <a:t>基底动脉系：供血大脑半球后</a:t>
            </a:r>
            <a:r>
              <a:rPr lang="en-US" altLang="zh-CN" sz="2400" b="1" dirty="0">
                <a:latin typeface="+mn-ea"/>
              </a:rPr>
              <a:t>1/3</a:t>
            </a:r>
            <a:r>
              <a:rPr lang="zh-CN" altLang="en-US" sz="2400" b="1" dirty="0">
                <a:latin typeface="+mn-ea"/>
              </a:rPr>
              <a:t>及部分间脑、脑干和小脑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69900" y="1235075"/>
            <a:ext cx="4392613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八、脑和脊髓的血管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5" name="图片 649224" descr="tim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7013" y="2870200"/>
            <a:ext cx="806450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649219"/>
          <p:cNvSpPr txBox="1">
            <a:spLocks noChangeArrowheads="1"/>
          </p:cNvSpPr>
          <p:nvPr/>
        </p:nvSpPr>
        <p:spPr bwMode="auto">
          <a:xfrm>
            <a:off x="762000" y="1168400"/>
            <a:ext cx="10731500" cy="168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/>
              <a:t>大脑动脉的分支有两类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   皮质支：较短，分布于大脑皮质和大脑髓质的浅部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   中央支：细而长，进入脑实质，供应大脑深部的髓质</a:t>
            </a:r>
            <a:r>
              <a:rPr lang="zh-CN" altLang="en-US" sz="2400" b="1" dirty="0" smtClean="0"/>
              <a:t>、基</a:t>
            </a:r>
            <a:r>
              <a:rPr lang="zh-CN" altLang="en-US" sz="2400" b="1" dirty="0"/>
              <a:t>底核、内囊</a:t>
            </a:r>
            <a:r>
              <a:rPr lang="zh-CN" altLang="en-US" sz="2400" b="1" dirty="0" smtClean="0"/>
              <a:t>等结</a:t>
            </a:r>
            <a:r>
              <a:rPr lang="zh-CN" altLang="en-US" sz="2400" b="1" dirty="0"/>
              <a:t>构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5" name="Picture 2" descr="13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9238" y="984250"/>
            <a:ext cx="449738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23850" y="1484313"/>
            <a:ext cx="4032250" cy="49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①颈内动脉的分支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065213" y="2527300"/>
            <a:ext cx="4176712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大脑前动脉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前交通动脉</a:t>
            </a:r>
          </a:p>
          <a:p>
            <a:pPr>
              <a:lnSpc>
                <a:spcPct val="2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大脑中动脉</a:t>
            </a:r>
          </a:p>
          <a:p>
            <a:pPr>
              <a:lnSpc>
                <a:spcPct val="2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后交通动脉</a:t>
            </a:r>
          </a:p>
        </p:txBody>
      </p:sp>
      <p:sp>
        <p:nvSpPr>
          <p:cNvPr id="9" name="直接连接符 648198"/>
          <p:cNvSpPr>
            <a:spLocks noChangeShapeType="1"/>
          </p:cNvSpPr>
          <p:nvPr/>
        </p:nvSpPr>
        <p:spPr bwMode="auto">
          <a:xfrm flipH="1" flipV="1">
            <a:off x="8831263" y="1128713"/>
            <a:ext cx="142875" cy="14398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648199"/>
          <p:cNvSpPr>
            <a:spLocks noChangeArrowheads="1"/>
          </p:cNvSpPr>
          <p:nvPr/>
        </p:nvSpPr>
        <p:spPr bwMode="auto">
          <a:xfrm>
            <a:off x="6599238" y="1273175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大脑中动脉</a:t>
            </a:r>
          </a:p>
        </p:txBody>
      </p:sp>
      <p:sp>
        <p:nvSpPr>
          <p:cNvPr id="11" name="直接连接符 648200"/>
          <p:cNvSpPr>
            <a:spLocks noChangeShapeType="1"/>
          </p:cNvSpPr>
          <p:nvPr/>
        </p:nvSpPr>
        <p:spPr bwMode="auto">
          <a:xfrm>
            <a:off x="7319963" y="1560513"/>
            <a:ext cx="1008062" cy="1728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648201"/>
          <p:cNvSpPr>
            <a:spLocks noChangeArrowheads="1"/>
          </p:cNvSpPr>
          <p:nvPr/>
        </p:nvSpPr>
        <p:spPr bwMode="auto">
          <a:xfrm>
            <a:off x="10415588" y="1489075"/>
            <a:ext cx="109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颈内动脉</a:t>
            </a:r>
          </a:p>
        </p:txBody>
      </p:sp>
      <p:sp>
        <p:nvSpPr>
          <p:cNvPr id="13" name="直接连接符 648202"/>
          <p:cNvSpPr>
            <a:spLocks noChangeShapeType="1"/>
          </p:cNvSpPr>
          <p:nvPr/>
        </p:nvSpPr>
        <p:spPr bwMode="auto">
          <a:xfrm flipH="1">
            <a:off x="9120188" y="1776413"/>
            <a:ext cx="1800225" cy="13684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648199"/>
          <p:cNvSpPr>
            <a:spLocks noChangeArrowheads="1"/>
          </p:cNvSpPr>
          <p:nvPr/>
        </p:nvSpPr>
        <p:spPr bwMode="auto">
          <a:xfrm>
            <a:off x="6107113" y="5737225"/>
            <a:ext cx="13255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大脑后动脉</a:t>
            </a:r>
          </a:p>
        </p:txBody>
      </p:sp>
      <p:sp>
        <p:nvSpPr>
          <p:cNvPr id="15" name="直接连接符 648200"/>
          <p:cNvSpPr>
            <a:spLocks noChangeShapeType="1"/>
          </p:cNvSpPr>
          <p:nvPr/>
        </p:nvSpPr>
        <p:spPr bwMode="auto">
          <a:xfrm flipH="1">
            <a:off x="6858000" y="3735388"/>
            <a:ext cx="1565275" cy="19288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6" name="Picture 2" descr="13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4900" y="968375"/>
            <a:ext cx="4164013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98538" y="1439863"/>
            <a:ext cx="309721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itchFamily="34" charset="-122"/>
              </a:rPr>
              <a:t>②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</a:rPr>
              <a:t>椎动脉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443038" y="2314575"/>
            <a:ext cx="3262432" cy="197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入颅后合为基底动脉，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在脑桥上缘分为两条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大脑后动脉</a:t>
            </a:r>
          </a:p>
        </p:txBody>
      </p:sp>
      <p:sp>
        <p:nvSpPr>
          <p:cNvPr id="10" name="矩形 647177"/>
          <p:cNvSpPr>
            <a:spLocks noChangeArrowheads="1"/>
          </p:cNvSpPr>
          <p:nvPr/>
        </p:nvSpPr>
        <p:spPr bwMode="auto">
          <a:xfrm>
            <a:off x="7769225" y="593725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椎动脉</a:t>
            </a:r>
          </a:p>
        </p:txBody>
      </p:sp>
      <p:sp>
        <p:nvSpPr>
          <p:cNvPr id="11" name="直接连接符 647178"/>
          <p:cNvSpPr>
            <a:spLocks noChangeShapeType="1"/>
          </p:cNvSpPr>
          <p:nvPr/>
        </p:nvSpPr>
        <p:spPr bwMode="auto">
          <a:xfrm>
            <a:off x="8201025" y="4711700"/>
            <a:ext cx="0" cy="1225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647179"/>
          <p:cNvSpPr>
            <a:spLocks noChangeShapeType="1"/>
          </p:cNvSpPr>
          <p:nvPr/>
        </p:nvSpPr>
        <p:spPr bwMode="auto">
          <a:xfrm flipH="1">
            <a:off x="8201025" y="4784725"/>
            <a:ext cx="287338" cy="1152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直接连接符 647180"/>
          <p:cNvSpPr>
            <a:spLocks noChangeShapeType="1"/>
          </p:cNvSpPr>
          <p:nvPr/>
        </p:nvSpPr>
        <p:spPr bwMode="auto">
          <a:xfrm>
            <a:off x="8343900" y="3776663"/>
            <a:ext cx="20161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647181"/>
          <p:cNvSpPr>
            <a:spLocks noChangeArrowheads="1"/>
          </p:cNvSpPr>
          <p:nvPr/>
        </p:nvSpPr>
        <p:spPr bwMode="auto">
          <a:xfrm>
            <a:off x="10288588" y="3560763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基底动脉</a:t>
            </a:r>
          </a:p>
        </p:txBody>
      </p:sp>
      <p:sp>
        <p:nvSpPr>
          <p:cNvPr id="15" name="矩形 647182"/>
          <p:cNvSpPr>
            <a:spLocks noChangeArrowheads="1"/>
          </p:cNvSpPr>
          <p:nvPr/>
        </p:nvSpPr>
        <p:spPr bwMode="auto">
          <a:xfrm>
            <a:off x="10217150" y="2695575"/>
            <a:ext cx="1327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大脑后动脉</a:t>
            </a:r>
          </a:p>
        </p:txBody>
      </p:sp>
      <p:sp>
        <p:nvSpPr>
          <p:cNvPr id="16" name="直接连接符 647183"/>
          <p:cNvSpPr>
            <a:spLocks noChangeShapeType="1"/>
          </p:cNvSpPr>
          <p:nvPr/>
        </p:nvSpPr>
        <p:spPr bwMode="auto">
          <a:xfrm flipV="1">
            <a:off x="8632825" y="2911475"/>
            <a:ext cx="1727200" cy="5048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874184" y="1225551"/>
            <a:ext cx="400044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根据神经冲动传导的方向</a:t>
            </a: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737785" y="1801284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传入纤维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1737785" y="2377017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传出纤维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1352551" y="2857500"/>
            <a:ext cx="8329083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内脏传出纤维称为植物神经系统或自主神经系统</a:t>
            </a:r>
          </a:p>
        </p:txBody>
      </p:sp>
      <p:sp>
        <p:nvSpPr>
          <p:cNvPr id="8200" name="矩形 7"/>
          <p:cNvSpPr>
            <a:spLocks noChangeArrowheads="1"/>
          </p:cNvSpPr>
          <p:nvPr/>
        </p:nvSpPr>
        <p:spPr bwMode="auto">
          <a:xfrm>
            <a:off x="1737785" y="3433233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交感神经</a:t>
            </a:r>
          </a:p>
        </p:txBody>
      </p:sp>
      <p:sp>
        <p:nvSpPr>
          <p:cNvPr id="8201" name="矩形 8"/>
          <p:cNvSpPr>
            <a:spLocks noChangeArrowheads="1"/>
          </p:cNvSpPr>
          <p:nvPr/>
        </p:nvSpPr>
        <p:spPr bwMode="auto">
          <a:xfrm>
            <a:off x="1737784" y="4008967"/>
            <a:ext cx="178509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副交感神经</a:t>
            </a:r>
          </a:p>
        </p:txBody>
      </p:sp>
      <p:sp>
        <p:nvSpPr>
          <p:cNvPr id="8202" name="AutoShape 11"/>
          <p:cNvSpPr>
            <a:spLocks/>
          </p:cNvSpPr>
          <p:nvPr/>
        </p:nvSpPr>
        <p:spPr bwMode="auto">
          <a:xfrm>
            <a:off x="1545167" y="1993900"/>
            <a:ext cx="182033" cy="872067"/>
          </a:xfrm>
          <a:prstGeom prst="leftBrace">
            <a:avLst>
              <a:gd name="adj1" fmla="val 66507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>
              <a:lnSpc>
                <a:spcPct val="150000"/>
              </a:lnSpc>
            </a:pPr>
            <a:endParaRPr kumimoji="1" lang="zh-CN" altLang="en-US" sz="3600" dirty="0">
              <a:latin typeface="+mn-ea"/>
            </a:endParaRPr>
          </a:p>
        </p:txBody>
      </p:sp>
      <p:sp>
        <p:nvSpPr>
          <p:cNvPr id="8203" name="AutoShape 11"/>
          <p:cNvSpPr>
            <a:spLocks/>
          </p:cNvSpPr>
          <p:nvPr/>
        </p:nvSpPr>
        <p:spPr bwMode="auto">
          <a:xfrm>
            <a:off x="1672167" y="3663951"/>
            <a:ext cx="143933" cy="872067"/>
          </a:xfrm>
          <a:prstGeom prst="leftBrace">
            <a:avLst>
              <a:gd name="adj1" fmla="val 66507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>
              <a:lnSpc>
                <a:spcPct val="150000"/>
              </a:lnSpc>
            </a:pPr>
            <a:endParaRPr kumimoji="1" lang="zh-CN" altLang="en-US" sz="3600" dirty="0">
              <a:latin typeface="+mn-ea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22288" y="1447800"/>
            <a:ext cx="6132512" cy="5168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③大脑动脉环（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Willis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环）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由两侧大脑前动脉起始段、两侧颈内动脉末段、两侧大脑后动脉借前、后交通动脉共同组成，此环使两侧颈内动脉系与椎－基底动脉系相交通。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j-cs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+mj-cs"/>
              </a:rPr>
              <a:t>意义：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+mj-cs"/>
              </a:rPr>
              <a:t>    连接颈内动脉和椎动脉；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  <a:cs typeface="+mj-cs"/>
              </a:rPr>
              <a:t>    当某一处血流减少或阻塞时，可在一定程度上使血液重新分配，以维持脑的血液供应。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j-cs"/>
            </a:endParaRPr>
          </a:p>
        </p:txBody>
      </p:sp>
      <p:pic>
        <p:nvPicPr>
          <p:cNvPr id="6" name="Picture 5" descr="大脑动脉环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9475" y="1951038"/>
            <a:ext cx="4105275" cy="408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630792"/>
          <p:cNvSpPr txBox="1">
            <a:spLocks noChangeArrowheads="1"/>
          </p:cNvSpPr>
          <p:nvPr/>
        </p:nvSpPr>
        <p:spPr bwMode="auto">
          <a:xfrm>
            <a:off x="7373938" y="216693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大脑前动脉</a:t>
            </a:r>
          </a:p>
        </p:txBody>
      </p:sp>
      <p:sp>
        <p:nvSpPr>
          <p:cNvPr id="9" name="文本框 630793"/>
          <p:cNvSpPr txBox="1">
            <a:spLocks noChangeArrowheads="1"/>
          </p:cNvSpPr>
          <p:nvPr/>
        </p:nvSpPr>
        <p:spPr bwMode="auto">
          <a:xfrm>
            <a:off x="6221413" y="3103563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大脑前动脉</a:t>
            </a:r>
          </a:p>
        </p:txBody>
      </p:sp>
      <p:sp>
        <p:nvSpPr>
          <p:cNvPr id="10" name="文本框 630794"/>
          <p:cNvSpPr txBox="1">
            <a:spLocks noChangeArrowheads="1"/>
          </p:cNvSpPr>
          <p:nvPr/>
        </p:nvSpPr>
        <p:spPr bwMode="auto">
          <a:xfrm>
            <a:off x="6942138" y="43275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大脑后动脉</a:t>
            </a:r>
          </a:p>
        </p:txBody>
      </p:sp>
      <p:sp>
        <p:nvSpPr>
          <p:cNvPr id="11" name="文本框 630795"/>
          <p:cNvSpPr txBox="1">
            <a:spLocks noChangeArrowheads="1"/>
          </p:cNvSpPr>
          <p:nvPr/>
        </p:nvSpPr>
        <p:spPr bwMode="auto">
          <a:xfrm>
            <a:off x="9893300" y="56229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椎动脉</a:t>
            </a:r>
          </a:p>
        </p:txBody>
      </p:sp>
      <p:sp>
        <p:nvSpPr>
          <p:cNvPr id="12" name="文本框 630796"/>
          <p:cNvSpPr txBox="1">
            <a:spLocks noChangeArrowheads="1"/>
          </p:cNvSpPr>
          <p:nvPr/>
        </p:nvSpPr>
        <p:spPr bwMode="auto">
          <a:xfrm>
            <a:off x="7158038" y="49752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基底动脉</a:t>
            </a:r>
          </a:p>
        </p:txBody>
      </p:sp>
      <p:sp>
        <p:nvSpPr>
          <p:cNvPr id="13" name="文本框 630797"/>
          <p:cNvSpPr txBox="1">
            <a:spLocks noChangeArrowheads="1"/>
          </p:cNvSpPr>
          <p:nvPr/>
        </p:nvSpPr>
        <p:spPr bwMode="auto">
          <a:xfrm>
            <a:off x="9677400" y="209550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前交通动脉</a:t>
            </a:r>
          </a:p>
        </p:txBody>
      </p:sp>
      <p:sp>
        <p:nvSpPr>
          <p:cNvPr id="14" name="文本框 630798"/>
          <p:cNvSpPr txBox="1">
            <a:spLocks noChangeArrowheads="1"/>
          </p:cNvSpPr>
          <p:nvPr/>
        </p:nvSpPr>
        <p:spPr bwMode="auto">
          <a:xfrm>
            <a:off x="10253663" y="389572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后交通动脉</a:t>
            </a:r>
          </a:p>
        </p:txBody>
      </p:sp>
      <p:sp>
        <p:nvSpPr>
          <p:cNvPr id="15" name="文本框 630799"/>
          <p:cNvSpPr txBox="1">
            <a:spLocks noChangeArrowheads="1"/>
          </p:cNvSpPr>
          <p:nvPr/>
        </p:nvSpPr>
        <p:spPr bwMode="auto">
          <a:xfrm>
            <a:off x="10109200" y="259873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</a:rPr>
              <a:t>颈内动脉</a:t>
            </a:r>
          </a:p>
        </p:txBody>
      </p:sp>
      <p:sp>
        <p:nvSpPr>
          <p:cNvPr id="16" name="直接连接符 630800"/>
          <p:cNvSpPr>
            <a:spLocks noChangeShapeType="1"/>
          </p:cNvSpPr>
          <p:nvPr/>
        </p:nvSpPr>
        <p:spPr bwMode="auto">
          <a:xfrm>
            <a:off x="8669338" y="2382838"/>
            <a:ext cx="288925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630801"/>
          <p:cNvSpPr>
            <a:spLocks noChangeShapeType="1"/>
          </p:cNvSpPr>
          <p:nvPr/>
        </p:nvSpPr>
        <p:spPr bwMode="auto">
          <a:xfrm>
            <a:off x="7518400" y="3319463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630802"/>
          <p:cNvSpPr>
            <a:spLocks noChangeShapeType="1"/>
          </p:cNvSpPr>
          <p:nvPr/>
        </p:nvSpPr>
        <p:spPr bwMode="auto">
          <a:xfrm flipV="1">
            <a:off x="8237538" y="4254500"/>
            <a:ext cx="647700" cy="2889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630803"/>
          <p:cNvSpPr>
            <a:spLocks noChangeShapeType="1"/>
          </p:cNvSpPr>
          <p:nvPr/>
        </p:nvSpPr>
        <p:spPr bwMode="auto">
          <a:xfrm>
            <a:off x="8166100" y="5119688"/>
            <a:ext cx="1079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直接连接符 630804"/>
          <p:cNvSpPr>
            <a:spLocks noChangeShapeType="1"/>
          </p:cNvSpPr>
          <p:nvPr/>
        </p:nvSpPr>
        <p:spPr bwMode="auto">
          <a:xfrm>
            <a:off x="9461500" y="5767388"/>
            <a:ext cx="431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630805"/>
          <p:cNvSpPr>
            <a:spLocks noChangeShapeType="1"/>
          </p:cNvSpPr>
          <p:nvPr/>
        </p:nvSpPr>
        <p:spPr bwMode="auto">
          <a:xfrm>
            <a:off x="9893300" y="3751263"/>
            <a:ext cx="433388" cy="3603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630806"/>
          <p:cNvSpPr>
            <a:spLocks noChangeShapeType="1"/>
          </p:cNvSpPr>
          <p:nvPr/>
        </p:nvSpPr>
        <p:spPr bwMode="auto">
          <a:xfrm flipV="1">
            <a:off x="9245600" y="2311400"/>
            <a:ext cx="504825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直接连接符 630807"/>
          <p:cNvSpPr>
            <a:spLocks noChangeShapeType="1"/>
          </p:cNvSpPr>
          <p:nvPr/>
        </p:nvSpPr>
        <p:spPr bwMode="auto">
          <a:xfrm flipV="1">
            <a:off x="9821863" y="2743200"/>
            <a:ext cx="360362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24" name="Picture 2" descr="96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5591" y="3390900"/>
            <a:ext cx="3916621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509588" y="1073150"/>
            <a:ext cx="3889375" cy="647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微软雅黑" pitchFamily="34" charset="-122"/>
                <a:cs typeface="+mj-cs"/>
              </a:rPr>
              <a:t>脑的静脉</a:t>
            </a:r>
          </a:p>
        </p:txBody>
      </p:sp>
      <p:sp>
        <p:nvSpPr>
          <p:cNvPr id="26" name="Rectangle 4"/>
          <p:cNvSpPr txBox="1">
            <a:spLocks noChangeArrowheads="1"/>
          </p:cNvSpPr>
          <p:nvPr/>
        </p:nvSpPr>
        <p:spPr bwMode="auto">
          <a:xfrm>
            <a:off x="641350" y="1649413"/>
            <a:ext cx="10458450" cy="10080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t>浅组：收集大脑皮质及大脑髓质浅部的静脉血，注入临近的硬脑膜窦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微软雅黑" pitchFamily="34" charset="-122"/>
                <a:cs typeface="+mn-cs"/>
              </a:rPr>
              <a:t>深组：收集大脑髓质深部、基底核、内囊、间脑和脑室脉络丛的静脉血，最后汇成大脑大静脉注入直窦</a:t>
            </a:r>
          </a:p>
        </p:txBody>
      </p:sp>
      <p:pic>
        <p:nvPicPr>
          <p:cNvPr id="27" name="Picture 5" descr="138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0300" y="3290887"/>
            <a:ext cx="28352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矩形 632839"/>
          <p:cNvSpPr>
            <a:spLocks noChangeArrowheads="1"/>
          </p:cNvSpPr>
          <p:nvPr/>
        </p:nvSpPr>
        <p:spPr bwMode="auto">
          <a:xfrm>
            <a:off x="6329363" y="4371975"/>
            <a:ext cx="1327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大脑大静脉</a:t>
            </a:r>
          </a:p>
        </p:txBody>
      </p:sp>
      <p:sp>
        <p:nvSpPr>
          <p:cNvPr id="29" name="矩形 632840"/>
          <p:cNvSpPr>
            <a:spLocks noChangeArrowheads="1"/>
          </p:cNvSpPr>
          <p:nvPr/>
        </p:nvSpPr>
        <p:spPr bwMode="auto">
          <a:xfrm>
            <a:off x="6761163" y="5524500"/>
            <a:ext cx="641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</a:rPr>
              <a:t>直窦</a:t>
            </a:r>
          </a:p>
        </p:txBody>
      </p:sp>
      <p:sp>
        <p:nvSpPr>
          <p:cNvPr id="30" name="直接连接符 632841"/>
          <p:cNvSpPr>
            <a:spLocks noChangeShapeType="1"/>
          </p:cNvSpPr>
          <p:nvPr/>
        </p:nvSpPr>
        <p:spPr bwMode="auto">
          <a:xfrm>
            <a:off x="7264400" y="5667375"/>
            <a:ext cx="1296988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直接连接符 632842"/>
          <p:cNvSpPr>
            <a:spLocks noChangeShapeType="1"/>
          </p:cNvSpPr>
          <p:nvPr/>
        </p:nvSpPr>
        <p:spPr bwMode="auto">
          <a:xfrm>
            <a:off x="7553325" y="4587875"/>
            <a:ext cx="1008063" cy="793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8313" y="995363"/>
            <a:ext cx="3673475" cy="58105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（二）脊髓的血管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4488" y="1824038"/>
            <a:ext cx="66786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脊髓的动脉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椎动脉的分支：脊髓前、后动脉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节段性动脉：肋间后动脉、腰动脉等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68312" y="3879850"/>
            <a:ext cx="71897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危险区”：由于脊髓两个不同来源的动脉吻合薄弱，血液供应不够充分，容易使该节段的脊髓受到缺血损害。主要在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～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胸节和第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腰节的腹侧面。</a:t>
            </a:r>
          </a:p>
        </p:txBody>
      </p:sp>
      <p:pic>
        <p:nvPicPr>
          <p:cNvPr id="8" name="Picture 5" descr="脊髓的动脉2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9990138" y="841375"/>
            <a:ext cx="1055687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30213" y="1179513"/>
            <a:ext cx="5775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（三）血脑屏障</a:t>
            </a:r>
          </a:p>
        </p:txBody>
      </p:sp>
      <p:sp>
        <p:nvSpPr>
          <p:cNvPr id="5" name="文本框 651268"/>
          <p:cNvSpPr txBox="1">
            <a:spLocks noChangeArrowheads="1"/>
          </p:cNvSpPr>
          <p:nvPr/>
        </p:nvSpPr>
        <p:spPr bwMode="auto">
          <a:xfrm>
            <a:off x="666750" y="2365375"/>
            <a:ext cx="633095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在中枢神经内，毛细血管的血液与脑组织之间，具有一层选择性通透作用的结构。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血脑屏障具有阻止有害物质进入脑组织，维持脑细胞内环境的相对稳定。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临床用药必须考虑药物通过血脑屏障的能力</a:t>
            </a:r>
          </a:p>
        </p:txBody>
      </p:sp>
      <p:pic>
        <p:nvPicPr>
          <p:cNvPr id="6" name="图片 651269" descr="timg (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3300" y="1450975"/>
            <a:ext cx="4510088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灯片编号占位符 3"/>
          <p:cNvSpPr txBox="1">
            <a:spLocks noGrp="1"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50000"/>
              </a:spcBef>
            </a:pPr>
            <a:fld id="{33E1432C-C356-43E8-ADDA-3B49BC7FAAC2}" type="slidenum">
              <a:rPr lang="en-US" altLang="zh-CN" sz="1400" b="0">
                <a:latin typeface="Times New Roman" pitchFamily="18" charset="0"/>
                <a:ea typeface="宋体" pitchFamily="2" charset="-122"/>
              </a:rPr>
              <a:pPr algn="r">
                <a:spcBef>
                  <a:spcPct val="50000"/>
                </a:spcBef>
              </a:pPr>
              <a:t>64</a:t>
            </a:fld>
            <a:endParaRPr lang="en-US" altLang="zh-CN" sz="1400" b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54088" y="2278063"/>
            <a:ext cx="583247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</a:rPr>
              <a:t>由感受器经周围神经、脊髓、脑干、间脑、内囊至大脑皮质的神经通路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66788" y="4652963"/>
            <a:ext cx="561657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</a:rPr>
              <a:t>由大脑皮质发出纤维经内囊、脑干、脊髓、周围神经至效应器的神经通路</a:t>
            </a:r>
          </a:p>
        </p:txBody>
      </p:sp>
      <p:pic>
        <p:nvPicPr>
          <p:cNvPr id="8" name="图片 508935" descr="timg?image&amp;quality=80&amp;size=b9999_10000&amp;sec=1513091422432&amp;di=0843d8bba3fcfdd4fee4a1fe9cd2093c&amp;imgtype=0&amp;src=http%3A%2F%2F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7488" y="714375"/>
            <a:ext cx="2176462" cy="575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508936"/>
          <p:cNvSpPr>
            <a:spLocks noChangeArrowheads="1"/>
          </p:cNvSpPr>
          <p:nvPr/>
        </p:nvSpPr>
        <p:spPr bwMode="auto">
          <a:xfrm>
            <a:off x="468313" y="1628775"/>
            <a:ext cx="3262432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/>
              <a:t>上行（感觉）传导通路</a:t>
            </a:r>
          </a:p>
        </p:txBody>
      </p:sp>
      <p:sp>
        <p:nvSpPr>
          <p:cNvPr id="10" name="矩形 508937"/>
          <p:cNvSpPr>
            <a:spLocks noChangeArrowheads="1"/>
          </p:cNvSpPr>
          <p:nvPr/>
        </p:nvSpPr>
        <p:spPr bwMode="auto">
          <a:xfrm>
            <a:off x="468313" y="3956050"/>
            <a:ext cx="3262432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下行（运动）传导通路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850" y="1052513"/>
            <a:ext cx="387798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一、上行（感觉）传导通路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68313" y="3644900"/>
            <a:ext cx="800219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感觉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728788" y="2492375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浅感觉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455988" y="4149725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位置觉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563938" y="4941888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运动觉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529013" y="5734050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振动觉</a:t>
            </a:r>
          </a:p>
        </p:txBody>
      </p: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1223963" y="4797425"/>
            <a:ext cx="2232025" cy="1038225"/>
            <a:chOff x="431" y="2205"/>
            <a:chExt cx="1406" cy="654"/>
          </a:xfrm>
        </p:grpSpPr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793" y="2205"/>
              <a:ext cx="1044" cy="291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+mn-ea"/>
                </a:rPr>
                <a:t>深感觉</a:t>
              </a:r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31" y="2568"/>
              <a:ext cx="1360" cy="291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+mn-ea"/>
                </a:rPr>
                <a:t>（本体感觉）</a:t>
              </a:r>
            </a:p>
          </p:txBody>
        </p:sp>
      </p:grp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563938" y="1773238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痛觉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3563938" y="3284538"/>
            <a:ext cx="122237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触觉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716463" y="2781300"/>
            <a:ext cx="180022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粗略触觉</a:t>
            </a: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4716463" y="3644900"/>
            <a:ext cx="180022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精细触觉</a:t>
            </a:r>
          </a:p>
        </p:txBody>
      </p:sp>
      <p:sp>
        <p:nvSpPr>
          <p:cNvPr id="22" name="AutoShape 19"/>
          <p:cNvSpPr>
            <a:spLocks/>
          </p:cNvSpPr>
          <p:nvPr/>
        </p:nvSpPr>
        <p:spPr bwMode="auto">
          <a:xfrm>
            <a:off x="6265863" y="3789363"/>
            <a:ext cx="285750" cy="2519362"/>
          </a:xfrm>
          <a:prstGeom prst="rightBrace">
            <a:avLst>
              <a:gd name="adj1" fmla="val 73146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6697663" y="4581525"/>
            <a:ext cx="2016125" cy="100578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随深感觉传导通路传导</a:t>
            </a:r>
          </a:p>
        </p:txBody>
      </p:sp>
      <p:sp>
        <p:nvSpPr>
          <p:cNvPr id="24" name="AutoShape 21"/>
          <p:cNvSpPr>
            <a:spLocks/>
          </p:cNvSpPr>
          <p:nvPr/>
        </p:nvSpPr>
        <p:spPr bwMode="auto">
          <a:xfrm>
            <a:off x="6265863" y="1844675"/>
            <a:ext cx="215900" cy="1296988"/>
          </a:xfrm>
          <a:prstGeom prst="rightBrace">
            <a:avLst>
              <a:gd name="adj1" fmla="val 49839"/>
              <a:gd name="adj2" fmla="val 5012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6624638" y="1917700"/>
            <a:ext cx="2162175" cy="100578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随浅感觉传导通路传导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419475" y="2420938"/>
            <a:ext cx="16573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温度觉</a:t>
            </a:r>
          </a:p>
        </p:txBody>
      </p:sp>
      <p:sp>
        <p:nvSpPr>
          <p:cNvPr id="27" name="AutoShape 4"/>
          <p:cNvSpPr>
            <a:spLocks/>
          </p:cNvSpPr>
          <p:nvPr/>
        </p:nvSpPr>
        <p:spPr bwMode="auto">
          <a:xfrm rot="10800000">
            <a:off x="1552575" y="2674938"/>
            <a:ext cx="142875" cy="2520950"/>
          </a:xfrm>
          <a:prstGeom prst="rightBrace">
            <a:avLst>
              <a:gd name="adj1" fmla="val 14638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8" name="AutoShape 16"/>
          <p:cNvSpPr>
            <a:spLocks/>
          </p:cNvSpPr>
          <p:nvPr/>
        </p:nvSpPr>
        <p:spPr bwMode="auto">
          <a:xfrm rot="10800000">
            <a:off x="2987675" y="1989138"/>
            <a:ext cx="504825" cy="1511300"/>
          </a:xfrm>
          <a:prstGeom prst="rightBrace">
            <a:avLst>
              <a:gd name="adj1" fmla="val 24837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" name="AutoShape 16"/>
          <p:cNvSpPr>
            <a:spLocks/>
          </p:cNvSpPr>
          <p:nvPr/>
        </p:nvSpPr>
        <p:spPr bwMode="auto">
          <a:xfrm rot="10800000">
            <a:off x="3203575" y="3644900"/>
            <a:ext cx="288925" cy="2376488"/>
          </a:xfrm>
          <a:prstGeom prst="rightBrace">
            <a:avLst>
              <a:gd name="adj1" fmla="val 68239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0" name="AutoShape 16"/>
          <p:cNvSpPr>
            <a:spLocks/>
          </p:cNvSpPr>
          <p:nvPr/>
        </p:nvSpPr>
        <p:spPr bwMode="auto">
          <a:xfrm rot="10800000">
            <a:off x="4572000" y="2924175"/>
            <a:ext cx="215900" cy="1079500"/>
          </a:xfrm>
          <a:prstGeom prst="rightBrace">
            <a:avLst>
              <a:gd name="adj1" fmla="val 41481"/>
              <a:gd name="adj2" fmla="val 50000"/>
            </a:avLst>
          </a:prstGeom>
          <a:noFill/>
          <a:ln w="22225">
            <a:solidFill>
              <a:srgbClr val="0000FF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50825" y="1060450"/>
            <a:ext cx="6300788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ea"/>
              </a:rPr>
              <a:t>（一）深部感觉传导通路</a:t>
            </a:r>
          </a:p>
        </p:txBody>
      </p:sp>
      <p:pic>
        <p:nvPicPr>
          <p:cNvPr id="5" name="Picture 47" descr="dn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0925" y="3328987"/>
            <a:ext cx="352107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33513" y="4762500"/>
            <a:ext cx="30241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latin typeface="+mn-ea"/>
              </a:rPr>
              <a:t>中央后回 </a:t>
            </a:r>
          </a:p>
          <a:p>
            <a:pPr algn="just"/>
            <a:r>
              <a:rPr lang="zh-CN" altLang="en-US" sz="2400" b="1">
                <a:latin typeface="+mn-ea"/>
              </a:rPr>
              <a:t>中央旁小叶后部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857250" y="1882775"/>
            <a:ext cx="1079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肌肉</a:t>
            </a:r>
          </a:p>
          <a:p>
            <a:r>
              <a:rPr lang="zh-CN" altLang="en-US" sz="2400" b="1">
                <a:latin typeface="+mn-ea"/>
              </a:rPr>
              <a:t>肌腱</a:t>
            </a:r>
          </a:p>
          <a:p>
            <a:r>
              <a:rPr lang="zh-CN" altLang="en-US" sz="2400" b="1">
                <a:latin typeface="+mn-ea"/>
              </a:rPr>
              <a:t>关节</a:t>
            </a:r>
          </a:p>
          <a:p>
            <a:r>
              <a:rPr lang="zh-CN" altLang="en-US" sz="2400" b="1">
                <a:latin typeface="+mn-ea"/>
              </a:rPr>
              <a:t>骨膜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793875" y="2243138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周围支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449638" y="2243138"/>
            <a:ext cx="1162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中枢支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305175" y="2817813"/>
            <a:ext cx="187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薄束 楔束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178425" y="2746375"/>
            <a:ext cx="1800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ea"/>
              </a:rPr>
              <a:t>交叉后组成内侧丘系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7410450" y="2817813"/>
            <a:ext cx="1944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+mn-ea"/>
              </a:rPr>
              <a:t>经内囊后肢</a:t>
            </a: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496888" y="5049838"/>
            <a:ext cx="935037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2801938" y="1738313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+mn-ea"/>
              </a:rPr>
              <a:t>①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6761163" y="173831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+mn-ea"/>
              </a:rPr>
              <a:t>③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4745038" y="173831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+mn-ea"/>
              </a:rPr>
              <a:t>②</a:t>
            </a:r>
          </a:p>
        </p:txBody>
      </p:sp>
      <p:sp>
        <p:nvSpPr>
          <p:cNvPr id="18" name="AutoShape 13"/>
          <p:cNvSpPr>
            <a:spLocks/>
          </p:cNvSpPr>
          <p:nvPr/>
        </p:nvSpPr>
        <p:spPr bwMode="auto">
          <a:xfrm>
            <a:off x="1649413" y="2098675"/>
            <a:ext cx="144462" cy="1223963"/>
          </a:xfrm>
          <a:prstGeom prst="rightBrace">
            <a:avLst>
              <a:gd name="adj1" fmla="val 70291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800" b="1">
              <a:latin typeface="+mn-ea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3065463" y="2457450"/>
            <a:ext cx="0" cy="277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5178425" y="2243138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内弓状纤维</a:t>
            </a:r>
          </a:p>
        </p:txBody>
      </p:sp>
      <p:grpSp>
        <p:nvGrpSpPr>
          <p:cNvPr id="21" name="Group 16"/>
          <p:cNvGrpSpPr>
            <a:grpSpLocks/>
          </p:cNvGrpSpPr>
          <p:nvPr/>
        </p:nvGrpSpPr>
        <p:grpSpPr bwMode="auto">
          <a:xfrm>
            <a:off x="1866900" y="2097088"/>
            <a:ext cx="7121525" cy="936625"/>
            <a:chOff x="1112" y="617"/>
            <a:chExt cx="4486" cy="590"/>
          </a:xfrm>
        </p:grpSpPr>
        <p:sp>
          <p:nvSpPr>
            <p:cNvPr id="22" name="Line 17"/>
            <p:cNvSpPr>
              <a:spLocks noChangeShapeType="1"/>
            </p:cNvSpPr>
            <p:nvPr/>
          </p:nvSpPr>
          <p:spPr bwMode="auto">
            <a:xfrm>
              <a:off x="1112" y="1026"/>
              <a:ext cx="928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2038" y="1026"/>
              <a:ext cx="928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24" name="Group 19"/>
            <p:cNvGrpSpPr>
              <a:grpSpLocks/>
            </p:cNvGrpSpPr>
            <p:nvPr/>
          </p:nvGrpSpPr>
          <p:grpSpPr bwMode="auto">
            <a:xfrm>
              <a:off x="1746" y="617"/>
              <a:ext cx="227" cy="288"/>
              <a:chOff x="2245" y="981"/>
              <a:chExt cx="227" cy="288"/>
            </a:xfrm>
          </p:grpSpPr>
          <p:sp>
            <p:nvSpPr>
              <p:cNvPr id="44" name="Oval 20"/>
              <p:cNvSpPr>
                <a:spLocks noChangeArrowheads="1"/>
              </p:cNvSpPr>
              <p:nvPr/>
            </p:nvSpPr>
            <p:spPr bwMode="auto">
              <a:xfrm>
                <a:off x="2310" y="1127"/>
                <a:ext cx="91" cy="90"/>
              </a:xfrm>
              <a:prstGeom prst="ellips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1">
                  <a:latin typeface="+mn-ea"/>
                </a:endParaRPr>
              </a:p>
            </p:txBody>
          </p:sp>
          <p:sp>
            <p:nvSpPr>
              <p:cNvPr id="45" name="Text Box 21"/>
              <p:cNvSpPr txBox="1">
                <a:spLocks noChangeArrowheads="1"/>
              </p:cNvSpPr>
              <p:nvPr/>
            </p:nvSpPr>
            <p:spPr bwMode="auto">
              <a:xfrm>
                <a:off x="2245" y="981"/>
                <a:ext cx="227" cy="288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2"/>
                    </a:solidFill>
                    <a:latin typeface="+mn-ea"/>
                  </a:rPr>
                  <a:t>.</a:t>
                </a:r>
              </a:p>
            </p:txBody>
          </p:sp>
        </p:grpSp>
        <p:grpSp>
          <p:nvGrpSpPr>
            <p:cNvPr id="25" name="Group 22"/>
            <p:cNvGrpSpPr>
              <a:grpSpLocks/>
            </p:cNvGrpSpPr>
            <p:nvPr/>
          </p:nvGrpSpPr>
          <p:grpSpPr bwMode="auto">
            <a:xfrm>
              <a:off x="2971" y="831"/>
              <a:ext cx="236" cy="289"/>
              <a:chOff x="2644" y="1282"/>
              <a:chExt cx="236" cy="289"/>
            </a:xfrm>
          </p:grpSpPr>
          <p:grpSp>
            <p:nvGrpSpPr>
              <p:cNvPr id="38" name="Group 23"/>
              <p:cNvGrpSpPr>
                <a:grpSpLocks/>
              </p:cNvGrpSpPr>
              <p:nvPr/>
            </p:nvGrpSpPr>
            <p:grpSpPr bwMode="auto">
              <a:xfrm>
                <a:off x="2644" y="1394"/>
                <a:ext cx="100" cy="177"/>
                <a:chOff x="2552" y="1394"/>
                <a:chExt cx="100" cy="177"/>
              </a:xfrm>
            </p:grpSpPr>
            <p:sp>
              <p:nvSpPr>
                <p:cNvPr id="42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552" y="1394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43" name="Line 2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53" y="1473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grpSp>
            <p:nvGrpSpPr>
              <p:cNvPr id="39" name="Group 26"/>
              <p:cNvGrpSpPr>
                <a:grpSpLocks/>
              </p:cNvGrpSpPr>
              <p:nvPr/>
            </p:nvGrpSpPr>
            <p:grpSpPr bwMode="auto">
              <a:xfrm>
                <a:off x="2653" y="1282"/>
                <a:ext cx="227" cy="288"/>
                <a:chOff x="2245" y="981"/>
                <a:chExt cx="227" cy="288"/>
              </a:xfrm>
            </p:grpSpPr>
            <p:sp>
              <p:nvSpPr>
                <p:cNvPr id="40" name="Oval 27"/>
                <p:cNvSpPr>
                  <a:spLocks noChangeArrowheads="1"/>
                </p:cNvSpPr>
                <p:nvPr/>
              </p:nvSpPr>
              <p:spPr bwMode="auto">
                <a:xfrm>
                  <a:off x="2310" y="1127"/>
                  <a:ext cx="91" cy="90"/>
                </a:xfrm>
                <a:prstGeom prst="ellips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1">
                    <a:latin typeface="+mn-ea"/>
                  </a:endParaRPr>
                </a:p>
              </p:txBody>
            </p:sp>
            <p:sp>
              <p:nvSpPr>
                <p:cNvPr id="41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245" y="981"/>
                  <a:ext cx="227" cy="288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>
                      <a:solidFill>
                        <a:schemeClr val="tx2"/>
                      </a:solidFill>
                      <a:latin typeface="+mn-ea"/>
                    </a:rPr>
                    <a:t>.</a:t>
                  </a:r>
                </a:p>
              </p:txBody>
            </p:sp>
          </p:grpSp>
        </p:grp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>
              <a:off x="3152" y="1026"/>
              <a:ext cx="1134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27" name="Group 30"/>
            <p:cNvGrpSpPr>
              <a:grpSpLocks/>
            </p:cNvGrpSpPr>
            <p:nvPr/>
          </p:nvGrpSpPr>
          <p:grpSpPr bwMode="auto">
            <a:xfrm>
              <a:off x="4293" y="824"/>
              <a:ext cx="236" cy="289"/>
              <a:chOff x="2644" y="1282"/>
              <a:chExt cx="236" cy="289"/>
            </a:xfrm>
          </p:grpSpPr>
          <p:grpSp>
            <p:nvGrpSpPr>
              <p:cNvPr id="32" name="Group 31"/>
              <p:cNvGrpSpPr>
                <a:grpSpLocks/>
              </p:cNvGrpSpPr>
              <p:nvPr/>
            </p:nvGrpSpPr>
            <p:grpSpPr bwMode="auto">
              <a:xfrm>
                <a:off x="2644" y="1394"/>
                <a:ext cx="100" cy="177"/>
                <a:chOff x="2552" y="1394"/>
                <a:chExt cx="100" cy="177"/>
              </a:xfrm>
            </p:grpSpPr>
            <p:sp>
              <p:nvSpPr>
                <p:cNvPr id="36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2552" y="1394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37" name="Line 33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53" y="1473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grpSp>
            <p:nvGrpSpPr>
              <p:cNvPr id="33" name="Group 34"/>
              <p:cNvGrpSpPr>
                <a:grpSpLocks/>
              </p:cNvGrpSpPr>
              <p:nvPr/>
            </p:nvGrpSpPr>
            <p:grpSpPr bwMode="auto">
              <a:xfrm>
                <a:off x="2653" y="1282"/>
                <a:ext cx="227" cy="288"/>
                <a:chOff x="2245" y="981"/>
                <a:chExt cx="227" cy="288"/>
              </a:xfrm>
            </p:grpSpPr>
            <p:sp>
              <p:nvSpPr>
                <p:cNvPr id="34" name="Oval 35"/>
                <p:cNvSpPr>
                  <a:spLocks noChangeArrowheads="1"/>
                </p:cNvSpPr>
                <p:nvPr/>
              </p:nvSpPr>
              <p:spPr bwMode="auto">
                <a:xfrm>
                  <a:off x="2310" y="1127"/>
                  <a:ext cx="91" cy="90"/>
                </a:xfrm>
                <a:prstGeom prst="ellips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1">
                    <a:latin typeface="+mn-ea"/>
                  </a:endParaRPr>
                </a:p>
              </p:txBody>
            </p:sp>
            <p:sp>
              <p:nvSpPr>
                <p:cNvPr id="35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2245" y="981"/>
                  <a:ext cx="227" cy="288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>
                      <a:solidFill>
                        <a:schemeClr val="tx2"/>
                      </a:solidFill>
                      <a:latin typeface="+mn-ea"/>
                    </a:rPr>
                    <a:t>.</a:t>
                  </a:r>
                </a:p>
              </p:txBody>
            </p:sp>
          </p:grpSp>
        </p:grpSp>
        <p:sp>
          <p:nvSpPr>
            <p:cNvPr id="28" name="Line 37"/>
            <p:cNvSpPr>
              <a:spLocks noChangeShapeType="1"/>
            </p:cNvSpPr>
            <p:nvPr/>
          </p:nvSpPr>
          <p:spPr bwMode="auto">
            <a:xfrm>
              <a:off x="4464" y="1016"/>
              <a:ext cx="1134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29" name="Rectangle 38"/>
            <p:cNvSpPr>
              <a:spLocks noChangeArrowheads="1"/>
            </p:cNvSpPr>
            <p:nvPr/>
          </p:nvSpPr>
          <p:spPr bwMode="auto">
            <a:xfrm>
              <a:off x="2880" y="799"/>
              <a:ext cx="363" cy="408"/>
            </a:xfrm>
            <a:prstGeom prst="rect">
              <a:avLst/>
            </a:prstGeom>
            <a:noFill/>
            <a:ln w="222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latin typeface="+mn-ea"/>
              </a:endParaRPr>
            </a:p>
          </p:txBody>
        </p:sp>
        <p:sp>
          <p:nvSpPr>
            <p:cNvPr id="30" name="Rectangle 39"/>
            <p:cNvSpPr>
              <a:spLocks noChangeArrowheads="1"/>
            </p:cNvSpPr>
            <p:nvPr/>
          </p:nvSpPr>
          <p:spPr bwMode="auto">
            <a:xfrm>
              <a:off x="1701" y="709"/>
              <a:ext cx="363" cy="498"/>
            </a:xfrm>
            <a:prstGeom prst="rect">
              <a:avLst/>
            </a:prstGeom>
            <a:noFill/>
            <a:ln w="222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latin typeface="+mn-ea"/>
              </a:endParaRPr>
            </a:p>
          </p:txBody>
        </p:sp>
        <p:sp>
          <p:nvSpPr>
            <p:cNvPr id="31" name="Rectangle 40"/>
            <p:cNvSpPr>
              <a:spLocks noChangeArrowheads="1"/>
            </p:cNvSpPr>
            <p:nvPr/>
          </p:nvSpPr>
          <p:spPr bwMode="auto">
            <a:xfrm>
              <a:off x="4195" y="799"/>
              <a:ext cx="363" cy="408"/>
            </a:xfrm>
            <a:prstGeom prst="rect">
              <a:avLst/>
            </a:prstGeom>
            <a:noFill/>
            <a:ln w="222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latin typeface="+mn-ea"/>
              </a:endParaRPr>
            </a:p>
          </p:txBody>
        </p:sp>
      </p:grp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4457700" y="3467100"/>
            <a:ext cx="1133475" cy="830997"/>
          </a:xfrm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薄束核</a:t>
            </a:r>
          </a:p>
          <a:p>
            <a:pPr algn="ctr"/>
            <a:r>
              <a:rPr lang="zh-CN" altLang="en-US" sz="2400" b="1" dirty="0">
                <a:latin typeface="+mn-ea"/>
              </a:rPr>
              <a:t>楔束核</a:t>
            </a:r>
          </a:p>
        </p:txBody>
      </p:sp>
      <p:sp>
        <p:nvSpPr>
          <p:cNvPr id="47" name="Rectangle 42"/>
          <p:cNvSpPr>
            <a:spLocks noChangeArrowheads="1"/>
          </p:cNvSpPr>
          <p:nvPr/>
        </p:nvSpPr>
        <p:spPr bwMode="auto">
          <a:xfrm>
            <a:off x="5969000" y="3609975"/>
            <a:ext cx="2449513" cy="457200"/>
          </a:xfrm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丘脑腹后外侧核</a:t>
            </a:r>
          </a:p>
        </p:txBody>
      </p:sp>
      <p:sp>
        <p:nvSpPr>
          <p:cNvPr id="48" name="Rectangle 43"/>
          <p:cNvSpPr>
            <a:spLocks noChangeArrowheads="1"/>
          </p:cNvSpPr>
          <p:nvPr/>
        </p:nvSpPr>
        <p:spPr bwMode="auto">
          <a:xfrm>
            <a:off x="7337425" y="2170113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+mn-ea"/>
              </a:rPr>
              <a:t>丘脑中央辐射</a:t>
            </a:r>
          </a:p>
        </p:txBody>
      </p:sp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2370138" y="3538538"/>
            <a:ext cx="1584325" cy="457200"/>
          </a:xfrm>
          <a:prstGeom prst="rect">
            <a:avLst/>
          </a:prstGeom>
          <a:solidFill>
            <a:schemeClr val="bg1"/>
          </a:solidFill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脊神经节</a:t>
            </a:r>
          </a:p>
        </p:txBody>
      </p:sp>
      <p:sp>
        <p:nvSpPr>
          <p:cNvPr id="50" name="Rectangle 45"/>
          <p:cNvSpPr>
            <a:spLocks noChangeArrowheads="1"/>
          </p:cNvSpPr>
          <p:nvPr/>
        </p:nvSpPr>
        <p:spPr bwMode="auto">
          <a:xfrm>
            <a:off x="280988" y="1954213"/>
            <a:ext cx="503237" cy="156966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+mn-ea"/>
              </a:rPr>
              <a:t>躯干四肢</a:t>
            </a:r>
          </a:p>
        </p:txBody>
      </p:sp>
      <p:sp>
        <p:nvSpPr>
          <p:cNvPr id="51" name="AutoShape 46"/>
          <p:cNvSpPr>
            <a:spLocks/>
          </p:cNvSpPr>
          <p:nvPr/>
        </p:nvSpPr>
        <p:spPr bwMode="auto">
          <a:xfrm rot="10800000">
            <a:off x="712788" y="2098675"/>
            <a:ext cx="144462" cy="1223963"/>
          </a:xfrm>
          <a:prstGeom prst="rightBrace">
            <a:avLst>
              <a:gd name="adj1" fmla="val 70291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800" b="1">
              <a:latin typeface="+mn-ea"/>
            </a:endParaRPr>
          </a:p>
        </p:txBody>
      </p:sp>
      <p:sp>
        <p:nvSpPr>
          <p:cNvPr id="52" name="Line 48"/>
          <p:cNvSpPr>
            <a:spLocks noChangeShapeType="1"/>
          </p:cNvSpPr>
          <p:nvPr/>
        </p:nvSpPr>
        <p:spPr bwMode="auto">
          <a:xfrm>
            <a:off x="3089275" y="3033713"/>
            <a:ext cx="0" cy="50482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53" name="Line 49"/>
          <p:cNvSpPr>
            <a:spLocks noChangeShapeType="1"/>
          </p:cNvSpPr>
          <p:nvPr/>
        </p:nvSpPr>
        <p:spPr bwMode="auto">
          <a:xfrm>
            <a:off x="4960938" y="3033713"/>
            <a:ext cx="0" cy="50482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54" name="Line 50"/>
          <p:cNvSpPr>
            <a:spLocks noChangeShapeType="1"/>
          </p:cNvSpPr>
          <p:nvPr/>
        </p:nvSpPr>
        <p:spPr bwMode="auto">
          <a:xfrm>
            <a:off x="7050088" y="3033713"/>
            <a:ext cx="0" cy="50482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55" name="Rectangle 51"/>
          <p:cNvSpPr>
            <a:spLocks noChangeArrowheads="1"/>
          </p:cNvSpPr>
          <p:nvPr/>
        </p:nvSpPr>
        <p:spPr bwMode="auto">
          <a:xfrm>
            <a:off x="1720850" y="27463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+mn-ea"/>
              </a:rPr>
              <a:t>脊神经</a:t>
            </a:r>
          </a:p>
        </p:txBody>
      </p:sp>
      <p:sp>
        <p:nvSpPr>
          <p:cNvPr id="56" name="Rectangle 52"/>
          <p:cNvSpPr>
            <a:spLocks noChangeArrowheads="1"/>
          </p:cNvSpPr>
          <p:nvPr/>
        </p:nvSpPr>
        <p:spPr bwMode="auto">
          <a:xfrm>
            <a:off x="3233738" y="1790700"/>
            <a:ext cx="950912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神经元</a:t>
            </a:r>
          </a:p>
        </p:txBody>
      </p:sp>
      <p:sp>
        <p:nvSpPr>
          <p:cNvPr id="57" name="Rectangle 53"/>
          <p:cNvSpPr>
            <a:spLocks noChangeArrowheads="1"/>
          </p:cNvSpPr>
          <p:nvPr/>
        </p:nvSpPr>
        <p:spPr bwMode="auto">
          <a:xfrm>
            <a:off x="5249863" y="1809750"/>
            <a:ext cx="950912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神经元</a:t>
            </a:r>
          </a:p>
        </p:txBody>
      </p:sp>
      <p:sp>
        <p:nvSpPr>
          <p:cNvPr id="58" name="Rectangle 54"/>
          <p:cNvSpPr>
            <a:spLocks noChangeArrowheads="1"/>
          </p:cNvSpPr>
          <p:nvPr/>
        </p:nvSpPr>
        <p:spPr bwMode="auto">
          <a:xfrm>
            <a:off x="7194550" y="1809750"/>
            <a:ext cx="950913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+mn-ea"/>
              </a:rPr>
              <a:t>神经元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1800" y="1108075"/>
            <a:ext cx="6300788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（二）浅部感觉传导通路</a:t>
            </a:r>
          </a:p>
        </p:txBody>
      </p:sp>
      <p:grpSp>
        <p:nvGrpSpPr>
          <p:cNvPr id="59" name="Group 2"/>
          <p:cNvGrpSpPr>
            <a:grpSpLocks/>
          </p:cNvGrpSpPr>
          <p:nvPr/>
        </p:nvGrpSpPr>
        <p:grpSpPr bwMode="auto">
          <a:xfrm>
            <a:off x="1770063" y="1717675"/>
            <a:ext cx="7970837" cy="1366838"/>
            <a:chOff x="703" y="845"/>
            <a:chExt cx="5021" cy="861"/>
          </a:xfrm>
        </p:grpSpPr>
        <p:sp>
          <p:nvSpPr>
            <p:cNvPr id="60" name="Line 3"/>
            <p:cNvSpPr>
              <a:spLocks noChangeShapeType="1"/>
            </p:cNvSpPr>
            <p:nvPr/>
          </p:nvSpPr>
          <p:spPr bwMode="auto">
            <a:xfrm>
              <a:off x="703" y="1480"/>
              <a:ext cx="928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61" name="Line 4"/>
            <p:cNvSpPr>
              <a:spLocks noChangeShapeType="1"/>
            </p:cNvSpPr>
            <p:nvPr/>
          </p:nvSpPr>
          <p:spPr bwMode="auto">
            <a:xfrm>
              <a:off x="1492" y="1303"/>
              <a:ext cx="0" cy="17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62" name="Line 5"/>
            <p:cNvSpPr>
              <a:spLocks noChangeShapeType="1"/>
            </p:cNvSpPr>
            <p:nvPr/>
          </p:nvSpPr>
          <p:spPr bwMode="auto">
            <a:xfrm>
              <a:off x="1629" y="1480"/>
              <a:ext cx="1659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63" name="Group 6"/>
            <p:cNvGrpSpPr>
              <a:grpSpLocks/>
            </p:cNvGrpSpPr>
            <p:nvPr/>
          </p:nvGrpSpPr>
          <p:grpSpPr bwMode="auto">
            <a:xfrm>
              <a:off x="1383" y="1056"/>
              <a:ext cx="227" cy="288"/>
              <a:chOff x="2245" y="981"/>
              <a:chExt cx="227" cy="288"/>
            </a:xfrm>
          </p:grpSpPr>
          <p:sp>
            <p:nvSpPr>
              <p:cNvPr id="76" name="Oval 7"/>
              <p:cNvSpPr>
                <a:spLocks noChangeArrowheads="1"/>
              </p:cNvSpPr>
              <p:nvPr/>
            </p:nvSpPr>
            <p:spPr bwMode="auto">
              <a:xfrm>
                <a:off x="2310" y="1127"/>
                <a:ext cx="91" cy="90"/>
              </a:xfrm>
              <a:prstGeom prst="ellips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1">
                  <a:solidFill>
                    <a:srgbClr val="000000"/>
                  </a:solidFill>
                  <a:latin typeface="+mn-ea"/>
                </a:endParaRPr>
              </a:p>
            </p:txBody>
          </p:sp>
          <p:sp>
            <p:nvSpPr>
              <p:cNvPr id="77" name="Text Box 8"/>
              <p:cNvSpPr txBox="1">
                <a:spLocks noChangeArrowheads="1"/>
              </p:cNvSpPr>
              <p:nvPr/>
            </p:nvSpPr>
            <p:spPr bwMode="auto">
              <a:xfrm>
                <a:off x="2245" y="981"/>
                <a:ext cx="227" cy="288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000000"/>
                    </a:solidFill>
                    <a:latin typeface="+mn-ea"/>
                  </a:rPr>
                  <a:t>.</a:t>
                </a:r>
              </a:p>
            </p:txBody>
          </p:sp>
        </p:grpSp>
        <p:sp>
          <p:nvSpPr>
            <p:cNvPr id="64" name="Line 9"/>
            <p:cNvSpPr>
              <a:spLocks noChangeShapeType="1"/>
            </p:cNvSpPr>
            <p:nvPr/>
          </p:nvSpPr>
          <p:spPr bwMode="auto">
            <a:xfrm>
              <a:off x="3434" y="1480"/>
              <a:ext cx="2290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65" name="Group 10"/>
            <p:cNvGrpSpPr>
              <a:grpSpLocks/>
            </p:cNvGrpSpPr>
            <p:nvPr/>
          </p:nvGrpSpPr>
          <p:grpSpPr bwMode="auto">
            <a:xfrm>
              <a:off x="3198" y="845"/>
              <a:ext cx="398" cy="816"/>
              <a:chOff x="2472" y="845"/>
              <a:chExt cx="398" cy="816"/>
            </a:xfrm>
          </p:grpSpPr>
          <p:sp>
            <p:nvSpPr>
              <p:cNvPr id="67" name="Rectangle 11"/>
              <p:cNvSpPr>
                <a:spLocks noChangeArrowheads="1"/>
              </p:cNvSpPr>
              <p:nvPr/>
            </p:nvSpPr>
            <p:spPr bwMode="auto">
              <a:xfrm>
                <a:off x="2562" y="845"/>
                <a:ext cx="3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000000"/>
                    </a:solidFill>
                    <a:latin typeface="+mn-ea"/>
                  </a:rPr>
                  <a:t>②</a:t>
                </a:r>
              </a:p>
            </p:txBody>
          </p:sp>
          <p:grpSp>
            <p:nvGrpSpPr>
              <p:cNvPr id="68" name="Group 12"/>
              <p:cNvGrpSpPr>
                <a:grpSpLocks/>
              </p:cNvGrpSpPr>
              <p:nvPr/>
            </p:nvGrpSpPr>
            <p:grpSpPr bwMode="auto">
              <a:xfrm>
                <a:off x="2553" y="1282"/>
                <a:ext cx="236" cy="289"/>
                <a:chOff x="2644" y="1282"/>
                <a:chExt cx="236" cy="289"/>
              </a:xfrm>
            </p:grpSpPr>
            <p:grpSp>
              <p:nvGrpSpPr>
                <p:cNvPr id="70" name="Group 13"/>
                <p:cNvGrpSpPr>
                  <a:grpSpLocks/>
                </p:cNvGrpSpPr>
                <p:nvPr/>
              </p:nvGrpSpPr>
              <p:grpSpPr bwMode="auto">
                <a:xfrm>
                  <a:off x="2644" y="1394"/>
                  <a:ext cx="100" cy="177"/>
                  <a:chOff x="2552" y="1394"/>
                  <a:chExt cx="100" cy="177"/>
                </a:xfrm>
              </p:grpSpPr>
              <p:sp>
                <p:nvSpPr>
                  <p:cNvPr id="74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2" y="1394"/>
                    <a:ext cx="91" cy="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b="1">
                      <a:latin typeface="+mn-ea"/>
                    </a:endParaRPr>
                  </a:p>
                </p:txBody>
              </p:sp>
              <p:sp>
                <p:nvSpPr>
                  <p:cNvPr id="75" name="Line 15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2553" y="1473"/>
                    <a:ext cx="91" cy="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b="1">
                      <a:latin typeface="+mn-ea"/>
                    </a:endParaRPr>
                  </a:p>
                </p:txBody>
              </p:sp>
            </p:grpSp>
            <p:grpSp>
              <p:nvGrpSpPr>
                <p:cNvPr id="71" name="Group 16"/>
                <p:cNvGrpSpPr>
                  <a:grpSpLocks/>
                </p:cNvGrpSpPr>
                <p:nvPr/>
              </p:nvGrpSpPr>
              <p:grpSpPr bwMode="auto">
                <a:xfrm>
                  <a:off x="2653" y="1282"/>
                  <a:ext cx="227" cy="288"/>
                  <a:chOff x="2245" y="981"/>
                  <a:chExt cx="227" cy="288"/>
                </a:xfrm>
              </p:grpSpPr>
              <p:sp>
                <p:nvSpPr>
                  <p:cNvPr id="72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2310" y="1127"/>
                    <a:ext cx="91" cy="90"/>
                  </a:xfrm>
                  <a:prstGeom prst="ellips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800" b="1">
                      <a:solidFill>
                        <a:srgbClr val="000000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73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45" y="981"/>
                    <a:ext cx="227" cy="288"/>
                  </a:xfrm>
                  <a:prstGeom prst="rect">
                    <a:avLst/>
                  </a:prstGeom>
                  <a:noFill/>
                  <a:ln w="1587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+mn-ea"/>
                      </a:rPr>
                      <a:t>.</a:t>
                    </a:r>
                  </a:p>
                </p:txBody>
              </p:sp>
            </p:grpSp>
          </p:grpSp>
          <p:sp>
            <p:nvSpPr>
              <p:cNvPr id="69" name="Rectangle 19"/>
              <p:cNvSpPr>
                <a:spLocks noChangeArrowheads="1"/>
              </p:cNvSpPr>
              <p:nvPr/>
            </p:nvSpPr>
            <p:spPr bwMode="auto">
              <a:xfrm>
                <a:off x="2472" y="1253"/>
                <a:ext cx="363" cy="408"/>
              </a:xfrm>
              <a:prstGeom prst="rect">
                <a:avLst/>
              </a:prstGeom>
              <a:noFill/>
              <a:ln w="190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1">
                  <a:solidFill>
                    <a:srgbClr val="000000"/>
                  </a:solidFill>
                  <a:latin typeface="+mn-ea"/>
                </a:endParaRPr>
              </a:p>
            </p:txBody>
          </p:sp>
        </p:grpSp>
        <p:sp>
          <p:nvSpPr>
            <p:cNvPr id="66" name="Rectangle 20"/>
            <p:cNvSpPr>
              <a:spLocks noChangeArrowheads="1"/>
            </p:cNvSpPr>
            <p:nvPr/>
          </p:nvSpPr>
          <p:spPr bwMode="auto">
            <a:xfrm>
              <a:off x="1292" y="1162"/>
              <a:ext cx="363" cy="544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78" name="Text Box 21"/>
          <p:cNvSpPr txBox="1">
            <a:spLocks noChangeArrowheads="1"/>
          </p:cNvSpPr>
          <p:nvPr/>
        </p:nvSpPr>
        <p:spPr bwMode="auto">
          <a:xfrm>
            <a:off x="3513138" y="4587875"/>
            <a:ext cx="2447925" cy="100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中央后回中上部 </a:t>
            </a:r>
          </a:p>
          <a:p>
            <a:pPr algn="just"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中央旁小叶后部</a:t>
            </a:r>
          </a:p>
        </p:txBody>
      </p:sp>
      <p:sp>
        <p:nvSpPr>
          <p:cNvPr id="79" name="Rectangle 22"/>
          <p:cNvSpPr>
            <a:spLocks noChangeArrowheads="1"/>
          </p:cNvSpPr>
          <p:nvPr/>
        </p:nvSpPr>
        <p:spPr bwMode="auto">
          <a:xfrm>
            <a:off x="776288" y="1933575"/>
            <a:ext cx="1008062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躯干四肢皮肤</a:t>
            </a:r>
          </a:p>
        </p:txBody>
      </p:sp>
      <p:sp>
        <p:nvSpPr>
          <p:cNvPr id="80" name="Rectangle 23"/>
          <p:cNvSpPr>
            <a:spLocks noChangeArrowheads="1"/>
          </p:cNvSpPr>
          <p:nvPr/>
        </p:nvSpPr>
        <p:spPr bwMode="auto">
          <a:xfrm>
            <a:off x="1784350" y="2149475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周围支</a:t>
            </a: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>
            <a:off x="1712913" y="2797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脊神经</a:t>
            </a:r>
          </a:p>
        </p:txBody>
      </p:sp>
      <p:sp>
        <p:nvSpPr>
          <p:cNvPr id="82" name="Rectangle 25"/>
          <p:cNvSpPr>
            <a:spLocks noChangeArrowheads="1"/>
          </p:cNvSpPr>
          <p:nvPr/>
        </p:nvSpPr>
        <p:spPr bwMode="auto">
          <a:xfrm>
            <a:off x="3440113" y="2220913"/>
            <a:ext cx="1366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中枢支</a:t>
            </a:r>
          </a:p>
        </p:txBody>
      </p:sp>
      <p:sp>
        <p:nvSpPr>
          <p:cNvPr id="83" name="Rectangle 26"/>
          <p:cNvSpPr>
            <a:spLocks noChangeArrowheads="1"/>
          </p:cNvSpPr>
          <p:nvPr/>
        </p:nvSpPr>
        <p:spPr bwMode="auto">
          <a:xfrm>
            <a:off x="3224213" y="2652713"/>
            <a:ext cx="2376487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入脊髓上升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1-2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个节段</a:t>
            </a:r>
          </a:p>
        </p:txBody>
      </p:sp>
      <p:sp>
        <p:nvSpPr>
          <p:cNvPr id="84" name="Line 27"/>
          <p:cNvSpPr>
            <a:spLocks noChangeShapeType="1"/>
          </p:cNvSpPr>
          <p:nvPr/>
        </p:nvSpPr>
        <p:spPr bwMode="auto">
          <a:xfrm>
            <a:off x="1230313" y="5168900"/>
            <a:ext cx="2449512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85" name="Text Box 28"/>
          <p:cNvSpPr txBox="1">
            <a:spLocks noChangeArrowheads="1"/>
          </p:cNvSpPr>
          <p:nvPr/>
        </p:nvSpPr>
        <p:spPr bwMode="auto">
          <a:xfrm>
            <a:off x="2647950" y="171767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①</a:t>
            </a:r>
          </a:p>
        </p:txBody>
      </p:sp>
      <p:sp>
        <p:nvSpPr>
          <p:cNvPr id="86" name="Rectangle 29"/>
          <p:cNvSpPr>
            <a:spLocks noChangeArrowheads="1"/>
          </p:cNvSpPr>
          <p:nvPr/>
        </p:nvSpPr>
        <p:spPr bwMode="auto">
          <a:xfrm>
            <a:off x="920750" y="43053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③</a:t>
            </a:r>
          </a:p>
        </p:txBody>
      </p:sp>
      <p:grpSp>
        <p:nvGrpSpPr>
          <p:cNvPr id="87" name="Group 30"/>
          <p:cNvGrpSpPr>
            <a:grpSpLocks/>
          </p:cNvGrpSpPr>
          <p:nvPr/>
        </p:nvGrpSpPr>
        <p:grpSpPr bwMode="auto">
          <a:xfrm>
            <a:off x="847725" y="4808538"/>
            <a:ext cx="576263" cy="647700"/>
            <a:chOff x="3742" y="1253"/>
            <a:chExt cx="363" cy="408"/>
          </a:xfrm>
        </p:grpSpPr>
        <p:grpSp>
          <p:nvGrpSpPr>
            <p:cNvPr id="88" name="Group 31"/>
            <p:cNvGrpSpPr>
              <a:grpSpLocks/>
            </p:cNvGrpSpPr>
            <p:nvPr/>
          </p:nvGrpSpPr>
          <p:grpSpPr bwMode="auto">
            <a:xfrm>
              <a:off x="3823" y="1281"/>
              <a:ext cx="236" cy="289"/>
              <a:chOff x="2644" y="1282"/>
              <a:chExt cx="236" cy="289"/>
            </a:xfrm>
          </p:grpSpPr>
          <p:grpSp>
            <p:nvGrpSpPr>
              <p:cNvPr id="90" name="Group 32"/>
              <p:cNvGrpSpPr>
                <a:grpSpLocks/>
              </p:cNvGrpSpPr>
              <p:nvPr/>
            </p:nvGrpSpPr>
            <p:grpSpPr bwMode="auto">
              <a:xfrm>
                <a:off x="2644" y="1394"/>
                <a:ext cx="100" cy="177"/>
                <a:chOff x="2552" y="1394"/>
                <a:chExt cx="100" cy="177"/>
              </a:xfrm>
            </p:grpSpPr>
            <p:sp>
              <p:nvSpPr>
                <p:cNvPr id="94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2552" y="1394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95" name="Line 34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53" y="1473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grpSp>
            <p:nvGrpSpPr>
              <p:cNvPr id="91" name="Group 35"/>
              <p:cNvGrpSpPr>
                <a:grpSpLocks/>
              </p:cNvGrpSpPr>
              <p:nvPr/>
            </p:nvGrpSpPr>
            <p:grpSpPr bwMode="auto">
              <a:xfrm>
                <a:off x="2653" y="1282"/>
                <a:ext cx="227" cy="288"/>
                <a:chOff x="2245" y="981"/>
                <a:chExt cx="227" cy="288"/>
              </a:xfrm>
            </p:grpSpPr>
            <p:sp>
              <p:nvSpPr>
                <p:cNvPr id="92" name="Oval 36"/>
                <p:cNvSpPr>
                  <a:spLocks noChangeArrowheads="1"/>
                </p:cNvSpPr>
                <p:nvPr/>
              </p:nvSpPr>
              <p:spPr bwMode="auto">
                <a:xfrm>
                  <a:off x="2310" y="1127"/>
                  <a:ext cx="91" cy="90"/>
                </a:xfrm>
                <a:prstGeom prst="ellips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1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93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245" y="981"/>
                  <a:ext cx="227" cy="288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+mn-ea"/>
                    </a:rPr>
                    <a:t>.</a:t>
                  </a:r>
                </a:p>
              </p:txBody>
            </p:sp>
          </p:grpSp>
        </p:grpSp>
        <p:sp>
          <p:nvSpPr>
            <p:cNvPr id="89" name="Rectangle 38"/>
            <p:cNvSpPr>
              <a:spLocks noChangeArrowheads="1"/>
            </p:cNvSpPr>
            <p:nvPr/>
          </p:nvSpPr>
          <p:spPr bwMode="auto">
            <a:xfrm>
              <a:off x="3742" y="1253"/>
              <a:ext cx="363" cy="408"/>
            </a:xfrm>
            <a:prstGeom prst="rect">
              <a:avLst/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96" name="Rectangle 39"/>
          <p:cNvSpPr>
            <a:spLocks noChangeArrowheads="1"/>
          </p:cNvSpPr>
          <p:nvPr/>
        </p:nvSpPr>
        <p:spPr bwMode="auto">
          <a:xfrm>
            <a:off x="5024438" y="3738563"/>
            <a:ext cx="18002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后角固有核</a:t>
            </a:r>
          </a:p>
        </p:txBody>
      </p:sp>
      <p:sp>
        <p:nvSpPr>
          <p:cNvPr id="97" name="Rectangle 40"/>
          <p:cNvSpPr>
            <a:spLocks noChangeArrowheads="1"/>
          </p:cNvSpPr>
          <p:nvPr/>
        </p:nvSpPr>
        <p:spPr bwMode="auto">
          <a:xfrm>
            <a:off x="2216150" y="3733800"/>
            <a:ext cx="151130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脊神经节</a:t>
            </a:r>
          </a:p>
        </p:txBody>
      </p:sp>
      <p:sp>
        <p:nvSpPr>
          <p:cNvPr id="98" name="Text Box 41"/>
          <p:cNvSpPr txBox="1">
            <a:spLocks noChangeArrowheads="1"/>
          </p:cNvSpPr>
          <p:nvPr/>
        </p:nvSpPr>
        <p:spPr bwMode="auto">
          <a:xfrm>
            <a:off x="6753225" y="2005013"/>
            <a:ext cx="2628900" cy="7016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痛温觉纤维交叉至对侧组成脊髓丘脑侧束</a:t>
            </a:r>
          </a:p>
        </p:txBody>
      </p:sp>
      <p:sp>
        <p:nvSpPr>
          <p:cNvPr id="99" name="Text Box 42"/>
          <p:cNvSpPr txBox="1">
            <a:spLocks noChangeArrowheads="1"/>
          </p:cNvSpPr>
          <p:nvPr/>
        </p:nvSpPr>
        <p:spPr bwMode="auto">
          <a:xfrm>
            <a:off x="6248400" y="2941638"/>
            <a:ext cx="3313113" cy="1200329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粗略触觉纤维不交叉或交叉至对侧组成脊髓丘脑前束</a:t>
            </a:r>
          </a:p>
        </p:txBody>
      </p:sp>
      <p:sp>
        <p:nvSpPr>
          <p:cNvPr id="100" name="Rectangle 43"/>
          <p:cNvSpPr>
            <a:spLocks noChangeArrowheads="1"/>
          </p:cNvSpPr>
          <p:nvPr/>
        </p:nvSpPr>
        <p:spPr bwMode="auto">
          <a:xfrm>
            <a:off x="776288" y="6176963"/>
            <a:ext cx="18002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腹后外侧核</a:t>
            </a:r>
          </a:p>
        </p:txBody>
      </p:sp>
      <p:sp>
        <p:nvSpPr>
          <p:cNvPr id="101" name="Rectangle 44"/>
          <p:cNvSpPr>
            <a:spLocks noChangeArrowheads="1"/>
          </p:cNvSpPr>
          <p:nvPr/>
        </p:nvSpPr>
        <p:spPr bwMode="auto">
          <a:xfrm>
            <a:off x="1497013" y="4592638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丘脑中央辐射</a:t>
            </a:r>
          </a:p>
        </p:txBody>
      </p:sp>
      <p:sp>
        <p:nvSpPr>
          <p:cNvPr id="102" name="Rectangle 45"/>
          <p:cNvSpPr>
            <a:spLocks noChangeArrowheads="1"/>
          </p:cNvSpPr>
          <p:nvPr/>
        </p:nvSpPr>
        <p:spPr bwMode="auto">
          <a:xfrm>
            <a:off x="1568450" y="5313363"/>
            <a:ext cx="1946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经内囊后肢</a:t>
            </a:r>
          </a:p>
        </p:txBody>
      </p:sp>
      <p:sp>
        <p:nvSpPr>
          <p:cNvPr id="103" name="AutoShape 46"/>
          <p:cNvSpPr>
            <a:spLocks/>
          </p:cNvSpPr>
          <p:nvPr/>
        </p:nvSpPr>
        <p:spPr bwMode="auto">
          <a:xfrm>
            <a:off x="1568450" y="2149475"/>
            <a:ext cx="144463" cy="1150938"/>
          </a:xfrm>
          <a:prstGeom prst="rightBrace">
            <a:avLst>
              <a:gd name="adj1" fmla="val 66097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8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4" name="Line 47"/>
          <p:cNvSpPr>
            <a:spLocks noChangeShapeType="1"/>
          </p:cNvSpPr>
          <p:nvPr/>
        </p:nvSpPr>
        <p:spPr bwMode="auto">
          <a:xfrm>
            <a:off x="2865438" y="3157538"/>
            <a:ext cx="0" cy="5746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05" name="Line 48"/>
          <p:cNvSpPr>
            <a:spLocks noChangeShapeType="1"/>
          </p:cNvSpPr>
          <p:nvPr/>
        </p:nvSpPr>
        <p:spPr bwMode="auto">
          <a:xfrm>
            <a:off x="5889625" y="3157538"/>
            <a:ext cx="0" cy="5746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06" name="Line 49"/>
          <p:cNvSpPr>
            <a:spLocks noChangeShapeType="1"/>
          </p:cNvSpPr>
          <p:nvPr/>
        </p:nvSpPr>
        <p:spPr bwMode="auto">
          <a:xfrm>
            <a:off x="1136650" y="5600700"/>
            <a:ext cx="0" cy="574675"/>
          </a:xfrm>
          <a:prstGeom prst="line">
            <a:avLst/>
          </a:prstGeom>
          <a:noFill/>
          <a:ln w="22225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pic>
        <p:nvPicPr>
          <p:cNvPr id="107" name="Picture 50" descr="dn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700" y="3595688"/>
            <a:ext cx="3455988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" name="Text Box 51"/>
          <p:cNvSpPr txBox="1">
            <a:spLocks noChangeArrowheads="1"/>
          </p:cNvSpPr>
          <p:nvPr/>
        </p:nvSpPr>
        <p:spPr bwMode="auto">
          <a:xfrm>
            <a:off x="3081338" y="1717675"/>
            <a:ext cx="1316037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+mn-ea"/>
              </a:rPr>
              <a:t>神经元</a:t>
            </a:r>
          </a:p>
        </p:txBody>
      </p:sp>
      <p:sp>
        <p:nvSpPr>
          <p:cNvPr id="109" name="Rectangle 52"/>
          <p:cNvSpPr>
            <a:spLocks noChangeArrowheads="1"/>
          </p:cNvSpPr>
          <p:nvPr/>
        </p:nvSpPr>
        <p:spPr bwMode="auto">
          <a:xfrm>
            <a:off x="6248400" y="1717675"/>
            <a:ext cx="950913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+mn-ea"/>
              </a:rPr>
              <a:t>神经元</a:t>
            </a:r>
          </a:p>
        </p:txBody>
      </p:sp>
      <p:sp>
        <p:nvSpPr>
          <p:cNvPr id="110" name="Rectangle 53"/>
          <p:cNvSpPr>
            <a:spLocks noChangeArrowheads="1"/>
          </p:cNvSpPr>
          <p:nvPr/>
        </p:nvSpPr>
        <p:spPr bwMode="auto">
          <a:xfrm>
            <a:off x="1281113" y="4305300"/>
            <a:ext cx="950912" cy="39687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+mn-ea"/>
              </a:rPr>
              <a:t>神经元</a:t>
            </a:r>
          </a:p>
        </p:txBody>
      </p:sp>
      <p:sp>
        <p:nvSpPr>
          <p:cNvPr id="111" name="Line 47"/>
          <p:cNvSpPr>
            <a:spLocks noChangeShapeType="1"/>
          </p:cNvSpPr>
          <p:nvPr/>
        </p:nvSpPr>
        <p:spPr bwMode="auto">
          <a:xfrm>
            <a:off x="1208088" y="5529263"/>
            <a:ext cx="0" cy="5746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41325" y="1027113"/>
            <a:ext cx="6300788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（三）视觉传导通路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98513" y="1700213"/>
            <a:ext cx="6300787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视觉传导通路</a:t>
            </a: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598738" y="2195513"/>
            <a:ext cx="7058025" cy="1366837"/>
            <a:chOff x="1156" y="482"/>
            <a:chExt cx="4446" cy="861"/>
          </a:xfrm>
        </p:grpSpPr>
        <p:sp>
          <p:nvSpPr>
            <p:cNvPr id="9" name="Line 3"/>
            <p:cNvSpPr>
              <a:spLocks noChangeShapeType="1"/>
            </p:cNvSpPr>
            <p:nvPr/>
          </p:nvSpPr>
          <p:spPr bwMode="auto">
            <a:xfrm>
              <a:off x="1973" y="1117"/>
              <a:ext cx="906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10" name="Line 4"/>
            <p:cNvSpPr>
              <a:spLocks noChangeShapeType="1"/>
            </p:cNvSpPr>
            <p:nvPr/>
          </p:nvSpPr>
          <p:spPr bwMode="auto">
            <a:xfrm>
              <a:off x="3015" y="1117"/>
              <a:ext cx="258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11" name="Group 5"/>
            <p:cNvGrpSpPr>
              <a:grpSpLocks/>
            </p:cNvGrpSpPr>
            <p:nvPr/>
          </p:nvGrpSpPr>
          <p:grpSpPr bwMode="auto">
            <a:xfrm>
              <a:off x="2789" y="482"/>
              <a:ext cx="398" cy="816"/>
              <a:chOff x="2472" y="845"/>
              <a:chExt cx="398" cy="816"/>
            </a:xfrm>
          </p:grpSpPr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2562" y="845"/>
                <a:ext cx="3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000000"/>
                    </a:solidFill>
                    <a:latin typeface="+mn-ea"/>
                  </a:rPr>
                  <a:t>②</a:t>
                </a:r>
              </a:p>
            </p:txBody>
          </p:sp>
          <p:grpSp>
            <p:nvGrpSpPr>
              <p:cNvPr id="20" name="Group 7"/>
              <p:cNvGrpSpPr>
                <a:grpSpLocks/>
              </p:cNvGrpSpPr>
              <p:nvPr/>
            </p:nvGrpSpPr>
            <p:grpSpPr bwMode="auto">
              <a:xfrm>
                <a:off x="2553" y="1282"/>
                <a:ext cx="236" cy="289"/>
                <a:chOff x="2644" y="1282"/>
                <a:chExt cx="236" cy="289"/>
              </a:xfrm>
            </p:grpSpPr>
            <p:grpSp>
              <p:nvGrpSpPr>
                <p:cNvPr id="22" name="Group 8"/>
                <p:cNvGrpSpPr>
                  <a:grpSpLocks/>
                </p:cNvGrpSpPr>
                <p:nvPr/>
              </p:nvGrpSpPr>
              <p:grpSpPr bwMode="auto">
                <a:xfrm>
                  <a:off x="2644" y="1394"/>
                  <a:ext cx="100" cy="177"/>
                  <a:chOff x="2552" y="1394"/>
                  <a:chExt cx="100" cy="177"/>
                </a:xfrm>
              </p:grpSpPr>
              <p:sp>
                <p:nvSpPr>
                  <p:cNvPr id="26" name="Line 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2" y="1394"/>
                    <a:ext cx="91" cy="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b="1">
                      <a:latin typeface="+mn-ea"/>
                    </a:endParaRPr>
                  </a:p>
                </p:txBody>
              </p:sp>
              <p:sp>
                <p:nvSpPr>
                  <p:cNvPr id="27" name="Line 10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2553" y="1473"/>
                    <a:ext cx="91" cy="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b="1">
                      <a:latin typeface="+mn-ea"/>
                    </a:endParaRPr>
                  </a:p>
                </p:txBody>
              </p:sp>
            </p:grpSp>
            <p:grpSp>
              <p:nvGrpSpPr>
                <p:cNvPr id="23" name="Group 11"/>
                <p:cNvGrpSpPr>
                  <a:grpSpLocks/>
                </p:cNvGrpSpPr>
                <p:nvPr/>
              </p:nvGrpSpPr>
              <p:grpSpPr bwMode="auto">
                <a:xfrm>
                  <a:off x="2653" y="1282"/>
                  <a:ext cx="227" cy="288"/>
                  <a:chOff x="2245" y="981"/>
                  <a:chExt cx="227" cy="288"/>
                </a:xfrm>
              </p:grpSpPr>
              <p:sp>
                <p:nvSpPr>
                  <p:cNvPr id="2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10" y="1127"/>
                    <a:ext cx="91" cy="90"/>
                  </a:xfrm>
                  <a:prstGeom prst="ellipse">
                    <a:avLst/>
                  </a:prstGeom>
                  <a:noFill/>
                  <a:ln w="158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0" hangingPunct="0"/>
                    <a:endParaRPr lang="zh-CN" altLang="en-US" sz="2800" b="1">
                      <a:solidFill>
                        <a:srgbClr val="000000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5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45" y="981"/>
                    <a:ext cx="227" cy="288"/>
                  </a:xfrm>
                  <a:prstGeom prst="rect">
                    <a:avLst/>
                  </a:prstGeom>
                  <a:noFill/>
                  <a:ln w="1587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US" altLang="zh-CN" sz="2400" b="1">
                        <a:solidFill>
                          <a:srgbClr val="000000"/>
                        </a:solidFill>
                        <a:latin typeface="+mn-ea"/>
                      </a:rPr>
                      <a:t>.</a:t>
                    </a:r>
                  </a:p>
                </p:txBody>
              </p:sp>
            </p:grpSp>
          </p:grp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2472" y="1253"/>
                <a:ext cx="363" cy="408"/>
              </a:xfrm>
              <a:prstGeom prst="rect">
                <a:avLst/>
              </a:prstGeom>
              <a:noFill/>
              <a:ln w="19050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1">
                  <a:solidFill>
                    <a:srgbClr val="000000"/>
                  </a:solidFill>
                  <a:latin typeface="+mn-ea"/>
                </a:endParaRPr>
              </a:p>
            </p:txBody>
          </p:sp>
        </p:grp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1156" y="1117"/>
              <a:ext cx="726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1745" y="482"/>
              <a:ext cx="363" cy="861"/>
              <a:chOff x="1745" y="845"/>
              <a:chExt cx="363" cy="861"/>
            </a:xfrm>
          </p:grpSpPr>
          <p:sp>
            <p:nvSpPr>
              <p:cNvPr id="14" name="Text Box 17"/>
              <p:cNvSpPr txBox="1">
                <a:spLocks noChangeArrowheads="1"/>
              </p:cNvSpPr>
              <p:nvPr/>
            </p:nvSpPr>
            <p:spPr bwMode="auto">
              <a:xfrm>
                <a:off x="1791" y="845"/>
                <a:ext cx="2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000000"/>
                    </a:solidFill>
                    <a:latin typeface="+mn-ea"/>
                  </a:rPr>
                  <a:t>①</a:t>
                </a:r>
              </a:p>
            </p:txBody>
          </p:sp>
          <p:grpSp>
            <p:nvGrpSpPr>
              <p:cNvPr id="15" name="Group 18"/>
              <p:cNvGrpSpPr>
                <a:grpSpLocks/>
              </p:cNvGrpSpPr>
              <p:nvPr/>
            </p:nvGrpSpPr>
            <p:grpSpPr bwMode="auto">
              <a:xfrm>
                <a:off x="1811" y="1283"/>
                <a:ext cx="227" cy="288"/>
                <a:chOff x="2245" y="981"/>
                <a:chExt cx="227" cy="288"/>
              </a:xfrm>
            </p:grpSpPr>
            <p:sp>
              <p:nvSpPr>
                <p:cNvPr id="17" name="Oval 19"/>
                <p:cNvSpPr>
                  <a:spLocks noChangeArrowheads="1"/>
                </p:cNvSpPr>
                <p:nvPr/>
              </p:nvSpPr>
              <p:spPr bwMode="auto">
                <a:xfrm>
                  <a:off x="2310" y="1127"/>
                  <a:ext cx="91" cy="90"/>
                </a:xfrm>
                <a:prstGeom prst="ellips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1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18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245" y="981"/>
                  <a:ext cx="227" cy="288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+mn-ea"/>
                    </a:rPr>
                    <a:t>.</a:t>
                  </a:r>
                </a:p>
              </p:txBody>
            </p:sp>
          </p:grpSp>
          <p:sp>
            <p:nvSpPr>
              <p:cNvPr id="16" name="Rectangle 21"/>
              <p:cNvSpPr>
                <a:spLocks noChangeArrowheads="1"/>
              </p:cNvSpPr>
              <p:nvPr/>
            </p:nvSpPr>
            <p:spPr bwMode="auto">
              <a:xfrm>
                <a:off x="1745" y="1162"/>
                <a:ext cx="363" cy="544"/>
              </a:xfrm>
              <a:prstGeom prst="rect">
                <a:avLst/>
              </a:prstGeom>
              <a:noFill/>
              <a:ln w="22225">
                <a:solidFill>
                  <a:schemeClr val="tx2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1">
                  <a:solidFill>
                    <a:srgbClr val="000000"/>
                  </a:solidFill>
                  <a:latin typeface="+mn-ea"/>
                </a:endParaRPr>
              </a:p>
            </p:txBody>
          </p:sp>
        </p:grpSp>
      </p:grp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3317875" y="4859338"/>
            <a:ext cx="24495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距状沟周围的枕叶皮质（视区）</a:t>
            </a: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468313" y="2698750"/>
            <a:ext cx="11160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视觉感受器</a:t>
            </a: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2559050" y="26654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周围支</a:t>
            </a: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4110038" y="2627313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中枢支</a:t>
            </a:r>
          </a:p>
        </p:txBody>
      </p:sp>
      <p:sp>
        <p:nvSpPr>
          <p:cNvPr id="32" name="Line 26"/>
          <p:cNvSpPr>
            <a:spLocks noChangeShapeType="1"/>
          </p:cNvSpPr>
          <p:nvPr/>
        </p:nvSpPr>
        <p:spPr bwMode="auto">
          <a:xfrm>
            <a:off x="1303338" y="5183188"/>
            <a:ext cx="1944687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33" name="AutoShape 27"/>
          <p:cNvSpPr>
            <a:spLocks/>
          </p:cNvSpPr>
          <p:nvPr/>
        </p:nvSpPr>
        <p:spPr bwMode="auto">
          <a:xfrm>
            <a:off x="2459038" y="2716213"/>
            <a:ext cx="144462" cy="792162"/>
          </a:xfrm>
          <a:prstGeom prst="rightBrace">
            <a:avLst>
              <a:gd name="adj1" fmla="val 45493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800" b="1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34" name="Group 28"/>
          <p:cNvGrpSpPr>
            <a:grpSpLocks/>
          </p:cNvGrpSpPr>
          <p:nvPr/>
        </p:nvGrpSpPr>
        <p:grpSpPr bwMode="auto">
          <a:xfrm>
            <a:off x="871538" y="4822825"/>
            <a:ext cx="576262" cy="647700"/>
            <a:chOff x="3742" y="1253"/>
            <a:chExt cx="363" cy="408"/>
          </a:xfrm>
        </p:grpSpPr>
        <p:grpSp>
          <p:nvGrpSpPr>
            <p:cNvPr id="35" name="Group 29"/>
            <p:cNvGrpSpPr>
              <a:grpSpLocks/>
            </p:cNvGrpSpPr>
            <p:nvPr/>
          </p:nvGrpSpPr>
          <p:grpSpPr bwMode="auto">
            <a:xfrm>
              <a:off x="3823" y="1281"/>
              <a:ext cx="236" cy="289"/>
              <a:chOff x="2644" y="1282"/>
              <a:chExt cx="236" cy="289"/>
            </a:xfrm>
          </p:grpSpPr>
          <p:grpSp>
            <p:nvGrpSpPr>
              <p:cNvPr id="37" name="Group 30"/>
              <p:cNvGrpSpPr>
                <a:grpSpLocks/>
              </p:cNvGrpSpPr>
              <p:nvPr/>
            </p:nvGrpSpPr>
            <p:grpSpPr bwMode="auto">
              <a:xfrm>
                <a:off x="2644" y="1394"/>
                <a:ext cx="100" cy="177"/>
                <a:chOff x="2552" y="1394"/>
                <a:chExt cx="100" cy="177"/>
              </a:xfrm>
            </p:grpSpPr>
            <p:sp>
              <p:nvSpPr>
                <p:cNvPr id="41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2552" y="1394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42" name="Line 32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53" y="1473"/>
                  <a:ext cx="91" cy="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grpSp>
            <p:nvGrpSpPr>
              <p:cNvPr id="38" name="Group 33"/>
              <p:cNvGrpSpPr>
                <a:grpSpLocks/>
              </p:cNvGrpSpPr>
              <p:nvPr/>
            </p:nvGrpSpPr>
            <p:grpSpPr bwMode="auto">
              <a:xfrm>
                <a:off x="2653" y="1282"/>
                <a:ext cx="227" cy="288"/>
                <a:chOff x="2245" y="981"/>
                <a:chExt cx="227" cy="288"/>
              </a:xfrm>
            </p:grpSpPr>
            <p:sp>
              <p:nvSpPr>
                <p:cNvPr id="39" name="Oval 34"/>
                <p:cNvSpPr>
                  <a:spLocks noChangeArrowheads="1"/>
                </p:cNvSpPr>
                <p:nvPr/>
              </p:nvSpPr>
              <p:spPr bwMode="auto">
                <a:xfrm>
                  <a:off x="2310" y="1127"/>
                  <a:ext cx="91" cy="90"/>
                </a:xfrm>
                <a:prstGeom prst="ellipse">
                  <a:avLst/>
                </a:prstGeom>
                <a:noFill/>
                <a:ln w="158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1">
                    <a:solidFill>
                      <a:srgbClr val="000000"/>
                    </a:solidFill>
                    <a:latin typeface="+mn-ea"/>
                  </a:endParaRPr>
                </a:p>
              </p:txBody>
            </p:sp>
            <p:sp>
              <p:nvSpPr>
                <p:cNvPr id="40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245" y="981"/>
                  <a:ext cx="227" cy="288"/>
                </a:xfrm>
                <a:prstGeom prst="rect">
                  <a:avLst/>
                </a:prstGeom>
                <a:noFill/>
                <a:ln w="1587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400" b="1">
                      <a:solidFill>
                        <a:srgbClr val="000000"/>
                      </a:solidFill>
                      <a:latin typeface="+mn-ea"/>
                    </a:rPr>
                    <a:t>.</a:t>
                  </a:r>
                </a:p>
              </p:txBody>
            </p:sp>
          </p:grpSp>
        </p:grp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742" y="1253"/>
              <a:ext cx="363" cy="408"/>
            </a:xfrm>
            <a:prstGeom prst="rect">
              <a:avLst/>
            </a:prstGeom>
            <a:noFill/>
            <a:ln w="222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800" b="1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43" name="Rectangle 37"/>
          <p:cNvSpPr>
            <a:spLocks noChangeArrowheads="1"/>
          </p:cNvSpPr>
          <p:nvPr/>
        </p:nvSpPr>
        <p:spPr bwMode="auto">
          <a:xfrm>
            <a:off x="4757738" y="3706813"/>
            <a:ext cx="15843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节细胞</a:t>
            </a:r>
          </a:p>
        </p:txBody>
      </p:sp>
      <p:sp>
        <p:nvSpPr>
          <p:cNvPr id="44" name="Rectangle 38"/>
          <p:cNvSpPr>
            <a:spLocks noChangeArrowheads="1"/>
          </p:cNvSpPr>
          <p:nvPr/>
        </p:nvSpPr>
        <p:spPr bwMode="auto">
          <a:xfrm>
            <a:off x="3101975" y="3706813"/>
            <a:ext cx="16557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双极细胞</a:t>
            </a:r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5694363" y="2266950"/>
            <a:ext cx="3960812" cy="39687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视神经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视</a:t>
            </a:r>
            <a:r>
              <a:rPr lang="zh-CN" altLang="en-US" sz="2000" b="1" dirty="0">
                <a:latin typeface="+mn-ea"/>
              </a:rPr>
              <a:t>交叉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</a:rPr>
              <a:t>视束</a:t>
            </a:r>
            <a:r>
              <a:rPr lang="en-US" altLang="zh-CN" sz="2000" b="1" dirty="0">
                <a:solidFill>
                  <a:srgbClr val="000000"/>
                </a:solidFill>
                <a:latin typeface="+mn-ea"/>
              </a:rPr>
              <a:t>X</a:t>
            </a:r>
          </a:p>
        </p:txBody>
      </p:sp>
      <p:sp>
        <p:nvSpPr>
          <p:cNvPr id="46" name="Rectangle 40"/>
          <p:cNvSpPr>
            <a:spLocks noChangeArrowheads="1"/>
          </p:cNvSpPr>
          <p:nvPr/>
        </p:nvSpPr>
        <p:spPr bwMode="auto">
          <a:xfrm>
            <a:off x="546100" y="5795963"/>
            <a:ext cx="18002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外侧膝状体</a:t>
            </a:r>
          </a:p>
        </p:txBody>
      </p:sp>
      <p:sp>
        <p:nvSpPr>
          <p:cNvPr id="47" name="Rectangle 41"/>
          <p:cNvSpPr>
            <a:spLocks noChangeArrowheads="1"/>
          </p:cNvSpPr>
          <p:nvPr/>
        </p:nvSpPr>
        <p:spPr bwMode="auto">
          <a:xfrm>
            <a:off x="1735138" y="464502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视辐射</a:t>
            </a:r>
          </a:p>
        </p:txBody>
      </p:sp>
      <p:sp>
        <p:nvSpPr>
          <p:cNvPr id="48" name="Rectangle 42"/>
          <p:cNvSpPr>
            <a:spLocks noChangeArrowheads="1"/>
          </p:cNvSpPr>
          <p:nvPr/>
        </p:nvSpPr>
        <p:spPr bwMode="auto">
          <a:xfrm>
            <a:off x="1590675" y="5256213"/>
            <a:ext cx="172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经内囊后肢</a:t>
            </a: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1490663" y="2482850"/>
            <a:ext cx="1079500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视锥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c</a:t>
            </a:r>
          </a:p>
        </p:txBody>
      </p:sp>
      <p:sp>
        <p:nvSpPr>
          <p:cNvPr id="50" name="Text Box 44"/>
          <p:cNvSpPr txBox="1">
            <a:spLocks noChangeArrowheads="1"/>
          </p:cNvSpPr>
          <p:nvPr/>
        </p:nvSpPr>
        <p:spPr bwMode="auto">
          <a:xfrm>
            <a:off x="1490663" y="3275013"/>
            <a:ext cx="1150937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视杆</a:t>
            </a: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c</a:t>
            </a:r>
          </a:p>
        </p:txBody>
      </p:sp>
      <p:sp>
        <p:nvSpPr>
          <p:cNvPr id="51" name="Text Box 45"/>
          <p:cNvSpPr txBox="1">
            <a:spLocks noChangeArrowheads="1"/>
          </p:cNvSpPr>
          <p:nvPr/>
        </p:nvSpPr>
        <p:spPr bwMode="auto">
          <a:xfrm>
            <a:off x="6161088" y="2700338"/>
            <a:ext cx="3313112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+mn-ea"/>
              </a:rPr>
              <a:t>（视网膜鼻侧纤维交叉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）</a:t>
            </a:r>
          </a:p>
        </p:txBody>
      </p:sp>
      <p:sp>
        <p:nvSpPr>
          <p:cNvPr id="52" name="Text Box 46"/>
          <p:cNvSpPr txBox="1">
            <a:spLocks noChangeArrowheads="1"/>
          </p:cNvSpPr>
          <p:nvPr/>
        </p:nvSpPr>
        <p:spPr bwMode="auto">
          <a:xfrm>
            <a:off x="5594350" y="3170238"/>
            <a:ext cx="4357688" cy="954107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+mn-ea"/>
              </a:rPr>
              <a:t>（视网膜颞侧纤维不交叉）</a:t>
            </a:r>
          </a:p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视束</a:t>
            </a:r>
          </a:p>
        </p:txBody>
      </p:sp>
      <p:sp>
        <p:nvSpPr>
          <p:cNvPr id="53" name="AutoShape 47"/>
          <p:cNvSpPr>
            <a:spLocks/>
          </p:cNvSpPr>
          <p:nvPr/>
        </p:nvSpPr>
        <p:spPr bwMode="auto">
          <a:xfrm rot="10800000">
            <a:off x="1446213" y="2698750"/>
            <a:ext cx="142875" cy="792163"/>
          </a:xfrm>
          <a:prstGeom prst="rightBrace">
            <a:avLst>
              <a:gd name="adj1" fmla="val 45998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pPr eaLnBrk="0" hangingPunct="0"/>
            <a:endParaRPr lang="zh-CN" altLang="en-US" sz="28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4" name="Rectangle 48"/>
          <p:cNvSpPr>
            <a:spLocks noChangeArrowheads="1"/>
          </p:cNvSpPr>
          <p:nvPr/>
        </p:nvSpPr>
        <p:spPr bwMode="auto">
          <a:xfrm>
            <a:off x="869950" y="421163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③</a:t>
            </a:r>
          </a:p>
        </p:txBody>
      </p:sp>
      <p:pic>
        <p:nvPicPr>
          <p:cNvPr id="55" name="Picture 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5275" y="1625600"/>
            <a:ext cx="300672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750" y="1052513"/>
            <a:ext cx="6300788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2. 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瞳孔对光反射途径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11188" y="1989138"/>
            <a:ext cx="10641012" cy="572464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瞳孔对光反射：以强光照射一侧眼时，引起两侧眼瞳孔缩小的反射。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5988" y="3514725"/>
            <a:ext cx="6192837" cy="5256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间接对光反射：对侧眼瞳孔缩小。</a:t>
            </a:r>
          </a:p>
        </p:txBody>
      </p:sp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755650" y="5084763"/>
            <a:ext cx="10102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途径：光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视网膜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视神经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动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眼神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经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瞳孔括约肌</a:t>
            </a:r>
          </a:p>
        </p:txBody>
      </p:sp>
      <p:sp>
        <p:nvSpPr>
          <p:cNvPr id="9" name="右箭头 3"/>
          <p:cNvSpPr>
            <a:spLocks noChangeArrowheads="1"/>
          </p:cNvSpPr>
          <p:nvPr/>
        </p:nvSpPr>
        <p:spPr bwMode="auto">
          <a:xfrm>
            <a:off x="2111375" y="5165725"/>
            <a:ext cx="431800" cy="261938"/>
          </a:xfrm>
          <a:prstGeom prst="rightArrow">
            <a:avLst>
              <a:gd name="adj1" fmla="val 50000"/>
              <a:gd name="adj2" fmla="val 4985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右箭头 9"/>
          <p:cNvSpPr>
            <a:spLocks noChangeArrowheads="1"/>
          </p:cNvSpPr>
          <p:nvPr/>
        </p:nvSpPr>
        <p:spPr bwMode="auto">
          <a:xfrm>
            <a:off x="3568700" y="5191125"/>
            <a:ext cx="431800" cy="261938"/>
          </a:xfrm>
          <a:prstGeom prst="rightArrow">
            <a:avLst>
              <a:gd name="adj1" fmla="val 50000"/>
              <a:gd name="adj2" fmla="val 4985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右箭头 10"/>
          <p:cNvSpPr>
            <a:spLocks noChangeArrowheads="1"/>
          </p:cNvSpPr>
          <p:nvPr/>
        </p:nvSpPr>
        <p:spPr bwMode="auto">
          <a:xfrm>
            <a:off x="5046663" y="5165725"/>
            <a:ext cx="431800" cy="261938"/>
          </a:xfrm>
          <a:prstGeom prst="rightArrow">
            <a:avLst>
              <a:gd name="adj1" fmla="val 50000"/>
              <a:gd name="adj2" fmla="val 4985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右箭头 11"/>
          <p:cNvSpPr>
            <a:spLocks noChangeArrowheads="1"/>
          </p:cNvSpPr>
          <p:nvPr/>
        </p:nvSpPr>
        <p:spPr bwMode="auto">
          <a:xfrm>
            <a:off x="6219825" y="5178425"/>
            <a:ext cx="431800" cy="261938"/>
          </a:xfrm>
          <a:prstGeom prst="rightArrow">
            <a:avLst>
              <a:gd name="adj1" fmla="val 50000"/>
              <a:gd name="adj2" fmla="val 4985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右箭头 12"/>
          <p:cNvSpPr>
            <a:spLocks noChangeArrowheads="1"/>
          </p:cNvSpPr>
          <p:nvPr/>
        </p:nvSpPr>
        <p:spPr bwMode="auto">
          <a:xfrm>
            <a:off x="8131175" y="5178425"/>
            <a:ext cx="431800" cy="261938"/>
          </a:xfrm>
          <a:prstGeom prst="rightArrow">
            <a:avLst>
              <a:gd name="adj1" fmla="val 50000"/>
              <a:gd name="adj2" fmla="val 4985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r>
              <a:rPr lang="en-US" altLang="zh-CN" sz="2400" b="1">
                <a:solidFill>
                  <a:srgbClr val="000000"/>
                </a:solidFill>
                <a:latin typeface="+mn-ea"/>
              </a:rPr>
              <a:t> </a:t>
            </a:r>
            <a:endParaRPr lang="zh-CN" altLang="en-US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15988" y="2865438"/>
            <a:ext cx="4900612" cy="572464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直接对光反射：同侧眼瞳孔缩小。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912285" y="933452"/>
            <a:ext cx="9215967" cy="1932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二、神经系统的活动方式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基本活动方式：反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射</a:t>
            </a: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结构基础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  <p:pic>
        <p:nvPicPr>
          <p:cNvPr id="9" name="图片 586759" descr="反射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9612" y="1612900"/>
            <a:ext cx="4700588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752600" y="4031836"/>
            <a:ext cx="15113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反射弧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7137" y="2939534"/>
            <a:ext cx="212446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感受器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传入神经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中枢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传出神经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效应器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2878667" y="3238500"/>
            <a:ext cx="220133" cy="2298700"/>
          </a:xfrm>
          <a:prstGeom prst="leftBrace">
            <a:avLst>
              <a:gd name="adj1" fmla="val 66507"/>
              <a:gd name="adj2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eaLnBrk="0" hangingPunct="0">
              <a:lnSpc>
                <a:spcPct val="150000"/>
              </a:lnSpc>
            </a:pPr>
            <a:endParaRPr kumimoji="1" lang="zh-CN" altLang="en-US" sz="3600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755650" y="2090738"/>
            <a:ext cx="7272338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由大脑皮质发出纤维经内囊、脑干、脊髓、周围神经至效应器的神经通路称下行或运动传导通路。</a:t>
            </a:r>
          </a:p>
        </p:txBody>
      </p:sp>
      <p:sp>
        <p:nvSpPr>
          <p:cNvPr id="5" name="AutoShape 3"/>
          <p:cNvSpPr>
            <a:spLocks/>
          </p:cNvSpPr>
          <p:nvPr/>
        </p:nvSpPr>
        <p:spPr bwMode="auto">
          <a:xfrm>
            <a:off x="2703513" y="4198938"/>
            <a:ext cx="144462" cy="1077912"/>
          </a:xfrm>
          <a:prstGeom prst="leftBrace">
            <a:avLst>
              <a:gd name="adj1" fmla="val 61903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916238" y="3817938"/>
            <a:ext cx="2735262" cy="5810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锥体系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916238" y="4826000"/>
            <a:ext cx="2879725" cy="5810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锥体外系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68313" y="1298575"/>
            <a:ext cx="5688012" cy="58105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二、下行（运动）传导通路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pic>
        <p:nvPicPr>
          <p:cNvPr id="5" name="Picture 3" descr="PyT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7725" y="989013"/>
            <a:ext cx="29178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6667500" y="1060450"/>
            <a:ext cx="2736850" cy="574675"/>
            <a:chOff x="2562" y="210"/>
            <a:chExt cx="1724" cy="362"/>
          </a:xfrm>
        </p:grpSpPr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3288" y="391"/>
              <a:ext cx="998" cy="181"/>
              <a:chOff x="3288" y="391"/>
              <a:chExt cx="998" cy="181"/>
            </a:xfrm>
          </p:grpSpPr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H="1">
                <a:off x="3288" y="391"/>
                <a:ext cx="998" cy="0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H="1" flipV="1">
                <a:off x="4150" y="391"/>
                <a:ext cx="45" cy="45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 flipH="1" flipV="1">
                <a:off x="4014" y="391"/>
                <a:ext cx="91" cy="91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3" name="Line 9"/>
              <p:cNvSpPr>
                <a:spLocks noChangeShapeType="1"/>
              </p:cNvSpPr>
              <p:nvPr/>
            </p:nvSpPr>
            <p:spPr bwMode="auto">
              <a:xfrm flipH="1" flipV="1">
                <a:off x="3923" y="391"/>
                <a:ext cx="91" cy="136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 flipH="1" flipV="1">
                <a:off x="3833" y="391"/>
                <a:ext cx="136" cy="181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 flipH="1" flipV="1">
                <a:off x="3742" y="391"/>
                <a:ext cx="136" cy="181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>
                  <a:latin typeface="+mn-ea"/>
                </a:endParaRPr>
              </a:p>
            </p:txBody>
          </p:sp>
        </p:grp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2562" y="210"/>
              <a:ext cx="1089" cy="28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+mn-ea"/>
                </a:rPr>
                <a:t>锥体束</a:t>
              </a:r>
            </a:p>
          </p:txBody>
        </p:sp>
      </p:grpSp>
      <p:grpSp>
        <p:nvGrpSpPr>
          <p:cNvPr id="16" name="Group 13"/>
          <p:cNvGrpSpPr>
            <a:grpSpLocks/>
          </p:cNvGrpSpPr>
          <p:nvPr/>
        </p:nvGrpSpPr>
        <p:grpSpPr bwMode="auto">
          <a:xfrm>
            <a:off x="6162675" y="2501900"/>
            <a:ext cx="3355975" cy="457200"/>
            <a:chOff x="2245" y="1162"/>
            <a:chExt cx="2114" cy="288"/>
          </a:xfrm>
        </p:grpSpPr>
        <p:sp>
          <p:nvSpPr>
            <p:cNvPr id="17" name="Line 14"/>
            <p:cNvSpPr>
              <a:spLocks noChangeShapeType="1"/>
            </p:cNvSpPr>
            <p:nvPr/>
          </p:nvSpPr>
          <p:spPr bwMode="auto">
            <a:xfrm flipH="1">
              <a:off x="3271" y="1344"/>
              <a:ext cx="1088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2245" y="1162"/>
              <a:ext cx="1225" cy="28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+mn-ea"/>
                </a:rPr>
                <a:t>皮质脊髓束</a:t>
              </a:r>
            </a:p>
          </p:txBody>
        </p:sp>
      </p:grpSp>
      <p:grpSp>
        <p:nvGrpSpPr>
          <p:cNvPr id="19" name="Group 16"/>
          <p:cNvGrpSpPr>
            <a:grpSpLocks/>
          </p:cNvGrpSpPr>
          <p:nvPr/>
        </p:nvGrpSpPr>
        <p:grpSpPr bwMode="auto">
          <a:xfrm>
            <a:off x="6232525" y="1911350"/>
            <a:ext cx="3316288" cy="457200"/>
            <a:chOff x="2336" y="791"/>
            <a:chExt cx="1996" cy="288"/>
          </a:xfrm>
        </p:grpSpPr>
        <p:sp>
          <p:nvSpPr>
            <p:cNvPr id="20" name="Line 17"/>
            <p:cNvSpPr>
              <a:spLocks noChangeShapeType="1"/>
            </p:cNvSpPr>
            <p:nvPr/>
          </p:nvSpPr>
          <p:spPr bwMode="auto">
            <a:xfrm flipH="1">
              <a:off x="3288" y="935"/>
              <a:ext cx="1044" cy="0"/>
            </a:xfrm>
            <a:prstGeom prst="lin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sz="2400">
                <a:latin typeface="+mn-ea"/>
              </a:endParaRPr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2336" y="791"/>
              <a:ext cx="1043" cy="288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00"/>
                  </a:solidFill>
                  <a:latin typeface="+mn-ea"/>
                </a:rPr>
                <a:t>皮质延髓束</a:t>
              </a:r>
            </a:p>
          </p:txBody>
        </p:sp>
      </p:grpSp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1200150" y="1658938"/>
            <a:ext cx="3617402" cy="5199062"/>
            <a:chOff x="0" y="119"/>
            <a:chExt cx="2589" cy="3775"/>
          </a:xfrm>
        </p:grpSpPr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0" y="2470"/>
              <a:ext cx="1066" cy="620"/>
            </a:xfrm>
            <a:prstGeom prst="rect">
              <a:avLst/>
            </a:prstGeom>
            <a:noFill/>
            <a:ln w="25400" cap="rnd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b="1">
                  <a:solidFill>
                    <a:srgbClr val="000000"/>
                  </a:solidFill>
                  <a:latin typeface="+mn-ea"/>
                </a:rPr>
                <a:t>脊髓前角运动细胞</a:t>
              </a:r>
            </a:p>
          </p:txBody>
        </p:sp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249" y="119"/>
              <a:ext cx="1588" cy="620"/>
            </a:xfrm>
            <a:prstGeom prst="rect">
              <a:avLst/>
            </a:prstGeom>
            <a:noFill/>
            <a:ln w="28575" cap="rnd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rgbClr val="000000"/>
                  </a:solidFill>
                  <a:latin typeface="+mn-ea"/>
                </a:rPr>
                <a:t>大脑皮质运动中枢的锥体细胞</a:t>
              </a: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1172" y="2479"/>
              <a:ext cx="1417" cy="291"/>
            </a:xfrm>
            <a:prstGeom prst="rect">
              <a:avLst/>
            </a:prstGeom>
            <a:noFill/>
            <a:ln w="25400" cap="rnd">
              <a:solidFill>
                <a:srgbClr val="FF0000"/>
              </a:solidFill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0000"/>
                  </a:solidFill>
                  <a:latin typeface="+mn-ea"/>
                </a:rPr>
                <a:t>脑干神经运动核</a:t>
              </a:r>
            </a:p>
          </p:txBody>
        </p:sp>
        <p:sp>
          <p:nvSpPr>
            <p:cNvPr id="26" name="Line 23"/>
            <p:cNvSpPr>
              <a:spLocks noChangeShapeType="1"/>
            </p:cNvSpPr>
            <p:nvPr/>
          </p:nvSpPr>
          <p:spPr bwMode="auto">
            <a:xfrm>
              <a:off x="930" y="803"/>
              <a:ext cx="0" cy="272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grpSp>
          <p:nvGrpSpPr>
            <p:cNvPr id="27" name="Group 24"/>
            <p:cNvGrpSpPr>
              <a:grpSpLocks/>
            </p:cNvGrpSpPr>
            <p:nvPr/>
          </p:nvGrpSpPr>
          <p:grpSpPr bwMode="auto">
            <a:xfrm>
              <a:off x="0" y="1082"/>
              <a:ext cx="2252" cy="1382"/>
              <a:chOff x="0" y="1207"/>
              <a:chExt cx="2252" cy="1382"/>
            </a:xfrm>
          </p:grpSpPr>
          <p:sp>
            <p:nvSpPr>
              <p:cNvPr id="32" name="Rectangle 25"/>
              <p:cNvSpPr>
                <a:spLocks noChangeArrowheads="1"/>
              </p:cNvSpPr>
              <p:nvPr/>
            </p:nvSpPr>
            <p:spPr bwMode="auto">
              <a:xfrm>
                <a:off x="1202" y="2027"/>
                <a:ext cx="1050" cy="291"/>
              </a:xfrm>
              <a:prstGeom prst="rect">
                <a:avLst/>
              </a:prstGeom>
              <a:noFill/>
              <a:ln w="25400" cap="rnd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+mn-ea"/>
                  </a:rPr>
                  <a:t>皮质延髓束</a:t>
                </a:r>
              </a:p>
            </p:txBody>
          </p:sp>
          <p:sp>
            <p:nvSpPr>
              <p:cNvPr id="33" name="Rectangle 26"/>
              <p:cNvSpPr>
                <a:spLocks noChangeArrowheads="1"/>
              </p:cNvSpPr>
              <p:nvPr/>
            </p:nvSpPr>
            <p:spPr bwMode="auto">
              <a:xfrm>
                <a:off x="0" y="2027"/>
                <a:ext cx="1050" cy="291"/>
              </a:xfrm>
              <a:prstGeom prst="rect">
                <a:avLst/>
              </a:prstGeom>
              <a:noFill/>
              <a:ln w="25400" cap="rnd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+mn-ea"/>
                  </a:rPr>
                  <a:t>皮质脊髓束</a:t>
                </a:r>
              </a:p>
            </p:txBody>
          </p:sp>
          <p:sp>
            <p:nvSpPr>
              <p:cNvPr id="34" name="Rectangle 27"/>
              <p:cNvSpPr>
                <a:spLocks noChangeArrowheads="1"/>
              </p:cNvSpPr>
              <p:nvPr/>
            </p:nvSpPr>
            <p:spPr bwMode="auto">
              <a:xfrm>
                <a:off x="567" y="1207"/>
                <a:ext cx="683" cy="291"/>
              </a:xfrm>
              <a:prstGeom prst="rect">
                <a:avLst/>
              </a:prstGeom>
              <a:noFill/>
              <a:ln w="25400" cap="rnd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>
                    <a:solidFill>
                      <a:srgbClr val="000000"/>
                    </a:solidFill>
                    <a:latin typeface="+mn-ea"/>
                  </a:rPr>
                  <a:t>锥体束</a:t>
                </a:r>
              </a:p>
            </p:txBody>
          </p:sp>
          <p:grpSp>
            <p:nvGrpSpPr>
              <p:cNvPr id="35" name="Group 28"/>
              <p:cNvGrpSpPr>
                <a:grpSpLocks/>
              </p:cNvGrpSpPr>
              <p:nvPr/>
            </p:nvGrpSpPr>
            <p:grpSpPr bwMode="auto">
              <a:xfrm>
                <a:off x="385" y="1525"/>
                <a:ext cx="1270" cy="492"/>
                <a:chOff x="385" y="1525"/>
                <a:chExt cx="1270" cy="492"/>
              </a:xfrm>
            </p:grpSpPr>
            <p:sp>
              <p:nvSpPr>
                <p:cNvPr id="38" name="Line 29"/>
                <p:cNvSpPr>
                  <a:spLocks noChangeShapeType="1"/>
                </p:cNvSpPr>
                <p:nvPr/>
              </p:nvSpPr>
              <p:spPr bwMode="auto">
                <a:xfrm>
                  <a:off x="930" y="1525"/>
                  <a:ext cx="0" cy="272"/>
                </a:xfrm>
                <a:prstGeom prst="line">
                  <a:avLst/>
                </a:prstGeom>
                <a:noFill/>
                <a:ln w="222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39" name="Line 30"/>
                <p:cNvSpPr>
                  <a:spLocks noChangeShapeType="1"/>
                </p:cNvSpPr>
                <p:nvPr/>
              </p:nvSpPr>
              <p:spPr bwMode="auto">
                <a:xfrm>
                  <a:off x="385" y="1797"/>
                  <a:ext cx="1270" cy="0"/>
                </a:xfrm>
                <a:prstGeom prst="line">
                  <a:avLst/>
                </a:prstGeom>
                <a:noFill/>
                <a:ln w="222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40" name="Line 31"/>
                <p:cNvSpPr>
                  <a:spLocks noChangeShapeType="1"/>
                </p:cNvSpPr>
                <p:nvPr/>
              </p:nvSpPr>
              <p:spPr bwMode="auto">
                <a:xfrm>
                  <a:off x="392" y="1790"/>
                  <a:ext cx="0" cy="227"/>
                </a:xfrm>
                <a:prstGeom prst="line">
                  <a:avLst/>
                </a:prstGeom>
                <a:noFill/>
                <a:ln w="22225">
                  <a:solidFill>
                    <a:srgbClr val="0000FF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41" name="Line 32"/>
                <p:cNvSpPr>
                  <a:spLocks noChangeShapeType="1"/>
                </p:cNvSpPr>
                <p:nvPr/>
              </p:nvSpPr>
              <p:spPr bwMode="auto">
                <a:xfrm>
                  <a:off x="1648" y="1790"/>
                  <a:ext cx="0" cy="227"/>
                </a:xfrm>
                <a:prstGeom prst="line">
                  <a:avLst/>
                </a:prstGeom>
                <a:noFill/>
                <a:ln w="22225">
                  <a:solidFill>
                    <a:srgbClr val="0000FF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sp>
            <p:nvSpPr>
              <p:cNvPr id="36" name="Line 33"/>
              <p:cNvSpPr>
                <a:spLocks noChangeShapeType="1"/>
              </p:cNvSpPr>
              <p:nvPr/>
            </p:nvSpPr>
            <p:spPr bwMode="auto">
              <a:xfrm>
                <a:off x="476" y="2362"/>
                <a:ext cx="0" cy="227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 b="1">
                  <a:latin typeface="+mn-ea"/>
                </a:endParaRPr>
              </a:p>
            </p:txBody>
          </p:sp>
          <p:sp>
            <p:nvSpPr>
              <p:cNvPr id="37" name="Line 34"/>
              <p:cNvSpPr>
                <a:spLocks noChangeShapeType="1"/>
              </p:cNvSpPr>
              <p:nvPr/>
            </p:nvSpPr>
            <p:spPr bwMode="auto">
              <a:xfrm>
                <a:off x="1610" y="2362"/>
                <a:ext cx="0" cy="227"/>
              </a:xfrm>
              <a:prstGeom prst="line">
                <a:avLst/>
              </a:prstGeom>
              <a:noFill/>
              <a:ln w="22225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 b="1">
                  <a:latin typeface="+mn-ea"/>
                </a:endParaRPr>
              </a:p>
            </p:txBody>
          </p:sp>
        </p:grpSp>
        <p:sp>
          <p:nvSpPr>
            <p:cNvPr id="28" name="Line 35"/>
            <p:cNvSpPr>
              <a:spLocks noChangeShapeType="1"/>
            </p:cNvSpPr>
            <p:nvPr/>
          </p:nvSpPr>
          <p:spPr bwMode="auto">
            <a:xfrm>
              <a:off x="476" y="3158"/>
              <a:ext cx="0" cy="227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29" name="Line 36"/>
            <p:cNvSpPr>
              <a:spLocks noChangeShapeType="1"/>
            </p:cNvSpPr>
            <p:nvPr/>
          </p:nvSpPr>
          <p:spPr bwMode="auto">
            <a:xfrm>
              <a:off x="1746" y="2840"/>
              <a:ext cx="0" cy="227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30" name="Text Box 37"/>
            <p:cNvSpPr txBox="1">
              <a:spLocks noChangeArrowheads="1"/>
            </p:cNvSpPr>
            <p:nvPr/>
          </p:nvSpPr>
          <p:spPr bwMode="auto">
            <a:xfrm>
              <a:off x="0" y="3250"/>
              <a:ext cx="1179" cy="644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solidFill>
                    <a:srgbClr val="000000"/>
                  </a:solidFill>
                  <a:latin typeface="+mn-ea"/>
                </a:rPr>
                <a:t>躯干四肢骨骼肌的运动</a:t>
              </a:r>
            </a:p>
          </p:txBody>
        </p:sp>
        <p:sp>
          <p:nvSpPr>
            <p:cNvPr id="31" name="Text Box 38"/>
            <p:cNvSpPr txBox="1">
              <a:spLocks noChangeArrowheads="1"/>
            </p:cNvSpPr>
            <p:nvPr/>
          </p:nvSpPr>
          <p:spPr bwMode="auto">
            <a:xfrm>
              <a:off x="1247" y="3023"/>
              <a:ext cx="1180" cy="700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+mn-ea"/>
                </a:rPr>
                <a:t>头</a:t>
              </a:r>
              <a:r>
                <a:rPr lang="zh-CN" altLang="en-US" sz="2000" b="1">
                  <a:solidFill>
                    <a:srgbClr val="000000"/>
                  </a:solidFill>
                  <a:latin typeface="+mn-ea"/>
                </a:rPr>
                <a:t>面部骨骼肌的运动</a:t>
              </a:r>
            </a:p>
          </p:txBody>
        </p:sp>
      </p:grp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323850" y="1019175"/>
            <a:ext cx="5545138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（一）锥体系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750" y="946150"/>
            <a:ext cx="518477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皮质延髓束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03350" y="1697038"/>
            <a:ext cx="3527425" cy="452432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由中央前回下部的锥体细胞发出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2771775" y="2128838"/>
            <a:ext cx="0" cy="28892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339975" y="2416175"/>
            <a:ext cx="1657350" cy="369332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内囊膝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63713" y="2921000"/>
            <a:ext cx="2449512" cy="812530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中脑：大脑脚底中间</a:t>
            </a:r>
            <a:r>
              <a:rPr lang="en-US" altLang="zh-CN" b="1">
                <a:solidFill>
                  <a:srgbClr val="000000"/>
                </a:solidFill>
                <a:latin typeface="+mn-ea"/>
              </a:rPr>
              <a:t>3/5</a:t>
            </a:r>
            <a:r>
              <a:rPr lang="zh-CN" altLang="en-US" b="1">
                <a:solidFill>
                  <a:srgbClr val="000000"/>
                </a:solidFill>
                <a:latin typeface="+mn-ea"/>
              </a:rPr>
              <a:t>内侧部</a:t>
            </a:r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>
            <a:off x="2771775" y="2776538"/>
            <a:ext cx="0" cy="28733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1114425" y="3743325"/>
            <a:ext cx="4176713" cy="2682875"/>
            <a:chOff x="-23" y="2349"/>
            <a:chExt cx="2812" cy="1950"/>
          </a:xfrm>
        </p:grpSpPr>
        <p:grpSp>
          <p:nvGrpSpPr>
            <p:cNvPr id="12" name="Group 10"/>
            <p:cNvGrpSpPr>
              <a:grpSpLocks/>
            </p:cNvGrpSpPr>
            <p:nvPr/>
          </p:nvGrpSpPr>
          <p:grpSpPr bwMode="auto">
            <a:xfrm>
              <a:off x="-23" y="2349"/>
              <a:ext cx="2812" cy="767"/>
              <a:chOff x="-23" y="2349"/>
              <a:chExt cx="2812" cy="767"/>
            </a:xfrm>
          </p:grpSpPr>
          <p:sp>
            <p:nvSpPr>
              <p:cNvPr id="23" name="Text Box 11"/>
              <p:cNvSpPr txBox="1">
                <a:spLocks noChangeArrowheads="1"/>
              </p:cNvSpPr>
              <p:nvPr/>
            </p:nvSpPr>
            <p:spPr bwMode="auto">
              <a:xfrm>
                <a:off x="1066" y="2349"/>
                <a:ext cx="1315" cy="267"/>
              </a:xfrm>
              <a:prstGeom prst="rect">
                <a:avLst/>
              </a:prstGeom>
              <a:noFill/>
              <a:ln w="222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陆续分出纤维</a:t>
                </a:r>
              </a:p>
            </p:txBody>
          </p:sp>
          <p:grpSp>
            <p:nvGrpSpPr>
              <p:cNvPr id="24" name="Group 12"/>
              <p:cNvGrpSpPr>
                <a:grpSpLocks/>
              </p:cNvGrpSpPr>
              <p:nvPr/>
            </p:nvGrpSpPr>
            <p:grpSpPr bwMode="auto">
              <a:xfrm>
                <a:off x="476" y="2394"/>
                <a:ext cx="1270" cy="447"/>
                <a:chOff x="612" y="2296"/>
                <a:chExt cx="1270" cy="447"/>
              </a:xfrm>
            </p:grpSpPr>
            <p:sp>
              <p:nvSpPr>
                <p:cNvPr id="27" name="Line 13"/>
                <p:cNvSpPr>
                  <a:spLocks noChangeShapeType="1"/>
                </p:cNvSpPr>
                <p:nvPr/>
              </p:nvSpPr>
              <p:spPr bwMode="auto">
                <a:xfrm>
                  <a:off x="1156" y="2296"/>
                  <a:ext cx="1" cy="227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28" name="Line 14"/>
                <p:cNvSpPr>
                  <a:spLocks noChangeShapeType="1"/>
                </p:cNvSpPr>
                <p:nvPr/>
              </p:nvSpPr>
              <p:spPr bwMode="auto">
                <a:xfrm>
                  <a:off x="612" y="2523"/>
                  <a:ext cx="1270" cy="0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29" name="Line 15"/>
                <p:cNvSpPr>
                  <a:spLocks noChangeShapeType="1"/>
                </p:cNvSpPr>
                <p:nvPr/>
              </p:nvSpPr>
              <p:spPr bwMode="auto">
                <a:xfrm>
                  <a:off x="619" y="2516"/>
                  <a:ext cx="0" cy="227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  <p:sp>
              <p:nvSpPr>
                <p:cNvPr id="30" name="Line 16"/>
                <p:cNvSpPr>
                  <a:spLocks noChangeShapeType="1"/>
                </p:cNvSpPr>
                <p:nvPr/>
              </p:nvSpPr>
              <p:spPr bwMode="auto">
                <a:xfrm>
                  <a:off x="1875" y="2516"/>
                  <a:ext cx="0" cy="227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 b="1">
                    <a:latin typeface="+mn-ea"/>
                  </a:endParaRPr>
                </a:p>
              </p:txBody>
            </p:sp>
          </p:grpSp>
          <p:sp>
            <p:nvSpPr>
              <p:cNvPr id="25" name="Text Box 17"/>
              <p:cNvSpPr txBox="1">
                <a:spLocks noChangeArrowheads="1"/>
              </p:cNvSpPr>
              <p:nvPr/>
            </p:nvSpPr>
            <p:spPr bwMode="auto">
              <a:xfrm>
                <a:off x="-23" y="2848"/>
                <a:ext cx="1134" cy="268"/>
              </a:xfrm>
              <a:prstGeom prst="rect">
                <a:avLst/>
              </a:prstGeom>
              <a:noFill/>
              <a:ln w="25400" cap="rnd">
                <a:solidFill>
                  <a:schemeClr val="tx2"/>
                </a:solidFill>
                <a:prstDash val="sysDot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躯体运动核</a:t>
                </a:r>
              </a:p>
            </p:txBody>
          </p:sp>
          <p:sp>
            <p:nvSpPr>
              <p:cNvPr id="26" name="Text Box 18"/>
              <p:cNvSpPr txBox="1">
                <a:spLocks noChangeArrowheads="1"/>
              </p:cNvSpPr>
              <p:nvPr/>
            </p:nvSpPr>
            <p:spPr bwMode="auto">
              <a:xfrm>
                <a:off x="1247" y="2848"/>
                <a:ext cx="1542" cy="268"/>
              </a:xfrm>
              <a:prstGeom prst="rect">
                <a:avLst/>
              </a:prstGeom>
              <a:noFill/>
              <a:ln w="25400" cap="rnd">
                <a:solidFill>
                  <a:schemeClr val="tx2"/>
                </a:solidFill>
                <a:prstDash val="sysDot"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特殊内脏运动核</a:t>
                </a:r>
              </a:p>
            </p:txBody>
          </p:sp>
        </p:grpSp>
        <p:grpSp>
          <p:nvGrpSpPr>
            <p:cNvPr id="13" name="Group 19"/>
            <p:cNvGrpSpPr>
              <a:grpSpLocks/>
            </p:cNvGrpSpPr>
            <p:nvPr/>
          </p:nvGrpSpPr>
          <p:grpSpPr bwMode="auto">
            <a:xfrm>
              <a:off x="113" y="3162"/>
              <a:ext cx="975" cy="1137"/>
              <a:chOff x="249" y="3162"/>
              <a:chExt cx="975" cy="1137"/>
            </a:xfrm>
          </p:grpSpPr>
          <p:sp>
            <p:nvSpPr>
              <p:cNvPr id="19" name="Text Box 20"/>
              <p:cNvSpPr txBox="1">
                <a:spLocks noChangeArrowheads="1"/>
              </p:cNvSpPr>
              <p:nvPr/>
            </p:nvSpPr>
            <p:spPr bwMode="auto">
              <a:xfrm>
                <a:off x="249" y="4032"/>
                <a:ext cx="930" cy="267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舌下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  <p:sp>
            <p:nvSpPr>
              <p:cNvPr id="20" name="Text Box 21"/>
              <p:cNvSpPr txBox="1">
                <a:spLocks noChangeArrowheads="1"/>
              </p:cNvSpPr>
              <p:nvPr/>
            </p:nvSpPr>
            <p:spPr bwMode="auto">
              <a:xfrm>
                <a:off x="249" y="3730"/>
                <a:ext cx="930" cy="266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展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  <p:sp>
            <p:nvSpPr>
              <p:cNvPr id="21" name="Text Box 22"/>
              <p:cNvSpPr txBox="1">
                <a:spLocks noChangeArrowheads="1"/>
              </p:cNvSpPr>
              <p:nvPr/>
            </p:nvSpPr>
            <p:spPr bwMode="auto">
              <a:xfrm>
                <a:off x="294" y="3162"/>
                <a:ext cx="930" cy="267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动眼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  <p:sp>
            <p:nvSpPr>
              <p:cNvPr id="22" name="Text Box 23"/>
              <p:cNvSpPr txBox="1">
                <a:spLocks noChangeArrowheads="1"/>
              </p:cNvSpPr>
              <p:nvPr/>
            </p:nvSpPr>
            <p:spPr bwMode="auto">
              <a:xfrm>
                <a:off x="294" y="3434"/>
                <a:ext cx="930" cy="267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滑车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</p:grpSp>
        <p:grpSp>
          <p:nvGrpSpPr>
            <p:cNvPr id="14" name="Group 24"/>
            <p:cNvGrpSpPr>
              <a:grpSpLocks/>
            </p:cNvGrpSpPr>
            <p:nvPr/>
          </p:nvGrpSpPr>
          <p:grpSpPr bwMode="auto">
            <a:xfrm>
              <a:off x="1156" y="3162"/>
              <a:ext cx="1633" cy="1102"/>
              <a:chOff x="1292" y="3162"/>
              <a:chExt cx="1633" cy="1102"/>
            </a:xfrm>
          </p:grpSpPr>
          <p:sp>
            <p:nvSpPr>
              <p:cNvPr id="15" name="Text Box 25"/>
              <p:cNvSpPr txBox="1">
                <a:spLocks noChangeArrowheads="1"/>
              </p:cNvSpPr>
              <p:nvPr/>
            </p:nvSpPr>
            <p:spPr bwMode="auto">
              <a:xfrm>
                <a:off x="1429" y="3997"/>
                <a:ext cx="1194" cy="267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副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  <p:sp>
            <p:nvSpPr>
              <p:cNvPr id="16" name="Text Box 26"/>
              <p:cNvSpPr txBox="1">
                <a:spLocks noChangeArrowheads="1"/>
              </p:cNvSpPr>
              <p:nvPr/>
            </p:nvSpPr>
            <p:spPr bwMode="auto">
              <a:xfrm>
                <a:off x="1408" y="3701"/>
                <a:ext cx="1196" cy="266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疑核</a:t>
                </a:r>
              </a:p>
            </p:txBody>
          </p:sp>
          <p:sp>
            <p:nvSpPr>
              <p:cNvPr id="17" name="Text Box 27"/>
              <p:cNvSpPr txBox="1">
                <a:spLocks noChangeArrowheads="1"/>
              </p:cNvSpPr>
              <p:nvPr/>
            </p:nvSpPr>
            <p:spPr bwMode="auto">
              <a:xfrm>
                <a:off x="1292" y="3162"/>
                <a:ext cx="1633" cy="267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三叉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运动核</a:t>
                </a:r>
              </a:p>
            </p:txBody>
          </p:sp>
          <p:sp>
            <p:nvSpPr>
              <p:cNvPr id="18" name="Text Box 28"/>
              <p:cNvSpPr txBox="1">
                <a:spLocks noChangeArrowheads="1"/>
              </p:cNvSpPr>
              <p:nvPr/>
            </p:nvSpPr>
            <p:spPr bwMode="auto">
              <a:xfrm>
                <a:off x="1467" y="3431"/>
                <a:ext cx="1195" cy="266"/>
              </a:xfrm>
              <a:prstGeom prst="rect">
                <a:avLst/>
              </a:prstGeom>
              <a:noFill/>
              <a:ln w="1587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面</a:t>
                </a:r>
                <a:r>
                  <a:rPr lang="en-US" altLang="zh-CN" b="1">
                    <a:solidFill>
                      <a:srgbClr val="000000"/>
                    </a:solidFill>
                    <a:latin typeface="+mn-ea"/>
                  </a:rPr>
                  <a:t>N</a:t>
                </a:r>
                <a:r>
                  <a:rPr lang="zh-CN" altLang="en-US" b="1">
                    <a:solidFill>
                      <a:srgbClr val="000000"/>
                    </a:solidFill>
                    <a:latin typeface="+mn-ea"/>
                  </a:rPr>
                  <a:t>核</a:t>
                </a:r>
              </a:p>
            </p:txBody>
          </p:sp>
        </p:grpSp>
      </p:grp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6781800" y="793750"/>
            <a:ext cx="3097213" cy="5616575"/>
            <a:chOff x="2744" y="73"/>
            <a:chExt cx="2449" cy="4247"/>
          </a:xfrm>
        </p:grpSpPr>
        <p:pic>
          <p:nvPicPr>
            <p:cNvPr id="32" name="Picture 3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44" y="73"/>
              <a:ext cx="2449" cy="4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4209" y="1351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4279" y="1351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4202" y="1763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4282" y="1759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4038" y="2289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4443" y="2268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4150" y="2774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0" name="Oval 40"/>
            <p:cNvSpPr>
              <a:spLocks noChangeArrowheads="1"/>
            </p:cNvSpPr>
            <p:nvPr/>
          </p:nvSpPr>
          <p:spPr bwMode="auto">
            <a:xfrm>
              <a:off x="4080" y="2896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Oval 41"/>
            <p:cNvSpPr>
              <a:spLocks noChangeArrowheads="1"/>
            </p:cNvSpPr>
            <p:nvPr/>
          </p:nvSpPr>
          <p:spPr bwMode="auto">
            <a:xfrm>
              <a:off x="4422" y="2872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4346" y="2767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4216" y="3406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auto">
            <a:xfrm>
              <a:off x="4059" y="3545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auto">
            <a:xfrm>
              <a:off x="4489" y="3514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4307" y="3409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auto">
            <a:xfrm>
              <a:off x="4143" y="4124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auto">
            <a:xfrm>
              <a:off x="4394" y="4131"/>
              <a:ext cx="46" cy="45"/>
            </a:xfrm>
            <a:prstGeom prst="ellipse">
              <a:avLst/>
            </a:prstGeom>
            <a:solidFill>
              <a:srgbClr val="FF0000"/>
            </a:solidFill>
            <a:ln w="222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 b="0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9734550" y="793750"/>
            <a:ext cx="1295400" cy="707886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+mn-ea"/>
              </a:rPr>
              <a:t>中央前回下部</a:t>
            </a:r>
          </a:p>
        </p:txBody>
      </p:sp>
      <p:sp>
        <p:nvSpPr>
          <p:cNvPr id="50" name="Line 50"/>
          <p:cNvSpPr>
            <a:spLocks noChangeShapeType="1"/>
          </p:cNvSpPr>
          <p:nvPr/>
        </p:nvSpPr>
        <p:spPr bwMode="auto">
          <a:xfrm>
            <a:off x="9013825" y="1946275"/>
            <a:ext cx="8651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sz="1600">
              <a:latin typeface="+mn-ea"/>
            </a:endParaRPr>
          </a:p>
        </p:txBody>
      </p: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9877425" y="1658938"/>
            <a:ext cx="1103313" cy="40011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+mn-ea"/>
              </a:rPr>
              <a:t>内囊膝</a:t>
            </a:r>
          </a:p>
        </p:txBody>
      </p:sp>
      <p:sp>
        <p:nvSpPr>
          <p:cNvPr id="52" name="Rectangle 52"/>
          <p:cNvSpPr>
            <a:spLocks noChangeArrowheads="1"/>
          </p:cNvSpPr>
          <p:nvPr/>
        </p:nvSpPr>
        <p:spPr bwMode="auto">
          <a:xfrm>
            <a:off x="9302750" y="2378075"/>
            <a:ext cx="1763713" cy="707886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+mn-ea"/>
              </a:rPr>
              <a:t>中脑的大脑脚底内侧部</a:t>
            </a:r>
          </a:p>
        </p:txBody>
      </p:sp>
      <p:sp>
        <p:nvSpPr>
          <p:cNvPr id="53" name="Line 53"/>
          <p:cNvSpPr>
            <a:spLocks noChangeShapeType="1"/>
          </p:cNvSpPr>
          <p:nvPr/>
        </p:nvSpPr>
        <p:spPr bwMode="auto">
          <a:xfrm>
            <a:off x="9013825" y="2667000"/>
            <a:ext cx="503238" cy="222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sz="1600">
              <a:latin typeface="+mn-ea"/>
            </a:endParaRPr>
          </a:p>
        </p:txBody>
      </p:sp>
      <p:grpSp>
        <p:nvGrpSpPr>
          <p:cNvPr id="54" name="Group 54"/>
          <p:cNvGrpSpPr>
            <a:grpSpLocks/>
          </p:cNvGrpSpPr>
          <p:nvPr/>
        </p:nvGrpSpPr>
        <p:grpSpPr bwMode="auto">
          <a:xfrm>
            <a:off x="8797925" y="3817938"/>
            <a:ext cx="2106613" cy="708025"/>
            <a:chOff x="4454" y="2355"/>
            <a:chExt cx="1327" cy="446"/>
          </a:xfrm>
        </p:grpSpPr>
        <p:sp>
          <p:nvSpPr>
            <p:cNvPr id="55" name="Rectangle 55"/>
            <p:cNvSpPr>
              <a:spLocks noChangeArrowheads="1"/>
            </p:cNvSpPr>
            <p:nvPr/>
          </p:nvSpPr>
          <p:spPr bwMode="auto">
            <a:xfrm>
              <a:off x="4964" y="2355"/>
              <a:ext cx="817" cy="446"/>
            </a:xfrm>
            <a:prstGeom prst="rect">
              <a:avLst/>
            </a:prstGeom>
            <a:noFill/>
            <a:ln w="222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000000"/>
                  </a:solidFill>
                  <a:latin typeface="+mn-ea"/>
                </a:rPr>
                <a:t>脑桥基底部</a:t>
              </a:r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>
              <a:off x="4454" y="2530"/>
              <a:ext cx="545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sz="1600">
                <a:latin typeface="+mn-ea"/>
              </a:endParaRPr>
            </a:p>
          </p:txBody>
        </p:sp>
      </p:grpSp>
      <p:sp>
        <p:nvSpPr>
          <p:cNvPr id="57" name="Rectangle 57"/>
          <p:cNvSpPr>
            <a:spLocks noChangeArrowheads="1"/>
          </p:cNvSpPr>
          <p:nvPr/>
        </p:nvSpPr>
        <p:spPr bwMode="auto">
          <a:xfrm>
            <a:off x="9674225" y="5691188"/>
            <a:ext cx="1679575" cy="40011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+mn-ea"/>
              </a:rPr>
              <a:t>延髓锥体</a:t>
            </a:r>
          </a:p>
        </p:txBody>
      </p:sp>
      <p:sp>
        <p:nvSpPr>
          <p:cNvPr id="58" name="Line 58"/>
          <p:cNvSpPr>
            <a:spLocks noChangeShapeType="1"/>
          </p:cNvSpPr>
          <p:nvPr/>
        </p:nvSpPr>
        <p:spPr bwMode="auto">
          <a:xfrm flipV="1">
            <a:off x="8869363" y="5907088"/>
            <a:ext cx="742950" cy="2222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sz="160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49" grpId="0"/>
      <p:bldP spid="50" grpId="0" animBg="1"/>
      <p:bldP spid="51" grpId="0"/>
      <p:bldP spid="52" grpId="0"/>
      <p:bldP spid="53" grpId="0" animBg="1"/>
      <p:bldP spid="57" grpId="0"/>
      <p:bldP spid="5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11188" y="1027113"/>
            <a:ext cx="2736850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皮质脊髓束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263650" y="1700213"/>
            <a:ext cx="3959225" cy="766364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由中央前回中上部、中央旁小叶前部的锥体细胞发出</a:t>
            </a: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2343150" y="2276475"/>
            <a:ext cx="2808288" cy="900113"/>
            <a:chOff x="884" y="1078"/>
            <a:chExt cx="1769" cy="567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338" y="1078"/>
              <a:ext cx="1315" cy="25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t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>
                  <a:solidFill>
                    <a:srgbClr val="000000"/>
                  </a:solidFill>
                  <a:latin typeface="+mn-ea"/>
                </a:rPr>
                <a:t>皮质脊髓束</a:t>
              </a: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292" y="1207"/>
              <a:ext cx="0" cy="18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 b="1">
                <a:latin typeface="+mn-ea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884" y="1389"/>
              <a:ext cx="1044" cy="256"/>
            </a:xfrm>
            <a:prstGeom prst="rect">
              <a:avLst/>
            </a:prstGeom>
            <a:noFill/>
            <a:ln w="25400" cap="rnd">
              <a:solidFill>
                <a:schemeClr val="tx2"/>
              </a:solidFill>
              <a:prstDash val="sysDot"/>
              <a:miter lim="800000"/>
              <a:headEnd/>
              <a:tailEnd/>
            </a:ln>
          </p:spPr>
          <p:txBody>
            <a:bodyPr t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>
                  <a:solidFill>
                    <a:srgbClr val="000000"/>
                  </a:solidFill>
                  <a:latin typeface="+mn-ea"/>
                </a:rPr>
                <a:t>内囊后肢</a:t>
              </a:r>
            </a:p>
          </p:txBody>
        </p:sp>
      </p:grp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263650" y="3429000"/>
            <a:ext cx="4464050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中脑：大脑脚底中间</a:t>
            </a:r>
            <a:r>
              <a:rPr lang="en-US" altLang="zh-CN" b="1">
                <a:solidFill>
                  <a:srgbClr val="000000"/>
                </a:solidFill>
                <a:latin typeface="+mn-ea"/>
              </a:rPr>
              <a:t>3/5</a:t>
            </a:r>
            <a:r>
              <a:rPr lang="zh-CN" altLang="en-US" b="1">
                <a:solidFill>
                  <a:srgbClr val="000000"/>
                </a:solidFill>
                <a:latin typeface="+mn-ea"/>
              </a:rPr>
              <a:t>外侧部</a:t>
            </a: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063875" y="3213100"/>
            <a:ext cx="0" cy="28733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>
            <a:off x="3135313" y="3860800"/>
            <a:ext cx="0" cy="28733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271713" y="4076700"/>
            <a:ext cx="1800225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脑桥基底部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487613" y="4724400"/>
            <a:ext cx="1582737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延髓锥体</a:t>
            </a: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>
            <a:off x="2835275" y="5145088"/>
            <a:ext cx="287338" cy="28892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050925" y="5434013"/>
            <a:ext cx="2087563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对侧脊髓侧索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427413" y="5434013"/>
            <a:ext cx="2087562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同侧脊髓前索</a:t>
            </a:r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1984375" y="5734050"/>
            <a:ext cx="0" cy="28733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>
            <a:off x="4287838" y="5805488"/>
            <a:ext cx="0" cy="28733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976313" y="6092825"/>
            <a:ext cx="2087562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皮质脊髓侧束</a:t>
            </a: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351213" y="6092825"/>
            <a:ext cx="2087562" cy="406265"/>
          </a:xfrm>
          <a:prstGeom prst="rect">
            <a:avLst/>
          </a:prstGeom>
          <a:noFill/>
          <a:ln w="25400" cap="rnd">
            <a:solidFill>
              <a:schemeClr val="tx2"/>
            </a:solidFill>
            <a:prstDash val="sysDot"/>
            <a:miter lim="800000"/>
            <a:headEnd/>
            <a:tailEnd/>
          </a:ln>
        </p:spPr>
        <p:txBody>
          <a:bodyPr t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皮质脊髓前束</a:t>
            </a:r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3135313" y="4581525"/>
            <a:ext cx="0" cy="287338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>
            <a:off x="3267075" y="5145088"/>
            <a:ext cx="217488" cy="28892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pic>
        <p:nvPicPr>
          <p:cNvPr id="25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825" y="727075"/>
            <a:ext cx="2778125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9998075" y="1374775"/>
            <a:ext cx="1739900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内囊后肢</a:t>
            </a:r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 flipV="1">
            <a:off x="9217025" y="1662113"/>
            <a:ext cx="792163" cy="73025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10009188" y="1951038"/>
            <a:ext cx="1584325" cy="80645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大脑脚底</a:t>
            </a:r>
          </a:p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中间</a:t>
            </a:r>
            <a:r>
              <a:rPr lang="en-US" altLang="zh-CN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3/5</a:t>
            </a:r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 flipV="1">
            <a:off x="9361488" y="2454275"/>
            <a:ext cx="719137" cy="215900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9140825" y="3390900"/>
            <a:ext cx="935038" cy="0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10075863" y="3103563"/>
            <a:ext cx="874712" cy="44926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基底部</a:t>
            </a: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7273925" y="2454275"/>
            <a:ext cx="644525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中脑</a:t>
            </a: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7273925" y="3175000"/>
            <a:ext cx="1157288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脑桥</a:t>
            </a: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7273925" y="3967163"/>
            <a:ext cx="941388" cy="44926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延髓</a:t>
            </a: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0291763" y="4111625"/>
            <a:ext cx="1049337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锥体</a:t>
            </a:r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>
            <a:off x="9001125" y="4398963"/>
            <a:ext cx="1370013" cy="0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7273925" y="4470400"/>
            <a:ext cx="1157288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延髓</a:t>
            </a: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7273925" y="5191125"/>
            <a:ext cx="941388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脊髓</a:t>
            </a:r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7273925" y="5767388"/>
            <a:ext cx="1084263" cy="44926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脊髓</a:t>
            </a:r>
          </a:p>
        </p:txBody>
      </p:sp>
      <p:sp>
        <p:nvSpPr>
          <p:cNvPr id="40" name="Line 38"/>
          <p:cNvSpPr>
            <a:spLocks noChangeShapeType="1"/>
          </p:cNvSpPr>
          <p:nvPr/>
        </p:nvSpPr>
        <p:spPr bwMode="auto">
          <a:xfrm>
            <a:off x="9001125" y="5478463"/>
            <a:ext cx="571500" cy="7302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9432925" y="5262563"/>
            <a:ext cx="2376488" cy="36671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皮质脊髓前束</a:t>
            </a:r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>
            <a:off x="8640763" y="5983288"/>
            <a:ext cx="858837" cy="714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Rectangle 41"/>
          <p:cNvSpPr>
            <a:spLocks noChangeArrowheads="1"/>
          </p:cNvSpPr>
          <p:nvPr/>
        </p:nvSpPr>
        <p:spPr bwMode="auto">
          <a:xfrm>
            <a:off x="9318625" y="5767388"/>
            <a:ext cx="1565275" cy="366712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皮质脊髓侧束</a:t>
            </a:r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>
            <a:off x="8785225" y="4830763"/>
            <a:ext cx="1223963" cy="73025"/>
          </a:xfrm>
          <a:prstGeom prst="line">
            <a:avLst/>
          </a:prstGeom>
          <a:noFill/>
          <a:ln w="3492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9931400" y="4686300"/>
            <a:ext cx="1733550" cy="449263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锥体交叉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8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8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7" grpId="0" animBg="1"/>
      <p:bldP spid="28" grpId="0"/>
      <p:bldP spid="29" grpId="0" animBg="1"/>
      <p:bldP spid="30" grpId="0" animBg="1"/>
      <p:bldP spid="31" grpId="0"/>
      <p:bldP spid="35" grpId="0"/>
      <p:bldP spid="36" grpId="0" animBg="1"/>
      <p:bldP spid="40" grpId="0" animBg="1"/>
      <p:bldP spid="40" grpId="1" animBg="1"/>
      <p:bldP spid="41" grpId="0"/>
      <p:bldP spid="41" grpId="1"/>
      <p:bldP spid="46" grpId="0" animBg="1"/>
      <p:bldP spid="4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368425" y="1570038"/>
            <a:ext cx="5329238" cy="46166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上运动神经元：锥体细胞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576388" y="2049463"/>
            <a:ext cx="5472112" cy="46166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下运动神经元：前角运动细胞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39750" y="1052513"/>
            <a:ext cx="3600450" cy="46166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两极运动神经元：</a:t>
            </a:r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9242425" y="701675"/>
            <a:ext cx="2447925" cy="5616575"/>
            <a:chOff x="2245" y="0"/>
            <a:chExt cx="2040" cy="4332"/>
          </a:xfrm>
        </p:grpSpPr>
        <p:grpSp>
          <p:nvGrpSpPr>
            <p:cNvPr id="9" name="Group 6"/>
            <p:cNvGrpSpPr>
              <a:grpSpLocks/>
            </p:cNvGrpSpPr>
            <p:nvPr/>
          </p:nvGrpSpPr>
          <p:grpSpPr bwMode="auto">
            <a:xfrm>
              <a:off x="2245" y="0"/>
              <a:ext cx="2040" cy="4332"/>
              <a:chOff x="1501" y="0"/>
              <a:chExt cx="2040" cy="4332"/>
            </a:xfrm>
          </p:grpSpPr>
          <p:pic>
            <p:nvPicPr>
              <p:cNvPr id="20" name="Picture 7" descr="29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501" y="0"/>
                <a:ext cx="2040" cy="4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1" name="Group 8"/>
              <p:cNvGrpSpPr>
                <a:grpSpLocks/>
              </p:cNvGrpSpPr>
              <p:nvPr/>
            </p:nvGrpSpPr>
            <p:grpSpPr bwMode="auto">
              <a:xfrm>
                <a:off x="2491" y="119"/>
                <a:ext cx="553" cy="3197"/>
                <a:chOff x="2645" y="119"/>
                <a:chExt cx="553" cy="3197"/>
              </a:xfrm>
            </p:grpSpPr>
            <p:sp>
              <p:nvSpPr>
                <p:cNvPr id="44" name="Freeform 9"/>
                <p:cNvSpPr>
                  <a:spLocks noChangeArrowheads="1"/>
                </p:cNvSpPr>
                <p:nvPr/>
              </p:nvSpPr>
              <p:spPr bwMode="auto">
                <a:xfrm>
                  <a:off x="2645" y="300"/>
                  <a:ext cx="303" cy="2858"/>
                </a:xfrm>
                <a:custGeom>
                  <a:avLst/>
                  <a:gdLst>
                    <a:gd name="T0" fmla="*/ 8 w 303"/>
                    <a:gd name="T1" fmla="*/ 0 h 2858"/>
                    <a:gd name="T2" fmla="*/ 190 w 303"/>
                    <a:gd name="T3" fmla="*/ 91 h 2858"/>
                    <a:gd name="T4" fmla="*/ 235 w 303"/>
                    <a:gd name="T5" fmla="*/ 272 h 2858"/>
                    <a:gd name="T6" fmla="*/ 235 w 303"/>
                    <a:gd name="T7" fmla="*/ 409 h 2858"/>
                    <a:gd name="T8" fmla="*/ 190 w 303"/>
                    <a:gd name="T9" fmla="*/ 545 h 2858"/>
                    <a:gd name="T10" fmla="*/ 144 w 303"/>
                    <a:gd name="T11" fmla="*/ 681 h 2858"/>
                    <a:gd name="T12" fmla="*/ 235 w 303"/>
                    <a:gd name="T13" fmla="*/ 1089 h 2858"/>
                    <a:gd name="T14" fmla="*/ 280 w 303"/>
                    <a:gd name="T15" fmla="*/ 1225 h 2858"/>
                    <a:gd name="T16" fmla="*/ 280 w 303"/>
                    <a:gd name="T17" fmla="*/ 1270 h 2858"/>
                    <a:gd name="T18" fmla="*/ 144 w 303"/>
                    <a:gd name="T19" fmla="*/ 1633 h 2858"/>
                    <a:gd name="T20" fmla="*/ 54 w 303"/>
                    <a:gd name="T21" fmla="*/ 1815 h 2858"/>
                    <a:gd name="T22" fmla="*/ 8 w 303"/>
                    <a:gd name="T23" fmla="*/ 2404 h 2858"/>
                    <a:gd name="T24" fmla="*/ 8 w 303"/>
                    <a:gd name="T25" fmla="*/ 2858 h 285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3"/>
                    <a:gd name="T40" fmla="*/ 0 h 2858"/>
                    <a:gd name="T41" fmla="*/ 303 w 303"/>
                    <a:gd name="T42" fmla="*/ 2858 h 2858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3" h="2858">
                      <a:moveTo>
                        <a:pt x="8" y="0"/>
                      </a:moveTo>
                      <a:cubicBezTo>
                        <a:pt x="80" y="23"/>
                        <a:pt x="152" y="46"/>
                        <a:pt x="190" y="91"/>
                      </a:cubicBezTo>
                      <a:cubicBezTo>
                        <a:pt x="228" y="136"/>
                        <a:pt x="228" y="219"/>
                        <a:pt x="235" y="272"/>
                      </a:cubicBezTo>
                      <a:cubicBezTo>
                        <a:pt x="242" y="325"/>
                        <a:pt x="242" y="364"/>
                        <a:pt x="235" y="409"/>
                      </a:cubicBezTo>
                      <a:cubicBezTo>
                        <a:pt x="228" y="454"/>
                        <a:pt x="205" y="500"/>
                        <a:pt x="190" y="545"/>
                      </a:cubicBezTo>
                      <a:cubicBezTo>
                        <a:pt x="175" y="590"/>
                        <a:pt x="136" y="590"/>
                        <a:pt x="144" y="681"/>
                      </a:cubicBezTo>
                      <a:cubicBezTo>
                        <a:pt x="152" y="772"/>
                        <a:pt x="212" y="998"/>
                        <a:pt x="235" y="1089"/>
                      </a:cubicBezTo>
                      <a:cubicBezTo>
                        <a:pt x="258" y="1180"/>
                        <a:pt x="273" y="1195"/>
                        <a:pt x="280" y="1225"/>
                      </a:cubicBezTo>
                      <a:cubicBezTo>
                        <a:pt x="287" y="1255"/>
                        <a:pt x="303" y="1202"/>
                        <a:pt x="280" y="1270"/>
                      </a:cubicBezTo>
                      <a:cubicBezTo>
                        <a:pt x="257" y="1338"/>
                        <a:pt x="182" y="1542"/>
                        <a:pt x="144" y="1633"/>
                      </a:cubicBezTo>
                      <a:cubicBezTo>
                        <a:pt x="106" y="1724"/>
                        <a:pt x="77" y="1687"/>
                        <a:pt x="54" y="1815"/>
                      </a:cubicBezTo>
                      <a:cubicBezTo>
                        <a:pt x="31" y="1943"/>
                        <a:pt x="16" y="2230"/>
                        <a:pt x="8" y="2404"/>
                      </a:cubicBezTo>
                      <a:cubicBezTo>
                        <a:pt x="0" y="2578"/>
                        <a:pt x="4" y="2718"/>
                        <a:pt x="8" y="2858"/>
                      </a:cubicBezTo>
                    </a:path>
                  </a:pathLst>
                </a:custGeom>
                <a:noFill/>
                <a:ln w="412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5" name="Freeform 10"/>
                <p:cNvSpPr>
                  <a:spLocks noChangeArrowheads="1"/>
                </p:cNvSpPr>
                <p:nvPr/>
              </p:nvSpPr>
              <p:spPr bwMode="auto">
                <a:xfrm>
                  <a:off x="2692" y="119"/>
                  <a:ext cx="279" cy="3197"/>
                </a:xfrm>
                <a:custGeom>
                  <a:avLst/>
                  <a:gdLst>
                    <a:gd name="T0" fmla="*/ 188 w 279"/>
                    <a:gd name="T1" fmla="*/ 0 h 3197"/>
                    <a:gd name="T2" fmla="*/ 233 w 279"/>
                    <a:gd name="T3" fmla="*/ 227 h 3197"/>
                    <a:gd name="T4" fmla="*/ 233 w 279"/>
                    <a:gd name="T5" fmla="*/ 499 h 3197"/>
                    <a:gd name="T6" fmla="*/ 188 w 279"/>
                    <a:gd name="T7" fmla="*/ 680 h 3197"/>
                    <a:gd name="T8" fmla="*/ 143 w 279"/>
                    <a:gd name="T9" fmla="*/ 771 h 3197"/>
                    <a:gd name="T10" fmla="*/ 97 w 279"/>
                    <a:gd name="T11" fmla="*/ 907 h 3197"/>
                    <a:gd name="T12" fmla="*/ 188 w 279"/>
                    <a:gd name="T13" fmla="*/ 1225 h 3197"/>
                    <a:gd name="T14" fmla="*/ 279 w 279"/>
                    <a:gd name="T15" fmla="*/ 1451 h 3197"/>
                    <a:gd name="T16" fmla="*/ 188 w 279"/>
                    <a:gd name="T17" fmla="*/ 1769 h 3197"/>
                    <a:gd name="T18" fmla="*/ 97 w 279"/>
                    <a:gd name="T19" fmla="*/ 1950 h 3197"/>
                    <a:gd name="T20" fmla="*/ 52 w 279"/>
                    <a:gd name="T21" fmla="*/ 2359 h 3197"/>
                    <a:gd name="T22" fmla="*/ 7 w 279"/>
                    <a:gd name="T23" fmla="*/ 3084 h 3197"/>
                    <a:gd name="T24" fmla="*/ 7 w 279"/>
                    <a:gd name="T25" fmla="*/ 3039 h 3197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79"/>
                    <a:gd name="T40" fmla="*/ 0 h 3197"/>
                    <a:gd name="T41" fmla="*/ 279 w 279"/>
                    <a:gd name="T42" fmla="*/ 3197 h 3197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79" h="3197">
                      <a:moveTo>
                        <a:pt x="188" y="0"/>
                      </a:moveTo>
                      <a:cubicBezTo>
                        <a:pt x="207" y="72"/>
                        <a:pt x="226" y="144"/>
                        <a:pt x="233" y="227"/>
                      </a:cubicBezTo>
                      <a:cubicBezTo>
                        <a:pt x="240" y="310"/>
                        <a:pt x="240" y="424"/>
                        <a:pt x="233" y="499"/>
                      </a:cubicBezTo>
                      <a:cubicBezTo>
                        <a:pt x="226" y="574"/>
                        <a:pt x="203" y="635"/>
                        <a:pt x="188" y="680"/>
                      </a:cubicBezTo>
                      <a:cubicBezTo>
                        <a:pt x="173" y="725"/>
                        <a:pt x="158" y="733"/>
                        <a:pt x="143" y="771"/>
                      </a:cubicBezTo>
                      <a:cubicBezTo>
                        <a:pt x="128" y="809"/>
                        <a:pt x="90" y="831"/>
                        <a:pt x="97" y="907"/>
                      </a:cubicBezTo>
                      <a:cubicBezTo>
                        <a:pt x="104" y="983"/>
                        <a:pt x="158" y="1134"/>
                        <a:pt x="188" y="1225"/>
                      </a:cubicBezTo>
                      <a:cubicBezTo>
                        <a:pt x="218" y="1316"/>
                        <a:pt x="279" y="1360"/>
                        <a:pt x="279" y="1451"/>
                      </a:cubicBezTo>
                      <a:cubicBezTo>
                        <a:pt x="279" y="1542"/>
                        <a:pt x="218" y="1686"/>
                        <a:pt x="188" y="1769"/>
                      </a:cubicBezTo>
                      <a:cubicBezTo>
                        <a:pt x="158" y="1852"/>
                        <a:pt x="120" y="1852"/>
                        <a:pt x="97" y="1950"/>
                      </a:cubicBezTo>
                      <a:cubicBezTo>
                        <a:pt x="74" y="2048"/>
                        <a:pt x="67" y="2170"/>
                        <a:pt x="52" y="2359"/>
                      </a:cubicBezTo>
                      <a:cubicBezTo>
                        <a:pt x="37" y="2548"/>
                        <a:pt x="14" y="2971"/>
                        <a:pt x="7" y="3084"/>
                      </a:cubicBezTo>
                      <a:cubicBezTo>
                        <a:pt x="0" y="3197"/>
                        <a:pt x="3" y="3118"/>
                        <a:pt x="7" y="3039"/>
                      </a:cubicBezTo>
                    </a:path>
                  </a:pathLst>
                </a:custGeom>
                <a:noFill/>
                <a:ln w="412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Freeform 11"/>
                <p:cNvSpPr>
                  <a:spLocks noChangeArrowheads="1"/>
                </p:cNvSpPr>
                <p:nvPr/>
              </p:nvSpPr>
              <p:spPr bwMode="auto">
                <a:xfrm>
                  <a:off x="2744" y="300"/>
                  <a:ext cx="454" cy="2949"/>
                </a:xfrm>
                <a:custGeom>
                  <a:avLst/>
                  <a:gdLst>
                    <a:gd name="T0" fmla="*/ 454 w 454"/>
                    <a:gd name="T1" fmla="*/ 0 h 2949"/>
                    <a:gd name="T2" fmla="*/ 317 w 454"/>
                    <a:gd name="T3" fmla="*/ 272 h 2949"/>
                    <a:gd name="T4" fmla="*/ 136 w 454"/>
                    <a:gd name="T5" fmla="*/ 499 h 2949"/>
                    <a:gd name="T6" fmla="*/ 45 w 454"/>
                    <a:gd name="T7" fmla="*/ 681 h 2949"/>
                    <a:gd name="T8" fmla="*/ 181 w 454"/>
                    <a:gd name="T9" fmla="*/ 998 h 2949"/>
                    <a:gd name="T10" fmla="*/ 272 w 454"/>
                    <a:gd name="T11" fmla="*/ 1225 h 2949"/>
                    <a:gd name="T12" fmla="*/ 272 w 454"/>
                    <a:gd name="T13" fmla="*/ 1406 h 2949"/>
                    <a:gd name="T14" fmla="*/ 136 w 454"/>
                    <a:gd name="T15" fmla="*/ 1769 h 2949"/>
                    <a:gd name="T16" fmla="*/ 45 w 454"/>
                    <a:gd name="T17" fmla="*/ 2223 h 2949"/>
                    <a:gd name="T18" fmla="*/ 0 w 454"/>
                    <a:gd name="T19" fmla="*/ 2949 h 294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54"/>
                    <a:gd name="T31" fmla="*/ 0 h 2949"/>
                    <a:gd name="T32" fmla="*/ 454 w 454"/>
                    <a:gd name="T33" fmla="*/ 2949 h 294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54" h="2949">
                      <a:moveTo>
                        <a:pt x="454" y="0"/>
                      </a:moveTo>
                      <a:cubicBezTo>
                        <a:pt x="412" y="94"/>
                        <a:pt x="370" y="189"/>
                        <a:pt x="317" y="272"/>
                      </a:cubicBezTo>
                      <a:cubicBezTo>
                        <a:pt x="264" y="355"/>
                        <a:pt x="181" y="431"/>
                        <a:pt x="136" y="499"/>
                      </a:cubicBezTo>
                      <a:cubicBezTo>
                        <a:pt x="91" y="567"/>
                        <a:pt x="38" y="598"/>
                        <a:pt x="45" y="681"/>
                      </a:cubicBezTo>
                      <a:cubicBezTo>
                        <a:pt x="52" y="764"/>
                        <a:pt x="143" y="907"/>
                        <a:pt x="181" y="998"/>
                      </a:cubicBezTo>
                      <a:cubicBezTo>
                        <a:pt x="219" y="1089"/>
                        <a:pt x="257" y="1157"/>
                        <a:pt x="272" y="1225"/>
                      </a:cubicBezTo>
                      <a:cubicBezTo>
                        <a:pt x="287" y="1293"/>
                        <a:pt x="295" y="1315"/>
                        <a:pt x="272" y="1406"/>
                      </a:cubicBezTo>
                      <a:cubicBezTo>
                        <a:pt x="249" y="1497"/>
                        <a:pt x="174" y="1633"/>
                        <a:pt x="136" y="1769"/>
                      </a:cubicBezTo>
                      <a:cubicBezTo>
                        <a:pt x="98" y="1905"/>
                        <a:pt x="68" y="2026"/>
                        <a:pt x="45" y="2223"/>
                      </a:cubicBezTo>
                      <a:cubicBezTo>
                        <a:pt x="22" y="2420"/>
                        <a:pt x="11" y="2684"/>
                        <a:pt x="0" y="2949"/>
                      </a:cubicBezTo>
                    </a:path>
                  </a:pathLst>
                </a:custGeom>
                <a:noFill/>
                <a:ln w="412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Group 12"/>
              <p:cNvGrpSpPr>
                <a:grpSpLocks/>
              </p:cNvGrpSpPr>
              <p:nvPr/>
            </p:nvGrpSpPr>
            <p:grpSpPr bwMode="auto">
              <a:xfrm>
                <a:off x="2175" y="3052"/>
                <a:ext cx="433" cy="1268"/>
                <a:chOff x="2175" y="3052"/>
                <a:chExt cx="433" cy="1268"/>
              </a:xfrm>
            </p:grpSpPr>
            <p:grpSp>
              <p:nvGrpSpPr>
                <p:cNvPr id="35" name="Group 13"/>
                <p:cNvGrpSpPr>
                  <a:grpSpLocks/>
                </p:cNvGrpSpPr>
                <p:nvPr/>
              </p:nvGrpSpPr>
              <p:grpSpPr bwMode="auto">
                <a:xfrm>
                  <a:off x="2175" y="3052"/>
                  <a:ext cx="297" cy="1268"/>
                  <a:chOff x="2175" y="3052"/>
                  <a:chExt cx="297" cy="1268"/>
                </a:xfrm>
              </p:grpSpPr>
              <p:sp>
                <p:nvSpPr>
                  <p:cNvPr id="38" name="Freeform 14"/>
                  <p:cNvSpPr>
                    <a:spLocks noChangeArrowheads="1"/>
                  </p:cNvSpPr>
                  <p:nvPr/>
                </p:nvSpPr>
                <p:spPr bwMode="auto">
                  <a:xfrm>
                    <a:off x="2185" y="3052"/>
                    <a:ext cx="287" cy="121"/>
                  </a:xfrm>
                  <a:custGeom>
                    <a:avLst/>
                    <a:gdLst>
                      <a:gd name="T0" fmla="*/ 287 w 287"/>
                      <a:gd name="T1" fmla="*/ 106 h 121"/>
                      <a:gd name="T2" fmla="*/ 241 w 287"/>
                      <a:gd name="T3" fmla="*/ 106 h 121"/>
                      <a:gd name="T4" fmla="*/ 105 w 287"/>
                      <a:gd name="T5" fmla="*/ 15 h 121"/>
                      <a:gd name="T6" fmla="*/ 15 w 287"/>
                      <a:gd name="T7" fmla="*/ 15 h 121"/>
                      <a:gd name="T8" fmla="*/ 15 w 287"/>
                      <a:gd name="T9" fmla="*/ 61 h 12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7"/>
                      <a:gd name="T16" fmla="*/ 0 h 121"/>
                      <a:gd name="T17" fmla="*/ 287 w 287"/>
                      <a:gd name="T18" fmla="*/ 121 h 12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7" h="121">
                        <a:moveTo>
                          <a:pt x="287" y="106"/>
                        </a:moveTo>
                        <a:cubicBezTo>
                          <a:pt x="279" y="113"/>
                          <a:pt x="271" y="121"/>
                          <a:pt x="241" y="106"/>
                        </a:cubicBezTo>
                        <a:cubicBezTo>
                          <a:pt x="211" y="91"/>
                          <a:pt x="143" y="30"/>
                          <a:pt x="105" y="15"/>
                        </a:cubicBezTo>
                        <a:cubicBezTo>
                          <a:pt x="67" y="0"/>
                          <a:pt x="30" y="7"/>
                          <a:pt x="15" y="15"/>
                        </a:cubicBezTo>
                        <a:cubicBezTo>
                          <a:pt x="0" y="23"/>
                          <a:pt x="7" y="42"/>
                          <a:pt x="15" y="61"/>
                        </a:cubicBezTo>
                      </a:path>
                    </a:pathLst>
                  </a:custGeom>
                  <a:noFill/>
                  <a:ln w="53975">
                    <a:solidFill>
                      <a:srgbClr val="000099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175" y="3249"/>
                    <a:ext cx="25" cy="272"/>
                  </a:xfrm>
                  <a:prstGeom prst="line">
                    <a:avLst/>
                  </a:prstGeom>
                  <a:noFill/>
                  <a:ln w="53975">
                    <a:solidFill>
                      <a:srgbClr val="000099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2245" y="3793"/>
                    <a:ext cx="46" cy="195"/>
                  </a:xfrm>
                  <a:prstGeom prst="line">
                    <a:avLst/>
                  </a:prstGeom>
                  <a:noFill/>
                  <a:ln w="53975">
                    <a:solidFill>
                      <a:srgbClr val="000099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2200" y="3521"/>
                    <a:ext cx="45" cy="317"/>
                  </a:xfrm>
                  <a:prstGeom prst="line">
                    <a:avLst/>
                  </a:prstGeom>
                  <a:noFill/>
                  <a:ln w="57150" cap="rnd">
                    <a:solidFill>
                      <a:srgbClr val="000099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2186" y="3113"/>
                    <a:ext cx="0" cy="136"/>
                  </a:xfrm>
                  <a:prstGeom prst="line">
                    <a:avLst/>
                  </a:prstGeom>
                  <a:noFill/>
                  <a:ln w="57150" cap="rnd">
                    <a:solidFill>
                      <a:srgbClr val="000099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Line 19"/>
                  <p:cNvSpPr>
                    <a:spLocks noChangeShapeType="1"/>
                  </p:cNvSpPr>
                  <p:nvPr/>
                </p:nvSpPr>
                <p:spPr bwMode="auto">
                  <a:xfrm>
                    <a:off x="2290" y="4003"/>
                    <a:ext cx="45" cy="317"/>
                  </a:xfrm>
                  <a:prstGeom prst="line">
                    <a:avLst/>
                  </a:prstGeom>
                  <a:noFill/>
                  <a:ln w="57150" cap="rnd">
                    <a:solidFill>
                      <a:srgbClr val="000099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6" name="Freeform 20"/>
                <p:cNvSpPr>
                  <a:spLocks noChangeArrowheads="1"/>
                </p:cNvSpPr>
                <p:nvPr/>
              </p:nvSpPr>
              <p:spPr bwMode="auto">
                <a:xfrm>
                  <a:off x="2336" y="3099"/>
                  <a:ext cx="272" cy="144"/>
                </a:xfrm>
                <a:custGeom>
                  <a:avLst/>
                  <a:gdLst>
                    <a:gd name="T0" fmla="*/ 272 w 272"/>
                    <a:gd name="T1" fmla="*/ 136 h 144"/>
                    <a:gd name="T2" fmla="*/ 181 w 272"/>
                    <a:gd name="T3" fmla="*/ 136 h 144"/>
                    <a:gd name="T4" fmla="*/ 90 w 272"/>
                    <a:gd name="T5" fmla="*/ 90 h 144"/>
                    <a:gd name="T6" fmla="*/ 0 w 272"/>
                    <a:gd name="T7" fmla="*/ 0 h 14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72"/>
                    <a:gd name="T13" fmla="*/ 0 h 144"/>
                    <a:gd name="T14" fmla="*/ 272 w 272"/>
                    <a:gd name="T15" fmla="*/ 144 h 14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72" h="144">
                      <a:moveTo>
                        <a:pt x="272" y="136"/>
                      </a:moveTo>
                      <a:cubicBezTo>
                        <a:pt x="241" y="140"/>
                        <a:pt x="211" y="144"/>
                        <a:pt x="181" y="136"/>
                      </a:cubicBezTo>
                      <a:cubicBezTo>
                        <a:pt x="151" y="128"/>
                        <a:pt x="120" y="113"/>
                        <a:pt x="90" y="90"/>
                      </a:cubicBezTo>
                      <a:cubicBezTo>
                        <a:pt x="60" y="67"/>
                        <a:pt x="30" y="33"/>
                        <a:pt x="0" y="0"/>
                      </a:cubicBezTo>
                    </a:path>
                  </a:pathLst>
                </a:custGeom>
                <a:noFill/>
                <a:ln w="31750">
                  <a:solidFill>
                    <a:srgbClr val="000099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7" name="Freeform 21"/>
                <p:cNvSpPr>
                  <a:spLocks noChangeArrowheads="1"/>
                </p:cNvSpPr>
                <p:nvPr/>
              </p:nvSpPr>
              <p:spPr bwMode="auto">
                <a:xfrm>
                  <a:off x="2373" y="3113"/>
                  <a:ext cx="144" cy="104"/>
                </a:xfrm>
                <a:custGeom>
                  <a:avLst/>
                  <a:gdLst>
                    <a:gd name="T0" fmla="*/ 144 w 144"/>
                    <a:gd name="T1" fmla="*/ 52 h 104"/>
                    <a:gd name="T2" fmla="*/ 99 w 144"/>
                    <a:gd name="T3" fmla="*/ 97 h 104"/>
                    <a:gd name="T4" fmla="*/ 8 w 144"/>
                    <a:gd name="T5" fmla="*/ 7 h 104"/>
                    <a:gd name="T6" fmla="*/ 53 w 144"/>
                    <a:gd name="T7" fmla="*/ 52 h 10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104"/>
                    <a:gd name="T14" fmla="*/ 144 w 144"/>
                    <a:gd name="T15" fmla="*/ 104 h 10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104">
                      <a:moveTo>
                        <a:pt x="144" y="52"/>
                      </a:moveTo>
                      <a:cubicBezTo>
                        <a:pt x="133" y="78"/>
                        <a:pt x="122" y="104"/>
                        <a:pt x="99" y="97"/>
                      </a:cubicBezTo>
                      <a:cubicBezTo>
                        <a:pt x="76" y="90"/>
                        <a:pt x="16" y="14"/>
                        <a:pt x="8" y="7"/>
                      </a:cubicBezTo>
                      <a:cubicBezTo>
                        <a:pt x="0" y="0"/>
                        <a:pt x="26" y="26"/>
                        <a:pt x="53" y="52"/>
                      </a:cubicBezTo>
                    </a:path>
                  </a:pathLst>
                </a:custGeom>
                <a:noFill/>
                <a:ln w="31750">
                  <a:solidFill>
                    <a:srgbClr val="000099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Oval 22"/>
              <p:cNvSpPr>
                <a:spLocks noChangeArrowheads="1"/>
              </p:cNvSpPr>
              <p:nvPr/>
            </p:nvSpPr>
            <p:spPr bwMode="auto">
              <a:xfrm>
                <a:off x="2678" y="3566"/>
                <a:ext cx="57" cy="57"/>
              </a:xfrm>
              <a:prstGeom prst="ellipse">
                <a:avLst/>
              </a:prstGeom>
              <a:solidFill>
                <a:srgbClr val="0000FF"/>
              </a:solidFill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0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2636" y="4044"/>
                <a:ext cx="57" cy="57"/>
              </a:xfrm>
              <a:prstGeom prst="ellipse">
                <a:avLst/>
              </a:prstGeom>
              <a:solidFill>
                <a:srgbClr val="0000FF"/>
              </a:solidFill>
              <a:ln w="222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0" hangingPunct="0"/>
                <a:endParaRPr lang="zh-CN" altLang="en-US" sz="2800" b="0">
                  <a:latin typeface="Times New Roman" pitchFamily="18" charset="0"/>
                  <a:ea typeface="宋体" pitchFamily="2" charset="-122"/>
                </a:endParaRPr>
              </a:p>
            </p:txBody>
          </p:sp>
          <p:grpSp>
            <p:nvGrpSpPr>
              <p:cNvPr id="25" name="Group 24"/>
              <p:cNvGrpSpPr>
                <a:grpSpLocks/>
              </p:cNvGrpSpPr>
              <p:nvPr/>
            </p:nvGrpSpPr>
            <p:grpSpPr bwMode="auto">
              <a:xfrm>
                <a:off x="2200" y="3475"/>
                <a:ext cx="130" cy="148"/>
                <a:chOff x="2200" y="3475"/>
                <a:chExt cx="130" cy="148"/>
              </a:xfrm>
            </p:grpSpPr>
            <p:sp>
              <p:nvSpPr>
                <p:cNvPr id="33" name="Oval 25"/>
                <p:cNvSpPr>
                  <a:spLocks noChangeArrowheads="1"/>
                </p:cNvSpPr>
                <p:nvPr/>
              </p:nvSpPr>
              <p:spPr bwMode="auto">
                <a:xfrm>
                  <a:off x="2273" y="3566"/>
                  <a:ext cx="57" cy="57"/>
                </a:xfrm>
                <a:prstGeom prst="ellipse">
                  <a:avLst/>
                </a:prstGeom>
                <a:solidFill>
                  <a:srgbClr val="0000FF"/>
                </a:solidFill>
                <a:ln w="222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34" name="Freeform 26"/>
                <p:cNvSpPr>
                  <a:spLocks noChangeArrowheads="1"/>
                </p:cNvSpPr>
                <p:nvPr/>
              </p:nvSpPr>
              <p:spPr bwMode="auto">
                <a:xfrm>
                  <a:off x="2200" y="3475"/>
                  <a:ext cx="90" cy="91"/>
                </a:xfrm>
                <a:custGeom>
                  <a:avLst/>
                  <a:gdLst>
                    <a:gd name="T0" fmla="*/ 0 w 90"/>
                    <a:gd name="T1" fmla="*/ 0 h 91"/>
                    <a:gd name="T2" fmla="*/ 45 w 90"/>
                    <a:gd name="T3" fmla="*/ 46 h 91"/>
                    <a:gd name="T4" fmla="*/ 90 w 90"/>
                    <a:gd name="T5" fmla="*/ 91 h 91"/>
                    <a:gd name="T6" fmla="*/ 0 60000 65536"/>
                    <a:gd name="T7" fmla="*/ 0 60000 65536"/>
                    <a:gd name="T8" fmla="*/ 0 60000 65536"/>
                    <a:gd name="T9" fmla="*/ 0 w 90"/>
                    <a:gd name="T10" fmla="*/ 0 h 91"/>
                    <a:gd name="T11" fmla="*/ 90 w 90"/>
                    <a:gd name="T12" fmla="*/ 91 h 9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0" h="91">
                      <a:moveTo>
                        <a:pt x="0" y="0"/>
                      </a:moveTo>
                      <a:cubicBezTo>
                        <a:pt x="15" y="15"/>
                        <a:pt x="30" y="31"/>
                        <a:pt x="45" y="46"/>
                      </a:cubicBezTo>
                      <a:cubicBezTo>
                        <a:pt x="60" y="61"/>
                        <a:pt x="83" y="76"/>
                        <a:pt x="90" y="91"/>
                      </a:cubicBezTo>
                    </a:path>
                  </a:pathLst>
                </a:custGeom>
                <a:noFill/>
                <a:ln w="41275">
                  <a:solidFill>
                    <a:srgbClr val="000099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Group 27"/>
              <p:cNvGrpSpPr>
                <a:grpSpLocks/>
              </p:cNvGrpSpPr>
              <p:nvPr/>
            </p:nvGrpSpPr>
            <p:grpSpPr bwMode="auto">
              <a:xfrm>
                <a:off x="2290" y="3951"/>
                <a:ext cx="103" cy="171"/>
                <a:chOff x="2290" y="3951"/>
                <a:chExt cx="103" cy="171"/>
              </a:xfrm>
            </p:grpSpPr>
            <p:sp>
              <p:nvSpPr>
                <p:cNvPr id="31" name="Oval 28"/>
                <p:cNvSpPr>
                  <a:spLocks noChangeArrowheads="1"/>
                </p:cNvSpPr>
                <p:nvPr/>
              </p:nvSpPr>
              <p:spPr bwMode="auto">
                <a:xfrm>
                  <a:off x="2336" y="4065"/>
                  <a:ext cx="57" cy="57"/>
                </a:xfrm>
                <a:prstGeom prst="ellipse">
                  <a:avLst/>
                </a:prstGeom>
                <a:solidFill>
                  <a:srgbClr val="0000FF"/>
                </a:solidFill>
                <a:ln w="22225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32" name="Freeform 29"/>
                <p:cNvSpPr>
                  <a:spLocks noChangeArrowheads="1"/>
                </p:cNvSpPr>
                <p:nvPr/>
              </p:nvSpPr>
              <p:spPr bwMode="auto">
                <a:xfrm>
                  <a:off x="2290" y="3951"/>
                  <a:ext cx="91" cy="159"/>
                </a:xfrm>
                <a:custGeom>
                  <a:avLst/>
                  <a:gdLst>
                    <a:gd name="T0" fmla="*/ 0 w 91"/>
                    <a:gd name="T1" fmla="*/ 23 h 159"/>
                    <a:gd name="T2" fmla="*/ 46 w 91"/>
                    <a:gd name="T3" fmla="*/ 23 h 159"/>
                    <a:gd name="T4" fmla="*/ 91 w 91"/>
                    <a:gd name="T5" fmla="*/ 159 h 159"/>
                    <a:gd name="T6" fmla="*/ 0 60000 65536"/>
                    <a:gd name="T7" fmla="*/ 0 60000 65536"/>
                    <a:gd name="T8" fmla="*/ 0 60000 65536"/>
                    <a:gd name="T9" fmla="*/ 0 w 91"/>
                    <a:gd name="T10" fmla="*/ 0 h 159"/>
                    <a:gd name="T11" fmla="*/ 91 w 91"/>
                    <a:gd name="T12" fmla="*/ 159 h 15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91" h="159">
                      <a:moveTo>
                        <a:pt x="0" y="23"/>
                      </a:moveTo>
                      <a:cubicBezTo>
                        <a:pt x="15" y="11"/>
                        <a:pt x="31" y="0"/>
                        <a:pt x="46" y="23"/>
                      </a:cubicBezTo>
                      <a:cubicBezTo>
                        <a:pt x="61" y="46"/>
                        <a:pt x="76" y="102"/>
                        <a:pt x="91" y="159"/>
                      </a:cubicBezTo>
                    </a:path>
                  </a:pathLst>
                </a:custGeom>
                <a:noFill/>
                <a:ln w="38100">
                  <a:solidFill>
                    <a:srgbClr val="000099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Freeform 30"/>
              <p:cNvSpPr>
                <a:spLocks noChangeArrowheads="1"/>
              </p:cNvSpPr>
              <p:nvPr/>
            </p:nvSpPr>
            <p:spPr bwMode="auto">
              <a:xfrm>
                <a:off x="2531" y="3612"/>
                <a:ext cx="91" cy="45"/>
              </a:xfrm>
              <a:custGeom>
                <a:avLst/>
                <a:gdLst>
                  <a:gd name="T0" fmla="*/ 0 w 91"/>
                  <a:gd name="T1" fmla="*/ 0 h 45"/>
                  <a:gd name="T2" fmla="*/ 45 w 91"/>
                  <a:gd name="T3" fmla="*/ 45 h 45"/>
                  <a:gd name="T4" fmla="*/ 91 w 9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91"/>
                  <a:gd name="T10" fmla="*/ 0 h 45"/>
                  <a:gd name="T11" fmla="*/ 91 w 9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1" h="45">
                    <a:moveTo>
                      <a:pt x="0" y="0"/>
                    </a:moveTo>
                    <a:cubicBezTo>
                      <a:pt x="15" y="22"/>
                      <a:pt x="30" y="45"/>
                      <a:pt x="45" y="45"/>
                    </a:cubicBezTo>
                    <a:cubicBezTo>
                      <a:pt x="60" y="45"/>
                      <a:pt x="75" y="22"/>
                      <a:pt x="91" y="0"/>
                    </a:cubicBezTo>
                  </a:path>
                </a:pathLst>
              </a:cu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>
                <a:spLocks noChangeArrowheads="1"/>
              </p:cNvSpPr>
              <p:nvPr/>
            </p:nvSpPr>
            <p:spPr bwMode="auto">
              <a:xfrm>
                <a:off x="2381" y="3566"/>
                <a:ext cx="136" cy="99"/>
              </a:xfrm>
              <a:custGeom>
                <a:avLst/>
                <a:gdLst>
                  <a:gd name="T0" fmla="*/ 136 w 136"/>
                  <a:gd name="T1" fmla="*/ 0 h 99"/>
                  <a:gd name="T2" fmla="*/ 45 w 136"/>
                  <a:gd name="T3" fmla="*/ 91 h 99"/>
                  <a:gd name="T4" fmla="*/ 0 w 136"/>
                  <a:gd name="T5" fmla="*/ 46 h 99"/>
                  <a:gd name="T6" fmla="*/ 0 60000 65536"/>
                  <a:gd name="T7" fmla="*/ 0 60000 65536"/>
                  <a:gd name="T8" fmla="*/ 0 60000 65536"/>
                  <a:gd name="T9" fmla="*/ 0 w 136"/>
                  <a:gd name="T10" fmla="*/ 0 h 99"/>
                  <a:gd name="T11" fmla="*/ 136 w 136"/>
                  <a:gd name="T12" fmla="*/ 99 h 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6" h="99">
                    <a:moveTo>
                      <a:pt x="136" y="0"/>
                    </a:moveTo>
                    <a:cubicBezTo>
                      <a:pt x="102" y="41"/>
                      <a:pt x="68" y="83"/>
                      <a:pt x="45" y="91"/>
                    </a:cubicBezTo>
                    <a:cubicBezTo>
                      <a:pt x="22" y="99"/>
                      <a:pt x="11" y="72"/>
                      <a:pt x="0" y="46"/>
                    </a:cubicBezTo>
                  </a:path>
                </a:pathLst>
              </a:cu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 noChangeArrowheads="1"/>
              </p:cNvSpPr>
              <p:nvPr/>
            </p:nvSpPr>
            <p:spPr bwMode="auto">
              <a:xfrm>
                <a:off x="2411" y="3974"/>
                <a:ext cx="106" cy="136"/>
              </a:xfrm>
              <a:custGeom>
                <a:avLst/>
                <a:gdLst>
                  <a:gd name="T0" fmla="*/ 106 w 106"/>
                  <a:gd name="T1" fmla="*/ 0 h 136"/>
                  <a:gd name="T2" fmla="*/ 15 w 106"/>
                  <a:gd name="T3" fmla="*/ 46 h 136"/>
                  <a:gd name="T4" fmla="*/ 15 w 106"/>
                  <a:gd name="T5" fmla="*/ 136 h 136"/>
                  <a:gd name="T6" fmla="*/ 0 60000 65536"/>
                  <a:gd name="T7" fmla="*/ 0 60000 65536"/>
                  <a:gd name="T8" fmla="*/ 0 60000 65536"/>
                  <a:gd name="T9" fmla="*/ 0 w 106"/>
                  <a:gd name="T10" fmla="*/ 0 h 136"/>
                  <a:gd name="T11" fmla="*/ 106 w 106"/>
                  <a:gd name="T12" fmla="*/ 136 h 1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6" h="136">
                    <a:moveTo>
                      <a:pt x="106" y="0"/>
                    </a:moveTo>
                    <a:cubicBezTo>
                      <a:pt x="68" y="11"/>
                      <a:pt x="30" y="23"/>
                      <a:pt x="15" y="46"/>
                    </a:cubicBezTo>
                    <a:cubicBezTo>
                      <a:pt x="0" y="69"/>
                      <a:pt x="7" y="102"/>
                      <a:pt x="15" y="136"/>
                    </a:cubicBezTo>
                  </a:path>
                </a:pathLst>
              </a:custGeom>
              <a:noFill/>
              <a:ln w="34925">
                <a:solidFill>
                  <a:srgbClr val="008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 noChangeArrowheads="1"/>
              </p:cNvSpPr>
              <p:nvPr/>
            </p:nvSpPr>
            <p:spPr bwMode="auto">
              <a:xfrm>
                <a:off x="2517" y="3966"/>
                <a:ext cx="91" cy="99"/>
              </a:xfrm>
              <a:custGeom>
                <a:avLst/>
                <a:gdLst>
                  <a:gd name="T0" fmla="*/ 0 w 91"/>
                  <a:gd name="T1" fmla="*/ 8 h 99"/>
                  <a:gd name="T2" fmla="*/ 45 w 91"/>
                  <a:gd name="T3" fmla="*/ 8 h 99"/>
                  <a:gd name="T4" fmla="*/ 91 w 91"/>
                  <a:gd name="T5" fmla="*/ 54 h 99"/>
                  <a:gd name="T6" fmla="*/ 45 w 91"/>
                  <a:gd name="T7" fmla="*/ 99 h 9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1"/>
                  <a:gd name="T13" fmla="*/ 0 h 99"/>
                  <a:gd name="T14" fmla="*/ 91 w 91"/>
                  <a:gd name="T15" fmla="*/ 99 h 9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1" h="99">
                    <a:moveTo>
                      <a:pt x="0" y="8"/>
                    </a:moveTo>
                    <a:cubicBezTo>
                      <a:pt x="15" y="4"/>
                      <a:pt x="30" y="0"/>
                      <a:pt x="45" y="8"/>
                    </a:cubicBezTo>
                    <a:cubicBezTo>
                      <a:pt x="60" y="16"/>
                      <a:pt x="91" y="39"/>
                      <a:pt x="91" y="54"/>
                    </a:cubicBezTo>
                    <a:cubicBezTo>
                      <a:pt x="91" y="69"/>
                      <a:pt x="68" y="84"/>
                      <a:pt x="45" y="99"/>
                    </a:cubicBezTo>
                  </a:path>
                </a:pathLst>
              </a:cu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3082" y="3249"/>
              <a:ext cx="329" cy="873"/>
              <a:chOff x="2336" y="3249"/>
              <a:chExt cx="329" cy="873"/>
            </a:xfrm>
          </p:grpSpPr>
          <p:grpSp>
            <p:nvGrpSpPr>
              <p:cNvPr id="11" name="Group 35"/>
              <p:cNvGrpSpPr>
                <a:grpSpLocks/>
              </p:cNvGrpSpPr>
              <p:nvPr/>
            </p:nvGrpSpPr>
            <p:grpSpPr bwMode="auto">
              <a:xfrm>
                <a:off x="2517" y="3249"/>
                <a:ext cx="28" cy="816"/>
                <a:chOff x="2517" y="3249"/>
                <a:chExt cx="28" cy="816"/>
              </a:xfrm>
            </p:grpSpPr>
            <p:sp>
              <p:nvSpPr>
                <p:cNvPr id="17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517" y="3249"/>
                  <a:ext cx="28" cy="363"/>
                </a:xfrm>
                <a:prstGeom prst="line">
                  <a:avLst/>
                </a:prstGeom>
                <a:noFill/>
                <a:ln w="4127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2517" y="3748"/>
                  <a:ext cx="0" cy="317"/>
                </a:xfrm>
                <a:prstGeom prst="line">
                  <a:avLst/>
                </a:prstGeom>
                <a:noFill/>
                <a:ln w="4127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2517" y="3612"/>
                  <a:ext cx="0" cy="136"/>
                </a:xfrm>
                <a:prstGeom prst="line">
                  <a:avLst/>
                </a:prstGeom>
                <a:noFill/>
                <a:ln w="47625" cap="rnd">
                  <a:solidFill>
                    <a:srgbClr val="008000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39"/>
              <p:cNvGrpSpPr>
                <a:grpSpLocks/>
              </p:cNvGrpSpPr>
              <p:nvPr/>
            </p:nvGrpSpPr>
            <p:grpSpPr bwMode="auto">
              <a:xfrm>
                <a:off x="2336" y="3566"/>
                <a:ext cx="329" cy="556"/>
                <a:chOff x="2336" y="3566"/>
                <a:chExt cx="329" cy="556"/>
              </a:xfrm>
            </p:grpSpPr>
            <p:sp>
              <p:nvSpPr>
                <p:cNvPr id="13" name="Oval 40"/>
                <p:cNvSpPr>
                  <a:spLocks noChangeArrowheads="1"/>
                </p:cNvSpPr>
                <p:nvPr/>
              </p:nvSpPr>
              <p:spPr bwMode="auto">
                <a:xfrm>
                  <a:off x="2608" y="3591"/>
                  <a:ext cx="57" cy="57"/>
                </a:xfrm>
                <a:prstGeom prst="ellipse">
                  <a:avLst/>
                </a:prstGeom>
                <a:solidFill>
                  <a:srgbClr val="008000"/>
                </a:solidFill>
                <a:ln w="2222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14" name="Oval 41"/>
                <p:cNvSpPr>
                  <a:spLocks noChangeArrowheads="1"/>
                </p:cNvSpPr>
                <p:nvPr/>
              </p:nvSpPr>
              <p:spPr bwMode="auto">
                <a:xfrm>
                  <a:off x="2562" y="4044"/>
                  <a:ext cx="57" cy="57"/>
                </a:xfrm>
                <a:prstGeom prst="ellipse">
                  <a:avLst/>
                </a:prstGeom>
                <a:solidFill>
                  <a:srgbClr val="008000"/>
                </a:solidFill>
                <a:ln w="2222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15" name="Oval 42"/>
                <p:cNvSpPr>
                  <a:spLocks noChangeArrowheads="1"/>
                </p:cNvSpPr>
                <p:nvPr/>
              </p:nvSpPr>
              <p:spPr bwMode="auto">
                <a:xfrm>
                  <a:off x="2336" y="3566"/>
                  <a:ext cx="57" cy="57"/>
                </a:xfrm>
                <a:prstGeom prst="ellipse">
                  <a:avLst/>
                </a:prstGeom>
                <a:solidFill>
                  <a:srgbClr val="008000"/>
                </a:solidFill>
                <a:ln w="2222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16" name="Oval 43"/>
                <p:cNvSpPr>
                  <a:spLocks noChangeArrowheads="1"/>
                </p:cNvSpPr>
                <p:nvPr/>
              </p:nvSpPr>
              <p:spPr bwMode="auto">
                <a:xfrm>
                  <a:off x="2405" y="4065"/>
                  <a:ext cx="57" cy="57"/>
                </a:xfrm>
                <a:prstGeom prst="ellipse">
                  <a:avLst/>
                </a:prstGeom>
                <a:solidFill>
                  <a:srgbClr val="008000"/>
                </a:solidFill>
                <a:ln w="22225">
                  <a:solidFill>
                    <a:srgbClr val="008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zh-CN" altLang="en-US" sz="2800" b="0">
                    <a:latin typeface="Times New Roman" pitchFamily="18" charset="0"/>
                    <a:ea typeface="宋体" pitchFamily="2" charset="-122"/>
                  </a:endParaRPr>
                </a:p>
              </p:txBody>
            </p:sp>
          </p:grpSp>
        </p:grpSp>
      </p:grpSp>
      <p:graphicFrame>
        <p:nvGraphicFramePr>
          <p:cNvPr id="47" name="内容占位符 652289"/>
          <p:cNvGraphicFramePr>
            <a:graphicFrameLocks/>
          </p:cNvGraphicFramePr>
          <p:nvPr/>
        </p:nvGraphicFramePr>
        <p:xfrm>
          <a:off x="582613" y="2984499"/>
          <a:ext cx="8208963" cy="3670301"/>
        </p:xfrm>
        <a:graphic>
          <a:graphicData uri="http://schemas.openxmlformats.org/drawingml/2006/table">
            <a:tbl>
              <a:tblPr/>
              <a:tblGrid>
                <a:gridCol w="1779587"/>
                <a:gridCol w="3476626"/>
                <a:gridCol w="2952750"/>
              </a:tblGrid>
              <a:tr h="6413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endParaRPr lang="zh-CN" altLang="en-US" sz="20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上运动神经</a:t>
                      </a: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元损伤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下运动神经</a:t>
                      </a:r>
                      <a:r>
                        <a:rPr lang="zh-CN" altLang="en-US" sz="2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元损伤</a:t>
                      </a:r>
                      <a:endParaRPr lang="zh-CN" altLang="en-US" sz="20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2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瘫痪范围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广泛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局限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10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瘫痪特点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痉挛性瘫痪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迟缓性瘫痪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2726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肌张力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增高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减低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10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腱反射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亢进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减弱或消失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13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病理反射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有（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无（</a:t>
                      </a:r>
                      <a:r>
                        <a:rPr lang="en-US" altLang="zh-CN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92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肌萎缩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早期无，晚期为废用性萎缩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v"/>
                        <a:defRPr sz="2400" b="1" u="none" kern="1200" baseline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§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Font typeface="Wingdings" panose="05000000000000000000" pitchFamily="2" charset="2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 fontAlgn="ctr"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早期即有萎缩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90550" y="1154113"/>
            <a:ext cx="2951163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（二）锥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体外系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27113" y="1827213"/>
            <a:ext cx="6340197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锥体系以外影响和控制躯体运动的传导路径。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79650" y="2420938"/>
            <a:ext cx="5905500" cy="1200329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皮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纹状体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系          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皮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脑桥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小脑系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157288" y="2755900"/>
            <a:ext cx="888385" cy="461665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组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365375" y="4232275"/>
            <a:ext cx="4572000" cy="210455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调节肌张力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协调肌肉运动  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维持体态姿势 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习惯性动作</a:t>
            </a:r>
          </a:p>
        </p:txBody>
      </p:sp>
      <p:sp>
        <p:nvSpPr>
          <p:cNvPr id="10" name="矩形 9"/>
          <p:cNvSpPr/>
          <p:nvPr/>
        </p:nvSpPr>
        <p:spPr>
          <a:xfrm>
            <a:off x="1187018" y="50350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功能：</a:t>
            </a:r>
          </a:p>
        </p:txBody>
      </p:sp>
      <p:sp>
        <p:nvSpPr>
          <p:cNvPr id="11" name="AutoShape 3"/>
          <p:cNvSpPr>
            <a:spLocks/>
          </p:cNvSpPr>
          <p:nvPr/>
        </p:nvSpPr>
        <p:spPr bwMode="auto">
          <a:xfrm>
            <a:off x="2119313" y="2522538"/>
            <a:ext cx="144462" cy="1077912"/>
          </a:xfrm>
          <a:prstGeom prst="leftBrace">
            <a:avLst>
              <a:gd name="adj1" fmla="val 61903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400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AutoShape 3"/>
          <p:cNvSpPr>
            <a:spLocks/>
          </p:cNvSpPr>
          <p:nvPr/>
        </p:nvSpPr>
        <p:spPr bwMode="auto">
          <a:xfrm>
            <a:off x="2213769" y="4414044"/>
            <a:ext cx="110331" cy="1656556"/>
          </a:xfrm>
          <a:prstGeom prst="leftBrace">
            <a:avLst>
              <a:gd name="adj1" fmla="val 61903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zh-CN" sz="2400" b="1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81217" y="3448844"/>
            <a:ext cx="387798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16" name="Text Box 1026"/>
          <p:cNvSpPr txBox="1">
            <a:spLocks noChangeArrowheads="1"/>
          </p:cNvSpPr>
          <p:nvPr/>
        </p:nvSpPr>
        <p:spPr bwMode="auto">
          <a:xfrm>
            <a:off x="2690813" y="1998663"/>
            <a:ext cx="2236787" cy="25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颈神经8对</a:t>
            </a:r>
          </a:p>
          <a:p>
            <a:pPr algn="just"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胸神经12对</a:t>
            </a:r>
          </a:p>
          <a:p>
            <a:pPr algn="just"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腰神经5对</a:t>
            </a:r>
          </a:p>
          <a:p>
            <a:pPr algn="just"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骶神经5对</a:t>
            </a:r>
          </a:p>
          <a:p>
            <a:pPr algn="just"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尾神经1</a:t>
            </a:r>
            <a:r>
              <a:rPr lang="zh-CN" altLang="en-US" sz="2300" b="1" dirty="0" smtClean="0">
                <a:solidFill>
                  <a:srgbClr val="000000"/>
                </a:solidFill>
                <a:latin typeface="+mn-ea"/>
              </a:rPr>
              <a:t>对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154113" y="388938"/>
            <a:ext cx="42481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一、脊神经</a:t>
            </a:r>
          </a:p>
        </p:txBody>
      </p:sp>
      <p:sp>
        <p:nvSpPr>
          <p:cNvPr id="18" name="文本框 165892"/>
          <p:cNvSpPr txBox="1">
            <a:spLocks noChangeArrowheads="1"/>
          </p:cNvSpPr>
          <p:nvPr/>
        </p:nvSpPr>
        <p:spPr bwMode="auto">
          <a:xfrm>
            <a:off x="1557338" y="3054350"/>
            <a:ext cx="18716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</a:t>
            </a:r>
          </a:p>
        </p:txBody>
      </p:sp>
      <p:sp>
        <p:nvSpPr>
          <p:cNvPr id="19" name="左大括号 165893"/>
          <p:cNvSpPr>
            <a:spLocks/>
          </p:cNvSpPr>
          <p:nvPr/>
        </p:nvSpPr>
        <p:spPr bwMode="auto">
          <a:xfrm>
            <a:off x="2617788" y="2216150"/>
            <a:ext cx="73025" cy="2232025"/>
          </a:xfrm>
          <a:prstGeom prst="leftBrace">
            <a:avLst>
              <a:gd name="adj1" fmla="val 25400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7100" y="5073236"/>
            <a:ext cx="69977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马尾：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腰骶部的神经根较长，近乎垂直下行，而形成马尾。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1" name="Picture 1027" descr="F:\anatomy picture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0713" y="0"/>
            <a:ext cx="3951287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文本框 166914"/>
          <p:cNvSpPr txBox="1">
            <a:spLocks noChangeArrowheads="1"/>
          </p:cNvSpPr>
          <p:nvPr/>
        </p:nvSpPr>
        <p:spPr bwMode="auto">
          <a:xfrm>
            <a:off x="336550" y="1108075"/>
            <a:ext cx="8135938" cy="44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</a:rPr>
              <a:t>每条脊神经都含有躯体运动和躯体感觉的纤维</a:t>
            </a:r>
          </a:p>
        </p:txBody>
      </p:sp>
      <p:sp>
        <p:nvSpPr>
          <p:cNvPr id="5" name="矩形 166915"/>
          <p:cNvSpPr>
            <a:spLocks noChangeArrowheads="1"/>
          </p:cNvSpPr>
          <p:nvPr/>
        </p:nvSpPr>
        <p:spPr bwMode="auto">
          <a:xfrm>
            <a:off x="1403350" y="1595438"/>
            <a:ext cx="6913563" cy="251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躯体运动：来自脊髓前角运动神经元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躯体感觉：来自脊神经节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内脏感觉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内脏运动</a:t>
            </a:r>
          </a:p>
        </p:txBody>
      </p:sp>
      <p:sp>
        <p:nvSpPr>
          <p:cNvPr id="6" name="左大括号 166916"/>
          <p:cNvSpPr>
            <a:spLocks/>
          </p:cNvSpPr>
          <p:nvPr/>
        </p:nvSpPr>
        <p:spPr bwMode="auto">
          <a:xfrm>
            <a:off x="1327150" y="1971675"/>
            <a:ext cx="76200" cy="1765300"/>
          </a:xfrm>
          <a:prstGeom prst="leftBrace">
            <a:avLst>
              <a:gd name="adj1" fmla="val 17611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059238" y="5075238"/>
            <a:ext cx="1752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脊神经节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1827213" y="4570413"/>
            <a:ext cx="152400" cy="838200"/>
          </a:xfrm>
          <a:prstGeom prst="leftBrace">
            <a:avLst>
              <a:gd name="adj1" fmla="val 45706"/>
              <a:gd name="adj2" fmla="val 50000"/>
            </a:avLst>
          </a:prstGeom>
          <a:noFill/>
          <a:ln w="31750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71675" y="4425950"/>
            <a:ext cx="23391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前根（运动性）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976438" y="5040313"/>
            <a:ext cx="23391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后根（感觉性）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58788" y="4714875"/>
            <a:ext cx="14157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脊神经干</a:t>
            </a:r>
          </a:p>
        </p:txBody>
      </p:sp>
      <p:pic>
        <p:nvPicPr>
          <p:cNvPr id="12" name="Picture 14" descr="F:\anatomy picture\1.jpg"/>
          <p:cNvPicPr>
            <a:picLocks noChangeAspect="1" noChangeArrowheads="1"/>
          </p:cNvPicPr>
          <p:nvPr/>
        </p:nvPicPr>
        <p:blipFill>
          <a:blip r:embed="rId2" cstate="print"/>
          <a:srcRect t="4263" b="7509"/>
          <a:stretch>
            <a:fillRect/>
          </a:stretch>
        </p:blipFill>
        <p:spPr bwMode="auto">
          <a:xfrm>
            <a:off x="5480406" y="2296990"/>
            <a:ext cx="6711594" cy="371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6" descr="F:\anatomy picture\1.jpg"/>
          <p:cNvPicPr>
            <a:picLocks noChangeAspect="1" noChangeArrowheads="1"/>
          </p:cNvPicPr>
          <p:nvPr/>
        </p:nvPicPr>
        <p:blipFill>
          <a:blip r:embed="rId2" cstate="print"/>
          <a:srcRect t="4263" b="7509"/>
          <a:stretch>
            <a:fillRect/>
          </a:stretch>
        </p:blipFill>
        <p:spPr bwMode="auto">
          <a:xfrm>
            <a:off x="5715000" y="2852738"/>
            <a:ext cx="6477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6913" y="1687513"/>
            <a:ext cx="8135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后支：细小，节段性分布于项、背、腰骶部深层肌肉和皮肤</a:t>
            </a:r>
            <a:endParaRPr lang="zh-CN" altLang="en-US" sz="2400" b="1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36550" y="1184275"/>
            <a:ext cx="27241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脊神经干的分支：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96913" y="2741613"/>
            <a:ext cx="5233987" cy="224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itchFamily="2" charset="-122"/>
              </a:rPr>
              <a:t>前支：粗大，分布于躯干前外侧及四肢的皮肤和肌肉，在人类仅</a:t>
            </a:r>
            <a:r>
              <a:rPr lang="zh-CN" altLang="en-US" sz="2400" b="1" dirty="0" smtClean="0">
                <a:latin typeface="宋体" pitchFamily="2" charset="-122"/>
              </a:rPr>
              <a:t>胸神</a:t>
            </a:r>
            <a:r>
              <a:rPr lang="zh-CN" altLang="en-US" sz="2400" b="1" dirty="0">
                <a:latin typeface="宋体" pitchFamily="2" charset="-122"/>
              </a:rPr>
              <a:t>经前支保持着明显的节段性，其余的脊神经前支先交织</a:t>
            </a:r>
            <a:r>
              <a:rPr lang="zh-CN" altLang="en-US" sz="2400" b="1" dirty="0" smtClean="0">
                <a:latin typeface="宋体" pitchFamily="2" charset="-122"/>
              </a:rPr>
              <a:t>成丛</a:t>
            </a:r>
            <a:r>
              <a:rPr lang="zh-CN" altLang="en-US" sz="2400" b="1" dirty="0">
                <a:latin typeface="宋体" pitchFamily="2" charset="-122"/>
              </a:rPr>
              <a:t>，再分支分布。</a:t>
            </a:r>
            <a:r>
              <a:rPr lang="zh-CN" altLang="en-US" sz="2400" b="1" dirty="0"/>
              <a:t> </a:t>
            </a:r>
          </a:p>
        </p:txBody>
      </p:sp>
      <p:sp>
        <p:nvSpPr>
          <p:cNvPr id="10" name="直接连接符 14345"/>
          <p:cNvSpPr>
            <a:spLocks noChangeShapeType="1"/>
          </p:cNvSpPr>
          <p:nvPr/>
        </p:nvSpPr>
        <p:spPr bwMode="auto">
          <a:xfrm flipH="1">
            <a:off x="7667625" y="3860800"/>
            <a:ext cx="504825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4346"/>
          <p:cNvSpPr>
            <a:spLocks noChangeShapeType="1"/>
          </p:cNvSpPr>
          <p:nvPr/>
        </p:nvSpPr>
        <p:spPr bwMode="auto">
          <a:xfrm flipH="1" flipV="1">
            <a:off x="7451725" y="5373688"/>
            <a:ext cx="288925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左大括号 14347"/>
          <p:cNvSpPr>
            <a:spLocks/>
          </p:cNvSpPr>
          <p:nvPr/>
        </p:nvSpPr>
        <p:spPr bwMode="auto">
          <a:xfrm>
            <a:off x="623889" y="1760538"/>
            <a:ext cx="49212" cy="1236662"/>
          </a:xfrm>
          <a:prstGeom prst="leftBrace">
            <a:avLst>
              <a:gd name="adj1" fmla="val 818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880533" y="1100667"/>
            <a:ext cx="363175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三、神经系统的常用术语</a:t>
            </a: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1627718" y="6102351"/>
            <a:ext cx="6656624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灰质</a:t>
            </a:r>
            <a:r>
              <a:rPr kumimoji="1"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+</a:t>
            </a:r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白质→在中枢神经内混合→网状结构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  <p:pic>
        <p:nvPicPr>
          <p:cNvPr id="9" name="Picture 36" descr="神经元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3713" y="2352675"/>
            <a:ext cx="4322762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874713" y="3878263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1017588" y="5389563"/>
            <a:ext cx="739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flipH="1">
            <a:off x="4618038" y="2149475"/>
            <a:ext cx="0" cy="3879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1033463" y="4554538"/>
            <a:ext cx="12080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中枢</a:t>
            </a: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017588" y="5389563"/>
            <a:ext cx="14446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周围</a:t>
            </a: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2633663" y="4325938"/>
            <a:ext cx="11366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灰质、</a:t>
            </a: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3683000" y="4310063"/>
            <a:ext cx="11509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皮质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4691063" y="4310063"/>
            <a:ext cx="11366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白质、</a:t>
            </a: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5665788" y="4325938"/>
            <a:ext cx="14017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髓质</a:t>
            </a: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2617788" y="4813300"/>
            <a:ext cx="11366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神经核</a:t>
            </a: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2598738" y="5375275"/>
            <a:ext cx="15875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神经节</a:t>
            </a: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4691063" y="4813300"/>
            <a:ext cx="230346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纤维束</a:t>
            </a: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4762500" y="5389563"/>
            <a:ext cx="122396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神经</a:t>
            </a:r>
          </a:p>
        </p:txBody>
      </p:sp>
      <p:sp>
        <p:nvSpPr>
          <p:cNvPr id="23" name="Text Box 40"/>
          <p:cNvSpPr txBox="1">
            <a:spLocks noChangeArrowheads="1"/>
          </p:cNvSpPr>
          <p:nvPr/>
        </p:nvSpPr>
        <p:spPr bwMode="auto">
          <a:xfrm>
            <a:off x="3825875" y="3805238"/>
            <a:ext cx="20161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网状结构</a:t>
            </a:r>
          </a:p>
        </p:txBody>
      </p:sp>
      <p:sp>
        <p:nvSpPr>
          <p:cNvPr id="24" name="Text Box 41"/>
          <p:cNvSpPr txBox="1">
            <a:spLocks noChangeArrowheads="1"/>
          </p:cNvSpPr>
          <p:nvPr/>
        </p:nvSpPr>
        <p:spPr bwMode="auto">
          <a:xfrm>
            <a:off x="3106738" y="1789113"/>
            <a:ext cx="13001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胞体</a:t>
            </a: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5049838" y="1789113"/>
            <a:ext cx="10080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树突</a:t>
            </a: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6634163" y="1789113"/>
            <a:ext cx="936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轴突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1988" name="矩形 6"/>
          <p:cNvSpPr>
            <a:spLocks noChangeArrowheads="1"/>
          </p:cNvSpPr>
          <p:nvPr/>
        </p:nvSpPr>
        <p:spPr bwMode="auto">
          <a:xfrm>
            <a:off x="814917" y="933451"/>
            <a:ext cx="1286565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宋体" pitchFamily="2" charset="-122"/>
              </a:rPr>
              <a:t>㈠颈</a:t>
            </a: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丛</a:t>
            </a:r>
          </a:p>
        </p:txBody>
      </p:sp>
      <p:sp>
        <p:nvSpPr>
          <p:cNvPr id="41989" name="矩形 7"/>
          <p:cNvSpPr>
            <a:spLocks noChangeArrowheads="1"/>
          </p:cNvSpPr>
          <p:nvPr/>
        </p:nvSpPr>
        <p:spPr bwMode="auto">
          <a:xfrm>
            <a:off x="1488017" y="1509185"/>
            <a:ext cx="6096000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组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成和位置：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</a:t>
            </a:r>
            <a:r>
              <a:rPr lang="en-US" altLang="zh-CN" sz="2400" b="1" baseline="-25000" dirty="0">
                <a:solidFill>
                  <a:srgbClr val="000000"/>
                </a:solidFill>
                <a:latin typeface="+mn-ea"/>
              </a:rPr>
              <a:t>1-4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前支组成，位于胸锁乳突肌上部的深面。</a:t>
            </a:r>
          </a:p>
        </p:txBody>
      </p:sp>
      <p:sp>
        <p:nvSpPr>
          <p:cNvPr id="41990" name="矩形 8"/>
          <p:cNvSpPr>
            <a:spLocks noChangeArrowheads="1"/>
          </p:cNvSpPr>
          <p:nvPr/>
        </p:nvSpPr>
        <p:spPr bwMode="auto">
          <a:xfrm>
            <a:off x="1488018" y="3045884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颈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丛分支：</a:t>
            </a:r>
          </a:p>
        </p:txBody>
      </p:sp>
      <p:sp>
        <p:nvSpPr>
          <p:cNvPr id="41991" name="矩形 9"/>
          <p:cNvSpPr>
            <a:spLocks noChangeArrowheads="1"/>
          </p:cNvSpPr>
          <p:nvPr/>
        </p:nvSpPr>
        <p:spPr bwMode="auto">
          <a:xfrm>
            <a:off x="1532467" y="4337051"/>
            <a:ext cx="113908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浅支</a:t>
            </a:r>
          </a:p>
        </p:txBody>
      </p:sp>
      <p:sp>
        <p:nvSpPr>
          <p:cNvPr id="41992" name="矩形 10"/>
          <p:cNvSpPr>
            <a:spLocks noChangeArrowheads="1"/>
          </p:cNvSpPr>
          <p:nvPr/>
        </p:nvSpPr>
        <p:spPr bwMode="auto">
          <a:xfrm>
            <a:off x="2832100" y="3524251"/>
            <a:ext cx="6096000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枕小神经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耳大神经</a:t>
            </a:r>
          </a:p>
        </p:txBody>
      </p:sp>
      <p:sp>
        <p:nvSpPr>
          <p:cNvPr id="41993" name="矩形 11"/>
          <p:cNvSpPr>
            <a:spLocks noChangeArrowheads="1"/>
          </p:cNvSpPr>
          <p:nvPr/>
        </p:nvSpPr>
        <p:spPr bwMode="auto">
          <a:xfrm>
            <a:off x="2832101" y="46778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颈横神经</a:t>
            </a:r>
          </a:p>
        </p:txBody>
      </p:sp>
      <p:sp>
        <p:nvSpPr>
          <p:cNvPr id="41994" name="矩形 12"/>
          <p:cNvSpPr>
            <a:spLocks noChangeArrowheads="1"/>
          </p:cNvSpPr>
          <p:nvPr/>
        </p:nvSpPr>
        <p:spPr bwMode="auto">
          <a:xfrm>
            <a:off x="2832100" y="5253567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锁骨上神经</a:t>
            </a:r>
          </a:p>
        </p:txBody>
      </p:sp>
      <p:sp>
        <p:nvSpPr>
          <p:cNvPr id="41995" name="矩形 13"/>
          <p:cNvSpPr>
            <a:spLocks noChangeArrowheads="1"/>
          </p:cNvSpPr>
          <p:nvPr/>
        </p:nvSpPr>
        <p:spPr bwMode="auto">
          <a:xfrm>
            <a:off x="1623485" y="5956300"/>
            <a:ext cx="113908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深支</a:t>
            </a:r>
          </a:p>
        </p:txBody>
      </p:sp>
      <p:sp>
        <p:nvSpPr>
          <p:cNvPr id="41996" name="矩形 14"/>
          <p:cNvSpPr>
            <a:spLocks noChangeArrowheads="1"/>
          </p:cNvSpPr>
          <p:nvPr/>
        </p:nvSpPr>
        <p:spPr bwMode="auto">
          <a:xfrm>
            <a:off x="2870200" y="5956300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膈神经</a:t>
            </a: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14" name="Picture 7" descr="F:\anatomy picture\2.jpg"/>
          <p:cNvPicPr>
            <a:picLocks noChangeAspect="1" noChangeArrowheads="1"/>
          </p:cNvPicPr>
          <p:nvPr/>
        </p:nvPicPr>
        <p:blipFill>
          <a:blip r:embed="rId2" cstate="print"/>
          <a:srcRect b="6293"/>
          <a:stretch>
            <a:fillRect/>
          </a:stretch>
        </p:blipFill>
        <p:spPr bwMode="auto">
          <a:xfrm>
            <a:off x="8679154" y="1231900"/>
            <a:ext cx="3275776" cy="438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左大括号 14347"/>
          <p:cNvSpPr>
            <a:spLocks/>
          </p:cNvSpPr>
          <p:nvPr/>
        </p:nvSpPr>
        <p:spPr bwMode="auto">
          <a:xfrm>
            <a:off x="2782888" y="3690938"/>
            <a:ext cx="125411" cy="1833562"/>
          </a:xfrm>
          <a:prstGeom prst="leftBrace">
            <a:avLst>
              <a:gd name="adj1" fmla="val 818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3012" name="矩形 3"/>
          <p:cNvSpPr>
            <a:spLocks noChangeArrowheads="1"/>
          </p:cNvSpPr>
          <p:nvPr/>
        </p:nvSpPr>
        <p:spPr bwMode="auto">
          <a:xfrm>
            <a:off x="814917" y="933451"/>
            <a:ext cx="117114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㈡臂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丛</a:t>
            </a:r>
          </a:p>
        </p:txBody>
      </p:sp>
      <p:sp>
        <p:nvSpPr>
          <p:cNvPr id="43013" name="矩形 4"/>
          <p:cNvSpPr>
            <a:spLocks noChangeArrowheads="1"/>
          </p:cNvSpPr>
          <p:nvPr/>
        </p:nvSpPr>
        <p:spPr bwMode="auto">
          <a:xfrm>
            <a:off x="1488018" y="1411817"/>
            <a:ext cx="117114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㈡分支</a:t>
            </a:r>
          </a:p>
        </p:txBody>
      </p:sp>
      <p:sp>
        <p:nvSpPr>
          <p:cNvPr id="43014" name="矩形 5"/>
          <p:cNvSpPr>
            <a:spLocks noChangeArrowheads="1"/>
          </p:cNvSpPr>
          <p:nvPr/>
        </p:nvSpPr>
        <p:spPr bwMode="auto">
          <a:xfrm>
            <a:off x="1775885" y="1892300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锁骨上分支：</a:t>
            </a:r>
          </a:p>
        </p:txBody>
      </p:sp>
      <p:sp>
        <p:nvSpPr>
          <p:cNvPr id="43015" name="矩形 6"/>
          <p:cNvSpPr>
            <a:spLocks noChangeArrowheads="1"/>
          </p:cNvSpPr>
          <p:nvPr/>
        </p:nvSpPr>
        <p:spPr bwMode="auto">
          <a:xfrm>
            <a:off x="3888318" y="1892300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胸长神经</a:t>
            </a:r>
          </a:p>
        </p:txBody>
      </p:sp>
      <p:sp>
        <p:nvSpPr>
          <p:cNvPr id="43016" name="矩形 7"/>
          <p:cNvSpPr>
            <a:spLocks noChangeArrowheads="1"/>
          </p:cNvSpPr>
          <p:nvPr/>
        </p:nvSpPr>
        <p:spPr bwMode="auto">
          <a:xfrm>
            <a:off x="1775885" y="2372784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锁骨下分支：</a:t>
            </a:r>
          </a:p>
        </p:txBody>
      </p:sp>
      <p:sp>
        <p:nvSpPr>
          <p:cNvPr id="43017" name="矩形 8"/>
          <p:cNvSpPr>
            <a:spLocks noChangeArrowheads="1"/>
          </p:cNvSpPr>
          <p:nvPr/>
        </p:nvSpPr>
        <p:spPr bwMode="auto">
          <a:xfrm>
            <a:off x="2256367" y="2853267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1．肌皮神经</a:t>
            </a:r>
          </a:p>
        </p:txBody>
      </p:sp>
      <p:sp>
        <p:nvSpPr>
          <p:cNvPr id="43018" name="矩形 9"/>
          <p:cNvSpPr>
            <a:spLocks noChangeArrowheads="1"/>
          </p:cNvSpPr>
          <p:nvPr/>
        </p:nvSpPr>
        <p:spPr bwMode="auto">
          <a:xfrm>
            <a:off x="2256367" y="3333751"/>
            <a:ext cx="197425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2．正中神经</a:t>
            </a:r>
          </a:p>
        </p:txBody>
      </p:sp>
      <p:sp>
        <p:nvSpPr>
          <p:cNvPr id="43019" name="矩形 10"/>
          <p:cNvSpPr>
            <a:spLocks noChangeArrowheads="1"/>
          </p:cNvSpPr>
          <p:nvPr/>
        </p:nvSpPr>
        <p:spPr bwMode="auto">
          <a:xfrm>
            <a:off x="2256367" y="3812117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3．尺神经</a:t>
            </a:r>
          </a:p>
        </p:txBody>
      </p:sp>
      <p:pic>
        <p:nvPicPr>
          <p:cNvPr id="12" name="Picture 5" descr="F:\anatomy picture\5.jpg"/>
          <p:cNvPicPr>
            <a:picLocks noChangeAspect="1" noChangeArrowheads="1"/>
          </p:cNvPicPr>
          <p:nvPr/>
        </p:nvPicPr>
        <p:blipFill>
          <a:blip r:embed="rId2" cstate="print"/>
          <a:srcRect l="3096" r="51289" b="7394"/>
          <a:stretch>
            <a:fillRect/>
          </a:stretch>
        </p:blipFill>
        <p:spPr bwMode="auto">
          <a:xfrm>
            <a:off x="8066618" y="297422"/>
            <a:ext cx="3198282" cy="656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1" name="矩形 12"/>
          <p:cNvSpPr>
            <a:spLocks noChangeArrowheads="1"/>
          </p:cNvSpPr>
          <p:nvPr/>
        </p:nvSpPr>
        <p:spPr bwMode="auto">
          <a:xfrm>
            <a:off x="2256367" y="4292600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．桡神经</a:t>
            </a:r>
          </a:p>
        </p:txBody>
      </p:sp>
      <p:sp>
        <p:nvSpPr>
          <p:cNvPr id="43022" name="矩形 13"/>
          <p:cNvSpPr>
            <a:spLocks noChangeArrowheads="1"/>
          </p:cNvSpPr>
          <p:nvPr/>
        </p:nvSpPr>
        <p:spPr bwMode="auto">
          <a:xfrm>
            <a:off x="2256367" y="4773084"/>
            <a:ext cx="166647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．腋神经</a:t>
            </a: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4036" name="矩形 3"/>
          <p:cNvSpPr>
            <a:spLocks noChangeArrowheads="1"/>
          </p:cNvSpPr>
          <p:nvPr/>
        </p:nvSpPr>
        <p:spPr bwMode="auto">
          <a:xfrm>
            <a:off x="814917" y="1289051"/>
            <a:ext cx="209447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㈢胸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神经前支</a:t>
            </a:r>
          </a:p>
        </p:txBody>
      </p:sp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1488017" y="2182284"/>
            <a:ext cx="3896783" cy="135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肋间神经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肋下神经</a:t>
            </a:r>
          </a:p>
        </p:txBody>
      </p:sp>
      <p:pic>
        <p:nvPicPr>
          <p:cNvPr id="44038" name="Picture 6" descr="F:\anatomy picture\9.jpg"/>
          <p:cNvPicPr>
            <a:picLocks noChangeAspect="1" noChangeArrowheads="1"/>
          </p:cNvPicPr>
          <p:nvPr/>
        </p:nvPicPr>
        <p:blipFill>
          <a:blip r:embed="rId2" cstate="print"/>
          <a:srcRect l="4201" t="4283" r="9671" b="9282"/>
          <a:stretch>
            <a:fillRect/>
          </a:stretch>
        </p:blipFill>
        <p:spPr bwMode="auto">
          <a:xfrm>
            <a:off x="6191252" y="1028700"/>
            <a:ext cx="4682382" cy="461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5060" name="矩形 3"/>
          <p:cNvSpPr>
            <a:spLocks noChangeArrowheads="1"/>
          </p:cNvSpPr>
          <p:nvPr/>
        </p:nvSpPr>
        <p:spPr bwMode="auto">
          <a:xfrm>
            <a:off x="814917" y="1136651"/>
            <a:ext cx="117114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㈣腰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丛</a:t>
            </a:r>
          </a:p>
        </p:txBody>
      </p:sp>
      <p:sp>
        <p:nvSpPr>
          <p:cNvPr id="45061" name="矩形 4"/>
          <p:cNvSpPr>
            <a:spLocks noChangeArrowheads="1"/>
          </p:cNvSpPr>
          <p:nvPr/>
        </p:nvSpPr>
        <p:spPr bwMode="auto">
          <a:xfrm>
            <a:off x="1488017" y="1712384"/>
            <a:ext cx="3655483" cy="270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组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成和位置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T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前支的一部分，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L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+mn-ea"/>
              </a:rPr>
              <a:t>1-3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前支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L</a:t>
            </a:r>
            <a:r>
              <a:rPr lang="en-US" altLang="zh-CN" sz="2400" b="1" baseline="-25000" dirty="0" smtClean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前支一部分组成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位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于腰大肌深面 </a:t>
            </a:r>
          </a:p>
        </p:txBody>
      </p:sp>
      <p:pic>
        <p:nvPicPr>
          <p:cNvPr id="45062" name="Picture 4" descr="F:\anatomy picture\10.jpg"/>
          <p:cNvPicPr>
            <a:picLocks noChangeAspect="1" noChangeArrowheads="1"/>
          </p:cNvPicPr>
          <p:nvPr/>
        </p:nvPicPr>
        <p:blipFill>
          <a:blip r:embed="rId2" cstate="print"/>
          <a:srcRect l="19194" t="1915" r="23224" b="56493"/>
          <a:stretch>
            <a:fillRect/>
          </a:stretch>
        </p:blipFill>
        <p:spPr bwMode="auto">
          <a:xfrm>
            <a:off x="7078256" y="781052"/>
            <a:ext cx="4523195" cy="5035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26585" y="5681880"/>
            <a:ext cx="113908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分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支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173013" y="4636246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股外侧皮神经</a:t>
            </a: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2146300" y="5214096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股神经</a:t>
            </a: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2146301" y="5789829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闭孔神经</a:t>
            </a: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2146300" y="6365562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生殖股神经</a:t>
            </a:r>
          </a:p>
        </p:txBody>
      </p:sp>
      <p:sp>
        <p:nvSpPr>
          <p:cNvPr id="13" name="左大括号 14347"/>
          <p:cNvSpPr>
            <a:spLocks/>
          </p:cNvSpPr>
          <p:nvPr/>
        </p:nvSpPr>
        <p:spPr bwMode="auto">
          <a:xfrm>
            <a:off x="2097089" y="5316538"/>
            <a:ext cx="49212" cy="1236662"/>
          </a:xfrm>
          <a:prstGeom prst="leftBrace">
            <a:avLst>
              <a:gd name="adj1" fmla="val 818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9" name="矩形 8"/>
          <p:cNvSpPr>
            <a:spLocks noChangeArrowheads="1"/>
          </p:cNvSpPr>
          <p:nvPr/>
        </p:nvSpPr>
        <p:spPr bwMode="auto">
          <a:xfrm>
            <a:off x="874185" y="1341967"/>
            <a:ext cx="117114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㈤骶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丛</a:t>
            </a:r>
          </a:p>
        </p:txBody>
      </p:sp>
      <p:sp>
        <p:nvSpPr>
          <p:cNvPr id="46090" name="矩形 9"/>
          <p:cNvSpPr>
            <a:spLocks noChangeArrowheads="1"/>
          </p:cNvSpPr>
          <p:nvPr/>
        </p:nvSpPr>
        <p:spPr bwMode="auto">
          <a:xfrm>
            <a:off x="960967" y="1854201"/>
            <a:ext cx="6096000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组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成和位置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腰骶干、骶、尾神经前支编织而成。</a:t>
            </a:r>
          </a:p>
        </p:txBody>
      </p:sp>
      <p:pic>
        <p:nvPicPr>
          <p:cNvPr id="46091" name="Picture 4" descr="10"/>
          <p:cNvPicPr>
            <a:picLocks noChangeAspect="1" noChangeArrowheads="1"/>
          </p:cNvPicPr>
          <p:nvPr/>
        </p:nvPicPr>
        <p:blipFill>
          <a:blip r:embed="rId2" cstate="print"/>
          <a:srcRect l="19194" t="1915" r="23224" b="56493"/>
          <a:stretch>
            <a:fillRect/>
          </a:stretch>
        </p:blipFill>
        <p:spPr bwMode="auto">
          <a:xfrm>
            <a:off x="6805084" y="797985"/>
            <a:ext cx="3088216" cy="343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696385" y="4616451"/>
            <a:ext cx="11727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分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支</a:t>
            </a: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966440" y="36808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上神经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5" name="矩形 5"/>
          <p:cNvSpPr>
            <a:spLocks noChangeArrowheads="1"/>
          </p:cNvSpPr>
          <p:nvPr/>
        </p:nvSpPr>
        <p:spPr bwMode="auto">
          <a:xfrm>
            <a:off x="1974851" y="4161367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下神经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974851" y="46397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阴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部神经</a:t>
            </a: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1974852" y="5120217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股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后皮神经</a:t>
            </a:r>
          </a:p>
        </p:txBody>
      </p:sp>
      <p:sp>
        <p:nvSpPr>
          <p:cNvPr id="18" name="矩形 8"/>
          <p:cNvSpPr>
            <a:spLocks noChangeArrowheads="1"/>
          </p:cNvSpPr>
          <p:nvPr/>
        </p:nvSpPr>
        <p:spPr bwMode="auto">
          <a:xfrm>
            <a:off x="1974852" y="5600700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骨神经</a:t>
            </a:r>
          </a:p>
        </p:txBody>
      </p:sp>
      <p:sp>
        <p:nvSpPr>
          <p:cNvPr id="19" name="矩形 18"/>
          <p:cNvSpPr/>
          <p:nvPr/>
        </p:nvSpPr>
        <p:spPr>
          <a:xfrm>
            <a:off x="3757084" y="5461000"/>
            <a:ext cx="1477321" cy="86177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胫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神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经</a:t>
            </a: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腓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总神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经</a:t>
            </a:r>
            <a:endParaRPr lang="zh-CN" altLang="en-US" sz="2400" dirty="0">
              <a:latin typeface="Arial" charset="0"/>
            </a:endParaRPr>
          </a:p>
        </p:txBody>
      </p:sp>
      <p:sp>
        <p:nvSpPr>
          <p:cNvPr id="20" name="左大括号 14347"/>
          <p:cNvSpPr>
            <a:spLocks/>
          </p:cNvSpPr>
          <p:nvPr/>
        </p:nvSpPr>
        <p:spPr bwMode="auto">
          <a:xfrm>
            <a:off x="1893888" y="3881438"/>
            <a:ext cx="112711" cy="1960562"/>
          </a:xfrm>
          <a:prstGeom prst="leftBrace">
            <a:avLst>
              <a:gd name="adj1" fmla="val 818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21" name="左大括号 14347"/>
          <p:cNvSpPr>
            <a:spLocks/>
          </p:cNvSpPr>
          <p:nvPr/>
        </p:nvSpPr>
        <p:spPr bwMode="auto">
          <a:xfrm>
            <a:off x="3633788" y="5519738"/>
            <a:ext cx="74612" cy="741362"/>
          </a:xfrm>
          <a:prstGeom prst="leftBrace">
            <a:avLst>
              <a:gd name="adj1" fmla="val 8183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  <p:pic>
        <p:nvPicPr>
          <p:cNvPr id="22" name="Picture 4" descr="12"/>
          <p:cNvPicPr>
            <a:picLocks noChangeAspect="1" noChangeArrowheads="1"/>
          </p:cNvPicPr>
          <p:nvPr/>
        </p:nvPicPr>
        <p:blipFill>
          <a:blip r:embed="rId3" cstate="print"/>
          <a:srcRect b="4445"/>
          <a:stretch>
            <a:fillRect/>
          </a:stretch>
        </p:blipFill>
        <p:spPr bwMode="auto">
          <a:xfrm>
            <a:off x="9770533" y="844551"/>
            <a:ext cx="2421467" cy="545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8132" name="矩形 3"/>
          <p:cNvSpPr>
            <a:spLocks noChangeArrowheads="1"/>
          </p:cNvSpPr>
          <p:nvPr/>
        </p:nvSpPr>
        <p:spPr bwMode="auto">
          <a:xfrm>
            <a:off x="912285" y="10985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00"/>
                </a:solidFill>
                <a:latin typeface="微软雅黑" pitchFamily="34" charset="-122"/>
              </a:rPr>
              <a:t>二、脑</a:t>
            </a:r>
            <a:r>
              <a:rPr lang="zh-CN" altLang="en-US" sz="2700" b="1" dirty="0">
                <a:solidFill>
                  <a:srgbClr val="000000"/>
                </a:solidFill>
                <a:latin typeface="微软雅黑" pitchFamily="34" charset="-122"/>
              </a:rPr>
              <a:t>神经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10" name="Picture 5" descr="20"/>
          <p:cNvPicPr>
            <a:picLocks noChangeAspect="1" noChangeArrowheads="1"/>
          </p:cNvPicPr>
          <p:nvPr/>
        </p:nvPicPr>
        <p:blipFill>
          <a:blip r:embed="rId2" cstate="print"/>
          <a:srcRect t="1588" b="7617"/>
          <a:stretch>
            <a:fillRect/>
          </a:stretch>
        </p:blipFill>
        <p:spPr bwMode="auto">
          <a:xfrm>
            <a:off x="7392988" y="1057275"/>
            <a:ext cx="4497387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016000" y="2759075"/>
            <a:ext cx="62738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觉神经：嗅神经、视神经、前庭蜗神经；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动神经：动眼神经、滑车神经、展神经、副神经和舌下神经；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混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合神经：三叉神经、面神经、舌咽神经和迷走神经。</a:t>
            </a:r>
            <a:r>
              <a:rPr lang="zh-CN" altLang="en-US" sz="24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889000" y="1955800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脑神经分类：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44500" y="2238375"/>
            <a:ext cx="7315200" cy="408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性质：特殊内脏感觉纤维，传导嗅觉。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是鼻中隔上部和上鼻甲粘膜内嗅细胞的中枢突聚集成的15-20条嗅丝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（嗅神经），穿筛骨的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筛孔入颅腔，进入嗅球，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将嗅觉冲动传入大脑。 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12750" y="1330325"/>
            <a:ext cx="2879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</a:t>
            </a: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4100" y="2720975"/>
            <a:ext cx="4545013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31800" y="2493963"/>
            <a:ext cx="7639050" cy="187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性质：感觉纤维，传导视觉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        视网膜节细胞轴突→视神经→视神经管→视交叉→视束→外侧膝状体</a:t>
            </a:r>
            <a:r>
              <a:rPr lang="zh-CN" altLang="en-US" sz="2400" b="1" dirty="0">
                <a:solidFill>
                  <a:srgbClr val="000000"/>
                </a:solidFill>
              </a:rPr>
              <a:t>→辐射→距状沟周围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39800" y="1130300"/>
            <a:ext cx="13853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视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8763" y="942975"/>
            <a:ext cx="38290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4" descr="22"/>
          <p:cNvPicPr>
            <a:picLocks noChangeAspect="1" noChangeArrowheads="1"/>
          </p:cNvPicPr>
          <p:nvPr/>
        </p:nvPicPr>
        <p:blipFill>
          <a:blip r:embed="rId2" cstate="print"/>
          <a:srcRect l="1971" r="3380" b="10820"/>
          <a:stretch>
            <a:fillRect/>
          </a:stretch>
        </p:blipFill>
        <p:spPr bwMode="auto">
          <a:xfrm>
            <a:off x="7335838" y="582613"/>
            <a:ext cx="4537075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57250" y="1641475"/>
            <a:ext cx="1106805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性质：运动神经</a:t>
            </a: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躯体运动：</a:t>
            </a:r>
          </a:p>
          <a:p>
            <a:pPr algn="just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  支配除上斜肌和外直肌以外的全部眼肌。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内脏运动：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动眼神经副核→瞳孔括约肌、睫状肌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→瞳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孔对光反射和调节反射。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14400" y="1066800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动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眼神经</a:t>
            </a:r>
          </a:p>
        </p:txBody>
      </p:sp>
      <p:sp>
        <p:nvSpPr>
          <p:cNvPr id="8" name="左大括号 5"/>
          <p:cNvSpPr>
            <a:spLocks/>
          </p:cNvSpPr>
          <p:nvPr/>
        </p:nvSpPr>
        <p:spPr bwMode="auto">
          <a:xfrm>
            <a:off x="712788" y="2506663"/>
            <a:ext cx="120676" cy="1366837"/>
          </a:xfrm>
          <a:prstGeom prst="leftBrace">
            <a:avLst>
              <a:gd name="adj1" fmla="val 8232"/>
              <a:gd name="adj2" fmla="val 50000"/>
            </a:avLst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endParaRPr lang="zh-CN" altLang="en-US" sz="24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750" y="1989138"/>
            <a:ext cx="5683250" cy="2981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性质：运动性神经，含躯体运动纤维。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滑车神经核→躯体运动纤维→中脑下丘下方出脑→绕中脑外侧前行→海绵窦外侧壁→眶上裂→眶→越上睑提肌向前内→上斜肌</a:t>
            </a:r>
            <a:r>
              <a:rPr lang="zh-CN" altLang="en-US" sz="24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62000" y="1181100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滑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车神经</a:t>
            </a:r>
          </a:p>
        </p:txBody>
      </p:sp>
      <p:pic>
        <p:nvPicPr>
          <p:cNvPr id="6" name="Picture 4" descr="23"/>
          <p:cNvPicPr>
            <a:picLocks noChangeAspect="1" noChangeArrowheads="1"/>
          </p:cNvPicPr>
          <p:nvPr/>
        </p:nvPicPr>
        <p:blipFill>
          <a:blip r:embed="rId2" cstate="print"/>
          <a:srcRect t="3288" r="5203" b="8121"/>
          <a:stretch>
            <a:fillRect/>
          </a:stretch>
        </p:blipFill>
        <p:spPr bwMode="auto">
          <a:xfrm>
            <a:off x="7485063" y="790575"/>
            <a:ext cx="3957637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55817" y="3448844"/>
            <a:ext cx="387798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中枢神经系统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4" descr="24"/>
          <p:cNvPicPr>
            <a:picLocks noChangeAspect="1" noChangeArrowheads="1"/>
          </p:cNvPicPr>
          <p:nvPr/>
        </p:nvPicPr>
        <p:blipFill>
          <a:blip r:embed="rId2" cstate="print"/>
          <a:srcRect l="4729" t="8583" r="3842" b="5580"/>
          <a:stretch>
            <a:fillRect/>
          </a:stretch>
        </p:blipFill>
        <p:spPr bwMode="auto">
          <a:xfrm>
            <a:off x="7340600" y="1104900"/>
            <a:ext cx="4670425" cy="402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95288" y="2420938"/>
            <a:ext cx="54086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性质：混合性神经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含躯体感觉和内脏运动两种纤维成分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92150" y="1154113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5.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三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叉神经</a:t>
            </a:r>
          </a:p>
        </p:txBody>
      </p:sp>
      <p:sp>
        <p:nvSpPr>
          <p:cNvPr id="8" name="左大括号 78854"/>
          <p:cNvSpPr>
            <a:spLocks/>
          </p:cNvSpPr>
          <p:nvPr/>
        </p:nvSpPr>
        <p:spPr bwMode="auto">
          <a:xfrm>
            <a:off x="823913" y="3756024"/>
            <a:ext cx="65087" cy="2085975"/>
          </a:xfrm>
          <a:prstGeom prst="leftBrace">
            <a:avLst>
              <a:gd name="adj1" fmla="val 15060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78855"/>
          <p:cNvSpPr txBox="1">
            <a:spLocks noChangeArrowheads="1"/>
          </p:cNvSpPr>
          <p:nvPr/>
        </p:nvSpPr>
        <p:spPr bwMode="auto">
          <a:xfrm>
            <a:off x="458788" y="1781175"/>
            <a:ext cx="5472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人体内最粗大的脑神经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1001712" y="3541713"/>
            <a:ext cx="6389687" cy="11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眼神经：分布于眼裂以上额顶部和鼻背皮肤</a:t>
            </a:r>
            <a:r>
              <a:rPr lang="zh-CN" altLang="en-US" sz="2400" b="1" dirty="0" smtClean="0">
                <a:latin typeface="Times New Roman" pitchFamily="18" charset="0"/>
              </a:rPr>
              <a:t>以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</a:rPr>
              <a:t>               </a:t>
            </a:r>
            <a:r>
              <a:rPr lang="zh-CN" altLang="en-US" sz="2400" b="1" dirty="0" smtClean="0">
                <a:latin typeface="Times New Roman" pitchFamily="18" charset="0"/>
              </a:rPr>
              <a:t>及</a:t>
            </a:r>
            <a:r>
              <a:rPr lang="zh-CN" altLang="en-US" sz="2400" b="1" dirty="0">
                <a:latin typeface="Times New Roman" pitchFamily="18" charset="0"/>
              </a:rPr>
              <a:t>眼球、泪腺、结膜和部分鼻腔粘膜；</a:t>
            </a:r>
            <a:endParaRPr lang="zh-CN" altLang="en-US" sz="2400" b="1" dirty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004888" y="4554538"/>
            <a:ext cx="6488112" cy="112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上颌神经：分布于眼裂和口裂间的皮肤、上</a:t>
            </a:r>
            <a:r>
              <a:rPr lang="zh-CN" altLang="en-US" sz="2400" b="1" dirty="0" smtClean="0">
                <a:latin typeface="Times New Roman" pitchFamily="18" charset="0"/>
              </a:rPr>
              <a:t>颌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</a:rPr>
              <a:t>               </a:t>
            </a:r>
            <a:r>
              <a:rPr lang="zh-CN" altLang="en-US" sz="2400" b="1" dirty="0" smtClean="0">
                <a:latin typeface="Times New Roman" pitchFamily="18" charset="0"/>
              </a:rPr>
              <a:t>牙</a:t>
            </a:r>
            <a:r>
              <a:rPr lang="zh-CN" altLang="en-US" sz="2400" b="1" dirty="0">
                <a:latin typeface="Times New Roman" pitchFamily="18" charset="0"/>
              </a:rPr>
              <a:t>齿、鼻腔和口腔粘膜；</a:t>
            </a:r>
            <a:endParaRPr lang="zh-CN" altLang="en-US" sz="2400" b="1" dirty="0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71550" y="5584825"/>
            <a:ext cx="9607550" cy="112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下颌神经：分布于口裂以下面部和耳颞区皮肤、下颌各牙、舌前</a:t>
            </a:r>
            <a:r>
              <a:rPr lang="zh-CN" altLang="en-US" sz="2400" b="1" dirty="0"/>
              <a:t>2/3</a:t>
            </a:r>
            <a:r>
              <a:rPr lang="zh-CN" altLang="en-US" sz="2400" b="1" dirty="0" smtClean="0">
                <a:latin typeface="Times New Roman" pitchFamily="18" charset="0"/>
              </a:rPr>
              <a:t>及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</a:rPr>
              <a:t>               </a:t>
            </a:r>
            <a:r>
              <a:rPr lang="zh-CN" altLang="en-US" sz="2400" b="1" dirty="0" smtClean="0">
                <a:latin typeface="Times New Roman" pitchFamily="18" charset="0"/>
              </a:rPr>
              <a:t>口</a:t>
            </a:r>
            <a:r>
              <a:rPr lang="zh-CN" altLang="en-US" sz="2400" b="1" dirty="0">
                <a:latin typeface="Times New Roman" pitchFamily="18" charset="0"/>
              </a:rPr>
              <a:t>腔底粘膜，特殊内脏运动纤维支配咀嚼肌等。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22288" y="2163763"/>
            <a:ext cx="632301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性质：躯体运动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桥脑的展神经核→展神经→延脑、桥脑沟中部出脑→颞骨岩部尖端→海绵窦→眶上裂→眶→支配外直肌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损伤：外直肌瘫痪，产生内斜视。 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84188" y="1212850"/>
            <a:ext cx="13853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6.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展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</a:t>
            </a:r>
          </a:p>
        </p:txBody>
      </p:sp>
      <p:pic>
        <p:nvPicPr>
          <p:cNvPr id="6" name="Picture 4" descr="22"/>
          <p:cNvPicPr>
            <a:picLocks noChangeAspect="1" noChangeArrowheads="1"/>
          </p:cNvPicPr>
          <p:nvPr/>
        </p:nvPicPr>
        <p:blipFill>
          <a:blip r:embed="rId2" cstate="print"/>
          <a:srcRect l="1971" r="3380" b="10820"/>
          <a:stretch>
            <a:fillRect/>
          </a:stretch>
        </p:blipFill>
        <p:spPr bwMode="auto">
          <a:xfrm>
            <a:off x="6815792" y="1763713"/>
            <a:ext cx="5211108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90600" y="2438400"/>
            <a:ext cx="533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539750" y="1497013"/>
            <a:ext cx="8207375" cy="58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性质：混合性神经。含有三种纤维成分：</a:t>
            </a:r>
          </a:p>
        </p:txBody>
      </p:sp>
      <p:pic>
        <p:nvPicPr>
          <p:cNvPr id="6" name="Picture 8" descr="38"/>
          <p:cNvPicPr>
            <a:picLocks noChangeAspect="1" noChangeArrowheads="1"/>
          </p:cNvPicPr>
          <p:nvPr/>
        </p:nvPicPr>
        <p:blipFill>
          <a:blip r:embed="rId2" cstate="print"/>
          <a:srcRect l="7661" r="10260" b="6363"/>
          <a:stretch>
            <a:fillRect/>
          </a:stretch>
        </p:blipFill>
        <p:spPr bwMode="auto">
          <a:xfrm>
            <a:off x="6731000" y="1946275"/>
            <a:ext cx="4994275" cy="438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27088" y="993775"/>
            <a:ext cx="320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七、面神经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11188" y="2362200"/>
            <a:ext cx="2763898" cy="94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/>
              <a:t>躯体运动纤维：</a:t>
            </a:r>
          </a:p>
          <a:p>
            <a:pPr>
              <a:lnSpc>
                <a:spcPct val="120000"/>
              </a:lnSpc>
            </a:pPr>
            <a:r>
              <a:rPr lang="zh-CN" altLang="en-US" sz="2400" b="1"/>
              <a:t>     面神经核→面肌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39750" y="3297238"/>
            <a:ext cx="24066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itchFamily="2" charset="-122"/>
              </a:rPr>
              <a:t>内脏运动纤维：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68313" y="5170488"/>
            <a:ext cx="30416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itchFamily="2" charset="-122"/>
              </a:rPr>
              <a:t>特殊内脏感觉纤维：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00112" y="3802063"/>
            <a:ext cx="5094287" cy="940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宋体" pitchFamily="2" charset="-122"/>
              </a:rPr>
              <a:t>上泌涎核→泪腺、下颌下腺、舌下腺和鼻腭粘膜腺体。</a:t>
            </a:r>
            <a:endParaRPr lang="zh-CN" altLang="en-US" sz="2400" b="1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827088" y="5818188"/>
            <a:ext cx="34227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itchFamily="2" charset="-122"/>
              </a:rPr>
              <a:t>孤束核←舌前2/3味蕾。</a:t>
            </a:r>
            <a:endParaRPr lang="zh-CN" altLang="en-US" sz="2400" b="1"/>
          </a:p>
        </p:txBody>
      </p:sp>
      <p:sp>
        <p:nvSpPr>
          <p:cNvPr id="14" name="左大括号 95243"/>
          <p:cNvSpPr>
            <a:spLocks/>
          </p:cNvSpPr>
          <p:nvPr/>
        </p:nvSpPr>
        <p:spPr bwMode="auto">
          <a:xfrm>
            <a:off x="395288" y="2578100"/>
            <a:ext cx="73025" cy="2879725"/>
          </a:xfrm>
          <a:prstGeom prst="leftBrace">
            <a:avLst>
              <a:gd name="adj1" fmla="val 327528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4" descr="41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4716" t="60928" r="18439" b="4922"/>
          <a:stretch>
            <a:fillRect/>
          </a:stretch>
        </p:blipFill>
        <p:spPr bwMode="auto">
          <a:xfrm>
            <a:off x="1870075" y="3314700"/>
            <a:ext cx="712787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88988" y="1755775"/>
            <a:ext cx="8077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itchFamily="18" charset="0"/>
              </a:rPr>
              <a:t>性质：特殊躯体感觉，由蜗神经和前庭神经组成。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66788" y="1035050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8.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前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庭蜗神经（位听神经）</a:t>
            </a:r>
          </a:p>
        </p:txBody>
      </p:sp>
      <p:sp>
        <p:nvSpPr>
          <p:cNvPr id="7" name="Rectangle 6"/>
          <p:cNvSpPr/>
          <p:nvPr/>
        </p:nvSpPr>
        <p:spPr>
          <a:xfrm>
            <a:off x="1004888" y="2906713"/>
            <a:ext cx="72009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微软雅黑" panose="020B0503020204020204" pitchFamily="34" charset="-122"/>
              </a:rPr>
              <a:t>蜗神经：分布于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螺旋器，</a:t>
            </a:r>
            <a:r>
              <a:rPr lang="zh-CN" altLang="en-US" sz="2400" b="1" noProof="1">
                <a:solidFill>
                  <a:srgbClr val="000000"/>
                </a:solidFill>
                <a:latin typeface="微软雅黑" panose="020B0503020204020204" pitchFamily="34" charset="-122"/>
              </a:rPr>
              <a:t>传导听觉</a:t>
            </a:r>
          </a:p>
        </p:txBody>
      </p:sp>
      <p:sp>
        <p:nvSpPr>
          <p:cNvPr id="8" name="Rectangle 4"/>
          <p:cNvSpPr/>
          <p:nvPr/>
        </p:nvSpPr>
        <p:spPr>
          <a:xfrm>
            <a:off x="1004888" y="2403475"/>
            <a:ext cx="820896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微软雅黑" panose="020B0503020204020204" pitchFamily="34" charset="-122"/>
              </a:rPr>
              <a:t>前庭神经：分布于</a:t>
            </a:r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球囊斑、椭圆囊斑、壶腹嵴，</a:t>
            </a:r>
            <a:r>
              <a:rPr lang="zh-CN" altLang="en-US" sz="2400" b="1" noProof="1">
                <a:solidFill>
                  <a:srgbClr val="000000"/>
                </a:solidFill>
                <a:latin typeface="微软雅黑" panose="020B0503020204020204" pitchFamily="34" charset="-122"/>
              </a:rPr>
              <a:t>传导平衡觉</a:t>
            </a:r>
          </a:p>
        </p:txBody>
      </p:sp>
      <p:sp>
        <p:nvSpPr>
          <p:cNvPr id="10" name="左大括号 104458"/>
          <p:cNvSpPr>
            <a:spLocks/>
          </p:cNvSpPr>
          <p:nvPr/>
        </p:nvSpPr>
        <p:spPr bwMode="auto">
          <a:xfrm>
            <a:off x="933450" y="2547938"/>
            <a:ext cx="71438" cy="647700"/>
          </a:xfrm>
          <a:prstGeom prst="leftBrace">
            <a:avLst>
              <a:gd name="adj1" fmla="val 7530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44513" y="1730375"/>
            <a:ext cx="3311525" cy="581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性质：混合性神经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98488" y="1225550"/>
            <a:ext cx="16930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9.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舌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咽神经</a:t>
            </a:r>
          </a:p>
        </p:txBody>
      </p:sp>
      <p:sp>
        <p:nvSpPr>
          <p:cNvPr id="6" name="左大括号 1"/>
          <p:cNvSpPr>
            <a:spLocks/>
          </p:cNvSpPr>
          <p:nvPr/>
        </p:nvSpPr>
        <p:spPr bwMode="auto">
          <a:xfrm>
            <a:off x="684213" y="4724400"/>
            <a:ext cx="44450" cy="720725"/>
          </a:xfrm>
          <a:prstGeom prst="leftBrace">
            <a:avLst>
              <a:gd name="adj1" fmla="val 8107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" name="Picture 3" descr="42"/>
          <p:cNvPicPr>
            <a:picLocks noChangeAspect="1" noChangeArrowheads="1"/>
          </p:cNvPicPr>
          <p:nvPr/>
        </p:nvPicPr>
        <p:blipFill>
          <a:blip r:embed="rId2" cstate="print"/>
          <a:srcRect l="7701" t="53110" r="42078" b="3343"/>
          <a:stretch>
            <a:fillRect/>
          </a:stretch>
        </p:blipFill>
        <p:spPr bwMode="auto">
          <a:xfrm>
            <a:off x="7793038" y="663575"/>
            <a:ext cx="422116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08550"/>
          <p:cNvSpPr>
            <a:spLocks noChangeArrowheads="1"/>
          </p:cNvSpPr>
          <p:nvPr/>
        </p:nvSpPr>
        <p:spPr bwMode="auto">
          <a:xfrm>
            <a:off x="463550" y="2436813"/>
            <a:ext cx="70040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612900" indent="-1612900"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①躯体运动纤维：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1612900" indent="-1612900">
              <a:lnSpc>
                <a:spcPct val="18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疑核→咽部肌；</a:t>
            </a:r>
          </a:p>
          <a:p>
            <a:pPr marL="1612900" indent="-1612900"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②内脏运动：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1612900" indent="-1612900">
              <a:lnSpc>
                <a:spcPct val="18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下泌涎核→腮腺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，支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配其分泌；</a:t>
            </a:r>
          </a:p>
          <a:p>
            <a:pPr marL="1612900" indent="-1612900"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③内脏感觉纤维：</a:t>
            </a:r>
          </a:p>
        </p:txBody>
      </p:sp>
      <p:sp>
        <p:nvSpPr>
          <p:cNvPr id="14" name="矩形 108551"/>
          <p:cNvSpPr>
            <a:spLocks noChangeArrowheads="1"/>
          </p:cNvSpPr>
          <p:nvPr/>
        </p:nvSpPr>
        <p:spPr bwMode="auto">
          <a:xfrm>
            <a:off x="4232274" y="5216525"/>
            <a:ext cx="5515689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舌后1/3味蕾：味觉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颈动脉窦、颈动脉小球</a:t>
            </a:r>
          </a:p>
        </p:txBody>
      </p:sp>
      <p:sp>
        <p:nvSpPr>
          <p:cNvPr id="15" name="矩形 108552"/>
          <p:cNvSpPr>
            <a:spLocks noChangeArrowheads="1"/>
          </p:cNvSpPr>
          <p:nvPr/>
        </p:nvSpPr>
        <p:spPr bwMode="auto">
          <a:xfrm>
            <a:off x="3079750" y="5730875"/>
            <a:ext cx="1697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孤束核</a:t>
            </a:r>
          </a:p>
        </p:txBody>
      </p:sp>
      <p:sp>
        <p:nvSpPr>
          <p:cNvPr id="16" name="左大括号 108553"/>
          <p:cNvSpPr>
            <a:spLocks/>
          </p:cNvSpPr>
          <p:nvPr/>
        </p:nvSpPr>
        <p:spPr bwMode="auto">
          <a:xfrm>
            <a:off x="4087813" y="5505450"/>
            <a:ext cx="221308" cy="792163"/>
          </a:xfrm>
          <a:prstGeom prst="leftBrace">
            <a:avLst>
              <a:gd name="adj1" fmla="val 45544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图片 1" descr="11-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4650" y="95250"/>
            <a:ext cx="546735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827088" y="955675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10.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迷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走神经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01724" y="1641475"/>
            <a:ext cx="52101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行程最长、分布最广的脑神经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性质：混合性，含4种纤维成分：</a:t>
            </a:r>
          </a:p>
        </p:txBody>
      </p:sp>
      <p:sp>
        <p:nvSpPr>
          <p:cNvPr id="7" name="矩形 114696"/>
          <p:cNvSpPr>
            <a:spLocks noChangeArrowheads="1"/>
          </p:cNvSpPr>
          <p:nvPr/>
        </p:nvSpPr>
        <p:spPr bwMode="auto">
          <a:xfrm>
            <a:off x="950912" y="2745649"/>
            <a:ext cx="6338887" cy="389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①内脏运动纤维：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   颈、胸和腹部的脏器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②内脏感觉纤维：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 颈、胸、腹脏器的感觉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③躯体感觉纤维：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      颅后窝硬脑膜、耳廓及外耳道皮肤 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④躯体运动纤维：</a:t>
            </a:r>
          </a:p>
          <a:p>
            <a:pPr marL="444500" indent="-444500">
              <a:lnSpc>
                <a:spcPct val="120000"/>
              </a:lnSpc>
              <a:spcBef>
                <a:spcPct val="10000"/>
              </a:spcBef>
            </a:pPr>
            <a:r>
              <a:rPr lang="zh-CN" altLang="en-US" sz="2400" b="1" dirty="0"/>
              <a:t>      支配软腭、咽喉肌 </a:t>
            </a:r>
          </a:p>
        </p:txBody>
      </p:sp>
      <p:sp>
        <p:nvSpPr>
          <p:cNvPr id="8" name="左大括号 114697"/>
          <p:cNvSpPr>
            <a:spLocks/>
          </p:cNvSpPr>
          <p:nvPr/>
        </p:nvSpPr>
        <p:spPr bwMode="auto">
          <a:xfrm>
            <a:off x="877888" y="2984500"/>
            <a:ext cx="125412" cy="3194050"/>
          </a:xfrm>
          <a:prstGeom prst="leftBrace">
            <a:avLst>
              <a:gd name="adj1" fmla="val 4095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2" descr="46"/>
          <p:cNvPicPr>
            <a:picLocks noChangeAspect="1" noChangeArrowheads="1"/>
          </p:cNvPicPr>
          <p:nvPr/>
        </p:nvPicPr>
        <p:blipFill>
          <a:blip r:embed="rId2" cstate="print"/>
          <a:srcRect l="22127" t="43988" r="17726"/>
          <a:stretch>
            <a:fillRect/>
          </a:stretch>
        </p:blipFill>
        <p:spPr bwMode="auto">
          <a:xfrm>
            <a:off x="7542213" y="612775"/>
            <a:ext cx="464978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 flipH="1">
            <a:off x="458787" y="1565275"/>
            <a:ext cx="6818312" cy="16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性质：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运动性脑神经，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由颅根和脊髓根汇合→颈静脉孔出颅→分两支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74688" y="1090613"/>
            <a:ext cx="1574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11.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神经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95287" y="3500438"/>
            <a:ext cx="71104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53340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内支：颅根的延续→加入迷走神经→咽喉肌</a:t>
            </a:r>
          </a:p>
        </p:txBody>
      </p:sp>
      <p:sp>
        <p:nvSpPr>
          <p:cNvPr id="12" name="矩形 130058"/>
          <p:cNvSpPr>
            <a:spLocks noChangeArrowheads="1"/>
          </p:cNvSpPr>
          <p:nvPr/>
        </p:nvSpPr>
        <p:spPr bwMode="auto">
          <a:xfrm>
            <a:off x="323850" y="4941888"/>
            <a:ext cx="87820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外支：脊髓根的延续→穿胸锁乳突肌→胸锁乳突肌后缘中点附近潜出→斜方肌深面：支配胸锁乳突肌和斜方肌。</a:t>
            </a:r>
            <a:r>
              <a:rPr lang="zh-CN" altLang="en-US" sz="2400" b="1"/>
              <a:t> </a:t>
            </a:r>
          </a:p>
        </p:txBody>
      </p:sp>
      <p:sp>
        <p:nvSpPr>
          <p:cNvPr id="16" name="左大括号 130062"/>
          <p:cNvSpPr>
            <a:spLocks/>
          </p:cNvSpPr>
          <p:nvPr/>
        </p:nvSpPr>
        <p:spPr bwMode="auto">
          <a:xfrm>
            <a:off x="323849" y="3789363"/>
            <a:ext cx="73841" cy="1511300"/>
          </a:xfrm>
          <a:prstGeom prst="leftBrace">
            <a:avLst>
              <a:gd name="adj1" fmla="val 17570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400" b="1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pic>
        <p:nvPicPr>
          <p:cNvPr id="4" name="Picture 4" descr="12舌下神经"/>
          <p:cNvPicPr>
            <a:picLocks noChangeAspect="1" noChangeArrowheads="1"/>
          </p:cNvPicPr>
          <p:nvPr/>
        </p:nvPicPr>
        <p:blipFill>
          <a:blip r:embed="rId2" cstate="print"/>
          <a:srcRect t="4112" b="7903"/>
          <a:stretch>
            <a:fillRect/>
          </a:stretch>
        </p:blipFill>
        <p:spPr bwMode="auto">
          <a:xfrm>
            <a:off x="6819900" y="1120775"/>
            <a:ext cx="5092700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27050" y="1603375"/>
            <a:ext cx="68135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性质：躯体运动</a:t>
            </a:r>
            <a:endParaRPr lang="zh-CN" altLang="en-US" sz="2400" b="1" dirty="0"/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   </a:t>
            </a:r>
            <a:r>
              <a:rPr lang="zh-CN" altLang="en-US" sz="2400" b="1" dirty="0" smtClean="0">
                <a:latin typeface="Times New Roman" pitchFamily="18" charset="0"/>
              </a:rPr>
              <a:t>        舌</a:t>
            </a:r>
            <a:r>
              <a:rPr lang="zh-CN" altLang="en-US" sz="2400" b="1" dirty="0">
                <a:latin typeface="Times New Roman" pitchFamily="18" charset="0"/>
              </a:rPr>
              <a:t>下神经核→延脑前</a:t>
            </a:r>
            <a:r>
              <a:rPr lang="zh-CN" altLang="en-US" sz="2400" b="1" dirty="0" smtClean="0">
                <a:latin typeface="Times New Roman" pitchFamily="18" charset="0"/>
              </a:rPr>
              <a:t>外侧</a:t>
            </a:r>
            <a:r>
              <a:rPr lang="zh-CN" altLang="en-US" sz="2400" b="1" dirty="0">
                <a:latin typeface="Times New Roman" pitchFamily="18" charset="0"/>
              </a:rPr>
              <a:t>沟→舌下神经管→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颈内动、静脉深方下行</a:t>
            </a:r>
            <a:r>
              <a:rPr lang="zh-CN" altLang="en-US" sz="2400" b="1" dirty="0" smtClean="0">
                <a:latin typeface="Times New Roman" pitchFamily="18" charset="0"/>
              </a:rPr>
              <a:t>→舌</a:t>
            </a:r>
            <a:r>
              <a:rPr lang="zh-CN" altLang="en-US" sz="2400" b="1" dirty="0">
                <a:latin typeface="Times New Roman" pitchFamily="18" charset="0"/>
              </a:rPr>
              <a:t>骨上方→穿颏舌肌→舌：支配全部舌内肌、舌外肌</a:t>
            </a:r>
            <a:endParaRPr lang="zh-CN" altLang="en-US" sz="2400" b="1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宋体" pitchFamily="2" charset="-122"/>
              </a:rPr>
              <a:t>    </a:t>
            </a:r>
            <a:endParaRPr lang="zh-CN" altLang="en-US" sz="24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93713" y="1039813"/>
            <a:ext cx="18822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12.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舌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下神经</a:t>
            </a:r>
          </a:p>
        </p:txBody>
      </p:sp>
      <p:sp>
        <p:nvSpPr>
          <p:cNvPr id="7" name="矩形 132101"/>
          <p:cNvSpPr>
            <a:spLocks noChangeArrowheads="1"/>
          </p:cNvSpPr>
          <p:nvPr/>
        </p:nvSpPr>
        <p:spPr bwMode="auto">
          <a:xfrm>
            <a:off x="3779838" y="1844675"/>
            <a:ext cx="792162" cy="287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700" y="4731435"/>
            <a:ext cx="9448800" cy="1134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itchFamily="2" charset="-122"/>
              </a:rPr>
              <a:t>舌下神经损伤：同侧舌肌瘫痪、萎缩，伸舌时因健侧颏舌肌的推送，而使舌尖偏向患侧。</a:t>
            </a:r>
            <a:r>
              <a:rPr lang="zh-CN" altLang="en-US" sz="2400" b="1" dirty="0" smtClean="0"/>
              <a:t> 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9156" name="矩形 3"/>
          <p:cNvSpPr>
            <a:spLocks noChangeArrowheads="1"/>
          </p:cNvSpPr>
          <p:nvPr/>
        </p:nvSpPr>
        <p:spPr bwMode="auto">
          <a:xfrm>
            <a:off x="814918" y="933451"/>
            <a:ext cx="270842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三、内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脏神经系统</a:t>
            </a:r>
          </a:p>
        </p:txBody>
      </p:sp>
      <p:sp>
        <p:nvSpPr>
          <p:cNvPr id="49158" name="AutoShape 1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9159" name="AutoShape 2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9160" name="AutoShape 3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11" name="Text Box 37"/>
          <p:cNvSpPr txBox="1">
            <a:spLocks noChangeArrowheads="1"/>
          </p:cNvSpPr>
          <p:nvPr/>
        </p:nvSpPr>
        <p:spPr bwMode="auto">
          <a:xfrm>
            <a:off x="1085850" y="1585913"/>
            <a:ext cx="5822950" cy="168905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按部位可分为</a:t>
            </a: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枢部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位于脑和脊髓</a:t>
            </a:r>
            <a:endParaRPr lang="zh-CN" altLang="en-US" sz="2400" b="1" dirty="0">
              <a:solidFill>
                <a:srgbClr val="000000"/>
              </a:solidFill>
              <a:latin typeface="+mn-ea"/>
              <a:cs typeface=""/>
            </a:endParaRPr>
          </a:p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周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围部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分布于内脏、心血管和腺体</a:t>
            </a:r>
          </a:p>
        </p:txBody>
      </p:sp>
      <p:sp>
        <p:nvSpPr>
          <p:cNvPr id="12" name="Text Box 38"/>
          <p:cNvSpPr txBox="1">
            <a:spLocks noChangeArrowheads="1"/>
          </p:cNvSpPr>
          <p:nvPr/>
        </p:nvSpPr>
        <p:spPr bwMode="auto">
          <a:xfrm>
            <a:off x="992188" y="3441700"/>
            <a:ext cx="10336212" cy="241912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1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按纤维性质可分为</a:t>
            </a:r>
          </a:p>
          <a:p>
            <a:pPr>
              <a:lnSpc>
                <a:spcPct val="210000"/>
              </a:lnSpc>
              <a:buClr>
                <a:srgbClr val="FF0000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脏感觉神经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脏、心血管的内感受器→脊神经节和脑神经节→中枢</a:t>
            </a:r>
          </a:p>
          <a:p>
            <a:pPr>
              <a:lnSpc>
                <a:spcPct val="210000"/>
              </a:lnSpc>
              <a:buClr>
                <a:srgbClr val="FF0000"/>
              </a:buClr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脏运动神经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枢→内脏运动神经节→平滑肌、心肌收缩和腺体的分泌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9157" name="矩形 4"/>
          <p:cNvSpPr>
            <a:spLocks noChangeArrowheads="1"/>
          </p:cNvSpPr>
          <p:nvPr/>
        </p:nvSpPr>
        <p:spPr bwMode="auto">
          <a:xfrm>
            <a:off x="912284" y="1178984"/>
            <a:ext cx="248721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</a:rPr>
              <a:t>㈠内</a:t>
            </a:r>
            <a:r>
              <a:rPr lang="zh-CN" altLang="en-US" sz="2400" b="1" dirty="0">
                <a:solidFill>
                  <a:srgbClr val="000000"/>
                </a:solidFill>
              </a:rPr>
              <a:t>脏运动神经</a:t>
            </a:r>
            <a:r>
              <a:rPr lang="zh-CN" altLang="en-US" sz="2400" dirty="0"/>
              <a:t> </a:t>
            </a:r>
          </a:p>
        </p:txBody>
      </p:sp>
      <p:sp>
        <p:nvSpPr>
          <p:cNvPr id="49158" name="AutoShape 1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9159" name="AutoShape 2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9160" name="AutoShape 3" descr="C:\Documents and Settings\Administrator\My Documents\Tencent Files\1691557894\Image\C2C\NMD FE_[YX~S68DP1VD3D.png"/>
          <p:cNvSpPr>
            <a:spLocks noChangeAspect="1" noChangeArrowheads="1"/>
          </p:cNvSpPr>
          <p:nvPr/>
        </p:nvSpPr>
        <p:spPr bwMode="auto">
          <a:xfrm>
            <a:off x="0" y="0"/>
            <a:ext cx="4064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+mn-ea"/>
                <a:sym typeface="Arial" panose="020B0604020202020204" pitchFamily="34" charset="0"/>
              </a:rPr>
              <a:t>周围神经系统</a:t>
            </a:r>
            <a:endParaRPr lang="zh-CN" altLang="en-US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965200" y="1778000"/>
            <a:ext cx="8610600" cy="4216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交感神经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中枢部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低级中枢位于脊髓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T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1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~L</a:t>
            </a:r>
            <a:r>
              <a:rPr kumimoji="0" lang="en-US" altLang="zh-CN" sz="2400" b="1" i="0" u="none" strike="noStrike" kern="120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节段的灰质侧角内。 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                        椎前节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 交感神经节    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周围部                             椎旁节（交感干神经节）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</a:b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j-cs"/>
              </a:rPr>
              <a:t>                节前、节后纤维，交通支</a:t>
            </a:r>
          </a:p>
        </p:txBody>
      </p:sp>
      <p:sp>
        <p:nvSpPr>
          <p:cNvPr id="13" name="AutoShape 4"/>
          <p:cNvSpPr>
            <a:spLocks/>
          </p:cNvSpPr>
          <p:nvPr/>
        </p:nvSpPr>
        <p:spPr bwMode="auto">
          <a:xfrm>
            <a:off x="4295775" y="3916363"/>
            <a:ext cx="228600" cy="1068946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+mn-ea"/>
            </a:endParaRPr>
          </a:p>
        </p:txBody>
      </p:sp>
      <p:sp>
        <p:nvSpPr>
          <p:cNvPr id="14" name="AutoShape 5"/>
          <p:cNvSpPr>
            <a:spLocks/>
          </p:cNvSpPr>
          <p:nvPr/>
        </p:nvSpPr>
        <p:spPr bwMode="auto">
          <a:xfrm>
            <a:off x="2216150" y="4510088"/>
            <a:ext cx="228600" cy="1068946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7274</Words>
  <Application>Microsoft Office PowerPoint</Application>
  <PresentationFormat>自定义</PresentationFormat>
  <Paragraphs>978</Paragraphs>
  <Slides>103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103</vt:i4>
      </vt:variant>
    </vt:vector>
  </HeadingPairs>
  <TitlesOfParts>
    <vt:vector size="105" baseType="lpstr">
      <vt:lpstr>Office 主题</vt:lpstr>
      <vt:lpstr>Image</vt:lpstr>
      <vt:lpstr>幻灯片 1</vt:lpstr>
      <vt:lpstr>幻灯片 2</vt:lpstr>
      <vt:lpstr>幻灯片 3</vt:lpstr>
      <vt:lpstr>幻灯片 4</vt:lpstr>
      <vt:lpstr>概述</vt:lpstr>
      <vt:lpstr>概述</vt:lpstr>
      <vt:lpstr>概述</vt:lpstr>
      <vt:lpstr>概述</vt:lpstr>
      <vt:lpstr>幻灯片 9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中枢神经系统</vt:lpstr>
      <vt:lpstr>幻灯片 76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周围神经系统</vt:lpstr>
      <vt:lpstr>幻灯片 103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75</cp:revision>
  <dcterms:created xsi:type="dcterms:W3CDTF">2020-08-14T03:40:00Z</dcterms:created>
  <dcterms:modified xsi:type="dcterms:W3CDTF">2025-08-27T12:48:47Z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