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Layouts/slideLayout39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93.xml" ContentType="application/vnd.openxmlformats-officedocument.presentationml.slideLayout+xml"/>
  <Override PartName="/ppt/tags/tag4.xml" ContentType="application/vnd.openxmlformats-officedocument.presentationml.tags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106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102.xml" ContentType="application/vnd.openxmlformats-officedocument.presentationml.slideLayout+xml"/>
  <Override PartName="/docProps/custom.xml" ContentType="application/vnd.openxmlformats-officedocument.custom-properties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69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76.xml" ContentType="application/vnd.openxmlformats-officedocument.presentationml.slideLayout+xml"/>
  <Default Extension="png" ContentType="image/png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18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107.xml" ContentType="application/vnd.openxmlformats-officedocument.presentationml.slideLayout+xml"/>
  <Override PartName="/ppt/theme/theme2.xml" ContentType="application/vnd.openxmlformats-officedocument.theme+xml"/>
  <Override PartName="/ppt/tags/tag5.xml" ContentType="application/vnd.openxmlformats-officedocument.presentationml.tag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33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90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slideLayouts/slideLayout14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103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21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s/slide8.xml" ContentType="application/vnd.openxmlformats-officedocument.presentationml.slide+xml"/>
  <Override PartName="/ppt/slideLayouts/slideLayout59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97.xml" ContentType="application/vnd.openxmlformats-officedocument.presentationml.slideLayout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95.xml" ContentType="application/vnd.openxmlformats-officedocument.presentationml.slideLayout+xml"/>
  <Override PartName="/ppt/tags/tag6.xml" ContentType="application/vnd.openxmlformats-officedocument.presentationml.tags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91.xml" ContentType="application/vnd.openxmlformats-officedocument.presentationml.slideLayout+xml"/>
  <Override PartName="/ppt/tags/tag2.xml" ContentType="application/vnd.openxmlformats-officedocument.presentationml.tags+xml"/>
  <Default Extension="rels" ContentType="application/vnd.openxmlformats-package.relationships+xml"/>
  <Override PartName="/ppt/slides/slide23.xml" ContentType="application/vnd.openxmlformats-officedocument.presentationml.slide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3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Layouts/slideLayout5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s/slide24.xml" ContentType="application/vnd.openxmlformats-officedocument.presentationml.slide+xml"/>
  <Override PartName="/ppt/slides/slide35.xml" ContentType="application/vnd.openxmlformats-officedocument.presentationml.slide+xml"/>
  <Override PartName="/ppt/slideLayouts/slideLayout16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105.xml" ContentType="application/vnd.openxmlformats-officedocument.presentationml.slideLayout+xml"/>
  <Override PartName="/ppt/tags/tag3.xml" ContentType="application/vnd.openxmlformats-officedocument.presentationml.tags+xml"/>
  <Default Extension="jpeg" ContentType="image/jpeg"/>
  <Override PartName="/ppt/slides/slide13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70.xml" ContentType="application/vnd.openxmlformats-officedocument.presentationml.slideLayout+xml"/>
  <Default Extension="wav" ContentType="audio/wav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101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1"/>
  </p:notesMasterIdLst>
  <p:sldIdLst>
    <p:sldId id="338" r:id="rId2"/>
    <p:sldId id="341" r:id="rId3"/>
    <p:sldId id="428" r:id="rId4"/>
    <p:sldId id="470" r:id="rId5"/>
    <p:sldId id="464" r:id="rId6"/>
    <p:sldId id="438" r:id="rId7"/>
    <p:sldId id="471" r:id="rId8"/>
    <p:sldId id="465" r:id="rId9"/>
    <p:sldId id="439" r:id="rId10"/>
    <p:sldId id="440" r:id="rId11"/>
    <p:sldId id="441" r:id="rId12"/>
    <p:sldId id="442" r:id="rId13"/>
    <p:sldId id="443" r:id="rId14"/>
    <p:sldId id="444" r:id="rId15"/>
    <p:sldId id="445" r:id="rId16"/>
    <p:sldId id="446" r:id="rId17"/>
    <p:sldId id="447" r:id="rId18"/>
    <p:sldId id="466" r:id="rId19"/>
    <p:sldId id="448" r:id="rId20"/>
    <p:sldId id="449" r:id="rId21"/>
    <p:sldId id="450" r:id="rId22"/>
    <p:sldId id="451" r:id="rId23"/>
    <p:sldId id="452" r:id="rId24"/>
    <p:sldId id="453" r:id="rId25"/>
    <p:sldId id="454" r:id="rId26"/>
    <p:sldId id="455" r:id="rId27"/>
    <p:sldId id="467" r:id="rId28"/>
    <p:sldId id="456" r:id="rId29"/>
    <p:sldId id="457" r:id="rId30"/>
    <p:sldId id="458" r:id="rId31"/>
    <p:sldId id="468" r:id="rId32"/>
    <p:sldId id="459" r:id="rId33"/>
    <p:sldId id="469" r:id="rId34"/>
    <p:sldId id="460" r:id="rId35"/>
    <p:sldId id="461" r:id="rId36"/>
    <p:sldId id="462" r:id="rId37"/>
    <p:sldId id="463" r:id="rId38"/>
    <p:sldId id="472" r:id="rId39"/>
    <p:sldId id="337" r:id="rId4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ECFF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2838BEF-8BB2-4498-84A7-C5851F593DF1}" styleName="中度样式 4 - 强调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39" autoAdjust="0"/>
    <p:restoredTop sz="94660"/>
  </p:normalViewPr>
  <p:slideViewPr>
    <p:cSldViewPr snapToGrid="0">
      <p:cViewPr>
        <p:scale>
          <a:sx n="75" d="100"/>
          <a:sy n="75" d="100"/>
        </p:scale>
        <p:origin x="-684" y="-3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84219EC-0019-4D28-818D-9AD87A6C9E01}" type="datetimeFigureOut">
              <a:rPr lang="zh-CN" altLang="en-US" smtClean="0"/>
              <a:pPr/>
              <a:t>2025/8/28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B04882B-F505-4641-B52D-0E33CEC6D38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0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0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0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0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0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0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0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0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9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9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9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9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9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9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9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9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 userDrawn="1"/>
        </p:nvGrpSpPr>
        <p:grpSpPr>
          <a:xfrm>
            <a:off x="3195120" y="4408272"/>
            <a:ext cx="529221" cy="529221"/>
            <a:chOff x="8179277" y="3748642"/>
            <a:chExt cx="1500028" cy="1500029"/>
          </a:xfrm>
          <a:effectLst/>
        </p:grpSpPr>
        <p:sp>
          <p:nvSpPr>
            <p:cNvPr id="10" name="椭圆 9"/>
            <p:cNvSpPr/>
            <p:nvPr/>
          </p:nvSpPr>
          <p:spPr>
            <a:xfrm>
              <a:off x="8179277" y="3748642"/>
              <a:ext cx="1500028" cy="1500029"/>
            </a:xfrm>
            <a:prstGeom prst="ellipse">
              <a:avLst/>
            </a:prstGeom>
            <a:solidFill>
              <a:schemeClr val="accent2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zh-CN" altLang="en-US" sz="3200">
                <a:solidFill>
                  <a:schemeClr val="tx1"/>
                </a:solidFill>
              </a:endParaRPr>
            </a:p>
          </p:txBody>
        </p:sp>
        <p:grpSp>
          <p:nvGrpSpPr>
            <p:cNvPr id="11" name="组合 10"/>
            <p:cNvGrpSpPr/>
            <p:nvPr/>
          </p:nvGrpSpPr>
          <p:grpSpPr>
            <a:xfrm>
              <a:off x="8605283" y="4234099"/>
              <a:ext cx="630396" cy="548323"/>
              <a:chOff x="11250613" y="919163"/>
              <a:chExt cx="573087" cy="498475"/>
            </a:xfrm>
          </p:grpSpPr>
          <p:sp>
            <p:nvSpPr>
              <p:cNvPr id="12" name="Freeform 193"/>
              <p:cNvSpPr/>
              <p:nvPr/>
            </p:nvSpPr>
            <p:spPr bwMode="auto">
              <a:xfrm>
                <a:off x="11250613" y="919163"/>
                <a:ext cx="573087" cy="498475"/>
              </a:xfrm>
              <a:custGeom>
                <a:avLst/>
                <a:gdLst>
                  <a:gd name="T0" fmla="*/ 0 w 248"/>
                  <a:gd name="T1" fmla="*/ 2147483646 h 216"/>
                  <a:gd name="T2" fmla="*/ 2147483646 w 248"/>
                  <a:gd name="T3" fmla="*/ 2147483646 h 216"/>
                  <a:gd name="T4" fmla="*/ 2147483646 w 248"/>
                  <a:gd name="T5" fmla="*/ 2147483646 h 216"/>
                  <a:gd name="T6" fmla="*/ 2147483646 w 248"/>
                  <a:gd name="T7" fmla="*/ 0 h 216"/>
                  <a:gd name="T8" fmla="*/ 2147483646 w 248"/>
                  <a:gd name="T9" fmla="*/ 2147483646 h 216"/>
                  <a:gd name="T10" fmla="*/ 2147483646 w 248"/>
                  <a:gd name="T11" fmla="*/ 0 h 216"/>
                  <a:gd name="T12" fmla="*/ 0 w 248"/>
                  <a:gd name="T13" fmla="*/ 2147483646 h 21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48" h="216">
                    <a:moveTo>
                      <a:pt x="0" y="64"/>
                    </a:moveTo>
                    <a:cubicBezTo>
                      <a:pt x="0" y="144"/>
                      <a:pt x="124" y="216"/>
                      <a:pt x="124" y="216"/>
                    </a:cubicBezTo>
                    <a:cubicBezTo>
                      <a:pt x="124" y="216"/>
                      <a:pt x="248" y="144"/>
                      <a:pt x="248" y="64"/>
                    </a:cubicBezTo>
                    <a:cubicBezTo>
                      <a:pt x="248" y="31"/>
                      <a:pt x="224" y="0"/>
                      <a:pt x="188" y="0"/>
                    </a:cubicBezTo>
                    <a:cubicBezTo>
                      <a:pt x="155" y="0"/>
                      <a:pt x="124" y="23"/>
                      <a:pt x="124" y="56"/>
                    </a:cubicBezTo>
                    <a:cubicBezTo>
                      <a:pt x="124" y="23"/>
                      <a:pt x="93" y="0"/>
                      <a:pt x="60" y="0"/>
                    </a:cubicBezTo>
                    <a:cubicBezTo>
                      <a:pt x="24" y="0"/>
                      <a:pt x="0" y="31"/>
                      <a:pt x="0" y="64"/>
                    </a:cubicBezTo>
                    <a:close/>
                  </a:path>
                </a:pathLst>
              </a:custGeom>
              <a:noFill/>
              <a:ln w="17463" cap="rnd">
                <a:solidFill>
                  <a:schemeClr val="bg1"/>
                </a:solidFill>
                <a:prstDash val="solid"/>
                <a:miter lim="800000"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 sz="3200"/>
              </a:p>
            </p:txBody>
          </p:sp>
          <p:sp>
            <p:nvSpPr>
              <p:cNvPr id="13" name="Freeform 194"/>
              <p:cNvSpPr/>
              <p:nvPr/>
            </p:nvSpPr>
            <p:spPr bwMode="auto">
              <a:xfrm>
                <a:off x="11676063" y="984250"/>
                <a:ext cx="87312" cy="92075"/>
              </a:xfrm>
              <a:custGeom>
                <a:avLst/>
                <a:gdLst>
                  <a:gd name="T0" fmla="*/ 2147483646 w 38"/>
                  <a:gd name="T1" fmla="*/ 2147483646 h 40"/>
                  <a:gd name="T2" fmla="*/ 0 w 38"/>
                  <a:gd name="T3" fmla="*/ 0 h 40"/>
                  <a:gd name="T4" fmla="*/ 0 60000 65536"/>
                  <a:gd name="T5" fmla="*/ 0 60000 6553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0" t="0" r="r" b="b"/>
                <a:pathLst>
                  <a:path w="38" h="40">
                    <a:moveTo>
                      <a:pt x="38" y="40"/>
                    </a:moveTo>
                    <a:cubicBezTo>
                      <a:pt x="38" y="19"/>
                      <a:pt x="23" y="0"/>
                      <a:pt x="0" y="0"/>
                    </a:cubicBezTo>
                  </a:path>
                </a:pathLst>
              </a:custGeom>
              <a:noFill/>
              <a:ln w="17463" cap="rnd">
                <a:solidFill>
                  <a:schemeClr val="bg1"/>
                </a:solidFill>
                <a:prstDash val="solid"/>
                <a:miter lim="800000"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 sz="3200"/>
              </a:p>
            </p:txBody>
          </p:sp>
        </p:grpSp>
      </p:grpSp>
      <p:grpSp>
        <p:nvGrpSpPr>
          <p:cNvPr id="14" name="组合 13"/>
          <p:cNvGrpSpPr/>
          <p:nvPr userDrawn="1"/>
        </p:nvGrpSpPr>
        <p:grpSpPr>
          <a:xfrm>
            <a:off x="816887" y="4401043"/>
            <a:ext cx="529221" cy="529221"/>
            <a:chOff x="1682477" y="2278669"/>
            <a:chExt cx="1164618" cy="1164619"/>
          </a:xfrm>
          <a:effectLst/>
        </p:grpSpPr>
        <p:sp>
          <p:nvSpPr>
            <p:cNvPr id="15" name="椭圆 14"/>
            <p:cNvSpPr/>
            <p:nvPr/>
          </p:nvSpPr>
          <p:spPr>
            <a:xfrm>
              <a:off x="1682477" y="2278669"/>
              <a:ext cx="1164618" cy="1164619"/>
            </a:xfrm>
            <a:prstGeom prst="ellipse">
              <a:avLst/>
            </a:prstGeom>
            <a:solidFill>
              <a:schemeClr val="accent1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zh-CN" altLang="en-US" sz="6400" dirty="0">
                <a:solidFill>
                  <a:schemeClr val="tx1"/>
                </a:solidFill>
                <a:latin typeface="Chelsea" panose="02000500000000000000" pitchFamily="2" charset="0"/>
              </a:endParaRPr>
            </a:p>
          </p:txBody>
        </p:sp>
        <p:sp>
          <p:nvSpPr>
            <p:cNvPr id="16" name="KSO_Shape"/>
            <p:cNvSpPr/>
            <p:nvPr/>
          </p:nvSpPr>
          <p:spPr bwMode="auto">
            <a:xfrm>
              <a:off x="1991148" y="2643393"/>
              <a:ext cx="499821" cy="465667"/>
            </a:xfrm>
            <a:custGeom>
              <a:avLst/>
              <a:gdLst>
                <a:gd name="T0" fmla="*/ 685899 w 2767013"/>
                <a:gd name="T1" fmla="*/ 1628140 h 2578100"/>
                <a:gd name="T2" fmla="*/ 814822 w 2767013"/>
                <a:gd name="T3" fmla="*/ 1673225 h 2578100"/>
                <a:gd name="T4" fmla="*/ 1062190 w 2767013"/>
                <a:gd name="T5" fmla="*/ 1516380 h 2578100"/>
                <a:gd name="T6" fmla="*/ 1081547 w 2767013"/>
                <a:gd name="T7" fmla="*/ 1274 h 2578100"/>
                <a:gd name="T8" fmla="*/ 1235742 w 2767013"/>
                <a:gd name="T9" fmla="*/ 89156 h 2578100"/>
                <a:gd name="T10" fmla="*/ 1326071 w 2767013"/>
                <a:gd name="T11" fmla="*/ 253047 h 2578100"/>
                <a:gd name="T12" fmla="*/ 1519456 w 2767013"/>
                <a:gd name="T13" fmla="*/ 439420 h 2578100"/>
                <a:gd name="T14" fmla="*/ 1614085 w 2767013"/>
                <a:gd name="T15" fmla="*/ 664210 h 2578100"/>
                <a:gd name="T16" fmla="*/ 1591856 w 2767013"/>
                <a:gd name="T17" fmla="*/ 958850 h 2578100"/>
                <a:gd name="T18" fmla="*/ 1395296 w 2767013"/>
                <a:gd name="T19" fmla="*/ 1286192 h 2578100"/>
                <a:gd name="T20" fmla="*/ 1116808 w 2767013"/>
                <a:gd name="T21" fmla="*/ 1571625 h 2578100"/>
                <a:gd name="T22" fmla="*/ 863407 w 2767013"/>
                <a:gd name="T23" fmla="*/ 1737678 h 2578100"/>
                <a:gd name="T24" fmla="*/ 940570 w 2767013"/>
                <a:gd name="T25" fmla="*/ 2122805 h 2578100"/>
                <a:gd name="T26" fmla="*/ 1091404 w 2767013"/>
                <a:gd name="T27" fmla="*/ 2375218 h 2578100"/>
                <a:gd name="T28" fmla="*/ 1303842 w 2767013"/>
                <a:gd name="T29" fmla="*/ 2498090 h 2578100"/>
                <a:gd name="T30" fmla="*/ 1476587 w 2767013"/>
                <a:gd name="T31" fmla="*/ 2471103 h 2578100"/>
                <a:gd name="T32" fmla="*/ 1605828 w 2767013"/>
                <a:gd name="T33" fmla="*/ 2357120 h 2578100"/>
                <a:gd name="T34" fmla="*/ 1764601 w 2767013"/>
                <a:gd name="T35" fmla="*/ 1958340 h 2578100"/>
                <a:gd name="T36" fmla="*/ 1892890 w 2767013"/>
                <a:gd name="T37" fmla="*/ 1682433 h 2578100"/>
                <a:gd name="T38" fmla="*/ 2061506 w 2767013"/>
                <a:gd name="T39" fmla="*/ 1567497 h 2578100"/>
                <a:gd name="T40" fmla="*/ 2208566 w 2767013"/>
                <a:gd name="T41" fmla="*/ 1484745 h 2578100"/>
                <a:gd name="T42" fmla="*/ 2435693 w 2767013"/>
                <a:gd name="T43" fmla="*/ 1370330 h 2578100"/>
                <a:gd name="T44" fmla="*/ 2674574 w 2767013"/>
                <a:gd name="T45" fmla="*/ 1462498 h 2578100"/>
                <a:gd name="T46" fmla="*/ 2766695 w 2767013"/>
                <a:gd name="T47" fmla="*/ 1701499 h 2578100"/>
                <a:gd name="T48" fmla="*/ 2652338 w 2767013"/>
                <a:gd name="T49" fmla="*/ 1928423 h 2578100"/>
                <a:gd name="T50" fmla="*/ 2403927 w 2767013"/>
                <a:gd name="T51" fmla="*/ 1996754 h 2578100"/>
                <a:gd name="T52" fmla="*/ 2190777 w 2767013"/>
                <a:gd name="T53" fmla="*/ 1861363 h 2578100"/>
                <a:gd name="T54" fmla="*/ 2137718 w 2767013"/>
                <a:gd name="T55" fmla="*/ 1635442 h 2578100"/>
                <a:gd name="T56" fmla="*/ 1985931 w 2767013"/>
                <a:gd name="T57" fmla="*/ 1698308 h 2578100"/>
                <a:gd name="T58" fmla="*/ 1849704 w 2767013"/>
                <a:gd name="T59" fmla="*/ 1946593 h 2578100"/>
                <a:gd name="T60" fmla="*/ 1683627 w 2767013"/>
                <a:gd name="T61" fmla="*/ 2382203 h 2578100"/>
                <a:gd name="T62" fmla="*/ 1542319 w 2767013"/>
                <a:gd name="T63" fmla="*/ 2526030 h 2578100"/>
                <a:gd name="T64" fmla="*/ 1334327 w 2767013"/>
                <a:gd name="T65" fmla="*/ 2578100 h 2578100"/>
                <a:gd name="T66" fmla="*/ 1178094 w 2767013"/>
                <a:gd name="T67" fmla="*/ 2540318 h 2578100"/>
                <a:gd name="T68" fmla="*/ 964386 w 2767013"/>
                <a:gd name="T69" fmla="*/ 2336483 h 2578100"/>
                <a:gd name="T70" fmla="*/ 805296 w 2767013"/>
                <a:gd name="T71" fmla="*/ 1978660 h 2578100"/>
                <a:gd name="T72" fmla="*/ 664306 w 2767013"/>
                <a:gd name="T73" fmla="*/ 1706245 h 2578100"/>
                <a:gd name="T74" fmla="*/ 335963 w 2767013"/>
                <a:gd name="T75" fmla="*/ 1411922 h 2578100"/>
                <a:gd name="T76" fmla="*/ 52713 w 2767013"/>
                <a:gd name="T77" fmla="*/ 977265 h 2578100"/>
                <a:gd name="T78" fmla="*/ 0 w 2767013"/>
                <a:gd name="T79" fmla="*/ 758190 h 2578100"/>
                <a:gd name="T80" fmla="*/ 59063 w 2767013"/>
                <a:gd name="T81" fmla="*/ 503237 h 2578100"/>
                <a:gd name="T82" fmla="*/ 192115 w 2767013"/>
                <a:gd name="T83" fmla="*/ 330200 h 2578100"/>
                <a:gd name="T84" fmla="*/ 291846 w 2767013"/>
                <a:gd name="T85" fmla="*/ 139292 h 2578100"/>
                <a:gd name="T86" fmla="*/ 425579 w 2767013"/>
                <a:gd name="T87" fmla="*/ 24440 h 2578100"/>
                <a:gd name="T88" fmla="*/ 606438 w 2767013"/>
                <a:gd name="T89" fmla="*/ 46331 h 2578100"/>
                <a:gd name="T90" fmla="*/ 708330 w 2767013"/>
                <a:gd name="T91" fmla="*/ 190690 h 2578100"/>
                <a:gd name="T92" fmla="*/ 668529 w 2767013"/>
                <a:gd name="T93" fmla="*/ 367093 h 2578100"/>
                <a:gd name="T94" fmla="*/ 514098 w 2767013"/>
                <a:gd name="T95" fmla="*/ 454343 h 2578100"/>
                <a:gd name="T96" fmla="*/ 342792 w 2767013"/>
                <a:gd name="T97" fmla="*/ 398503 h 2578100"/>
                <a:gd name="T98" fmla="*/ 190527 w 2767013"/>
                <a:gd name="T99" fmla="*/ 441642 h 2578100"/>
                <a:gd name="T100" fmla="*/ 96216 w 2767013"/>
                <a:gd name="T101" fmla="*/ 623887 h 2578100"/>
                <a:gd name="T102" fmla="*/ 93994 w 2767013"/>
                <a:gd name="T103" fmla="*/ 860425 h 2578100"/>
                <a:gd name="T104" fmla="*/ 213708 w 2767013"/>
                <a:gd name="T105" fmla="*/ 1118235 h 2578100"/>
                <a:gd name="T106" fmla="*/ 1476905 w 2767013"/>
                <a:gd name="T107" fmla="*/ 1029017 h 2578100"/>
                <a:gd name="T108" fmla="*/ 1548670 w 2767013"/>
                <a:gd name="T109" fmla="*/ 805180 h 2578100"/>
                <a:gd name="T110" fmla="*/ 1503896 w 2767013"/>
                <a:gd name="T111" fmla="*/ 573087 h 2578100"/>
                <a:gd name="T112" fmla="*/ 1387357 w 2767013"/>
                <a:gd name="T113" fmla="*/ 404177 h 2578100"/>
                <a:gd name="T114" fmla="*/ 1214802 w 2767013"/>
                <a:gd name="T115" fmla="*/ 377957 h 2578100"/>
                <a:gd name="T116" fmla="*/ 1047917 w 2767013"/>
                <a:gd name="T117" fmla="*/ 442595 h 2578100"/>
                <a:gd name="T118" fmla="*/ 888646 w 2767013"/>
                <a:gd name="T119" fmla="*/ 362354 h 2578100"/>
                <a:gd name="T120" fmla="*/ 840738 w 2767013"/>
                <a:gd name="T121" fmla="*/ 187864 h 2578100"/>
                <a:gd name="T122" fmla="*/ 935602 w 2767013"/>
                <a:gd name="T123" fmla="*/ 37891 h 2578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767013" h="2578100">
                  <a:moveTo>
                    <a:pt x="332788" y="1286192"/>
                  </a:moveTo>
                  <a:lnTo>
                    <a:pt x="352476" y="1310640"/>
                  </a:lnTo>
                  <a:lnTo>
                    <a:pt x="372799" y="1335087"/>
                  </a:lnTo>
                  <a:lnTo>
                    <a:pt x="392804" y="1358582"/>
                  </a:lnTo>
                  <a:lnTo>
                    <a:pt x="413444" y="1381760"/>
                  </a:lnTo>
                  <a:lnTo>
                    <a:pt x="433767" y="1404620"/>
                  </a:lnTo>
                  <a:lnTo>
                    <a:pt x="454408" y="1426527"/>
                  </a:lnTo>
                  <a:lnTo>
                    <a:pt x="475366" y="1448117"/>
                  </a:lnTo>
                  <a:lnTo>
                    <a:pt x="495689" y="1468437"/>
                  </a:lnTo>
                  <a:lnTo>
                    <a:pt x="522998" y="1495107"/>
                  </a:lnTo>
                  <a:lnTo>
                    <a:pt x="549354" y="1519555"/>
                  </a:lnTo>
                  <a:lnTo>
                    <a:pt x="574758" y="1542097"/>
                  </a:lnTo>
                  <a:lnTo>
                    <a:pt x="599209" y="1563052"/>
                  </a:lnTo>
                  <a:lnTo>
                    <a:pt x="622707" y="1581785"/>
                  </a:lnTo>
                  <a:lnTo>
                    <a:pt x="644935" y="1598930"/>
                  </a:lnTo>
                  <a:lnTo>
                    <a:pt x="666211" y="1614487"/>
                  </a:lnTo>
                  <a:lnTo>
                    <a:pt x="685899" y="1628140"/>
                  </a:lnTo>
                  <a:lnTo>
                    <a:pt x="704634" y="1639887"/>
                  </a:lnTo>
                  <a:lnTo>
                    <a:pt x="722416" y="1650047"/>
                  </a:lnTo>
                  <a:lnTo>
                    <a:pt x="730673" y="1654492"/>
                  </a:lnTo>
                  <a:lnTo>
                    <a:pt x="738611" y="1658620"/>
                  </a:lnTo>
                  <a:lnTo>
                    <a:pt x="745915" y="1662430"/>
                  </a:lnTo>
                  <a:lnTo>
                    <a:pt x="753218" y="1665287"/>
                  </a:lnTo>
                  <a:lnTo>
                    <a:pt x="760204" y="1668145"/>
                  </a:lnTo>
                  <a:lnTo>
                    <a:pt x="766555" y="1670685"/>
                  </a:lnTo>
                  <a:lnTo>
                    <a:pt x="772271" y="1672272"/>
                  </a:lnTo>
                  <a:lnTo>
                    <a:pt x="777987" y="1673860"/>
                  </a:lnTo>
                  <a:lnTo>
                    <a:pt x="783385" y="1674812"/>
                  </a:lnTo>
                  <a:lnTo>
                    <a:pt x="788466" y="1675765"/>
                  </a:lnTo>
                  <a:lnTo>
                    <a:pt x="792912" y="1676082"/>
                  </a:lnTo>
                  <a:lnTo>
                    <a:pt x="797040" y="1676082"/>
                  </a:lnTo>
                  <a:lnTo>
                    <a:pt x="801168" y="1675765"/>
                  </a:lnTo>
                  <a:lnTo>
                    <a:pt x="805296" y="1674812"/>
                  </a:lnTo>
                  <a:lnTo>
                    <a:pt x="814822" y="1673225"/>
                  </a:lnTo>
                  <a:lnTo>
                    <a:pt x="824666" y="1670367"/>
                  </a:lnTo>
                  <a:lnTo>
                    <a:pt x="835463" y="1666240"/>
                  </a:lnTo>
                  <a:lnTo>
                    <a:pt x="847212" y="1661477"/>
                  </a:lnTo>
                  <a:lnTo>
                    <a:pt x="859279" y="1656080"/>
                  </a:lnTo>
                  <a:lnTo>
                    <a:pt x="872298" y="1649730"/>
                  </a:lnTo>
                  <a:lnTo>
                    <a:pt x="885635" y="1642427"/>
                  </a:lnTo>
                  <a:lnTo>
                    <a:pt x="899607" y="1634490"/>
                  </a:lnTo>
                  <a:lnTo>
                    <a:pt x="913896" y="1625917"/>
                  </a:lnTo>
                  <a:lnTo>
                    <a:pt x="929139" y="1616392"/>
                  </a:lnTo>
                  <a:lnTo>
                    <a:pt x="944381" y="1606232"/>
                  </a:lnTo>
                  <a:lnTo>
                    <a:pt x="960258" y="1595437"/>
                  </a:lnTo>
                  <a:lnTo>
                    <a:pt x="976453" y="1583690"/>
                  </a:lnTo>
                  <a:lnTo>
                    <a:pt x="992965" y="1571307"/>
                  </a:lnTo>
                  <a:lnTo>
                    <a:pt x="1010113" y="1558290"/>
                  </a:lnTo>
                  <a:lnTo>
                    <a:pt x="1026943" y="1544955"/>
                  </a:lnTo>
                  <a:lnTo>
                    <a:pt x="1044408" y="1530985"/>
                  </a:lnTo>
                  <a:lnTo>
                    <a:pt x="1062190" y="1516380"/>
                  </a:lnTo>
                  <a:lnTo>
                    <a:pt x="1079655" y="1501140"/>
                  </a:lnTo>
                  <a:lnTo>
                    <a:pt x="1097755" y="1485265"/>
                  </a:lnTo>
                  <a:lnTo>
                    <a:pt x="1116173" y="1469072"/>
                  </a:lnTo>
                  <a:lnTo>
                    <a:pt x="1133956" y="1452562"/>
                  </a:lnTo>
                  <a:lnTo>
                    <a:pt x="1152056" y="1435735"/>
                  </a:lnTo>
                  <a:lnTo>
                    <a:pt x="1170473" y="1418272"/>
                  </a:lnTo>
                  <a:lnTo>
                    <a:pt x="1188573" y="1400492"/>
                  </a:lnTo>
                  <a:lnTo>
                    <a:pt x="1206674" y="1382077"/>
                  </a:lnTo>
                  <a:lnTo>
                    <a:pt x="1224774" y="1363345"/>
                  </a:lnTo>
                  <a:lnTo>
                    <a:pt x="1242556" y="1344930"/>
                  </a:lnTo>
                  <a:lnTo>
                    <a:pt x="1260339" y="1325245"/>
                  </a:lnTo>
                  <a:lnTo>
                    <a:pt x="1277486" y="1305877"/>
                  </a:lnTo>
                  <a:lnTo>
                    <a:pt x="1294951" y="1286192"/>
                  </a:lnTo>
                  <a:lnTo>
                    <a:pt x="332788" y="1286192"/>
                  </a:lnTo>
                  <a:close/>
                  <a:moveTo>
                    <a:pt x="1059021" y="0"/>
                  </a:moveTo>
                  <a:lnTo>
                    <a:pt x="1070443" y="318"/>
                  </a:lnTo>
                  <a:lnTo>
                    <a:pt x="1081547" y="1274"/>
                  </a:lnTo>
                  <a:lnTo>
                    <a:pt x="1092652" y="2547"/>
                  </a:lnTo>
                  <a:lnTo>
                    <a:pt x="1103439" y="4776"/>
                  </a:lnTo>
                  <a:lnTo>
                    <a:pt x="1114226" y="7323"/>
                  </a:lnTo>
                  <a:lnTo>
                    <a:pt x="1124696" y="10189"/>
                  </a:lnTo>
                  <a:lnTo>
                    <a:pt x="1134849" y="13692"/>
                  </a:lnTo>
                  <a:lnTo>
                    <a:pt x="1144684" y="17831"/>
                  </a:lnTo>
                  <a:lnTo>
                    <a:pt x="1154520" y="21970"/>
                  </a:lnTo>
                  <a:lnTo>
                    <a:pt x="1164038" y="26747"/>
                  </a:lnTo>
                  <a:lnTo>
                    <a:pt x="1173239" y="32160"/>
                  </a:lnTo>
                  <a:lnTo>
                    <a:pt x="1182123" y="37891"/>
                  </a:lnTo>
                  <a:lnTo>
                    <a:pt x="1190689" y="43941"/>
                  </a:lnTo>
                  <a:lnTo>
                    <a:pt x="1199255" y="50946"/>
                  </a:lnTo>
                  <a:lnTo>
                    <a:pt x="1207187" y="57633"/>
                  </a:lnTo>
                  <a:lnTo>
                    <a:pt x="1214802" y="64956"/>
                  </a:lnTo>
                  <a:lnTo>
                    <a:pt x="1222416" y="72598"/>
                  </a:lnTo>
                  <a:lnTo>
                    <a:pt x="1229079" y="80877"/>
                  </a:lnTo>
                  <a:lnTo>
                    <a:pt x="1235742" y="89156"/>
                  </a:lnTo>
                  <a:lnTo>
                    <a:pt x="1241770" y="97753"/>
                  </a:lnTo>
                  <a:lnTo>
                    <a:pt x="1247481" y="106668"/>
                  </a:lnTo>
                  <a:lnTo>
                    <a:pt x="1252874" y="116221"/>
                  </a:lnTo>
                  <a:lnTo>
                    <a:pt x="1257633" y="125455"/>
                  </a:lnTo>
                  <a:lnTo>
                    <a:pt x="1262392" y="135326"/>
                  </a:lnTo>
                  <a:lnTo>
                    <a:pt x="1266200" y="145515"/>
                  </a:lnTo>
                  <a:lnTo>
                    <a:pt x="1269372" y="155704"/>
                  </a:lnTo>
                  <a:lnTo>
                    <a:pt x="1272545" y="166212"/>
                  </a:lnTo>
                  <a:lnTo>
                    <a:pt x="1275083" y="176719"/>
                  </a:lnTo>
                  <a:lnTo>
                    <a:pt x="1276987" y="187864"/>
                  </a:lnTo>
                  <a:lnTo>
                    <a:pt x="1278573" y="198690"/>
                  </a:lnTo>
                  <a:lnTo>
                    <a:pt x="1279208" y="210153"/>
                  </a:lnTo>
                  <a:lnTo>
                    <a:pt x="1279525" y="221616"/>
                  </a:lnTo>
                  <a:lnTo>
                    <a:pt x="1279423" y="225313"/>
                  </a:lnTo>
                  <a:lnTo>
                    <a:pt x="1289553" y="230822"/>
                  </a:lnTo>
                  <a:lnTo>
                    <a:pt x="1307653" y="241617"/>
                  </a:lnTo>
                  <a:lnTo>
                    <a:pt x="1326071" y="253047"/>
                  </a:lnTo>
                  <a:lnTo>
                    <a:pt x="1344488" y="265430"/>
                  </a:lnTo>
                  <a:lnTo>
                    <a:pt x="1363224" y="278765"/>
                  </a:lnTo>
                  <a:lnTo>
                    <a:pt x="1381641" y="292735"/>
                  </a:lnTo>
                  <a:lnTo>
                    <a:pt x="1400059" y="307657"/>
                  </a:lnTo>
                  <a:lnTo>
                    <a:pt x="1418159" y="323532"/>
                  </a:lnTo>
                  <a:lnTo>
                    <a:pt x="1427050" y="331787"/>
                  </a:lnTo>
                  <a:lnTo>
                    <a:pt x="1436259" y="340360"/>
                  </a:lnTo>
                  <a:lnTo>
                    <a:pt x="1445150" y="349567"/>
                  </a:lnTo>
                  <a:lnTo>
                    <a:pt x="1453724" y="358457"/>
                  </a:lnTo>
                  <a:lnTo>
                    <a:pt x="1462298" y="367665"/>
                  </a:lnTo>
                  <a:lnTo>
                    <a:pt x="1471189" y="377190"/>
                  </a:lnTo>
                  <a:lnTo>
                    <a:pt x="1479763" y="386715"/>
                  </a:lnTo>
                  <a:lnTo>
                    <a:pt x="1488019" y="396875"/>
                  </a:lnTo>
                  <a:lnTo>
                    <a:pt x="1495958" y="407035"/>
                  </a:lnTo>
                  <a:lnTo>
                    <a:pt x="1504214" y="417512"/>
                  </a:lnTo>
                  <a:lnTo>
                    <a:pt x="1511517" y="428307"/>
                  </a:lnTo>
                  <a:lnTo>
                    <a:pt x="1519456" y="439420"/>
                  </a:lnTo>
                  <a:lnTo>
                    <a:pt x="1527077" y="450532"/>
                  </a:lnTo>
                  <a:lnTo>
                    <a:pt x="1534381" y="461962"/>
                  </a:lnTo>
                  <a:lnTo>
                    <a:pt x="1541367" y="473392"/>
                  </a:lnTo>
                  <a:lnTo>
                    <a:pt x="1548353" y="485775"/>
                  </a:lnTo>
                  <a:lnTo>
                    <a:pt x="1554704" y="497840"/>
                  </a:lnTo>
                  <a:lnTo>
                    <a:pt x="1561372" y="510222"/>
                  </a:lnTo>
                  <a:lnTo>
                    <a:pt x="1567405" y="523240"/>
                  </a:lnTo>
                  <a:lnTo>
                    <a:pt x="1573439" y="535940"/>
                  </a:lnTo>
                  <a:lnTo>
                    <a:pt x="1579155" y="548957"/>
                  </a:lnTo>
                  <a:lnTo>
                    <a:pt x="1584553" y="562610"/>
                  </a:lnTo>
                  <a:lnTo>
                    <a:pt x="1589634" y="576262"/>
                  </a:lnTo>
                  <a:lnTo>
                    <a:pt x="1594714" y="590232"/>
                  </a:lnTo>
                  <a:lnTo>
                    <a:pt x="1599160" y="604837"/>
                  </a:lnTo>
                  <a:lnTo>
                    <a:pt x="1603288" y="619125"/>
                  </a:lnTo>
                  <a:lnTo>
                    <a:pt x="1607416" y="634047"/>
                  </a:lnTo>
                  <a:lnTo>
                    <a:pt x="1610909" y="648970"/>
                  </a:lnTo>
                  <a:lnTo>
                    <a:pt x="1614085" y="664210"/>
                  </a:lnTo>
                  <a:lnTo>
                    <a:pt x="1617260" y="680085"/>
                  </a:lnTo>
                  <a:lnTo>
                    <a:pt x="1619800" y="695642"/>
                  </a:lnTo>
                  <a:lnTo>
                    <a:pt x="1622023" y="711835"/>
                  </a:lnTo>
                  <a:lnTo>
                    <a:pt x="1623928" y="728027"/>
                  </a:lnTo>
                  <a:lnTo>
                    <a:pt x="1625199" y="744537"/>
                  </a:lnTo>
                  <a:lnTo>
                    <a:pt x="1626469" y="761682"/>
                  </a:lnTo>
                  <a:lnTo>
                    <a:pt x="1627104" y="778827"/>
                  </a:lnTo>
                  <a:lnTo>
                    <a:pt x="1627104" y="795655"/>
                  </a:lnTo>
                  <a:lnTo>
                    <a:pt x="1626469" y="813117"/>
                  </a:lnTo>
                  <a:lnTo>
                    <a:pt x="1624564" y="830580"/>
                  </a:lnTo>
                  <a:lnTo>
                    <a:pt x="1622023" y="848360"/>
                  </a:lnTo>
                  <a:lnTo>
                    <a:pt x="1618848" y="866140"/>
                  </a:lnTo>
                  <a:lnTo>
                    <a:pt x="1615037" y="884555"/>
                  </a:lnTo>
                  <a:lnTo>
                    <a:pt x="1610274" y="902970"/>
                  </a:lnTo>
                  <a:lnTo>
                    <a:pt x="1604876" y="921702"/>
                  </a:lnTo>
                  <a:lnTo>
                    <a:pt x="1598842" y="940117"/>
                  </a:lnTo>
                  <a:lnTo>
                    <a:pt x="1591856" y="958850"/>
                  </a:lnTo>
                  <a:lnTo>
                    <a:pt x="1584553" y="977900"/>
                  </a:lnTo>
                  <a:lnTo>
                    <a:pt x="1576297" y="996950"/>
                  </a:lnTo>
                  <a:lnTo>
                    <a:pt x="1567723" y="1016635"/>
                  </a:lnTo>
                  <a:lnTo>
                    <a:pt x="1558832" y="1035685"/>
                  </a:lnTo>
                  <a:lnTo>
                    <a:pt x="1548670" y="1055052"/>
                  </a:lnTo>
                  <a:lnTo>
                    <a:pt x="1538509" y="1074420"/>
                  </a:lnTo>
                  <a:lnTo>
                    <a:pt x="1527395" y="1093787"/>
                  </a:lnTo>
                  <a:lnTo>
                    <a:pt x="1516280" y="1113155"/>
                  </a:lnTo>
                  <a:lnTo>
                    <a:pt x="1504531" y="1132522"/>
                  </a:lnTo>
                  <a:lnTo>
                    <a:pt x="1492147" y="1152207"/>
                  </a:lnTo>
                  <a:lnTo>
                    <a:pt x="1479445" y="1171575"/>
                  </a:lnTo>
                  <a:lnTo>
                    <a:pt x="1466426" y="1190625"/>
                  </a:lnTo>
                  <a:lnTo>
                    <a:pt x="1452771" y="1209992"/>
                  </a:lnTo>
                  <a:lnTo>
                    <a:pt x="1438799" y="1229042"/>
                  </a:lnTo>
                  <a:lnTo>
                    <a:pt x="1424510" y="1248410"/>
                  </a:lnTo>
                  <a:lnTo>
                    <a:pt x="1409903" y="1267142"/>
                  </a:lnTo>
                  <a:lnTo>
                    <a:pt x="1395296" y="1286192"/>
                  </a:lnTo>
                  <a:lnTo>
                    <a:pt x="1380054" y="1304925"/>
                  </a:lnTo>
                  <a:lnTo>
                    <a:pt x="1364494" y="1323340"/>
                  </a:lnTo>
                  <a:lnTo>
                    <a:pt x="1348616" y="1342072"/>
                  </a:lnTo>
                  <a:lnTo>
                    <a:pt x="1333057" y="1359852"/>
                  </a:lnTo>
                  <a:lnTo>
                    <a:pt x="1317179" y="1377950"/>
                  </a:lnTo>
                  <a:lnTo>
                    <a:pt x="1300667" y="1395730"/>
                  </a:lnTo>
                  <a:lnTo>
                    <a:pt x="1284472" y="1413192"/>
                  </a:lnTo>
                  <a:lnTo>
                    <a:pt x="1267960" y="1430337"/>
                  </a:lnTo>
                  <a:lnTo>
                    <a:pt x="1251448" y="1447482"/>
                  </a:lnTo>
                  <a:lnTo>
                    <a:pt x="1234300" y="1464310"/>
                  </a:lnTo>
                  <a:lnTo>
                    <a:pt x="1217788" y="1480820"/>
                  </a:lnTo>
                  <a:lnTo>
                    <a:pt x="1200958" y="1496695"/>
                  </a:lnTo>
                  <a:lnTo>
                    <a:pt x="1184128" y="1512252"/>
                  </a:lnTo>
                  <a:lnTo>
                    <a:pt x="1167298" y="1527810"/>
                  </a:lnTo>
                  <a:lnTo>
                    <a:pt x="1150150" y="1543050"/>
                  </a:lnTo>
                  <a:lnTo>
                    <a:pt x="1133638" y="1557655"/>
                  </a:lnTo>
                  <a:lnTo>
                    <a:pt x="1116808" y="1571625"/>
                  </a:lnTo>
                  <a:lnTo>
                    <a:pt x="1100296" y="1585595"/>
                  </a:lnTo>
                  <a:lnTo>
                    <a:pt x="1083783" y="1598930"/>
                  </a:lnTo>
                  <a:lnTo>
                    <a:pt x="1067271" y="1611947"/>
                  </a:lnTo>
                  <a:lnTo>
                    <a:pt x="1051076" y="1624647"/>
                  </a:lnTo>
                  <a:lnTo>
                    <a:pt x="1034881" y="1636395"/>
                  </a:lnTo>
                  <a:lnTo>
                    <a:pt x="1019004" y="1648142"/>
                  </a:lnTo>
                  <a:lnTo>
                    <a:pt x="1003444" y="1658937"/>
                  </a:lnTo>
                  <a:lnTo>
                    <a:pt x="988202" y="1669415"/>
                  </a:lnTo>
                  <a:lnTo>
                    <a:pt x="972960" y="1679575"/>
                  </a:lnTo>
                  <a:lnTo>
                    <a:pt x="957718" y="1688783"/>
                  </a:lnTo>
                  <a:lnTo>
                    <a:pt x="943428" y="1697990"/>
                  </a:lnTo>
                  <a:lnTo>
                    <a:pt x="929139" y="1706245"/>
                  </a:lnTo>
                  <a:lnTo>
                    <a:pt x="915167" y="1713865"/>
                  </a:lnTo>
                  <a:lnTo>
                    <a:pt x="901512" y="1720850"/>
                  </a:lnTo>
                  <a:lnTo>
                    <a:pt x="888493" y="1726883"/>
                  </a:lnTo>
                  <a:lnTo>
                    <a:pt x="875473" y="1732915"/>
                  </a:lnTo>
                  <a:lnTo>
                    <a:pt x="863407" y="1737678"/>
                  </a:lnTo>
                  <a:lnTo>
                    <a:pt x="851340" y="1742440"/>
                  </a:lnTo>
                  <a:lnTo>
                    <a:pt x="839908" y="1746250"/>
                  </a:lnTo>
                  <a:lnTo>
                    <a:pt x="829112" y="1749108"/>
                  </a:lnTo>
                  <a:lnTo>
                    <a:pt x="835145" y="1778953"/>
                  </a:lnTo>
                  <a:lnTo>
                    <a:pt x="839273" y="1797368"/>
                  </a:lnTo>
                  <a:lnTo>
                    <a:pt x="843719" y="1818323"/>
                  </a:lnTo>
                  <a:lnTo>
                    <a:pt x="849117" y="1841500"/>
                  </a:lnTo>
                  <a:lnTo>
                    <a:pt x="855468" y="1866265"/>
                  </a:lnTo>
                  <a:lnTo>
                    <a:pt x="862136" y="1892300"/>
                  </a:lnTo>
                  <a:lnTo>
                    <a:pt x="870075" y="1920558"/>
                  </a:lnTo>
                  <a:lnTo>
                    <a:pt x="878649" y="1949768"/>
                  </a:lnTo>
                  <a:lnTo>
                    <a:pt x="887858" y="1979930"/>
                  </a:lnTo>
                  <a:lnTo>
                    <a:pt x="898019" y="2010728"/>
                  </a:lnTo>
                  <a:lnTo>
                    <a:pt x="908816" y="2042478"/>
                  </a:lnTo>
                  <a:lnTo>
                    <a:pt x="920882" y="2074545"/>
                  </a:lnTo>
                  <a:lnTo>
                    <a:pt x="933902" y="2106613"/>
                  </a:lnTo>
                  <a:lnTo>
                    <a:pt x="940570" y="2122805"/>
                  </a:lnTo>
                  <a:lnTo>
                    <a:pt x="947556" y="2138998"/>
                  </a:lnTo>
                  <a:lnTo>
                    <a:pt x="954542" y="2155190"/>
                  </a:lnTo>
                  <a:lnTo>
                    <a:pt x="961846" y="2171383"/>
                  </a:lnTo>
                  <a:lnTo>
                    <a:pt x="969784" y="2187258"/>
                  </a:lnTo>
                  <a:lnTo>
                    <a:pt x="977723" y="2203133"/>
                  </a:lnTo>
                  <a:lnTo>
                    <a:pt x="985662" y="2219008"/>
                  </a:lnTo>
                  <a:lnTo>
                    <a:pt x="993918" y="2234565"/>
                  </a:lnTo>
                  <a:lnTo>
                    <a:pt x="1002492" y="2249805"/>
                  </a:lnTo>
                  <a:lnTo>
                    <a:pt x="1011383" y="2265045"/>
                  </a:lnTo>
                  <a:lnTo>
                    <a:pt x="1020274" y="2279650"/>
                  </a:lnTo>
                  <a:lnTo>
                    <a:pt x="1029801" y="2294573"/>
                  </a:lnTo>
                  <a:lnTo>
                    <a:pt x="1039327" y="2308860"/>
                  </a:lnTo>
                  <a:lnTo>
                    <a:pt x="1049488" y="2322830"/>
                  </a:lnTo>
                  <a:lnTo>
                    <a:pt x="1059650" y="2336483"/>
                  </a:lnTo>
                  <a:lnTo>
                    <a:pt x="1070129" y="2349818"/>
                  </a:lnTo>
                  <a:lnTo>
                    <a:pt x="1080608" y="2362835"/>
                  </a:lnTo>
                  <a:lnTo>
                    <a:pt x="1091404" y="2375218"/>
                  </a:lnTo>
                  <a:lnTo>
                    <a:pt x="1102518" y="2387283"/>
                  </a:lnTo>
                  <a:lnTo>
                    <a:pt x="1113950" y="2399030"/>
                  </a:lnTo>
                  <a:lnTo>
                    <a:pt x="1125699" y="2410143"/>
                  </a:lnTo>
                  <a:lnTo>
                    <a:pt x="1137766" y="2420620"/>
                  </a:lnTo>
                  <a:lnTo>
                    <a:pt x="1149833" y="2430780"/>
                  </a:lnTo>
                  <a:lnTo>
                    <a:pt x="1162535" y="2439988"/>
                  </a:lnTo>
                  <a:lnTo>
                    <a:pt x="1175554" y="2449195"/>
                  </a:lnTo>
                  <a:lnTo>
                    <a:pt x="1188256" y="2457450"/>
                  </a:lnTo>
                  <a:lnTo>
                    <a:pt x="1201593" y="2464753"/>
                  </a:lnTo>
                  <a:lnTo>
                    <a:pt x="1215565" y="2471738"/>
                  </a:lnTo>
                  <a:lnTo>
                    <a:pt x="1229219" y="2478088"/>
                  </a:lnTo>
                  <a:lnTo>
                    <a:pt x="1243826" y="2483485"/>
                  </a:lnTo>
                  <a:lnTo>
                    <a:pt x="1258116" y="2488565"/>
                  </a:lnTo>
                  <a:lnTo>
                    <a:pt x="1273358" y="2492693"/>
                  </a:lnTo>
                  <a:lnTo>
                    <a:pt x="1288283" y="2495868"/>
                  </a:lnTo>
                  <a:lnTo>
                    <a:pt x="1295904" y="2496820"/>
                  </a:lnTo>
                  <a:lnTo>
                    <a:pt x="1303842" y="2498090"/>
                  </a:lnTo>
                  <a:lnTo>
                    <a:pt x="1311781" y="2499043"/>
                  </a:lnTo>
                  <a:lnTo>
                    <a:pt x="1319720" y="2499678"/>
                  </a:lnTo>
                  <a:lnTo>
                    <a:pt x="1327658" y="2499995"/>
                  </a:lnTo>
                  <a:lnTo>
                    <a:pt x="1335597" y="2500630"/>
                  </a:lnTo>
                  <a:lnTo>
                    <a:pt x="1347981" y="2500630"/>
                  </a:lnTo>
                  <a:lnTo>
                    <a:pt x="1360048" y="2499678"/>
                  </a:lnTo>
                  <a:lnTo>
                    <a:pt x="1371797" y="2499043"/>
                  </a:lnTo>
                  <a:lnTo>
                    <a:pt x="1383229" y="2498090"/>
                  </a:lnTo>
                  <a:lnTo>
                    <a:pt x="1394660" y="2496185"/>
                  </a:lnTo>
                  <a:lnTo>
                    <a:pt x="1405457" y="2494280"/>
                  </a:lnTo>
                  <a:lnTo>
                    <a:pt x="1416254" y="2491740"/>
                  </a:lnTo>
                  <a:lnTo>
                    <a:pt x="1427050" y="2489200"/>
                  </a:lnTo>
                  <a:lnTo>
                    <a:pt x="1437529" y="2486343"/>
                  </a:lnTo>
                  <a:lnTo>
                    <a:pt x="1447691" y="2483168"/>
                  </a:lnTo>
                  <a:lnTo>
                    <a:pt x="1457217" y="2479358"/>
                  </a:lnTo>
                  <a:lnTo>
                    <a:pt x="1467061" y="2475230"/>
                  </a:lnTo>
                  <a:lnTo>
                    <a:pt x="1476587" y="2471103"/>
                  </a:lnTo>
                  <a:lnTo>
                    <a:pt x="1485479" y="2466658"/>
                  </a:lnTo>
                  <a:lnTo>
                    <a:pt x="1494370" y="2461578"/>
                  </a:lnTo>
                  <a:lnTo>
                    <a:pt x="1503261" y="2456498"/>
                  </a:lnTo>
                  <a:lnTo>
                    <a:pt x="1511517" y="2450783"/>
                  </a:lnTo>
                  <a:lnTo>
                    <a:pt x="1520409" y="2445068"/>
                  </a:lnTo>
                  <a:lnTo>
                    <a:pt x="1528347" y="2439353"/>
                  </a:lnTo>
                  <a:lnTo>
                    <a:pt x="1536286" y="2433003"/>
                  </a:lnTo>
                  <a:lnTo>
                    <a:pt x="1543907" y="2426335"/>
                  </a:lnTo>
                  <a:lnTo>
                    <a:pt x="1551528" y="2419668"/>
                  </a:lnTo>
                  <a:lnTo>
                    <a:pt x="1558832" y="2412365"/>
                  </a:lnTo>
                  <a:lnTo>
                    <a:pt x="1566135" y="2405063"/>
                  </a:lnTo>
                  <a:lnTo>
                    <a:pt x="1573121" y="2397760"/>
                  </a:lnTo>
                  <a:lnTo>
                    <a:pt x="1580107" y="2390140"/>
                  </a:lnTo>
                  <a:lnTo>
                    <a:pt x="1586776" y="2381885"/>
                  </a:lnTo>
                  <a:lnTo>
                    <a:pt x="1593444" y="2373948"/>
                  </a:lnTo>
                  <a:lnTo>
                    <a:pt x="1599478" y="2365375"/>
                  </a:lnTo>
                  <a:lnTo>
                    <a:pt x="1605828" y="2357120"/>
                  </a:lnTo>
                  <a:lnTo>
                    <a:pt x="1611544" y="2347913"/>
                  </a:lnTo>
                  <a:lnTo>
                    <a:pt x="1617895" y="2339023"/>
                  </a:lnTo>
                  <a:lnTo>
                    <a:pt x="1629327" y="2320608"/>
                  </a:lnTo>
                  <a:lnTo>
                    <a:pt x="1640123" y="2301558"/>
                  </a:lnTo>
                  <a:lnTo>
                    <a:pt x="1650285" y="2281873"/>
                  </a:lnTo>
                  <a:lnTo>
                    <a:pt x="1660129" y="2261870"/>
                  </a:lnTo>
                  <a:lnTo>
                    <a:pt x="1669655" y="2241233"/>
                  </a:lnTo>
                  <a:lnTo>
                    <a:pt x="1678546" y="2219960"/>
                  </a:lnTo>
                  <a:lnTo>
                    <a:pt x="1687120" y="2198370"/>
                  </a:lnTo>
                  <a:lnTo>
                    <a:pt x="1695376" y="2176463"/>
                  </a:lnTo>
                  <a:lnTo>
                    <a:pt x="1703315" y="2154555"/>
                  </a:lnTo>
                  <a:lnTo>
                    <a:pt x="1710936" y="2132330"/>
                  </a:lnTo>
                  <a:lnTo>
                    <a:pt x="1718557" y="2110105"/>
                  </a:lnTo>
                  <a:lnTo>
                    <a:pt x="1725543" y="2087245"/>
                  </a:lnTo>
                  <a:lnTo>
                    <a:pt x="1739833" y="2042478"/>
                  </a:lnTo>
                  <a:lnTo>
                    <a:pt x="1752852" y="1997393"/>
                  </a:lnTo>
                  <a:lnTo>
                    <a:pt x="1764601" y="1958340"/>
                  </a:lnTo>
                  <a:lnTo>
                    <a:pt x="1776350" y="1920240"/>
                  </a:lnTo>
                  <a:lnTo>
                    <a:pt x="1788100" y="1883093"/>
                  </a:lnTo>
                  <a:lnTo>
                    <a:pt x="1794450" y="1864995"/>
                  </a:lnTo>
                  <a:lnTo>
                    <a:pt x="1800802" y="1847850"/>
                  </a:lnTo>
                  <a:lnTo>
                    <a:pt x="1806835" y="1830705"/>
                  </a:lnTo>
                  <a:lnTo>
                    <a:pt x="1813821" y="1814195"/>
                  </a:lnTo>
                  <a:lnTo>
                    <a:pt x="1820172" y="1798320"/>
                  </a:lnTo>
                  <a:lnTo>
                    <a:pt x="1827475" y="1783080"/>
                  </a:lnTo>
                  <a:lnTo>
                    <a:pt x="1834461" y="1768475"/>
                  </a:lnTo>
                  <a:lnTo>
                    <a:pt x="1842082" y="1754505"/>
                  </a:lnTo>
                  <a:lnTo>
                    <a:pt x="1849704" y="1741170"/>
                  </a:lnTo>
                  <a:lnTo>
                    <a:pt x="1857960" y="1728470"/>
                  </a:lnTo>
                  <a:lnTo>
                    <a:pt x="1864946" y="1718628"/>
                  </a:lnTo>
                  <a:lnTo>
                    <a:pt x="1871614" y="1709103"/>
                  </a:lnTo>
                  <a:lnTo>
                    <a:pt x="1878918" y="1699578"/>
                  </a:lnTo>
                  <a:lnTo>
                    <a:pt x="1885586" y="1691005"/>
                  </a:lnTo>
                  <a:lnTo>
                    <a:pt x="1892890" y="1682433"/>
                  </a:lnTo>
                  <a:lnTo>
                    <a:pt x="1899558" y="1674495"/>
                  </a:lnTo>
                  <a:lnTo>
                    <a:pt x="1906862" y="1666557"/>
                  </a:lnTo>
                  <a:lnTo>
                    <a:pt x="1914165" y="1659572"/>
                  </a:lnTo>
                  <a:lnTo>
                    <a:pt x="1920834" y="1652270"/>
                  </a:lnTo>
                  <a:lnTo>
                    <a:pt x="1928137" y="1645285"/>
                  </a:lnTo>
                  <a:lnTo>
                    <a:pt x="1935441" y="1638935"/>
                  </a:lnTo>
                  <a:lnTo>
                    <a:pt x="1942109" y="1632902"/>
                  </a:lnTo>
                  <a:lnTo>
                    <a:pt x="1949413" y="1627187"/>
                  </a:lnTo>
                  <a:lnTo>
                    <a:pt x="1956081" y="1621790"/>
                  </a:lnTo>
                  <a:lnTo>
                    <a:pt x="1970053" y="1611312"/>
                  </a:lnTo>
                  <a:lnTo>
                    <a:pt x="1983708" y="1602105"/>
                  </a:lnTo>
                  <a:lnTo>
                    <a:pt x="1997680" y="1594485"/>
                  </a:lnTo>
                  <a:lnTo>
                    <a:pt x="2010699" y="1587182"/>
                  </a:lnTo>
                  <a:lnTo>
                    <a:pt x="2024036" y="1581150"/>
                  </a:lnTo>
                  <a:lnTo>
                    <a:pt x="2036738" y="1575752"/>
                  </a:lnTo>
                  <a:lnTo>
                    <a:pt x="2049440" y="1571307"/>
                  </a:lnTo>
                  <a:lnTo>
                    <a:pt x="2061506" y="1567497"/>
                  </a:lnTo>
                  <a:lnTo>
                    <a:pt x="2073256" y="1564640"/>
                  </a:lnTo>
                  <a:lnTo>
                    <a:pt x="2085005" y="1562100"/>
                  </a:lnTo>
                  <a:lnTo>
                    <a:pt x="2096119" y="1560195"/>
                  </a:lnTo>
                  <a:lnTo>
                    <a:pt x="2106598" y="1559242"/>
                  </a:lnTo>
                  <a:lnTo>
                    <a:pt x="2116442" y="1557972"/>
                  </a:lnTo>
                  <a:lnTo>
                    <a:pt x="2125968" y="1557655"/>
                  </a:lnTo>
                  <a:lnTo>
                    <a:pt x="2134860" y="1557655"/>
                  </a:lnTo>
                  <a:lnTo>
                    <a:pt x="2143116" y="1557972"/>
                  </a:lnTo>
                  <a:lnTo>
                    <a:pt x="2150737" y="1558290"/>
                  </a:lnTo>
                  <a:lnTo>
                    <a:pt x="2157723" y="1559242"/>
                  </a:lnTo>
                  <a:lnTo>
                    <a:pt x="2162839" y="1559781"/>
                  </a:lnTo>
                  <a:lnTo>
                    <a:pt x="2167906" y="1548627"/>
                  </a:lnTo>
                  <a:lnTo>
                    <a:pt x="2174894" y="1534961"/>
                  </a:lnTo>
                  <a:lnTo>
                    <a:pt x="2182518" y="1521930"/>
                  </a:lnTo>
                  <a:lnTo>
                    <a:pt x="2190777" y="1508900"/>
                  </a:lnTo>
                  <a:lnTo>
                    <a:pt x="2199354" y="1496822"/>
                  </a:lnTo>
                  <a:lnTo>
                    <a:pt x="2208566" y="1484745"/>
                  </a:lnTo>
                  <a:lnTo>
                    <a:pt x="2218731" y="1473304"/>
                  </a:lnTo>
                  <a:lnTo>
                    <a:pt x="2229214" y="1462498"/>
                  </a:lnTo>
                  <a:lnTo>
                    <a:pt x="2240015" y="1452010"/>
                  </a:lnTo>
                  <a:lnTo>
                    <a:pt x="2251450" y="1442157"/>
                  </a:lnTo>
                  <a:lnTo>
                    <a:pt x="2263204" y="1432623"/>
                  </a:lnTo>
                  <a:lnTo>
                    <a:pt x="2275593" y="1424042"/>
                  </a:lnTo>
                  <a:lnTo>
                    <a:pt x="2288617" y="1415778"/>
                  </a:lnTo>
                  <a:lnTo>
                    <a:pt x="2301958" y="1408151"/>
                  </a:lnTo>
                  <a:lnTo>
                    <a:pt x="2315300" y="1401158"/>
                  </a:lnTo>
                  <a:lnTo>
                    <a:pt x="2329277" y="1394802"/>
                  </a:lnTo>
                  <a:lnTo>
                    <a:pt x="2343572" y="1389081"/>
                  </a:lnTo>
                  <a:lnTo>
                    <a:pt x="2358184" y="1383996"/>
                  </a:lnTo>
                  <a:lnTo>
                    <a:pt x="2373114" y="1380182"/>
                  </a:lnTo>
                  <a:lnTo>
                    <a:pt x="2388680" y="1376686"/>
                  </a:lnTo>
                  <a:lnTo>
                    <a:pt x="2403927" y="1373508"/>
                  </a:lnTo>
                  <a:lnTo>
                    <a:pt x="2419493" y="1371919"/>
                  </a:lnTo>
                  <a:lnTo>
                    <a:pt x="2435693" y="1370330"/>
                  </a:lnTo>
                  <a:lnTo>
                    <a:pt x="2451894" y="1370012"/>
                  </a:lnTo>
                  <a:lnTo>
                    <a:pt x="2468095" y="1370330"/>
                  </a:lnTo>
                  <a:lnTo>
                    <a:pt x="2484295" y="1371919"/>
                  </a:lnTo>
                  <a:lnTo>
                    <a:pt x="2499861" y="1373508"/>
                  </a:lnTo>
                  <a:lnTo>
                    <a:pt x="2515426" y="1376686"/>
                  </a:lnTo>
                  <a:lnTo>
                    <a:pt x="2530674" y="1380182"/>
                  </a:lnTo>
                  <a:lnTo>
                    <a:pt x="2545286" y="1383996"/>
                  </a:lnTo>
                  <a:lnTo>
                    <a:pt x="2560216" y="1389081"/>
                  </a:lnTo>
                  <a:lnTo>
                    <a:pt x="2574511" y="1394802"/>
                  </a:lnTo>
                  <a:lnTo>
                    <a:pt x="2588488" y="1401158"/>
                  </a:lnTo>
                  <a:lnTo>
                    <a:pt x="2601830" y="1408151"/>
                  </a:lnTo>
                  <a:lnTo>
                    <a:pt x="2615171" y="1415778"/>
                  </a:lnTo>
                  <a:lnTo>
                    <a:pt x="2628195" y="1424042"/>
                  </a:lnTo>
                  <a:lnTo>
                    <a:pt x="2640267" y="1432623"/>
                  </a:lnTo>
                  <a:lnTo>
                    <a:pt x="2652338" y="1442157"/>
                  </a:lnTo>
                  <a:lnTo>
                    <a:pt x="2663773" y="1452010"/>
                  </a:lnTo>
                  <a:lnTo>
                    <a:pt x="2674574" y="1462498"/>
                  </a:lnTo>
                  <a:lnTo>
                    <a:pt x="2685057" y="1473304"/>
                  </a:lnTo>
                  <a:lnTo>
                    <a:pt x="2694904" y="1484745"/>
                  </a:lnTo>
                  <a:lnTo>
                    <a:pt x="2704434" y="1496822"/>
                  </a:lnTo>
                  <a:lnTo>
                    <a:pt x="2713011" y="1508900"/>
                  </a:lnTo>
                  <a:lnTo>
                    <a:pt x="2721270" y="1521930"/>
                  </a:lnTo>
                  <a:lnTo>
                    <a:pt x="2728894" y="1534961"/>
                  </a:lnTo>
                  <a:lnTo>
                    <a:pt x="2735565" y="1548627"/>
                  </a:lnTo>
                  <a:lnTo>
                    <a:pt x="2742236" y="1562611"/>
                  </a:lnTo>
                  <a:lnTo>
                    <a:pt x="2747953" y="1576913"/>
                  </a:lnTo>
                  <a:lnTo>
                    <a:pt x="2752718" y="1591533"/>
                  </a:lnTo>
                  <a:lnTo>
                    <a:pt x="2756848" y="1606471"/>
                  </a:lnTo>
                  <a:lnTo>
                    <a:pt x="2760660" y="1621726"/>
                  </a:lnTo>
                  <a:lnTo>
                    <a:pt x="2763519" y="1636981"/>
                  </a:lnTo>
                  <a:lnTo>
                    <a:pt x="2765107" y="1652872"/>
                  </a:lnTo>
                  <a:lnTo>
                    <a:pt x="2766695" y="1669081"/>
                  </a:lnTo>
                  <a:lnTo>
                    <a:pt x="2767013" y="1685290"/>
                  </a:lnTo>
                  <a:lnTo>
                    <a:pt x="2766695" y="1701499"/>
                  </a:lnTo>
                  <a:lnTo>
                    <a:pt x="2765107" y="1717390"/>
                  </a:lnTo>
                  <a:lnTo>
                    <a:pt x="2763519" y="1733281"/>
                  </a:lnTo>
                  <a:lnTo>
                    <a:pt x="2760660" y="1748854"/>
                  </a:lnTo>
                  <a:lnTo>
                    <a:pt x="2756848" y="1764110"/>
                  </a:lnTo>
                  <a:lnTo>
                    <a:pt x="2752718" y="1779047"/>
                  </a:lnTo>
                  <a:lnTo>
                    <a:pt x="2747953" y="1793667"/>
                  </a:lnTo>
                  <a:lnTo>
                    <a:pt x="2742236" y="1807969"/>
                  </a:lnTo>
                  <a:lnTo>
                    <a:pt x="2735565" y="1821635"/>
                  </a:lnTo>
                  <a:lnTo>
                    <a:pt x="2728894" y="1835619"/>
                  </a:lnTo>
                  <a:lnTo>
                    <a:pt x="2721270" y="1848650"/>
                  </a:lnTo>
                  <a:lnTo>
                    <a:pt x="2713011" y="1861363"/>
                  </a:lnTo>
                  <a:lnTo>
                    <a:pt x="2704434" y="1874075"/>
                  </a:lnTo>
                  <a:lnTo>
                    <a:pt x="2694904" y="1885835"/>
                  </a:lnTo>
                  <a:lnTo>
                    <a:pt x="2685057" y="1896959"/>
                  </a:lnTo>
                  <a:lnTo>
                    <a:pt x="2674574" y="1908082"/>
                  </a:lnTo>
                  <a:lnTo>
                    <a:pt x="2663773" y="1918570"/>
                  </a:lnTo>
                  <a:lnTo>
                    <a:pt x="2652338" y="1928423"/>
                  </a:lnTo>
                  <a:lnTo>
                    <a:pt x="2640267" y="1937640"/>
                  </a:lnTo>
                  <a:lnTo>
                    <a:pt x="2628195" y="1946538"/>
                  </a:lnTo>
                  <a:lnTo>
                    <a:pt x="2615171" y="1955120"/>
                  </a:lnTo>
                  <a:lnTo>
                    <a:pt x="2601830" y="1962430"/>
                  </a:lnTo>
                  <a:lnTo>
                    <a:pt x="2588488" y="1969422"/>
                  </a:lnTo>
                  <a:lnTo>
                    <a:pt x="2574511" y="1975778"/>
                  </a:lnTo>
                  <a:lnTo>
                    <a:pt x="2560216" y="1981181"/>
                  </a:lnTo>
                  <a:lnTo>
                    <a:pt x="2545286" y="1986266"/>
                  </a:lnTo>
                  <a:lnTo>
                    <a:pt x="2530674" y="1990716"/>
                  </a:lnTo>
                  <a:lnTo>
                    <a:pt x="2515426" y="1994212"/>
                  </a:lnTo>
                  <a:lnTo>
                    <a:pt x="2499861" y="1996754"/>
                  </a:lnTo>
                  <a:lnTo>
                    <a:pt x="2484295" y="1998979"/>
                  </a:lnTo>
                  <a:lnTo>
                    <a:pt x="2468095" y="1999932"/>
                  </a:lnTo>
                  <a:lnTo>
                    <a:pt x="2451894" y="2000250"/>
                  </a:lnTo>
                  <a:lnTo>
                    <a:pt x="2435693" y="1999932"/>
                  </a:lnTo>
                  <a:lnTo>
                    <a:pt x="2419493" y="1998979"/>
                  </a:lnTo>
                  <a:lnTo>
                    <a:pt x="2403927" y="1996754"/>
                  </a:lnTo>
                  <a:lnTo>
                    <a:pt x="2388680" y="1994212"/>
                  </a:lnTo>
                  <a:lnTo>
                    <a:pt x="2373114" y="1990716"/>
                  </a:lnTo>
                  <a:lnTo>
                    <a:pt x="2358184" y="1986266"/>
                  </a:lnTo>
                  <a:lnTo>
                    <a:pt x="2343572" y="1981181"/>
                  </a:lnTo>
                  <a:lnTo>
                    <a:pt x="2329277" y="1975778"/>
                  </a:lnTo>
                  <a:lnTo>
                    <a:pt x="2315300" y="1969422"/>
                  </a:lnTo>
                  <a:lnTo>
                    <a:pt x="2301958" y="1962430"/>
                  </a:lnTo>
                  <a:lnTo>
                    <a:pt x="2288617" y="1955120"/>
                  </a:lnTo>
                  <a:lnTo>
                    <a:pt x="2275593" y="1946538"/>
                  </a:lnTo>
                  <a:lnTo>
                    <a:pt x="2263204" y="1937640"/>
                  </a:lnTo>
                  <a:lnTo>
                    <a:pt x="2251450" y="1928423"/>
                  </a:lnTo>
                  <a:lnTo>
                    <a:pt x="2240015" y="1918570"/>
                  </a:lnTo>
                  <a:lnTo>
                    <a:pt x="2229214" y="1908082"/>
                  </a:lnTo>
                  <a:lnTo>
                    <a:pt x="2218731" y="1896959"/>
                  </a:lnTo>
                  <a:lnTo>
                    <a:pt x="2208566" y="1885835"/>
                  </a:lnTo>
                  <a:lnTo>
                    <a:pt x="2199354" y="1874075"/>
                  </a:lnTo>
                  <a:lnTo>
                    <a:pt x="2190777" y="1861363"/>
                  </a:lnTo>
                  <a:lnTo>
                    <a:pt x="2182518" y="1848650"/>
                  </a:lnTo>
                  <a:lnTo>
                    <a:pt x="2174894" y="1835619"/>
                  </a:lnTo>
                  <a:lnTo>
                    <a:pt x="2167906" y="1821635"/>
                  </a:lnTo>
                  <a:lnTo>
                    <a:pt x="2161553" y="1807969"/>
                  </a:lnTo>
                  <a:lnTo>
                    <a:pt x="2155835" y="1793667"/>
                  </a:lnTo>
                  <a:lnTo>
                    <a:pt x="2151070" y="1779047"/>
                  </a:lnTo>
                  <a:lnTo>
                    <a:pt x="2146940" y="1764110"/>
                  </a:lnTo>
                  <a:lnTo>
                    <a:pt x="2143128" y="1748854"/>
                  </a:lnTo>
                  <a:lnTo>
                    <a:pt x="2140269" y="1733281"/>
                  </a:lnTo>
                  <a:lnTo>
                    <a:pt x="2138363" y="1717390"/>
                  </a:lnTo>
                  <a:lnTo>
                    <a:pt x="2137093" y="1701499"/>
                  </a:lnTo>
                  <a:lnTo>
                    <a:pt x="2136775" y="1685290"/>
                  </a:lnTo>
                  <a:lnTo>
                    <a:pt x="2137093" y="1669081"/>
                  </a:lnTo>
                  <a:lnTo>
                    <a:pt x="2138363" y="1652872"/>
                  </a:lnTo>
                  <a:lnTo>
                    <a:pt x="2140269" y="1636981"/>
                  </a:lnTo>
                  <a:lnTo>
                    <a:pt x="2140522" y="1635629"/>
                  </a:lnTo>
                  <a:lnTo>
                    <a:pt x="2137718" y="1635442"/>
                  </a:lnTo>
                  <a:lnTo>
                    <a:pt x="2126603" y="1635442"/>
                  </a:lnTo>
                  <a:lnTo>
                    <a:pt x="2120252" y="1635760"/>
                  </a:lnTo>
                  <a:lnTo>
                    <a:pt x="2113584" y="1636395"/>
                  </a:lnTo>
                  <a:lnTo>
                    <a:pt x="2106598" y="1637030"/>
                  </a:lnTo>
                  <a:lnTo>
                    <a:pt x="2098977" y="1638617"/>
                  </a:lnTo>
                  <a:lnTo>
                    <a:pt x="2091038" y="1640522"/>
                  </a:lnTo>
                  <a:lnTo>
                    <a:pt x="2082782" y="1642427"/>
                  </a:lnTo>
                  <a:lnTo>
                    <a:pt x="2074208" y="1644967"/>
                  </a:lnTo>
                  <a:lnTo>
                    <a:pt x="2065000" y="1648142"/>
                  </a:lnTo>
                  <a:lnTo>
                    <a:pt x="2056108" y="1652270"/>
                  </a:lnTo>
                  <a:lnTo>
                    <a:pt x="2046899" y="1656715"/>
                  </a:lnTo>
                  <a:lnTo>
                    <a:pt x="2037055" y="1661477"/>
                  </a:lnTo>
                  <a:lnTo>
                    <a:pt x="2026894" y="1667192"/>
                  </a:lnTo>
                  <a:lnTo>
                    <a:pt x="2017050" y="1673860"/>
                  </a:lnTo>
                  <a:lnTo>
                    <a:pt x="2006889" y="1681163"/>
                  </a:lnTo>
                  <a:lnTo>
                    <a:pt x="1996410" y="1689418"/>
                  </a:lnTo>
                  <a:lnTo>
                    <a:pt x="1985931" y="1698308"/>
                  </a:lnTo>
                  <a:lnTo>
                    <a:pt x="1975452" y="1707833"/>
                  </a:lnTo>
                  <a:lnTo>
                    <a:pt x="1965290" y="1718628"/>
                  </a:lnTo>
                  <a:lnTo>
                    <a:pt x="1954494" y="1730693"/>
                  </a:lnTo>
                  <a:lnTo>
                    <a:pt x="1943697" y="1743710"/>
                  </a:lnTo>
                  <a:lnTo>
                    <a:pt x="1932900" y="1757680"/>
                  </a:lnTo>
                  <a:lnTo>
                    <a:pt x="1922422" y="1772285"/>
                  </a:lnTo>
                  <a:lnTo>
                    <a:pt x="1915436" y="1783080"/>
                  </a:lnTo>
                  <a:lnTo>
                    <a:pt x="1908767" y="1794510"/>
                  </a:lnTo>
                  <a:lnTo>
                    <a:pt x="1902098" y="1806893"/>
                  </a:lnTo>
                  <a:lnTo>
                    <a:pt x="1895748" y="1820228"/>
                  </a:lnTo>
                  <a:lnTo>
                    <a:pt x="1889714" y="1833880"/>
                  </a:lnTo>
                  <a:lnTo>
                    <a:pt x="1883998" y="1848485"/>
                  </a:lnTo>
                  <a:lnTo>
                    <a:pt x="1877648" y="1863725"/>
                  </a:lnTo>
                  <a:lnTo>
                    <a:pt x="1871932" y="1879600"/>
                  </a:lnTo>
                  <a:lnTo>
                    <a:pt x="1866216" y="1895793"/>
                  </a:lnTo>
                  <a:lnTo>
                    <a:pt x="1860818" y="1912303"/>
                  </a:lnTo>
                  <a:lnTo>
                    <a:pt x="1849704" y="1946593"/>
                  </a:lnTo>
                  <a:lnTo>
                    <a:pt x="1838589" y="1982788"/>
                  </a:lnTo>
                  <a:lnTo>
                    <a:pt x="1827793" y="2019618"/>
                  </a:lnTo>
                  <a:lnTo>
                    <a:pt x="1813503" y="2066925"/>
                  </a:lnTo>
                  <a:lnTo>
                    <a:pt x="1798579" y="2115185"/>
                  </a:lnTo>
                  <a:lnTo>
                    <a:pt x="1790640" y="2139633"/>
                  </a:lnTo>
                  <a:lnTo>
                    <a:pt x="1782701" y="2163445"/>
                  </a:lnTo>
                  <a:lnTo>
                    <a:pt x="1774128" y="2187893"/>
                  </a:lnTo>
                  <a:lnTo>
                    <a:pt x="1765554" y="2212023"/>
                  </a:lnTo>
                  <a:lnTo>
                    <a:pt x="1756345" y="2235835"/>
                  </a:lnTo>
                  <a:lnTo>
                    <a:pt x="1746501" y="2259648"/>
                  </a:lnTo>
                  <a:lnTo>
                    <a:pt x="1736340" y="2282825"/>
                  </a:lnTo>
                  <a:lnTo>
                    <a:pt x="1725543" y="2306003"/>
                  </a:lnTo>
                  <a:lnTo>
                    <a:pt x="1714429" y="2328228"/>
                  </a:lnTo>
                  <a:lnTo>
                    <a:pt x="1702680" y="2350135"/>
                  </a:lnTo>
                  <a:lnTo>
                    <a:pt x="1696011" y="2360930"/>
                  </a:lnTo>
                  <a:lnTo>
                    <a:pt x="1689978" y="2371725"/>
                  </a:lnTo>
                  <a:lnTo>
                    <a:pt x="1683627" y="2382203"/>
                  </a:lnTo>
                  <a:lnTo>
                    <a:pt x="1676641" y="2392363"/>
                  </a:lnTo>
                  <a:lnTo>
                    <a:pt x="1669973" y="2402205"/>
                  </a:lnTo>
                  <a:lnTo>
                    <a:pt x="1662669" y="2412365"/>
                  </a:lnTo>
                  <a:lnTo>
                    <a:pt x="1655366" y="2422208"/>
                  </a:lnTo>
                  <a:lnTo>
                    <a:pt x="1648380" y="2431415"/>
                  </a:lnTo>
                  <a:lnTo>
                    <a:pt x="1640441" y="2440940"/>
                  </a:lnTo>
                  <a:lnTo>
                    <a:pt x="1632820" y="2449830"/>
                  </a:lnTo>
                  <a:lnTo>
                    <a:pt x="1624564" y="2458720"/>
                  </a:lnTo>
                  <a:lnTo>
                    <a:pt x="1616307" y="2467293"/>
                  </a:lnTo>
                  <a:lnTo>
                    <a:pt x="1608051" y="2475548"/>
                  </a:lnTo>
                  <a:lnTo>
                    <a:pt x="1599478" y="2483485"/>
                  </a:lnTo>
                  <a:lnTo>
                    <a:pt x="1590586" y="2491423"/>
                  </a:lnTo>
                  <a:lnTo>
                    <a:pt x="1581060" y="2499043"/>
                  </a:lnTo>
                  <a:lnTo>
                    <a:pt x="1571851" y="2506345"/>
                  </a:lnTo>
                  <a:lnTo>
                    <a:pt x="1562007" y="2513013"/>
                  </a:lnTo>
                  <a:lnTo>
                    <a:pt x="1552163" y="2519998"/>
                  </a:lnTo>
                  <a:lnTo>
                    <a:pt x="1542319" y="2526030"/>
                  </a:lnTo>
                  <a:lnTo>
                    <a:pt x="1531840" y="2532063"/>
                  </a:lnTo>
                  <a:lnTo>
                    <a:pt x="1521044" y="2537778"/>
                  </a:lnTo>
                  <a:lnTo>
                    <a:pt x="1510247" y="2543175"/>
                  </a:lnTo>
                  <a:lnTo>
                    <a:pt x="1499133" y="2547938"/>
                  </a:lnTo>
                  <a:lnTo>
                    <a:pt x="1487701" y="2552700"/>
                  </a:lnTo>
                  <a:lnTo>
                    <a:pt x="1475635" y="2556828"/>
                  </a:lnTo>
                  <a:lnTo>
                    <a:pt x="1463886" y="2560955"/>
                  </a:lnTo>
                  <a:lnTo>
                    <a:pt x="1451501" y="2564448"/>
                  </a:lnTo>
                  <a:lnTo>
                    <a:pt x="1439117" y="2567623"/>
                  </a:lnTo>
                  <a:lnTo>
                    <a:pt x="1426098" y="2570480"/>
                  </a:lnTo>
                  <a:lnTo>
                    <a:pt x="1412761" y="2572703"/>
                  </a:lnTo>
                  <a:lnTo>
                    <a:pt x="1399106" y="2574925"/>
                  </a:lnTo>
                  <a:lnTo>
                    <a:pt x="1385452" y="2576513"/>
                  </a:lnTo>
                  <a:lnTo>
                    <a:pt x="1371480" y="2577465"/>
                  </a:lnTo>
                  <a:lnTo>
                    <a:pt x="1356555" y="2578100"/>
                  </a:lnTo>
                  <a:lnTo>
                    <a:pt x="1341948" y="2578100"/>
                  </a:lnTo>
                  <a:lnTo>
                    <a:pt x="1334327" y="2578100"/>
                  </a:lnTo>
                  <a:lnTo>
                    <a:pt x="1324165" y="2578100"/>
                  </a:lnTo>
                  <a:lnTo>
                    <a:pt x="1314322" y="2577465"/>
                  </a:lnTo>
                  <a:lnTo>
                    <a:pt x="1304478" y="2576830"/>
                  </a:lnTo>
                  <a:lnTo>
                    <a:pt x="1294951" y="2575560"/>
                  </a:lnTo>
                  <a:lnTo>
                    <a:pt x="1285107" y="2574290"/>
                  </a:lnTo>
                  <a:lnTo>
                    <a:pt x="1275898" y="2572703"/>
                  </a:lnTo>
                  <a:lnTo>
                    <a:pt x="1266372" y="2571115"/>
                  </a:lnTo>
                  <a:lnTo>
                    <a:pt x="1257163" y="2568893"/>
                  </a:lnTo>
                  <a:lnTo>
                    <a:pt x="1247637" y="2566670"/>
                  </a:lnTo>
                  <a:lnTo>
                    <a:pt x="1238746" y="2564130"/>
                  </a:lnTo>
                  <a:lnTo>
                    <a:pt x="1229854" y="2561273"/>
                  </a:lnTo>
                  <a:lnTo>
                    <a:pt x="1220646" y="2558415"/>
                  </a:lnTo>
                  <a:lnTo>
                    <a:pt x="1212072" y="2555240"/>
                  </a:lnTo>
                  <a:lnTo>
                    <a:pt x="1203498" y="2552065"/>
                  </a:lnTo>
                  <a:lnTo>
                    <a:pt x="1194924" y="2548255"/>
                  </a:lnTo>
                  <a:lnTo>
                    <a:pt x="1186351" y="2544445"/>
                  </a:lnTo>
                  <a:lnTo>
                    <a:pt x="1178094" y="2540318"/>
                  </a:lnTo>
                  <a:lnTo>
                    <a:pt x="1169521" y="2536190"/>
                  </a:lnTo>
                  <a:lnTo>
                    <a:pt x="1161264" y="2531745"/>
                  </a:lnTo>
                  <a:lnTo>
                    <a:pt x="1153008" y="2526983"/>
                  </a:lnTo>
                  <a:lnTo>
                    <a:pt x="1137449" y="2517458"/>
                  </a:lnTo>
                  <a:lnTo>
                    <a:pt x="1121889" y="2506980"/>
                  </a:lnTo>
                  <a:lnTo>
                    <a:pt x="1106647" y="2495868"/>
                  </a:lnTo>
                  <a:lnTo>
                    <a:pt x="1092040" y="2484120"/>
                  </a:lnTo>
                  <a:lnTo>
                    <a:pt x="1077750" y="2471420"/>
                  </a:lnTo>
                  <a:lnTo>
                    <a:pt x="1063460" y="2458403"/>
                  </a:lnTo>
                  <a:lnTo>
                    <a:pt x="1049806" y="2444750"/>
                  </a:lnTo>
                  <a:lnTo>
                    <a:pt x="1036469" y="2430780"/>
                  </a:lnTo>
                  <a:lnTo>
                    <a:pt x="1023767" y="2415858"/>
                  </a:lnTo>
                  <a:lnTo>
                    <a:pt x="1011065" y="2400935"/>
                  </a:lnTo>
                  <a:lnTo>
                    <a:pt x="998999" y="2385378"/>
                  </a:lnTo>
                  <a:lnTo>
                    <a:pt x="986932" y="2369503"/>
                  </a:lnTo>
                  <a:lnTo>
                    <a:pt x="975500" y="2352993"/>
                  </a:lnTo>
                  <a:lnTo>
                    <a:pt x="964386" y="2336483"/>
                  </a:lnTo>
                  <a:lnTo>
                    <a:pt x="953272" y="2319655"/>
                  </a:lnTo>
                  <a:lnTo>
                    <a:pt x="942793" y="2302510"/>
                  </a:lnTo>
                  <a:lnTo>
                    <a:pt x="932632" y="2284730"/>
                  </a:lnTo>
                  <a:lnTo>
                    <a:pt x="922470" y="2266633"/>
                  </a:lnTo>
                  <a:lnTo>
                    <a:pt x="913261" y="2249170"/>
                  </a:lnTo>
                  <a:lnTo>
                    <a:pt x="904052" y="2230755"/>
                  </a:lnTo>
                  <a:lnTo>
                    <a:pt x="894844" y="2212975"/>
                  </a:lnTo>
                  <a:lnTo>
                    <a:pt x="886270" y="2194560"/>
                  </a:lnTo>
                  <a:lnTo>
                    <a:pt x="878014" y="2176145"/>
                  </a:lnTo>
                  <a:lnTo>
                    <a:pt x="870075" y="2157413"/>
                  </a:lnTo>
                  <a:lnTo>
                    <a:pt x="862136" y="2138998"/>
                  </a:lnTo>
                  <a:lnTo>
                    <a:pt x="854515" y="2120900"/>
                  </a:lnTo>
                  <a:lnTo>
                    <a:pt x="847529" y="2102485"/>
                  </a:lnTo>
                  <a:lnTo>
                    <a:pt x="840543" y="2084388"/>
                  </a:lnTo>
                  <a:lnTo>
                    <a:pt x="827524" y="2048193"/>
                  </a:lnTo>
                  <a:lnTo>
                    <a:pt x="816092" y="2012950"/>
                  </a:lnTo>
                  <a:lnTo>
                    <a:pt x="805296" y="1978660"/>
                  </a:lnTo>
                  <a:lnTo>
                    <a:pt x="795769" y="1945640"/>
                  </a:lnTo>
                  <a:lnTo>
                    <a:pt x="786561" y="1914525"/>
                  </a:lnTo>
                  <a:lnTo>
                    <a:pt x="779257" y="1884680"/>
                  </a:lnTo>
                  <a:lnTo>
                    <a:pt x="772271" y="1856423"/>
                  </a:lnTo>
                  <a:lnTo>
                    <a:pt x="766238" y="1831023"/>
                  </a:lnTo>
                  <a:lnTo>
                    <a:pt x="761157" y="1807845"/>
                  </a:lnTo>
                  <a:lnTo>
                    <a:pt x="757029" y="1787843"/>
                  </a:lnTo>
                  <a:lnTo>
                    <a:pt x="753536" y="1770698"/>
                  </a:lnTo>
                  <a:lnTo>
                    <a:pt x="749408" y="1746250"/>
                  </a:lnTo>
                  <a:lnTo>
                    <a:pt x="739246" y="1742758"/>
                  </a:lnTo>
                  <a:lnTo>
                    <a:pt x="728767" y="1738948"/>
                  </a:lnTo>
                  <a:lnTo>
                    <a:pt x="718288" y="1734503"/>
                  </a:lnTo>
                  <a:lnTo>
                    <a:pt x="707492" y="1729423"/>
                  </a:lnTo>
                  <a:lnTo>
                    <a:pt x="697013" y="1724025"/>
                  </a:lnTo>
                  <a:lnTo>
                    <a:pt x="686216" y="1718628"/>
                  </a:lnTo>
                  <a:lnTo>
                    <a:pt x="675102" y="1712595"/>
                  </a:lnTo>
                  <a:lnTo>
                    <a:pt x="664306" y="1706245"/>
                  </a:lnTo>
                  <a:lnTo>
                    <a:pt x="653509" y="1699260"/>
                  </a:lnTo>
                  <a:lnTo>
                    <a:pt x="642395" y="1692275"/>
                  </a:lnTo>
                  <a:lnTo>
                    <a:pt x="620802" y="1677352"/>
                  </a:lnTo>
                  <a:lnTo>
                    <a:pt x="599209" y="1661477"/>
                  </a:lnTo>
                  <a:lnTo>
                    <a:pt x="577933" y="1645285"/>
                  </a:lnTo>
                  <a:lnTo>
                    <a:pt x="557293" y="1628775"/>
                  </a:lnTo>
                  <a:lnTo>
                    <a:pt x="536970" y="1612265"/>
                  </a:lnTo>
                  <a:lnTo>
                    <a:pt x="517917" y="1595755"/>
                  </a:lnTo>
                  <a:lnTo>
                    <a:pt x="500134" y="1579562"/>
                  </a:lnTo>
                  <a:lnTo>
                    <a:pt x="482987" y="1564005"/>
                  </a:lnTo>
                  <a:lnTo>
                    <a:pt x="467745" y="1549717"/>
                  </a:lnTo>
                  <a:lnTo>
                    <a:pt x="441071" y="1524317"/>
                  </a:lnTo>
                  <a:lnTo>
                    <a:pt x="419795" y="1502727"/>
                  </a:lnTo>
                  <a:lnTo>
                    <a:pt x="398520" y="1480820"/>
                  </a:lnTo>
                  <a:lnTo>
                    <a:pt x="377562" y="1458277"/>
                  </a:lnTo>
                  <a:lnTo>
                    <a:pt x="356604" y="1435417"/>
                  </a:lnTo>
                  <a:lnTo>
                    <a:pt x="335963" y="1411922"/>
                  </a:lnTo>
                  <a:lnTo>
                    <a:pt x="315323" y="1388427"/>
                  </a:lnTo>
                  <a:lnTo>
                    <a:pt x="295000" y="1363980"/>
                  </a:lnTo>
                  <a:lnTo>
                    <a:pt x="275312" y="1339532"/>
                  </a:lnTo>
                  <a:lnTo>
                    <a:pt x="255624" y="1314132"/>
                  </a:lnTo>
                  <a:lnTo>
                    <a:pt x="236572" y="1289050"/>
                  </a:lnTo>
                  <a:lnTo>
                    <a:pt x="217836" y="1263650"/>
                  </a:lnTo>
                  <a:lnTo>
                    <a:pt x="199419" y="1237932"/>
                  </a:lnTo>
                  <a:lnTo>
                    <a:pt x="181636" y="1212215"/>
                  </a:lnTo>
                  <a:lnTo>
                    <a:pt x="164489" y="1185862"/>
                  </a:lnTo>
                  <a:lnTo>
                    <a:pt x="147976" y="1159827"/>
                  </a:lnTo>
                  <a:lnTo>
                    <a:pt x="131781" y="1133792"/>
                  </a:lnTo>
                  <a:lnTo>
                    <a:pt x="116539" y="1107440"/>
                  </a:lnTo>
                  <a:lnTo>
                    <a:pt x="102250" y="1081087"/>
                  </a:lnTo>
                  <a:lnTo>
                    <a:pt x="88595" y="1055052"/>
                  </a:lnTo>
                  <a:lnTo>
                    <a:pt x="75576" y="1029017"/>
                  </a:lnTo>
                  <a:lnTo>
                    <a:pt x="63509" y="1003300"/>
                  </a:lnTo>
                  <a:lnTo>
                    <a:pt x="52713" y="977265"/>
                  </a:lnTo>
                  <a:lnTo>
                    <a:pt x="42234" y="951547"/>
                  </a:lnTo>
                  <a:lnTo>
                    <a:pt x="37470" y="938847"/>
                  </a:lnTo>
                  <a:lnTo>
                    <a:pt x="33342" y="926147"/>
                  </a:lnTo>
                  <a:lnTo>
                    <a:pt x="28897" y="913765"/>
                  </a:lnTo>
                  <a:lnTo>
                    <a:pt x="25086" y="901065"/>
                  </a:lnTo>
                  <a:lnTo>
                    <a:pt x="21276" y="888365"/>
                  </a:lnTo>
                  <a:lnTo>
                    <a:pt x="18100" y="876300"/>
                  </a:lnTo>
                  <a:lnTo>
                    <a:pt x="14925" y="863917"/>
                  </a:lnTo>
                  <a:lnTo>
                    <a:pt x="12067" y="851852"/>
                  </a:lnTo>
                  <a:lnTo>
                    <a:pt x="9526" y="839470"/>
                  </a:lnTo>
                  <a:lnTo>
                    <a:pt x="7304" y="827722"/>
                  </a:lnTo>
                  <a:lnTo>
                    <a:pt x="5081" y="815975"/>
                  </a:lnTo>
                  <a:lnTo>
                    <a:pt x="3811" y="803910"/>
                  </a:lnTo>
                  <a:lnTo>
                    <a:pt x="2223" y="792480"/>
                  </a:lnTo>
                  <a:lnTo>
                    <a:pt x="1270" y="781050"/>
                  </a:lnTo>
                  <a:lnTo>
                    <a:pt x="635" y="769620"/>
                  </a:lnTo>
                  <a:lnTo>
                    <a:pt x="0" y="758190"/>
                  </a:lnTo>
                  <a:lnTo>
                    <a:pt x="0" y="746760"/>
                  </a:lnTo>
                  <a:lnTo>
                    <a:pt x="635" y="735965"/>
                  </a:lnTo>
                  <a:lnTo>
                    <a:pt x="1588" y="718185"/>
                  </a:lnTo>
                  <a:lnTo>
                    <a:pt x="3175" y="700405"/>
                  </a:lnTo>
                  <a:lnTo>
                    <a:pt x="5081" y="683260"/>
                  </a:lnTo>
                  <a:lnTo>
                    <a:pt x="7621" y="666115"/>
                  </a:lnTo>
                  <a:lnTo>
                    <a:pt x="10479" y="649605"/>
                  </a:lnTo>
                  <a:lnTo>
                    <a:pt x="13972" y="633412"/>
                  </a:lnTo>
                  <a:lnTo>
                    <a:pt x="17465" y="617855"/>
                  </a:lnTo>
                  <a:lnTo>
                    <a:pt x="21276" y="602297"/>
                  </a:lnTo>
                  <a:lnTo>
                    <a:pt x="25721" y="586740"/>
                  </a:lnTo>
                  <a:lnTo>
                    <a:pt x="30802" y="572135"/>
                  </a:lnTo>
                  <a:lnTo>
                    <a:pt x="35883" y="557530"/>
                  </a:lnTo>
                  <a:lnTo>
                    <a:pt x="41281" y="543560"/>
                  </a:lnTo>
                  <a:lnTo>
                    <a:pt x="46997" y="529907"/>
                  </a:lnTo>
                  <a:lnTo>
                    <a:pt x="52713" y="516572"/>
                  </a:lnTo>
                  <a:lnTo>
                    <a:pt x="59063" y="503237"/>
                  </a:lnTo>
                  <a:lnTo>
                    <a:pt x="65732" y="490855"/>
                  </a:lnTo>
                  <a:lnTo>
                    <a:pt x="72400" y="478155"/>
                  </a:lnTo>
                  <a:lnTo>
                    <a:pt x="79386" y="466407"/>
                  </a:lnTo>
                  <a:lnTo>
                    <a:pt x="86372" y="454342"/>
                  </a:lnTo>
                  <a:lnTo>
                    <a:pt x="93994" y="442912"/>
                  </a:lnTo>
                  <a:lnTo>
                    <a:pt x="101615" y="431800"/>
                  </a:lnTo>
                  <a:lnTo>
                    <a:pt x="109553" y="421005"/>
                  </a:lnTo>
                  <a:lnTo>
                    <a:pt x="117174" y="410527"/>
                  </a:lnTo>
                  <a:lnTo>
                    <a:pt x="125431" y="400685"/>
                  </a:lnTo>
                  <a:lnTo>
                    <a:pt x="133369" y="390842"/>
                  </a:lnTo>
                  <a:lnTo>
                    <a:pt x="141625" y="381000"/>
                  </a:lnTo>
                  <a:lnTo>
                    <a:pt x="149882" y="371792"/>
                  </a:lnTo>
                  <a:lnTo>
                    <a:pt x="158455" y="362902"/>
                  </a:lnTo>
                  <a:lnTo>
                    <a:pt x="166711" y="354012"/>
                  </a:lnTo>
                  <a:lnTo>
                    <a:pt x="175285" y="345757"/>
                  </a:lnTo>
                  <a:lnTo>
                    <a:pt x="183541" y="337502"/>
                  </a:lnTo>
                  <a:lnTo>
                    <a:pt x="192115" y="330200"/>
                  </a:lnTo>
                  <a:lnTo>
                    <a:pt x="208945" y="314959"/>
                  </a:lnTo>
                  <a:lnTo>
                    <a:pt x="226093" y="301625"/>
                  </a:lnTo>
                  <a:lnTo>
                    <a:pt x="242605" y="288925"/>
                  </a:lnTo>
                  <a:lnTo>
                    <a:pt x="258800" y="277495"/>
                  </a:lnTo>
                  <a:lnTo>
                    <a:pt x="272357" y="268175"/>
                  </a:lnTo>
                  <a:lnTo>
                    <a:pt x="271149" y="257634"/>
                  </a:lnTo>
                  <a:lnTo>
                    <a:pt x="270193" y="246530"/>
                  </a:lnTo>
                  <a:lnTo>
                    <a:pt x="269875" y="234791"/>
                  </a:lnTo>
                  <a:lnTo>
                    <a:pt x="270193" y="223686"/>
                  </a:lnTo>
                  <a:lnTo>
                    <a:pt x="271149" y="212582"/>
                  </a:lnTo>
                  <a:lnTo>
                    <a:pt x="272422" y="201477"/>
                  </a:lnTo>
                  <a:lnTo>
                    <a:pt x="274651" y="190690"/>
                  </a:lnTo>
                  <a:lnTo>
                    <a:pt x="277199" y="179903"/>
                  </a:lnTo>
                  <a:lnTo>
                    <a:pt x="280064" y="169433"/>
                  </a:lnTo>
                  <a:lnTo>
                    <a:pt x="283567" y="158963"/>
                  </a:lnTo>
                  <a:lnTo>
                    <a:pt x="287388" y="149127"/>
                  </a:lnTo>
                  <a:lnTo>
                    <a:pt x="291846" y="139292"/>
                  </a:lnTo>
                  <a:lnTo>
                    <a:pt x="296622" y="130091"/>
                  </a:lnTo>
                  <a:lnTo>
                    <a:pt x="302035" y="120573"/>
                  </a:lnTo>
                  <a:lnTo>
                    <a:pt x="307766" y="111689"/>
                  </a:lnTo>
                  <a:lnTo>
                    <a:pt x="313816" y="103123"/>
                  </a:lnTo>
                  <a:lnTo>
                    <a:pt x="320821" y="94874"/>
                  </a:lnTo>
                  <a:lnTo>
                    <a:pt x="327508" y="86942"/>
                  </a:lnTo>
                  <a:lnTo>
                    <a:pt x="334831" y="79010"/>
                  </a:lnTo>
                  <a:lnTo>
                    <a:pt x="342792" y="71713"/>
                  </a:lnTo>
                  <a:lnTo>
                    <a:pt x="350752" y="65050"/>
                  </a:lnTo>
                  <a:lnTo>
                    <a:pt x="359031" y="58071"/>
                  </a:lnTo>
                  <a:lnTo>
                    <a:pt x="367628" y="52042"/>
                  </a:lnTo>
                  <a:lnTo>
                    <a:pt x="376543" y="46331"/>
                  </a:lnTo>
                  <a:lnTo>
                    <a:pt x="386096" y="41255"/>
                  </a:lnTo>
                  <a:lnTo>
                    <a:pt x="395330" y="36179"/>
                  </a:lnTo>
                  <a:lnTo>
                    <a:pt x="405201" y="31737"/>
                  </a:lnTo>
                  <a:lnTo>
                    <a:pt x="415072" y="27930"/>
                  </a:lnTo>
                  <a:lnTo>
                    <a:pt x="425579" y="24440"/>
                  </a:lnTo>
                  <a:lnTo>
                    <a:pt x="436087" y="21584"/>
                  </a:lnTo>
                  <a:lnTo>
                    <a:pt x="446913" y="19046"/>
                  </a:lnTo>
                  <a:lnTo>
                    <a:pt x="457739" y="16825"/>
                  </a:lnTo>
                  <a:lnTo>
                    <a:pt x="468883" y="15556"/>
                  </a:lnTo>
                  <a:lnTo>
                    <a:pt x="480028" y="14604"/>
                  </a:lnTo>
                  <a:lnTo>
                    <a:pt x="491172" y="14287"/>
                  </a:lnTo>
                  <a:lnTo>
                    <a:pt x="502635" y="14604"/>
                  </a:lnTo>
                  <a:lnTo>
                    <a:pt x="514098" y="15556"/>
                  </a:lnTo>
                  <a:lnTo>
                    <a:pt x="525243" y="16825"/>
                  </a:lnTo>
                  <a:lnTo>
                    <a:pt x="536069" y="19046"/>
                  </a:lnTo>
                  <a:lnTo>
                    <a:pt x="546895" y="21584"/>
                  </a:lnTo>
                  <a:lnTo>
                    <a:pt x="557402" y="24440"/>
                  </a:lnTo>
                  <a:lnTo>
                    <a:pt x="567273" y="27930"/>
                  </a:lnTo>
                  <a:lnTo>
                    <a:pt x="577462" y="31737"/>
                  </a:lnTo>
                  <a:lnTo>
                    <a:pt x="587333" y="36179"/>
                  </a:lnTo>
                  <a:lnTo>
                    <a:pt x="596886" y="41255"/>
                  </a:lnTo>
                  <a:lnTo>
                    <a:pt x="606438" y="46331"/>
                  </a:lnTo>
                  <a:lnTo>
                    <a:pt x="615354" y="52042"/>
                  </a:lnTo>
                  <a:lnTo>
                    <a:pt x="623951" y="58071"/>
                  </a:lnTo>
                  <a:lnTo>
                    <a:pt x="632229" y="65050"/>
                  </a:lnTo>
                  <a:lnTo>
                    <a:pt x="640190" y="71713"/>
                  </a:lnTo>
                  <a:lnTo>
                    <a:pt x="647832" y="79010"/>
                  </a:lnTo>
                  <a:lnTo>
                    <a:pt x="655474" y="86942"/>
                  </a:lnTo>
                  <a:lnTo>
                    <a:pt x="662160" y="94874"/>
                  </a:lnTo>
                  <a:lnTo>
                    <a:pt x="668529" y="103123"/>
                  </a:lnTo>
                  <a:lnTo>
                    <a:pt x="674897" y="111689"/>
                  </a:lnTo>
                  <a:lnTo>
                    <a:pt x="680628" y="120573"/>
                  </a:lnTo>
                  <a:lnTo>
                    <a:pt x="686041" y="130091"/>
                  </a:lnTo>
                  <a:lnTo>
                    <a:pt x="691136" y="139292"/>
                  </a:lnTo>
                  <a:lnTo>
                    <a:pt x="695275" y="149127"/>
                  </a:lnTo>
                  <a:lnTo>
                    <a:pt x="699415" y="158963"/>
                  </a:lnTo>
                  <a:lnTo>
                    <a:pt x="702917" y="169433"/>
                  </a:lnTo>
                  <a:lnTo>
                    <a:pt x="705783" y="179903"/>
                  </a:lnTo>
                  <a:lnTo>
                    <a:pt x="708330" y="190690"/>
                  </a:lnTo>
                  <a:lnTo>
                    <a:pt x="710241" y="201477"/>
                  </a:lnTo>
                  <a:lnTo>
                    <a:pt x="711514" y="212582"/>
                  </a:lnTo>
                  <a:lnTo>
                    <a:pt x="712151" y="223686"/>
                  </a:lnTo>
                  <a:lnTo>
                    <a:pt x="712788" y="234791"/>
                  </a:lnTo>
                  <a:lnTo>
                    <a:pt x="712151" y="246530"/>
                  </a:lnTo>
                  <a:lnTo>
                    <a:pt x="711514" y="257634"/>
                  </a:lnTo>
                  <a:lnTo>
                    <a:pt x="710241" y="268739"/>
                  </a:lnTo>
                  <a:lnTo>
                    <a:pt x="708330" y="279526"/>
                  </a:lnTo>
                  <a:lnTo>
                    <a:pt x="705783" y="290313"/>
                  </a:lnTo>
                  <a:lnTo>
                    <a:pt x="702917" y="300783"/>
                  </a:lnTo>
                  <a:lnTo>
                    <a:pt x="699415" y="310619"/>
                  </a:lnTo>
                  <a:lnTo>
                    <a:pt x="695275" y="320771"/>
                  </a:lnTo>
                  <a:lnTo>
                    <a:pt x="691136" y="330607"/>
                  </a:lnTo>
                  <a:lnTo>
                    <a:pt x="686041" y="340125"/>
                  </a:lnTo>
                  <a:lnTo>
                    <a:pt x="680628" y="349643"/>
                  </a:lnTo>
                  <a:lnTo>
                    <a:pt x="674897" y="358527"/>
                  </a:lnTo>
                  <a:lnTo>
                    <a:pt x="668529" y="367093"/>
                  </a:lnTo>
                  <a:lnTo>
                    <a:pt x="662160" y="375342"/>
                  </a:lnTo>
                  <a:lnTo>
                    <a:pt x="655474" y="383274"/>
                  </a:lnTo>
                  <a:lnTo>
                    <a:pt x="647832" y="390889"/>
                  </a:lnTo>
                  <a:lnTo>
                    <a:pt x="640190" y="398503"/>
                  </a:lnTo>
                  <a:lnTo>
                    <a:pt x="632229" y="405166"/>
                  </a:lnTo>
                  <a:lnTo>
                    <a:pt x="623951" y="411511"/>
                  </a:lnTo>
                  <a:lnTo>
                    <a:pt x="615354" y="417857"/>
                  </a:lnTo>
                  <a:lnTo>
                    <a:pt x="606438" y="423568"/>
                  </a:lnTo>
                  <a:lnTo>
                    <a:pt x="596886" y="428961"/>
                  </a:lnTo>
                  <a:lnTo>
                    <a:pt x="587333" y="434038"/>
                  </a:lnTo>
                  <a:lnTo>
                    <a:pt x="577462" y="438162"/>
                  </a:lnTo>
                  <a:lnTo>
                    <a:pt x="567273" y="442287"/>
                  </a:lnTo>
                  <a:lnTo>
                    <a:pt x="557402" y="445777"/>
                  </a:lnTo>
                  <a:lnTo>
                    <a:pt x="546895" y="448632"/>
                  </a:lnTo>
                  <a:lnTo>
                    <a:pt x="536069" y="451170"/>
                  </a:lnTo>
                  <a:lnTo>
                    <a:pt x="525243" y="453074"/>
                  </a:lnTo>
                  <a:lnTo>
                    <a:pt x="514098" y="454343"/>
                  </a:lnTo>
                  <a:lnTo>
                    <a:pt x="502635" y="455295"/>
                  </a:lnTo>
                  <a:lnTo>
                    <a:pt x="491172" y="455612"/>
                  </a:lnTo>
                  <a:lnTo>
                    <a:pt x="480028" y="455295"/>
                  </a:lnTo>
                  <a:lnTo>
                    <a:pt x="468883" y="454343"/>
                  </a:lnTo>
                  <a:lnTo>
                    <a:pt x="457739" y="453074"/>
                  </a:lnTo>
                  <a:lnTo>
                    <a:pt x="446913" y="451170"/>
                  </a:lnTo>
                  <a:lnTo>
                    <a:pt x="436087" y="448632"/>
                  </a:lnTo>
                  <a:lnTo>
                    <a:pt x="425579" y="445777"/>
                  </a:lnTo>
                  <a:lnTo>
                    <a:pt x="415072" y="442287"/>
                  </a:lnTo>
                  <a:lnTo>
                    <a:pt x="405201" y="438162"/>
                  </a:lnTo>
                  <a:lnTo>
                    <a:pt x="395330" y="434038"/>
                  </a:lnTo>
                  <a:lnTo>
                    <a:pt x="386096" y="428961"/>
                  </a:lnTo>
                  <a:lnTo>
                    <a:pt x="376543" y="423568"/>
                  </a:lnTo>
                  <a:lnTo>
                    <a:pt x="367628" y="417857"/>
                  </a:lnTo>
                  <a:lnTo>
                    <a:pt x="359031" y="411511"/>
                  </a:lnTo>
                  <a:lnTo>
                    <a:pt x="350752" y="405166"/>
                  </a:lnTo>
                  <a:lnTo>
                    <a:pt x="342792" y="398503"/>
                  </a:lnTo>
                  <a:lnTo>
                    <a:pt x="334831" y="390889"/>
                  </a:lnTo>
                  <a:lnTo>
                    <a:pt x="327508" y="383274"/>
                  </a:lnTo>
                  <a:lnTo>
                    <a:pt x="320821" y="375342"/>
                  </a:lnTo>
                  <a:lnTo>
                    <a:pt x="313816" y="367093"/>
                  </a:lnTo>
                  <a:lnTo>
                    <a:pt x="307766" y="358527"/>
                  </a:lnTo>
                  <a:lnTo>
                    <a:pt x="302035" y="349643"/>
                  </a:lnTo>
                  <a:lnTo>
                    <a:pt x="298339" y="343145"/>
                  </a:lnTo>
                  <a:lnTo>
                    <a:pt x="296905" y="344170"/>
                  </a:lnTo>
                  <a:lnTo>
                    <a:pt x="283251" y="353695"/>
                  </a:lnTo>
                  <a:lnTo>
                    <a:pt x="268644" y="364807"/>
                  </a:lnTo>
                  <a:lnTo>
                    <a:pt x="254672" y="376555"/>
                  </a:lnTo>
                  <a:lnTo>
                    <a:pt x="240382" y="389255"/>
                  </a:lnTo>
                  <a:lnTo>
                    <a:pt x="225775" y="402907"/>
                  </a:lnTo>
                  <a:lnTo>
                    <a:pt x="211485" y="417830"/>
                  </a:lnTo>
                  <a:lnTo>
                    <a:pt x="204499" y="425450"/>
                  </a:lnTo>
                  <a:lnTo>
                    <a:pt x="197196" y="433705"/>
                  </a:lnTo>
                  <a:lnTo>
                    <a:pt x="190527" y="441642"/>
                  </a:lnTo>
                  <a:lnTo>
                    <a:pt x="183541" y="450215"/>
                  </a:lnTo>
                  <a:lnTo>
                    <a:pt x="176873" y="458787"/>
                  </a:lnTo>
                  <a:lnTo>
                    <a:pt x="169887" y="467995"/>
                  </a:lnTo>
                  <a:lnTo>
                    <a:pt x="163536" y="477202"/>
                  </a:lnTo>
                  <a:lnTo>
                    <a:pt x="156868" y="486727"/>
                  </a:lnTo>
                  <a:lnTo>
                    <a:pt x="150834" y="496570"/>
                  </a:lnTo>
                  <a:lnTo>
                    <a:pt x="144801" y="507047"/>
                  </a:lnTo>
                  <a:lnTo>
                    <a:pt x="139085" y="517525"/>
                  </a:lnTo>
                  <a:lnTo>
                    <a:pt x="133369" y="527685"/>
                  </a:lnTo>
                  <a:lnTo>
                    <a:pt x="127971" y="539115"/>
                  </a:lnTo>
                  <a:lnTo>
                    <a:pt x="122573" y="550227"/>
                  </a:lnTo>
                  <a:lnTo>
                    <a:pt x="117492" y="561657"/>
                  </a:lnTo>
                  <a:lnTo>
                    <a:pt x="112729" y="573405"/>
                  </a:lnTo>
                  <a:lnTo>
                    <a:pt x="107966" y="585787"/>
                  </a:lnTo>
                  <a:lnTo>
                    <a:pt x="103837" y="597852"/>
                  </a:lnTo>
                  <a:lnTo>
                    <a:pt x="99709" y="610870"/>
                  </a:lnTo>
                  <a:lnTo>
                    <a:pt x="96216" y="623887"/>
                  </a:lnTo>
                  <a:lnTo>
                    <a:pt x="92723" y="637222"/>
                  </a:lnTo>
                  <a:lnTo>
                    <a:pt x="89230" y="650875"/>
                  </a:lnTo>
                  <a:lnTo>
                    <a:pt x="86690" y="664845"/>
                  </a:lnTo>
                  <a:lnTo>
                    <a:pt x="84467" y="679132"/>
                  </a:lnTo>
                  <a:lnTo>
                    <a:pt x="82244" y="693737"/>
                  </a:lnTo>
                  <a:lnTo>
                    <a:pt x="80657" y="708660"/>
                  </a:lnTo>
                  <a:lnTo>
                    <a:pt x="79386" y="723900"/>
                  </a:lnTo>
                  <a:lnTo>
                    <a:pt x="78434" y="739140"/>
                  </a:lnTo>
                  <a:lnTo>
                    <a:pt x="78116" y="751840"/>
                  </a:lnTo>
                  <a:lnTo>
                    <a:pt x="78434" y="764857"/>
                  </a:lnTo>
                  <a:lnTo>
                    <a:pt x="79386" y="777875"/>
                  </a:lnTo>
                  <a:lnTo>
                    <a:pt x="80339" y="790892"/>
                  </a:lnTo>
                  <a:lnTo>
                    <a:pt x="82244" y="804227"/>
                  </a:lnTo>
                  <a:lnTo>
                    <a:pt x="84467" y="817880"/>
                  </a:lnTo>
                  <a:lnTo>
                    <a:pt x="87325" y="832167"/>
                  </a:lnTo>
                  <a:lnTo>
                    <a:pt x="90501" y="846137"/>
                  </a:lnTo>
                  <a:lnTo>
                    <a:pt x="93994" y="860425"/>
                  </a:lnTo>
                  <a:lnTo>
                    <a:pt x="98122" y="874712"/>
                  </a:lnTo>
                  <a:lnTo>
                    <a:pt x="102567" y="889317"/>
                  </a:lnTo>
                  <a:lnTo>
                    <a:pt x="107648" y="903922"/>
                  </a:lnTo>
                  <a:lnTo>
                    <a:pt x="112729" y="918845"/>
                  </a:lnTo>
                  <a:lnTo>
                    <a:pt x="118445" y="933450"/>
                  </a:lnTo>
                  <a:lnTo>
                    <a:pt x="124478" y="948690"/>
                  </a:lnTo>
                  <a:lnTo>
                    <a:pt x="131146" y="963612"/>
                  </a:lnTo>
                  <a:lnTo>
                    <a:pt x="137815" y="979170"/>
                  </a:lnTo>
                  <a:lnTo>
                    <a:pt x="145118" y="994092"/>
                  </a:lnTo>
                  <a:lnTo>
                    <a:pt x="152739" y="1009650"/>
                  </a:lnTo>
                  <a:lnTo>
                    <a:pt x="160678" y="1025207"/>
                  </a:lnTo>
                  <a:lnTo>
                    <a:pt x="168934" y="1040447"/>
                  </a:lnTo>
                  <a:lnTo>
                    <a:pt x="177190" y="1056005"/>
                  </a:lnTo>
                  <a:lnTo>
                    <a:pt x="186082" y="1071562"/>
                  </a:lnTo>
                  <a:lnTo>
                    <a:pt x="194973" y="1087120"/>
                  </a:lnTo>
                  <a:lnTo>
                    <a:pt x="204499" y="1102677"/>
                  </a:lnTo>
                  <a:lnTo>
                    <a:pt x="213708" y="1118235"/>
                  </a:lnTo>
                  <a:lnTo>
                    <a:pt x="233396" y="1149032"/>
                  </a:lnTo>
                  <a:lnTo>
                    <a:pt x="254354" y="1180147"/>
                  </a:lnTo>
                  <a:lnTo>
                    <a:pt x="275947" y="1210945"/>
                  </a:lnTo>
                  <a:lnTo>
                    <a:pt x="279123" y="1209992"/>
                  </a:lnTo>
                  <a:lnTo>
                    <a:pt x="282616" y="1209357"/>
                  </a:lnTo>
                  <a:lnTo>
                    <a:pt x="286109" y="1208405"/>
                  </a:lnTo>
                  <a:lnTo>
                    <a:pt x="289602" y="1208405"/>
                  </a:lnTo>
                  <a:lnTo>
                    <a:pt x="1358778" y="1208405"/>
                  </a:lnTo>
                  <a:lnTo>
                    <a:pt x="1379418" y="1181100"/>
                  </a:lnTo>
                  <a:lnTo>
                    <a:pt x="1399106" y="1153477"/>
                  </a:lnTo>
                  <a:lnTo>
                    <a:pt x="1418159" y="1125855"/>
                  </a:lnTo>
                  <a:lnTo>
                    <a:pt x="1436259" y="1098232"/>
                  </a:lnTo>
                  <a:lnTo>
                    <a:pt x="1444833" y="1084580"/>
                  </a:lnTo>
                  <a:lnTo>
                    <a:pt x="1453089" y="1070292"/>
                  </a:lnTo>
                  <a:lnTo>
                    <a:pt x="1461345" y="1056640"/>
                  </a:lnTo>
                  <a:lnTo>
                    <a:pt x="1469284" y="1042670"/>
                  </a:lnTo>
                  <a:lnTo>
                    <a:pt x="1476905" y="1029017"/>
                  </a:lnTo>
                  <a:lnTo>
                    <a:pt x="1483891" y="1015365"/>
                  </a:lnTo>
                  <a:lnTo>
                    <a:pt x="1490877" y="1001395"/>
                  </a:lnTo>
                  <a:lnTo>
                    <a:pt x="1497228" y="987742"/>
                  </a:lnTo>
                  <a:lnTo>
                    <a:pt x="1503261" y="974407"/>
                  </a:lnTo>
                  <a:lnTo>
                    <a:pt x="1509612" y="960755"/>
                  </a:lnTo>
                  <a:lnTo>
                    <a:pt x="1515010" y="947102"/>
                  </a:lnTo>
                  <a:lnTo>
                    <a:pt x="1520091" y="933767"/>
                  </a:lnTo>
                  <a:lnTo>
                    <a:pt x="1524537" y="920432"/>
                  </a:lnTo>
                  <a:lnTo>
                    <a:pt x="1528982" y="907097"/>
                  </a:lnTo>
                  <a:lnTo>
                    <a:pt x="1533110" y="893762"/>
                  </a:lnTo>
                  <a:lnTo>
                    <a:pt x="1536604" y="881062"/>
                  </a:lnTo>
                  <a:lnTo>
                    <a:pt x="1539779" y="868045"/>
                  </a:lnTo>
                  <a:lnTo>
                    <a:pt x="1542637" y="855027"/>
                  </a:lnTo>
                  <a:lnTo>
                    <a:pt x="1544860" y="842327"/>
                  </a:lnTo>
                  <a:lnTo>
                    <a:pt x="1546447" y="829945"/>
                  </a:lnTo>
                  <a:lnTo>
                    <a:pt x="1548035" y="817245"/>
                  </a:lnTo>
                  <a:lnTo>
                    <a:pt x="1548670" y="805180"/>
                  </a:lnTo>
                  <a:lnTo>
                    <a:pt x="1549305" y="792797"/>
                  </a:lnTo>
                  <a:lnTo>
                    <a:pt x="1548988" y="781050"/>
                  </a:lnTo>
                  <a:lnTo>
                    <a:pt x="1548670" y="765175"/>
                  </a:lnTo>
                  <a:lnTo>
                    <a:pt x="1547718" y="749935"/>
                  </a:lnTo>
                  <a:lnTo>
                    <a:pt x="1546130" y="735012"/>
                  </a:lnTo>
                  <a:lnTo>
                    <a:pt x="1544542" y="719772"/>
                  </a:lnTo>
                  <a:lnTo>
                    <a:pt x="1542319" y="705485"/>
                  </a:lnTo>
                  <a:lnTo>
                    <a:pt x="1539779" y="691197"/>
                  </a:lnTo>
                  <a:lnTo>
                    <a:pt x="1537238" y="676592"/>
                  </a:lnTo>
                  <a:lnTo>
                    <a:pt x="1534063" y="662940"/>
                  </a:lnTo>
                  <a:lnTo>
                    <a:pt x="1530252" y="649287"/>
                  </a:lnTo>
                  <a:lnTo>
                    <a:pt x="1526760" y="635952"/>
                  </a:lnTo>
                  <a:lnTo>
                    <a:pt x="1522949" y="623252"/>
                  </a:lnTo>
                  <a:lnTo>
                    <a:pt x="1518503" y="610235"/>
                  </a:lnTo>
                  <a:lnTo>
                    <a:pt x="1513740" y="597535"/>
                  </a:lnTo>
                  <a:lnTo>
                    <a:pt x="1508660" y="585470"/>
                  </a:lnTo>
                  <a:lnTo>
                    <a:pt x="1503896" y="573087"/>
                  </a:lnTo>
                  <a:lnTo>
                    <a:pt x="1498498" y="561340"/>
                  </a:lnTo>
                  <a:lnTo>
                    <a:pt x="1492465" y="549910"/>
                  </a:lnTo>
                  <a:lnTo>
                    <a:pt x="1486749" y="538162"/>
                  </a:lnTo>
                  <a:lnTo>
                    <a:pt x="1480715" y="527050"/>
                  </a:lnTo>
                  <a:lnTo>
                    <a:pt x="1474682" y="516255"/>
                  </a:lnTo>
                  <a:lnTo>
                    <a:pt x="1468014" y="505460"/>
                  </a:lnTo>
                  <a:lnTo>
                    <a:pt x="1461663" y="494982"/>
                  </a:lnTo>
                  <a:lnTo>
                    <a:pt x="1454994" y="485140"/>
                  </a:lnTo>
                  <a:lnTo>
                    <a:pt x="1447691" y="475297"/>
                  </a:lnTo>
                  <a:lnTo>
                    <a:pt x="1440705" y="465772"/>
                  </a:lnTo>
                  <a:lnTo>
                    <a:pt x="1433401" y="455930"/>
                  </a:lnTo>
                  <a:lnTo>
                    <a:pt x="1426098" y="447040"/>
                  </a:lnTo>
                  <a:lnTo>
                    <a:pt x="1418476" y="437832"/>
                  </a:lnTo>
                  <a:lnTo>
                    <a:pt x="1410855" y="428942"/>
                  </a:lnTo>
                  <a:lnTo>
                    <a:pt x="1402917" y="420370"/>
                  </a:lnTo>
                  <a:lnTo>
                    <a:pt x="1395296" y="412115"/>
                  </a:lnTo>
                  <a:lnTo>
                    <a:pt x="1387357" y="404177"/>
                  </a:lnTo>
                  <a:lnTo>
                    <a:pt x="1371480" y="388302"/>
                  </a:lnTo>
                  <a:lnTo>
                    <a:pt x="1355285" y="374015"/>
                  </a:lnTo>
                  <a:lnTo>
                    <a:pt x="1338772" y="360045"/>
                  </a:lnTo>
                  <a:lnTo>
                    <a:pt x="1322260" y="347027"/>
                  </a:lnTo>
                  <a:lnTo>
                    <a:pt x="1306065" y="334962"/>
                  </a:lnTo>
                  <a:lnTo>
                    <a:pt x="1289870" y="323850"/>
                  </a:lnTo>
                  <a:lnTo>
                    <a:pt x="1273676" y="313372"/>
                  </a:lnTo>
                  <a:lnTo>
                    <a:pt x="1262693" y="306783"/>
                  </a:lnTo>
                  <a:lnTo>
                    <a:pt x="1262392" y="307587"/>
                  </a:lnTo>
                  <a:lnTo>
                    <a:pt x="1257633" y="317458"/>
                  </a:lnTo>
                  <a:lnTo>
                    <a:pt x="1252874" y="327011"/>
                  </a:lnTo>
                  <a:lnTo>
                    <a:pt x="1247481" y="336563"/>
                  </a:lnTo>
                  <a:lnTo>
                    <a:pt x="1241770" y="345160"/>
                  </a:lnTo>
                  <a:lnTo>
                    <a:pt x="1235742" y="353757"/>
                  </a:lnTo>
                  <a:lnTo>
                    <a:pt x="1229079" y="362354"/>
                  </a:lnTo>
                  <a:lnTo>
                    <a:pt x="1222416" y="370315"/>
                  </a:lnTo>
                  <a:lnTo>
                    <a:pt x="1214802" y="377957"/>
                  </a:lnTo>
                  <a:lnTo>
                    <a:pt x="1207187" y="385599"/>
                  </a:lnTo>
                  <a:lnTo>
                    <a:pt x="1199255" y="392285"/>
                  </a:lnTo>
                  <a:lnTo>
                    <a:pt x="1190689" y="398972"/>
                  </a:lnTo>
                  <a:lnTo>
                    <a:pt x="1182123" y="405022"/>
                  </a:lnTo>
                  <a:lnTo>
                    <a:pt x="1173239" y="410753"/>
                  </a:lnTo>
                  <a:lnTo>
                    <a:pt x="1164038" y="416166"/>
                  </a:lnTo>
                  <a:lnTo>
                    <a:pt x="1154520" y="421261"/>
                  </a:lnTo>
                  <a:lnTo>
                    <a:pt x="1144684" y="425719"/>
                  </a:lnTo>
                  <a:lnTo>
                    <a:pt x="1134849" y="429540"/>
                  </a:lnTo>
                  <a:lnTo>
                    <a:pt x="1124696" y="432724"/>
                  </a:lnTo>
                  <a:lnTo>
                    <a:pt x="1114226" y="435908"/>
                  </a:lnTo>
                  <a:lnTo>
                    <a:pt x="1103439" y="438455"/>
                  </a:lnTo>
                  <a:lnTo>
                    <a:pt x="1092652" y="440366"/>
                  </a:lnTo>
                  <a:lnTo>
                    <a:pt x="1081547" y="441639"/>
                  </a:lnTo>
                  <a:lnTo>
                    <a:pt x="1070443" y="442595"/>
                  </a:lnTo>
                  <a:lnTo>
                    <a:pt x="1059021" y="442913"/>
                  </a:lnTo>
                  <a:lnTo>
                    <a:pt x="1047917" y="442595"/>
                  </a:lnTo>
                  <a:lnTo>
                    <a:pt x="1036178" y="441639"/>
                  </a:lnTo>
                  <a:lnTo>
                    <a:pt x="1025390" y="440366"/>
                  </a:lnTo>
                  <a:lnTo>
                    <a:pt x="1014286" y="438455"/>
                  </a:lnTo>
                  <a:lnTo>
                    <a:pt x="1003816" y="435908"/>
                  </a:lnTo>
                  <a:lnTo>
                    <a:pt x="993663" y="432724"/>
                  </a:lnTo>
                  <a:lnTo>
                    <a:pt x="983193" y="429540"/>
                  </a:lnTo>
                  <a:lnTo>
                    <a:pt x="973040" y="425719"/>
                  </a:lnTo>
                  <a:lnTo>
                    <a:pt x="963205" y="421261"/>
                  </a:lnTo>
                  <a:lnTo>
                    <a:pt x="954004" y="416166"/>
                  </a:lnTo>
                  <a:lnTo>
                    <a:pt x="944486" y="410753"/>
                  </a:lnTo>
                  <a:lnTo>
                    <a:pt x="935602" y="405022"/>
                  </a:lnTo>
                  <a:lnTo>
                    <a:pt x="927036" y="398972"/>
                  </a:lnTo>
                  <a:lnTo>
                    <a:pt x="918787" y="392285"/>
                  </a:lnTo>
                  <a:lnTo>
                    <a:pt x="910538" y="385599"/>
                  </a:lnTo>
                  <a:lnTo>
                    <a:pt x="902923" y="377957"/>
                  </a:lnTo>
                  <a:lnTo>
                    <a:pt x="895626" y="370315"/>
                  </a:lnTo>
                  <a:lnTo>
                    <a:pt x="888646" y="362354"/>
                  </a:lnTo>
                  <a:lnTo>
                    <a:pt x="881984" y="353757"/>
                  </a:lnTo>
                  <a:lnTo>
                    <a:pt x="875955" y="345160"/>
                  </a:lnTo>
                  <a:lnTo>
                    <a:pt x="870244" y="336563"/>
                  </a:lnTo>
                  <a:lnTo>
                    <a:pt x="864851" y="327011"/>
                  </a:lnTo>
                  <a:lnTo>
                    <a:pt x="860092" y="317458"/>
                  </a:lnTo>
                  <a:lnTo>
                    <a:pt x="855650" y="307587"/>
                  </a:lnTo>
                  <a:lnTo>
                    <a:pt x="851843" y="297398"/>
                  </a:lnTo>
                  <a:lnTo>
                    <a:pt x="848353" y="287527"/>
                  </a:lnTo>
                  <a:lnTo>
                    <a:pt x="845497" y="277020"/>
                  </a:lnTo>
                  <a:lnTo>
                    <a:pt x="842959" y="266194"/>
                  </a:lnTo>
                  <a:lnTo>
                    <a:pt x="840738" y="255367"/>
                  </a:lnTo>
                  <a:lnTo>
                    <a:pt x="839469" y="244223"/>
                  </a:lnTo>
                  <a:lnTo>
                    <a:pt x="838517" y="233079"/>
                  </a:lnTo>
                  <a:lnTo>
                    <a:pt x="838200" y="221616"/>
                  </a:lnTo>
                  <a:lnTo>
                    <a:pt x="838517" y="210153"/>
                  </a:lnTo>
                  <a:lnTo>
                    <a:pt x="839469" y="198690"/>
                  </a:lnTo>
                  <a:lnTo>
                    <a:pt x="840738" y="187864"/>
                  </a:lnTo>
                  <a:lnTo>
                    <a:pt x="842959" y="176719"/>
                  </a:lnTo>
                  <a:lnTo>
                    <a:pt x="845497" y="166212"/>
                  </a:lnTo>
                  <a:lnTo>
                    <a:pt x="848353" y="155704"/>
                  </a:lnTo>
                  <a:lnTo>
                    <a:pt x="851843" y="145515"/>
                  </a:lnTo>
                  <a:lnTo>
                    <a:pt x="855650" y="135326"/>
                  </a:lnTo>
                  <a:lnTo>
                    <a:pt x="860092" y="125455"/>
                  </a:lnTo>
                  <a:lnTo>
                    <a:pt x="864851" y="116221"/>
                  </a:lnTo>
                  <a:lnTo>
                    <a:pt x="870244" y="106668"/>
                  </a:lnTo>
                  <a:lnTo>
                    <a:pt x="875955" y="97753"/>
                  </a:lnTo>
                  <a:lnTo>
                    <a:pt x="881984" y="89156"/>
                  </a:lnTo>
                  <a:lnTo>
                    <a:pt x="888646" y="80877"/>
                  </a:lnTo>
                  <a:lnTo>
                    <a:pt x="895626" y="72598"/>
                  </a:lnTo>
                  <a:lnTo>
                    <a:pt x="902923" y="64956"/>
                  </a:lnTo>
                  <a:lnTo>
                    <a:pt x="910538" y="57633"/>
                  </a:lnTo>
                  <a:lnTo>
                    <a:pt x="918787" y="50946"/>
                  </a:lnTo>
                  <a:lnTo>
                    <a:pt x="927036" y="43941"/>
                  </a:lnTo>
                  <a:lnTo>
                    <a:pt x="935602" y="37891"/>
                  </a:lnTo>
                  <a:lnTo>
                    <a:pt x="944486" y="32160"/>
                  </a:lnTo>
                  <a:lnTo>
                    <a:pt x="954004" y="26747"/>
                  </a:lnTo>
                  <a:lnTo>
                    <a:pt x="963205" y="21970"/>
                  </a:lnTo>
                  <a:lnTo>
                    <a:pt x="973040" y="17831"/>
                  </a:lnTo>
                  <a:lnTo>
                    <a:pt x="983193" y="13692"/>
                  </a:lnTo>
                  <a:lnTo>
                    <a:pt x="993663" y="10189"/>
                  </a:lnTo>
                  <a:lnTo>
                    <a:pt x="1003816" y="7323"/>
                  </a:lnTo>
                  <a:lnTo>
                    <a:pt x="1014286" y="4776"/>
                  </a:lnTo>
                  <a:lnTo>
                    <a:pt x="1025390" y="2547"/>
                  </a:lnTo>
                  <a:lnTo>
                    <a:pt x="1036178" y="1274"/>
                  </a:lnTo>
                  <a:lnTo>
                    <a:pt x="1047917" y="318"/>
                  </a:lnTo>
                  <a:lnTo>
                    <a:pt x="1059021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sz="3200">
                <a:solidFill>
                  <a:srgbClr val="FFFFFF"/>
                </a:solidFill>
              </a:endParaRPr>
            </a:p>
          </p:txBody>
        </p:sp>
      </p:grpSp>
      <p:grpSp>
        <p:nvGrpSpPr>
          <p:cNvPr id="17" name="组合 16"/>
          <p:cNvGrpSpPr/>
          <p:nvPr userDrawn="1"/>
        </p:nvGrpSpPr>
        <p:grpSpPr>
          <a:xfrm>
            <a:off x="1608727" y="4408272"/>
            <a:ext cx="529219" cy="529221"/>
            <a:chOff x="3211798" y="2284092"/>
            <a:chExt cx="1164617" cy="1164619"/>
          </a:xfrm>
          <a:effectLst/>
        </p:grpSpPr>
        <p:sp>
          <p:nvSpPr>
            <p:cNvPr id="18" name="椭圆 17"/>
            <p:cNvSpPr/>
            <p:nvPr/>
          </p:nvSpPr>
          <p:spPr>
            <a:xfrm>
              <a:off x="3211798" y="2284092"/>
              <a:ext cx="1164617" cy="1164619"/>
            </a:xfrm>
            <a:prstGeom prst="ellipse">
              <a:avLst/>
            </a:prstGeom>
            <a:solidFill>
              <a:schemeClr val="accent2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zh-CN" altLang="en-US" sz="3200">
                <a:solidFill>
                  <a:schemeClr val="tx1"/>
                </a:solidFill>
              </a:endParaRPr>
            </a:p>
          </p:txBody>
        </p:sp>
        <p:sp>
          <p:nvSpPr>
            <p:cNvPr id="19" name="KSO_Shape"/>
            <p:cNvSpPr/>
            <p:nvPr/>
          </p:nvSpPr>
          <p:spPr bwMode="auto">
            <a:xfrm>
              <a:off x="3583891" y="2632626"/>
              <a:ext cx="395692" cy="499821"/>
            </a:xfrm>
            <a:custGeom>
              <a:avLst/>
              <a:gdLst>
                <a:gd name="T0" fmla="*/ 409258 w 1908175"/>
                <a:gd name="T1" fmla="*/ 1596961 h 2408238"/>
                <a:gd name="T2" fmla="*/ 401003 w 1908175"/>
                <a:gd name="T3" fmla="*/ 1624631 h 2408238"/>
                <a:gd name="T4" fmla="*/ 401003 w 1908175"/>
                <a:gd name="T5" fmla="*/ 1652937 h 2408238"/>
                <a:gd name="T6" fmla="*/ 409258 w 1908175"/>
                <a:gd name="T7" fmla="*/ 1679971 h 2408238"/>
                <a:gd name="T8" fmla="*/ 425133 w 1908175"/>
                <a:gd name="T9" fmla="*/ 1704142 h 2408238"/>
                <a:gd name="T10" fmla="*/ 554990 w 1908175"/>
                <a:gd name="T11" fmla="*/ 1802737 h 2408238"/>
                <a:gd name="T12" fmla="*/ 581660 w 1908175"/>
                <a:gd name="T13" fmla="*/ 1815459 h 2408238"/>
                <a:gd name="T14" fmla="*/ 609600 w 1908175"/>
                <a:gd name="T15" fmla="*/ 1819275 h 2408238"/>
                <a:gd name="T16" fmla="*/ 637540 w 1908175"/>
                <a:gd name="T17" fmla="*/ 1815459 h 2408238"/>
                <a:gd name="T18" fmla="*/ 663575 w 1908175"/>
                <a:gd name="T19" fmla="*/ 1803055 h 2408238"/>
                <a:gd name="T20" fmla="*/ 685483 w 1908175"/>
                <a:gd name="T21" fmla="*/ 1783336 h 2408238"/>
                <a:gd name="T22" fmla="*/ 915988 w 1908175"/>
                <a:gd name="T23" fmla="*/ 1192088 h 2408238"/>
                <a:gd name="T24" fmla="*/ 1603504 w 1908175"/>
                <a:gd name="T25" fmla="*/ 317 h 2408238"/>
                <a:gd name="T26" fmla="*/ 1642621 w 1908175"/>
                <a:gd name="T27" fmla="*/ 16177 h 2408238"/>
                <a:gd name="T28" fmla="*/ 1902769 w 1908175"/>
                <a:gd name="T29" fmla="*/ 238854 h 2408238"/>
                <a:gd name="T30" fmla="*/ 1907221 w 1908175"/>
                <a:gd name="T31" fmla="*/ 279456 h 2408238"/>
                <a:gd name="T32" fmla="*/ 1887503 w 1908175"/>
                <a:gd name="T33" fmla="*/ 316886 h 2408238"/>
                <a:gd name="T34" fmla="*/ 1850612 w 1908175"/>
                <a:gd name="T35" fmla="*/ 336552 h 2408238"/>
                <a:gd name="T36" fmla="*/ 1809586 w 1908175"/>
                <a:gd name="T37" fmla="*/ 332746 h 2408238"/>
                <a:gd name="T38" fmla="*/ 1514715 w 1908175"/>
                <a:gd name="T39" fmla="*/ 544883 h 2408238"/>
                <a:gd name="T40" fmla="*/ 1542348 w 1908175"/>
                <a:gd name="T41" fmla="*/ 572827 h 2408238"/>
                <a:gd name="T42" fmla="*/ 1559817 w 1908175"/>
                <a:gd name="T43" fmla="*/ 606169 h 2408238"/>
                <a:gd name="T44" fmla="*/ 1567122 w 1908175"/>
                <a:gd name="T45" fmla="*/ 642687 h 2408238"/>
                <a:gd name="T46" fmla="*/ 1563311 w 1908175"/>
                <a:gd name="T47" fmla="*/ 680157 h 2408238"/>
                <a:gd name="T48" fmla="*/ 1549018 w 1908175"/>
                <a:gd name="T49" fmla="*/ 715722 h 2408238"/>
                <a:gd name="T50" fmla="*/ 708286 w 1908175"/>
                <a:gd name="T51" fmla="*/ 1844913 h 2408238"/>
                <a:gd name="T52" fmla="*/ 677477 w 1908175"/>
                <a:gd name="T53" fmla="*/ 1867776 h 2408238"/>
                <a:gd name="T54" fmla="*/ 642222 w 1908175"/>
                <a:gd name="T55" fmla="*/ 1879843 h 2408238"/>
                <a:gd name="T56" fmla="*/ 605060 w 1908175"/>
                <a:gd name="T57" fmla="*/ 1882066 h 2408238"/>
                <a:gd name="T58" fmla="*/ 568217 w 1908175"/>
                <a:gd name="T59" fmla="*/ 1873174 h 2408238"/>
                <a:gd name="T60" fmla="*/ 481825 w 1908175"/>
                <a:gd name="T61" fmla="*/ 1814111 h 2408238"/>
                <a:gd name="T62" fmla="*/ 45102 w 1908175"/>
                <a:gd name="T63" fmla="*/ 2399982 h 2408238"/>
                <a:gd name="T64" fmla="*/ 32079 w 1908175"/>
                <a:gd name="T65" fmla="*/ 2407603 h 2408238"/>
                <a:gd name="T66" fmla="*/ 17469 w 1908175"/>
                <a:gd name="T67" fmla="*/ 2406650 h 2408238"/>
                <a:gd name="T68" fmla="*/ 4764 w 1908175"/>
                <a:gd name="T69" fmla="*/ 2397124 h 2408238"/>
                <a:gd name="T70" fmla="*/ 0 w 1908175"/>
                <a:gd name="T71" fmla="*/ 2379659 h 2408238"/>
                <a:gd name="T72" fmla="*/ 435770 w 1908175"/>
                <a:gd name="T73" fmla="*/ 1796328 h 2408238"/>
                <a:gd name="T74" fmla="*/ 388763 w 1908175"/>
                <a:gd name="T75" fmla="*/ 1744569 h 2408238"/>
                <a:gd name="T76" fmla="*/ 362719 w 1908175"/>
                <a:gd name="T77" fmla="*/ 1715989 h 2408238"/>
                <a:gd name="T78" fmla="*/ 346838 w 1908175"/>
                <a:gd name="T79" fmla="*/ 1681695 h 2408238"/>
                <a:gd name="T80" fmla="*/ 341438 w 1908175"/>
                <a:gd name="T81" fmla="*/ 1644542 h 2408238"/>
                <a:gd name="T82" fmla="*/ 346838 w 1908175"/>
                <a:gd name="T83" fmla="*/ 1607707 h 2408238"/>
                <a:gd name="T84" fmla="*/ 363036 w 1908175"/>
                <a:gd name="T85" fmla="*/ 1572459 h 2408238"/>
                <a:gd name="T86" fmla="*/ 1205039 w 1908175"/>
                <a:gd name="T87" fmla="*/ 444538 h 2408238"/>
                <a:gd name="T88" fmla="*/ 1236800 w 1908175"/>
                <a:gd name="T89" fmla="*/ 423263 h 2408238"/>
                <a:gd name="T90" fmla="*/ 1272374 w 1908175"/>
                <a:gd name="T91" fmla="*/ 412784 h 2408238"/>
                <a:gd name="T92" fmla="*/ 1309852 w 1908175"/>
                <a:gd name="T93" fmla="*/ 412466 h 2408238"/>
                <a:gd name="T94" fmla="*/ 1346378 w 1908175"/>
                <a:gd name="T95" fmla="*/ 423263 h 2408238"/>
                <a:gd name="T96" fmla="*/ 1396879 w 1908175"/>
                <a:gd name="T97" fmla="*/ 456287 h 2408238"/>
                <a:gd name="T98" fmla="*/ 1533856 w 1908175"/>
                <a:gd name="T99" fmla="*/ 105629 h 2408238"/>
                <a:gd name="T100" fmla="*/ 1525905 w 1908175"/>
                <a:gd name="T101" fmla="*/ 65344 h 2408238"/>
                <a:gd name="T102" fmla="*/ 1541806 w 1908175"/>
                <a:gd name="T103" fmla="*/ 26645 h 2408238"/>
                <a:gd name="T104" fmla="*/ 1576153 w 1908175"/>
                <a:gd name="T105" fmla="*/ 3172 h 2408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908175" h="2408238">
                  <a:moveTo>
                    <a:pt x="790575" y="1079500"/>
                  </a:moveTo>
                  <a:lnTo>
                    <a:pt x="419418" y="1579468"/>
                  </a:lnTo>
                  <a:lnTo>
                    <a:pt x="416560" y="1583921"/>
                  </a:lnTo>
                  <a:lnTo>
                    <a:pt x="414020" y="1587738"/>
                  </a:lnTo>
                  <a:lnTo>
                    <a:pt x="411480" y="1592190"/>
                  </a:lnTo>
                  <a:lnTo>
                    <a:pt x="409258" y="1596961"/>
                  </a:lnTo>
                  <a:lnTo>
                    <a:pt x="407035" y="1601096"/>
                  </a:lnTo>
                  <a:lnTo>
                    <a:pt x="405765" y="1605866"/>
                  </a:lnTo>
                  <a:lnTo>
                    <a:pt x="404178" y="1610637"/>
                  </a:lnTo>
                  <a:lnTo>
                    <a:pt x="402908" y="1615090"/>
                  </a:lnTo>
                  <a:lnTo>
                    <a:pt x="401638" y="1619860"/>
                  </a:lnTo>
                  <a:lnTo>
                    <a:pt x="401003" y="1624631"/>
                  </a:lnTo>
                  <a:lnTo>
                    <a:pt x="400685" y="1629084"/>
                  </a:lnTo>
                  <a:lnTo>
                    <a:pt x="400368" y="1633854"/>
                  </a:lnTo>
                  <a:lnTo>
                    <a:pt x="400050" y="1638625"/>
                  </a:lnTo>
                  <a:lnTo>
                    <a:pt x="400368" y="1643396"/>
                  </a:lnTo>
                  <a:lnTo>
                    <a:pt x="400685" y="1648166"/>
                  </a:lnTo>
                  <a:lnTo>
                    <a:pt x="401003" y="1652937"/>
                  </a:lnTo>
                  <a:lnTo>
                    <a:pt x="401955" y="1657708"/>
                  </a:lnTo>
                  <a:lnTo>
                    <a:pt x="402908" y="1662160"/>
                  </a:lnTo>
                  <a:lnTo>
                    <a:pt x="404178" y="1666613"/>
                  </a:lnTo>
                  <a:lnTo>
                    <a:pt x="405765" y="1671384"/>
                  </a:lnTo>
                  <a:lnTo>
                    <a:pt x="407353" y="1675836"/>
                  </a:lnTo>
                  <a:lnTo>
                    <a:pt x="409258" y="1679971"/>
                  </a:lnTo>
                  <a:lnTo>
                    <a:pt x="411480" y="1684424"/>
                  </a:lnTo>
                  <a:lnTo>
                    <a:pt x="413703" y="1688558"/>
                  </a:lnTo>
                  <a:lnTo>
                    <a:pt x="416243" y="1692693"/>
                  </a:lnTo>
                  <a:lnTo>
                    <a:pt x="419100" y="1696509"/>
                  </a:lnTo>
                  <a:lnTo>
                    <a:pt x="421958" y="1700644"/>
                  </a:lnTo>
                  <a:lnTo>
                    <a:pt x="425133" y="1704142"/>
                  </a:lnTo>
                  <a:lnTo>
                    <a:pt x="428625" y="1707641"/>
                  </a:lnTo>
                  <a:lnTo>
                    <a:pt x="432435" y="1711457"/>
                  </a:lnTo>
                  <a:lnTo>
                    <a:pt x="435928" y="1714638"/>
                  </a:lnTo>
                  <a:lnTo>
                    <a:pt x="439738" y="1717818"/>
                  </a:lnTo>
                  <a:lnTo>
                    <a:pt x="550545" y="1799874"/>
                  </a:lnTo>
                  <a:lnTo>
                    <a:pt x="554990" y="1802737"/>
                  </a:lnTo>
                  <a:lnTo>
                    <a:pt x="558800" y="1805599"/>
                  </a:lnTo>
                  <a:lnTo>
                    <a:pt x="563245" y="1807825"/>
                  </a:lnTo>
                  <a:lnTo>
                    <a:pt x="568008" y="1810370"/>
                  </a:lnTo>
                  <a:lnTo>
                    <a:pt x="572135" y="1812278"/>
                  </a:lnTo>
                  <a:lnTo>
                    <a:pt x="576898" y="1813868"/>
                  </a:lnTo>
                  <a:lnTo>
                    <a:pt x="581660" y="1815459"/>
                  </a:lnTo>
                  <a:lnTo>
                    <a:pt x="586105" y="1816413"/>
                  </a:lnTo>
                  <a:lnTo>
                    <a:pt x="590868" y="1817685"/>
                  </a:lnTo>
                  <a:lnTo>
                    <a:pt x="595630" y="1818321"/>
                  </a:lnTo>
                  <a:lnTo>
                    <a:pt x="600075" y="1818957"/>
                  </a:lnTo>
                  <a:lnTo>
                    <a:pt x="604838" y="1819275"/>
                  </a:lnTo>
                  <a:lnTo>
                    <a:pt x="609600" y="1819275"/>
                  </a:lnTo>
                  <a:lnTo>
                    <a:pt x="614363" y="1819275"/>
                  </a:lnTo>
                  <a:lnTo>
                    <a:pt x="619125" y="1818957"/>
                  </a:lnTo>
                  <a:lnTo>
                    <a:pt x="623888" y="1818321"/>
                  </a:lnTo>
                  <a:lnTo>
                    <a:pt x="628650" y="1817685"/>
                  </a:lnTo>
                  <a:lnTo>
                    <a:pt x="633095" y="1816413"/>
                  </a:lnTo>
                  <a:lnTo>
                    <a:pt x="637540" y="1815459"/>
                  </a:lnTo>
                  <a:lnTo>
                    <a:pt x="642303" y="1813550"/>
                  </a:lnTo>
                  <a:lnTo>
                    <a:pt x="646748" y="1812278"/>
                  </a:lnTo>
                  <a:lnTo>
                    <a:pt x="650875" y="1810052"/>
                  </a:lnTo>
                  <a:lnTo>
                    <a:pt x="655320" y="1808143"/>
                  </a:lnTo>
                  <a:lnTo>
                    <a:pt x="659448" y="1805599"/>
                  </a:lnTo>
                  <a:lnTo>
                    <a:pt x="663575" y="1803055"/>
                  </a:lnTo>
                  <a:lnTo>
                    <a:pt x="667385" y="1800192"/>
                  </a:lnTo>
                  <a:lnTo>
                    <a:pt x="671513" y="1797330"/>
                  </a:lnTo>
                  <a:lnTo>
                    <a:pt x="675005" y="1794149"/>
                  </a:lnTo>
                  <a:lnTo>
                    <a:pt x="678498" y="1790969"/>
                  </a:lnTo>
                  <a:lnTo>
                    <a:pt x="682308" y="1787470"/>
                  </a:lnTo>
                  <a:lnTo>
                    <a:pt x="685483" y="1783336"/>
                  </a:lnTo>
                  <a:lnTo>
                    <a:pt x="688658" y="1779519"/>
                  </a:lnTo>
                  <a:lnTo>
                    <a:pt x="1036638" y="1310401"/>
                  </a:lnTo>
                  <a:lnTo>
                    <a:pt x="1006793" y="1280505"/>
                  </a:lnTo>
                  <a:lnTo>
                    <a:pt x="976630" y="1250609"/>
                  </a:lnTo>
                  <a:lnTo>
                    <a:pt x="946468" y="1221031"/>
                  </a:lnTo>
                  <a:lnTo>
                    <a:pt x="915988" y="1192088"/>
                  </a:lnTo>
                  <a:lnTo>
                    <a:pt x="885508" y="1163146"/>
                  </a:lnTo>
                  <a:lnTo>
                    <a:pt x="854075" y="1135158"/>
                  </a:lnTo>
                  <a:lnTo>
                    <a:pt x="822325" y="1106852"/>
                  </a:lnTo>
                  <a:lnTo>
                    <a:pt x="790575" y="1079500"/>
                  </a:lnTo>
                  <a:close/>
                  <a:moveTo>
                    <a:pt x="1596825" y="0"/>
                  </a:moveTo>
                  <a:lnTo>
                    <a:pt x="1603504" y="317"/>
                  </a:lnTo>
                  <a:lnTo>
                    <a:pt x="1610501" y="1586"/>
                  </a:lnTo>
                  <a:lnTo>
                    <a:pt x="1617179" y="2855"/>
                  </a:lnTo>
                  <a:lnTo>
                    <a:pt x="1624176" y="5392"/>
                  </a:lnTo>
                  <a:lnTo>
                    <a:pt x="1630536" y="8247"/>
                  </a:lnTo>
                  <a:lnTo>
                    <a:pt x="1636897" y="11737"/>
                  </a:lnTo>
                  <a:lnTo>
                    <a:pt x="1642621" y="16177"/>
                  </a:lnTo>
                  <a:lnTo>
                    <a:pt x="1882097" y="210623"/>
                  </a:lnTo>
                  <a:lnTo>
                    <a:pt x="1887503" y="215698"/>
                  </a:lnTo>
                  <a:lnTo>
                    <a:pt x="1891956" y="221090"/>
                  </a:lnTo>
                  <a:lnTo>
                    <a:pt x="1896408" y="226800"/>
                  </a:lnTo>
                  <a:lnTo>
                    <a:pt x="1899906" y="232510"/>
                  </a:lnTo>
                  <a:lnTo>
                    <a:pt x="1902769" y="238854"/>
                  </a:lnTo>
                  <a:lnTo>
                    <a:pt x="1905313" y="245515"/>
                  </a:lnTo>
                  <a:lnTo>
                    <a:pt x="1906903" y="252176"/>
                  </a:lnTo>
                  <a:lnTo>
                    <a:pt x="1907857" y="259155"/>
                  </a:lnTo>
                  <a:lnTo>
                    <a:pt x="1908175" y="265816"/>
                  </a:lnTo>
                  <a:lnTo>
                    <a:pt x="1908175" y="272794"/>
                  </a:lnTo>
                  <a:lnTo>
                    <a:pt x="1907221" y="279456"/>
                  </a:lnTo>
                  <a:lnTo>
                    <a:pt x="1905313" y="286434"/>
                  </a:lnTo>
                  <a:lnTo>
                    <a:pt x="1903405" y="292778"/>
                  </a:lnTo>
                  <a:lnTo>
                    <a:pt x="1900542" y="299122"/>
                  </a:lnTo>
                  <a:lnTo>
                    <a:pt x="1896726" y="305783"/>
                  </a:lnTo>
                  <a:lnTo>
                    <a:pt x="1892592" y="311493"/>
                  </a:lnTo>
                  <a:lnTo>
                    <a:pt x="1887503" y="316886"/>
                  </a:lnTo>
                  <a:lnTo>
                    <a:pt x="1882097" y="321961"/>
                  </a:lnTo>
                  <a:lnTo>
                    <a:pt x="1876372" y="325767"/>
                  </a:lnTo>
                  <a:lnTo>
                    <a:pt x="1870012" y="329574"/>
                  </a:lnTo>
                  <a:lnTo>
                    <a:pt x="1863969" y="332746"/>
                  </a:lnTo>
                  <a:lnTo>
                    <a:pt x="1857608" y="334966"/>
                  </a:lnTo>
                  <a:lnTo>
                    <a:pt x="1850612" y="336552"/>
                  </a:lnTo>
                  <a:lnTo>
                    <a:pt x="1843933" y="337821"/>
                  </a:lnTo>
                  <a:lnTo>
                    <a:pt x="1836937" y="338138"/>
                  </a:lnTo>
                  <a:lnTo>
                    <a:pt x="1830258" y="337821"/>
                  </a:lnTo>
                  <a:lnTo>
                    <a:pt x="1823261" y="336552"/>
                  </a:lnTo>
                  <a:lnTo>
                    <a:pt x="1816583" y="335283"/>
                  </a:lnTo>
                  <a:lnTo>
                    <a:pt x="1809586" y="332746"/>
                  </a:lnTo>
                  <a:lnTo>
                    <a:pt x="1803226" y="329891"/>
                  </a:lnTo>
                  <a:lnTo>
                    <a:pt x="1797183" y="326084"/>
                  </a:lnTo>
                  <a:lnTo>
                    <a:pt x="1791141" y="321961"/>
                  </a:lnTo>
                  <a:lnTo>
                    <a:pt x="1723056" y="266679"/>
                  </a:lnTo>
                  <a:lnTo>
                    <a:pt x="1503281" y="536626"/>
                  </a:lnTo>
                  <a:lnTo>
                    <a:pt x="1514715" y="544883"/>
                  </a:lnTo>
                  <a:lnTo>
                    <a:pt x="1519797" y="549328"/>
                  </a:lnTo>
                  <a:lnTo>
                    <a:pt x="1524879" y="553456"/>
                  </a:lnTo>
                  <a:lnTo>
                    <a:pt x="1529643" y="558220"/>
                  </a:lnTo>
                  <a:lnTo>
                    <a:pt x="1534408" y="562983"/>
                  </a:lnTo>
                  <a:lnTo>
                    <a:pt x="1538219" y="567428"/>
                  </a:lnTo>
                  <a:lnTo>
                    <a:pt x="1542348" y="572827"/>
                  </a:lnTo>
                  <a:lnTo>
                    <a:pt x="1545842" y="577907"/>
                  </a:lnTo>
                  <a:lnTo>
                    <a:pt x="1549336" y="583306"/>
                  </a:lnTo>
                  <a:lnTo>
                    <a:pt x="1552194" y="588704"/>
                  </a:lnTo>
                  <a:lnTo>
                    <a:pt x="1555053" y="594420"/>
                  </a:lnTo>
                  <a:lnTo>
                    <a:pt x="1557594" y="600136"/>
                  </a:lnTo>
                  <a:lnTo>
                    <a:pt x="1559817" y="606169"/>
                  </a:lnTo>
                  <a:lnTo>
                    <a:pt x="1561723" y="612202"/>
                  </a:lnTo>
                  <a:lnTo>
                    <a:pt x="1563311" y="618236"/>
                  </a:lnTo>
                  <a:lnTo>
                    <a:pt x="1564899" y="624269"/>
                  </a:lnTo>
                  <a:lnTo>
                    <a:pt x="1565852" y="630620"/>
                  </a:lnTo>
                  <a:lnTo>
                    <a:pt x="1566804" y="636653"/>
                  </a:lnTo>
                  <a:lnTo>
                    <a:pt x="1567122" y="642687"/>
                  </a:lnTo>
                  <a:lnTo>
                    <a:pt x="1567440" y="648720"/>
                  </a:lnTo>
                  <a:lnTo>
                    <a:pt x="1567122" y="655388"/>
                  </a:lnTo>
                  <a:lnTo>
                    <a:pt x="1566804" y="661422"/>
                  </a:lnTo>
                  <a:lnTo>
                    <a:pt x="1565852" y="667455"/>
                  </a:lnTo>
                  <a:lnTo>
                    <a:pt x="1564899" y="674124"/>
                  </a:lnTo>
                  <a:lnTo>
                    <a:pt x="1563311" y="680157"/>
                  </a:lnTo>
                  <a:lnTo>
                    <a:pt x="1562040" y="686190"/>
                  </a:lnTo>
                  <a:lnTo>
                    <a:pt x="1559817" y="692224"/>
                  </a:lnTo>
                  <a:lnTo>
                    <a:pt x="1557594" y="698257"/>
                  </a:lnTo>
                  <a:lnTo>
                    <a:pt x="1555053" y="704290"/>
                  </a:lnTo>
                  <a:lnTo>
                    <a:pt x="1552194" y="710006"/>
                  </a:lnTo>
                  <a:lnTo>
                    <a:pt x="1549018" y="715722"/>
                  </a:lnTo>
                  <a:lnTo>
                    <a:pt x="1545524" y="721120"/>
                  </a:lnTo>
                  <a:lnTo>
                    <a:pt x="1541713" y="726836"/>
                  </a:lnTo>
                  <a:lnTo>
                    <a:pt x="721308" y="1829988"/>
                  </a:lnTo>
                  <a:lnTo>
                    <a:pt x="717497" y="1835386"/>
                  </a:lnTo>
                  <a:lnTo>
                    <a:pt x="713050" y="1840467"/>
                  </a:lnTo>
                  <a:lnTo>
                    <a:pt x="708286" y="1844913"/>
                  </a:lnTo>
                  <a:lnTo>
                    <a:pt x="703839" y="1849358"/>
                  </a:lnTo>
                  <a:lnTo>
                    <a:pt x="698757" y="1853487"/>
                  </a:lnTo>
                  <a:lnTo>
                    <a:pt x="693675" y="1857615"/>
                  </a:lnTo>
                  <a:lnTo>
                    <a:pt x="688594" y="1861108"/>
                  </a:lnTo>
                  <a:lnTo>
                    <a:pt x="683194" y="1864283"/>
                  </a:lnTo>
                  <a:lnTo>
                    <a:pt x="677477" y="1867776"/>
                  </a:lnTo>
                  <a:lnTo>
                    <a:pt x="672078" y="1870316"/>
                  </a:lnTo>
                  <a:lnTo>
                    <a:pt x="666360" y="1872539"/>
                  </a:lnTo>
                  <a:lnTo>
                    <a:pt x="660326" y="1875080"/>
                  </a:lnTo>
                  <a:lnTo>
                    <a:pt x="654291" y="1876985"/>
                  </a:lnTo>
                  <a:lnTo>
                    <a:pt x="648256" y="1878890"/>
                  </a:lnTo>
                  <a:lnTo>
                    <a:pt x="642222" y="1879843"/>
                  </a:lnTo>
                  <a:lnTo>
                    <a:pt x="636187" y="1881113"/>
                  </a:lnTo>
                  <a:lnTo>
                    <a:pt x="629834" y="1881748"/>
                  </a:lnTo>
                  <a:lnTo>
                    <a:pt x="623800" y="1882383"/>
                  </a:lnTo>
                  <a:lnTo>
                    <a:pt x="617447" y="1882383"/>
                  </a:lnTo>
                  <a:lnTo>
                    <a:pt x="611413" y="1882383"/>
                  </a:lnTo>
                  <a:lnTo>
                    <a:pt x="605060" y="1882066"/>
                  </a:lnTo>
                  <a:lnTo>
                    <a:pt x="598708" y="1881431"/>
                  </a:lnTo>
                  <a:lnTo>
                    <a:pt x="592673" y="1880160"/>
                  </a:lnTo>
                  <a:lnTo>
                    <a:pt x="586321" y="1878890"/>
                  </a:lnTo>
                  <a:lnTo>
                    <a:pt x="580286" y="1876985"/>
                  </a:lnTo>
                  <a:lnTo>
                    <a:pt x="574252" y="1875080"/>
                  </a:lnTo>
                  <a:lnTo>
                    <a:pt x="568217" y="1873174"/>
                  </a:lnTo>
                  <a:lnTo>
                    <a:pt x="562500" y="1870634"/>
                  </a:lnTo>
                  <a:lnTo>
                    <a:pt x="556465" y="1867141"/>
                  </a:lnTo>
                  <a:lnTo>
                    <a:pt x="550748" y="1864283"/>
                  </a:lnTo>
                  <a:lnTo>
                    <a:pt x="545031" y="1860790"/>
                  </a:lnTo>
                  <a:lnTo>
                    <a:pt x="539631" y="1856980"/>
                  </a:lnTo>
                  <a:lnTo>
                    <a:pt x="481825" y="1814111"/>
                  </a:lnTo>
                  <a:lnTo>
                    <a:pt x="481507" y="1817604"/>
                  </a:lnTo>
                  <a:lnTo>
                    <a:pt x="480554" y="1821414"/>
                  </a:lnTo>
                  <a:lnTo>
                    <a:pt x="479284" y="1824590"/>
                  </a:lnTo>
                  <a:lnTo>
                    <a:pt x="477061" y="1827765"/>
                  </a:lnTo>
                  <a:lnTo>
                    <a:pt x="47007" y="2397759"/>
                  </a:lnTo>
                  <a:lnTo>
                    <a:pt x="45102" y="2399982"/>
                  </a:lnTo>
                  <a:lnTo>
                    <a:pt x="43196" y="2401570"/>
                  </a:lnTo>
                  <a:lnTo>
                    <a:pt x="41290" y="2403475"/>
                  </a:lnTo>
                  <a:lnTo>
                    <a:pt x="39067" y="2404428"/>
                  </a:lnTo>
                  <a:lnTo>
                    <a:pt x="36844" y="2406015"/>
                  </a:lnTo>
                  <a:lnTo>
                    <a:pt x="34620" y="2406650"/>
                  </a:lnTo>
                  <a:lnTo>
                    <a:pt x="32079" y="2407603"/>
                  </a:lnTo>
                  <a:lnTo>
                    <a:pt x="29538" y="2407921"/>
                  </a:lnTo>
                  <a:lnTo>
                    <a:pt x="26997" y="2408238"/>
                  </a:lnTo>
                  <a:lnTo>
                    <a:pt x="24457" y="2408238"/>
                  </a:lnTo>
                  <a:lnTo>
                    <a:pt x="21916" y="2407921"/>
                  </a:lnTo>
                  <a:lnTo>
                    <a:pt x="20010" y="2407603"/>
                  </a:lnTo>
                  <a:lnTo>
                    <a:pt x="17469" y="2406650"/>
                  </a:lnTo>
                  <a:lnTo>
                    <a:pt x="14928" y="2405698"/>
                  </a:lnTo>
                  <a:lnTo>
                    <a:pt x="12705" y="2404428"/>
                  </a:lnTo>
                  <a:lnTo>
                    <a:pt x="10481" y="2402840"/>
                  </a:lnTo>
                  <a:lnTo>
                    <a:pt x="8258" y="2400935"/>
                  </a:lnTo>
                  <a:lnTo>
                    <a:pt x="6352" y="2399347"/>
                  </a:lnTo>
                  <a:lnTo>
                    <a:pt x="4764" y="2397124"/>
                  </a:lnTo>
                  <a:lnTo>
                    <a:pt x="3494" y="2394584"/>
                  </a:lnTo>
                  <a:lnTo>
                    <a:pt x="1906" y="2392043"/>
                  </a:lnTo>
                  <a:lnTo>
                    <a:pt x="1270" y="2389503"/>
                  </a:lnTo>
                  <a:lnTo>
                    <a:pt x="635" y="2386963"/>
                  </a:lnTo>
                  <a:lnTo>
                    <a:pt x="0" y="2384422"/>
                  </a:lnTo>
                  <a:lnTo>
                    <a:pt x="0" y="2379659"/>
                  </a:lnTo>
                  <a:lnTo>
                    <a:pt x="1270" y="2375213"/>
                  </a:lnTo>
                  <a:lnTo>
                    <a:pt x="1906" y="2372991"/>
                  </a:lnTo>
                  <a:lnTo>
                    <a:pt x="2541" y="2370768"/>
                  </a:lnTo>
                  <a:lnTo>
                    <a:pt x="4129" y="2368545"/>
                  </a:lnTo>
                  <a:lnTo>
                    <a:pt x="5399" y="2366322"/>
                  </a:lnTo>
                  <a:lnTo>
                    <a:pt x="435770" y="1796328"/>
                  </a:lnTo>
                  <a:lnTo>
                    <a:pt x="438311" y="1793788"/>
                  </a:lnTo>
                  <a:lnTo>
                    <a:pt x="441170" y="1791248"/>
                  </a:lnTo>
                  <a:lnTo>
                    <a:pt x="444029" y="1789660"/>
                  </a:lnTo>
                  <a:lnTo>
                    <a:pt x="447205" y="1788390"/>
                  </a:lnTo>
                  <a:lnTo>
                    <a:pt x="394163" y="1748697"/>
                  </a:lnTo>
                  <a:lnTo>
                    <a:pt x="388763" y="1744569"/>
                  </a:lnTo>
                  <a:lnTo>
                    <a:pt x="383681" y="1740440"/>
                  </a:lnTo>
                  <a:lnTo>
                    <a:pt x="378917" y="1735677"/>
                  </a:lnTo>
                  <a:lnTo>
                    <a:pt x="374470" y="1730914"/>
                  </a:lnTo>
                  <a:lnTo>
                    <a:pt x="370341" y="1726468"/>
                  </a:lnTo>
                  <a:lnTo>
                    <a:pt x="366212" y="1721070"/>
                  </a:lnTo>
                  <a:lnTo>
                    <a:pt x="362719" y="1715989"/>
                  </a:lnTo>
                  <a:lnTo>
                    <a:pt x="359542" y="1710591"/>
                  </a:lnTo>
                  <a:lnTo>
                    <a:pt x="356366" y="1705193"/>
                  </a:lnTo>
                  <a:lnTo>
                    <a:pt x="353825" y="1699477"/>
                  </a:lnTo>
                  <a:lnTo>
                    <a:pt x="351284" y="1693444"/>
                  </a:lnTo>
                  <a:lnTo>
                    <a:pt x="349061" y="1687728"/>
                  </a:lnTo>
                  <a:lnTo>
                    <a:pt x="346838" y="1681695"/>
                  </a:lnTo>
                  <a:lnTo>
                    <a:pt x="345567" y="1675661"/>
                  </a:lnTo>
                  <a:lnTo>
                    <a:pt x="343979" y="1669628"/>
                  </a:lnTo>
                  <a:lnTo>
                    <a:pt x="343026" y="1663277"/>
                  </a:lnTo>
                  <a:lnTo>
                    <a:pt x="342073" y="1657244"/>
                  </a:lnTo>
                  <a:lnTo>
                    <a:pt x="341438" y="1651210"/>
                  </a:lnTo>
                  <a:lnTo>
                    <a:pt x="341438" y="1644542"/>
                  </a:lnTo>
                  <a:lnTo>
                    <a:pt x="341438" y="1638508"/>
                  </a:lnTo>
                  <a:lnTo>
                    <a:pt x="342073" y="1632475"/>
                  </a:lnTo>
                  <a:lnTo>
                    <a:pt x="343026" y="1626124"/>
                  </a:lnTo>
                  <a:lnTo>
                    <a:pt x="343662" y="1619773"/>
                  </a:lnTo>
                  <a:lnTo>
                    <a:pt x="345250" y="1613740"/>
                  </a:lnTo>
                  <a:lnTo>
                    <a:pt x="346838" y="1607707"/>
                  </a:lnTo>
                  <a:lnTo>
                    <a:pt x="348743" y="1601673"/>
                  </a:lnTo>
                  <a:lnTo>
                    <a:pt x="350967" y="1595322"/>
                  </a:lnTo>
                  <a:lnTo>
                    <a:pt x="353825" y="1589606"/>
                  </a:lnTo>
                  <a:lnTo>
                    <a:pt x="356684" y="1583891"/>
                  </a:lnTo>
                  <a:lnTo>
                    <a:pt x="359860" y="1578175"/>
                  </a:lnTo>
                  <a:lnTo>
                    <a:pt x="363036" y="1572459"/>
                  </a:lnTo>
                  <a:lnTo>
                    <a:pt x="367165" y="1567061"/>
                  </a:lnTo>
                  <a:lnTo>
                    <a:pt x="1187252" y="463909"/>
                  </a:lnTo>
                  <a:lnTo>
                    <a:pt x="1191381" y="458510"/>
                  </a:lnTo>
                  <a:lnTo>
                    <a:pt x="1195828" y="453430"/>
                  </a:lnTo>
                  <a:lnTo>
                    <a:pt x="1200274" y="448984"/>
                  </a:lnTo>
                  <a:lnTo>
                    <a:pt x="1205039" y="444538"/>
                  </a:lnTo>
                  <a:lnTo>
                    <a:pt x="1209803" y="440410"/>
                  </a:lnTo>
                  <a:lnTo>
                    <a:pt x="1214885" y="436282"/>
                  </a:lnTo>
                  <a:lnTo>
                    <a:pt x="1220284" y="432789"/>
                  </a:lnTo>
                  <a:lnTo>
                    <a:pt x="1225684" y="429614"/>
                  </a:lnTo>
                  <a:lnTo>
                    <a:pt x="1231083" y="426121"/>
                  </a:lnTo>
                  <a:lnTo>
                    <a:pt x="1236800" y="423263"/>
                  </a:lnTo>
                  <a:lnTo>
                    <a:pt x="1242518" y="421040"/>
                  </a:lnTo>
                  <a:lnTo>
                    <a:pt x="1248235" y="418817"/>
                  </a:lnTo>
                  <a:lnTo>
                    <a:pt x="1254587" y="416912"/>
                  </a:lnTo>
                  <a:lnTo>
                    <a:pt x="1260304" y="415007"/>
                  </a:lnTo>
                  <a:lnTo>
                    <a:pt x="1266339" y="414054"/>
                  </a:lnTo>
                  <a:lnTo>
                    <a:pt x="1272374" y="412784"/>
                  </a:lnTo>
                  <a:lnTo>
                    <a:pt x="1279044" y="412149"/>
                  </a:lnTo>
                  <a:lnTo>
                    <a:pt x="1285078" y="411514"/>
                  </a:lnTo>
                  <a:lnTo>
                    <a:pt x="1291113" y="411514"/>
                  </a:lnTo>
                  <a:lnTo>
                    <a:pt x="1297465" y="411514"/>
                  </a:lnTo>
                  <a:lnTo>
                    <a:pt x="1303818" y="411831"/>
                  </a:lnTo>
                  <a:lnTo>
                    <a:pt x="1309852" y="412466"/>
                  </a:lnTo>
                  <a:lnTo>
                    <a:pt x="1315887" y="413736"/>
                  </a:lnTo>
                  <a:lnTo>
                    <a:pt x="1322557" y="415007"/>
                  </a:lnTo>
                  <a:lnTo>
                    <a:pt x="1328592" y="416594"/>
                  </a:lnTo>
                  <a:lnTo>
                    <a:pt x="1334626" y="418817"/>
                  </a:lnTo>
                  <a:lnTo>
                    <a:pt x="1340344" y="420722"/>
                  </a:lnTo>
                  <a:lnTo>
                    <a:pt x="1346378" y="423263"/>
                  </a:lnTo>
                  <a:lnTo>
                    <a:pt x="1352413" y="426121"/>
                  </a:lnTo>
                  <a:lnTo>
                    <a:pt x="1358130" y="429614"/>
                  </a:lnTo>
                  <a:lnTo>
                    <a:pt x="1363530" y="433107"/>
                  </a:lnTo>
                  <a:lnTo>
                    <a:pt x="1368929" y="436917"/>
                  </a:lnTo>
                  <a:lnTo>
                    <a:pt x="1414031" y="470577"/>
                  </a:lnTo>
                  <a:lnTo>
                    <a:pt x="1396879" y="456287"/>
                  </a:lnTo>
                  <a:lnTo>
                    <a:pt x="1619666" y="182730"/>
                  </a:lnTo>
                  <a:lnTo>
                    <a:pt x="1551665" y="127515"/>
                  </a:lnTo>
                  <a:lnTo>
                    <a:pt x="1546259" y="122440"/>
                  </a:lnTo>
                  <a:lnTo>
                    <a:pt x="1541806" y="117048"/>
                  </a:lnTo>
                  <a:lnTo>
                    <a:pt x="1537354" y="111338"/>
                  </a:lnTo>
                  <a:lnTo>
                    <a:pt x="1533856" y="105629"/>
                  </a:lnTo>
                  <a:lnTo>
                    <a:pt x="1530993" y="99284"/>
                  </a:lnTo>
                  <a:lnTo>
                    <a:pt x="1528449" y="92623"/>
                  </a:lnTo>
                  <a:lnTo>
                    <a:pt x="1526859" y="85962"/>
                  </a:lnTo>
                  <a:lnTo>
                    <a:pt x="1525905" y="78984"/>
                  </a:lnTo>
                  <a:lnTo>
                    <a:pt x="1525587" y="72322"/>
                  </a:lnTo>
                  <a:lnTo>
                    <a:pt x="1525905" y="65344"/>
                  </a:lnTo>
                  <a:lnTo>
                    <a:pt x="1526541" y="58683"/>
                  </a:lnTo>
                  <a:lnTo>
                    <a:pt x="1528449" y="51704"/>
                  </a:lnTo>
                  <a:lnTo>
                    <a:pt x="1530357" y="45360"/>
                  </a:lnTo>
                  <a:lnTo>
                    <a:pt x="1533220" y="38699"/>
                  </a:lnTo>
                  <a:lnTo>
                    <a:pt x="1537036" y="32355"/>
                  </a:lnTo>
                  <a:lnTo>
                    <a:pt x="1541806" y="26645"/>
                  </a:lnTo>
                  <a:lnTo>
                    <a:pt x="1546259" y="21253"/>
                  </a:lnTo>
                  <a:lnTo>
                    <a:pt x="1551665" y="16177"/>
                  </a:lnTo>
                  <a:lnTo>
                    <a:pt x="1557390" y="12371"/>
                  </a:lnTo>
                  <a:lnTo>
                    <a:pt x="1563750" y="8565"/>
                  </a:lnTo>
                  <a:lnTo>
                    <a:pt x="1569793" y="5392"/>
                  </a:lnTo>
                  <a:lnTo>
                    <a:pt x="1576153" y="3172"/>
                  </a:lnTo>
                  <a:lnTo>
                    <a:pt x="1583150" y="1586"/>
                  </a:lnTo>
                  <a:lnTo>
                    <a:pt x="1589829" y="317"/>
                  </a:lnTo>
                  <a:lnTo>
                    <a:pt x="1596825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sz="3200">
                <a:solidFill>
                  <a:srgbClr val="FFFFFF"/>
                </a:solidFill>
              </a:endParaRPr>
            </a:p>
          </p:txBody>
        </p:sp>
      </p:grpSp>
      <p:grpSp>
        <p:nvGrpSpPr>
          <p:cNvPr id="20" name="组合 19"/>
          <p:cNvGrpSpPr/>
          <p:nvPr userDrawn="1"/>
        </p:nvGrpSpPr>
        <p:grpSpPr>
          <a:xfrm>
            <a:off x="2405983" y="4401043"/>
            <a:ext cx="529221" cy="529221"/>
            <a:chOff x="4732991" y="2278669"/>
            <a:chExt cx="1164618" cy="1164619"/>
          </a:xfrm>
          <a:effectLst/>
        </p:grpSpPr>
        <p:sp>
          <p:nvSpPr>
            <p:cNvPr id="21" name="椭圆 20"/>
            <p:cNvSpPr/>
            <p:nvPr/>
          </p:nvSpPr>
          <p:spPr>
            <a:xfrm>
              <a:off x="4732991" y="2278669"/>
              <a:ext cx="1164618" cy="1164619"/>
            </a:xfrm>
            <a:prstGeom prst="ellipse">
              <a:avLst/>
            </a:prstGeom>
            <a:solidFill>
              <a:schemeClr val="accent1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zh-CN" altLang="en-US" sz="3200">
                <a:solidFill>
                  <a:schemeClr val="tx1"/>
                </a:solidFill>
              </a:endParaRPr>
            </a:p>
          </p:txBody>
        </p:sp>
        <p:sp>
          <p:nvSpPr>
            <p:cNvPr id="22" name="KSO_Shape"/>
            <p:cNvSpPr/>
            <p:nvPr/>
          </p:nvSpPr>
          <p:spPr bwMode="auto">
            <a:xfrm>
              <a:off x="5076643" y="2662172"/>
              <a:ext cx="499821" cy="431512"/>
            </a:xfrm>
            <a:custGeom>
              <a:avLst/>
              <a:gdLst>
                <a:gd name="T0" fmla="*/ 432306676 w 6235"/>
                <a:gd name="T1" fmla="*/ 188202068 h 5380"/>
                <a:gd name="T2" fmla="*/ 425585249 w 6235"/>
                <a:gd name="T3" fmla="*/ 175686526 h 5380"/>
                <a:gd name="T4" fmla="*/ 419517664 w 6235"/>
                <a:gd name="T5" fmla="*/ 168307917 h 5380"/>
                <a:gd name="T6" fmla="*/ 411302791 w 6235"/>
                <a:gd name="T7" fmla="*/ 163077441 h 5380"/>
                <a:gd name="T8" fmla="*/ 405981623 w 6235"/>
                <a:gd name="T9" fmla="*/ 161396108 h 5380"/>
                <a:gd name="T10" fmla="*/ 398980328 w 6235"/>
                <a:gd name="T11" fmla="*/ 160368660 h 5380"/>
                <a:gd name="T12" fmla="*/ 391979033 w 6235"/>
                <a:gd name="T13" fmla="*/ 160648984 h 5380"/>
                <a:gd name="T14" fmla="*/ 385164419 w 6235"/>
                <a:gd name="T15" fmla="*/ 162423555 h 5380"/>
                <a:gd name="T16" fmla="*/ 378816659 w 6235"/>
                <a:gd name="T17" fmla="*/ 165412355 h 5380"/>
                <a:gd name="T18" fmla="*/ 373122435 w 6235"/>
                <a:gd name="T19" fmla="*/ 169522146 h 5380"/>
                <a:gd name="T20" fmla="*/ 368361310 w 6235"/>
                <a:gd name="T21" fmla="*/ 174752316 h 5380"/>
                <a:gd name="T22" fmla="*/ 364533895 w 6235"/>
                <a:gd name="T23" fmla="*/ 181103783 h 5380"/>
                <a:gd name="T24" fmla="*/ 268103009 w 6235"/>
                <a:gd name="T25" fmla="*/ 29888304 h 5380"/>
                <a:gd name="T26" fmla="*/ 266049214 w 6235"/>
                <a:gd name="T27" fmla="*/ 22789713 h 5380"/>
                <a:gd name="T28" fmla="*/ 262781841 w 6235"/>
                <a:gd name="T29" fmla="*/ 16438552 h 5380"/>
                <a:gd name="T30" fmla="*/ 258394383 w 6235"/>
                <a:gd name="T31" fmla="*/ 10927752 h 5380"/>
                <a:gd name="T32" fmla="*/ 252980028 w 6235"/>
                <a:gd name="T33" fmla="*/ 6444705 h 5380"/>
                <a:gd name="T34" fmla="*/ 246912443 w 6235"/>
                <a:gd name="T35" fmla="*/ 2988800 h 5380"/>
                <a:gd name="T36" fmla="*/ 240191016 w 6235"/>
                <a:gd name="T37" fmla="*/ 840667 h 5380"/>
                <a:gd name="T38" fmla="*/ 233189721 w 6235"/>
                <a:gd name="T39" fmla="*/ 0 h 5380"/>
                <a:gd name="T40" fmla="*/ 225815064 w 6235"/>
                <a:gd name="T41" fmla="*/ 560343 h 5380"/>
                <a:gd name="T42" fmla="*/ 218346914 w 6235"/>
                <a:gd name="T43" fmla="*/ 2802019 h 5380"/>
                <a:gd name="T44" fmla="*/ 209665492 w 6235"/>
                <a:gd name="T45" fmla="*/ 7845714 h 5380"/>
                <a:gd name="T46" fmla="*/ 202944065 w 6235"/>
                <a:gd name="T47" fmla="*/ 14943999 h 5380"/>
                <a:gd name="T48" fmla="*/ 198183245 w 6235"/>
                <a:gd name="T49" fmla="*/ 23630380 h 5380"/>
                <a:gd name="T50" fmla="*/ 0 w 6235"/>
                <a:gd name="T51" fmla="*/ 395364689 h 5380"/>
                <a:gd name="T52" fmla="*/ 99885245 w 6235"/>
                <a:gd name="T53" fmla="*/ 395644708 h 5380"/>
                <a:gd name="T54" fmla="*/ 106606366 w 6235"/>
                <a:gd name="T55" fmla="*/ 395177603 h 5380"/>
                <a:gd name="T56" fmla="*/ 113047619 w 6235"/>
                <a:gd name="T57" fmla="*/ 393589812 h 5380"/>
                <a:gd name="T58" fmla="*/ 119022017 w 6235"/>
                <a:gd name="T59" fmla="*/ 390974574 h 5380"/>
                <a:gd name="T60" fmla="*/ 122569258 w 6235"/>
                <a:gd name="T61" fmla="*/ 388639660 h 5380"/>
                <a:gd name="T62" fmla="*/ 126303486 w 6235"/>
                <a:gd name="T63" fmla="*/ 385557623 h 5380"/>
                <a:gd name="T64" fmla="*/ 133304781 w 6235"/>
                <a:gd name="T65" fmla="*/ 376590918 h 5380"/>
                <a:gd name="T66" fmla="*/ 218907262 w 6235"/>
                <a:gd name="T67" fmla="*/ 166439803 h 5380"/>
                <a:gd name="T68" fmla="*/ 275104304 w 6235"/>
                <a:gd name="T69" fmla="*/ 476249371 h 5380"/>
                <a:gd name="T70" fmla="*/ 277811329 w 6235"/>
                <a:gd name="T71" fmla="*/ 483067637 h 5380"/>
                <a:gd name="T72" fmla="*/ 281731932 w 6235"/>
                <a:gd name="T73" fmla="*/ 488951999 h 5380"/>
                <a:gd name="T74" fmla="*/ 286493057 w 6235"/>
                <a:gd name="T75" fmla="*/ 493995389 h 5380"/>
                <a:gd name="T76" fmla="*/ 292280774 w 6235"/>
                <a:gd name="T77" fmla="*/ 497918399 h 5380"/>
                <a:gd name="T78" fmla="*/ 298721721 w 6235"/>
                <a:gd name="T79" fmla="*/ 500813655 h 5380"/>
                <a:gd name="T80" fmla="*/ 305629828 w 6235"/>
                <a:gd name="T81" fmla="*/ 502308208 h 5380"/>
                <a:gd name="T82" fmla="*/ 312817804 w 6235"/>
                <a:gd name="T83" fmla="*/ 502401446 h 5380"/>
                <a:gd name="T84" fmla="*/ 318885695 w 6235"/>
                <a:gd name="T85" fmla="*/ 501467541 h 5380"/>
                <a:gd name="T86" fmla="*/ 327660611 w 6235"/>
                <a:gd name="T87" fmla="*/ 498011636 h 5380"/>
                <a:gd name="T88" fmla="*/ 335128455 w 6235"/>
                <a:gd name="T89" fmla="*/ 492501142 h 5380"/>
                <a:gd name="T90" fmla="*/ 340916478 w 6235"/>
                <a:gd name="T91" fmla="*/ 485496095 h 5380"/>
                <a:gd name="T92" fmla="*/ 343996864 w 6235"/>
                <a:gd name="T93" fmla="*/ 479331714 h 5380"/>
                <a:gd name="T94" fmla="*/ 345303936 w 6235"/>
                <a:gd name="T95" fmla="*/ 475221923 h 5380"/>
                <a:gd name="T96" fmla="*/ 437721031 w 6235"/>
                <a:gd name="T97" fmla="*/ 371267204 h 5380"/>
                <a:gd name="T98" fmla="*/ 443975298 w 6235"/>
                <a:gd name="T99" fmla="*/ 381261051 h 5380"/>
                <a:gd name="T100" fmla="*/ 453030387 w 6235"/>
                <a:gd name="T101" fmla="*/ 388546423 h 5380"/>
                <a:gd name="T102" fmla="*/ 463672417 w 6235"/>
                <a:gd name="T103" fmla="*/ 392562670 h 5380"/>
                <a:gd name="T104" fmla="*/ 472447333 w 6235"/>
                <a:gd name="T105" fmla="*/ 393403031 h 5380"/>
                <a:gd name="T106" fmla="*/ 493918073 w 6235"/>
                <a:gd name="T107" fmla="*/ 320550845 h 5380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6235" h="5380">
                  <a:moveTo>
                    <a:pt x="5291" y="3432"/>
                  </a:moveTo>
                  <a:lnTo>
                    <a:pt x="4652" y="2060"/>
                  </a:lnTo>
                  <a:lnTo>
                    <a:pt x="4631" y="2015"/>
                  </a:lnTo>
                  <a:lnTo>
                    <a:pt x="4610" y="1969"/>
                  </a:lnTo>
                  <a:lnTo>
                    <a:pt x="4586" y="1924"/>
                  </a:lnTo>
                  <a:lnTo>
                    <a:pt x="4573" y="1902"/>
                  </a:lnTo>
                  <a:lnTo>
                    <a:pt x="4559" y="1881"/>
                  </a:lnTo>
                  <a:lnTo>
                    <a:pt x="4544" y="1860"/>
                  </a:lnTo>
                  <a:lnTo>
                    <a:pt x="4529" y="1839"/>
                  </a:lnTo>
                  <a:lnTo>
                    <a:pt x="4512" y="1820"/>
                  </a:lnTo>
                  <a:lnTo>
                    <a:pt x="4494" y="1802"/>
                  </a:lnTo>
                  <a:lnTo>
                    <a:pt x="4475" y="1786"/>
                  </a:lnTo>
                  <a:lnTo>
                    <a:pt x="4454" y="1771"/>
                  </a:lnTo>
                  <a:lnTo>
                    <a:pt x="4431" y="1757"/>
                  </a:lnTo>
                  <a:lnTo>
                    <a:pt x="4406" y="1746"/>
                  </a:lnTo>
                  <a:lnTo>
                    <a:pt x="4387" y="1739"/>
                  </a:lnTo>
                  <a:lnTo>
                    <a:pt x="4369" y="1733"/>
                  </a:lnTo>
                  <a:lnTo>
                    <a:pt x="4349" y="1728"/>
                  </a:lnTo>
                  <a:lnTo>
                    <a:pt x="4331" y="1723"/>
                  </a:lnTo>
                  <a:lnTo>
                    <a:pt x="4312" y="1720"/>
                  </a:lnTo>
                  <a:lnTo>
                    <a:pt x="4292" y="1718"/>
                  </a:lnTo>
                  <a:lnTo>
                    <a:pt x="4274" y="1717"/>
                  </a:lnTo>
                  <a:lnTo>
                    <a:pt x="4254" y="1717"/>
                  </a:lnTo>
                  <a:lnTo>
                    <a:pt x="4236" y="1717"/>
                  </a:lnTo>
                  <a:lnTo>
                    <a:pt x="4217" y="1718"/>
                  </a:lnTo>
                  <a:lnTo>
                    <a:pt x="4199" y="1720"/>
                  </a:lnTo>
                  <a:lnTo>
                    <a:pt x="4180" y="1724"/>
                  </a:lnTo>
                  <a:lnTo>
                    <a:pt x="4162" y="1728"/>
                  </a:lnTo>
                  <a:lnTo>
                    <a:pt x="4143" y="1733"/>
                  </a:lnTo>
                  <a:lnTo>
                    <a:pt x="4126" y="1739"/>
                  </a:lnTo>
                  <a:lnTo>
                    <a:pt x="4109" y="1746"/>
                  </a:lnTo>
                  <a:lnTo>
                    <a:pt x="4091" y="1754"/>
                  </a:lnTo>
                  <a:lnTo>
                    <a:pt x="4074" y="1761"/>
                  </a:lnTo>
                  <a:lnTo>
                    <a:pt x="4058" y="1771"/>
                  </a:lnTo>
                  <a:lnTo>
                    <a:pt x="4042" y="1781"/>
                  </a:lnTo>
                  <a:lnTo>
                    <a:pt x="4027" y="1792"/>
                  </a:lnTo>
                  <a:lnTo>
                    <a:pt x="4012" y="1803"/>
                  </a:lnTo>
                  <a:lnTo>
                    <a:pt x="3997" y="1815"/>
                  </a:lnTo>
                  <a:lnTo>
                    <a:pt x="3984" y="1828"/>
                  </a:lnTo>
                  <a:lnTo>
                    <a:pt x="3970" y="1841"/>
                  </a:lnTo>
                  <a:lnTo>
                    <a:pt x="3958" y="1856"/>
                  </a:lnTo>
                  <a:lnTo>
                    <a:pt x="3946" y="1871"/>
                  </a:lnTo>
                  <a:lnTo>
                    <a:pt x="3935" y="1887"/>
                  </a:lnTo>
                  <a:lnTo>
                    <a:pt x="3923" y="1903"/>
                  </a:lnTo>
                  <a:lnTo>
                    <a:pt x="3915" y="1920"/>
                  </a:lnTo>
                  <a:lnTo>
                    <a:pt x="3905" y="1939"/>
                  </a:lnTo>
                  <a:lnTo>
                    <a:pt x="3898" y="1957"/>
                  </a:lnTo>
                  <a:lnTo>
                    <a:pt x="3430" y="3400"/>
                  </a:lnTo>
                  <a:lnTo>
                    <a:pt x="2872" y="320"/>
                  </a:lnTo>
                  <a:lnTo>
                    <a:pt x="2868" y="300"/>
                  </a:lnTo>
                  <a:lnTo>
                    <a:pt x="2863" y="281"/>
                  </a:lnTo>
                  <a:lnTo>
                    <a:pt x="2857" y="263"/>
                  </a:lnTo>
                  <a:lnTo>
                    <a:pt x="2850" y="244"/>
                  </a:lnTo>
                  <a:lnTo>
                    <a:pt x="2842" y="226"/>
                  </a:lnTo>
                  <a:lnTo>
                    <a:pt x="2834" y="209"/>
                  </a:lnTo>
                  <a:lnTo>
                    <a:pt x="2825" y="192"/>
                  </a:lnTo>
                  <a:lnTo>
                    <a:pt x="2815" y="176"/>
                  </a:lnTo>
                  <a:lnTo>
                    <a:pt x="2804" y="160"/>
                  </a:lnTo>
                  <a:lnTo>
                    <a:pt x="2793" y="146"/>
                  </a:lnTo>
                  <a:lnTo>
                    <a:pt x="2781" y="131"/>
                  </a:lnTo>
                  <a:lnTo>
                    <a:pt x="2768" y="117"/>
                  </a:lnTo>
                  <a:lnTo>
                    <a:pt x="2755" y="105"/>
                  </a:lnTo>
                  <a:lnTo>
                    <a:pt x="2740" y="93"/>
                  </a:lnTo>
                  <a:lnTo>
                    <a:pt x="2725" y="80"/>
                  </a:lnTo>
                  <a:lnTo>
                    <a:pt x="2710" y="69"/>
                  </a:lnTo>
                  <a:lnTo>
                    <a:pt x="2696" y="59"/>
                  </a:lnTo>
                  <a:lnTo>
                    <a:pt x="2678" y="49"/>
                  </a:lnTo>
                  <a:lnTo>
                    <a:pt x="2662" y="41"/>
                  </a:lnTo>
                  <a:lnTo>
                    <a:pt x="2645" y="32"/>
                  </a:lnTo>
                  <a:lnTo>
                    <a:pt x="2628" y="26"/>
                  </a:lnTo>
                  <a:lnTo>
                    <a:pt x="2610" y="20"/>
                  </a:lnTo>
                  <a:lnTo>
                    <a:pt x="2592" y="14"/>
                  </a:lnTo>
                  <a:lnTo>
                    <a:pt x="2573" y="9"/>
                  </a:lnTo>
                  <a:lnTo>
                    <a:pt x="2555" y="5"/>
                  </a:lnTo>
                  <a:lnTo>
                    <a:pt x="2536" y="2"/>
                  </a:lnTo>
                  <a:lnTo>
                    <a:pt x="2517" y="1"/>
                  </a:lnTo>
                  <a:lnTo>
                    <a:pt x="2498" y="0"/>
                  </a:lnTo>
                  <a:lnTo>
                    <a:pt x="2478" y="0"/>
                  </a:lnTo>
                  <a:lnTo>
                    <a:pt x="2459" y="1"/>
                  </a:lnTo>
                  <a:lnTo>
                    <a:pt x="2439" y="2"/>
                  </a:lnTo>
                  <a:lnTo>
                    <a:pt x="2419" y="6"/>
                  </a:lnTo>
                  <a:lnTo>
                    <a:pt x="2391" y="12"/>
                  </a:lnTo>
                  <a:lnTo>
                    <a:pt x="2365" y="20"/>
                  </a:lnTo>
                  <a:lnTo>
                    <a:pt x="2339" y="30"/>
                  </a:lnTo>
                  <a:lnTo>
                    <a:pt x="2314" y="41"/>
                  </a:lnTo>
                  <a:lnTo>
                    <a:pt x="2291" y="54"/>
                  </a:lnTo>
                  <a:lnTo>
                    <a:pt x="2267" y="68"/>
                  </a:lnTo>
                  <a:lnTo>
                    <a:pt x="2246" y="84"/>
                  </a:lnTo>
                  <a:lnTo>
                    <a:pt x="2227" y="101"/>
                  </a:lnTo>
                  <a:lnTo>
                    <a:pt x="2207" y="120"/>
                  </a:lnTo>
                  <a:lnTo>
                    <a:pt x="2190" y="139"/>
                  </a:lnTo>
                  <a:lnTo>
                    <a:pt x="2174" y="160"/>
                  </a:lnTo>
                  <a:lnTo>
                    <a:pt x="2159" y="183"/>
                  </a:lnTo>
                  <a:lnTo>
                    <a:pt x="2145" y="205"/>
                  </a:lnTo>
                  <a:lnTo>
                    <a:pt x="2134" y="228"/>
                  </a:lnTo>
                  <a:lnTo>
                    <a:pt x="2123" y="253"/>
                  </a:lnTo>
                  <a:lnTo>
                    <a:pt x="2116" y="279"/>
                  </a:lnTo>
                  <a:lnTo>
                    <a:pt x="823" y="3453"/>
                  </a:lnTo>
                  <a:lnTo>
                    <a:pt x="3" y="3453"/>
                  </a:lnTo>
                  <a:lnTo>
                    <a:pt x="0" y="4233"/>
                  </a:lnTo>
                  <a:lnTo>
                    <a:pt x="1033" y="4233"/>
                  </a:lnTo>
                  <a:lnTo>
                    <a:pt x="1052" y="4235"/>
                  </a:lnTo>
                  <a:lnTo>
                    <a:pt x="1070" y="4236"/>
                  </a:lnTo>
                  <a:lnTo>
                    <a:pt x="1088" y="4236"/>
                  </a:lnTo>
                  <a:lnTo>
                    <a:pt x="1106" y="4235"/>
                  </a:lnTo>
                  <a:lnTo>
                    <a:pt x="1123" y="4234"/>
                  </a:lnTo>
                  <a:lnTo>
                    <a:pt x="1142" y="4231"/>
                  </a:lnTo>
                  <a:lnTo>
                    <a:pt x="1159" y="4229"/>
                  </a:lnTo>
                  <a:lnTo>
                    <a:pt x="1176" y="4225"/>
                  </a:lnTo>
                  <a:lnTo>
                    <a:pt x="1194" y="4220"/>
                  </a:lnTo>
                  <a:lnTo>
                    <a:pt x="1211" y="4214"/>
                  </a:lnTo>
                  <a:lnTo>
                    <a:pt x="1227" y="4208"/>
                  </a:lnTo>
                  <a:lnTo>
                    <a:pt x="1243" y="4202"/>
                  </a:lnTo>
                  <a:lnTo>
                    <a:pt x="1259" y="4194"/>
                  </a:lnTo>
                  <a:lnTo>
                    <a:pt x="1275" y="4186"/>
                  </a:lnTo>
                  <a:lnTo>
                    <a:pt x="1291" y="4177"/>
                  </a:lnTo>
                  <a:lnTo>
                    <a:pt x="1306" y="4167"/>
                  </a:lnTo>
                  <a:lnTo>
                    <a:pt x="1313" y="4161"/>
                  </a:lnTo>
                  <a:lnTo>
                    <a:pt x="1331" y="4148"/>
                  </a:lnTo>
                  <a:lnTo>
                    <a:pt x="1353" y="4128"/>
                  </a:lnTo>
                  <a:lnTo>
                    <a:pt x="1375" y="4107"/>
                  </a:lnTo>
                  <a:lnTo>
                    <a:pt x="1395" y="4083"/>
                  </a:lnTo>
                  <a:lnTo>
                    <a:pt x="1412" y="4059"/>
                  </a:lnTo>
                  <a:lnTo>
                    <a:pt x="1428" y="4032"/>
                  </a:lnTo>
                  <a:lnTo>
                    <a:pt x="1442" y="4004"/>
                  </a:lnTo>
                  <a:lnTo>
                    <a:pt x="1454" y="3976"/>
                  </a:lnTo>
                  <a:lnTo>
                    <a:pt x="1463" y="3946"/>
                  </a:lnTo>
                  <a:lnTo>
                    <a:pt x="2345" y="1782"/>
                  </a:lnTo>
                  <a:lnTo>
                    <a:pt x="2939" y="5061"/>
                  </a:lnTo>
                  <a:lnTo>
                    <a:pt x="2942" y="5080"/>
                  </a:lnTo>
                  <a:lnTo>
                    <a:pt x="2947" y="5099"/>
                  </a:lnTo>
                  <a:lnTo>
                    <a:pt x="2953" y="5118"/>
                  </a:lnTo>
                  <a:lnTo>
                    <a:pt x="2960" y="5136"/>
                  </a:lnTo>
                  <a:lnTo>
                    <a:pt x="2968" y="5155"/>
                  </a:lnTo>
                  <a:lnTo>
                    <a:pt x="2976" y="5172"/>
                  </a:lnTo>
                  <a:lnTo>
                    <a:pt x="2986" y="5188"/>
                  </a:lnTo>
                  <a:lnTo>
                    <a:pt x="2995" y="5204"/>
                  </a:lnTo>
                  <a:lnTo>
                    <a:pt x="3007" y="5220"/>
                  </a:lnTo>
                  <a:lnTo>
                    <a:pt x="3018" y="5235"/>
                  </a:lnTo>
                  <a:lnTo>
                    <a:pt x="3030" y="5250"/>
                  </a:lnTo>
                  <a:lnTo>
                    <a:pt x="3042" y="5263"/>
                  </a:lnTo>
                  <a:lnTo>
                    <a:pt x="3056" y="5277"/>
                  </a:lnTo>
                  <a:lnTo>
                    <a:pt x="3069" y="5289"/>
                  </a:lnTo>
                  <a:lnTo>
                    <a:pt x="3084" y="5300"/>
                  </a:lnTo>
                  <a:lnTo>
                    <a:pt x="3099" y="5311"/>
                  </a:lnTo>
                  <a:lnTo>
                    <a:pt x="3115" y="5321"/>
                  </a:lnTo>
                  <a:lnTo>
                    <a:pt x="3131" y="5331"/>
                  </a:lnTo>
                  <a:lnTo>
                    <a:pt x="3148" y="5340"/>
                  </a:lnTo>
                  <a:lnTo>
                    <a:pt x="3164" y="5348"/>
                  </a:lnTo>
                  <a:lnTo>
                    <a:pt x="3182" y="5356"/>
                  </a:lnTo>
                  <a:lnTo>
                    <a:pt x="3200" y="5362"/>
                  </a:lnTo>
                  <a:lnTo>
                    <a:pt x="3218" y="5367"/>
                  </a:lnTo>
                  <a:lnTo>
                    <a:pt x="3236" y="5372"/>
                  </a:lnTo>
                  <a:lnTo>
                    <a:pt x="3255" y="5375"/>
                  </a:lnTo>
                  <a:lnTo>
                    <a:pt x="3274" y="5378"/>
                  </a:lnTo>
                  <a:lnTo>
                    <a:pt x="3293" y="5380"/>
                  </a:lnTo>
                  <a:lnTo>
                    <a:pt x="3313" y="5380"/>
                  </a:lnTo>
                  <a:lnTo>
                    <a:pt x="3332" y="5380"/>
                  </a:lnTo>
                  <a:lnTo>
                    <a:pt x="3351" y="5379"/>
                  </a:lnTo>
                  <a:lnTo>
                    <a:pt x="3371" y="5378"/>
                  </a:lnTo>
                  <a:lnTo>
                    <a:pt x="3390" y="5374"/>
                  </a:lnTo>
                  <a:lnTo>
                    <a:pt x="3416" y="5369"/>
                  </a:lnTo>
                  <a:lnTo>
                    <a:pt x="3441" y="5362"/>
                  </a:lnTo>
                  <a:lnTo>
                    <a:pt x="3466" y="5353"/>
                  </a:lnTo>
                  <a:lnTo>
                    <a:pt x="3488" y="5343"/>
                  </a:lnTo>
                  <a:lnTo>
                    <a:pt x="3510" y="5332"/>
                  </a:lnTo>
                  <a:lnTo>
                    <a:pt x="3532" y="5319"/>
                  </a:lnTo>
                  <a:lnTo>
                    <a:pt x="3552" y="5305"/>
                  </a:lnTo>
                  <a:lnTo>
                    <a:pt x="3572" y="5290"/>
                  </a:lnTo>
                  <a:lnTo>
                    <a:pt x="3590" y="5273"/>
                  </a:lnTo>
                  <a:lnTo>
                    <a:pt x="3608" y="5256"/>
                  </a:lnTo>
                  <a:lnTo>
                    <a:pt x="3624" y="5237"/>
                  </a:lnTo>
                  <a:lnTo>
                    <a:pt x="3638" y="5217"/>
                  </a:lnTo>
                  <a:lnTo>
                    <a:pt x="3652" y="5198"/>
                  </a:lnTo>
                  <a:lnTo>
                    <a:pt x="3664" y="5177"/>
                  </a:lnTo>
                  <a:lnTo>
                    <a:pt x="3675" y="5155"/>
                  </a:lnTo>
                  <a:lnTo>
                    <a:pt x="3685" y="5132"/>
                  </a:lnTo>
                  <a:lnTo>
                    <a:pt x="3691" y="5110"/>
                  </a:lnTo>
                  <a:lnTo>
                    <a:pt x="3699" y="5088"/>
                  </a:lnTo>
                  <a:lnTo>
                    <a:pt x="4317" y="3181"/>
                  </a:lnTo>
                  <a:lnTo>
                    <a:pt x="4676" y="3944"/>
                  </a:lnTo>
                  <a:lnTo>
                    <a:pt x="4689" y="3975"/>
                  </a:lnTo>
                  <a:lnTo>
                    <a:pt x="4702" y="4003"/>
                  </a:lnTo>
                  <a:lnTo>
                    <a:pt x="4718" y="4032"/>
                  </a:lnTo>
                  <a:lnTo>
                    <a:pt x="4737" y="4057"/>
                  </a:lnTo>
                  <a:lnTo>
                    <a:pt x="4756" y="4082"/>
                  </a:lnTo>
                  <a:lnTo>
                    <a:pt x="4779" y="4104"/>
                  </a:lnTo>
                  <a:lnTo>
                    <a:pt x="4802" y="4124"/>
                  </a:lnTo>
                  <a:lnTo>
                    <a:pt x="4827" y="4143"/>
                  </a:lnTo>
                  <a:lnTo>
                    <a:pt x="4853" y="4160"/>
                  </a:lnTo>
                  <a:lnTo>
                    <a:pt x="4880" y="4173"/>
                  </a:lnTo>
                  <a:lnTo>
                    <a:pt x="4908" y="4186"/>
                  </a:lnTo>
                  <a:lnTo>
                    <a:pt x="4938" y="4196"/>
                  </a:lnTo>
                  <a:lnTo>
                    <a:pt x="4967" y="4203"/>
                  </a:lnTo>
                  <a:lnTo>
                    <a:pt x="4998" y="4208"/>
                  </a:lnTo>
                  <a:lnTo>
                    <a:pt x="5029" y="4211"/>
                  </a:lnTo>
                  <a:lnTo>
                    <a:pt x="5061" y="4212"/>
                  </a:lnTo>
                  <a:lnTo>
                    <a:pt x="5074" y="4212"/>
                  </a:lnTo>
                  <a:lnTo>
                    <a:pt x="6235" y="4212"/>
                  </a:lnTo>
                  <a:lnTo>
                    <a:pt x="6235" y="3432"/>
                  </a:lnTo>
                  <a:lnTo>
                    <a:pt x="5291" y="343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sz="3200">
                <a:solidFill>
                  <a:srgbClr val="FFFFFF"/>
                </a:solidFill>
              </a:endParaRPr>
            </a:p>
          </p:txBody>
        </p:sp>
      </p:grpSp>
      <p:pic>
        <p:nvPicPr>
          <p:cNvPr id="24" name="图片 2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584196" y="-148"/>
            <a:ext cx="5288764" cy="6400948"/>
          </a:xfrm>
          <a:prstGeom prst="rect">
            <a:avLst/>
          </a:prstGeom>
        </p:spPr>
      </p:pic>
      <p:sp>
        <p:nvSpPr>
          <p:cNvPr id="25" name="矩形 24"/>
          <p:cNvSpPr/>
          <p:nvPr userDrawn="1"/>
        </p:nvSpPr>
        <p:spPr>
          <a:xfrm>
            <a:off x="816821" y="5392485"/>
            <a:ext cx="267208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/>
              <a:t>中南大学出版社</a:t>
            </a:r>
          </a:p>
        </p:txBody>
      </p:sp>
      <p:pic>
        <p:nvPicPr>
          <p:cNvPr id="7" name="图片 6" descr="十四五国规标"/>
          <p:cNvPicPr>
            <a:picLocks noChangeAspect="1"/>
          </p:cNvPicPr>
          <p:nvPr userDrawn="1"/>
        </p:nvPicPr>
        <p:blipFill>
          <a:blip r:embed="rId3" cstate="print"/>
          <a:srcRect l="25563" t="45981" r="26676" b="45870"/>
          <a:stretch>
            <a:fillRect/>
          </a:stretch>
        </p:blipFill>
        <p:spPr>
          <a:xfrm>
            <a:off x="816610" y="1112520"/>
            <a:ext cx="3460115" cy="835025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>
            <a:off x="0" y="6400800"/>
            <a:ext cx="12192000" cy="4572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A550EB-8B55-48FA-B6AC-04A380349902}" type="datetimeFigureOut">
              <a:rPr lang="zh-CN" altLang="en-US" smtClean="0"/>
              <a:pPr/>
              <a:t>2025/8/28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BE4BD5-2227-49D9-814E-2D2D2A79CD9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5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latin typeface="Arial" charset="0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6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latin typeface="Arial" charset="0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7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latin typeface="Arial" charset="0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8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latin typeface="Arial" charset="0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9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latin typeface="Arial" charset="0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0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latin typeface="Arial" charset="0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1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latin typeface="Arial" charset="0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2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latin typeface="Arial" charset="0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5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latin typeface="Arial" charset="0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26"/>
          <p:cNvSpPr/>
          <p:nvPr userDrawn="1"/>
        </p:nvSpPr>
        <p:spPr>
          <a:xfrm>
            <a:off x="0" y="6467474"/>
            <a:ext cx="12192000" cy="3905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>
            <a:off x="0" y="-1"/>
            <a:ext cx="12192000" cy="3905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26"/>
          <p:cNvSpPr/>
          <p:nvPr userDrawn="1"/>
        </p:nvSpPr>
        <p:spPr>
          <a:xfrm>
            <a:off x="0" y="6467474"/>
            <a:ext cx="12192000" cy="3905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A550EB-8B55-48FA-B6AC-04A380349902}" type="datetimeFigureOut">
              <a:rPr lang="zh-CN" altLang="en-US" smtClean="0"/>
              <a:pPr/>
              <a:t>2025/8/28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BE4BD5-2227-49D9-814E-2D2D2A79CD9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A550EB-8B55-48FA-B6AC-04A380349902}" type="datetimeFigureOut">
              <a:rPr lang="zh-CN" altLang="en-US" smtClean="0"/>
              <a:pPr/>
              <a:t>2025/8/28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BE4BD5-2227-49D9-814E-2D2D2A79CD9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A550EB-8B55-48FA-B6AC-04A380349902}" type="datetimeFigureOut">
              <a:rPr lang="zh-CN" altLang="en-US" smtClean="0"/>
              <a:pPr/>
              <a:t>2025/8/28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BE4BD5-2227-49D9-814E-2D2D2A79CD9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A550EB-8B55-48FA-B6AC-04A380349902}" type="datetimeFigureOut">
              <a:rPr lang="zh-CN" altLang="en-US" smtClean="0"/>
              <a:pPr/>
              <a:t>2025/8/28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BE4BD5-2227-49D9-814E-2D2D2A79CD9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0" y="380235"/>
            <a:ext cx="857250" cy="5048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>
            <a:off x="933450" y="380235"/>
            <a:ext cx="171450" cy="5048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 userDrawn="1"/>
        </p:nvSpPr>
        <p:spPr>
          <a:xfrm>
            <a:off x="1181100" y="380235"/>
            <a:ext cx="171450" cy="5048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标题 6"/>
          <p:cNvSpPr>
            <a:spLocks noGrp="1"/>
          </p:cNvSpPr>
          <p:nvPr>
            <p:ph type="title"/>
          </p:nvPr>
        </p:nvSpPr>
        <p:spPr>
          <a:xfrm>
            <a:off x="1428750" y="380365"/>
            <a:ext cx="10262235" cy="504190"/>
          </a:xfrm>
        </p:spPr>
        <p:txBody>
          <a:bodyPr anchor="ctr" anchorCtr="0"/>
          <a:lstStyle>
            <a:lvl1pPr>
              <a:lnSpc>
                <a:spcPct val="100000"/>
              </a:lnSpc>
              <a:defRPr sz="28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5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0" y="380235"/>
            <a:ext cx="857250" cy="5048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>
            <a:off x="933450" y="380235"/>
            <a:ext cx="171450" cy="5048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 userDrawn="1"/>
        </p:nvSpPr>
        <p:spPr>
          <a:xfrm>
            <a:off x="1181100" y="380235"/>
            <a:ext cx="171450" cy="5048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标题 6"/>
          <p:cNvSpPr>
            <a:spLocks noGrp="1"/>
          </p:cNvSpPr>
          <p:nvPr>
            <p:ph type="title"/>
          </p:nvPr>
        </p:nvSpPr>
        <p:spPr>
          <a:xfrm>
            <a:off x="1428750" y="380365"/>
            <a:ext cx="10262235" cy="504190"/>
          </a:xfrm>
        </p:spPr>
        <p:txBody>
          <a:bodyPr anchor="ctr" anchorCtr="0"/>
          <a:lstStyle>
            <a:lvl1pPr>
              <a:lnSpc>
                <a:spcPct val="100000"/>
              </a:lnSpc>
              <a:defRPr sz="28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pic>
        <p:nvPicPr>
          <p:cNvPr id="3" name="图片 2" descr="医生与DNA"/>
          <p:cNvPicPr/>
          <p:nvPr userDrawn="1"/>
        </p:nvPicPr>
        <p:blipFill>
          <a:blip r:embed="rId2" cstate="print"/>
          <a:stretch>
            <a:fillRect/>
          </a:stretch>
        </p:blipFill>
        <p:spPr>
          <a:xfrm>
            <a:off x="914072" y="2794595"/>
            <a:ext cx="936000" cy="827405"/>
          </a:xfrm>
          <a:prstGeom prst="rect">
            <a:avLst/>
          </a:prstGeom>
        </p:spPr>
      </p:pic>
      <p:pic>
        <p:nvPicPr>
          <p:cNvPr id="4" name="图片 3" descr="药品和医疗用品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947640" y="4112260"/>
            <a:ext cx="868863" cy="827405"/>
          </a:xfrm>
          <a:prstGeom prst="rect">
            <a:avLst/>
          </a:prstGeom>
        </p:spPr>
      </p:pic>
      <p:pic>
        <p:nvPicPr>
          <p:cNvPr id="5" name="图片 4" descr="现代医生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891980" y="5428575"/>
            <a:ext cx="980183" cy="827405"/>
          </a:xfrm>
          <a:prstGeom prst="rect">
            <a:avLst/>
          </a:prstGeom>
        </p:spPr>
      </p:pic>
      <p:pic>
        <p:nvPicPr>
          <p:cNvPr id="6" name="图片 5" descr="医生与医疗设备"/>
          <p:cNvPicPr>
            <a:picLocks noChangeAspect="1"/>
          </p:cNvPicPr>
          <p:nvPr userDrawn="1"/>
        </p:nvPicPr>
        <p:blipFill>
          <a:blip r:embed="rId5" cstate="print"/>
          <a:stretch>
            <a:fillRect/>
          </a:stretch>
        </p:blipFill>
        <p:spPr>
          <a:xfrm>
            <a:off x="857250" y="1477010"/>
            <a:ext cx="1049643" cy="828000"/>
          </a:xfrm>
          <a:prstGeom prst="rect">
            <a:avLst/>
          </a:prstGeom>
        </p:spPr>
      </p:pic>
      <p:sp>
        <p:nvSpPr>
          <p:cNvPr id="8" name="文本占位符 7"/>
          <p:cNvSpPr>
            <a:spLocks noGrp="1"/>
          </p:cNvSpPr>
          <p:nvPr>
            <p:ph type="body" sz="half" idx="2"/>
          </p:nvPr>
        </p:nvSpPr>
        <p:spPr>
          <a:xfrm>
            <a:off x="2110105" y="1477010"/>
            <a:ext cx="9580245" cy="82740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2" name="文本占位符 11"/>
          <p:cNvSpPr>
            <a:spLocks noGrp="1"/>
          </p:cNvSpPr>
          <p:nvPr>
            <p:ph type="body" sz="half" idx="13"/>
          </p:nvPr>
        </p:nvSpPr>
        <p:spPr>
          <a:xfrm>
            <a:off x="2110105" y="2794635"/>
            <a:ext cx="9580245" cy="82740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3" name="文本占位符 12"/>
          <p:cNvSpPr>
            <a:spLocks noGrp="1"/>
          </p:cNvSpPr>
          <p:nvPr>
            <p:ph type="body" sz="half" idx="14"/>
          </p:nvPr>
        </p:nvSpPr>
        <p:spPr>
          <a:xfrm>
            <a:off x="2110740" y="4112260"/>
            <a:ext cx="9580245" cy="82740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4" name="文本占位符 13"/>
          <p:cNvSpPr>
            <a:spLocks noGrp="1"/>
          </p:cNvSpPr>
          <p:nvPr>
            <p:ph type="body" sz="half" idx="15"/>
          </p:nvPr>
        </p:nvSpPr>
        <p:spPr>
          <a:xfrm>
            <a:off x="2110105" y="5429885"/>
            <a:ext cx="9580245" cy="82740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5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6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7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latin typeface="Arial" charset="0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9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latin typeface="Arial" charset="0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0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latin typeface="Arial" charset="0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1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latin typeface="Arial" charset="0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2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latin typeface="Arial" charset="0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3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latin typeface="Arial" charset="0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4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latin typeface="Arial" charset="0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4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0" y="380235"/>
            <a:ext cx="857250" cy="5048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>
            <a:off x="933450" y="380235"/>
            <a:ext cx="171450" cy="5048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 userDrawn="1"/>
        </p:nvSpPr>
        <p:spPr>
          <a:xfrm>
            <a:off x="1181100" y="380235"/>
            <a:ext cx="171450" cy="5048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标题 6"/>
          <p:cNvSpPr>
            <a:spLocks noGrp="1"/>
          </p:cNvSpPr>
          <p:nvPr>
            <p:ph type="title"/>
          </p:nvPr>
        </p:nvSpPr>
        <p:spPr>
          <a:xfrm>
            <a:off x="1428750" y="380365"/>
            <a:ext cx="10262235" cy="504190"/>
          </a:xfrm>
        </p:spPr>
        <p:txBody>
          <a:bodyPr anchor="ctr" anchorCtr="0"/>
          <a:lstStyle>
            <a:lvl1pPr>
              <a:lnSpc>
                <a:spcPct val="100000"/>
              </a:lnSpc>
              <a:defRPr sz="28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pic>
        <p:nvPicPr>
          <p:cNvPr id="2" name="图片 1" descr="医疗急救箱和听诊器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9748520" y="4784725"/>
            <a:ext cx="2443480" cy="207327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5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latin typeface="Arial" charset="0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6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latin typeface="Arial" charset="0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7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latin typeface="Arial" charset="0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8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latin typeface="Arial" charset="0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9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latin typeface="Arial" charset="0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0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latin typeface="Arial" charset="0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1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latin typeface="Arial" charset="0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2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latin typeface="Arial" charset="0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3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latin typeface="Arial" charset="0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4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latin typeface="Arial" charset="0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2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0" y="380235"/>
            <a:ext cx="857250" cy="5048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>
            <a:off x="933450" y="380235"/>
            <a:ext cx="171450" cy="5048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 userDrawn="1"/>
        </p:nvSpPr>
        <p:spPr>
          <a:xfrm>
            <a:off x="1181100" y="380235"/>
            <a:ext cx="171450" cy="5048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标题 6"/>
          <p:cNvSpPr>
            <a:spLocks noGrp="1"/>
          </p:cNvSpPr>
          <p:nvPr>
            <p:ph type="title"/>
          </p:nvPr>
        </p:nvSpPr>
        <p:spPr>
          <a:xfrm>
            <a:off x="1428750" y="380365"/>
            <a:ext cx="10262235" cy="504190"/>
          </a:xfrm>
        </p:spPr>
        <p:txBody>
          <a:bodyPr anchor="ctr" anchorCtr="0"/>
          <a:lstStyle>
            <a:lvl1pPr>
              <a:lnSpc>
                <a:spcPct val="100000"/>
              </a:lnSpc>
              <a:defRPr sz="28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2" name="圆角矩形 1"/>
          <p:cNvSpPr/>
          <p:nvPr userDrawn="1"/>
        </p:nvSpPr>
        <p:spPr>
          <a:xfrm>
            <a:off x="515620" y="1177925"/>
            <a:ext cx="11160000" cy="5220000"/>
          </a:xfrm>
          <a:prstGeom prst="roundRect">
            <a:avLst>
              <a:gd name="adj" fmla="val 670"/>
            </a:avLst>
          </a:prstGeom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5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latin typeface="Arial" charset="0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6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latin typeface="Arial" charset="0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7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latin typeface="Arial" charset="0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8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latin typeface="Arial" charset="0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9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latin typeface="Arial" charset="0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0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latin typeface="Arial" charset="0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1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latin typeface="Arial" charset="0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2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latin typeface="Arial" charset="0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3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latin typeface="Arial" charset="0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4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latin typeface="Arial" charset="0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3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0" y="380235"/>
            <a:ext cx="857250" cy="5048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>
            <a:off x="933450" y="380235"/>
            <a:ext cx="171450" cy="5048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 userDrawn="1"/>
        </p:nvSpPr>
        <p:spPr>
          <a:xfrm>
            <a:off x="1181100" y="380235"/>
            <a:ext cx="171450" cy="5048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标题 6"/>
          <p:cNvSpPr>
            <a:spLocks noGrp="1"/>
          </p:cNvSpPr>
          <p:nvPr>
            <p:ph type="title"/>
          </p:nvPr>
        </p:nvSpPr>
        <p:spPr>
          <a:xfrm>
            <a:off x="1428750" y="380365"/>
            <a:ext cx="10262235" cy="504190"/>
          </a:xfrm>
        </p:spPr>
        <p:txBody>
          <a:bodyPr anchor="ctr" anchorCtr="0"/>
          <a:lstStyle>
            <a:lvl1pPr>
              <a:lnSpc>
                <a:spcPct val="100000"/>
              </a:lnSpc>
              <a:defRPr sz="28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2" name="圆角矩形 1"/>
          <p:cNvSpPr/>
          <p:nvPr userDrawn="1"/>
        </p:nvSpPr>
        <p:spPr>
          <a:xfrm>
            <a:off x="515620" y="1177925"/>
            <a:ext cx="11160000" cy="5220000"/>
          </a:xfrm>
          <a:prstGeom prst="roundRect">
            <a:avLst>
              <a:gd name="adj" fmla="val 670"/>
            </a:avLst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5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latin typeface="Arial" charset="0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6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latin typeface="Arial" charset="0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7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latin typeface="Arial" charset="0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8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latin typeface="Arial" charset="0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9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latin typeface="Arial" charset="0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0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latin typeface="Arial" charset="0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1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latin typeface="Arial" charset="0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2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latin typeface="Arial" charset="0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3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latin typeface="Arial" charset="0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8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0" y="380235"/>
            <a:ext cx="857250" cy="5048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>
            <a:off x="933450" y="380235"/>
            <a:ext cx="171450" cy="5048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 userDrawn="1"/>
        </p:nvSpPr>
        <p:spPr>
          <a:xfrm>
            <a:off x="1181100" y="380235"/>
            <a:ext cx="171450" cy="5048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标题 6"/>
          <p:cNvSpPr>
            <a:spLocks noGrp="1"/>
          </p:cNvSpPr>
          <p:nvPr>
            <p:ph type="title"/>
          </p:nvPr>
        </p:nvSpPr>
        <p:spPr>
          <a:xfrm>
            <a:off x="1428750" y="380365"/>
            <a:ext cx="7196455" cy="504190"/>
          </a:xfrm>
        </p:spPr>
        <p:txBody>
          <a:bodyPr anchor="ctr" anchorCtr="0"/>
          <a:lstStyle>
            <a:lvl1pPr>
              <a:lnSpc>
                <a:spcPct val="100000"/>
              </a:lnSpc>
              <a:defRPr sz="28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pic>
        <p:nvPicPr>
          <p:cNvPr id="28" name="图片 2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100889" y="0"/>
            <a:ext cx="5666402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4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5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6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7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8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9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0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1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2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3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A550EB-8B55-48FA-B6AC-04A380349902}" type="datetimeFigureOut">
              <a:rPr lang="zh-CN" altLang="en-US" smtClean="0"/>
              <a:pPr/>
              <a:t>2025/8/28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BE4BD5-2227-49D9-814E-2D2D2A79CD9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4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6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7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latin typeface="Arial" charset="0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8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latin typeface="Arial" charset="0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9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latin typeface="Arial" charset="0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0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latin typeface="Arial" charset="0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1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latin typeface="Arial" charset="0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2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latin typeface="Arial" charset="0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3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latin typeface="Arial" charset="0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4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latin typeface="Arial" charset="0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图片 2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100889" y="0"/>
            <a:ext cx="5666402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5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latin typeface="Arial" charset="0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6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latin typeface="Arial" charset="0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7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latin typeface="Arial" charset="0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8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latin typeface="Arial" charset="0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9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latin typeface="Arial" charset="0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0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latin typeface="Arial" charset="0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1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latin typeface="Arial" charset="0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2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latin typeface="Arial" charset="0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3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latin typeface="Arial" charset="0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4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latin typeface="Arial" charset="0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6" Type="http://schemas.openxmlformats.org/officeDocument/2006/relationships/slideLayout" Target="../slideLayouts/slideLayout26.xml"/><Relationship Id="rId21" Type="http://schemas.openxmlformats.org/officeDocument/2006/relationships/slideLayout" Target="../slideLayouts/slideLayout21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63" Type="http://schemas.openxmlformats.org/officeDocument/2006/relationships/slideLayout" Target="../slideLayouts/slideLayout63.xml"/><Relationship Id="rId68" Type="http://schemas.openxmlformats.org/officeDocument/2006/relationships/slideLayout" Target="../slideLayouts/slideLayout68.xml"/><Relationship Id="rId84" Type="http://schemas.openxmlformats.org/officeDocument/2006/relationships/slideLayout" Target="../slideLayouts/slideLayout84.xml"/><Relationship Id="rId89" Type="http://schemas.openxmlformats.org/officeDocument/2006/relationships/slideLayout" Target="../slideLayouts/slideLayout89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9" Type="http://schemas.openxmlformats.org/officeDocument/2006/relationships/slideLayout" Target="../slideLayouts/slideLayout29.xml"/><Relationship Id="rId107" Type="http://schemas.openxmlformats.org/officeDocument/2006/relationships/slideLayout" Target="../slideLayouts/slideLayout107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3" Type="http://schemas.openxmlformats.org/officeDocument/2006/relationships/slideLayout" Target="../slideLayouts/slideLayout53.xml"/><Relationship Id="rId58" Type="http://schemas.openxmlformats.org/officeDocument/2006/relationships/slideLayout" Target="../slideLayouts/slideLayout58.xml"/><Relationship Id="rId66" Type="http://schemas.openxmlformats.org/officeDocument/2006/relationships/slideLayout" Target="../slideLayouts/slideLayout66.xml"/><Relationship Id="rId74" Type="http://schemas.openxmlformats.org/officeDocument/2006/relationships/slideLayout" Target="../slideLayouts/slideLayout74.xml"/><Relationship Id="rId79" Type="http://schemas.openxmlformats.org/officeDocument/2006/relationships/slideLayout" Target="../slideLayouts/slideLayout79.xml"/><Relationship Id="rId87" Type="http://schemas.openxmlformats.org/officeDocument/2006/relationships/slideLayout" Target="../slideLayouts/slideLayout87.xml"/><Relationship Id="rId102" Type="http://schemas.openxmlformats.org/officeDocument/2006/relationships/slideLayout" Target="../slideLayouts/slideLayout102.xml"/><Relationship Id="rId5" Type="http://schemas.openxmlformats.org/officeDocument/2006/relationships/slideLayout" Target="../slideLayouts/slideLayout5.xml"/><Relationship Id="rId61" Type="http://schemas.openxmlformats.org/officeDocument/2006/relationships/slideLayout" Target="../slideLayouts/slideLayout61.xml"/><Relationship Id="rId82" Type="http://schemas.openxmlformats.org/officeDocument/2006/relationships/slideLayout" Target="../slideLayouts/slideLayout82.xml"/><Relationship Id="rId90" Type="http://schemas.openxmlformats.org/officeDocument/2006/relationships/slideLayout" Target="../slideLayouts/slideLayout90.xml"/><Relationship Id="rId95" Type="http://schemas.openxmlformats.org/officeDocument/2006/relationships/slideLayout" Target="../slideLayouts/slideLayout95.xml"/><Relationship Id="rId19" Type="http://schemas.openxmlformats.org/officeDocument/2006/relationships/slideLayout" Target="../slideLayouts/slideLayout1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56" Type="http://schemas.openxmlformats.org/officeDocument/2006/relationships/slideLayout" Target="../slideLayouts/slideLayout56.xml"/><Relationship Id="rId64" Type="http://schemas.openxmlformats.org/officeDocument/2006/relationships/slideLayout" Target="../slideLayouts/slideLayout64.xml"/><Relationship Id="rId69" Type="http://schemas.openxmlformats.org/officeDocument/2006/relationships/slideLayout" Target="../slideLayouts/slideLayout69.xml"/><Relationship Id="rId77" Type="http://schemas.openxmlformats.org/officeDocument/2006/relationships/slideLayout" Target="../slideLayouts/slideLayout77.xml"/><Relationship Id="rId100" Type="http://schemas.openxmlformats.org/officeDocument/2006/relationships/slideLayout" Target="../slideLayouts/slideLayout100.xml"/><Relationship Id="rId105" Type="http://schemas.openxmlformats.org/officeDocument/2006/relationships/slideLayout" Target="../slideLayouts/slideLayout105.xml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72" Type="http://schemas.openxmlformats.org/officeDocument/2006/relationships/slideLayout" Target="../slideLayouts/slideLayout72.xml"/><Relationship Id="rId80" Type="http://schemas.openxmlformats.org/officeDocument/2006/relationships/slideLayout" Target="../slideLayouts/slideLayout80.xml"/><Relationship Id="rId85" Type="http://schemas.openxmlformats.org/officeDocument/2006/relationships/slideLayout" Target="../slideLayouts/slideLayout85.xml"/><Relationship Id="rId93" Type="http://schemas.openxmlformats.org/officeDocument/2006/relationships/slideLayout" Target="../slideLayouts/slideLayout93.xml"/><Relationship Id="rId98" Type="http://schemas.openxmlformats.org/officeDocument/2006/relationships/slideLayout" Target="../slideLayouts/slideLayout98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59" Type="http://schemas.openxmlformats.org/officeDocument/2006/relationships/slideLayout" Target="../slideLayouts/slideLayout59.xml"/><Relationship Id="rId67" Type="http://schemas.openxmlformats.org/officeDocument/2006/relationships/slideLayout" Target="../slideLayouts/slideLayout67.xml"/><Relationship Id="rId103" Type="http://schemas.openxmlformats.org/officeDocument/2006/relationships/slideLayout" Target="../slideLayouts/slideLayout103.xml"/><Relationship Id="rId108" Type="http://schemas.openxmlformats.org/officeDocument/2006/relationships/slideLayout" Target="../slideLayouts/slideLayout108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Relationship Id="rId54" Type="http://schemas.openxmlformats.org/officeDocument/2006/relationships/slideLayout" Target="../slideLayouts/slideLayout54.xml"/><Relationship Id="rId62" Type="http://schemas.openxmlformats.org/officeDocument/2006/relationships/slideLayout" Target="../slideLayouts/slideLayout62.xml"/><Relationship Id="rId70" Type="http://schemas.openxmlformats.org/officeDocument/2006/relationships/slideLayout" Target="../slideLayouts/slideLayout70.xml"/><Relationship Id="rId75" Type="http://schemas.openxmlformats.org/officeDocument/2006/relationships/slideLayout" Target="../slideLayouts/slideLayout75.xml"/><Relationship Id="rId83" Type="http://schemas.openxmlformats.org/officeDocument/2006/relationships/slideLayout" Target="../slideLayouts/slideLayout83.xml"/><Relationship Id="rId88" Type="http://schemas.openxmlformats.org/officeDocument/2006/relationships/slideLayout" Target="../slideLayouts/slideLayout88.xml"/><Relationship Id="rId91" Type="http://schemas.openxmlformats.org/officeDocument/2006/relationships/slideLayout" Target="../slideLayouts/slideLayout91.xml"/><Relationship Id="rId96" Type="http://schemas.openxmlformats.org/officeDocument/2006/relationships/slideLayout" Target="../slideLayouts/slideLayout9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Relationship Id="rId57" Type="http://schemas.openxmlformats.org/officeDocument/2006/relationships/slideLayout" Target="../slideLayouts/slideLayout57.xml"/><Relationship Id="rId106" Type="http://schemas.openxmlformats.org/officeDocument/2006/relationships/slideLayout" Target="../slideLayouts/slideLayout106.xml"/><Relationship Id="rId10" Type="http://schemas.openxmlformats.org/officeDocument/2006/relationships/slideLayout" Target="../slideLayouts/slideLayout10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slideLayout" Target="../slideLayouts/slideLayout52.xml"/><Relationship Id="rId60" Type="http://schemas.openxmlformats.org/officeDocument/2006/relationships/slideLayout" Target="../slideLayouts/slideLayout60.xml"/><Relationship Id="rId65" Type="http://schemas.openxmlformats.org/officeDocument/2006/relationships/slideLayout" Target="../slideLayouts/slideLayout65.xml"/><Relationship Id="rId73" Type="http://schemas.openxmlformats.org/officeDocument/2006/relationships/slideLayout" Target="../slideLayouts/slideLayout73.xml"/><Relationship Id="rId78" Type="http://schemas.openxmlformats.org/officeDocument/2006/relationships/slideLayout" Target="../slideLayouts/slideLayout78.xml"/><Relationship Id="rId81" Type="http://schemas.openxmlformats.org/officeDocument/2006/relationships/slideLayout" Target="../slideLayouts/slideLayout81.xml"/><Relationship Id="rId86" Type="http://schemas.openxmlformats.org/officeDocument/2006/relationships/slideLayout" Target="../slideLayouts/slideLayout86.xml"/><Relationship Id="rId94" Type="http://schemas.openxmlformats.org/officeDocument/2006/relationships/slideLayout" Target="../slideLayouts/slideLayout94.xml"/><Relationship Id="rId99" Type="http://schemas.openxmlformats.org/officeDocument/2006/relationships/slideLayout" Target="../slideLayouts/slideLayout99.xml"/><Relationship Id="rId101" Type="http://schemas.openxmlformats.org/officeDocument/2006/relationships/slideLayout" Target="../slideLayouts/slideLayout10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9" Type="http://schemas.openxmlformats.org/officeDocument/2006/relationships/slideLayout" Target="../slideLayouts/slideLayout39.xml"/><Relationship Id="rId109" Type="http://schemas.openxmlformats.org/officeDocument/2006/relationships/theme" Target="../theme/theme1.xml"/><Relationship Id="rId34" Type="http://schemas.openxmlformats.org/officeDocument/2006/relationships/slideLayout" Target="../slideLayouts/slideLayout34.xml"/><Relationship Id="rId50" Type="http://schemas.openxmlformats.org/officeDocument/2006/relationships/slideLayout" Target="../slideLayouts/slideLayout50.xml"/><Relationship Id="rId55" Type="http://schemas.openxmlformats.org/officeDocument/2006/relationships/slideLayout" Target="../slideLayouts/slideLayout55.xml"/><Relationship Id="rId76" Type="http://schemas.openxmlformats.org/officeDocument/2006/relationships/slideLayout" Target="../slideLayouts/slideLayout76.xml"/><Relationship Id="rId97" Type="http://schemas.openxmlformats.org/officeDocument/2006/relationships/slideLayout" Target="../slideLayouts/slideLayout97.xml"/><Relationship Id="rId104" Type="http://schemas.openxmlformats.org/officeDocument/2006/relationships/slideLayout" Target="../slideLayouts/slideLayout104.xml"/><Relationship Id="rId7" Type="http://schemas.openxmlformats.org/officeDocument/2006/relationships/slideLayout" Target="../slideLayouts/slideLayout7.xml"/><Relationship Id="rId71" Type="http://schemas.openxmlformats.org/officeDocument/2006/relationships/slideLayout" Target="../slideLayouts/slideLayout71.xml"/><Relationship Id="rId92" Type="http://schemas.openxmlformats.org/officeDocument/2006/relationships/slideLayout" Target="../slideLayouts/slideLayout9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A550EB-8B55-48FA-B6AC-04A380349902}" type="datetimeFigureOut">
              <a:rPr lang="zh-CN" altLang="en-US" smtClean="0"/>
              <a:pPr/>
              <a:t>2025/8/28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1BE4BD5-2227-49D9-814E-2D2D2A79CD9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6" r:id="rId17"/>
    <p:sldLayoutId id="2147483667" r:id="rId18"/>
    <p:sldLayoutId id="2147483668" r:id="rId19"/>
    <p:sldLayoutId id="2147483669" r:id="rId20"/>
    <p:sldLayoutId id="2147483670" r:id="rId21"/>
    <p:sldLayoutId id="2147483671" r:id="rId22"/>
    <p:sldLayoutId id="2147483672" r:id="rId23"/>
    <p:sldLayoutId id="2147483673" r:id="rId24"/>
    <p:sldLayoutId id="2147483674" r:id="rId25"/>
    <p:sldLayoutId id="2147483675" r:id="rId26"/>
    <p:sldLayoutId id="2147483676" r:id="rId27"/>
    <p:sldLayoutId id="2147483677" r:id="rId28"/>
    <p:sldLayoutId id="2147483678" r:id="rId29"/>
    <p:sldLayoutId id="2147483679" r:id="rId30"/>
    <p:sldLayoutId id="2147483680" r:id="rId31"/>
    <p:sldLayoutId id="2147483681" r:id="rId32"/>
    <p:sldLayoutId id="2147483682" r:id="rId33"/>
    <p:sldLayoutId id="2147483685" r:id="rId34"/>
    <p:sldLayoutId id="2147483686" r:id="rId35"/>
    <p:sldLayoutId id="2147483687" r:id="rId36"/>
    <p:sldLayoutId id="2147483688" r:id="rId37"/>
    <p:sldLayoutId id="2147483689" r:id="rId38"/>
    <p:sldLayoutId id="2147483690" r:id="rId39"/>
    <p:sldLayoutId id="2147483691" r:id="rId40"/>
    <p:sldLayoutId id="2147483692" r:id="rId41"/>
    <p:sldLayoutId id="2147483693" r:id="rId42"/>
    <p:sldLayoutId id="2147483694" r:id="rId43"/>
    <p:sldLayoutId id="2147483695" r:id="rId44"/>
    <p:sldLayoutId id="2147483696" r:id="rId45"/>
    <p:sldLayoutId id="2147483697" r:id="rId46"/>
    <p:sldLayoutId id="2147483698" r:id="rId47"/>
    <p:sldLayoutId id="2147483699" r:id="rId48"/>
    <p:sldLayoutId id="2147483700" r:id="rId49"/>
    <p:sldLayoutId id="2147483701" r:id="rId50"/>
    <p:sldLayoutId id="2147483702" r:id="rId51"/>
    <p:sldLayoutId id="2147483703" r:id="rId52"/>
    <p:sldLayoutId id="2147483704" r:id="rId53"/>
    <p:sldLayoutId id="2147483705" r:id="rId54"/>
    <p:sldLayoutId id="2147483706" r:id="rId55"/>
    <p:sldLayoutId id="2147483707" r:id="rId56"/>
    <p:sldLayoutId id="2147483708" r:id="rId57"/>
    <p:sldLayoutId id="2147483709" r:id="rId58"/>
    <p:sldLayoutId id="2147483710" r:id="rId59"/>
    <p:sldLayoutId id="2147483711" r:id="rId60"/>
    <p:sldLayoutId id="2147483712" r:id="rId61"/>
    <p:sldLayoutId id="2147483713" r:id="rId62"/>
    <p:sldLayoutId id="2147483714" r:id="rId63"/>
    <p:sldLayoutId id="2147483715" r:id="rId64"/>
    <p:sldLayoutId id="2147483716" r:id="rId65"/>
    <p:sldLayoutId id="2147483717" r:id="rId66"/>
    <p:sldLayoutId id="2147483718" r:id="rId67"/>
    <p:sldLayoutId id="2147483719" r:id="rId68"/>
    <p:sldLayoutId id="2147483721" r:id="rId69"/>
    <p:sldLayoutId id="2147483722" r:id="rId70"/>
    <p:sldLayoutId id="2147483723" r:id="rId71"/>
    <p:sldLayoutId id="2147483724" r:id="rId72"/>
    <p:sldLayoutId id="2147483725" r:id="rId73"/>
    <p:sldLayoutId id="2147483726" r:id="rId74"/>
    <p:sldLayoutId id="2147483727" r:id="rId75"/>
    <p:sldLayoutId id="2147483728" r:id="rId76"/>
    <p:sldLayoutId id="2147483729" r:id="rId77"/>
    <p:sldLayoutId id="2147483730" r:id="rId78"/>
    <p:sldLayoutId id="2147483731" r:id="rId79"/>
    <p:sldLayoutId id="2147483732" r:id="rId80"/>
    <p:sldLayoutId id="2147483734" r:id="rId81"/>
    <p:sldLayoutId id="2147483737" r:id="rId82"/>
    <p:sldLayoutId id="2147483738" r:id="rId83"/>
    <p:sldLayoutId id="2147483739" r:id="rId84"/>
    <p:sldLayoutId id="2147483740" r:id="rId85"/>
    <p:sldLayoutId id="2147483741" r:id="rId86"/>
    <p:sldLayoutId id="2147483742" r:id="rId87"/>
    <p:sldLayoutId id="2147483743" r:id="rId88"/>
    <p:sldLayoutId id="2147483744" r:id="rId89"/>
    <p:sldLayoutId id="2147483745" r:id="rId90"/>
    <p:sldLayoutId id="2147483746" r:id="rId91"/>
    <p:sldLayoutId id="2147483747" r:id="rId92"/>
    <p:sldLayoutId id="2147483748" r:id="rId93"/>
    <p:sldLayoutId id="2147483749" r:id="rId94"/>
    <p:sldLayoutId id="2147483750" r:id="rId95"/>
    <p:sldLayoutId id="2147483751" r:id="rId96"/>
    <p:sldLayoutId id="2147483752" r:id="rId97"/>
    <p:sldLayoutId id="2147483753" r:id="rId98"/>
    <p:sldLayoutId id="2147483754" r:id="rId99"/>
    <p:sldLayoutId id="2147483755" r:id="rId100"/>
    <p:sldLayoutId id="2147483756" r:id="rId101"/>
    <p:sldLayoutId id="2147483757" r:id="rId102"/>
    <p:sldLayoutId id="2147483758" r:id="rId103"/>
    <p:sldLayoutId id="2147483759" r:id="rId104"/>
    <p:sldLayoutId id="2147483760" r:id="rId105"/>
    <p:sldLayoutId id="2147483761" r:id="rId106"/>
    <p:sldLayoutId id="2147483762" r:id="rId107"/>
    <p:sldLayoutId id="2147483763" r:id="rId10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tags" Target="../tags/tag3.xml"/><Relationship Id="rId7" Type="http://schemas.openxmlformats.org/officeDocument/2006/relationships/slideLayout" Target="../slideLayouts/slideLayout8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jpe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800311" y="3628041"/>
            <a:ext cx="23391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主编</a:t>
            </a:r>
            <a:r>
              <a:rPr lang="zh-CN" altLang="en-US" sz="280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：刘启雄</a:t>
            </a:r>
            <a:endParaRPr lang="en-US" altLang="zh-CN" sz="28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59341" y="2227416"/>
            <a:ext cx="10443885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8000" b="1" dirty="0" smtClean="0">
                <a:gradFill flip="none" rotWithShape="1">
                  <a:gsLst>
                    <a:gs pos="0">
                      <a:schemeClr val="accent1">
                        <a:shade val="30000"/>
                        <a:satMod val="115000"/>
                      </a:schemeClr>
                    </a:gs>
                    <a:gs pos="50000">
                      <a:schemeClr val="accent1">
                        <a:shade val="67500"/>
                        <a:satMod val="115000"/>
                      </a:schemeClr>
                    </a:gs>
                    <a:gs pos="100000">
                      <a:schemeClr val="accent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</a:rPr>
              <a:t>人体解剖与组织胚胎学</a:t>
            </a:r>
            <a:endParaRPr lang="zh-CN" altLang="en-US" sz="8000" b="1" dirty="0">
              <a:gradFill flip="none" rotWithShape="1">
                <a:gsLst>
                  <a:gs pos="0">
                    <a:schemeClr val="accent1">
                      <a:shade val="30000"/>
                      <a:satMod val="115000"/>
                    </a:schemeClr>
                  </a:gs>
                  <a:gs pos="50000">
                    <a:schemeClr val="accent1">
                      <a:shade val="67500"/>
                      <a:satMod val="115000"/>
                    </a:schemeClr>
                  </a:gs>
                  <a:gs pos="100000">
                    <a:schemeClr val="accent1">
                      <a:shade val="100000"/>
                      <a:satMod val="115000"/>
                    </a:schemeClr>
                  </a:gs>
                </a:gsLst>
                <a:lin ang="16200000" scaled="1"/>
                <a:tileRect/>
              </a:gra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3"/>
          <p:cNvSpPr>
            <a:spLocks noChangeArrowheads="1"/>
          </p:cNvSpPr>
          <p:nvPr/>
        </p:nvSpPr>
        <p:spPr bwMode="auto">
          <a:xfrm>
            <a:off x="814917" y="836084"/>
            <a:ext cx="10970683" cy="70082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/>
          <a:lstStyle/>
          <a:p>
            <a:pPr marL="457189" indent="-457189">
              <a:lnSpc>
                <a:spcPct val="130000"/>
              </a:lnSpc>
              <a:spcBef>
                <a:spcPct val="20000"/>
              </a:spcBef>
            </a:pPr>
            <a:r>
              <a:rPr lang="en-US" altLang="zh-CN" sz="2700" b="1" dirty="0">
                <a:solidFill>
                  <a:srgbClr val="000000"/>
                </a:solidFill>
                <a:latin typeface="宋体" pitchFamily="2" charset="-122"/>
              </a:rPr>
              <a:t>    </a:t>
            </a:r>
            <a:endParaRPr lang="zh-CN" altLang="en-US" sz="2700" b="1" dirty="0">
              <a:solidFill>
                <a:srgbClr val="000000"/>
              </a:solidFill>
              <a:latin typeface="宋体" pitchFamily="2" charset="-122"/>
            </a:endParaRPr>
          </a:p>
          <a:p>
            <a:pPr marL="457189" indent="-457189" algn="ctr">
              <a:lnSpc>
                <a:spcPct val="130000"/>
              </a:lnSpc>
              <a:spcBef>
                <a:spcPct val="20000"/>
              </a:spcBef>
            </a:pPr>
            <a:endParaRPr lang="zh-CN" altLang="en-US" sz="2700" b="1" dirty="0">
              <a:solidFill>
                <a:srgbClr val="000000"/>
              </a:solidFill>
              <a:latin typeface="宋体" pitchFamily="2" charset="-122"/>
            </a:endParaRPr>
          </a:p>
        </p:txBody>
      </p:sp>
      <p:sp>
        <p:nvSpPr>
          <p:cNvPr id="9221" name="矩形 4"/>
          <p:cNvSpPr>
            <a:spLocks noChangeArrowheads="1"/>
          </p:cNvSpPr>
          <p:nvPr/>
        </p:nvSpPr>
        <p:spPr bwMode="auto">
          <a:xfrm>
            <a:off x="751417" y="1231901"/>
            <a:ext cx="5077883" cy="5043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21917" tIns="60958" rIns="121917" bIns="60958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400" b="1" dirty="0">
                <a:latin typeface="+mn-ea"/>
              </a:rPr>
              <a:t>二、卵裂和胚泡形成</a:t>
            </a:r>
          </a:p>
          <a:p>
            <a:pPr algn="just">
              <a:lnSpc>
                <a:spcPct val="150000"/>
              </a:lnSpc>
            </a:pPr>
            <a:r>
              <a:rPr lang="zh-CN" altLang="en-US" sz="2400" b="1" dirty="0">
                <a:latin typeface="+mn-ea"/>
              </a:rPr>
              <a:t>  </a:t>
            </a:r>
          </a:p>
          <a:p>
            <a:pPr algn="just">
              <a:lnSpc>
                <a:spcPct val="150000"/>
              </a:lnSpc>
            </a:pPr>
            <a:r>
              <a:rPr lang="zh-CN" altLang="en-US" sz="2400" b="1" dirty="0">
                <a:latin typeface="+mn-ea"/>
              </a:rPr>
              <a:t> （一）卵裂</a:t>
            </a:r>
          </a:p>
          <a:p>
            <a:pPr algn="just">
              <a:lnSpc>
                <a:spcPct val="150000"/>
              </a:lnSpc>
            </a:pPr>
            <a:r>
              <a:rPr lang="zh-CN" altLang="en-US" sz="2400" b="1" dirty="0">
                <a:latin typeface="+mn-ea"/>
              </a:rPr>
              <a:t>       受精卵早期的细胞分裂称卵裂。</a:t>
            </a:r>
          </a:p>
          <a:p>
            <a:pPr algn="just">
              <a:lnSpc>
                <a:spcPct val="150000"/>
              </a:lnSpc>
            </a:pPr>
            <a:endParaRPr lang="zh-CN" altLang="en-US" sz="2400" b="1" dirty="0">
              <a:latin typeface="+mn-ea"/>
            </a:endParaRPr>
          </a:p>
          <a:p>
            <a:pPr lvl="1">
              <a:lnSpc>
                <a:spcPct val="150000"/>
              </a:lnSpc>
            </a:pPr>
            <a:r>
              <a:rPr lang="zh-CN" altLang="en-US" sz="2400" b="1" dirty="0">
                <a:latin typeface="+mn-ea"/>
              </a:rPr>
              <a:t>   桑椹</a:t>
            </a:r>
            <a:r>
              <a:rPr lang="zh-CN" altLang="en-US" sz="2400" b="1" dirty="0" smtClean="0">
                <a:latin typeface="+mn-ea"/>
              </a:rPr>
              <a:t>胚</a:t>
            </a:r>
            <a:r>
              <a:rPr lang="en-US" altLang="zh-CN" sz="2400" b="1" dirty="0" smtClean="0">
                <a:latin typeface="+mn-ea"/>
              </a:rPr>
              <a:t>:</a:t>
            </a:r>
            <a:r>
              <a:rPr lang="zh-CN" altLang="en-US" sz="2400" b="1" dirty="0" smtClean="0">
                <a:solidFill>
                  <a:srgbClr val="000000"/>
                </a:solidFill>
                <a:latin typeface="+mn-ea"/>
              </a:rPr>
              <a:t>受精后第三天</a:t>
            </a:r>
            <a:r>
              <a:rPr lang="en-US" altLang="zh-CN" sz="2400" b="1" dirty="0" smtClean="0">
                <a:solidFill>
                  <a:srgbClr val="000000"/>
                </a:solidFill>
                <a:latin typeface="+mn-ea"/>
              </a:rPr>
              <a:t>(72h)</a:t>
            </a:r>
            <a:r>
              <a:rPr lang="zh-CN" altLang="en-US" sz="2400" b="1" dirty="0" smtClean="0">
                <a:solidFill>
                  <a:srgbClr val="000000"/>
                </a:solidFill>
                <a:latin typeface="+mn-ea"/>
              </a:rPr>
              <a:t>，形成了</a:t>
            </a:r>
            <a:r>
              <a:rPr lang="en-US" altLang="zh-CN" sz="2400" b="1" dirty="0" smtClean="0">
                <a:solidFill>
                  <a:srgbClr val="000000"/>
                </a:solidFill>
                <a:latin typeface="+mn-ea"/>
              </a:rPr>
              <a:t>12-16</a:t>
            </a:r>
            <a:r>
              <a:rPr lang="zh-CN" altLang="en-US" sz="2400" b="1" dirty="0" smtClean="0">
                <a:solidFill>
                  <a:srgbClr val="000000"/>
                </a:solidFill>
                <a:latin typeface="+mn-ea"/>
              </a:rPr>
              <a:t>个</a:t>
            </a:r>
            <a:r>
              <a:rPr lang="zh-CN" altLang="en-US" sz="2400" b="1" dirty="0" smtClean="0">
                <a:solidFill>
                  <a:srgbClr val="000000"/>
                </a:solidFill>
                <a:latin typeface="+mn-ea"/>
              </a:rPr>
              <a:t>卵裂球，形似桑椹，称桑椹胚。</a:t>
            </a:r>
          </a:p>
          <a:p>
            <a:pPr lvl="1">
              <a:lnSpc>
                <a:spcPct val="150000"/>
              </a:lnSpc>
            </a:pPr>
            <a:endParaRPr lang="zh-CN" altLang="en-US" sz="2400" b="1" dirty="0">
              <a:latin typeface="+mn-ea"/>
            </a:endParaRPr>
          </a:p>
        </p:txBody>
      </p:sp>
      <p:sp>
        <p:nvSpPr>
          <p:cNvPr id="6" name="标题 5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>
                <a:solidFill>
                  <a:srgbClr val="000000"/>
                </a:solidFill>
                <a:latin typeface="+mn-ea"/>
                <a:cs typeface="Times New Roman" pitchFamily="18" charset="0"/>
              </a:rPr>
              <a:t>胚胎的早期发育</a:t>
            </a:r>
            <a:endParaRPr lang="zh-CN" altLang="en-US" dirty="0"/>
          </a:p>
        </p:txBody>
      </p:sp>
      <p:pic>
        <p:nvPicPr>
          <p:cNvPr id="1026" name="Picture 2" descr="E:\人体结构学资料\18级结构课件\12胚胎发育概要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04013" y="1473200"/>
            <a:ext cx="6087987" cy="381635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3"/>
          <p:cNvSpPr>
            <a:spLocks noChangeArrowheads="1"/>
          </p:cNvSpPr>
          <p:nvPr/>
        </p:nvSpPr>
        <p:spPr bwMode="auto">
          <a:xfrm>
            <a:off x="814917" y="836084"/>
            <a:ext cx="10970683" cy="70082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/>
          <a:lstStyle/>
          <a:p>
            <a:pPr marL="457189" indent="-457189">
              <a:lnSpc>
                <a:spcPct val="130000"/>
              </a:lnSpc>
              <a:spcBef>
                <a:spcPct val="20000"/>
              </a:spcBef>
            </a:pPr>
            <a:r>
              <a:rPr lang="en-US" altLang="zh-CN" sz="2700" b="1" dirty="0">
                <a:solidFill>
                  <a:srgbClr val="000000"/>
                </a:solidFill>
                <a:latin typeface="宋体" pitchFamily="2" charset="-122"/>
              </a:rPr>
              <a:t>    </a:t>
            </a:r>
            <a:endParaRPr lang="zh-CN" altLang="en-US" sz="2700" b="1" dirty="0">
              <a:solidFill>
                <a:srgbClr val="000000"/>
              </a:solidFill>
              <a:latin typeface="宋体" pitchFamily="2" charset="-122"/>
            </a:endParaRPr>
          </a:p>
          <a:p>
            <a:pPr marL="457189" indent="-457189" algn="ctr">
              <a:lnSpc>
                <a:spcPct val="130000"/>
              </a:lnSpc>
              <a:spcBef>
                <a:spcPct val="20000"/>
              </a:spcBef>
            </a:pPr>
            <a:endParaRPr lang="zh-CN" altLang="en-US" sz="2700" b="1" dirty="0">
              <a:solidFill>
                <a:srgbClr val="000000"/>
              </a:solidFill>
              <a:latin typeface="宋体" pitchFamily="2" charset="-122"/>
            </a:endParaRPr>
          </a:p>
        </p:txBody>
      </p:sp>
      <p:sp>
        <p:nvSpPr>
          <p:cNvPr id="10244" name="矩形 3"/>
          <p:cNvSpPr>
            <a:spLocks noChangeArrowheads="1"/>
          </p:cNvSpPr>
          <p:nvPr/>
        </p:nvSpPr>
        <p:spPr bwMode="auto">
          <a:xfrm>
            <a:off x="624418" y="1060451"/>
            <a:ext cx="2400651" cy="492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r>
              <a:rPr lang="zh-CN" altLang="en-US" sz="2400" b="1" dirty="0">
                <a:solidFill>
                  <a:srgbClr val="000000"/>
                </a:solidFill>
                <a:latin typeface="黑体" pitchFamily="49" charset="-122"/>
              </a:rPr>
              <a:t>（二）胚泡形成</a:t>
            </a:r>
            <a:endParaRPr lang="zh-CN" altLang="en-US" sz="1600" b="1" dirty="0">
              <a:latin typeface="黑体" pitchFamily="49" charset="-122"/>
            </a:endParaRPr>
          </a:p>
        </p:txBody>
      </p:sp>
      <p:sp>
        <p:nvSpPr>
          <p:cNvPr id="10245" name="矩形 4"/>
          <p:cNvSpPr>
            <a:spLocks noChangeArrowheads="1"/>
          </p:cNvSpPr>
          <p:nvPr/>
        </p:nvSpPr>
        <p:spPr bwMode="auto">
          <a:xfrm>
            <a:off x="431800" y="1636184"/>
            <a:ext cx="9696451" cy="492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>
            <a:spAutoFit/>
          </a:bodyPr>
          <a:lstStyle/>
          <a:p>
            <a:pPr lvl="2">
              <a:spcBef>
                <a:spcPct val="50000"/>
              </a:spcBef>
            </a:pPr>
            <a:r>
              <a:rPr lang="zh-CN" altLang="en-US" sz="2400" b="1" dirty="0">
                <a:solidFill>
                  <a:srgbClr val="000000"/>
                </a:solidFill>
                <a:latin typeface="黑体" pitchFamily="49" charset="-122"/>
              </a:rPr>
              <a:t>结构：滋养层；胚泡腔；内细胞群</a:t>
            </a:r>
          </a:p>
        </p:txBody>
      </p:sp>
      <p:pic>
        <p:nvPicPr>
          <p:cNvPr id="10246" name="Picture 3077" descr="胚泡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75884" y="2211918"/>
            <a:ext cx="6866467" cy="45000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标题 6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>
                <a:solidFill>
                  <a:srgbClr val="000000"/>
                </a:solidFill>
                <a:latin typeface="+mn-ea"/>
                <a:cs typeface="Times New Roman" pitchFamily="18" charset="0"/>
              </a:rPr>
              <a:t>胚胎的早期发育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3"/>
          <p:cNvSpPr>
            <a:spLocks noChangeArrowheads="1"/>
          </p:cNvSpPr>
          <p:nvPr/>
        </p:nvSpPr>
        <p:spPr bwMode="auto">
          <a:xfrm>
            <a:off x="814917" y="836084"/>
            <a:ext cx="10970683" cy="70082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/>
          <a:lstStyle/>
          <a:p>
            <a:pPr marL="457189" indent="-457189">
              <a:lnSpc>
                <a:spcPct val="130000"/>
              </a:lnSpc>
              <a:spcBef>
                <a:spcPct val="20000"/>
              </a:spcBef>
            </a:pPr>
            <a:r>
              <a:rPr lang="en-US" altLang="zh-CN" sz="2700" b="1" dirty="0">
                <a:solidFill>
                  <a:srgbClr val="000000"/>
                </a:solidFill>
                <a:latin typeface="宋体" pitchFamily="2" charset="-122"/>
              </a:rPr>
              <a:t>    </a:t>
            </a:r>
            <a:endParaRPr lang="zh-CN" altLang="en-US" sz="2700" b="1" dirty="0">
              <a:solidFill>
                <a:srgbClr val="000000"/>
              </a:solidFill>
              <a:latin typeface="宋体" pitchFamily="2" charset="-122"/>
            </a:endParaRPr>
          </a:p>
          <a:p>
            <a:pPr marL="457189" indent="-457189" algn="ctr">
              <a:lnSpc>
                <a:spcPct val="130000"/>
              </a:lnSpc>
              <a:spcBef>
                <a:spcPct val="20000"/>
              </a:spcBef>
            </a:pPr>
            <a:endParaRPr lang="zh-CN" altLang="en-US" sz="2700" b="1" dirty="0">
              <a:solidFill>
                <a:srgbClr val="000000"/>
              </a:solidFill>
              <a:latin typeface="宋体" pitchFamily="2" charset="-122"/>
            </a:endParaRPr>
          </a:p>
        </p:txBody>
      </p:sp>
      <p:sp>
        <p:nvSpPr>
          <p:cNvPr id="11268" name="矩形 3"/>
          <p:cNvSpPr>
            <a:spLocks noChangeArrowheads="1"/>
          </p:cNvSpPr>
          <p:nvPr/>
        </p:nvSpPr>
        <p:spPr bwMode="auto">
          <a:xfrm>
            <a:off x="814918" y="933451"/>
            <a:ext cx="9002183" cy="22738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400" b="1" dirty="0">
                <a:latin typeface="+mn-ea"/>
              </a:rPr>
              <a:t>三、植入与二胚层的发生</a:t>
            </a:r>
          </a:p>
          <a:p>
            <a:pPr algn="just">
              <a:lnSpc>
                <a:spcPct val="150000"/>
              </a:lnSpc>
            </a:pPr>
            <a:r>
              <a:rPr lang="zh-CN" altLang="en-US" sz="2400" b="1" dirty="0">
                <a:latin typeface="+mn-ea"/>
              </a:rPr>
              <a:t>   （一）植入</a:t>
            </a:r>
          </a:p>
          <a:p>
            <a:pPr algn="just">
              <a:lnSpc>
                <a:spcPct val="150000"/>
              </a:lnSpc>
              <a:buClr>
                <a:srgbClr val="FF0000"/>
              </a:buClr>
            </a:pPr>
            <a:r>
              <a:rPr lang="zh-CN" altLang="en-US" sz="2400" b="1" dirty="0">
                <a:latin typeface="+mn-ea"/>
              </a:rPr>
              <a:t>    </a:t>
            </a:r>
            <a:r>
              <a:rPr lang="en-US" altLang="zh-CN" sz="2400" b="1" dirty="0">
                <a:latin typeface="+mn-ea"/>
              </a:rPr>
              <a:t>1</a:t>
            </a:r>
            <a:r>
              <a:rPr lang="zh-CN" altLang="en-US" sz="2400" b="1" dirty="0">
                <a:latin typeface="+mn-ea"/>
              </a:rPr>
              <a:t>、时间：受精后</a:t>
            </a:r>
            <a:r>
              <a:rPr lang="en-US" altLang="zh-CN" sz="2400" b="1" dirty="0">
                <a:latin typeface="+mn-ea"/>
              </a:rPr>
              <a:t>5-6</a:t>
            </a:r>
            <a:r>
              <a:rPr lang="zh-CN" altLang="en-US" sz="2400" b="1" dirty="0">
                <a:latin typeface="+mn-ea"/>
              </a:rPr>
              <a:t>天开始，</a:t>
            </a:r>
            <a:r>
              <a:rPr lang="en-US" altLang="zh-CN" sz="2400" b="1" dirty="0">
                <a:latin typeface="+mn-ea"/>
              </a:rPr>
              <a:t>11-12</a:t>
            </a:r>
            <a:r>
              <a:rPr lang="zh-CN" altLang="en-US" sz="2400" b="1" dirty="0">
                <a:latin typeface="+mn-ea"/>
              </a:rPr>
              <a:t>天完成。</a:t>
            </a:r>
            <a:endParaRPr lang="en-US" altLang="zh-CN" sz="2400" b="1" dirty="0">
              <a:latin typeface="+mn-ea"/>
            </a:endParaRPr>
          </a:p>
          <a:p>
            <a:pPr algn="just">
              <a:lnSpc>
                <a:spcPct val="150000"/>
              </a:lnSpc>
              <a:buClr>
                <a:srgbClr val="FF0000"/>
              </a:buClr>
            </a:pPr>
            <a:r>
              <a:rPr lang="en-US" altLang="zh-CN" sz="2400" b="1" dirty="0">
                <a:latin typeface="+mn-ea"/>
              </a:rPr>
              <a:t>    2</a:t>
            </a:r>
            <a:r>
              <a:rPr lang="zh-CN" altLang="en-US" sz="2400" b="1" dirty="0">
                <a:latin typeface="+mn-ea"/>
              </a:rPr>
              <a:t>、过程：</a:t>
            </a:r>
          </a:p>
        </p:txBody>
      </p:sp>
      <p:sp>
        <p:nvSpPr>
          <p:cNvPr id="11269" name="矩形 5"/>
          <p:cNvSpPr>
            <a:spLocks noChangeArrowheads="1"/>
          </p:cNvSpPr>
          <p:nvPr/>
        </p:nvSpPr>
        <p:spPr bwMode="auto">
          <a:xfrm>
            <a:off x="2927351" y="2565400"/>
            <a:ext cx="6096000" cy="39358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400" b="1" dirty="0">
                <a:latin typeface="+mn-ea"/>
              </a:rPr>
              <a:t>极端滋养层与子宫内膜接触</a:t>
            </a:r>
          </a:p>
          <a:p>
            <a:pPr algn="just">
              <a:lnSpc>
                <a:spcPct val="150000"/>
              </a:lnSpc>
            </a:pPr>
            <a:r>
              <a:rPr lang="zh-CN" altLang="en-US" sz="2400" b="1" dirty="0">
                <a:latin typeface="+mn-ea"/>
              </a:rPr>
              <a:t>    分泌蛋白水解酶</a:t>
            </a:r>
          </a:p>
          <a:p>
            <a:pPr algn="just">
              <a:lnSpc>
                <a:spcPct val="150000"/>
              </a:lnSpc>
            </a:pPr>
            <a:endParaRPr lang="zh-CN" altLang="en-US" sz="2400" b="1" dirty="0">
              <a:latin typeface="+mn-ea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400" b="1" dirty="0">
                <a:latin typeface="+mn-ea"/>
              </a:rPr>
              <a:t>胚泡埋入子宫内膜功能层 </a:t>
            </a:r>
          </a:p>
          <a:p>
            <a:pPr algn="just">
              <a:lnSpc>
                <a:spcPct val="150000"/>
              </a:lnSpc>
            </a:pPr>
            <a:r>
              <a:rPr lang="zh-CN" altLang="en-US" sz="2400" b="1" dirty="0">
                <a:latin typeface="+mn-ea"/>
              </a:rPr>
              <a:t>                                       </a:t>
            </a:r>
          </a:p>
          <a:p>
            <a:pPr algn="just">
              <a:lnSpc>
                <a:spcPct val="150000"/>
              </a:lnSpc>
            </a:pPr>
            <a:r>
              <a:rPr lang="zh-CN" altLang="en-US" sz="2400" b="1" dirty="0">
                <a:latin typeface="+mn-ea"/>
              </a:rPr>
              <a:t>   子宫内膜上皮修复</a:t>
            </a:r>
          </a:p>
          <a:p>
            <a:pPr algn="just">
              <a:lnSpc>
                <a:spcPct val="150000"/>
              </a:lnSpc>
            </a:pPr>
            <a:r>
              <a:rPr lang="zh-CN" altLang="en-US" sz="2400" b="1" dirty="0">
                <a:latin typeface="+mn-ea"/>
              </a:rPr>
              <a:t> </a:t>
            </a:r>
          </a:p>
        </p:txBody>
      </p:sp>
      <p:sp>
        <p:nvSpPr>
          <p:cNvPr id="11270" name="Line 4"/>
          <p:cNvSpPr>
            <a:spLocks noChangeShapeType="1"/>
          </p:cNvSpPr>
          <p:nvPr/>
        </p:nvSpPr>
        <p:spPr bwMode="auto">
          <a:xfrm>
            <a:off x="4751917" y="3867152"/>
            <a:ext cx="0" cy="298449"/>
          </a:xfrm>
          <a:prstGeom prst="line">
            <a:avLst/>
          </a:prstGeom>
          <a:noFill/>
          <a:ln w="38100">
            <a:solidFill>
              <a:schemeClr val="accent1"/>
            </a:solidFill>
            <a:round/>
            <a:headEnd/>
            <a:tailEnd type="triangle" w="med" len="med"/>
          </a:ln>
        </p:spPr>
        <p:txBody>
          <a:bodyPr lIns="121917" tIns="60958" rIns="121917" bIns="60958"/>
          <a:lstStyle/>
          <a:p>
            <a:pPr>
              <a:lnSpc>
                <a:spcPct val="150000"/>
              </a:lnSpc>
            </a:pPr>
            <a:endParaRPr lang="zh-CN" altLang="en-US" sz="2400" b="1">
              <a:latin typeface="+mn-ea"/>
            </a:endParaRPr>
          </a:p>
        </p:txBody>
      </p:sp>
      <p:sp>
        <p:nvSpPr>
          <p:cNvPr id="11271" name="Line 4"/>
          <p:cNvSpPr>
            <a:spLocks noChangeShapeType="1"/>
          </p:cNvSpPr>
          <p:nvPr/>
        </p:nvSpPr>
        <p:spPr bwMode="auto">
          <a:xfrm>
            <a:off x="4751917" y="5003800"/>
            <a:ext cx="0" cy="298451"/>
          </a:xfrm>
          <a:prstGeom prst="line">
            <a:avLst/>
          </a:prstGeom>
          <a:noFill/>
          <a:ln w="38100">
            <a:solidFill>
              <a:schemeClr val="accent1"/>
            </a:solidFill>
            <a:round/>
            <a:headEnd/>
            <a:tailEnd type="triangle" w="med" len="med"/>
          </a:ln>
        </p:spPr>
        <p:txBody>
          <a:bodyPr lIns="121917" tIns="60958" rIns="121917" bIns="60958"/>
          <a:lstStyle/>
          <a:p>
            <a:pPr>
              <a:lnSpc>
                <a:spcPct val="150000"/>
              </a:lnSpc>
            </a:pPr>
            <a:endParaRPr lang="zh-CN" altLang="en-US" sz="2400" b="1">
              <a:latin typeface="+mn-ea"/>
            </a:endParaRPr>
          </a:p>
        </p:txBody>
      </p:sp>
      <p:sp>
        <p:nvSpPr>
          <p:cNvPr id="8" name="标题 7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>
                <a:solidFill>
                  <a:srgbClr val="000000"/>
                </a:solidFill>
                <a:latin typeface="+mn-ea"/>
                <a:cs typeface="Times New Roman" pitchFamily="18" charset="0"/>
              </a:rPr>
              <a:t>胚胎的早期发育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3"/>
          <p:cNvSpPr>
            <a:spLocks noChangeArrowheads="1"/>
          </p:cNvSpPr>
          <p:nvPr/>
        </p:nvSpPr>
        <p:spPr bwMode="auto">
          <a:xfrm>
            <a:off x="814917" y="836084"/>
            <a:ext cx="10970683" cy="70082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/>
          <a:lstStyle/>
          <a:p>
            <a:pPr marL="457189" indent="-457189">
              <a:lnSpc>
                <a:spcPct val="130000"/>
              </a:lnSpc>
              <a:spcBef>
                <a:spcPct val="20000"/>
              </a:spcBef>
            </a:pPr>
            <a:r>
              <a:rPr lang="en-US" altLang="zh-CN" sz="2700" b="1" dirty="0">
                <a:solidFill>
                  <a:srgbClr val="000000"/>
                </a:solidFill>
                <a:latin typeface="宋体" pitchFamily="2" charset="-122"/>
              </a:rPr>
              <a:t>    </a:t>
            </a:r>
            <a:endParaRPr lang="zh-CN" altLang="en-US" sz="2700" b="1" dirty="0">
              <a:solidFill>
                <a:srgbClr val="000000"/>
              </a:solidFill>
              <a:latin typeface="宋体" pitchFamily="2" charset="-122"/>
            </a:endParaRPr>
          </a:p>
          <a:p>
            <a:pPr marL="457189" indent="-457189" algn="ctr">
              <a:lnSpc>
                <a:spcPct val="130000"/>
              </a:lnSpc>
              <a:spcBef>
                <a:spcPct val="20000"/>
              </a:spcBef>
            </a:pPr>
            <a:endParaRPr lang="zh-CN" altLang="en-US" sz="2700" b="1" dirty="0">
              <a:solidFill>
                <a:srgbClr val="000000"/>
              </a:solidFill>
              <a:latin typeface="宋体" pitchFamily="2" charset="-122"/>
            </a:endParaRPr>
          </a:p>
        </p:txBody>
      </p:sp>
      <p:sp>
        <p:nvSpPr>
          <p:cNvPr id="12292" name="矩形 3"/>
          <p:cNvSpPr>
            <a:spLocks noChangeArrowheads="1"/>
          </p:cNvSpPr>
          <p:nvPr/>
        </p:nvSpPr>
        <p:spPr bwMode="auto">
          <a:xfrm>
            <a:off x="814918" y="1028700"/>
            <a:ext cx="7560733" cy="34470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+mn-ea"/>
              </a:rPr>
              <a:t>3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、植入部位：子宫体、子宫底</a:t>
            </a: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             前置胎盘</a:t>
            </a: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             宫外孕</a:t>
            </a: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　　</a:t>
            </a: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　　　　　    　　　</a:t>
            </a:r>
            <a:r>
              <a:rPr lang="zh-CN" altLang="en-US" sz="2400" b="1" dirty="0">
                <a:latin typeface="+mn-ea"/>
              </a:rPr>
              <a:t>　　　　　</a:t>
            </a: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latin typeface="+mn-ea"/>
              </a:rPr>
              <a:t>　　　　　　　　　</a:t>
            </a:r>
          </a:p>
        </p:txBody>
      </p:sp>
      <p:pic>
        <p:nvPicPr>
          <p:cNvPr id="12294" name="Picture 14" descr="前置胎盘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14236" y="3390900"/>
            <a:ext cx="3612382" cy="3276600"/>
          </a:xfrm>
          <a:prstGeom prst="rect">
            <a:avLst/>
          </a:prstGeom>
          <a:noFill/>
          <a:ln w="28575">
            <a:solidFill>
              <a:schemeClr val="hlink"/>
            </a:solidFill>
            <a:prstDash val="sysDot"/>
            <a:miter lim="800000"/>
            <a:headEnd/>
            <a:tailEnd/>
          </a:ln>
        </p:spPr>
      </p:pic>
      <p:sp>
        <p:nvSpPr>
          <p:cNvPr id="7" name="标题 6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>
                <a:solidFill>
                  <a:srgbClr val="000000"/>
                </a:solidFill>
                <a:latin typeface="+mn-ea"/>
                <a:cs typeface="Times New Roman" pitchFamily="18" charset="0"/>
              </a:rPr>
              <a:t>胚胎的早期发育</a:t>
            </a:r>
            <a:endParaRPr lang="zh-CN" altLang="en-US" dirty="0"/>
          </a:p>
        </p:txBody>
      </p:sp>
      <p:pic>
        <p:nvPicPr>
          <p:cNvPr id="8" name="图片 77833" descr="timg?image&amp;quality=80&amp;size=b9999_10000&amp;sec=1513256260916&amp;di=575f96424f00285e40e0a69a80dfd078&amp;imgtype=0&amp;src=http%3A%2F%2Fnew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52016" y="1003300"/>
            <a:ext cx="5639984" cy="435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3"/>
          <p:cNvSpPr>
            <a:spLocks noChangeArrowheads="1"/>
          </p:cNvSpPr>
          <p:nvPr/>
        </p:nvSpPr>
        <p:spPr bwMode="auto">
          <a:xfrm>
            <a:off x="814917" y="836084"/>
            <a:ext cx="10970683" cy="70082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/>
          <a:lstStyle/>
          <a:p>
            <a:pPr marL="457189" indent="-457189">
              <a:lnSpc>
                <a:spcPct val="130000"/>
              </a:lnSpc>
              <a:spcBef>
                <a:spcPct val="20000"/>
              </a:spcBef>
            </a:pPr>
            <a:r>
              <a:rPr lang="en-US" altLang="zh-CN" sz="2700" b="1" dirty="0">
                <a:solidFill>
                  <a:srgbClr val="000000"/>
                </a:solidFill>
                <a:latin typeface="宋体" pitchFamily="2" charset="-122"/>
              </a:rPr>
              <a:t>    </a:t>
            </a:r>
            <a:endParaRPr lang="zh-CN" altLang="en-US" sz="2700" b="1" dirty="0">
              <a:solidFill>
                <a:srgbClr val="000000"/>
              </a:solidFill>
              <a:latin typeface="宋体" pitchFamily="2" charset="-122"/>
            </a:endParaRPr>
          </a:p>
          <a:p>
            <a:pPr marL="457189" indent="-457189" algn="ctr">
              <a:lnSpc>
                <a:spcPct val="130000"/>
              </a:lnSpc>
              <a:spcBef>
                <a:spcPct val="20000"/>
              </a:spcBef>
            </a:pPr>
            <a:endParaRPr lang="zh-CN" altLang="en-US" sz="2700" b="1" dirty="0">
              <a:solidFill>
                <a:srgbClr val="000000"/>
              </a:solidFill>
              <a:latin typeface="宋体" pitchFamily="2" charset="-122"/>
            </a:endParaRPr>
          </a:p>
        </p:txBody>
      </p:sp>
      <p:sp>
        <p:nvSpPr>
          <p:cNvPr id="13316" name="矩形 3"/>
          <p:cNvSpPr>
            <a:spLocks noChangeArrowheads="1"/>
          </p:cNvSpPr>
          <p:nvPr/>
        </p:nvSpPr>
        <p:spPr bwMode="auto">
          <a:xfrm>
            <a:off x="912284" y="1073151"/>
            <a:ext cx="8424333" cy="28930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>
            <a:spAutoFit/>
          </a:bodyPr>
          <a:lstStyle/>
          <a:p>
            <a:pPr algn="just">
              <a:lnSpc>
                <a:spcPct val="150000"/>
              </a:lnSpc>
              <a:buClr>
                <a:schemeClr val="accent2"/>
              </a:buClr>
            </a:pP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植入后母体变化</a:t>
            </a:r>
            <a:r>
              <a:rPr lang="en-US" altLang="zh-CN" sz="2400" b="1" dirty="0">
                <a:solidFill>
                  <a:srgbClr val="000000"/>
                </a:solidFill>
                <a:latin typeface="+mn-ea"/>
              </a:rPr>
              <a:t>——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蜕膜形成</a:t>
            </a:r>
          </a:p>
          <a:p>
            <a:pPr algn="just">
              <a:lnSpc>
                <a:spcPct val="15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+mn-ea"/>
              </a:rPr>
              <a:t>(1)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定义：发生了蜕膜反应的子宫内膜称蜕膜。</a:t>
            </a:r>
          </a:p>
          <a:p>
            <a:pPr algn="just">
              <a:lnSpc>
                <a:spcPct val="15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+mn-ea"/>
              </a:rPr>
              <a:t>(2)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分部：①基蜕膜</a:t>
            </a:r>
          </a:p>
          <a:p>
            <a:pPr algn="just"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         </a:t>
            </a:r>
            <a:r>
              <a:rPr lang="zh-CN" altLang="en-US" sz="2400" b="1" dirty="0" smtClean="0">
                <a:solidFill>
                  <a:srgbClr val="000000"/>
                </a:solidFill>
                <a:latin typeface="+mn-ea"/>
              </a:rPr>
              <a:t>      ②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包蜕膜</a:t>
            </a:r>
          </a:p>
          <a:p>
            <a:pPr algn="just"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        </a:t>
            </a:r>
            <a:r>
              <a:rPr lang="zh-CN" altLang="en-US" sz="2400" b="1" dirty="0" smtClean="0">
                <a:solidFill>
                  <a:srgbClr val="000000"/>
                </a:solidFill>
                <a:latin typeface="+mn-ea"/>
              </a:rPr>
              <a:t>       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③壁蜕膜</a:t>
            </a:r>
          </a:p>
        </p:txBody>
      </p:sp>
      <p:pic>
        <p:nvPicPr>
          <p:cNvPr id="5" name="Picture 17" descr="蜕膜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44833" y="1221318"/>
            <a:ext cx="4489451" cy="4895849"/>
          </a:xfrm>
          <a:prstGeom prst="rect">
            <a:avLst/>
          </a:prstGeom>
          <a:noFill/>
          <a:ln w="9525">
            <a:solidFill>
              <a:schemeClr val="hlink"/>
            </a:solidFill>
            <a:miter lim="800000"/>
            <a:headEnd/>
            <a:tailEnd/>
          </a:ln>
        </p:spPr>
      </p:pic>
      <p:sp>
        <p:nvSpPr>
          <p:cNvPr id="6" name="标题 5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>
                <a:solidFill>
                  <a:srgbClr val="000000"/>
                </a:solidFill>
                <a:latin typeface="+mn-ea"/>
                <a:cs typeface="Times New Roman" pitchFamily="18" charset="0"/>
              </a:rPr>
              <a:t>胚胎的早期发育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3"/>
          <p:cNvSpPr>
            <a:spLocks noChangeArrowheads="1"/>
          </p:cNvSpPr>
          <p:nvPr/>
        </p:nvSpPr>
        <p:spPr bwMode="auto">
          <a:xfrm>
            <a:off x="814917" y="836084"/>
            <a:ext cx="10970683" cy="70082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/>
          <a:lstStyle/>
          <a:p>
            <a:pPr marL="457189" indent="-457189">
              <a:lnSpc>
                <a:spcPct val="130000"/>
              </a:lnSpc>
              <a:spcBef>
                <a:spcPct val="20000"/>
              </a:spcBef>
            </a:pPr>
            <a:r>
              <a:rPr lang="en-US" altLang="zh-CN" sz="2700" b="1" dirty="0">
                <a:solidFill>
                  <a:srgbClr val="000000"/>
                </a:solidFill>
                <a:latin typeface="宋体" pitchFamily="2" charset="-122"/>
              </a:rPr>
              <a:t>    </a:t>
            </a:r>
            <a:endParaRPr lang="zh-CN" altLang="en-US" sz="2700" b="1" dirty="0">
              <a:solidFill>
                <a:srgbClr val="000000"/>
              </a:solidFill>
              <a:latin typeface="宋体" pitchFamily="2" charset="-122"/>
            </a:endParaRPr>
          </a:p>
          <a:p>
            <a:pPr marL="457189" indent="-457189" algn="ctr">
              <a:lnSpc>
                <a:spcPct val="130000"/>
              </a:lnSpc>
              <a:spcBef>
                <a:spcPct val="20000"/>
              </a:spcBef>
            </a:pPr>
            <a:endParaRPr lang="zh-CN" altLang="en-US" sz="2700" b="1" dirty="0">
              <a:solidFill>
                <a:srgbClr val="000000"/>
              </a:solidFill>
              <a:latin typeface="宋体" pitchFamily="2" charset="-122"/>
            </a:endParaRPr>
          </a:p>
        </p:txBody>
      </p:sp>
      <p:sp>
        <p:nvSpPr>
          <p:cNvPr id="14340" name="矩形 3"/>
          <p:cNvSpPr>
            <a:spLocks noChangeArrowheads="1"/>
          </p:cNvSpPr>
          <p:nvPr/>
        </p:nvSpPr>
        <p:spPr bwMode="auto">
          <a:xfrm>
            <a:off x="814917" y="933450"/>
            <a:ext cx="6096000" cy="22738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+mn-ea"/>
              </a:rPr>
              <a:t>(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二</a:t>
            </a:r>
            <a:r>
              <a:rPr lang="en-US" altLang="zh-CN" sz="2400" b="1" dirty="0">
                <a:solidFill>
                  <a:srgbClr val="000000"/>
                </a:solidFill>
                <a:latin typeface="+mn-ea"/>
              </a:rPr>
              <a:t>)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两胚层形成</a:t>
            </a:r>
            <a:r>
              <a:rPr lang="en-US" altLang="zh-CN" sz="2400" b="1" dirty="0">
                <a:solidFill>
                  <a:srgbClr val="000000"/>
                </a:solidFill>
                <a:latin typeface="+mn-ea"/>
              </a:rPr>
              <a:t>(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第</a:t>
            </a:r>
            <a:r>
              <a:rPr lang="en-US" altLang="zh-CN" sz="2400" b="1" dirty="0">
                <a:solidFill>
                  <a:srgbClr val="000000"/>
                </a:solidFill>
                <a:latin typeface="+mn-ea"/>
              </a:rPr>
              <a:t>2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周</a:t>
            </a:r>
            <a:r>
              <a:rPr lang="en-US" altLang="zh-CN" sz="2400" b="1" dirty="0">
                <a:solidFill>
                  <a:srgbClr val="000000"/>
                </a:solidFill>
                <a:latin typeface="+mn-ea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+mn-ea"/>
              </a:rPr>
              <a:t> 1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．二胚层胚盘的形成 </a:t>
            </a: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    内胚层</a:t>
            </a: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    外胚层</a:t>
            </a:r>
            <a:endParaRPr lang="zh-CN" altLang="en-US" sz="2400" dirty="0">
              <a:solidFill>
                <a:srgbClr val="000000"/>
              </a:solidFill>
              <a:latin typeface="+mn-ea"/>
            </a:endParaRPr>
          </a:p>
        </p:txBody>
      </p:sp>
      <p:sp>
        <p:nvSpPr>
          <p:cNvPr id="14342" name="矩形 5"/>
          <p:cNvSpPr>
            <a:spLocks noChangeArrowheads="1"/>
          </p:cNvSpPr>
          <p:nvPr/>
        </p:nvSpPr>
        <p:spPr bwMode="auto">
          <a:xfrm>
            <a:off x="791633" y="3304118"/>
            <a:ext cx="4800600" cy="1719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+mn-ea"/>
              </a:rPr>
              <a:t>2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．羊膜腔与卵黄囊的形成 </a:t>
            </a: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   羊膜腔</a:t>
            </a: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   卵黄囊</a:t>
            </a:r>
          </a:p>
        </p:txBody>
      </p:sp>
      <p:sp>
        <p:nvSpPr>
          <p:cNvPr id="7" name="标题 6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>
                <a:solidFill>
                  <a:srgbClr val="000000"/>
                </a:solidFill>
                <a:latin typeface="+mn-ea"/>
                <a:cs typeface="Times New Roman" pitchFamily="18" charset="0"/>
              </a:rPr>
              <a:t>胚胎的早期发育</a:t>
            </a:r>
            <a:endParaRPr lang="zh-CN" altLang="en-US" dirty="0"/>
          </a:p>
        </p:txBody>
      </p:sp>
      <p:sp>
        <p:nvSpPr>
          <p:cNvPr id="8" name="矩形 3"/>
          <p:cNvSpPr>
            <a:spLocks noChangeArrowheads="1"/>
          </p:cNvSpPr>
          <p:nvPr/>
        </p:nvSpPr>
        <p:spPr bwMode="auto">
          <a:xfrm>
            <a:off x="874184" y="4984750"/>
            <a:ext cx="6096000" cy="1785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+mn-ea"/>
              </a:rPr>
              <a:t>3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．胚外中胚层的形成</a:t>
            </a: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   胚外中胚层</a:t>
            </a:r>
            <a:endParaRPr lang="en-US" altLang="zh-CN" sz="2400" b="1" dirty="0">
              <a:solidFill>
                <a:srgbClr val="000000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+mn-ea"/>
              </a:rPr>
              <a:t>   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胚外体</a:t>
            </a:r>
            <a:r>
              <a:rPr lang="zh-CN" altLang="en-US" sz="2400" b="1" dirty="0" smtClean="0">
                <a:solidFill>
                  <a:srgbClr val="000000"/>
                </a:solidFill>
                <a:latin typeface="+mn-ea"/>
              </a:rPr>
              <a:t>腔</a:t>
            </a:r>
            <a:endParaRPr lang="zh-CN" altLang="en-US" sz="2400" dirty="0">
              <a:solidFill>
                <a:srgbClr val="000000"/>
              </a:solidFill>
              <a:latin typeface="+mn-ea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3"/>
          <p:cNvSpPr>
            <a:spLocks noChangeArrowheads="1"/>
          </p:cNvSpPr>
          <p:nvPr/>
        </p:nvSpPr>
        <p:spPr bwMode="auto">
          <a:xfrm>
            <a:off x="814917" y="836084"/>
            <a:ext cx="10970683" cy="70082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/>
          <a:lstStyle/>
          <a:p>
            <a:pPr marL="457189" indent="-457189">
              <a:lnSpc>
                <a:spcPct val="130000"/>
              </a:lnSpc>
              <a:spcBef>
                <a:spcPct val="20000"/>
              </a:spcBef>
            </a:pPr>
            <a:r>
              <a:rPr lang="en-US" altLang="zh-CN" sz="2700" b="1" dirty="0">
                <a:solidFill>
                  <a:srgbClr val="000000"/>
                </a:solidFill>
                <a:latin typeface="宋体" pitchFamily="2" charset="-122"/>
              </a:rPr>
              <a:t>    </a:t>
            </a:r>
            <a:endParaRPr lang="zh-CN" altLang="en-US" sz="2700" b="1" dirty="0">
              <a:solidFill>
                <a:srgbClr val="000000"/>
              </a:solidFill>
              <a:latin typeface="宋体" pitchFamily="2" charset="-122"/>
            </a:endParaRPr>
          </a:p>
          <a:p>
            <a:pPr marL="457189" indent="-457189" algn="ctr">
              <a:lnSpc>
                <a:spcPct val="130000"/>
              </a:lnSpc>
              <a:spcBef>
                <a:spcPct val="20000"/>
              </a:spcBef>
            </a:pPr>
            <a:endParaRPr lang="zh-CN" altLang="en-US" sz="2700" b="1" dirty="0">
              <a:solidFill>
                <a:srgbClr val="000000"/>
              </a:solidFill>
              <a:latin typeface="宋体" pitchFamily="2" charset="-122"/>
            </a:endParaRPr>
          </a:p>
        </p:txBody>
      </p:sp>
      <p:sp>
        <p:nvSpPr>
          <p:cNvPr id="15366" name="矩形 6"/>
          <p:cNvSpPr>
            <a:spLocks noChangeArrowheads="1"/>
          </p:cNvSpPr>
          <p:nvPr/>
        </p:nvSpPr>
        <p:spPr bwMode="auto">
          <a:xfrm>
            <a:off x="785284" y="1299634"/>
            <a:ext cx="6096000" cy="1729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latin typeface="+mn-ea"/>
              </a:rPr>
              <a:t>四、三胚层的形成和分化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+mn-ea"/>
              </a:rPr>
              <a:t>(</a:t>
            </a:r>
            <a:r>
              <a:rPr lang="zh-CN" altLang="en-US" sz="2400" b="1" dirty="0">
                <a:latin typeface="+mn-ea"/>
              </a:rPr>
              <a:t>一</a:t>
            </a:r>
            <a:r>
              <a:rPr lang="en-US" altLang="zh-CN" sz="2400" b="1" dirty="0">
                <a:latin typeface="+mn-ea"/>
              </a:rPr>
              <a:t>)</a:t>
            </a:r>
            <a:r>
              <a:rPr lang="zh-CN" altLang="en-US" sz="2400" b="1" dirty="0">
                <a:latin typeface="+mn-ea"/>
              </a:rPr>
              <a:t>三胚层的形成</a:t>
            </a: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latin typeface="+mn-ea"/>
              </a:rPr>
              <a:t>    原条  </a:t>
            </a:r>
          </a:p>
        </p:txBody>
      </p:sp>
      <p:pic>
        <p:nvPicPr>
          <p:cNvPr id="15367" name="Picture 6" descr="C:\Documents and Settings\Administrator\My Documents\Tencent Files\1691557894\Image\C2C\$898N5EFRLC}OP(S7SPN]EJ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03384" y="1123951"/>
            <a:ext cx="5755216" cy="42248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8" name="矩形 9"/>
          <p:cNvSpPr>
            <a:spLocks noChangeArrowheads="1"/>
          </p:cNvSpPr>
          <p:nvPr/>
        </p:nvSpPr>
        <p:spPr bwMode="auto">
          <a:xfrm>
            <a:off x="687918" y="3589867"/>
            <a:ext cx="8544983" cy="22738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latin typeface="+mn-ea"/>
              </a:rPr>
              <a:t>（二）各胚层的分化：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+mn-ea"/>
              </a:rPr>
              <a:t>      1</a:t>
            </a:r>
            <a:r>
              <a:rPr lang="zh-CN" altLang="en-US" sz="2400" b="1" dirty="0">
                <a:latin typeface="+mn-ea"/>
              </a:rPr>
              <a:t>、外胚层的分化</a:t>
            </a: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latin typeface="+mn-ea"/>
              </a:rPr>
              <a:t>    （</a:t>
            </a:r>
            <a:r>
              <a:rPr lang="en-US" altLang="zh-CN" sz="2400" b="1" dirty="0">
                <a:latin typeface="+mn-ea"/>
              </a:rPr>
              <a:t>1</a:t>
            </a:r>
            <a:r>
              <a:rPr lang="zh-CN" altLang="en-US" sz="2400" b="1" dirty="0">
                <a:latin typeface="+mn-ea"/>
              </a:rPr>
              <a:t>）神经系统的形成</a:t>
            </a: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latin typeface="+mn-ea"/>
              </a:rPr>
              <a:t>    （</a:t>
            </a:r>
            <a:r>
              <a:rPr lang="en-US" altLang="zh-CN" sz="2400" b="1" dirty="0">
                <a:latin typeface="+mn-ea"/>
              </a:rPr>
              <a:t>2</a:t>
            </a:r>
            <a:r>
              <a:rPr lang="zh-CN" altLang="en-US" sz="2400" b="1" dirty="0">
                <a:latin typeface="+mn-ea"/>
              </a:rPr>
              <a:t>）其余外胚层分化为皮肤表皮及附属器等</a:t>
            </a:r>
            <a:endParaRPr lang="zh-CN" altLang="en-US" sz="2400" dirty="0">
              <a:latin typeface="+mn-ea"/>
            </a:endParaRPr>
          </a:p>
        </p:txBody>
      </p:sp>
      <p:sp>
        <p:nvSpPr>
          <p:cNvPr id="9" name="标题 8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>
                <a:solidFill>
                  <a:srgbClr val="000000"/>
                </a:solidFill>
                <a:latin typeface="+mn-ea"/>
                <a:cs typeface="Times New Roman" pitchFamily="18" charset="0"/>
              </a:rPr>
              <a:t>胚胎的早期发育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3"/>
          <p:cNvSpPr>
            <a:spLocks noChangeArrowheads="1"/>
          </p:cNvSpPr>
          <p:nvPr/>
        </p:nvSpPr>
        <p:spPr bwMode="auto">
          <a:xfrm>
            <a:off x="814917" y="836084"/>
            <a:ext cx="10970683" cy="70082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/>
          <a:lstStyle/>
          <a:p>
            <a:pPr marL="457189" indent="-457189">
              <a:lnSpc>
                <a:spcPct val="130000"/>
              </a:lnSpc>
              <a:spcBef>
                <a:spcPct val="20000"/>
              </a:spcBef>
            </a:pPr>
            <a:r>
              <a:rPr lang="en-US" altLang="zh-CN" sz="2700" b="1" dirty="0">
                <a:solidFill>
                  <a:srgbClr val="000000"/>
                </a:solidFill>
                <a:latin typeface="宋体" pitchFamily="2" charset="-122"/>
              </a:rPr>
              <a:t>    </a:t>
            </a:r>
            <a:endParaRPr lang="zh-CN" altLang="en-US" sz="2700" b="1" dirty="0">
              <a:solidFill>
                <a:srgbClr val="000000"/>
              </a:solidFill>
              <a:latin typeface="宋体" pitchFamily="2" charset="-122"/>
            </a:endParaRPr>
          </a:p>
          <a:p>
            <a:pPr marL="457189" indent="-457189" algn="ctr">
              <a:lnSpc>
                <a:spcPct val="130000"/>
              </a:lnSpc>
              <a:spcBef>
                <a:spcPct val="20000"/>
              </a:spcBef>
            </a:pPr>
            <a:endParaRPr lang="zh-CN" altLang="en-US" sz="2700" b="1" dirty="0">
              <a:solidFill>
                <a:srgbClr val="000000"/>
              </a:solidFill>
              <a:latin typeface="宋体" pitchFamily="2" charset="-122"/>
            </a:endParaRPr>
          </a:p>
        </p:txBody>
      </p:sp>
      <p:sp>
        <p:nvSpPr>
          <p:cNvPr id="16388" name="矩形 4"/>
          <p:cNvSpPr>
            <a:spLocks noChangeArrowheads="1"/>
          </p:cNvSpPr>
          <p:nvPr/>
        </p:nvSpPr>
        <p:spPr bwMode="auto">
          <a:xfrm>
            <a:off x="814917" y="1028701"/>
            <a:ext cx="9144000" cy="22738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+mn-ea"/>
              </a:rPr>
              <a:t>2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、中胚层的分化：</a:t>
            </a: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   分化为三部分：轴旁中胚层</a:t>
            </a:r>
          </a:p>
          <a:p>
            <a:pPr lvl="1"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              侧中胚层</a:t>
            </a:r>
          </a:p>
          <a:p>
            <a:pPr lvl="1"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              间介中胚层</a:t>
            </a:r>
          </a:p>
        </p:txBody>
      </p:sp>
      <p:sp>
        <p:nvSpPr>
          <p:cNvPr id="16389" name="矩形 5"/>
          <p:cNvSpPr>
            <a:spLocks noChangeArrowheads="1"/>
          </p:cNvSpPr>
          <p:nvPr/>
        </p:nvSpPr>
        <p:spPr bwMode="auto">
          <a:xfrm>
            <a:off x="912285" y="3333751"/>
            <a:ext cx="10272183" cy="12396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>
            <a:spAutoFit/>
          </a:bodyPr>
          <a:lstStyle/>
          <a:p>
            <a:pPr marL="457189" indent="-457189">
              <a:lnSpc>
                <a:spcPct val="150000"/>
              </a:lnSpc>
              <a:spcBef>
                <a:spcPct val="20000"/>
              </a:spcBef>
            </a:pPr>
            <a:r>
              <a:rPr lang="en-US" altLang="zh-CN" sz="2400" b="1" dirty="0">
                <a:solidFill>
                  <a:srgbClr val="000000"/>
                </a:solidFill>
                <a:latin typeface="+mn-ea"/>
              </a:rPr>
              <a:t>3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、内胚层的分化：</a:t>
            </a:r>
          </a:p>
          <a:p>
            <a:pPr marL="457189" indent="-457189">
              <a:lnSpc>
                <a:spcPct val="150000"/>
              </a:lnSpc>
              <a:spcBef>
                <a:spcPct val="20000"/>
              </a:spcBef>
            </a:pP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   分化为消化管道、呼吸管道的上皮。</a:t>
            </a:r>
          </a:p>
        </p:txBody>
      </p:sp>
      <p:sp>
        <p:nvSpPr>
          <p:cNvPr id="6" name="标题 5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>
                <a:solidFill>
                  <a:srgbClr val="000000"/>
                </a:solidFill>
                <a:latin typeface="+mn-ea"/>
                <a:cs typeface="Times New Roman" pitchFamily="18" charset="0"/>
              </a:rPr>
              <a:t>胚胎的早期发育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矩形 22"/>
          <p:cNvSpPr/>
          <p:nvPr/>
        </p:nvSpPr>
        <p:spPr>
          <a:xfrm>
            <a:off x="4610100" y="1934379"/>
            <a:ext cx="2981326" cy="122925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6000" dirty="0" smtClean="0">
                <a:latin typeface="Impact" panose="020B0806030902050204" pitchFamily="34" charset="0"/>
              </a:rPr>
              <a:t>03</a:t>
            </a:r>
            <a:endParaRPr lang="zh-CN" altLang="en-US" sz="6000" dirty="0">
              <a:latin typeface="Impact" panose="020B0806030902050204" pitchFamily="34" charset="0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4511417" y="3448844"/>
            <a:ext cx="3262432" cy="7571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4800" b="1" dirty="0" smtClean="0">
                <a:solidFill>
                  <a:srgbClr val="000000"/>
                </a:solidFill>
                <a:latin typeface="宋体" pitchFamily="2" charset="-122"/>
                <a:cs typeface="Times New Roman" pitchFamily="18" charset="0"/>
              </a:rPr>
              <a:t>胎膜与胎盘</a:t>
            </a:r>
            <a:endParaRPr lang="zh-CN" altLang="en-US" sz="4800" b="1" dirty="0">
              <a:latin typeface="+mn-ea"/>
              <a:sym typeface="Arial" panose="020B0604020202020204" pitchFamily="34" charset="0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4610100" y="4311343"/>
            <a:ext cx="2981326" cy="10846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2" name="矩形 3"/>
          <p:cNvSpPr>
            <a:spLocks noChangeArrowheads="1"/>
          </p:cNvSpPr>
          <p:nvPr/>
        </p:nvSpPr>
        <p:spPr bwMode="auto">
          <a:xfrm>
            <a:off x="814918" y="933451"/>
            <a:ext cx="1732199" cy="492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r>
              <a:rPr lang="zh-CN" altLang="en-US" sz="2400" b="1" dirty="0"/>
              <a:t>一、</a:t>
            </a:r>
            <a:r>
              <a:rPr lang="zh-CN" altLang="en-US" sz="2400" b="1" dirty="0">
                <a:cs typeface="Times New Roman" pitchFamily="18" charset="0"/>
              </a:rPr>
              <a:t> </a:t>
            </a:r>
            <a:r>
              <a:rPr lang="zh-CN" altLang="en-US" sz="2400" b="1" dirty="0"/>
              <a:t>胎  膜</a:t>
            </a:r>
          </a:p>
        </p:txBody>
      </p:sp>
      <p:sp>
        <p:nvSpPr>
          <p:cNvPr id="17413" name="矩形 4"/>
          <p:cNvSpPr>
            <a:spLocks noChangeArrowheads="1"/>
          </p:cNvSpPr>
          <p:nvPr/>
        </p:nvSpPr>
        <p:spPr bwMode="auto">
          <a:xfrm>
            <a:off x="1583267" y="1221318"/>
            <a:ext cx="7681384" cy="750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>
            <a:spAutoFit/>
          </a:bodyPr>
          <a:lstStyle/>
          <a:p>
            <a:pPr algn="just">
              <a:lnSpc>
                <a:spcPct val="200000"/>
              </a:lnSpc>
              <a:buClr>
                <a:schemeClr val="tx1"/>
              </a:buClr>
            </a:pPr>
            <a:r>
              <a:rPr lang="zh-CN" altLang="en-US" sz="2400" b="1" dirty="0">
                <a:latin typeface="宋体" pitchFamily="2" charset="-122"/>
              </a:rPr>
              <a:t>胎膜是胎儿的附属结构</a:t>
            </a:r>
            <a:endParaRPr lang="zh-CN" altLang="en-US" sz="16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414" name="矩形 5"/>
          <p:cNvSpPr>
            <a:spLocks noChangeArrowheads="1"/>
          </p:cNvSpPr>
          <p:nvPr/>
        </p:nvSpPr>
        <p:spPr bwMode="auto">
          <a:xfrm>
            <a:off x="527051" y="1989667"/>
            <a:ext cx="6096000" cy="1719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400" b="1" dirty="0">
                <a:latin typeface="+mn-ea"/>
              </a:rPr>
              <a:t>（一）绒毛膜</a:t>
            </a:r>
          </a:p>
          <a:p>
            <a:pPr algn="just">
              <a:lnSpc>
                <a:spcPct val="150000"/>
              </a:lnSpc>
              <a:buClr>
                <a:schemeClr val="tx1"/>
              </a:buClr>
            </a:pPr>
            <a:r>
              <a:rPr lang="zh-CN" altLang="en-US" sz="2400" b="1" dirty="0">
                <a:latin typeface="+mn-ea"/>
              </a:rPr>
              <a:t>      滋养层 </a:t>
            </a:r>
            <a:r>
              <a:rPr lang="en-US" altLang="zh-CN" sz="2400" b="1" dirty="0">
                <a:latin typeface="+mn-ea"/>
              </a:rPr>
              <a:t>+ </a:t>
            </a:r>
            <a:r>
              <a:rPr lang="zh-CN" altLang="en-US" sz="2400" b="1" dirty="0">
                <a:latin typeface="+mn-ea"/>
              </a:rPr>
              <a:t>胚外中胚层</a:t>
            </a:r>
          </a:p>
          <a:p>
            <a:pPr algn="just">
              <a:lnSpc>
                <a:spcPct val="150000"/>
              </a:lnSpc>
              <a:buClr>
                <a:schemeClr val="tx1"/>
              </a:buClr>
            </a:pPr>
            <a:r>
              <a:rPr lang="zh-CN" altLang="en-US" sz="2400" b="1" dirty="0">
                <a:latin typeface="+mn-ea"/>
              </a:rPr>
              <a:t>      绒毛干、绒毛间隙、螺旋动脉</a:t>
            </a:r>
          </a:p>
        </p:txBody>
      </p:sp>
      <p:pic>
        <p:nvPicPr>
          <p:cNvPr id="17415" name="Picture 13" descr="21-1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56967" y="977900"/>
            <a:ext cx="4880741" cy="45508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6" name="矩形 7"/>
          <p:cNvSpPr>
            <a:spLocks noChangeArrowheads="1"/>
          </p:cNvSpPr>
          <p:nvPr/>
        </p:nvSpPr>
        <p:spPr bwMode="auto">
          <a:xfrm>
            <a:off x="1240367" y="3884085"/>
            <a:ext cx="3073400" cy="1165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>
            <a:spAutoFit/>
          </a:bodyPr>
          <a:lstStyle/>
          <a:p>
            <a:pPr algn="just">
              <a:lnSpc>
                <a:spcPct val="150000"/>
              </a:lnSpc>
              <a:buClr>
                <a:schemeClr val="tx1"/>
              </a:buClr>
              <a:buFont typeface="Wingdings" pitchFamily="2" charset="2"/>
              <a:buNone/>
            </a:pPr>
            <a:r>
              <a:rPr lang="zh-CN" altLang="en-US" sz="2400" b="1" dirty="0">
                <a:latin typeface="+mn-ea"/>
              </a:rPr>
              <a:t>葡萄胎</a:t>
            </a:r>
          </a:p>
          <a:p>
            <a:pPr algn="just">
              <a:lnSpc>
                <a:spcPct val="150000"/>
              </a:lnSpc>
              <a:buClr>
                <a:schemeClr val="tx1"/>
              </a:buClr>
              <a:buFont typeface="Wingdings" pitchFamily="2" charset="2"/>
              <a:buNone/>
            </a:pPr>
            <a:r>
              <a:rPr lang="zh-CN" altLang="en-US" sz="2400" b="1" dirty="0">
                <a:latin typeface="+mn-ea"/>
              </a:rPr>
              <a:t>绒毛膜上皮癌</a:t>
            </a:r>
          </a:p>
        </p:txBody>
      </p:sp>
      <p:pic>
        <p:nvPicPr>
          <p:cNvPr id="17417" name="Picture 1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78817" y="3812117"/>
            <a:ext cx="2487083" cy="2370667"/>
          </a:xfrm>
          <a:prstGeom prst="rect">
            <a:avLst/>
          </a:prstGeom>
          <a:noFill/>
          <a:ln w="76200" cmpd="tri">
            <a:noFill/>
            <a:miter lim="800000"/>
            <a:headEnd/>
            <a:tailEnd/>
          </a:ln>
        </p:spPr>
      </p:pic>
      <p:sp>
        <p:nvSpPr>
          <p:cNvPr id="10" name="标题 9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>
                <a:solidFill>
                  <a:srgbClr val="000000"/>
                </a:solidFill>
                <a:latin typeface="+mn-ea"/>
                <a:ea typeface="+mn-ea"/>
              </a:rPr>
              <a:t>胎膜与胎盘</a:t>
            </a:r>
            <a:endParaRPr lang="zh-CN" altLang="en-US" dirty="0">
              <a:latin typeface="+mn-ea"/>
              <a:ea typeface="+mn-ea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6" name="TextBox 5"/>
          <p:cNvSpPr txBox="1">
            <a:spLocks noChangeArrowheads="1"/>
          </p:cNvSpPr>
          <p:nvPr/>
        </p:nvSpPr>
        <p:spPr bwMode="auto">
          <a:xfrm>
            <a:off x="2351618" y="1989667"/>
            <a:ext cx="7969249" cy="10310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>
            <a:spAutoFit/>
          </a:bodyPr>
          <a:lstStyle/>
          <a:p>
            <a:pPr algn="ctr"/>
            <a:r>
              <a:rPr lang="zh-CN" altLang="en-US" sz="5900" b="1" dirty="0" smtClean="0">
                <a:latin typeface="微软雅黑" pitchFamily="34" charset="-122"/>
                <a:ea typeface="微软雅黑" pitchFamily="34" charset="-122"/>
              </a:rPr>
              <a:t>胚  胎  发  育  概  要</a:t>
            </a:r>
            <a:endParaRPr lang="zh-CN" altLang="en-US" sz="5900" b="1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slow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750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3"/>
          <p:cNvSpPr>
            <a:spLocks noChangeArrowheads="1"/>
          </p:cNvSpPr>
          <p:nvPr/>
        </p:nvSpPr>
        <p:spPr bwMode="auto">
          <a:xfrm>
            <a:off x="814917" y="836084"/>
            <a:ext cx="10970683" cy="70082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/>
          <a:lstStyle/>
          <a:p>
            <a:pPr marL="457189" indent="-457189">
              <a:lnSpc>
                <a:spcPct val="130000"/>
              </a:lnSpc>
              <a:spcBef>
                <a:spcPct val="20000"/>
              </a:spcBef>
            </a:pPr>
            <a:r>
              <a:rPr lang="en-US" altLang="zh-CN" sz="2700" b="1" dirty="0">
                <a:solidFill>
                  <a:srgbClr val="000000"/>
                </a:solidFill>
                <a:latin typeface="宋体" pitchFamily="2" charset="-122"/>
              </a:rPr>
              <a:t>    </a:t>
            </a:r>
            <a:endParaRPr lang="zh-CN" altLang="en-US" sz="2700" b="1" dirty="0">
              <a:solidFill>
                <a:srgbClr val="000000"/>
              </a:solidFill>
              <a:latin typeface="宋体" pitchFamily="2" charset="-122"/>
            </a:endParaRPr>
          </a:p>
          <a:p>
            <a:pPr marL="457189" indent="-457189" algn="ctr">
              <a:lnSpc>
                <a:spcPct val="130000"/>
              </a:lnSpc>
              <a:spcBef>
                <a:spcPct val="20000"/>
              </a:spcBef>
            </a:pPr>
            <a:endParaRPr lang="zh-CN" altLang="en-US" sz="2700" b="1" dirty="0">
              <a:solidFill>
                <a:srgbClr val="000000"/>
              </a:solidFill>
              <a:latin typeface="宋体" pitchFamily="2" charset="-122"/>
            </a:endParaRPr>
          </a:p>
        </p:txBody>
      </p:sp>
      <p:sp>
        <p:nvSpPr>
          <p:cNvPr id="18436" name="矩形 3"/>
          <p:cNvSpPr>
            <a:spLocks noChangeArrowheads="1"/>
          </p:cNvSpPr>
          <p:nvPr/>
        </p:nvSpPr>
        <p:spPr bwMode="auto">
          <a:xfrm>
            <a:off x="624417" y="836084"/>
            <a:ext cx="1785098" cy="6118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（二）羊膜</a:t>
            </a:r>
          </a:p>
        </p:txBody>
      </p:sp>
      <p:sp>
        <p:nvSpPr>
          <p:cNvPr id="18437" name="矩形 4"/>
          <p:cNvSpPr>
            <a:spLocks noChangeArrowheads="1"/>
          </p:cNvSpPr>
          <p:nvPr/>
        </p:nvSpPr>
        <p:spPr bwMode="auto">
          <a:xfrm>
            <a:off x="836085" y="1532468"/>
            <a:ext cx="10560049" cy="28930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>
            <a:spAutoFit/>
          </a:bodyPr>
          <a:lstStyle/>
          <a:p>
            <a:pPr algn="just">
              <a:lnSpc>
                <a:spcPct val="150000"/>
              </a:lnSpc>
              <a:buClr>
                <a:srgbClr val="FF0000"/>
              </a:buClr>
            </a:pP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    是半透明的薄膜</a:t>
            </a:r>
          </a:p>
          <a:p>
            <a:pPr algn="just">
              <a:lnSpc>
                <a:spcPct val="150000"/>
              </a:lnSpc>
              <a:buClr>
                <a:schemeClr val="tx1"/>
              </a:buClr>
              <a:buFont typeface="Wingdings" pitchFamily="2" charset="2"/>
              <a:buNone/>
            </a:pP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    位置与量：羊膜腔内充满羊水 </a:t>
            </a:r>
            <a:r>
              <a:rPr lang="en-US" altLang="zh-CN" sz="2400" b="1" dirty="0">
                <a:solidFill>
                  <a:srgbClr val="000000"/>
                </a:solidFill>
                <a:latin typeface="+mn-ea"/>
              </a:rPr>
              <a:t>(1000——1500ml)</a:t>
            </a:r>
          </a:p>
          <a:p>
            <a:pPr algn="just">
              <a:lnSpc>
                <a:spcPct val="150000"/>
              </a:lnSpc>
              <a:buClr>
                <a:schemeClr val="tx1"/>
              </a:buClr>
              <a:buFont typeface="Wingdings" pitchFamily="2" charset="2"/>
              <a:buNone/>
            </a:pP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    羊水功能：保护</a:t>
            </a:r>
            <a:r>
              <a:rPr lang="en-US" altLang="zh-CN" sz="2400" b="1" dirty="0">
                <a:solidFill>
                  <a:srgbClr val="000000"/>
                </a:solidFill>
                <a:latin typeface="+mn-ea"/>
              </a:rPr>
              <a:t>,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缓冲，防粘连；扩展宫颈，冲洗润滑产道。</a:t>
            </a:r>
          </a:p>
          <a:p>
            <a:pPr algn="just">
              <a:lnSpc>
                <a:spcPct val="150000"/>
              </a:lnSpc>
              <a:buClr>
                <a:schemeClr val="tx1"/>
              </a:buClr>
              <a:buFont typeface="Wingdings" pitchFamily="2" charset="2"/>
              <a:buNone/>
            </a:pPr>
            <a:endParaRPr lang="en-US" altLang="zh-CN" sz="2400" b="1" dirty="0">
              <a:solidFill>
                <a:srgbClr val="000000"/>
              </a:solidFill>
              <a:latin typeface="+mn-ea"/>
            </a:endParaRPr>
          </a:p>
          <a:p>
            <a:pPr algn="just">
              <a:lnSpc>
                <a:spcPct val="150000"/>
              </a:lnSpc>
              <a:buClr>
                <a:schemeClr val="tx1"/>
              </a:buClr>
              <a:buFont typeface="Wingdings" pitchFamily="2" charset="2"/>
              <a:buNone/>
            </a:pP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    </a:t>
            </a:r>
          </a:p>
        </p:txBody>
      </p:sp>
      <p:pic>
        <p:nvPicPr>
          <p:cNvPr id="18438" name="Picture 4" descr="扫描000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37201" y="3115733"/>
            <a:ext cx="3543300" cy="37422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标题 6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>
                <a:solidFill>
                  <a:srgbClr val="000000"/>
                </a:solidFill>
                <a:latin typeface="+mn-ea"/>
              </a:rPr>
              <a:t>胎膜与胎盘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3"/>
          <p:cNvSpPr>
            <a:spLocks noChangeArrowheads="1"/>
          </p:cNvSpPr>
          <p:nvPr/>
        </p:nvSpPr>
        <p:spPr bwMode="auto">
          <a:xfrm>
            <a:off x="814917" y="836084"/>
            <a:ext cx="10970683" cy="70082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/>
          <a:lstStyle/>
          <a:p>
            <a:pPr marL="457189" indent="-457189">
              <a:lnSpc>
                <a:spcPct val="130000"/>
              </a:lnSpc>
              <a:spcBef>
                <a:spcPct val="20000"/>
              </a:spcBef>
            </a:pPr>
            <a:r>
              <a:rPr lang="en-US" altLang="zh-CN" sz="2700" b="1" dirty="0">
                <a:solidFill>
                  <a:srgbClr val="000000"/>
                </a:solidFill>
                <a:latin typeface="宋体" pitchFamily="2" charset="-122"/>
              </a:rPr>
              <a:t>    </a:t>
            </a:r>
            <a:endParaRPr lang="zh-CN" altLang="en-US" sz="2700" b="1" dirty="0">
              <a:solidFill>
                <a:srgbClr val="000000"/>
              </a:solidFill>
              <a:latin typeface="宋体" pitchFamily="2" charset="-122"/>
            </a:endParaRPr>
          </a:p>
          <a:p>
            <a:pPr marL="457189" indent="-457189" algn="ctr">
              <a:lnSpc>
                <a:spcPct val="130000"/>
              </a:lnSpc>
              <a:spcBef>
                <a:spcPct val="20000"/>
              </a:spcBef>
            </a:pPr>
            <a:endParaRPr lang="zh-CN" altLang="en-US" sz="2700" b="1" dirty="0">
              <a:solidFill>
                <a:srgbClr val="000000"/>
              </a:solidFill>
              <a:latin typeface="宋体" pitchFamily="2" charset="-122"/>
            </a:endParaRPr>
          </a:p>
        </p:txBody>
      </p:sp>
      <p:sp>
        <p:nvSpPr>
          <p:cNvPr id="19460" name="矩形 3"/>
          <p:cNvSpPr>
            <a:spLocks noChangeArrowheads="1"/>
          </p:cNvSpPr>
          <p:nvPr/>
        </p:nvSpPr>
        <p:spPr bwMode="auto">
          <a:xfrm>
            <a:off x="814918" y="933452"/>
            <a:ext cx="11137900" cy="11618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宋体" pitchFamily="2" charset="-122"/>
                <a:cs typeface="Times New Roman" pitchFamily="18" charset="0"/>
              </a:rPr>
              <a:t>（三）卵黄囊 </a:t>
            </a:r>
          </a:p>
          <a:p>
            <a:pPr algn="just"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宋体" pitchFamily="2" charset="-122"/>
                <a:cs typeface="Times New Roman" pitchFamily="18" charset="0"/>
              </a:rPr>
              <a:t>      卵黄囊壁的胚外中胚层及顶部的内胚层      造血干细胞</a:t>
            </a:r>
            <a:endParaRPr lang="zh-CN" altLang="en-US" sz="2400" b="1" dirty="0">
              <a:solidFill>
                <a:srgbClr val="000000"/>
              </a:solidFill>
              <a:latin typeface="宋体" pitchFamily="2" charset="-122"/>
            </a:endParaRPr>
          </a:p>
        </p:txBody>
      </p:sp>
      <p:sp>
        <p:nvSpPr>
          <p:cNvPr id="19461" name="Line 4"/>
          <p:cNvSpPr>
            <a:spLocks noChangeShapeType="1"/>
          </p:cNvSpPr>
          <p:nvPr/>
        </p:nvSpPr>
        <p:spPr bwMode="auto">
          <a:xfrm>
            <a:off x="7171268" y="1833033"/>
            <a:ext cx="766233" cy="10584"/>
          </a:xfrm>
          <a:prstGeom prst="line">
            <a:avLst/>
          </a:prstGeom>
          <a:noFill/>
          <a:ln w="38100">
            <a:solidFill>
              <a:schemeClr val="accent1"/>
            </a:solidFill>
            <a:round/>
            <a:headEnd/>
            <a:tailEnd type="triangle" w="med" len="med"/>
          </a:ln>
        </p:spPr>
        <p:txBody>
          <a:bodyPr wrap="none" lIns="121917" tIns="60958" rIns="121917" bIns="60958"/>
          <a:lstStyle/>
          <a:p>
            <a:endParaRPr lang="zh-CN" altLang="en-US"/>
          </a:p>
        </p:txBody>
      </p:sp>
      <p:pic>
        <p:nvPicPr>
          <p:cNvPr id="19462" name="Picture 11" descr="胚体外形-1副本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02518" y="2087033"/>
            <a:ext cx="4897967" cy="4770967"/>
          </a:xfrm>
          <a:prstGeom prst="rect">
            <a:avLst/>
          </a:prstGeom>
          <a:noFill/>
          <a:ln w="9525">
            <a:solidFill>
              <a:schemeClr val="hlink"/>
            </a:solidFill>
            <a:miter lim="800000"/>
            <a:headEnd/>
            <a:tailEnd/>
          </a:ln>
        </p:spPr>
      </p:pic>
      <p:sp>
        <p:nvSpPr>
          <p:cNvPr id="7" name="标题 6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>
                <a:solidFill>
                  <a:srgbClr val="000000"/>
                </a:solidFill>
                <a:latin typeface="+mn-ea"/>
              </a:rPr>
              <a:t>胎膜与胎盘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3"/>
          <p:cNvSpPr>
            <a:spLocks noChangeArrowheads="1"/>
          </p:cNvSpPr>
          <p:nvPr/>
        </p:nvSpPr>
        <p:spPr bwMode="auto">
          <a:xfrm>
            <a:off x="814917" y="836084"/>
            <a:ext cx="10970683" cy="70082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/>
          <a:lstStyle/>
          <a:p>
            <a:pPr marL="457189" indent="-457189">
              <a:lnSpc>
                <a:spcPct val="130000"/>
              </a:lnSpc>
              <a:spcBef>
                <a:spcPct val="20000"/>
              </a:spcBef>
            </a:pPr>
            <a:r>
              <a:rPr lang="en-US" altLang="zh-CN" sz="2700" b="1" dirty="0">
                <a:solidFill>
                  <a:srgbClr val="000000"/>
                </a:solidFill>
                <a:latin typeface="宋体" pitchFamily="2" charset="-122"/>
              </a:rPr>
              <a:t>    </a:t>
            </a:r>
            <a:endParaRPr lang="zh-CN" altLang="en-US" sz="2700" b="1" dirty="0">
              <a:solidFill>
                <a:srgbClr val="000000"/>
              </a:solidFill>
              <a:latin typeface="宋体" pitchFamily="2" charset="-122"/>
            </a:endParaRPr>
          </a:p>
          <a:p>
            <a:pPr marL="457189" indent="-457189" algn="ctr">
              <a:lnSpc>
                <a:spcPct val="130000"/>
              </a:lnSpc>
              <a:spcBef>
                <a:spcPct val="20000"/>
              </a:spcBef>
            </a:pPr>
            <a:endParaRPr lang="zh-CN" altLang="en-US" sz="2700" b="1" dirty="0">
              <a:solidFill>
                <a:srgbClr val="000000"/>
              </a:solidFill>
              <a:latin typeface="宋体" pitchFamily="2" charset="-122"/>
            </a:endParaRPr>
          </a:p>
        </p:txBody>
      </p:sp>
      <p:sp>
        <p:nvSpPr>
          <p:cNvPr id="20484" name="矩形 3"/>
          <p:cNvSpPr>
            <a:spLocks noChangeArrowheads="1"/>
          </p:cNvSpPr>
          <p:nvPr/>
        </p:nvSpPr>
        <p:spPr bwMode="auto">
          <a:xfrm>
            <a:off x="865717" y="1136652"/>
            <a:ext cx="4633383" cy="24947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21917" tIns="60958" rIns="121917" bIns="60958">
            <a:spAutoFit/>
          </a:bodyPr>
          <a:lstStyle/>
          <a:p>
            <a:pPr marL="457189" indent="-457189" algn="just">
              <a:lnSpc>
                <a:spcPct val="150000"/>
              </a:lnSpc>
              <a:spcBef>
                <a:spcPct val="20000"/>
              </a:spcBef>
            </a:pPr>
            <a:r>
              <a:rPr lang="zh-CN" altLang="en-US" sz="2400" b="1" dirty="0">
                <a:solidFill>
                  <a:srgbClr val="000000"/>
                </a:solidFill>
              </a:rPr>
              <a:t>（四）尿囊 </a:t>
            </a:r>
          </a:p>
          <a:p>
            <a:pPr marL="457189" indent="-457189" algn="just">
              <a:lnSpc>
                <a:spcPct val="150000"/>
              </a:lnSpc>
              <a:spcBef>
                <a:spcPct val="20000"/>
              </a:spcBef>
              <a:buClr>
                <a:schemeClr val="tx1"/>
              </a:buClr>
            </a:pPr>
            <a:r>
              <a:rPr lang="zh-CN" altLang="en-US" sz="2400" b="1" dirty="0">
                <a:solidFill>
                  <a:srgbClr val="000000"/>
                </a:solidFill>
              </a:rPr>
              <a:t>          胚外中胚层分化为：</a:t>
            </a:r>
          </a:p>
          <a:p>
            <a:pPr marL="457189" indent="-457189" algn="just">
              <a:lnSpc>
                <a:spcPct val="150000"/>
              </a:lnSpc>
              <a:spcBef>
                <a:spcPct val="20000"/>
              </a:spcBef>
              <a:buClr>
                <a:schemeClr val="tx1"/>
              </a:buClr>
            </a:pPr>
            <a:r>
              <a:rPr lang="zh-CN" altLang="en-US" sz="2400" b="1" dirty="0">
                <a:solidFill>
                  <a:srgbClr val="000000"/>
                </a:solidFill>
              </a:rPr>
              <a:t>            尿囊动脉 →脐动脉   </a:t>
            </a:r>
          </a:p>
          <a:p>
            <a:pPr marL="457189" indent="-457189" algn="just">
              <a:lnSpc>
                <a:spcPct val="150000"/>
              </a:lnSpc>
              <a:spcBef>
                <a:spcPct val="20000"/>
              </a:spcBef>
              <a:buClr>
                <a:schemeClr val="tx1"/>
              </a:buClr>
            </a:pPr>
            <a:r>
              <a:rPr lang="zh-CN" altLang="en-US" sz="2400" b="1" dirty="0">
                <a:solidFill>
                  <a:srgbClr val="000000"/>
                </a:solidFill>
              </a:rPr>
              <a:t>            尿囊静脉→脐静脉</a:t>
            </a:r>
          </a:p>
        </p:txBody>
      </p:sp>
      <p:sp>
        <p:nvSpPr>
          <p:cNvPr id="20485" name="AutoShape 7"/>
          <p:cNvSpPr>
            <a:spLocks/>
          </p:cNvSpPr>
          <p:nvPr/>
        </p:nvSpPr>
        <p:spPr bwMode="auto">
          <a:xfrm>
            <a:off x="1801284" y="2586567"/>
            <a:ext cx="192616" cy="863600"/>
          </a:xfrm>
          <a:prstGeom prst="leftBrace">
            <a:avLst>
              <a:gd name="adj1" fmla="val 37217"/>
              <a:gd name="adj2" fmla="val 50000"/>
            </a:avLst>
          </a:prstGeom>
          <a:noFill/>
          <a:ln w="38100">
            <a:solidFill>
              <a:schemeClr val="accent1"/>
            </a:solidFill>
            <a:round/>
            <a:headEnd/>
            <a:tailEnd/>
          </a:ln>
        </p:spPr>
        <p:txBody>
          <a:bodyPr wrap="none" lIns="121917" tIns="60958" rIns="121917" bIns="60958" anchor="ctr"/>
          <a:lstStyle/>
          <a:p>
            <a:pPr algn="ctr">
              <a:lnSpc>
                <a:spcPct val="150000"/>
              </a:lnSpc>
            </a:pPr>
            <a:endParaRPr lang="zh-CN" altLang="en-US" sz="2400"/>
          </a:p>
        </p:txBody>
      </p:sp>
      <p:pic>
        <p:nvPicPr>
          <p:cNvPr id="20486" name="Picture 13" descr="未标题-1111"/>
          <p:cNvPicPr>
            <a:picLocks noChangeAspect="1" noChangeArrowheads="1"/>
          </p:cNvPicPr>
          <p:nvPr/>
        </p:nvPicPr>
        <p:blipFill>
          <a:blip r:embed="rId2" cstate="print"/>
          <a:srcRect b="10417"/>
          <a:stretch>
            <a:fillRect/>
          </a:stretch>
        </p:blipFill>
        <p:spPr bwMode="auto">
          <a:xfrm>
            <a:off x="6576485" y="1123951"/>
            <a:ext cx="2112433" cy="3928533"/>
          </a:xfrm>
          <a:prstGeom prst="rect">
            <a:avLst/>
          </a:prstGeom>
          <a:noFill/>
          <a:ln w="9525">
            <a:solidFill>
              <a:schemeClr val="hlink"/>
            </a:solidFill>
            <a:miter lim="800000"/>
            <a:headEnd/>
            <a:tailEnd/>
          </a:ln>
        </p:spPr>
      </p:pic>
      <p:sp>
        <p:nvSpPr>
          <p:cNvPr id="7" name="标题 6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>
                <a:solidFill>
                  <a:srgbClr val="000000"/>
                </a:solidFill>
                <a:latin typeface="+mn-ea"/>
              </a:rPr>
              <a:t>胎膜与胎盘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3"/>
          <p:cNvSpPr>
            <a:spLocks noChangeArrowheads="1"/>
          </p:cNvSpPr>
          <p:nvPr/>
        </p:nvSpPr>
        <p:spPr bwMode="auto">
          <a:xfrm>
            <a:off x="814917" y="836084"/>
            <a:ext cx="10970683" cy="70082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/>
          <a:lstStyle/>
          <a:p>
            <a:pPr marL="457189" indent="-457189">
              <a:lnSpc>
                <a:spcPct val="130000"/>
              </a:lnSpc>
              <a:spcBef>
                <a:spcPct val="20000"/>
              </a:spcBef>
            </a:pPr>
            <a:r>
              <a:rPr lang="en-US" altLang="zh-CN" sz="2700" b="1" dirty="0">
                <a:solidFill>
                  <a:srgbClr val="000000"/>
                </a:solidFill>
                <a:latin typeface="宋体" pitchFamily="2" charset="-122"/>
              </a:rPr>
              <a:t>    </a:t>
            </a:r>
            <a:endParaRPr lang="zh-CN" altLang="en-US" sz="2700" b="1" dirty="0">
              <a:solidFill>
                <a:srgbClr val="000000"/>
              </a:solidFill>
              <a:latin typeface="宋体" pitchFamily="2" charset="-122"/>
            </a:endParaRPr>
          </a:p>
          <a:p>
            <a:pPr marL="457189" indent="-457189" algn="ctr">
              <a:lnSpc>
                <a:spcPct val="130000"/>
              </a:lnSpc>
              <a:spcBef>
                <a:spcPct val="20000"/>
              </a:spcBef>
            </a:pPr>
            <a:endParaRPr lang="zh-CN" altLang="en-US" sz="2700" b="1" dirty="0">
              <a:solidFill>
                <a:srgbClr val="000000"/>
              </a:solidFill>
              <a:latin typeface="宋体" pitchFamily="2" charset="-122"/>
            </a:endParaRPr>
          </a:p>
        </p:txBody>
      </p:sp>
      <p:sp>
        <p:nvSpPr>
          <p:cNvPr id="21508" name="矩形 3"/>
          <p:cNvSpPr>
            <a:spLocks noChangeArrowheads="1"/>
          </p:cNvSpPr>
          <p:nvPr/>
        </p:nvSpPr>
        <p:spPr bwMode="auto">
          <a:xfrm>
            <a:off x="912284" y="933452"/>
            <a:ext cx="10176933" cy="28278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（五）脐带</a:t>
            </a:r>
          </a:p>
          <a:p>
            <a:pPr algn="just">
              <a:lnSpc>
                <a:spcPct val="150000"/>
              </a:lnSpc>
              <a:buClr>
                <a:schemeClr val="tx1"/>
              </a:buClr>
            </a:pP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      胎儿脐部与胎盘间的索条状结构，长约</a:t>
            </a:r>
            <a:r>
              <a:rPr lang="en-US" altLang="zh-CN" sz="2400" b="1" dirty="0">
                <a:solidFill>
                  <a:srgbClr val="000000"/>
                </a:solidFill>
                <a:latin typeface="+mn-ea"/>
              </a:rPr>
              <a:t>55cm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。</a:t>
            </a:r>
          </a:p>
          <a:p>
            <a:pPr algn="just">
              <a:lnSpc>
                <a:spcPct val="150000"/>
              </a:lnSpc>
              <a:buClr>
                <a:schemeClr val="tx1"/>
              </a:buClr>
            </a:pPr>
            <a:r>
              <a:rPr lang="en-US" altLang="zh-CN" sz="2400" b="1" dirty="0">
                <a:solidFill>
                  <a:srgbClr val="000000"/>
                </a:solidFill>
                <a:latin typeface="+mn-ea"/>
              </a:rPr>
              <a:t>      2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根脐动脉 </a:t>
            </a:r>
            <a:r>
              <a:rPr lang="en-US" altLang="zh-CN" sz="2400" b="1" dirty="0">
                <a:solidFill>
                  <a:srgbClr val="000000"/>
                </a:solidFill>
                <a:latin typeface="+mn-ea"/>
              </a:rPr>
              <a:t>+ 1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根脐静脉</a:t>
            </a:r>
          </a:p>
          <a:p>
            <a:pPr algn="just">
              <a:lnSpc>
                <a:spcPct val="150000"/>
              </a:lnSpc>
              <a:buClr>
                <a:schemeClr val="tx1"/>
              </a:buClr>
            </a:pP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      脐带过短：胎盘早剥     </a:t>
            </a:r>
          </a:p>
          <a:p>
            <a:pPr algn="just">
              <a:lnSpc>
                <a:spcPct val="150000"/>
              </a:lnSpc>
              <a:buClr>
                <a:schemeClr val="tx1"/>
              </a:buClr>
              <a:buFont typeface="Wingdings" pitchFamily="2" charset="2"/>
              <a:buNone/>
            </a:pP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      脐带过长</a:t>
            </a:r>
            <a:r>
              <a:rPr lang="en-US" altLang="zh-CN" sz="2400" b="1" dirty="0">
                <a:solidFill>
                  <a:srgbClr val="000000"/>
                </a:solidFill>
                <a:latin typeface="+mn-ea"/>
              </a:rPr>
              <a:t>: 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脐带缠绕</a:t>
            </a:r>
          </a:p>
        </p:txBody>
      </p:sp>
      <p:pic>
        <p:nvPicPr>
          <p:cNvPr id="21509" name="Picture 14" descr="133脐带-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015818" y="3236385"/>
            <a:ext cx="2952749" cy="2764367"/>
          </a:xfrm>
          <a:prstGeom prst="rect">
            <a:avLst/>
          </a:prstGeom>
          <a:noFill/>
          <a:ln w="76200" cmpd="tri">
            <a:solidFill>
              <a:schemeClr val="hlink"/>
            </a:solidFill>
            <a:miter lim="800000"/>
            <a:headEnd/>
            <a:tailEnd/>
          </a:ln>
        </p:spPr>
      </p:pic>
      <p:sp>
        <p:nvSpPr>
          <p:cNvPr id="6" name="标题 5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>
                <a:solidFill>
                  <a:srgbClr val="000000"/>
                </a:solidFill>
                <a:latin typeface="+mn-ea"/>
              </a:rPr>
              <a:t>胎膜与胎盘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3"/>
          <p:cNvSpPr>
            <a:spLocks noChangeArrowheads="1"/>
          </p:cNvSpPr>
          <p:nvPr/>
        </p:nvSpPr>
        <p:spPr bwMode="auto">
          <a:xfrm>
            <a:off x="814917" y="836084"/>
            <a:ext cx="10970683" cy="70082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/>
          <a:lstStyle/>
          <a:p>
            <a:pPr marL="457189" indent="-457189">
              <a:lnSpc>
                <a:spcPct val="130000"/>
              </a:lnSpc>
              <a:spcBef>
                <a:spcPct val="20000"/>
              </a:spcBef>
            </a:pPr>
            <a:r>
              <a:rPr lang="en-US" altLang="zh-CN" sz="2700" b="1" dirty="0">
                <a:solidFill>
                  <a:srgbClr val="000000"/>
                </a:solidFill>
                <a:latin typeface="宋体" pitchFamily="2" charset="-122"/>
              </a:rPr>
              <a:t>    </a:t>
            </a:r>
            <a:endParaRPr lang="zh-CN" altLang="en-US" sz="2700" b="1" dirty="0">
              <a:solidFill>
                <a:srgbClr val="000000"/>
              </a:solidFill>
              <a:latin typeface="宋体" pitchFamily="2" charset="-122"/>
            </a:endParaRPr>
          </a:p>
          <a:p>
            <a:pPr marL="457189" indent="-457189" algn="ctr">
              <a:lnSpc>
                <a:spcPct val="130000"/>
              </a:lnSpc>
              <a:spcBef>
                <a:spcPct val="20000"/>
              </a:spcBef>
            </a:pPr>
            <a:endParaRPr lang="zh-CN" altLang="en-US" sz="2700" b="1" dirty="0">
              <a:solidFill>
                <a:srgbClr val="000000"/>
              </a:solidFill>
              <a:latin typeface="宋体" pitchFamily="2" charset="-122"/>
            </a:endParaRPr>
          </a:p>
        </p:txBody>
      </p:sp>
      <p:sp>
        <p:nvSpPr>
          <p:cNvPr id="22532" name="矩形 3"/>
          <p:cNvSpPr>
            <a:spLocks noChangeArrowheads="1"/>
          </p:cNvSpPr>
          <p:nvPr/>
        </p:nvSpPr>
        <p:spPr bwMode="auto">
          <a:xfrm>
            <a:off x="912284" y="933452"/>
            <a:ext cx="10752667" cy="28278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400" b="1" dirty="0">
                <a:latin typeface="+mn-ea"/>
              </a:rPr>
              <a:t>二、胎盘</a:t>
            </a:r>
          </a:p>
          <a:p>
            <a:pPr algn="just">
              <a:lnSpc>
                <a:spcPct val="150000"/>
              </a:lnSpc>
            </a:pPr>
            <a:r>
              <a:rPr lang="zh-CN" altLang="en-US" sz="2400" b="1" dirty="0">
                <a:latin typeface="+mn-ea"/>
                <a:cs typeface="Times New Roman" pitchFamily="18" charset="0"/>
              </a:rPr>
              <a:t>    </a:t>
            </a:r>
            <a:r>
              <a:rPr lang="en-US" altLang="zh-CN" sz="2400" b="1" dirty="0">
                <a:latin typeface="+mn-ea"/>
              </a:rPr>
              <a:t>1</a:t>
            </a:r>
            <a:r>
              <a:rPr lang="zh-CN" altLang="en-US" sz="2400" b="1" dirty="0">
                <a:latin typeface="+mn-ea"/>
              </a:rPr>
              <a:t>、胎盘的结构</a:t>
            </a:r>
          </a:p>
          <a:p>
            <a:pPr algn="just">
              <a:lnSpc>
                <a:spcPct val="150000"/>
              </a:lnSpc>
              <a:buClr>
                <a:srgbClr val="FF0000"/>
              </a:buClr>
            </a:pPr>
            <a:r>
              <a:rPr lang="zh-CN" altLang="en-US" sz="2400" b="1" dirty="0">
                <a:latin typeface="+mn-ea"/>
              </a:rPr>
              <a:t>       由胎儿的丛密绒毛膜和母体子宫的基蜕膜构成。</a:t>
            </a:r>
          </a:p>
          <a:p>
            <a:pPr algn="just">
              <a:lnSpc>
                <a:spcPct val="150000"/>
              </a:lnSpc>
            </a:pPr>
            <a:r>
              <a:rPr lang="zh-CN" altLang="en-US" sz="2400" b="1" dirty="0">
                <a:latin typeface="+mn-ea"/>
              </a:rPr>
              <a:t>            胎儿面</a:t>
            </a:r>
          </a:p>
          <a:p>
            <a:pPr algn="just">
              <a:lnSpc>
                <a:spcPct val="150000"/>
              </a:lnSpc>
            </a:pPr>
            <a:r>
              <a:rPr lang="zh-CN" altLang="en-US" sz="2400" b="1" dirty="0">
                <a:latin typeface="+mn-ea"/>
              </a:rPr>
              <a:t>            母体面</a:t>
            </a:r>
          </a:p>
        </p:txBody>
      </p:sp>
      <p:sp>
        <p:nvSpPr>
          <p:cNvPr id="22533" name="矩形 4"/>
          <p:cNvSpPr>
            <a:spLocks noChangeArrowheads="1"/>
          </p:cNvSpPr>
          <p:nvPr/>
        </p:nvSpPr>
        <p:spPr bwMode="auto">
          <a:xfrm>
            <a:off x="1066801" y="2965451"/>
            <a:ext cx="861768" cy="492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r>
              <a:rPr lang="zh-CN" altLang="en-US" sz="2400" b="1" dirty="0">
                <a:solidFill>
                  <a:srgbClr val="000000"/>
                </a:solidFill>
              </a:rPr>
              <a:t>胎盘</a:t>
            </a:r>
            <a:endParaRPr lang="zh-CN" altLang="en-US" sz="2400" dirty="0">
              <a:solidFill>
                <a:srgbClr val="000000"/>
              </a:solidFill>
            </a:endParaRPr>
          </a:p>
        </p:txBody>
      </p:sp>
      <p:sp>
        <p:nvSpPr>
          <p:cNvPr id="22534" name="AutoShape 3"/>
          <p:cNvSpPr>
            <a:spLocks/>
          </p:cNvSpPr>
          <p:nvPr/>
        </p:nvSpPr>
        <p:spPr bwMode="auto">
          <a:xfrm>
            <a:off x="1898651" y="2785533"/>
            <a:ext cx="192616" cy="874184"/>
          </a:xfrm>
          <a:prstGeom prst="leftBrace">
            <a:avLst>
              <a:gd name="adj1" fmla="val 24920"/>
              <a:gd name="adj2" fmla="val 50000"/>
            </a:avLst>
          </a:prstGeom>
          <a:noFill/>
          <a:ln w="38100">
            <a:solidFill>
              <a:schemeClr val="accent1"/>
            </a:solidFill>
            <a:round/>
            <a:headEnd/>
            <a:tailEnd/>
          </a:ln>
        </p:spPr>
        <p:txBody>
          <a:bodyPr wrap="none" lIns="121917" tIns="60958" rIns="121917" bIns="60958" anchor="ctr"/>
          <a:lstStyle/>
          <a:p>
            <a:endParaRPr lang="zh-CN" altLang="en-US" b="1"/>
          </a:p>
        </p:txBody>
      </p:sp>
      <p:pic>
        <p:nvPicPr>
          <p:cNvPr id="22535" name="Picture 1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8000" y="4258734"/>
            <a:ext cx="2230967" cy="2016582"/>
          </a:xfrm>
          <a:prstGeom prst="rect">
            <a:avLst/>
          </a:prstGeom>
          <a:noFill/>
          <a:ln w="28575">
            <a:solidFill>
              <a:schemeClr val="hlink"/>
            </a:solidFill>
            <a:prstDash val="lgDash"/>
            <a:miter lim="800000"/>
            <a:headEnd/>
            <a:tailEnd/>
          </a:ln>
        </p:spPr>
      </p:pic>
      <p:pic>
        <p:nvPicPr>
          <p:cNvPr id="22536" name="Picture 15" descr="21-1-b成熟人胎盘标本母体面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95700" y="4258733"/>
            <a:ext cx="2042584" cy="2032000"/>
          </a:xfrm>
          <a:prstGeom prst="rect">
            <a:avLst/>
          </a:prstGeom>
          <a:noFill/>
          <a:ln w="28575">
            <a:solidFill>
              <a:schemeClr val="hlink"/>
            </a:solidFill>
            <a:prstDash val="lgDash"/>
            <a:miter lim="800000"/>
            <a:headEnd/>
            <a:tailEnd/>
          </a:ln>
        </p:spPr>
      </p:pic>
      <p:pic>
        <p:nvPicPr>
          <p:cNvPr id="22537" name="Picture 12" descr="胎盘模式图2"/>
          <p:cNvPicPr>
            <a:picLocks noChangeAspect="1" noChangeArrowheads="1"/>
          </p:cNvPicPr>
          <p:nvPr/>
        </p:nvPicPr>
        <p:blipFill>
          <a:blip r:embed="rId4" cstate="print"/>
          <a:srcRect l="513" t="581" r="124" b="194"/>
          <a:stretch>
            <a:fillRect/>
          </a:stretch>
        </p:blipFill>
        <p:spPr bwMode="auto">
          <a:xfrm>
            <a:off x="7152218" y="3909485"/>
            <a:ext cx="4432300" cy="275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8" name="矩形 9"/>
          <p:cNvSpPr>
            <a:spLocks noChangeArrowheads="1"/>
          </p:cNvSpPr>
          <p:nvPr/>
        </p:nvSpPr>
        <p:spPr bwMode="auto">
          <a:xfrm>
            <a:off x="982133" y="6233584"/>
            <a:ext cx="1169545" cy="492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000000"/>
                </a:solidFill>
                <a:latin typeface="宋体" pitchFamily="2" charset="-122"/>
              </a:rPr>
              <a:t>胎儿面</a:t>
            </a:r>
          </a:p>
        </p:txBody>
      </p:sp>
      <p:sp>
        <p:nvSpPr>
          <p:cNvPr id="22539" name="矩形 10"/>
          <p:cNvSpPr>
            <a:spLocks noChangeArrowheads="1"/>
          </p:cNvSpPr>
          <p:nvPr/>
        </p:nvSpPr>
        <p:spPr bwMode="auto">
          <a:xfrm>
            <a:off x="3958167" y="6233584"/>
            <a:ext cx="1169545" cy="492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r>
              <a:rPr lang="zh-CN" altLang="en-US" sz="2400" b="1" dirty="0">
                <a:solidFill>
                  <a:srgbClr val="000000"/>
                </a:solidFill>
              </a:rPr>
              <a:t>母体面</a:t>
            </a:r>
          </a:p>
        </p:txBody>
      </p:sp>
      <p:sp>
        <p:nvSpPr>
          <p:cNvPr id="12" name="标题 1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>
                <a:solidFill>
                  <a:srgbClr val="000000"/>
                </a:solidFill>
                <a:latin typeface="+mn-ea"/>
              </a:rPr>
              <a:t>胎膜与胎盘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3"/>
          <p:cNvSpPr>
            <a:spLocks noChangeArrowheads="1"/>
          </p:cNvSpPr>
          <p:nvPr/>
        </p:nvSpPr>
        <p:spPr bwMode="auto">
          <a:xfrm>
            <a:off x="814917" y="836084"/>
            <a:ext cx="10970683" cy="70082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/>
          <a:lstStyle/>
          <a:p>
            <a:pPr marL="457189" indent="-457189">
              <a:lnSpc>
                <a:spcPct val="130000"/>
              </a:lnSpc>
              <a:spcBef>
                <a:spcPct val="20000"/>
              </a:spcBef>
            </a:pPr>
            <a:r>
              <a:rPr lang="en-US" altLang="zh-CN" sz="2700" b="1" dirty="0">
                <a:solidFill>
                  <a:srgbClr val="000000"/>
                </a:solidFill>
                <a:latin typeface="宋体" pitchFamily="2" charset="-122"/>
              </a:rPr>
              <a:t>    </a:t>
            </a:r>
            <a:endParaRPr lang="zh-CN" altLang="en-US" sz="2700" b="1" dirty="0">
              <a:solidFill>
                <a:srgbClr val="000000"/>
              </a:solidFill>
              <a:latin typeface="宋体" pitchFamily="2" charset="-122"/>
            </a:endParaRPr>
          </a:p>
          <a:p>
            <a:pPr marL="457189" indent="-457189" algn="ctr">
              <a:lnSpc>
                <a:spcPct val="130000"/>
              </a:lnSpc>
              <a:spcBef>
                <a:spcPct val="20000"/>
              </a:spcBef>
            </a:pPr>
            <a:endParaRPr lang="zh-CN" altLang="en-US" sz="2700" b="1" dirty="0">
              <a:solidFill>
                <a:srgbClr val="000000"/>
              </a:solidFill>
              <a:latin typeface="宋体" pitchFamily="2" charset="-122"/>
            </a:endParaRPr>
          </a:p>
        </p:txBody>
      </p:sp>
      <p:sp>
        <p:nvSpPr>
          <p:cNvPr id="23556" name="矩形 3"/>
          <p:cNvSpPr>
            <a:spLocks noChangeArrowheads="1"/>
          </p:cNvSpPr>
          <p:nvPr/>
        </p:nvSpPr>
        <p:spPr bwMode="auto">
          <a:xfrm>
            <a:off x="624417" y="933452"/>
            <a:ext cx="9144000" cy="34470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+mn-ea"/>
                <a:cs typeface="Times New Roman" pitchFamily="18" charset="0"/>
              </a:rPr>
              <a:t>（二）胎盘的血液循环</a:t>
            </a:r>
          </a:p>
          <a:p>
            <a:pPr algn="just"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+mn-ea"/>
                <a:cs typeface="Times New Roman" pitchFamily="18" charset="0"/>
              </a:rPr>
              <a:t>   胎血：脐动脉    </a:t>
            </a:r>
            <a:r>
              <a:rPr lang="zh-CN" altLang="en-US" sz="2400" b="1" dirty="0" smtClean="0">
                <a:solidFill>
                  <a:srgbClr val="000000"/>
                </a:solidFill>
                <a:latin typeface="+mn-ea"/>
                <a:cs typeface="Times New Roman" pitchFamily="18" charset="0"/>
              </a:rPr>
              <a:t>   绒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  <a:cs typeface="Times New Roman" pitchFamily="18" charset="0"/>
              </a:rPr>
              <a:t>毛内毛细血管    </a:t>
            </a:r>
            <a:r>
              <a:rPr lang="zh-CN" altLang="en-US" sz="2400" b="1" dirty="0" smtClean="0">
                <a:solidFill>
                  <a:srgbClr val="000000"/>
                </a:solidFill>
                <a:latin typeface="+mn-ea"/>
                <a:cs typeface="Times New Roman" pitchFamily="18" charset="0"/>
              </a:rPr>
              <a:t>   脐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  <a:cs typeface="Times New Roman" pitchFamily="18" charset="0"/>
              </a:rPr>
              <a:t>静脉</a:t>
            </a:r>
          </a:p>
          <a:p>
            <a:pPr algn="just">
              <a:lnSpc>
                <a:spcPct val="150000"/>
              </a:lnSpc>
            </a:pPr>
            <a:endParaRPr lang="zh-CN" altLang="en-US" sz="2400" b="1" dirty="0">
              <a:solidFill>
                <a:srgbClr val="000000"/>
              </a:solidFill>
              <a:latin typeface="+mn-ea"/>
              <a:cs typeface="Times New Roman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+mn-ea"/>
                <a:cs typeface="Times New Roman" pitchFamily="18" charset="0"/>
              </a:rPr>
              <a:t>   母血：螺旋动脉     </a:t>
            </a:r>
            <a:r>
              <a:rPr lang="zh-CN" altLang="en-US" sz="2400" b="1" dirty="0" smtClean="0">
                <a:solidFill>
                  <a:srgbClr val="000000"/>
                </a:solidFill>
                <a:latin typeface="+mn-ea"/>
                <a:cs typeface="Times New Roman" pitchFamily="18" charset="0"/>
              </a:rPr>
              <a:t>   绒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  <a:cs typeface="Times New Roman" pitchFamily="18" charset="0"/>
              </a:rPr>
              <a:t>毛间隙   </a:t>
            </a:r>
            <a:r>
              <a:rPr lang="zh-CN" altLang="en-US" sz="2400" b="1" dirty="0" smtClean="0">
                <a:solidFill>
                  <a:srgbClr val="000000"/>
                </a:solidFill>
                <a:latin typeface="+mn-ea"/>
                <a:cs typeface="Times New Roman" pitchFamily="18" charset="0"/>
              </a:rPr>
              <a:t>       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  <a:cs typeface="Times New Roman" pitchFamily="18" charset="0"/>
              </a:rPr>
              <a:t>子宫静脉</a:t>
            </a:r>
          </a:p>
          <a:p>
            <a:pPr algn="just"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+mn-ea"/>
                <a:cs typeface="Times New Roman" pitchFamily="18" charset="0"/>
              </a:rPr>
              <a:t>   </a:t>
            </a:r>
            <a:endParaRPr lang="en-US" altLang="zh-CN" sz="2400" b="1" dirty="0">
              <a:solidFill>
                <a:srgbClr val="000000"/>
              </a:solidFill>
              <a:latin typeface="+mn-ea"/>
              <a:cs typeface="Times New Roman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+mn-ea"/>
                <a:cs typeface="Times New Roman" pitchFamily="18" charset="0"/>
              </a:rPr>
              <a:t>   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  <a:cs typeface="Times New Roman" pitchFamily="18" charset="0"/>
              </a:rPr>
              <a:t>胎盘屏障</a:t>
            </a:r>
            <a:endParaRPr lang="zh-CN" altLang="en-US" sz="2400" dirty="0">
              <a:latin typeface="+mn-ea"/>
              <a:cs typeface="Times New Roman" pitchFamily="18" charset="0"/>
            </a:endParaRPr>
          </a:p>
        </p:txBody>
      </p:sp>
      <p:sp>
        <p:nvSpPr>
          <p:cNvPr id="23557" name="Line 4"/>
          <p:cNvSpPr>
            <a:spLocks noChangeShapeType="1"/>
          </p:cNvSpPr>
          <p:nvPr/>
        </p:nvSpPr>
        <p:spPr bwMode="auto">
          <a:xfrm>
            <a:off x="2899834" y="1845733"/>
            <a:ext cx="520700" cy="0"/>
          </a:xfrm>
          <a:prstGeom prst="line">
            <a:avLst/>
          </a:prstGeom>
          <a:noFill/>
          <a:ln w="57150">
            <a:solidFill>
              <a:schemeClr val="accent1"/>
            </a:solidFill>
            <a:round/>
            <a:headEnd/>
            <a:tailEnd type="triangle" w="med" len="med"/>
          </a:ln>
        </p:spPr>
        <p:txBody>
          <a:bodyPr wrap="none" lIns="121917" tIns="60958" rIns="121917" bIns="60958"/>
          <a:lstStyle/>
          <a:p>
            <a:pPr>
              <a:lnSpc>
                <a:spcPct val="150000"/>
              </a:lnSpc>
            </a:pPr>
            <a:endParaRPr lang="zh-CN" altLang="en-US" sz="2400">
              <a:latin typeface="+mn-ea"/>
            </a:endParaRPr>
          </a:p>
        </p:txBody>
      </p:sp>
      <p:sp>
        <p:nvSpPr>
          <p:cNvPr id="23558" name="Line 4"/>
          <p:cNvSpPr>
            <a:spLocks noChangeShapeType="1"/>
          </p:cNvSpPr>
          <p:nvPr/>
        </p:nvSpPr>
        <p:spPr bwMode="auto">
          <a:xfrm>
            <a:off x="5679018" y="1845733"/>
            <a:ext cx="520700" cy="0"/>
          </a:xfrm>
          <a:prstGeom prst="line">
            <a:avLst/>
          </a:prstGeom>
          <a:noFill/>
          <a:ln w="57150">
            <a:solidFill>
              <a:schemeClr val="accent1"/>
            </a:solidFill>
            <a:round/>
            <a:headEnd/>
            <a:tailEnd type="triangle" w="med" len="med"/>
          </a:ln>
        </p:spPr>
        <p:txBody>
          <a:bodyPr wrap="none" lIns="121917" tIns="60958" rIns="121917" bIns="60958"/>
          <a:lstStyle/>
          <a:p>
            <a:pPr>
              <a:lnSpc>
                <a:spcPct val="150000"/>
              </a:lnSpc>
            </a:pPr>
            <a:endParaRPr lang="zh-CN" altLang="en-US" sz="2400">
              <a:latin typeface="+mn-ea"/>
            </a:endParaRPr>
          </a:p>
        </p:txBody>
      </p:sp>
      <p:sp>
        <p:nvSpPr>
          <p:cNvPr id="23559" name="Line 4"/>
          <p:cNvSpPr>
            <a:spLocks noChangeShapeType="1"/>
          </p:cNvSpPr>
          <p:nvPr/>
        </p:nvSpPr>
        <p:spPr bwMode="auto">
          <a:xfrm>
            <a:off x="3155951" y="2937933"/>
            <a:ext cx="520700" cy="0"/>
          </a:xfrm>
          <a:prstGeom prst="line">
            <a:avLst/>
          </a:prstGeom>
          <a:noFill/>
          <a:ln w="57150">
            <a:solidFill>
              <a:schemeClr val="accent1"/>
            </a:solidFill>
            <a:round/>
            <a:headEnd/>
            <a:tailEnd type="triangle" w="med" len="med"/>
          </a:ln>
        </p:spPr>
        <p:txBody>
          <a:bodyPr wrap="none" lIns="121917" tIns="60958" rIns="121917" bIns="60958"/>
          <a:lstStyle/>
          <a:p>
            <a:pPr>
              <a:lnSpc>
                <a:spcPct val="150000"/>
              </a:lnSpc>
            </a:pPr>
            <a:endParaRPr lang="zh-CN" altLang="en-US" sz="2400">
              <a:latin typeface="+mn-ea"/>
            </a:endParaRPr>
          </a:p>
        </p:txBody>
      </p:sp>
      <p:sp>
        <p:nvSpPr>
          <p:cNvPr id="23560" name="Line 4"/>
          <p:cNvSpPr>
            <a:spLocks noChangeShapeType="1"/>
          </p:cNvSpPr>
          <p:nvPr/>
        </p:nvSpPr>
        <p:spPr bwMode="auto">
          <a:xfrm>
            <a:off x="5365751" y="2937933"/>
            <a:ext cx="520700" cy="0"/>
          </a:xfrm>
          <a:prstGeom prst="line">
            <a:avLst/>
          </a:prstGeom>
          <a:noFill/>
          <a:ln w="57150">
            <a:solidFill>
              <a:schemeClr val="accent1"/>
            </a:solidFill>
            <a:round/>
            <a:headEnd/>
            <a:tailEnd type="triangle" w="med" len="med"/>
          </a:ln>
        </p:spPr>
        <p:txBody>
          <a:bodyPr wrap="none" lIns="121917" tIns="60958" rIns="121917" bIns="60958"/>
          <a:lstStyle/>
          <a:p>
            <a:pPr>
              <a:lnSpc>
                <a:spcPct val="150000"/>
              </a:lnSpc>
            </a:pPr>
            <a:endParaRPr lang="zh-CN" altLang="en-US" sz="2400">
              <a:latin typeface="+mn-ea"/>
            </a:endParaRPr>
          </a:p>
        </p:txBody>
      </p:sp>
      <p:sp>
        <p:nvSpPr>
          <p:cNvPr id="23561" name="AutoShape 3"/>
          <p:cNvSpPr>
            <a:spLocks noChangeArrowheads="1"/>
          </p:cNvSpPr>
          <p:nvPr/>
        </p:nvSpPr>
        <p:spPr bwMode="auto">
          <a:xfrm>
            <a:off x="4078817" y="2203451"/>
            <a:ext cx="863600" cy="383116"/>
          </a:xfrm>
          <a:prstGeom prst="upDownArrow">
            <a:avLst>
              <a:gd name="adj1" fmla="val 50000"/>
              <a:gd name="adj2" fmla="val 20000"/>
            </a:avLst>
          </a:prstGeom>
          <a:solidFill>
            <a:schemeClr val="tx1"/>
          </a:solidFill>
          <a:ln w="9525">
            <a:solidFill>
              <a:schemeClr val="accent1"/>
            </a:solidFill>
            <a:miter lim="800000"/>
            <a:headEnd/>
            <a:tailEnd/>
          </a:ln>
        </p:spPr>
        <p:txBody>
          <a:bodyPr vert="eaVert" wrap="none" lIns="121917" tIns="60958" rIns="121917" bIns="60958" anchor="ctr"/>
          <a:lstStyle/>
          <a:p>
            <a:pPr algn="ctr">
              <a:lnSpc>
                <a:spcPct val="150000"/>
              </a:lnSpc>
            </a:pPr>
            <a:endParaRPr lang="en-US" altLang="zh-CN" sz="2400" b="1">
              <a:latin typeface="+mn-ea"/>
            </a:endParaRPr>
          </a:p>
        </p:txBody>
      </p:sp>
      <p:pic>
        <p:nvPicPr>
          <p:cNvPr id="23562" name="Picture 11" descr="22-2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49551" y="3987800"/>
            <a:ext cx="6515100" cy="2870200"/>
          </a:xfrm>
          <a:prstGeom prst="rect">
            <a:avLst/>
          </a:prstGeom>
          <a:noFill/>
          <a:ln w="9525">
            <a:noFill/>
            <a:prstDash val="lgDashDotDot"/>
            <a:miter lim="800000"/>
            <a:headEnd/>
            <a:tailEnd/>
          </a:ln>
        </p:spPr>
      </p:pic>
      <p:sp>
        <p:nvSpPr>
          <p:cNvPr id="11" name="标题 10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>
                <a:solidFill>
                  <a:srgbClr val="000000"/>
                </a:solidFill>
                <a:latin typeface="+mn-ea"/>
              </a:rPr>
              <a:t>胎膜与胎盘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3"/>
          <p:cNvSpPr>
            <a:spLocks noChangeArrowheads="1"/>
          </p:cNvSpPr>
          <p:nvPr/>
        </p:nvSpPr>
        <p:spPr bwMode="auto">
          <a:xfrm>
            <a:off x="814917" y="836084"/>
            <a:ext cx="10970683" cy="70082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/>
          <a:lstStyle/>
          <a:p>
            <a:pPr marL="457189" indent="-457189">
              <a:lnSpc>
                <a:spcPct val="130000"/>
              </a:lnSpc>
              <a:spcBef>
                <a:spcPct val="20000"/>
              </a:spcBef>
            </a:pPr>
            <a:r>
              <a:rPr lang="en-US" altLang="zh-CN" sz="2700" b="1" dirty="0">
                <a:solidFill>
                  <a:srgbClr val="000000"/>
                </a:solidFill>
                <a:latin typeface="宋体" pitchFamily="2" charset="-122"/>
              </a:rPr>
              <a:t>    </a:t>
            </a:r>
            <a:endParaRPr lang="zh-CN" altLang="en-US" sz="2700" b="1" dirty="0">
              <a:solidFill>
                <a:srgbClr val="000000"/>
              </a:solidFill>
              <a:latin typeface="宋体" pitchFamily="2" charset="-122"/>
            </a:endParaRPr>
          </a:p>
          <a:p>
            <a:pPr marL="457189" indent="-457189" algn="ctr">
              <a:lnSpc>
                <a:spcPct val="130000"/>
              </a:lnSpc>
              <a:spcBef>
                <a:spcPct val="20000"/>
              </a:spcBef>
            </a:pPr>
            <a:r>
              <a:rPr lang="en-US" altLang="zh-CN" sz="2700" b="1" dirty="0">
                <a:solidFill>
                  <a:srgbClr val="000000"/>
                </a:solidFill>
                <a:latin typeface="宋体" pitchFamily="2" charset="-122"/>
              </a:rPr>
              <a:t>  </a:t>
            </a:r>
            <a:endParaRPr lang="zh-CN" altLang="en-US" sz="2700" b="1" dirty="0">
              <a:solidFill>
                <a:srgbClr val="000000"/>
              </a:solidFill>
              <a:latin typeface="宋体" pitchFamily="2" charset="-122"/>
            </a:endParaRPr>
          </a:p>
        </p:txBody>
      </p:sp>
      <p:sp>
        <p:nvSpPr>
          <p:cNvPr id="24580" name="矩形 3"/>
          <p:cNvSpPr>
            <a:spLocks noChangeArrowheads="1"/>
          </p:cNvSpPr>
          <p:nvPr/>
        </p:nvSpPr>
        <p:spPr bwMode="auto">
          <a:xfrm>
            <a:off x="732367" y="1090084"/>
            <a:ext cx="5541433" cy="39358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21917" tIns="60958" rIns="121917" bIns="60958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（三）胎盘的功能</a:t>
            </a:r>
          </a:p>
          <a:p>
            <a:pPr algn="just"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+mn-ea"/>
                <a:cs typeface="Times New Roman" pitchFamily="18" charset="0"/>
              </a:rPr>
              <a:t>     （</a:t>
            </a:r>
            <a:r>
              <a:rPr lang="en-US" altLang="zh-CN" sz="2400" b="1" dirty="0">
                <a:solidFill>
                  <a:srgbClr val="000000"/>
                </a:solidFill>
                <a:latin typeface="+mn-ea"/>
                <a:cs typeface="Times New Roman" pitchFamily="18" charset="0"/>
              </a:rPr>
              <a:t>1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  <a:cs typeface="Times New Roman" pitchFamily="18" charset="0"/>
              </a:rPr>
              <a:t>）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物质交换</a:t>
            </a:r>
          </a:p>
          <a:p>
            <a:pPr algn="just"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     （</a:t>
            </a:r>
            <a:r>
              <a:rPr lang="en-US" altLang="zh-CN" sz="2400" b="1" dirty="0">
                <a:solidFill>
                  <a:srgbClr val="000000"/>
                </a:solidFill>
                <a:latin typeface="+mn-ea"/>
              </a:rPr>
              <a:t>2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）内分泌</a:t>
            </a:r>
          </a:p>
          <a:p>
            <a:pPr algn="just">
              <a:lnSpc>
                <a:spcPct val="150000"/>
              </a:lnSpc>
              <a:buClr>
                <a:srgbClr val="FF0000"/>
              </a:buClr>
            </a:pP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          绒毛膜促性腺激素</a:t>
            </a:r>
            <a:endParaRPr lang="en-US" altLang="zh-CN" sz="2400" b="1" dirty="0">
              <a:solidFill>
                <a:srgbClr val="000000"/>
              </a:solidFill>
              <a:latin typeface="+mn-ea"/>
            </a:endParaRPr>
          </a:p>
          <a:p>
            <a:pPr algn="just">
              <a:lnSpc>
                <a:spcPct val="150000"/>
              </a:lnSpc>
              <a:buClr>
                <a:srgbClr val="FF0000"/>
              </a:buClr>
            </a:pP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          人胎盘催乳素</a:t>
            </a:r>
          </a:p>
          <a:p>
            <a:pPr algn="just">
              <a:lnSpc>
                <a:spcPct val="150000"/>
              </a:lnSpc>
              <a:buClr>
                <a:srgbClr val="FF0000"/>
              </a:buClr>
            </a:pP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          孕激素</a:t>
            </a:r>
          </a:p>
          <a:p>
            <a:pPr algn="just">
              <a:lnSpc>
                <a:spcPct val="150000"/>
              </a:lnSpc>
              <a:buClr>
                <a:srgbClr val="FF0000"/>
              </a:buClr>
            </a:pP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          雌激素 </a:t>
            </a:r>
          </a:p>
        </p:txBody>
      </p:sp>
      <p:sp>
        <p:nvSpPr>
          <p:cNvPr id="7" name="标题 6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>
                <a:solidFill>
                  <a:srgbClr val="000000"/>
                </a:solidFill>
                <a:latin typeface="+mn-ea"/>
              </a:rPr>
              <a:t>胎膜与胎盘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矩形 22"/>
          <p:cNvSpPr/>
          <p:nvPr/>
        </p:nvSpPr>
        <p:spPr>
          <a:xfrm>
            <a:off x="4610100" y="1934379"/>
            <a:ext cx="2981326" cy="122925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6000" dirty="0" smtClean="0">
                <a:latin typeface="Impact" panose="020B0806030902050204" pitchFamily="34" charset="0"/>
              </a:rPr>
              <a:t>04</a:t>
            </a:r>
            <a:endParaRPr lang="zh-CN" altLang="en-US" sz="6000" dirty="0">
              <a:latin typeface="Impact" panose="020B0806030902050204" pitchFamily="34" charset="0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1742817" y="3448844"/>
            <a:ext cx="8802410" cy="7571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zh-CN" sz="4800" b="1" dirty="0" smtClean="0">
                <a:solidFill>
                  <a:srgbClr val="000000"/>
                </a:solidFill>
              </a:rPr>
              <a:t>胎儿的血液循环与出生后的变化</a:t>
            </a:r>
            <a:endParaRPr lang="zh-CN" altLang="en-US" sz="4800" b="1" dirty="0">
              <a:latin typeface="+mn-ea"/>
              <a:sym typeface="Arial" panose="020B0604020202020204" pitchFamily="34" charset="0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4610100" y="4311343"/>
            <a:ext cx="2981326" cy="10846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3"/>
          <p:cNvSpPr>
            <a:spLocks noChangeArrowheads="1"/>
          </p:cNvSpPr>
          <p:nvPr/>
        </p:nvSpPr>
        <p:spPr bwMode="auto">
          <a:xfrm>
            <a:off x="814917" y="836084"/>
            <a:ext cx="10970683" cy="70082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/>
          <a:lstStyle/>
          <a:p>
            <a:pPr marL="457189" indent="-457189">
              <a:lnSpc>
                <a:spcPct val="130000"/>
              </a:lnSpc>
              <a:spcBef>
                <a:spcPct val="20000"/>
              </a:spcBef>
            </a:pPr>
            <a:r>
              <a:rPr lang="en-US" altLang="zh-CN" sz="2700" b="1" dirty="0">
                <a:solidFill>
                  <a:srgbClr val="000000"/>
                </a:solidFill>
                <a:latin typeface="宋体" pitchFamily="2" charset="-122"/>
              </a:rPr>
              <a:t>    </a:t>
            </a:r>
            <a:endParaRPr lang="zh-CN" altLang="en-US" sz="2700" b="1" dirty="0">
              <a:solidFill>
                <a:srgbClr val="000000"/>
              </a:solidFill>
              <a:latin typeface="宋体" pitchFamily="2" charset="-122"/>
            </a:endParaRPr>
          </a:p>
          <a:p>
            <a:pPr marL="457189" indent="-457189" algn="ctr">
              <a:lnSpc>
                <a:spcPct val="130000"/>
              </a:lnSpc>
              <a:spcBef>
                <a:spcPct val="20000"/>
              </a:spcBef>
            </a:pPr>
            <a:endParaRPr lang="zh-CN" altLang="en-US" sz="2700" b="1" dirty="0">
              <a:solidFill>
                <a:srgbClr val="000000"/>
              </a:solidFill>
              <a:latin typeface="宋体" pitchFamily="2" charset="-122"/>
            </a:endParaRPr>
          </a:p>
        </p:txBody>
      </p:sp>
      <p:sp>
        <p:nvSpPr>
          <p:cNvPr id="25604" name="矩形 3"/>
          <p:cNvSpPr>
            <a:spLocks noChangeArrowheads="1"/>
          </p:cNvSpPr>
          <p:nvPr/>
        </p:nvSpPr>
        <p:spPr bwMode="auto">
          <a:xfrm>
            <a:off x="814918" y="933451"/>
            <a:ext cx="8616949" cy="28238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latin typeface="宋体" pitchFamily="2" charset="-122"/>
              </a:rPr>
              <a:t>一、胎儿心血管系统的结构特点</a:t>
            </a: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latin typeface="宋体" pitchFamily="2" charset="-122"/>
              </a:rPr>
              <a:t>（一）卵圆孔</a:t>
            </a: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latin typeface="宋体" pitchFamily="2" charset="-122"/>
              </a:rPr>
              <a:t>（二）动脉导管</a:t>
            </a: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latin typeface="宋体" pitchFamily="2" charset="-122"/>
              </a:rPr>
              <a:t>（三）脐动脉</a:t>
            </a: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latin typeface="宋体" pitchFamily="2" charset="-122"/>
              </a:rPr>
              <a:t>（四）脐静脉</a:t>
            </a:r>
          </a:p>
        </p:txBody>
      </p:sp>
      <p:pic>
        <p:nvPicPr>
          <p:cNvPr id="25605" name="Picture 77" descr="未标题-11"/>
          <p:cNvPicPr>
            <a:picLocks noChangeAspect="1" noChangeArrowheads="1"/>
          </p:cNvPicPr>
          <p:nvPr/>
        </p:nvPicPr>
        <p:blipFill>
          <a:blip r:embed="rId2" cstate="print"/>
          <a:srcRect b="11946"/>
          <a:stretch>
            <a:fillRect/>
          </a:stretch>
        </p:blipFill>
        <p:spPr bwMode="auto">
          <a:xfrm>
            <a:off x="7440084" y="1123951"/>
            <a:ext cx="3564467" cy="4699000"/>
          </a:xfrm>
          <a:prstGeom prst="rect">
            <a:avLst/>
          </a:prstGeom>
          <a:noFill/>
          <a:ln w="19050">
            <a:solidFill>
              <a:schemeClr val="hlink"/>
            </a:solidFill>
            <a:prstDash val="dash"/>
            <a:miter lim="800000"/>
            <a:headEnd/>
            <a:tailEnd/>
          </a:ln>
        </p:spPr>
      </p:pic>
      <p:sp>
        <p:nvSpPr>
          <p:cNvPr id="6" name="标题 5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zh-CN" dirty="0" smtClean="0">
                <a:solidFill>
                  <a:srgbClr val="000000"/>
                </a:solidFill>
                <a:latin typeface="+mn-ea"/>
                <a:ea typeface="+mn-ea"/>
              </a:rPr>
              <a:t>胎儿的血液循环与出生后的变化</a:t>
            </a:r>
            <a:endParaRPr lang="zh-CN" altLang="en-US" dirty="0">
              <a:latin typeface="+mn-ea"/>
              <a:ea typeface="+mn-ea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3"/>
          <p:cNvSpPr>
            <a:spLocks noChangeArrowheads="1"/>
          </p:cNvSpPr>
          <p:nvPr/>
        </p:nvSpPr>
        <p:spPr bwMode="auto">
          <a:xfrm>
            <a:off x="814917" y="836084"/>
            <a:ext cx="10970683" cy="70082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/>
          <a:lstStyle/>
          <a:p>
            <a:pPr marL="457189" indent="-457189">
              <a:lnSpc>
                <a:spcPct val="130000"/>
              </a:lnSpc>
              <a:spcBef>
                <a:spcPct val="20000"/>
              </a:spcBef>
            </a:pPr>
            <a:r>
              <a:rPr lang="en-US" altLang="zh-CN" sz="2700" b="1" dirty="0">
                <a:solidFill>
                  <a:srgbClr val="000000"/>
                </a:solidFill>
                <a:latin typeface="宋体" pitchFamily="2" charset="-122"/>
              </a:rPr>
              <a:t>    </a:t>
            </a:r>
            <a:endParaRPr lang="zh-CN" altLang="en-US" sz="2700" b="1" dirty="0">
              <a:solidFill>
                <a:srgbClr val="000000"/>
              </a:solidFill>
              <a:latin typeface="宋体" pitchFamily="2" charset="-122"/>
            </a:endParaRPr>
          </a:p>
          <a:p>
            <a:pPr marL="457189" indent="-457189" algn="ctr">
              <a:lnSpc>
                <a:spcPct val="130000"/>
              </a:lnSpc>
              <a:spcBef>
                <a:spcPct val="20000"/>
              </a:spcBef>
            </a:pPr>
            <a:endParaRPr lang="zh-CN" altLang="en-US" sz="2700" b="1" dirty="0">
              <a:solidFill>
                <a:srgbClr val="000000"/>
              </a:solidFill>
              <a:latin typeface="宋体" pitchFamily="2" charset="-122"/>
            </a:endParaRPr>
          </a:p>
        </p:txBody>
      </p:sp>
      <p:sp>
        <p:nvSpPr>
          <p:cNvPr id="26628" name="矩形 5"/>
          <p:cNvSpPr>
            <a:spLocks noChangeArrowheads="1"/>
          </p:cNvSpPr>
          <p:nvPr/>
        </p:nvSpPr>
        <p:spPr bwMode="auto">
          <a:xfrm>
            <a:off x="814918" y="933451"/>
            <a:ext cx="247649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endParaRPr lang="zh-CN" altLang="en-US" sz="2700" b="1" dirty="0">
              <a:solidFill>
                <a:srgbClr val="000000"/>
              </a:solidFill>
            </a:endParaRPr>
          </a:p>
        </p:txBody>
      </p:sp>
      <p:sp>
        <p:nvSpPr>
          <p:cNvPr id="6" name="标题 5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zh-CN" dirty="0" smtClean="0">
                <a:solidFill>
                  <a:srgbClr val="000000"/>
                </a:solidFill>
                <a:latin typeface="+mn-ea"/>
              </a:rPr>
              <a:t>胎儿的血液循环与出生后的变化</a:t>
            </a:r>
            <a:endParaRPr lang="zh-CN" altLang="en-US" dirty="0"/>
          </a:p>
        </p:txBody>
      </p:sp>
      <p:pic>
        <p:nvPicPr>
          <p:cNvPr id="7" name="图片 5" descr="表12-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73124" y="1445851"/>
            <a:ext cx="9934575" cy="4772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1003300"/>
            <a:ext cx="12192000" cy="4953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173274" y="1219200"/>
            <a:ext cx="4540251" cy="601345"/>
          </a:xfrm>
          <a:prstGeom prst="rect">
            <a:avLst/>
          </a:prstGeom>
          <a:solidFill>
            <a:schemeClr val="accent2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173274" y="2000077"/>
            <a:ext cx="4540251" cy="601345"/>
          </a:xfrm>
          <a:prstGeom prst="rect">
            <a:avLst/>
          </a:prstGeom>
          <a:solidFill>
            <a:schemeClr val="accent2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173274" y="2778165"/>
            <a:ext cx="4540251" cy="601345"/>
          </a:xfrm>
          <a:prstGeom prst="rect">
            <a:avLst/>
          </a:prstGeom>
          <a:solidFill>
            <a:schemeClr val="accent2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7" name="矩形 6"/>
          <p:cNvSpPr/>
          <p:nvPr/>
        </p:nvSpPr>
        <p:spPr>
          <a:xfrm flipH="1">
            <a:off x="0" y="1485900"/>
            <a:ext cx="418962" cy="39751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PA_MH_Entry_3">
            <a:hlinkClick r:id="" action="ppaction://noaction"/>
          </p:cNvPr>
          <p:cNvSpPr/>
          <p:nvPr>
            <p:custDataLst>
              <p:tags r:id="rId1"/>
            </p:custDataLst>
          </p:nvPr>
        </p:nvSpPr>
        <p:spPr>
          <a:xfrm>
            <a:off x="6316642" y="2862700"/>
            <a:ext cx="3679333" cy="491744"/>
          </a:xfrm>
          <a:prstGeom prst="rect">
            <a:avLst/>
          </a:prstGeom>
          <a:noFill/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08000" tIns="0" rIns="540000" bIns="0" anchor="ctr">
            <a:noAutofit/>
          </a:bodyPr>
          <a:lstStyle/>
          <a:p>
            <a:pPr eaLnBrk="0" hangingPunct="0"/>
            <a:r>
              <a:rPr lang="zh-CN" altLang="en-US" sz="2400" b="1" dirty="0" smtClean="0">
                <a:solidFill>
                  <a:schemeClr val="bg1"/>
                </a:solidFill>
                <a:latin typeface="宋体" pitchFamily="2" charset="-122"/>
                <a:cs typeface="Times New Roman" pitchFamily="18" charset="0"/>
              </a:rPr>
              <a:t>胎膜与胎盘</a:t>
            </a:r>
            <a:endParaRPr lang="zh-CN" altLang="en-US" sz="2400" b="1" dirty="0">
              <a:solidFill>
                <a:schemeClr val="bg1"/>
              </a:solidFill>
              <a:latin typeface="宋体" pitchFamily="2" charset="-122"/>
            </a:endParaRPr>
          </a:p>
        </p:txBody>
      </p:sp>
      <p:sp>
        <p:nvSpPr>
          <p:cNvPr id="10" name="PA_MH_Entry_1">
            <a:hlinkClick r:id="" action="ppaction://noaction"/>
          </p:cNvPr>
          <p:cNvSpPr/>
          <p:nvPr>
            <p:custDataLst>
              <p:tags r:id="rId2"/>
            </p:custDataLst>
          </p:nvPr>
        </p:nvSpPr>
        <p:spPr>
          <a:xfrm>
            <a:off x="6316641" y="1273600"/>
            <a:ext cx="3691207" cy="491744"/>
          </a:xfrm>
          <a:prstGeom prst="rect">
            <a:avLst/>
          </a:prstGeom>
          <a:noFill/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08000" tIns="0" rIns="540000" bIns="0" anchor="ctr">
            <a:normAutofit/>
          </a:bodyPr>
          <a:lstStyle/>
          <a:p>
            <a:pPr lv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b="1" dirty="0" smtClean="0">
                <a:solidFill>
                  <a:schemeClr val="bg1"/>
                </a:solidFill>
                <a:latin typeface="宋体" pitchFamily="2" charset="-122"/>
                <a:cs typeface="Times New Roman" pitchFamily="18" charset="0"/>
              </a:rPr>
              <a:t>生殖细胞的发育</a:t>
            </a:r>
            <a:endParaRPr lang="zh-CN" altLang="en-US" sz="2400" b="1" dirty="0">
              <a:solidFill>
                <a:schemeClr val="bg1"/>
              </a:solidFill>
              <a:latin typeface="+mn-ea"/>
              <a:sym typeface="Arial" panose="020B0604020202020204" pitchFamily="34" charset="0"/>
            </a:endParaRPr>
          </a:p>
        </p:txBody>
      </p:sp>
      <p:sp>
        <p:nvSpPr>
          <p:cNvPr id="11" name="PA_MH_Entry_2">
            <a:hlinkClick r:id="" action="ppaction://noaction"/>
          </p:cNvPr>
          <p:cNvSpPr/>
          <p:nvPr>
            <p:custDataLst>
              <p:tags r:id="rId3"/>
            </p:custDataLst>
          </p:nvPr>
        </p:nvSpPr>
        <p:spPr>
          <a:xfrm>
            <a:off x="6316641" y="2053483"/>
            <a:ext cx="4743095" cy="491744"/>
          </a:xfrm>
          <a:prstGeom prst="rect">
            <a:avLst/>
          </a:prstGeom>
          <a:noFill/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08000" tIns="0" rIns="540000" bIns="0" anchor="ctr">
            <a:no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b="1" dirty="0" smtClean="0">
                <a:solidFill>
                  <a:schemeClr val="bg1"/>
                </a:solidFill>
                <a:latin typeface="宋体" pitchFamily="2" charset="-122"/>
                <a:cs typeface="Times New Roman" pitchFamily="18" charset="0"/>
              </a:rPr>
              <a:t>胚胎的早期发育</a:t>
            </a:r>
            <a:endParaRPr lang="zh-CN" altLang="en-US" sz="2400" b="1" dirty="0">
              <a:solidFill>
                <a:schemeClr val="bg1"/>
              </a:solidFill>
              <a:latin typeface="+mn-ea"/>
              <a:sym typeface="Arial" panose="020B0604020202020204" pitchFamily="34" charset="0"/>
            </a:endParaRPr>
          </a:p>
        </p:txBody>
      </p:sp>
      <p:sp>
        <p:nvSpPr>
          <p:cNvPr id="12" name="TextBox 117"/>
          <p:cNvSpPr txBox="1"/>
          <p:nvPr/>
        </p:nvSpPr>
        <p:spPr>
          <a:xfrm>
            <a:off x="1649864" y="3572807"/>
            <a:ext cx="2500077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Contents</a:t>
            </a:r>
            <a:endParaRPr lang="zh-CN" altLang="en-US" sz="40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" name="TextBox 76"/>
          <p:cNvSpPr txBox="1"/>
          <p:nvPr/>
        </p:nvSpPr>
        <p:spPr>
          <a:xfrm>
            <a:off x="1541130" y="2560364"/>
            <a:ext cx="2500077" cy="1106805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 algn="ctr"/>
            <a:r>
              <a:rPr lang="zh-CN" altLang="en-US" sz="6600" b="1" dirty="0" smtClean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目 录</a:t>
            </a:r>
            <a:endParaRPr lang="zh-CN" altLang="en-US" sz="6600" b="1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744525" y="1219200"/>
            <a:ext cx="1193800" cy="60134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 smtClean="0"/>
              <a:t>1</a:t>
            </a:r>
            <a:endParaRPr lang="zh-CN" altLang="en-US" sz="2400" b="1" dirty="0"/>
          </a:p>
        </p:txBody>
      </p:sp>
      <p:sp>
        <p:nvSpPr>
          <p:cNvPr id="15" name="矩形 14"/>
          <p:cNvSpPr/>
          <p:nvPr/>
        </p:nvSpPr>
        <p:spPr>
          <a:xfrm>
            <a:off x="4744525" y="2000500"/>
            <a:ext cx="1193800" cy="60134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 smtClean="0"/>
              <a:t>2</a:t>
            </a:r>
            <a:endParaRPr lang="zh-CN" altLang="en-US" sz="2400" b="1" dirty="0"/>
          </a:p>
        </p:txBody>
      </p:sp>
      <p:sp>
        <p:nvSpPr>
          <p:cNvPr id="16" name="矩形 15"/>
          <p:cNvSpPr/>
          <p:nvPr/>
        </p:nvSpPr>
        <p:spPr>
          <a:xfrm>
            <a:off x="4744525" y="2781800"/>
            <a:ext cx="1193800" cy="60134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 smtClean="0"/>
              <a:t>3</a:t>
            </a:r>
            <a:endParaRPr lang="zh-CN" altLang="en-US" sz="2400" b="1" dirty="0"/>
          </a:p>
        </p:txBody>
      </p:sp>
      <p:sp>
        <p:nvSpPr>
          <p:cNvPr id="18" name="矩形 17"/>
          <p:cNvSpPr/>
          <p:nvPr/>
        </p:nvSpPr>
        <p:spPr>
          <a:xfrm flipH="1">
            <a:off x="11773038" y="1485900"/>
            <a:ext cx="418962" cy="39751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17" name="矩形 16"/>
          <p:cNvSpPr/>
          <p:nvPr/>
        </p:nvSpPr>
        <p:spPr>
          <a:xfrm>
            <a:off x="6160574" y="3563755"/>
            <a:ext cx="4540251" cy="601345"/>
          </a:xfrm>
          <a:prstGeom prst="rect">
            <a:avLst/>
          </a:prstGeom>
          <a:solidFill>
            <a:schemeClr val="accent2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6160574" y="4344632"/>
            <a:ext cx="4540251" cy="601345"/>
          </a:xfrm>
          <a:prstGeom prst="rect">
            <a:avLst/>
          </a:prstGeom>
          <a:solidFill>
            <a:schemeClr val="accent2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6160574" y="5122720"/>
            <a:ext cx="4540251" cy="601345"/>
          </a:xfrm>
          <a:prstGeom prst="rect">
            <a:avLst/>
          </a:prstGeom>
          <a:solidFill>
            <a:schemeClr val="accent2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1" name="PA_MH_Entry_3">
            <a:hlinkClick r:id="" action="ppaction://noaction"/>
          </p:cNvPr>
          <p:cNvSpPr/>
          <p:nvPr>
            <p:custDataLst>
              <p:tags r:id="rId4"/>
            </p:custDataLst>
          </p:nvPr>
        </p:nvSpPr>
        <p:spPr>
          <a:xfrm>
            <a:off x="6303942" y="5207255"/>
            <a:ext cx="3679333" cy="491744"/>
          </a:xfrm>
          <a:prstGeom prst="rect">
            <a:avLst/>
          </a:prstGeom>
          <a:noFill/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08000" tIns="0" rIns="540000" bIns="0" anchor="ctr">
            <a:noAutofit/>
          </a:bodyPr>
          <a:lstStyle/>
          <a:p>
            <a:pPr eaLnBrk="0" hangingPunct="0"/>
            <a:r>
              <a:rPr lang="zh-CN" altLang="en-US" sz="2400" b="1" dirty="0" smtClean="0">
                <a:solidFill>
                  <a:schemeClr val="bg1"/>
                </a:solidFill>
                <a:latin typeface="宋体" pitchFamily="2" charset="-122"/>
                <a:cs typeface="Times New Roman" pitchFamily="18" charset="0"/>
              </a:rPr>
              <a:t>先天性畸形与优生</a:t>
            </a:r>
            <a:endParaRPr lang="zh-CN" altLang="en-US" sz="2400" b="1" dirty="0">
              <a:solidFill>
                <a:schemeClr val="bg1"/>
              </a:solidFill>
              <a:latin typeface="宋体" pitchFamily="2" charset="-122"/>
            </a:endParaRPr>
          </a:p>
        </p:txBody>
      </p:sp>
      <p:sp>
        <p:nvSpPr>
          <p:cNvPr id="22" name="PA_MH_Entry_1">
            <a:hlinkClick r:id="" action="ppaction://noaction"/>
          </p:cNvPr>
          <p:cNvSpPr/>
          <p:nvPr>
            <p:custDataLst>
              <p:tags r:id="rId5"/>
            </p:custDataLst>
          </p:nvPr>
        </p:nvSpPr>
        <p:spPr>
          <a:xfrm>
            <a:off x="6303941" y="3618155"/>
            <a:ext cx="4757759" cy="491744"/>
          </a:xfrm>
          <a:prstGeom prst="rect">
            <a:avLst/>
          </a:prstGeom>
          <a:noFill/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08000" tIns="0" rIns="540000" bIns="0" anchor="ctr">
            <a:normAutofit fontScale="92500"/>
          </a:bodyPr>
          <a:lstStyle/>
          <a:p>
            <a:pPr lv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zh-CN" sz="2400" b="1" dirty="0" smtClean="0">
                <a:solidFill>
                  <a:schemeClr val="bg1"/>
                </a:solidFill>
              </a:rPr>
              <a:t>胎儿的血液循环与出生后的变化</a:t>
            </a:r>
            <a:endParaRPr lang="zh-CN" altLang="en-US" sz="2400" b="1" dirty="0">
              <a:solidFill>
                <a:schemeClr val="bg1"/>
              </a:solidFill>
              <a:latin typeface="+mn-ea"/>
              <a:sym typeface="Arial" panose="020B0604020202020204" pitchFamily="34" charset="0"/>
            </a:endParaRPr>
          </a:p>
        </p:txBody>
      </p:sp>
      <p:sp>
        <p:nvSpPr>
          <p:cNvPr id="23" name="PA_MH_Entry_2">
            <a:hlinkClick r:id="" action="ppaction://noaction"/>
          </p:cNvPr>
          <p:cNvSpPr/>
          <p:nvPr>
            <p:custDataLst>
              <p:tags r:id="rId6"/>
            </p:custDataLst>
          </p:nvPr>
        </p:nvSpPr>
        <p:spPr>
          <a:xfrm>
            <a:off x="6303941" y="4398038"/>
            <a:ext cx="4743095" cy="491744"/>
          </a:xfrm>
          <a:prstGeom prst="rect">
            <a:avLst/>
          </a:prstGeom>
          <a:noFill/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08000" tIns="0" rIns="540000" bIns="0" anchor="ctr">
            <a:no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zh-CN" sz="2400" b="1" dirty="0" smtClean="0">
                <a:solidFill>
                  <a:schemeClr val="bg1"/>
                </a:solidFill>
              </a:rPr>
              <a:t>双胎与多胎</a:t>
            </a:r>
            <a:endParaRPr lang="zh-CN" altLang="en-US" sz="2400" b="1" dirty="0">
              <a:solidFill>
                <a:schemeClr val="bg1"/>
              </a:solidFill>
              <a:latin typeface="+mn-ea"/>
              <a:sym typeface="Arial" panose="020B0604020202020204" pitchFamily="34" charset="0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4731825" y="3563755"/>
            <a:ext cx="1193800" cy="60134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 smtClean="0"/>
              <a:t>1</a:t>
            </a:r>
            <a:endParaRPr lang="zh-CN" altLang="en-US" sz="2400" b="1" dirty="0"/>
          </a:p>
        </p:txBody>
      </p:sp>
      <p:sp>
        <p:nvSpPr>
          <p:cNvPr id="25" name="矩形 24"/>
          <p:cNvSpPr/>
          <p:nvPr/>
        </p:nvSpPr>
        <p:spPr>
          <a:xfrm>
            <a:off x="4731825" y="4345055"/>
            <a:ext cx="1193800" cy="60134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 smtClean="0"/>
              <a:t>2</a:t>
            </a:r>
            <a:endParaRPr lang="zh-CN" altLang="en-US" sz="2400" b="1" dirty="0"/>
          </a:p>
        </p:txBody>
      </p:sp>
      <p:sp>
        <p:nvSpPr>
          <p:cNvPr id="26" name="矩形 25"/>
          <p:cNvSpPr/>
          <p:nvPr/>
        </p:nvSpPr>
        <p:spPr>
          <a:xfrm>
            <a:off x="4731825" y="5126355"/>
            <a:ext cx="1193800" cy="60134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 smtClean="0"/>
              <a:t>3</a:t>
            </a:r>
            <a:endParaRPr lang="zh-CN" altLang="en-US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3"/>
          <p:cNvSpPr>
            <a:spLocks noChangeArrowheads="1"/>
          </p:cNvSpPr>
          <p:nvPr/>
        </p:nvSpPr>
        <p:spPr bwMode="auto">
          <a:xfrm>
            <a:off x="814917" y="836084"/>
            <a:ext cx="10970683" cy="70082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/>
          <a:lstStyle/>
          <a:p>
            <a:pPr marL="457189" indent="-457189">
              <a:lnSpc>
                <a:spcPct val="130000"/>
              </a:lnSpc>
              <a:spcBef>
                <a:spcPct val="20000"/>
              </a:spcBef>
            </a:pPr>
            <a:r>
              <a:rPr lang="en-US" altLang="zh-CN" sz="2700" b="1" dirty="0">
                <a:solidFill>
                  <a:srgbClr val="000000"/>
                </a:solidFill>
                <a:latin typeface="宋体" pitchFamily="2" charset="-122"/>
              </a:rPr>
              <a:t>    </a:t>
            </a:r>
            <a:endParaRPr lang="zh-CN" altLang="en-US" sz="2700" b="1" dirty="0">
              <a:solidFill>
                <a:srgbClr val="000000"/>
              </a:solidFill>
              <a:latin typeface="宋体" pitchFamily="2" charset="-122"/>
            </a:endParaRPr>
          </a:p>
          <a:p>
            <a:pPr marL="457189" indent="-457189" algn="ctr">
              <a:lnSpc>
                <a:spcPct val="130000"/>
              </a:lnSpc>
              <a:spcBef>
                <a:spcPct val="20000"/>
              </a:spcBef>
            </a:pPr>
            <a:endParaRPr lang="zh-CN" altLang="en-US" sz="2700" b="1" dirty="0">
              <a:solidFill>
                <a:srgbClr val="000000"/>
              </a:solidFill>
              <a:latin typeface="宋体" pitchFamily="2" charset="-122"/>
            </a:endParaRPr>
          </a:p>
        </p:txBody>
      </p:sp>
      <p:sp>
        <p:nvSpPr>
          <p:cNvPr id="27652" name="矩形 3"/>
          <p:cNvSpPr>
            <a:spLocks noChangeArrowheads="1"/>
          </p:cNvSpPr>
          <p:nvPr/>
        </p:nvSpPr>
        <p:spPr bwMode="auto">
          <a:xfrm>
            <a:off x="1051346" y="933451"/>
            <a:ext cx="4247311" cy="6118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400" b="1" dirty="0">
                <a:latin typeface="+mn-ea"/>
              </a:rPr>
              <a:t>三、出生后心血管系统的变化</a:t>
            </a:r>
          </a:p>
        </p:txBody>
      </p:sp>
      <p:sp>
        <p:nvSpPr>
          <p:cNvPr id="27653" name="矩形 4"/>
          <p:cNvSpPr>
            <a:spLocks noChangeArrowheads="1"/>
          </p:cNvSpPr>
          <p:nvPr/>
        </p:nvSpPr>
        <p:spPr bwMode="auto">
          <a:xfrm>
            <a:off x="1488017" y="1509184"/>
            <a:ext cx="6096000" cy="1719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400" b="1" dirty="0">
                <a:solidFill>
                  <a:srgbClr val="000000"/>
                </a:solidFill>
                <a:latin typeface="+mn-ea"/>
              </a:rPr>
              <a:t>胎儿出生以后：</a:t>
            </a:r>
          </a:p>
          <a:p>
            <a:pPr>
              <a:lnSpc>
                <a:spcPct val="150000"/>
              </a:lnSpc>
            </a:pPr>
            <a:r>
              <a:rPr lang="zh-CN" altLang="zh-CN" sz="2400" b="1" dirty="0">
                <a:solidFill>
                  <a:srgbClr val="000000"/>
                </a:solidFill>
                <a:latin typeface="+mn-ea"/>
              </a:rPr>
              <a:t>1、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脐带被剪断，胎盘血供应中断</a:t>
            </a:r>
            <a:r>
              <a:rPr lang="zh-CN" altLang="zh-CN" sz="2400" b="1" dirty="0">
                <a:solidFill>
                  <a:srgbClr val="000000"/>
                </a:solidFill>
                <a:latin typeface="+mn-ea"/>
              </a:rPr>
              <a:t>。</a:t>
            </a:r>
          </a:p>
          <a:p>
            <a:pPr>
              <a:lnSpc>
                <a:spcPct val="150000"/>
              </a:lnSpc>
            </a:pPr>
            <a:r>
              <a:rPr lang="zh-CN" altLang="zh-CN" sz="2400" b="1" dirty="0">
                <a:solidFill>
                  <a:srgbClr val="000000"/>
                </a:solidFill>
                <a:latin typeface="+mn-ea"/>
              </a:rPr>
              <a:t>2、肺开始呼吸。</a:t>
            </a:r>
            <a:endParaRPr lang="zh-CN" altLang="en-US" sz="2400" b="1" dirty="0">
              <a:solidFill>
                <a:srgbClr val="000000"/>
              </a:solidFill>
              <a:latin typeface="+mn-ea"/>
            </a:endParaRPr>
          </a:p>
        </p:txBody>
      </p:sp>
      <p:sp>
        <p:nvSpPr>
          <p:cNvPr id="27654" name="矩形 5"/>
          <p:cNvSpPr>
            <a:spLocks noChangeArrowheads="1"/>
          </p:cNvSpPr>
          <p:nvPr/>
        </p:nvSpPr>
        <p:spPr bwMode="auto">
          <a:xfrm>
            <a:off x="1399117" y="3476181"/>
            <a:ext cx="6096000" cy="33818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造成胎儿血循环发生一系列变化：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+mn-ea"/>
              </a:rPr>
              <a:t>1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、脐动脉大部分分化成为脐外侧韧带。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+mn-ea"/>
              </a:rPr>
              <a:t>2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、脐静脉退化形成肝圆韧带。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+mn-ea"/>
              </a:rPr>
              <a:t>3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、肝的静脉导管闭锁成为静脉韧带。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+mn-ea"/>
              </a:rPr>
              <a:t>4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、动脉导管退化闭锁成为动脉韧带。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+mn-ea"/>
              </a:rPr>
              <a:t>5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、卵圆孔关闭形成卵圆窝。</a:t>
            </a:r>
          </a:p>
        </p:txBody>
      </p:sp>
      <p:sp>
        <p:nvSpPr>
          <p:cNvPr id="7" name="标题 6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zh-CN" dirty="0" smtClean="0">
                <a:solidFill>
                  <a:srgbClr val="000000"/>
                </a:solidFill>
                <a:latin typeface="+mn-ea"/>
              </a:rPr>
              <a:t>胎儿的血液循环与出生后的变化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矩形 22"/>
          <p:cNvSpPr/>
          <p:nvPr/>
        </p:nvSpPr>
        <p:spPr>
          <a:xfrm>
            <a:off x="4610100" y="1934379"/>
            <a:ext cx="2981326" cy="122925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6000" dirty="0" smtClean="0">
                <a:latin typeface="Impact" panose="020B0806030902050204" pitchFamily="34" charset="0"/>
              </a:rPr>
              <a:t>05</a:t>
            </a:r>
            <a:endParaRPr lang="zh-CN" altLang="en-US" sz="6000" dirty="0">
              <a:latin typeface="Impact" panose="020B0806030902050204" pitchFamily="34" charset="0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4498717" y="3448844"/>
            <a:ext cx="3262432" cy="7571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zh-CN" sz="4800" b="1" dirty="0" smtClean="0">
                <a:solidFill>
                  <a:srgbClr val="000000"/>
                </a:solidFill>
              </a:rPr>
              <a:t>双胎与多胎</a:t>
            </a:r>
            <a:endParaRPr lang="zh-CN" altLang="en-US" sz="4800" b="1" dirty="0">
              <a:latin typeface="+mn-ea"/>
              <a:sym typeface="Arial" panose="020B0604020202020204" pitchFamily="34" charset="0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4610100" y="4311343"/>
            <a:ext cx="2981326" cy="10846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3"/>
          <p:cNvSpPr>
            <a:spLocks noChangeArrowheads="1"/>
          </p:cNvSpPr>
          <p:nvPr/>
        </p:nvSpPr>
        <p:spPr bwMode="auto">
          <a:xfrm>
            <a:off x="814917" y="836084"/>
            <a:ext cx="10970683" cy="70082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/>
          <a:lstStyle/>
          <a:p>
            <a:pPr marL="457189" indent="-457189">
              <a:lnSpc>
                <a:spcPct val="130000"/>
              </a:lnSpc>
              <a:spcBef>
                <a:spcPct val="20000"/>
              </a:spcBef>
            </a:pPr>
            <a:r>
              <a:rPr lang="en-US" altLang="zh-CN" sz="2700" b="1" dirty="0">
                <a:solidFill>
                  <a:srgbClr val="000000"/>
                </a:solidFill>
                <a:latin typeface="宋体" pitchFamily="2" charset="-122"/>
              </a:rPr>
              <a:t>    </a:t>
            </a:r>
            <a:endParaRPr lang="zh-CN" altLang="en-US" sz="2700" b="1" dirty="0">
              <a:solidFill>
                <a:srgbClr val="000000"/>
              </a:solidFill>
              <a:latin typeface="宋体" pitchFamily="2" charset="-122"/>
            </a:endParaRPr>
          </a:p>
          <a:p>
            <a:pPr marL="457189" indent="-457189" algn="ctr">
              <a:lnSpc>
                <a:spcPct val="130000"/>
              </a:lnSpc>
              <a:spcBef>
                <a:spcPct val="20000"/>
              </a:spcBef>
            </a:pPr>
            <a:endParaRPr lang="zh-CN" altLang="en-US" sz="2700" b="1" dirty="0">
              <a:solidFill>
                <a:srgbClr val="000000"/>
              </a:solidFill>
              <a:latin typeface="宋体" pitchFamily="2" charset="-122"/>
            </a:endParaRPr>
          </a:p>
        </p:txBody>
      </p:sp>
      <p:sp>
        <p:nvSpPr>
          <p:cNvPr id="28676" name="矩形 3"/>
          <p:cNvSpPr>
            <a:spLocks noChangeArrowheads="1"/>
          </p:cNvSpPr>
          <p:nvPr/>
        </p:nvSpPr>
        <p:spPr bwMode="auto">
          <a:xfrm>
            <a:off x="827617" y="1242484"/>
            <a:ext cx="6096000" cy="28278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400" b="1" dirty="0">
                <a:latin typeface="+mn-ea"/>
              </a:rPr>
              <a:t>一、 双胎</a:t>
            </a:r>
          </a:p>
          <a:p>
            <a:pPr algn="just">
              <a:lnSpc>
                <a:spcPct val="150000"/>
              </a:lnSpc>
            </a:pPr>
            <a:r>
              <a:rPr lang="zh-CN" altLang="en-US" sz="2400" b="1" dirty="0">
                <a:latin typeface="+mn-ea"/>
              </a:rPr>
              <a:t>   </a:t>
            </a:r>
            <a:r>
              <a:rPr lang="en-US" altLang="zh-CN" sz="2400" b="1" dirty="0">
                <a:latin typeface="+mn-ea"/>
              </a:rPr>
              <a:t>1</a:t>
            </a:r>
            <a:r>
              <a:rPr lang="zh-CN" altLang="en-US" sz="2400" b="1" dirty="0">
                <a:latin typeface="+mn-ea"/>
              </a:rPr>
              <a:t>、双卵双胎</a:t>
            </a:r>
          </a:p>
          <a:p>
            <a:pPr algn="just">
              <a:lnSpc>
                <a:spcPct val="150000"/>
              </a:lnSpc>
            </a:pPr>
            <a:r>
              <a:rPr lang="zh-CN" altLang="en-US" sz="2400" b="1" dirty="0">
                <a:latin typeface="+mn-ea"/>
              </a:rPr>
              <a:t>   </a:t>
            </a:r>
            <a:r>
              <a:rPr lang="en-US" altLang="zh-CN" sz="2400" b="1" dirty="0">
                <a:latin typeface="+mn-ea"/>
              </a:rPr>
              <a:t>2</a:t>
            </a:r>
            <a:r>
              <a:rPr lang="zh-CN" altLang="en-US" sz="2400" b="1" dirty="0">
                <a:latin typeface="+mn-ea"/>
              </a:rPr>
              <a:t>、单卵双胎 </a:t>
            </a:r>
          </a:p>
          <a:p>
            <a:pPr algn="just">
              <a:lnSpc>
                <a:spcPct val="150000"/>
              </a:lnSpc>
            </a:pPr>
            <a:r>
              <a:rPr lang="zh-CN" altLang="en-US" sz="2400" b="1" dirty="0">
                <a:latin typeface="+mn-ea"/>
              </a:rPr>
              <a:t>二、多胎</a:t>
            </a:r>
          </a:p>
          <a:p>
            <a:pPr algn="just">
              <a:lnSpc>
                <a:spcPct val="150000"/>
              </a:lnSpc>
            </a:pPr>
            <a:r>
              <a:rPr lang="zh-CN" altLang="en-US" sz="2400" b="1" dirty="0">
                <a:latin typeface="+mn-ea"/>
              </a:rPr>
              <a:t>三、连胎</a:t>
            </a:r>
          </a:p>
        </p:txBody>
      </p:sp>
      <p:pic>
        <p:nvPicPr>
          <p:cNvPr id="28677" name="Picture 19" descr="最像的双胞胎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67284" y="1028701"/>
            <a:ext cx="2495549" cy="3627967"/>
          </a:xfrm>
          <a:prstGeom prst="rect">
            <a:avLst/>
          </a:prstGeom>
          <a:noFill/>
          <a:ln w="28575">
            <a:noFill/>
            <a:prstDash val="lgDash"/>
            <a:miter lim="800000"/>
            <a:headEnd/>
            <a:tailEnd/>
          </a:ln>
        </p:spPr>
      </p:pic>
      <p:pic>
        <p:nvPicPr>
          <p:cNvPr id="28678" name="Picture 9" descr="美国6胞胎201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68800" y="3909484"/>
            <a:ext cx="4171951" cy="2783416"/>
          </a:xfrm>
          <a:prstGeom prst="rect">
            <a:avLst/>
          </a:prstGeom>
          <a:noFill/>
          <a:ln w="28575">
            <a:noFill/>
            <a:prstDash val="lgDash"/>
            <a:miter lim="800000"/>
            <a:headEnd/>
            <a:tailEnd/>
          </a:ln>
        </p:spPr>
      </p:pic>
      <p:pic>
        <p:nvPicPr>
          <p:cNvPr id="28679" name="Picture 2" descr="0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422900" y="933451"/>
            <a:ext cx="2040467" cy="2806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标题 7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zh-CN" dirty="0" smtClean="0">
                <a:solidFill>
                  <a:srgbClr val="000000"/>
                </a:solidFill>
                <a:latin typeface="+mn-ea"/>
                <a:ea typeface="+mn-ea"/>
              </a:rPr>
              <a:t>双胎与多胎</a:t>
            </a:r>
            <a:endParaRPr lang="zh-CN" altLang="en-US" dirty="0">
              <a:latin typeface="+mn-ea"/>
              <a:ea typeface="+mn-ea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矩形 22"/>
          <p:cNvSpPr/>
          <p:nvPr/>
        </p:nvSpPr>
        <p:spPr>
          <a:xfrm>
            <a:off x="4610100" y="1934379"/>
            <a:ext cx="2981326" cy="122925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6000" dirty="0" smtClean="0">
                <a:latin typeface="Impact" panose="020B0806030902050204" pitchFamily="34" charset="0"/>
              </a:rPr>
              <a:t>06</a:t>
            </a:r>
            <a:endParaRPr lang="zh-CN" altLang="en-US" sz="6000" dirty="0">
              <a:latin typeface="Impact" panose="020B0806030902050204" pitchFamily="34" charset="0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3495417" y="3423444"/>
            <a:ext cx="5134739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800" b="1" dirty="0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先天性畸形与优生</a:t>
            </a:r>
            <a:endParaRPr lang="zh-CN" altLang="en-US" sz="4800" b="1" dirty="0">
              <a:solidFill>
                <a:srgbClr val="000000"/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4610100" y="4311343"/>
            <a:ext cx="2981326" cy="10846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3"/>
          <p:cNvSpPr>
            <a:spLocks noChangeArrowheads="1"/>
          </p:cNvSpPr>
          <p:nvPr/>
        </p:nvSpPr>
        <p:spPr bwMode="auto">
          <a:xfrm>
            <a:off x="814917" y="836084"/>
            <a:ext cx="10970683" cy="70082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/>
          <a:lstStyle/>
          <a:p>
            <a:pPr marL="457189" indent="-457189">
              <a:lnSpc>
                <a:spcPct val="130000"/>
              </a:lnSpc>
              <a:spcBef>
                <a:spcPct val="20000"/>
              </a:spcBef>
            </a:pPr>
            <a:r>
              <a:rPr lang="en-US" altLang="zh-CN" sz="2700" b="1" dirty="0">
                <a:solidFill>
                  <a:srgbClr val="000000"/>
                </a:solidFill>
                <a:latin typeface="宋体" pitchFamily="2" charset="-122"/>
              </a:rPr>
              <a:t>    </a:t>
            </a:r>
            <a:endParaRPr lang="zh-CN" altLang="en-US" sz="2700" b="1" dirty="0">
              <a:solidFill>
                <a:srgbClr val="000000"/>
              </a:solidFill>
              <a:latin typeface="宋体" pitchFamily="2" charset="-122"/>
            </a:endParaRPr>
          </a:p>
          <a:p>
            <a:pPr marL="457189" indent="-457189" algn="ctr">
              <a:lnSpc>
                <a:spcPct val="130000"/>
              </a:lnSpc>
              <a:spcBef>
                <a:spcPct val="20000"/>
              </a:spcBef>
            </a:pPr>
            <a:endParaRPr lang="zh-CN" altLang="en-US" sz="2700" b="1" dirty="0">
              <a:solidFill>
                <a:srgbClr val="000000"/>
              </a:solidFill>
              <a:latin typeface="宋体" pitchFamily="2" charset="-122"/>
            </a:endParaRPr>
          </a:p>
        </p:txBody>
      </p:sp>
      <p:sp>
        <p:nvSpPr>
          <p:cNvPr id="29700" name="矩形 3"/>
          <p:cNvSpPr>
            <a:spLocks noChangeArrowheads="1"/>
          </p:cNvSpPr>
          <p:nvPr/>
        </p:nvSpPr>
        <p:spPr bwMode="auto">
          <a:xfrm>
            <a:off x="3048000" y="2813051"/>
            <a:ext cx="6096000" cy="4001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>
            <a:spAutoFit/>
          </a:bodyPr>
          <a:lstStyle/>
          <a:p>
            <a:endParaRPr lang="zh-CN" altLang="en-US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9701" name="矩形 4"/>
          <p:cNvSpPr>
            <a:spLocks noChangeArrowheads="1"/>
          </p:cNvSpPr>
          <p:nvPr/>
        </p:nvSpPr>
        <p:spPr bwMode="auto">
          <a:xfrm>
            <a:off x="814918" y="1028701"/>
            <a:ext cx="10562167" cy="39358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latin typeface="+mn-ea"/>
              </a:rPr>
              <a:t>一、先天性畸形</a:t>
            </a: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latin typeface="+mn-ea"/>
              </a:rPr>
              <a:t>   由于胚胎发育紊乱而出现的形态结构异常。</a:t>
            </a: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latin typeface="+mn-ea"/>
              </a:rPr>
              <a:t>   （一）先天性畸形以消化系统、皮肤及四肢多见。</a:t>
            </a: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latin typeface="+mn-ea"/>
              </a:rPr>
              <a:t>   （二）常见畸形：唇裂、腭裂、脐粪瘘、房间隔缺损、动脉导管  未闭、法乐四联症。</a:t>
            </a: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latin typeface="+mn-ea"/>
              </a:rPr>
              <a:t>   （三）先天性畸形的发生原因：遗传、环境</a:t>
            </a: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latin typeface="+mn-ea"/>
              </a:rPr>
              <a:t>   （四）胚胎的致畸敏感期：第</a:t>
            </a:r>
            <a:r>
              <a:rPr lang="en-US" altLang="zh-CN" sz="2400" b="1" dirty="0">
                <a:latin typeface="+mn-ea"/>
              </a:rPr>
              <a:t>3-8</a:t>
            </a:r>
            <a:r>
              <a:rPr lang="zh-CN" altLang="en-US" sz="2400" b="1" dirty="0">
                <a:latin typeface="+mn-ea"/>
              </a:rPr>
              <a:t>周。</a:t>
            </a:r>
            <a:endParaRPr lang="zh-CN" altLang="en-US" sz="1600" b="1" dirty="0">
              <a:latin typeface="+mn-ea"/>
            </a:endParaRPr>
          </a:p>
        </p:txBody>
      </p:sp>
      <p:sp>
        <p:nvSpPr>
          <p:cNvPr id="6" name="标题 5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>
                <a:solidFill>
                  <a:srgbClr val="000000"/>
                </a:solidFill>
                <a:latin typeface="+mn-ea"/>
                <a:ea typeface="+mn-ea"/>
              </a:rPr>
              <a:t>先天性畸形与优生</a:t>
            </a:r>
            <a:endParaRPr lang="zh-CN" altLang="en-US" dirty="0">
              <a:latin typeface="+mn-ea"/>
              <a:ea typeface="+mn-ea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3"/>
          <p:cNvSpPr>
            <a:spLocks noChangeArrowheads="1"/>
          </p:cNvSpPr>
          <p:nvPr/>
        </p:nvSpPr>
        <p:spPr bwMode="auto">
          <a:xfrm>
            <a:off x="814917" y="836084"/>
            <a:ext cx="10970683" cy="70082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/>
          <a:lstStyle/>
          <a:p>
            <a:pPr marL="457189" indent="-457189">
              <a:lnSpc>
                <a:spcPct val="130000"/>
              </a:lnSpc>
              <a:spcBef>
                <a:spcPct val="20000"/>
              </a:spcBef>
            </a:pPr>
            <a:r>
              <a:rPr lang="en-US" altLang="zh-CN" sz="2700" b="1" dirty="0">
                <a:solidFill>
                  <a:srgbClr val="000000"/>
                </a:solidFill>
                <a:latin typeface="宋体" pitchFamily="2" charset="-122"/>
              </a:rPr>
              <a:t>    </a:t>
            </a:r>
            <a:endParaRPr lang="zh-CN" altLang="en-US" sz="2700" b="1" dirty="0">
              <a:solidFill>
                <a:srgbClr val="000000"/>
              </a:solidFill>
              <a:latin typeface="宋体" pitchFamily="2" charset="-122"/>
            </a:endParaRPr>
          </a:p>
          <a:p>
            <a:pPr marL="457189" indent="-457189" algn="ctr">
              <a:lnSpc>
                <a:spcPct val="130000"/>
              </a:lnSpc>
              <a:spcBef>
                <a:spcPct val="20000"/>
              </a:spcBef>
            </a:pPr>
            <a:endParaRPr lang="zh-CN" altLang="en-US" sz="2700" b="1" dirty="0">
              <a:solidFill>
                <a:srgbClr val="000000"/>
              </a:solidFill>
              <a:latin typeface="宋体" pitchFamily="2" charset="-122"/>
            </a:endParaRPr>
          </a:p>
        </p:txBody>
      </p:sp>
      <p:sp>
        <p:nvSpPr>
          <p:cNvPr id="30724" name="矩形 3"/>
          <p:cNvSpPr>
            <a:spLocks noChangeArrowheads="1"/>
          </p:cNvSpPr>
          <p:nvPr/>
        </p:nvSpPr>
        <p:spPr bwMode="auto">
          <a:xfrm>
            <a:off x="912284" y="933451"/>
            <a:ext cx="2708428" cy="6118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常见先天性畸形化</a:t>
            </a:r>
          </a:p>
        </p:txBody>
      </p:sp>
      <p:sp>
        <p:nvSpPr>
          <p:cNvPr id="30725" name="矩形 4"/>
          <p:cNvSpPr>
            <a:spLocks noChangeArrowheads="1"/>
          </p:cNvSpPr>
          <p:nvPr/>
        </p:nvSpPr>
        <p:spPr bwMode="auto">
          <a:xfrm>
            <a:off x="239185" y="1509184"/>
            <a:ext cx="2025548" cy="6118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+mn-ea"/>
              </a:rPr>
              <a:t>(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一</a:t>
            </a:r>
            <a:r>
              <a:rPr lang="en-US" altLang="zh-CN" sz="2400" b="1" dirty="0">
                <a:solidFill>
                  <a:srgbClr val="000000"/>
                </a:solidFill>
                <a:latin typeface="+mn-ea"/>
              </a:rPr>
              <a:t>)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颜面部分</a:t>
            </a:r>
            <a:endParaRPr lang="zh-CN" altLang="en-US" sz="2400" dirty="0">
              <a:solidFill>
                <a:srgbClr val="000000"/>
              </a:solidFill>
              <a:latin typeface="+mn-ea"/>
            </a:endParaRPr>
          </a:p>
        </p:txBody>
      </p:sp>
      <p:sp>
        <p:nvSpPr>
          <p:cNvPr id="30726" name="矩形 5"/>
          <p:cNvSpPr>
            <a:spLocks noChangeArrowheads="1"/>
          </p:cNvSpPr>
          <p:nvPr/>
        </p:nvSpPr>
        <p:spPr bwMode="auto">
          <a:xfrm>
            <a:off x="912284" y="1989667"/>
            <a:ext cx="3016204" cy="6118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唇裂、腭裂、面斜裂</a:t>
            </a:r>
          </a:p>
        </p:txBody>
      </p:sp>
      <p:pic>
        <p:nvPicPr>
          <p:cNvPr id="30727" name="Picture 167" descr="未标题-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2784" y="2660651"/>
            <a:ext cx="3412067" cy="2901949"/>
          </a:xfrm>
          <a:prstGeom prst="rect">
            <a:avLst/>
          </a:prstGeom>
          <a:noFill/>
          <a:ln w="19050" cap="rnd">
            <a:solidFill>
              <a:schemeClr val="hlink"/>
            </a:solidFill>
            <a:prstDash val="sysDot"/>
            <a:miter lim="800000"/>
            <a:headEnd/>
            <a:tailEnd/>
          </a:ln>
        </p:spPr>
      </p:pic>
      <p:sp>
        <p:nvSpPr>
          <p:cNvPr id="30728" name="矩形 7"/>
          <p:cNvSpPr>
            <a:spLocks noChangeArrowheads="1"/>
          </p:cNvSpPr>
          <p:nvPr/>
        </p:nvSpPr>
        <p:spPr bwMode="auto">
          <a:xfrm>
            <a:off x="6191251" y="1509184"/>
            <a:ext cx="2116920" cy="6118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+mn-ea"/>
              </a:rPr>
              <a:t>(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二</a:t>
            </a:r>
            <a:r>
              <a:rPr lang="en-US" altLang="zh-CN" sz="2400" b="1" dirty="0">
                <a:solidFill>
                  <a:srgbClr val="000000"/>
                </a:solidFill>
                <a:latin typeface="+mn-ea"/>
              </a:rPr>
              <a:t>)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消化系统 </a:t>
            </a:r>
          </a:p>
        </p:txBody>
      </p:sp>
      <p:sp>
        <p:nvSpPr>
          <p:cNvPr id="30729" name="矩形 8"/>
          <p:cNvSpPr>
            <a:spLocks noChangeArrowheads="1"/>
          </p:cNvSpPr>
          <p:nvPr/>
        </p:nvSpPr>
        <p:spPr bwMode="auto">
          <a:xfrm>
            <a:off x="6288617" y="2084918"/>
            <a:ext cx="6096000" cy="33818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消化管狭窄或闭锁</a:t>
            </a: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脐粪瘘、</a:t>
            </a:r>
            <a:r>
              <a:rPr lang="en-US" altLang="zh-CN" sz="2400" b="1" dirty="0">
                <a:solidFill>
                  <a:srgbClr val="000000"/>
                </a:solidFill>
                <a:latin typeface="+mn-ea"/>
              </a:rPr>
              <a:t>Meckel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憩室</a:t>
            </a: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先天性脐疝</a:t>
            </a: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先天性巨结肠</a:t>
            </a:r>
            <a:endParaRPr lang="en-US" altLang="zh-CN" sz="2400" b="1" dirty="0">
              <a:solidFill>
                <a:srgbClr val="000000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不通肛</a:t>
            </a: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肠袢转位异常</a:t>
            </a:r>
            <a:endParaRPr lang="zh-CN" altLang="en-US" sz="2400" dirty="0">
              <a:solidFill>
                <a:srgbClr val="000000"/>
              </a:solidFill>
              <a:latin typeface="+mn-ea"/>
            </a:endParaRPr>
          </a:p>
        </p:txBody>
      </p:sp>
      <p:pic>
        <p:nvPicPr>
          <p:cNvPr id="30730" name="Picture 35" descr="未标题-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688918" y="3236384"/>
            <a:ext cx="3217333" cy="2726267"/>
          </a:xfrm>
          <a:prstGeom prst="rect">
            <a:avLst/>
          </a:prstGeom>
          <a:noFill/>
          <a:ln w="19050" cap="rnd">
            <a:solidFill>
              <a:schemeClr val="hlink"/>
            </a:solidFill>
            <a:prstDash val="sysDot"/>
            <a:miter lim="800000"/>
            <a:headEnd/>
            <a:tailEnd/>
          </a:ln>
        </p:spPr>
      </p:pic>
      <p:sp>
        <p:nvSpPr>
          <p:cNvPr id="11" name="标题 10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>
                <a:solidFill>
                  <a:srgbClr val="000000"/>
                </a:solidFill>
                <a:latin typeface="+mn-ea"/>
              </a:rPr>
              <a:t>先天性畸形与优生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3"/>
          <p:cNvSpPr>
            <a:spLocks noChangeArrowheads="1"/>
          </p:cNvSpPr>
          <p:nvPr/>
        </p:nvSpPr>
        <p:spPr bwMode="auto">
          <a:xfrm>
            <a:off x="814917" y="836084"/>
            <a:ext cx="10970683" cy="70082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/>
          <a:lstStyle/>
          <a:p>
            <a:pPr marL="457189" indent="-457189">
              <a:lnSpc>
                <a:spcPct val="130000"/>
              </a:lnSpc>
              <a:spcBef>
                <a:spcPct val="20000"/>
              </a:spcBef>
            </a:pPr>
            <a:r>
              <a:rPr lang="en-US" altLang="zh-CN" sz="2700" b="1" dirty="0">
                <a:solidFill>
                  <a:srgbClr val="000000"/>
                </a:solidFill>
                <a:latin typeface="宋体" pitchFamily="2" charset="-122"/>
              </a:rPr>
              <a:t>    </a:t>
            </a:r>
            <a:endParaRPr lang="zh-CN" altLang="en-US" sz="2700" b="1" dirty="0">
              <a:solidFill>
                <a:srgbClr val="000000"/>
              </a:solidFill>
              <a:latin typeface="宋体" pitchFamily="2" charset="-122"/>
            </a:endParaRPr>
          </a:p>
          <a:p>
            <a:pPr marL="457189" indent="-457189" algn="ctr">
              <a:lnSpc>
                <a:spcPct val="130000"/>
              </a:lnSpc>
              <a:spcBef>
                <a:spcPct val="20000"/>
              </a:spcBef>
            </a:pPr>
            <a:endParaRPr lang="zh-CN" altLang="en-US" sz="2700" b="1" dirty="0">
              <a:solidFill>
                <a:srgbClr val="000000"/>
              </a:solidFill>
              <a:latin typeface="宋体" pitchFamily="2" charset="-122"/>
            </a:endParaRPr>
          </a:p>
        </p:txBody>
      </p:sp>
      <p:sp>
        <p:nvSpPr>
          <p:cNvPr id="31748" name="矩形 3"/>
          <p:cNvSpPr>
            <a:spLocks noChangeArrowheads="1"/>
          </p:cNvSpPr>
          <p:nvPr/>
        </p:nvSpPr>
        <p:spPr bwMode="auto">
          <a:xfrm>
            <a:off x="814918" y="1162051"/>
            <a:ext cx="2116920" cy="6118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+mn-ea"/>
              </a:rPr>
              <a:t>(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三</a:t>
            </a:r>
            <a:r>
              <a:rPr lang="en-US" altLang="zh-CN" sz="2400" b="1" dirty="0">
                <a:solidFill>
                  <a:srgbClr val="000000"/>
                </a:solidFill>
                <a:latin typeface="+mn-ea"/>
              </a:rPr>
              <a:t>)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呼吸系统</a:t>
            </a:r>
            <a:r>
              <a:rPr lang="zh-CN" altLang="en-US" sz="2400" dirty="0">
                <a:latin typeface="+mn-ea"/>
              </a:rPr>
              <a:t> </a:t>
            </a:r>
          </a:p>
        </p:txBody>
      </p:sp>
      <p:sp>
        <p:nvSpPr>
          <p:cNvPr id="31749" name="矩形 4"/>
          <p:cNvSpPr>
            <a:spLocks noChangeArrowheads="1"/>
          </p:cNvSpPr>
          <p:nvPr/>
        </p:nvSpPr>
        <p:spPr bwMode="auto">
          <a:xfrm>
            <a:off x="1488018" y="1640418"/>
            <a:ext cx="2279649" cy="1165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气管食管瘘</a:t>
            </a: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透明膜变</a:t>
            </a:r>
            <a:endParaRPr lang="zh-CN" altLang="en-US" sz="2400" dirty="0">
              <a:solidFill>
                <a:srgbClr val="000000"/>
              </a:solidFill>
              <a:latin typeface="+mn-ea"/>
            </a:endParaRPr>
          </a:p>
        </p:txBody>
      </p:sp>
      <p:pic>
        <p:nvPicPr>
          <p:cNvPr id="31750" name="Picture 19" descr="未标题-2"/>
          <p:cNvPicPr>
            <a:picLocks noChangeAspect="1" noChangeArrowheads="1"/>
          </p:cNvPicPr>
          <p:nvPr/>
        </p:nvPicPr>
        <p:blipFill>
          <a:blip r:embed="rId2" cstate="print"/>
          <a:srcRect l="16635" r="7750"/>
          <a:stretch>
            <a:fillRect/>
          </a:stretch>
        </p:blipFill>
        <p:spPr bwMode="auto">
          <a:xfrm>
            <a:off x="1007534" y="3390901"/>
            <a:ext cx="3395133" cy="2410884"/>
          </a:xfrm>
          <a:prstGeom prst="rect">
            <a:avLst/>
          </a:prstGeom>
          <a:noFill/>
          <a:ln w="19050">
            <a:solidFill>
              <a:schemeClr val="hlink"/>
            </a:solidFill>
            <a:prstDash val="sysDot"/>
            <a:miter lim="800000"/>
            <a:headEnd/>
            <a:tailEnd/>
          </a:ln>
        </p:spPr>
      </p:pic>
      <p:sp>
        <p:nvSpPr>
          <p:cNvPr id="31751" name="矩形 6"/>
          <p:cNvSpPr>
            <a:spLocks noChangeArrowheads="1"/>
          </p:cNvSpPr>
          <p:nvPr/>
        </p:nvSpPr>
        <p:spPr bwMode="auto">
          <a:xfrm>
            <a:off x="4944533" y="1162051"/>
            <a:ext cx="2025548" cy="6118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+mn-ea"/>
              </a:rPr>
              <a:t>(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四</a:t>
            </a:r>
            <a:r>
              <a:rPr lang="en-US" altLang="zh-CN" sz="2400" b="1" dirty="0">
                <a:solidFill>
                  <a:srgbClr val="000000"/>
                </a:solidFill>
                <a:latin typeface="+mn-ea"/>
              </a:rPr>
              <a:t>)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泌尿系统</a:t>
            </a:r>
          </a:p>
        </p:txBody>
      </p:sp>
      <p:sp>
        <p:nvSpPr>
          <p:cNvPr id="31752" name="矩形 7"/>
          <p:cNvSpPr>
            <a:spLocks noChangeArrowheads="1"/>
          </p:cNvSpPr>
          <p:nvPr/>
        </p:nvSpPr>
        <p:spPr bwMode="auto">
          <a:xfrm>
            <a:off x="5808134" y="1737784"/>
            <a:ext cx="1536700" cy="1719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多囊肾</a:t>
            </a: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异位肾</a:t>
            </a: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脐尿瘘</a:t>
            </a:r>
          </a:p>
        </p:txBody>
      </p:sp>
      <p:pic>
        <p:nvPicPr>
          <p:cNvPr id="31753" name="Picture 18" descr="未标题-1 拷贝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32400" y="3456518"/>
            <a:ext cx="2506133" cy="2264833"/>
          </a:xfrm>
          <a:prstGeom prst="rect">
            <a:avLst/>
          </a:prstGeom>
          <a:noFill/>
          <a:ln w="28575">
            <a:solidFill>
              <a:schemeClr val="hlink"/>
            </a:solidFill>
            <a:prstDash val="sysDot"/>
            <a:miter lim="800000"/>
            <a:headEnd/>
            <a:tailEnd/>
          </a:ln>
        </p:spPr>
      </p:pic>
      <p:sp>
        <p:nvSpPr>
          <p:cNvPr id="31754" name="矩形 9"/>
          <p:cNvSpPr>
            <a:spLocks noChangeArrowheads="1"/>
          </p:cNvSpPr>
          <p:nvPr/>
        </p:nvSpPr>
        <p:spPr bwMode="auto">
          <a:xfrm>
            <a:off x="8496300" y="1162051"/>
            <a:ext cx="2116920" cy="6118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+mn-ea"/>
              </a:rPr>
              <a:t>(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五</a:t>
            </a:r>
            <a:r>
              <a:rPr lang="en-US" altLang="zh-CN" sz="2400" b="1" dirty="0">
                <a:solidFill>
                  <a:srgbClr val="000000"/>
                </a:solidFill>
                <a:latin typeface="+mn-ea"/>
              </a:rPr>
              <a:t>)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生殖系统</a:t>
            </a:r>
            <a:r>
              <a:rPr lang="zh-CN" altLang="en-US" sz="2400" dirty="0">
                <a:latin typeface="+mn-ea"/>
              </a:rPr>
              <a:t> </a:t>
            </a:r>
          </a:p>
        </p:txBody>
      </p:sp>
      <p:sp>
        <p:nvSpPr>
          <p:cNvPr id="31755" name="矩形 10"/>
          <p:cNvSpPr>
            <a:spLocks noChangeArrowheads="1"/>
          </p:cNvSpPr>
          <p:nvPr/>
        </p:nvSpPr>
        <p:spPr bwMode="auto">
          <a:xfrm>
            <a:off x="9264651" y="1737785"/>
            <a:ext cx="3456516" cy="22738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隐睾</a:t>
            </a: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先天性腹股沟疝</a:t>
            </a: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两性畸形</a:t>
            </a: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睾丸女性化综合征</a:t>
            </a:r>
          </a:p>
        </p:txBody>
      </p:sp>
      <p:sp>
        <p:nvSpPr>
          <p:cNvPr id="12" name="标题 1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>
                <a:solidFill>
                  <a:srgbClr val="000000"/>
                </a:solidFill>
                <a:latin typeface="+mn-ea"/>
              </a:rPr>
              <a:t>先天性畸形与优生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3"/>
          <p:cNvSpPr>
            <a:spLocks noChangeArrowheads="1"/>
          </p:cNvSpPr>
          <p:nvPr/>
        </p:nvSpPr>
        <p:spPr bwMode="auto">
          <a:xfrm>
            <a:off x="814917" y="836084"/>
            <a:ext cx="10970683" cy="70082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/>
          <a:lstStyle/>
          <a:p>
            <a:pPr marL="457189" indent="-457189">
              <a:lnSpc>
                <a:spcPct val="130000"/>
              </a:lnSpc>
              <a:spcBef>
                <a:spcPct val="20000"/>
              </a:spcBef>
            </a:pPr>
            <a:r>
              <a:rPr lang="en-US" altLang="zh-CN" sz="2700" b="1" dirty="0">
                <a:solidFill>
                  <a:srgbClr val="000000"/>
                </a:solidFill>
                <a:latin typeface="宋体" pitchFamily="2" charset="-122"/>
              </a:rPr>
              <a:t>    </a:t>
            </a:r>
            <a:endParaRPr lang="zh-CN" altLang="en-US" sz="2700" b="1" dirty="0">
              <a:solidFill>
                <a:srgbClr val="000000"/>
              </a:solidFill>
              <a:latin typeface="宋体" pitchFamily="2" charset="-122"/>
            </a:endParaRPr>
          </a:p>
          <a:p>
            <a:pPr marL="457189" indent="-457189" algn="ctr">
              <a:lnSpc>
                <a:spcPct val="130000"/>
              </a:lnSpc>
              <a:spcBef>
                <a:spcPct val="20000"/>
              </a:spcBef>
            </a:pPr>
            <a:endParaRPr lang="zh-CN" altLang="en-US" sz="2700" b="1" dirty="0">
              <a:solidFill>
                <a:srgbClr val="000000"/>
              </a:solidFill>
              <a:latin typeface="宋体" pitchFamily="2" charset="-122"/>
            </a:endParaRPr>
          </a:p>
        </p:txBody>
      </p:sp>
      <p:sp>
        <p:nvSpPr>
          <p:cNvPr id="32772" name="矩形 3"/>
          <p:cNvSpPr>
            <a:spLocks noChangeArrowheads="1"/>
          </p:cNvSpPr>
          <p:nvPr/>
        </p:nvSpPr>
        <p:spPr bwMode="auto">
          <a:xfrm>
            <a:off x="814917" y="1028700"/>
            <a:ext cx="2116920" cy="6118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>
                <a:solidFill>
                  <a:srgbClr val="000000"/>
                </a:solidFill>
                <a:latin typeface="+mn-ea"/>
              </a:rPr>
              <a:t>(</a:t>
            </a:r>
            <a:r>
              <a:rPr lang="zh-CN" altLang="en-US" sz="2400" b="1">
                <a:solidFill>
                  <a:srgbClr val="000000"/>
                </a:solidFill>
                <a:latin typeface="+mn-ea"/>
              </a:rPr>
              <a:t>六</a:t>
            </a:r>
            <a:r>
              <a:rPr lang="en-US" altLang="zh-CN" sz="2400" b="1">
                <a:solidFill>
                  <a:srgbClr val="000000"/>
                </a:solidFill>
                <a:latin typeface="+mn-ea"/>
              </a:rPr>
              <a:t>)</a:t>
            </a:r>
            <a:r>
              <a:rPr lang="zh-CN" altLang="en-US" sz="2400" b="1">
                <a:solidFill>
                  <a:srgbClr val="000000"/>
                </a:solidFill>
                <a:latin typeface="+mn-ea"/>
              </a:rPr>
              <a:t>循环系统 </a:t>
            </a:r>
          </a:p>
        </p:txBody>
      </p:sp>
      <p:sp>
        <p:nvSpPr>
          <p:cNvPr id="32773" name="矩形 4"/>
          <p:cNvSpPr>
            <a:spLocks noChangeArrowheads="1"/>
          </p:cNvSpPr>
          <p:nvPr/>
        </p:nvSpPr>
        <p:spPr bwMode="auto">
          <a:xfrm>
            <a:off x="1295400" y="1509184"/>
            <a:ext cx="6096000" cy="1719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>
            <a:spAutoFit/>
          </a:bodyPr>
          <a:lstStyle/>
          <a:p>
            <a:pPr indent="88898"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房或室间隔缺损</a:t>
            </a:r>
            <a:endParaRPr lang="en-US" altLang="zh-CN" sz="2400" b="1" dirty="0">
              <a:solidFill>
                <a:srgbClr val="000000"/>
              </a:solidFill>
              <a:latin typeface="+mn-ea"/>
            </a:endParaRPr>
          </a:p>
          <a:p>
            <a:pPr indent="88898"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法洛四联症</a:t>
            </a:r>
            <a:endParaRPr lang="en-US" altLang="zh-CN" sz="2400" b="1" dirty="0">
              <a:solidFill>
                <a:srgbClr val="000000"/>
              </a:solidFill>
              <a:latin typeface="+mn-ea"/>
            </a:endParaRPr>
          </a:p>
          <a:p>
            <a:pPr indent="88898"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动脉导管未闭</a:t>
            </a:r>
          </a:p>
        </p:txBody>
      </p:sp>
      <p:pic>
        <p:nvPicPr>
          <p:cNvPr id="32774" name="Picture 20" descr="25－13"/>
          <p:cNvPicPr>
            <a:picLocks noChangeAspect="1" noChangeArrowheads="1"/>
          </p:cNvPicPr>
          <p:nvPr/>
        </p:nvPicPr>
        <p:blipFill>
          <a:blip r:embed="rId2" cstate="print">
            <a:lum bright="-6000" contrast="12000"/>
          </a:blip>
          <a:srcRect/>
          <a:stretch>
            <a:fillRect/>
          </a:stretch>
        </p:blipFill>
        <p:spPr bwMode="auto">
          <a:xfrm>
            <a:off x="1187451" y="3619500"/>
            <a:ext cx="3367616" cy="3238500"/>
          </a:xfrm>
          <a:prstGeom prst="rect">
            <a:avLst/>
          </a:prstGeom>
          <a:noFill/>
          <a:ln w="38100" cmpd="dbl">
            <a:solidFill>
              <a:schemeClr val="hlink"/>
            </a:solidFill>
            <a:miter lim="800000"/>
            <a:headEnd/>
            <a:tailEnd/>
          </a:ln>
        </p:spPr>
      </p:pic>
      <p:sp>
        <p:nvSpPr>
          <p:cNvPr id="32775" name="矩形 6"/>
          <p:cNvSpPr>
            <a:spLocks noChangeArrowheads="1"/>
          </p:cNvSpPr>
          <p:nvPr/>
        </p:nvSpPr>
        <p:spPr bwMode="auto">
          <a:xfrm>
            <a:off x="6383867" y="1028700"/>
            <a:ext cx="2025548" cy="6118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+mn-ea"/>
              </a:rPr>
              <a:t>(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七</a:t>
            </a:r>
            <a:r>
              <a:rPr lang="en-US" altLang="zh-CN" sz="2400" b="1" dirty="0">
                <a:solidFill>
                  <a:srgbClr val="000000"/>
                </a:solidFill>
                <a:latin typeface="+mn-ea"/>
              </a:rPr>
              <a:t>)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神经系统</a:t>
            </a:r>
            <a:endParaRPr lang="zh-CN" altLang="en-US" sz="2400" dirty="0">
              <a:solidFill>
                <a:srgbClr val="000000"/>
              </a:solidFill>
              <a:latin typeface="+mn-ea"/>
            </a:endParaRPr>
          </a:p>
        </p:txBody>
      </p:sp>
      <p:sp>
        <p:nvSpPr>
          <p:cNvPr id="32776" name="矩形 7"/>
          <p:cNvSpPr>
            <a:spLocks noChangeArrowheads="1"/>
          </p:cNvSpPr>
          <p:nvPr/>
        </p:nvSpPr>
        <p:spPr bwMode="auto">
          <a:xfrm>
            <a:off x="7152217" y="1509184"/>
            <a:ext cx="6096000" cy="1719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无脑儿</a:t>
            </a: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脊膜膨出</a:t>
            </a: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脑积水</a:t>
            </a:r>
          </a:p>
        </p:txBody>
      </p:sp>
      <p:pic>
        <p:nvPicPr>
          <p:cNvPr id="32777" name="Picture 18" descr="无脑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63318" y="3236384"/>
            <a:ext cx="3399367" cy="3621616"/>
          </a:xfrm>
          <a:prstGeom prst="rect">
            <a:avLst/>
          </a:prstGeom>
          <a:noFill/>
          <a:ln w="38100" cmpd="dbl">
            <a:solidFill>
              <a:schemeClr val="hlink"/>
            </a:solidFill>
            <a:prstDash val="sysDot"/>
            <a:miter lim="800000"/>
            <a:headEnd/>
            <a:tailEnd/>
          </a:ln>
        </p:spPr>
      </p:pic>
      <p:sp>
        <p:nvSpPr>
          <p:cNvPr id="10" name="标题 9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>
                <a:solidFill>
                  <a:srgbClr val="000000"/>
                </a:solidFill>
                <a:latin typeface="+mn-ea"/>
              </a:rPr>
              <a:t>先天性畸形与优生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3"/>
          <p:cNvSpPr>
            <a:spLocks noChangeArrowheads="1"/>
          </p:cNvSpPr>
          <p:nvPr/>
        </p:nvSpPr>
        <p:spPr bwMode="auto">
          <a:xfrm>
            <a:off x="814917" y="836084"/>
            <a:ext cx="10970683" cy="70082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/>
          <a:lstStyle/>
          <a:p>
            <a:pPr marL="457189" indent="-457189">
              <a:lnSpc>
                <a:spcPct val="130000"/>
              </a:lnSpc>
              <a:spcBef>
                <a:spcPct val="20000"/>
              </a:spcBef>
            </a:pPr>
            <a:r>
              <a:rPr lang="en-US" altLang="zh-CN" sz="2700" b="1" dirty="0">
                <a:solidFill>
                  <a:srgbClr val="000000"/>
                </a:solidFill>
                <a:latin typeface="宋体" pitchFamily="2" charset="-122"/>
              </a:rPr>
              <a:t>    </a:t>
            </a:r>
            <a:endParaRPr lang="zh-CN" altLang="en-US" sz="2700" b="1" dirty="0">
              <a:solidFill>
                <a:srgbClr val="000000"/>
              </a:solidFill>
              <a:latin typeface="宋体" pitchFamily="2" charset="-122"/>
            </a:endParaRPr>
          </a:p>
          <a:p>
            <a:pPr marL="457189" indent="-457189" algn="ctr">
              <a:lnSpc>
                <a:spcPct val="130000"/>
              </a:lnSpc>
              <a:spcBef>
                <a:spcPct val="20000"/>
              </a:spcBef>
            </a:pPr>
            <a:endParaRPr lang="zh-CN" altLang="en-US" sz="2700" b="1" dirty="0">
              <a:solidFill>
                <a:srgbClr val="000000"/>
              </a:solidFill>
              <a:latin typeface="宋体" pitchFamily="2" charset="-122"/>
            </a:endParaRPr>
          </a:p>
        </p:txBody>
      </p:sp>
      <p:sp>
        <p:nvSpPr>
          <p:cNvPr id="10" name="标题 9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>
                <a:solidFill>
                  <a:srgbClr val="000000"/>
                </a:solidFill>
                <a:latin typeface="+mn-ea"/>
              </a:rPr>
              <a:t>先天性畸形与优生</a:t>
            </a:r>
            <a:endParaRPr lang="zh-CN" altLang="en-US" dirty="0"/>
          </a:p>
        </p:txBody>
      </p:sp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596900" y="1245445"/>
            <a:ext cx="10947400" cy="5078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zh-CN" altLang="en-US" sz="2400" b="1" dirty="0" smtClean="0">
                <a:latin typeface="+mn-ea"/>
                <a:cs typeface="Times New Roman" pitchFamily="18" charset="0"/>
              </a:rPr>
              <a:t>二、</a:t>
            </a:r>
            <a:r>
              <a:rPr kumimoji="0" 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Times New Roman" pitchFamily="18" charset="0"/>
              </a:rPr>
              <a:t>先天性畸形的预防与产前检查</a:t>
            </a:r>
            <a:endParaRPr kumimoji="0" lang="zh-CN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n-ea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Times New Roman" pitchFamily="18" charset="0"/>
              </a:rPr>
              <a:t>常用的产前检查方法有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Times New Roman" pitchFamily="18" charset="0"/>
              </a:rPr>
              <a:t>: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n-ea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Times New Roman" pitchFamily="18" charset="0"/>
              </a:rPr>
              <a:t>    1.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Times New Roman" pitchFamily="18" charset="0"/>
              </a:rPr>
              <a:t>羊水检查  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n-ea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zh-CN" sz="2400" b="1" dirty="0" smtClean="0">
                <a:latin typeface="+mn-ea"/>
                <a:cs typeface="Times New Roman" pitchFamily="18" charset="0"/>
              </a:rPr>
              <a:t> </a:t>
            </a:r>
            <a:r>
              <a:rPr lang="en-US" altLang="zh-CN" sz="2400" b="1" dirty="0" smtClean="0">
                <a:latin typeface="+mn-ea"/>
                <a:cs typeface="Times New Roman" pitchFamily="18" charset="0"/>
              </a:rPr>
              <a:t>          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Times New Roman" pitchFamily="18" charset="0"/>
              </a:rPr>
              <a:t>可在妊娠第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Times New Roman" pitchFamily="18" charset="0"/>
              </a:rPr>
              <a:t>16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Times New Roman" pitchFamily="18" charset="0"/>
              </a:rPr>
              <a:t>周以后进行，用羊膜穿刺法取羊水。可做羊水细胞的染色体组型检查和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Times New Roman" pitchFamily="18" charset="0"/>
              </a:rPr>
              <a:t>DNA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Times New Roman" pitchFamily="18" charset="0"/>
              </a:rPr>
              <a:t>分析，也可做羊水化学成分的检测。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n-ea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Times New Roman" pitchFamily="18" charset="0"/>
              </a:rPr>
              <a:t>    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Times New Roman" pitchFamily="18" charset="0"/>
              </a:rPr>
              <a:t>2.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Times New Roman" pitchFamily="18" charset="0"/>
              </a:rPr>
              <a:t>绒毛膜活检  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n-ea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24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Times New Roman" pitchFamily="18" charset="0"/>
              </a:rPr>
              <a:t>           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Times New Roman" pitchFamily="18" charset="0"/>
              </a:rPr>
              <a:t>妊娠第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Times New Roman" pitchFamily="18" charset="0"/>
              </a:rPr>
              <a:t>8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Times New Roman" pitchFamily="18" charset="0"/>
              </a:rPr>
              <a:t>周即可进行，检查绒毛膜细胞的染色体组型，也可做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Times New Roman" pitchFamily="18" charset="0"/>
              </a:rPr>
              <a:t>DNA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Times New Roman" pitchFamily="18" charset="0"/>
              </a:rPr>
              <a:t>分析。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n-ea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Times New Roman" pitchFamily="18" charset="0"/>
              </a:rPr>
              <a:t>    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Times New Roman" pitchFamily="18" charset="0"/>
              </a:rPr>
              <a:t>3.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Times New Roman" pitchFamily="18" charset="0"/>
              </a:rPr>
              <a:t>仪器检查  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n-ea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zh-CN" sz="2400" b="1" dirty="0" smtClean="0">
                <a:latin typeface="+mn-ea"/>
                <a:cs typeface="Times New Roman" pitchFamily="18" charset="0"/>
              </a:rPr>
              <a:t> </a:t>
            </a:r>
            <a:r>
              <a:rPr lang="en-US" altLang="zh-CN" sz="2400" b="1" dirty="0" smtClean="0">
                <a:latin typeface="+mn-ea"/>
                <a:cs typeface="Times New Roman" pitchFamily="18" charset="0"/>
              </a:rPr>
              <a:t>          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Times New Roman" pitchFamily="18" charset="0"/>
              </a:rPr>
              <a:t>B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Times New Roman" pitchFamily="18" charset="0"/>
              </a:rPr>
              <a:t>型超声波扫描，胎儿镜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n-ea"/>
              <a:cs typeface="宋体" pitchFamily="2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659130" y="3485515"/>
            <a:ext cx="5949950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en-US" altLang="zh-CN" sz="3600" dirty="0"/>
              <a:t>Thanks for listening!</a:t>
            </a:r>
          </a:p>
        </p:txBody>
      </p:sp>
      <p:sp>
        <p:nvSpPr>
          <p:cNvPr id="4" name="矩形 3"/>
          <p:cNvSpPr/>
          <p:nvPr/>
        </p:nvSpPr>
        <p:spPr>
          <a:xfrm>
            <a:off x="659130" y="2227580"/>
            <a:ext cx="5659755" cy="13220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8000" b="1" dirty="0">
                <a:gradFill flip="none" rotWithShape="1">
                  <a:gsLst>
                    <a:gs pos="0">
                      <a:schemeClr val="accent1">
                        <a:shade val="30000"/>
                        <a:satMod val="115000"/>
                      </a:schemeClr>
                    </a:gs>
                    <a:gs pos="50000">
                      <a:schemeClr val="accent1">
                        <a:shade val="67500"/>
                        <a:satMod val="115000"/>
                      </a:schemeClr>
                    </a:gs>
                    <a:gs pos="100000">
                      <a:schemeClr val="accent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谢谢聆听！</a:t>
            </a:r>
            <a:endParaRPr lang="zh-CN" altLang="en-US" sz="8000" b="1" dirty="0">
              <a:gradFill flip="none" rotWithShape="1">
                <a:gsLst>
                  <a:gs pos="0">
                    <a:schemeClr val="accent1">
                      <a:shade val="30000"/>
                      <a:satMod val="115000"/>
                    </a:schemeClr>
                  </a:gs>
                  <a:gs pos="50000">
                    <a:schemeClr val="accent1">
                      <a:shade val="67500"/>
                      <a:satMod val="115000"/>
                    </a:schemeClr>
                  </a:gs>
                  <a:gs pos="100000">
                    <a:schemeClr val="accent1">
                      <a:shade val="100000"/>
                      <a:satMod val="115000"/>
                    </a:schemeClr>
                  </a:gs>
                </a:gsLst>
                <a:lin ang="16200000" scaled="1"/>
                <a:tileRect/>
              </a:gra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3"/>
          <p:cNvSpPr>
            <a:spLocks noChangeArrowheads="1"/>
          </p:cNvSpPr>
          <p:nvPr/>
        </p:nvSpPr>
        <p:spPr bwMode="auto">
          <a:xfrm>
            <a:off x="814917" y="836084"/>
            <a:ext cx="10970683" cy="70082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/>
          <a:lstStyle/>
          <a:p>
            <a:pPr marL="457189" indent="-457189">
              <a:lnSpc>
                <a:spcPct val="130000"/>
              </a:lnSpc>
              <a:spcBef>
                <a:spcPct val="20000"/>
              </a:spcBef>
            </a:pPr>
            <a:r>
              <a:rPr lang="en-US" altLang="zh-CN" sz="2700" b="1" dirty="0">
                <a:solidFill>
                  <a:srgbClr val="000000"/>
                </a:solidFill>
                <a:latin typeface="宋体" pitchFamily="2" charset="-122"/>
              </a:rPr>
              <a:t>    </a:t>
            </a:r>
            <a:endParaRPr lang="zh-CN" altLang="en-US" sz="2700" b="1" dirty="0">
              <a:solidFill>
                <a:srgbClr val="000000"/>
              </a:solidFill>
              <a:latin typeface="宋体" pitchFamily="2" charset="-122"/>
            </a:endParaRPr>
          </a:p>
          <a:p>
            <a:pPr marL="457189" indent="-457189" algn="ctr">
              <a:lnSpc>
                <a:spcPct val="130000"/>
              </a:lnSpc>
              <a:spcBef>
                <a:spcPct val="20000"/>
              </a:spcBef>
            </a:pPr>
            <a:endParaRPr lang="zh-CN" altLang="en-US" sz="2700" b="1" dirty="0">
              <a:solidFill>
                <a:srgbClr val="000000"/>
              </a:solidFill>
              <a:latin typeface="宋体" pitchFamily="2" charset="-122"/>
            </a:endParaRPr>
          </a:p>
        </p:txBody>
      </p:sp>
      <p:sp>
        <p:nvSpPr>
          <p:cNvPr id="6148" name="矩形 3"/>
          <p:cNvSpPr>
            <a:spLocks noChangeArrowheads="1"/>
          </p:cNvSpPr>
          <p:nvPr/>
        </p:nvSpPr>
        <p:spPr bwMode="auto">
          <a:xfrm>
            <a:off x="924984" y="628651"/>
            <a:ext cx="10945283" cy="492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>
            <a:spAutoFit/>
          </a:bodyPr>
          <a:lstStyle/>
          <a:p>
            <a:r>
              <a:rPr lang="zh-CN" altLang="en-US" sz="2400" b="1" dirty="0">
                <a:solidFill>
                  <a:srgbClr val="000000"/>
                </a:solidFill>
                <a:latin typeface="宋体" pitchFamily="2" charset="-122"/>
              </a:rPr>
              <a:t>胚胎学：</a:t>
            </a:r>
            <a:r>
              <a:rPr lang="zh-CN" altLang="en-US" sz="2400" b="1" dirty="0">
                <a:solidFill>
                  <a:srgbClr val="000000"/>
                </a:solidFill>
                <a:latin typeface="宋体" pitchFamily="2" charset="-122"/>
                <a:cs typeface="Times New Roman" pitchFamily="18" charset="0"/>
              </a:rPr>
              <a:t>是研究受精卵形成直至发育为新个体的过程及其规律的科学</a:t>
            </a:r>
            <a:r>
              <a:rPr lang="zh-CN" altLang="en-US" sz="2400" b="1" dirty="0">
                <a:solidFill>
                  <a:srgbClr val="000000"/>
                </a:solidFill>
                <a:latin typeface="宋体" pitchFamily="2" charset="-122"/>
              </a:rPr>
              <a:t>。</a:t>
            </a:r>
            <a:endParaRPr lang="zh-CN" altLang="en-US" sz="2400" b="1" dirty="0">
              <a:solidFill>
                <a:srgbClr val="000000"/>
              </a:solidFill>
            </a:endParaRPr>
          </a:p>
        </p:txBody>
      </p:sp>
      <p:sp>
        <p:nvSpPr>
          <p:cNvPr id="6150" name="矩形 5"/>
          <p:cNvSpPr>
            <a:spLocks noChangeArrowheads="1"/>
          </p:cNvSpPr>
          <p:nvPr/>
        </p:nvSpPr>
        <p:spPr bwMode="auto">
          <a:xfrm>
            <a:off x="715434" y="2391834"/>
            <a:ext cx="480484" cy="25853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>
            <a:spAutoFit/>
          </a:bodyPr>
          <a:lstStyle/>
          <a:p>
            <a:r>
              <a:rPr lang="zh-CN" altLang="en-US" sz="2000" b="1" dirty="0">
                <a:solidFill>
                  <a:srgbClr val="000000"/>
                </a:solidFill>
                <a:latin typeface="+mn-ea"/>
              </a:rPr>
              <a:t>人体发生三个阶段</a:t>
            </a:r>
          </a:p>
        </p:txBody>
      </p:sp>
      <p:sp>
        <p:nvSpPr>
          <p:cNvPr id="6" name="灯片编号占位符 5"/>
          <p:cNvSpPr txBox="1">
            <a:spLocks noChangeArrowheads="1"/>
          </p:cNvSpPr>
          <p:nvPr/>
        </p:nvSpPr>
        <p:spPr bwMode="auto">
          <a:xfrm>
            <a:off x="8051800" y="6845300"/>
            <a:ext cx="1905000" cy="4572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lIns="91440" tIns="45720" rIns="91440" bIns="45720" rtlCol="0"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14DD630-EBD2-4AB9-B514-C58DB820C58F}" type="slidenum">
              <a:rPr kumimoji="0" lang="en-US" altLang="zh-CN" sz="1200" b="1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US" altLang="zh-CN" sz="1200" b="1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Rectangle 3"/>
          <p:cNvSpPr txBox="1">
            <a:spLocks noChangeArrowheads="1"/>
          </p:cNvSpPr>
          <p:nvPr/>
        </p:nvSpPr>
        <p:spPr bwMode="auto">
          <a:xfrm>
            <a:off x="2393950" y="1433513"/>
            <a:ext cx="8099425" cy="5056187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228600" marR="0" lvl="0" indent="-228600" algn="just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cs typeface="+mn-cs"/>
              </a:rPr>
              <a:t>                 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cs typeface="+mn-cs"/>
              </a:rPr>
              <a:t>精子                  卵子</a:t>
            </a:r>
          </a:p>
          <a:p>
            <a:pPr marL="228600" marR="0" lvl="0" indent="-228600" algn="just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cs typeface="+mn-cs"/>
              </a:rPr>
              <a:t>                                     受精</a:t>
            </a:r>
          </a:p>
          <a:p>
            <a:pPr marL="228600" marR="0" lvl="0" indent="-228600" algn="just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cs typeface="+mn-cs"/>
              </a:rPr>
              <a:t> 受精至</a:t>
            </a:r>
            <a:endParaRPr kumimoji="0" lang="zh-CN" altLang="en-US" sz="2400" b="1" u="none" strike="noStrike" kern="120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ea"/>
              <a:cs typeface="+mn-cs"/>
            </a:endParaRPr>
          </a:p>
          <a:p>
            <a:pPr marL="228600" marR="0" lvl="0" indent="-228600" algn="just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cs typeface="+mn-cs"/>
              </a:rPr>
              <a:t> 第</a:t>
            </a: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cs typeface="+mn-cs"/>
              </a:rPr>
              <a:t>1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cs typeface="+mn-cs"/>
              </a:rPr>
              <a:t>周末                                   </a:t>
            </a:r>
          </a:p>
          <a:p>
            <a:pPr marL="228600" marR="0" lvl="0" indent="-228600" algn="just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cs typeface="+mn-cs"/>
              </a:rPr>
              <a:t>                                                          </a:t>
            </a:r>
          </a:p>
          <a:p>
            <a:pPr marL="228600" marR="0" lvl="0" indent="-228600" algn="just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cs typeface="+mn-cs"/>
              </a:rPr>
              <a:t> 第</a:t>
            </a: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cs typeface="+mn-cs"/>
              </a:rPr>
              <a:t>2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cs typeface="+mn-cs"/>
              </a:rPr>
              <a:t>周至</a:t>
            </a:r>
            <a:endParaRPr kumimoji="0" lang="zh-CN" altLang="en-US" sz="2400" b="1" u="none" strike="noStrike" kern="120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ea"/>
              <a:cs typeface="+mn-cs"/>
            </a:endParaRPr>
          </a:p>
          <a:p>
            <a:pPr marL="228600" marR="0" lvl="0" indent="-228600" algn="just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cs typeface="+mn-cs"/>
              </a:rPr>
              <a:t> 第</a:t>
            </a: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cs typeface="+mn-cs"/>
              </a:rPr>
              <a:t>8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cs typeface="+mn-cs"/>
              </a:rPr>
              <a:t>周末                                          </a:t>
            </a:r>
          </a:p>
          <a:p>
            <a:pPr marL="228600" marR="0" lvl="0" indent="-228600" algn="just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zh-CN" altLang="en-US" sz="2400" b="1" i="0" u="none" strike="noStrike" kern="120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ea"/>
              <a:cs typeface="+mn-cs"/>
            </a:endParaRPr>
          </a:p>
          <a:p>
            <a:pPr marL="228600" marR="0" lvl="0" indent="-228600" algn="just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cs typeface="+mn-cs"/>
              </a:rPr>
              <a:t> 第</a:t>
            </a: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cs typeface="+mn-cs"/>
              </a:rPr>
              <a:t>9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cs typeface="+mn-cs"/>
              </a:rPr>
              <a:t>周至</a:t>
            </a:r>
            <a:endParaRPr kumimoji="0" lang="zh-CN" altLang="en-US" sz="2400" b="1" u="none" strike="noStrike" kern="120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ea"/>
              <a:cs typeface="+mn-cs"/>
            </a:endParaRPr>
          </a:p>
          <a:p>
            <a:pPr marL="228600" marR="0" lvl="0" indent="-228600" algn="just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cs typeface="+mn-cs"/>
              </a:rPr>
              <a:t> 第</a:t>
            </a: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cs typeface="+mn-cs"/>
              </a:rPr>
              <a:t>40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cs typeface="+mn-cs"/>
              </a:rPr>
              <a:t>周                            </a:t>
            </a:r>
          </a:p>
          <a:p>
            <a:pPr marL="228600" marR="0" lvl="0" indent="-228600" algn="just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cs typeface="+mn-cs"/>
              </a:rPr>
              <a:t>                         </a:t>
            </a:r>
            <a:endParaRPr kumimoji="0" lang="en-US" altLang="zh-CN" sz="2400" b="1" i="0" u="none" strike="noStrike" kern="120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ea"/>
              <a:cs typeface="+mn-cs"/>
            </a:endParaRPr>
          </a:p>
          <a:p>
            <a:pPr marL="228600" marR="0" lvl="0" indent="-228600" algn="just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cs typeface="+mn-cs"/>
              </a:rPr>
              <a:t>                           </a:t>
            </a:r>
            <a:endParaRPr kumimoji="0" lang="zh-CN" altLang="en-US" sz="2000" b="1" i="0" u="none" strike="noStrike" kern="120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ea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altLang="zh-CN" sz="2000" b="1" i="0" u="none" strike="noStrike" kern="120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8" name="Line 4"/>
          <p:cNvSpPr>
            <a:spLocks noChangeShapeType="1"/>
          </p:cNvSpPr>
          <p:nvPr/>
        </p:nvSpPr>
        <p:spPr bwMode="auto">
          <a:xfrm>
            <a:off x="4625975" y="1722438"/>
            <a:ext cx="762000" cy="3810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9" name="Line 5"/>
          <p:cNvSpPr>
            <a:spLocks noChangeShapeType="1"/>
          </p:cNvSpPr>
          <p:nvPr/>
        </p:nvSpPr>
        <p:spPr bwMode="auto">
          <a:xfrm flipV="1">
            <a:off x="5418138" y="1722438"/>
            <a:ext cx="914400" cy="3810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" name="Line 6"/>
          <p:cNvSpPr>
            <a:spLocks noChangeShapeType="1"/>
          </p:cNvSpPr>
          <p:nvPr/>
        </p:nvSpPr>
        <p:spPr bwMode="auto">
          <a:xfrm>
            <a:off x="5418138" y="1577974"/>
            <a:ext cx="4762" cy="504825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" name="Line 10"/>
          <p:cNvSpPr>
            <a:spLocks noChangeShapeType="1"/>
          </p:cNvSpPr>
          <p:nvPr/>
        </p:nvSpPr>
        <p:spPr bwMode="auto">
          <a:xfrm>
            <a:off x="7023100" y="2197100"/>
            <a:ext cx="0" cy="19050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" name="Line 11"/>
          <p:cNvSpPr>
            <a:spLocks noChangeShapeType="1"/>
          </p:cNvSpPr>
          <p:nvPr/>
        </p:nvSpPr>
        <p:spPr bwMode="auto">
          <a:xfrm>
            <a:off x="7023100" y="4483100"/>
            <a:ext cx="12700" cy="15494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3" name="Text Box 12"/>
          <p:cNvSpPr txBox="1">
            <a:spLocks noChangeArrowheads="1"/>
          </p:cNvSpPr>
          <p:nvPr/>
        </p:nvSpPr>
        <p:spPr bwMode="auto">
          <a:xfrm>
            <a:off x="6557963" y="4025900"/>
            <a:ext cx="105990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400" b="1" dirty="0">
                <a:latin typeface="+mn-ea"/>
              </a:rPr>
              <a:t>280</a:t>
            </a:r>
            <a:r>
              <a:rPr lang="zh-CN" altLang="en-US" sz="2400" b="1" dirty="0">
                <a:latin typeface="+mn-ea"/>
              </a:rPr>
              <a:t>天</a:t>
            </a:r>
          </a:p>
        </p:txBody>
      </p:sp>
      <p:sp>
        <p:nvSpPr>
          <p:cNvPr id="14" name="Line 13"/>
          <p:cNvSpPr>
            <a:spLocks noChangeShapeType="1"/>
          </p:cNvSpPr>
          <p:nvPr/>
        </p:nvSpPr>
        <p:spPr bwMode="auto">
          <a:xfrm>
            <a:off x="6794500" y="6032500"/>
            <a:ext cx="4572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5" name="Line 14"/>
          <p:cNvSpPr>
            <a:spLocks noChangeShapeType="1"/>
          </p:cNvSpPr>
          <p:nvPr/>
        </p:nvSpPr>
        <p:spPr bwMode="auto">
          <a:xfrm>
            <a:off x="6794500" y="2197100"/>
            <a:ext cx="4572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6" name="下箭头 15"/>
          <p:cNvSpPr/>
          <p:nvPr/>
        </p:nvSpPr>
        <p:spPr bwMode="auto">
          <a:xfrm>
            <a:off x="5311775" y="2628900"/>
            <a:ext cx="200025" cy="744538"/>
          </a:xfrm>
          <a:prstGeom prst="downArrow">
            <a:avLst/>
          </a:prstGeom>
          <a:solidFill>
            <a:schemeClr val="tx1">
              <a:lumMod val="60000"/>
              <a:lumOff val="40000"/>
            </a:schemeClr>
          </a:solidFill>
          <a:ln>
            <a:noFill/>
          </a:ln>
          <a:effectLst/>
        </p:spPr>
        <p:txBody>
          <a:bodyPr/>
          <a:lstStyle/>
          <a:p>
            <a:pPr>
              <a:buFontTx/>
              <a:buNone/>
              <a:defRPr/>
            </a:pPr>
            <a:endParaRPr lang="zh-CN" altLang="en-US" b="1"/>
          </a:p>
        </p:txBody>
      </p:sp>
      <p:sp>
        <p:nvSpPr>
          <p:cNvPr id="17" name="下箭头 16"/>
          <p:cNvSpPr/>
          <p:nvPr/>
        </p:nvSpPr>
        <p:spPr bwMode="auto">
          <a:xfrm>
            <a:off x="5273675" y="3873500"/>
            <a:ext cx="247650" cy="865188"/>
          </a:xfrm>
          <a:prstGeom prst="downArrow">
            <a:avLst/>
          </a:prstGeom>
          <a:solidFill>
            <a:schemeClr val="tx1">
              <a:lumMod val="60000"/>
              <a:lumOff val="40000"/>
            </a:schemeClr>
          </a:solidFill>
          <a:ln>
            <a:noFill/>
          </a:ln>
          <a:effectLst/>
        </p:spPr>
        <p:txBody>
          <a:bodyPr/>
          <a:lstStyle/>
          <a:p>
            <a:pPr>
              <a:buFontTx/>
              <a:buNone/>
              <a:defRPr/>
            </a:pPr>
            <a:endParaRPr lang="zh-CN" altLang="en-US" b="1"/>
          </a:p>
        </p:txBody>
      </p:sp>
      <p:sp>
        <p:nvSpPr>
          <p:cNvPr id="18" name="下箭头 17"/>
          <p:cNvSpPr/>
          <p:nvPr/>
        </p:nvSpPr>
        <p:spPr bwMode="auto">
          <a:xfrm>
            <a:off x="5273675" y="5173663"/>
            <a:ext cx="247650" cy="865187"/>
          </a:xfrm>
          <a:prstGeom prst="downArrow">
            <a:avLst/>
          </a:prstGeom>
          <a:solidFill>
            <a:schemeClr val="tx1">
              <a:lumMod val="60000"/>
              <a:lumOff val="40000"/>
            </a:schemeClr>
          </a:solidFill>
          <a:ln>
            <a:noFill/>
          </a:ln>
          <a:effectLst/>
        </p:spPr>
        <p:txBody>
          <a:bodyPr/>
          <a:lstStyle/>
          <a:p>
            <a:pPr>
              <a:buFontTx/>
              <a:buNone/>
              <a:defRPr/>
            </a:pPr>
            <a:endParaRPr lang="zh-CN" altLang="en-US" b="1"/>
          </a:p>
        </p:txBody>
      </p:sp>
      <p:sp>
        <p:nvSpPr>
          <p:cNvPr id="19" name="矩形 15"/>
          <p:cNvSpPr>
            <a:spLocks noChangeArrowheads="1"/>
          </p:cNvSpPr>
          <p:nvPr/>
        </p:nvSpPr>
        <p:spPr bwMode="auto">
          <a:xfrm>
            <a:off x="7937500" y="3521075"/>
            <a:ext cx="2665413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000" b="1">
                <a:solidFill>
                  <a:srgbClr val="000000"/>
                </a:solidFill>
                <a:latin typeface="微软雅黑" pitchFamily="34" charset="-122"/>
              </a:rPr>
              <a:t>早期胚胎发育</a:t>
            </a:r>
            <a:endParaRPr lang="en-US" altLang="zh-CN" sz="2000" b="1">
              <a:solidFill>
                <a:srgbClr val="000000"/>
              </a:solidFill>
              <a:latin typeface="微软雅黑" pitchFamily="34" charset="-122"/>
            </a:endParaRPr>
          </a:p>
          <a:p>
            <a:r>
              <a:rPr lang="zh-CN" altLang="en-US" sz="2000" b="1">
                <a:solidFill>
                  <a:srgbClr val="000000"/>
                </a:solidFill>
                <a:latin typeface="微软雅黑" pitchFamily="34" charset="-122"/>
              </a:rPr>
              <a:t>器官原基形成</a:t>
            </a:r>
            <a:endParaRPr lang="en-US" altLang="zh-CN" sz="2000" b="1">
              <a:solidFill>
                <a:srgbClr val="000000"/>
              </a:solidFill>
              <a:latin typeface="微软雅黑" pitchFamily="34" charset="-122"/>
            </a:endParaRPr>
          </a:p>
          <a:p>
            <a:r>
              <a:rPr lang="zh-CN" altLang="en-US" sz="2000" b="1">
                <a:solidFill>
                  <a:srgbClr val="000000"/>
                </a:solidFill>
                <a:latin typeface="微软雅黑" pitchFamily="34" charset="-122"/>
              </a:rPr>
              <a:t>初具人形</a:t>
            </a:r>
            <a:endParaRPr lang="zh-CN" altLang="en-US" sz="2000" b="1">
              <a:latin typeface="微软雅黑" pitchFamily="34" charset="-122"/>
            </a:endParaRPr>
          </a:p>
        </p:txBody>
      </p:sp>
      <p:sp>
        <p:nvSpPr>
          <p:cNvPr id="20" name="矩形 16"/>
          <p:cNvSpPr>
            <a:spLocks noChangeArrowheads="1"/>
          </p:cNvSpPr>
          <p:nvPr/>
        </p:nvSpPr>
        <p:spPr bwMode="auto">
          <a:xfrm>
            <a:off x="7937500" y="2441575"/>
            <a:ext cx="1468438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000" b="1">
                <a:solidFill>
                  <a:srgbClr val="000000"/>
                </a:solidFill>
                <a:latin typeface="微软雅黑" pitchFamily="34" charset="-122"/>
              </a:rPr>
              <a:t>卵裂、分化</a:t>
            </a:r>
            <a:endParaRPr lang="zh-CN" altLang="en-US" sz="2000" b="1">
              <a:latin typeface="微软雅黑" pitchFamily="34" charset="-122"/>
            </a:endParaRPr>
          </a:p>
        </p:txBody>
      </p:sp>
      <p:sp>
        <p:nvSpPr>
          <p:cNvPr id="21" name="矩形 17"/>
          <p:cNvSpPr>
            <a:spLocks noChangeArrowheads="1"/>
          </p:cNvSpPr>
          <p:nvPr/>
        </p:nvSpPr>
        <p:spPr bwMode="auto">
          <a:xfrm>
            <a:off x="8010525" y="5178425"/>
            <a:ext cx="172402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000" b="1">
                <a:solidFill>
                  <a:srgbClr val="000000"/>
                </a:solidFill>
                <a:latin typeface="微软雅黑" pitchFamily="34" charset="-122"/>
              </a:rPr>
              <a:t>器官发育完善</a:t>
            </a:r>
            <a:endParaRPr lang="en-US" altLang="zh-CN" sz="2000" b="1">
              <a:solidFill>
                <a:srgbClr val="000000"/>
              </a:solidFill>
              <a:latin typeface="微软雅黑" pitchFamily="34" charset="-122"/>
            </a:endParaRPr>
          </a:p>
          <a:p>
            <a:r>
              <a:rPr lang="zh-CN" altLang="en-US" sz="2000" b="1">
                <a:solidFill>
                  <a:srgbClr val="000000"/>
                </a:solidFill>
                <a:latin typeface="微软雅黑" pitchFamily="34" charset="-122"/>
              </a:rPr>
              <a:t>胎儿生长</a:t>
            </a:r>
            <a:endParaRPr lang="zh-CN" altLang="en-US" sz="2000" b="1">
              <a:latin typeface="微软雅黑" pitchFamily="34" charset="-122"/>
            </a:endParaRPr>
          </a:p>
        </p:txBody>
      </p:sp>
      <p:sp>
        <p:nvSpPr>
          <p:cNvPr id="22" name="矩形 20"/>
          <p:cNvSpPr>
            <a:spLocks noChangeArrowheads="1"/>
          </p:cNvSpPr>
          <p:nvPr/>
        </p:nvSpPr>
        <p:spPr bwMode="auto">
          <a:xfrm>
            <a:off x="4913313" y="5462588"/>
            <a:ext cx="100647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rgbClr val="000000"/>
                </a:solidFill>
                <a:latin typeface="微软雅黑" pitchFamily="34" charset="-122"/>
              </a:rPr>
              <a:t>分    娩</a:t>
            </a:r>
            <a:endParaRPr lang="zh-CN" altLang="en-US" sz="2000" b="1" dirty="0">
              <a:latin typeface="微软雅黑" pitchFamily="34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4844618" y="2241034"/>
            <a:ext cx="110799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 smtClean="0">
                <a:solidFill>
                  <a:srgbClr val="000000"/>
                </a:solidFill>
                <a:latin typeface="+mn-ea"/>
              </a:rPr>
              <a:t>胚卵期</a:t>
            </a:r>
            <a:endParaRPr lang="zh-CN" altLang="en-US" sz="2400" b="1" dirty="0"/>
          </a:p>
        </p:txBody>
      </p:sp>
      <p:sp>
        <p:nvSpPr>
          <p:cNvPr id="24" name="矩形 23"/>
          <p:cNvSpPr/>
          <p:nvPr/>
        </p:nvSpPr>
        <p:spPr>
          <a:xfrm>
            <a:off x="4781118" y="3422134"/>
            <a:ext cx="110799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 smtClean="0">
                <a:solidFill>
                  <a:srgbClr val="000000"/>
                </a:solidFill>
                <a:latin typeface="+mn-ea"/>
              </a:rPr>
              <a:t>胚胎期</a:t>
            </a:r>
            <a:endParaRPr lang="zh-CN" altLang="en-US" sz="2400" b="1" dirty="0"/>
          </a:p>
        </p:txBody>
      </p:sp>
      <p:sp>
        <p:nvSpPr>
          <p:cNvPr id="25" name="矩形 24"/>
          <p:cNvSpPr/>
          <p:nvPr/>
        </p:nvSpPr>
        <p:spPr>
          <a:xfrm>
            <a:off x="4831918" y="4704834"/>
            <a:ext cx="110799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 smtClean="0">
                <a:solidFill>
                  <a:srgbClr val="000000"/>
                </a:solidFill>
                <a:latin typeface="+mn-ea"/>
              </a:rPr>
              <a:t>胎儿期</a:t>
            </a:r>
            <a:endParaRPr lang="zh-CN" altLang="en-US" sz="2400" b="1" dirty="0"/>
          </a:p>
        </p:txBody>
      </p:sp>
      <p:sp>
        <p:nvSpPr>
          <p:cNvPr id="26" name="矩形 25"/>
          <p:cNvSpPr/>
          <p:nvPr/>
        </p:nvSpPr>
        <p:spPr>
          <a:xfrm>
            <a:off x="4801461" y="5987534"/>
            <a:ext cx="119936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rgbClr val="000000"/>
                </a:solidFill>
                <a:latin typeface="+mn-ea"/>
              </a:rPr>
              <a:t>新个体 </a:t>
            </a:r>
            <a:endParaRPr lang="zh-CN" altLang="en-US" sz="2400" b="1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矩形 22"/>
          <p:cNvSpPr/>
          <p:nvPr/>
        </p:nvSpPr>
        <p:spPr>
          <a:xfrm>
            <a:off x="4610100" y="1934379"/>
            <a:ext cx="2981326" cy="122925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6000" dirty="0" smtClean="0">
                <a:latin typeface="Impact" panose="020B0806030902050204" pitchFamily="34" charset="0"/>
              </a:rPr>
              <a:t>01</a:t>
            </a:r>
            <a:endParaRPr lang="zh-CN" altLang="en-US" sz="6000" dirty="0">
              <a:latin typeface="Impact" panose="020B0806030902050204" pitchFamily="34" charset="0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3939917" y="3448844"/>
            <a:ext cx="4493538" cy="7571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4800" b="1" dirty="0" smtClean="0">
                <a:solidFill>
                  <a:srgbClr val="000000"/>
                </a:solidFill>
                <a:latin typeface="宋体" pitchFamily="2" charset="-122"/>
                <a:cs typeface="Times New Roman" pitchFamily="18" charset="0"/>
              </a:rPr>
              <a:t>生殖细胞的发育</a:t>
            </a:r>
            <a:endParaRPr lang="zh-CN" altLang="en-US" sz="4800" b="1" dirty="0">
              <a:latin typeface="+mn-ea"/>
              <a:sym typeface="Arial" panose="020B0604020202020204" pitchFamily="34" charset="0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4610100" y="4311343"/>
            <a:ext cx="2981326" cy="10846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3"/>
          <p:cNvSpPr>
            <a:spLocks noChangeArrowheads="1"/>
          </p:cNvSpPr>
          <p:nvPr/>
        </p:nvSpPr>
        <p:spPr bwMode="auto">
          <a:xfrm>
            <a:off x="814917" y="836084"/>
            <a:ext cx="10970683" cy="70082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/>
          <a:lstStyle/>
          <a:p>
            <a:pPr marL="457189" indent="-457189">
              <a:lnSpc>
                <a:spcPct val="130000"/>
              </a:lnSpc>
              <a:spcBef>
                <a:spcPct val="20000"/>
              </a:spcBef>
            </a:pPr>
            <a:r>
              <a:rPr lang="en-US" altLang="zh-CN" sz="2700" b="1" dirty="0">
                <a:solidFill>
                  <a:srgbClr val="000000"/>
                </a:solidFill>
                <a:latin typeface="宋体" pitchFamily="2" charset="-122"/>
              </a:rPr>
              <a:t>    </a:t>
            </a:r>
            <a:endParaRPr lang="zh-CN" altLang="en-US" sz="2700" b="1" dirty="0">
              <a:solidFill>
                <a:srgbClr val="000000"/>
              </a:solidFill>
              <a:latin typeface="宋体" pitchFamily="2" charset="-122"/>
            </a:endParaRPr>
          </a:p>
          <a:p>
            <a:pPr marL="457189" indent="-457189" algn="ctr">
              <a:lnSpc>
                <a:spcPct val="130000"/>
              </a:lnSpc>
              <a:spcBef>
                <a:spcPct val="20000"/>
              </a:spcBef>
            </a:pPr>
            <a:endParaRPr lang="zh-CN" altLang="en-US" sz="2700" b="1" dirty="0">
              <a:solidFill>
                <a:srgbClr val="000000"/>
              </a:solidFill>
              <a:latin typeface="宋体" pitchFamily="2" charset="-122"/>
            </a:endParaRPr>
          </a:p>
        </p:txBody>
      </p:sp>
      <p:sp>
        <p:nvSpPr>
          <p:cNvPr id="7" name="Rectangle 4"/>
          <p:cNvSpPr txBox="1">
            <a:spLocks noChangeArrowheads="1"/>
          </p:cNvSpPr>
          <p:nvPr/>
        </p:nvSpPr>
        <p:spPr bwMode="auto">
          <a:xfrm>
            <a:off x="488950" y="1135063"/>
            <a:ext cx="6737350" cy="4681537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35560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一．精子的发生、成熟和获能</a:t>
            </a:r>
          </a:p>
          <a:p>
            <a:pPr marL="0" marR="0" lvl="0" indent="35560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精子产生于睾丸的生精小管。</a:t>
            </a:r>
          </a:p>
          <a:p>
            <a:pPr marL="0" marR="0" lvl="0" indent="35560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每个初级精母细胞，经过两次成熟分裂成</a:t>
            </a: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4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个精子，它们都是</a:t>
            </a: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23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条染色体，其中一个精子的染色体是</a:t>
            </a: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22+X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，另一个是</a:t>
            </a: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22+Y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。</a:t>
            </a:r>
          </a:p>
          <a:p>
            <a:pPr marL="0" marR="0" lvl="0" indent="35560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    </a:t>
            </a: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X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：性染色体，女性</a:t>
            </a:r>
          </a:p>
          <a:p>
            <a:pPr marL="0" marR="0" lvl="0" indent="35560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    Y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：性染色体，男性</a:t>
            </a:r>
          </a:p>
        </p:txBody>
      </p:sp>
      <p:grpSp>
        <p:nvGrpSpPr>
          <p:cNvPr id="9" name="Group 35"/>
          <p:cNvGrpSpPr>
            <a:grpSpLocks/>
          </p:cNvGrpSpPr>
          <p:nvPr/>
        </p:nvGrpSpPr>
        <p:grpSpPr bwMode="auto">
          <a:xfrm>
            <a:off x="8782050" y="1189038"/>
            <a:ext cx="2855913" cy="4872037"/>
            <a:chOff x="2049" y="1343"/>
            <a:chExt cx="2531" cy="4315"/>
          </a:xfrm>
        </p:grpSpPr>
        <p:grpSp>
          <p:nvGrpSpPr>
            <p:cNvPr id="10" name="Group 36"/>
            <p:cNvGrpSpPr>
              <a:grpSpLocks/>
            </p:cNvGrpSpPr>
            <p:nvPr/>
          </p:nvGrpSpPr>
          <p:grpSpPr bwMode="auto">
            <a:xfrm>
              <a:off x="2049" y="1343"/>
              <a:ext cx="2531" cy="2809"/>
              <a:chOff x="2049" y="1343"/>
              <a:chExt cx="2531" cy="2809"/>
            </a:xfrm>
          </p:grpSpPr>
          <p:grpSp>
            <p:nvGrpSpPr>
              <p:cNvPr id="36" name="Group 37"/>
              <p:cNvGrpSpPr>
                <a:grpSpLocks/>
              </p:cNvGrpSpPr>
              <p:nvPr/>
            </p:nvGrpSpPr>
            <p:grpSpPr bwMode="auto">
              <a:xfrm>
                <a:off x="2049" y="2838"/>
                <a:ext cx="2531" cy="1314"/>
                <a:chOff x="2049" y="2838"/>
                <a:chExt cx="2531" cy="1314"/>
              </a:xfrm>
            </p:grpSpPr>
            <p:grpSp>
              <p:nvGrpSpPr>
                <p:cNvPr id="50" name="Group 38"/>
                <p:cNvGrpSpPr>
                  <a:grpSpLocks/>
                </p:cNvGrpSpPr>
                <p:nvPr/>
              </p:nvGrpSpPr>
              <p:grpSpPr bwMode="auto">
                <a:xfrm>
                  <a:off x="2049" y="2838"/>
                  <a:ext cx="1144" cy="1314"/>
                  <a:chOff x="2049" y="2838"/>
                  <a:chExt cx="1144" cy="1314"/>
                </a:xfrm>
              </p:grpSpPr>
              <p:grpSp>
                <p:nvGrpSpPr>
                  <p:cNvPr id="65" name="Group 39"/>
                  <p:cNvGrpSpPr>
                    <a:grpSpLocks/>
                  </p:cNvGrpSpPr>
                  <p:nvPr/>
                </p:nvGrpSpPr>
                <p:grpSpPr bwMode="auto">
                  <a:xfrm>
                    <a:off x="2367" y="2838"/>
                    <a:ext cx="508" cy="507"/>
                    <a:chOff x="2367" y="2838"/>
                    <a:chExt cx="508" cy="507"/>
                  </a:xfrm>
                </p:grpSpPr>
                <p:sp>
                  <p:nvSpPr>
                    <p:cNvPr id="76" name="Oval 40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367" y="2838"/>
                      <a:ext cx="508" cy="507"/>
                    </a:xfrm>
                    <a:prstGeom prst="ellipse">
                      <a:avLst/>
                    </a:prstGeom>
                    <a:gradFill rotWithShape="0">
                      <a:gsLst>
                        <a:gs pos="0">
                          <a:srgbClr val="FFD9D9"/>
                        </a:gs>
                        <a:gs pos="100000">
                          <a:srgbClr val="FF9999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9525">
                      <a:solidFill>
                        <a:srgbClr val="FFBDBD"/>
                      </a:solidFill>
                      <a:round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zh-CN" altLang="en-US" b="1"/>
                    </a:p>
                  </p:txBody>
                </p:sp>
                <p:sp>
                  <p:nvSpPr>
                    <p:cNvPr id="77" name="Oval 41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429" y="2899"/>
                      <a:ext cx="384" cy="385"/>
                    </a:xfrm>
                    <a:prstGeom prst="ellipse">
                      <a:avLst/>
                    </a:prstGeom>
                    <a:gradFill rotWithShape="0">
                      <a:gsLst>
                        <a:gs pos="0">
                          <a:srgbClr val="FDFBFF"/>
                        </a:gs>
                        <a:gs pos="100000">
                          <a:srgbClr val="CC99FF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zh-CN" altLang="en-US" b="1"/>
                    </a:p>
                  </p:txBody>
                </p:sp>
              </p:grpSp>
              <p:grpSp>
                <p:nvGrpSpPr>
                  <p:cNvPr id="66" name="Group 42"/>
                  <p:cNvGrpSpPr>
                    <a:grpSpLocks/>
                  </p:cNvGrpSpPr>
                  <p:nvPr/>
                </p:nvGrpSpPr>
                <p:grpSpPr bwMode="auto">
                  <a:xfrm>
                    <a:off x="2049" y="3701"/>
                    <a:ext cx="1144" cy="451"/>
                    <a:chOff x="2049" y="3701"/>
                    <a:chExt cx="1144" cy="451"/>
                  </a:xfrm>
                </p:grpSpPr>
                <p:grpSp>
                  <p:nvGrpSpPr>
                    <p:cNvPr id="70" name="Group 43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2049" y="3701"/>
                      <a:ext cx="451" cy="451"/>
                      <a:chOff x="2049" y="3701"/>
                      <a:chExt cx="451" cy="451"/>
                    </a:xfrm>
                  </p:grpSpPr>
                  <p:sp>
                    <p:nvSpPr>
                      <p:cNvPr id="74" name="Oval 44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2049" y="3701"/>
                        <a:ext cx="451" cy="451"/>
                      </a:xfrm>
                      <a:prstGeom prst="ellipse">
                        <a:avLst/>
                      </a:prstGeom>
                      <a:gradFill rotWithShape="0">
                        <a:gsLst>
                          <a:gs pos="0">
                            <a:srgbClr val="FFD9D9"/>
                          </a:gs>
                          <a:gs pos="100000">
                            <a:srgbClr val="FF9999"/>
                          </a:gs>
                        </a:gsLst>
                        <a:path path="shape">
                          <a:fillToRect l="50000" t="50000" r="50000" b="50000"/>
                        </a:path>
                      </a:gradFill>
                      <a:ln w="9525">
                        <a:solidFill>
                          <a:srgbClr val="FFBDBD"/>
                        </a:solidFill>
                        <a:round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 b="1"/>
                      </a:p>
                    </p:txBody>
                  </p:sp>
                  <p:sp>
                    <p:nvSpPr>
                      <p:cNvPr id="75" name="Oval 45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2105" y="3786"/>
                        <a:ext cx="282" cy="281"/>
                      </a:xfrm>
                      <a:prstGeom prst="ellipse">
                        <a:avLst/>
                      </a:prstGeom>
                      <a:gradFill rotWithShape="0">
                        <a:gsLst>
                          <a:gs pos="0">
                            <a:srgbClr val="FDFBFF"/>
                          </a:gs>
                          <a:gs pos="100000">
                            <a:srgbClr val="CC99FF"/>
                          </a:gs>
                        </a:gsLst>
                        <a:path path="shape">
                          <a:fillToRect l="50000" t="50000" r="50000" b="50000"/>
                        </a:path>
                      </a:gradFill>
                      <a:ln w="9525">
                        <a:noFill/>
                        <a:round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 b="1"/>
                      </a:p>
                    </p:txBody>
                  </p:sp>
                </p:grpSp>
                <p:grpSp>
                  <p:nvGrpSpPr>
                    <p:cNvPr id="71" name="Group 46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2742" y="3701"/>
                      <a:ext cx="451" cy="451"/>
                      <a:chOff x="2742" y="3701"/>
                      <a:chExt cx="451" cy="451"/>
                    </a:xfrm>
                  </p:grpSpPr>
                  <p:sp>
                    <p:nvSpPr>
                      <p:cNvPr id="72" name="Oval 47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2742" y="3701"/>
                        <a:ext cx="451" cy="451"/>
                      </a:xfrm>
                      <a:prstGeom prst="ellipse">
                        <a:avLst/>
                      </a:prstGeom>
                      <a:gradFill rotWithShape="0">
                        <a:gsLst>
                          <a:gs pos="0">
                            <a:srgbClr val="FFD9D9"/>
                          </a:gs>
                          <a:gs pos="100000">
                            <a:srgbClr val="FF9999"/>
                          </a:gs>
                        </a:gsLst>
                        <a:path path="shape">
                          <a:fillToRect l="50000" t="50000" r="50000" b="50000"/>
                        </a:path>
                      </a:gradFill>
                      <a:ln w="9525">
                        <a:solidFill>
                          <a:srgbClr val="FFBDBD"/>
                        </a:solidFill>
                        <a:round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 b="1"/>
                      </a:p>
                    </p:txBody>
                  </p:sp>
                  <p:sp>
                    <p:nvSpPr>
                      <p:cNvPr id="73" name="Oval 48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2798" y="3786"/>
                        <a:ext cx="282" cy="281"/>
                      </a:xfrm>
                      <a:prstGeom prst="ellipse">
                        <a:avLst/>
                      </a:prstGeom>
                      <a:gradFill rotWithShape="0">
                        <a:gsLst>
                          <a:gs pos="0">
                            <a:srgbClr val="FDFBFF"/>
                          </a:gs>
                          <a:gs pos="100000">
                            <a:srgbClr val="CC99FF"/>
                          </a:gs>
                        </a:gsLst>
                        <a:path path="shape">
                          <a:fillToRect l="50000" t="50000" r="50000" b="50000"/>
                        </a:path>
                      </a:gradFill>
                      <a:ln w="9525">
                        <a:noFill/>
                        <a:round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 b="1"/>
                      </a:p>
                    </p:txBody>
                  </p:sp>
                </p:grpSp>
              </p:grpSp>
              <p:grpSp>
                <p:nvGrpSpPr>
                  <p:cNvPr id="67" name="Group 49"/>
                  <p:cNvGrpSpPr>
                    <a:grpSpLocks/>
                  </p:cNvGrpSpPr>
                  <p:nvPr/>
                </p:nvGrpSpPr>
                <p:grpSpPr bwMode="auto">
                  <a:xfrm>
                    <a:off x="2333" y="3356"/>
                    <a:ext cx="576" cy="345"/>
                    <a:chOff x="2012" y="2016"/>
                    <a:chExt cx="480" cy="288"/>
                  </a:xfrm>
                </p:grpSpPr>
                <p:sp>
                  <p:nvSpPr>
                    <p:cNvPr id="68" name="Line 50"/>
                    <p:cNvSpPr>
                      <a:spLocks noChangeShapeType="1"/>
                    </p:cNvSpPr>
                    <p:nvPr/>
                  </p:nvSpPr>
                  <p:spPr bwMode="auto">
                    <a:xfrm flipH="1">
                      <a:off x="2012" y="2016"/>
                      <a:ext cx="96" cy="288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993300"/>
                      </a:solidFill>
                      <a:round/>
                      <a:headEnd/>
                      <a:tailEnd type="triangle" w="med" len="med"/>
                    </a:ln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69" name="Line 51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2396" y="2016"/>
                      <a:ext cx="96" cy="288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993300"/>
                      </a:solidFill>
                      <a:round/>
                      <a:headEnd/>
                      <a:tailEnd type="triangle" w="med" len="med"/>
                    </a:ln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</p:grpSp>
            </p:grpSp>
            <p:grpSp>
              <p:nvGrpSpPr>
                <p:cNvPr id="51" name="Group 52"/>
                <p:cNvGrpSpPr>
                  <a:grpSpLocks/>
                </p:cNvGrpSpPr>
                <p:nvPr/>
              </p:nvGrpSpPr>
              <p:grpSpPr bwMode="auto">
                <a:xfrm>
                  <a:off x="3436" y="2838"/>
                  <a:ext cx="1144" cy="1314"/>
                  <a:chOff x="3436" y="2838"/>
                  <a:chExt cx="1144" cy="1314"/>
                </a:xfrm>
              </p:grpSpPr>
              <p:grpSp>
                <p:nvGrpSpPr>
                  <p:cNvPr id="52" name="Group 53"/>
                  <p:cNvGrpSpPr>
                    <a:grpSpLocks/>
                  </p:cNvGrpSpPr>
                  <p:nvPr/>
                </p:nvGrpSpPr>
                <p:grpSpPr bwMode="auto">
                  <a:xfrm>
                    <a:off x="3755" y="2838"/>
                    <a:ext cx="508" cy="507"/>
                    <a:chOff x="3755" y="2838"/>
                    <a:chExt cx="508" cy="507"/>
                  </a:xfrm>
                </p:grpSpPr>
                <p:sp>
                  <p:nvSpPr>
                    <p:cNvPr id="63" name="Oval 54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755" y="2838"/>
                      <a:ext cx="508" cy="507"/>
                    </a:xfrm>
                    <a:prstGeom prst="ellipse">
                      <a:avLst/>
                    </a:prstGeom>
                    <a:gradFill rotWithShape="0">
                      <a:gsLst>
                        <a:gs pos="0">
                          <a:srgbClr val="FFD9D9"/>
                        </a:gs>
                        <a:gs pos="100000">
                          <a:srgbClr val="FF9999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9525">
                      <a:solidFill>
                        <a:srgbClr val="FFBDBD"/>
                      </a:solidFill>
                      <a:round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zh-CN" altLang="en-US" b="1"/>
                    </a:p>
                  </p:txBody>
                </p:sp>
                <p:sp>
                  <p:nvSpPr>
                    <p:cNvPr id="64" name="Oval 55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817" y="2900"/>
                      <a:ext cx="384" cy="383"/>
                    </a:xfrm>
                    <a:prstGeom prst="ellipse">
                      <a:avLst/>
                    </a:prstGeom>
                    <a:gradFill rotWithShape="0">
                      <a:gsLst>
                        <a:gs pos="0">
                          <a:srgbClr val="FDFBFF"/>
                        </a:gs>
                        <a:gs pos="100000">
                          <a:srgbClr val="CC99FF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zh-CN" altLang="en-US" b="1"/>
                    </a:p>
                  </p:txBody>
                </p:sp>
              </p:grpSp>
              <p:grpSp>
                <p:nvGrpSpPr>
                  <p:cNvPr id="53" name="Group 56"/>
                  <p:cNvGrpSpPr>
                    <a:grpSpLocks/>
                  </p:cNvGrpSpPr>
                  <p:nvPr/>
                </p:nvGrpSpPr>
                <p:grpSpPr bwMode="auto">
                  <a:xfrm>
                    <a:off x="3436" y="3701"/>
                    <a:ext cx="1144" cy="451"/>
                    <a:chOff x="3436" y="3701"/>
                    <a:chExt cx="1144" cy="451"/>
                  </a:xfrm>
                </p:grpSpPr>
                <p:grpSp>
                  <p:nvGrpSpPr>
                    <p:cNvPr id="57" name="Group 57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3436" y="3701"/>
                      <a:ext cx="450" cy="451"/>
                      <a:chOff x="3436" y="3701"/>
                      <a:chExt cx="450" cy="451"/>
                    </a:xfrm>
                  </p:grpSpPr>
                  <p:sp>
                    <p:nvSpPr>
                      <p:cNvPr id="61" name="Oval 58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3436" y="3701"/>
                        <a:ext cx="450" cy="451"/>
                      </a:xfrm>
                      <a:prstGeom prst="ellipse">
                        <a:avLst/>
                      </a:prstGeom>
                      <a:gradFill rotWithShape="0">
                        <a:gsLst>
                          <a:gs pos="0">
                            <a:srgbClr val="FFD9D9"/>
                          </a:gs>
                          <a:gs pos="100000">
                            <a:srgbClr val="FF9999"/>
                          </a:gs>
                        </a:gsLst>
                        <a:path path="shape">
                          <a:fillToRect l="50000" t="50000" r="50000" b="50000"/>
                        </a:path>
                      </a:gradFill>
                      <a:ln w="9525">
                        <a:solidFill>
                          <a:srgbClr val="FFBDBD"/>
                        </a:solidFill>
                        <a:round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 b="1"/>
                      </a:p>
                    </p:txBody>
                  </p:sp>
                  <p:sp>
                    <p:nvSpPr>
                      <p:cNvPr id="62" name="Oval 59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3492" y="3786"/>
                        <a:ext cx="282" cy="281"/>
                      </a:xfrm>
                      <a:prstGeom prst="ellipse">
                        <a:avLst/>
                      </a:prstGeom>
                      <a:gradFill rotWithShape="0">
                        <a:gsLst>
                          <a:gs pos="0">
                            <a:srgbClr val="FDFBFF"/>
                          </a:gs>
                          <a:gs pos="100000">
                            <a:srgbClr val="CC99FF"/>
                          </a:gs>
                        </a:gsLst>
                        <a:path path="shape">
                          <a:fillToRect l="50000" t="50000" r="50000" b="50000"/>
                        </a:path>
                      </a:gradFill>
                      <a:ln w="9525">
                        <a:noFill/>
                        <a:round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 b="1"/>
                      </a:p>
                    </p:txBody>
                  </p:sp>
                </p:grpSp>
                <p:grpSp>
                  <p:nvGrpSpPr>
                    <p:cNvPr id="58" name="Group 60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4130" y="3701"/>
                      <a:ext cx="450" cy="451"/>
                      <a:chOff x="4130" y="3701"/>
                      <a:chExt cx="450" cy="451"/>
                    </a:xfrm>
                  </p:grpSpPr>
                  <p:sp>
                    <p:nvSpPr>
                      <p:cNvPr id="59" name="Oval 61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4130" y="3701"/>
                        <a:ext cx="450" cy="451"/>
                      </a:xfrm>
                      <a:prstGeom prst="ellipse">
                        <a:avLst/>
                      </a:prstGeom>
                      <a:gradFill rotWithShape="0">
                        <a:gsLst>
                          <a:gs pos="0">
                            <a:srgbClr val="FFD9D9"/>
                          </a:gs>
                          <a:gs pos="100000">
                            <a:srgbClr val="FF9999"/>
                          </a:gs>
                        </a:gsLst>
                        <a:path path="shape">
                          <a:fillToRect l="50000" t="50000" r="50000" b="50000"/>
                        </a:path>
                      </a:gradFill>
                      <a:ln w="9525">
                        <a:solidFill>
                          <a:srgbClr val="FFBDBD"/>
                        </a:solidFill>
                        <a:round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 b="1"/>
                      </a:p>
                    </p:txBody>
                  </p:sp>
                  <p:sp>
                    <p:nvSpPr>
                      <p:cNvPr id="60" name="Oval 62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4186" y="3786"/>
                        <a:ext cx="282" cy="281"/>
                      </a:xfrm>
                      <a:prstGeom prst="ellipse">
                        <a:avLst/>
                      </a:prstGeom>
                      <a:gradFill rotWithShape="0">
                        <a:gsLst>
                          <a:gs pos="0">
                            <a:srgbClr val="FDFBFF"/>
                          </a:gs>
                          <a:gs pos="100000">
                            <a:srgbClr val="CC99FF"/>
                          </a:gs>
                        </a:gsLst>
                        <a:path path="shape">
                          <a:fillToRect l="50000" t="50000" r="50000" b="50000"/>
                        </a:path>
                      </a:gradFill>
                      <a:ln w="9525">
                        <a:noFill/>
                        <a:round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 b="1"/>
                      </a:p>
                    </p:txBody>
                  </p:sp>
                </p:grpSp>
              </p:grpSp>
              <p:grpSp>
                <p:nvGrpSpPr>
                  <p:cNvPr id="54" name="Group 63"/>
                  <p:cNvGrpSpPr>
                    <a:grpSpLocks/>
                  </p:cNvGrpSpPr>
                  <p:nvPr/>
                </p:nvGrpSpPr>
                <p:grpSpPr bwMode="auto">
                  <a:xfrm>
                    <a:off x="3721" y="3356"/>
                    <a:ext cx="575" cy="345"/>
                    <a:chOff x="1968" y="2016"/>
                    <a:chExt cx="480" cy="288"/>
                  </a:xfrm>
                </p:grpSpPr>
                <p:sp>
                  <p:nvSpPr>
                    <p:cNvPr id="55" name="Line 64"/>
                    <p:cNvSpPr>
                      <a:spLocks noChangeShapeType="1"/>
                    </p:cNvSpPr>
                    <p:nvPr/>
                  </p:nvSpPr>
                  <p:spPr bwMode="auto">
                    <a:xfrm flipH="1">
                      <a:off x="1968" y="2016"/>
                      <a:ext cx="96" cy="288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993300"/>
                      </a:solidFill>
                      <a:round/>
                      <a:headEnd/>
                      <a:tailEnd type="triangle" w="med" len="med"/>
                    </a:ln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56" name="Line 65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2352" y="2016"/>
                      <a:ext cx="96" cy="288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993300"/>
                      </a:solidFill>
                      <a:round/>
                      <a:headEnd/>
                      <a:tailEnd type="triangle" w="med" len="med"/>
                    </a:ln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</p:grpSp>
            </p:grpSp>
          </p:grpSp>
          <p:grpSp>
            <p:nvGrpSpPr>
              <p:cNvPr id="37" name="Group 66"/>
              <p:cNvGrpSpPr>
                <a:grpSpLocks/>
              </p:cNvGrpSpPr>
              <p:nvPr/>
            </p:nvGrpSpPr>
            <p:grpSpPr bwMode="auto">
              <a:xfrm>
                <a:off x="2854" y="1343"/>
                <a:ext cx="921" cy="1495"/>
                <a:chOff x="2854" y="1343"/>
                <a:chExt cx="921" cy="1495"/>
              </a:xfrm>
            </p:grpSpPr>
            <p:grpSp>
              <p:nvGrpSpPr>
                <p:cNvPr id="38" name="Group 67"/>
                <p:cNvGrpSpPr>
                  <a:grpSpLocks/>
                </p:cNvGrpSpPr>
                <p:nvPr/>
              </p:nvGrpSpPr>
              <p:grpSpPr bwMode="auto">
                <a:xfrm>
                  <a:off x="3089" y="1343"/>
                  <a:ext cx="452" cy="451"/>
                  <a:chOff x="3089" y="1343"/>
                  <a:chExt cx="452" cy="451"/>
                </a:xfrm>
              </p:grpSpPr>
              <p:sp>
                <p:nvSpPr>
                  <p:cNvPr id="48" name="Oval 68"/>
                  <p:cNvSpPr>
                    <a:spLocks noChangeArrowheads="1"/>
                  </p:cNvSpPr>
                  <p:nvPr/>
                </p:nvSpPr>
                <p:spPr bwMode="auto">
                  <a:xfrm>
                    <a:off x="3089" y="1343"/>
                    <a:ext cx="452" cy="451"/>
                  </a:xfrm>
                  <a:prstGeom prst="ellipse">
                    <a:avLst/>
                  </a:prstGeom>
                  <a:gradFill rotWithShape="0">
                    <a:gsLst>
                      <a:gs pos="0">
                        <a:srgbClr val="FFD9D9"/>
                      </a:gs>
                      <a:gs pos="100000">
                        <a:srgbClr val="FF9999"/>
                      </a:gs>
                    </a:gsLst>
                    <a:path path="shape">
                      <a:fillToRect l="50000" t="50000" r="50000" b="50000"/>
                    </a:path>
                  </a:gradFill>
                  <a:ln w="9525">
                    <a:solidFill>
                      <a:srgbClr val="FFBDBD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zh-CN" altLang="en-US" b="1"/>
                  </a:p>
                </p:txBody>
              </p:sp>
              <p:sp>
                <p:nvSpPr>
                  <p:cNvPr id="49" name="Oval 69"/>
                  <p:cNvSpPr>
                    <a:spLocks noChangeArrowheads="1"/>
                  </p:cNvSpPr>
                  <p:nvPr/>
                </p:nvSpPr>
                <p:spPr bwMode="auto">
                  <a:xfrm>
                    <a:off x="3174" y="1428"/>
                    <a:ext cx="282" cy="282"/>
                  </a:xfrm>
                  <a:prstGeom prst="ellipse">
                    <a:avLst/>
                  </a:prstGeom>
                  <a:gradFill rotWithShape="0">
                    <a:gsLst>
                      <a:gs pos="0">
                        <a:srgbClr val="FDFBFF"/>
                      </a:gs>
                      <a:gs pos="100000">
                        <a:srgbClr val="CC99FF"/>
                      </a:gs>
                    </a:gsLst>
                    <a:path path="shape">
                      <a:fillToRect l="50000" t="50000" r="50000" b="50000"/>
                    </a:path>
                  </a:gradFill>
                  <a:ln w="9525">
                    <a:noFill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zh-CN" altLang="en-US" b="1"/>
                  </a:p>
                </p:txBody>
              </p:sp>
            </p:grpSp>
            <p:grpSp>
              <p:nvGrpSpPr>
                <p:cNvPr id="39" name="Group 70"/>
                <p:cNvGrpSpPr>
                  <a:grpSpLocks/>
                </p:cNvGrpSpPr>
                <p:nvPr/>
              </p:nvGrpSpPr>
              <p:grpSpPr bwMode="auto">
                <a:xfrm>
                  <a:off x="2854" y="2148"/>
                  <a:ext cx="921" cy="690"/>
                  <a:chOff x="2854" y="2148"/>
                  <a:chExt cx="921" cy="690"/>
                </a:xfrm>
              </p:grpSpPr>
              <p:grpSp>
                <p:nvGrpSpPr>
                  <p:cNvPr id="41" name="Group 71"/>
                  <p:cNvGrpSpPr>
                    <a:grpSpLocks/>
                  </p:cNvGrpSpPr>
                  <p:nvPr/>
                </p:nvGrpSpPr>
                <p:grpSpPr bwMode="auto">
                  <a:xfrm>
                    <a:off x="3060" y="2148"/>
                    <a:ext cx="509" cy="507"/>
                    <a:chOff x="3060" y="2148"/>
                    <a:chExt cx="509" cy="507"/>
                  </a:xfrm>
                </p:grpSpPr>
                <p:sp>
                  <p:nvSpPr>
                    <p:cNvPr id="46" name="Oval 72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060" y="2148"/>
                      <a:ext cx="509" cy="507"/>
                    </a:xfrm>
                    <a:prstGeom prst="ellipse">
                      <a:avLst/>
                    </a:prstGeom>
                    <a:gradFill rotWithShape="0">
                      <a:gsLst>
                        <a:gs pos="0">
                          <a:srgbClr val="FFD9D9"/>
                        </a:gs>
                        <a:gs pos="100000">
                          <a:srgbClr val="FF9999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9525">
                      <a:solidFill>
                        <a:srgbClr val="FFBDBD"/>
                      </a:solidFill>
                      <a:round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zh-CN" altLang="en-US" b="1"/>
                    </a:p>
                  </p:txBody>
                </p:sp>
                <p:sp>
                  <p:nvSpPr>
                    <p:cNvPr id="47" name="Oval 73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122" y="2210"/>
                      <a:ext cx="385" cy="383"/>
                    </a:xfrm>
                    <a:prstGeom prst="ellipse">
                      <a:avLst/>
                    </a:prstGeom>
                    <a:gradFill rotWithShape="0">
                      <a:gsLst>
                        <a:gs pos="0">
                          <a:srgbClr val="FDFBFF"/>
                        </a:gs>
                        <a:gs pos="100000">
                          <a:srgbClr val="CC99FF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zh-CN" altLang="en-US" b="1"/>
                    </a:p>
                  </p:txBody>
                </p:sp>
              </p:grpSp>
              <p:sp>
                <p:nvSpPr>
                  <p:cNvPr id="42" name="Line 74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2854" y="2608"/>
                    <a:ext cx="230" cy="230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 type="triangle" w="med" len="med"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43" name="Line 75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2854" y="2608"/>
                    <a:ext cx="230" cy="230"/>
                  </a:xfrm>
                  <a:prstGeom prst="line">
                    <a:avLst/>
                  </a:prstGeom>
                  <a:noFill/>
                  <a:ln w="9525">
                    <a:solidFill>
                      <a:srgbClr val="993300"/>
                    </a:solidFill>
                    <a:round/>
                    <a:headEnd/>
                    <a:tailEnd type="triangle" w="med" len="med"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44" name="Line 76"/>
                  <p:cNvSpPr>
                    <a:spLocks noChangeShapeType="1"/>
                  </p:cNvSpPr>
                  <p:nvPr/>
                </p:nvSpPr>
                <p:spPr bwMode="auto">
                  <a:xfrm>
                    <a:off x="3545" y="2608"/>
                    <a:ext cx="230" cy="230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 type="triangle" w="med" len="med"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45" name="Line 77"/>
                  <p:cNvSpPr>
                    <a:spLocks noChangeShapeType="1"/>
                  </p:cNvSpPr>
                  <p:nvPr/>
                </p:nvSpPr>
                <p:spPr bwMode="auto">
                  <a:xfrm>
                    <a:off x="3545" y="2608"/>
                    <a:ext cx="230" cy="230"/>
                  </a:xfrm>
                  <a:prstGeom prst="line">
                    <a:avLst/>
                  </a:prstGeom>
                  <a:noFill/>
                  <a:ln w="9525">
                    <a:solidFill>
                      <a:srgbClr val="993300"/>
                    </a:solidFill>
                    <a:round/>
                    <a:headEnd/>
                    <a:tailEnd type="triangle" w="med" len="med"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40" name="Line 78"/>
                <p:cNvSpPr>
                  <a:spLocks noChangeShapeType="1"/>
                </p:cNvSpPr>
                <p:nvPr/>
              </p:nvSpPr>
              <p:spPr bwMode="auto">
                <a:xfrm>
                  <a:off x="3315" y="1860"/>
                  <a:ext cx="0" cy="231"/>
                </a:xfrm>
                <a:prstGeom prst="line">
                  <a:avLst/>
                </a:prstGeom>
                <a:noFill/>
                <a:ln w="9525">
                  <a:solidFill>
                    <a:srgbClr val="993300"/>
                  </a:solidFill>
                  <a:round/>
                  <a:headEnd/>
                  <a:tailEnd type="triangl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11" name="Group 79"/>
            <p:cNvGrpSpPr>
              <a:grpSpLocks/>
            </p:cNvGrpSpPr>
            <p:nvPr/>
          </p:nvGrpSpPr>
          <p:grpSpPr bwMode="auto">
            <a:xfrm>
              <a:off x="2187" y="4220"/>
              <a:ext cx="2335" cy="1438"/>
              <a:chOff x="2187" y="4220"/>
              <a:chExt cx="2335" cy="1438"/>
            </a:xfrm>
          </p:grpSpPr>
          <p:grpSp>
            <p:nvGrpSpPr>
              <p:cNvPr id="12" name="Group 80"/>
              <p:cNvGrpSpPr>
                <a:grpSpLocks/>
              </p:cNvGrpSpPr>
              <p:nvPr/>
            </p:nvGrpSpPr>
            <p:grpSpPr bwMode="auto">
              <a:xfrm>
                <a:off x="2187" y="4220"/>
                <a:ext cx="207" cy="1438"/>
                <a:chOff x="2187" y="4220"/>
                <a:chExt cx="207" cy="1438"/>
              </a:xfrm>
            </p:grpSpPr>
            <p:grpSp>
              <p:nvGrpSpPr>
                <p:cNvPr id="31" name="Group 81"/>
                <p:cNvGrpSpPr>
                  <a:grpSpLocks/>
                </p:cNvGrpSpPr>
                <p:nvPr/>
              </p:nvGrpSpPr>
              <p:grpSpPr bwMode="auto">
                <a:xfrm>
                  <a:off x="2187" y="4566"/>
                  <a:ext cx="207" cy="1092"/>
                  <a:chOff x="2187" y="4566"/>
                  <a:chExt cx="207" cy="1092"/>
                </a:xfrm>
              </p:grpSpPr>
              <p:sp>
                <p:nvSpPr>
                  <p:cNvPr id="33" name="Freeform 82"/>
                  <p:cNvSpPr>
                    <a:spLocks noChangeArrowheads="1"/>
                  </p:cNvSpPr>
                  <p:nvPr/>
                </p:nvSpPr>
                <p:spPr bwMode="auto">
                  <a:xfrm flipV="1">
                    <a:off x="2187" y="4778"/>
                    <a:ext cx="207" cy="880"/>
                  </a:xfrm>
                  <a:custGeom>
                    <a:avLst/>
                    <a:gdLst>
                      <a:gd name="T0" fmla="*/ 106 w 328"/>
                      <a:gd name="T1" fmla="*/ 0 h 1392"/>
                      <a:gd name="T2" fmla="*/ 15 w 328"/>
                      <a:gd name="T3" fmla="*/ 273 h 1392"/>
                      <a:gd name="T4" fmla="*/ 197 w 328"/>
                      <a:gd name="T5" fmla="*/ 455 h 1392"/>
                      <a:gd name="T6" fmla="*/ 76 w 328"/>
                      <a:gd name="T7" fmla="*/ 728 h 1392"/>
                      <a:gd name="T8" fmla="*/ 76 w 328"/>
                      <a:gd name="T9" fmla="*/ 880 h 1392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328"/>
                      <a:gd name="T16" fmla="*/ 0 h 1392"/>
                      <a:gd name="T17" fmla="*/ 328 w 328"/>
                      <a:gd name="T18" fmla="*/ 1392 h 1392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328" h="1392">
                        <a:moveTo>
                          <a:pt x="168" y="0"/>
                        </a:moveTo>
                        <a:cubicBezTo>
                          <a:pt x="84" y="156"/>
                          <a:pt x="0" y="312"/>
                          <a:pt x="24" y="432"/>
                        </a:cubicBezTo>
                        <a:cubicBezTo>
                          <a:pt x="48" y="552"/>
                          <a:pt x="296" y="600"/>
                          <a:pt x="312" y="720"/>
                        </a:cubicBezTo>
                        <a:cubicBezTo>
                          <a:pt x="328" y="840"/>
                          <a:pt x="152" y="1040"/>
                          <a:pt x="120" y="1152"/>
                        </a:cubicBezTo>
                        <a:cubicBezTo>
                          <a:pt x="88" y="1264"/>
                          <a:pt x="120" y="1352"/>
                          <a:pt x="120" y="1392"/>
                        </a:cubicBezTo>
                      </a:path>
                    </a:pathLst>
                  </a:custGeom>
                  <a:noFill/>
                  <a:ln w="9525">
                    <a:solidFill>
                      <a:srgbClr val="80008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34" name="Oval 83"/>
                  <p:cNvSpPr>
                    <a:spLocks noChangeArrowheads="1"/>
                  </p:cNvSpPr>
                  <p:nvPr/>
                </p:nvSpPr>
                <p:spPr bwMode="auto">
                  <a:xfrm>
                    <a:off x="2187" y="4566"/>
                    <a:ext cx="151" cy="243"/>
                  </a:xfrm>
                  <a:prstGeom prst="ellipse">
                    <a:avLst/>
                  </a:prstGeom>
                  <a:gradFill rotWithShape="0">
                    <a:gsLst>
                      <a:gs pos="0">
                        <a:srgbClr val="FFD9D9"/>
                      </a:gs>
                      <a:gs pos="100000">
                        <a:srgbClr val="FF9999"/>
                      </a:gs>
                    </a:gsLst>
                    <a:path path="shape">
                      <a:fillToRect l="50000" t="50000" r="50000" b="50000"/>
                    </a:path>
                  </a:gradFill>
                  <a:ln w="9525">
                    <a:solidFill>
                      <a:srgbClr val="FFBDBD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zh-CN" altLang="en-US" b="1"/>
                  </a:p>
                </p:txBody>
              </p:sp>
              <p:sp>
                <p:nvSpPr>
                  <p:cNvPr id="35" name="Oval 84"/>
                  <p:cNvSpPr>
                    <a:spLocks noChangeArrowheads="1"/>
                  </p:cNvSpPr>
                  <p:nvPr/>
                </p:nvSpPr>
                <p:spPr bwMode="auto">
                  <a:xfrm>
                    <a:off x="2206" y="4627"/>
                    <a:ext cx="114" cy="182"/>
                  </a:xfrm>
                  <a:prstGeom prst="ellipse">
                    <a:avLst/>
                  </a:prstGeom>
                  <a:gradFill rotWithShape="0">
                    <a:gsLst>
                      <a:gs pos="0">
                        <a:srgbClr val="FCF9FF"/>
                      </a:gs>
                      <a:gs pos="100000">
                        <a:srgbClr val="B469FF"/>
                      </a:gs>
                    </a:gsLst>
                    <a:path path="shape">
                      <a:fillToRect l="50000" t="50000" r="50000" b="50000"/>
                    </a:path>
                  </a:gradFill>
                  <a:ln w="9525">
                    <a:solidFill>
                      <a:srgbClr val="CC99FF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zh-CN" altLang="en-US" b="1"/>
                  </a:p>
                </p:txBody>
              </p:sp>
            </p:grpSp>
            <p:sp>
              <p:nvSpPr>
                <p:cNvPr id="32" name="Line 85"/>
                <p:cNvSpPr>
                  <a:spLocks noChangeShapeType="1"/>
                </p:cNvSpPr>
                <p:nvPr/>
              </p:nvSpPr>
              <p:spPr bwMode="auto">
                <a:xfrm>
                  <a:off x="2268" y="4220"/>
                  <a:ext cx="0" cy="288"/>
                </a:xfrm>
                <a:prstGeom prst="line">
                  <a:avLst/>
                </a:prstGeom>
                <a:noFill/>
                <a:ln w="9525">
                  <a:solidFill>
                    <a:srgbClr val="993300"/>
                  </a:solidFill>
                  <a:round/>
                  <a:headEnd/>
                  <a:tailEnd type="triangl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3" name="Group 86"/>
              <p:cNvGrpSpPr>
                <a:grpSpLocks/>
              </p:cNvGrpSpPr>
              <p:nvPr/>
            </p:nvGrpSpPr>
            <p:grpSpPr bwMode="auto">
              <a:xfrm>
                <a:off x="2897" y="4220"/>
                <a:ext cx="207" cy="1438"/>
                <a:chOff x="2897" y="4220"/>
                <a:chExt cx="207" cy="1438"/>
              </a:xfrm>
            </p:grpSpPr>
            <p:grpSp>
              <p:nvGrpSpPr>
                <p:cNvPr id="26" name="Group 87"/>
                <p:cNvGrpSpPr>
                  <a:grpSpLocks/>
                </p:cNvGrpSpPr>
                <p:nvPr/>
              </p:nvGrpSpPr>
              <p:grpSpPr bwMode="auto">
                <a:xfrm>
                  <a:off x="2897" y="4566"/>
                  <a:ext cx="207" cy="1092"/>
                  <a:chOff x="2897" y="4566"/>
                  <a:chExt cx="207" cy="1092"/>
                </a:xfrm>
              </p:grpSpPr>
              <p:sp>
                <p:nvSpPr>
                  <p:cNvPr id="28" name="Freeform 88"/>
                  <p:cNvSpPr>
                    <a:spLocks noChangeArrowheads="1"/>
                  </p:cNvSpPr>
                  <p:nvPr/>
                </p:nvSpPr>
                <p:spPr bwMode="auto">
                  <a:xfrm flipV="1">
                    <a:off x="2897" y="4778"/>
                    <a:ext cx="207" cy="880"/>
                  </a:xfrm>
                  <a:custGeom>
                    <a:avLst/>
                    <a:gdLst>
                      <a:gd name="T0" fmla="*/ 106 w 328"/>
                      <a:gd name="T1" fmla="*/ 0 h 1392"/>
                      <a:gd name="T2" fmla="*/ 15 w 328"/>
                      <a:gd name="T3" fmla="*/ 273 h 1392"/>
                      <a:gd name="T4" fmla="*/ 197 w 328"/>
                      <a:gd name="T5" fmla="*/ 455 h 1392"/>
                      <a:gd name="T6" fmla="*/ 76 w 328"/>
                      <a:gd name="T7" fmla="*/ 728 h 1392"/>
                      <a:gd name="T8" fmla="*/ 76 w 328"/>
                      <a:gd name="T9" fmla="*/ 880 h 1392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328"/>
                      <a:gd name="T16" fmla="*/ 0 h 1392"/>
                      <a:gd name="T17" fmla="*/ 328 w 328"/>
                      <a:gd name="T18" fmla="*/ 1392 h 1392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328" h="1392">
                        <a:moveTo>
                          <a:pt x="168" y="0"/>
                        </a:moveTo>
                        <a:cubicBezTo>
                          <a:pt x="84" y="156"/>
                          <a:pt x="0" y="312"/>
                          <a:pt x="24" y="432"/>
                        </a:cubicBezTo>
                        <a:cubicBezTo>
                          <a:pt x="48" y="552"/>
                          <a:pt x="296" y="600"/>
                          <a:pt x="312" y="720"/>
                        </a:cubicBezTo>
                        <a:cubicBezTo>
                          <a:pt x="328" y="840"/>
                          <a:pt x="152" y="1040"/>
                          <a:pt x="120" y="1152"/>
                        </a:cubicBezTo>
                        <a:cubicBezTo>
                          <a:pt x="88" y="1264"/>
                          <a:pt x="120" y="1352"/>
                          <a:pt x="120" y="1392"/>
                        </a:cubicBezTo>
                      </a:path>
                    </a:pathLst>
                  </a:custGeom>
                  <a:noFill/>
                  <a:ln w="9525">
                    <a:solidFill>
                      <a:srgbClr val="80008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9" name="Oval 89"/>
                  <p:cNvSpPr>
                    <a:spLocks noChangeArrowheads="1"/>
                  </p:cNvSpPr>
                  <p:nvPr/>
                </p:nvSpPr>
                <p:spPr bwMode="auto">
                  <a:xfrm>
                    <a:off x="2897" y="4566"/>
                    <a:ext cx="151" cy="243"/>
                  </a:xfrm>
                  <a:prstGeom prst="ellipse">
                    <a:avLst/>
                  </a:prstGeom>
                  <a:gradFill rotWithShape="0">
                    <a:gsLst>
                      <a:gs pos="0">
                        <a:srgbClr val="FFD9D9"/>
                      </a:gs>
                      <a:gs pos="100000">
                        <a:srgbClr val="FF9999"/>
                      </a:gs>
                    </a:gsLst>
                    <a:path path="shape">
                      <a:fillToRect l="50000" t="50000" r="50000" b="50000"/>
                    </a:path>
                  </a:gradFill>
                  <a:ln w="9525">
                    <a:solidFill>
                      <a:srgbClr val="FFBDBD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zh-CN" altLang="en-US" b="1"/>
                  </a:p>
                </p:txBody>
              </p:sp>
              <p:sp>
                <p:nvSpPr>
                  <p:cNvPr id="30" name="Oval 90"/>
                  <p:cNvSpPr>
                    <a:spLocks noChangeArrowheads="1"/>
                  </p:cNvSpPr>
                  <p:nvPr/>
                </p:nvSpPr>
                <p:spPr bwMode="auto">
                  <a:xfrm>
                    <a:off x="2916" y="4627"/>
                    <a:ext cx="114" cy="182"/>
                  </a:xfrm>
                  <a:prstGeom prst="ellipse">
                    <a:avLst/>
                  </a:prstGeom>
                  <a:gradFill rotWithShape="0">
                    <a:gsLst>
                      <a:gs pos="0">
                        <a:srgbClr val="FCF9FF"/>
                      </a:gs>
                      <a:gs pos="100000">
                        <a:srgbClr val="B469FF"/>
                      </a:gs>
                    </a:gsLst>
                    <a:path path="shape">
                      <a:fillToRect l="50000" t="50000" r="50000" b="50000"/>
                    </a:path>
                  </a:gradFill>
                  <a:ln w="9525">
                    <a:solidFill>
                      <a:srgbClr val="CC99FF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zh-CN" altLang="en-US" b="1"/>
                  </a:p>
                </p:txBody>
              </p:sp>
            </p:grpSp>
            <p:sp>
              <p:nvSpPr>
                <p:cNvPr id="27" name="Line 91"/>
                <p:cNvSpPr>
                  <a:spLocks noChangeShapeType="1"/>
                </p:cNvSpPr>
                <p:nvPr/>
              </p:nvSpPr>
              <p:spPr bwMode="auto">
                <a:xfrm>
                  <a:off x="2978" y="4220"/>
                  <a:ext cx="0" cy="288"/>
                </a:xfrm>
                <a:prstGeom prst="line">
                  <a:avLst/>
                </a:prstGeom>
                <a:noFill/>
                <a:ln w="9525">
                  <a:solidFill>
                    <a:srgbClr val="993300"/>
                  </a:solidFill>
                  <a:round/>
                  <a:headEnd/>
                  <a:tailEnd type="triangl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4" name="Group 92"/>
              <p:cNvGrpSpPr>
                <a:grpSpLocks/>
              </p:cNvGrpSpPr>
              <p:nvPr/>
            </p:nvGrpSpPr>
            <p:grpSpPr bwMode="auto">
              <a:xfrm>
                <a:off x="3605" y="4220"/>
                <a:ext cx="207" cy="1438"/>
                <a:chOff x="3605" y="4220"/>
                <a:chExt cx="207" cy="1438"/>
              </a:xfrm>
            </p:grpSpPr>
            <p:grpSp>
              <p:nvGrpSpPr>
                <p:cNvPr id="21" name="Group 93"/>
                <p:cNvGrpSpPr>
                  <a:grpSpLocks/>
                </p:cNvGrpSpPr>
                <p:nvPr/>
              </p:nvGrpSpPr>
              <p:grpSpPr bwMode="auto">
                <a:xfrm>
                  <a:off x="3605" y="4566"/>
                  <a:ext cx="207" cy="1092"/>
                  <a:chOff x="3605" y="4566"/>
                  <a:chExt cx="207" cy="1092"/>
                </a:xfrm>
              </p:grpSpPr>
              <p:sp>
                <p:nvSpPr>
                  <p:cNvPr id="23" name="Freeform 94"/>
                  <p:cNvSpPr>
                    <a:spLocks noChangeArrowheads="1"/>
                  </p:cNvSpPr>
                  <p:nvPr/>
                </p:nvSpPr>
                <p:spPr bwMode="auto">
                  <a:xfrm flipV="1">
                    <a:off x="3605" y="4778"/>
                    <a:ext cx="207" cy="880"/>
                  </a:xfrm>
                  <a:custGeom>
                    <a:avLst/>
                    <a:gdLst>
                      <a:gd name="T0" fmla="*/ 106 w 328"/>
                      <a:gd name="T1" fmla="*/ 0 h 1392"/>
                      <a:gd name="T2" fmla="*/ 15 w 328"/>
                      <a:gd name="T3" fmla="*/ 273 h 1392"/>
                      <a:gd name="T4" fmla="*/ 197 w 328"/>
                      <a:gd name="T5" fmla="*/ 455 h 1392"/>
                      <a:gd name="T6" fmla="*/ 76 w 328"/>
                      <a:gd name="T7" fmla="*/ 728 h 1392"/>
                      <a:gd name="T8" fmla="*/ 76 w 328"/>
                      <a:gd name="T9" fmla="*/ 880 h 1392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328"/>
                      <a:gd name="T16" fmla="*/ 0 h 1392"/>
                      <a:gd name="T17" fmla="*/ 328 w 328"/>
                      <a:gd name="T18" fmla="*/ 1392 h 1392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328" h="1392">
                        <a:moveTo>
                          <a:pt x="168" y="0"/>
                        </a:moveTo>
                        <a:cubicBezTo>
                          <a:pt x="84" y="156"/>
                          <a:pt x="0" y="312"/>
                          <a:pt x="24" y="432"/>
                        </a:cubicBezTo>
                        <a:cubicBezTo>
                          <a:pt x="48" y="552"/>
                          <a:pt x="296" y="600"/>
                          <a:pt x="312" y="720"/>
                        </a:cubicBezTo>
                        <a:cubicBezTo>
                          <a:pt x="328" y="840"/>
                          <a:pt x="152" y="1040"/>
                          <a:pt x="120" y="1152"/>
                        </a:cubicBezTo>
                        <a:cubicBezTo>
                          <a:pt x="88" y="1264"/>
                          <a:pt x="120" y="1352"/>
                          <a:pt x="120" y="1392"/>
                        </a:cubicBezTo>
                      </a:path>
                    </a:pathLst>
                  </a:custGeom>
                  <a:noFill/>
                  <a:ln w="9525">
                    <a:solidFill>
                      <a:srgbClr val="80008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4" name="Oval 95"/>
                  <p:cNvSpPr>
                    <a:spLocks noChangeArrowheads="1"/>
                  </p:cNvSpPr>
                  <p:nvPr/>
                </p:nvSpPr>
                <p:spPr bwMode="auto">
                  <a:xfrm>
                    <a:off x="3605" y="4566"/>
                    <a:ext cx="151" cy="243"/>
                  </a:xfrm>
                  <a:prstGeom prst="ellipse">
                    <a:avLst/>
                  </a:prstGeom>
                  <a:gradFill rotWithShape="0">
                    <a:gsLst>
                      <a:gs pos="0">
                        <a:srgbClr val="FFD9D9"/>
                      </a:gs>
                      <a:gs pos="100000">
                        <a:srgbClr val="FF9999"/>
                      </a:gs>
                    </a:gsLst>
                    <a:path path="shape">
                      <a:fillToRect l="50000" t="50000" r="50000" b="50000"/>
                    </a:path>
                  </a:gradFill>
                  <a:ln w="9525">
                    <a:solidFill>
                      <a:srgbClr val="FFBDBD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zh-CN" altLang="en-US" b="1"/>
                  </a:p>
                </p:txBody>
              </p:sp>
              <p:sp>
                <p:nvSpPr>
                  <p:cNvPr id="25" name="Oval 96"/>
                  <p:cNvSpPr>
                    <a:spLocks noChangeArrowheads="1"/>
                  </p:cNvSpPr>
                  <p:nvPr/>
                </p:nvSpPr>
                <p:spPr bwMode="auto">
                  <a:xfrm>
                    <a:off x="3624" y="4627"/>
                    <a:ext cx="114" cy="182"/>
                  </a:xfrm>
                  <a:prstGeom prst="ellipse">
                    <a:avLst/>
                  </a:prstGeom>
                  <a:gradFill rotWithShape="0">
                    <a:gsLst>
                      <a:gs pos="0">
                        <a:srgbClr val="FCF9FF"/>
                      </a:gs>
                      <a:gs pos="100000">
                        <a:srgbClr val="B469FF"/>
                      </a:gs>
                    </a:gsLst>
                    <a:path path="shape">
                      <a:fillToRect l="50000" t="50000" r="50000" b="50000"/>
                    </a:path>
                  </a:gradFill>
                  <a:ln w="9525">
                    <a:solidFill>
                      <a:srgbClr val="CC99FF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zh-CN" altLang="en-US" b="1"/>
                  </a:p>
                </p:txBody>
              </p:sp>
            </p:grpSp>
            <p:sp>
              <p:nvSpPr>
                <p:cNvPr id="22" name="Line 97"/>
                <p:cNvSpPr>
                  <a:spLocks noChangeShapeType="1"/>
                </p:cNvSpPr>
                <p:nvPr/>
              </p:nvSpPr>
              <p:spPr bwMode="auto">
                <a:xfrm>
                  <a:off x="3686" y="4220"/>
                  <a:ext cx="0" cy="288"/>
                </a:xfrm>
                <a:prstGeom prst="line">
                  <a:avLst/>
                </a:prstGeom>
                <a:noFill/>
                <a:ln w="9525">
                  <a:solidFill>
                    <a:srgbClr val="993300"/>
                  </a:solidFill>
                  <a:round/>
                  <a:headEnd/>
                  <a:tailEnd type="triangl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5" name="Group 98"/>
              <p:cNvGrpSpPr>
                <a:grpSpLocks/>
              </p:cNvGrpSpPr>
              <p:nvPr/>
            </p:nvGrpSpPr>
            <p:grpSpPr bwMode="auto">
              <a:xfrm>
                <a:off x="4315" y="4220"/>
                <a:ext cx="207" cy="1438"/>
                <a:chOff x="4315" y="4220"/>
                <a:chExt cx="207" cy="1438"/>
              </a:xfrm>
            </p:grpSpPr>
            <p:grpSp>
              <p:nvGrpSpPr>
                <p:cNvPr id="16" name="Group 99"/>
                <p:cNvGrpSpPr>
                  <a:grpSpLocks/>
                </p:cNvGrpSpPr>
                <p:nvPr/>
              </p:nvGrpSpPr>
              <p:grpSpPr bwMode="auto">
                <a:xfrm>
                  <a:off x="4315" y="4566"/>
                  <a:ext cx="207" cy="1092"/>
                  <a:chOff x="4315" y="4566"/>
                  <a:chExt cx="207" cy="1092"/>
                </a:xfrm>
              </p:grpSpPr>
              <p:sp>
                <p:nvSpPr>
                  <p:cNvPr id="18" name="Freeform 100"/>
                  <p:cNvSpPr>
                    <a:spLocks noChangeArrowheads="1"/>
                  </p:cNvSpPr>
                  <p:nvPr/>
                </p:nvSpPr>
                <p:spPr bwMode="auto">
                  <a:xfrm flipV="1">
                    <a:off x="4315" y="4778"/>
                    <a:ext cx="207" cy="880"/>
                  </a:xfrm>
                  <a:custGeom>
                    <a:avLst/>
                    <a:gdLst>
                      <a:gd name="T0" fmla="*/ 106 w 328"/>
                      <a:gd name="T1" fmla="*/ 0 h 1392"/>
                      <a:gd name="T2" fmla="*/ 15 w 328"/>
                      <a:gd name="T3" fmla="*/ 273 h 1392"/>
                      <a:gd name="T4" fmla="*/ 197 w 328"/>
                      <a:gd name="T5" fmla="*/ 455 h 1392"/>
                      <a:gd name="T6" fmla="*/ 76 w 328"/>
                      <a:gd name="T7" fmla="*/ 728 h 1392"/>
                      <a:gd name="T8" fmla="*/ 76 w 328"/>
                      <a:gd name="T9" fmla="*/ 880 h 1392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328"/>
                      <a:gd name="T16" fmla="*/ 0 h 1392"/>
                      <a:gd name="T17" fmla="*/ 328 w 328"/>
                      <a:gd name="T18" fmla="*/ 1392 h 1392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328" h="1392">
                        <a:moveTo>
                          <a:pt x="168" y="0"/>
                        </a:moveTo>
                        <a:cubicBezTo>
                          <a:pt x="84" y="156"/>
                          <a:pt x="0" y="312"/>
                          <a:pt x="24" y="432"/>
                        </a:cubicBezTo>
                        <a:cubicBezTo>
                          <a:pt x="48" y="552"/>
                          <a:pt x="296" y="600"/>
                          <a:pt x="312" y="720"/>
                        </a:cubicBezTo>
                        <a:cubicBezTo>
                          <a:pt x="328" y="840"/>
                          <a:pt x="152" y="1040"/>
                          <a:pt x="120" y="1152"/>
                        </a:cubicBezTo>
                        <a:cubicBezTo>
                          <a:pt x="88" y="1264"/>
                          <a:pt x="120" y="1352"/>
                          <a:pt x="120" y="1392"/>
                        </a:cubicBezTo>
                      </a:path>
                    </a:pathLst>
                  </a:custGeom>
                  <a:noFill/>
                  <a:ln w="9525">
                    <a:solidFill>
                      <a:srgbClr val="80008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9" name="Oval 101"/>
                  <p:cNvSpPr>
                    <a:spLocks noChangeArrowheads="1"/>
                  </p:cNvSpPr>
                  <p:nvPr/>
                </p:nvSpPr>
                <p:spPr bwMode="auto">
                  <a:xfrm>
                    <a:off x="4315" y="4566"/>
                    <a:ext cx="151" cy="243"/>
                  </a:xfrm>
                  <a:prstGeom prst="ellipse">
                    <a:avLst/>
                  </a:prstGeom>
                  <a:gradFill rotWithShape="0">
                    <a:gsLst>
                      <a:gs pos="0">
                        <a:srgbClr val="FFD9D9"/>
                      </a:gs>
                      <a:gs pos="100000">
                        <a:srgbClr val="FF9999"/>
                      </a:gs>
                    </a:gsLst>
                    <a:path path="shape">
                      <a:fillToRect l="50000" t="50000" r="50000" b="50000"/>
                    </a:path>
                  </a:gradFill>
                  <a:ln w="9525">
                    <a:solidFill>
                      <a:srgbClr val="FFBDBD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zh-CN" altLang="en-US" b="1"/>
                  </a:p>
                </p:txBody>
              </p:sp>
              <p:sp>
                <p:nvSpPr>
                  <p:cNvPr id="20" name="Oval 102"/>
                  <p:cNvSpPr>
                    <a:spLocks noChangeArrowheads="1"/>
                  </p:cNvSpPr>
                  <p:nvPr/>
                </p:nvSpPr>
                <p:spPr bwMode="auto">
                  <a:xfrm>
                    <a:off x="4334" y="4627"/>
                    <a:ext cx="114" cy="182"/>
                  </a:xfrm>
                  <a:prstGeom prst="ellipse">
                    <a:avLst/>
                  </a:prstGeom>
                  <a:gradFill rotWithShape="0">
                    <a:gsLst>
                      <a:gs pos="0">
                        <a:srgbClr val="FCF9FF"/>
                      </a:gs>
                      <a:gs pos="100000">
                        <a:srgbClr val="B469FF"/>
                      </a:gs>
                    </a:gsLst>
                    <a:path path="shape">
                      <a:fillToRect l="50000" t="50000" r="50000" b="50000"/>
                    </a:path>
                  </a:gradFill>
                  <a:ln w="9525">
                    <a:solidFill>
                      <a:srgbClr val="CC99FF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zh-CN" altLang="en-US" b="1"/>
                  </a:p>
                </p:txBody>
              </p:sp>
            </p:grpSp>
            <p:sp>
              <p:nvSpPr>
                <p:cNvPr id="17" name="Line 103"/>
                <p:cNvSpPr>
                  <a:spLocks noChangeShapeType="1"/>
                </p:cNvSpPr>
                <p:nvPr/>
              </p:nvSpPr>
              <p:spPr bwMode="auto">
                <a:xfrm>
                  <a:off x="4396" y="4220"/>
                  <a:ext cx="0" cy="288"/>
                </a:xfrm>
                <a:prstGeom prst="line">
                  <a:avLst/>
                </a:prstGeom>
                <a:noFill/>
                <a:ln w="9525">
                  <a:solidFill>
                    <a:srgbClr val="993300"/>
                  </a:solidFill>
                  <a:round/>
                  <a:headEnd/>
                  <a:tailEnd type="triangl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</p:grpSp>
      </p:grpSp>
      <p:sp>
        <p:nvSpPr>
          <p:cNvPr id="78" name="Rectangle 104"/>
          <p:cNvSpPr>
            <a:spLocks noChangeArrowheads="1"/>
          </p:cNvSpPr>
          <p:nvPr/>
        </p:nvSpPr>
        <p:spPr bwMode="auto">
          <a:xfrm>
            <a:off x="10585450" y="1692275"/>
            <a:ext cx="10985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b="1">
                <a:solidFill>
                  <a:srgbClr val="000000"/>
                </a:solidFill>
              </a:rPr>
              <a:t>第一次</a:t>
            </a:r>
          </a:p>
          <a:p>
            <a:pPr eaLnBrk="0" hangingPunct="0"/>
            <a:r>
              <a:rPr lang="zh-CN" altLang="en-US" b="1">
                <a:solidFill>
                  <a:srgbClr val="000000"/>
                </a:solidFill>
              </a:rPr>
              <a:t>成熟分裂</a:t>
            </a:r>
          </a:p>
        </p:txBody>
      </p:sp>
      <p:sp>
        <p:nvSpPr>
          <p:cNvPr id="79" name="Rectangle 105"/>
          <p:cNvSpPr>
            <a:spLocks noChangeArrowheads="1"/>
          </p:cNvSpPr>
          <p:nvPr/>
        </p:nvSpPr>
        <p:spPr bwMode="auto">
          <a:xfrm>
            <a:off x="8523288" y="1854200"/>
            <a:ext cx="1555750" cy="611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/>
            <a:r>
              <a:rPr lang="zh-CN" altLang="en-US" b="1">
                <a:solidFill>
                  <a:srgbClr val="000000"/>
                </a:solidFill>
              </a:rPr>
              <a:t>初级精母细胞</a:t>
            </a:r>
          </a:p>
          <a:p>
            <a:pPr algn="ctr" eaLnBrk="0" hangingPunct="0"/>
            <a:r>
              <a:rPr lang="en-US" altLang="zh-CN" sz="1600" b="1">
                <a:solidFill>
                  <a:srgbClr val="000000"/>
                </a:solidFill>
              </a:rPr>
              <a:t>46, XY</a:t>
            </a:r>
          </a:p>
        </p:txBody>
      </p:sp>
      <p:sp>
        <p:nvSpPr>
          <p:cNvPr id="80" name="Rectangle 107"/>
          <p:cNvSpPr>
            <a:spLocks noChangeArrowheads="1"/>
          </p:cNvSpPr>
          <p:nvPr/>
        </p:nvSpPr>
        <p:spPr bwMode="auto">
          <a:xfrm>
            <a:off x="8929688" y="973138"/>
            <a:ext cx="1098550" cy="611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/>
            <a:r>
              <a:rPr lang="zh-CN" altLang="en-US" b="1">
                <a:solidFill>
                  <a:srgbClr val="000000"/>
                </a:solidFill>
              </a:rPr>
              <a:t>精原细胞</a:t>
            </a:r>
          </a:p>
          <a:p>
            <a:pPr algn="ctr" eaLnBrk="0" hangingPunct="0"/>
            <a:r>
              <a:rPr lang="en-US" altLang="zh-CN" sz="1600" b="1">
                <a:solidFill>
                  <a:srgbClr val="000000"/>
                </a:solidFill>
              </a:rPr>
              <a:t>46, XY</a:t>
            </a:r>
          </a:p>
        </p:txBody>
      </p:sp>
      <p:sp>
        <p:nvSpPr>
          <p:cNvPr id="81" name="Rectangle 108"/>
          <p:cNvSpPr>
            <a:spLocks noChangeArrowheads="1"/>
          </p:cNvSpPr>
          <p:nvPr/>
        </p:nvSpPr>
        <p:spPr bwMode="auto">
          <a:xfrm>
            <a:off x="7802563" y="2614613"/>
            <a:ext cx="1555750" cy="611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 eaLnBrk="0" hangingPunct="0"/>
            <a:r>
              <a:rPr lang="zh-CN" altLang="en-US" b="1">
                <a:solidFill>
                  <a:srgbClr val="000000"/>
                </a:solidFill>
              </a:rPr>
              <a:t>次级精母细胞</a:t>
            </a:r>
          </a:p>
          <a:p>
            <a:pPr algn="r" eaLnBrk="0" hangingPunct="0"/>
            <a:r>
              <a:rPr lang="en-US" altLang="zh-CN" sz="1600" b="1">
                <a:solidFill>
                  <a:srgbClr val="000000"/>
                </a:solidFill>
              </a:rPr>
              <a:t>23, X</a:t>
            </a:r>
          </a:p>
        </p:txBody>
      </p:sp>
      <p:sp>
        <p:nvSpPr>
          <p:cNvPr id="82" name="Rectangle 109"/>
          <p:cNvSpPr>
            <a:spLocks noChangeArrowheads="1"/>
          </p:cNvSpPr>
          <p:nvPr/>
        </p:nvSpPr>
        <p:spPr bwMode="auto">
          <a:xfrm>
            <a:off x="7889875" y="3482975"/>
            <a:ext cx="10985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/>
            <a:r>
              <a:rPr lang="zh-CN" altLang="en-US" b="1">
                <a:solidFill>
                  <a:srgbClr val="000000"/>
                </a:solidFill>
              </a:rPr>
              <a:t>精子细胞</a:t>
            </a:r>
          </a:p>
        </p:txBody>
      </p:sp>
      <p:sp>
        <p:nvSpPr>
          <p:cNvPr id="83" name="Rectangle 110"/>
          <p:cNvSpPr>
            <a:spLocks noChangeArrowheads="1"/>
          </p:cNvSpPr>
          <p:nvPr/>
        </p:nvSpPr>
        <p:spPr bwMode="auto">
          <a:xfrm>
            <a:off x="8113713" y="4822825"/>
            <a:ext cx="925512" cy="528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zh-CN" altLang="en-US" b="1">
                <a:solidFill>
                  <a:srgbClr val="000000"/>
                </a:solidFill>
              </a:rPr>
              <a:t>精子</a:t>
            </a:r>
          </a:p>
        </p:txBody>
      </p:sp>
      <p:sp>
        <p:nvSpPr>
          <p:cNvPr id="84" name="Rectangle 111"/>
          <p:cNvSpPr>
            <a:spLocks noChangeArrowheads="1"/>
          </p:cNvSpPr>
          <p:nvPr/>
        </p:nvSpPr>
        <p:spPr bwMode="auto">
          <a:xfrm>
            <a:off x="8380413" y="4108450"/>
            <a:ext cx="658812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/>
            <a:r>
              <a:rPr lang="en-US" altLang="zh-CN" sz="1600" b="1">
                <a:solidFill>
                  <a:srgbClr val="000000"/>
                </a:solidFill>
              </a:rPr>
              <a:t>23, X</a:t>
            </a:r>
          </a:p>
        </p:txBody>
      </p:sp>
      <p:sp>
        <p:nvSpPr>
          <p:cNvPr id="85" name="Rectangle 112"/>
          <p:cNvSpPr>
            <a:spLocks noChangeArrowheads="1"/>
          </p:cNvSpPr>
          <p:nvPr/>
        </p:nvSpPr>
        <p:spPr bwMode="auto">
          <a:xfrm>
            <a:off x="9174163" y="4110038"/>
            <a:ext cx="658812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/>
            <a:r>
              <a:rPr lang="en-US" altLang="zh-CN" sz="1600" b="1">
                <a:solidFill>
                  <a:srgbClr val="000000"/>
                </a:solidFill>
              </a:rPr>
              <a:t>23, X</a:t>
            </a:r>
          </a:p>
        </p:txBody>
      </p:sp>
      <p:sp>
        <p:nvSpPr>
          <p:cNvPr id="86" name="Rectangle 113"/>
          <p:cNvSpPr>
            <a:spLocks noChangeArrowheads="1"/>
          </p:cNvSpPr>
          <p:nvPr/>
        </p:nvSpPr>
        <p:spPr bwMode="auto">
          <a:xfrm>
            <a:off x="10004425" y="4110038"/>
            <a:ext cx="658813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/>
            <a:r>
              <a:rPr lang="en-US" altLang="zh-CN" sz="1600" b="1">
                <a:solidFill>
                  <a:srgbClr val="000000"/>
                </a:solidFill>
              </a:rPr>
              <a:t>23, Y</a:t>
            </a:r>
          </a:p>
        </p:txBody>
      </p:sp>
      <p:sp>
        <p:nvSpPr>
          <p:cNvPr id="87" name="Rectangle 114"/>
          <p:cNvSpPr>
            <a:spLocks noChangeArrowheads="1"/>
          </p:cNvSpPr>
          <p:nvPr/>
        </p:nvSpPr>
        <p:spPr bwMode="auto">
          <a:xfrm>
            <a:off x="10828338" y="4108450"/>
            <a:ext cx="658812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/>
            <a:r>
              <a:rPr lang="en-US" altLang="zh-CN" sz="1600" b="1">
                <a:solidFill>
                  <a:srgbClr val="000000"/>
                </a:solidFill>
              </a:rPr>
              <a:t>23, Y</a:t>
            </a:r>
          </a:p>
        </p:txBody>
      </p:sp>
      <p:sp>
        <p:nvSpPr>
          <p:cNvPr id="88" name="Rectangle 117"/>
          <p:cNvSpPr>
            <a:spLocks noChangeArrowheads="1"/>
          </p:cNvSpPr>
          <p:nvPr/>
        </p:nvSpPr>
        <p:spPr bwMode="auto">
          <a:xfrm>
            <a:off x="10845800" y="3276600"/>
            <a:ext cx="11430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b="1">
                <a:solidFill>
                  <a:srgbClr val="000000"/>
                </a:solidFill>
              </a:rPr>
              <a:t>第二次成熟分裂</a:t>
            </a:r>
          </a:p>
        </p:txBody>
      </p:sp>
      <p:sp>
        <p:nvSpPr>
          <p:cNvPr id="89" name="Line 118"/>
          <p:cNvSpPr>
            <a:spLocks noChangeShapeType="1"/>
          </p:cNvSpPr>
          <p:nvPr/>
        </p:nvSpPr>
        <p:spPr bwMode="auto">
          <a:xfrm flipH="1">
            <a:off x="10729913" y="2268538"/>
            <a:ext cx="215900" cy="576262"/>
          </a:xfrm>
          <a:prstGeom prst="line">
            <a:avLst/>
          </a:prstGeom>
          <a:noFill/>
          <a:ln w="9525">
            <a:solidFill>
              <a:srgbClr val="000000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90" name="Rectangle 122"/>
          <p:cNvSpPr>
            <a:spLocks noChangeArrowheads="1"/>
          </p:cNvSpPr>
          <p:nvPr/>
        </p:nvSpPr>
        <p:spPr bwMode="auto">
          <a:xfrm>
            <a:off x="10191750" y="2886075"/>
            <a:ext cx="658813" cy="442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/>
            <a:endParaRPr lang="en-US" altLang="zh-CN" sz="700" b="1">
              <a:solidFill>
                <a:srgbClr val="000000"/>
              </a:solidFill>
            </a:endParaRPr>
          </a:p>
          <a:p>
            <a:pPr algn="ctr" eaLnBrk="0" hangingPunct="0"/>
            <a:r>
              <a:rPr lang="en-US" altLang="zh-CN" sz="1600" b="1">
                <a:solidFill>
                  <a:srgbClr val="000000"/>
                </a:solidFill>
              </a:rPr>
              <a:t>23, Y</a:t>
            </a:r>
          </a:p>
        </p:txBody>
      </p:sp>
      <p:sp>
        <p:nvSpPr>
          <p:cNvPr id="91" name="标题 90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>
                <a:solidFill>
                  <a:srgbClr val="000000"/>
                </a:solidFill>
                <a:latin typeface="+mn-ea"/>
                <a:ea typeface="+mn-ea"/>
                <a:cs typeface="Times New Roman" pitchFamily="18" charset="0"/>
              </a:rPr>
              <a:t>生殖细胞的发育</a:t>
            </a:r>
            <a:endParaRPr lang="zh-CN" altLang="en-US" dirty="0">
              <a:latin typeface="+mn-ea"/>
              <a:ea typeface="+mn-ea"/>
            </a:endParaRPr>
          </a:p>
        </p:txBody>
      </p:sp>
      <p:sp>
        <p:nvSpPr>
          <p:cNvPr id="92" name="Rectangle 4"/>
          <p:cNvSpPr txBox="1">
            <a:spLocks noChangeArrowheads="1"/>
          </p:cNvSpPr>
          <p:nvPr/>
        </p:nvSpPr>
        <p:spPr bwMode="auto">
          <a:xfrm>
            <a:off x="0" y="5113337"/>
            <a:ext cx="11823700" cy="1554163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0"/>
              </a:spcAft>
              <a:buClr>
                <a:srgbClr val="FF0000"/>
              </a:buClr>
              <a:buSzTx/>
              <a:buFont typeface="Wingdings" pitchFamily="2" charset="2"/>
              <a:buChar char="Ø"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精子的获能</a:t>
            </a: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: </a:t>
            </a:r>
          </a:p>
          <a:p>
            <a:pPr marL="228600" marR="0" lvl="0" indent="-22860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      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当精子通过女性生殖管道时</a:t>
            </a: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, 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覆盖在精子头部的精液中糖蛋白的抑制作用被解除，精子获得了使卵子受精的能力，称“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获能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”。精子的受精能力大约可维持一天。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标题 90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>
                <a:solidFill>
                  <a:srgbClr val="000000"/>
                </a:solidFill>
                <a:latin typeface="+mn-ea"/>
                <a:cs typeface="Times New Roman" pitchFamily="18" charset="0"/>
              </a:rPr>
              <a:t>生殖细胞的发育</a:t>
            </a:r>
            <a:endParaRPr lang="zh-CN" altLang="en-US" dirty="0"/>
          </a:p>
        </p:txBody>
      </p:sp>
      <p:sp>
        <p:nvSpPr>
          <p:cNvPr id="93" name="Rectangle 5"/>
          <p:cNvSpPr>
            <a:spLocks noChangeArrowheads="1"/>
          </p:cNvSpPr>
          <p:nvPr/>
        </p:nvSpPr>
        <p:spPr bwMode="auto">
          <a:xfrm>
            <a:off x="395288" y="976313"/>
            <a:ext cx="6602412" cy="56323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二．卵子的发生和成熟 </a:t>
            </a: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  发生于卵巢</a:t>
            </a:r>
            <a:r>
              <a:rPr lang="en-US" altLang="zh-CN" sz="2400" b="1" dirty="0">
                <a:solidFill>
                  <a:srgbClr val="000000"/>
                </a:solidFill>
                <a:latin typeface="+mn-ea"/>
              </a:rPr>
              <a:t>,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通常成熟于输卵管。</a:t>
            </a: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   初级卵母细胞，经过两次成熟分裂，形成卵子。</a:t>
            </a: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   第一次成熟分裂，形成一个大的次级卵母细胞和一个小的第一极体，各有</a:t>
            </a:r>
            <a:r>
              <a:rPr lang="en-US" altLang="zh-CN" sz="2400" b="1" dirty="0">
                <a:solidFill>
                  <a:srgbClr val="000000"/>
                </a:solidFill>
                <a:latin typeface="+mn-ea"/>
              </a:rPr>
              <a:t>22+X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染色体。</a:t>
            </a: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   第二次成熟分裂，在受精时完成次级卵母细胞分裂，形成一个大而成熟的卵和一个小的第二极体，各有</a:t>
            </a:r>
            <a:r>
              <a:rPr lang="en-US" altLang="zh-CN" sz="2400" b="1" dirty="0">
                <a:solidFill>
                  <a:srgbClr val="000000"/>
                </a:solidFill>
                <a:latin typeface="+mn-ea"/>
              </a:rPr>
              <a:t>22+X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染色体。</a:t>
            </a: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    若未受精，于排卵后</a:t>
            </a:r>
            <a:r>
              <a:rPr lang="en-US" altLang="zh-CN" sz="2400" b="1" dirty="0">
                <a:solidFill>
                  <a:srgbClr val="000000"/>
                </a:solidFill>
                <a:latin typeface="+mn-ea"/>
              </a:rPr>
              <a:t>12-24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小时退化，随月经排出体外</a:t>
            </a:r>
          </a:p>
        </p:txBody>
      </p:sp>
      <p:grpSp>
        <p:nvGrpSpPr>
          <p:cNvPr id="94" name="Group 5"/>
          <p:cNvGrpSpPr>
            <a:grpSpLocks/>
          </p:cNvGrpSpPr>
          <p:nvPr/>
        </p:nvGrpSpPr>
        <p:grpSpPr bwMode="auto">
          <a:xfrm>
            <a:off x="9336088" y="2182813"/>
            <a:ext cx="1049337" cy="1046162"/>
            <a:chOff x="6834" y="2114"/>
            <a:chExt cx="929" cy="926"/>
          </a:xfrm>
        </p:grpSpPr>
        <p:sp>
          <p:nvSpPr>
            <p:cNvPr id="95" name="Oval 6"/>
            <p:cNvSpPr>
              <a:spLocks noChangeArrowheads="1"/>
            </p:cNvSpPr>
            <p:nvPr/>
          </p:nvSpPr>
          <p:spPr bwMode="auto">
            <a:xfrm>
              <a:off x="6834" y="2114"/>
              <a:ext cx="929" cy="926"/>
            </a:xfrm>
            <a:prstGeom prst="ellipse">
              <a:avLst/>
            </a:prstGeom>
            <a:gradFill rotWithShape="0">
              <a:gsLst>
                <a:gs pos="0">
                  <a:srgbClr val="FFD9D9"/>
                </a:gs>
                <a:gs pos="100000">
                  <a:srgbClr val="FF9999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FFBDBD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b="1">
                <a:solidFill>
                  <a:srgbClr val="000000"/>
                </a:solidFill>
              </a:endParaRPr>
            </a:p>
          </p:txBody>
        </p:sp>
        <p:sp>
          <p:nvSpPr>
            <p:cNvPr id="96" name="Oval 7"/>
            <p:cNvSpPr>
              <a:spLocks noChangeArrowheads="1"/>
            </p:cNvSpPr>
            <p:nvPr/>
          </p:nvSpPr>
          <p:spPr bwMode="auto">
            <a:xfrm>
              <a:off x="7052" y="2197"/>
              <a:ext cx="281" cy="280"/>
            </a:xfrm>
            <a:prstGeom prst="ellipse">
              <a:avLst/>
            </a:prstGeom>
            <a:gradFill rotWithShape="0">
              <a:gsLst>
                <a:gs pos="0">
                  <a:srgbClr val="FDFBFF"/>
                </a:gs>
                <a:gs pos="100000">
                  <a:srgbClr val="CC99FF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b="1">
                <a:solidFill>
                  <a:srgbClr val="000000"/>
                </a:solidFill>
              </a:endParaRPr>
            </a:p>
          </p:txBody>
        </p:sp>
      </p:grpSp>
      <p:grpSp>
        <p:nvGrpSpPr>
          <p:cNvPr id="97" name="Group 8"/>
          <p:cNvGrpSpPr>
            <a:grpSpLocks/>
          </p:cNvGrpSpPr>
          <p:nvPr/>
        </p:nvGrpSpPr>
        <p:grpSpPr bwMode="auto">
          <a:xfrm>
            <a:off x="8737600" y="3532188"/>
            <a:ext cx="1047750" cy="1046162"/>
            <a:chOff x="6303" y="3308"/>
            <a:chExt cx="929" cy="927"/>
          </a:xfrm>
        </p:grpSpPr>
        <p:sp>
          <p:nvSpPr>
            <p:cNvPr id="98" name="Oval 9"/>
            <p:cNvSpPr>
              <a:spLocks noChangeArrowheads="1"/>
            </p:cNvSpPr>
            <p:nvPr/>
          </p:nvSpPr>
          <p:spPr bwMode="auto">
            <a:xfrm>
              <a:off x="6303" y="3308"/>
              <a:ext cx="929" cy="927"/>
            </a:xfrm>
            <a:prstGeom prst="ellipse">
              <a:avLst/>
            </a:prstGeom>
            <a:gradFill rotWithShape="0">
              <a:gsLst>
                <a:gs pos="0">
                  <a:srgbClr val="FFD9D9"/>
                </a:gs>
                <a:gs pos="100000">
                  <a:srgbClr val="FF9999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FFBDBD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b="1">
                <a:solidFill>
                  <a:srgbClr val="000000"/>
                </a:solidFill>
              </a:endParaRPr>
            </a:p>
          </p:txBody>
        </p:sp>
        <p:sp>
          <p:nvSpPr>
            <p:cNvPr id="99" name="Oval 10"/>
            <p:cNvSpPr>
              <a:spLocks noChangeArrowheads="1"/>
            </p:cNvSpPr>
            <p:nvPr/>
          </p:nvSpPr>
          <p:spPr bwMode="auto">
            <a:xfrm>
              <a:off x="6521" y="3391"/>
              <a:ext cx="281" cy="281"/>
            </a:xfrm>
            <a:prstGeom prst="ellipse">
              <a:avLst/>
            </a:prstGeom>
            <a:gradFill rotWithShape="0">
              <a:gsLst>
                <a:gs pos="0">
                  <a:srgbClr val="FDFBFF"/>
                </a:gs>
                <a:gs pos="100000">
                  <a:srgbClr val="CC99FF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b="1">
                <a:solidFill>
                  <a:srgbClr val="000000"/>
                </a:solidFill>
              </a:endParaRPr>
            </a:p>
          </p:txBody>
        </p:sp>
      </p:grpSp>
      <p:grpSp>
        <p:nvGrpSpPr>
          <p:cNvPr id="100" name="Group 11"/>
          <p:cNvGrpSpPr>
            <a:grpSpLocks/>
          </p:cNvGrpSpPr>
          <p:nvPr/>
        </p:nvGrpSpPr>
        <p:grpSpPr bwMode="auto">
          <a:xfrm>
            <a:off x="8137525" y="4879975"/>
            <a:ext cx="1049338" cy="1047750"/>
            <a:chOff x="5772" y="4503"/>
            <a:chExt cx="929" cy="927"/>
          </a:xfrm>
        </p:grpSpPr>
        <p:sp>
          <p:nvSpPr>
            <p:cNvPr id="101" name="Oval 12"/>
            <p:cNvSpPr>
              <a:spLocks noChangeArrowheads="1"/>
            </p:cNvSpPr>
            <p:nvPr/>
          </p:nvSpPr>
          <p:spPr bwMode="auto">
            <a:xfrm>
              <a:off x="5772" y="4503"/>
              <a:ext cx="929" cy="927"/>
            </a:xfrm>
            <a:prstGeom prst="ellipse">
              <a:avLst/>
            </a:prstGeom>
            <a:gradFill rotWithShape="0">
              <a:gsLst>
                <a:gs pos="0">
                  <a:srgbClr val="FFD9D9"/>
                </a:gs>
                <a:gs pos="100000">
                  <a:srgbClr val="FF9999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FFBDBD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b="1">
                <a:solidFill>
                  <a:srgbClr val="000000"/>
                </a:solidFill>
              </a:endParaRPr>
            </a:p>
          </p:txBody>
        </p:sp>
        <p:sp>
          <p:nvSpPr>
            <p:cNvPr id="102" name="Oval 13"/>
            <p:cNvSpPr>
              <a:spLocks noChangeArrowheads="1"/>
            </p:cNvSpPr>
            <p:nvPr/>
          </p:nvSpPr>
          <p:spPr bwMode="auto">
            <a:xfrm>
              <a:off x="5990" y="4586"/>
              <a:ext cx="281" cy="281"/>
            </a:xfrm>
            <a:prstGeom prst="ellipse">
              <a:avLst/>
            </a:prstGeom>
            <a:gradFill rotWithShape="0">
              <a:gsLst>
                <a:gs pos="0">
                  <a:srgbClr val="FDFBFF"/>
                </a:gs>
                <a:gs pos="100000">
                  <a:srgbClr val="CC99FF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b="1">
                <a:solidFill>
                  <a:srgbClr val="000000"/>
                </a:solidFill>
              </a:endParaRPr>
            </a:p>
          </p:txBody>
        </p:sp>
      </p:grpSp>
      <p:grpSp>
        <p:nvGrpSpPr>
          <p:cNvPr id="103" name="Group 14"/>
          <p:cNvGrpSpPr>
            <a:grpSpLocks/>
          </p:cNvGrpSpPr>
          <p:nvPr/>
        </p:nvGrpSpPr>
        <p:grpSpPr bwMode="auto">
          <a:xfrm>
            <a:off x="10685463" y="3829050"/>
            <a:ext cx="298450" cy="296863"/>
            <a:chOff x="8029" y="3571"/>
            <a:chExt cx="265" cy="264"/>
          </a:xfrm>
        </p:grpSpPr>
        <p:sp>
          <p:nvSpPr>
            <p:cNvPr id="104" name="Oval 15"/>
            <p:cNvSpPr>
              <a:spLocks noChangeArrowheads="1"/>
            </p:cNvSpPr>
            <p:nvPr/>
          </p:nvSpPr>
          <p:spPr bwMode="auto">
            <a:xfrm>
              <a:off x="8029" y="3571"/>
              <a:ext cx="265" cy="264"/>
            </a:xfrm>
            <a:prstGeom prst="ellipse">
              <a:avLst/>
            </a:prstGeom>
            <a:gradFill rotWithShape="0">
              <a:gsLst>
                <a:gs pos="0">
                  <a:srgbClr val="FFD9D9"/>
                </a:gs>
                <a:gs pos="100000">
                  <a:srgbClr val="FF9999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FFBDBD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b="1">
                <a:solidFill>
                  <a:srgbClr val="000000"/>
                </a:solidFill>
              </a:endParaRPr>
            </a:p>
          </p:txBody>
        </p:sp>
        <p:sp>
          <p:nvSpPr>
            <p:cNvPr id="105" name="Oval 16"/>
            <p:cNvSpPr>
              <a:spLocks noChangeArrowheads="1"/>
            </p:cNvSpPr>
            <p:nvPr/>
          </p:nvSpPr>
          <p:spPr bwMode="auto">
            <a:xfrm>
              <a:off x="8079" y="3621"/>
              <a:ext cx="165" cy="165"/>
            </a:xfrm>
            <a:prstGeom prst="ellipse">
              <a:avLst/>
            </a:prstGeom>
            <a:gradFill rotWithShape="0">
              <a:gsLst>
                <a:gs pos="0">
                  <a:srgbClr val="FDFBFF"/>
                </a:gs>
                <a:gs pos="100000">
                  <a:srgbClr val="CC99FF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b="1">
                <a:solidFill>
                  <a:srgbClr val="000000"/>
                </a:solidFill>
              </a:endParaRPr>
            </a:p>
          </p:txBody>
        </p:sp>
      </p:grpSp>
      <p:grpSp>
        <p:nvGrpSpPr>
          <p:cNvPr id="106" name="Group 17"/>
          <p:cNvGrpSpPr>
            <a:grpSpLocks/>
          </p:cNvGrpSpPr>
          <p:nvPr/>
        </p:nvGrpSpPr>
        <p:grpSpPr bwMode="auto">
          <a:xfrm>
            <a:off x="9605963" y="1295400"/>
            <a:ext cx="511175" cy="808038"/>
            <a:chOff x="7073" y="1328"/>
            <a:chExt cx="452" cy="716"/>
          </a:xfrm>
        </p:grpSpPr>
        <p:grpSp>
          <p:nvGrpSpPr>
            <p:cNvPr id="107" name="Group 18"/>
            <p:cNvGrpSpPr>
              <a:grpSpLocks/>
            </p:cNvGrpSpPr>
            <p:nvPr/>
          </p:nvGrpSpPr>
          <p:grpSpPr bwMode="auto">
            <a:xfrm>
              <a:off x="7073" y="1328"/>
              <a:ext cx="452" cy="451"/>
              <a:chOff x="7073" y="1328"/>
              <a:chExt cx="452" cy="451"/>
            </a:xfrm>
          </p:grpSpPr>
          <p:sp>
            <p:nvSpPr>
              <p:cNvPr id="109" name="Oval 19"/>
              <p:cNvSpPr>
                <a:spLocks noChangeArrowheads="1"/>
              </p:cNvSpPr>
              <p:nvPr/>
            </p:nvSpPr>
            <p:spPr bwMode="auto">
              <a:xfrm>
                <a:off x="7073" y="1328"/>
                <a:ext cx="452" cy="451"/>
              </a:xfrm>
              <a:prstGeom prst="ellipse">
                <a:avLst/>
              </a:prstGeom>
              <a:gradFill rotWithShape="0">
                <a:gsLst>
                  <a:gs pos="0">
                    <a:srgbClr val="FFD9D9"/>
                  </a:gs>
                  <a:gs pos="100000">
                    <a:srgbClr val="FF9999"/>
                  </a:gs>
                </a:gsLst>
                <a:path path="shape">
                  <a:fillToRect l="50000" t="50000" r="50000" b="50000"/>
                </a:path>
              </a:gradFill>
              <a:ln w="9525">
                <a:solidFill>
                  <a:srgbClr val="FFBDBD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 b="1">
                  <a:solidFill>
                    <a:srgbClr val="000000"/>
                  </a:solidFill>
                </a:endParaRPr>
              </a:p>
            </p:txBody>
          </p:sp>
          <p:sp>
            <p:nvSpPr>
              <p:cNvPr id="110" name="Oval 20"/>
              <p:cNvSpPr>
                <a:spLocks noChangeArrowheads="1"/>
              </p:cNvSpPr>
              <p:nvPr/>
            </p:nvSpPr>
            <p:spPr bwMode="auto">
              <a:xfrm>
                <a:off x="7158" y="1413"/>
                <a:ext cx="282" cy="282"/>
              </a:xfrm>
              <a:prstGeom prst="ellipse">
                <a:avLst/>
              </a:prstGeom>
              <a:gradFill rotWithShape="0">
                <a:gsLst>
                  <a:gs pos="0">
                    <a:srgbClr val="FDFBFF"/>
                  </a:gs>
                  <a:gs pos="100000">
                    <a:srgbClr val="CC99FF"/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 b="1">
                  <a:solidFill>
                    <a:srgbClr val="000000"/>
                  </a:solidFill>
                </a:endParaRPr>
              </a:p>
            </p:txBody>
          </p:sp>
        </p:grpSp>
        <p:sp>
          <p:nvSpPr>
            <p:cNvPr id="108" name="Line 21"/>
            <p:cNvSpPr>
              <a:spLocks noChangeShapeType="1"/>
            </p:cNvSpPr>
            <p:nvPr/>
          </p:nvSpPr>
          <p:spPr bwMode="auto">
            <a:xfrm>
              <a:off x="7298" y="1845"/>
              <a:ext cx="0" cy="199"/>
            </a:xfrm>
            <a:prstGeom prst="line">
              <a:avLst/>
            </a:prstGeom>
            <a:noFill/>
            <a:ln w="9525">
              <a:solidFill>
                <a:srgbClr val="9933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11" name="Line 22"/>
          <p:cNvSpPr>
            <a:spLocks noChangeShapeType="1"/>
          </p:cNvSpPr>
          <p:nvPr/>
        </p:nvSpPr>
        <p:spPr bwMode="auto">
          <a:xfrm flipH="1">
            <a:off x="9486900" y="3228975"/>
            <a:ext cx="149225" cy="300038"/>
          </a:xfrm>
          <a:prstGeom prst="line">
            <a:avLst/>
          </a:prstGeom>
          <a:noFill/>
          <a:ln w="9525">
            <a:solidFill>
              <a:srgbClr val="9933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2" name="Line 23"/>
          <p:cNvSpPr>
            <a:spLocks noChangeShapeType="1"/>
          </p:cNvSpPr>
          <p:nvPr/>
        </p:nvSpPr>
        <p:spPr bwMode="auto">
          <a:xfrm flipH="1">
            <a:off x="8886825" y="4578350"/>
            <a:ext cx="149225" cy="300038"/>
          </a:xfrm>
          <a:prstGeom prst="line">
            <a:avLst/>
          </a:prstGeom>
          <a:noFill/>
          <a:ln w="9525">
            <a:solidFill>
              <a:srgbClr val="9933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3" name="Line 24"/>
          <p:cNvSpPr>
            <a:spLocks noChangeShapeType="1"/>
          </p:cNvSpPr>
          <p:nvPr/>
        </p:nvSpPr>
        <p:spPr bwMode="auto">
          <a:xfrm>
            <a:off x="10160000" y="3228975"/>
            <a:ext cx="525463" cy="600075"/>
          </a:xfrm>
          <a:prstGeom prst="line">
            <a:avLst/>
          </a:prstGeom>
          <a:noFill/>
          <a:ln w="9525">
            <a:solidFill>
              <a:srgbClr val="9933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4" name="Rectangle 25"/>
          <p:cNvSpPr>
            <a:spLocks noChangeArrowheads="1"/>
          </p:cNvSpPr>
          <p:nvPr/>
        </p:nvSpPr>
        <p:spPr bwMode="auto">
          <a:xfrm>
            <a:off x="10023475" y="1103313"/>
            <a:ext cx="10985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/>
            <a:r>
              <a:rPr lang="zh-CN" altLang="en-US" b="1">
                <a:solidFill>
                  <a:srgbClr val="000000"/>
                </a:solidFill>
                <a:latin typeface="黑体" pitchFamily="49" charset="-122"/>
              </a:rPr>
              <a:t>卵原细胞</a:t>
            </a:r>
          </a:p>
          <a:p>
            <a:pPr algn="ctr" eaLnBrk="0" hangingPunct="0"/>
            <a:r>
              <a:rPr lang="en-US" altLang="zh-CN" b="1">
                <a:solidFill>
                  <a:srgbClr val="000000"/>
                </a:solidFill>
                <a:latin typeface="黑体" pitchFamily="49" charset="-122"/>
              </a:rPr>
              <a:t>46, XX</a:t>
            </a:r>
          </a:p>
        </p:txBody>
      </p:sp>
      <p:sp>
        <p:nvSpPr>
          <p:cNvPr id="115" name="Text Box 26"/>
          <p:cNvSpPr txBox="1">
            <a:spLocks noChangeArrowheads="1"/>
          </p:cNvSpPr>
          <p:nvPr/>
        </p:nvSpPr>
        <p:spPr bwMode="auto">
          <a:xfrm>
            <a:off x="10839450" y="3408363"/>
            <a:ext cx="763588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/>
            <a:r>
              <a:rPr lang="zh-CN" altLang="en-US" b="1">
                <a:solidFill>
                  <a:srgbClr val="000000"/>
                </a:solidFill>
                <a:latin typeface="黑体" pitchFamily="49" charset="-122"/>
              </a:rPr>
              <a:t>极体</a:t>
            </a:r>
          </a:p>
          <a:p>
            <a:pPr algn="ctr" eaLnBrk="0" hangingPunct="0"/>
            <a:r>
              <a:rPr lang="en-US" altLang="zh-CN" b="1">
                <a:solidFill>
                  <a:srgbClr val="000000"/>
                </a:solidFill>
                <a:latin typeface="黑体" pitchFamily="49" charset="-122"/>
              </a:rPr>
              <a:t>23, X</a:t>
            </a:r>
          </a:p>
        </p:txBody>
      </p:sp>
      <p:grpSp>
        <p:nvGrpSpPr>
          <p:cNvPr id="116" name="Group 27"/>
          <p:cNvGrpSpPr>
            <a:grpSpLocks/>
          </p:cNvGrpSpPr>
          <p:nvPr/>
        </p:nvGrpSpPr>
        <p:grpSpPr bwMode="auto">
          <a:xfrm>
            <a:off x="10385425" y="5029200"/>
            <a:ext cx="300038" cy="298450"/>
            <a:chOff x="7763" y="4635"/>
            <a:chExt cx="266" cy="264"/>
          </a:xfrm>
        </p:grpSpPr>
        <p:sp>
          <p:nvSpPr>
            <p:cNvPr id="117" name="Oval 28"/>
            <p:cNvSpPr>
              <a:spLocks noChangeArrowheads="1"/>
            </p:cNvSpPr>
            <p:nvPr/>
          </p:nvSpPr>
          <p:spPr bwMode="auto">
            <a:xfrm>
              <a:off x="7763" y="4635"/>
              <a:ext cx="266" cy="264"/>
            </a:xfrm>
            <a:prstGeom prst="ellipse">
              <a:avLst/>
            </a:prstGeom>
            <a:gradFill rotWithShape="0">
              <a:gsLst>
                <a:gs pos="0">
                  <a:srgbClr val="FFD9D9"/>
                </a:gs>
                <a:gs pos="100000">
                  <a:srgbClr val="FF9999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FFBDBD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b="1">
                <a:solidFill>
                  <a:srgbClr val="000000"/>
                </a:solidFill>
              </a:endParaRPr>
            </a:p>
          </p:txBody>
        </p:sp>
        <p:sp>
          <p:nvSpPr>
            <p:cNvPr id="118" name="Oval 29"/>
            <p:cNvSpPr>
              <a:spLocks noChangeArrowheads="1"/>
            </p:cNvSpPr>
            <p:nvPr/>
          </p:nvSpPr>
          <p:spPr bwMode="auto">
            <a:xfrm>
              <a:off x="7813" y="4685"/>
              <a:ext cx="166" cy="165"/>
            </a:xfrm>
            <a:prstGeom prst="ellipse">
              <a:avLst/>
            </a:prstGeom>
            <a:gradFill rotWithShape="0">
              <a:gsLst>
                <a:gs pos="0">
                  <a:srgbClr val="FDFBFF"/>
                </a:gs>
                <a:gs pos="100000">
                  <a:srgbClr val="CC99FF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b="1">
                <a:solidFill>
                  <a:srgbClr val="000000"/>
                </a:solidFill>
              </a:endParaRPr>
            </a:p>
          </p:txBody>
        </p:sp>
      </p:grpSp>
      <p:sp>
        <p:nvSpPr>
          <p:cNvPr id="119" name="Line 30"/>
          <p:cNvSpPr>
            <a:spLocks noChangeShapeType="1"/>
          </p:cNvSpPr>
          <p:nvPr/>
        </p:nvSpPr>
        <p:spPr bwMode="auto">
          <a:xfrm flipH="1">
            <a:off x="10609263" y="4203700"/>
            <a:ext cx="150812" cy="749300"/>
          </a:xfrm>
          <a:prstGeom prst="line">
            <a:avLst/>
          </a:prstGeom>
          <a:noFill/>
          <a:ln w="9525">
            <a:solidFill>
              <a:srgbClr val="9933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120" name="Group 31"/>
          <p:cNvGrpSpPr>
            <a:grpSpLocks/>
          </p:cNvGrpSpPr>
          <p:nvPr/>
        </p:nvGrpSpPr>
        <p:grpSpPr bwMode="auto">
          <a:xfrm>
            <a:off x="11315700" y="5029200"/>
            <a:ext cx="300038" cy="298450"/>
            <a:chOff x="8588" y="4635"/>
            <a:chExt cx="265" cy="264"/>
          </a:xfrm>
        </p:grpSpPr>
        <p:sp>
          <p:nvSpPr>
            <p:cNvPr id="121" name="Oval 32"/>
            <p:cNvSpPr>
              <a:spLocks noChangeArrowheads="1"/>
            </p:cNvSpPr>
            <p:nvPr/>
          </p:nvSpPr>
          <p:spPr bwMode="auto">
            <a:xfrm flipH="1">
              <a:off x="8588" y="4635"/>
              <a:ext cx="265" cy="264"/>
            </a:xfrm>
            <a:prstGeom prst="ellipse">
              <a:avLst/>
            </a:prstGeom>
            <a:gradFill rotWithShape="0">
              <a:gsLst>
                <a:gs pos="0">
                  <a:srgbClr val="FFD9D9"/>
                </a:gs>
                <a:gs pos="100000">
                  <a:srgbClr val="FF9999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FFBDBD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b="1">
                <a:solidFill>
                  <a:srgbClr val="000000"/>
                </a:solidFill>
              </a:endParaRPr>
            </a:p>
          </p:txBody>
        </p:sp>
        <p:sp>
          <p:nvSpPr>
            <p:cNvPr id="122" name="Oval 33"/>
            <p:cNvSpPr>
              <a:spLocks noChangeArrowheads="1"/>
            </p:cNvSpPr>
            <p:nvPr/>
          </p:nvSpPr>
          <p:spPr bwMode="auto">
            <a:xfrm flipH="1">
              <a:off x="8638" y="4685"/>
              <a:ext cx="165" cy="165"/>
            </a:xfrm>
            <a:prstGeom prst="ellipse">
              <a:avLst/>
            </a:prstGeom>
            <a:gradFill rotWithShape="0">
              <a:gsLst>
                <a:gs pos="0">
                  <a:srgbClr val="FDFBFF"/>
                </a:gs>
                <a:gs pos="100000">
                  <a:srgbClr val="CC99FF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b="1">
                <a:solidFill>
                  <a:srgbClr val="000000"/>
                </a:solidFill>
              </a:endParaRPr>
            </a:p>
          </p:txBody>
        </p:sp>
      </p:grpSp>
      <p:sp>
        <p:nvSpPr>
          <p:cNvPr id="123" name="Line 34"/>
          <p:cNvSpPr>
            <a:spLocks noChangeShapeType="1"/>
          </p:cNvSpPr>
          <p:nvPr/>
        </p:nvSpPr>
        <p:spPr bwMode="auto">
          <a:xfrm>
            <a:off x="10910888" y="4203700"/>
            <a:ext cx="404812" cy="749300"/>
          </a:xfrm>
          <a:prstGeom prst="line">
            <a:avLst/>
          </a:prstGeom>
          <a:noFill/>
          <a:ln w="9525">
            <a:solidFill>
              <a:srgbClr val="9933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4" name="Rectangle 104"/>
          <p:cNvSpPr>
            <a:spLocks noChangeArrowheads="1"/>
          </p:cNvSpPr>
          <p:nvPr/>
        </p:nvSpPr>
        <p:spPr bwMode="auto">
          <a:xfrm>
            <a:off x="8894763" y="3192463"/>
            <a:ext cx="17843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b="1">
                <a:solidFill>
                  <a:srgbClr val="000000"/>
                </a:solidFill>
              </a:rPr>
              <a:t>第一次成熟分裂</a:t>
            </a:r>
          </a:p>
        </p:txBody>
      </p:sp>
      <p:sp>
        <p:nvSpPr>
          <p:cNvPr id="125" name="Rectangle 106"/>
          <p:cNvSpPr>
            <a:spLocks noChangeArrowheads="1"/>
          </p:cNvSpPr>
          <p:nvPr/>
        </p:nvSpPr>
        <p:spPr bwMode="auto">
          <a:xfrm>
            <a:off x="10047288" y="2184400"/>
            <a:ext cx="15557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/>
            <a:r>
              <a:rPr lang="zh-CN" altLang="en-US" b="1">
                <a:solidFill>
                  <a:srgbClr val="000000"/>
                </a:solidFill>
                <a:latin typeface="黑体" pitchFamily="49" charset="-122"/>
              </a:rPr>
              <a:t>初级卵母细胞</a:t>
            </a:r>
          </a:p>
          <a:p>
            <a:pPr algn="ctr" eaLnBrk="0" hangingPunct="0"/>
            <a:r>
              <a:rPr lang="en-US" altLang="zh-CN" b="1">
                <a:solidFill>
                  <a:srgbClr val="000000"/>
                </a:solidFill>
                <a:latin typeface="黑体" pitchFamily="49" charset="-122"/>
              </a:rPr>
              <a:t>46, XX</a:t>
            </a:r>
          </a:p>
        </p:txBody>
      </p:sp>
      <p:sp>
        <p:nvSpPr>
          <p:cNvPr id="126" name="Rectangle 115"/>
          <p:cNvSpPr>
            <a:spLocks noChangeArrowheads="1"/>
          </p:cNvSpPr>
          <p:nvPr/>
        </p:nvSpPr>
        <p:spPr bwMode="auto">
          <a:xfrm>
            <a:off x="9417050" y="3975100"/>
            <a:ext cx="15557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/>
            <a:r>
              <a:rPr lang="zh-CN" altLang="en-US" b="1">
                <a:solidFill>
                  <a:srgbClr val="000000"/>
                </a:solidFill>
                <a:latin typeface="黑体" pitchFamily="49" charset="-122"/>
              </a:rPr>
              <a:t>次级卵母细胞</a:t>
            </a:r>
          </a:p>
          <a:p>
            <a:pPr algn="ctr" eaLnBrk="0" hangingPunct="0"/>
            <a:r>
              <a:rPr lang="en-US" altLang="zh-CN" b="1">
                <a:solidFill>
                  <a:srgbClr val="000000"/>
                </a:solidFill>
                <a:latin typeface="黑体" pitchFamily="49" charset="-122"/>
              </a:rPr>
              <a:t>23, X</a:t>
            </a:r>
          </a:p>
        </p:txBody>
      </p:sp>
      <p:sp>
        <p:nvSpPr>
          <p:cNvPr id="127" name="Rectangle 116"/>
          <p:cNvSpPr>
            <a:spLocks noChangeArrowheads="1"/>
          </p:cNvSpPr>
          <p:nvPr/>
        </p:nvSpPr>
        <p:spPr bwMode="auto">
          <a:xfrm>
            <a:off x="7670800" y="5568950"/>
            <a:ext cx="763588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/>
            <a:r>
              <a:rPr lang="zh-CN" altLang="en-US" b="1">
                <a:solidFill>
                  <a:srgbClr val="000000"/>
                </a:solidFill>
                <a:latin typeface="黑体" pitchFamily="49" charset="-122"/>
              </a:rPr>
              <a:t>卵子</a:t>
            </a:r>
          </a:p>
          <a:p>
            <a:pPr algn="ctr" eaLnBrk="0" hangingPunct="0"/>
            <a:r>
              <a:rPr lang="en-US" altLang="zh-CN" b="1">
                <a:solidFill>
                  <a:srgbClr val="000000"/>
                </a:solidFill>
                <a:latin typeface="黑体" pitchFamily="49" charset="-122"/>
              </a:rPr>
              <a:t>23, X</a:t>
            </a:r>
          </a:p>
        </p:txBody>
      </p:sp>
      <p:sp>
        <p:nvSpPr>
          <p:cNvPr id="128" name="Rectangle 117"/>
          <p:cNvSpPr>
            <a:spLocks noChangeArrowheads="1"/>
          </p:cNvSpPr>
          <p:nvPr/>
        </p:nvSpPr>
        <p:spPr bwMode="auto">
          <a:xfrm>
            <a:off x="8247063" y="4343400"/>
            <a:ext cx="11430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b="1">
                <a:solidFill>
                  <a:srgbClr val="000000"/>
                </a:solidFill>
              </a:rPr>
              <a:t>第二次成熟分裂</a:t>
            </a:r>
          </a:p>
        </p:txBody>
      </p:sp>
      <p:grpSp>
        <p:nvGrpSpPr>
          <p:cNvPr id="129" name="Group 123"/>
          <p:cNvGrpSpPr>
            <a:grpSpLocks/>
          </p:cNvGrpSpPr>
          <p:nvPr/>
        </p:nvGrpSpPr>
        <p:grpSpPr bwMode="auto">
          <a:xfrm>
            <a:off x="9658350" y="5029200"/>
            <a:ext cx="300038" cy="298450"/>
            <a:chOff x="7119" y="4635"/>
            <a:chExt cx="266" cy="264"/>
          </a:xfrm>
        </p:grpSpPr>
        <p:sp>
          <p:nvSpPr>
            <p:cNvPr id="130" name="Oval 124"/>
            <p:cNvSpPr>
              <a:spLocks noChangeArrowheads="1"/>
            </p:cNvSpPr>
            <p:nvPr/>
          </p:nvSpPr>
          <p:spPr bwMode="auto">
            <a:xfrm>
              <a:off x="7119" y="4635"/>
              <a:ext cx="266" cy="264"/>
            </a:xfrm>
            <a:prstGeom prst="ellipse">
              <a:avLst/>
            </a:prstGeom>
            <a:gradFill rotWithShape="0">
              <a:gsLst>
                <a:gs pos="0">
                  <a:srgbClr val="FFD9D9"/>
                </a:gs>
                <a:gs pos="100000">
                  <a:srgbClr val="FF9999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FFBDBD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b="1">
                <a:solidFill>
                  <a:srgbClr val="000000"/>
                </a:solidFill>
              </a:endParaRPr>
            </a:p>
          </p:txBody>
        </p:sp>
        <p:sp>
          <p:nvSpPr>
            <p:cNvPr id="131" name="Oval 125"/>
            <p:cNvSpPr>
              <a:spLocks noChangeArrowheads="1"/>
            </p:cNvSpPr>
            <p:nvPr/>
          </p:nvSpPr>
          <p:spPr bwMode="auto">
            <a:xfrm>
              <a:off x="7169" y="4685"/>
              <a:ext cx="166" cy="165"/>
            </a:xfrm>
            <a:prstGeom prst="ellipse">
              <a:avLst/>
            </a:prstGeom>
            <a:gradFill rotWithShape="0">
              <a:gsLst>
                <a:gs pos="0">
                  <a:srgbClr val="FDFBFF"/>
                </a:gs>
                <a:gs pos="100000">
                  <a:srgbClr val="CC99FF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b="1">
                <a:solidFill>
                  <a:srgbClr val="000000"/>
                </a:solidFill>
              </a:endParaRPr>
            </a:p>
          </p:txBody>
        </p:sp>
      </p:grpSp>
      <p:sp>
        <p:nvSpPr>
          <p:cNvPr id="132" name="Line 126"/>
          <p:cNvSpPr>
            <a:spLocks noChangeShapeType="1"/>
          </p:cNvSpPr>
          <p:nvPr/>
        </p:nvSpPr>
        <p:spPr bwMode="auto">
          <a:xfrm>
            <a:off x="9539288" y="4598988"/>
            <a:ext cx="119062" cy="352425"/>
          </a:xfrm>
          <a:prstGeom prst="line">
            <a:avLst/>
          </a:prstGeom>
          <a:noFill/>
          <a:ln w="9525">
            <a:solidFill>
              <a:srgbClr val="9933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33" name="Text Box 127"/>
          <p:cNvSpPr txBox="1">
            <a:spLocks noChangeArrowheads="1"/>
          </p:cNvSpPr>
          <p:nvPr/>
        </p:nvSpPr>
        <p:spPr bwMode="auto">
          <a:xfrm>
            <a:off x="9471025" y="5351463"/>
            <a:ext cx="1036638" cy="719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zh-CN" altLang="en-US" b="1">
                <a:solidFill>
                  <a:srgbClr val="000000"/>
                </a:solidFill>
                <a:latin typeface="黑体" pitchFamily="49" charset="-122"/>
              </a:rPr>
              <a:t>极体</a:t>
            </a:r>
          </a:p>
          <a:p>
            <a:pPr algn="ctr" eaLnBrk="0" hangingPunct="0"/>
            <a:r>
              <a:rPr lang="en-US" altLang="zh-CN" b="1">
                <a:solidFill>
                  <a:srgbClr val="000000"/>
                </a:solidFill>
                <a:latin typeface="黑体" pitchFamily="49" charset="-122"/>
              </a:rPr>
              <a:t>23, X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矩形 22"/>
          <p:cNvSpPr/>
          <p:nvPr/>
        </p:nvSpPr>
        <p:spPr>
          <a:xfrm>
            <a:off x="4610100" y="1934379"/>
            <a:ext cx="2981326" cy="122925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6000" dirty="0" smtClean="0">
                <a:latin typeface="Impact" panose="020B0806030902050204" pitchFamily="34" charset="0"/>
              </a:rPr>
              <a:t>02</a:t>
            </a:r>
            <a:endParaRPr lang="zh-CN" altLang="en-US" sz="6000" dirty="0">
              <a:latin typeface="Impact" panose="020B0806030902050204" pitchFamily="34" charset="0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3889117" y="3448844"/>
            <a:ext cx="4493538" cy="7571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4800" b="1" dirty="0" smtClean="0">
                <a:solidFill>
                  <a:srgbClr val="000000"/>
                </a:solidFill>
                <a:latin typeface="宋体" pitchFamily="2" charset="-122"/>
                <a:cs typeface="Times New Roman" pitchFamily="18" charset="0"/>
              </a:rPr>
              <a:t>胚胎的早期发育</a:t>
            </a:r>
            <a:endParaRPr lang="zh-CN" altLang="en-US" sz="4800" b="1" dirty="0">
              <a:latin typeface="+mn-ea"/>
              <a:sym typeface="Arial" panose="020B0604020202020204" pitchFamily="34" charset="0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4610100" y="4311343"/>
            <a:ext cx="2981326" cy="10846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6" name="矩形 3"/>
          <p:cNvSpPr>
            <a:spLocks noChangeArrowheads="1"/>
          </p:cNvSpPr>
          <p:nvPr/>
        </p:nvSpPr>
        <p:spPr bwMode="auto">
          <a:xfrm>
            <a:off x="814917" y="933451"/>
            <a:ext cx="1477321" cy="492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r>
              <a:rPr lang="zh-CN" altLang="en-US" sz="2400" b="1" dirty="0">
                <a:latin typeface="宋体" pitchFamily="2" charset="-122"/>
              </a:rPr>
              <a:t>一、受精</a:t>
            </a:r>
          </a:p>
        </p:txBody>
      </p:sp>
      <p:sp>
        <p:nvSpPr>
          <p:cNvPr id="8197" name="矩形 4"/>
          <p:cNvSpPr>
            <a:spLocks noChangeArrowheads="1"/>
          </p:cNvSpPr>
          <p:nvPr/>
        </p:nvSpPr>
        <p:spPr bwMode="auto">
          <a:xfrm>
            <a:off x="1488018" y="1509184"/>
            <a:ext cx="7463367" cy="4555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>
            <a:spAutoFit/>
          </a:bodyPr>
          <a:lstStyle/>
          <a:p>
            <a:pPr algn="just">
              <a:lnSpc>
                <a:spcPct val="90000"/>
              </a:lnSpc>
              <a:buClr>
                <a:srgbClr val="FF0000"/>
              </a:buClr>
            </a:pPr>
            <a:r>
              <a:rPr lang="zh-CN" altLang="en-US" sz="2400" b="1" dirty="0">
                <a:latin typeface="宋体" pitchFamily="2" charset="-122"/>
              </a:rPr>
              <a:t>概念：精子与卵子结合，形成受精卵的过程。</a:t>
            </a:r>
            <a:endParaRPr lang="zh-CN" altLang="en-US" sz="16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7" name="标题 6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>
                <a:solidFill>
                  <a:srgbClr val="000000"/>
                </a:solidFill>
                <a:latin typeface="+mn-ea"/>
                <a:ea typeface="+mn-ea"/>
                <a:cs typeface="Times New Roman" pitchFamily="18" charset="0"/>
              </a:rPr>
              <a:t>胚胎的早期发育</a:t>
            </a:r>
            <a:endParaRPr lang="zh-CN" altLang="en-US" dirty="0">
              <a:latin typeface="+mn-ea"/>
              <a:ea typeface="+mn-ea"/>
            </a:endParaRPr>
          </a:p>
        </p:txBody>
      </p:sp>
      <p:pic>
        <p:nvPicPr>
          <p:cNvPr id="50" name="图片 23561" descr="241f95cad1c8a786bff93b2d6709c93d71cf50c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03338" y="4152900"/>
            <a:ext cx="2808287" cy="2386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" name="矩形 23564"/>
          <p:cNvSpPr>
            <a:spLocks noChangeArrowheads="1"/>
          </p:cNvSpPr>
          <p:nvPr/>
        </p:nvSpPr>
        <p:spPr bwMode="auto">
          <a:xfrm>
            <a:off x="8147050" y="1035050"/>
            <a:ext cx="3887788" cy="553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2300" b="1" dirty="0">
                <a:solidFill>
                  <a:srgbClr val="000000"/>
                </a:solidFill>
              </a:rPr>
              <a:t>受精过程：</a:t>
            </a:r>
          </a:p>
          <a:p>
            <a:pPr>
              <a:lnSpc>
                <a:spcPct val="140000"/>
              </a:lnSpc>
            </a:pPr>
            <a:r>
              <a:rPr lang="zh-CN" altLang="en-US" sz="2300" b="1" dirty="0">
                <a:solidFill>
                  <a:srgbClr val="000000"/>
                </a:solidFill>
              </a:rPr>
              <a:t>精子与卵子识别和接触</a:t>
            </a:r>
          </a:p>
          <a:p>
            <a:pPr>
              <a:lnSpc>
                <a:spcPct val="140000"/>
              </a:lnSpc>
            </a:pPr>
            <a:r>
              <a:rPr lang="zh-CN" altLang="en-US" b="1" dirty="0">
                <a:solidFill>
                  <a:srgbClr val="000000"/>
                </a:solidFill>
              </a:rPr>
              <a:t>                         </a:t>
            </a:r>
            <a:r>
              <a:rPr lang="zh-CN" altLang="en-US" sz="2300" b="1" dirty="0">
                <a:solidFill>
                  <a:srgbClr val="000000"/>
                </a:solidFill>
              </a:rPr>
              <a:t>顶体反应</a:t>
            </a:r>
          </a:p>
          <a:p>
            <a:pPr>
              <a:lnSpc>
                <a:spcPct val="140000"/>
              </a:lnSpc>
            </a:pPr>
            <a:r>
              <a:rPr lang="zh-CN" altLang="en-US" sz="2300" b="1" dirty="0">
                <a:solidFill>
                  <a:srgbClr val="000000"/>
                </a:solidFill>
              </a:rPr>
              <a:t>精子穿越放射冠和透明带，次级卵母细胞被活化，启动第二次减数分裂</a:t>
            </a:r>
          </a:p>
          <a:p>
            <a:pPr>
              <a:lnSpc>
                <a:spcPct val="140000"/>
              </a:lnSpc>
            </a:pPr>
            <a:r>
              <a:rPr lang="zh-CN" altLang="en-US" sz="2300" b="1" dirty="0">
                <a:solidFill>
                  <a:srgbClr val="000000"/>
                </a:solidFill>
              </a:rPr>
              <a:t>                   透明带反应</a:t>
            </a:r>
          </a:p>
          <a:p>
            <a:pPr>
              <a:lnSpc>
                <a:spcPct val="140000"/>
              </a:lnSpc>
            </a:pPr>
            <a:r>
              <a:rPr lang="zh-CN" altLang="en-US" sz="2300" b="1" dirty="0">
                <a:solidFill>
                  <a:srgbClr val="000000"/>
                </a:solidFill>
              </a:rPr>
              <a:t>次级卵母细胞完成</a:t>
            </a:r>
          </a:p>
          <a:p>
            <a:pPr>
              <a:lnSpc>
                <a:spcPct val="140000"/>
              </a:lnSpc>
            </a:pPr>
            <a:r>
              <a:rPr lang="zh-CN" altLang="en-US" sz="2300" b="1" dirty="0">
                <a:solidFill>
                  <a:srgbClr val="000000"/>
                </a:solidFill>
              </a:rPr>
              <a:t>                第二次成熟分裂 </a:t>
            </a:r>
          </a:p>
          <a:p>
            <a:pPr>
              <a:lnSpc>
                <a:spcPct val="140000"/>
              </a:lnSpc>
            </a:pPr>
            <a:r>
              <a:rPr lang="zh-CN" altLang="en-US" sz="2300" b="1" dirty="0">
                <a:solidFill>
                  <a:srgbClr val="000000"/>
                </a:solidFill>
              </a:rPr>
              <a:t>                  （卵原核）</a:t>
            </a:r>
          </a:p>
          <a:p>
            <a:pPr>
              <a:lnSpc>
                <a:spcPct val="140000"/>
              </a:lnSpc>
            </a:pPr>
            <a:r>
              <a:rPr lang="zh-CN" altLang="en-US" sz="2300" b="1" dirty="0">
                <a:solidFill>
                  <a:srgbClr val="000000"/>
                </a:solidFill>
              </a:rPr>
              <a:t> 两性原核融合形成受精卵</a:t>
            </a:r>
          </a:p>
        </p:txBody>
      </p:sp>
      <p:sp>
        <p:nvSpPr>
          <p:cNvPr id="52" name="下箭头 23565"/>
          <p:cNvSpPr>
            <a:spLocks noChangeArrowheads="1"/>
          </p:cNvSpPr>
          <p:nvPr/>
        </p:nvSpPr>
        <p:spPr bwMode="auto">
          <a:xfrm>
            <a:off x="9247188" y="2058988"/>
            <a:ext cx="215900" cy="576262"/>
          </a:xfrm>
          <a:prstGeom prst="downArrow">
            <a:avLst>
              <a:gd name="adj1" fmla="val 50000"/>
              <a:gd name="adj2" fmla="val 66691"/>
            </a:avLst>
          </a:prstGeom>
          <a:solidFill>
            <a:srgbClr val="CC00CC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3" name="下箭头 23566"/>
          <p:cNvSpPr>
            <a:spLocks noChangeArrowheads="1"/>
          </p:cNvSpPr>
          <p:nvPr/>
        </p:nvSpPr>
        <p:spPr bwMode="auto">
          <a:xfrm>
            <a:off x="9247188" y="5018088"/>
            <a:ext cx="215900" cy="935037"/>
          </a:xfrm>
          <a:prstGeom prst="downArrow">
            <a:avLst>
              <a:gd name="adj1" fmla="val 50000"/>
              <a:gd name="adj2" fmla="val 108212"/>
            </a:avLst>
          </a:prstGeom>
          <a:solidFill>
            <a:srgbClr val="CC00CC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4" name="下箭头 23567"/>
          <p:cNvSpPr>
            <a:spLocks noChangeArrowheads="1"/>
          </p:cNvSpPr>
          <p:nvPr/>
        </p:nvSpPr>
        <p:spPr bwMode="auto">
          <a:xfrm>
            <a:off x="9247188" y="4016375"/>
            <a:ext cx="215900" cy="503238"/>
          </a:xfrm>
          <a:prstGeom prst="downArrow">
            <a:avLst>
              <a:gd name="adj1" fmla="val 50000"/>
              <a:gd name="adj2" fmla="val 58240"/>
            </a:avLst>
          </a:prstGeom>
          <a:solidFill>
            <a:srgbClr val="CC00CC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5" name="矩形 23569"/>
          <p:cNvSpPr>
            <a:spLocks noChangeArrowheads="1"/>
          </p:cNvSpPr>
          <p:nvPr/>
        </p:nvSpPr>
        <p:spPr bwMode="auto">
          <a:xfrm>
            <a:off x="1135062" y="2374900"/>
            <a:ext cx="6192837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</a:rPr>
              <a:t>透明带反应</a:t>
            </a: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</a:rPr>
              <a:t>        阻止其他精子穿越，保证了人类为单精受精</a:t>
            </a:r>
          </a:p>
        </p:txBody>
      </p:sp>
      <p:pic>
        <p:nvPicPr>
          <p:cNvPr id="56" name="图片 23571" descr="t0187c80f0372b77d6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17975" y="4165600"/>
            <a:ext cx="3192910" cy="2349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015152015"/>
  <p:tag name="MH_LIBRARY" val="CONTENTS"/>
  <p:tag name="MH_TYPE" val="ENTRY"/>
  <p:tag name="ID" val="547146"/>
  <p:tag name="MH_ORDER" val="3"/>
  <p:tag name="PA" val="v3.2.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015152015"/>
  <p:tag name="MH_LIBRARY" val="CONTENTS"/>
  <p:tag name="MH_TYPE" val="ENTRY"/>
  <p:tag name="ID" val="547146"/>
  <p:tag name="MH_ORDER" val="1"/>
  <p:tag name="PA" val="v3.2.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015152015"/>
  <p:tag name="MH_LIBRARY" val="CONTENTS"/>
  <p:tag name="MH_TYPE" val="ENTRY"/>
  <p:tag name="ID" val="547146"/>
  <p:tag name="MH_ORDER" val="2"/>
  <p:tag name="PA" val="v3.2.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015152015"/>
  <p:tag name="MH_LIBRARY" val="CONTENTS"/>
  <p:tag name="MH_TYPE" val="ENTRY"/>
  <p:tag name="ID" val="547146"/>
  <p:tag name="MH_ORDER" val="3"/>
  <p:tag name="PA" val="v3.2.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015152015"/>
  <p:tag name="MH_LIBRARY" val="CONTENTS"/>
  <p:tag name="MH_TYPE" val="ENTRY"/>
  <p:tag name="ID" val="547146"/>
  <p:tag name="MH_ORDER" val="1"/>
  <p:tag name="PA" val="v3.2.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015152015"/>
  <p:tag name="MH_LIBRARY" val="CONTENTS"/>
  <p:tag name="MH_TYPE" val="ENTRY"/>
  <p:tag name="ID" val="547146"/>
  <p:tag name="MH_ORDER" val="2"/>
  <p:tag name="PA" val="v3.2.0"/>
</p:tagLst>
</file>

<file path=ppt/theme/theme1.xml><?xml version="1.0" encoding="utf-8"?>
<a:theme xmlns:a="http://schemas.openxmlformats.org/drawingml/2006/main" name="Office 主题">
  <a:themeElements>
    <a:clrScheme name="自定义 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0AEB9"/>
      </a:accent1>
      <a:accent2>
        <a:srgbClr val="00A8A4"/>
      </a:accent2>
      <a:accent3>
        <a:srgbClr val="00AEB9"/>
      </a:accent3>
      <a:accent4>
        <a:srgbClr val="00A8A4"/>
      </a:accent4>
      <a:accent5>
        <a:srgbClr val="00AEB9"/>
      </a:accent5>
      <a:accent6>
        <a:srgbClr val="00A8A4"/>
      </a:accent6>
      <a:hlink>
        <a:srgbClr val="00AEB9"/>
      </a:hlink>
      <a:folHlink>
        <a:srgbClr val="800080"/>
      </a:folHlink>
    </a:clrScheme>
    <a:fontScheme name="Temp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306</TotalTime>
  <Words>2526</Words>
  <Application>Microsoft Office PowerPoint</Application>
  <PresentationFormat>自定义</PresentationFormat>
  <Paragraphs>332</Paragraphs>
  <Slides>39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39</vt:i4>
      </vt:variant>
    </vt:vector>
  </HeadingPairs>
  <TitlesOfParts>
    <vt:vector size="40" baseType="lpstr">
      <vt:lpstr>Office 主题</vt:lpstr>
      <vt:lpstr>幻灯片 1</vt:lpstr>
      <vt:lpstr>幻灯片 2</vt:lpstr>
      <vt:lpstr>幻灯片 3</vt:lpstr>
      <vt:lpstr>幻灯片 4</vt:lpstr>
      <vt:lpstr>幻灯片 5</vt:lpstr>
      <vt:lpstr>生殖细胞的发育</vt:lpstr>
      <vt:lpstr>生殖细胞的发育</vt:lpstr>
      <vt:lpstr>幻灯片 8</vt:lpstr>
      <vt:lpstr>胚胎的早期发育</vt:lpstr>
      <vt:lpstr>胚胎的早期发育</vt:lpstr>
      <vt:lpstr>胚胎的早期发育</vt:lpstr>
      <vt:lpstr>胚胎的早期发育</vt:lpstr>
      <vt:lpstr>胚胎的早期发育</vt:lpstr>
      <vt:lpstr>胚胎的早期发育</vt:lpstr>
      <vt:lpstr>胚胎的早期发育</vt:lpstr>
      <vt:lpstr>胚胎的早期发育</vt:lpstr>
      <vt:lpstr>胚胎的早期发育</vt:lpstr>
      <vt:lpstr>幻灯片 18</vt:lpstr>
      <vt:lpstr>胎膜与胎盘</vt:lpstr>
      <vt:lpstr>胎膜与胎盘</vt:lpstr>
      <vt:lpstr>胎膜与胎盘</vt:lpstr>
      <vt:lpstr>胎膜与胎盘</vt:lpstr>
      <vt:lpstr>胎膜与胎盘</vt:lpstr>
      <vt:lpstr>胎膜与胎盘</vt:lpstr>
      <vt:lpstr>胎膜与胎盘</vt:lpstr>
      <vt:lpstr>胎膜与胎盘</vt:lpstr>
      <vt:lpstr>幻灯片 27</vt:lpstr>
      <vt:lpstr>胎儿的血液循环与出生后的变化</vt:lpstr>
      <vt:lpstr>胎儿的血液循环与出生后的变化</vt:lpstr>
      <vt:lpstr>胎儿的血液循环与出生后的变化</vt:lpstr>
      <vt:lpstr>幻灯片 31</vt:lpstr>
      <vt:lpstr>双胎与多胎</vt:lpstr>
      <vt:lpstr>幻灯片 33</vt:lpstr>
      <vt:lpstr>先天性畸形与优生</vt:lpstr>
      <vt:lpstr>先天性畸形与优生</vt:lpstr>
      <vt:lpstr>先天性畸形与优生</vt:lpstr>
      <vt:lpstr>先天性畸形与优生</vt:lpstr>
      <vt:lpstr>先天性畸形与优生</vt:lpstr>
      <vt:lpstr>幻灯片 39</vt:lpstr>
    </vt:vector>
  </TitlesOfParts>
  <Company>Organization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HL81829782</dc:creator>
  <cp:lastModifiedBy>Administrator</cp:lastModifiedBy>
  <cp:revision>70</cp:revision>
  <dcterms:created xsi:type="dcterms:W3CDTF">2020-08-14T03:40:00Z</dcterms:created>
  <dcterms:modified xsi:type="dcterms:W3CDTF">2025-08-27T23:55:58Z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2052-12.1.0.21915</vt:lpwstr>
  </property>
  <property fmtid="{D5CDD505-2E9C-101B-9397-08002B2CF9AE}" pid="3" name="KSOTemplateUUID">
    <vt:lpwstr>v1.0_mb_P4IO4u3cUYkfD8j80YtHCQ==</vt:lpwstr>
  </property>
  <property fmtid="{D5CDD505-2E9C-101B-9397-08002B2CF9AE}" pid="4" name="ICV">
    <vt:lpwstr>CDADA44CF1E34C9D8C63DE668587B715_11</vt:lpwstr>
  </property>
</Properties>
</file>