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38" r:id="rId2"/>
    <p:sldId id="341" r:id="rId3"/>
    <p:sldId id="428" r:id="rId4"/>
    <p:sldId id="437" r:id="rId5"/>
    <p:sldId id="429" r:id="rId6"/>
    <p:sldId id="414" r:id="rId7"/>
    <p:sldId id="415" r:id="rId8"/>
    <p:sldId id="416" r:id="rId9"/>
    <p:sldId id="430" r:id="rId10"/>
    <p:sldId id="417" r:id="rId11"/>
    <p:sldId id="431" r:id="rId12"/>
    <p:sldId id="419" r:id="rId13"/>
    <p:sldId id="420" r:id="rId14"/>
    <p:sldId id="421" r:id="rId15"/>
    <p:sldId id="432" r:id="rId16"/>
    <p:sldId id="422" r:id="rId17"/>
    <p:sldId id="423" r:id="rId18"/>
    <p:sldId id="436" r:id="rId19"/>
    <p:sldId id="424" r:id="rId20"/>
    <p:sldId id="435" r:id="rId21"/>
    <p:sldId id="433" r:id="rId22"/>
    <p:sldId id="426" r:id="rId23"/>
    <p:sldId id="33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  <p:sldLayoutId id="2147483712" r:id="rId61"/>
    <p:sldLayoutId id="2147483713" r:id="rId62"/>
    <p:sldLayoutId id="2147483714" r:id="rId63"/>
    <p:sldLayoutId id="2147483715" r:id="rId64"/>
    <p:sldLayoutId id="2147483716" r:id="rId65"/>
    <p:sldLayoutId id="2147483717" r:id="rId66"/>
    <p:sldLayoutId id="2147483718" r:id="rId67"/>
    <p:sldLayoutId id="2147483719" r:id="rId68"/>
    <p:sldLayoutId id="2147483721" r:id="rId69"/>
    <p:sldLayoutId id="2147483722" r:id="rId70"/>
    <p:sldLayoutId id="2147483723" r:id="rId71"/>
    <p:sldLayoutId id="2147483724" r:id="rId72"/>
    <p:sldLayoutId id="2147483725" r:id="rId73"/>
    <p:sldLayoutId id="2147483726" r:id="rId74"/>
    <p:sldLayoutId id="2147483727" r:id="rId75"/>
    <p:sldLayoutId id="2147483728" r:id="rId76"/>
    <p:sldLayoutId id="2147483729" r:id="rId77"/>
    <p:sldLayoutId id="2147483730" r:id="rId78"/>
    <p:sldLayoutId id="2147483731" r:id="rId79"/>
    <p:sldLayoutId id="2147483732" r:id="rId80"/>
    <p:sldLayoutId id="2147483734" r:id="rId8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814917" y="1028700"/>
            <a:ext cx="60960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一、形态、位置：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形态：椭圆形小体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位置：甲状腺侧叶后方，有上下两对。</a:t>
            </a:r>
          </a:p>
        </p:txBody>
      </p:sp>
      <p:pic>
        <p:nvPicPr>
          <p:cNvPr id="10245" name="Picture 9" descr="甲状旁腺形态"/>
          <p:cNvPicPr>
            <a:picLocks noChangeAspect="1" noChangeArrowheads="1"/>
          </p:cNvPicPr>
          <p:nvPr/>
        </p:nvPicPr>
        <p:blipFill>
          <a:blip r:embed="rId2" cstate="print">
            <a:lum bright="-18000" contrast="42000"/>
          </a:blip>
          <a:srcRect/>
          <a:stretch>
            <a:fillRect/>
          </a:stretch>
        </p:blipFill>
        <p:spPr bwMode="auto">
          <a:xfrm>
            <a:off x="7425267" y="0"/>
            <a:ext cx="4766733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甲状旁腺</a:t>
            </a:r>
            <a:endParaRPr lang="zh-CN" altLang="en-US" dirty="0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645584" y="3505200"/>
            <a:ext cx="9505949" cy="307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二、甲状旁腺的微细结构：</a:t>
            </a:r>
          </a:p>
          <a:p>
            <a:pPr>
              <a:lnSpc>
                <a:spcPct val="250000"/>
              </a:lnSpc>
            </a:pPr>
            <a:r>
              <a:rPr lang="zh-CN" altLang="en-US" sz="2400" b="1" dirty="0">
                <a:latin typeface="+mn-ea"/>
              </a:rPr>
              <a:t>    一般结构 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zh-CN" altLang="en-US" sz="2400" b="1" dirty="0" smtClean="0">
                <a:latin typeface="+mn-ea"/>
              </a:rPr>
              <a:t>（</a:t>
            </a:r>
            <a:r>
              <a:rPr lang="zh-CN" altLang="en-US" sz="2400" b="1" dirty="0">
                <a:latin typeface="+mn-ea"/>
              </a:rPr>
              <a:t>一）主细胞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（二）嗜</a:t>
            </a:r>
            <a:r>
              <a:rPr lang="zh-CN" altLang="en-US" sz="2400" b="1" dirty="0">
                <a:latin typeface="+mn-ea"/>
              </a:rPr>
              <a:t>酸性细胞</a:t>
            </a:r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2427818" y="4258733"/>
            <a:ext cx="95249" cy="874184"/>
          </a:xfrm>
          <a:prstGeom prst="leftBrace">
            <a:avLst>
              <a:gd name="adj1" fmla="val 126790"/>
              <a:gd name="adj2" fmla="val 50000"/>
            </a:avLst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  <p:sp>
        <p:nvSpPr>
          <p:cNvPr id="9" name="矩形 8"/>
          <p:cNvSpPr/>
          <p:nvPr/>
        </p:nvSpPr>
        <p:spPr>
          <a:xfrm>
            <a:off x="2501900" y="4084935"/>
            <a:ext cx="1155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被膜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实质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print">
            <a:lum bright="-18000" contrast="24000"/>
          </a:blip>
          <a:srcRect l="11000" t="18001" r="11000" b="19333"/>
          <a:stretch>
            <a:fillRect/>
          </a:stretch>
        </p:blipFill>
        <p:spPr bwMode="auto">
          <a:xfrm>
            <a:off x="6921500" y="3681697"/>
            <a:ext cx="5270500" cy="317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1017" y="3448844"/>
            <a:ext cx="203132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肾上腺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912284" y="933451"/>
            <a:ext cx="60960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latin typeface="宋体" charset="-122"/>
              </a:rPr>
              <a:t>一、肾上腺的位置、形态：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形态：右侧为三角形，左侧为半月形。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位置：位于肾的上端，包被于肾筋膜内。</a:t>
            </a:r>
          </a:p>
        </p:txBody>
      </p:sp>
      <p:pic>
        <p:nvPicPr>
          <p:cNvPr id="12293" name="Picture 6" descr="肾上腺形态"/>
          <p:cNvPicPr>
            <a:picLocks noChangeAspect="1" noChangeArrowheads="1"/>
          </p:cNvPicPr>
          <p:nvPr/>
        </p:nvPicPr>
        <p:blipFill>
          <a:blip r:embed="rId2" cstate="print">
            <a:lum bright="-30000" contrast="42000"/>
          </a:blip>
          <a:srcRect/>
          <a:stretch>
            <a:fillRect/>
          </a:stretch>
        </p:blipFill>
        <p:spPr bwMode="auto">
          <a:xfrm>
            <a:off x="5611285" y="2899834"/>
            <a:ext cx="6343649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肾上腺素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14917" y="1028701"/>
            <a:ext cx="6096000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/>
            <a:r>
              <a:rPr lang="zh-CN" altLang="en-US" sz="2400" b="1" dirty="0">
                <a:latin typeface="+mn-ea"/>
              </a:rPr>
              <a:t>二、肾上腺的微细结构：</a:t>
            </a:r>
          </a:p>
          <a:p>
            <a:pPr algn="just"/>
            <a:r>
              <a:rPr lang="zh-CN" altLang="en-US" sz="2400" b="1" dirty="0">
                <a:latin typeface="+mn-ea"/>
              </a:rPr>
              <a:t>   </a:t>
            </a:r>
            <a:endParaRPr lang="en-US" altLang="zh-CN" sz="2400" b="1" dirty="0">
              <a:latin typeface="+mn-ea"/>
            </a:endParaRPr>
          </a:p>
          <a:p>
            <a:pPr algn="just"/>
            <a:r>
              <a:rPr lang="zh-CN" altLang="en-US" sz="2400" b="1" dirty="0">
                <a:latin typeface="+mn-ea"/>
              </a:rPr>
              <a:t>       </a:t>
            </a:r>
            <a:endParaRPr lang="en-US" altLang="zh-CN" sz="2400" b="1" dirty="0" smtClean="0">
              <a:latin typeface="+mn-ea"/>
            </a:endParaRPr>
          </a:p>
          <a:p>
            <a:pPr algn="just"/>
            <a:r>
              <a:rPr lang="en-US" altLang="zh-CN" sz="2400" b="1" dirty="0" smtClean="0">
                <a:latin typeface="+mn-ea"/>
              </a:rPr>
              <a:t>        </a:t>
            </a:r>
            <a:r>
              <a:rPr lang="zh-CN" altLang="en-US" sz="2400" b="1" dirty="0" smtClean="0">
                <a:latin typeface="+mn-ea"/>
              </a:rPr>
              <a:t> </a:t>
            </a:r>
            <a:r>
              <a:rPr lang="zh-CN" altLang="en-US" sz="2400" b="1" dirty="0">
                <a:latin typeface="+mn-ea"/>
              </a:rPr>
              <a:t>一般结</a:t>
            </a:r>
            <a:r>
              <a:rPr lang="zh-CN" altLang="en-US" sz="2400" b="1" dirty="0" smtClean="0">
                <a:latin typeface="+mn-ea"/>
              </a:rPr>
              <a:t>构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3317" name="AutoShape 4"/>
          <p:cNvSpPr>
            <a:spLocks/>
          </p:cNvSpPr>
          <p:nvPr/>
        </p:nvSpPr>
        <p:spPr bwMode="auto">
          <a:xfrm>
            <a:off x="3100918" y="1930400"/>
            <a:ext cx="95249" cy="874184"/>
          </a:xfrm>
          <a:prstGeom prst="leftBrace">
            <a:avLst>
              <a:gd name="adj1" fmla="val 126408"/>
              <a:gd name="adj2" fmla="val 50000"/>
            </a:avLst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  <p:pic>
        <p:nvPicPr>
          <p:cNvPr id="13318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11000" t="26546" r="11000" b="30132"/>
          <a:stretch>
            <a:fillRect/>
          </a:stretch>
        </p:blipFill>
        <p:spPr bwMode="auto">
          <a:xfrm>
            <a:off x="1007533" y="4292601"/>
            <a:ext cx="4607984" cy="191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/>
          <p:cNvPicPr>
            <a:picLocks noChangeAspect="1" noChangeArrowheads="1"/>
          </p:cNvPicPr>
          <p:nvPr/>
        </p:nvPicPr>
        <p:blipFill>
          <a:blip r:embed="rId3" cstate="print">
            <a:lum contrast="18000"/>
          </a:blip>
          <a:srcRect l="11000" t="18001" r="11000" b="19333"/>
          <a:stretch>
            <a:fillRect/>
          </a:stretch>
        </p:blipFill>
        <p:spPr bwMode="auto">
          <a:xfrm>
            <a:off x="5903384" y="1221318"/>
            <a:ext cx="5943600" cy="374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肾上腺素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89300" y="1772335"/>
            <a:ext cx="16510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被膜</a:t>
            </a:r>
            <a:endParaRPr lang="en-US" altLang="zh-CN" sz="2400" b="1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实质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912284" y="1123951"/>
            <a:ext cx="6025041" cy="56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）球状带（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15%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）：位于皮质的浅层。</a:t>
            </a: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912285" y="1797051"/>
            <a:ext cx="633281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）束状带（占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78%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）：位于球状带深层。</a:t>
            </a:r>
          </a:p>
        </p:txBody>
      </p:sp>
      <p:sp>
        <p:nvSpPr>
          <p:cNvPr id="14343" name="矩形 6"/>
          <p:cNvSpPr>
            <a:spLocks noChangeArrowheads="1"/>
          </p:cNvSpPr>
          <p:nvPr/>
        </p:nvSpPr>
        <p:spPr bwMode="auto">
          <a:xfrm>
            <a:off x="334433" y="2468033"/>
            <a:ext cx="902546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lvl="1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）网状带（占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7%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）：位于皮质的最深层。</a:t>
            </a:r>
          </a:p>
        </p:txBody>
      </p:sp>
      <p:sp>
        <p:nvSpPr>
          <p:cNvPr id="14344" name="矩形 7"/>
          <p:cNvSpPr>
            <a:spLocks noChangeArrowheads="1"/>
          </p:cNvSpPr>
          <p:nvPr/>
        </p:nvSpPr>
        <p:spPr bwMode="auto">
          <a:xfrm>
            <a:off x="239185" y="3524251"/>
            <a:ext cx="864023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髓质：位于肾上腺中央，主要由髓质细胞构成。</a:t>
            </a:r>
          </a:p>
        </p:txBody>
      </p:sp>
      <p:sp>
        <p:nvSpPr>
          <p:cNvPr id="14345" name="矩形 8"/>
          <p:cNvSpPr>
            <a:spLocks noChangeArrowheads="1"/>
          </p:cNvSpPr>
          <p:nvPr/>
        </p:nvSpPr>
        <p:spPr bwMode="auto">
          <a:xfrm>
            <a:off x="2349500" y="4597400"/>
            <a:ext cx="3454400" cy="100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lvl="1" algn="just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肾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上腺素细胞 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lvl="1" algn="just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去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甲肾上腺素细胞</a:t>
            </a:r>
          </a:p>
        </p:txBody>
      </p:sp>
      <p:sp>
        <p:nvSpPr>
          <p:cNvPr id="14346" name="AutoShape 4"/>
          <p:cNvSpPr>
            <a:spLocks/>
          </p:cNvSpPr>
          <p:nvPr/>
        </p:nvSpPr>
        <p:spPr bwMode="auto">
          <a:xfrm>
            <a:off x="2677585" y="4643967"/>
            <a:ext cx="95249" cy="874184"/>
          </a:xfrm>
          <a:prstGeom prst="leftBrace">
            <a:avLst>
              <a:gd name="adj1" fmla="val 126408"/>
              <a:gd name="adj2" fmla="val 50000"/>
            </a:avLst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400" dirty="0">
              <a:latin typeface="+mn-ea"/>
            </a:endParaRPr>
          </a:p>
        </p:txBody>
      </p:sp>
      <p:pic>
        <p:nvPicPr>
          <p:cNvPr id="14347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11000" t="24001" r="11000" b="26666"/>
          <a:stretch>
            <a:fillRect/>
          </a:stretch>
        </p:blipFill>
        <p:spPr bwMode="auto">
          <a:xfrm>
            <a:off x="7440084" y="4292601"/>
            <a:ext cx="4047067" cy="191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肾上腺素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00202" y="486993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两种细胞</a:t>
            </a:r>
            <a:endParaRPr lang="zh-CN" altLang="en-US" sz="24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877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垂体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颅内面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4718" y="495300"/>
            <a:ext cx="3321049" cy="2709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人体结构学资料\人体结构学-编\配图\项目9\9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8300" y="3185978"/>
            <a:ext cx="5473700" cy="3456122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垂体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" name="文本框 51208"/>
          <p:cNvSpPr txBox="1">
            <a:spLocks noChangeArrowheads="1"/>
          </p:cNvSpPr>
          <p:nvPr/>
        </p:nvSpPr>
        <p:spPr bwMode="auto">
          <a:xfrm>
            <a:off x="476250" y="1417638"/>
            <a:ext cx="568801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</a:rPr>
              <a:t>一、位</a:t>
            </a:r>
            <a:r>
              <a:rPr lang="zh-CN" altLang="en-US" sz="2400" b="1" dirty="0">
                <a:solidFill>
                  <a:srgbClr val="000000"/>
                </a:solidFill>
              </a:rPr>
              <a:t>置、形态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椭</a:t>
            </a:r>
            <a:r>
              <a:rPr lang="zh-CN" altLang="en-US" sz="2400" b="1" dirty="0">
                <a:solidFill>
                  <a:srgbClr val="000000"/>
                </a:solidFill>
              </a:rPr>
              <a:t>圆形，不成对，色灰红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     位</a:t>
            </a:r>
            <a:r>
              <a:rPr lang="zh-CN" altLang="en-US" sz="2400" b="1" dirty="0">
                <a:solidFill>
                  <a:srgbClr val="000000"/>
                </a:solidFill>
              </a:rPr>
              <a:t>于垂体窝内</a:t>
            </a:r>
          </a:p>
        </p:txBody>
      </p:sp>
      <p:sp>
        <p:nvSpPr>
          <p:cNvPr id="9" name="文本框 51209"/>
          <p:cNvSpPr txBox="1">
            <a:spLocks noChangeArrowheads="1"/>
          </p:cNvSpPr>
          <p:nvPr/>
        </p:nvSpPr>
        <p:spPr bwMode="auto">
          <a:xfrm>
            <a:off x="3490913" y="3556000"/>
            <a:ext cx="15113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远侧部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结节部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中间部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神经部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漏斗部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</a:rPr>
              <a:t>正中隆起</a:t>
            </a:r>
          </a:p>
        </p:txBody>
      </p:sp>
      <p:sp>
        <p:nvSpPr>
          <p:cNvPr id="10" name="文本框 51210"/>
          <p:cNvSpPr txBox="1">
            <a:spLocks noChangeArrowheads="1"/>
          </p:cNvSpPr>
          <p:nvPr/>
        </p:nvSpPr>
        <p:spPr bwMode="auto">
          <a:xfrm>
            <a:off x="2338388" y="4140200"/>
            <a:ext cx="10080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腺垂体</a:t>
            </a:r>
          </a:p>
        </p:txBody>
      </p:sp>
      <p:sp>
        <p:nvSpPr>
          <p:cNvPr id="11" name="文本框 51211"/>
          <p:cNvSpPr txBox="1">
            <a:spLocks noChangeArrowheads="1"/>
          </p:cNvSpPr>
          <p:nvPr/>
        </p:nvSpPr>
        <p:spPr bwMode="auto">
          <a:xfrm>
            <a:off x="2241550" y="5356225"/>
            <a:ext cx="1225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神经垂体</a:t>
            </a:r>
          </a:p>
        </p:txBody>
      </p:sp>
      <p:sp>
        <p:nvSpPr>
          <p:cNvPr id="12" name="文本框 51212"/>
          <p:cNvSpPr txBox="1">
            <a:spLocks noChangeArrowheads="1"/>
          </p:cNvSpPr>
          <p:nvPr/>
        </p:nvSpPr>
        <p:spPr bwMode="auto">
          <a:xfrm>
            <a:off x="4787900" y="3924300"/>
            <a:ext cx="1008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前叶</a:t>
            </a:r>
          </a:p>
        </p:txBody>
      </p:sp>
      <p:sp>
        <p:nvSpPr>
          <p:cNvPr id="13" name="文本框 51213"/>
          <p:cNvSpPr txBox="1">
            <a:spLocks noChangeArrowheads="1"/>
          </p:cNvSpPr>
          <p:nvPr/>
        </p:nvSpPr>
        <p:spPr bwMode="auto">
          <a:xfrm>
            <a:off x="4787900" y="4789488"/>
            <a:ext cx="1008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后叶</a:t>
            </a:r>
          </a:p>
        </p:txBody>
      </p:sp>
      <p:sp>
        <p:nvSpPr>
          <p:cNvPr id="14" name="文本框 51214"/>
          <p:cNvSpPr txBox="1">
            <a:spLocks noChangeArrowheads="1"/>
          </p:cNvSpPr>
          <p:nvPr/>
        </p:nvSpPr>
        <p:spPr bwMode="auto">
          <a:xfrm>
            <a:off x="4787900" y="5508625"/>
            <a:ext cx="1008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</a:rPr>
              <a:t>漏斗</a:t>
            </a:r>
          </a:p>
        </p:txBody>
      </p:sp>
      <p:sp>
        <p:nvSpPr>
          <p:cNvPr id="15" name="左大括号 51216"/>
          <p:cNvSpPr>
            <a:spLocks/>
          </p:cNvSpPr>
          <p:nvPr/>
        </p:nvSpPr>
        <p:spPr bwMode="auto">
          <a:xfrm>
            <a:off x="3346450" y="3852863"/>
            <a:ext cx="71438" cy="936625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16" name="左大括号 51217"/>
          <p:cNvSpPr>
            <a:spLocks/>
          </p:cNvSpPr>
          <p:nvPr/>
        </p:nvSpPr>
        <p:spPr bwMode="auto">
          <a:xfrm>
            <a:off x="3346450" y="5076825"/>
            <a:ext cx="71438" cy="936625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17" name="右大括号 51218"/>
          <p:cNvSpPr>
            <a:spLocks/>
          </p:cNvSpPr>
          <p:nvPr/>
        </p:nvSpPr>
        <p:spPr bwMode="auto">
          <a:xfrm>
            <a:off x="4498975" y="3852863"/>
            <a:ext cx="71438" cy="576262"/>
          </a:xfrm>
          <a:prstGeom prst="rightBrace">
            <a:avLst>
              <a:gd name="adj1" fmla="val 6707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18" name="右大括号 51219"/>
          <p:cNvSpPr>
            <a:spLocks/>
          </p:cNvSpPr>
          <p:nvPr/>
        </p:nvSpPr>
        <p:spPr bwMode="auto">
          <a:xfrm>
            <a:off x="4498975" y="4572000"/>
            <a:ext cx="71438" cy="576263"/>
          </a:xfrm>
          <a:prstGeom prst="rightBrace">
            <a:avLst>
              <a:gd name="adj1" fmla="val 67072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19" name="右大括号 51220"/>
          <p:cNvSpPr>
            <a:spLocks/>
          </p:cNvSpPr>
          <p:nvPr/>
        </p:nvSpPr>
        <p:spPr bwMode="auto">
          <a:xfrm>
            <a:off x="4643438" y="5437188"/>
            <a:ext cx="71437" cy="576262"/>
          </a:xfrm>
          <a:prstGeom prst="rightBrace">
            <a:avLst>
              <a:gd name="adj1" fmla="val 6707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  <p:sp>
        <p:nvSpPr>
          <p:cNvPr id="20" name="文本框 51221"/>
          <p:cNvSpPr txBox="1">
            <a:spLocks noChangeArrowheads="1"/>
          </p:cNvSpPr>
          <p:nvPr/>
        </p:nvSpPr>
        <p:spPr bwMode="auto">
          <a:xfrm>
            <a:off x="1293813" y="4610100"/>
            <a:ext cx="1079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分部</a:t>
            </a:r>
          </a:p>
        </p:txBody>
      </p:sp>
      <p:sp>
        <p:nvSpPr>
          <p:cNvPr id="21" name="左大括号 51216"/>
          <p:cNvSpPr>
            <a:spLocks/>
          </p:cNvSpPr>
          <p:nvPr/>
        </p:nvSpPr>
        <p:spPr bwMode="auto">
          <a:xfrm>
            <a:off x="2139950" y="4233863"/>
            <a:ext cx="69850" cy="1252537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垂体</a:t>
            </a:r>
            <a:endParaRPr lang="zh-CN" altLang="en-US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20688" y="1738313"/>
            <a:ext cx="8305800" cy="49545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>
            <a:noAutofit/>
          </a:bodyPr>
          <a:lstStyle/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（一）腺垂体：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远侧部即垂体前叶，由腺细胞构成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根据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HE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染色切片的着色不同，分三种细胞：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）嗜酸性细胞：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形态：数量多，胞体大，呈圆形或卵圆形。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4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胞质内充满嗜酸性颗粒。</a:t>
            </a:r>
          </a:p>
          <a:p>
            <a:pPr marL="685800" marR="0" lvl="1" indent="-228600" algn="just" defTabSz="914400" rtl="0" eaLnBrk="1" fontAlgn="auto" latinLnBrk="0" hangingPunct="1">
              <a:lnSpc>
                <a:spcPct val="160000"/>
              </a:lnSpc>
              <a:spcBef>
                <a:spcPts val="500"/>
              </a:spcBef>
              <a:spcAft>
                <a:spcPts val="0"/>
              </a:spcAft>
              <a:buClr>
                <a:srgbClr val="FF00FF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分类及功能：</a:t>
            </a:r>
          </a:p>
        </p:txBody>
      </p:sp>
      <p:sp>
        <p:nvSpPr>
          <p:cNvPr id="10" name="文本框 53251"/>
          <p:cNvSpPr txBox="1">
            <a:spLocks noChangeArrowheads="1"/>
          </p:cNvSpPr>
          <p:nvPr/>
        </p:nvSpPr>
        <p:spPr bwMode="auto">
          <a:xfrm>
            <a:off x="539750" y="981074"/>
            <a:ext cx="3744913" cy="74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ea"/>
              </a:rPr>
              <a:t>二、垂体的微细结构</a:t>
            </a:r>
          </a:p>
        </p:txBody>
      </p:sp>
      <p:sp>
        <p:nvSpPr>
          <p:cNvPr id="11" name="矩形 10"/>
          <p:cNvSpPr/>
          <p:nvPr/>
        </p:nvSpPr>
        <p:spPr>
          <a:xfrm>
            <a:off x="3302000" y="5555215"/>
            <a:ext cx="3810000" cy="1205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+mn-ea"/>
              </a:rPr>
              <a:t>生长激素细胞：分泌生长激素。</a:t>
            </a:r>
          </a:p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000" b="1" dirty="0" smtClean="0">
                <a:solidFill>
                  <a:srgbClr val="000000"/>
                </a:solidFill>
                <a:latin typeface="+mn-ea"/>
              </a:rPr>
              <a:t>催乳素细胞：分泌催乳素。</a:t>
            </a:r>
            <a:endParaRPr lang="zh-CN" altLang="en-US" sz="2000" dirty="0"/>
          </a:p>
        </p:txBody>
      </p:sp>
      <p:sp>
        <p:nvSpPr>
          <p:cNvPr id="12" name="左大括号 51216"/>
          <p:cNvSpPr>
            <a:spLocks/>
          </p:cNvSpPr>
          <p:nvPr/>
        </p:nvSpPr>
        <p:spPr bwMode="auto">
          <a:xfrm>
            <a:off x="3143250" y="5643563"/>
            <a:ext cx="71438" cy="936625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2" descr="10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5117" y="736600"/>
            <a:ext cx="2807140" cy="4265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" descr="2"/>
          <p:cNvPicPr>
            <a:picLocks noChangeAspect="1" noChangeArrowheads="1"/>
          </p:cNvPicPr>
          <p:nvPr/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 bwMode="auto">
          <a:xfrm>
            <a:off x="8756650" y="5016501"/>
            <a:ext cx="2806097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垂体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005870" y="13266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生长激素细胞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1056670" y="36380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生长激素作用</a:t>
            </a:r>
            <a:endParaRPr lang="zh-CN" altLang="en-US" sz="2400" dirty="0"/>
          </a:p>
        </p:txBody>
      </p:sp>
      <p:sp>
        <p:nvSpPr>
          <p:cNvPr id="16" name="左大括号 51216"/>
          <p:cNvSpPr>
            <a:spLocks/>
          </p:cNvSpPr>
          <p:nvPr/>
        </p:nvSpPr>
        <p:spPr bwMode="auto">
          <a:xfrm>
            <a:off x="3016250" y="3306763"/>
            <a:ext cx="69850" cy="1252537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7" name="矩形 16"/>
          <p:cNvSpPr/>
          <p:nvPr/>
        </p:nvSpPr>
        <p:spPr>
          <a:xfrm>
            <a:off x="3162300" y="2761215"/>
            <a:ext cx="3810000" cy="3303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促进骨的生长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endParaRPr lang="en-US" altLang="zh-CN" sz="2400" b="1" dirty="0" smtClean="0"/>
          </a:p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400" b="1" dirty="0" smtClean="0"/>
              <a:t>促进蛋白质的合成，增加钙、钠、钾、磷的摄取和利用</a:t>
            </a:r>
            <a:endParaRPr lang="zh-CN" altLang="en-US" sz="2400" b="1" dirty="0"/>
          </a:p>
        </p:txBody>
      </p:sp>
      <p:sp>
        <p:nvSpPr>
          <p:cNvPr id="18" name="左大括号 51216"/>
          <p:cNvSpPr>
            <a:spLocks/>
          </p:cNvSpPr>
          <p:nvPr/>
        </p:nvSpPr>
        <p:spPr bwMode="auto">
          <a:xfrm>
            <a:off x="5187950" y="2247900"/>
            <a:ext cx="120650" cy="1638299"/>
          </a:xfrm>
          <a:prstGeom prst="leftBrace">
            <a:avLst>
              <a:gd name="adj1" fmla="val 109016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9" name="矩形 18"/>
          <p:cNvSpPr/>
          <p:nvPr/>
        </p:nvSpPr>
        <p:spPr>
          <a:xfrm>
            <a:off x="5321300" y="1999215"/>
            <a:ext cx="3810000" cy="2121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400" b="1" dirty="0" smtClean="0"/>
              <a:t>幼年过多：巨人症</a:t>
            </a:r>
            <a:endParaRPr lang="en-US" altLang="zh-CN" sz="2400" b="1" dirty="0" smtClean="0"/>
          </a:p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400" b="1" dirty="0" smtClean="0"/>
              <a:t>成年过多：肢端肥大症</a:t>
            </a:r>
            <a:endParaRPr lang="en-US" altLang="zh-CN" sz="2400" b="1" dirty="0" smtClean="0"/>
          </a:p>
          <a:p>
            <a:pPr marL="228600" lvl="0" indent="-228600" algn="just">
              <a:lnSpc>
                <a:spcPct val="160000"/>
              </a:lnSpc>
              <a:spcBef>
                <a:spcPts val="1000"/>
              </a:spcBef>
              <a:defRPr/>
            </a:pPr>
            <a:r>
              <a:rPr lang="zh-CN" altLang="en-US" sz="2400" b="1" dirty="0" smtClean="0"/>
              <a:t>幼年过少：侏儒症</a:t>
            </a:r>
            <a:endParaRPr lang="zh-CN" alt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645585" y="2093385"/>
            <a:ext cx="3024716" cy="303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marL="0" lvl="1"/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en-US" altLang="zh-CN" sz="2700" b="1" dirty="0" smtClean="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）嗜碱性细胞  </a:t>
            </a:r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                      </a:t>
            </a:r>
            <a:endParaRPr lang="en-US" altLang="zh-CN" sz="2700" b="1" dirty="0" smtClean="0">
              <a:solidFill>
                <a:srgbClr val="000000"/>
              </a:solidFill>
              <a:latin typeface="宋体" charset="-122"/>
            </a:endParaRPr>
          </a:p>
          <a:p>
            <a:r>
              <a:rPr lang="zh-CN" altLang="en-US" sz="2700" b="1" dirty="0" smtClean="0">
                <a:solidFill>
                  <a:srgbClr val="000000"/>
                </a:solidFill>
                <a:latin typeface="宋体" charset="-122"/>
              </a:rPr>
              <a:t>（</a:t>
            </a: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3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）嫌色细胞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垂体</a:t>
            </a:r>
            <a:endParaRPr lang="zh-CN" altLang="en-US" dirty="0"/>
          </a:p>
        </p:txBody>
      </p:sp>
      <p:sp>
        <p:nvSpPr>
          <p:cNvPr id="9" name="矩形 63491"/>
          <p:cNvSpPr>
            <a:spLocks noChangeArrowheads="1"/>
          </p:cNvSpPr>
          <p:nvPr/>
        </p:nvSpPr>
        <p:spPr bwMode="auto">
          <a:xfrm>
            <a:off x="3070225" y="1558925"/>
            <a:ext cx="7161213" cy="218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130000"/>
              </a:lnSpc>
            </a:pPr>
            <a:r>
              <a:rPr lang="zh-CN" altLang="en-US" sz="2300" b="1" dirty="0" smtClean="0">
                <a:solidFill>
                  <a:srgbClr val="000000"/>
                </a:solidFill>
              </a:rPr>
              <a:t>促</a:t>
            </a:r>
            <a:r>
              <a:rPr lang="zh-CN" altLang="en-US" sz="2300" b="1" dirty="0">
                <a:solidFill>
                  <a:srgbClr val="000000"/>
                </a:solidFill>
              </a:rPr>
              <a:t>甲状腺激素细胞：分泌促甲状腺素。</a:t>
            </a:r>
          </a:p>
          <a:p>
            <a:pPr>
              <a:lnSpc>
                <a:spcPct val="13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</a:t>
            </a:r>
            <a:r>
              <a:rPr lang="zh-CN" altLang="en-US" sz="2300" b="1" dirty="0" smtClean="0">
                <a:solidFill>
                  <a:srgbClr val="000000"/>
                </a:solidFill>
              </a:rPr>
              <a:t>  </a:t>
            </a:r>
            <a:r>
              <a:rPr lang="zh-CN" altLang="en-US" sz="2300" b="1" dirty="0">
                <a:solidFill>
                  <a:srgbClr val="000000"/>
                </a:solidFill>
              </a:rPr>
              <a:t>促肾上腺皮质激素细胞：分泌促肾上腺皮质激素</a:t>
            </a:r>
          </a:p>
          <a:p>
            <a:pPr>
              <a:lnSpc>
                <a:spcPct val="20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  </a:t>
            </a:r>
            <a:r>
              <a:rPr lang="zh-CN" altLang="en-US" sz="2300" b="1" dirty="0" smtClean="0">
                <a:solidFill>
                  <a:srgbClr val="000000"/>
                </a:solidFill>
              </a:rPr>
              <a:t>促</a:t>
            </a:r>
            <a:r>
              <a:rPr lang="zh-CN" altLang="en-US" sz="2300" b="1" dirty="0">
                <a:solidFill>
                  <a:srgbClr val="000000"/>
                </a:solidFill>
              </a:rPr>
              <a:t>性腺激素细胞：</a:t>
            </a:r>
          </a:p>
          <a:p>
            <a:pPr>
              <a:lnSpc>
                <a:spcPct val="130000"/>
              </a:lnSpc>
            </a:pPr>
            <a:r>
              <a:rPr lang="zh-CN" altLang="en-US" sz="2300" b="1" dirty="0">
                <a:solidFill>
                  <a:srgbClr val="000000"/>
                </a:solidFill>
              </a:rPr>
              <a:t>          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3300" y="2533726"/>
            <a:ext cx="5930900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</a:rPr>
              <a:t>卵泡刺激素：</a:t>
            </a:r>
            <a:r>
              <a:rPr lang="zh-CN" altLang="en-US" b="1" dirty="0" smtClean="0">
                <a:solidFill>
                  <a:srgbClr val="000000"/>
                </a:solidFill>
              </a:rPr>
              <a:t>促进女性卵泡的发育和男性精子的形成。</a:t>
            </a: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000000"/>
                </a:solidFill>
              </a:rPr>
              <a:t>黄体生成素：</a:t>
            </a:r>
            <a:r>
              <a:rPr lang="zh-CN" altLang="en-US" b="1" dirty="0" smtClean="0">
                <a:solidFill>
                  <a:srgbClr val="000000"/>
                </a:solidFill>
              </a:rPr>
              <a:t>促进女性黄体的形成和男性睾丸间质细胞 </a:t>
            </a:r>
            <a:endParaRPr lang="en-US" altLang="zh-CN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srgbClr val="000000"/>
                </a:solidFill>
              </a:rPr>
              <a:t>                         </a:t>
            </a:r>
            <a:r>
              <a:rPr lang="zh-CN" altLang="en-US" b="1" dirty="0" smtClean="0">
                <a:solidFill>
                  <a:srgbClr val="000000"/>
                </a:solidFill>
              </a:rPr>
              <a:t>分泌雄激素。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11" name="左大括号 63493"/>
          <p:cNvSpPr>
            <a:spLocks/>
          </p:cNvSpPr>
          <p:nvPr/>
        </p:nvSpPr>
        <p:spPr bwMode="auto">
          <a:xfrm>
            <a:off x="5976938" y="2601913"/>
            <a:ext cx="119062" cy="928687"/>
          </a:xfrm>
          <a:prstGeom prst="leftBrace">
            <a:avLst>
              <a:gd name="adj1" fmla="val 10901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左大括号 63493"/>
          <p:cNvSpPr>
            <a:spLocks/>
          </p:cNvSpPr>
          <p:nvPr/>
        </p:nvSpPr>
        <p:spPr bwMode="auto">
          <a:xfrm>
            <a:off x="3436938" y="1776413"/>
            <a:ext cx="106362" cy="1195387"/>
          </a:xfrm>
          <a:prstGeom prst="leftBrace">
            <a:avLst>
              <a:gd name="adj1" fmla="val 10901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内  分  泌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垂体</a:t>
            </a:r>
            <a:endParaRPr lang="zh-CN" altLang="en-US" dirty="0"/>
          </a:p>
        </p:txBody>
      </p:sp>
      <p:sp>
        <p:nvSpPr>
          <p:cNvPr id="9" name="灯片编号占位符 5"/>
          <p:cNvSpPr txBox="1">
            <a:spLocks noGrp="1" noChangeArrowheads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CC3B0997-E23B-4D70-B4E3-66985E2F0C55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39750" y="981075"/>
            <a:ext cx="10458450" cy="1873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（二）神经垂体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</a:rPr>
              <a:t>结构：由大量的无髓神经纤维、垂体细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胞和</a:t>
            </a:r>
            <a:r>
              <a:rPr lang="zh-CN" altLang="en-US" sz="2400" b="1" dirty="0">
                <a:solidFill>
                  <a:srgbClr val="000000"/>
                </a:solidFill>
              </a:rPr>
              <a:t>丰富的毛细血管组成。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   神经垂体无内分泌功能，只能储存和释放激素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1" name="矩形 64515"/>
          <p:cNvSpPr>
            <a:spLocks noChangeArrowheads="1"/>
          </p:cNvSpPr>
          <p:nvPr/>
        </p:nvSpPr>
        <p:spPr bwMode="auto">
          <a:xfrm>
            <a:off x="1106488" y="3284538"/>
            <a:ext cx="881221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血管升压素</a:t>
            </a:r>
            <a:r>
              <a:rPr lang="en-US" altLang="zh-CN" sz="2400" b="1" dirty="0"/>
              <a:t>VP</a:t>
            </a:r>
            <a:r>
              <a:rPr lang="zh-CN" altLang="en-US" sz="2400" b="1" dirty="0"/>
              <a:t>（抗利尿激素</a:t>
            </a:r>
            <a:r>
              <a:rPr lang="en-US" altLang="zh-CN" sz="2400" b="1" dirty="0"/>
              <a:t>ADH</a:t>
            </a:r>
            <a:r>
              <a:rPr lang="zh-CN" altLang="en-US" sz="2400" b="1" dirty="0"/>
              <a:t>）作用：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       </a:t>
            </a:r>
            <a:r>
              <a:rPr lang="en-US" altLang="zh-CN" sz="2400" b="1" dirty="0"/>
              <a:t>1.</a:t>
            </a:r>
            <a:r>
              <a:rPr lang="zh-CN" altLang="en-US" sz="2400" b="1" dirty="0"/>
              <a:t>促进肾远曲小管和集合管对水的重吸收，减少尿量；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2.</a:t>
            </a:r>
            <a:r>
              <a:rPr lang="zh-CN" altLang="en-US" sz="2400" b="1" dirty="0"/>
              <a:t>增加小动脉和毛细血管壁平滑肌收缩力。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催产素</a:t>
            </a:r>
            <a:r>
              <a:rPr lang="en-US" altLang="zh-CN" sz="2400" b="1" dirty="0"/>
              <a:t>OXT</a:t>
            </a:r>
            <a:r>
              <a:rPr lang="zh-CN" altLang="en-US" sz="2400" b="1" dirty="0"/>
              <a:t>作用：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1.</a:t>
            </a:r>
            <a:r>
              <a:rPr lang="zh-CN" altLang="en-US" sz="2400" b="1" dirty="0"/>
              <a:t>增强子宫平滑肌的收缩力，加速分娩过程；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/>
              <a:t>       2.</a:t>
            </a:r>
            <a:r>
              <a:rPr lang="zh-CN" altLang="en-US" sz="2400" b="1" dirty="0"/>
              <a:t>促进乳腺的分泌。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05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95617" y="3448844"/>
            <a:ext cx="203132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松果体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814917" y="933451"/>
            <a:ext cx="10752667" cy="62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 </a:t>
            </a:r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松果体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814917" y="933451"/>
            <a:ext cx="10752667" cy="400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松果体</a:t>
            </a: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位置：背侧丘脑的后上方，以细柄连于第三脑室顶的后部。</a:t>
            </a: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形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态：淡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红色的椭圆形小体，儿童期较发达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7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岁以后开始退化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成年后有钙盐沉着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X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线可见，作为颅片定位标志。</a:t>
            </a:r>
          </a:p>
          <a:p>
            <a:pPr>
              <a:lnSpc>
                <a:spcPct val="150000"/>
              </a:lnSpc>
              <a:buClr>
                <a:srgbClr val="FF0066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功能：可分泌激素，抑制性成熟。</a:t>
            </a:r>
            <a:r>
              <a:rPr lang="zh-CN" altLang="en-US" sz="2400" dirty="0">
                <a:latin typeface="+mn-ea"/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03300"/>
            <a:ext cx="12192000" cy="495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3274" y="16383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73274" y="24191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73274" y="31972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316642" y="32818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zh-CN" sz="2400" b="1" dirty="0" smtClean="0">
                <a:latin typeface="+mj-ea"/>
              </a:rPr>
              <a:t>肾上腺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316641" y="16927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+mj-ea"/>
                <a:cs typeface="Times New Roman" pitchFamily="18" charset="0"/>
              </a:rPr>
              <a:t>甲状腺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316641" y="24725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2400" b="1" dirty="0" smtClean="0">
                <a:latin typeface="+mj-ea"/>
              </a:rPr>
              <a:t>甲状旁腺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44525" y="16383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744525" y="2419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744525" y="3200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7" name="矩形 16"/>
          <p:cNvSpPr/>
          <p:nvPr/>
        </p:nvSpPr>
        <p:spPr>
          <a:xfrm>
            <a:off x="6160574" y="398285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60574" y="4763732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PA_MH_Entry_1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6303941" y="4037255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j-ea"/>
              </a:rPr>
              <a:t>垂体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PA_MH_Entry_2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6303941" y="4817138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j-ea"/>
              </a:rPr>
              <a:t>松果体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31825" y="3982855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25" name="矩形 24"/>
          <p:cNvSpPr/>
          <p:nvPr/>
        </p:nvSpPr>
        <p:spPr>
          <a:xfrm>
            <a:off x="4731825" y="4764155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912285" y="933451"/>
            <a:ext cx="10560049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buClr>
                <a:srgbClr val="FF00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内分泌系统是由内分泌腺以及一些具有内分泌功能的细胞组成。</a:t>
            </a:r>
          </a:p>
          <a:p>
            <a:pPr>
              <a:buClr>
                <a:srgbClr val="FF00FF"/>
              </a:buClr>
            </a:pP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buClr>
                <a:srgbClr val="FF00FF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内分泌腺</a:t>
            </a:r>
          </a:p>
          <a:p>
            <a:pPr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</a:t>
            </a: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685800" y="2154767"/>
            <a:ext cx="4927600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激素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靶器官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</a:p>
        </p:txBody>
      </p:sp>
      <p:pic>
        <p:nvPicPr>
          <p:cNvPr id="6150" name="Picture 3" descr="013000002419451225882917181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2401" y="1509185"/>
            <a:ext cx="30861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1017" y="3448844"/>
            <a:ext cx="203132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甲状腺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912285" y="1028701"/>
            <a:ext cx="8807449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一、甲状腺位置和形态：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位置：颈前正中，喉与气管上部的前面和两侧。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形态：呈“</a:t>
            </a:r>
            <a:r>
              <a:rPr lang="en-US" altLang="zh-CN" sz="2400" b="1" dirty="0">
                <a:latin typeface="+mn-ea"/>
              </a:rPr>
              <a:t>H”</a:t>
            </a:r>
            <a:r>
              <a:rPr lang="zh-CN" altLang="en-US" sz="2400" b="1" dirty="0">
                <a:latin typeface="+mn-ea"/>
              </a:rPr>
              <a:t>形</a:t>
            </a: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甲状腺峡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甲状腺侧叶</a:t>
            </a:r>
          </a:p>
        </p:txBody>
      </p:sp>
      <p:pic>
        <p:nvPicPr>
          <p:cNvPr id="7173" name="Picture 5" descr="图18-02"/>
          <p:cNvPicPr>
            <a:picLocks noChangeAspect="1" noChangeArrowheads="1"/>
          </p:cNvPicPr>
          <p:nvPr/>
        </p:nvPicPr>
        <p:blipFill>
          <a:blip r:embed="rId2" cstate="print">
            <a:lum contrast="24000"/>
          </a:blip>
          <a:srcRect l="4922" t="4225" b="5634"/>
          <a:stretch>
            <a:fillRect/>
          </a:stretch>
        </p:blipFill>
        <p:spPr bwMode="auto">
          <a:xfrm>
            <a:off x="6096000" y="2180167"/>
            <a:ext cx="3556000" cy="392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甲状腺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196" name="矩形 4"/>
          <p:cNvSpPr>
            <a:spLocks noChangeArrowheads="1"/>
          </p:cNvSpPr>
          <p:nvPr/>
        </p:nvSpPr>
        <p:spPr bwMode="auto">
          <a:xfrm>
            <a:off x="912284" y="1123952"/>
            <a:ext cx="7967133" cy="278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ea"/>
              </a:rPr>
              <a:t>二、甲状腺的微细结构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ea"/>
              </a:rPr>
              <a:t> 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</a:rPr>
              <a:t> </a:t>
            </a:r>
            <a:r>
              <a:rPr lang="zh-CN" altLang="en-US" sz="2400" b="1" dirty="0">
                <a:latin typeface="+mn-ea"/>
              </a:rPr>
              <a:t>一般结构 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endParaRPr lang="en-US" altLang="zh-CN" sz="2400" b="1" dirty="0" smtClean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ea"/>
              </a:rPr>
              <a:t>甲</a:t>
            </a:r>
            <a:r>
              <a:rPr lang="zh-CN" altLang="en-US" sz="2400" b="1" dirty="0">
                <a:latin typeface="+mn-ea"/>
              </a:rPr>
              <a:t>状腺滤泡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ea"/>
              </a:rPr>
              <a:t>       </a:t>
            </a:r>
          </a:p>
        </p:txBody>
      </p:sp>
      <p:sp>
        <p:nvSpPr>
          <p:cNvPr id="8197" name="AutoShape 4"/>
          <p:cNvSpPr>
            <a:spLocks/>
          </p:cNvSpPr>
          <p:nvPr/>
        </p:nvSpPr>
        <p:spPr bwMode="auto">
          <a:xfrm>
            <a:off x="2451100" y="1866900"/>
            <a:ext cx="95251" cy="872067"/>
          </a:xfrm>
          <a:prstGeom prst="leftBrace">
            <a:avLst>
              <a:gd name="adj1" fmla="val 126481"/>
              <a:gd name="adj2" fmla="val 50000"/>
            </a:avLst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1225551" y="3862917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滤泡上皮细胞</a:t>
            </a:r>
          </a:p>
        </p:txBody>
      </p:sp>
      <p:sp>
        <p:nvSpPr>
          <p:cNvPr id="8199" name="AutoShape 4"/>
          <p:cNvSpPr>
            <a:spLocks/>
          </p:cNvSpPr>
          <p:nvPr/>
        </p:nvSpPr>
        <p:spPr bwMode="auto">
          <a:xfrm>
            <a:off x="3503085" y="3621617"/>
            <a:ext cx="97367" cy="1151467"/>
          </a:xfrm>
          <a:prstGeom prst="leftBrace">
            <a:avLst>
              <a:gd name="adj1" fmla="val 124119"/>
              <a:gd name="adj2" fmla="val 50000"/>
            </a:avLst>
          </a:prstGeom>
          <a:noFill/>
          <a:ln w="3175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2400" dirty="0">
              <a:latin typeface="+mn-ea"/>
            </a:endParaRPr>
          </a:p>
        </p:txBody>
      </p:sp>
      <p:sp>
        <p:nvSpPr>
          <p:cNvPr id="8200" name="矩形 8"/>
          <p:cNvSpPr>
            <a:spLocks noChangeArrowheads="1"/>
          </p:cNvSpPr>
          <p:nvPr/>
        </p:nvSpPr>
        <p:spPr bwMode="auto">
          <a:xfrm>
            <a:off x="3600451" y="3621617"/>
            <a:ext cx="341214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滤泡上皮细胞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甲状腺素</a:t>
            </a:r>
          </a:p>
        </p:txBody>
      </p:sp>
      <p:sp>
        <p:nvSpPr>
          <p:cNvPr id="8201" name="矩形 9"/>
          <p:cNvSpPr>
            <a:spLocks noChangeArrowheads="1"/>
          </p:cNvSpPr>
          <p:nvPr/>
        </p:nvSpPr>
        <p:spPr bwMode="auto">
          <a:xfrm>
            <a:off x="3600451" y="4197351"/>
            <a:ext cx="30162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滤泡旁细胞：降钙素</a:t>
            </a:r>
          </a:p>
        </p:txBody>
      </p:sp>
      <p:pic>
        <p:nvPicPr>
          <p:cNvPr id="8202" name="Picture 103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12000" t="17999" r="11000" b="22000"/>
          <a:stretch>
            <a:fillRect/>
          </a:stretch>
        </p:blipFill>
        <p:spPr bwMode="auto">
          <a:xfrm>
            <a:off x="5712884" y="933452"/>
            <a:ext cx="4267200" cy="249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5"/>
          <p:cNvPicPr>
            <a:picLocks noChangeAspect="1" noChangeArrowheads="1"/>
          </p:cNvPicPr>
          <p:nvPr/>
        </p:nvPicPr>
        <p:blipFill>
          <a:blip r:embed="rId3" cstate="print">
            <a:lum bright="-18000" contrast="36000"/>
          </a:blip>
          <a:srcRect l="11000" t="18001" r="11000" b="17999"/>
          <a:stretch>
            <a:fillRect/>
          </a:stretch>
        </p:blipFill>
        <p:spPr bwMode="auto">
          <a:xfrm>
            <a:off x="7344834" y="4197351"/>
            <a:ext cx="3932767" cy="241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2"/>
          <p:cNvPicPr>
            <a:picLocks noChangeAspect="1" noChangeArrowheads="1"/>
          </p:cNvPicPr>
          <p:nvPr/>
        </p:nvPicPr>
        <p:blipFill>
          <a:blip r:embed="rId4" cstate="print">
            <a:lum bright="-18000" contrast="30000"/>
          </a:blip>
          <a:srcRect l="21001" t="16667" r="17000" b="17999"/>
          <a:stretch>
            <a:fillRect/>
          </a:stretch>
        </p:blipFill>
        <p:spPr bwMode="auto">
          <a:xfrm>
            <a:off x="912285" y="4868334"/>
            <a:ext cx="4415367" cy="182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甲状腺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65400" y="1678835"/>
            <a:ext cx="12192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被膜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实质</a:t>
            </a:r>
            <a:endParaRPr lang="en-US" altLang="zh-CN" sz="2400" b="1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853017" y="1301751"/>
            <a:ext cx="4800600" cy="400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临床：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甲状腺素分泌不足（甲低）：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小儿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呆小症（智力低下）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成人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粘液性水肿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甲状腺素分泌过多（甲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亢）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单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纯性甲状腺肿大：甲状腺大、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功能正常。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013451" y="698500"/>
            <a:ext cx="3232149" cy="4279900"/>
            <a:chOff x="960" y="192"/>
            <a:chExt cx="3168" cy="3360"/>
          </a:xfrm>
        </p:grpSpPr>
        <p:pic>
          <p:nvPicPr>
            <p:cNvPr id="9223" name="Picture 3" descr="0191460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0" y="192"/>
              <a:ext cx="3168" cy="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Text Box 4"/>
            <p:cNvSpPr txBox="1">
              <a:spLocks noChangeArrowheads="1"/>
            </p:cNvSpPr>
            <p:nvPr/>
          </p:nvSpPr>
          <p:spPr bwMode="auto">
            <a:xfrm>
              <a:off x="960" y="192"/>
              <a:ext cx="3161" cy="35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rgbClr val="000000"/>
                  </a:solidFill>
                  <a:latin typeface="Times New Roman" pitchFamily="18" charset="0"/>
                </a:rPr>
                <a:t>正常人与呆小症</a:t>
              </a:r>
            </a:p>
          </p:txBody>
        </p:sp>
      </p:grpSp>
      <p:pic>
        <p:nvPicPr>
          <p:cNvPr id="9222" name="Picture 3" descr="gech_0001_0002_0_img01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7513" y="1204384"/>
            <a:ext cx="2964487" cy="371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甲状腺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03517" y="3448844"/>
            <a:ext cx="264687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甲状旁腺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1211</Words>
  <Application>Microsoft Office PowerPoint</Application>
  <PresentationFormat>自定义</PresentationFormat>
  <Paragraphs>171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概述</vt:lpstr>
      <vt:lpstr>幻灯片 5</vt:lpstr>
      <vt:lpstr>甲状腺</vt:lpstr>
      <vt:lpstr>甲状腺</vt:lpstr>
      <vt:lpstr>甲状腺</vt:lpstr>
      <vt:lpstr>幻灯片 9</vt:lpstr>
      <vt:lpstr>甲状旁腺</vt:lpstr>
      <vt:lpstr>幻灯片 11</vt:lpstr>
      <vt:lpstr>肾上腺素</vt:lpstr>
      <vt:lpstr>肾上腺素</vt:lpstr>
      <vt:lpstr>肾上腺素</vt:lpstr>
      <vt:lpstr>幻灯片 15</vt:lpstr>
      <vt:lpstr>垂体</vt:lpstr>
      <vt:lpstr>垂体</vt:lpstr>
      <vt:lpstr>垂体</vt:lpstr>
      <vt:lpstr>垂体</vt:lpstr>
      <vt:lpstr>垂体</vt:lpstr>
      <vt:lpstr>幻灯片 21</vt:lpstr>
      <vt:lpstr>松果体</vt:lpstr>
      <vt:lpstr>幻灯片 23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55</cp:revision>
  <dcterms:created xsi:type="dcterms:W3CDTF">2020-08-14T03:40:00Z</dcterms:created>
  <dcterms:modified xsi:type="dcterms:W3CDTF">2025-09-08T08:40:47Z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