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38" r:id="rId2"/>
    <p:sldId id="369" r:id="rId3"/>
    <p:sldId id="257" r:id="rId4"/>
    <p:sldId id="298" r:id="rId5"/>
    <p:sldId id="344" r:id="rId6"/>
    <p:sldId id="345" r:id="rId7"/>
    <p:sldId id="346" r:id="rId8"/>
    <p:sldId id="347" r:id="rId9"/>
    <p:sldId id="364" r:id="rId10"/>
    <p:sldId id="348" r:id="rId11"/>
    <p:sldId id="349" r:id="rId12"/>
    <p:sldId id="350" r:id="rId13"/>
    <p:sldId id="351" r:id="rId14"/>
    <p:sldId id="352" r:id="rId15"/>
    <p:sldId id="353" r:id="rId16"/>
    <p:sldId id="365" r:id="rId17"/>
    <p:sldId id="354" r:id="rId18"/>
    <p:sldId id="366" r:id="rId19"/>
    <p:sldId id="355" r:id="rId20"/>
    <p:sldId id="356" r:id="rId21"/>
    <p:sldId id="357" r:id="rId22"/>
    <p:sldId id="367" r:id="rId23"/>
    <p:sldId id="358" r:id="rId24"/>
    <p:sldId id="359" r:id="rId25"/>
    <p:sldId id="360" r:id="rId26"/>
    <p:sldId id="361" r:id="rId27"/>
    <p:sldId id="362" r:id="rId28"/>
    <p:sldId id="36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" Target="slide2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244" name="矩形 5"/>
          <p:cNvSpPr>
            <a:spLocks noChangeArrowheads="1"/>
          </p:cNvSpPr>
          <p:nvPr/>
        </p:nvSpPr>
        <p:spPr bwMode="auto">
          <a:xfrm>
            <a:off x="912284" y="933451"/>
            <a:ext cx="24553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245" name="矩形 7"/>
          <p:cNvSpPr>
            <a:spLocks noChangeArrowheads="1"/>
          </p:cNvSpPr>
          <p:nvPr/>
        </p:nvSpPr>
        <p:spPr bwMode="auto">
          <a:xfrm>
            <a:off x="912284" y="933451"/>
            <a:ext cx="3016204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charset="-122"/>
              </a:rPr>
              <a:t>一、固有结缔组织</a:t>
            </a:r>
          </a:p>
        </p:txBody>
      </p:sp>
      <p:sp>
        <p:nvSpPr>
          <p:cNvPr id="10246" name="矩形 8"/>
          <p:cNvSpPr>
            <a:spLocks noChangeArrowheads="1"/>
          </p:cNvSpPr>
          <p:nvPr/>
        </p:nvSpPr>
        <p:spPr bwMode="auto">
          <a:xfrm>
            <a:off x="624417" y="1509184"/>
            <a:ext cx="3016204" cy="514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15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（一）疏松结缔组织</a:t>
            </a:r>
          </a:p>
        </p:txBody>
      </p:sp>
      <p:pic>
        <p:nvPicPr>
          <p:cNvPr id="10247" name="Picture 4" descr="huxi3 018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</a:blip>
          <a:srcRect t="18776" r="6873"/>
          <a:stretch>
            <a:fillRect/>
          </a:stretch>
        </p:blipFill>
        <p:spPr bwMode="auto">
          <a:xfrm>
            <a:off x="814917" y="2660651"/>
            <a:ext cx="4707467" cy="307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 descr="C:\Documents and Settings\Administrator\My Documents\Tencent Files\1691557894\Image\C2C\@HVJWN_[@$9]@63K(JS7MV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1" y="1028700"/>
            <a:ext cx="5748867" cy="5175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5"/>
            <a:ext cx="10970683" cy="519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719667" y="1591733"/>
            <a:ext cx="3362453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700" b="1" dirty="0">
                <a:solidFill>
                  <a:srgbClr val="000000"/>
                </a:solidFill>
              </a:rPr>
              <a:t>（二）致密结缔组织</a:t>
            </a: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1678517" y="2084918"/>
            <a:ext cx="6096000" cy="129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Clr>
                <a:schemeClr val="tx1"/>
              </a:buClr>
            </a:pPr>
            <a:r>
              <a:rPr lang="zh-CN" altLang="en-US" sz="2700" b="1" dirty="0">
                <a:solidFill>
                  <a:srgbClr val="000000"/>
                </a:solidFill>
              </a:rPr>
              <a:t>规则致密结缔组织</a:t>
            </a:r>
          </a:p>
          <a:p>
            <a:pPr>
              <a:lnSpc>
                <a:spcPct val="150000"/>
              </a:lnSpc>
              <a:buClr>
                <a:schemeClr val="tx1"/>
              </a:buClr>
            </a:pPr>
            <a:r>
              <a:rPr lang="zh-CN" altLang="en-US" sz="2700" b="1" dirty="0">
                <a:solidFill>
                  <a:srgbClr val="000000"/>
                </a:solidFill>
              </a:rPr>
              <a:t>不规则致密结缔组织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1678518" y="3333751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</a:rPr>
              <a:t>细密结缔组织</a:t>
            </a:r>
          </a:p>
        </p:txBody>
      </p:sp>
      <p:sp>
        <p:nvSpPr>
          <p:cNvPr id="11272" name="矩形 7"/>
          <p:cNvSpPr>
            <a:spLocks noChangeArrowheads="1"/>
          </p:cNvSpPr>
          <p:nvPr/>
        </p:nvSpPr>
        <p:spPr bwMode="auto">
          <a:xfrm>
            <a:off x="814917" y="4102100"/>
            <a:ext cx="2669956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700" b="1" dirty="0">
                <a:solidFill>
                  <a:srgbClr val="000000"/>
                </a:solidFill>
              </a:rPr>
              <a:t>（三）脂肪组织</a:t>
            </a:r>
          </a:p>
        </p:txBody>
      </p:sp>
      <p:sp>
        <p:nvSpPr>
          <p:cNvPr id="11273" name="矩形 8"/>
          <p:cNvSpPr>
            <a:spLocks noChangeArrowheads="1"/>
          </p:cNvSpPr>
          <p:nvPr/>
        </p:nvSpPr>
        <p:spPr bwMode="auto">
          <a:xfrm>
            <a:off x="814917" y="4868333"/>
            <a:ext cx="2669956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700" b="1" dirty="0">
                <a:solidFill>
                  <a:srgbClr val="000000"/>
                </a:solidFill>
              </a:rPr>
              <a:t>（四）网状组织</a:t>
            </a:r>
          </a:p>
        </p:txBody>
      </p:sp>
      <p:sp>
        <p:nvSpPr>
          <p:cNvPr id="11277" name="Text Box 4"/>
          <p:cNvSpPr txBox="1">
            <a:spLocks noChangeArrowheads="1"/>
          </p:cNvSpPr>
          <p:nvPr/>
        </p:nvSpPr>
        <p:spPr bwMode="auto">
          <a:xfrm>
            <a:off x="10022605" y="5799637"/>
            <a:ext cx="2015866" cy="58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kumimoji="1" lang="zh-CN" altLang="en-US" sz="3200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11275" name="Picture 4" descr="3-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2183" y="2203451"/>
            <a:ext cx="4459817" cy="248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/>
          </a:p>
        </p:txBody>
      </p:sp>
      <p:pic>
        <p:nvPicPr>
          <p:cNvPr id="2050" name="Picture 2" descr="E:\人体结构学资料\人体结构学-编\配图\项目3\3-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2799" y="4724400"/>
            <a:ext cx="4499201" cy="1943100"/>
          </a:xfrm>
          <a:prstGeom prst="rect">
            <a:avLst/>
          </a:prstGeom>
          <a:noFill/>
        </p:spPr>
      </p:pic>
      <p:pic>
        <p:nvPicPr>
          <p:cNvPr id="2051" name="Picture 3" descr="E:\人体结构学资料\人体结构学-编\配图\项目3\3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0500" y="482601"/>
            <a:ext cx="4381500" cy="16891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814917" y="933451"/>
            <a:ext cx="1631210" cy="59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5000"/>
              </a:lnSpc>
              <a:buFont typeface="Wingdings" pitchFamily="2" charset="2"/>
              <a:buNone/>
            </a:pPr>
            <a:r>
              <a:rPr lang="zh-CN" altLang="en-US" sz="2700" b="1" dirty="0"/>
              <a:t>二、软骨</a:t>
            </a: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814918" y="1604434"/>
            <a:ext cx="5786193" cy="54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5000"/>
              </a:lnSpc>
              <a:buClr>
                <a:srgbClr val="CC0099"/>
              </a:buClr>
            </a:pPr>
            <a:r>
              <a:rPr lang="zh-CN" altLang="en-US" sz="2400" b="1" dirty="0">
                <a:solidFill>
                  <a:srgbClr val="000000"/>
                </a:solidFill>
              </a:rPr>
              <a:t>软骨由软骨组织及其周围的软骨膜构成。</a:t>
            </a: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814917" y="2277534"/>
            <a:ext cx="1446865" cy="58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5000"/>
              </a:lnSpc>
              <a:buClr>
                <a:srgbClr val="CC0099"/>
              </a:buClr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软骨膜</a:t>
            </a:r>
          </a:p>
        </p:txBody>
      </p:sp>
      <p:sp>
        <p:nvSpPr>
          <p:cNvPr id="12295" name="矩形 6"/>
          <p:cNvSpPr>
            <a:spLocks noChangeArrowheads="1"/>
          </p:cNvSpPr>
          <p:nvPr/>
        </p:nvSpPr>
        <p:spPr bwMode="auto">
          <a:xfrm>
            <a:off x="835165" y="2967567"/>
            <a:ext cx="17883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软骨组织</a:t>
            </a:r>
          </a:p>
        </p:txBody>
      </p:sp>
      <p:pic>
        <p:nvPicPr>
          <p:cNvPr id="12296" name="Picture 1" descr="C:\Documents and Settings\Administrator\My Documents\Tencent Files\1691557894\Image\C2C\72C)RU)GI713$IU%3%D(0J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1434" y="2180167"/>
            <a:ext cx="7065433" cy="454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14917" y="933451"/>
            <a:ext cx="6096000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三、骨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骨主要由骨组织、骨膜及骨髓等构成</a:t>
            </a: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624418" y="1989667"/>
            <a:ext cx="3016204" cy="5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（一）骨组织的结构</a:t>
            </a:r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1678518" y="2565400"/>
            <a:ext cx="11727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骨质</a:t>
            </a:r>
          </a:p>
        </p:txBody>
      </p:sp>
      <p:sp>
        <p:nvSpPr>
          <p:cNvPr id="13319" name="矩形 6"/>
          <p:cNvSpPr>
            <a:spLocks noChangeArrowheads="1"/>
          </p:cNvSpPr>
          <p:nvPr/>
        </p:nvSpPr>
        <p:spPr bwMode="auto">
          <a:xfrm>
            <a:off x="2063751" y="3045884"/>
            <a:ext cx="6096000" cy="9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骨陷窝</a:t>
            </a:r>
          </a:p>
          <a:p>
            <a:pPr>
              <a:lnSpc>
                <a:spcPct val="11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骨小管</a:t>
            </a:r>
          </a:p>
        </p:txBody>
      </p:sp>
      <p:sp>
        <p:nvSpPr>
          <p:cNvPr id="13320" name="矩形 7"/>
          <p:cNvSpPr>
            <a:spLocks noChangeArrowheads="1"/>
          </p:cNvSpPr>
          <p:nvPr/>
        </p:nvSpPr>
        <p:spPr bwMode="auto">
          <a:xfrm>
            <a:off x="1678517" y="4004734"/>
            <a:ext cx="1480527" cy="52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骨细胞</a:t>
            </a:r>
          </a:p>
        </p:txBody>
      </p: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624417" y="4580467"/>
            <a:ext cx="8405283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二）长骨的结构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       由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骨松质、骨密质、骨膜、关节软骨及骨髓等构成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。  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630768" y="6021917"/>
            <a:ext cx="2400651" cy="54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（三）骨的发生</a:t>
            </a: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5" name="Picture 3" descr="E:\人体结构学资料\人体结构学-编\配图\项目3\3-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1023" y="2628900"/>
            <a:ext cx="4797177" cy="2228850"/>
          </a:xfrm>
          <a:prstGeom prst="rect">
            <a:avLst/>
          </a:prstGeom>
          <a:noFill/>
        </p:spPr>
      </p:pic>
      <p:pic>
        <p:nvPicPr>
          <p:cNvPr id="15" name="图片 580611" descr="长骨模式图"/>
          <p:cNvPicPr>
            <a:picLocks noChangeAspect="1" noChangeArrowheads="1"/>
          </p:cNvPicPr>
          <p:nvPr/>
        </p:nvPicPr>
        <p:blipFill>
          <a:blip r:embed="rId3" cstate="print"/>
          <a:srcRect l="22314"/>
          <a:stretch>
            <a:fillRect/>
          </a:stretch>
        </p:blipFill>
        <p:spPr bwMode="auto">
          <a:xfrm>
            <a:off x="9986962" y="1130300"/>
            <a:ext cx="2205038" cy="368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1871133" y="1509184"/>
            <a:ext cx="6096000" cy="60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5000"/>
              </a:lnSpc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4341" name="矩形 119"/>
          <p:cNvSpPr>
            <a:spLocks noChangeArrowheads="1"/>
          </p:cNvSpPr>
          <p:nvPr/>
        </p:nvSpPr>
        <p:spPr bwMode="auto">
          <a:xfrm>
            <a:off x="912284" y="1123951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charset="-122"/>
              </a:rPr>
              <a:t>四、血液和淋巴</a:t>
            </a:r>
          </a:p>
        </p:txBody>
      </p:sp>
      <p:pic>
        <p:nvPicPr>
          <p:cNvPr id="14342" name="Picture 1" descr="C:\Documents and Settings\Administrator\My Documents\Tencent Files\1691557894\Image\C2C\9Q[`81MQ4)}2FH87E9ZPR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3140" y="1778000"/>
            <a:ext cx="7034877" cy="4792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66" name="AutoShape 1" descr="C:\Documents and Settings\Administrator\My Documents\Tencent Files\1691557894\Image\C2C\K2~37~HGBXY_Q`@9O1ILe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5367" name="AutoShape 2" descr="C:\Documents and Settings\Administrator\My Documents\Tencent Files\1691557894\Image\C2C\K2~37~HGBXY_Q`@9O1ILe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5368" name="AutoShape 3" descr="C:\Documents and Settings\Administrator\My Documents\Tencent Files\1691557894\Image\C2C\K2~37~HGBXY_Q`@9O1ILe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/>
          </a:p>
        </p:txBody>
      </p:sp>
      <p:sp>
        <p:nvSpPr>
          <p:cNvPr id="11" name="文本占位符 517122"/>
          <p:cNvSpPr txBox="1">
            <a:spLocks noChangeArrowheads="1"/>
          </p:cNvSpPr>
          <p:nvPr/>
        </p:nvSpPr>
        <p:spPr>
          <a:xfrm>
            <a:off x="3262313" y="1590675"/>
            <a:ext cx="5256212" cy="4537075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形状：双凹圆盘状。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结构特点：无核，无细胞器，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内含物：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充满血红蛋白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(Hb)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RBC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数量：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男：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4.0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5.5×10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 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女：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3.5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5.0×10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/ 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Hb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正常值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男性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120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150g/L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女性 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100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130g/L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2" name="图片 517123" descr="红细胞S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3688" y="2095500"/>
            <a:ext cx="3529012" cy="3257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905000" y="1943100"/>
            <a:ext cx="952500" cy="3746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红   细   胞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66" name="AutoShape 1" descr="C:\Documents and Settings\Administrator\My Documents\Tencent Files\1691557894\Image\C2C\K2~37~HGBXY_Q`@9O1ILe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5367" name="AutoShape 2" descr="C:\Documents and Settings\Administrator\My Documents\Tencent Files\1691557894\Image\C2C\K2~37~HGBXY_Q`@9O1ILe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5368" name="AutoShape 3" descr="C:\Documents and Settings\Administrator\My Documents\Tencent Files\1691557894\Image\C2C\K2~37~HGBXY_Q`@9O1ILe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pic>
        <p:nvPicPr>
          <p:cNvPr id="15369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918" y="2084918"/>
            <a:ext cx="10604500" cy="371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814918" y="2277533"/>
            <a:ext cx="8233833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zh-CN" altLang="en-US" sz="2700" b="1" dirty="0">
                <a:solidFill>
                  <a:srgbClr val="000000"/>
                </a:solidFill>
              </a:rPr>
              <a:t>淋巴：组织液渗入毛细淋巴管即成为淋巴。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zh-CN" altLang="en-US" sz="2700" b="1" dirty="0">
                <a:solidFill>
                  <a:srgbClr val="000000"/>
                </a:solidFill>
              </a:rPr>
              <a:t>属于液态的结缔组织</a:t>
            </a: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zh-CN" altLang="en-US" sz="2700" b="1" dirty="0">
                <a:solidFill>
                  <a:srgbClr val="000000"/>
                </a:solidFill>
              </a:rPr>
              <a:t>乳糜</a:t>
            </a: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814917" y="1316567"/>
            <a:ext cx="1637622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淋    巴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结缔组织</a:t>
            </a:r>
            <a:endParaRPr lang="zh-CN" altLang="en-US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09716" y="3448844"/>
            <a:ext cx="49119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肌组织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肌组织</a:t>
            </a:r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850900" y="3733800"/>
            <a:ext cx="1549400" cy="164331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分类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15181" y="3301402"/>
            <a:ext cx="878753" cy="93201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zh-CN" altLang="en-US" sz="2400" dirty="0"/>
          </a:p>
        </p:txBody>
      </p:sp>
      <p:sp>
        <p:nvSpPr>
          <p:cNvPr id="10" name="圆角矩形 9"/>
          <p:cNvSpPr/>
          <p:nvPr/>
        </p:nvSpPr>
        <p:spPr>
          <a:xfrm>
            <a:off x="3215181" y="4416140"/>
            <a:ext cx="878753" cy="93201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zh-CN" altLang="en-US" sz="2400" dirty="0"/>
          </a:p>
        </p:txBody>
      </p:sp>
      <p:sp>
        <p:nvSpPr>
          <p:cNvPr id="11" name="圆角矩形 10"/>
          <p:cNvSpPr/>
          <p:nvPr/>
        </p:nvSpPr>
        <p:spPr>
          <a:xfrm>
            <a:off x="3161658" y="1662014"/>
            <a:ext cx="8027041" cy="102061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4552265" y="4556982"/>
            <a:ext cx="4658864" cy="5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心肌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3340100" y="1923108"/>
            <a:ext cx="726439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Clr>
                <a:srgbClr val="0000FF"/>
              </a:buClr>
            </a:pPr>
            <a:r>
              <a:rPr kumimoji="1" lang="zh-CN" altLang="en-US" sz="2400" b="1" dirty="0" smtClean="0">
                <a:solidFill>
                  <a:schemeClr val="bg1"/>
                </a:solidFill>
                <a:latin typeface="+mn-ea"/>
              </a:rPr>
              <a:t>肌细胞</a:t>
            </a:r>
            <a:r>
              <a:rPr kumimoji="1" lang="en-US" altLang="zh-CN" sz="2400" b="1" dirty="0" smtClean="0">
                <a:solidFill>
                  <a:schemeClr val="bg1"/>
                </a:solidFill>
                <a:latin typeface="+mn-ea"/>
              </a:rPr>
              <a:t>+</a:t>
            </a:r>
            <a:r>
              <a:rPr kumimoji="1" lang="zh-CN" altLang="en-US" sz="2400" b="1" dirty="0" smtClean="0">
                <a:solidFill>
                  <a:schemeClr val="bg1"/>
                </a:solidFill>
                <a:latin typeface="+mn-ea"/>
              </a:rPr>
              <a:t>少量结缔组织、血管、淋巴管、神经</a:t>
            </a:r>
            <a:endParaRPr kumimoji="1"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33746" y="3477292"/>
            <a:ext cx="4572154" cy="5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骨骼肌</a:t>
            </a:r>
            <a:endParaRPr lang="zh-CN" altLang="en-US" sz="2400" b="1" dirty="0"/>
          </a:p>
        </p:txBody>
      </p:sp>
      <p:sp>
        <p:nvSpPr>
          <p:cNvPr id="15" name="圆角矩形 14"/>
          <p:cNvSpPr/>
          <p:nvPr/>
        </p:nvSpPr>
        <p:spPr>
          <a:xfrm>
            <a:off x="838200" y="1473200"/>
            <a:ext cx="1602014" cy="142933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组成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227881" y="5533740"/>
            <a:ext cx="878753" cy="93201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4577665" y="5814282"/>
            <a:ext cx="4658864" cy="580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平滑肌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基  本  组  织</a:t>
            </a:r>
            <a:endParaRPr lang="zh-CN" altLang="en-US" sz="59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8436" name="矩形 4"/>
          <p:cNvSpPr>
            <a:spLocks noChangeArrowheads="1"/>
          </p:cNvSpPr>
          <p:nvPr/>
        </p:nvSpPr>
        <p:spPr bwMode="auto">
          <a:xfrm>
            <a:off x="912284" y="1128184"/>
            <a:ext cx="609600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5000"/>
              </a:lnSpc>
              <a:buClr>
                <a:srgbClr val="0000FF"/>
              </a:buClr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骨骼肌</a:t>
            </a:r>
          </a:p>
        </p:txBody>
      </p:sp>
      <p:sp>
        <p:nvSpPr>
          <p:cNvPr id="18437" name="矩形 5"/>
          <p:cNvSpPr>
            <a:spLocks noChangeArrowheads="1"/>
          </p:cNvSpPr>
          <p:nvPr/>
        </p:nvSpPr>
        <p:spPr bwMode="auto">
          <a:xfrm>
            <a:off x="1007533" y="2184401"/>
            <a:ext cx="6096000" cy="197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横纹 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Wingdings" pitchFamily="2" charset="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  <a:sym typeface="Wingdings" pitchFamily="2" charset="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  <a:sym typeface="Wingdings" pitchFamily="2" charset="2"/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暗带（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带）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（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）明带（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I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带）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肌节    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1/ 2 I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带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+A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带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+1/ 2 I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带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     </a:t>
            </a:r>
          </a:p>
        </p:txBody>
      </p:sp>
      <p:sp>
        <p:nvSpPr>
          <p:cNvPr id="18438" name="矩形 6"/>
          <p:cNvSpPr>
            <a:spLocks noChangeArrowheads="1"/>
          </p:cNvSpPr>
          <p:nvPr/>
        </p:nvSpPr>
        <p:spPr bwMode="auto">
          <a:xfrm>
            <a:off x="719667" y="1703917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（一）一般结构</a:t>
            </a:r>
          </a:p>
        </p:txBody>
      </p:sp>
      <p:sp>
        <p:nvSpPr>
          <p:cNvPr id="18439" name="矩形 7"/>
          <p:cNvSpPr>
            <a:spLocks noChangeArrowheads="1"/>
          </p:cNvSpPr>
          <p:nvPr/>
        </p:nvSpPr>
        <p:spPr bwMode="auto">
          <a:xfrm>
            <a:off x="719667" y="3913717"/>
            <a:ext cx="6096000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（二）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骨骼肌纤维的超微结构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 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(1)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肌原纤维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440" name="矩形 8"/>
          <p:cNvSpPr>
            <a:spLocks noChangeArrowheads="1"/>
          </p:cNvSpPr>
          <p:nvPr/>
        </p:nvSpPr>
        <p:spPr bwMode="auto">
          <a:xfrm>
            <a:off x="1162051" y="5052484"/>
            <a:ext cx="9984316" cy="141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(2)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横小管</a:t>
            </a:r>
          </a:p>
          <a:p>
            <a:pPr>
              <a:lnSpc>
                <a:spcPct val="125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(3)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肌浆网</a:t>
            </a:r>
            <a:r>
              <a:rPr kumimoji="1" lang="zh-CN" altLang="en-US" sz="2400" b="1" i="1" dirty="0">
                <a:solidFill>
                  <a:srgbClr val="000000"/>
                </a:solidFill>
                <a:latin typeface="+mn-ea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三联体：终池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+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横小管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+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终池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r>
              <a:rPr kumimoji="1" lang="en-US" altLang="zh-CN" sz="2400" b="1" dirty="0" smtClean="0">
                <a:solidFill>
                  <a:srgbClr val="000000"/>
                </a:solidFill>
                <a:latin typeface="+mn-ea"/>
              </a:rPr>
              <a:t>(4)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线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粒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体   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肌组织</a:t>
            </a:r>
            <a:endParaRPr lang="zh-CN" altLang="en-US" dirty="0"/>
          </a:p>
        </p:txBody>
      </p:sp>
      <p:pic>
        <p:nvPicPr>
          <p:cNvPr id="4098" name="Picture 2" descr="E:\人体结构学资料\人体结构学-编\配图\项目3\3-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176" y="444500"/>
            <a:ext cx="5420424" cy="5069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19460" name="Picture 1" descr="C:\Documents and Settings\Administrator\My Documents\Tencent Files\1691557894\Image\C2C\VXMHE]]1JHW5{TQPPA%S@@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8018" y="933452"/>
            <a:ext cx="8843433" cy="560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肌组织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09716" y="3448844"/>
            <a:ext cx="49119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神经组织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矩形 4"/>
          <p:cNvSpPr>
            <a:spLocks noChangeArrowheads="1"/>
          </p:cNvSpPr>
          <p:nvPr/>
        </p:nvSpPr>
        <p:spPr bwMode="auto">
          <a:xfrm>
            <a:off x="912284" y="933451"/>
            <a:ext cx="480906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FF3300"/>
                </a:solidFill>
                <a:latin typeface="宋体" charset="-122"/>
              </a:rPr>
              <a:t>一</a:t>
            </a:r>
            <a:r>
              <a:rPr kumimoji="1" lang="en-US" altLang="zh-CN" sz="2700" b="1" dirty="0">
                <a:solidFill>
                  <a:srgbClr val="FF3300"/>
                </a:solidFill>
                <a:latin typeface="宋体" charset="-122"/>
              </a:rPr>
              <a:t>.</a:t>
            </a:r>
            <a:r>
              <a:rPr kumimoji="1" lang="zh-CN" altLang="en-US" sz="2700" b="1" dirty="0">
                <a:solidFill>
                  <a:srgbClr val="FF3300"/>
                </a:solidFill>
                <a:latin typeface="宋体" charset="-122"/>
              </a:rPr>
              <a:t>神经元</a:t>
            </a:r>
            <a:endParaRPr lang="zh-CN" altLang="en-US" sz="2700" b="1" dirty="0">
              <a:solidFill>
                <a:srgbClr val="FF3300"/>
              </a:solidFill>
              <a:latin typeface="宋体" charset="-122"/>
            </a:endParaRPr>
          </a:p>
        </p:txBody>
      </p:sp>
      <p:sp>
        <p:nvSpPr>
          <p:cNvPr id="20490" name="矩形 10"/>
          <p:cNvSpPr>
            <a:spLocks noChangeArrowheads="1"/>
          </p:cNvSpPr>
          <p:nvPr/>
        </p:nvSpPr>
        <p:spPr bwMode="auto">
          <a:xfrm>
            <a:off x="3456517" y="3511551"/>
            <a:ext cx="861768" cy="11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树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突</a:t>
            </a:r>
            <a:endParaRPr kumimoji="1" lang="en-US" altLang="zh-CN" sz="2400" b="1" dirty="0" smtClean="0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</a:rPr>
              <a:t>轴突</a:t>
            </a:r>
            <a:endParaRPr lang="zh-CN" altLang="en-US" sz="2400" b="1" dirty="0" smtClean="0">
              <a:solidFill>
                <a:srgbClr val="000000"/>
              </a:solidFill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神经组织</a:t>
            </a:r>
            <a:endParaRPr lang="zh-CN" altLang="en-US" dirty="0"/>
          </a:p>
        </p:txBody>
      </p:sp>
      <p:pic>
        <p:nvPicPr>
          <p:cNvPr id="5122" name="Picture 2" descr="E:\人体结构学资料\人体结构学-编\配图\项目3\3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1" y="1498600"/>
            <a:ext cx="6337300" cy="3752262"/>
          </a:xfrm>
          <a:prstGeom prst="rect">
            <a:avLst/>
          </a:prstGeom>
          <a:noFill/>
        </p:spPr>
      </p:pic>
      <p:sp>
        <p:nvSpPr>
          <p:cNvPr id="18" name="圆角矩形 17"/>
          <p:cNvSpPr/>
          <p:nvPr/>
        </p:nvSpPr>
        <p:spPr>
          <a:xfrm>
            <a:off x="209550" y="2376284"/>
            <a:ext cx="1212850" cy="1959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结构</a:t>
            </a:r>
            <a:endParaRPr lang="zh-CN" altLang="en-US" sz="36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816099" y="2080715"/>
            <a:ext cx="1084035" cy="11113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b="1" dirty="0" smtClean="0">
                <a:solidFill>
                  <a:schemeClr val="bg1"/>
                </a:solidFill>
                <a:latin typeface="宋体" charset="-122"/>
              </a:rPr>
              <a:t>胞体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816099" y="3551053"/>
            <a:ext cx="1084035" cy="111130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突起</a:t>
            </a:r>
            <a:endParaRPr lang="zh-CN" altLang="en-US" sz="2400" b="1" dirty="0"/>
          </a:p>
        </p:txBody>
      </p:sp>
      <p:sp>
        <p:nvSpPr>
          <p:cNvPr id="22" name="矩形 21"/>
          <p:cNvSpPr/>
          <p:nvPr/>
        </p:nvSpPr>
        <p:spPr>
          <a:xfrm>
            <a:off x="3425824" y="2048142"/>
            <a:ext cx="1723549" cy="1135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尼氏体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神经原纤维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912284" y="933451"/>
            <a:ext cx="246280" cy="64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5000"/>
              </a:lnSpc>
            </a:pPr>
            <a:endParaRPr kumimoji="1"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1390652" y="1509184"/>
            <a:ext cx="24764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21510" name="矩形 5"/>
          <p:cNvSpPr>
            <a:spLocks noChangeArrowheads="1"/>
          </p:cNvSpPr>
          <p:nvPr/>
        </p:nvSpPr>
        <p:spPr bwMode="auto">
          <a:xfrm>
            <a:off x="1390652" y="2084917"/>
            <a:ext cx="24764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21511" name="矩形 6"/>
          <p:cNvSpPr>
            <a:spLocks noChangeArrowheads="1"/>
          </p:cNvSpPr>
          <p:nvPr/>
        </p:nvSpPr>
        <p:spPr bwMode="auto">
          <a:xfrm>
            <a:off x="912285" y="933451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神经元的分类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神经组织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79600" y="1689100"/>
            <a:ext cx="27686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多极神经元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79600" y="3276600"/>
            <a:ext cx="27686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假单极神经元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9600" y="2470150"/>
            <a:ext cx="27686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双极神经元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5074" y="1662128"/>
            <a:ext cx="630526" cy="2135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按突起的数目</a:t>
            </a:r>
            <a:endParaRPr lang="zh-CN" altLang="en-US" cap="all" dirty="0">
              <a:ln w="9000" cmpd="sng">
                <a:noFill/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17700" y="4457700"/>
            <a:ext cx="27686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感觉神经元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17700" y="6045200"/>
            <a:ext cx="27686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中间神经元</a:t>
            </a:r>
            <a:endParaRPr kumimoji="1" lang="zh-CN" altLang="en-US" b="1" dirty="0">
              <a:solidFill>
                <a:schemeClr val="bg1"/>
              </a:solidFill>
              <a:latin typeface="宋体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17700" y="5238750"/>
            <a:ext cx="27686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运动神经元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3174" y="4430728"/>
            <a:ext cx="630526" cy="2135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b="1" dirty="0" smtClean="0">
                <a:solidFill>
                  <a:schemeClr val="bg1"/>
                </a:solidFill>
                <a:latin typeface="宋体" charset="-122"/>
              </a:rPr>
              <a:t>按神经元的功能</a:t>
            </a:r>
            <a:endParaRPr lang="zh-CN" altLang="en-US" cap="all" dirty="0">
              <a:ln w="9000" cmpd="sng">
                <a:noFill/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46" name="Picture 2" descr="E:\人体结构学资料\人体结构学-编\配图\项目3\3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0635" y="1701800"/>
            <a:ext cx="4713965" cy="4635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823385" y="1301751"/>
            <a:ext cx="1459689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latin typeface="宋体" charset="-122"/>
              </a:rPr>
              <a:t>二</a:t>
            </a:r>
            <a:r>
              <a:rPr kumimoji="1" lang="en-US" altLang="zh-CN" sz="2700" b="1" dirty="0">
                <a:latin typeface="宋体" charset="-122"/>
              </a:rPr>
              <a:t>.</a:t>
            </a:r>
            <a:r>
              <a:rPr kumimoji="1" lang="zh-CN" altLang="en-US" sz="2700" b="1" dirty="0">
                <a:latin typeface="宋体" charset="-122"/>
              </a:rPr>
              <a:t>突触</a:t>
            </a:r>
            <a:endParaRPr lang="zh-CN" altLang="en-US" sz="2700" b="1" dirty="0">
              <a:latin typeface="宋体" charset="-122"/>
            </a:endParaRP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1399118" y="1877484"/>
            <a:ext cx="4401199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latin typeface="宋体" charset="-122"/>
              </a:rPr>
              <a:t>分类：化学性突触、电突触</a:t>
            </a:r>
            <a:endParaRPr lang="zh-CN" altLang="en-US" sz="2700" b="1" dirty="0"/>
          </a:p>
        </p:txBody>
      </p:sp>
      <p:sp>
        <p:nvSpPr>
          <p:cNvPr id="22534" name="矩形 5"/>
          <p:cNvSpPr>
            <a:spLocks noChangeArrowheads="1"/>
          </p:cNvSpPr>
          <p:nvPr/>
        </p:nvSpPr>
        <p:spPr bwMode="auto">
          <a:xfrm>
            <a:off x="1335617" y="3100918"/>
            <a:ext cx="6096000" cy="303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700" b="1" dirty="0" smtClean="0">
                <a:latin typeface="宋体" charset="-122"/>
              </a:rPr>
              <a:t>电突触</a:t>
            </a:r>
            <a:r>
              <a:rPr kumimoji="1" lang="en-US" altLang="zh-CN" sz="2700" b="1" dirty="0" smtClean="0">
                <a:latin typeface="宋体" charset="-122"/>
              </a:rPr>
              <a:t>:</a:t>
            </a:r>
            <a:r>
              <a:rPr kumimoji="1" lang="zh-CN" altLang="en-US" sz="2700" b="1" dirty="0" smtClean="0">
                <a:latin typeface="宋体" charset="-122"/>
              </a:rPr>
              <a:t>缝隙连接</a:t>
            </a:r>
          </a:p>
          <a:p>
            <a:r>
              <a:rPr kumimoji="1" lang="zh-CN" altLang="en-US" sz="2700" b="1" dirty="0" smtClean="0"/>
              <a:t>                                                              </a:t>
            </a:r>
            <a:endParaRPr kumimoji="1" lang="zh-CN" altLang="en-US" sz="2700" b="1" dirty="0"/>
          </a:p>
          <a:p>
            <a:r>
              <a:rPr kumimoji="1" lang="zh-CN" altLang="en-US" sz="2700" b="1" dirty="0">
                <a:latin typeface="宋体" charset="-122"/>
              </a:rPr>
              <a:t>           突触前部</a:t>
            </a:r>
            <a:r>
              <a:rPr kumimoji="1" lang="en-US" altLang="zh-CN" sz="2700" b="1" dirty="0">
                <a:latin typeface="宋体" charset="-122"/>
              </a:rPr>
              <a:t> </a:t>
            </a:r>
          </a:p>
          <a:p>
            <a:r>
              <a:rPr kumimoji="1" lang="zh-CN" altLang="en-US" sz="2700" b="1" dirty="0">
                <a:latin typeface="宋体" charset="-122"/>
              </a:rPr>
              <a:t>                 </a:t>
            </a:r>
          </a:p>
          <a:p>
            <a:r>
              <a:rPr kumimoji="1" lang="zh-CN" altLang="en-US" sz="2700" b="1" dirty="0">
                <a:latin typeface="宋体" charset="-122"/>
              </a:rPr>
              <a:t>           突触间隙</a:t>
            </a:r>
          </a:p>
          <a:p>
            <a:r>
              <a:rPr kumimoji="1" lang="zh-CN" altLang="en-US" sz="2700" b="1" dirty="0">
                <a:latin typeface="宋体" charset="-122"/>
              </a:rPr>
              <a:t>　　　    　         </a:t>
            </a:r>
          </a:p>
          <a:p>
            <a:r>
              <a:rPr kumimoji="1" lang="zh-CN" altLang="en-US" sz="2700" b="1" dirty="0">
                <a:latin typeface="宋体" charset="-122"/>
              </a:rPr>
              <a:t>           突触后部</a:t>
            </a:r>
            <a:endParaRPr kumimoji="1" lang="zh-CN" altLang="en-US" b="1" dirty="0">
              <a:latin typeface="宋体" charset="-122"/>
            </a:endParaRPr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1075266" y="4724399"/>
            <a:ext cx="3052233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2700" b="1" dirty="0"/>
              <a:t>化学性突触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神经组织</a:t>
            </a:r>
            <a:endParaRPr lang="zh-CN" altLang="en-US" dirty="0"/>
          </a:p>
        </p:txBody>
      </p:sp>
      <p:pic>
        <p:nvPicPr>
          <p:cNvPr id="7170" name="Picture 2" descr="E:\人体结构学资料\人体结构学-编\配图\项目3\3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1513" y="2844800"/>
            <a:ext cx="5475687" cy="2470150"/>
          </a:xfrm>
          <a:prstGeom prst="rect">
            <a:avLst/>
          </a:prstGeom>
          <a:noFill/>
        </p:spPr>
      </p:pic>
      <p:sp>
        <p:nvSpPr>
          <p:cNvPr id="11" name="左大括号 10"/>
          <p:cNvSpPr/>
          <p:nvPr/>
        </p:nvSpPr>
        <p:spPr>
          <a:xfrm>
            <a:off x="3009900" y="4127500"/>
            <a:ext cx="266700" cy="18161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814918" y="933451"/>
            <a:ext cx="256415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三</a:t>
            </a:r>
            <a:r>
              <a:rPr kumimoji="1" lang="en-US" altLang="zh-CN" sz="2400" b="1" dirty="0">
                <a:latin typeface="+mn-ea"/>
              </a:rPr>
              <a:t>.</a:t>
            </a:r>
            <a:r>
              <a:rPr kumimoji="1" lang="zh-CN" altLang="en-US" sz="2400" b="1" dirty="0">
                <a:latin typeface="+mn-ea"/>
              </a:rPr>
              <a:t>神经胶质细胞</a:t>
            </a:r>
            <a:r>
              <a:rPr kumimoji="1" lang="zh-CN" altLang="en-US" sz="2000" dirty="0">
                <a:latin typeface="+mn-ea"/>
              </a:rPr>
              <a:t> 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1295400" y="1509184"/>
            <a:ext cx="6096000" cy="11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5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中枢神经系统的神经胶质细胞</a:t>
            </a:r>
          </a:p>
          <a:p>
            <a:pPr>
              <a:lnSpc>
                <a:spcPct val="135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(1)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星形胶质细胞 </a:t>
            </a:r>
          </a:p>
        </p:txBody>
      </p:sp>
      <p:sp>
        <p:nvSpPr>
          <p:cNvPr id="23558" name="矩形 5"/>
          <p:cNvSpPr>
            <a:spLocks noChangeArrowheads="1"/>
          </p:cNvSpPr>
          <p:nvPr/>
        </p:nvSpPr>
        <p:spPr bwMode="auto">
          <a:xfrm>
            <a:off x="1007533" y="2546351"/>
            <a:ext cx="6096000" cy="112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lvl="1">
              <a:lnSpc>
                <a:spcPct val="135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(2)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少突胶质细胞 </a:t>
            </a:r>
          </a:p>
          <a:p>
            <a:pPr lvl="1">
              <a:lnSpc>
                <a:spcPct val="135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(3)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小胶质细胞</a:t>
            </a:r>
            <a:endParaRPr kumimoji="1" lang="zh-CN" altLang="en-US" sz="2400" b="1" i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559" name="矩形 6"/>
          <p:cNvSpPr>
            <a:spLocks noChangeArrowheads="1"/>
          </p:cNvSpPr>
          <p:nvPr/>
        </p:nvSpPr>
        <p:spPr bwMode="auto">
          <a:xfrm>
            <a:off x="814918" y="4004733"/>
            <a:ext cx="194059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四</a:t>
            </a:r>
            <a:r>
              <a:rPr kumimoji="1" lang="en-US" altLang="zh-CN" sz="2400" b="1" dirty="0">
                <a:latin typeface="+mn-ea"/>
              </a:rPr>
              <a:t>.</a:t>
            </a:r>
            <a:r>
              <a:rPr kumimoji="1" lang="zh-CN" altLang="en-US" sz="2400" b="1" dirty="0">
                <a:latin typeface="+mn-ea"/>
              </a:rPr>
              <a:t>神经纤维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3560" name="矩形 7"/>
          <p:cNvSpPr>
            <a:spLocks noChangeArrowheads="1"/>
          </p:cNvSpPr>
          <p:nvPr/>
        </p:nvSpPr>
        <p:spPr bwMode="auto">
          <a:xfrm>
            <a:off x="1295400" y="4580468"/>
            <a:ext cx="8544984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神经元的长突起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+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神经胶质细胞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有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髓神经纤维：有髓鞘、有郎飞结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无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髓神经纤维：无髓鞘、无郎飞结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神经组织</a:t>
            </a:r>
            <a:endParaRPr lang="zh-CN" altLang="en-US" dirty="0"/>
          </a:p>
        </p:txBody>
      </p:sp>
      <p:pic>
        <p:nvPicPr>
          <p:cNvPr id="8194" name="Picture 2" descr="E:\人体结构学资料\人体结构学-编\配图\项目3\3-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4100" y="1508125"/>
            <a:ext cx="3657600" cy="36385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912285" y="933451"/>
            <a:ext cx="187326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五</a:t>
            </a:r>
            <a:r>
              <a:rPr kumimoji="1" lang="en-US" altLang="zh-CN" sz="2400" b="1" dirty="0">
                <a:latin typeface="+mn-ea"/>
              </a:rPr>
              <a:t>.</a:t>
            </a:r>
            <a:r>
              <a:rPr kumimoji="1" lang="zh-CN" altLang="en-US" sz="2400" b="1" dirty="0">
                <a:latin typeface="+mn-ea"/>
              </a:rPr>
              <a:t>神经末梢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1390651" y="1411818"/>
            <a:ext cx="6096000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感觉神经末梢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游离神经末梢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     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        触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觉小体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 2)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被囊神经末梢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环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层小体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　　　　　　　　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肌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梭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3" name="矩形 6"/>
          <p:cNvSpPr>
            <a:spLocks noChangeArrowheads="1"/>
          </p:cNvSpPr>
          <p:nvPr/>
        </p:nvSpPr>
        <p:spPr bwMode="auto">
          <a:xfrm>
            <a:off x="1390651" y="4677834"/>
            <a:ext cx="6096000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运动神经末梢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(1)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躯体运动神经末梢　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(2)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内脏运动神经末梢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神经组织</a:t>
            </a:r>
            <a:endParaRPr lang="zh-CN" altLang="en-US" dirty="0"/>
          </a:p>
        </p:txBody>
      </p:sp>
      <p:sp>
        <p:nvSpPr>
          <p:cNvPr id="9" name="左大括号 8"/>
          <p:cNvSpPr/>
          <p:nvPr/>
        </p:nvSpPr>
        <p:spPr>
          <a:xfrm>
            <a:off x="4076700" y="2781300"/>
            <a:ext cx="266700" cy="1219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 descr="E:\人体结构学资料\人体结构学-编\配图\项目3\3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2609" y="2286000"/>
            <a:ext cx="3360429" cy="2038350"/>
          </a:xfrm>
          <a:prstGeom prst="rect">
            <a:avLst/>
          </a:prstGeom>
          <a:noFill/>
        </p:spPr>
      </p:pic>
      <p:pic>
        <p:nvPicPr>
          <p:cNvPr id="9219" name="Picture 3" descr="E:\人体结构学资料\人体结构学-编\配图\项目3\3-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503238"/>
            <a:ext cx="3479800" cy="1652143"/>
          </a:xfrm>
          <a:prstGeom prst="rect">
            <a:avLst/>
          </a:prstGeom>
          <a:noFill/>
        </p:spPr>
      </p:pic>
      <p:pic>
        <p:nvPicPr>
          <p:cNvPr id="9220" name="Picture 4" descr="E:\人体结构学资料\人体结构学-编\配图\项目3\3-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75136" y="4521200"/>
            <a:ext cx="2150052" cy="2133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0066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2474" y="27874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5655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2474" y="43525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65842" y="36501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肌组织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9" name="PA_MH_Entry_4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265842" y="44059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神经组织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PA_MH_Entry_1">
            <a:hlinkClick r:id="rId7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6265841" y="20610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charset="-122"/>
                <a:cs typeface="Times New Roman" pitchFamily="18" charset="0"/>
              </a:rPr>
              <a:t>上</a:t>
            </a: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皮组织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6265841" y="28408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结缔组织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0066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693725" y="27879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569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4693725" y="43511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09716" y="3448844"/>
            <a:ext cx="49119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上皮组织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1064685" y="1098551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宋体" charset="-122"/>
              </a:rPr>
              <a:t>一、被覆上皮</a:t>
            </a:r>
          </a:p>
        </p:txBody>
      </p:sp>
      <p:pic>
        <p:nvPicPr>
          <p:cNvPr id="6149" name="Picture 4" descr="C:\Documents and Settings\Administrator\My Documents\Tencent Files\1691557894\Image\C2C\6GT@T{~Z`AK6V`F)DVF6W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808985"/>
            <a:ext cx="7643285" cy="4795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上皮组织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814918" y="1407584"/>
            <a:ext cx="393953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（二）上皮组织的特殊结构</a:t>
            </a: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1871133" y="1983317"/>
            <a:ext cx="6096000" cy="104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游离面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— 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微绒毛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 纤毛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1871134" y="3232151"/>
            <a:ext cx="6288617" cy="155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侧  面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紧密连接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中间连接</a:t>
            </a:r>
          </a:p>
          <a:p>
            <a:pPr marL="457189" indent="-457189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   缝隙连接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1871134" y="5056718"/>
            <a:ext cx="2094478" cy="524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基底面</a:t>
            </a:r>
            <a:r>
              <a:rPr lang="en-US" altLang="zh-CN" sz="2400" b="1" dirty="0">
                <a:solidFill>
                  <a:srgbClr val="000000"/>
                </a:solidFill>
                <a:latin typeface="宋体" charset="-122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基膜</a:t>
            </a:r>
          </a:p>
        </p:txBody>
      </p:sp>
      <p:pic>
        <p:nvPicPr>
          <p:cNvPr id="7176" name="Picture 2" descr="2-11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7951" y="1123951"/>
            <a:ext cx="196426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上皮组织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941917" y="1238251"/>
            <a:ext cx="148052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游离面</a:t>
            </a: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1134533" y="1813984"/>
            <a:ext cx="197425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）微绒毛</a:t>
            </a:r>
          </a:p>
        </p:txBody>
      </p:sp>
      <p:pic>
        <p:nvPicPr>
          <p:cNvPr id="8198" name="Picture 4" descr="2-10"/>
          <p:cNvPicPr>
            <a:picLocks noChangeAspect="1" noChangeArrowheads="1"/>
          </p:cNvPicPr>
          <p:nvPr/>
        </p:nvPicPr>
        <p:blipFill>
          <a:blip r:embed="rId2" cstate="print"/>
          <a:srcRect b="39154"/>
          <a:stretch>
            <a:fillRect/>
          </a:stretch>
        </p:blipFill>
        <p:spPr bwMode="auto">
          <a:xfrm>
            <a:off x="5310718" y="514351"/>
            <a:ext cx="2544233" cy="258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1134533" y="2389717"/>
            <a:ext cx="184921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）纤  毛</a:t>
            </a:r>
          </a:p>
        </p:txBody>
      </p:sp>
      <p:pic>
        <p:nvPicPr>
          <p:cNvPr id="8200" name="Picture 4" descr="Image-007 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3501" y="577851"/>
            <a:ext cx="1708151" cy="249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矩形 8"/>
          <p:cNvSpPr>
            <a:spLocks noChangeArrowheads="1"/>
          </p:cNvSpPr>
          <p:nvPr/>
        </p:nvSpPr>
        <p:spPr bwMode="auto">
          <a:xfrm>
            <a:off x="941918" y="3113617"/>
            <a:ext cx="11727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侧面</a:t>
            </a:r>
          </a:p>
        </p:txBody>
      </p:sp>
      <p:sp>
        <p:nvSpPr>
          <p:cNvPr id="8202" name="矩形 9"/>
          <p:cNvSpPr>
            <a:spLocks noChangeArrowheads="1"/>
          </p:cNvSpPr>
          <p:nvPr/>
        </p:nvSpPr>
        <p:spPr bwMode="auto">
          <a:xfrm>
            <a:off x="1327151" y="36893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紧密连接</a:t>
            </a:r>
          </a:p>
        </p:txBody>
      </p:sp>
      <p:sp>
        <p:nvSpPr>
          <p:cNvPr id="8203" name="矩形 10"/>
          <p:cNvSpPr>
            <a:spLocks noChangeArrowheads="1"/>
          </p:cNvSpPr>
          <p:nvPr/>
        </p:nvSpPr>
        <p:spPr bwMode="auto">
          <a:xfrm>
            <a:off x="1327151" y="42650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中间连接</a:t>
            </a:r>
          </a:p>
        </p:txBody>
      </p:sp>
      <p:sp>
        <p:nvSpPr>
          <p:cNvPr id="8204" name="矩形 11"/>
          <p:cNvSpPr>
            <a:spLocks noChangeArrowheads="1"/>
          </p:cNvSpPr>
          <p:nvPr/>
        </p:nvSpPr>
        <p:spPr bwMode="auto">
          <a:xfrm>
            <a:off x="1327151" y="4648201"/>
            <a:ext cx="1477321" cy="69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5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缝隙连接</a:t>
            </a:r>
          </a:p>
        </p:txBody>
      </p:sp>
      <p:pic>
        <p:nvPicPr>
          <p:cNvPr id="8205" name="Picture 4" descr="2-11-1"/>
          <p:cNvPicPr>
            <a:picLocks noChangeAspect="1" noChangeArrowheads="1"/>
          </p:cNvPicPr>
          <p:nvPr/>
        </p:nvPicPr>
        <p:blipFill>
          <a:blip r:embed="rId4" cstate="print"/>
          <a:srcRect t="14360"/>
          <a:stretch>
            <a:fillRect/>
          </a:stretch>
        </p:blipFill>
        <p:spPr bwMode="auto">
          <a:xfrm>
            <a:off x="9309100" y="605367"/>
            <a:ext cx="2622551" cy="537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上皮组织</a:t>
            </a:r>
            <a:endParaRPr lang="zh-CN" altLang="en-US" dirty="0"/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980017" y="5441951"/>
            <a:ext cx="148052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基底面</a:t>
            </a: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365251" y="5920317"/>
            <a:ext cx="1169545" cy="69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5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基底膜</a:t>
            </a:r>
          </a:p>
        </p:txBody>
      </p:sp>
      <p:pic>
        <p:nvPicPr>
          <p:cNvPr id="17" name="Picture 4" descr="jimo"/>
          <p:cNvPicPr>
            <a:picLocks noChangeAspect="1" noChangeArrowheads="1"/>
          </p:cNvPicPr>
          <p:nvPr/>
        </p:nvPicPr>
        <p:blipFill>
          <a:blip r:embed="rId5" cstate="print">
            <a:lum contrast="18000"/>
          </a:blip>
          <a:srcRect/>
          <a:stretch>
            <a:fillRect/>
          </a:stretch>
        </p:blipFill>
        <p:spPr bwMode="auto">
          <a:xfrm>
            <a:off x="5321300" y="3105151"/>
            <a:ext cx="4004733" cy="28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人体结构学资料\人体结构学-编\配图\项目3\3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365" y="2019300"/>
            <a:ext cx="5603635" cy="2908300"/>
          </a:xfrm>
          <a:prstGeom prst="rect">
            <a:avLst/>
          </a:prstGeom>
          <a:noFill/>
        </p:spPr>
      </p:pic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713317" y="1515533"/>
            <a:ext cx="2708428" cy="61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/>
              <a:t>二、腺上皮和腺体</a:t>
            </a:r>
          </a:p>
        </p:txBody>
      </p:sp>
      <p:sp>
        <p:nvSpPr>
          <p:cNvPr id="9224" name="矩形 7"/>
          <p:cNvSpPr>
            <a:spLocks noChangeArrowheads="1"/>
          </p:cNvSpPr>
          <p:nvPr/>
        </p:nvSpPr>
        <p:spPr bwMode="auto">
          <a:xfrm>
            <a:off x="1386417" y="2093384"/>
            <a:ext cx="6096000" cy="344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腺上皮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</a:t>
            </a:r>
            <a:r>
              <a:rPr lang="zh-CN" altLang="en-US" sz="2400" b="1" dirty="0" smtClean="0"/>
              <a:t>指</a:t>
            </a:r>
            <a:r>
              <a:rPr lang="zh-CN" altLang="en-US" sz="2400" b="1" dirty="0"/>
              <a:t>机体内以分泌功能为主的上</a:t>
            </a:r>
            <a:r>
              <a:rPr lang="zh-CN" altLang="en-US" sz="2400" b="1" dirty="0" smtClean="0"/>
              <a:t>皮</a:t>
            </a:r>
            <a:endParaRPr lang="zh-CN" altLang="en-US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腺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</a:t>
            </a:r>
            <a:r>
              <a:rPr lang="zh-CN" altLang="en-US" sz="2400" b="1" dirty="0" smtClean="0"/>
              <a:t>以</a:t>
            </a:r>
            <a:r>
              <a:rPr lang="zh-CN" altLang="en-US" sz="2400" b="1" dirty="0"/>
              <a:t>腺上皮为主要结构所构成的器</a:t>
            </a:r>
            <a:r>
              <a:rPr lang="zh-CN" altLang="en-US" sz="2400" b="1" dirty="0" smtClean="0"/>
              <a:t>官</a:t>
            </a:r>
            <a:endParaRPr lang="zh-CN" altLang="en-US" sz="2400" b="1" dirty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分类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</a:t>
            </a:r>
            <a:r>
              <a:rPr lang="zh-CN" altLang="en-US" sz="2400" b="1" dirty="0" smtClean="0"/>
              <a:t>内</a:t>
            </a:r>
            <a:r>
              <a:rPr lang="zh-CN" altLang="en-US" sz="2400" b="1" dirty="0"/>
              <a:t>分泌腺和外分泌</a:t>
            </a:r>
            <a:r>
              <a:rPr lang="zh-CN" altLang="en-US" sz="2400" b="1" dirty="0" smtClean="0"/>
              <a:t>腺</a:t>
            </a:r>
            <a:endParaRPr lang="zh-CN" altLang="en-US" sz="2400" b="1" dirty="0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上皮组织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09716" y="3448844"/>
            <a:ext cx="49119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结缔组织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ppt36A7.tmp</Template>
  <TotalTime>70</TotalTime>
  <Words>1013</Words>
  <Application>Microsoft Office PowerPoint</Application>
  <PresentationFormat>自定义</PresentationFormat>
  <Paragraphs>188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上皮组织</vt:lpstr>
      <vt:lpstr>上皮组织</vt:lpstr>
      <vt:lpstr>上皮组织</vt:lpstr>
      <vt:lpstr>上皮组织</vt:lpstr>
      <vt:lpstr>幻灯片 9</vt:lpstr>
      <vt:lpstr>结缔组织</vt:lpstr>
      <vt:lpstr>结缔组织</vt:lpstr>
      <vt:lpstr>结缔组织</vt:lpstr>
      <vt:lpstr>结缔组织</vt:lpstr>
      <vt:lpstr>结缔组织</vt:lpstr>
      <vt:lpstr>结缔组织</vt:lpstr>
      <vt:lpstr>结缔组织</vt:lpstr>
      <vt:lpstr>结缔组织</vt:lpstr>
      <vt:lpstr>幻灯片 18</vt:lpstr>
      <vt:lpstr>肌组织</vt:lpstr>
      <vt:lpstr>肌组织</vt:lpstr>
      <vt:lpstr>肌组织</vt:lpstr>
      <vt:lpstr>幻灯片 22</vt:lpstr>
      <vt:lpstr>神经组织</vt:lpstr>
      <vt:lpstr>神经组织</vt:lpstr>
      <vt:lpstr>神经组织</vt:lpstr>
      <vt:lpstr>神经组织</vt:lpstr>
      <vt:lpstr>神经组织</vt:lpstr>
      <vt:lpstr>幻灯片 28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40</cp:revision>
  <dcterms:created xsi:type="dcterms:W3CDTF">2020-08-14T03:40:00Z</dcterms:created>
  <dcterms:modified xsi:type="dcterms:W3CDTF">2025-08-24T22:30:42Z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