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38" r:id="rId2"/>
    <p:sldId id="341" r:id="rId3"/>
    <p:sldId id="257" r:id="rId4"/>
    <p:sldId id="344" r:id="rId5"/>
    <p:sldId id="361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65" r:id="rId15"/>
    <p:sldId id="353" r:id="rId16"/>
    <p:sldId id="362" r:id="rId17"/>
    <p:sldId id="354" r:id="rId18"/>
    <p:sldId id="355" r:id="rId19"/>
    <p:sldId id="363" r:id="rId20"/>
    <p:sldId id="356" r:id="rId21"/>
    <p:sldId id="357" r:id="rId22"/>
    <p:sldId id="358" r:id="rId23"/>
    <p:sldId id="364" r:id="rId24"/>
    <p:sldId id="359" r:id="rId25"/>
    <p:sldId id="33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884.nease.net/tupu/jichu/jiepou/miniao/images/001%20(6)_jpg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hyperlink" Target="http://884.nease.net/tupu/jichu/jiepou/miniao/images/001%20(26)_jpg.jp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853017" y="1231900"/>
            <a:ext cx="540467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+mn-ea"/>
              </a:rPr>
              <a:t>四、肾的微细结构：泌尿小管</a:t>
            </a:r>
            <a:r>
              <a:rPr lang="en-US" altLang="zh-CN" sz="2400" b="1" dirty="0">
                <a:latin typeface="+mn-ea"/>
              </a:rPr>
              <a:t>+</a:t>
            </a:r>
            <a:r>
              <a:rPr lang="zh-CN" altLang="en-US" sz="2400" b="1" dirty="0">
                <a:latin typeface="+mn-ea"/>
              </a:rPr>
              <a:t>球旁器</a:t>
            </a:r>
          </a:p>
        </p:txBody>
      </p:sp>
      <p:pic>
        <p:nvPicPr>
          <p:cNvPr id="11269" name="Picture 7" descr="C:\Documents and Settings\Administrator\My Documents\Tencent Files\1691557894\Image\C2C\A)$DXLRLF0)U%HC$DODBU]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0651" y="1892300"/>
            <a:ext cx="81153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284" y="1028701"/>
            <a:ext cx="6096000" cy="3031595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（一）肾单位</a:t>
            </a:r>
          </a:p>
          <a:p>
            <a:pPr>
              <a:spcBef>
                <a:spcPct val="20000"/>
              </a:spcBef>
              <a:defRPr/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700" b="1" dirty="0" smtClean="0">
                <a:solidFill>
                  <a:srgbClr val="000000"/>
                </a:solidFill>
                <a:latin typeface="+mn-ea"/>
              </a:rPr>
              <a:t>     肾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的结构和功能单</a:t>
            </a:r>
            <a:r>
              <a:rPr lang="zh-CN" altLang="en-US" sz="2700" b="1" dirty="0" smtClean="0">
                <a:solidFill>
                  <a:srgbClr val="000000"/>
                </a:solidFill>
                <a:latin typeface="+mn-ea"/>
              </a:rPr>
              <a:t>位 </a:t>
            </a:r>
            <a:endParaRPr lang="zh-CN" altLang="en-US" sz="27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</a:t>
            </a:r>
          </a:p>
          <a:p>
            <a:pPr>
              <a:spcBef>
                <a:spcPct val="20000"/>
              </a:spcBef>
              <a:defRPr/>
            </a:pPr>
            <a:endParaRPr lang="zh-CN" altLang="en-US" sz="27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       </a:t>
            </a:r>
            <a:endParaRPr lang="zh-CN" altLang="en-US" sz="27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  <a:p>
            <a:pPr>
              <a:spcBef>
                <a:spcPct val="20000"/>
              </a:spcBef>
              <a:defRPr/>
            </a:pPr>
            <a:endParaRPr lang="zh-CN" altLang="en-US" sz="27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2293" name="Picture 4" descr="图20-7泌尿小管各段在肾内分布示意图"/>
          <p:cNvPicPr>
            <a:picLocks noChangeAspect="1" noChangeArrowheads="1"/>
          </p:cNvPicPr>
          <p:nvPr/>
        </p:nvPicPr>
        <p:blipFill>
          <a:blip r:embed="rId2" cstate="print"/>
          <a:srcRect t="4308" b="12787"/>
          <a:stretch>
            <a:fillRect/>
          </a:stretch>
        </p:blipFill>
        <p:spPr bwMode="auto">
          <a:xfrm>
            <a:off x="9474200" y="304800"/>
            <a:ext cx="2717800" cy="373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矩形 6"/>
          <p:cNvSpPr>
            <a:spLocks noChangeArrowheads="1"/>
          </p:cNvSpPr>
          <p:nvPr/>
        </p:nvSpPr>
        <p:spPr bwMode="auto">
          <a:xfrm>
            <a:off x="2561167" y="2085557"/>
            <a:ext cx="6096000" cy="363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）肾小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球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）肾小囊：肾小囊壁层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肾小囊腔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  肾小囊脏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层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）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滤过屏障（血尿屏障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charset="-122"/>
              </a:rPr>
              <a:t>）</a:t>
            </a:r>
            <a:endParaRPr lang="zh-CN" altLang="en-US" sz="2400" dirty="0" smtClean="0"/>
          </a:p>
        </p:txBody>
      </p:sp>
      <p:sp>
        <p:nvSpPr>
          <p:cNvPr id="12295" name="矩形 8"/>
          <p:cNvSpPr>
            <a:spLocks noChangeArrowheads="1"/>
          </p:cNvSpPr>
          <p:nvPr/>
        </p:nvSpPr>
        <p:spPr bwMode="auto">
          <a:xfrm>
            <a:off x="3424767" y="6090795"/>
            <a:ext cx="714292" cy="400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dirty="0"/>
          </a:p>
        </p:txBody>
      </p:sp>
      <p:pic>
        <p:nvPicPr>
          <p:cNvPr id="12297" name="Picture 11" descr="u=4227829859,2585334785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9184" y="3922183"/>
            <a:ext cx="2935816" cy="293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28287" y="3561834"/>
            <a:ext cx="14269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A.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肾小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体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2" name="AutoShape 5"/>
          <p:cNvSpPr>
            <a:spLocks/>
          </p:cNvSpPr>
          <p:nvPr/>
        </p:nvSpPr>
        <p:spPr bwMode="auto">
          <a:xfrm>
            <a:off x="2427817" y="2423584"/>
            <a:ext cx="201083" cy="2897716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1149351" y="2717800"/>
            <a:ext cx="1634416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B.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肾小管</a:t>
            </a:r>
            <a:endParaRPr lang="zh-CN" altLang="en-US" sz="2700" dirty="0"/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3016251" y="1651001"/>
            <a:ext cx="6096000" cy="123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）近端小管：近端小管曲部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</a:t>
            </a:r>
          </a:p>
        </p:txBody>
      </p: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5329767" y="2226733"/>
            <a:ext cx="209287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近端小管直部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3319" name="Picture 4" descr="图20-20 泌尿小管各段上皮细胞结构模式图"/>
          <p:cNvPicPr>
            <a:picLocks noChangeAspect="1" noChangeArrowheads="1"/>
          </p:cNvPicPr>
          <p:nvPr/>
        </p:nvPicPr>
        <p:blipFill>
          <a:blip r:embed="rId2" cstate="print"/>
          <a:srcRect l="2705" t="1079" r="2620" b="11491"/>
          <a:stretch>
            <a:fillRect/>
          </a:stretch>
        </p:blipFill>
        <p:spPr bwMode="auto">
          <a:xfrm>
            <a:off x="8496301" y="1028701"/>
            <a:ext cx="3071284" cy="355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矩形 7"/>
          <p:cNvSpPr>
            <a:spLocks noChangeArrowheads="1"/>
          </p:cNvSpPr>
          <p:nvPr/>
        </p:nvSpPr>
        <p:spPr bwMode="auto">
          <a:xfrm>
            <a:off x="2986617" y="2794000"/>
            <a:ext cx="1666476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）细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段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21" name="矩形 8"/>
          <p:cNvSpPr>
            <a:spLocks noChangeArrowheads="1"/>
          </p:cNvSpPr>
          <p:nvPr/>
        </p:nvSpPr>
        <p:spPr bwMode="auto">
          <a:xfrm>
            <a:off x="3016251" y="3714751"/>
            <a:ext cx="609600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）远端小管：远端小管直部</a:t>
            </a:r>
          </a:p>
        </p:txBody>
      </p:sp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5367867" y="4375151"/>
            <a:ext cx="209287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远端小管曲部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  <p:sp>
        <p:nvSpPr>
          <p:cNvPr id="13" name="AutoShape 5"/>
          <p:cNvSpPr>
            <a:spLocks/>
          </p:cNvSpPr>
          <p:nvPr/>
        </p:nvSpPr>
        <p:spPr bwMode="auto">
          <a:xfrm>
            <a:off x="2885017" y="2004484"/>
            <a:ext cx="251883" cy="2084916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719667" y="1238251"/>
            <a:ext cx="209287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（二）集合管</a:t>
            </a: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912284" y="2010834"/>
            <a:ext cx="6096000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续接远端小管曲部，末端汇合形成集合管，乳头管，开口于肾乳头。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  <p:pic>
        <p:nvPicPr>
          <p:cNvPr id="13" name="Picture 4" descr="图20-7泌尿小管各段在肾内分布示意图"/>
          <p:cNvPicPr>
            <a:picLocks noChangeAspect="1" noChangeArrowheads="1"/>
          </p:cNvPicPr>
          <p:nvPr/>
        </p:nvPicPr>
        <p:blipFill>
          <a:blip r:embed="rId2" cstate="print"/>
          <a:srcRect t="4308" b="12787"/>
          <a:stretch>
            <a:fillRect/>
          </a:stretch>
        </p:blipFill>
        <p:spPr bwMode="auto">
          <a:xfrm>
            <a:off x="7861300" y="304800"/>
            <a:ext cx="4330700" cy="5953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矩形 6"/>
          <p:cNvSpPr>
            <a:spLocks noChangeArrowheads="1"/>
          </p:cNvSpPr>
          <p:nvPr/>
        </p:nvSpPr>
        <p:spPr bwMode="auto">
          <a:xfrm>
            <a:off x="668867" y="2552701"/>
            <a:ext cx="6096000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（三）球旁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4" name="矩形 7"/>
          <p:cNvSpPr>
            <a:spLocks noChangeArrowheads="1"/>
          </p:cNvSpPr>
          <p:nvPr/>
        </p:nvSpPr>
        <p:spPr bwMode="auto">
          <a:xfrm>
            <a:off x="2992967" y="2027767"/>
            <a:ext cx="2592917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1)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球旁细胞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(2)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致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密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斑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(3)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球外系膜细胞</a:t>
            </a: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4346" name="Picture 9" descr="u=2765425845,841939707&amp;fm=23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9000" y="1143000"/>
            <a:ext cx="5939396" cy="4922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  <p:sp>
        <p:nvSpPr>
          <p:cNvPr id="12" name="AutoShape 5"/>
          <p:cNvSpPr>
            <a:spLocks/>
          </p:cNvSpPr>
          <p:nvPr/>
        </p:nvSpPr>
        <p:spPr bwMode="auto">
          <a:xfrm>
            <a:off x="2834217" y="2309284"/>
            <a:ext cx="239183" cy="1246716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802217" y="1219200"/>
            <a:ext cx="3708702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charset="-122"/>
              </a:rPr>
              <a:t>五、肾的血液循环特点</a:t>
            </a:r>
          </a:p>
        </p:txBody>
      </p:sp>
      <p:sp>
        <p:nvSpPr>
          <p:cNvPr id="15365" name="矩形 4"/>
          <p:cNvSpPr>
            <a:spLocks noChangeArrowheads="1"/>
          </p:cNvSpPr>
          <p:nvPr/>
        </p:nvSpPr>
        <p:spPr bwMode="auto">
          <a:xfrm>
            <a:off x="662518" y="2241552"/>
            <a:ext cx="9383182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直接发自腹主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，短且直，血流量大，压力高。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入球小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粗短、出球小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细长，进多出少，有利于原尿的形成。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形成两次毛细血管网，有利于尿的形成。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在肾的髓质形成直小血管与髓袢伴行，与尿的浓缩有关。</a:t>
            </a: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44817" y="3448844"/>
            <a:ext cx="203132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输尿管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912285" y="1028701"/>
            <a:ext cx="9984316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一、形态：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为一对细长的肌性管道，全长</a:t>
            </a:r>
            <a:r>
              <a:rPr lang="en-US" altLang="zh-CN" sz="2400" b="1" dirty="0">
                <a:latin typeface="+mn-ea"/>
              </a:rPr>
              <a:t>25—30CM</a:t>
            </a:r>
            <a:r>
              <a:rPr lang="zh-CN" altLang="en-US" sz="2400" b="1" dirty="0">
                <a:latin typeface="+mn-ea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二、分段：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    腹段、盆段、壁内段</a:t>
            </a: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1202267" y="3697818"/>
            <a:ext cx="6096000" cy="171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行程：起于肾盂→腰大肌前方下行→小骨盆上口与髂血管交叉→盆侧壁弯向后下→膀胱底→斜穿膀胱壁开口于膀胱的输尿管口。</a:t>
            </a:r>
          </a:p>
        </p:txBody>
      </p:sp>
      <p:pic>
        <p:nvPicPr>
          <p:cNvPr id="16390" name="Picture 5" descr="001 (6)_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1051" y="1316567"/>
            <a:ext cx="2935816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输尿管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912284" y="1123951"/>
            <a:ext cx="6096000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三、三个狭窄：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    第一狭窄：肾盂与输尿管</a:t>
            </a:r>
            <a:r>
              <a:rPr lang="zh-CN" altLang="en-US" sz="2400" b="1" dirty="0" smtClean="0">
                <a:latin typeface="宋体" charset="-122"/>
              </a:rPr>
              <a:t>移行</a:t>
            </a:r>
            <a:r>
              <a:rPr lang="zh-CN" altLang="en-US" sz="2400" b="1" dirty="0">
                <a:latin typeface="宋体" charset="-122"/>
              </a:rPr>
              <a:t>处。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    第二狭窄：与髂血管交叉处。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    第三狭窄：壁内段</a:t>
            </a:r>
          </a:p>
          <a:p>
            <a:pPr algn="just">
              <a:lnSpc>
                <a:spcPct val="150000"/>
              </a:lnSpc>
            </a:pPr>
            <a:endParaRPr lang="zh-CN" altLang="en-US" sz="2400" b="1" dirty="0">
              <a:latin typeface="宋体" charset="-122"/>
            </a:endParaRPr>
          </a:p>
        </p:txBody>
      </p:sp>
      <p:pic>
        <p:nvPicPr>
          <p:cNvPr id="17413" name="Picture 3" descr="20110224-841b07d7"/>
          <p:cNvPicPr>
            <a:picLocks noChangeAspect="1" noChangeArrowheads="1"/>
          </p:cNvPicPr>
          <p:nvPr/>
        </p:nvPicPr>
        <p:blipFill>
          <a:blip r:embed="rId2" cstate="print"/>
          <a:srcRect l="6267" r="6799"/>
          <a:stretch>
            <a:fillRect/>
          </a:stretch>
        </p:blipFill>
        <p:spPr bwMode="auto">
          <a:xfrm>
            <a:off x="6959601" y="1221318"/>
            <a:ext cx="3805767" cy="470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输尿管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877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膀胱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泌  尿</a:t>
            </a:r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5900" b="1" dirty="0">
                <a:latin typeface="微软雅黑" pitchFamily="34" charset="-122"/>
                <a:ea typeface="微软雅黑" pitchFamily="34" charset="-122"/>
              </a:rPr>
              <a:t>系  统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814917" y="1270000"/>
            <a:ext cx="6096000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charset="-122"/>
              </a:rPr>
              <a:t>一、膀胱的形态与位置</a:t>
            </a:r>
          </a:p>
          <a:p>
            <a:r>
              <a:rPr lang="zh-CN" altLang="en-US" sz="2700" b="1" dirty="0">
                <a:latin typeface="宋体" charset="-122"/>
              </a:rPr>
              <a:t>   </a:t>
            </a:r>
            <a:endParaRPr lang="zh-CN" altLang="en-US" sz="2700" dirty="0">
              <a:latin typeface="宋体" charset="-122"/>
            </a:endParaRPr>
          </a:p>
        </p:txBody>
      </p:sp>
      <p:pic>
        <p:nvPicPr>
          <p:cNvPr id="18437" name="Picture 4" descr="图6-14"/>
          <p:cNvPicPr>
            <a:picLocks noChangeAspect="1" noChangeArrowheads="1"/>
          </p:cNvPicPr>
          <p:nvPr/>
        </p:nvPicPr>
        <p:blipFill>
          <a:blip r:embed="rId2" cstate="print">
            <a:lum bright="6000" contrast="24000"/>
          </a:blip>
          <a:srcRect l="3059" t="6046" r="5162" b="9320"/>
          <a:stretch>
            <a:fillRect/>
          </a:stretch>
        </p:blipFill>
        <p:spPr bwMode="auto">
          <a:xfrm>
            <a:off x="6671733" y="1316567"/>
            <a:ext cx="3937000" cy="350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膀胱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65200" y="3042537"/>
            <a:ext cx="1714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charset="-122"/>
              </a:rPr>
              <a:t>（一）形态</a:t>
            </a:r>
            <a:r>
              <a:rPr lang="zh-CN" altLang="en-US" sz="2400" b="1" dirty="0" smtClean="0">
                <a:latin typeface="宋体" charset="-122"/>
              </a:rPr>
              <a:t>：</a:t>
            </a:r>
            <a:endParaRPr lang="zh-CN" altLang="en-US" sz="2400" dirty="0">
              <a:latin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49600" y="2242437"/>
            <a:ext cx="2146300" cy="2359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charset="-122"/>
              </a:rPr>
              <a:t>膀胱尖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宋体" charset="-122"/>
              </a:rPr>
              <a:t>膀</a:t>
            </a:r>
            <a:r>
              <a:rPr lang="zh-CN" altLang="en-US" sz="2400" b="1" dirty="0" smtClean="0">
                <a:latin typeface="宋体" charset="-122"/>
              </a:rPr>
              <a:t>胱底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宋体" charset="-122"/>
              </a:rPr>
              <a:t>膀</a:t>
            </a:r>
            <a:r>
              <a:rPr lang="zh-CN" altLang="en-US" sz="2400" b="1" dirty="0" smtClean="0">
                <a:latin typeface="宋体" charset="-122"/>
              </a:rPr>
              <a:t>胱体</a:t>
            </a:r>
          </a:p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宋体" charset="-122"/>
              </a:rPr>
              <a:t>膀</a:t>
            </a:r>
            <a:r>
              <a:rPr lang="zh-CN" altLang="en-US" sz="2400" b="1" dirty="0" smtClean="0">
                <a:latin typeface="宋体" charset="-122"/>
              </a:rPr>
              <a:t>胱颈 </a:t>
            </a:r>
            <a:endParaRPr lang="zh-CN" altLang="en-US" sz="2400" dirty="0">
              <a:latin typeface="宋体" charset="-122"/>
            </a:endParaRPr>
          </a:p>
        </p:txBody>
      </p:sp>
      <p:sp>
        <p:nvSpPr>
          <p:cNvPr id="9" name="AutoShape 5"/>
          <p:cNvSpPr>
            <a:spLocks/>
          </p:cNvSpPr>
          <p:nvPr/>
        </p:nvSpPr>
        <p:spPr bwMode="auto">
          <a:xfrm>
            <a:off x="2897717" y="2309284"/>
            <a:ext cx="213783" cy="2008716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751418" y="1098551"/>
            <a:ext cx="332398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charset="-122"/>
              </a:rPr>
              <a:t>二、膀胱的位置和毗邻</a:t>
            </a:r>
          </a:p>
        </p:txBody>
      </p:sp>
      <p:sp>
        <p:nvSpPr>
          <p:cNvPr id="19461" name="矩形 4"/>
          <p:cNvSpPr>
            <a:spLocks noChangeArrowheads="1"/>
          </p:cNvSpPr>
          <p:nvPr/>
        </p:nvSpPr>
        <p:spPr bwMode="auto">
          <a:xfrm>
            <a:off x="759885" y="1871133"/>
            <a:ext cx="864023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   在成人，空虚的膀胱居小骨盆内，上方有腹膜覆盖。</a:t>
            </a:r>
            <a:endParaRPr lang="zh-CN" altLang="en-US" sz="2400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1390651" y="2468034"/>
            <a:ext cx="6096000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前方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耻骨联合，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后方：女性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子宫和阴道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男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性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精囊、输精管壶腹和直肠。</a:t>
            </a:r>
          </a:p>
        </p:txBody>
      </p:sp>
      <p:pic>
        <p:nvPicPr>
          <p:cNvPr id="19463" name="Picture 11" descr="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8018" y="4381500"/>
            <a:ext cx="2480733" cy="2313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3" descr="0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6933" y="4516967"/>
            <a:ext cx="2499784" cy="234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001 (26)_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96300" y="2372784"/>
            <a:ext cx="2999317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膀胱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912284" y="1238251"/>
            <a:ext cx="299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charset="-122"/>
              </a:rPr>
              <a:t>三、膀胱壁的结构</a:t>
            </a: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1583267" y="2006600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charset="-122"/>
              </a:rPr>
              <a:t>膀胱三角</a:t>
            </a:r>
            <a:endParaRPr lang="zh-CN" altLang="en-US" sz="2400" dirty="0">
              <a:latin typeface="宋体" charset="-122"/>
            </a:endParaRPr>
          </a:p>
        </p:txBody>
      </p: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1583267" y="2677584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charset="-122"/>
              </a:rPr>
              <a:t>黏膜：变移上皮</a:t>
            </a:r>
          </a:p>
        </p:txBody>
      </p:sp>
      <p:pic>
        <p:nvPicPr>
          <p:cNvPr id="20487" name="Picture 3" descr="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8134" y="1221318"/>
            <a:ext cx="4550833" cy="434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膀胱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877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尿道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912285" y="1123951"/>
            <a:ext cx="8640233" cy="123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女性尿道</a:t>
            </a: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全长约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3-5cm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，以尿道外口开口于阴道前庭。</a:t>
            </a:r>
          </a:p>
        </p:txBody>
      </p:sp>
      <p:sp>
        <p:nvSpPr>
          <p:cNvPr id="21509" name="矩形 4"/>
          <p:cNvSpPr>
            <a:spLocks noChangeArrowheads="1"/>
          </p:cNvSpPr>
          <p:nvPr/>
        </p:nvSpPr>
        <p:spPr bwMode="auto">
          <a:xfrm>
            <a:off x="1348318" y="2726267"/>
            <a:ext cx="317169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SzPct val="60000"/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特点： 短、宽、直。</a:t>
            </a:r>
          </a:p>
        </p:txBody>
      </p:sp>
      <p:pic>
        <p:nvPicPr>
          <p:cNvPr id="21510" name="Picture 3" descr="0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384" y="2277534"/>
            <a:ext cx="4121149" cy="384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尿道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474" y="20066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2474" y="27874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5655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2474" y="435250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265842" y="36501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膀胱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9" name="PA_MH_Entry_4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265842" y="4405911"/>
            <a:ext cx="4745944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尿道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>
            <a:off x="6265841" y="20610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肾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6265841" y="28408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输尿管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0066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693725" y="27879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5692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4693725" y="4351111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1166274" y="1604433"/>
            <a:ext cx="4555087" cy="61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组成：肾、输尿管、膀胱、尿道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912285" y="2277534"/>
            <a:ext cx="10079567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charset="-122"/>
              </a:rPr>
              <a:t>功能：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排泄新陈代谢过程中溶于水的废物（尿素、尿酸）、多余水分、无机盐，调节机体内环境的恒定和电解质平衡。 </a:t>
            </a:r>
          </a:p>
        </p:txBody>
      </p:sp>
      <p:pic>
        <p:nvPicPr>
          <p:cNvPr id="6151" name="Picture 3" descr="36"/>
          <p:cNvPicPr>
            <a:picLocks noChangeAspect="1" noChangeArrowheads="1"/>
          </p:cNvPicPr>
          <p:nvPr/>
        </p:nvPicPr>
        <p:blipFill>
          <a:blip r:embed="rId2" cstate="print"/>
          <a:srcRect t="987" b="7179"/>
          <a:stretch>
            <a:fillRect/>
          </a:stretch>
        </p:blipFill>
        <p:spPr bwMode="auto">
          <a:xfrm>
            <a:off x="8496300" y="3429001"/>
            <a:ext cx="2954867" cy="3316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05217" y="3448844"/>
            <a:ext cx="800219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肾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886885" y="1314451"/>
            <a:ext cx="10847916" cy="270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一、外形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        实质性器官，似蚕豆</a:t>
            </a:r>
            <a:endParaRPr lang="en-US" altLang="zh-CN" sz="2400" b="1" dirty="0">
              <a:latin typeface="+mn-ea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+mn-ea"/>
              </a:rPr>
              <a:t>        </a:t>
            </a:r>
            <a:r>
              <a:rPr lang="zh-CN" altLang="en-US" sz="2400" b="1" dirty="0">
                <a:latin typeface="+mn-ea"/>
              </a:rPr>
              <a:t>形态：两端两面两缘</a:t>
            </a:r>
          </a:p>
          <a:p>
            <a:pPr algn="just">
              <a:spcBef>
                <a:spcPct val="50000"/>
              </a:spcBef>
            </a:pPr>
            <a:endParaRPr lang="zh-CN" altLang="en-US" sz="2400" b="1" dirty="0">
              <a:latin typeface="+mn-ea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    </a:t>
            </a:r>
          </a:p>
        </p:txBody>
      </p:sp>
      <p:sp>
        <p:nvSpPr>
          <p:cNvPr id="7173" name="矩形 4"/>
          <p:cNvSpPr>
            <a:spLocks noChangeArrowheads="1"/>
          </p:cNvSpPr>
          <p:nvPr/>
        </p:nvSpPr>
        <p:spPr bwMode="auto">
          <a:xfrm>
            <a:off x="1570567" y="3111500"/>
            <a:ext cx="3744384" cy="215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外侧缘：凸隆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内侧缘：凹陷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肾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门  肾蒂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1570567" y="5033433"/>
            <a:ext cx="86176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肾窦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7" name="Picture 4" descr="39"/>
          <p:cNvPicPr>
            <a:picLocks noChangeAspect="1" noChangeArrowheads="1"/>
          </p:cNvPicPr>
          <p:nvPr/>
        </p:nvPicPr>
        <p:blipFill>
          <a:blip r:embed="rId2" cstate="print"/>
          <a:srcRect b="47795"/>
          <a:stretch>
            <a:fillRect/>
          </a:stretch>
        </p:blipFill>
        <p:spPr bwMode="auto">
          <a:xfrm>
            <a:off x="6479117" y="1316567"/>
            <a:ext cx="5458883" cy="4182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912284" y="1524000"/>
            <a:ext cx="2092875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肾的内部结构</a:t>
            </a: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1583267" y="2099734"/>
            <a:ext cx="6096000" cy="141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冠状切面：皮质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        肾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柱</a:t>
            </a: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185584" y="3454400"/>
            <a:ext cx="6096000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髓质 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肾锥体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肾乳头、乳头孔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肾小盏→肾大盏→肾盂→输尿管</a:t>
            </a:r>
          </a:p>
        </p:txBody>
      </p:sp>
      <p:pic>
        <p:nvPicPr>
          <p:cNvPr id="8200" name="Picture 4" descr="39"/>
          <p:cNvPicPr>
            <a:picLocks noChangeAspect="1" noChangeArrowheads="1"/>
          </p:cNvPicPr>
          <p:nvPr/>
        </p:nvPicPr>
        <p:blipFill>
          <a:blip r:embed="rId2" cstate="print"/>
          <a:srcRect b="47795"/>
          <a:stretch>
            <a:fillRect/>
          </a:stretch>
        </p:blipFill>
        <p:spPr bwMode="auto">
          <a:xfrm>
            <a:off x="6769101" y="1028700"/>
            <a:ext cx="4796367" cy="3674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912284" y="1123951"/>
            <a:ext cx="11040533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/>
            <a:r>
              <a:rPr lang="zh-CN" altLang="en-US" sz="2400" b="1" dirty="0">
                <a:latin typeface="宋体" charset="-122"/>
              </a:rPr>
              <a:t>二、肾的位置：位于脊柱两侧，腹膜后方腹膜外位器官。</a:t>
            </a:r>
          </a:p>
        </p:txBody>
      </p:sp>
      <p:pic>
        <p:nvPicPr>
          <p:cNvPr id="5" name="Picture 5" descr="Pict0061A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912284" y="1699685"/>
            <a:ext cx="4131733" cy="259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矩形 5"/>
          <p:cNvSpPr>
            <a:spLocks noChangeArrowheads="1"/>
          </p:cNvSpPr>
          <p:nvPr/>
        </p:nvSpPr>
        <p:spPr bwMode="auto">
          <a:xfrm>
            <a:off x="814918" y="4389968"/>
            <a:ext cx="5761567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肾位置：左肾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右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</a:t>
            </a:r>
          </a:p>
        </p:txBody>
      </p:sp>
      <p:pic>
        <p:nvPicPr>
          <p:cNvPr id="9223" name="Picture 4" descr="P18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4833" y="1701800"/>
            <a:ext cx="41910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矩形 7"/>
          <p:cNvSpPr>
            <a:spLocks noChangeArrowheads="1"/>
          </p:cNvSpPr>
          <p:nvPr/>
        </p:nvSpPr>
        <p:spPr bwMode="auto">
          <a:xfrm>
            <a:off x="2580217" y="5692172"/>
            <a:ext cx="6096000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肾门</a:t>
            </a:r>
            <a:br>
              <a:rPr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脊肋角（肾区）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727951" y="4292600"/>
            <a:ext cx="3551767" cy="2305051"/>
            <a:chOff x="0" y="1556"/>
            <a:chExt cx="5760" cy="2764"/>
          </a:xfrm>
        </p:grpSpPr>
        <p:pic>
          <p:nvPicPr>
            <p:cNvPr id="9226" name="Picture 7" descr="Pict0087A"/>
            <p:cNvPicPr>
              <a:picLocks noChangeAspect="1" noChangeArrowheads="1"/>
            </p:cNvPicPr>
            <p:nvPr/>
          </p:nvPicPr>
          <p:blipFill>
            <a:blip r:embed="rId4" cstate="print">
              <a:lum contrast="30000"/>
            </a:blip>
            <a:srcRect/>
            <a:stretch>
              <a:fillRect/>
            </a:stretch>
          </p:blipFill>
          <p:spPr bwMode="auto">
            <a:xfrm>
              <a:off x="0" y="1556"/>
              <a:ext cx="5760" cy="2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7" name="Line 9"/>
            <p:cNvSpPr>
              <a:spLocks noChangeShapeType="1"/>
            </p:cNvSpPr>
            <p:nvPr/>
          </p:nvSpPr>
          <p:spPr bwMode="auto">
            <a:xfrm flipH="1" flipV="1">
              <a:off x="3606" y="3022"/>
              <a:ext cx="544" cy="544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912285" y="1282700"/>
            <a:ext cx="209287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charset="-122"/>
              </a:rPr>
              <a:t>三．肾的被膜</a:t>
            </a: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1032933" y="2023534"/>
            <a:ext cx="6096000" cy="22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肾的表面包绕三层被膜自内向外依次为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     纤维囊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     脂肪囊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charset="-122"/>
              </a:rPr>
              <a:t>     肾筋膜 </a:t>
            </a:r>
          </a:p>
        </p:txBody>
      </p:sp>
      <p:pic>
        <p:nvPicPr>
          <p:cNvPr id="10246" name="Picture 4" descr="肾被膜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0567" y="1221317"/>
            <a:ext cx="3359151" cy="446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肾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4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911</Words>
  <Application>Microsoft Office PowerPoint</Application>
  <PresentationFormat>自定义</PresentationFormat>
  <Paragraphs>140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概述</vt:lpstr>
      <vt:lpstr>幻灯片 5</vt:lpstr>
      <vt:lpstr>肾</vt:lpstr>
      <vt:lpstr>肾</vt:lpstr>
      <vt:lpstr>肾</vt:lpstr>
      <vt:lpstr>肾</vt:lpstr>
      <vt:lpstr>肾</vt:lpstr>
      <vt:lpstr>肾</vt:lpstr>
      <vt:lpstr>肾</vt:lpstr>
      <vt:lpstr>肾</vt:lpstr>
      <vt:lpstr>肾</vt:lpstr>
      <vt:lpstr>肾</vt:lpstr>
      <vt:lpstr>幻灯片 16</vt:lpstr>
      <vt:lpstr>输尿管</vt:lpstr>
      <vt:lpstr>输尿管</vt:lpstr>
      <vt:lpstr>幻灯片 19</vt:lpstr>
      <vt:lpstr>膀胱</vt:lpstr>
      <vt:lpstr>膀胱</vt:lpstr>
      <vt:lpstr>膀胱</vt:lpstr>
      <vt:lpstr>幻灯片 23</vt:lpstr>
      <vt:lpstr>尿道</vt:lpstr>
      <vt:lpstr>幻灯片 25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36</cp:revision>
  <dcterms:created xsi:type="dcterms:W3CDTF">2020-08-14T03:40:00Z</dcterms:created>
  <dcterms:modified xsi:type="dcterms:W3CDTF">2025-08-25T01:54:15Z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