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2" r:id="rId3"/>
    <p:sldMasterId id="2147483666" r:id="rId4"/>
  </p:sldMasterIdLst>
  <p:notesMasterIdLst>
    <p:notesMasterId r:id="rId7"/>
  </p:notesMasterIdLst>
  <p:handoutMasterIdLst>
    <p:handoutMasterId r:id="rId65"/>
  </p:handoutMasterIdLst>
  <p:sldIdLst>
    <p:sldId id="256" r:id="rId5"/>
    <p:sldId id="279" r:id="rId6"/>
    <p:sldId id="702" r:id="rId8"/>
    <p:sldId id="385" r:id="rId9"/>
    <p:sldId id="729" r:id="rId10"/>
    <p:sldId id="703" r:id="rId11"/>
    <p:sldId id="706" r:id="rId12"/>
    <p:sldId id="707" r:id="rId13"/>
    <p:sldId id="1099" r:id="rId14"/>
    <p:sldId id="949" r:id="rId15"/>
    <p:sldId id="1101" r:id="rId16"/>
    <p:sldId id="1103" r:id="rId17"/>
    <p:sldId id="1107" r:id="rId18"/>
    <p:sldId id="953" r:id="rId19"/>
    <p:sldId id="955" r:id="rId20"/>
    <p:sldId id="1105" r:id="rId21"/>
    <p:sldId id="1190" r:id="rId22"/>
    <p:sldId id="1192" r:id="rId23"/>
    <p:sldId id="1194" r:id="rId24"/>
    <p:sldId id="1196" r:id="rId25"/>
    <p:sldId id="958" r:id="rId26"/>
    <p:sldId id="1198" r:id="rId27"/>
    <p:sldId id="1200" r:id="rId28"/>
    <p:sldId id="1202" r:id="rId29"/>
    <p:sldId id="1204" r:id="rId30"/>
    <p:sldId id="961" r:id="rId31"/>
    <p:sldId id="963" r:id="rId32"/>
    <p:sldId id="1282" r:id="rId33"/>
    <p:sldId id="1284" r:id="rId34"/>
    <p:sldId id="773" r:id="rId35"/>
    <p:sldId id="1286" r:id="rId36"/>
    <p:sldId id="1288" r:id="rId37"/>
    <p:sldId id="1290" r:id="rId38"/>
    <p:sldId id="1292" r:id="rId39"/>
    <p:sldId id="1294" r:id="rId40"/>
    <p:sldId id="1296" r:id="rId41"/>
    <p:sldId id="1298" r:id="rId42"/>
    <p:sldId id="1300" r:id="rId43"/>
    <p:sldId id="1302" r:id="rId44"/>
    <p:sldId id="965" r:id="rId45"/>
    <p:sldId id="1304" r:id="rId46"/>
    <p:sldId id="1307" r:id="rId47"/>
    <p:sldId id="1309" r:id="rId48"/>
    <p:sldId id="967" r:id="rId49"/>
    <p:sldId id="1310" r:id="rId50"/>
    <p:sldId id="1311" r:id="rId51"/>
    <p:sldId id="969" r:id="rId52"/>
    <p:sldId id="1313" r:id="rId53"/>
    <p:sldId id="971" r:id="rId54"/>
    <p:sldId id="973" r:id="rId55"/>
    <p:sldId id="975" r:id="rId56"/>
    <p:sldId id="1383" r:id="rId57"/>
    <p:sldId id="977" r:id="rId58"/>
    <p:sldId id="1386" r:id="rId59"/>
    <p:sldId id="978" r:id="rId60"/>
    <p:sldId id="1388" r:id="rId61"/>
    <p:sldId id="1390" r:id="rId62"/>
    <p:sldId id="980" r:id="rId63"/>
    <p:sldId id="270" r:id="rId64"/>
  </p:sldIdLst>
  <p:sldSz cx="12192000" cy="6858000"/>
  <p:notesSz cx="7103745" cy="10234295"/>
  <p:embeddedFontLst>
    <p:embeddedFont>
      <p:font typeface="黑体" panose="02010609060101010101" charset="-122"/>
      <p:regular r:id="rId70"/>
    </p:embeddedFont>
    <p:embeddedFont>
      <p:font typeface="微软雅黑" panose="020B0503020204020204" charset="-122"/>
      <p:regular r:id="rId71"/>
    </p:embeddedFont>
    <p:embeddedFont>
      <p:font typeface="思源黑体 CN Medium" panose="020B0600000000000000" charset="-122"/>
      <p:regular r:id="rId72"/>
    </p:embeddedFont>
    <p:embeddedFont>
      <p:font typeface="华文细黑" panose="02010600040101010101" charset="-122"/>
      <p:regular r:id="rId7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00B0F0"/>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3" Type="http://schemas.openxmlformats.org/officeDocument/2006/relationships/font" Target="fonts/font4.fntdata"/><Relationship Id="rId72" Type="http://schemas.openxmlformats.org/officeDocument/2006/relationships/font" Target="fonts/font3.fntdata"/><Relationship Id="rId71" Type="http://schemas.openxmlformats.org/officeDocument/2006/relationships/font" Target="fonts/font2.fntdata"/><Relationship Id="rId70" Type="http://schemas.openxmlformats.org/officeDocument/2006/relationships/font" Target="fonts/font1.fntdata"/><Relationship Id="rId7" Type="http://schemas.openxmlformats.org/officeDocument/2006/relationships/notesMaster" Target="notesMasters/notesMaster1.xml"/><Relationship Id="rId69" Type="http://schemas.openxmlformats.org/officeDocument/2006/relationships/commentAuthors" Target="commentAuthors.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handoutMaster" Target="handoutMasters/handoutMaster1.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10268D-0DA8-405C-A37C-941CE292A73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3" name="文本框 32"/>
          <p:cNvSpPr txBox="1"/>
          <p:nvPr userDrawn="1"/>
        </p:nvSpPr>
        <p:spPr>
          <a:xfrm>
            <a:off x="213785" y="247581"/>
            <a:ext cx="1826094" cy="584625"/>
          </a:xfrm>
          <a:prstGeom prst="rect">
            <a:avLst/>
          </a:prstGeom>
          <a:noFill/>
        </p:spPr>
        <p:txBody>
          <a:bodyPr wrap="none" lIns="91417" tIns="45709" rIns="91417" bIns="45709">
            <a:spAutoFit/>
          </a:bodyPr>
          <a:lstStyle/>
          <a:p>
            <a:r>
              <a:rPr lang="zh-CN" altLang="en-US" sz="3200" b="1" dirty="0">
                <a:solidFill>
                  <a:srgbClr val="FF6000"/>
                </a:solidFill>
                <a:latin typeface="字魂105号-简雅黑" panose="00000500000000000000" pitchFamily="2" charset="-122"/>
                <a:ea typeface="字魂105号-简雅黑" panose="00000500000000000000" pitchFamily="2" charset="-122"/>
                <a:sym typeface="Arial" panose="020B0604020202020204" pitchFamily="34" charset="0"/>
              </a:rPr>
              <a:t>教学分析</a:t>
            </a:r>
            <a:endParaRPr lang="en-US" altLang="zh-CN" sz="3200" b="1" dirty="0">
              <a:solidFill>
                <a:srgbClr val="FF6000"/>
              </a:solidFill>
              <a:latin typeface="字魂105号-简雅黑" panose="00000500000000000000" pitchFamily="2" charset="-122"/>
              <a:ea typeface="字魂105号-简雅黑" panose="00000500000000000000" pitchFamily="2" charset="-122"/>
              <a:sym typeface="Arial" panose="020B0604020202020204" pitchFamily="34" charset="0"/>
            </a:endParaRPr>
          </a:p>
        </p:txBody>
      </p:sp>
      <p:sp>
        <p:nvSpPr>
          <p:cNvPr id="5" name="矩形 4"/>
          <p:cNvSpPr/>
          <p:nvPr userDrawn="1"/>
        </p:nvSpPr>
        <p:spPr>
          <a:xfrm>
            <a:off x="0" y="261627"/>
            <a:ext cx="213784" cy="556512"/>
          </a:xfrm>
          <a:prstGeom prst="rect">
            <a:avLst/>
          </a:prstGeom>
          <a:solidFill>
            <a:srgbClr val="FF6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lgn="ctr" defTabSz="914400">
              <a:defRPr/>
            </a:pPr>
            <a:endParaRPr lang="zh-CN" altLang="en-US" sz="1865"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fld>
            <a:endParaRPr lang="zh-CN" altLang="en-US"/>
          </a:p>
        </p:txBody>
      </p:sp>
    </p:spTree>
  </p:cSld>
  <p:clrMapOvr>
    <a:masterClrMapping/>
  </p:clrMapOvr>
  <p:transition spd="med" advTm="3000">
    <p:push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3" name="文本框 32"/>
          <p:cNvSpPr txBox="1"/>
          <p:nvPr userDrawn="1"/>
        </p:nvSpPr>
        <p:spPr>
          <a:xfrm>
            <a:off x="213785" y="247581"/>
            <a:ext cx="1826094" cy="584625"/>
          </a:xfrm>
          <a:prstGeom prst="rect">
            <a:avLst/>
          </a:prstGeom>
          <a:noFill/>
        </p:spPr>
        <p:txBody>
          <a:bodyPr wrap="none" lIns="91417" tIns="45709" rIns="91417" bIns="45709">
            <a:spAutoFit/>
          </a:bodyPr>
          <a:lstStyle/>
          <a:p>
            <a:r>
              <a:rPr lang="zh-CN" altLang="en-US" sz="3200" b="1" dirty="0">
                <a:solidFill>
                  <a:srgbClr val="FF6000"/>
                </a:solidFill>
                <a:latin typeface="字魂105号-简雅黑" panose="00000500000000000000" pitchFamily="2" charset="-122"/>
                <a:ea typeface="字魂105号-简雅黑" panose="00000500000000000000" pitchFamily="2" charset="-122"/>
                <a:sym typeface="Arial" panose="020B0604020202020204" pitchFamily="34" charset="0"/>
              </a:rPr>
              <a:t>教学分析</a:t>
            </a:r>
            <a:endParaRPr lang="en-US" altLang="zh-CN" sz="3200" b="1" dirty="0">
              <a:solidFill>
                <a:srgbClr val="FF6000"/>
              </a:solidFill>
              <a:latin typeface="字魂105号-简雅黑" panose="00000500000000000000" pitchFamily="2" charset="-122"/>
              <a:ea typeface="字魂105号-简雅黑" panose="00000500000000000000" pitchFamily="2" charset="-122"/>
              <a:sym typeface="Arial" panose="020B0604020202020204" pitchFamily="34" charset="0"/>
            </a:endParaRPr>
          </a:p>
        </p:txBody>
      </p:sp>
      <p:sp>
        <p:nvSpPr>
          <p:cNvPr id="5" name="矩形 4"/>
          <p:cNvSpPr/>
          <p:nvPr userDrawn="1"/>
        </p:nvSpPr>
        <p:spPr>
          <a:xfrm>
            <a:off x="0" y="261627"/>
            <a:ext cx="213784" cy="556512"/>
          </a:xfrm>
          <a:prstGeom prst="rect">
            <a:avLst/>
          </a:prstGeom>
          <a:solidFill>
            <a:srgbClr val="FF6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lgn="ctr" defTabSz="914400">
              <a:defRPr/>
            </a:pPr>
            <a:endParaRPr lang="zh-CN" altLang="en-US" sz="1865"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fld>
            <a:endParaRPr lang="zh-CN" altLang="en-US"/>
          </a:p>
        </p:txBody>
      </p:sp>
    </p:spTree>
  </p:cSld>
  <p:clrMapOvr>
    <a:masterClrMapping/>
  </p:clrMapOvr>
  <p:transition spd="med" advTm="3000">
    <p:push dir="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2" Type="http://schemas.openxmlformats.org/officeDocument/2006/relationships/theme" Target="../theme/theme3.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7.png"/><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tags" Target="../tags/tag7.xml"/></Relationships>
</file>

<file path=ppt/slides/_rels/slide14.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2" Type="http://schemas.openxmlformats.org/officeDocument/2006/relationships/slideLayout" Target="../slideLayouts/slideLayout8.xml"/><Relationship Id="rId21" Type="http://schemas.openxmlformats.org/officeDocument/2006/relationships/tags" Target="../tags/tag28.xml"/><Relationship Id="rId20" Type="http://schemas.openxmlformats.org/officeDocument/2006/relationships/tags" Target="../tags/tag27.xml"/><Relationship Id="rId2" Type="http://schemas.openxmlformats.org/officeDocument/2006/relationships/tags" Target="../tags/tag9.xml"/><Relationship Id="rId19" Type="http://schemas.openxmlformats.org/officeDocument/2006/relationships/tags" Target="../tags/tag26.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tags" Target="../tags/tag23.xml"/><Relationship Id="rId15" Type="http://schemas.openxmlformats.org/officeDocument/2006/relationships/tags" Target="../tags/tag22.xml"/><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1.png"/><Relationship Id="rId1" Type="http://schemas.openxmlformats.org/officeDocument/2006/relationships/tags" Target="../tags/tag29.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tags" Target="../tags/tag3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5.png"/><Relationship Id="rId1" Type="http://schemas.openxmlformats.org/officeDocument/2006/relationships/tags" Target="../tags/tag3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6.png"/><Relationship Id="rId1" Type="http://schemas.openxmlformats.org/officeDocument/2006/relationships/tags" Target="../tags/tag3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7.png"/><Relationship Id="rId1" Type="http://schemas.openxmlformats.org/officeDocument/2006/relationships/tags" Target="../tags/tag3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8.png"/><Relationship Id="rId1" Type="http://schemas.openxmlformats.org/officeDocument/2006/relationships/tags" Target="../tags/tag3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5.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9.png"/><Relationship Id="rId1" Type="http://schemas.openxmlformats.org/officeDocument/2006/relationships/tags" Target="../tags/tag3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0.png"/><Relationship Id="rId1" Type="http://schemas.openxmlformats.org/officeDocument/2006/relationships/tags" Target="../tags/tag3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1.png"/><Relationship Id="rId1" Type="http://schemas.openxmlformats.org/officeDocument/2006/relationships/tags" Target="../tags/tag3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tags" Target="../tags/tag43.xml"/><Relationship Id="rId37" Type="http://schemas.openxmlformats.org/officeDocument/2006/relationships/slideLayout" Target="../slideLayouts/slideLayout8.xml"/><Relationship Id="rId36" Type="http://schemas.openxmlformats.org/officeDocument/2006/relationships/tags" Target="../tags/tag75.xml"/><Relationship Id="rId35" Type="http://schemas.openxmlformats.org/officeDocument/2006/relationships/tags" Target="../tags/tag74.xml"/><Relationship Id="rId34" Type="http://schemas.openxmlformats.org/officeDocument/2006/relationships/tags" Target="../tags/tag73.xml"/><Relationship Id="rId33" Type="http://schemas.openxmlformats.org/officeDocument/2006/relationships/tags" Target="../tags/tag72.xml"/><Relationship Id="rId32" Type="http://schemas.openxmlformats.org/officeDocument/2006/relationships/tags" Target="../tags/tag71.xml"/><Relationship Id="rId31" Type="http://schemas.openxmlformats.org/officeDocument/2006/relationships/tags" Target="../tags/tag70.xml"/><Relationship Id="rId30" Type="http://schemas.openxmlformats.org/officeDocument/2006/relationships/tags" Target="../tags/tag69.xml"/><Relationship Id="rId3" Type="http://schemas.openxmlformats.org/officeDocument/2006/relationships/tags" Target="../tags/tag42.xml"/><Relationship Id="rId29" Type="http://schemas.openxmlformats.org/officeDocument/2006/relationships/tags" Target="../tags/tag68.xml"/><Relationship Id="rId28" Type="http://schemas.openxmlformats.org/officeDocument/2006/relationships/tags" Target="../tags/tag67.xml"/><Relationship Id="rId27" Type="http://schemas.openxmlformats.org/officeDocument/2006/relationships/tags" Target="../tags/tag66.xml"/><Relationship Id="rId26" Type="http://schemas.openxmlformats.org/officeDocument/2006/relationships/tags" Target="../tags/tag65.xml"/><Relationship Id="rId25" Type="http://schemas.openxmlformats.org/officeDocument/2006/relationships/tags" Target="../tags/tag64.xml"/><Relationship Id="rId24" Type="http://schemas.openxmlformats.org/officeDocument/2006/relationships/tags" Target="../tags/tag63.xml"/><Relationship Id="rId23" Type="http://schemas.openxmlformats.org/officeDocument/2006/relationships/tags" Target="../tags/tag62.xml"/><Relationship Id="rId22" Type="http://schemas.openxmlformats.org/officeDocument/2006/relationships/tags" Target="../tags/tag61.xml"/><Relationship Id="rId21" Type="http://schemas.openxmlformats.org/officeDocument/2006/relationships/tags" Target="../tags/tag60.xml"/><Relationship Id="rId20" Type="http://schemas.openxmlformats.org/officeDocument/2006/relationships/tags" Target="../tags/tag59.xml"/><Relationship Id="rId2" Type="http://schemas.openxmlformats.org/officeDocument/2006/relationships/tags" Target="../tags/tag41.xml"/><Relationship Id="rId19" Type="http://schemas.openxmlformats.org/officeDocument/2006/relationships/tags" Target="../tags/tag58.xml"/><Relationship Id="rId18" Type="http://schemas.openxmlformats.org/officeDocument/2006/relationships/tags" Target="../tags/tag57.xml"/><Relationship Id="rId17" Type="http://schemas.openxmlformats.org/officeDocument/2006/relationships/tags" Target="../tags/tag56.xml"/><Relationship Id="rId16" Type="http://schemas.openxmlformats.org/officeDocument/2006/relationships/tags" Target="../tags/tag55.xml"/><Relationship Id="rId15" Type="http://schemas.openxmlformats.org/officeDocument/2006/relationships/tags" Target="../tags/tag54.xml"/><Relationship Id="rId14" Type="http://schemas.openxmlformats.org/officeDocument/2006/relationships/tags" Target="../tags/tag53.xml"/><Relationship Id="rId13" Type="http://schemas.openxmlformats.org/officeDocument/2006/relationships/tags" Target="../tags/tag5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0.xml"/></Relationships>
</file>

<file path=ppt/slides/_rels/slide29.xml.rels><?xml version="1.0" encoding="UTF-8" standalone="yes"?>
<Relationships xmlns="http://schemas.openxmlformats.org/package/2006/relationships"><Relationship Id="rId9" Type="http://schemas.openxmlformats.org/officeDocument/2006/relationships/tags" Target="../tags/tag84.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2" Type="http://schemas.openxmlformats.org/officeDocument/2006/relationships/slideLayout" Target="../slideLayouts/slideLayout8.xml"/><Relationship Id="rId21" Type="http://schemas.openxmlformats.org/officeDocument/2006/relationships/tags" Target="../tags/tag96.xml"/><Relationship Id="rId20" Type="http://schemas.openxmlformats.org/officeDocument/2006/relationships/tags" Target="../tags/tag95.xml"/><Relationship Id="rId2" Type="http://schemas.openxmlformats.org/officeDocument/2006/relationships/tags" Target="../tags/tag77.xml"/><Relationship Id="rId19" Type="http://schemas.openxmlformats.org/officeDocument/2006/relationships/tags" Target="../tags/tag94.xml"/><Relationship Id="rId18" Type="http://schemas.openxmlformats.org/officeDocument/2006/relationships/tags" Target="../tags/tag93.xml"/><Relationship Id="rId17" Type="http://schemas.openxmlformats.org/officeDocument/2006/relationships/tags" Target="../tags/tag92.xml"/><Relationship Id="rId16" Type="http://schemas.openxmlformats.org/officeDocument/2006/relationships/tags" Target="../tags/tag91.xml"/><Relationship Id="rId15" Type="http://schemas.openxmlformats.org/officeDocument/2006/relationships/tags" Target="../tags/tag90.xml"/><Relationship Id="rId14" Type="http://schemas.openxmlformats.org/officeDocument/2006/relationships/tags" Target="../tags/tag89.xml"/><Relationship Id="rId13" Type="http://schemas.openxmlformats.org/officeDocument/2006/relationships/tags" Target="../tags/tag88.xml"/><Relationship Id="rId12" Type="http://schemas.openxmlformats.org/officeDocument/2006/relationships/tags" Target="../tags/tag87.xml"/><Relationship Id="rId11" Type="http://schemas.openxmlformats.org/officeDocument/2006/relationships/tags" Target="../tags/tag86.xml"/><Relationship Id="rId10" Type="http://schemas.openxmlformats.org/officeDocument/2006/relationships/tags" Target="../tags/tag85.xml"/><Relationship Id="rId1" Type="http://schemas.openxmlformats.org/officeDocument/2006/relationships/tags" Target="../tags/tag76.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2.png"/><Relationship Id="rId1" Type="http://schemas.openxmlformats.org/officeDocument/2006/relationships/tags" Target="../tags/tag97.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tags" Target="../tags/tag98.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tags" Target="../tags/tag99.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7.png"/><Relationship Id="rId1" Type="http://schemas.openxmlformats.org/officeDocument/2006/relationships/tags" Target="../tags/tag10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0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0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8.png"/><Relationship Id="rId1" Type="http://schemas.openxmlformats.org/officeDocument/2006/relationships/tags" Target="../tags/tag10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04.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05.xml"/></Relationships>
</file>

<file path=ppt/slides/_rels/slide39.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tags" Target="../tags/tag113.xml"/><Relationship Id="rId7" Type="http://schemas.openxmlformats.org/officeDocument/2006/relationships/tags" Target="../tags/tag112.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 Id="rId3" Type="http://schemas.openxmlformats.org/officeDocument/2006/relationships/tags" Target="../tags/tag108.xml"/><Relationship Id="rId22" Type="http://schemas.openxmlformats.org/officeDocument/2006/relationships/slideLayout" Target="../slideLayouts/slideLayout8.xml"/><Relationship Id="rId21" Type="http://schemas.openxmlformats.org/officeDocument/2006/relationships/tags" Target="../tags/tag126.xml"/><Relationship Id="rId20" Type="http://schemas.openxmlformats.org/officeDocument/2006/relationships/tags" Target="../tags/tag125.xml"/><Relationship Id="rId2" Type="http://schemas.openxmlformats.org/officeDocument/2006/relationships/tags" Target="../tags/tag107.xml"/><Relationship Id="rId19" Type="http://schemas.openxmlformats.org/officeDocument/2006/relationships/tags" Target="../tags/tag124.xml"/><Relationship Id="rId18" Type="http://schemas.openxmlformats.org/officeDocument/2006/relationships/tags" Target="../tags/tag123.xml"/><Relationship Id="rId17" Type="http://schemas.openxmlformats.org/officeDocument/2006/relationships/tags" Target="../tags/tag122.xml"/><Relationship Id="rId16" Type="http://schemas.openxmlformats.org/officeDocument/2006/relationships/tags" Target="../tags/tag121.xml"/><Relationship Id="rId15" Type="http://schemas.openxmlformats.org/officeDocument/2006/relationships/tags" Target="../tags/tag120.xml"/><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tags" Target="../tags/tag10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8.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8.xml"/><Relationship Id="rId6" Type="http://schemas.openxmlformats.org/officeDocument/2006/relationships/tags" Target="../tags/tag131.xml"/><Relationship Id="rId5" Type="http://schemas.openxmlformats.org/officeDocument/2006/relationships/image" Target="../media/image42.png"/><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tags" Target="../tags/tag12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32.xml"/></Relationships>
</file>

<file path=ppt/slides/_rels/slide45.xml.rels><?xml version="1.0" encoding="UTF-8" standalone="yes"?>
<Relationships xmlns="http://schemas.openxmlformats.org/package/2006/relationships"><Relationship Id="rId9" Type="http://schemas.openxmlformats.org/officeDocument/2006/relationships/tags" Target="../tags/tag141.xml"/><Relationship Id="rId8" Type="http://schemas.openxmlformats.org/officeDocument/2006/relationships/tags" Target="../tags/tag140.xml"/><Relationship Id="rId7" Type="http://schemas.openxmlformats.org/officeDocument/2006/relationships/tags" Target="../tags/tag139.xml"/><Relationship Id="rId6" Type="http://schemas.openxmlformats.org/officeDocument/2006/relationships/tags" Target="../tags/tag138.xml"/><Relationship Id="rId5" Type="http://schemas.openxmlformats.org/officeDocument/2006/relationships/tags" Target="../tags/tag137.xml"/><Relationship Id="rId4" Type="http://schemas.openxmlformats.org/officeDocument/2006/relationships/tags" Target="../tags/tag136.xml"/><Relationship Id="rId3" Type="http://schemas.openxmlformats.org/officeDocument/2006/relationships/tags" Target="../tags/tag135.xml"/><Relationship Id="rId2" Type="http://schemas.openxmlformats.org/officeDocument/2006/relationships/tags" Target="../tags/tag134.xml"/><Relationship Id="rId15" Type="http://schemas.openxmlformats.org/officeDocument/2006/relationships/slideLayout" Target="../slideLayouts/slideLayout8.xml"/><Relationship Id="rId14" Type="http://schemas.openxmlformats.org/officeDocument/2006/relationships/tags" Target="../tags/tag146.xml"/><Relationship Id="rId13" Type="http://schemas.openxmlformats.org/officeDocument/2006/relationships/tags" Target="../tags/tag145.xml"/><Relationship Id="rId12" Type="http://schemas.openxmlformats.org/officeDocument/2006/relationships/tags" Target="../tags/tag144.xml"/><Relationship Id="rId11" Type="http://schemas.openxmlformats.org/officeDocument/2006/relationships/tags" Target="../tags/tag143.xml"/><Relationship Id="rId10" Type="http://schemas.openxmlformats.org/officeDocument/2006/relationships/tags" Target="../tags/tag142.xml"/><Relationship Id="rId1" Type="http://schemas.openxmlformats.org/officeDocument/2006/relationships/tags" Target="../tags/tag133.xml"/></Relationships>
</file>

<file path=ppt/slides/_rels/slide46.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8" Type="http://schemas.openxmlformats.org/officeDocument/2006/relationships/slideLayout" Target="../slideLayouts/slideLayout8.xml"/><Relationship Id="rId37" Type="http://schemas.openxmlformats.org/officeDocument/2006/relationships/tags" Target="../tags/tag183.xml"/><Relationship Id="rId36" Type="http://schemas.openxmlformats.org/officeDocument/2006/relationships/tags" Target="../tags/tag182.xml"/><Relationship Id="rId35" Type="http://schemas.openxmlformats.org/officeDocument/2006/relationships/tags" Target="../tags/tag181.xml"/><Relationship Id="rId34" Type="http://schemas.openxmlformats.org/officeDocument/2006/relationships/tags" Target="../tags/tag180.xml"/><Relationship Id="rId33" Type="http://schemas.openxmlformats.org/officeDocument/2006/relationships/tags" Target="../tags/tag179.xml"/><Relationship Id="rId32" Type="http://schemas.openxmlformats.org/officeDocument/2006/relationships/tags" Target="../tags/tag178.xml"/><Relationship Id="rId31" Type="http://schemas.openxmlformats.org/officeDocument/2006/relationships/tags" Target="../tags/tag177.xml"/><Relationship Id="rId30" Type="http://schemas.openxmlformats.org/officeDocument/2006/relationships/tags" Target="../tags/tag176.xml"/><Relationship Id="rId3" Type="http://schemas.openxmlformats.org/officeDocument/2006/relationships/tags" Target="../tags/tag149.xml"/><Relationship Id="rId29" Type="http://schemas.openxmlformats.org/officeDocument/2006/relationships/tags" Target="../tags/tag175.xml"/><Relationship Id="rId28" Type="http://schemas.openxmlformats.org/officeDocument/2006/relationships/tags" Target="../tags/tag174.xml"/><Relationship Id="rId27" Type="http://schemas.openxmlformats.org/officeDocument/2006/relationships/tags" Target="../tags/tag173.xml"/><Relationship Id="rId26" Type="http://schemas.openxmlformats.org/officeDocument/2006/relationships/tags" Target="../tags/tag172.xml"/><Relationship Id="rId25" Type="http://schemas.openxmlformats.org/officeDocument/2006/relationships/tags" Target="../tags/tag171.xml"/><Relationship Id="rId24" Type="http://schemas.openxmlformats.org/officeDocument/2006/relationships/tags" Target="../tags/tag170.xml"/><Relationship Id="rId23" Type="http://schemas.openxmlformats.org/officeDocument/2006/relationships/tags" Target="../tags/tag169.xml"/><Relationship Id="rId22" Type="http://schemas.openxmlformats.org/officeDocument/2006/relationships/tags" Target="../tags/tag168.xml"/><Relationship Id="rId21" Type="http://schemas.openxmlformats.org/officeDocument/2006/relationships/tags" Target="../tags/tag167.xml"/><Relationship Id="rId20" Type="http://schemas.openxmlformats.org/officeDocument/2006/relationships/tags" Target="../tags/tag166.xml"/><Relationship Id="rId2" Type="http://schemas.openxmlformats.org/officeDocument/2006/relationships/tags" Target="../tags/tag148.xml"/><Relationship Id="rId19" Type="http://schemas.openxmlformats.org/officeDocument/2006/relationships/tags" Target="../tags/tag165.xml"/><Relationship Id="rId18" Type="http://schemas.openxmlformats.org/officeDocument/2006/relationships/tags" Target="../tags/tag164.xml"/><Relationship Id="rId17" Type="http://schemas.openxmlformats.org/officeDocument/2006/relationships/tags" Target="../tags/tag163.xml"/><Relationship Id="rId16" Type="http://schemas.openxmlformats.org/officeDocument/2006/relationships/tags" Target="../tags/tag162.xml"/><Relationship Id="rId15" Type="http://schemas.openxmlformats.org/officeDocument/2006/relationships/tags" Target="../tags/tag161.xml"/><Relationship Id="rId14" Type="http://schemas.openxmlformats.org/officeDocument/2006/relationships/tags" Target="../tags/tag160.xml"/><Relationship Id="rId13" Type="http://schemas.openxmlformats.org/officeDocument/2006/relationships/tags" Target="../tags/tag159.xml"/><Relationship Id="rId12" Type="http://schemas.openxmlformats.org/officeDocument/2006/relationships/tags" Target="../tags/tag158.xml"/><Relationship Id="rId11" Type="http://schemas.openxmlformats.org/officeDocument/2006/relationships/tags" Target="../tags/tag157.xml"/><Relationship Id="rId10" Type="http://schemas.openxmlformats.org/officeDocument/2006/relationships/tags" Target="../tags/tag156.xml"/><Relationship Id="rId1" Type="http://schemas.openxmlformats.org/officeDocument/2006/relationships/tags" Target="../tags/tag147.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3.png"/><Relationship Id="rId1" Type="http://schemas.openxmlformats.org/officeDocument/2006/relationships/tags" Target="../tags/tag184.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1.png"/><Relationship Id="rId1" Type="http://schemas.openxmlformats.org/officeDocument/2006/relationships/tags" Target="../tags/tag185.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tags" Target="../tags/tag18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8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188.xml"/></Relationships>
</file>

<file path=ppt/slides/_rels/slide52.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tags" Target="../tags/tag195.xml"/><Relationship Id="rId6" Type="http://schemas.openxmlformats.org/officeDocument/2006/relationships/tags" Target="../tags/tag194.xml"/><Relationship Id="rId5" Type="http://schemas.openxmlformats.org/officeDocument/2006/relationships/tags" Target="../tags/tag193.xml"/><Relationship Id="rId4" Type="http://schemas.openxmlformats.org/officeDocument/2006/relationships/tags" Target="../tags/tag192.xml"/><Relationship Id="rId3" Type="http://schemas.openxmlformats.org/officeDocument/2006/relationships/tags" Target="../tags/tag191.xml"/><Relationship Id="rId2" Type="http://schemas.openxmlformats.org/officeDocument/2006/relationships/tags" Target="../tags/tag190.xml"/><Relationship Id="rId16" Type="http://schemas.openxmlformats.org/officeDocument/2006/relationships/slideLayout" Target="../slideLayouts/slideLayout8.xml"/><Relationship Id="rId15" Type="http://schemas.openxmlformats.org/officeDocument/2006/relationships/tags" Target="../tags/tag203.xml"/><Relationship Id="rId14" Type="http://schemas.openxmlformats.org/officeDocument/2006/relationships/tags" Target="../tags/tag202.xml"/><Relationship Id="rId13" Type="http://schemas.openxmlformats.org/officeDocument/2006/relationships/tags" Target="../tags/tag201.xml"/><Relationship Id="rId12" Type="http://schemas.openxmlformats.org/officeDocument/2006/relationships/tags" Target="../tags/tag200.xml"/><Relationship Id="rId11" Type="http://schemas.openxmlformats.org/officeDocument/2006/relationships/tags" Target="../tags/tag199.xml"/><Relationship Id="rId10" Type="http://schemas.openxmlformats.org/officeDocument/2006/relationships/tags" Target="../tags/tag198.xml"/><Relationship Id="rId1" Type="http://schemas.openxmlformats.org/officeDocument/2006/relationships/tags" Target="../tags/tag189.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4.png"/><Relationship Id="rId1" Type="http://schemas.openxmlformats.org/officeDocument/2006/relationships/tags" Target="../tags/tag204.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5.png"/><Relationship Id="rId1" Type="http://schemas.openxmlformats.org/officeDocument/2006/relationships/tags" Target="../tags/tag205.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tags" Target="../tags/tag206.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723900" y="1471295"/>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康复工程技术</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1501775" y="4905375"/>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p>
              <a:pPr algn="ctr"/>
              <a:r>
                <a:rPr lang="zh-CN" altLang="en-US" sz="240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730250" y="1695325"/>
            <a:ext cx="10972800" cy="453586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一、步行辅具的种类与特点</a:t>
            </a:r>
            <a:endParaRPr lang="zh-CN" altLang="en-US" sz="2400" dirty="0"/>
          </a:p>
        </p:txBody>
      </p:sp>
      <p:sp>
        <p:nvSpPr>
          <p:cNvPr id="18442" name="Rectangle 10"/>
          <p:cNvSpPr>
            <a:spLocks noChangeArrowheads="1"/>
          </p:cNvSpPr>
          <p:nvPr/>
        </p:nvSpPr>
        <p:spPr bwMode="auto">
          <a:xfrm>
            <a:off x="1233805" y="1955165"/>
            <a:ext cx="6546215" cy="4137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sz="1400" b="1">
                <a:solidFill>
                  <a:srgbClr val="00B0F0"/>
                </a:solidFill>
                <a:latin typeface="微软雅黑" panose="020B0503020204020204" charset="-122"/>
                <a:ea typeface="微软雅黑" panose="020B0503020204020204" charset="-122"/>
              </a:rPr>
              <a:t>（二）肘拐与前臂支撑肘拐</a:t>
            </a:r>
            <a:endParaRPr sz="1400" b="1">
              <a:solidFill>
                <a:srgbClr val="00B0F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a:solidFill>
                  <a:srgbClr val="000000"/>
                </a:solidFill>
                <a:latin typeface="微软雅黑" panose="020B0503020204020204" charset="-122"/>
                <a:ea typeface="微软雅黑" panose="020B0503020204020204" charset="-122"/>
              </a:rPr>
              <a:t>1. 肘拐　肘拐，又叫臂杖、臂拐、前臂拐杖、欧式拐、洛氏拐等，是含有一个或多个支脚、一个手柄和非水平的前臂支撑架或臂套的步行辅助器具（图 4-7）。利用前臂和手共同支撑，分散腕关节压力，不对身体局部产生压迫。</a:t>
            </a:r>
            <a:endParaRPr>
              <a:solidFill>
                <a:srgbClr val="00000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a:solidFill>
                  <a:srgbClr val="000000"/>
                </a:solidFill>
                <a:latin typeface="微软雅黑" panose="020B0503020204020204" charset="-122"/>
                <a:ea typeface="微软雅黑" panose="020B0503020204020204" charset="-122"/>
              </a:rPr>
              <a:t>2. 前臂支撑肘拐　前臂支撑肘拐，有一个或多个支脚、一个手柄和水平的前臂支撑架或臂套的器具，利用前臂支撑，辅助行走。由高度可调的垂直套管、带手柄的前臂水平管、前臂垫和前臂固定带组成，手柄角度可以调整，有直柄和弯柄两种（图 4-8、 图 4-9）。</a:t>
            </a:r>
            <a:endParaRPr>
              <a:solidFill>
                <a:srgbClr val="00000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9027160" y="2332990"/>
            <a:ext cx="911860" cy="1795780"/>
          </a:xfrm>
          <a:prstGeom prst="rect">
            <a:avLst/>
          </a:prstGeom>
        </p:spPr>
      </p:pic>
      <p:pic>
        <p:nvPicPr>
          <p:cNvPr id="4" name="图片 3"/>
          <p:cNvPicPr>
            <a:picLocks noChangeAspect="1"/>
          </p:cNvPicPr>
          <p:nvPr/>
        </p:nvPicPr>
        <p:blipFill>
          <a:blip r:embed="rId3"/>
          <a:stretch>
            <a:fillRect/>
          </a:stretch>
        </p:blipFill>
        <p:spPr>
          <a:xfrm>
            <a:off x="8221345" y="4251325"/>
            <a:ext cx="2780030" cy="1363980"/>
          </a:xfrm>
          <a:prstGeom prst="rect">
            <a:avLst/>
          </a:prstGeom>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730250" y="1798320"/>
            <a:ext cx="10972800" cy="410654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一、步行辅具的种类与特点</a:t>
            </a:r>
            <a:endParaRPr lang="zh-CN" altLang="en-US" sz="2400" dirty="0"/>
          </a:p>
        </p:txBody>
      </p:sp>
      <p:sp>
        <p:nvSpPr>
          <p:cNvPr id="18442" name="Rectangle 10"/>
          <p:cNvSpPr>
            <a:spLocks noChangeArrowheads="1"/>
          </p:cNvSpPr>
          <p:nvPr/>
        </p:nvSpPr>
        <p:spPr bwMode="auto">
          <a:xfrm>
            <a:off x="1216660" y="2186940"/>
            <a:ext cx="6546215" cy="3329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（三）腋拐</a:t>
            </a:r>
            <a:endParaRPr b="1">
              <a:solidFill>
                <a:srgbClr val="00B0F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a:solidFill>
                  <a:srgbClr val="000000"/>
                </a:solidFill>
                <a:latin typeface="微软雅黑" panose="020B0503020204020204" charset="-122"/>
                <a:ea typeface="微软雅黑" panose="020B0503020204020204" charset="-122"/>
              </a:rPr>
              <a:t>腋拐有一个支脚、一个手柄和靠近上身及腋下部位有一个腋托。高度可根据使用者的身高进行调整（图 4-11）。使用时腋托紧靠躯干侧面，利用手柄支撑身体，可单侧或双侧手同时使用。即使双下肢都不能负重者，也能借助双腋拐提高身体平衡性、侧向稳定性，达到行走的目的。双拐同时使用可减轻下肢承重，获得最大支撑力，提高行走的稳定性。腋拐支撑可靠稳定但笨重，材料有木制、铝制和钢制。</a:t>
            </a:r>
            <a:endParaRPr>
              <a:solidFill>
                <a:srgbClr val="00000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8441690" y="2254885"/>
            <a:ext cx="2114550" cy="2933700"/>
          </a:xfrm>
          <a:prstGeom prst="rect">
            <a:avLst/>
          </a:prstGeom>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730250" y="1798320"/>
            <a:ext cx="10972800" cy="410654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一、步行辅具的种类与特点</a:t>
            </a:r>
            <a:endParaRPr lang="zh-CN" altLang="en-US" sz="2400" dirty="0"/>
          </a:p>
        </p:txBody>
      </p:sp>
      <p:sp>
        <p:nvSpPr>
          <p:cNvPr id="18442" name="Rectangle 10"/>
          <p:cNvSpPr>
            <a:spLocks noChangeArrowheads="1"/>
          </p:cNvSpPr>
          <p:nvPr/>
        </p:nvSpPr>
        <p:spPr bwMode="auto">
          <a:xfrm>
            <a:off x="1224915" y="2040255"/>
            <a:ext cx="9982835" cy="3329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（四）框式助行器</a:t>
            </a:r>
            <a:endParaRPr b="1">
              <a:solidFill>
                <a:srgbClr val="00B0F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a:solidFill>
                  <a:srgbClr val="000000"/>
                </a:solidFill>
                <a:latin typeface="微软雅黑" panose="020B0503020204020204" charset="-122"/>
                <a:ea typeface="微软雅黑" panose="020B0503020204020204" charset="-122"/>
              </a:rPr>
              <a:t>框式助行器由框架、支脚杆、支脚和手柄组成，有手柄和多个支脚，没有前臂支撑和轮子。可折叠，高度可调，支脚使用防滑橡胶塞头。支撑面积大、稳定性能好、价格低廉。适用于下肢功能中重度障碍、平衡能力欠佳者。单侧下肢无力或截肢，需要比单臂操作助行器更大支持，如骨关节炎或股骨骨折愈合后；全身或双下肢肌力降低或协调性差，需要独立、稳定站立者，如多发性硬化症或帕金森病；需要广泛支持，以帮助活动和建立自信心，如用于长期卧床或患病的老年人。</a:t>
            </a:r>
            <a:endParaRPr>
              <a:solidFill>
                <a:srgbClr val="00000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1. 普通框式助行器</a:t>
            </a:r>
            <a:r>
              <a:rPr>
                <a:solidFill>
                  <a:srgbClr val="000000"/>
                </a:solidFill>
                <a:latin typeface="微软雅黑" panose="020B0503020204020204" charset="-122"/>
                <a:ea typeface="微软雅黑" panose="020B0503020204020204" charset="-122"/>
              </a:rPr>
              <a:t>　普通框式助行器（图 4-12）为框架结构，4 个支脚，包括固定式和折叠式两种，具有很高的稳定性能。</a:t>
            </a:r>
            <a:endParaRPr>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730250" y="1798320"/>
            <a:ext cx="10972800" cy="410654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一、步行辅具的种类与特点</a:t>
            </a:r>
            <a:endParaRPr lang="zh-CN" altLang="en-US" sz="2400" dirty="0"/>
          </a:p>
        </p:txBody>
      </p:sp>
      <p:sp>
        <p:nvSpPr>
          <p:cNvPr id="18442" name="Rectangle 10"/>
          <p:cNvSpPr>
            <a:spLocks noChangeArrowheads="1"/>
          </p:cNvSpPr>
          <p:nvPr/>
        </p:nvSpPr>
        <p:spPr bwMode="auto">
          <a:xfrm>
            <a:off x="1224915" y="2040255"/>
            <a:ext cx="9982835" cy="3329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sz="1400" b="1">
                <a:solidFill>
                  <a:srgbClr val="00B0F0"/>
                </a:solidFill>
                <a:latin typeface="微软雅黑" panose="020B0503020204020204" charset="-122"/>
                <a:ea typeface="微软雅黑" panose="020B0503020204020204" charset="-122"/>
              </a:rPr>
              <a:t>2. 交叉步进框式助行器　</a:t>
            </a:r>
            <a:r>
              <a:rPr sz="1400">
                <a:solidFill>
                  <a:schemeClr val="tx1"/>
                </a:solidFill>
                <a:latin typeface="微软雅黑" panose="020B0503020204020204" charset="-122"/>
                <a:ea typeface="微软雅黑" panose="020B0503020204020204" charset="-122"/>
              </a:rPr>
              <a:t>交叉步进框式助行器（图 4-13）为框架结构，助行器两边装有铰链，可单侧交替推进助行器前移，行进的速度比普通框式助行器快，稳定性稍差。用于上肢肌力稍差，有一定平衡能力者。</a:t>
            </a:r>
            <a:endParaRPr sz="1400">
              <a:solidFill>
                <a:schemeClr val="tx1"/>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sz="1400" b="1">
                <a:solidFill>
                  <a:srgbClr val="00B0F0"/>
                </a:solidFill>
                <a:latin typeface="微软雅黑" panose="020B0503020204020204" charset="-122"/>
                <a:ea typeface="微软雅黑" panose="020B0503020204020204" charset="-122"/>
                <a:sym typeface="+mn-ea"/>
              </a:rPr>
              <a:t>3. 助起框式助行器</a:t>
            </a:r>
            <a:r>
              <a:rPr sz="1400">
                <a:latin typeface="微软雅黑" panose="020B0503020204020204" charset="-122"/>
                <a:ea typeface="微软雅黑" panose="020B0503020204020204" charset="-122"/>
                <a:sym typeface="+mn-ea"/>
              </a:rPr>
              <a:t>　助起框式助行器（图 4-14）呈阶梯形，有助起扶手和支撑扶手。站起困难者，可借助助起扶手实现从坐位到站位。</a:t>
            </a:r>
            <a:endParaRPr sz="1400">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endParaRPr sz="1400">
              <a:solidFill>
                <a:schemeClr val="tx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1804035" y="3519805"/>
            <a:ext cx="2245360" cy="2254250"/>
          </a:xfrm>
          <a:prstGeom prst="rect">
            <a:avLst/>
          </a:prstGeom>
        </p:spPr>
      </p:pic>
      <p:pic>
        <p:nvPicPr>
          <p:cNvPr id="3" name="图片 2"/>
          <p:cNvPicPr>
            <a:picLocks noChangeAspect="1"/>
          </p:cNvPicPr>
          <p:nvPr/>
        </p:nvPicPr>
        <p:blipFill>
          <a:blip r:embed="rId3"/>
          <a:stretch>
            <a:fillRect/>
          </a:stretch>
        </p:blipFill>
        <p:spPr>
          <a:xfrm>
            <a:off x="4556125" y="3335655"/>
            <a:ext cx="2667000" cy="2438400"/>
          </a:xfrm>
          <a:prstGeom prst="rect">
            <a:avLst/>
          </a:prstGeom>
        </p:spPr>
      </p:pic>
      <p:pic>
        <p:nvPicPr>
          <p:cNvPr id="4" name="图片 3"/>
          <p:cNvPicPr>
            <a:picLocks noChangeAspect="1"/>
          </p:cNvPicPr>
          <p:nvPr/>
        </p:nvPicPr>
        <p:blipFill>
          <a:blip r:embed="rId4"/>
          <a:stretch>
            <a:fillRect/>
          </a:stretch>
        </p:blipFill>
        <p:spPr>
          <a:xfrm>
            <a:off x="7609840" y="3335655"/>
            <a:ext cx="3393440" cy="2399665"/>
          </a:xfrm>
          <a:prstGeom prst="rect">
            <a:avLst/>
          </a:prstGeo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782320" y="1848485"/>
            <a:ext cx="10972800" cy="400685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一、步行辅具的种类与特点</a:t>
            </a:r>
            <a:endParaRPr lang="zh-CN" altLang="en-US" sz="2400" dirty="0"/>
          </a:p>
        </p:txBody>
      </p:sp>
      <p:sp>
        <p:nvSpPr>
          <p:cNvPr id="18442" name="Rectangle 10"/>
          <p:cNvSpPr>
            <a:spLocks noChangeArrowheads="1"/>
          </p:cNvSpPr>
          <p:nvPr/>
        </p:nvSpPr>
        <p:spPr bwMode="auto">
          <a:xfrm>
            <a:off x="1339850" y="2000250"/>
            <a:ext cx="9857105" cy="1715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（五）轮式助行器</a:t>
            </a:r>
            <a:endParaRPr b="1">
              <a:solidFill>
                <a:srgbClr val="00B0F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a:solidFill>
                  <a:srgbClr val="000000"/>
                </a:solidFill>
                <a:latin typeface="微软雅黑" panose="020B0503020204020204" charset="-122"/>
                <a:ea typeface="微软雅黑" panose="020B0503020204020204" charset="-122"/>
              </a:rPr>
              <a:t>轮式助行器是装有轮子和手柄的助行器具，包括两轮式助行器、三轮式助行器和四轮式助行器，装有椅座、储物筐等辅助装置。使用时，推动助行器前移。适用于老年人，辅助双下肢功能轻度障碍或平衡能力稍差者，双手支撑辅助步行，能保持连续步态。</a:t>
            </a:r>
            <a:endParaRPr>
              <a:solidFill>
                <a:srgbClr val="000000"/>
              </a:solidFill>
              <a:latin typeface="微软雅黑" panose="020B0503020204020204" charset="-122"/>
              <a:ea typeface="微软雅黑" panose="020B0503020204020204" charset="-122"/>
            </a:endParaRPr>
          </a:p>
        </p:txBody>
      </p:sp>
      <p:grpSp>
        <p:nvGrpSpPr>
          <p:cNvPr id="61" name="组合 60"/>
          <p:cNvGrpSpPr/>
          <p:nvPr/>
        </p:nvGrpSpPr>
        <p:grpSpPr>
          <a:xfrm>
            <a:off x="1541780" y="3917950"/>
            <a:ext cx="2079625" cy="1595438"/>
            <a:chOff x="3200" y="3624"/>
            <a:chExt cx="3276" cy="2513"/>
          </a:xfrm>
        </p:grpSpPr>
        <p:sp>
          <p:nvSpPr>
            <p:cNvPr id="51" name="任意多边形 50"/>
            <p:cNvSpPr/>
            <p:nvPr>
              <p:custDataLst>
                <p:tags r:id="rId2"/>
              </p:custDataLst>
            </p:nvPr>
          </p:nvSpPr>
          <p:spPr>
            <a:xfrm>
              <a:off x="3200"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3"/>
              </p:custDataLst>
            </p:nvPr>
          </p:nvSpPr>
          <p:spPr>
            <a:xfrm>
              <a:off x="3200" y="4472"/>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4"/>
              </p:custDataLst>
            </p:nvPr>
          </p:nvSpPr>
          <p:spPr>
            <a:xfrm>
              <a:off x="3684" y="3623"/>
              <a:ext cx="238" cy="689"/>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5"/>
              </p:custDataLst>
            </p:nvPr>
          </p:nvSpPr>
          <p:spPr>
            <a:xfrm>
              <a:off x="5753" y="3623"/>
              <a:ext cx="238" cy="689"/>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6"/>
              </p:custDataLst>
            </p:nvPr>
          </p:nvSpPr>
          <p:spPr>
            <a:xfrm>
              <a:off x="3200" y="4538"/>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solidFill>
                  <a:latin typeface="微软雅黑" panose="020B0503020204020204" charset="-122"/>
                  <a:ea typeface="微软雅黑" panose="020B0503020204020204" charset="-122"/>
                  <a:cs typeface="+mn-cs"/>
                  <a:sym typeface="Arial" panose="020B0604020202020204" pitchFamily="34" charset="0"/>
                </a:rPr>
                <a:t>两轮式助行器</a:t>
              </a:r>
              <a:endParaRPr lang="zh-CN" altLang="en-US" sz="1400" b="1" spc="150" noProof="1" dirty="0">
                <a:solidFill>
                  <a:schemeClr val="tx1"/>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4024313" y="3917315"/>
            <a:ext cx="2079625" cy="1595438"/>
            <a:chOff x="7962" y="3624"/>
            <a:chExt cx="3276" cy="2513"/>
          </a:xfrm>
        </p:grpSpPr>
        <p:sp>
          <p:nvSpPr>
            <p:cNvPr id="50" name="任意多边形 49"/>
            <p:cNvSpPr/>
            <p:nvPr>
              <p:custDataLst>
                <p:tags r:id="rId7"/>
              </p:custDataLst>
            </p:nvPr>
          </p:nvSpPr>
          <p:spPr>
            <a:xfrm>
              <a:off x="7961"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8"/>
              </p:custDataLst>
            </p:nvPr>
          </p:nvSpPr>
          <p:spPr>
            <a:xfrm>
              <a:off x="7961" y="4472"/>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9"/>
              </p:custDataLst>
            </p:nvPr>
          </p:nvSpPr>
          <p:spPr>
            <a:xfrm>
              <a:off x="8446" y="3623"/>
              <a:ext cx="238" cy="689"/>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10"/>
              </p:custDataLst>
            </p:nvPr>
          </p:nvSpPr>
          <p:spPr>
            <a:xfrm>
              <a:off x="10515" y="3623"/>
              <a:ext cx="238" cy="689"/>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1"/>
              </p:custDataLst>
            </p:nvPr>
          </p:nvSpPr>
          <p:spPr>
            <a:xfrm>
              <a:off x="7961" y="4522"/>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solidFill>
                  <a:effectLst/>
                  <a:latin typeface="微软雅黑" panose="020B0503020204020204" charset="-122"/>
                  <a:ea typeface="微软雅黑" panose="020B0503020204020204" charset="-122"/>
                  <a:cs typeface="+mn-cs"/>
                  <a:sym typeface="Arial" panose="020B0604020202020204" pitchFamily="34" charset="0"/>
                </a:rPr>
                <a:t>三轮式助行器</a:t>
              </a:r>
              <a:endParaRPr lang="zh-CN" altLang="en-US" sz="1400" b="1" spc="150" noProof="1" dirty="0">
                <a:solidFill>
                  <a:schemeClr val="tx1"/>
                </a:solidFill>
                <a:effectLst/>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6490335" y="3917315"/>
            <a:ext cx="2079625" cy="1595438"/>
            <a:chOff x="12724" y="3624"/>
            <a:chExt cx="3276" cy="2513"/>
          </a:xfrm>
        </p:grpSpPr>
        <p:sp>
          <p:nvSpPr>
            <p:cNvPr id="41" name="任意多边形 40"/>
            <p:cNvSpPr/>
            <p:nvPr>
              <p:custDataLst>
                <p:tags r:id="rId12"/>
              </p:custDataLst>
            </p:nvPr>
          </p:nvSpPr>
          <p:spPr>
            <a:xfrm>
              <a:off x="12723"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3"/>
              </p:custDataLst>
            </p:nvPr>
          </p:nvSpPr>
          <p:spPr>
            <a:xfrm>
              <a:off x="12723" y="4472"/>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4"/>
              </p:custDataLst>
            </p:nvPr>
          </p:nvSpPr>
          <p:spPr>
            <a:xfrm>
              <a:off x="13207" y="3623"/>
              <a:ext cx="238" cy="689"/>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5"/>
              </p:custDataLst>
            </p:nvPr>
          </p:nvSpPr>
          <p:spPr>
            <a:xfrm>
              <a:off x="15276" y="3623"/>
              <a:ext cx="238" cy="689"/>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6"/>
              </p:custDataLst>
            </p:nvPr>
          </p:nvSpPr>
          <p:spPr>
            <a:xfrm>
              <a:off x="12723" y="4522"/>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solidFill>
                  <a:latin typeface="微软雅黑" panose="020B0503020204020204" charset="-122"/>
                  <a:ea typeface="微软雅黑" panose="020B0503020204020204" charset="-122"/>
                  <a:cs typeface="+mn-cs"/>
                  <a:sym typeface="Arial" panose="020B0604020202020204" pitchFamily="34" charset="0"/>
                </a:rPr>
                <a:t>四轮式助行器</a:t>
              </a:r>
              <a:endParaRPr lang="zh-CN" altLang="en-US" sz="1400" b="1" spc="150" noProof="1" dirty="0">
                <a:solidFill>
                  <a:schemeClr val="tx1"/>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8957310" y="3917633"/>
            <a:ext cx="2079625" cy="1595437"/>
            <a:chOff x="3200" y="6297"/>
            <a:chExt cx="3276" cy="2513"/>
          </a:xfrm>
        </p:grpSpPr>
        <p:sp>
          <p:nvSpPr>
            <p:cNvPr id="82" name="任意多边形 81"/>
            <p:cNvSpPr/>
            <p:nvPr>
              <p:custDataLst>
                <p:tags r:id="rId17"/>
              </p:custDataLst>
            </p:nvPr>
          </p:nvSpPr>
          <p:spPr>
            <a:xfrm>
              <a:off x="3200" y="6588"/>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8"/>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9"/>
              </p:custDataLst>
            </p:nvPr>
          </p:nvSpPr>
          <p:spPr>
            <a:xfrm>
              <a:off x="3684" y="6297"/>
              <a:ext cx="238" cy="689"/>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20"/>
              </p:custDataLst>
            </p:nvPr>
          </p:nvSpPr>
          <p:spPr>
            <a:xfrm>
              <a:off x="5753" y="6297"/>
              <a:ext cx="238" cy="689"/>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1"/>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solidFill>
                  <a:latin typeface="微软雅黑" panose="020B0503020204020204" charset="-122"/>
                  <a:ea typeface="微软雅黑" panose="020B0503020204020204" charset="-122"/>
                  <a:cs typeface="+mn-cs"/>
                  <a:sym typeface="Arial" panose="020B0604020202020204" pitchFamily="34" charset="0"/>
                </a:rPr>
                <a:t>四轮式助行推车</a:t>
              </a:r>
              <a:endParaRPr lang="zh-CN" altLang="en-US" sz="1400" b="1" spc="150" noProof="1" dirty="0">
                <a:solidFill>
                  <a:schemeClr val="tx1"/>
                </a:solidFill>
                <a:latin typeface="微软雅黑" panose="020B0503020204020204" charset="-122"/>
                <a:ea typeface="微软雅黑" panose="020B0503020204020204" charset="-122"/>
                <a:cs typeface="+mn-cs"/>
                <a:sym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p:tgtEl>
                                          <p:spTgt spid="61"/>
                                        </p:tgtEl>
                                        <p:attrNameLst>
                                          <p:attrName>ppt_y</p:attrName>
                                        </p:attrNameLst>
                                      </p:cBhvr>
                                      <p:tavLst>
                                        <p:tav tm="0">
                                          <p:val>
                                            <p:strVal val="#ppt_y-#ppt_h*1.125000"/>
                                          </p:val>
                                        </p:tav>
                                        <p:tav tm="100000">
                                          <p:val>
                                            <p:strVal val="#ppt_y"/>
                                          </p:val>
                                        </p:tav>
                                      </p:tavLst>
                                    </p:anim>
                                    <p:animEffect transition="in" filter="wipe(down)">
                                      <p:cBhvr>
                                        <p:cTn id="8" dur="500"/>
                                        <p:tgtEl>
                                          <p:spTgt spid="61"/>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p:cTn id="12" dur="500"/>
                                        <p:tgtEl>
                                          <p:spTgt spid="62"/>
                                        </p:tgtEl>
                                        <p:attrNameLst>
                                          <p:attrName>ppt_y</p:attrName>
                                        </p:attrNameLst>
                                      </p:cBhvr>
                                      <p:tavLst>
                                        <p:tav tm="0">
                                          <p:val>
                                            <p:strVal val="#ppt_y-#ppt_h*1.125000"/>
                                          </p:val>
                                        </p:tav>
                                        <p:tav tm="100000">
                                          <p:val>
                                            <p:strVal val="#ppt_y"/>
                                          </p:val>
                                        </p:tav>
                                      </p:tavLst>
                                    </p:anim>
                                    <p:animEffect transition="in" filter="wipe(down)">
                                      <p:cBhvr>
                                        <p:cTn id="13" dur="500"/>
                                        <p:tgtEl>
                                          <p:spTgt spid="62"/>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p:tgtEl>
                                          <p:spTgt spid="63"/>
                                        </p:tgtEl>
                                        <p:attrNameLst>
                                          <p:attrName>ppt_y</p:attrName>
                                        </p:attrNameLst>
                                      </p:cBhvr>
                                      <p:tavLst>
                                        <p:tav tm="0">
                                          <p:val>
                                            <p:strVal val="#ppt_y-#ppt_h*1.125000"/>
                                          </p:val>
                                        </p:tav>
                                        <p:tav tm="100000">
                                          <p:val>
                                            <p:strVal val="#ppt_y"/>
                                          </p:val>
                                        </p:tav>
                                      </p:tavLst>
                                    </p:anim>
                                    <p:animEffect transition="in" filter="wipe(down)">
                                      <p:cBhvr>
                                        <p:cTn id="18" dur="500"/>
                                        <p:tgtEl>
                                          <p:spTgt spid="63"/>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p:tgtEl>
                                          <p:spTgt spid="64"/>
                                        </p:tgtEl>
                                        <p:attrNameLst>
                                          <p:attrName>ppt_y</p:attrName>
                                        </p:attrNameLst>
                                      </p:cBhvr>
                                      <p:tavLst>
                                        <p:tav tm="0">
                                          <p:val>
                                            <p:strVal val="#ppt_y-#ppt_h*1.125000"/>
                                          </p:val>
                                        </p:tav>
                                        <p:tav tm="100000">
                                          <p:val>
                                            <p:strVal val="#ppt_y"/>
                                          </p:val>
                                        </p:tav>
                                      </p:tavLst>
                                    </p:anim>
                                    <p:animEffect transition="in" filter="wipe(down)">
                                      <p:cBhvr>
                                        <p:cTn id="2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782320" y="1857375"/>
            <a:ext cx="10972800" cy="380047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一、步行辅具的种类与特点</a:t>
            </a:r>
            <a:endParaRPr lang="zh-CN" altLang="en-US" sz="2400" dirty="0"/>
          </a:p>
        </p:txBody>
      </p:sp>
      <p:sp>
        <p:nvSpPr>
          <p:cNvPr id="18442" name="Rectangle 10"/>
          <p:cNvSpPr>
            <a:spLocks noChangeArrowheads="1"/>
          </p:cNvSpPr>
          <p:nvPr/>
        </p:nvSpPr>
        <p:spPr bwMode="auto">
          <a:xfrm>
            <a:off x="1299210" y="2366645"/>
            <a:ext cx="5707380" cy="265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（六）座式助行器</a:t>
            </a:r>
            <a:endParaRPr b="1">
              <a:solidFill>
                <a:srgbClr val="00B0F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a:solidFill>
                  <a:srgbClr val="000000"/>
                </a:solidFill>
                <a:latin typeface="微软雅黑" panose="020B0503020204020204" charset="-122"/>
                <a:ea typeface="微软雅黑" panose="020B0503020204020204" charset="-122"/>
              </a:rPr>
              <a:t>座式助行器是有多个轮子和一个行走时支撑身体的座位或吊带的器具，也可以带前臂支撑架（图 4-19），包括助行自行车。它可辅助双下肢功能中重度障碍且平衡能力差者，双手支撑辅助站立和步行，并可以随时坐下休息。</a:t>
            </a:r>
            <a:endParaRPr>
              <a:solidFill>
                <a:srgbClr val="00000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endParaRPr>
              <a:solidFill>
                <a:srgbClr val="00000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7465695" y="2366645"/>
            <a:ext cx="3810000" cy="2781300"/>
          </a:xfrm>
          <a:prstGeom prst="rect">
            <a:avLst/>
          </a:prstGeom>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782320" y="1857375"/>
            <a:ext cx="10972800" cy="380047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一、步行辅具的种类与特点</a:t>
            </a:r>
            <a:endParaRPr lang="zh-CN" altLang="en-US" sz="2400" dirty="0"/>
          </a:p>
        </p:txBody>
      </p:sp>
      <p:sp>
        <p:nvSpPr>
          <p:cNvPr id="18442" name="Rectangle 10"/>
          <p:cNvSpPr>
            <a:spLocks noChangeArrowheads="1"/>
          </p:cNvSpPr>
          <p:nvPr/>
        </p:nvSpPr>
        <p:spPr bwMode="auto">
          <a:xfrm>
            <a:off x="1359535" y="2214245"/>
            <a:ext cx="5783580" cy="317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（七）台式助行器</a:t>
            </a:r>
            <a:endParaRPr b="1">
              <a:solidFill>
                <a:srgbClr val="00B0F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a:solidFill>
                  <a:srgbClr val="000000"/>
                </a:solidFill>
                <a:latin typeface="微软雅黑" panose="020B0503020204020204" charset="-122"/>
                <a:ea typeface="微软雅黑" panose="020B0503020204020204" charset="-122"/>
              </a:rPr>
              <a:t>台式助行器有轮子和（或）支脚、支撑平台或前臂支撑托架，靠双臂或与上身一起向前推进。高度到胸部，使用时将前臂平放于支撑架上，利用助行器带动身体前移，手闸可以用来控制移动速度，辅助站立和步行。其支撑面积大、稳定性能好、易于推动。辅助双下肢功能中重度障碍及上肢功能轻度障碍且平衡能力差者。</a:t>
            </a:r>
            <a:endParaRPr>
              <a:solidFill>
                <a:srgbClr val="00000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endParaRPr b="1">
              <a:solidFill>
                <a:srgbClr val="00B0F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7870190" y="2214245"/>
            <a:ext cx="1315720" cy="1677670"/>
          </a:xfrm>
          <a:prstGeom prst="rect">
            <a:avLst/>
          </a:prstGeom>
        </p:spPr>
      </p:pic>
      <p:pic>
        <p:nvPicPr>
          <p:cNvPr id="3" name="图片 2"/>
          <p:cNvPicPr>
            <a:picLocks noChangeAspect="1"/>
          </p:cNvPicPr>
          <p:nvPr/>
        </p:nvPicPr>
        <p:blipFill>
          <a:blip r:embed="rId3"/>
          <a:stretch>
            <a:fillRect/>
          </a:stretch>
        </p:blipFill>
        <p:spPr>
          <a:xfrm>
            <a:off x="9713595" y="2254885"/>
            <a:ext cx="1239520" cy="1637030"/>
          </a:xfrm>
          <a:prstGeom prst="rect">
            <a:avLst/>
          </a:prstGeom>
        </p:spPr>
      </p:pic>
      <p:pic>
        <p:nvPicPr>
          <p:cNvPr id="4" name="图片 3"/>
          <p:cNvPicPr>
            <a:picLocks noChangeAspect="1"/>
          </p:cNvPicPr>
          <p:nvPr/>
        </p:nvPicPr>
        <p:blipFill>
          <a:blip r:embed="rId4"/>
          <a:stretch>
            <a:fillRect/>
          </a:stretch>
        </p:blipFill>
        <p:spPr>
          <a:xfrm>
            <a:off x="8796655" y="4013835"/>
            <a:ext cx="1102360" cy="1510030"/>
          </a:xfrm>
          <a:prstGeom prst="rect">
            <a:avLst/>
          </a:prstGeom>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782320" y="1857375"/>
            <a:ext cx="10972800" cy="380047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二、步行辅具的选择</a:t>
            </a:r>
            <a:endParaRPr lang="zh-CN" altLang="en-US" sz="2400" dirty="0">
              <a:sym typeface="+mn-ea"/>
            </a:endParaRPr>
          </a:p>
        </p:txBody>
      </p:sp>
      <p:sp>
        <p:nvSpPr>
          <p:cNvPr id="18442" name="Rectangle 10"/>
          <p:cNvSpPr>
            <a:spLocks noChangeArrowheads="1"/>
          </p:cNvSpPr>
          <p:nvPr/>
        </p:nvSpPr>
        <p:spPr bwMode="auto">
          <a:xfrm>
            <a:off x="1576705" y="2698750"/>
            <a:ext cx="4229735" cy="211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（一）步行辅具的尺寸测量</a:t>
            </a:r>
            <a:endParaRPr b="1">
              <a:solidFill>
                <a:srgbClr val="00B0F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1. 手杖的尺寸</a:t>
            </a:r>
            <a:r>
              <a:rPr>
                <a:solidFill>
                  <a:srgbClr val="000000"/>
                </a:solidFill>
                <a:latin typeface="微软雅黑" panose="020B0503020204020204" charset="-122"/>
                <a:ea typeface="微软雅黑" panose="020B0503020204020204" charset="-122"/>
              </a:rPr>
              <a:t>　长度合适的手杖，可以让用户行走起来更舒服、更安全，也让用户的手臂、肩膀、背部得到充分锻炼。</a:t>
            </a:r>
            <a:endParaRPr>
              <a:solidFill>
                <a:srgbClr val="000000"/>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2"/>
          <a:stretch>
            <a:fillRect/>
          </a:stretch>
        </p:blipFill>
        <p:spPr>
          <a:xfrm>
            <a:off x="6586855" y="2000885"/>
            <a:ext cx="4142740" cy="3602355"/>
          </a:xfrm>
          <a:prstGeom prst="rect">
            <a:avLst/>
          </a:prstGeom>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782320" y="1857375"/>
            <a:ext cx="10972800" cy="380047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二、步行辅具的选择</a:t>
            </a:r>
            <a:endParaRPr lang="zh-CN" altLang="en-US" sz="2400" dirty="0">
              <a:sym typeface="+mn-ea"/>
            </a:endParaRPr>
          </a:p>
        </p:txBody>
      </p:sp>
      <p:sp>
        <p:nvSpPr>
          <p:cNvPr id="18442" name="Rectangle 10"/>
          <p:cNvSpPr>
            <a:spLocks noChangeArrowheads="1"/>
          </p:cNvSpPr>
          <p:nvPr/>
        </p:nvSpPr>
        <p:spPr bwMode="auto">
          <a:xfrm>
            <a:off x="1576705" y="2698750"/>
            <a:ext cx="4229735" cy="211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2. 前臂拐的尺寸　</a:t>
            </a:r>
            <a:r>
              <a:rPr>
                <a:solidFill>
                  <a:schemeClr val="tx1"/>
                </a:solidFill>
                <a:latin typeface="微软雅黑" panose="020B0503020204020204" charset="-122"/>
                <a:ea typeface="微软雅黑" panose="020B0503020204020204" charset="-122"/>
              </a:rPr>
              <a:t>前臂拐长度是肘关节下 2.5 cm 处至第 5 趾外 15 cm 处的距离，即 图 4-24 中的 A—B 的距离。两边的手握柄的高度要能使肘关节弯曲 20° 至 30°。</a:t>
            </a:r>
            <a:endParaRPr>
              <a:solidFill>
                <a:schemeClr val="tx1"/>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5806440" y="2299970"/>
            <a:ext cx="5657850" cy="3210560"/>
          </a:xfrm>
          <a:prstGeom prst="rect">
            <a:avLst/>
          </a:prstGeom>
        </p:spPr>
      </p:pic>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782320" y="1857375"/>
            <a:ext cx="10972800" cy="380047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二、步行辅具的选择</a:t>
            </a:r>
            <a:endParaRPr lang="zh-CN" altLang="en-US" sz="2400" dirty="0">
              <a:sym typeface="+mn-ea"/>
            </a:endParaRPr>
          </a:p>
        </p:txBody>
      </p:sp>
      <p:sp>
        <p:nvSpPr>
          <p:cNvPr id="18442" name="Rectangle 10"/>
          <p:cNvSpPr>
            <a:spLocks noChangeArrowheads="1"/>
          </p:cNvSpPr>
          <p:nvPr/>
        </p:nvSpPr>
        <p:spPr bwMode="auto">
          <a:xfrm>
            <a:off x="1576705" y="2369820"/>
            <a:ext cx="4229735" cy="291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3. 腋拐的尺寸</a:t>
            </a:r>
            <a:r>
              <a:rPr>
                <a:latin typeface="微软雅黑" panose="020B0503020204020204" charset="-122"/>
                <a:ea typeface="微软雅黑" panose="020B0503020204020204" charset="-122"/>
              </a:rPr>
              <a:t>　确定腋拐长度（A）可选择为站立位，从腋下 5 cm 处量至第 5 趾外15 cm 的长度；腋托（腋托一般包有海绵）顶部与腋窝的距离应有 5 cm 或三横指，过高会压迫臂丛的血管和神经，过低则不能抵住侧胸壁，失去稳定肩部作用，而且导致走路姿势不佳。</a:t>
            </a:r>
            <a:endParaRPr>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5887720" y="2732405"/>
            <a:ext cx="5791200" cy="2496185"/>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2785" y="2491740"/>
            <a:ext cx="10327005" cy="1614805"/>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第四章</a:t>
            </a:r>
            <a:r>
              <a:rPr lang="en-US" altLang="zh-CN" sz="6600" b="1" dirty="0">
                <a:solidFill>
                  <a:srgbClr val="0070C0"/>
                </a:solidFill>
                <a:latin typeface="黑体" panose="02010609060101010101" charset="-122"/>
                <a:ea typeface="黑体" panose="02010609060101010101" charset="-122"/>
                <a:cs typeface="+mn-ea"/>
                <a:sym typeface="黑体" panose="02010609060101010101" charset="-122"/>
              </a:rPr>
              <a:t> </a:t>
            </a: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步行辅具与轮椅</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782320" y="1857375"/>
            <a:ext cx="10972800" cy="380047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二、步行辅具的选择</a:t>
            </a:r>
            <a:endParaRPr lang="zh-CN" altLang="en-US" sz="2400" dirty="0">
              <a:sym typeface="+mn-ea"/>
            </a:endParaRPr>
          </a:p>
        </p:txBody>
      </p:sp>
      <p:sp>
        <p:nvSpPr>
          <p:cNvPr id="18442" name="Rectangle 10"/>
          <p:cNvSpPr>
            <a:spLocks noChangeArrowheads="1"/>
          </p:cNvSpPr>
          <p:nvPr/>
        </p:nvSpPr>
        <p:spPr bwMode="auto">
          <a:xfrm>
            <a:off x="1510030" y="2603500"/>
            <a:ext cx="5457825" cy="230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4. 助行器的尺寸</a:t>
            </a:r>
            <a:r>
              <a:rPr>
                <a:latin typeface="微软雅黑" panose="020B0503020204020204" charset="-122"/>
                <a:ea typeface="微软雅黑" panose="020B0503020204020204" charset="-122"/>
              </a:rPr>
              <a:t>　助行器高度的调节：使用助行器首先要根据自己身高和自身状况进行高度调节。身体直立，以肘关节屈曲 20°～30° 的状态手持助行器，使助行器的高度与身体大转子（关节突起部位）保持水平位置。</a:t>
            </a:r>
            <a:endParaRPr>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7372350" y="2329180"/>
            <a:ext cx="3238500" cy="2971800"/>
          </a:xfrm>
          <a:prstGeom prst="rect">
            <a:avLst/>
          </a:prstGeom>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 Box 2"/>
          <p:cNvSpPr txBox="1">
            <a:spLocks noChangeArrowheads="1"/>
          </p:cNvSpPr>
          <p:nvPr/>
        </p:nvSpPr>
        <p:spPr bwMode="auto">
          <a:xfrm>
            <a:off x="1102995" y="716280"/>
            <a:ext cx="594614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二、步行辅具的选择</a:t>
            </a:r>
            <a:endParaRPr lang="zh-CN" altLang="en-US" sz="2400" dirty="0"/>
          </a:p>
        </p:txBody>
      </p:sp>
      <p:sp>
        <p:nvSpPr>
          <p:cNvPr id="2" name="文本框 1"/>
          <p:cNvSpPr txBox="1"/>
          <p:nvPr/>
        </p:nvSpPr>
        <p:spPr>
          <a:xfrm>
            <a:off x="970915" y="1514475"/>
            <a:ext cx="9158605" cy="368300"/>
          </a:xfrm>
          <a:prstGeom prst="rect">
            <a:avLst/>
          </a:prstGeom>
          <a:noFill/>
        </p:spPr>
        <p:txBody>
          <a:bodyPr wrap="square" rtlCol="0">
            <a:spAutoFit/>
          </a:bodyPr>
          <a:p>
            <a:pPr algn="just"/>
            <a:r>
              <a:rPr lang="zh-CN" altLang="en-US" b="1">
                <a:latin typeface="微软雅黑" panose="020B0503020204020204" charset="-122"/>
                <a:ea typeface="微软雅黑" panose="020B0503020204020204" charset="-122"/>
              </a:rPr>
              <a:t>（二）步行辅助器具的评估报告</a:t>
            </a:r>
            <a:endParaRPr lang="zh-CN" altLang="en-US" b="1">
              <a:latin typeface="微软雅黑" panose="020B0503020204020204" charset="-122"/>
              <a:ea typeface="微软雅黑" panose="020B0503020204020204" charset="-122"/>
            </a:endParaRPr>
          </a:p>
        </p:txBody>
      </p:sp>
      <p:sp>
        <p:nvSpPr>
          <p:cNvPr id="3" name="文本框 2"/>
          <p:cNvSpPr txBox="1"/>
          <p:nvPr/>
        </p:nvSpPr>
        <p:spPr>
          <a:xfrm>
            <a:off x="1290320" y="1882775"/>
            <a:ext cx="9382125" cy="4407535"/>
          </a:xfrm>
          <a:prstGeom prst="rect">
            <a:avLst/>
          </a:prstGeom>
          <a:noFill/>
        </p:spPr>
        <p:txBody>
          <a:bodyPr wrap="square" rtlCol="0">
            <a:spAutoFit/>
          </a:bodyPr>
          <a:p>
            <a:pPr algn="ctr" fontAlgn="auto">
              <a:lnSpc>
                <a:spcPct val="130000"/>
              </a:lnSpc>
              <a:spcBef>
                <a:spcPts val="0"/>
              </a:spcBef>
              <a:spcAft>
                <a:spcPts val="0"/>
              </a:spcAft>
            </a:pPr>
            <a:r>
              <a:rPr lang="zh-CN" altLang="en-US" b="1">
                <a:solidFill>
                  <a:srgbClr val="5A84AF"/>
                </a:solidFill>
                <a:latin typeface="微软雅黑" panose="020B0503020204020204" charset="-122"/>
                <a:ea typeface="微软雅黑" panose="020B0503020204020204" charset="-122"/>
              </a:rPr>
              <a:t>单臂操作步行辅具</a:t>
            </a:r>
            <a:endParaRPr lang="zh-CN" altLang="en-US" b="1">
              <a:latin typeface="微软雅黑" panose="020B0503020204020204" charset="-122"/>
              <a:ea typeface="微软雅黑" panose="020B0503020204020204" charset="-122"/>
            </a:endParaRPr>
          </a:p>
          <a:p>
            <a:pPr algn="ctr" fontAlgn="auto">
              <a:lnSpc>
                <a:spcPct val="130000"/>
              </a:lnSpc>
              <a:spcBef>
                <a:spcPts val="0"/>
              </a:spcBef>
              <a:spcAft>
                <a:spcPts val="0"/>
              </a:spcAft>
            </a:pPr>
            <a:r>
              <a:rPr lang="zh-CN" altLang="en-US" b="1">
                <a:latin typeface="微软雅黑" panose="020B0503020204020204" charset="-122"/>
                <a:ea typeface="微软雅黑" panose="020B0503020204020204" charset="-122"/>
              </a:rPr>
              <a:t>用户功能及需求评估</a:t>
            </a:r>
            <a:endParaRPr lang="zh-CN" altLang="en-US" b="1">
              <a:latin typeface="微软雅黑" panose="020B0503020204020204" charset="-122"/>
              <a:ea typeface="微软雅黑" panose="020B0503020204020204" charset="-122"/>
            </a:endParaRPr>
          </a:p>
          <a:p>
            <a:pPr fontAlgn="auto">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1. 用户的功能障碍评估</a:t>
            </a:r>
            <a:endParaRPr lang="zh-CN" altLang="en-US">
              <a:latin typeface="微软雅黑" panose="020B0503020204020204" charset="-122"/>
              <a:ea typeface="微软雅黑" panose="020B0503020204020204" charset="-122"/>
              <a:cs typeface="微软雅黑" panose="020B0503020204020204" charset="-122"/>
            </a:endParaRPr>
          </a:p>
          <a:p>
            <a:pPr fontAlgn="auto">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障碍类别： □视觉障碍　□听觉功（机）能障碍　□平衡机能障碍　</a:t>
            </a:r>
            <a:endParaRPr lang="zh-CN" altLang="en-US">
              <a:latin typeface="微软雅黑" panose="020B0503020204020204" charset="-122"/>
              <a:ea typeface="微软雅黑" panose="020B0503020204020204" charset="-122"/>
              <a:cs typeface="微软雅黑" panose="020B0503020204020204" charset="-122"/>
            </a:endParaRPr>
          </a:p>
          <a:p>
            <a:pPr fontAlgn="auto">
              <a:lnSpc>
                <a:spcPct val="130000"/>
              </a:lnSpc>
              <a:spcBef>
                <a:spcPts val="0"/>
              </a:spcBef>
              <a:spcAft>
                <a:spcPts val="0"/>
              </a:spcAft>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□声音或语言功（机）能障碍</a:t>
            </a:r>
            <a:endParaRPr lang="zh-CN" altLang="en-US">
              <a:latin typeface="微软雅黑" panose="020B0503020204020204" charset="-122"/>
              <a:ea typeface="微软雅黑" panose="020B0503020204020204" charset="-122"/>
              <a:cs typeface="微软雅黑" panose="020B0503020204020204" charset="-122"/>
            </a:endParaRPr>
          </a:p>
          <a:p>
            <a:pPr fontAlgn="auto">
              <a:lnSpc>
                <a:spcPct val="130000"/>
              </a:lnSpc>
              <a:spcBef>
                <a:spcPts val="0"/>
              </a:spcBef>
              <a:spcAft>
                <a:spcPts val="0"/>
              </a:spcAft>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□肢体障碍：□上肢（手） □下肢（脚） □躯干　□四肢</a:t>
            </a:r>
            <a:endParaRPr lang="zh-CN" altLang="en-US">
              <a:latin typeface="微软雅黑" panose="020B0503020204020204" charset="-122"/>
              <a:ea typeface="微软雅黑" panose="020B0503020204020204" charset="-122"/>
              <a:cs typeface="微软雅黑" panose="020B0503020204020204" charset="-122"/>
            </a:endParaRPr>
          </a:p>
          <a:p>
            <a:pPr fontAlgn="auto">
              <a:lnSpc>
                <a:spcPct val="130000"/>
              </a:lnSpc>
              <a:spcBef>
                <a:spcPts val="0"/>
              </a:spcBef>
              <a:spcAft>
                <a:spcPts val="0"/>
              </a:spcAft>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□智力障碍　□重要器官失去功能 </a:t>
            </a:r>
            <a:endParaRPr lang="zh-CN" altLang="en-US">
              <a:latin typeface="微软雅黑" panose="020B0503020204020204" charset="-122"/>
              <a:ea typeface="微软雅黑" panose="020B0503020204020204" charset="-122"/>
              <a:cs typeface="微软雅黑" panose="020B0503020204020204" charset="-122"/>
            </a:endParaRPr>
          </a:p>
          <a:p>
            <a:pPr fontAlgn="auto">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障碍程度：□无　□轻度　□中度　□重度　□极重度</a:t>
            </a:r>
            <a:endParaRPr lang="zh-CN" altLang="en-US">
              <a:latin typeface="微软雅黑" panose="020B0503020204020204" charset="-122"/>
              <a:ea typeface="微软雅黑" panose="020B0503020204020204" charset="-122"/>
              <a:cs typeface="微软雅黑" panose="020B0503020204020204" charset="-122"/>
            </a:endParaRPr>
          </a:p>
          <a:p>
            <a:pPr fontAlgn="auto">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临床诊断（可多选）：□脑卒中　□脊髓损伤　□脑外伤　□脊髓灰质炎后遗症</a:t>
            </a:r>
            <a:endParaRPr lang="zh-CN" altLang="en-US">
              <a:latin typeface="微软雅黑" panose="020B0503020204020204" charset="-122"/>
              <a:ea typeface="微软雅黑" panose="020B0503020204020204" charset="-122"/>
              <a:cs typeface="微软雅黑" panose="020B0503020204020204" charset="-122"/>
            </a:endParaRPr>
          </a:p>
          <a:p>
            <a:pPr fontAlgn="auto">
              <a:lnSpc>
                <a:spcPct val="130000"/>
              </a:lnSpc>
              <a:spcBef>
                <a:spcPts val="0"/>
              </a:spcBef>
              <a:spcAft>
                <a:spcPts val="0"/>
              </a:spcAft>
            </a:pP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 □心肺功能疾病　□运动神经元疾病　□下肢骨折或截肢</a:t>
            </a:r>
            <a:endParaRPr lang="zh-CN" altLang="en-US">
              <a:latin typeface="微软雅黑" panose="020B0503020204020204" charset="-122"/>
              <a:ea typeface="微软雅黑" panose="020B0503020204020204" charset="-122"/>
              <a:cs typeface="微软雅黑" panose="020B0503020204020204" charset="-122"/>
            </a:endParaRPr>
          </a:p>
          <a:p>
            <a:pPr fontAlgn="auto">
              <a:lnSpc>
                <a:spcPct val="130000"/>
              </a:lnSpc>
              <a:spcBef>
                <a:spcPts val="0"/>
              </a:spcBef>
              <a:spcAft>
                <a:spcPts val="0"/>
              </a:spcAft>
            </a:pPr>
            <a:r>
              <a:rPr lang="zh-CN" altLang="en-US">
                <a:latin typeface="微软雅黑" panose="020B0503020204020204" charset="-122"/>
                <a:ea typeface="微软雅黑" panose="020B0503020204020204" charset="-122"/>
                <a:cs typeface="微软雅黑" panose="020B0503020204020204" charset="-122"/>
              </a:rPr>
              <a:t> </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□关节炎　□肌肉萎缩症　□部分足　□其他</a:t>
            </a:r>
            <a:endParaRPr lang="zh-CN" altLang="en-US">
              <a:latin typeface="微软雅黑" panose="020B0503020204020204" charset="-122"/>
              <a:ea typeface="微软雅黑" panose="020B0503020204020204" charset="-122"/>
              <a:cs typeface="微软雅黑" panose="020B0503020204020204" charset="-122"/>
            </a:endParaRPr>
          </a:p>
          <a:p>
            <a:pPr algn="ctr" fontAlgn="auto">
              <a:lnSpc>
                <a:spcPct val="130000"/>
              </a:lnSpc>
              <a:spcBef>
                <a:spcPts val="0"/>
              </a:spcBef>
              <a:spcAft>
                <a:spcPts val="0"/>
              </a:spcAft>
            </a:pPr>
            <a:r>
              <a:rPr lang="zh-CN" altLang="en-US" b="1">
                <a:solidFill>
                  <a:srgbClr val="00B0F0"/>
                </a:solidFill>
                <a:latin typeface="微软雅黑" panose="020B0503020204020204" charset="-122"/>
                <a:ea typeface="微软雅黑" panose="020B0503020204020204" charset="-122"/>
                <a:cs typeface="微软雅黑" panose="020B0503020204020204" charset="-122"/>
              </a:rPr>
              <a:t>其他评估报告详见书籍</a:t>
            </a:r>
            <a:endParaRPr lang="zh-CN" altLang="en-US" b="1">
              <a:solidFill>
                <a:srgbClr val="00B0F0"/>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三、步行辅具的使用</a:t>
            </a:r>
            <a:endParaRPr lang="zh-CN" altLang="en-US" sz="2400" dirty="0">
              <a:sym typeface="+mn-ea"/>
            </a:endParaRPr>
          </a:p>
        </p:txBody>
      </p:sp>
      <p:grpSp>
        <p:nvGrpSpPr>
          <p:cNvPr id="2" name="组合 1"/>
          <p:cNvGrpSpPr/>
          <p:nvPr/>
        </p:nvGrpSpPr>
        <p:grpSpPr>
          <a:xfrm>
            <a:off x="697865" y="1683898"/>
            <a:ext cx="10972800" cy="4145915"/>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1833" y="2998"/>
              <a:ext cx="10047" cy="6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40000"/>
                </a:lnSpc>
                <a:spcBef>
                  <a:spcPts val="20"/>
                </a:spcBef>
                <a:spcAft>
                  <a:spcPts val="0"/>
                </a:spcAft>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（一）手杖的使用</a:t>
              </a:r>
              <a:endParaRPr lang="zh-CN" b="1">
                <a:solidFill>
                  <a:srgbClr val="00B0F0"/>
                </a:solidFill>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1. 手杖三点步行</a:t>
              </a:r>
              <a:r>
                <a:rPr lang="zh-CN">
                  <a:solidFill>
                    <a:srgbClr val="000000"/>
                  </a:solidFill>
                  <a:latin typeface="微软雅黑" panose="020B0503020204020204" charset="-122"/>
                  <a:ea typeface="微软雅黑" panose="020B0503020204020204" charset="-122"/>
                  <a:cs typeface="微软雅黑" panose="020B0503020204020204" charset="-122"/>
                </a:rPr>
                <a:t>　手杖先往前移一步，患侧脚迈出一步，最后是健侧脚向前移（图 4-27）。一般而言，用户比较容易适应这种步态。该步行模式又可分为三种类型：</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（1）手杖三点步行后型：健足迈出的步幅较小，健足落地后足尖在患足尖之后。步行稳定性好，恢复早期患者常用此种步行方式。 （2）手杖三点步行并列型：健足落地后足尖与患足尖在一条横线上。 （3）手杖三点步行前型：健足迈出的步幅较大，健足落地后足尖超过患足尖。此种步行稳定性最差。</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5" name="图片 4"/>
          <p:cNvPicPr>
            <a:picLocks noChangeAspect="1"/>
          </p:cNvPicPr>
          <p:nvPr/>
        </p:nvPicPr>
        <p:blipFill>
          <a:blip r:embed="rId2"/>
          <a:stretch>
            <a:fillRect/>
          </a:stretch>
        </p:blipFill>
        <p:spPr>
          <a:xfrm>
            <a:off x="7649210" y="2771775"/>
            <a:ext cx="3924935" cy="2266315"/>
          </a:xfrm>
          <a:prstGeom prst="rect">
            <a:avLst/>
          </a:prstGeom>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三、步行辅具的使用</a:t>
            </a:r>
            <a:endParaRPr lang="zh-CN" altLang="en-US" sz="2400" dirty="0">
              <a:sym typeface="+mn-ea"/>
            </a:endParaRPr>
          </a:p>
        </p:txBody>
      </p:sp>
      <p:grpSp>
        <p:nvGrpSpPr>
          <p:cNvPr id="2" name="组合 1"/>
          <p:cNvGrpSpPr/>
          <p:nvPr/>
        </p:nvGrpSpPr>
        <p:grpSpPr>
          <a:xfrm>
            <a:off x="697865" y="1683898"/>
            <a:ext cx="10972800" cy="4145915"/>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2033" y="2998"/>
              <a:ext cx="10330" cy="6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40000"/>
                </a:lnSpc>
                <a:spcBef>
                  <a:spcPts val="20"/>
                </a:spcBef>
                <a:spcAft>
                  <a:spcPts val="0"/>
                </a:spcAft>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2. 手杖两点步行</a:t>
              </a:r>
              <a:r>
                <a:rPr lang="zh-CN">
                  <a:latin typeface="微软雅黑" panose="020B0503020204020204" charset="-122"/>
                  <a:ea typeface="微软雅黑" panose="020B0503020204020204" charset="-122"/>
                  <a:cs typeface="微软雅黑" panose="020B0503020204020204" charset="-122"/>
                </a:rPr>
                <a:t>　同时伸出手杖和患足并支撑体重，再迈出健足，手杖与患足作为一点，健侧足作为一点，交替支撑体重的步行方式。</a:t>
              </a:r>
              <a:endParaRPr lang="zh-CN">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3. 利用单只手杖和楼梯扶手上下楼梯</a:t>
              </a:r>
              <a:r>
                <a:rPr lang="zh-CN">
                  <a:latin typeface="微软雅黑" panose="020B0503020204020204" charset="-122"/>
                  <a:ea typeface="微软雅黑" panose="020B0503020204020204" charset="-122"/>
                  <a:cs typeface="微软雅黑" panose="020B0503020204020204" charset="-122"/>
                </a:rPr>
                <a:t>　开始时健手扶楼梯扶手，手杖放患侧下肢，利用单只手杖和楼梯扶手上楼梯（图 4-28）。</a:t>
              </a:r>
              <a:endParaRPr lang="zh-CN">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a:latin typeface="微软雅黑" panose="020B0503020204020204" charset="-122"/>
                  <a:ea typeface="微软雅黑" panose="020B0503020204020204" charset="-122"/>
                  <a:cs typeface="微软雅黑" panose="020B0503020204020204" charset="-122"/>
                </a:rPr>
                <a:t>（1）利用单只手杖和楼梯扶手上楼梯：健手先向前向上移动，健侧下肢迈上一级楼梯，将手杖上移，最后迈上患侧下肢。 （2）利用单只手杖和楼梯扶手下楼梯：健手先向前向下移，手杖下移，患侧下肢下移，健侧下肢下移。</a:t>
              </a:r>
              <a:endParaRPr lang="zh-CN">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tretch>
            <a:fillRect/>
          </a:stretch>
        </p:blipFill>
        <p:spPr>
          <a:xfrm>
            <a:off x="7882255" y="2108200"/>
            <a:ext cx="3437890" cy="3298190"/>
          </a:xfrm>
          <a:prstGeom prst="rect">
            <a:avLst/>
          </a:prstGeom>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三、步行辅具的使用</a:t>
            </a:r>
            <a:endParaRPr lang="zh-CN" altLang="en-US" sz="2400" dirty="0">
              <a:sym typeface="+mn-ea"/>
            </a:endParaRPr>
          </a:p>
        </p:txBody>
      </p:sp>
      <p:grpSp>
        <p:nvGrpSpPr>
          <p:cNvPr id="2" name="组合 1"/>
          <p:cNvGrpSpPr/>
          <p:nvPr/>
        </p:nvGrpSpPr>
        <p:grpSpPr>
          <a:xfrm>
            <a:off x="697865" y="1683898"/>
            <a:ext cx="10972800" cy="4145915"/>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2033" y="2998"/>
              <a:ext cx="10330" cy="6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40000"/>
                </a:lnSpc>
                <a:spcBef>
                  <a:spcPts val="20"/>
                </a:spcBef>
                <a:spcAft>
                  <a:spcPts val="0"/>
                </a:spcAft>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（二）腋拐的使用</a:t>
              </a:r>
              <a:endParaRPr lang="zh-CN" b="1">
                <a:solidFill>
                  <a:srgbClr val="00B0F0"/>
                </a:solidFill>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a:solidFill>
                    <a:schemeClr val="tx1"/>
                  </a:solidFill>
                  <a:latin typeface="微软雅黑" panose="020B0503020204020204" charset="-122"/>
                  <a:ea typeface="微软雅黑" panose="020B0503020204020204" charset="-122"/>
                  <a:cs typeface="微软雅黑" panose="020B0503020204020204" charset="-122"/>
                </a:rPr>
                <a:t>当握力、前臂力较弱时，可以使用腋拐或前臂拐。前臂拐的使用方法与腋拐的基本相同，它们可以单用，也可以双用，单用时，步行方法同手杖，双用步行时可以使用四点步、三点步、二点步、摆至步、摆过步等。</a:t>
              </a:r>
              <a:endParaRPr lang="zh-CN">
                <a:solidFill>
                  <a:schemeClr val="tx1"/>
                </a:solidFill>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a:solidFill>
                    <a:schemeClr val="tx1"/>
                  </a:solidFill>
                  <a:latin typeface="微软雅黑" panose="020B0503020204020204" charset="-122"/>
                  <a:ea typeface="微软雅黑" panose="020B0503020204020204" charset="-122"/>
                  <a:cs typeface="微软雅黑" panose="020B0503020204020204" charset="-122"/>
                </a:rPr>
                <a:t>四点步方法：左拐—右脚—右拐—左腿，即先伸出左腋，然后迈出右腿，再伸出右腋，最后迈出左腿（图 4-29）。此方法稳定性好，练习难度小，步行速度较慢，适用于双下肢运动功能障碍患者。</a:t>
              </a:r>
              <a:endParaRPr lang="zh-CN">
                <a:solidFill>
                  <a:schemeClr val="tx1"/>
                </a:solidFill>
                <a:latin typeface="微软雅黑" panose="020B0503020204020204" charset="-122"/>
                <a:ea typeface="微软雅黑" panose="020B0503020204020204" charset="-122"/>
                <a:cs typeface="微软雅黑" panose="020B0503020204020204" charset="-122"/>
              </a:endParaRPr>
            </a:p>
          </p:txBody>
        </p:sp>
      </p:grpSp>
      <p:pic>
        <p:nvPicPr>
          <p:cNvPr id="5" name="图片 4"/>
          <p:cNvPicPr>
            <a:picLocks noChangeAspect="1"/>
          </p:cNvPicPr>
          <p:nvPr/>
        </p:nvPicPr>
        <p:blipFill>
          <a:blip r:embed="rId2"/>
          <a:stretch>
            <a:fillRect/>
          </a:stretch>
        </p:blipFill>
        <p:spPr>
          <a:xfrm>
            <a:off x="7797165" y="2776220"/>
            <a:ext cx="3677920" cy="2313305"/>
          </a:xfrm>
          <a:prstGeom prst="rect">
            <a:avLst/>
          </a:prstGeom>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三、步行辅具的使用</a:t>
            </a:r>
            <a:endParaRPr lang="zh-CN" altLang="en-US" sz="2400" dirty="0">
              <a:sym typeface="+mn-ea"/>
            </a:endParaRPr>
          </a:p>
        </p:txBody>
      </p:sp>
      <p:grpSp>
        <p:nvGrpSpPr>
          <p:cNvPr id="2" name="组合 1"/>
          <p:cNvGrpSpPr/>
          <p:nvPr/>
        </p:nvGrpSpPr>
        <p:grpSpPr>
          <a:xfrm>
            <a:off x="697865" y="1683898"/>
            <a:ext cx="10972800" cy="4145915"/>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2033" y="2716"/>
              <a:ext cx="7676" cy="6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40000"/>
                </a:lnSpc>
                <a:spcBef>
                  <a:spcPts val="20"/>
                </a:spcBef>
                <a:spcAft>
                  <a:spcPts val="0"/>
                </a:spcAft>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（三）助行器的使用</a:t>
              </a:r>
              <a:endParaRPr lang="zh-CN" b="1">
                <a:solidFill>
                  <a:srgbClr val="00B0F0"/>
                </a:solidFill>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a:solidFill>
                    <a:schemeClr val="tx1"/>
                  </a:solidFill>
                  <a:latin typeface="微软雅黑" panose="020B0503020204020204" charset="-122"/>
                  <a:ea typeface="微软雅黑" panose="020B0503020204020204" charset="-122"/>
                  <a:cs typeface="微软雅黑" panose="020B0503020204020204" charset="-122"/>
                </a:rPr>
                <a:t>正确姿势：</a:t>
              </a:r>
              <a:endParaRPr lang="zh-CN">
                <a:solidFill>
                  <a:schemeClr val="tx1"/>
                </a:solidFill>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a:solidFill>
                    <a:schemeClr val="tx1"/>
                  </a:solidFill>
                  <a:latin typeface="微软雅黑" panose="020B0503020204020204" charset="-122"/>
                  <a:ea typeface="微软雅黑" panose="020B0503020204020204" charset="-122"/>
                  <a:cs typeface="微软雅黑" panose="020B0503020204020204" charset="-122"/>
                </a:rPr>
                <a:t>①行走前先穿好鞋；</a:t>
              </a:r>
              <a:endParaRPr lang="zh-CN">
                <a:solidFill>
                  <a:schemeClr val="tx1"/>
                </a:solidFill>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a:solidFill>
                    <a:schemeClr val="tx1"/>
                  </a:solidFill>
                  <a:latin typeface="微软雅黑" panose="020B0503020204020204" charset="-122"/>
                  <a:ea typeface="微软雅黑" panose="020B0503020204020204" charset="-122"/>
                  <a:cs typeface="微软雅黑" panose="020B0503020204020204" charset="-122"/>
                </a:rPr>
                <a:t>②身体站直站稳，双目视前；</a:t>
              </a:r>
              <a:endParaRPr lang="zh-CN">
                <a:solidFill>
                  <a:schemeClr val="tx1"/>
                </a:solidFill>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a:solidFill>
                    <a:schemeClr val="tx1"/>
                  </a:solidFill>
                  <a:latin typeface="微软雅黑" panose="020B0503020204020204" charset="-122"/>
                  <a:ea typeface="微软雅黑" panose="020B0503020204020204" charset="-122"/>
                  <a:cs typeface="微软雅黑" panose="020B0503020204020204" charset="-122"/>
                </a:rPr>
                <a:t>③将助行器置于面前，人站框中，左右两边包围保护；</a:t>
              </a:r>
              <a:endParaRPr lang="zh-CN">
                <a:solidFill>
                  <a:schemeClr val="tx1"/>
                </a:solidFill>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a:solidFill>
                    <a:schemeClr val="tx1"/>
                  </a:solidFill>
                  <a:latin typeface="微软雅黑" panose="020B0503020204020204" charset="-122"/>
                  <a:ea typeface="微软雅黑" panose="020B0503020204020204" charset="-122"/>
                  <a:cs typeface="微软雅黑" panose="020B0503020204020204" charset="-122"/>
                </a:rPr>
                <a:t>④两手握住助行器的扶手；</a:t>
              </a:r>
              <a:endParaRPr lang="zh-CN">
                <a:solidFill>
                  <a:schemeClr val="tx1"/>
                </a:solidFill>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a:solidFill>
                    <a:schemeClr val="tx1"/>
                  </a:solidFill>
                  <a:latin typeface="微软雅黑" panose="020B0503020204020204" charset="-122"/>
                  <a:ea typeface="微软雅黑" panose="020B0503020204020204" charset="-122"/>
                  <a:cs typeface="微软雅黑" panose="020B0503020204020204" charset="-122"/>
                </a:rPr>
                <a:t>⑤将助行器高度调整为：双臂自然下垂时，双肘可以稍弯曲，手柄恰在手腕高度，这样行走时可以降低肩背部负重受力，减少劳损。</a:t>
              </a:r>
              <a:endParaRPr lang="zh-CN">
                <a:solidFill>
                  <a:schemeClr val="tx1"/>
                </a:solidFill>
                <a:latin typeface="微软雅黑" panose="020B0503020204020204" charset="-122"/>
                <a:ea typeface="微软雅黑" panose="020B0503020204020204" charset="-122"/>
                <a:cs typeface="微软雅黑" panose="020B0503020204020204" charset="-122"/>
              </a:endParaRPr>
            </a:p>
          </p:txBody>
        </p:sp>
      </p:grpSp>
      <p:sp>
        <p:nvSpPr>
          <p:cNvPr id="4" name="Rectangle 10"/>
          <p:cNvSpPr>
            <a:spLocks noChangeArrowheads="1"/>
          </p:cNvSpPr>
          <p:nvPr/>
        </p:nvSpPr>
        <p:spPr bwMode="auto">
          <a:xfrm>
            <a:off x="6186805" y="2270760"/>
            <a:ext cx="5483860" cy="32454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40000"/>
              </a:lnSpc>
              <a:spcBef>
                <a:spcPts val="20"/>
              </a:spcBef>
              <a:spcAft>
                <a:spcPts val="0"/>
              </a:spcAft>
              <a:buFont typeface="Wingdings" panose="05000000000000000000" charset="0"/>
              <a:buNone/>
            </a:pPr>
            <a:r>
              <a:rPr lang="zh-CN">
                <a:solidFill>
                  <a:schemeClr val="tx1"/>
                </a:solidFill>
                <a:latin typeface="微软雅黑" panose="020B0503020204020204" charset="-122"/>
                <a:ea typeface="微软雅黑" panose="020B0503020204020204" charset="-122"/>
                <a:cs typeface="微软雅黑" panose="020B0503020204020204" charset="-122"/>
              </a:rPr>
              <a:t>使用助行器行走（三点步）：</a:t>
            </a:r>
            <a:endParaRPr lang="zh-CN">
              <a:solidFill>
                <a:schemeClr val="tx1"/>
              </a:solidFill>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a:solidFill>
                  <a:schemeClr val="tx1"/>
                </a:solidFill>
                <a:latin typeface="微软雅黑" panose="020B0503020204020204" charset="-122"/>
                <a:ea typeface="微软雅黑" panose="020B0503020204020204" charset="-122"/>
                <a:cs typeface="微软雅黑" panose="020B0503020204020204" charset="-122"/>
              </a:rPr>
              <a:t>①助行器置于面前，站立框中，左右两边包围；</a:t>
            </a:r>
            <a:endParaRPr lang="zh-CN">
              <a:solidFill>
                <a:schemeClr val="tx1"/>
              </a:solidFill>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a:solidFill>
                  <a:schemeClr val="tx1"/>
                </a:solidFill>
                <a:latin typeface="微软雅黑" panose="020B0503020204020204" charset="-122"/>
                <a:ea typeface="微软雅黑" panose="020B0503020204020204" charset="-122"/>
                <a:cs typeface="微软雅黑" panose="020B0503020204020204" charset="-122"/>
              </a:rPr>
              <a:t>②双手持扶手向前移动助行器约一步距离，将助行器四个脚放置地上摆稳；</a:t>
            </a:r>
            <a:endParaRPr lang="zh-CN">
              <a:solidFill>
                <a:schemeClr val="tx1"/>
              </a:solidFill>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a:solidFill>
                  <a:schemeClr val="tx1"/>
                </a:solidFill>
                <a:latin typeface="微软雅黑" panose="020B0503020204020204" charset="-122"/>
                <a:ea typeface="微软雅黑" panose="020B0503020204020204" charset="-122"/>
                <a:cs typeface="微软雅黑" panose="020B0503020204020204" charset="-122"/>
              </a:rPr>
              <a:t>③双手支撑握住扶手，患腿向前摆动，重心前移；</a:t>
            </a:r>
            <a:endParaRPr lang="zh-CN">
              <a:solidFill>
                <a:schemeClr val="tx1"/>
              </a:solidFill>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a:solidFill>
                  <a:schemeClr val="tx1"/>
                </a:solidFill>
                <a:latin typeface="微软雅黑" panose="020B0503020204020204" charset="-122"/>
                <a:ea typeface="微软雅黑" panose="020B0503020204020204" charset="-122"/>
                <a:cs typeface="微软雅黑" panose="020B0503020204020204" charset="-122"/>
              </a:rPr>
              <a:t>④稳定后移动正常腿向前一步，可适当落在患腿前方；</a:t>
            </a:r>
            <a:endParaRPr lang="zh-CN">
              <a:solidFill>
                <a:schemeClr val="tx1"/>
              </a:solidFill>
              <a:latin typeface="微软雅黑" panose="020B0503020204020204" charset="-122"/>
              <a:ea typeface="微软雅黑" panose="020B0503020204020204" charset="-122"/>
              <a:cs typeface="微软雅黑" panose="020B0503020204020204" charset="-122"/>
            </a:endParaRPr>
          </a:p>
          <a:p>
            <a:pPr indent="0" algn="just">
              <a:lnSpc>
                <a:spcPct val="140000"/>
              </a:lnSpc>
              <a:spcBef>
                <a:spcPts val="20"/>
              </a:spcBef>
              <a:spcAft>
                <a:spcPts val="0"/>
              </a:spcAft>
              <a:buFont typeface="Wingdings" panose="05000000000000000000" charset="0"/>
              <a:buNone/>
            </a:pPr>
            <a:r>
              <a:rPr lang="zh-CN">
                <a:solidFill>
                  <a:schemeClr val="tx1"/>
                </a:solidFill>
                <a:latin typeface="微软雅黑" panose="020B0503020204020204" charset="-122"/>
                <a:ea typeface="微软雅黑" panose="020B0503020204020204" charset="-122"/>
                <a:cs typeface="微软雅黑" panose="020B0503020204020204" charset="-122"/>
              </a:rPr>
              <a:t>⑤重复这些步骤，向前行走（移动：助行器—患腿—健腿）。</a:t>
            </a:r>
            <a:endParaRPr lang="zh-CN">
              <a:solidFill>
                <a:schemeClr val="tx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605915" y="1639570"/>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第二节</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054600" y="2409190"/>
            <a:ext cx="3975100" cy="1198880"/>
          </a:xfrm>
          <a:prstGeom prst="rect">
            <a:avLst/>
          </a:prstGeom>
          <a:noFill/>
        </p:spPr>
        <p:txBody>
          <a:bodyPr wrap="square" rtlCol="0">
            <a:spAutoFit/>
          </a:bodyPr>
          <a:p>
            <a:pPr algn="l">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轮椅</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30630" y="1539663"/>
            <a:ext cx="10182013" cy="4723130"/>
          </a:xfrm>
          <a:prstGeom prst="rect">
            <a:avLst/>
          </a:prstGeom>
          <a:solidFill>
            <a:schemeClr val="accent5">
              <a:lumMod val="40000"/>
              <a:lumOff val="60000"/>
            </a:schemeClr>
          </a:solidFill>
        </p:spPr>
        <p:txBody>
          <a:bodyPr wrap="square">
            <a:spAutoFit/>
          </a:bodyPr>
          <a:lstStyle/>
          <a:p>
            <a:pPr marL="342900" indent="-342900" algn="just" fontAlgn="auto">
              <a:lnSpc>
                <a:spcPct val="150000"/>
              </a:lnSpc>
              <a:spcAft>
                <a:spcPts val="600"/>
              </a:spcAft>
              <a:buClrTx/>
              <a:buSzTx/>
              <a:buFont typeface="Wingdings" panose="05000000000000000000" charset="0"/>
              <a:buChar char="n"/>
            </a:pPr>
            <a:r>
              <a:rPr dirty="0">
                <a:solidFill>
                  <a:schemeClr val="tx1">
                    <a:lumMod val="50000"/>
                    <a:lumOff val="50000"/>
                  </a:schemeClr>
                </a:solidFill>
                <a:latin typeface="微软雅黑" panose="020B0503020204020204" charset="-122"/>
                <a:ea typeface="微软雅黑" panose="020B0503020204020204" charset="-122"/>
                <a:cs typeface="+mn-ea"/>
              </a:rPr>
              <a:t>小李，男性，26 岁。三年前因车祸导致第 10 胸椎（T10）节段完全性脊髓损伤，生活在一个小镇上。他学习电脑技术以后自己非常想做淘宝生意。他与妻子一起参加了评估。很久以前他收到了一辆捐赠的骨科专用轮椅。该轮椅已经生锈且椅座衬垫破烂。每天坐轮椅的时间并不长，很多时间躺在床上，需要靠妻子经常查看是否出现臀部压疮。轮椅前小脚轮又小又单薄，后轮胎非常细且已磨损</a:t>
            </a:r>
            <a:r>
              <a:rPr lang="zh-CN" dirty="0">
                <a:solidFill>
                  <a:schemeClr val="tx1">
                    <a:lumMod val="50000"/>
                    <a:lumOff val="50000"/>
                  </a:schemeClr>
                </a:solidFill>
                <a:latin typeface="微软雅黑" panose="020B0503020204020204" charset="-122"/>
                <a:ea typeface="微软雅黑" panose="020B0503020204020204" charset="-122"/>
                <a:cs typeface="+mn-ea"/>
              </a:rPr>
              <a:t>，</a:t>
            </a:r>
            <a:r>
              <a:rPr dirty="0">
                <a:solidFill>
                  <a:schemeClr val="tx1">
                    <a:lumMod val="50000"/>
                    <a:lumOff val="50000"/>
                  </a:schemeClr>
                </a:solidFill>
                <a:latin typeface="微软雅黑" panose="020B0503020204020204" charset="-122"/>
                <a:ea typeface="微软雅黑" panose="020B0503020204020204" charset="-122"/>
                <a:cs typeface="+mn-ea"/>
              </a:rPr>
              <a:t>轮椅坐着不舒适且推行困难。然而，他现在想自己独立地去批发市场进货，距离大约是 1.5 千米，多是水泥路面。如果依靠妻子帮助，妻子就无法外出工作，家庭经济十分困难。使用方法。 </a:t>
            </a:r>
            <a:endParaRPr dirty="0">
              <a:solidFill>
                <a:schemeClr val="tx1">
                  <a:lumMod val="50000"/>
                  <a:lumOff val="50000"/>
                </a:schemeClr>
              </a:solidFill>
              <a:latin typeface="微软雅黑" panose="020B0503020204020204" charset="-122"/>
              <a:ea typeface="微软雅黑" panose="020B0503020204020204" charset="-122"/>
              <a:cs typeface="+mn-ea"/>
            </a:endParaRPr>
          </a:p>
          <a:p>
            <a:pPr indent="0" algn="just" fontAlgn="auto">
              <a:lnSpc>
                <a:spcPct val="200000"/>
              </a:lnSpc>
              <a:spcAft>
                <a:spcPts val="600"/>
              </a:spcAft>
              <a:buClrTx/>
              <a:buSzTx/>
              <a:buFont typeface="Wingdings" panose="05000000000000000000" charset="0"/>
              <a:buNone/>
            </a:pPr>
            <a:r>
              <a:rPr sz="2400" b="1" dirty="0">
                <a:solidFill>
                  <a:schemeClr val="tx1">
                    <a:lumMod val="50000"/>
                    <a:lumOff val="50000"/>
                  </a:schemeClr>
                </a:solidFill>
                <a:latin typeface="微软雅黑" panose="020B0503020204020204" charset="-122"/>
                <a:ea typeface="微软雅黑" panose="020B0503020204020204" charset="-122"/>
                <a:cs typeface="+mn-ea"/>
              </a:rPr>
              <a:t>思考：</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150000"/>
              </a:lnSpc>
              <a:spcAft>
                <a:spcPts val="600"/>
              </a:spcAft>
              <a:buClrTx/>
              <a:buSzTx/>
              <a:buFont typeface="Wingdings" panose="05000000000000000000" charset="0"/>
              <a:buChar char="p"/>
            </a:pPr>
            <a:r>
              <a:rPr dirty="0">
                <a:solidFill>
                  <a:schemeClr val="tx1">
                    <a:lumMod val="50000"/>
                    <a:lumOff val="50000"/>
                  </a:schemeClr>
                </a:solidFill>
                <a:latin typeface="微软雅黑" panose="020B0503020204020204" charset="-122"/>
                <a:ea typeface="微软雅黑" panose="020B0503020204020204" charset="-122"/>
                <a:cs typeface="+mn-ea"/>
              </a:rPr>
              <a:t>小李适合选择一个怎样的轮椅？小李需要哪些特殊的轮椅功能与配件？为适应新的轮椅，小李应该进行哪些准备？</a:t>
            </a:r>
            <a:endParaRPr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对角圆角矩形 3"/>
          <p:cNvSpPr/>
          <p:nvPr/>
        </p:nvSpPr>
        <p:spPr>
          <a:xfrm>
            <a:off x="1230630" y="599440"/>
            <a:ext cx="2219960" cy="657860"/>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p>
            <a:pPr algn="ctr">
              <a:defRPr/>
            </a:pPr>
            <a:r>
              <a:rPr lang="zh-CN" altLang="en-US" sz="3200" b="1" dirty="0">
                <a:solidFill>
                  <a:srgbClr val="FFFFFF">
                    <a:lumMod val="95000"/>
                  </a:srgbClr>
                </a:solidFill>
                <a:cs typeface="黑体" panose="02010609060101010101" charset="-122"/>
                <a:sym typeface="黑体" panose="02010609060101010101" charset="-122"/>
              </a:rPr>
              <a:t>案例导入</a:t>
            </a:r>
            <a:endParaRPr lang="en-US" altLang="zh-CN" sz="3200" b="1" dirty="0">
              <a:solidFill>
                <a:srgbClr val="FFFFFF">
                  <a:lumMod val="95000"/>
                </a:srgbClr>
              </a:solidFill>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5102"/>
    </mc:Choice>
    <mc:Fallback>
      <p:transition advTm="51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462405" y="2455545"/>
            <a:ext cx="1898650" cy="1822450"/>
            <a:chOff x="2329" y="3890"/>
            <a:chExt cx="2990" cy="2870"/>
          </a:xfrm>
        </p:grpSpPr>
        <p:cxnSp>
          <p:nvCxnSpPr>
            <p:cNvPr id="43" name="直接连接符 42"/>
            <p:cNvCxnSpPr>
              <a:stCxn id="44" idx="3"/>
            </p:cNvCxnSpPr>
            <p:nvPr>
              <p:custDataLst>
                <p:tags r:id="rId1"/>
              </p:custDataLst>
            </p:nvPr>
          </p:nvCxnSpPr>
          <p:spPr>
            <a:xfrm flipH="1">
              <a:off x="4734" y="5777"/>
              <a:ext cx="303" cy="475"/>
            </a:xfrm>
            <a:prstGeom prst="line">
              <a:avLst/>
            </a:prstGeom>
            <a:ln>
              <a:solidFill>
                <a:schemeClr val="accent1"/>
              </a:solidFill>
            </a:ln>
          </p:spPr>
          <p:style>
            <a:lnRef idx="1">
              <a:srgbClr val="1F74AD"/>
            </a:lnRef>
            <a:fillRef idx="0">
              <a:srgbClr val="1F74AD"/>
            </a:fillRef>
            <a:effectRef idx="0">
              <a:srgbClr val="1F74AD"/>
            </a:effectRef>
            <a:fontRef idx="minor">
              <a:srgbClr val="000000"/>
            </a:fontRef>
          </p:style>
        </p:cxnSp>
        <p:sp>
          <p:nvSpPr>
            <p:cNvPr id="44" name="任意多边形 43"/>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45" name="矩形 44"/>
            <p:cNvSpPr/>
            <p:nvPr>
              <p:custDataLst>
                <p:tags r:id="rId3"/>
              </p:custDataLst>
            </p:nvPr>
          </p:nvSpPr>
          <p:spPr>
            <a:xfrm>
              <a:off x="2329" y="3890"/>
              <a:ext cx="2990" cy="120"/>
            </a:xfrm>
            <a:prstGeom prst="rect">
              <a:avLst/>
            </a:prstGeom>
            <a:solidFill>
              <a:schemeClr val="accent1"/>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6" name="椭圆 45"/>
            <p:cNvSpPr/>
            <p:nvPr>
              <p:custDataLst>
                <p:tags r:id="rId4"/>
              </p:custDataLst>
            </p:nvPr>
          </p:nvSpPr>
          <p:spPr>
            <a:xfrm>
              <a:off x="4530" y="6224"/>
              <a:ext cx="554" cy="537"/>
            </a:xfrm>
            <a:prstGeom prst="ellipse">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A</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双手圈驱动轮椅</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3" name="组合 102"/>
          <p:cNvGrpSpPr/>
          <p:nvPr/>
        </p:nvGrpSpPr>
        <p:grpSpPr>
          <a:xfrm>
            <a:off x="3899218" y="2455545"/>
            <a:ext cx="1898650" cy="1822450"/>
            <a:chOff x="6168" y="3890"/>
            <a:chExt cx="2990" cy="2870"/>
          </a:xfrm>
        </p:grpSpPr>
        <p:cxnSp>
          <p:nvCxnSpPr>
            <p:cNvPr id="47" name="直接连接符 46"/>
            <p:cNvCxnSpPr>
              <a:stCxn id="48" idx="3"/>
            </p:cNvCxnSpPr>
            <p:nvPr>
              <p:custDataLst>
                <p:tags r:id="rId6"/>
              </p:custDataLst>
            </p:nvPr>
          </p:nvCxnSpPr>
          <p:spPr>
            <a:xfrm flipH="1">
              <a:off x="8573" y="5777"/>
              <a:ext cx="303" cy="475"/>
            </a:xfrm>
            <a:prstGeom prst="line">
              <a:avLst/>
            </a:prstGeom>
            <a:ln>
              <a:solidFill>
                <a:schemeClr val="accent2">
                  <a:lumMod val="50000"/>
                </a:schemeClr>
              </a:solidFill>
            </a:ln>
          </p:spPr>
          <p:style>
            <a:lnRef idx="1">
              <a:srgbClr val="1F74AD"/>
            </a:lnRef>
            <a:fillRef idx="0">
              <a:srgbClr val="1F74AD"/>
            </a:fillRef>
            <a:effectRef idx="0">
              <a:srgbClr val="1F74AD"/>
            </a:effectRef>
            <a:fontRef idx="minor">
              <a:srgbClr val="000000"/>
            </a:fontRef>
          </p:style>
        </p:cxnSp>
        <p:sp>
          <p:nvSpPr>
            <p:cNvPr id="48" name="任意多边形 47"/>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DECC00"/>
                </a:solidFill>
              </a:endParaRPr>
            </a:p>
          </p:txBody>
        </p:sp>
        <p:sp>
          <p:nvSpPr>
            <p:cNvPr id="49" name="矩形 48"/>
            <p:cNvSpPr/>
            <p:nvPr>
              <p:custDataLst>
                <p:tags r:id="rId8"/>
              </p:custDataLst>
            </p:nvPr>
          </p:nvSpPr>
          <p:spPr>
            <a:xfrm>
              <a:off x="6168" y="3890"/>
              <a:ext cx="2990" cy="120"/>
            </a:xfrm>
            <a:prstGeom prst="rect">
              <a:avLst/>
            </a:prstGeom>
            <a:solidFill>
              <a:schemeClr val="accent2">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9"/>
              </p:custDataLst>
            </p:nvPr>
          </p:nvSpPr>
          <p:spPr>
            <a:xfrm>
              <a:off x="8369" y="6224"/>
              <a:ext cx="554" cy="537"/>
            </a:xfrm>
            <a:prstGeom prst="ellipse">
              <a:avLst/>
            </a:prstGeom>
            <a:solidFill>
              <a:schemeClr val="accent2">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B</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sym typeface="+mn-ea"/>
                </a:rPr>
                <a:t>双手摆杆驱动</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sym typeface="+mn-ea"/>
                </a:rPr>
                <a:t>轮椅</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104" name="组合 103"/>
          <p:cNvGrpSpPr/>
          <p:nvPr/>
        </p:nvGrpSpPr>
        <p:grpSpPr>
          <a:xfrm>
            <a:off x="6402705" y="2455545"/>
            <a:ext cx="1898650" cy="1822450"/>
            <a:chOff x="10109" y="3890"/>
            <a:chExt cx="2990" cy="2870"/>
          </a:xfrm>
        </p:grpSpPr>
        <p:cxnSp>
          <p:nvCxnSpPr>
            <p:cNvPr id="51" name="直接连接符 50"/>
            <p:cNvCxnSpPr>
              <a:stCxn id="52" idx="3"/>
            </p:cNvCxnSpPr>
            <p:nvPr>
              <p:custDataLst>
                <p:tags r:id="rId11"/>
              </p:custDataLst>
            </p:nvPr>
          </p:nvCxnSpPr>
          <p:spPr>
            <a:xfrm flipH="1">
              <a:off x="12514" y="5777"/>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52" name="任意多边形 51"/>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5" name="矩形 14"/>
            <p:cNvSpPr/>
            <p:nvPr>
              <p:custDataLst>
                <p:tags r:id="rId13"/>
              </p:custDataLst>
            </p:nvPr>
          </p:nvSpPr>
          <p:spPr>
            <a:xfrm>
              <a:off x="10109" y="3890"/>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4"/>
              </p:custDataLst>
            </p:nvPr>
          </p:nvSpPr>
          <p:spPr>
            <a:xfrm>
              <a:off x="12310" y="6224"/>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C</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单手驱动轮椅</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6" name="组合 105"/>
          <p:cNvGrpSpPr/>
          <p:nvPr/>
        </p:nvGrpSpPr>
        <p:grpSpPr>
          <a:xfrm>
            <a:off x="8774430" y="2455545"/>
            <a:ext cx="1898650" cy="1822450"/>
            <a:chOff x="13846" y="3890"/>
            <a:chExt cx="2990" cy="2870"/>
          </a:xfrm>
        </p:grpSpPr>
        <p:sp>
          <p:nvSpPr>
            <p:cNvPr id="58" name="椭圆 57"/>
            <p:cNvSpPr/>
            <p:nvPr>
              <p:custDataLst>
                <p:tags r:id="rId16"/>
              </p:custDataLst>
            </p:nvPr>
          </p:nvSpPr>
          <p:spPr>
            <a:xfrm>
              <a:off x="16047" y="6224"/>
              <a:ext cx="554" cy="537"/>
            </a:xfrm>
            <a:prstGeom prst="ellipse">
              <a:avLst/>
            </a:prstGeom>
            <a:solidFill>
              <a:srgbClr val="44750F"/>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D</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grpSp>
          <p:nvGrpSpPr>
            <p:cNvPr id="124954" name="组合 104"/>
            <p:cNvGrpSpPr/>
            <p:nvPr/>
          </p:nvGrpSpPr>
          <p:grpSpPr>
            <a:xfrm>
              <a:off x="13846" y="3890"/>
              <a:ext cx="2990" cy="2361"/>
              <a:chOff x="13846" y="3890"/>
              <a:chExt cx="2990" cy="2361"/>
            </a:xfrm>
          </p:grpSpPr>
          <p:cxnSp>
            <p:nvCxnSpPr>
              <p:cNvPr id="55" name="直接连接符 54"/>
              <p:cNvCxnSpPr>
                <a:stCxn id="56" idx="3"/>
              </p:cNvCxnSpPr>
              <p:nvPr>
                <p:custDataLst>
                  <p:tags r:id="rId17"/>
                </p:custDataLst>
              </p:nvPr>
            </p:nvCxnSpPr>
            <p:spPr>
              <a:xfrm flipH="1">
                <a:off x="16251" y="5777"/>
                <a:ext cx="303" cy="475"/>
              </a:xfrm>
              <a:prstGeom prst="line">
                <a:avLst/>
              </a:prstGeom>
              <a:ln>
                <a:solidFill>
                  <a:srgbClr val="689626"/>
                </a:solidFill>
              </a:ln>
            </p:spPr>
            <p:style>
              <a:lnRef idx="1">
                <a:srgbClr val="1F74AD"/>
              </a:lnRef>
              <a:fillRef idx="0">
                <a:srgbClr val="1F74AD"/>
              </a:fillRef>
              <a:effectRef idx="0">
                <a:srgbClr val="1F74AD"/>
              </a:effectRef>
              <a:fontRef idx="minor">
                <a:srgbClr val="000000"/>
              </a:fontRef>
            </p:style>
          </p:cxnSp>
          <p:sp>
            <p:nvSpPr>
              <p:cNvPr id="56" name="任意多边形 55"/>
              <p:cNvSpPr/>
              <p:nvPr>
                <p:custDataLst>
                  <p:tags r:id="rId18"/>
                </p:custDataLst>
              </p:nvPr>
            </p:nvSpPr>
            <p:spPr>
              <a:xfrm>
                <a:off x="13846"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57" name="矩形 56"/>
              <p:cNvSpPr/>
              <p:nvPr>
                <p:custDataLst>
                  <p:tags r:id="rId19"/>
                </p:custDataLst>
              </p:nvPr>
            </p:nvSpPr>
            <p:spPr>
              <a:xfrm>
                <a:off x="13846" y="3890"/>
                <a:ext cx="2990" cy="120"/>
              </a:xfrm>
              <a:prstGeom prst="rect">
                <a:avLst/>
              </a:prstGeom>
              <a:solidFill>
                <a:srgbClr val="689626"/>
              </a:solidFill>
              <a:ln w="3175">
                <a:solidFill>
                  <a:srgbClr val="689626"/>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2" name="文本框 61"/>
              <p:cNvSpPr txBox="1"/>
              <p:nvPr>
                <p:custDataLst>
                  <p:tags r:id="rId20"/>
                </p:custDataLst>
              </p:nvPr>
            </p:nvSpPr>
            <p:spPr>
              <a:xfrm>
                <a:off x="13929" y="4275"/>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手圈动力辅助</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轮椅</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grpSp>
        <p:nvGrpSpPr>
          <p:cNvPr id="109" name="组合 108"/>
          <p:cNvGrpSpPr/>
          <p:nvPr/>
        </p:nvGrpSpPr>
        <p:grpSpPr>
          <a:xfrm>
            <a:off x="3254693" y="4297045"/>
            <a:ext cx="1898650" cy="1822450"/>
            <a:chOff x="5152" y="6789"/>
            <a:chExt cx="2990" cy="2870"/>
          </a:xfrm>
        </p:grpSpPr>
        <p:cxnSp>
          <p:nvCxnSpPr>
            <p:cNvPr id="63" name="直接连接符 62"/>
            <p:cNvCxnSpPr>
              <a:stCxn id="64" idx="3"/>
            </p:cNvCxnSpPr>
            <p:nvPr>
              <p:custDataLst>
                <p:tags r:id="rId21"/>
              </p:custDataLst>
            </p:nvPr>
          </p:nvCxnSpPr>
          <p:spPr>
            <a:xfrm flipH="1">
              <a:off x="7557" y="8676"/>
              <a:ext cx="303" cy="4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22"/>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0BB0C"/>
                </a:solidFill>
              </a:endParaRPr>
            </a:p>
          </p:txBody>
        </p:sp>
        <p:sp>
          <p:nvSpPr>
            <p:cNvPr id="16" name="矩形 15"/>
            <p:cNvSpPr/>
            <p:nvPr>
              <p:custDataLst>
                <p:tags r:id="rId23"/>
              </p:custDataLst>
            </p:nvPr>
          </p:nvSpPr>
          <p:spPr>
            <a:xfrm>
              <a:off x="5152" y="6789"/>
              <a:ext cx="2990" cy="120"/>
            </a:xfrm>
            <a:prstGeom prst="rect">
              <a:avLst/>
            </a:prstGeom>
            <a:solidFill>
              <a:srgbClr val="0070C0"/>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6" name="椭圆 65"/>
            <p:cNvSpPr/>
            <p:nvPr>
              <p:custDataLst>
                <p:tags r:id="rId24"/>
              </p:custDataLst>
            </p:nvPr>
          </p:nvSpPr>
          <p:spPr>
            <a:xfrm>
              <a:off x="7353" y="9123"/>
              <a:ext cx="554" cy="537"/>
            </a:xfrm>
            <a:prstGeom prst="ellipse">
              <a:avLst/>
            </a:prstGeom>
            <a:solidFill>
              <a:srgbClr val="0070C0"/>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E</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71" name="文本框 70"/>
            <p:cNvSpPr txBox="1"/>
            <p:nvPr>
              <p:custDataLst>
                <p:tags r:id="rId25"/>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脚驱动轮椅</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8" name="组合 107"/>
          <p:cNvGrpSpPr/>
          <p:nvPr/>
        </p:nvGrpSpPr>
        <p:grpSpPr>
          <a:xfrm>
            <a:off x="5756593" y="4317683"/>
            <a:ext cx="1898650" cy="1822450"/>
            <a:chOff x="9093" y="6823"/>
            <a:chExt cx="2990" cy="2870"/>
          </a:xfrm>
        </p:grpSpPr>
        <p:cxnSp>
          <p:nvCxnSpPr>
            <p:cNvPr id="67" name="直接连接符 66"/>
            <p:cNvCxnSpPr>
              <a:stCxn id="68" idx="3"/>
            </p:cNvCxnSpPr>
            <p:nvPr>
              <p:custDataLst>
                <p:tags r:id="rId26"/>
              </p:custDataLst>
            </p:nvPr>
          </p:nvCxnSpPr>
          <p:spPr>
            <a:xfrm flipH="1">
              <a:off x="11498" y="8710"/>
              <a:ext cx="303" cy="475"/>
            </a:xfrm>
            <a:prstGeom prst="line">
              <a:avLst/>
            </a:prstGeom>
            <a:ln>
              <a:solidFill>
                <a:schemeClr val="accent2">
                  <a:lumMod val="75000"/>
                </a:schemeClr>
              </a:solidFill>
            </a:ln>
          </p:spPr>
          <p:style>
            <a:lnRef idx="1">
              <a:srgbClr val="1F74AD"/>
            </a:lnRef>
            <a:fillRef idx="0">
              <a:srgbClr val="1F74AD"/>
            </a:fillRef>
            <a:effectRef idx="0">
              <a:srgbClr val="1F74AD"/>
            </a:effectRef>
            <a:fontRef idx="minor">
              <a:srgbClr val="000000"/>
            </a:fontRef>
          </p:style>
        </p:cxnSp>
        <p:sp>
          <p:nvSpPr>
            <p:cNvPr id="68" name="任意多边形 67"/>
            <p:cNvSpPr/>
            <p:nvPr>
              <p:custDataLst>
                <p:tags r:id="rId27"/>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689626"/>
                </a:solidFill>
              </a:endParaRPr>
            </a:p>
          </p:txBody>
        </p:sp>
        <p:sp>
          <p:nvSpPr>
            <p:cNvPr id="69" name="矩形 68"/>
            <p:cNvSpPr/>
            <p:nvPr>
              <p:custDataLst>
                <p:tags r:id="rId28"/>
              </p:custDataLst>
            </p:nvPr>
          </p:nvSpPr>
          <p:spPr>
            <a:xfrm>
              <a:off x="9093" y="6823"/>
              <a:ext cx="2990" cy="120"/>
            </a:xfrm>
            <a:prstGeom prst="rect">
              <a:avLst/>
            </a:prstGeom>
            <a:solidFill>
              <a:schemeClr val="accent2">
                <a:lumMod val="75000"/>
              </a:schemeClr>
            </a:solidFill>
            <a:ln w="3175">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0" name="椭圆 69"/>
            <p:cNvSpPr/>
            <p:nvPr>
              <p:custDataLst>
                <p:tags r:id="rId29"/>
              </p:custDataLst>
            </p:nvPr>
          </p:nvSpPr>
          <p:spPr>
            <a:xfrm>
              <a:off x="11294" y="9157"/>
              <a:ext cx="554" cy="537"/>
            </a:xfrm>
            <a:prstGeom prst="ellipse">
              <a:avLst/>
            </a:prstGeom>
            <a:solidFill>
              <a:schemeClr val="accent2">
                <a:lumMod val="75000"/>
              </a:schemeClr>
            </a:solidFill>
            <a:ln>
              <a:solidFill>
                <a:schemeClr val="accent2">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F</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72" name="文本框 71"/>
            <p:cNvSpPr txBox="1"/>
            <p:nvPr>
              <p:custDataLst>
                <p:tags r:id="rId30"/>
              </p:custDataLst>
            </p:nvPr>
          </p:nvSpPr>
          <p:spPr>
            <a:xfrm>
              <a:off x="9176" y="7208"/>
              <a:ext cx="2830" cy="1366"/>
            </a:xfrm>
            <a:prstGeom prst="rect">
              <a:avLst/>
            </a:prstGeom>
            <a:noFill/>
            <a:ln>
              <a:noFill/>
            </a:ln>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手推把驱动轮椅</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07" name="组合 106"/>
          <p:cNvGrpSpPr/>
          <p:nvPr/>
        </p:nvGrpSpPr>
        <p:grpSpPr>
          <a:xfrm>
            <a:off x="8225155" y="4317683"/>
            <a:ext cx="1898650" cy="1876425"/>
            <a:chOff x="12948" y="6827"/>
            <a:chExt cx="2990" cy="2955"/>
          </a:xfrm>
        </p:grpSpPr>
        <p:cxnSp>
          <p:nvCxnSpPr>
            <p:cNvPr id="73" name="直接连接符 72"/>
            <p:cNvCxnSpPr>
              <a:stCxn id="74" idx="3"/>
            </p:cNvCxnSpPr>
            <p:nvPr>
              <p:custDataLst>
                <p:tags r:id="rId31"/>
              </p:custDataLst>
            </p:nvPr>
          </p:nvCxnSpPr>
          <p:spPr>
            <a:xfrm flipH="1">
              <a:off x="15353" y="8714"/>
              <a:ext cx="303" cy="475"/>
            </a:xfrm>
            <a:prstGeom prst="line">
              <a:avLst/>
            </a:prstGeom>
            <a:ln>
              <a:solidFill>
                <a:schemeClr val="accent3">
                  <a:lumMod val="90000"/>
                </a:schemeClr>
              </a:solidFill>
            </a:ln>
          </p:spPr>
          <p:style>
            <a:lnRef idx="1">
              <a:srgbClr val="1F74AD"/>
            </a:lnRef>
            <a:fillRef idx="0">
              <a:srgbClr val="1F74AD"/>
            </a:fillRef>
            <a:effectRef idx="0">
              <a:srgbClr val="1F74AD"/>
            </a:effectRef>
            <a:fontRef idx="minor">
              <a:srgbClr val="000000"/>
            </a:fontRef>
          </p:style>
        </p:cxnSp>
        <p:sp>
          <p:nvSpPr>
            <p:cNvPr id="74" name="任意多边形 73"/>
            <p:cNvSpPr/>
            <p:nvPr>
              <p:custDataLst>
                <p:tags r:id="rId32"/>
              </p:custDataLst>
            </p:nvPr>
          </p:nvSpPr>
          <p:spPr>
            <a:xfrm>
              <a:off x="12948" y="6881"/>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3">
                  <a:lumMod val="9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FFCC00"/>
                </a:solidFill>
              </a:endParaRPr>
            </a:p>
          </p:txBody>
        </p:sp>
        <p:sp>
          <p:nvSpPr>
            <p:cNvPr id="75" name="矩形 74"/>
            <p:cNvSpPr/>
            <p:nvPr>
              <p:custDataLst>
                <p:tags r:id="rId33"/>
              </p:custDataLst>
            </p:nvPr>
          </p:nvSpPr>
          <p:spPr>
            <a:xfrm>
              <a:off x="12948" y="6827"/>
              <a:ext cx="2990" cy="120"/>
            </a:xfrm>
            <a:prstGeom prst="rect">
              <a:avLst/>
            </a:prstGeom>
            <a:solidFill>
              <a:schemeClr val="accent3">
                <a:lumMod val="9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6" name="椭圆 75"/>
            <p:cNvSpPr/>
            <p:nvPr>
              <p:custDataLst>
                <p:tags r:id="rId34"/>
              </p:custDataLst>
            </p:nvPr>
          </p:nvSpPr>
          <p:spPr>
            <a:xfrm>
              <a:off x="15149" y="9246"/>
              <a:ext cx="554" cy="537"/>
            </a:xfrm>
            <a:prstGeom prst="ellipse">
              <a:avLst/>
            </a:prstGeom>
            <a:solidFill>
              <a:schemeClr val="accent3">
                <a:lumMod val="9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G</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17" name="文本框 16"/>
            <p:cNvSpPr txBox="1"/>
            <p:nvPr>
              <p:custDataLst>
                <p:tags r:id="rId35"/>
              </p:custDataLst>
            </p:nvPr>
          </p:nvSpPr>
          <p:spPr>
            <a:xfrm>
              <a:off x="13031" y="7212"/>
              <a:ext cx="2830" cy="1366"/>
            </a:xfrm>
            <a:prstGeom prst="rect">
              <a:avLst/>
            </a:prstGeom>
            <a:noFill/>
          </p:spPr>
          <p:txBody>
            <a:bodyPr wrap="square" rtlCol="0" anchor="ctr" anchorCtr="0">
              <a:normAutofit/>
            </a:bodyPr>
            <a:p>
              <a:pPr algn="ctr">
                <a:lnSpc>
                  <a:spcPct val="120000"/>
                </a:lnSpc>
              </a:pPr>
              <a:r>
                <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rPr>
                <a:t>手推把动力辅助轮椅</a:t>
              </a:r>
              <a:endParaRPr lang="zh-CN" altLang="en-US" sz="1600"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
        <p:nvSpPr>
          <p:cNvPr id="18434" name="Text Box 2"/>
          <p:cNvSpPr txBox="1">
            <a:spLocks noChangeArrowheads="1"/>
          </p:cNvSpPr>
          <p:nvPr/>
        </p:nvSpPr>
        <p:spPr bwMode="auto">
          <a:xfrm>
            <a:off x="1051560" y="489585"/>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一、轮椅的分类</a:t>
            </a:r>
            <a:endParaRPr lang="zh-CN" altLang="en-US" sz="2400" dirty="0">
              <a:sym typeface="+mn-ea"/>
            </a:endParaRPr>
          </a:p>
        </p:txBody>
      </p:sp>
      <p:sp>
        <p:nvSpPr>
          <p:cNvPr id="5" name="文本框 4"/>
          <p:cNvSpPr txBox="1"/>
          <p:nvPr/>
        </p:nvSpPr>
        <p:spPr>
          <a:xfrm>
            <a:off x="1051560" y="1236345"/>
            <a:ext cx="10234930" cy="922020"/>
          </a:xfrm>
          <a:prstGeom prst="rect">
            <a:avLst/>
          </a:prstGeom>
          <a:noFill/>
        </p:spPr>
        <p:txBody>
          <a:bodyPr wrap="square" rtlCol="0">
            <a:spAutoFit/>
          </a:bodyPr>
          <a:p>
            <a:pPr algn="just">
              <a:lnSpc>
                <a:spcPct val="150000"/>
              </a:lnSpc>
            </a:pPr>
            <a:r>
              <a:rPr lang="zh-CN" altLang="en-US" b="1">
                <a:latin typeface="微软雅黑" panose="020B0503020204020204" charset="-122"/>
                <a:ea typeface="微软雅黑" panose="020B0503020204020204" charset="-122"/>
                <a:cs typeface="微软雅黑" panose="020B0503020204020204" charset="-122"/>
              </a:rPr>
              <a:t>（一）手动轮椅的分类</a:t>
            </a:r>
            <a:endParaRPr lang="zh-CN" altLang="en-US" b="1">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按照 ISO 9999：2016 的分类，手动轮椅车可分为：</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3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anim calcmode="lin" valueType="num">
                                      <p:cBhvr>
                                        <p:cTn id="14" dur="500" fill="hold"/>
                                        <p:tgtEl>
                                          <p:spTgt spid="103"/>
                                        </p:tgtEl>
                                        <p:attrNameLst>
                                          <p:attrName>ppt_x</p:attrName>
                                        </p:attrNameLst>
                                      </p:cBhvr>
                                      <p:tavLst>
                                        <p:tav tm="0">
                                          <p:val>
                                            <p:strVal val="#ppt_x"/>
                                          </p:val>
                                        </p:tav>
                                        <p:tav tm="100000">
                                          <p:val>
                                            <p:strVal val="#ppt_x"/>
                                          </p:val>
                                        </p:tav>
                                      </p:tavLst>
                                    </p:anim>
                                    <p:anim calcmode="lin" valueType="num">
                                      <p:cBhvr>
                                        <p:cTn id="15" dur="500" fill="hold"/>
                                        <p:tgtEl>
                                          <p:spTgt spid="10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anim calcmode="lin" valueType="num">
                                      <p:cBhvr>
                                        <p:cTn id="20" dur="500" fill="hold"/>
                                        <p:tgtEl>
                                          <p:spTgt spid="104"/>
                                        </p:tgtEl>
                                        <p:attrNameLst>
                                          <p:attrName>ppt_x</p:attrName>
                                        </p:attrNameLst>
                                      </p:cBhvr>
                                      <p:tavLst>
                                        <p:tav tm="0">
                                          <p:val>
                                            <p:strVal val="#ppt_x"/>
                                          </p:val>
                                        </p:tav>
                                        <p:tav tm="100000">
                                          <p:val>
                                            <p:strVal val="#ppt_x"/>
                                          </p:val>
                                        </p:tav>
                                      </p:tavLst>
                                    </p:anim>
                                    <p:anim calcmode="lin" valueType="num">
                                      <p:cBhvr>
                                        <p:cTn id="21" dur="500" fill="hold"/>
                                        <p:tgtEl>
                                          <p:spTgt spid="10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106"/>
                                        </p:tgtEl>
                                        <p:attrNameLst>
                                          <p:attrName>style.visibility</p:attrName>
                                        </p:attrNameLst>
                                      </p:cBhvr>
                                      <p:to>
                                        <p:strVal val="visible"/>
                                      </p:to>
                                    </p:set>
                                    <p:animEffect transition="in" filter="fade">
                                      <p:cBhvr>
                                        <p:cTn id="25" dur="500"/>
                                        <p:tgtEl>
                                          <p:spTgt spid="106"/>
                                        </p:tgtEl>
                                      </p:cBhvr>
                                    </p:animEffect>
                                    <p:anim calcmode="lin" valueType="num">
                                      <p:cBhvr>
                                        <p:cTn id="26" dur="500" fill="hold"/>
                                        <p:tgtEl>
                                          <p:spTgt spid="106"/>
                                        </p:tgtEl>
                                        <p:attrNameLst>
                                          <p:attrName>ppt_x</p:attrName>
                                        </p:attrNameLst>
                                      </p:cBhvr>
                                      <p:tavLst>
                                        <p:tav tm="0">
                                          <p:val>
                                            <p:strVal val="#ppt_x"/>
                                          </p:val>
                                        </p:tav>
                                        <p:tav tm="100000">
                                          <p:val>
                                            <p:strVal val="#ppt_x"/>
                                          </p:val>
                                        </p:tav>
                                      </p:tavLst>
                                    </p:anim>
                                    <p:anim calcmode="lin" valueType="num">
                                      <p:cBhvr>
                                        <p:cTn id="27" dur="500" fill="hold"/>
                                        <p:tgtEl>
                                          <p:spTgt spid="10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anim calcmode="lin" valueType="num">
                                      <p:cBhvr>
                                        <p:cTn id="32" dur="500" fill="hold"/>
                                        <p:tgtEl>
                                          <p:spTgt spid="109"/>
                                        </p:tgtEl>
                                        <p:attrNameLst>
                                          <p:attrName>ppt_x</p:attrName>
                                        </p:attrNameLst>
                                      </p:cBhvr>
                                      <p:tavLst>
                                        <p:tav tm="0">
                                          <p:val>
                                            <p:strVal val="#ppt_x"/>
                                          </p:val>
                                        </p:tav>
                                        <p:tav tm="100000">
                                          <p:val>
                                            <p:strVal val="#ppt_x"/>
                                          </p:val>
                                        </p:tav>
                                      </p:tavLst>
                                    </p:anim>
                                    <p:anim calcmode="lin" valueType="num">
                                      <p:cBhvr>
                                        <p:cTn id="33" dur="500" fill="hold"/>
                                        <p:tgtEl>
                                          <p:spTgt spid="10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108"/>
                                        </p:tgtEl>
                                        <p:attrNameLst>
                                          <p:attrName>style.visibility</p:attrName>
                                        </p:attrNameLst>
                                      </p:cBhvr>
                                      <p:to>
                                        <p:strVal val="visible"/>
                                      </p:to>
                                    </p:set>
                                    <p:animEffect transition="in" filter="fade">
                                      <p:cBhvr>
                                        <p:cTn id="37" dur="500"/>
                                        <p:tgtEl>
                                          <p:spTgt spid="108"/>
                                        </p:tgtEl>
                                      </p:cBhvr>
                                    </p:animEffect>
                                    <p:anim calcmode="lin" valueType="num">
                                      <p:cBhvr>
                                        <p:cTn id="38" dur="500" fill="hold"/>
                                        <p:tgtEl>
                                          <p:spTgt spid="108"/>
                                        </p:tgtEl>
                                        <p:attrNameLst>
                                          <p:attrName>ppt_x</p:attrName>
                                        </p:attrNameLst>
                                      </p:cBhvr>
                                      <p:tavLst>
                                        <p:tav tm="0">
                                          <p:val>
                                            <p:strVal val="#ppt_x"/>
                                          </p:val>
                                        </p:tav>
                                        <p:tav tm="100000">
                                          <p:val>
                                            <p:strVal val="#ppt_x"/>
                                          </p:val>
                                        </p:tav>
                                      </p:tavLst>
                                    </p:anim>
                                    <p:anim calcmode="lin" valueType="num">
                                      <p:cBhvr>
                                        <p:cTn id="39" dur="500" fill="hold"/>
                                        <p:tgtEl>
                                          <p:spTgt spid="10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500" fill="hold">
                                          <p:stCondLst>
                                            <p:cond delay="0"/>
                                          </p:stCondLst>
                                        </p:cTn>
                                        <p:tgtEl>
                                          <p:spTgt spid="107"/>
                                        </p:tgtEl>
                                        <p:attrNameLst>
                                          <p:attrName>style.visibility</p:attrName>
                                        </p:attrNameLst>
                                      </p:cBhvr>
                                      <p:to>
                                        <p:strVal val="visible"/>
                                      </p:to>
                                    </p:set>
                                    <p:animEffect transition="in" filter="fade">
                                      <p:cBhvr>
                                        <p:cTn id="43" dur="500"/>
                                        <p:tgtEl>
                                          <p:spTgt spid="107"/>
                                        </p:tgtEl>
                                      </p:cBhvr>
                                    </p:animEffect>
                                    <p:anim calcmode="lin" valueType="num">
                                      <p:cBhvr>
                                        <p:cTn id="44" dur="500" fill="hold"/>
                                        <p:tgtEl>
                                          <p:spTgt spid="107"/>
                                        </p:tgtEl>
                                        <p:attrNameLst>
                                          <p:attrName>ppt_x</p:attrName>
                                        </p:attrNameLst>
                                      </p:cBhvr>
                                      <p:tavLst>
                                        <p:tav tm="0">
                                          <p:val>
                                            <p:strVal val="#ppt_x"/>
                                          </p:val>
                                        </p:tav>
                                        <p:tav tm="100000">
                                          <p:val>
                                            <p:strVal val="#ppt_x"/>
                                          </p:val>
                                        </p:tav>
                                      </p:tavLst>
                                    </p:anim>
                                    <p:anim calcmode="lin" valueType="num">
                                      <p:cBhvr>
                                        <p:cTn id="45" dur="5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3" name="组合 102"/>
          <p:cNvGrpSpPr/>
          <p:nvPr/>
        </p:nvGrpSpPr>
        <p:grpSpPr>
          <a:xfrm>
            <a:off x="2101215" y="2395855"/>
            <a:ext cx="8172450" cy="3521075"/>
            <a:chOff x="1814" y="3684"/>
            <a:chExt cx="13438" cy="5646"/>
          </a:xfrm>
        </p:grpSpPr>
        <p:sp>
          <p:nvSpPr>
            <p:cNvPr id="104" name="任意多边形 21"/>
            <p:cNvSpPr/>
            <p:nvPr>
              <p:custDataLst>
                <p:tags r:id="rId1"/>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2" name="任意多边形 25"/>
            <p:cNvSpPr/>
            <p:nvPr>
              <p:custDataLst>
                <p:tags r:id="rId2"/>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3"/>
              </p:custDataLst>
            </p:nvPr>
          </p:nvSpPr>
          <p:spPr>
            <a:xfrm>
              <a:off x="2234" y="4604"/>
              <a:ext cx="3280" cy="1281"/>
            </a:xfrm>
            <a:prstGeom prst="rect">
              <a:avLst/>
            </a:prstGeom>
            <a:noFill/>
          </p:spPr>
          <p:txBody>
            <a:bodyPr wrap="square" lIns="90000" tIns="46800" rIns="90000" bIns="46800" rtlCol="0" anchor="ctr" anchorCtr="0">
              <a:normAutofit/>
            </a:bodyPr>
            <a:p>
              <a:pPr algn="ctr">
                <a:lnSpc>
                  <a:spcPct val="120000"/>
                </a:lnSpc>
              </a:pPr>
              <a:r>
                <a:rPr lang="zh-CN" altLang="en-US" sz="1600" spc="100" noProof="1">
                  <a:solidFill>
                    <a:sysClr val="window" lastClr="FFFFFF"/>
                  </a:solidFill>
                  <a:latin typeface="微软雅黑" panose="020B0503020204020204" charset="-122"/>
                  <a:ea typeface="微软雅黑" panose="020B0503020204020204" charset="-122"/>
                  <a:cs typeface="+mn-cs"/>
                </a:rPr>
                <a:t>手动转向电动轮椅</a:t>
              </a:r>
              <a:endParaRPr lang="zh-CN" altLang="en-US" sz="1600" spc="100" noProof="1">
                <a:solidFill>
                  <a:sysClr val="window" lastClr="FFFFFF"/>
                </a:solidFill>
                <a:latin typeface="微软雅黑" panose="020B0503020204020204" charset="-122"/>
                <a:ea typeface="微软雅黑" panose="020B0503020204020204" charset="-122"/>
                <a:cs typeface="+mn-cs"/>
              </a:endParaRPr>
            </a:p>
          </p:txBody>
        </p:sp>
        <p:sp>
          <p:nvSpPr>
            <p:cNvPr id="107" name="任意多边形 30"/>
            <p:cNvSpPr/>
            <p:nvPr>
              <p:custDataLst>
                <p:tags r:id="rId4"/>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5" name="任意多边形 31"/>
            <p:cNvSpPr/>
            <p:nvPr>
              <p:custDataLst>
                <p:tags r:id="rId5"/>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6"/>
              </p:custDataLst>
            </p:nvPr>
          </p:nvSpPr>
          <p:spPr>
            <a:xfrm>
              <a:off x="6918" y="4570"/>
              <a:ext cx="3414" cy="1281"/>
            </a:xfrm>
            <a:prstGeom prst="rect">
              <a:avLst/>
            </a:prstGeom>
            <a:noFill/>
          </p:spPr>
          <p:txBody>
            <a:bodyPr wrap="square" lIns="90000" tIns="46800" rIns="90000" bIns="46800" rtlCol="0" anchor="ctr" anchorCtr="0"/>
            <a:p>
              <a:pPr algn="ctr">
                <a:lnSpc>
                  <a:spcPct val="120000"/>
                </a:lnSpc>
              </a:pPr>
              <a:r>
                <a:rPr lang="zh-CN" altLang="en-US" sz="1600" spc="100" noProof="1">
                  <a:solidFill>
                    <a:sysClr val="window" lastClr="FFFFFF"/>
                  </a:solidFill>
                  <a:latin typeface="微软雅黑" panose="020B0503020204020204" charset="-122"/>
                  <a:ea typeface="微软雅黑" panose="020B0503020204020204" charset="-122"/>
                  <a:cs typeface="+mn-cs"/>
                </a:rPr>
                <a:t>动力转向电动轮椅</a:t>
              </a:r>
              <a:endParaRPr lang="zh-CN" altLang="en-US" sz="1600" spc="100" noProof="1">
                <a:solidFill>
                  <a:sysClr val="window" lastClr="FFFFFF"/>
                </a:solidFill>
                <a:latin typeface="微软雅黑" panose="020B0503020204020204" charset="-122"/>
                <a:ea typeface="微软雅黑" panose="020B0503020204020204" charset="-122"/>
                <a:cs typeface="+mn-cs"/>
              </a:endParaRPr>
            </a:p>
          </p:txBody>
        </p:sp>
        <p:sp>
          <p:nvSpPr>
            <p:cNvPr id="110" name="任意多边形 33"/>
            <p:cNvSpPr/>
            <p:nvPr>
              <p:custDataLst>
                <p:tags r:id="rId7"/>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8" name="任意多边形 34"/>
            <p:cNvSpPr/>
            <p:nvPr>
              <p:custDataLst>
                <p:tags r:id="rId8"/>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9"/>
              </p:custDataLst>
            </p:nvPr>
          </p:nvSpPr>
          <p:spPr>
            <a:xfrm>
              <a:off x="11846" y="4587"/>
              <a:ext cx="2982"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机动轮椅车</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3" name="任意多边形 36"/>
            <p:cNvSpPr/>
            <p:nvPr>
              <p:custDataLst>
                <p:tags r:id="rId10"/>
              </p:custDataLst>
            </p:nvPr>
          </p:nvSpPr>
          <p:spPr>
            <a:xfrm>
              <a:off x="4215"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689626"/>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61" name="任意多边形 37"/>
            <p:cNvSpPr/>
            <p:nvPr>
              <p:custDataLst>
                <p:tags r:id="rId11"/>
              </p:custDataLst>
            </p:nvPr>
          </p:nvSpPr>
          <p:spPr>
            <a:xfrm>
              <a:off x="4215" y="731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70C0"/>
            </a:solidFill>
            <a:ln w="9525">
              <a:noFill/>
            </a:ln>
          </p:spPr>
          <p:txBody>
            <a:bodyPr/>
            <a:p>
              <a:endParaRPr lang="zh-CN" altLang="en-US"/>
            </a:p>
          </p:txBody>
        </p:sp>
        <p:sp>
          <p:nvSpPr>
            <p:cNvPr id="115" name="文本框 114"/>
            <p:cNvSpPr txBox="1"/>
            <p:nvPr>
              <p:custDataLst>
                <p:tags r:id="rId12"/>
              </p:custDataLst>
            </p:nvPr>
          </p:nvSpPr>
          <p:spPr>
            <a:xfrm>
              <a:off x="4635"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护理者操控电动轮椅车</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6" name="任意多边形 39"/>
            <p:cNvSpPr/>
            <p:nvPr>
              <p:custDataLst>
                <p:tags r:id="rId13"/>
              </p:custDataLst>
            </p:nvPr>
          </p:nvSpPr>
          <p:spPr>
            <a:xfrm>
              <a:off x="9017"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44750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7" name="任意多边形 40"/>
            <p:cNvSpPr/>
            <p:nvPr>
              <p:custDataLst>
                <p:tags r:id="rId14"/>
              </p:custDataLst>
            </p:nvPr>
          </p:nvSpPr>
          <p:spPr>
            <a:xfrm>
              <a:off x="9017" y="7315"/>
              <a:ext cx="3834" cy="201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3">
                <a:lumMod val="75000"/>
              </a:schemeClr>
            </a:solidFill>
          </p:spPr>
          <p:txBody>
            <a:bodyPr rot="0" spcFirstLastPara="0" vertOverflow="overflow" horzOverflow="overflow" vert="horz" wrap="square" lIns="91440" tIns="216000" rIns="91440" bIns="45720" numCol="1" spcCol="0" rtlCol="0" fromWordArt="0" anchor="ctr" anchorCtr="0" forceAA="0" compatLnSpc="1">
              <a:normAutofit/>
            </a:bodyPr>
            <a:p>
              <a:pPr algn="ctr" fontAlgn="base">
                <a:lnSpc>
                  <a:spcPct val="130000"/>
                </a:lnSpc>
              </a:pPr>
              <a:endParaRPr lang="zh-CN" altLang="en-US" strike="noStrike" noProof="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8" name="文本框 117"/>
            <p:cNvSpPr txBox="1"/>
            <p:nvPr>
              <p:custDataLst>
                <p:tags r:id="rId15"/>
              </p:custDataLst>
            </p:nvPr>
          </p:nvSpPr>
          <p:spPr>
            <a:xfrm>
              <a:off x="9438"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爬楼梯电动轮椅</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34166" name="文本框 118"/>
            <p:cNvSpPr txBox="1"/>
            <p:nvPr>
              <p:custDataLst>
                <p:tags r:id="rId16"/>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03</a:t>
              </a:r>
              <a:endParaRPr lang="en-US" altLang="zh-CN" dirty="0">
                <a:solidFill>
                  <a:srgbClr val="404040"/>
                </a:solidFill>
                <a:latin typeface="微软雅黑" panose="020B0503020204020204" charset="-122"/>
                <a:ea typeface="微软雅黑" panose="020B0503020204020204" charset="-122"/>
              </a:endParaRPr>
            </a:p>
          </p:txBody>
        </p:sp>
        <p:sp>
          <p:nvSpPr>
            <p:cNvPr id="134167" name="文本框 119"/>
            <p:cNvSpPr txBox="1"/>
            <p:nvPr>
              <p:custDataLst>
                <p:tags r:id="rId17"/>
              </p:custDataLst>
            </p:nvPr>
          </p:nvSpPr>
          <p:spPr>
            <a:xfrm>
              <a:off x="4215"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04</a:t>
              </a:r>
              <a:endParaRPr lang="en-US" altLang="zh-CN" dirty="0">
                <a:solidFill>
                  <a:srgbClr val="404040"/>
                </a:solidFill>
                <a:latin typeface="Arial" panose="020B0604020202020204" pitchFamily="34" charset="0"/>
              </a:endParaRPr>
            </a:p>
          </p:txBody>
        </p:sp>
        <p:sp>
          <p:nvSpPr>
            <p:cNvPr id="134168" name="文本框 120"/>
            <p:cNvSpPr txBox="1"/>
            <p:nvPr>
              <p:custDataLst>
                <p:tags r:id="rId18"/>
              </p:custDataLst>
            </p:nvPr>
          </p:nvSpPr>
          <p:spPr>
            <a:xfrm>
              <a:off x="9017"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05</a:t>
              </a:r>
              <a:endParaRPr lang="en-US" altLang="zh-CN" dirty="0">
                <a:solidFill>
                  <a:srgbClr val="404040"/>
                </a:solidFill>
                <a:latin typeface="Arial" panose="020B0604020202020204" pitchFamily="34" charset="0"/>
              </a:endParaRPr>
            </a:p>
          </p:txBody>
        </p:sp>
        <p:sp>
          <p:nvSpPr>
            <p:cNvPr id="134169" name="文本框 121"/>
            <p:cNvSpPr txBox="1"/>
            <p:nvPr>
              <p:custDataLst>
                <p:tags r:id="rId19"/>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01</a:t>
              </a:r>
              <a:endParaRPr lang="en-US" altLang="zh-CN" dirty="0">
                <a:solidFill>
                  <a:srgbClr val="404040"/>
                </a:solidFill>
                <a:latin typeface="微软雅黑" panose="020B0503020204020204" charset="-122"/>
                <a:ea typeface="微软雅黑" panose="020B0503020204020204" charset="-122"/>
              </a:endParaRPr>
            </a:p>
          </p:txBody>
        </p:sp>
        <p:sp>
          <p:nvSpPr>
            <p:cNvPr id="134170" name="文本框 122"/>
            <p:cNvSpPr txBox="1"/>
            <p:nvPr>
              <p:custDataLst>
                <p:tags r:id="rId20"/>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02</a:t>
              </a:r>
              <a:endParaRPr lang="en-US" altLang="zh-CN" dirty="0">
                <a:solidFill>
                  <a:srgbClr val="404040"/>
                </a:solidFill>
                <a:latin typeface="微软雅黑" panose="020B0503020204020204" charset="-122"/>
                <a:ea typeface="微软雅黑" panose="020B0503020204020204" charset="-122"/>
              </a:endParaRPr>
            </a:p>
          </p:txBody>
        </p:sp>
      </p:grpSp>
      <p:sp>
        <p:nvSpPr>
          <p:cNvPr id="18434" name="Text Box 2"/>
          <p:cNvSpPr txBox="1">
            <a:spLocks noChangeArrowheads="1"/>
          </p:cNvSpPr>
          <p:nvPr/>
        </p:nvSpPr>
        <p:spPr bwMode="auto">
          <a:xfrm>
            <a:off x="1051560" y="489585"/>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一、轮椅的分类</a:t>
            </a:r>
            <a:endParaRPr lang="zh-CN" altLang="en-US" sz="2400" dirty="0">
              <a:sym typeface="+mn-ea"/>
            </a:endParaRPr>
          </a:p>
        </p:txBody>
      </p:sp>
      <p:sp>
        <p:nvSpPr>
          <p:cNvPr id="5" name="文本框 4"/>
          <p:cNvSpPr txBox="1"/>
          <p:nvPr/>
        </p:nvSpPr>
        <p:spPr>
          <a:xfrm>
            <a:off x="1051560" y="1170305"/>
            <a:ext cx="10234930" cy="922020"/>
          </a:xfrm>
          <a:prstGeom prst="rect">
            <a:avLst/>
          </a:prstGeom>
          <a:noFill/>
        </p:spPr>
        <p:txBody>
          <a:bodyPr wrap="square" rtlCol="0">
            <a:spAutoFit/>
          </a:bodyPr>
          <a:p>
            <a:pPr algn="just">
              <a:lnSpc>
                <a:spcPct val="150000"/>
              </a:lnSpc>
            </a:pPr>
            <a:r>
              <a:rPr lang="zh-CN" altLang="en-US" b="1">
                <a:latin typeface="微软雅黑" panose="020B0503020204020204" charset="-122"/>
                <a:ea typeface="微软雅黑" panose="020B0503020204020204" charset="-122"/>
                <a:cs typeface="微软雅黑" panose="020B0503020204020204" charset="-122"/>
              </a:rPr>
              <a:t>（二）电动轮椅的分类</a:t>
            </a:r>
            <a:endParaRPr lang="zh-CN" altLang="en-US" b="1">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按照 ISO9999：2016 分类，电动轮椅车可分为：</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21"/>
    </p:custData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03"/>
                                        </p:tgtEl>
                                        <p:attrNameLst>
                                          <p:attrName>style.visibility</p:attrName>
                                        </p:attrNameLst>
                                      </p:cBhvr>
                                      <p:to>
                                        <p:strVal val="visible"/>
                                      </p:to>
                                    </p:set>
                                    <p:anim calcmode="lin" valueType="num">
                                      <p:cBhvr>
                                        <p:cTn id="7" dur="1000" fill="hold"/>
                                        <p:tgtEl>
                                          <p:spTgt spid="103"/>
                                        </p:tgtEl>
                                        <p:attrNameLst>
                                          <p:attrName>ppt_w</p:attrName>
                                        </p:attrNameLst>
                                      </p:cBhvr>
                                      <p:tavLst>
                                        <p:tav tm="0">
                                          <p:val>
                                            <p:fltVal val="0.000000"/>
                                          </p:val>
                                        </p:tav>
                                        <p:tav tm="100000">
                                          <p:val>
                                            <p:strVal val="#ppt_w"/>
                                          </p:val>
                                        </p:tav>
                                      </p:tavLst>
                                    </p:anim>
                                    <p:anim calcmode="lin" valueType="num">
                                      <p:cBhvr>
                                        <p:cTn id="8"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5" name="组合 4"/>
          <p:cNvGrpSpPr/>
          <p:nvPr/>
        </p:nvGrpSpPr>
        <p:grpSpPr>
          <a:xfrm>
            <a:off x="4076700" y="669290"/>
            <a:ext cx="6480810" cy="890905"/>
            <a:chOff x="6420" y="2209"/>
            <a:chExt cx="10206" cy="1403"/>
          </a:xfrm>
        </p:grpSpPr>
        <p:sp>
          <p:nvSpPr>
            <p:cNvPr id="14" name="文本框 13"/>
            <p:cNvSpPr txBox="1"/>
            <p:nvPr/>
          </p:nvSpPr>
          <p:spPr>
            <a:xfrm>
              <a:off x="7823" y="2209"/>
              <a:ext cx="8803" cy="1161"/>
            </a:xfrm>
            <a:prstGeom prst="rect">
              <a:avLst/>
            </a:prstGeom>
            <a:noFill/>
          </p:spPr>
          <p:txBody>
            <a:bodyPr wrap="square" rtlCol="0">
              <a:spAutoFit/>
            </a:bodyPr>
            <a:p>
              <a:pPr>
                <a:lnSpc>
                  <a:spcPct val="150000"/>
                </a:lnSpc>
              </a:pPr>
              <a:r>
                <a:rPr lang="zh-CN" altLang="en-US" sz="2800">
                  <a:solidFill>
                    <a:srgbClr val="5A84AF"/>
                  </a:solidFill>
                  <a:latin typeface="黑体" panose="02010609060101010101" charset="-122"/>
                  <a:ea typeface="黑体" panose="02010609060101010101" charset="-122"/>
                  <a:cs typeface="黑体" panose="02010609060101010101" charset="-122"/>
                  <a:sym typeface="+mn-ea"/>
                </a:rPr>
                <a:t>第一章　绪论</a:t>
              </a:r>
              <a:endParaRPr lang="zh-CN" altLang="en-US"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22" name="图片 21" descr="b4064338496ee2cb6d081735c8306796"/>
            <p:cNvPicPr>
              <a:picLocks noChangeAspect="1"/>
            </p:cNvPicPr>
            <p:nvPr/>
          </p:nvPicPr>
          <p:blipFill>
            <a:blip r:embed="rId2"/>
            <a:stretch>
              <a:fillRect/>
            </a:stretch>
          </p:blipFill>
          <p:spPr>
            <a:xfrm>
              <a:off x="6420" y="2209"/>
              <a:ext cx="1403" cy="1403"/>
            </a:xfrm>
            <a:prstGeom prst="rect">
              <a:avLst/>
            </a:prstGeom>
          </p:spPr>
        </p:pic>
      </p:grpSp>
      <p:grpSp>
        <p:nvGrpSpPr>
          <p:cNvPr id="4" name="组合 3"/>
          <p:cNvGrpSpPr/>
          <p:nvPr/>
        </p:nvGrpSpPr>
        <p:grpSpPr>
          <a:xfrm>
            <a:off x="4076065" y="1765300"/>
            <a:ext cx="6481445" cy="890905"/>
            <a:chOff x="6420" y="5775"/>
            <a:chExt cx="10207" cy="1403"/>
          </a:xfrm>
        </p:grpSpPr>
        <p:sp>
          <p:nvSpPr>
            <p:cNvPr id="19" name="文本框 18"/>
            <p:cNvSpPr txBox="1"/>
            <p:nvPr/>
          </p:nvSpPr>
          <p:spPr>
            <a:xfrm>
              <a:off x="7823" y="5775"/>
              <a:ext cx="8804" cy="1161"/>
            </a:xfrm>
            <a:prstGeom prst="rect">
              <a:avLst/>
            </a:prstGeom>
            <a:noFill/>
          </p:spPr>
          <p:txBody>
            <a:bodyPr wrap="square" rtlCol="0">
              <a:spAutoFit/>
            </a:bodyPr>
            <a:p>
              <a:pPr>
                <a:lnSpc>
                  <a:spcPct val="150000"/>
                </a:lnSpc>
              </a:pPr>
              <a:r>
                <a:rPr lang="zh-CN" altLang="en-US" sz="2800">
                  <a:solidFill>
                    <a:srgbClr val="5A84AF"/>
                  </a:solidFill>
                  <a:latin typeface="黑体" panose="02010609060101010101" charset="-122"/>
                  <a:ea typeface="黑体" panose="02010609060101010101" charset="-122"/>
                  <a:cs typeface="黑体" panose="02010609060101010101" charset="-122"/>
                  <a:sym typeface="+mn-ea"/>
                </a:rPr>
                <a:t>第二章　假肢</a:t>
              </a:r>
              <a:endParaRPr lang="zh-CN" altLang="en-US"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30" name="图片 29" descr="b4064338496ee2cb6d081735c8306796"/>
            <p:cNvPicPr>
              <a:picLocks noChangeAspect="1"/>
            </p:cNvPicPr>
            <p:nvPr/>
          </p:nvPicPr>
          <p:blipFill>
            <a:blip r:embed="rId2"/>
            <a:stretch>
              <a:fillRect/>
            </a:stretch>
          </p:blipFill>
          <p:spPr>
            <a:xfrm>
              <a:off x="6420" y="5775"/>
              <a:ext cx="1403" cy="1403"/>
            </a:xfrm>
            <a:prstGeom prst="rect">
              <a:avLst/>
            </a:prstGeom>
          </p:spPr>
        </p:pic>
      </p:grpSp>
      <p:pic>
        <p:nvPicPr>
          <p:cNvPr id="32" name="图片 31" descr="e589290c7580d2802bf7399b0600dedb"/>
          <p:cNvPicPr>
            <a:picLocks noChangeAspect="1"/>
          </p:cNvPicPr>
          <p:nvPr/>
        </p:nvPicPr>
        <p:blipFill>
          <a:blip r:embed="rId3"/>
          <a:stretch>
            <a:fillRect/>
          </a:stretch>
        </p:blipFill>
        <p:spPr>
          <a:xfrm rot="3720000">
            <a:off x="9018270" y="1266190"/>
            <a:ext cx="2922905" cy="2922905"/>
          </a:xfrm>
          <a:prstGeom prst="rect">
            <a:avLst/>
          </a:prstGeom>
        </p:spPr>
      </p:pic>
      <p:grpSp>
        <p:nvGrpSpPr>
          <p:cNvPr id="6" name="组合 5"/>
          <p:cNvGrpSpPr/>
          <p:nvPr/>
        </p:nvGrpSpPr>
        <p:grpSpPr>
          <a:xfrm>
            <a:off x="4076700" y="2861310"/>
            <a:ext cx="6480810" cy="890905"/>
            <a:chOff x="6420" y="2209"/>
            <a:chExt cx="10206" cy="1403"/>
          </a:xfrm>
        </p:grpSpPr>
        <p:sp>
          <p:nvSpPr>
            <p:cNvPr id="7" name="文本框 6"/>
            <p:cNvSpPr txBox="1"/>
            <p:nvPr/>
          </p:nvSpPr>
          <p:spPr>
            <a:xfrm>
              <a:off x="7823" y="2209"/>
              <a:ext cx="8803" cy="1161"/>
            </a:xfrm>
            <a:prstGeom prst="rect">
              <a:avLst/>
            </a:prstGeom>
            <a:noFill/>
          </p:spPr>
          <p:txBody>
            <a:bodyPr wrap="square" rtlCol="0">
              <a:spAutoFit/>
            </a:bodyPr>
            <a:p>
              <a:pPr>
                <a:lnSpc>
                  <a:spcPct val="150000"/>
                </a:lnSpc>
              </a:pPr>
              <a:r>
                <a:rPr sz="2800">
                  <a:solidFill>
                    <a:srgbClr val="5A84AF"/>
                  </a:solidFill>
                  <a:latin typeface="黑体" panose="02010609060101010101" charset="-122"/>
                  <a:ea typeface="黑体" panose="02010609060101010101" charset="-122"/>
                  <a:cs typeface="黑体" panose="02010609060101010101" charset="-122"/>
                  <a:sym typeface="+mn-ea"/>
                </a:rPr>
                <a:t>第三章　矫形器</a:t>
              </a:r>
              <a:endParaRPr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8" name="图片 7" descr="b4064338496ee2cb6d081735c8306796"/>
            <p:cNvPicPr>
              <a:picLocks noChangeAspect="1"/>
            </p:cNvPicPr>
            <p:nvPr/>
          </p:nvPicPr>
          <p:blipFill>
            <a:blip r:embed="rId2"/>
            <a:stretch>
              <a:fillRect/>
            </a:stretch>
          </p:blipFill>
          <p:spPr>
            <a:xfrm>
              <a:off x="6420" y="2209"/>
              <a:ext cx="1403" cy="1403"/>
            </a:xfrm>
            <a:prstGeom prst="rect">
              <a:avLst/>
            </a:prstGeom>
          </p:spPr>
        </p:pic>
      </p:grpSp>
      <p:grpSp>
        <p:nvGrpSpPr>
          <p:cNvPr id="10" name="组合 9"/>
          <p:cNvGrpSpPr/>
          <p:nvPr/>
        </p:nvGrpSpPr>
        <p:grpSpPr>
          <a:xfrm>
            <a:off x="4085590" y="3966845"/>
            <a:ext cx="6480810" cy="890905"/>
            <a:chOff x="6420" y="2209"/>
            <a:chExt cx="10206" cy="1403"/>
          </a:xfrm>
        </p:grpSpPr>
        <p:sp>
          <p:nvSpPr>
            <p:cNvPr id="11" name="文本框 10"/>
            <p:cNvSpPr txBox="1"/>
            <p:nvPr/>
          </p:nvSpPr>
          <p:spPr>
            <a:xfrm>
              <a:off x="7823" y="2209"/>
              <a:ext cx="8803" cy="1161"/>
            </a:xfrm>
            <a:prstGeom prst="rect">
              <a:avLst/>
            </a:prstGeom>
            <a:noFill/>
          </p:spPr>
          <p:txBody>
            <a:bodyPr wrap="square" rtlCol="0">
              <a:spAutoFit/>
            </a:bodyPr>
            <a:p>
              <a:pPr>
                <a:lnSpc>
                  <a:spcPct val="150000"/>
                </a:lnSpc>
              </a:pPr>
              <a:r>
                <a:rPr sz="2800">
                  <a:solidFill>
                    <a:srgbClr val="5A84AF"/>
                  </a:solidFill>
                  <a:latin typeface="黑体" panose="02010609060101010101" charset="-122"/>
                  <a:ea typeface="黑体" panose="02010609060101010101" charset="-122"/>
                  <a:cs typeface="黑体" panose="02010609060101010101" charset="-122"/>
                  <a:sym typeface="+mn-ea"/>
                </a:rPr>
                <a:t>第四章　步行辅具与轮椅</a:t>
              </a:r>
              <a:endParaRPr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12" name="图片 11" descr="b4064338496ee2cb6d081735c8306796"/>
            <p:cNvPicPr>
              <a:picLocks noChangeAspect="1"/>
            </p:cNvPicPr>
            <p:nvPr/>
          </p:nvPicPr>
          <p:blipFill>
            <a:blip r:embed="rId2"/>
            <a:stretch>
              <a:fillRect/>
            </a:stretch>
          </p:blipFill>
          <p:spPr>
            <a:xfrm>
              <a:off x="6420" y="2209"/>
              <a:ext cx="1403" cy="1403"/>
            </a:xfrm>
            <a:prstGeom prst="rect">
              <a:avLst/>
            </a:prstGeom>
          </p:spPr>
        </p:pic>
      </p:grpSp>
      <p:grpSp>
        <p:nvGrpSpPr>
          <p:cNvPr id="13" name="组合 12"/>
          <p:cNvGrpSpPr/>
          <p:nvPr/>
        </p:nvGrpSpPr>
        <p:grpSpPr>
          <a:xfrm>
            <a:off x="4126230" y="5111750"/>
            <a:ext cx="6480810" cy="890905"/>
            <a:chOff x="6420" y="2209"/>
            <a:chExt cx="10206" cy="1403"/>
          </a:xfrm>
        </p:grpSpPr>
        <p:sp>
          <p:nvSpPr>
            <p:cNvPr id="15" name="文本框 14"/>
            <p:cNvSpPr txBox="1"/>
            <p:nvPr/>
          </p:nvSpPr>
          <p:spPr>
            <a:xfrm>
              <a:off x="7823" y="2209"/>
              <a:ext cx="8803" cy="1161"/>
            </a:xfrm>
            <a:prstGeom prst="rect">
              <a:avLst/>
            </a:prstGeom>
            <a:noFill/>
          </p:spPr>
          <p:txBody>
            <a:bodyPr wrap="square" rtlCol="0">
              <a:spAutoFit/>
            </a:bodyPr>
            <a:p>
              <a:pPr>
                <a:lnSpc>
                  <a:spcPct val="150000"/>
                </a:lnSpc>
              </a:pPr>
              <a:r>
                <a:rPr sz="2800">
                  <a:solidFill>
                    <a:srgbClr val="5A84AF"/>
                  </a:solidFill>
                  <a:latin typeface="黑体" panose="02010609060101010101" charset="-122"/>
                  <a:ea typeface="黑体" panose="02010609060101010101" charset="-122"/>
                  <a:cs typeface="黑体" panose="02010609060101010101" charset="-122"/>
                  <a:sym typeface="+mn-ea"/>
                </a:rPr>
                <a:t>第五章　沟通与信息辅助器具</a:t>
              </a:r>
              <a:endParaRPr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16" name="图片 15" descr="b4064338496ee2cb6d081735c8306796"/>
            <p:cNvPicPr>
              <a:picLocks noChangeAspect="1"/>
            </p:cNvPicPr>
            <p:nvPr/>
          </p:nvPicPr>
          <p:blipFill>
            <a:blip r:embed="rId2"/>
            <a:stretch>
              <a:fillRect/>
            </a:stretch>
          </p:blipFill>
          <p:spPr>
            <a:xfrm>
              <a:off x="6420" y="2209"/>
              <a:ext cx="1403" cy="1403"/>
            </a:xfrm>
            <a:prstGeom prst="rect">
              <a:avLst/>
            </a:prstGeom>
          </p:spPr>
        </p:pic>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1128"/>
          <p:cNvSpPr/>
          <p:nvPr>
            <p:custDataLst>
              <p:tags r:id="rId1"/>
            </p:custDataLst>
          </p:nvPr>
        </p:nvSpPr>
        <p:spPr>
          <a:xfrm>
            <a:off x="697865" y="1683898"/>
            <a:ext cx="10972800" cy="4145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二、轮椅的结构</a:t>
            </a:r>
            <a:endParaRPr lang="zh-CN" altLang="en-US" sz="2400" dirty="0">
              <a:sym typeface="+mn-ea"/>
            </a:endParaRPr>
          </a:p>
        </p:txBody>
      </p:sp>
      <p:sp>
        <p:nvSpPr>
          <p:cNvPr id="5" name="文本框 4"/>
          <p:cNvSpPr txBox="1"/>
          <p:nvPr/>
        </p:nvSpPr>
        <p:spPr>
          <a:xfrm>
            <a:off x="1311910" y="2560320"/>
            <a:ext cx="4659630" cy="2168525"/>
          </a:xfrm>
          <a:prstGeom prst="rect">
            <a:avLst/>
          </a:prstGeom>
          <a:noFill/>
        </p:spPr>
        <p:txBody>
          <a:bodyPr wrap="square" rtlCol="0">
            <a:spAutoFit/>
          </a:bodyPr>
          <a:p>
            <a:pPr algn="just">
              <a:lnSpc>
                <a:spcPct val="150000"/>
              </a:lnSpc>
            </a:pPr>
            <a:r>
              <a:rPr lang="zh-CN" altLang="en-US" b="1">
                <a:latin typeface="微软雅黑" panose="020B0503020204020204" charset="-122"/>
                <a:ea typeface="微软雅黑" panose="020B0503020204020204" charset="-122"/>
                <a:cs typeface="微软雅黑" panose="020B0503020204020204" charset="-122"/>
              </a:rPr>
              <a:t>（一）手动轮椅的常用部件及其特点</a:t>
            </a:r>
            <a:endParaRPr lang="zh-CN" altLang="en-US" b="1">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普通手动轮椅一般由轮椅架、车轮、制动装置及坐姿支撑系统（椅座、坐垫、靠背等）组成，还包括抗倾覆装置、手推把等，如图 4-48 所示。</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2"/>
          <a:stretch>
            <a:fillRect/>
          </a:stretch>
        </p:blipFill>
        <p:spPr>
          <a:xfrm>
            <a:off x="6425565" y="2034540"/>
            <a:ext cx="4686300" cy="3553460"/>
          </a:xfrm>
          <a:prstGeom prst="rect">
            <a:avLst/>
          </a:prstGeom>
        </p:spPr>
      </p:pic>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1128"/>
          <p:cNvSpPr/>
          <p:nvPr>
            <p:custDataLst>
              <p:tags r:id="rId1"/>
            </p:custDataLst>
          </p:nvPr>
        </p:nvSpPr>
        <p:spPr>
          <a:xfrm>
            <a:off x="697865" y="1683898"/>
            <a:ext cx="10972800" cy="4145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二、轮椅的结构</a:t>
            </a:r>
            <a:endParaRPr lang="zh-CN" altLang="en-US" sz="2400" dirty="0">
              <a:sym typeface="+mn-ea"/>
            </a:endParaRPr>
          </a:p>
        </p:txBody>
      </p:sp>
      <p:sp>
        <p:nvSpPr>
          <p:cNvPr id="5" name="文本框 4"/>
          <p:cNvSpPr txBox="1"/>
          <p:nvPr/>
        </p:nvSpPr>
        <p:spPr>
          <a:xfrm>
            <a:off x="1311910" y="2560320"/>
            <a:ext cx="4659630" cy="2168525"/>
          </a:xfrm>
          <a:prstGeom prst="rect">
            <a:avLst/>
          </a:prstGeom>
          <a:noFill/>
        </p:spPr>
        <p:txBody>
          <a:bodyPr wrap="square" rtlCol="0">
            <a:spAutoFit/>
          </a:bodyPr>
          <a:p>
            <a:pPr algn="just">
              <a:lnSpc>
                <a:spcPct val="150000"/>
              </a:lnSpc>
            </a:pPr>
            <a:r>
              <a:rPr lang="zh-CN" altLang="en-US" b="1">
                <a:solidFill>
                  <a:srgbClr val="00B0F0"/>
                </a:solidFill>
                <a:latin typeface="微软雅黑" panose="020B0503020204020204" charset="-122"/>
                <a:ea typeface="微软雅黑" panose="020B0503020204020204" charset="-122"/>
                <a:cs typeface="微软雅黑" panose="020B0503020204020204" charset="-122"/>
              </a:rPr>
              <a:t>1. 手动轮椅车架</a:t>
            </a:r>
            <a:r>
              <a:rPr lang="zh-CN" altLang="en-US" b="1">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车架是轮椅的核心结构，多为薄壁钢管、铝合金管制成，表面镀铬、烤漆或喷塑处理，高档轮椅车架采用钛合金材料或碳纤材料以减轻轮椅重量，轮椅车架材料的特性对比见表 4-3。</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a:stretch>
            <a:fillRect/>
          </a:stretch>
        </p:blipFill>
        <p:spPr>
          <a:xfrm>
            <a:off x="6057900" y="1926590"/>
            <a:ext cx="5129530" cy="1711960"/>
          </a:xfrm>
          <a:prstGeom prst="rect">
            <a:avLst/>
          </a:prstGeom>
        </p:spPr>
      </p:pic>
      <p:pic>
        <p:nvPicPr>
          <p:cNvPr id="3" name="图片 2"/>
          <p:cNvPicPr>
            <a:picLocks noChangeAspect="1"/>
          </p:cNvPicPr>
          <p:nvPr/>
        </p:nvPicPr>
        <p:blipFill>
          <a:blip r:embed="rId3"/>
          <a:stretch>
            <a:fillRect/>
          </a:stretch>
        </p:blipFill>
        <p:spPr>
          <a:xfrm>
            <a:off x="6433185" y="3729355"/>
            <a:ext cx="4532630" cy="1805305"/>
          </a:xfrm>
          <a:prstGeom prst="rect">
            <a:avLst/>
          </a:prstGeom>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1128"/>
          <p:cNvSpPr/>
          <p:nvPr>
            <p:custDataLst>
              <p:tags r:id="rId1"/>
            </p:custDataLst>
          </p:nvPr>
        </p:nvSpPr>
        <p:spPr>
          <a:xfrm>
            <a:off x="697865" y="1683898"/>
            <a:ext cx="10972800" cy="4145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二、轮椅的结构</a:t>
            </a:r>
            <a:endParaRPr lang="zh-CN" altLang="en-US" sz="2400" dirty="0">
              <a:sym typeface="+mn-ea"/>
            </a:endParaRPr>
          </a:p>
        </p:txBody>
      </p:sp>
      <p:sp>
        <p:nvSpPr>
          <p:cNvPr id="5" name="文本框 4"/>
          <p:cNvSpPr txBox="1"/>
          <p:nvPr/>
        </p:nvSpPr>
        <p:spPr>
          <a:xfrm>
            <a:off x="1243330" y="2155825"/>
            <a:ext cx="4659630" cy="2999740"/>
          </a:xfrm>
          <a:prstGeom prst="rect">
            <a:avLst/>
          </a:prstGeom>
          <a:noFill/>
        </p:spPr>
        <p:txBody>
          <a:bodyPr wrap="square" rtlCol="0">
            <a:spAutoFit/>
          </a:bodyPr>
          <a:p>
            <a:pPr algn="just">
              <a:lnSpc>
                <a:spcPct val="150000"/>
              </a:lnSpc>
            </a:pPr>
            <a:r>
              <a:rPr lang="zh-CN" altLang="en-US" b="1">
                <a:solidFill>
                  <a:srgbClr val="00B0F0"/>
                </a:solidFill>
                <a:latin typeface="微软雅黑" panose="020B0503020204020204" charset="-122"/>
                <a:ea typeface="微软雅黑" panose="020B0503020204020204" charset="-122"/>
                <a:cs typeface="微软雅黑" panose="020B0503020204020204" charset="-122"/>
              </a:rPr>
              <a:t>2. 手动轮椅车轮</a:t>
            </a:r>
            <a:r>
              <a:rPr lang="zh-CN" altLang="en-US">
                <a:latin typeface="微软雅黑" panose="020B0503020204020204" charset="-122"/>
                <a:ea typeface="微软雅黑" panose="020B0503020204020204" charset="-122"/>
                <a:cs typeface="微软雅黑" panose="020B0503020204020204" charset="-122"/>
              </a:rPr>
              <a:t>　车轮包括一对大车轮和一对小脚轮。大轮通常安装于轮椅车左右车架的后方大轮轴套上，是轮椅的主要承重部位，主要作用是驱动轮椅车，其位置靠前轮椅容易推动，位置靠后轮椅后方的稳定性好。</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小脚轮为万向轮，安装于前下方两侧小脚轮支架上，主要起到导向和一定的支撑作用。</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2"/>
          <a:stretch>
            <a:fillRect/>
          </a:stretch>
        </p:blipFill>
        <p:spPr>
          <a:xfrm>
            <a:off x="6228080" y="1990725"/>
            <a:ext cx="5030470" cy="2035810"/>
          </a:xfrm>
          <a:prstGeom prst="rect">
            <a:avLst/>
          </a:prstGeom>
        </p:spPr>
      </p:pic>
      <p:pic>
        <p:nvPicPr>
          <p:cNvPr id="7" name="图片 6"/>
          <p:cNvPicPr>
            <a:picLocks noChangeAspect="1"/>
          </p:cNvPicPr>
          <p:nvPr/>
        </p:nvPicPr>
        <p:blipFill>
          <a:blip r:embed="rId3"/>
          <a:stretch>
            <a:fillRect/>
          </a:stretch>
        </p:blipFill>
        <p:spPr>
          <a:xfrm>
            <a:off x="6665595" y="4013200"/>
            <a:ext cx="4155440" cy="1663700"/>
          </a:xfrm>
          <a:prstGeom prst="rect">
            <a:avLst/>
          </a:prstGeom>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1128"/>
          <p:cNvSpPr/>
          <p:nvPr>
            <p:custDataLst>
              <p:tags r:id="rId1"/>
            </p:custDataLst>
          </p:nvPr>
        </p:nvSpPr>
        <p:spPr>
          <a:xfrm>
            <a:off x="697865" y="1683898"/>
            <a:ext cx="10972800" cy="4145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二、轮椅的结构</a:t>
            </a:r>
            <a:endParaRPr lang="zh-CN" altLang="en-US" sz="2400" dirty="0">
              <a:sym typeface="+mn-ea"/>
            </a:endParaRPr>
          </a:p>
        </p:txBody>
      </p:sp>
      <p:sp>
        <p:nvSpPr>
          <p:cNvPr id="5" name="文本框 4"/>
          <p:cNvSpPr txBox="1"/>
          <p:nvPr/>
        </p:nvSpPr>
        <p:spPr>
          <a:xfrm>
            <a:off x="1260475" y="2256790"/>
            <a:ext cx="7091045" cy="2999740"/>
          </a:xfrm>
          <a:prstGeom prst="rect">
            <a:avLst/>
          </a:prstGeom>
          <a:noFill/>
        </p:spPr>
        <p:txBody>
          <a:bodyPr wrap="square" rtlCol="0">
            <a:spAutoFit/>
          </a:bodyPr>
          <a:p>
            <a:pPr algn="just">
              <a:lnSpc>
                <a:spcPct val="150000"/>
              </a:lnSpc>
            </a:pPr>
            <a:r>
              <a:rPr lang="zh-CN" altLang="en-US" b="1">
                <a:solidFill>
                  <a:srgbClr val="00B0F0"/>
                </a:solidFill>
                <a:latin typeface="微软雅黑" panose="020B0503020204020204" charset="-122"/>
                <a:ea typeface="微软雅黑" panose="020B0503020204020204" charset="-122"/>
                <a:cs typeface="微软雅黑" panose="020B0503020204020204" charset="-122"/>
              </a:rPr>
              <a:t>3. 制动装置</a:t>
            </a:r>
            <a:r>
              <a:rPr lang="zh-CN" altLang="en-US">
                <a:latin typeface="微软雅黑" panose="020B0503020204020204" charset="-122"/>
                <a:ea typeface="微软雅黑" panose="020B0503020204020204" charset="-122"/>
                <a:cs typeface="微软雅黑" panose="020B0503020204020204" charset="-122"/>
              </a:rPr>
              <a:t>　驻车制动器可避免轮子的滚动，将轮椅锁住无法转动，但并不避免轮椅的滑动，只是保持轮椅处于静止状态，不用作轮椅行驶时的停车装置。常见凹口式刹车和肘节式刹车，通常考虑施行和松开车轮的锁紧力及刹车力量来进行选择，对与手臂力量或移动范围受到限制的用户来说，延长锁紧机构手柄长度能有效地减小所需锁力。</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行驶制动器多采用装在把手上的线闸，使行驶中的轮椅停止或减速，用于护理者防止轮椅的向后滑动或减速。</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a:srcRect b="10571"/>
          <a:stretch>
            <a:fillRect/>
          </a:stretch>
        </p:blipFill>
        <p:spPr>
          <a:xfrm>
            <a:off x="8879205" y="2811145"/>
            <a:ext cx="2438400" cy="1891030"/>
          </a:xfrm>
          <a:prstGeom prst="rect">
            <a:avLst/>
          </a:prstGeom>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1128"/>
          <p:cNvSpPr/>
          <p:nvPr>
            <p:custDataLst>
              <p:tags r:id="rId1"/>
            </p:custDataLst>
          </p:nvPr>
        </p:nvSpPr>
        <p:spPr>
          <a:xfrm>
            <a:off x="697865" y="1683898"/>
            <a:ext cx="10972800" cy="4145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二、轮椅的结构</a:t>
            </a:r>
            <a:endParaRPr lang="zh-CN" altLang="en-US" sz="2400" dirty="0">
              <a:sym typeface="+mn-ea"/>
            </a:endParaRPr>
          </a:p>
        </p:txBody>
      </p:sp>
      <p:sp>
        <p:nvSpPr>
          <p:cNvPr id="5" name="文本框 4"/>
          <p:cNvSpPr txBox="1"/>
          <p:nvPr/>
        </p:nvSpPr>
        <p:spPr>
          <a:xfrm>
            <a:off x="1260475" y="2256790"/>
            <a:ext cx="9840595" cy="2999740"/>
          </a:xfrm>
          <a:prstGeom prst="rect">
            <a:avLst/>
          </a:prstGeom>
          <a:noFill/>
        </p:spPr>
        <p:txBody>
          <a:bodyPr wrap="square" rtlCol="0">
            <a:spAutoFit/>
          </a:bodyPr>
          <a:p>
            <a:pPr algn="just">
              <a:lnSpc>
                <a:spcPct val="150000"/>
              </a:lnSpc>
            </a:pPr>
            <a:r>
              <a:rPr lang="zh-CN" altLang="en-US" b="1">
                <a:solidFill>
                  <a:srgbClr val="00B0F0"/>
                </a:solidFill>
                <a:latin typeface="微软雅黑" panose="020B0503020204020204" charset="-122"/>
                <a:ea typeface="微软雅黑" panose="020B0503020204020204" charset="-122"/>
                <a:cs typeface="微软雅黑" panose="020B0503020204020204" charset="-122"/>
              </a:rPr>
              <a:t>4. 椅座和坐垫</a:t>
            </a:r>
            <a:r>
              <a:rPr lang="zh-CN" altLang="en-US">
                <a:latin typeface="微软雅黑" panose="020B0503020204020204" charset="-122"/>
                <a:ea typeface="微软雅黑" panose="020B0503020204020204" charset="-122"/>
                <a:cs typeface="微软雅黑" panose="020B0503020204020204" charset="-122"/>
              </a:rPr>
              <a:t>　和移动功能一样，所有的轮椅都提供坐姿和体位支撑功能。好的体位支撑对所有用户来说都是十分重要的，特别是对那些脊椎不稳定或可能发生继发性畸形的用户。身体和轮椅的所有接触面提供坐姿和姿势支持功能，轮椅的这些部件可以共同帮助用户保持舒适的、功能性的体位，并提供减压功能。</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b="1">
                <a:solidFill>
                  <a:srgbClr val="00B0F0"/>
                </a:solidFill>
                <a:latin typeface="微软雅黑" panose="020B0503020204020204" charset="-122"/>
                <a:ea typeface="微软雅黑" panose="020B0503020204020204" charset="-122"/>
                <a:cs typeface="微软雅黑" panose="020B0503020204020204" charset="-122"/>
              </a:rPr>
              <a:t>5. 靠背</a:t>
            </a:r>
            <a:r>
              <a:rPr lang="zh-CN" altLang="en-US">
                <a:latin typeface="微软雅黑" panose="020B0503020204020204" charset="-122"/>
                <a:ea typeface="微软雅黑" panose="020B0503020204020204" charset="-122"/>
                <a:cs typeface="微软雅黑" panose="020B0503020204020204" charset="-122"/>
              </a:rPr>
              <a:t>　不同高度的靠背，适合不同脊柱支撑与平衡能力的用户，靠背的高度还影响着推进轮椅的能力。坐位平衡能力较差的用户需要更高的靠背，以获得比其他人更好的支撑。而对另一些活跃型用户来说，一个高的靠背可能会降低他们推进轮椅的能力。</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1128"/>
          <p:cNvSpPr/>
          <p:nvPr>
            <p:custDataLst>
              <p:tags r:id="rId1"/>
            </p:custDataLst>
          </p:nvPr>
        </p:nvSpPr>
        <p:spPr>
          <a:xfrm>
            <a:off x="697865" y="1683898"/>
            <a:ext cx="10972800" cy="4145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二、轮椅的结构</a:t>
            </a:r>
            <a:endParaRPr lang="zh-CN" altLang="en-US" sz="2400" dirty="0">
              <a:sym typeface="+mn-ea"/>
            </a:endParaRPr>
          </a:p>
        </p:txBody>
      </p:sp>
      <p:sp>
        <p:nvSpPr>
          <p:cNvPr id="5" name="文本框 4"/>
          <p:cNvSpPr txBox="1"/>
          <p:nvPr/>
        </p:nvSpPr>
        <p:spPr>
          <a:xfrm>
            <a:off x="1264285" y="2402840"/>
            <a:ext cx="9840595" cy="2584450"/>
          </a:xfrm>
          <a:prstGeom prst="rect">
            <a:avLst/>
          </a:prstGeom>
          <a:noFill/>
        </p:spPr>
        <p:txBody>
          <a:bodyPr wrap="square" rtlCol="0">
            <a:spAutoFit/>
          </a:bodyPr>
          <a:p>
            <a:pPr algn="just">
              <a:lnSpc>
                <a:spcPct val="150000"/>
              </a:lnSpc>
            </a:pPr>
            <a:r>
              <a:rPr lang="zh-CN" altLang="en-US" b="1">
                <a:solidFill>
                  <a:srgbClr val="00B0F0"/>
                </a:solidFill>
                <a:latin typeface="微软雅黑" panose="020B0503020204020204" charset="-122"/>
                <a:ea typeface="微软雅黑" panose="020B0503020204020204" charset="-122"/>
                <a:cs typeface="微软雅黑" panose="020B0503020204020204" charset="-122"/>
              </a:rPr>
              <a:t>6. 其他支撑部件</a:t>
            </a:r>
            <a:r>
              <a:rPr lang="zh-CN" altLang="en-US">
                <a:latin typeface="微软雅黑" panose="020B0503020204020204" charset="-122"/>
                <a:ea typeface="微软雅黑" panose="020B0503020204020204" charset="-122"/>
                <a:cs typeface="微软雅黑" panose="020B0503020204020204" charset="-122"/>
              </a:rPr>
              <a:t>　用户使用扶手仅作为临时的支撑，在休息时提供对其用户手臂的支撑，而在其他姿势比如推进时，用户的手臂应保持活动自由；扶手亦可以帮助用户进行上下轮椅的转移，并非用来稳定身体的侧向支撑装置。扶手一般高出椅面22.5～25 cm，高度通常可调，在前臂手托下安装角度调节器，使患肢得到多种位置的放置，还可架上搭板，供读书、就餐。扶手可分为长扶手和短扶手，短扶手呈台阶状，前方比后方矮，便于轮椅接近桌子，短扶手亦称书桌型扶手，反向安装时，可作为用户站立时的支撑扶手。</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1128"/>
          <p:cNvSpPr/>
          <p:nvPr>
            <p:custDataLst>
              <p:tags r:id="rId1"/>
            </p:custDataLst>
          </p:nvPr>
        </p:nvSpPr>
        <p:spPr>
          <a:xfrm>
            <a:off x="697865" y="1675008"/>
            <a:ext cx="10972800" cy="4145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二、轮椅的结构</a:t>
            </a:r>
            <a:endParaRPr lang="zh-CN" altLang="en-US" sz="2400" dirty="0">
              <a:sym typeface="+mn-ea"/>
            </a:endParaRPr>
          </a:p>
        </p:txBody>
      </p:sp>
      <p:sp>
        <p:nvSpPr>
          <p:cNvPr id="5" name="文本框 4"/>
          <p:cNvSpPr txBox="1"/>
          <p:nvPr/>
        </p:nvSpPr>
        <p:spPr>
          <a:xfrm>
            <a:off x="1207770" y="1891665"/>
            <a:ext cx="6372860" cy="3830955"/>
          </a:xfrm>
          <a:prstGeom prst="rect">
            <a:avLst/>
          </a:prstGeom>
          <a:noFill/>
        </p:spPr>
        <p:txBody>
          <a:bodyPr wrap="square" rtlCol="0">
            <a:spAutoFit/>
          </a:bodyPr>
          <a:p>
            <a:pPr algn="just">
              <a:lnSpc>
                <a:spcPct val="150000"/>
              </a:lnSpc>
            </a:pPr>
            <a:r>
              <a:rPr lang="zh-CN" altLang="en-US" b="1">
                <a:latin typeface="微软雅黑" panose="020B0503020204020204" charset="-122"/>
                <a:ea typeface="微软雅黑" panose="020B0503020204020204" charset="-122"/>
                <a:cs typeface="微软雅黑" panose="020B0503020204020204" charset="-122"/>
              </a:rPr>
              <a:t>（二）电动轮椅的基本结构</a:t>
            </a:r>
            <a:endParaRPr lang="zh-CN" altLang="en-US" b="1">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电动轮椅基本上可分为底座传动系统、电动控制系统、人机界面和座椅及姿势变换机构四大部分。电动轮椅车组件如图 4-63 所示。</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b="1">
                <a:solidFill>
                  <a:srgbClr val="00B0F0"/>
                </a:solidFill>
                <a:latin typeface="微软雅黑" panose="020B0503020204020204" charset="-122"/>
                <a:ea typeface="微软雅黑" panose="020B0503020204020204" charset="-122"/>
                <a:cs typeface="微软雅黑" panose="020B0503020204020204" charset="-122"/>
              </a:rPr>
              <a:t>1. 底座传动系统</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（1）主动轮位置：不同位置的驱动方式对于回转半径和循迹性有很大影响。</a:t>
            </a:r>
            <a:endParaRPr lang="zh-CN" altLang="en-US">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a:latin typeface="微软雅黑" panose="020B0503020204020204" charset="-122"/>
                <a:ea typeface="微软雅黑" panose="020B0503020204020204" charset="-122"/>
                <a:cs typeface="微软雅黑" panose="020B0503020204020204" charset="-122"/>
              </a:rPr>
              <a:t>（2）传动方式：电动轮椅车的传动方式有滚筒传动、皮带传动、链传动、齿轮传动、电传动。</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2"/>
          <a:stretch>
            <a:fillRect/>
          </a:stretch>
        </p:blipFill>
        <p:spPr>
          <a:xfrm>
            <a:off x="7793990" y="2900680"/>
            <a:ext cx="3688080" cy="2174240"/>
          </a:xfrm>
          <a:prstGeom prst="rect">
            <a:avLst/>
          </a:prstGeom>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1128"/>
          <p:cNvSpPr/>
          <p:nvPr>
            <p:custDataLst>
              <p:tags r:id="rId1"/>
            </p:custDataLst>
          </p:nvPr>
        </p:nvSpPr>
        <p:spPr>
          <a:xfrm>
            <a:off x="697865" y="1675008"/>
            <a:ext cx="10972800" cy="4145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二、轮椅的结构</a:t>
            </a:r>
            <a:endParaRPr lang="zh-CN" altLang="en-US" sz="2400" dirty="0">
              <a:sym typeface="+mn-ea"/>
            </a:endParaRPr>
          </a:p>
        </p:txBody>
      </p:sp>
      <p:cxnSp>
        <p:nvCxnSpPr>
          <p:cNvPr id="2821" name="直接连接符 2820"/>
          <p:cNvCxnSpPr/>
          <p:nvPr/>
        </p:nvCxnSpPr>
        <p:spPr>
          <a:xfrm>
            <a:off x="4345305" y="2322830"/>
            <a:ext cx="13335" cy="3193415"/>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22" name="直接连接符 2821"/>
          <p:cNvCxnSpPr/>
          <p:nvPr/>
        </p:nvCxnSpPr>
        <p:spPr>
          <a:xfrm>
            <a:off x="8135620" y="2322830"/>
            <a:ext cx="12700" cy="316865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824" name="11 Rectángulo"/>
          <p:cNvSpPr/>
          <p:nvPr/>
        </p:nvSpPr>
        <p:spPr>
          <a:xfrm>
            <a:off x="842140" y="2322778"/>
            <a:ext cx="3162845" cy="1261292"/>
          </a:xfrm>
          <a:prstGeom prst="rect">
            <a:avLst/>
          </a:prstGeom>
          <a:solidFill>
            <a:srgbClr val="00B0F0"/>
          </a:solidFill>
          <a:ln>
            <a:noFill/>
          </a:ln>
          <a:effectLst/>
        </p:spPr>
        <p:style>
          <a:lnRef idx="3">
            <a:schemeClr val="lt1"/>
          </a:lnRef>
          <a:fillRef idx="1">
            <a:schemeClr val="accent4"/>
          </a:fillRef>
          <a:effectRef idx="1">
            <a:schemeClr val="accent4"/>
          </a:effectRef>
          <a:fontRef idx="minor">
            <a:schemeClr val="lt1"/>
          </a:fontRef>
        </p:style>
        <p:txBody>
          <a:bodyPr lIns="121900" tIns="60949" rIns="121900" bIns="60949"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charset="-122"/>
                <a:ea typeface="微软雅黑" panose="020B0503020204020204" charset="-122"/>
                <a:cs typeface="+mn-ea"/>
                <a:sym typeface="+mn-lt"/>
              </a:rPr>
              <a:t>电动控制系统的组成</a:t>
            </a:r>
            <a:endParaRPr lang="zh-CN" altLang="en-US" b="1" kern="0" dirty="0">
              <a:solidFill>
                <a:schemeClr val="bg1"/>
              </a:solidFill>
              <a:latin typeface="微软雅黑" panose="020B0503020204020204" charset="-122"/>
              <a:ea typeface="微软雅黑" panose="020B0503020204020204" charset="-122"/>
              <a:cs typeface="+mn-ea"/>
              <a:sym typeface="+mn-lt"/>
            </a:endParaRPr>
          </a:p>
        </p:txBody>
      </p:sp>
      <p:sp>
        <p:nvSpPr>
          <p:cNvPr id="2829" name="42 Rectángulo"/>
          <p:cNvSpPr/>
          <p:nvPr/>
        </p:nvSpPr>
        <p:spPr>
          <a:xfrm>
            <a:off x="4673565" y="2322780"/>
            <a:ext cx="3162848" cy="1261292"/>
          </a:xfrm>
          <a:prstGeom prst="rect">
            <a:avLst/>
          </a:prstGeom>
          <a:solidFill>
            <a:srgbClr val="5A84AF"/>
          </a:solidFill>
          <a:ln>
            <a:noFill/>
          </a:ln>
          <a:effectLst/>
        </p:spPr>
        <p:style>
          <a:lnRef idx="3">
            <a:schemeClr val="lt1"/>
          </a:lnRef>
          <a:fillRef idx="1">
            <a:schemeClr val="accent4"/>
          </a:fillRef>
          <a:effectRef idx="1">
            <a:schemeClr val="accent4"/>
          </a:effectRef>
          <a:fontRef idx="minor">
            <a:schemeClr val="lt1"/>
          </a:fontRef>
        </p:style>
        <p:txBody>
          <a:bodyPr lIns="121900" tIns="60949" rIns="121900" bIns="60949"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charset="-122"/>
                <a:ea typeface="微软雅黑" panose="020B0503020204020204" charset="-122"/>
                <a:cs typeface="+mn-ea"/>
                <a:sym typeface="+mn-lt"/>
              </a:rPr>
              <a:t>控制方式</a:t>
            </a:r>
            <a:endParaRPr lang="zh-CN" altLang="en-US" b="1" kern="0" dirty="0">
              <a:solidFill>
                <a:schemeClr val="bg1"/>
              </a:solidFill>
              <a:latin typeface="微软雅黑" panose="020B0503020204020204" charset="-122"/>
              <a:ea typeface="微软雅黑" panose="020B0503020204020204" charset="-122"/>
              <a:cs typeface="+mn-ea"/>
              <a:sym typeface="+mn-lt"/>
            </a:endParaRPr>
          </a:p>
        </p:txBody>
      </p:sp>
      <p:sp>
        <p:nvSpPr>
          <p:cNvPr id="2834" name="51 Rectángulo"/>
          <p:cNvSpPr/>
          <p:nvPr/>
        </p:nvSpPr>
        <p:spPr>
          <a:xfrm>
            <a:off x="8475195" y="2322780"/>
            <a:ext cx="3164962" cy="1261292"/>
          </a:xfrm>
          <a:prstGeom prst="rect">
            <a:avLst/>
          </a:prstGeom>
          <a:solidFill>
            <a:srgbClr val="7ACACC"/>
          </a:solidFill>
          <a:ln>
            <a:noFill/>
          </a:ln>
          <a:effectLst/>
        </p:spPr>
        <p:style>
          <a:lnRef idx="3">
            <a:schemeClr val="lt1"/>
          </a:lnRef>
          <a:fillRef idx="1">
            <a:schemeClr val="accent4"/>
          </a:fillRef>
          <a:effectRef idx="1">
            <a:schemeClr val="accent4"/>
          </a:effectRef>
          <a:fontRef idx="minor">
            <a:schemeClr val="lt1"/>
          </a:fontRef>
        </p:style>
        <p:txBody>
          <a:bodyPr lIns="121900" tIns="60949" rIns="121900" bIns="60949"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charset="-122"/>
                <a:ea typeface="微软雅黑" panose="020B0503020204020204" charset="-122"/>
                <a:cs typeface="+mn-ea"/>
                <a:sym typeface="+mn-lt"/>
              </a:rPr>
              <a:t>主要转弯方式</a:t>
            </a:r>
            <a:endParaRPr lang="zh-CN" altLang="en-US" b="1" kern="0" dirty="0">
              <a:solidFill>
                <a:schemeClr val="bg1"/>
              </a:solidFill>
              <a:latin typeface="微软雅黑" panose="020B0503020204020204" charset="-122"/>
              <a:ea typeface="微软雅黑" panose="020B0503020204020204" charset="-122"/>
              <a:cs typeface="+mn-ea"/>
              <a:sym typeface="+mn-lt"/>
            </a:endParaRPr>
          </a:p>
        </p:txBody>
      </p:sp>
      <p:sp>
        <p:nvSpPr>
          <p:cNvPr id="16" name="Text Placeholder 33"/>
          <p:cNvSpPr txBox="1"/>
          <p:nvPr/>
        </p:nvSpPr>
        <p:spPr>
          <a:xfrm>
            <a:off x="979170" y="3828415"/>
            <a:ext cx="2992120" cy="129222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en-US" altLang="zh-CN" sz="1400">
                <a:solidFill>
                  <a:schemeClr val="tx1">
                    <a:lumMod val="75000"/>
                    <a:lumOff val="25000"/>
                  </a:schemeClr>
                </a:solidFill>
                <a:latin typeface="微软雅黑" panose="020B0503020204020204" charset="-122"/>
                <a:ea typeface="微软雅黑" panose="020B0503020204020204" charset="-122"/>
                <a:cs typeface="+mn-ea"/>
                <a:sym typeface="+mn-lt"/>
              </a:rPr>
              <a:t>电动控制系统包括输入装置、电流分配器及显示器。输入装置将用户的动作转换成电子信号，并传送至电流分配器，以作为其分配电量的依据。</a:t>
            </a:r>
            <a:endParaRPr lang="en-US" altLang="zh-CN" sz="140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0" name="Text Placeholder 33"/>
          <p:cNvSpPr txBox="1"/>
          <p:nvPr/>
        </p:nvSpPr>
        <p:spPr>
          <a:xfrm>
            <a:off x="4763135" y="3835400"/>
            <a:ext cx="3045460" cy="161544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en-US" altLang="zh-CN" sz="1400">
                <a:solidFill>
                  <a:schemeClr val="tx1">
                    <a:lumMod val="75000"/>
                    <a:lumOff val="25000"/>
                  </a:schemeClr>
                </a:solidFill>
                <a:latin typeface="微软雅黑" panose="020B0503020204020204" charset="-122"/>
                <a:ea typeface="微软雅黑" panose="020B0503020204020204" charset="-122"/>
                <a:cs typeface="+mn-ea"/>
                <a:sym typeface="+mn-lt"/>
              </a:rPr>
              <a:t>电动控制系统的控制方式分为比例式输入与非比例式输入两种。比例式输入：依摇杆离中心点距离比例，决定速度大小；依摇杆推离中心点方位，决定行进方向。</a:t>
            </a:r>
            <a:endParaRPr lang="en-US" altLang="zh-CN" sz="140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3" name="Text Placeholder 33"/>
          <p:cNvSpPr txBox="1"/>
          <p:nvPr/>
        </p:nvSpPr>
        <p:spPr>
          <a:xfrm>
            <a:off x="8640445" y="3824605"/>
            <a:ext cx="2785745" cy="161544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en-US" altLang="zh-CN" sz="1400">
                <a:solidFill>
                  <a:schemeClr val="tx1">
                    <a:lumMod val="75000"/>
                    <a:lumOff val="25000"/>
                  </a:schemeClr>
                </a:solidFill>
                <a:latin typeface="微软雅黑" panose="020B0503020204020204" charset="-122"/>
                <a:ea typeface="微软雅黑" panose="020B0503020204020204" charset="-122"/>
                <a:cs typeface="+mn-ea"/>
                <a:sym typeface="+mn-lt"/>
              </a:rPr>
              <a:t>主要转弯方式有差速转向和动力转向。差速转向用摇杆指挥控制器驱动并分别调节两个马达的转速，转弯时利用左右两轮的差速以转向，类似手动轮椅转向。</a:t>
            </a:r>
            <a:endParaRPr lang="en-US" altLang="zh-CN" sz="140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4" name="文本框 3"/>
          <p:cNvSpPr txBox="1"/>
          <p:nvPr/>
        </p:nvSpPr>
        <p:spPr>
          <a:xfrm>
            <a:off x="975360" y="1826260"/>
            <a:ext cx="4594225" cy="368300"/>
          </a:xfrm>
          <a:prstGeom prst="rect">
            <a:avLst/>
          </a:prstGeom>
          <a:noFill/>
        </p:spPr>
        <p:txBody>
          <a:bodyPr wrap="square" rtlCol="0">
            <a:spAutoFit/>
          </a:bodyPr>
          <a:p>
            <a:r>
              <a:rPr lang="zh-CN" altLang="en-US" b="1">
                <a:solidFill>
                  <a:srgbClr val="00B0F0"/>
                </a:solidFill>
                <a:latin typeface="微软雅黑" panose="020B0503020204020204" charset="-122"/>
                <a:ea typeface="微软雅黑" panose="020B0503020204020204" charset="-122"/>
                <a:cs typeface="微软雅黑" panose="020B0503020204020204" charset="-122"/>
              </a:rPr>
              <a:t>2. 电动控制系统</a:t>
            </a:r>
            <a:endParaRPr lang="zh-CN" altLang="en-US" b="1">
              <a:solidFill>
                <a:srgbClr val="00B0F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824"/>
                                        </p:tgtEl>
                                        <p:attrNameLst>
                                          <p:attrName>style.visibility</p:attrName>
                                        </p:attrNameLst>
                                      </p:cBhvr>
                                      <p:to>
                                        <p:strVal val="visible"/>
                                      </p:to>
                                    </p:set>
                                    <p:animEffect transition="in" filter="randombar(horizontal)">
                                      <p:cBhvr>
                                        <p:cTn id="7" dur="500"/>
                                        <p:tgtEl>
                                          <p:spTgt spid="282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821"/>
                                        </p:tgtEl>
                                        <p:attrNameLst>
                                          <p:attrName>style.visibility</p:attrName>
                                        </p:attrNameLst>
                                      </p:cBhvr>
                                      <p:to>
                                        <p:strVal val="visible"/>
                                      </p:to>
                                    </p:set>
                                    <p:animEffect transition="in" filter="wipe(up)">
                                      <p:cBhvr>
                                        <p:cTn id="11" dur="500"/>
                                        <p:tgtEl>
                                          <p:spTgt spid="2821"/>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829"/>
                                        </p:tgtEl>
                                        <p:attrNameLst>
                                          <p:attrName>style.visibility</p:attrName>
                                        </p:attrNameLst>
                                      </p:cBhvr>
                                      <p:to>
                                        <p:strVal val="visible"/>
                                      </p:to>
                                    </p:set>
                                    <p:animEffect transition="in" filter="randombar(horizontal)">
                                      <p:cBhvr>
                                        <p:cTn id="15" dur="500"/>
                                        <p:tgtEl>
                                          <p:spTgt spid="2829"/>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822"/>
                                        </p:tgtEl>
                                        <p:attrNameLst>
                                          <p:attrName>style.visibility</p:attrName>
                                        </p:attrNameLst>
                                      </p:cBhvr>
                                      <p:to>
                                        <p:strVal val="visible"/>
                                      </p:to>
                                    </p:set>
                                    <p:animEffect transition="in" filter="wipe(up)">
                                      <p:cBhvr>
                                        <p:cTn id="19" dur="500"/>
                                        <p:tgtEl>
                                          <p:spTgt spid="2822"/>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2834"/>
                                        </p:tgtEl>
                                        <p:attrNameLst>
                                          <p:attrName>style.visibility</p:attrName>
                                        </p:attrNameLst>
                                      </p:cBhvr>
                                      <p:to>
                                        <p:strVal val="visible"/>
                                      </p:to>
                                    </p:set>
                                    <p:animEffect transition="in" filter="randombar(horizontal)">
                                      <p:cBhvr>
                                        <p:cTn id="23" dur="500"/>
                                        <p:tgtEl>
                                          <p:spTgt spid="28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4" grpId="0" bldLvl="0" animBg="1"/>
      <p:bldP spid="2829" grpId="0" bldLvl="0" animBg="1"/>
      <p:bldP spid="2834"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1128"/>
          <p:cNvSpPr/>
          <p:nvPr>
            <p:custDataLst>
              <p:tags r:id="rId1"/>
            </p:custDataLst>
          </p:nvPr>
        </p:nvSpPr>
        <p:spPr>
          <a:xfrm>
            <a:off x="731520" y="1675008"/>
            <a:ext cx="10972800" cy="4145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二、轮椅的结构</a:t>
            </a:r>
            <a:endParaRPr lang="zh-CN" altLang="en-US" sz="2400" dirty="0">
              <a:sym typeface="+mn-ea"/>
            </a:endParaRPr>
          </a:p>
        </p:txBody>
      </p:sp>
      <p:sp>
        <p:nvSpPr>
          <p:cNvPr id="4" name="文本框 3"/>
          <p:cNvSpPr txBox="1"/>
          <p:nvPr/>
        </p:nvSpPr>
        <p:spPr>
          <a:xfrm>
            <a:off x="975360" y="1875790"/>
            <a:ext cx="10514965" cy="368300"/>
          </a:xfrm>
          <a:prstGeom prst="rect">
            <a:avLst/>
          </a:prstGeom>
          <a:noFill/>
        </p:spPr>
        <p:txBody>
          <a:bodyPr wrap="square" rtlCol="0">
            <a:spAutoFit/>
          </a:bodyPr>
          <a:p>
            <a:r>
              <a:rPr lang="zh-CN" altLang="en-US" b="1">
                <a:solidFill>
                  <a:srgbClr val="00B0F0"/>
                </a:solidFill>
                <a:latin typeface="微软雅黑" panose="020B0503020204020204" charset="-122"/>
                <a:ea typeface="微软雅黑" panose="020B0503020204020204" charset="-122"/>
                <a:cs typeface="微软雅黑" panose="020B0503020204020204" charset="-122"/>
              </a:rPr>
              <a:t>3. 人机界面　</a:t>
            </a:r>
            <a:r>
              <a:rPr lang="zh-CN" altLang="en-US">
                <a:solidFill>
                  <a:schemeClr val="tx1"/>
                </a:solidFill>
                <a:latin typeface="微软雅黑" panose="020B0503020204020204" charset="-122"/>
                <a:ea typeface="微软雅黑" panose="020B0503020204020204" charset="-122"/>
                <a:cs typeface="微软雅黑" panose="020B0503020204020204" charset="-122"/>
              </a:rPr>
              <a:t>人机界面是用户操控轮椅的界面，尽可能利用用户最有效率的身体部位控制电动轮椅车。</a:t>
            </a:r>
            <a:endParaRPr lang="zh-CN" altLang="en-US">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224" name="Freeform 9"/>
          <p:cNvSpPr/>
          <p:nvPr/>
        </p:nvSpPr>
        <p:spPr bwMode="auto">
          <a:xfrm>
            <a:off x="1849120" y="2560320"/>
            <a:ext cx="622935" cy="746125"/>
          </a:xfrm>
          <a:custGeom>
            <a:avLst/>
            <a:gdLst>
              <a:gd name="T0" fmla="*/ 0 w 433"/>
              <a:gd name="T1" fmla="*/ 595 h 595"/>
              <a:gd name="T2" fmla="*/ 433 w 433"/>
              <a:gd name="T3" fmla="*/ 450 h 595"/>
              <a:gd name="T4" fmla="*/ 433 w 433"/>
              <a:gd name="T5" fmla="*/ 0 h 595"/>
              <a:gd name="T6" fmla="*/ 0 w 433"/>
              <a:gd name="T7" fmla="*/ 321 h 595"/>
              <a:gd name="T8" fmla="*/ 0 w 433"/>
              <a:gd name="T9" fmla="*/ 595 h 595"/>
            </a:gdLst>
            <a:ahLst/>
            <a:cxnLst>
              <a:cxn ang="0">
                <a:pos x="T0" y="T1"/>
              </a:cxn>
              <a:cxn ang="0">
                <a:pos x="T2" y="T3"/>
              </a:cxn>
              <a:cxn ang="0">
                <a:pos x="T4" y="T5"/>
              </a:cxn>
              <a:cxn ang="0">
                <a:pos x="T6" y="T7"/>
              </a:cxn>
              <a:cxn ang="0">
                <a:pos x="T8" y="T9"/>
              </a:cxn>
            </a:cxnLst>
            <a:rect l="0" t="0" r="r" b="b"/>
            <a:pathLst>
              <a:path w="433" h="595">
                <a:moveTo>
                  <a:pt x="0" y="595"/>
                </a:moveTo>
                <a:lnTo>
                  <a:pt x="433" y="450"/>
                </a:lnTo>
                <a:lnTo>
                  <a:pt x="433" y="0"/>
                </a:lnTo>
                <a:lnTo>
                  <a:pt x="0" y="321"/>
                </a:lnTo>
                <a:lnTo>
                  <a:pt x="0" y="595"/>
                </a:lnTo>
                <a:close/>
              </a:path>
            </a:pathLst>
          </a:custGeom>
          <a:solidFill>
            <a:srgbClr val="7ACACC"/>
          </a:solidFill>
          <a:ln>
            <a:noFill/>
          </a:ln>
        </p:spPr>
        <p:txBody>
          <a:bodyPr vert="horz" wrap="square" lIns="104211" tIns="52107" rIns="104211" bIns="52107" numCol="1" anchor="t" anchorCtr="0" compatLnSpc="1"/>
          <a:p>
            <a:pPr defTabSz="967105">
              <a:defRPr/>
            </a:pPr>
            <a:endParaRPr lang="id-ID" sz="1895" kern="0" dirty="0">
              <a:solidFill>
                <a:sysClr val="windowText" lastClr="000000"/>
              </a:solidFill>
              <a:latin typeface="+mn-lt"/>
              <a:ea typeface="+mn-ea"/>
              <a:cs typeface="+mn-ea"/>
              <a:sym typeface="+mn-lt"/>
            </a:endParaRPr>
          </a:p>
        </p:txBody>
      </p:sp>
      <p:sp>
        <p:nvSpPr>
          <p:cNvPr id="225" name="Freeform 10"/>
          <p:cNvSpPr/>
          <p:nvPr/>
        </p:nvSpPr>
        <p:spPr bwMode="auto">
          <a:xfrm>
            <a:off x="1849755" y="3562350"/>
            <a:ext cx="622300" cy="665480"/>
          </a:xfrm>
          <a:custGeom>
            <a:avLst/>
            <a:gdLst>
              <a:gd name="T0" fmla="*/ 0 w 433"/>
              <a:gd name="T1" fmla="*/ 418 h 531"/>
              <a:gd name="T2" fmla="*/ 433 w 433"/>
              <a:gd name="T3" fmla="*/ 531 h 531"/>
              <a:gd name="T4" fmla="*/ 433 w 433"/>
              <a:gd name="T5" fmla="*/ 0 h 531"/>
              <a:gd name="T6" fmla="*/ 0 w 433"/>
              <a:gd name="T7" fmla="*/ 145 h 531"/>
              <a:gd name="T8" fmla="*/ 0 w 433"/>
              <a:gd name="T9" fmla="*/ 418 h 531"/>
            </a:gdLst>
            <a:ahLst/>
            <a:cxnLst>
              <a:cxn ang="0">
                <a:pos x="T0" y="T1"/>
              </a:cxn>
              <a:cxn ang="0">
                <a:pos x="T2" y="T3"/>
              </a:cxn>
              <a:cxn ang="0">
                <a:pos x="T4" y="T5"/>
              </a:cxn>
              <a:cxn ang="0">
                <a:pos x="T6" y="T7"/>
              </a:cxn>
              <a:cxn ang="0">
                <a:pos x="T8" y="T9"/>
              </a:cxn>
            </a:cxnLst>
            <a:rect l="0" t="0" r="r" b="b"/>
            <a:pathLst>
              <a:path w="433" h="531">
                <a:moveTo>
                  <a:pt x="0" y="418"/>
                </a:moveTo>
                <a:lnTo>
                  <a:pt x="433" y="531"/>
                </a:lnTo>
                <a:lnTo>
                  <a:pt x="433" y="0"/>
                </a:lnTo>
                <a:lnTo>
                  <a:pt x="0" y="145"/>
                </a:lnTo>
                <a:lnTo>
                  <a:pt x="0" y="418"/>
                </a:lnTo>
                <a:close/>
              </a:path>
            </a:pathLst>
          </a:custGeom>
          <a:solidFill>
            <a:srgbClr val="00B0F0"/>
          </a:solidFill>
          <a:ln>
            <a:noFill/>
          </a:ln>
        </p:spPr>
        <p:txBody>
          <a:bodyPr vert="horz" wrap="square" lIns="104211" tIns="52107" rIns="104211" bIns="52107" numCol="1" anchor="t" anchorCtr="0" compatLnSpc="1"/>
          <a:p>
            <a:pPr defTabSz="967105">
              <a:defRPr/>
            </a:pPr>
            <a:endParaRPr lang="id-ID" sz="1895" kern="0" dirty="0">
              <a:solidFill>
                <a:sysClr val="windowText" lastClr="000000"/>
              </a:solidFill>
              <a:latin typeface="+mn-lt"/>
              <a:ea typeface="+mn-ea"/>
              <a:cs typeface="+mn-ea"/>
              <a:sym typeface="+mn-lt"/>
            </a:endParaRPr>
          </a:p>
        </p:txBody>
      </p:sp>
      <p:sp>
        <p:nvSpPr>
          <p:cNvPr id="226" name="Freeform 11"/>
          <p:cNvSpPr/>
          <p:nvPr/>
        </p:nvSpPr>
        <p:spPr bwMode="auto">
          <a:xfrm>
            <a:off x="1849120" y="4762500"/>
            <a:ext cx="622935" cy="746125"/>
          </a:xfrm>
          <a:custGeom>
            <a:avLst/>
            <a:gdLst>
              <a:gd name="T0" fmla="*/ 0 w 433"/>
              <a:gd name="T1" fmla="*/ 274 h 595"/>
              <a:gd name="T2" fmla="*/ 433 w 433"/>
              <a:gd name="T3" fmla="*/ 595 h 595"/>
              <a:gd name="T4" fmla="*/ 433 w 433"/>
              <a:gd name="T5" fmla="*/ 113 h 595"/>
              <a:gd name="T6" fmla="*/ 0 w 433"/>
              <a:gd name="T7" fmla="*/ 0 h 595"/>
              <a:gd name="T8" fmla="*/ 0 w 433"/>
              <a:gd name="T9" fmla="*/ 274 h 595"/>
            </a:gdLst>
            <a:ahLst/>
            <a:cxnLst>
              <a:cxn ang="0">
                <a:pos x="T0" y="T1"/>
              </a:cxn>
              <a:cxn ang="0">
                <a:pos x="T2" y="T3"/>
              </a:cxn>
              <a:cxn ang="0">
                <a:pos x="T4" y="T5"/>
              </a:cxn>
              <a:cxn ang="0">
                <a:pos x="T6" y="T7"/>
              </a:cxn>
              <a:cxn ang="0">
                <a:pos x="T8" y="T9"/>
              </a:cxn>
            </a:cxnLst>
            <a:rect l="0" t="0" r="r" b="b"/>
            <a:pathLst>
              <a:path w="433" h="595">
                <a:moveTo>
                  <a:pt x="0" y="274"/>
                </a:moveTo>
                <a:lnTo>
                  <a:pt x="433" y="595"/>
                </a:lnTo>
                <a:lnTo>
                  <a:pt x="433" y="113"/>
                </a:lnTo>
                <a:lnTo>
                  <a:pt x="0" y="0"/>
                </a:lnTo>
                <a:lnTo>
                  <a:pt x="0" y="274"/>
                </a:lnTo>
                <a:close/>
              </a:path>
            </a:pathLst>
          </a:custGeom>
          <a:solidFill>
            <a:srgbClr val="5A84AF"/>
          </a:solidFill>
          <a:ln>
            <a:noFill/>
          </a:ln>
        </p:spPr>
        <p:txBody>
          <a:bodyPr vert="horz" wrap="square" lIns="104211" tIns="52107" rIns="104211" bIns="52107" numCol="1" anchor="t" anchorCtr="0" compatLnSpc="1"/>
          <a:p>
            <a:pPr defTabSz="967105">
              <a:defRPr/>
            </a:pPr>
            <a:endParaRPr lang="id-ID" sz="1895" kern="0" dirty="0">
              <a:solidFill>
                <a:sysClr val="windowText" lastClr="000000"/>
              </a:solidFill>
              <a:latin typeface="+mn-lt"/>
              <a:ea typeface="+mn-ea"/>
              <a:cs typeface="+mn-ea"/>
              <a:sym typeface="+mn-lt"/>
            </a:endParaRPr>
          </a:p>
        </p:txBody>
      </p:sp>
      <p:sp>
        <p:nvSpPr>
          <p:cNvPr id="229" name="Rectangle 5"/>
          <p:cNvSpPr>
            <a:spLocks noChangeArrowheads="1"/>
          </p:cNvSpPr>
          <p:nvPr/>
        </p:nvSpPr>
        <p:spPr bwMode="auto">
          <a:xfrm>
            <a:off x="1226820" y="2962910"/>
            <a:ext cx="619125" cy="343535"/>
          </a:xfrm>
          <a:prstGeom prst="rect">
            <a:avLst/>
          </a:prstGeom>
          <a:solidFill>
            <a:srgbClr val="7ACACC"/>
          </a:solidFill>
          <a:ln>
            <a:noFill/>
          </a:ln>
        </p:spPr>
        <p:txBody>
          <a:bodyPr vert="horz" wrap="square" lIns="104211" tIns="52107" rIns="104211" bIns="52107" numCol="1" anchor="t" anchorCtr="0" compatLnSpc="1"/>
          <a:p>
            <a:pPr defTabSz="967105">
              <a:defRPr/>
            </a:pPr>
            <a:endParaRPr lang="id-ID" sz="1895" kern="0" dirty="0">
              <a:solidFill>
                <a:sysClr val="windowText" lastClr="000000"/>
              </a:solidFill>
              <a:latin typeface="+mn-lt"/>
              <a:ea typeface="+mn-ea"/>
              <a:cs typeface="+mn-ea"/>
              <a:sym typeface="+mn-lt"/>
            </a:endParaRPr>
          </a:p>
        </p:txBody>
      </p:sp>
      <p:sp>
        <p:nvSpPr>
          <p:cNvPr id="230" name="Rectangle 6"/>
          <p:cNvSpPr>
            <a:spLocks noChangeArrowheads="1"/>
          </p:cNvSpPr>
          <p:nvPr/>
        </p:nvSpPr>
        <p:spPr bwMode="auto">
          <a:xfrm>
            <a:off x="1226820" y="3751580"/>
            <a:ext cx="619125" cy="342265"/>
          </a:xfrm>
          <a:prstGeom prst="rect">
            <a:avLst/>
          </a:prstGeom>
          <a:solidFill>
            <a:srgbClr val="00B0F0"/>
          </a:solidFill>
          <a:ln>
            <a:noFill/>
          </a:ln>
        </p:spPr>
        <p:txBody>
          <a:bodyPr vert="horz" wrap="square" lIns="104211" tIns="52107" rIns="104211" bIns="52107" numCol="1" anchor="t" anchorCtr="0" compatLnSpc="1"/>
          <a:p>
            <a:pPr defTabSz="967105">
              <a:defRPr/>
            </a:pPr>
            <a:endParaRPr lang="id-ID" sz="1895" kern="0" dirty="0">
              <a:solidFill>
                <a:sysClr val="windowText" lastClr="000000"/>
              </a:solidFill>
              <a:latin typeface="+mn-lt"/>
              <a:ea typeface="+mn-ea"/>
              <a:cs typeface="+mn-ea"/>
              <a:sym typeface="+mn-lt"/>
            </a:endParaRPr>
          </a:p>
        </p:txBody>
      </p:sp>
      <p:sp>
        <p:nvSpPr>
          <p:cNvPr id="233" name="Freeform 13"/>
          <p:cNvSpPr/>
          <p:nvPr/>
        </p:nvSpPr>
        <p:spPr bwMode="auto">
          <a:xfrm>
            <a:off x="2470785" y="2560320"/>
            <a:ext cx="2406650" cy="563880"/>
          </a:xfrm>
          <a:custGeom>
            <a:avLst/>
            <a:gdLst>
              <a:gd name="T0" fmla="*/ 0 w 2053"/>
              <a:gd name="T1" fmla="*/ 450 h 450"/>
              <a:gd name="T2" fmla="*/ 0 w 2053"/>
              <a:gd name="T3" fmla="*/ 0 h 450"/>
              <a:gd name="T4" fmla="*/ 1893 w 2053"/>
              <a:gd name="T5" fmla="*/ 0 h 450"/>
              <a:gd name="T6" fmla="*/ 2053 w 2053"/>
              <a:gd name="T7" fmla="*/ 225 h 450"/>
              <a:gd name="T8" fmla="*/ 1893 w 2053"/>
              <a:gd name="T9" fmla="*/ 450 h 450"/>
              <a:gd name="T10" fmla="*/ 0 w 2053"/>
              <a:gd name="T11" fmla="*/ 450 h 450"/>
            </a:gdLst>
            <a:ahLst/>
            <a:cxnLst>
              <a:cxn ang="0">
                <a:pos x="T0" y="T1"/>
              </a:cxn>
              <a:cxn ang="0">
                <a:pos x="T2" y="T3"/>
              </a:cxn>
              <a:cxn ang="0">
                <a:pos x="T4" y="T5"/>
              </a:cxn>
              <a:cxn ang="0">
                <a:pos x="T6" y="T7"/>
              </a:cxn>
              <a:cxn ang="0">
                <a:pos x="T8" y="T9"/>
              </a:cxn>
              <a:cxn ang="0">
                <a:pos x="T10" y="T11"/>
              </a:cxn>
            </a:cxnLst>
            <a:rect l="0" t="0" r="r" b="b"/>
            <a:pathLst>
              <a:path w="2053" h="450">
                <a:moveTo>
                  <a:pt x="0" y="450"/>
                </a:moveTo>
                <a:lnTo>
                  <a:pt x="0" y="0"/>
                </a:lnTo>
                <a:lnTo>
                  <a:pt x="1893" y="0"/>
                </a:lnTo>
                <a:lnTo>
                  <a:pt x="2053" y="225"/>
                </a:lnTo>
                <a:lnTo>
                  <a:pt x="1893" y="450"/>
                </a:lnTo>
                <a:lnTo>
                  <a:pt x="0" y="450"/>
                </a:lnTo>
                <a:close/>
              </a:path>
            </a:pathLst>
          </a:custGeom>
          <a:solidFill>
            <a:srgbClr val="7ACACC"/>
          </a:solidFill>
          <a:ln>
            <a:noFill/>
          </a:ln>
        </p:spPr>
        <p:txBody>
          <a:bodyPr vert="horz" wrap="square" lIns="104211" tIns="52107" rIns="104211" bIns="52107" numCol="1" anchor="t" anchorCtr="0" compatLnSpc="1"/>
          <a:p>
            <a:pPr defTabSz="967105">
              <a:defRPr/>
            </a:pPr>
            <a:endParaRPr lang="id-ID" sz="1895" kern="0" dirty="0">
              <a:solidFill>
                <a:sysClr val="windowText" lastClr="000000"/>
              </a:solidFill>
              <a:latin typeface="+mn-lt"/>
              <a:ea typeface="+mn-ea"/>
              <a:cs typeface="+mn-ea"/>
              <a:sym typeface="+mn-lt"/>
            </a:endParaRPr>
          </a:p>
        </p:txBody>
      </p:sp>
      <p:sp>
        <p:nvSpPr>
          <p:cNvPr id="236" name="Freeform 14"/>
          <p:cNvSpPr/>
          <p:nvPr/>
        </p:nvSpPr>
        <p:spPr bwMode="auto">
          <a:xfrm>
            <a:off x="2471420" y="3562350"/>
            <a:ext cx="2406015" cy="665480"/>
          </a:xfrm>
          <a:custGeom>
            <a:avLst/>
            <a:gdLst>
              <a:gd name="T0" fmla="*/ 0 w 2053"/>
              <a:gd name="T1" fmla="*/ 0 h 531"/>
              <a:gd name="T2" fmla="*/ 0 w 2053"/>
              <a:gd name="T3" fmla="*/ 531 h 531"/>
              <a:gd name="T4" fmla="*/ 1893 w 2053"/>
              <a:gd name="T5" fmla="*/ 531 h 531"/>
              <a:gd name="T6" fmla="*/ 2053 w 2053"/>
              <a:gd name="T7" fmla="*/ 273 h 531"/>
              <a:gd name="T8" fmla="*/ 1893 w 2053"/>
              <a:gd name="T9" fmla="*/ 0 h 531"/>
              <a:gd name="T10" fmla="*/ 0 w 2053"/>
              <a:gd name="T11" fmla="*/ 0 h 531"/>
            </a:gdLst>
            <a:ahLst/>
            <a:cxnLst>
              <a:cxn ang="0">
                <a:pos x="T0" y="T1"/>
              </a:cxn>
              <a:cxn ang="0">
                <a:pos x="T2" y="T3"/>
              </a:cxn>
              <a:cxn ang="0">
                <a:pos x="T4" y="T5"/>
              </a:cxn>
              <a:cxn ang="0">
                <a:pos x="T6" y="T7"/>
              </a:cxn>
              <a:cxn ang="0">
                <a:pos x="T8" y="T9"/>
              </a:cxn>
              <a:cxn ang="0">
                <a:pos x="T10" y="T11"/>
              </a:cxn>
            </a:cxnLst>
            <a:rect l="0" t="0" r="r" b="b"/>
            <a:pathLst>
              <a:path w="2053" h="531">
                <a:moveTo>
                  <a:pt x="0" y="0"/>
                </a:moveTo>
                <a:lnTo>
                  <a:pt x="0" y="531"/>
                </a:lnTo>
                <a:lnTo>
                  <a:pt x="1893" y="531"/>
                </a:lnTo>
                <a:lnTo>
                  <a:pt x="2053" y="273"/>
                </a:lnTo>
                <a:lnTo>
                  <a:pt x="1893" y="0"/>
                </a:lnTo>
                <a:lnTo>
                  <a:pt x="0" y="0"/>
                </a:lnTo>
                <a:close/>
              </a:path>
            </a:pathLst>
          </a:custGeom>
          <a:solidFill>
            <a:srgbClr val="00B0F0"/>
          </a:solidFill>
          <a:ln>
            <a:noFill/>
          </a:ln>
        </p:spPr>
        <p:txBody>
          <a:bodyPr vert="horz" wrap="square" lIns="104211" tIns="52107" rIns="104211" bIns="52107" numCol="1" anchor="t" anchorCtr="0" compatLnSpc="1"/>
          <a:p>
            <a:pPr defTabSz="967105">
              <a:defRPr/>
            </a:pPr>
            <a:endParaRPr lang="id-ID" sz="1895" kern="0" dirty="0">
              <a:solidFill>
                <a:sysClr val="windowText" lastClr="000000"/>
              </a:solidFill>
              <a:latin typeface="+mn-lt"/>
              <a:ea typeface="+mn-ea"/>
              <a:cs typeface="+mn-ea"/>
              <a:sym typeface="+mn-lt"/>
            </a:endParaRPr>
          </a:p>
        </p:txBody>
      </p:sp>
      <p:sp>
        <p:nvSpPr>
          <p:cNvPr id="239" name="Freeform 16"/>
          <p:cNvSpPr/>
          <p:nvPr/>
        </p:nvSpPr>
        <p:spPr bwMode="auto">
          <a:xfrm>
            <a:off x="2471420" y="4895850"/>
            <a:ext cx="2406015" cy="603885"/>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 name="T10" fmla="*/ 0 w 2053"/>
              <a:gd name="T11" fmla="*/ 482 h 482"/>
            </a:gdLst>
            <a:ahLst/>
            <a:cxnLst>
              <a:cxn ang="0">
                <a:pos x="T0" y="T1"/>
              </a:cxn>
              <a:cxn ang="0">
                <a:pos x="T2" y="T3"/>
              </a:cxn>
              <a:cxn ang="0">
                <a:pos x="T4" y="T5"/>
              </a:cxn>
              <a:cxn ang="0">
                <a:pos x="T6" y="T7"/>
              </a:cxn>
              <a:cxn ang="0">
                <a:pos x="T8" y="T9"/>
              </a:cxn>
              <a:cxn ang="0">
                <a:pos x="T10" y="T11"/>
              </a:cxn>
            </a:cxnLst>
            <a:rect l="0" t="0" r="r" b="b"/>
            <a:pathLst>
              <a:path w="2053" h="482">
                <a:moveTo>
                  <a:pt x="0" y="482"/>
                </a:moveTo>
                <a:lnTo>
                  <a:pt x="0" y="0"/>
                </a:lnTo>
                <a:lnTo>
                  <a:pt x="1893" y="0"/>
                </a:lnTo>
                <a:lnTo>
                  <a:pt x="2053" y="241"/>
                </a:lnTo>
                <a:lnTo>
                  <a:pt x="1893" y="482"/>
                </a:lnTo>
                <a:lnTo>
                  <a:pt x="0" y="482"/>
                </a:lnTo>
                <a:close/>
              </a:path>
            </a:pathLst>
          </a:custGeom>
          <a:solidFill>
            <a:srgbClr val="5A84AF"/>
          </a:solidFill>
          <a:ln>
            <a:noFill/>
          </a:ln>
        </p:spPr>
        <p:txBody>
          <a:bodyPr vert="horz" wrap="square" lIns="104211" tIns="52107" rIns="104211" bIns="52107" numCol="1" anchor="t" anchorCtr="0" compatLnSpc="1"/>
          <a:p>
            <a:pPr defTabSz="967105">
              <a:defRPr/>
            </a:pPr>
            <a:endParaRPr lang="id-ID" sz="1895" kern="0" dirty="0">
              <a:solidFill>
                <a:sysClr val="windowText" lastClr="000000"/>
              </a:solidFill>
              <a:latin typeface="+mn-lt"/>
              <a:ea typeface="+mn-ea"/>
              <a:cs typeface="+mn-ea"/>
              <a:sym typeface="+mn-lt"/>
            </a:endParaRPr>
          </a:p>
        </p:txBody>
      </p:sp>
      <p:sp>
        <p:nvSpPr>
          <p:cNvPr id="232" name="Rectangle 8"/>
          <p:cNvSpPr>
            <a:spLocks noChangeArrowheads="1"/>
          </p:cNvSpPr>
          <p:nvPr/>
        </p:nvSpPr>
        <p:spPr bwMode="auto">
          <a:xfrm>
            <a:off x="1226691" y="4767126"/>
            <a:ext cx="619200" cy="342000"/>
          </a:xfrm>
          <a:prstGeom prst="rect">
            <a:avLst/>
          </a:prstGeom>
          <a:solidFill>
            <a:srgbClr val="5A84AF"/>
          </a:solidFill>
          <a:ln>
            <a:noFill/>
          </a:ln>
        </p:spPr>
        <p:txBody>
          <a:bodyPr vert="horz" wrap="square" lIns="104211" tIns="52107" rIns="104211" bIns="52107" numCol="1" anchor="t" anchorCtr="0" compatLnSpc="1"/>
          <a:p>
            <a:pPr defTabSz="967105"/>
            <a:endParaRPr lang="id-ID" sz="1895" kern="0" dirty="0">
              <a:solidFill>
                <a:sysClr val="windowText" lastClr="000000"/>
              </a:solidFill>
              <a:latin typeface="+mn-lt"/>
              <a:ea typeface="+mn-ea"/>
              <a:cs typeface="+mn-ea"/>
              <a:sym typeface="+mn-lt"/>
            </a:endParaRPr>
          </a:p>
        </p:txBody>
      </p:sp>
      <p:sp>
        <p:nvSpPr>
          <p:cNvPr id="3" name="文本框 2"/>
          <p:cNvSpPr txBox="1"/>
          <p:nvPr/>
        </p:nvSpPr>
        <p:spPr>
          <a:xfrm>
            <a:off x="1248410" y="2978785"/>
            <a:ext cx="572135" cy="368300"/>
          </a:xfrm>
          <a:prstGeom prst="rect">
            <a:avLst/>
          </a:prstGeom>
          <a:noFill/>
        </p:spPr>
        <p:txBody>
          <a:bodyPr wrap="square" rtlCol="0">
            <a:spAutoFit/>
          </a:bodyPr>
          <a:p>
            <a:r>
              <a:rPr lang="en-US" altLang="zh-CN" b="1">
                <a:solidFill>
                  <a:schemeClr val="bg1"/>
                </a:solidFill>
                <a:latin typeface="微软雅黑" panose="020B0503020204020204" charset="-122"/>
                <a:ea typeface="微软雅黑" panose="020B0503020204020204" charset="-122"/>
              </a:rPr>
              <a:t>01</a:t>
            </a:r>
            <a:endParaRPr lang="en-US" altLang="zh-CN" b="1">
              <a:solidFill>
                <a:schemeClr val="bg1"/>
              </a:solidFill>
              <a:latin typeface="微软雅黑" panose="020B0503020204020204" charset="-122"/>
              <a:ea typeface="微软雅黑" panose="020B0503020204020204" charset="-122"/>
            </a:endParaRPr>
          </a:p>
        </p:txBody>
      </p:sp>
      <p:sp>
        <p:nvSpPr>
          <p:cNvPr id="5" name="文本框 4"/>
          <p:cNvSpPr txBox="1"/>
          <p:nvPr/>
        </p:nvSpPr>
        <p:spPr>
          <a:xfrm>
            <a:off x="1250315" y="3743960"/>
            <a:ext cx="572135" cy="368300"/>
          </a:xfrm>
          <a:prstGeom prst="rect">
            <a:avLst/>
          </a:prstGeom>
          <a:noFill/>
        </p:spPr>
        <p:txBody>
          <a:bodyPr wrap="square" rtlCol="0">
            <a:spAutoFit/>
          </a:bodyPr>
          <a:p>
            <a:r>
              <a:rPr lang="en-US" altLang="zh-CN" b="1">
                <a:solidFill>
                  <a:schemeClr val="bg1"/>
                </a:solidFill>
                <a:latin typeface="微软雅黑" panose="020B0503020204020204" charset="-122"/>
                <a:ea typeface="微软雅黑" panose="020B0503020204020204" charset="-122"/>
              </a:rPr>
              <a:t>02</a:t>
            </a:r>
            <a:endParaRPr lang="en-US" altLang="zh-CN" b="1">
              <a:solidFill>
                <a:schemeClr val="bg1"/>
              </a:solidFill>
              <a:latin typeface="微软雅黑" panose="020B0503020204020204" charset="-122"/>
              <a:ea typeface="微软雅黑" panose="020B0503020204020204" charset="-122"/>
            </a:endParaRPr>
          </a:p>
        </p:txBody>
      </p:sp>
      <p:sp>
        <p:nvSpPr>
          <p:cNvPr id="7" name="文本框 6"/>
          <p:cNvSpPr txBox="1"/>
          <p:nvPr/>
        </p:nvSpPr>
        <p:spPr>
          <a:xfrm>
            <a:off x="1226820" y="4766945"/>
            <a:ext cx="572135" cy="368300"/>
          </a:xfrm>
          <a:prstGeom prst="rect">
            <a:avLst/>
          </a:prstGeom>
          <a:noFill/>
        </p:spPr>
        <p:txBody>
          <a:bodyPr wrap="square" rtlCol="0">
            <a:spAutoFit/>
          </a:bodyPr>
          <a:p>
            <a:r>
              <a:rPr lang="en-US" altLang="zh-CN" b="1">
                <a:solidFill>
                  <a:schemeClr val="bg1"/>
                </a:solidFill>
                <a:latin typeface="微软雅黑" panose="020B0503020204020204" charset="-122"/>
                <a:ea typeface="微软雅黑" panose="020B0503020204020204" charset="-122"/>
              </a:rPr>
              <a:t>03</a:t>
            </a:r>
            <a:endParaRPr lang="en-US" altLang="zh-CN" b="1">
              <a:solidFill>
                <a:schemeClr val="bg1"/>
              </a:solidFill>
              <a:latin typeface="微软雅黑" panose="020B0503020204020204" charset="-122"/>
              <a:ea typeface="微软雅黑" panose="020B0503020204020204" charset="-122"/>
            </a:endParaRPr>
          </a:p>
        </p:txBody>
      </p:sp>
      <p:sp>
        <p:nvSpPr>
          <p:cNvPr id="8" name="Rectangle 63"/>
          <p:cNvSpPr/>
          <p:nvPr/>
        </p:nvSpPr>
        <p:spPr>
          <a:xfrm>
            <a:off x="2500406" y="2646619"/>
            <a:ext cx="1808480" cy="381000"/>
          </a:xfrm>
          <a:prstGeom prst="rect">
            <a:avLst/>
          </a:prstGeom>
        </p:spPr>
        <p:txBody>
          <a:bodyPr wrap="none" lIns="104211" tIns="52107" rIns="104211" bIns="52107">
            <a:spAutoFit/>
          </a:bodyPr>
          <a:p>
            <a:pPr algn="l" defTabSz="967105">
              <a:defRPr/>
            </a:pPr>
            <a:r>
              <a:rPr lang="zh-CN" altLang="en-US" b="1" kern="0" dirty="0">
                <a:solidFill>
                  <a:srgbClr val="FFFFFF"/>
                </a:solidFill>
                <a:latin typeface="微软雅黑" panose="020B0503020204020204" charset="-122"/>
                <a:ea typeface="微软雅黑" panose="020B0503020204020204" charset="-122"/>
                <a:cs typeface="+mn-ea"/>
                <a:sym typeface="+mn-lt"/>
              </a:rPr>
              <a:t>指控电动轮椅车</a:t>
            </a:r>
            <a:endParaRPr lang="zh-CN" altLang="en-US" b="1" kern="0" dirty="0">
              <a:solidFill>
                <a:srgbClr val="FFFFFF"/>
              </a:solidFill>
              <a:latin typeface="微软雅黑" panose="020B0503020204020204" charset="-122"/>
              <a:ea typeface="微软雅黑" panose="020B0503020204020204" charset="-122"/>
              <a:cs typeface="+mn-ea"/>
              <a:sym typeface="+mn-lt"/>
            </a:endParaRPr>
          </a:p>
        </p:txBody>
      </p:sp>
      <p:sp>
        <p:nvSpPr>
          <p:cNvPr id="9" name="Rectangle 63"/>
          <p:cNvSpPr/>
          <p:nvPr/>
        </p:nvSpPr>
        <p:spPr>
          <a:xfrm>
            <a:off x="2585085" y="3574415"/>
            <a:ext cx="1806575" cy="657860"/>
          </a:xfrm>
          <a:prstGeom prst="rect">
            <a:avLst/>
          </a:prstGeom>
        </p:spPr>
        <p:txBody>
          <a:bodyPr wrap="square" lIns="104211" tIns="52107" rIns="104211" bIns="52107">
            <a:spAutoFit/>
          </a:bodyPr>
          <a:p>
            <a:pPr algn="l" defTabSz="967105">
              <a:defRPr/>
            </a:pPr>
            <a:r>
              <a:rPr lang="zh-CN" altLang="en-US" b="1" kern="0" dirty="0">
                <a:solidFill>
                  <a:srgbClr val="FFFFFF"/>
                </a:solidFill>
                <a:latin typeface="微软雅黑" panose="020B0503020204020204" charset="-122"/>
                <a:ea typeface="微软雅黑" panose="020B0503020204020204" charset="-122"/>
                <a:cs typeface="+mn-ea"/>
                <a:sym typeface="+mn-lt"/>
              </a:rPr>
              <a:t>下颏或舌部控制电动轮椅车</a:t>
            </a:r>
            <a:endParaRPr lang="zh-CN" altLang="en-US" b="1" kern="0" dirty="0">
              <a:solidFill>
                <a:srgbClr val="FFFFFF"/>
              </a:solidFill>
              <a:latin typeface="微软雅黑" panose="020B0503020204020204" charset="-122"/>
              <a:ea typeface="微软雅黑" panose="020B0503020204020204" charset="-122"/>
              <a:cs typeface="+mn-ea"/>
              <a:sym typeface="+mn-lt"/>
            </a:endParaRPr>
          </a:p>
        </p:txBody>
      </p:sp>
      <p:sp>
        <p:nvSpPr>
          <p:cNvPr id="10" name="Rectangle 63"/>
          <p:cNvSpPr/>
          <p:nvPr/>
        </p:nvSpPr>
        <p:spPr>
          <a:xfrm>
            <a:off x="2679065" y="4869180"/>
            <a:ext cx="1806575" cy="657860"/>
          </a:xfrm>
          <a:prstGeom prst="rect">
            <a:avLst/>
          </a:prstGeom>
        </p:spPr>
        <p:txBody>
          <a:bodyPr wrap="square" lIns="104211" tIns="52107" rIns="104211" bIns="52107">
            <a:spAutoFit/>
          </a:bodyPr>
          <a:p>
            <a:pPr algn="l" defTabSz="967105">
              <a:defRPr/>
            </a:pPr>
            <a:r>
              <a:rPr lang="zh-CN" altLang="en-US" b="1" kern="0" dirty="0">
                <a:solidFill>
                  <a:srgbClr val="FFFFFF"/>
                </a:solidFill>
                <a:latin typeface="微软雅黑" panose="020B0503020204020204" charset="-122"/>
                <a:ea typeface="微软雅黑" panose="020B0503020204020204" charset="-122"/>
                <a:cs typeface="+mn-ea"/>
                <a:sym typeface="+mn-lt"/>
              </a:rPr>
              <a:t>呼吸控制的电动轮椅车</a:t>
            </a:r>
            <a:endParaRPr lang="zh-CN" altLang="en-US" b="1" kern="0" dirty="0">
              <a:solidFill>
                <a:srgbClr val="FFFFFF"/>
              </a:solidFill>
              <a:latin typeface="微软雅黑" panose="020B0503020204020204" charset="-122"/>
              <a:ea typeface="微软雅黑" panose="020B0503020204020204" charset="-122"/>
              <a:cs typeface="+mn-ea"/>
              <a:sym typeface="+mn-lt"/>
            </a:endParaRPr>
          </a:p>
        </p:txBody>
      </p:sp>
      <p:sp>
        <p:nvSpPr>
          <p:cNvPr id="245" name="Freeform 26"/>
          <p:cNvSpPr>
            <a:spLocks noEditPoints="1"/>
          </p:cNvSpPr>
          <p:nvPr/>
        </p:nvSpPr>
        <p:spPr bwMode="auto">
          <a:xfrm rot="2700000">
            <a:off x="5220985" y="2578503"/>
            <a:ext cx="291032" cy="516859"/>
          </a:xfrm>
          <a:custGeom>
            <a:avLst/>
            <a:gdLst>
              <a:gd name="T0" fmla="*/ 482 w 579"/>
              <a:gd name="T1" fmla="*/ 367 h 1073"/>
              <a:gd name="T2" fmla="*/ 482 w 579"/>
              <a:gd name="T3" fmla="*/ 148 h 1073"/>
              <a:gd name="T4" fmla="*/ 525 w 579"/>
              <a:gd name="T5" fmla="*/ 79 h 1073"/>
              <a:gd name="T6" fmla="*/ 447 w 579"/>
              <a:gd name="T7" fmla="*/ 0 h 1073"/>
              <a:gd name="T8" fmla="*/ 132 w 579"/>
              <a:gd name="T9" fmla="*/ 0 h 1073"/>
              <a:gd name="T10" fmla="*/ 54 w 579"/>
              <a:gd name="T11" fmla="*/ 79 h 1073"/>
              <a:gd name="T12" fmla="*/ 96 w 579"/>
              <a:gd name="T13" fmla="*/ 148 h 1073"/>
              <a:gd name="T14" fmla="*/ 96 w 579"/>
              <a:gd name="T15" fmla="*/ 367 h 1073"/>
              <a:gd name="T16" fmla="*/ 0 w 579"/>
              <a:gd name="T17" fmla="*/ 583 h 1073"/>
              <a:gd name="T18" fmla="*/ 0 w 579"/>
              <a:gd name="T19" fmla="*/ 612 h 1073"/>
              <a:gd name="T20" fmla="*/ 224 w 579"/>
              <a:gd name="T21" fmla="*/ 612 h 1073"/>
              <a:gd name="T22" fmla="*/ 224 w 579"/>
              <a:gd name="T23" fmla="*/ 923 h 1073"/>
              <a:gd name="T24" fmla="*/ 289 w 579"/>
              <a:gd name="T25" fmla="*/ 1073 h 1073"/>
              <a:gd name="T26" fmla="*/ 355 w 579"/>
              <a:gd name="T27" fmla="*/ 923 h 1073"/>
              <a:gd name="T28" fmla="*/ 355 w 579"/>
              <a:gd name="T29" fmla="*/ 612 h 1073"/>
              <a:gd name="T30" fmla="*/ 579 w 579"/>
              <a:gd name="T31" fmla="*/ 612 h 1073"/>
              <a:gd name="T32" fmla="*/ 579 w 579"/>
              <a:gd name="T33" fmla="*/ 583 h 1073"/>
              <a:gd name="T34" fmla="*/ 482 w 579"/>
              <a:gd name="T35" fmla="*/ 367 h 1073"/>
              <a:gd name="T36" fmla="*/ 132 w 579"/>
              <a:gd name="T37" fmla="*/ 58 h 1073"/>
              <a:gd name="T38" fmla="*/ 447 w 579"/>
              <a:gd name="T39" fmla="*/ 58 h 1073"/>
              <a:gd name="T40" fmla="*/ 467 w 579"/>
              <a:gd name="T41" fmla="*/ 79 h 1073"/>
              <a:gd name="T42" fmla="*/ 449 w 579"/>
              <a:gd name="T43" fmla="*/ 99 h 1073"/>
              <a:gd name="T44" fmla="*/ 436 w 579"/>
              <a:gd name="T45" fmla="*/ 101 h 1073"/>
              <a:gd name="T46" fmla="*/ 143 w 579"/>
              <a:gd name="T47" fmla="*/ 101 h 1073"/>
              <a:gd name="T48" fmla="*/ 129 w 579"/>
              <a:gd name="T49" fmla="*/ 99 h 1073"/>
              <a:gd name="T50" fmla="*/ 111 w 579"/>
              <a:gd name="T51" fmla="*/ 79 h 1073"/>
              <a:gd name="T52" fmla="*/ 132 w 579"/>
              <a:gd name="T53" fmla="*/ 58 h 1073"/>
              <a:gd name="T54" fmla="*/ 424 w 579"/>
              <a:gd name="T55" fmla="*/ 370 h 1073"/>
              <a:gd name="T56" fmla="*/ 154 w 579"/>
              <a:gd name="T57" fmla="*/ 370 h 1073"/>
              <a:gd name="T58" fmla="*/ 154 w 579"/>
              <a:gd name="T59" fmla="*/ 130 h 1073"/>
              <a:gd name="T60" fmla="*/ 424 w 579"/>
              <a:gd name="T61" fmla="*/ 130 h 1073"/>
              <a:gd name="T62" fmla="*/ 424 w 579"/>
              <a:gd name="T63" fmla="*/ 370 h 1073"/>
              <a:gd name="T64" fmla="*/ 297 w 579"/>
              <a:gd name="T65" fmla="*/ 911 h 1073"/>
              <a:gd name="T66" fmla="*/ 289 w 579"/>
              <a:gd name="T67" fmla="*/ 928 h 1073"/>
              <a:gd name="T68" fmla="*/ 282 w 579"/>
              <a:gd name="T69" fmla="*/ 911 h 1073"/>
              <a:gd name="T70" fmla="*/ 282 w 579"/>
              <a:gd name="T71" fmla="*/ 612 h 1073"/>
              <a:gd name="T72" fmla="*/ 297 w 579"/>
              <a:gd name="T73" fmla="*/ 612 h 1073"/>
              <a:gd name="T74" fmla="*/ 297 w 579"/>
              <a:gd name="T75" fmla="*/ 911 h 1073"/>
              <a:gd name="T76" fmla="*/ 355 w 579"/>
              <a:gd name="T77" fmla="*/ 554 h 1073"/>
              <a:gd name="T78" fmla="*/ 224 w 579"/>
              <a:gd name="T79" fmla="*/ 554 h 1073"/>
              <a:gd name="T80" fmla="*/ 59 w 579"/>
              <a:gd name="T81" fmla="*/ 554 h 1073"/>
              <a:gd name="T82" fmla="*/ 144 w 579"/>
              <a:gd name="T83" fmla="*/ 403 h 1073"/>
              <a:gd name="T84" fmla="*/ 149 w 579"/>
              <a:gd name="T85" fmla="*/ 399 h 1073"/>
              <a:gd name="T86" fmla="*/ 430 w 579"/>
              <a:gd name="T87" fmla="*/ 399 h 1073"/>
              <a:gd name="T88" fmla="*/ 435 w 579"/>
              <a:gd name="T89" fmla="*/ 403 h 1073"/>
              <a:gd name="T90" fmla="*/ 519 w 579"/>
              <a:gd name="T91" fmla="*/ 554 h 1073"/>
              <a:gd name="T92" fmla="*/ 355 w 579"/>
              <a:gd name="T93" fmla="*/ 554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9" h="1073">
                <a:moveTo>
                  <a:pt x="482" y="367"/>
                </a:moveTo>
                <a:cubicBezTo>
                  <a:pt x="482" y="148"/>
                  <a:pt x="482" y="148"/>
                  <a:pt x="482" y="148"/>
                </a:cubicBezTo>
                <a:cubicBezTo>
                  <a:pt x="508" y="135"/>
                  <a:pt x="525" y="109"/>
                  <a:pt x="525" y="79"/>
                </a:cubicBezTo>
                <a:cubicBezTo>
                  <a:pt x="525" y="35"/>
                  <a:pt x="490" y="0"/>
                  <a:pt x="447" y="0"/>
                </a:cubicBezTo>
                <a:cubicBezTo>
                  <a:pt x="132" y="0"/>
                  <a:pt x="132" y="0"/>
                  <a:pt x="132" y="0"/>
                </a:cubicBezTo>
                <a:cubicBezTo>
                  <a:pt x="89" y="0"/>
                  <a:pt x="54" y="35"/>
                  <a:pt x="54" y="79"/>
                </a:cubicBezTo>
                <a:cubicBezTo>
                  <a:pt x="54" y="109"/>
                  <a:pt x="71" y="135"/>
                  <a:pt x="96" y="148"/>
                </a:cubicBezTo>
                <a:cubicBezTo>
                  <a:pt x="96" y="367"/>
                  <a:pt x="96" y="367"/>
                  <a:pt x="96" y="367"/>
                </a:cubicBezTo>
                <a:cubicBezTo>
                  <a:pt x="35" y="422"/>
                  <a:pt x="0" y="500"/>
                  <a:pt x="0" y="583"/>
                </a:cubicBezTo>
                <a:cubicBezTo>
                  <a:pt x="0" y="612"/>
                  <a:pt x="0" y="612"/>
                  <a:pt x="0" y="612"/>
                </a:cubicBezTo>
                <a:cubicBezTo>
                  <a:pt x="224" y="612"/>
                  <a:pt x="224" y="612"/>
                  <a:pt x="224" y="612"/>
                </a:cubicBezTo>
                <a:cubicBezTo>
                  <a:pt x="224" y="923"/>
                  <a:pt x="224" y="923"/>
                  <a:pt x="224" y="923"/>
                </a:cubicBezTo>
                <a:cubicBezTo>
                  <a:pt x="289" y="1073"/>
                  <a:pt x="289" y="1073"/>
                  <a:pt x="289" y="1073"/>
                </a:cubicBezTo>
                <a:cubicBezTo>
                  <a:pt x="355" y="923"/>
                  <a:pt x="355" y="923"/>
                  <a:pt x="355" y="923"/>
                </a:cubicBezTo>
                <a:cubicBezTo>
                  <a:pt x="355" y="612"/>
                  <a:pt x="355" y="612"/>
                  <a:pt x="355" y="612"/>
                </a:cubicBezTo>
                <a:cubicBezTo>
                  <a:pt x="579" y="612"/>
                  <a:pt x="579" y="612"/>
                  <a:pt x="579" y="612"/>
                </a:cubicBezTo>
                <a:cubicBezTo>
                  <a:pt x="579" y="583"/>
                  <a:pt x="579" y="583"/>
                  <a:pt x="579" y="583"/>
                </a:cubicBezTo>
                <a:cubicBezTo>
                  <a:pt x="579" y="500"/>
                  <a:pt x="544" y="422"/>
                  <a:pt x="482" y="367"/>
                </a:cubicBezTo>
                <a:close/>
                <a:moveTo>
                  <a:pt x="132" y="58"/>
                </a:moveTo>
                <a:cubicBezTo>
                  <a:pt x="447" y="58"/>
                  <a:pt x="447" y="58"/>
                  <a:pt x="447" y="58"/>
                </a:cubicBezTo>
                <a:cubicBezTo>
                  <a:pt x="458" y="58"/>
                  <a:pt x="467" y="67"/>
                  <a:pt x="467" y="79"/>
                </a:cubicBezTo>
                <a:cubicBezTo>
                  <a:pt x="467" y="89"/>
                  <a:pt x="459" y="97"/>
                  <a:pt x="449" y="99"/>
                </a:cubicBezTo>
                <a:cubicBezTo>
                  <a:pt x="436" y="101"/>
                  <a:pt x="436" y="101"/>
                  <a:pt x="436" y="101"/>
                </a:cubicBezTo>
                <a:cubicBezTo>
                  <a:pt x="143" y="101"/>
                  <a:pt x="143" y="101"/>
                  <a:pt x="143" y="101"/>
                </a:cubicBezTo>
                <a:cubicBezTo>
                  <a:pt x="129" y="99"/>
                  <a:pt x="129" y="99"/>
                  <a:pt x="129" y="99"/>
                </a:cubicBezTo>
                <a:cubicBezTo>
                  <a:pt x="119" y="97"/>
                  <a:pt x="111" y="89"/>
                  <a:pt x="111" y="79"/>
                </a:cubicBezTo>
                <a:cubicBezTo>
                  <a:pt x="111" y="67"/>
                  <a:pt x="121" y="58"/>
                  <a:pt x="132" y="58"/>
                </a:cubicBezTo>
                <a:close/>
                <a:moveTo>
                  <a:pt x="424" y="370"/>
                </a:moveTo>
                <a:cubicBezTo>
                  <a:pt x="154" y="370"/>
                  <a:pt x="154" y="370"/>
                  <a:pt x="154" y="370"/>
                </a:cubicBezTo>
                <a:cubicBezTo>
                  <a:pt x="154" y="130"/>
                  <a:pt x="154" y="130"/>
                  <a:pt x="154" y="130"/>
                </a:cubicBezTo>
                <a:cubicBezTo>
                  <a:pt x="424" y="130"/>
                  <a:pt x="424" y="130"/>
                  <a:pt x="424" y="130"/>
                </a:cubicBezTo>
                <a:lnTo>
                  <a:pt x="424" y="370"/>
                </a:lnTo>
                <a:close/>
                <a:moveTo>
                  <a:pt x="297" y="911"/>
                </a:moveTo>
                <a:cubicBezTo>
                  <a:pt x="289" y="928"/>
                  <a:pt x="289" y="928"/>
                  <a:pt x="289" y="928"/>
                </a:cubicBezTo>
                <a:cubicBezTo>
                  <a:pt x="282" y="911"/>
                  <a:pt x="282" y="911"/>
                  <a:pt x="282" y="911"/>
                </a:cubicBezTo>
                <a:cubicBezTo>
                  <a:pt x="282" y="612"/>
                  <a:pt x="282" y="612"/>
                  <a:pt x="282" y="612"/>
                </a:cubicBezTo>
                <a:cubicBezTo>
                  <a:pt x="297" y="612"/>
                  <a:pt x="297" y="612"/>
                  <a:pt x="297" y="612"/>
                </a:cubicBezTo>
                <a:lnTo>
                  <a:pt x="297" y="911"/>
                </a:lnTo>
                <a:close/>
                <a:moveTo>
                  <a:pt x="355" y="554"/>
                </a:moveTo>
                <a:cubicBezTo>
                  <a:pt x="224" y="554"/>
                  <a:pt x="224" y="554"/>
                  <a:pt x="224" y="554"/>
                </a:cubicBezTo>
                <a:cubicBezTo>
                  <a:pt x="59" y="554"/>
                  <a:pt x="59" y="554"/>
                  <a:pt x="59" y="554"/>
                </a:cubicBezTo>
                <a:cubicBezTo>
                  <a:pt x="67" y="495"/>
                  <a:pt x="97" y="441"/>
                  <a:pt x="144" y="403"/>
                </a:cubicBezTo>
                <a:cubicBezTo>
                  <a:pt x="149" y="399"/>
                  <a:pt x="149" y="399"/>
                  <a:pt x="149" y="399"/>
                </a:cubicBezTo>
                <a:cubicBezTo>
                  <a:pt x="430" y="399"/>
                  <a:pt x="430" y="399"/>
                  <a:pt x="430" y="399"/>
                </a:cubicBezTo>
                <a:cubicBezTo>
                  <a:pt x="435" y="403"/>
                  <a:pt x="435" y="403"/>
                  <a:pt x="435" y="403"/>
                </a:cubicBezTo>
                <a:cubicBezTo>
                  <a:pt x="482" y="441"/>
                  <a:pt x="512" y="495"/>
                  <a:pt x="519" y="554"/>
                </a:cubicBezTo>
                <a:lnTo>
                  <a:pt x="355" y="554"/>
                </a:lnTo>
                <a:close/>
              </a:path>
            </a:pathLst>
          </a:custGeom>
          <a:solidFill>
            <a:srgbClr val="0A0A0A"/>
          </a:solidFill>
          <a:ln>
            <a:noFill/>
          </a:ln>
        </p:spPr>
        <p:txBody>
          <a:bodyPr vert="horz" wrap="square" lIns="104211" tIns="52107" rIns="104211" bIns="52107" numCol="1" anchor="t" anchorCtr="0" compatLnSpc="1"/>
          <a:p>
            <a:pPr defTabSz="967105">
              <a:defRPr/>
            </a:pPr>
            <a:endParaRPr lang="id-ID" sz="1895" kern="0" dirty="0">
              <a:solidFill>
                <a:sysClr val="windowText" lastClr="000000"/>
              </a:solidFill>
              <a:latin typeface="+mn-lt"/>
              <a:ea typeface="+mn-ea"/>
              <a:cs typeface="+mn-ea"/>
              <a:sym typeface="+mn-lt"/>
            </a:endParaRPr>
          </a:p>
        </p:txBody>
      </p:sp>
      <p:sp>
        <p:nvSpPr>
          <p:cNvPr id="253" name="Freeform 22"/>
          <p:cNvSpPr>
            <a:spLocks noEditPoints="1"/>
          </p:cNvSpPr>
          <p:nvPr/>
        </p:nvSpPr>
        <p:spPr bwMode="auto">
          <a:xfrm>
            <a:off x="5130841" y="3667597"/>
            <a:ext cx="435756" cy="454649"/>
          </a:xfrm>
          <a:custGeom>
            <a:avLst/>
            <a:gdLst>
              <a:gd name="T0" fmla="*/ 326 w 326"/>
              <a:gd name="T1" fmla="*/ 108 h 328"/>
              <a:gd name="T2" fmla="*/ 219 w 326"/>
              <a:gd name="T3" fmla="*/ 0 h 328"/>
              <a:gd name="T4" fmla="*/ 31 w 326"/>
              <a:gd name="T5" fmla="*/ 188 h 328"/>
              <a:gd name="T6" fmla="*/ 0 w 326"/>
              <a:gd name="T7" fmla="*/ 328 h 328"/>
              <a:gd name="T8" fmla="*/ 139 w 326"/>
              <a:gd name="T9" fmla="*/ 295 h 328"/>
              <a:gd name="T10" fmla="*/ 326 w 326"/>
              <a:gd name="T11" fmla="*/ 108 h 328"/>
              <a:gd name="T12" fmla="*/ 129 w 326"/>
              <a:gd name="T13" fmla="*/ 275 h 328"/>
              <a:gd name="T14" fmla="*/ 112 w 326"/>
              <a:gd name="T15" fmla="*/ 258 h 328"/>
              <a:gd name="T16" fmla="*/ 280 w 326"/>
              <a:gd name="T17" fmla="*/ 91 h 328"/>
              <a:gd name="T18" fmla="*/ 297 w 326"/>
              <a:gd name="T19" fmla="*/ 108 h 328"/>
              <a:gd name="T20" fmla="*/ 129 w 326"/>
              <a:gd name="T21" fmla="*/ 275 h 328"/>
              <a:gd name="T22" fmla="*/ 67 w 326"/>
              <a:gd name="T23" fmla="*/ 290 h 328"/>
              <a:gd name="T24" fmla="*/ 37 w 326"/>
              <a:gd name="T25" fmla="*/ 260 h 328"/>
              <a:gd name="T26" fmla="*/ 48 w 326"/>
              <a:gd name="T27" fmla="*/ 208 h 328"/>
              <a:gd name="T28" fmla="*/ 66 w 326"/>
              <a:gd name="T29" fmla="*/ 226 h 328"/>
              <a:gd name="T30" fmla="*/ 66 w 326"/>
              <a:gd name="T31" fmla="*/ 226 h 328"/>
              <a:gd name="T32" fmla="*/ 105 w 326"/>
              <a:gd name="T33" fmla="*/ 265 h 328"/>
              <a:gd name="T34" fmla="*/ 105 w 326"/>
              <a:gd name="T35" fmla="*/ 265 h 328"/>
              <a:gd name="T36" fmla="*/ 119 w 326"/>
              <a:gd name="T37" fmla="*/ 278 h 328"/>
              <a:gd name="T38" fmla="*/ 67 w 326"/>
              <a:gd name="T39" fmla="*/ 290 h 328"/>
              <a:gd name="T40" fmla="*/ 272 w 326"/>
              <a:gd name="T41" fmla="*/ 83 h 328"/>
              <a:gd name="T42" fmla="*/ 105 w 326"/>
              <a:gd name="T43" fmla="*/ 250 h 328"/>
              <a:gd name="T44" fmla="*/ 80 w 326"/>
              <a:gd name="T45" fmla="*/ 226 h 328"/>
              <a:gd name="T46" fmla="*/ 248 w 326"/>
              <a:gd name="T47" fmla="*/ 59 h 328"/>
              <a:gd name="T48" fmla="*/ 272 w 326"/>
              <a:gd name="T49" fmla="*/ 83 h 328"/>
              <a:gd name="T50" fmla="*/ 219 w 326"/>
              <a:gd name="T51" fmla="*/ 30 h 328"/>
              <a:gd name="T52" fmla="*/ 240 w 326"/>
              <a:gd name="T53" fmla="*/ 51 h 328"/>
              <a:gd name="T54" fmla="*/ 73 w 326"/>
              <a:gd name="T55" fmla="*/ 218 h 328"/>
              <a:gd name="T56" fmla="*/ 52 w 326"/>
              <a:gd name="T57" fmla="*/ 197 h 328"/>
              <a:gd name="T58" fmla="*/ 219 w 326"/>
              <a:gd name="T59" fmla="*/ 3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6" h="328">
                <a:moveTo>
                  <a:pt x="326" y="108"/>
                </a:moveTo>
                <a:lnTo>
                  <a:pt x="219" y="0"/>
                </a:lnTo>
                <a:lnTo>
                  <a:pt x="31" y="188"/>
                </a:lnTo>
                <a:lnTo>
                  <a:pt x="0" y="328"/>
                </a:lnTo>
                <a:lnTo>
                  <a:pt x="139" y="295"/>
                </a:lnTo>
                <a:lnTo>
                  <a:pt x="326" y="108"/>
                </a:lnTo>
                <a:close/>
                <a:moveTo>
                  <a:pt x="129" y="275"/>
                </a:moveTo>
                <a:lnTo>
                  <a:pt x="112" y="258"/>
                </a:lnTo>
                <a:lnTo>
                  <a:pt x="280" y="91"/>
                </a:lnTo>
                <a:lnTo>
                  <a:pt x="297" y="108"/>
                </a:lnTo>
                <a:lnTo>
                  <a:pt x="129" y="275"/>
                </a:lnTo>
                <a:close/>
                <a:moveTo>
                  <a:pt x="67" y="290"/>
                </a:moveTo>
                <a:lnTo>
                  <a:pt x="37" y="260"/>
                </a:lnTo>
                <a:lnTo>
                  <a:pt x="48" y="208"/>
                </a:lnTo>
                <a:lnTo>
                  <a:pt x="66" y="226"/>
                </a:lnTo>
                <a:lnTo>
                  <a:pt x="66" y="226"/>
                </a:lnTo>
                <a:lnTo>
                  <a:pt x="105" y="265"/>
                </a:lnTo>
                <a:lnTo>
                  <a:pt x="105" y="265"/>
                </a:lnTo>
                <a:lnTo>
                  <a:pt x="119" y="278"/>
                </a:lnTo>
                <a:lnTo>
                  <a:pt x="67" y="290"/>
                </a:lnTo>
                <a:close/>
                <a:moveTo>
                  <a:pt x="272" y="83"/>
                </a:moveTo>
                <a:lnTo>
                  <a:pt x="105" y="250"/>
                </a:lnTo>
                <a:lnTo>
                  <a:pt x="80" y="226"/>
                </a:lnTo>
                <a:lnTo>
                  <a:pt x="248" y="59"/>
                </a:lnTo>
                <a:lnTo>
                  <a:pt x="272" y="83"/>
                </a:lnTo>
                <a:close/>
                <a:moveTo>
                  <a:pt x="219" y="30"/>
                </a:moveTo>
                <a:lnTo>
                  <a:pt x="240" y="51"/>
                </a:lnTo>
                <a:lnTo>
                  <a:pt x="73" y="218"/>
                </a:lnTo>
                <a:lnTo>
                  <a:pt x="52" y="197"/>
                </a:lnTo>
                <a:lnTo>
                  <a:pt x="219" y="30"/>
                </a:lnTo>
                <a:close/>
              </a:path>
            </a:pathLst>
          </a:custGeom>
          <a:solidFill>
            <a:srgbClr val="0A0A0A"/>
          </a:solidFill>
          <a:ln>
            <a:noFill/>
          </a:ln>
        </p:spPr>
        <p:txBody>
          <a:bodyPr vert="horz" wrap="square" lIns="104211" tIns="52107" rIns="104211" bIns="52107" numCol="1" anchor="t" anchorCtr="0" compatLnSpc="1"/>
          <a:p>
            <a:pPr defTabSz="967105">
              <a:defRPr/>
            </a:pPr>
            <a:endParaRPr lang="id-ID" sz="1895" kern="0" dirty="0">
              <a:solidFill>
                <a:sysClr val="windowText" lastClr="000000"/>
              </a:solidFill>
              <a:latin typeface="+mn-lt"/>
              <a:ea typeface="+mn-ea"/>
              <a:cs typeface="+mn-ea"/>
              <a:sym typeface="+mn-lt"/>
            </a:endParaRPr>
          </a:p>
        </p:txBody>
      </p:sp>
      <p:grpSp>
        <p:nvGrpSpPr>
          <p:cNvPr id="13" name="Group 97"/>
          <p:cNvGrpSpPr/>
          <p:nvPr/>
        </p:nvGrpSpPr>
        <p:grpSpPr>
          <a:xfrm>
            <a:off x="5083126" y="5026925"/>
            <a:ext cx="429586" cy="423925"/>
            <a:chOff x="6719888" y="887413"/>
            <a:chExt cx="492125" cy="468312"/>
          </a:xfrm>
          <a:solidFill>
            <a:srgbClr val="0A0A0A"/>
          </a:solidFill>
        </p:grpSpPr>
        <p:sp>
          <p:nvSpPr>
            <p:cNvPr id="247" name="Freeform 13"/>
            <p:cNvSpPr>
              <a:spLocks noEditPoints="1"/>
            </p:cNvSpPr>
            <p:nvPr/>
          </p:nvSpPr>
          <p:spPr bwMode="auto">
            <a:xfrm>
              <a:off x="6719888" y="887413"/>
              <a:ext cx="492125" cy="468312"/>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8 w 128"/>
                <a:gd name="T13" fmla="*/ 110 h 122"/>
                <a:gd name="T14" fmla="*/ 35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2" y="106"/>
                    <a:pt x="39" y="109"/>
                    <a:pt x="38" y="110"/>
                  </a:cubicBezTo>
                  <a:cubicBezTo>
                    <a:pt x="36" y="111"/>
                    <a:pt x="35" y="112"/>
                    <a:pt x="35"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5"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2"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796" tIns="34397" rIns="68796" bIns="34397" numCol="1" anchor="t" anchorCtr="0" compatLnSpc="1"/>
            <a:p>
              <a:pPr defTabSz="967105">
                <a:defRPr/>
              </a:pPr>
              <a:endParaRPr lang="id-ID" sz="1895" kern="0" dirty="0">
                <a:solidFill>
                  <a:sysClr val="windowText" lastClr="000000"/>
                </a:solidFill>
                <a:latin typeface="+mn-lt"/>
                <a:ea typeface="+mn-ea"/>
                <a:cs typeface="+mn-ea"/>
                <a:sym typeface="+mn-lt"/>
              </a:endParaRPr>
            </a:p>
          </p:txBody>
        </p:sp>
        <p:sp>
          <p:nvSpPr>
            <p:cNvPr id="248" name="Freeform 14"/>
            <p:cNvSpPr>
              <a:spLocks noEditPoints="1"/>
            </p:cNvSpPr>
            <p:nvPr/>
          </p:nvSpPr>
          <p:spPr bwMode="auto">
            <a:xfrm>
              <a:off x="6781801" y="947738"/>
              <a:ext cx="368300" cy="247650"/>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796" tIns="34397" rIns="68796" bIns="34397" numCol="1" anchor="t" anchorCtr="0" compatLnSpc="1"/>
            <a:p>
              <a:pPr defTabSz="967105">
                <a:defRPr/>
              </a:pPr>
              <a:endParaRPr lang="id-ID" sz="1895" kern="0" dirty="0">
                <a:solidFill>
                  <a:sysClr val="windowText" lastClr="000000"/>
                </a:solidFill>
                <a:latin typeface="+mn-lt"/>
                <a:ea typeface="+mn-ea"/>
                <a:cs typeface="+mn-ea"/>
                <a:sym typeface="+mn-lt"/>
              </a:endParaRPr>
            </a:p>
          </p:txBody>
        </p:sp>
        <p:sp>
          <p:nvSpPr>
            <p:cNvPr id="249" name="Freeform 15"/>
            <p:cNvSpPr>
              <a:spLocks noEditPoints="1"/>
            </p:cNvSpPr>
            <p:nvPr/>
          </p:nvSpPr>
          <p:spPr bwMode="auto">
            <a:xfrm>
              <a:off x="6943726" y="1201738"/>
              <a:ext cx="46038" cy="47625"/>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796" tIns="34397" rIns="68796" bIns="34397" numCol="1" anchor="t" anchorCtr="0" compatLnSpc="1"/>
            <a:p>
              <a:pPr defTabSz="967105">
                <a:defRPr/>
              </a:pPr>
              <a:endParaRPr lang="id-ID" sz="1895" kern="0" dirty="0">
                <a:solidFill>
                  <a:sysClr val="windowText" lastClr="000000"/>
                </a:solidFill>
                <a:latin typeface="+mn-lt"/>
                <a:ea typeface="+mn-ea"/>
                <a:cs typeface="+mn-ea"/>
                <a:sym typeface="+mn-lt"/>
              </a:endParaRPr>
            </a:p>
          </p:txBody>
        </p:sp>
        <p:sp>
          <p:nvSpPr>
            <p:cNvPr id="250" name="Freeform 16"/>
            <p:cNvSpPr/>
            <p:nvPr/>
          </p:nvSpPr>
          <p:spPr bwMode="auto">
            <a:xfrm>
              <a:off x="6881813" y="1044575"/>
              <a:ext cx="61913" cy="65087"/>
            </a:xfrm>
            <a:custGeom>
              <a:avLst/>
              <a:gdLst>
                <a:gd name="T0" fmla="*/ 0 w 39"/>
                <a:gd name="T1" fmla="*/ 24 h 41"/>
                <a:gd name="T2" fmla="*/ 39 w 39"/>
                <a:gd name="T3" fmla="*/ 41 h 41"/>
                <a:gd name="T4" fmla="*/ 39 w 39"/>
                <a:gd name="T5" fmla="*/ 32 h 41"/>
                <a:gd name="T6" fmla="*/ 12 w 39"/>
                <a:gd name="T7" fmla="*/ 19 h 41"/>
                <a:gd name="T8" fmla="*/ 39 w 39"/>
                <a:gd name="T9" fmla="*/ 10 h 41"/>
                <a:gd name="T10" fmla="*/ 39 w 39"/>
                <a:gd name="T11" fmla="*/ 0 h 41"/>
                <a:gd name="T12" fmla="*/ 0 w 39"/>
                <a:gd name="T13" fmla="*/ 17 h 41"/>
                <a:gd name="T14" fmla="*/ 0 w 39"/>
                <a:gd name="T15" fmla="*/ 24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1">
                  <a:moveTo>
                    <a:pt x="0" y="24"/>
                  </a:moveTo>
                  <a:lnTo>
                    <a:pt x="39" y="41"/>
                  </a:lnTo>
                  <a:lnTo>
                    <a:pt x="39" y="32"/>
                  </a:lnTo>
                  <a:lnTo>
                    <a:pt x="12" y="19"/>
                  </a:lnTo>
                  <a:lnTo>
                    <a:pt x="39" y="10"/>
                  </a:lnTo>
                  <a:lnTo>
                    <a:pt x="39" y="0"/>
                  </a:lnTo>
                  <a:lnTo>
                    <a:pt x="0" y="17"/>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796" tIns="34397" rIns="68796" bIns="34397" numCol="1" anchor="t" anchorCtr="0" compatLnSpc="1"/>
            <a:p>
              <a:pPr defTabSz="967105">
                <a:defRPr/>
              </a:pPr>
              <a:endParaRPr lang="id-ID" sz="1895" kern="0" dirty="0">
                <a:solidFill>
                  <a:sysClr val="windowText" lastClr="000000"/>
                </a:solidFill>
                <a:latin typeface="+mn-lt"/>
                <a:ea typeface="+mn-ea"/>
                <a:cs typeface="+mn-ea"/>
                <a:sym typeface="+mn-lt"/>
              </a:endParaRPr>
            </a:p>
          </p:txBody>
        </p:sp>
        <p:sp>
          <p:nvSpPr>
            <p:cNvPr id="251" name="Freeform 17"/>
            <p:cNvSpPr/>
            <p:nvPr/>
          </p:nvSpPr>
          <p:spPr bwMode="auto">
            <a:xfrm>
              <a:off x="6950076" y="1033463"/>
              <a:ext cx="31750" cy="87312"/>
            </a:xfrm>
            <a:custGeom>
              <a:avLst/>
              <a:gdLst>
                <a:gd name="T0" fmla="*/ 7 w 8"/>
                <a:gd name="T1" fmla="*/ 0 h 23"/>
                <a:gd name="T2" fmla="*/ 5 w 8"/>
                <a:gd name="T3" fmla="*/ 0 h 23"/>
                <a:gd name="T4" fmla="*/ 5 w 8"/>
                <a:gd name="T5" fmla="*/ 2 h 23"/>
                <a:gd name="T6" fmla="*/ 0 w 8"/>
                <a:gd name="T7" fmla="*/ 20 h 23"/>
                <a:gd name="T8" fmla="*/ 0 w 8"/>
                <a:gd name="T9" fmla="*/ 22 h 23"/>
                <a:gd name="T10" fmla="*/ 2 w 8"/>
                <a:gd name="T11" fmla="*/ 23 h 23"/>
                <a:gd name="T12" fmla="*/ 3 w 8"/>
                <a:gd name="T13" fmla="*/ 23 h 23"/>
                <a:gd name="T14" fmla="*/ 3 w 8"/>
                <a:gd name="T15" fmla="*/ 22 h 23"/>
                <a:gd name="T16" fmla="*/ 4 w 8"/>
                <a:gd name="T17" fmla="*/ 21 h 23"/>
                <a:gd name="T18" fmla="*/ 8 w 8"/>
                <a:gd name="T19" fmla="*/ 3 h 23"/>
                <a:gd name="T20" fmla="*/ 8 w 8"/>
                <a:gd name="T21" fmla="*/ 1 h 23"/>
                <a:gd name="T22" fmla="*/ 8 w 8"/>
                <a:gd name="T23" fmla="*/ 0 h 23"/>
                <a:gd name="T24" fmla="*/ 7 w 8"/>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3">
                  <a:moveTo>
                    <a:pt x="7" y="0"/>
                  </a:moveTo>
                  <a:cubicBezTo>
                    <a:pt x="6" y="0"/>
                    <a:pt x="6" y="0"/>
                    <a:pt x="5" y="0"/>
                  </a:cubicBezTo>
                  <a:cubicBezTo>
                    <a:pt x="5" y="0"/>
                    <a:pt x="5" y="1"/>
                    <a:pt x="5" y="2"/>
                  </a:cubicBezTo>
                  <a:cubicBezTo>
                    <a:pt x="0" y="20"/>
                    <a:pt x="0" y="20"/>
                    <a:pt x="0" y="20"/>
                  </a:cubicBezTo>
                  <a:cubicBezTo>
                    <a:pt x="0" y="21"/>
                    <a:pt x="0" y="22"/>
                    <a:pt x="0" y="22"/>
                  </a:cubicBezTo>
                  <a:cubicBezTo>
                    <a:pt x="0" y="23"/>
                    <a:pt x="1" y="23"/>
                    <a:pt x="2" y="23"/>
                  </a:cubicBezTo>
                  <a:cubicBezTo>
                    <a:pt x="2" y="23"/>
                    <a:pt x="2" y="23"/>
                    <a:pt x="3" y="23"/>
                  </a:cubicBezTo>
                  <a:cubicBezTo>
                    <a:pt x="3" y="23"/>
                    <a:pt x="3" y="22"/>
                    <a:pt x="3" y="22"/>
                  </a:cubicBezTo>
                  <a:cubicBezTo>
                    <a:pt x="3" y="22"/>
                    <a:pt x="3" y="21"/>
                    <a:pt x="4" y="21"/>
                  </a:cubicBezTo>
                  <a:cubicBezTo>
                    <a:pt x="8" y="3"/>
                    <a:pt x="8" y="3"/>
                    <a:pt x="8" y="3"/>
                  </a:cubicBezTo>
                  <a:cubicBezTo>
                    <a:pt x="8" y="2"/>
                    <a:pt x="8" y="1"/>
                    <a:pt x="8" y="1"/>
                  </a:cubicBezTo>
                  <a:cubicBezTo>
                    <a:pt x="8" y="0"/>
                    <a:pt x="8" y="0"/>
                    <a:pt x="8" y="0"/>
                  </a:cubicBezTo>
                  <a:cubicBezTo>
                    <a:pt x="8" y="0"/>
                    <a:pt x="7"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796" tIns="34397" rIns="68796" bIns="34397" numCol="1" anchor="t" anchorCtr="0" compatLnSpc="1"/>
            <a:p>
              <a:pPr defTabSz="967105">
                <a:defRPr/>
              </a:pPr>
              <a:endParaRPr lang="id-ID" sz="1895" kern="0" dirty="0">
                <a:solidFill>
                  <a:sysClr val="windowText" lastClr="000000"/>
                </a:solidFill>
                <a:latin typeface="+mn-lt"/>
                <a:ea typeface="+mn-ea"/>
                <a:cs typeface="+mn-ea"/>
                <a:sym typeface="+mn-lt"/>
              </a:endParaRPr>
            </a:p>
          </p:txBody>
        </p:sp>
        <p:sp>
          <p:nvSpPr>
            <p:cNvPr id="252" name="Freeform 18"/>
            <p:cNvSpPr/>
            <p:nvPr/>
          </p:nvSpPr>
          <p:spPr bwMode="auto">
            <a:xfrm>
              <a:off x="6989763" y="1044575"/>
              <a:ext cx="60325" cy="65087"/>
            </a:xfrm>
            <a:custGeom>
              <a:avLst/>
              <a:gdLst>
                <a:gd name="T0" fmla="*/ 0 w 38"/>
                <a:gd name="T1" fmla="*/ 10 h 41"/>
                <a:gd name="T2" fmla="*/ 26 w 38"/>
                <a:gd name="T3" fmla="*/ 19 h 41"/>
                <a:gd name="T4" fmla="*/ 0 w 38"/>
                <a:gd name="T5" fmla="*/ 32 h 41"/>
                <a:gd name="T6" fmla="*/ 0 w 38"/>
                <a:gd name="T7" fmla="*/ 41 h 41"/>
                <a:gd name="T8" fmla="*/ 38 w 38"/>
                <a:gd name="T9" fmla="*/ 24 h 41"/>
                <a:gd name="T10" fmla="*/ 38 w 38"/>
                <a:gd name="T11" fmla="*/ 17 h 41"/>
                <a:gd name="T12" fmla="*/ 0 w 38"/>
                <a:gd name="T13" fmla="*/ 0 h 41"/>
                <a:gd name="T14" fmla="*/ 0 w 38"/>
                <a:gd name="T15" fmla="*/ 1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0" y="10"/>
                  </a:moveTo>
                  <a:lnTo>
                    <a:pt x="26" y="19"/>
                  </a:lnTo>
                  <a:lnTo>
                    <a:pt x="0" y="32"/>
                  </a:lnTo>
                  <a:lnTo>
                    <a:pt x="0" y="41"/>
                  </a:lnTo>
                  <a:lnTo>
                    <a:pt x="38" y="24"/>
                  </a:lnTo>
                  <a:lnTo>
                    <a:pt x="38" y="17"/>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796" tIns="34397" rIns="68796" bIns="34397" numCol="1" anchor="t" anchorCtr="0" compatLnSpc="1"/>
            <a:p>
              <a:pPr defTabSz="967105">
                <a:defRPr/>
              </a:pPr>
              <a:endParaRPr lang="id-ID" sz="1895" kern="0" dirty="0">
                <a:solidFill>
                  <a:sysClr val="windowText" lastClr="000000"/>
                </a:solidFill>
                <a:latin typeface="+mn-lt"/>
                <a:ea typeface="+mn-ea"/>
                <a:cs typeface="+mn-ea"/>
                <a:sym typeface="+mn-lt"/>
              </a:endParaRPr>
            </a:p>
          </p:txBody>
        </p:sp>
      </p:grpSp>
      <p:cxnSp>
        <p:nvCxnSpPr>
          <p:cNvPr id="262" name="Straight Connector 114"/>
          <p:cNvCxnSpPr/>
          <p:nvPr/>
        </p:nvCxnSpPr>
        <p:spPr>
          <a:xfrm>
            <a:off x="6096204" y="2522753"/>
            <a:ext cx="748" cy="522000"/>
          </a:xfrm>
          <a:prstGeom prst="line">
            <a:avLst/>
          </a:prstGeom>
          <a:noFill/>
          <a:ln w="19050" cap="flat" cmpd="sng" algn="ctr">
            <a:solidFill>
              <a:srgbClr val="5A84AF"/>
            </a:solidFill>
            <a:prstDash val="solid"/>
            <a:miter lim="800000"/>
          </a:ln>
          <a:effectLst/>
        </p:spPr>
      </p:cxnSp>
      <p:cxnSp>
        <p:nvCxnSpPr>
          <p:cNvPr id="14" name="Straight Connector 114"/>
          <p:cNvCxnSpPr/>
          <p:nvPr/>
        </p:nvCxnSpPr>
        <p:spPr>
          <a:xfrm>
            <a:off x="6095569" y="3562248"/>
            <a:ext cx="748" cy="522000"/>
          </a:xfrm>
          <a:prstGeom prst="line">
            <a:avLst/>
          </a:prstGeom>
          <a:noFill/>
          <a:ln w="19050" cap="flat" cmpd="sng" algn="ctr">
            <a:solidFill>
              <a:srgbClr val="5A84AF"/>
            </a:solidFill>
            <a:prstDash val="solid"/>
            <a:miter lim="800000"/>
          </a:ln>
          <a:effectLst/>
        </p:spPr>
      </p:cxnSp>
      <p:cxnSp>
        <p:nvCxnSpPr>
          <p:cNvPr id="15" name="Straight Connector 114"/>
          <p:cNvCxnSpPr/>
          <p:nvPr/>
        </p:nvCxnSpPr>
        <p:spPr>
          <a:xfrm>
            <a:off x="6089854" y="4977663"/>
            <a:ext cx="748" cy="522000"/>
          </a:xfrm>
          <a:prstGeom prst="line">
            <a:avLst/>
          </a:prstGeom>
          <a:noFill/>
          <a:ln w="19050" cap="flat" cmpd="sng" algn="ctr">
            <a:solidFill>
              <a:srgbClr val="5A84AF"/>
            </a:solidFill>
            <a:prstDash val="solid"/>
            <a:miter lim="800000"/>
          </a:ln>
          <a:effectLst/>
        </p:spPr>
      </p:cxnSp>
      <p:sp>
        <p:nvSpPr>
          <p:cNvPr id="46" name="Text Placeholder 33"/>
          <p:cNvSpPr txBox="1"/>
          <p:nvPr/>
        </p:nvSpPr>
        <p:spPr>
          <a:xfrm>
            <a:off x="6306185" y="2523490"/>
            <a:ext cx="4324985" cy="51625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en-US" altLang="zh-CN" sz="1400">
                <a:solidFill>
                  <a:schemeClr val="tx1">
                    <a:lumMod val="75000"/>
                    <a:lumOff val="25000"/>
                  </a:schemeClr>
                </a:solidFill>
                <a:latin typeface="微软雅黑" panose="020B0503020204020204" charset="-122"/>
                <a:ea typeface="微软雅黑" panose="020B0503020204020204" charset="-122"/>
                <a:cs typeface="+mn-ea"/>
                <a:sym typeface="+mn-lt"/>
              </a:rPr>
              <a:t>传统操纵杆式，使用手或者前臂，特殊情况下可以进行改装。</a:t>
            </a:r>
            <a:endParaRPr lang="en-US" altLang="zh-CN" sz="140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7" name="Text Placeholder 33"/>
          <p:cNvSpPr txBox="1"/>
          <p:nvPr/>
        </p:nvSpPr>
        <p:spPr>
          <a:xfrm>
            <a:off x="6389370" y="3537585"/>
            <a:ext cx="4344670" cy="51625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en-US" altLang="zh-CN" sz="1400">
                <a:solidFill>
                  <a:schemeClr val="tx1">
                    <a:lumMod val="75000"/>
                    <a:lumOff val="25000"/>
                  </a:schemeClr>
                </a:solidFill>
                <a:latin typeface="微软雅黑" panose="020B0503020204020204" charset="-122"/>
                <a:ea typeface="微软雅黑" panose="020B0503020204020204" charset="-122"/>
                <a:cs typeface="+mn-ea"/>
                <a:sym typeface="+mn-lt"/>
              </a:rPr>
              <a:t>操纵杆对着用户头部安装，用面颊、下颏部移动操纵杆；舌控开关由四肢麻痹的操纵者用舌、唇、牙齿操纵。</a:t>
            </a:r>
            <a:endParaRPr lang="en-US" altLang="zh-CN" sz="140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8" name="Text Placeholder 33"/>
          <p:cNvSpPr txBox="1"/>
          <p:nvPr/>
        </p:nvSpPr>
        <p:spPr>
          <a:xfrm>
            <a:off x="6436995" y="4959985"/>
            <a:ext cx="4303395" cy="516255"/>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en-US" altLang="zh-CN"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rPr>
              <a:t>使用空气动力开关侦测轻吸气、重吸气、轻呼气、重呼气 4 种控制指令，来控制相应的继电器。</a:t>
            </a:r>
            <a:endParaRPr lang="en-US" altLang="zh-CN" sz="140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9"/>
                                        </p:tgtEl>
                                        <p:attrNameLst>
                                          <p:attrName>style.visibility</p:attrName>
                                        </p:attrNameLst>
                                      </p:cBhvr>
                                      <p:to>
                                        <p:strVal val="visible"/>
                                      </p:to>
                                    </p:set>
                                    <p:animEffect transition="in" filter="wipe(left)">
                                      <p:cBhvr>
                                        <p:cTn id="7" dur="300"/>
                                        <p:tgtEl>
                                          <p:spTgt spid="22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30"/>
                                        </p:tgtEl>
                                        <p:attrNameLst>
                                          <p:attrName>style.visibility</p:attrName>
                                        </p:attrNameLst>
                                      </p:cBhvr>
                                      <p:to>
                                        <p:strVal val="visible"/>
                                      </p:to>
                                    </p:set>
                                    <p:animEffect transition="in" filter="wipe(left)">
                                      <p:cBhvr>
                                        <p:cTn id="10" dur="300"/>
                                        <p:tgtEl>
                                          <p:spTgt spid="23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24"/>
                                        </p:tgtEl>
                                        <p:attrNameLst>
                                          <p:attrName>style.visibility</p:attrName>
                                        </p:attrNameLst>
                                      </p:cBhvr>
                                      <p:to>
                                        <p:strVal val="visible"/>
                                      </p:to>
                                    </p:set>
                                    <p:animEffect transition="in" filter="wipe(left)">
                                      <p:cBhvr>
                                        <p:cTn id="14" dur="300"/>
                                        <p:tgtEl>
                                          <p:spTgt spid="224"/>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225"/>
                                        </p:tgtEl>
                                        <p:attrNameLst>
                                          <p:attrName>style.visibility</p:attrName>
                                        </p:attrNameLst>
                                      </p:cBhvr>
                                      <p:to>
                                        <p:strVal val="visible"/>
                                      </p:to>
                                    </p:set>
                                    <p:animEffect transition="in" filter="wipe(left)">
                                      <p:cBhvr>
                                        <p:cTn id="17" dur="300"/>
                                        <p:tgtEl>
                                          <p:spTgt spid="22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26"/>
                                        </p:tgtEl>
                                        <p:attrNameLst>
                                          <p:attrName>style.visibility</p:attrName>
                                        </p:attrNameLst>
                                      </p:cBhvr>
                                      <p:to>
                                        <p:strVal val="visible"/>
                                      </p:to>
                                    </p:set>
                                    <p:animEffect transition="in" filter="wipe(left)">
                                      <p:cBhvr>
                                        <p:cTn id="20" dur="300"/>
                                        <p:tgtEl>
                                          <p:spTgt spid="226"/>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233"/>
                                        </p:tgtEl>
                                        <p:attrNameLst>
                                          <p:attrName>style.visibility</p:attrName>
                                        </p:attrNameLst>
                                      </p:cBhvr>
                                      <p:to>
                                        <p:strVal val="visible"/>
                                      </p:to>
                                    </p:set>
                                    <p:animEffect transition="in" filter="wipe(left)">
                                      <p:cBhvr>
                                        <p:cTn id="24" dur="300"/>
                                        <p:tgtEl>
                                          <p:spTgt spid="23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36"/>
                                        </p:tgtEl>
                                        <p:attrNameLst>
                                          <p:attrName>style.visibility</p:attrName>
                                        </p:attrNameLst>
                                      </p:cBhvr>
                                      <p:to>
                                        <p:strVal val="visible"/>
                                      </p:to>
                                    </p:set>
                                    <p:animEffect transition="in" filter="wipe(left)">
                                      <p:cBhvr>
                                        <p:cTn id="27" dur="300"/>
                                        <p:tgtEl>
                                          <p:spTgt spid="236"/>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239"/>
                                        </p:tgtEl>
                                        <p:attrNameLst>
                                          <p:attrName>style.visibility</p:attrName>
                                        </p:attrNameLst>
                                      </p:cBhvr>
                                      <p:to>
                                        <p:strVal val="visible"/>
                                      </p:to>
                                    </p:set>
                                    <p:animEffect transition="in" filter="wipe(left)">
                                      <p:cBhvr>
                                        <p:cTn id="30" dur="300"/>
                                        <p:tgtEl>
                                          <p:spTgt spid="23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32"/>
                                        </p:tgtEl>
                                        <p:attrNameLst>
                                          <p:attrName>style.visibility</p:attrName>
                                        </p:attrNameLst>
                                      </p:cBhvr>
                                      <p:to>
                                        <p:strVal val="visible"/>
                                      </p:to>
                                    </p:set>
                                    <p:animEffect transition="in" filter="wipe(left)">
                                      <p:cBhvr>
                                        <p:cTn id="33" dur="300"/>
                                        <p:tgtEl>
                                          <p:spTgt spid="23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3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3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300"/>
                                        <p:tgtEl>
                                          <p:spTgt spid="10"/>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245"/>
                                        </p:tgtEl>
                                        <p:attrNameLst>
                                          <p:attrName>style.visibility</p:attrName>
                                        </p:attrNameLst>
                                      </p:cBhvr>
                                      <p:to>
                                        <p:strVal val="visible"/>
                                      </p:to>
                                    </p:set>
                                    <p:animEffect transition="in" filter="fade">
                                      <p:cBhvr>
                                        <p:cTn id="46" dur="300"/>
                                        <p:tgtEl>
                                          <p:spTgt spid="24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3"/>
                                        </p:tgtEl>
                                        <p:attrNameLst>
                                          <p:attrName>style.visibility</p:attrName>
                                        </p:attrNameLst>
                                      </p:cBhvr>
                                      <p:to>
                                        <p:strVal val="visible"/>
                                      </p:to>
                                    </p:set>
                                    <p:animEffect transition="in" filter="fade">
                                      <p:cBhvr>
                                        <p:cTn id="49" dur="300"/>
                                        <p:tgtEl>
                                          <p:spTgt spid="253"/>
                                        </p:tgtEl>
                                      </p:cBhvr>
                                    </p:animEffect>
                                  </p:childTnLst>
                                </p:cTn>
                              </p:par>
                              <p:par>
                                <p:cTn id="50" presetID="10" presetClass="entr" presetSubtype="0"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300"/>
                                        <p:tgtEl>
                                          <p:spTgt spid="13"/>
                                        </p:tgtEl>
                                      </p:cBhvr>
                                    </p:animEffect>
                                  </p:childTnLst>
                                </p:cTn>
                              </p:par>
                              <p:par>
                                <p:cTn id="53" presetID="16" presetClass="entr" presetSubtype="42" fill="hold" nodeType="withEffect">
                                  <p:stCondLst>
                                    <p:cond delay="0"/>
                                  </p:stCondLst>
                                  <p:childTnLst>
                                    <p:set>
                                      <p:cBhvr>
                                        <p:cTn id="54" dur="1" fill="hold">
                                          <p:stCondLst>
                                            <p:cond delay="0"/>
                                          </p:stCondLst>
                                        </p:cTn>
                                        <p:tgtEl>
                                          <p:spTgt spid="262"/>
                                        </p:tgtEl>
                                        <p:attrNameLst>
                                          <p:attrName>style.visibility</p:attrName>
                                        </p:attrNameLst>
                                      </p:cBhvr>
                                      <p:to>
                                        <p:strVal val="visible"/>
                                      </p:to>
                                    </p:set>
                                    <p:animEffect transition="in" filter="barn(outHorizontal)">
                                      <p:cBhvr>
                                        <p:cTn id="55" dur="300"/>
                                        <p:tgtEl>
                                          <p:spTgt spid="262"/>
                                        </p:tgtEl>
                                      </p:cBhvr>
                                    </p:animEffect>
                                  </p:childTnLst>
                                </p:cTn>
                              </p:par>
                              <p:par>
                                <p:cTn id="56" presetID="16" presetClass="entr" presetSubtype="42" fill="hold" nodeType="with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barn(outHorizontal)">
                                      <p:cBhvr>
                                        <p:cTn id="58" dur="300"/>
                                        <p:tgtEl>
                                          <p:spTgt spid="14"/>
                                        </p:tgtEl>
                                      </p:cBhvr>
                                    </p:animEffect>
                                  </p:childTnLst>
                                </p:cTn>
                              </p:par>
                              <p:par>
                                <p:cTn id="59" presetID="16" presetClass="entr" presetSubtype="42"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Horizontal)">
                                      <p:cBhvr>
                                        <p:cTn id="61" dur="3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bldLvl="0" animBg="1"/>
      <p:bldP spid="225" grpId="0" bldLvl="0" animBg="1"/>
      <p:bldP spid="226" grpId="0" bldLvl="0" animBg="1"/>
      <p:bldP spid="229" grpId="0" bldLvl="0" animBg="1"/>
      <p:bldP spid="230" grpId="0" bldLvl="0" animBg="1"/>
      <p:bldP spid="233" grpId="0" bldLvl="0" animBg="1"/>
      <p:bldP spid="236" grpId="0" bldLvl="0" animBg="1"/>
      <p:bldP spid="239" grpId="0" bldLvl="0" animBg="1"/>
      <p:bldP spid="232" grpId="0" bldLvl="0" animBg="1"/>
      <p:bldP spid="8" grpId="0"/>
      <p:bldP spid="9" grpId="0"/>
      <p:bldP spid="10" grpId="0"/>
      <p:bldP spid="245" grpId="0" bldLvl="0" animBg="1"/>
      <p:bldP spid="253"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3" name="组合 102"/>
          <p:cNvGrpSpPr/>
          <p:nvPr/>
        </p:nvGrpSpPr>
        <p:grpSpPr>
          <a:xfrm>
            <a:off x="2092325" y="2143125"/>
            <a:ext cx="8172450" cy="3521075"/>
            <a:chOff x="1814" y="3684"/>
            <a:chExt cx="13438" cy="5646"/>
          </a:xfrm>
        </p:grpSpPr>
        <p:sp>
          <p:nvSpPr>
            <p:cNvPr id="104" name="任意多边形 21"/>
            <p:cNvSpPr/>
            <p:nvPr>
              <p:custDataLst>
                <p:tags r:id="rId1"/>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2" name="任意多边形 25"/>
            <p:cNvSpPr/>
            <p:nvPr>
              <p:custDataLst>
                <p:tags r:id="rId2"/>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3"/>
              </p:custDataLst>
            </p:nvPr>
          </p:nvSpPr>
          <p:spPr>
            <a:xfrm>
              <a:off x="2234" y="4604"/>
              <a:ext cx="3280" cy="1281"/>
            </a:xfrm>
            <a:prstGeom prst="rect">
              <a:avLst/>
            </a:prstGeom>
            <a:noFill/>
          </p:spPr>
          <p:txBody>
            <a:bodyPr wrap="square" lIns="90000" tIns="46800" rIns="90000" bIns="46800" rtlCol="0" anchor="ctr" anchorCtr="0">
              <a:normAutofit/>
            </a:bodyPr>
            <a:p>
              <a:pPr algn="ctr">
                <a:lnSpc>
                  <a:spcPct val="120000"/>
                </a:lnSpc>
              </a:pPr>
              <a:r>
                <a:rPr lang="zh-CN" altLang="en-US" sz="1600" spc="100" noProof="1">
                  <a:solidFill>
                    <a:sysClr val="window" lastClr="FFFFFF"/>
                  </a:solidFill>
                  <a:latin typeface="微软雅黑" panose="020B0503020204020204" charset="-122"/>
                  <a:ea typeface="微软雅黑" panose="020B0503020204020204" charset="-122"/>
                  <a:cs typeface="+mn-cs"/>
                </a:rPr>
                <a:t>平面固定型电动轮椅车</a:t>
              </a:r>
              <a:endParaRPr lang="zh-CN" altLang="en-US" sz="1600" spc="100" noProof="1">
                <a:solidFill>
                  <a:sysClr val="window" lastClr="FFFFFF"/>
                </a:solidFill>
                <a:latin typeface="微软雅黑" panose="020B0503020204020204" charset="-122"/>
                <a:ea typeface="微软雅黑" panose="020B0503020204020204" charset="-122"/>
                <a:cs typeface="+mn-cs"/>
              </a:endParaRPr>
            </a:p>
          </p:txBody>
        </p:sp>
        <p:sp>
          <p:nvSpPr>
            <p:cNvPr id="107" name="任意多边形 30"/>
            <p:cNvSpPr/>
            <p:nvPr>
              <p:custDataLst>
                <p:tags r:id="rId4"/>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5" name="任意多边形 31"/>
            <p:cNvSpPr/>
            <p:nvPr>
              <p:custDataLst>
                <p:tags r:id="rId5"/>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6"/>
              </p:custDataLst>
            </p:nvPr>
          </p:nvSpPr>
          <p:spPr>
            <a:xfrm>
              <a:off x="6918" y="4570"/>
              <a:ext cx="3414" cy="1281"/>
            </a:xfrm>
            <a:prstGeom prst="rect">
              <a:avLst/>
            </a:prstGeom>
            <a:noFill/>
          </p:spPr>
          <p:txBody>
            <a:bodyPr wrap="square" lIns="90000" tIns="46800" rIns="90000" bIns="46800" rtlCol="0" anchor="ctr" anchorCtr="0"/>
            <a:p>
              <a:pPr algn="ctr">
                <a:lnSpc>
                  <a:spcPct val="120000"/>
                </a:lnSpc>
              </a:pPr>
              <a:r>
                <a:rPr lang="zh-CN" altLang="en-US" sz="1600" spc="100" noProof="1">
                  <a:solidFill>
                    <a:sysClr val="window" lastClr="FFFFFF"/>
                  </a:solidFill>
                  <a:latin typeface="微软雅黑" panose="020B0503020204020204" charset="-122"/>
                  <a:ea typeface="微软雅黑" panose="020B0503020204020204" charset="-122"/>
                  <a:cs typeface="+mn-cs"/>
                </a:rPr>
                <a:t>可后仰型电动轮</a:t>
              </a:r>
              <a:endParaRPr lang="zh-CN" altLang="en-US" sz="1600" spc="100" noProof="1">
                <a:solidFill>
                  <a:sysClr val="window" lastClr="FFFFFF"/>
                </a:solidFill>
                <a:latin typeface="微软雅黑" panose="020B0503020204020204" charset="-122"/>
                <a:ea typeface="微软雅黑" panose="020B0503020204020204" charset="-122"/>
                <a:cs typeface="+mn-cs"/>
              </a:endParaRPr>
            </a:p>
            <a:p>
              <a:pPr algn="ctr">
                <a:lnSpc>
                  <a:spcPct val="120000"/>
                </a:lnSpc>
              </a:pPr>
              <a:r>
                <a:rPr lang="zh-CN" altLang="en-US" sz="1600" spc="100" noProof="1">
                  <a:solidFill>
                    <a:sysClr val="window" lastClr="FFFFFF"/>
                  </a:solidFill>
                  <a:latin typeface="微软雅黑" panose="020B0503020204020204" charset="-122"/>
                  <a:ea typeface="微软雅黑" panose="020B0503020204020204" charset="-122"/>
                  <a:cs typeface="+mn-cs"/>
                </a:rPr>
                <a:t>椅车</a:t>
              </a:r>
              <a:endParaRPr lang="zh-CN" altLang="en-US" sz="1600" spc="100" noProof="1">
                <a:solidFill>
                  <a:sysClr val="window" lastClr="FFFFFF"/>
                </a:solidFill>
                <a:latin typeface="微软雅黑" panose="020B0503020204020204" charset="-122"/>
                <a:ea typeface="微软雅黑" panose="020B0503020204020204" charset="-122"/>
                <a:cs typeface="+mn-cs"/>
              </a:endParaRPr>
            </a:p>
          </p:txBody>
        </p:sp>
        <p:sp>
          <p:nvSpPr>
            <p:cNvPr id="110" name="任意多边形 33"/>
            <p:cNvSpPr/>
            <p:nvPr>
              <p:custDataLst>
                <p:tags r:id="rId7"/>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58" name="任意多边形 34"/>
            <p:cNvSpPr/>
            <p:nvPr>
              <p:custDataLst>
                <p:tags r:id="rId8"/>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9"/>
              </p:custDataLst>
            </p:nvPr>
          </p:nvSpPr>
          <p:spPr>
            <a:xfrm>
              <a:off x="11846" y="4587"/>
              <a:ext cx="2982"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可倾斜型电动轮椅车</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3" name="任意多边形 36"/>
            <p:cNvSpPr/>
            <p:nvPr>
              <p:custDataLst>
                <p:tags r:id="rId10"/>
              </p:custDataLst>
            </p:nvPr>
          </p:nvSpPr>
          <p:spPr>
            <a:xfrm>
              <a:off x="4215"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689626"/>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34161" name="任意多边形 37"/>
            <p:cNvSpPr/>
            <p:nvPr>
              <p:custDataLst>
                <p:tags r:id="rId11"/>
              </p:custDataLst>
            </p:nvPr>
          </p:nvSpPr>
          <p:spPr>
            <a:xfrm>
              <a:off x="4215" y="731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70C0"/>
            </a:solidFill>
            <a:ln w="9525">
              <a:noFill/>
            </a:ln>
          </p:spPr>
          <p:txBody>
            <a:bodyPr/>
            <a:p>
              <a:endParaRPr lang="zh-CN" altLang="en-US"/>
            </a:p>
          </p:txBody>
        </p:sp>
        <p:sp>
          <p:nvSpPr>
            <p:cNvPr id="115" name="文本框 114"/>
            <p:cNvSpPr txBox="1"/>
            <p:nvPr>
              <p:custDataLst>
                <p:tags r:id="rId12"/>
              </p:custDataLst>
            </p:nvPr>
          </p:nvSpPr>
          <p:spPr>
            <a:xfrm>
              <a:off x="4635"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可站立型电动轮椅车</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6" name="任意多边形 39"/>
            <p:cNvSpPr/>
            <p:nvPr>
              <p:custDataLst>
                <p:tags r:id="rId13"/>
              </p:custDataLst>
            </p:nvPr>
          </p:nvSpPr>
          <p:spPr>
            <a:xfrm>
              <a:off x="9017"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44750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7" name="任意多边形 40"/>
            <p:cNvSpPr/>
            <p:nvPr>
              <p:custDataLst>
                <p:tags r:id="rId14"/>
              </p:custDataLst>
            </p:nvPr>
          </p:nvSpPr>
          <p:spPr>
            <a:xfrm>
              <a:off x="9017" y="7315"/>
              <a:ext cx="3834" cy="201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3">
                <a:lumMod val="75000"/>
              </a:schemeClr>
            </a:solidFill>
          </p:spPr>
          <p:txBody>
            <a:bodyPr rot="0" spcFirstLastPara="0" vertOverflow="overflow" horzOverflow="overflow" vert="horz" wrap="square" lIns="91440" tIns="216000" rIns="91440" bIns="45720" numCol="1" spcCol="0" rtlCol="0" fromWordArt="0" anchor="ctr" anchorCtr="0" forceAA="0" compatLnSpc="1">
              <a:normAutofit/>
            </a:bodyPr>
            <a:p>
              <a:pPr algn="ctr" fontAlgn="base">
                <a:lnSpc>
                  <a:spcPct val="130000"/>
                </a:lnSpc>
              </a:pPr>
              <a:endParaRPr lang="zh-CN" altLang="en-US" strike="noStrike" noProof="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8" name="文本框 117"/>
            <p:cNvSpPr txBox="1"/>
            <p:nvPr>
              <p:custDataLst>
                <p:tags r:id="rId15"/>
              </p:custDataLst>
            </p:nvPr>
          </p:nvSpPr>
          <p:spPr>
            <a:xfrm>
              <a:off x="9438"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高度可变型电动轮椅车</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34166" name="文本框 118"/>
            <p:cNvSpPr txBox="1"/>
            <p:nvPr>
              <p:custDataLst>
                <p:tags r:id="rId16"/>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03</a:t>
              </a:r>
              <a:endParaRPr lang="en-US" altLang="zh-CN" dirty="0">
                <a:solidFill>
                  <a:srgbClr val="404040"/>
                </a:solidFill>
                <a:latin typeface="微软雅黑" panose="020B0503020204020204" charset="-122"/>
                <a:ea typeface="微软雅黑" panose="020B0503020204020204" charset="-122"/>
              </a:endParaRPr>
            </a:p>
          </p:txBody>
        </p:sp>
        <p:sp>
          <p:nvSpPr>
            <p:cNvPr id="134167" name="文本框 119"/>
            <p:cNvSpPr txBox="1"/>
            <p:nvPr>
              <p:custDataLst>
                <p:tags r:id="rId17"/>
              </p:custDataLst>
            </p:nvPr>
          </p:nvSpPr>
          <p:spPr>
            <a:xfrm>
              <a:off x="4215"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04</a:t>
              </a:r>
              <a:endParaRPr lang="en-US" altLang="zh-CN" dirty="0">
                <a:solidFill>
                  <a:srgbClr val="404040"/>
                </a:solidFill>
                <a:latin typeface="Arial" panose="020B0604020202020204" pitchFamily="34" charset="0"/>
              </a:endParaRPr>
            </a:p>
          </p:txBody>
        </p:sp>
        <p:sp>
          <p:nvSpPr>
            <p:cNvPr id="134168" name="文本框 120"/>
            <p:cNvSpPr txBox="1"/>
            <p:nvPr>
              <p:custDataLst>
                <p:tags r:id="rId18"/>
              </p:custDataLst>
            </p:nvPr>
          </p:nvSpPr>
          <p:spPr>
            <a:xfrm>
              <a:off x="9017"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05</a:t>
              </a:r>
              <a:endParaRPr lang="en-US" altLang="zh-CN" dirty="0">
                <a:solidFill>
                  <a:srgbClr val="404040"/>
                </a:solidFill>
                <a:latin typeface="Arial" panose="020B0604020202020204" pitchFamily="34" charset="0"/>
              </a:endParaRPr>
            </a:p>
          </p:txBody>
        </p:sp>
        <p:sp>
          <p:nvSpPr>
            <p:cNvPr id="134169" name="文本框 121"/>
            <p:cNvSpPr txBox="1"/>
            <p:nvPr>
              <p:custDataLst>
                <p:tags r:id="rId19"/>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01</a:t>
              </a:r>
              <a:endParaRPr lang="en-US" altLang="zh-CN" dirty="0">
                <a:solidFill>
                  <a:srgbClr val="404040"/>
                </a:solidFill>
                <a:latin typeface="微软雅黑" panose="020B0503020204020204" charset="-122"/>
                <a:ea typeface="微软雅黑" panose="020B0503020204020204" charset="-122"/>
              </a:endParaRPr>
            </a:p>
          </p:txBody>
        </p:sp>
        <p:sp>
          <p:nvSpPr>
            <p:cNvPr id="134170" name="文本框 122"/>
            <p:cNvSpPr txBox="1"/>
            <p:nvPr>
              <p:custDataLst>
                <p:tags r:id="rId20"/>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02</a:t>
              </a:r>
              <a:endParaRPr lang="en-US" altLang="zh-CN" dirty="0">
                <a:solidFill>
                  <a:srgbClr val="404040"/>
                </a:solidFill>
                <a:latin typeface="微软雅黑" panose="020B0503020204020204" charset="-122"/>
                <a:ea typeface="微软雅黑" panose="020B0503020204020204" charset="-122"/>
              </a:endParaRPr>
            </a:p>
          </p:txBody>
        </p:sp>
      </p:grpSp>
      <p:sp>
        <p:nvSpPr>
          <p:cNvPr id="18434" name="Text Box 2"/>
          <p:cNvSpPr txBox="1">
            <a:spLocks noChangeArrowheads="1"/>
          </p:cNvSpPr>
          <p:nvPr/>
        </p:nvSpPr>
        <p:spPr bwMode="auto">
          <a:xfrm>
            <a:off x="947420" y="541655"/>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二、轮椅的结构</a:t>
            </a:r>
            <a:endParaRPr lang="zh-CN" altLang="en-US" sz="2400" dirty="0">
              <a:sym typeface="+mn-ea"/>
            </a:endParaRPr>
          </a:p>
        </p:txBody>
      </p:sp>
      <p:sp>
        <p:nvSpPr>
          <p:cNvPr id="2" name="文本框 1"/>
          <p:cNvSpPr txBox="1"/>
          <p:nvPr/>
        </p:nvSpPr>
        <p:spPr>
          <a:xfrm>
            <a:off x="982980" y="1320165"/>
            <a:ext cx="651002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4. 座椅及姿势变换机构</a:t>
            </a:r>
            <a:endParaRPr lang="zh-CN" altLang="en-US" b="1">
              <a:latin typeface="微软雅黑" panose="020B0503020204020204" charset="-122"/>
              <a:ea typeface="微软雅黑" panose="020B0503020204020204" charset="-122"/>
              <a:cs typeface="微软雅黑" panose="020B0503020204020204" charset="-122"/>
            </a:endParaRPr>
          </a:p>
        </p:txBody>
      </p:sp>
    </p:spTree>
    <p:custDataLst>
      <p:tags r:id="rId21"/>
    </p:custData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03"/>
                                        </p:tgtEl>
                                        <p:attrNameLst>
                                          <p:attrName>style.visibility</p:attrName>
                                        </p:attrNameLst>
                                      </p:cBhvr>
                                      <p:to>
                                        <p:strVal val="visible"/>
                                      </p:to>
                                    </p:set>
                                    <p:anim calcmode="lin" valueType="num">
                                      <p:cBhvr>
                                        <p:cTn id="7" dur="1000" fill="hold"/>
                                        <p:tgtEl>
                                          <p:spTgt spid="103"/>
                                        </p:tgtEl>
                                        <p:attrNameLst>
                                          <p:attrName>ppt_w</p:attrName>
                                        </p:attrNameLst>
                                      </p:cBhvr>
                                      <p:tavLst>
                                        <p:tav tm="0">
                                          <p:val>
                                            <p:fltVal val="0.000000"/>
                                          </p:val>
                                        </p:tav>
                                        <p:tav tm="100000">
                                          <p:val>
                                            <p:strVal val="#ppt_w"/>
                                          </p:val>
                                        </p:tav>
                                      </p:tavLst>
                                    </p:anim>
                                    <p:anim calcmode="lin" valueType="num">
                                      <p:cBhvr>
                                        <p:cTn id="8"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5" name="六边形 4"/>
          <p:cNvSpPr/>
          <p:nvPr/>
        </p:nvSpPr>
        <p:spPr>
          <a:xfrm>
            <a:off x="882015" y="2660650"/>
            <a:ext cx="1938655" cy="156718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3200" b="1" dirty="0">
                <a:cs typeface="+mn-ea"/>
                <a:sym typeface="+mn-lt"/>
              </a:rPr>
              <a:t>学习目标</a:t>
            </a:r>
            <a:endParaRPr lang="zh-CN" altLang="en-US" sz="3200" b="1" dirty="0">
              <a:cs typeface="+mn-ea"/>
              <a:sym typeface="+mn-lt"/>
            </a:endParaRPr>
          </a:p>
        </p:txBody>
      </p:sp>
      <p:cxnSp>
        <p:nvCxnSpPr>
          <p:cNvPr id="8" name="直接箭头连接符 7"/>
          <p:cNvCxnSpPr>
            <a:stCxn id="5" idx="0"/>
          </p:cNvCxnSpPr>
          <p:nvPr/>
        </p:nvCxnSpPr>
        <p:spPr>
          <a:xfrm>
            <a:off x="2820670" y="34442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452880"/>
            <a:ext cx="8014335" cy="38811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4" name="TextBox 9"/>
          <p:cNvSpPr txBox="1"/>
          <p:nvPr/>
        </p:nvSpPr>
        <p:spPr>
          <a:xfrm>
            <a:off x="4144010" y="2378075"/>
            <a:ext cx="6250940" cy="2306955"/>
          </a:xfrm>
          <a:prstGeom prst="rect">
            <a:avLst/>
          </a:prstGeom>
          <a:noFill/>
        </p:spPr>
        <p:txBody>
          <a:bodyPr wrap="square" lIns="91459" tIns="45729" rIns="91459" bIns="45729" rtlCol="0">
            <a:spAutoFit/>
          </a:bodyPr>
          <a:p>
            <a:pPr algn="just">
              <a:lnSpc>
                <a:spcPct val="150000"/>
              </a:lnSpc>
              <a:spcBef>
                <a:spcPts val="0"/>
              </a:spcBef>
              <a:spcAft>
                <a:spcPts val="0"/>
              </a:spcAft>
            </a:pPr>
            <a:r>
              <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1. 熟悉老年人常见手杖、助行器、轮椅等移动辅助器具的种类、结构特点、适应证。</a:t>
            </a:r>
            <a:endPar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50000"/>
              </a:lnSpc>
              <a:spcBef>
                <a:spcPts val="0"/>
              </a:spcBef>
              <a:spcAft>
                <a:spcPts val="0"/>
              </a:spcAft>
            </a:pPr>
            <a:r>
              <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2. 掌握老年人常见手杖、助行器、轮椅等移动辅助器具的使用和维修保养方法。</a:t>
            </a:r>
            <a:endPar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三、轮椅服务</a:t>
            </a:r>
            <a:endParaRPr lang="zh-CN" altLang="en-US" sz="2400" dirty="0">
              <a:sym typeface="+mn-ea"/>
            </a:endParaRPr>
          </a:p>
        </p:txBody>
      </p:sp>
      <p:sp>
        <p:nvSpPr>
          <p:cNvPr id="3" name="Rectangle 10"/>
          <p:cNvSpPr>
            <a:spLocks noChangeArrowheads="1"/>
          </p:cNvSpPr>
          <p:nvPr/>
        </p:nvSpPr>
        <p:spPr bwMode="auto">
          <a:xfrm>
            <a:off x="974090" y="1410970"/>
            <a:ext cx="7049135" cy="434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（一）轮椅服务的策略</a:t>
            </a:r>
            <a:endParaRPr lang="zh-CN" b="1">
              <a:solidFill>
                <a:srgbClr val="5A84AF"/>
              </a:solidFill>
              <a:latin typeface="微软雅黑" panose="020B0503020204020204" charset="-122"/>
              <a:ea typeface="微软雅黑" panose="020B0503020204020204" charset="-122"/>
              <a:cs typeface="微软雅黑" panose="020B0503020204020204" charset="-122"/>
            </a:endParaRPr>
          </a:p>
        </p:txBody>
      </p:sp>
      <p:cxnSp>
        <p:nvCxnSpPr>
          <p:cNvPr id="14" name="直接连接符 13"/>
          <p:cNvCxnSpPr/>
          <p:nvPr/>
        </p:nvCxnSpPr>
        <p:spPr>
          <a:xfrm>
            <a:off x="692919" y="3931228"/>
            <a:ext cx="10966580" cy="0"/>
          </a:xfrm>
          <a:prstGeom prst="line">
            <a:avLst/>
          </a:prstGeom>
          <a:ln w="19050">
            <a:solidFill>
              <a:srgbClr val="74A19C"/>
            </a:solidFill>
          </a:ln>
        </p:spPr>
        <p:style>
          <a:lnRef idx="1">
            <a:srgbClr val="4472C4"/>
          </a:lnRef>
          <a:fillRef idx="0">
            <a:srgbClr val="4472C4"/>
          </a:fillRef>
          <a:effectRef idx="0">
            <a:srgbClr val="4472C4"/>
          </a:effectRef>
          <a:fontRef idx="minor">
            <a:sysClr val="windowText" lastClr="000000"/>
          </a:fontRef>
        </p:style>
      </p:cxnSp>
      <p:sp>
        <p:nvSpPr>
          <p:cNvPr id="15" name="椭圆 14"/>
          <p:cNvSpPr/>
          <p:nvPr/>
        </p:nvSpPr>
        <p:spPr>
          <a:xfrm>
            <a:off x="2528441" y="3778478"/>
            <a:ext cx="302407" cy="302407"/>
          </a:xfrm>
          <a:prstGeom prst="ellipse">
            <a:avLst/>
          </a:prstGeom>
          <a:solidFill>
            <a:srgbClr val="74A19C"/>
          </a:solidFill>
          <a:ln>
            <a:noFill/>
          </a:ln>
          <a:effectLst>
            <a:outerShdw blurRad="50800" dist="38100" dir="8100000" algn="tr" rotWithShape="0">
              <a:prstClr val="black">
                <a:alpha val="40000"/>
              </a:prstClr>
            </a:outerShdw>
          </a:effectLst>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cs typeface="思源黑体 CN Medium" panose="020B0600000000000000" charset="-122"/>
            </a:endParaRPr>
          </a:p>
        </p:txBody>
      </p:sp>
      <p:sp>
        <p:nvSpPr>
          <p:cNvPr id="16" name="椭圆 15"/>
          <p:cNvSpPr/>
          <p:nvPr/>
        </p:nvSpPr>
        <p:spPr>
          <a:xfrm>
            <a:off x="5991985" y="3778478"/>
            <a:ext cx="302407" cy="302407"/>
          </a:xfrm>
          <a:prstGeom prst="ellipse">
            <a:avLst/>
          </a:prstGeom>
          <a:solidFill>
            <a:srgbClr val="74A19C"/>
          </a:solidFill>
          <a:ln>
            <a:noFill/>
          </a:ln>
          <a:effectLst>
            <a:outerShdw blurRad="50800" dist="38100" dir="8100000" algn="tr" rotWithShape="0">
              <a:prstClr val="black">
                <a:alpha val="40000"/>
              </a:prstClr>
            </a:outerShdw>
          </a:effectLst>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cs typeface="思源黑体 CN Medium" panose="020B0600000000000000" charset="-122"/>
            </a:endParaRPr>
          </a:p>
        </p:txBody>
      </p:sp>
      <p:sp>
        <p:nvSpPr>
          <p:cNvPr id="17" name="椭圆 16"/>
          <p:cNvSpPr/>
          <p:nvPr/>
        </p:nvSpPr>
        <p:spPr>
          <a:xfrm>
            <a:off x="9455529" y="3778478"/>
            <a:ext cx="302407" cy="302407"/>
          </a:xfrm>
          <a:prstGeom prst="ellipse">
            <a:avLst/>
          </a:prstGeom>
          <a:solidFill>
            <a:srgbClr val="74A19C"/>
          </a:solidFill>
          <a:ln>
            <a:noFill/>
          </a:ln>
          <a:effectLst>
            <a:outerShdw blurRad="50800" dist="38100" dir="8100000" algn="tr" rotWithShape="0">
              <a:prstClr val="black">
                <a:alpha val="40000"/>
              </a:prstClr>
            </a:outerShdw>
          </a:effectLst>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zh-CN" altLang="en-US">
              <a:cs typeface="思源黑体 CN Medium" panose="020B0600000000000000" charset="-122"/>
            </a:endParaRPr>
          </a:p>
        </p:txBody>
      </p:sp>
      <p:grpSp>
        <p:nvGrpSpPr>
          <p:cNvPr id="31" name="组合 30"/>
          <p:cNvGrpSpPr/>
          <p:nvPr/>
        </p:nvGrpSpPr>
        <p:grpSpPr>
          <a:xfrm>
            <a:off x="1779905" y="4366895"/>
            <a:ext cx="1899920" cy="1687830"/>
            <a:chOff x="6977279" y="1443307"/>
            <a:chExt cx="1598065" cy="1688019"/>
          </a:xfrm>
        </p:grpSpPr>
        <p:sp>
          <p:nvSpPr>
            <p:cNvPr id="32" name="矩形 31"/>
            <p:cNvSpPr/>
            <p:nvPr/>
          </p:nvSpPr>
          <p:spPr>
            <a:xfrm>
              <a:off x="6977279" y="1885952"/>
              <a:ext cx="1598065" cy="1245374"/>
            </a:xfrm>
            <a:prstGeom prst="rect">
              <a:avLst/>
            </a:prstGeom>
          </p:spPr>
          <p:txBody>
            <a:bodyPr wrap="square">
              <a:spAutoFit/>
            </a:bodyPr>
            <a:lstStyle/>
            <a:p>
              <a:pPr algn="just">
                <a:lnSpc>
                  <a:spcPct val="125000"/>
                </a:lnSpc>
                <a:spcBef>
                  <a:spcPts val="0"/>
                </a:spcBef>
                <a:spcAft>
                  <a:spcPts val="0"/>
                </a:spcAft>
              </a:pPr>
              <a:r>
                <a:rPr lang="zh-CN" altLang="en-US" sz="1200" dirty="0">
                  <a:solidFill>
                    <a:schemeClr val="bg2">
                      <a:lumMod val="50000"/>
                    </a:schemeClr>
                  </a:solidFill>
                  <a:latin typeface="微软雅黑" panose="020B0503020204020204" charset="-122"/>
                  <a:ea typeface="微软雅黑" panose="020B0503020204020204" charset="-122"/>
                  <a:cs typeface="思源黑体 CN Medium" panose="020B0600000000000000" charset="-122"/>
                  <a:sym typeface="+mn-ea"/>
                </a:rPr>
                <a:t>有不同的轮椅供应方法可以满足用户生活圈的需求，不管选择什么样的方法或体系，重要的是提供基本的轮椅服务。</a:t>
              </a:r>
              <a:endParaRPr lang="zh-CN" altLang="en-US" sz="1200" dirty="0">
                <a:solidFill>
                  <a:schemeClr val="bg2">
                    <a:lumMod val="50000"/>
                  </a:schemeClr>
                </a:solidFill>
                <a:latin typeface="微软雅黑" panose="020B0503020204020204" charset="-122"/>
                <a:ea typeface="微软雅黑" panose="020B0503020204020204" charset="-122"/>
                <a:cs typeface="思源黑体 CN Medium" panose="020B0600000000000000" charset="-122"/>
                <a:sym typeface="+mn-ea"/>
              </a:endParaRPr>
            </a:p>
          </p:txBody>
        </p:sp>
        <p:sp>
          <p:nvSpPr>
            <p:cNvPr id="33" name="文本框 32"/>
            <p:cNvSpPr txBox="1"/>
            <p:nvPr/>
          </p:nvSpPr>
          <p:spPr>
            <a:xfrm>
              <a:off x="6977279" y="1443307"/>
              <a:ext cx="1509402" cy="522028"/>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charset="-122"/>
                  <a:ea typeface="微软雅黑" panose="020B0503020204020204" charset="-122"/>
                </a:defRPr>
              </a:lvl1pPr>
            </a:lstStyle>
            <a:p>
              <a:pPr algn="ctr">
                <a:lnSpc>
                  <a:spcPct val="100000"/>
                </a:lnSpc>
              </a:pPr>
              <a:r>
                <a:rPr lang="zh-CN" altLang="en-US" sz="1400">
                  <a:solidFill>
                    <a:schemeClr val="bg2">
                      <a:lumMod val="50000"/>
                    </a:schemeClr>
                  </a:solidFill>
                  <a:cs typeface="微软雅黑" panose="020B0503020204020204" charset="-122"/>
                  <a:sym typeface="+mn-ea"/>
                </a:rPr>
                <a:t>1. 提供与轮椅配套的服务</a:t>
              </a:r>
              <a:endParaRPr lang="zh-CN" altLang="en-US" sz="1400">
                <a:solidFill>
                  <a:schemeClr val="bg2">
                    <a:lumMod val="50000"/>
                  </a:schemeClr>
                </a:solidFill>
                <a:cs typeface="微软雅黑" panose="020B0503020204020204" charset="-122"/>
                <a:sym typeface="+mn-ea"/>
              </a:endParaRPr>
            </a:p>
          </p:txBody>
        </p:sp>
      </p:grpSp>
      <p:grpSp>
        <p:nvGrpSpPr>
          <p:cNvPr id="34" name="组合 33"/>
          <p:cNvGrpSpPr/>
          <p:nvPr/>
        </p:nvGrpSpPr>
        <p:grpSpPr>
          <a:xfrm>
            <a:off x="5271135" y="4366895"/>
            <a:ext cx="1974215" cy="1457325"/>
            <a:chOff x="6977279" y="1443307"/>
            <a:chExt cx="1660556" cy="1457488"/>
          </a:xfrm>
        </p:grpSpPr>
        <p:sp>
          <p:nvSpPr>
            <p:cNvPr id="35" name="矩形 34"/>
            <p:cNvSpPr/>
            <p:nvPr/>
          </p:nvSpPr>
          <p:spPr>
            <a:xfrm>
              <a:off x="6977279" y="1885951"/>
              <a:ext cx="1660556" cy="1014844"/>
            </a:xfrm>
            <a:prstGeom prst="rect">
              <a:avLst/>
            </a:prstGeom>
          </p:spPr>
          <p:txBody>
            <a:bodyPr wrap="square">
              <a:spAutoFit/>
            </a:bodyPr>
            <a:lstStyle/>
            <a:p>
              <a:pPr algn="just">
                <a:lnSpc>
                  <a:spcPct val="125000"/>
                </a:lnSpc>
                <a:spcBef>
                  <a:spcPts val="0"/>
                </a:spcBef>
                <a:spcAft>
                  <a:spcPts val="0"/>
                </a:spcAft>
              </a:pPr>
              <a:r>
                <a:rPr lang="zh-CN" altLang="en-US" sz="1200" dirty="0">
                  <a:solidFill>
                    <a:schemeClr val="bg2">
                      <a:lumMod val="50000"/>
                    </a:schemeClr>
                  </a:solidFill>
                  <a:latin typeface="微软雅黑" panose="020B0503020204020204" charset="-122"/>
                  <a:ea typeface="微软雅黑" panose="020B0503020204020204" charset="-122"/>
                  <a:cs typeface="思源黑体 CN Medium" panose="020B0600000000000000" charset="-122"/>
                  <a:sym typeface="+mn-ea"/>
                </a:rPr>
                <a:t>经过特殊培训后，许多卫生和康复方面的专业人员应能承担起基本轮椅服务的职责。</a:t>
              </a:r>
              <a:endParaRPr lang="zh-CN" altLang="en-US" sz="1200" dirty="0">
                <a:solidFill>
                  <a:schemeClr val="bg2">
                    <a:lumMod val="50000"/>
                  </a:schemeClr>
                </a:solidFill>
                <a:latin typeface="微软雅黑" panose="020B0503020204020204" charset="-122"/>
                <a:ea typeface="微软雅黑" panose="020B0503020204020204" charset="-122"/>
                <a:cs typeface="思源黑体 CN Medium" panose="020B0600000000000000" charset="-122"/>
                <a:sym typeface="+mn-ea"/>
              </a:endParaRPr>
            </a:p>
          </p:txBody>
        </p:sp>
        <p:sp>
          <p:nvSpPr>
            <p:cNvPr id="36" name="文本框 35"/>
            <p:cNvSpPr txBox="1"/>
            <p:nvPr/>
          </p:nvSpPr>
          <p:spPr>
            <a:xfrm>
              <a:off x="6977279" y="1443307"/>
              <a:ext cx="1467207" cy="522028"/>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charset="-122"/>
                  <a:ea typeface="微软雅黑" panose="020B0503020204020204" charset="-122"/>
                </a:defRPr>
              </a:lvl1pPr>
            </a:lstStyle>
            <a:p>
              <a:pPr algn="ctr">
                <a:lnSpc>
                  <a:spcPct val="100000"/>
                </a:lnSpc>
              </a:pPr>
              <a:r>
                <a:rPr lang="zh-CN" altLang="en-US" sz="1400">
                  <a:solidFill>
                    <a:schemeClr val="bg2">
                      <a:lumMod val="50000"/>
                    </a:schemeClr>
                  </a:solidFill>
                  <a:cs typeface="思源黑体 CN Medium" panose="020B0600000000000000" charset="-122"/>
                  <a:sym typeface="+mn-ea"/>
                </a:rPr>
                <a:t>2. 利用现有的专业人员</a:t>
              </a:r>
              <a:endParaRPr lang="zh-CN" altLang="en-US" sz="1400">
                <a:solidFill>
                  <a:schemeClr val="bg2">
                    <a:lumMod val="50000"/>
                  </a:schemeClr>
                </a:solidFill>
                <a:cs typeface="思源黑体 CN Medium" panose="020B0600000000000000" charset="-122"/>
                <a:sym typeface="+mn-ea"/>
              </a:endParaRPr>
            </a:p>
          </p:txBody>
        </p:sp>
      </p:grpSp>
      <p:grpSp>
        <p:nvGrpSpPr>
          <p:cNvPr id="37" name="组合 36"/>
          <p:cNvGrpSpPr/>
          <p:nvPr/>
        </p:nvGrpSpPr>
        <p:grpSpPr>
          <a:xfrm>
            <a:off x="8730615" y="4401185"/>
            <a:ext cx="2066291" cy="1696085"/>
            <a:chOff x="6977279" y="1443307"/>
            <a:chExt cx="1738003" cy="1696275"/>
          </a:xfrm>
        </p:grpSpPr>
        <p:sp>
          <p:nvSpPr>
            <p:cNvPr id="38" name="矩形 37"/>
            <p:cNvSpPr/>
            <p:nvPr/>
          </p:nvSpPr>
          <p:spPr>
            <a:xfrm>
              <a:off x="7032827" y="1894208"/>
              <a:ext cx="1682455" cy="1245374"/>
            </a:xfrm>
            <a:prstGeom prst="rect">
              <a:avLst/>
            </a:prstGeom>
          </p:spPr>
          <p:txBody>
            <a:bodyPr wrap="square">
              <a:spAutoFit/>
            </a:bodyPr>
            <a:lstStyle/>
            <a:p>
              <a:pPr algn="just">
                <a:lnSpc>
                  <a:spcPct val="125000"/>
                </a:lnSpc>
                <a:spcBef>
                  <a:spcPts val="0"/>
                </a:spcBef>
                <a:spcAft>
                  <a:spcPts val="0"/>
                </a:spcAft>
              </a:pPr>
              <a:r>
                <a:rPr lang="zh-CN" altLang="en-US" sz="1200" dirty="0">
                  <a:solidFill>
                    <a:schemeClr val="bg2">
                      <a:lumMod val="50000"/>
                    </a:schemeClr>
                  </a:solidFill>
                  <a:latin typeface="微软雅黑" panose="020B0503020204020204" charset="-122"/>
                  <a:ea typeface="微软雅黑" panose="020B0503020204020204" charset="-122"/>
                  <a:cs typeface="思源黑体 CN Medium" panose="020B0600000000000000" charset="-122"/>
                  <a:sym typeface="+mn-ea"/>
                </a:rPr>
                <a:t>通过本地区轮椅服务中心支持的社区组织的网络工作（如康复和保健项目），在社区就可以获得轮椅供应中某些方面的服务。</a:t>
              </a:r>
              <a:endParaRPr lang="zh-CN" altLang="en-US" sz="1200" dirty="0">
                <a:solidFill>
                  <a:schemeClr val="bg2">
                    <a:lumMod val="50000"/>
                  </a:schemeClr>
                </a:solidFill>
                <a:latin typeface="微软雅黑" panose="020B0503020204020204" charset="-122"/>
                <a:ea typeface="微软雅黑" panose="020B0503020204020204" charset="-122"/>
                <a:cs typeface="思源黑体 CN Medium" panose="020B0600000000000000" charset="-122"/>
                <a:sym typeface="+mn-ea"/>
              </a:endParaRPr>
            </a:p>
          </p:txBody>
        </p:sp>
        <p:sp>
          <p:nvSpPr>
            <p:cNvPr id="39" name="文本框 38"/>
            <p:cNvSpPr txBox="1"/>
            <p:nvPr/>
          </p:nvSpPr>
          <p:spPr>
            <a:xfrm>
              <a:off x="6977279" y="1443307"/>
              <a:ext cx="1654681" cy="522028"/>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charset="-122"/>
                  <a:ea typeface="微软雅黑" panose="020B0503020204020204" charset="-122"/>
                </a:defRPr>
              </a:lvl1pPr>
            </a:lstStyle>
            <a:p>
              <a:pPr algn="ctr">
                <a:lnSpc>
                  <a:spcPct val="100000"/>
                </a:lnSpc>
              </a:pPr>
              <a:r>
                <a:rPr lang="zh-CN" altLang="en-US" sz="1400">
                  <a:solidFill>
                    <a:schemeClr val="bg2">
                      <a:lumMod val="50000"/>
                    </a:schemeClr>
                  </a:solidFill>
                  <a:cs typeface="微软雅黑" panose="020B0503020204020204" charset="-122"/>
                  <a:sym typeface="+mn-ea"/>
                </a:rPr>
                <a:t>3. 在社区水平满足用户的需要</a:t>
              </a:r>
              <a:endParaRPr lang="zh-CN" altLang="en-US" sz="1400">
                <a:solidFill>
                  <a:schemeClr val="bg2">
                    <a:lumMod val="50000"/>
                  </a:schemeClr>
                </a:solidFill>
                <a:cs typeface="微软雅黑" panose="020B0503020204020204" charset="-122"/>
                <a:sym typeface="+mn-ea"/>
              </a:endParaRPr>
            </a:p>
          </p:txBody>
        </p:sp>
      </p:grpSp>
      <p:pic>
        <p:nvPicPr>
          <p:cNvPr id="19" name="图片 18" descr="预览图_千图网_编号32456123"/>
          <p:cNvPicPr>
            <a:picLocks noChangeAspect="1"/>
          </p:cNvPicPr>
          <p:nvPr/>
        </p:nvPicPr>
        <p:blipFill>
          <a:blip r:embed="rId1"/>
          <a:stretch>
            <a:fillRect/>
          </a:stretch>
        </p:blipFill>
        <p:spPr>
          <a:xfrm>
            <a:off x="1637665" y="1845310"/>
            <a:ext cx="1932940" cy="1932940"/>
          </a:xfrm>
          <a:prstGeom prst="rect">
            <a:avLst/>
          </a:prstGeom>
        </p:spPr>
      </p:pic>
      <p:pic>
        <p:nvPicPr>
          <p:cNvPr id="20" name="图片 19" descr="微信图片_20220107115123"/>
          <p:cNvPicPr>
            <a:picLocks noChangeAspect="1"/>
          </p:cNvPicPr>
          <p:nvPr/>
        </p:nvPicPr>
        <p:blipFill>
          <a:blip r:embed="rId2"/>
          <a:stretch>
            <a:fillRect/>
          </a:stretch>
        </p:blipFill>
        <p:spPr>
          <a:xfrm>
            <a:off x="8763635" y="2164715"/>
            <a:ext cx="1570990" cy="1492250"/>
          </a:xfrm>
          <a:prstGeom prst="rect">
            <a:avLst/>
          </a:prstGeom>
        </p:spPr>
      </p:pic>
      <p:pic>
        <p:nvPicPr>
          <p:cNvPr id="21" name="图片 20" descr="原创卡通矢量轮椅元素"/>
          <p:cNvPicPr>
            <a:picLocks noChangeAspect="1"/>
          </p:cNvPicPr>
          <p:nvPr/>
        </p:nvPicPr>
        <p:blipFill>
          <a:blip r:embed="rId3"/>
          <a:stretch>
            <a:fillRect/>
          </a:stretch>
        </p:blipFill>
        <p:spPr>
          <a:xfrm>
            <a:off x="5118100" y="1849755"/>
            <a:ext cx="1956435" cy="1956435"/>
          </a:xfrm>
          <a:prstGeom prst="rect">
            <a:avLst/>
          </a:prstGeom>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nvSpPr>
        <p:spPr>
          <a:xfrm>
            <a:off x="1397725" y="2063700"/>
            <a:ext cx="1655870" cy="1655870"/>
          </a:xfrm>
          <a:prstGeom prst="ellipse">
            <a:avLst/>
          </a:prstGeom>
          <a:solidFill>
            <a:srgbClr val="00B0F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dirty="0">
                <a:latin typeface="微软雅黑" panose="020B0503020204020204" charset="-122"/>
                <a:ea typeface="微软雅黑" panose="020B0503020204020204" charset="-122"/>
                <a:cs typeface="微软雅黑" panose="020B0503020204020204" charset="-122"/>
                <a:sym typeface="+mn-lt"/>
              </a:rPr>
              <a:t>1. 提供与轮椅配套的</a:t>
            </a:r>
            <a:endParaRPr lang="en-US" altLang="zh-CN" sz="1400" b="1" dirty="0">
              <a:latin typeface="微软雅黑" panose="020B0503020204020204" charset="-122"/>
              <a:ea typeface="微软雅黑" panose="020B0503020204020204" charset="-122"/>
              <a:cs typeface="微软雅黑" panose="020B0503020204020204" charset="-122"/>
              <a:sym typeface="+mn-lt"/>
            </a:endParaRPr>
          </a:p>
          <a:p>
            <a:pPr algn="ctr"/>
            <a:r>
              <a:rPr lang="en-US" altLang="zh-CN" sz="1400" b="1" dirty="0">
                <a:latin typeface="微软雅黑" panose="020B0503020204020204" charset="-122"/>
                <a:ea typeface="微软雅黑" panose="020B0503020204020204" charset="-122"/>
                <a:cs typeface="微软雅黑" panose="020B0503020204020204" charset="-122"/>
                <a:sym typeface="+mn-lt"/>
              </a:rPr>
              <a:t>服务</a:t>
            </a:r>
            <a:endParaRPr lang="en-US" altLang="zh-CN" sz="1400" b="1" dirty="0">
              <a:latin typeface="微软雅黑" panose="020B0503020204020204" charset="-122"/>
              <a:ea typeface="微软雅黑" panose="020B0503020204020204" charset="-122"/>
              <a:cs typeface="微软雅黑" panose="020B0503020204020204" charset="-122"/>
              <a:sym typeface="+mn-lt"/>
            </a:endParaRPr>
          </a:p>
        </p:txBody>
      </p:sp>
      <p:sp>
        <p:nvSpPr>
          <p:cNvPr id="14" name="椭圆 13"/>
          <p:cNvSpPr/>
          <p:nvPr/>
        </p:nvSpPr>
        <p:spPr>
          <a:xfrm>
            <a:off x="3917526" y="2600404"/>
            <a:ext cx="1655870" cy="1655870"/>
          </a:xfrm>
          <a:prstGeom prst="ellipse">
            <a:avLst/>
          </a:prstGeom>
          <a:solidFill>
            <a:srgbClr val="991FA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b="1">
                <a:solidFill>
                  <a:prstClr val="white"/>
                </a:solidFill>
                <a:latin typeface="微软雅黑" panose="020B0503020204020204" charset="-122"/>
                <a:ea typeface="微软雅黑" panose="020B0503020204020204" charset="-122"/>
                <a:cs typeface="微软雅黑" panose="020B0503020204020204" charset="-122"/>
                <a:sym typeface="+mn-lt"/>
              </a:rPr>
              <a:t>2. 利用现有的专业人员</a:t>
            </a:r>
            <a:endParaRPr lang="en-US" altLang="zh-CN" sz="1400" b="1">
              <a:solidFill>
                <a:prstClr val="white"/>
              </a:solidFill>
              <a:latin typeface="微软雅黑" panose="020B0503020204020204" charset="-122"/>
              <a:ea typeface="微软雅黑" panose="020B0503020204020204" charset="-122"/>
              <a:cs typeface="微软雅黑" panose="020B0503020204020204" charset="-122"/>
              <a:sym typeface="+mn-lt"/>
            </a:endParaRPr>
          </a:p>
        </p:txBody>
      </p:sp>
      <p:sp>
        <p:nvSpPr>
          <p:cNvPr id="17" name="椭圆 16"/>
          <p:cNvSpPr/>
          <p:nvPr/>
        </p:nvSpPr>
        <p:spPr>
          <a:xfrm>
            <a:off x="6437327" y="2063700"/>
            <a:ext cx="1655870" cy="1655870"/>
          </a:xfrm>
          <a:prstGeom prst="ellipse">
            <a:avLst/>
          </a:prstGeom>
          <a:solidFill>
            <a:srgbClr val="5A84A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b="1">
                <a:solidFill>
                  <a:prstClr val="white"/>
                </a:solidFill>
                <a:latin typeface="微软雅黑" panose="020B0503020204020204" charset="-122"/>
                <a:ea typeface="微软雅黑" panose="020B0503020204020204" charset="-122"/>
                <a:cs typeface="微软雅黑" panose="020B0503020204020204" charset="-122"/>
                <a:sym typeface="+mn-lt"/>
              </a:rPr>
              <a:t>3. 在社区水平满足用户的需要</a:t>
            </a:r>
            <a:endParaRPr lang="en-US" altLang="zh-CN" sz="1400" b="1">
              <a:solidFill>
                <a:prstClr val="white"/>
              </a:solidFill>
              <a:latin typeface="微软雅黑" panose="020B0503020204020204" charset="-122"/>
              <a:ea typeface="微软雅黑" panose="020B0503020204020204" charset="-122"/>
              <a:cs typeface="微软雅黑" panose="020B0503020204020204" charset="-122"/>
              <a:sym typeface="+mn-lt"/>
            </a:endParaRPr>
          </a:p>
        </p:txBody>
      </p:sp>
      <p:sp>
        <p:nvSpPr>
          <p:cNvPr id="20" name="椭圆 19"/>
          <p:cNvSpPr/>
          <p:nvPr/>
        </p:nvSpPr>
        <p:spPr>
          <a:xfrm>
            <a:off x="8957128" y="2600404"/>
            <a:ext cx="1655870" cy="1655870"/>
          </a:xfrm>
          <a:prstGeom prst="ellipse">
            <a:avLst/>
          </a:prstGeom>
          <a:solidFill>
            <a:srgbClr val="004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b="1" dirty="0">
                <a:solidFill>
                  <a:schemeClr val="bg1"/>
                </a:solidFill>
                <a:latin typeface="微软雅黑" panose="020B0503020204020204" charset="-122"/>
                <a:ea typeface="微软雅黑" panose="020B0503020204020204" charset="-122"/>
                <a:cs typeface="微软雅黑" panose="020B0503020204020204" charset="-122"/>
                <a:sym typeface="+mn-lt"/>
              </a:rPr>
              <a:t>4. 将轮椅服务整合到现有的卫生或康复服务中</a:t>
            </a:r>
            <a:endParaRPr lang="en-US" altLang="zh-CN" sz="1400" b="1" dirty="0">
              <a:solidFill>
                <a:schemeClr val="bg1"/>
              </a:solidFill>
              <a:latin typeface="微软雅黑" panose="020B0503020204020204" charset="-122"/>
              <a:ea typeface="微软雅黑" panose="020B0503020204020204" charset="-122"/>
              <a:cs typeface="微软雅黑" panose="020B0503020204020204" charset="-122"/>
              <a:sym typeface="+mn-lt"/>
            </a:endParaRPr>
          </a:p>
        </p:txBody>
      </p:sp>
      <p:cxnSp>
        <p:nvCxnSpPr>
          <p:cNvPr id="22" name="直接连接符 21"/>
          <p:cNvCxnSpPr>
            <a:stCxn id="9" idx="6"/>
            <a:endCxn id="14" idx="2"/>
          </p:cNvCxnSpPr>
          <p:nvPr/>
        </p:nvCxnSpPr>
        <p:spPr>
          <a:xfrm>
            <a:off x="3053594" y="2891636"/>
            <a:ext cx="863932" cy="536702"/>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14" idx="6"/>
            <a:endCxn id="17" idx="2"/>
          </p:cNvCxnSpPr>
          <p:nvPr/>
        </p:nvCxnSpPr>
        <p:spPr>
          <a:xfrm flipV="1">
            <a:off x="5573397" y="2891636"/>
            <a:ext cx="863932" cy="536702"/>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7" idx="6"/>
            <a:endCxn id="20" idx="2"/>
          </p:cNvCxnSpPr>
          <p:nvPr/>
        </p:nvCxnSpPr>
        <p:spPr>
          <a:xfrm>
            <a:off x="8093198" y="2891636"/>
            <a:ext cx="863932" cy="536702"/>
          </a:xfrm>
          <a:prstGeom prst="line">
            <a:avLst/>
          </a:prstGeom>
          <a:ln>
            <a:solidFill>
              <a:srgbClr val="2B293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6" name="TextBox 171"/>
          <p:cNvSpPr txBox="1"/>
          <p:nvPr/>
        </p:nvSpPr>
        <p:spPr>
          <a:xfrm>
            <a:off x="1350933" y="3895626"/>
            <a:ext cx="1854863" cy="2028825"/>
          </a:xfrm>
          <a:prstGeom prst="rect">
            <a:avLst/>
          </a:prstGeom>
          <a:noFill/>
        </p:spPr>
        <p:txBody>
          <a:bodyPr wrap="square" lIns="91418" tIns="45709" rIns="91418" bIns="45709" rtlCol="0">
            <a:spAutoFit/>
          </a:bodyPr>
          <a:lstStyle/>
          <a:p>
            <a:pPr algn="just">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有不同的轮椅供应方法可以满足用户生活圈的需求，不管选择什么样的方法或体系，重要的是提供基本的轮椅服务。</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9" name="TextBox 171"/>
          <p:cNvSpPr txBox="1"/>
          <p:nvPr/>
        </p:nvSpPr>
        <p:spPr>
          <a:xfrm>
            <a:off x="3863767" y="4426278"/>
            <a:ext cx="1854863" cy="1382395"/>
          </a:xfrm>
          <a:prstGeom prst="rect">
            <a:avLst/>
          </a:prstGeom>
          <a:noFill/>
        </p:spPr>
        <p:txBody>
          <a:bodyPr wrap="square" lIns="91418" tIns="45709" rIns="91418" bIns="45709" rtlCol="0">
            <a:spAutoFit/>
          </a:bodyPr>
          <a:lstStyle/>
          <a:p>
            <a:pPr algn="just">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经过特殊培训后，许多卫生和康复方面的专业人员应能承担起基本轮椅服务的职责。</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5" name="TextBox 171"/>
          <p:cNvSpPr txBox="1"/>
          <p:nvPr/>
        </p:nvSpPr>
        <p:spPr>
          <a:xfrm>
            <a:off x="6410573" y="3908490"/>
            <a:ext cx="1854863" cy="2028825"/>
          </a:xfrm>
          <a:prstGeom prst="rect">
            <a:avLst/>
          </a:prstGeom>
          <a:noFill/>
        </p:spPr>
        <p:txBody>
          <a:bodyPr wrap="square" lIns="91418" tIns="45709" rIns="91418" bIns="45709" rtlCol="0">
            <a:spAutoFit/>
          </a:bodyPr>
          <a:lstStyle/>
          <a:p>
            <a:pPr algn="just">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通过本地区轮椅服务中心支持的社区组织的网络工作（如康复和保健项目），在社区就可以获得轮椅供应中某些方面的服务。</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27" name="TextBox 171"/>
          <p:cNvSpPr txBox="1"/>
          <p:nvPr/>
        </p:nvSpPr>
        <p:spPr>
          <a:xfrm>
            <a:off x="8956810" y="4426890"/>
            <a:ext cx="1854863" cy="1059180"/>
          </a:xfrm>
          <a:prstGeom prst="rect">
            <a:avLst/>
          </a:prstGeom>
          <a:noFill/>
        </p:spPr>
        <p:txBody>
          <a:bodyPr wrap="square" lIns="91418" tIns="45709" rIns="91418" bIns="45709" rtlCol="0">
            <a:spAutoFit/>
          </a:bodyPr>
          <a:lstStyle/>
          <a:p>
            <a:pPr algn="just">
              <a:lnSpc>
                <a:spcPct val="150000"/>
              </a:lnSpc>
            </a:pPr>
            <a:r>
              <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rPr>
              <a:t>轮椅服务中心或部门可以建立在现有的康复服务机构内。</a:t>
            </a:r>
            <a:endParaRPr lang="zh-CN" altLang="en-US" sz="1400" dirty="0">
              <a:solidFill>
                <a:schemeClr val="tx1">
                  <a:lumMod val="75000"/>
                  <a:lumOff val="25000"/>
                </a:schemeClr>
              </a:solidFill>
              <a:latin typeface="微软雅黑" panose="020B0503020204020204" charset="-122"/>
              <a:ea typeface="微软雅黑" panose="020B0503020204020204" charset="-122"/>
              <a:cs typeface="+mn-ea"/>
              <a:sym typeface="+mn-lt"/>
            </a:endParaRPr>
          </a:p>
        </p:txBody>
      </p:sp>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三、轮椅服务</a:t>
            </a:r>
            <a:endParaRPr lang="zh-CN" altLang="en-US" sz="2400" dirty="0">
              <a:sym typeface="+mn-ea"/>
            </a:endParaRPr>
          </a:p>
        </p:txBody>
      </p:sp>
      <p:sp>
        <p:nvSpPr>
          <p:cNvPr id="3" name="Rectangle 10"/>
          <p:cNvSpPr>
            <a:spLocks noChangeArrowheads="1"/>
          </p:cNvSpPr>
          <p:nvPr/>
        </p:nvSpPr>
        <p:spPr bwMode="auto">
          <a:xfrm>
            <a:off x="974090" y="1410970"/>
            <a:ext cx="7049135" cy="434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（一）轮椅服务的策略</a:t>
            </a:r>
            <a:endParaRPr lang="zh-CN" b="1">
              <a:solidFill>
                <a:srgbClr val="5A84AF"/>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1" presetClass="entr" presetSubtype="1"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heel(1)">
                                      <p:cBhvr>
                                        <p:cTn id="15" dur="500"/>
                                        <p:tgtEl>
                                          <p:spTgt spid="1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left)">
                                      <p:cBhvr>
                                        <p:cTn id="19" dur="500"/>
                                        <p:tgtEl>
                                          <p:spTgt spid="23"/>
                                        </p:tgtEl>
                                      </p:cBhvr>
                                    </p:animEffect>
                                  </p:childTnLst>
                                </p:cTn>
                              </p:par>
                            </p:childTnLst>
                          </p:cTn>
                        </p:par>
                        <p:par>
                          <p:cTn id="20" fill="hold">
                            <p:stCondLst>
                              <p:cond delay="2000"/>
                            </p:stCondLst>
                            <p:childTnLst>
                              <p:par>
                                <p:cTn id="21" presetID="21"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heel(1)">
                                      <p:cBhvr>
                                        <p:cTn id="23" dur="500"/>
                                        <p:tgtEl>
                                          <p:spTgt spid="1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p:stCondLst>
                              <p:cond delay="3000"/>
                            </p:stCondLst>
                            <p:childTnLst>
                              <p:par>
                                <p:cTn id="29" presetID="21"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heel(1)">
                                      <p:cBhvr>
                                        <p:cTn id="31" dur="500"/>
                                        <p:tgtEl>
                                          <p:spTgt spid="20"/>
                                        </p:tgtEl>
                                      </p:cBhvr>
                                    </p:animEffect>
                                  </p:childTnLst>
                                </p:cTn>
                              </p:par>
                              <p:par>
                                <p:cTn id="32" presetID="12" presetClass="entr" presetSubtype="2"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p:tgtEl>
                                          <p:spTgt spid="36"/>
                                        </p:tgtEl>
                                        <p:attrNameLst>
                                          <p:attrName>ppt_x</p:attrName>
                                        </p:attrNameLst>
                                      </p:cBhvr>
                                      <p:tavLst>
                                        <p:tav tm="0">
                                          <p:val>
                                            <p:strVal val="#ppt_x+#ppt_w*1.125000"/>
                                          </p:val>
                                        </p:tav>
                                        <p:tav tm="100000">
                                          <p:val>
                                            <p:strVal val="#ppt_x"/>
                                          </p:val>
                                        </p:tav>
                                      </p:tavLst>
                                    </p:anim>
                                    <p:animEffect transition="in" filter="wipe(left)">
                                      <p:cBhvr>
                                        <p:cTn id="35" dur="500"/>
                                        <p:tgtEl>
                                          <p:spTgt spid="36"/>
                                        </p:tgtEl>
                                      </p:cBhvr>
                                    </p:animEffect>
                                  </p:childTnLst>
                                </p:cTn>
                              </p:par>
                              <p:par>
                                <p:cTn id="36" presetID="12" presetClass="entr" presetSubtype="2"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p:tgtEl>
                                          <p:spTgt spid="19"/>
                                        </p:tgtEl>
                                        <p:attrNameLst>
                                          <p:attrName>ppt_x</p:attrName>
                                        </p:attrNameLst>
                                      </p:cBhvr>
                                      <p:tavLst>
                                        <p:tav tm="0">
                                          <p:val>
                                            <p:strVal val="#ppt_x+#ppt_w*1.125000"/>
                                          </p:val>
                                        </p:tav>
                                        <p:tav tm="100000">
                                          <p:val>
                                            <p:strVal val="#ppt_x"/>
                                          </p:val>
                                        </p:tav>
                                      </p:tavLst>
                                    </p:anim>
                                    <p:animEffect transition="in" filter="wipe(left)">
                                      <p:cBhvr>
                                        <p:cTn id="39" dur="500"/>
                                        <p:tgtEl>
                                          <p:spTgt spid="19"/>
                                        </p:tgtEl>
                                      </p:cBhvr>
                                    </p:animEffect>
                                  </p:childTnLst>
                                </p:cTn>
                              </p:par>
                              <p:par>
                                <p:cTn id="40" presetID="12" presetClass="entr" presetSubtype="2"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p:tgtEl>
                                          <p:spTgt spid="25"/>
                                        </p:tgtEl>
                                        <p:attrNameLst>
                                          <p:attrName>ppt_x</p:attrName>
                                        </p:attrNameLst>
                                      </p:cBhvr>
                                      <p:tavLst>
                                        <p:tav tm="0">
                                          <p:val>
                                            <p:strVal val="#ppt_x+#ppt_w*1.125000"/>
                                          </p:val>
                                        </p:tav>
                                        <p:tav tm="100000">
                                          <p:val>
                                            <p:strVal val="#ppt_x"/>
                                          </p:val>
                                        </p:tav>
                                      </p:tavLst>
                                    </p:anim>
                                    <p:animEffect transition="in" filter="wipe(left)">
                                      <p:cBhvr>
                                        <p:cTn id="43" dur="500"/>
                                        <p:tgtEl>
                                          <p:spTgt spid="25"/>
                                        </p:tgtEl>
                                      </p:cBhvr>
                                    </p:animEffect>
                                  </p:childTnLst>
                                </p:cTn>
                              </p:par>
                              <p:par>
                                <p:cTn id="44" presetID="12" presetClass="entr" presetSubtype="2"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p:tgtEl>
                                          <p:spTgt spid="27"/>
                                        </p:tgtEl>
                                        <p:attrNameLst>
                                          <p:attrName>ppt_x</p:attrName>
                                        </p:attrNameLst>
                                      </p:cBhvr>
                                      <p:tavLst>
                                        <p:tav tm="0">
                                          <p:val>
                                            <p:strVal val="#ppt_x+#ppt_w*1.125000"/>
                                          </p:val>
                                        </p:tav>
                                        <p:tav tm="100000">
                                          <p:val>
                                            <p:strVal val="#ppt_x"/>
                                          </p:val>
                                        </p:tav>
                                      </p:tavLst>
                                    </p:anim>
                                    <p:animEffect transition="in" filter="wipe(left)">
                                      <p:cBhvr>
                                        <p:cTn id="4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4" grpId="0" bldLvl="0" animBg="1"/>
      <p:bldP spid="17" grpId="0" bldLvl="0" animBg="1"/>
      <p:bldP spid="20" grpId="0" bldLvl="0" animBg="1"/>
      <p:bldP spid="36" grpId="0"/>
      <p:bldP spid="19" grpId="0"/>
      <p:bldP spid="25" grpId="0"/>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4"/>
          <p:cNvSpPr/>
          <p:nvPr>
            <p:custDataLst>
              <p:tags r:id="rId1"/>
            </p:custDataLst>
          </p:nvPr>
        </p:nvSpPr>
        <p:spPr>
          <a:xfrm>
            <a:off x="609555" y="1524000"/>
            <a:ext cx="7029450" cy="4724400"/>
          </a:xfrm>
          <a:prstGeom prst="rect">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charset="-122"/>
              <a:ea typeface="微软雅黑" panose="020B0503020204020204" charset="-122"/>
            </a:endParaRPr>
          </a:p>
        </p:txBody>
      </p:sp>
      <p:sp>
        <p:nvSpPr>
          <p:cNvPr id="6" name="直角三角形 2"/>
          <p:cNvSpPr/>
          <p:nvPr>
            <p:custDataLst>
              <p:tags r:id="rId2"/>
            </p:custDataLst>
          </p:nvPr>
        </p:nvSpPr>
        <p:spPr>
          <a:xfrm flipH="1">
            <a:off x="6877005" y="5486400"/>
            <a:ext cx="762000" cy="762000"/>
          </a:xfrm>
          <a:prstGeom prst="rtTriangle">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charset="-122"/>
              <a:ea typeface="微软雅黑" panose="020B0503020204020204" charset="-122"/>
            </a:endParaRPr>
          </a:p>
        </p:txBody>
      </p:sp>
      <p:sp>
        <p:nvSpPr>
          <p:cNvPr id="8" name="直角三角形 1"/>
          <p:cNvSpPr/>
          <p:nvPr>
            <p:custDataLst>
              <p:tags r:id="rId3"/>
            </p:custDataLst>
          </p:nvPr>
        </p:nvSpPr>
        <p:spPr>
          <a:xfrm flipV="1">
            <a:off x="609555" y="1524000"/>
            <a:ext cx="762000" cy="762000"/>
          </a:xfrm>
          <a:prstGeom prst="rtTriangle">
            <a:avLst/>
          </a:prstGeom>
          <a:solidFill>
            <a:schemeClr val="lt1"/>
          </a:solidFill>
          <a:ln>
            <a:noFill/>
          </a:ln>
          <a:effectLst>
            <a:outerShdw blurRad="215900" dist="38100" dir="5400000" algn="t"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kumimoji="1" lang="zh-CN" altLang="en-US">
              <a:solidFill>
                <a:schemeClr val="lt1"/>
              </a:solidFill>
              <a:latin typeface="微软雅黑" panose="020B0503020204020204" charset="-122"/>
              <a:ea typeface="微软雅黑" panose="020B0503020204020204" charset="-122"/>
            </a:endParaRPr>
          </a:p>
        </p:txBody>
      </p:sp>
      <p:sp>
        <p:nvSpPr>
          <p:cNvPr id="11" name="Title 6"/>
          <p:cNvSpPr txBox="1"/>
          <p:nvPr>
            <p:custDataLst>
              <p:tags r:id="rId4"/>
            </p:custDataLst>
          </p:nvPr>
        </p:nvSpPr>
        <p:spPr>
          <a:xfrm>
            <a:off x="7841615" y="3048000"/>
            <a:ext cx="3857625" cy="1676400"/>
          </a:xfrm>
          <a:prstGeom prst="rect">
            <a:avLst/>
          </a:prstGeom>
          <a:noFill/>
          <a:ln w="3175">
            <a:noFill/>
            <a:prstDash val="dash"/>
          </a:ln>
        </p:spPr>
        <p:txBody>
          <a:bodyPr wrap="square" lIns="63500" tIns="25400" rIns="63500" bIns="25400" anchor="ctr" anchorCtr="0">
            <a:normAutofit lnSpcReduction="10000"/>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330200" lvl="1" indent="0" algn="l" fontAlgn="auto">
              <a:lnSpc>
                <a:spcPct val="120000"/>
              </a:lnSpc>
              <a:spcBef>
                <a:spcPts val="0"/>
              </a:spcBef>
              <a:spcAft>
                <a:spcPts val="800"/>
              </a:spcAft>
              <a:buSzPct val="100000"/>
              <a:buFont typeface="Wingdings" panose="05000000000000000000" charset="0"/>
              <a:buNone/>
            </a:pPr>
            <a:r>
              <a:rPr lang="zh-CN"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（二）轮椅服务步骤</a:t>
            </a:r>
            <a:endParaRPr lang="zh-CN"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marL="330200" lvl="1" indent="0" algn="l" fontAlgn="auto">
              <a:lnSpc>
                <a:spcPct val="120000"/>
              </a:lnSpc>
              <a:spcBef>
                <a:spcPts val="0"/>
              </a:spcBef>
              <a:spcAft>
                <a:spcPts val="800"/>
              </a:spcAft>
              <a:buSzPct val="100000"/>
              <a:buFont typeface="Wingdings" panose="05000000000000000000" charset="0"/>
              <a:buNone/>
            </a:pPr>
            <a:r>
              <a:rPr lang="zh-CN"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轮椅服务通常按照一定的步骤实施，世界卫生组织（WHO）把轮椅服务归纳为如下八个关键步骤，见表。</a:t>
            </a:r>
            <a:endParaRPr lang="zh-CN"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8434" name="Text Box 2"/>
          <p:cNvSpPr txBox="1">
            <a:spLocks noChangeArrowheads="1"/>
          </p:cNvSpPr>
          <p:nvPr/>
        </p:nvSpPr>
        <p:spPr bwMode="auto">
          <a:xfrm>
            <a:off x="631190" y="72644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三、轮椅服务</a:t>
            </a:r>
            <a:endParaRPr lang="zh-CN" altLang="en-US" sz="2400" dirty="0">
              <a:sym typeface="+mn-ea"/>
            </a:endParaRPr>
          </a:p>
        </p:txBody>
      </p:sp>
      <p:pic>
        <p:nvPicPr>
          <p:cNvPr id="2" name="图片 1"/>
          <p:cNvPicPr>
            <a:picLocks noChangeAspect="1"/>
          </p:cNvPicPr>
          <p:nvPr/>
        </p:nvPicPr>
        <p:blipFill>
          <a:blip r:embed="rId5"/>
          <a:stretch>
            <a:fillRect/>
          </a:stretch>
        </p:blipFill>
        <p:spPr>
          <a:xfrm>
            <a:off x="1941830" y="1621155"/>
            <a:ext cx="4149090" cy="4519930"/>
          </a:xfrm>
          <a:prstGeom prst="rect">
            <a:avLst/>
          </a:prstGeom>
        </p:spPr>
      </p:pic>
    </p:spTree>
    <p:custDataLst>
      <p:tags r:id="rId6"/>
    </p:custData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p:cNvGrpSpPr/>
          <p:nvPr/>
        </p:nvGrpSpPr>
        <p:grpSpPr>
          <a:xfrm>
            <a:off x="4850683" y="2767785"/>
            <a:ext cx="2743636" cy="2740460"/>
            <a:chOff x="4723683" y="2501085"/>
            <a:chExt cx="2743636" cy="2740460"/>
          </a:xfrm>
        </p:grpSpPr>
        <p:sp>
          <p:nvSpPr>
            <p:cNvPr id="4" name="îSľíḋe"/>
            <p:cNvSpPr/>
            <p:nvPr/>
          </p:nvSpPr>
          <p:spPr>
            <a:xfrm>
              <a:off x="6151180" y="2501239"/>
              <a:ext cx="1113401" cy="786681"/>
            </a:xfrm>
            <a:custGeom>
              <a:avLst/>
              <a:gdLst/>
              <a:ahLst/>
              <a:cxnLst/>
              <a:rect l="l" t="t" r="r" b="b"/>
              <a:pathLst>
                <a:path w="21600" h="21600" extrusionOk="0">
                  <a:moveTo>
                    <a:pt x="0" y="0"/>
                  </a:moveTo>
                  <a:lnTo>
                    <a:pt x="10" y="7734"/>
                  </a:lnTo>
                  <a:cubicBezTo>
                    <a:pt x="3285" y="7966"/>
                    <a:pt x="6478" y="9271"/>
                    <a:pt x="9336" y="11546"/>
                  </a:cubicBezTo>
                  <a:cubicBezTo>
                    <a:pt x="12383" y="13972"/>
                    <a:pt x="14959" y="17425"/>
                    <a:pt x="16835" y="21600"/>
                  </a:cubicBezTo>
                  <a:lnTo>
                    <a:pt x="21600" y="17841"/>
                  </a:lnTo>
                  <a:cubicBezTo>
                    <a:pt x="19248" y="12488"/>
                    <a:pt x="15989" y="8050"/>
                    <a:pt x="12119" y="4930"/>
                  </a:cubicBezTo>
                  <a:cubicBezTo>
                    <a:pt x="8415" y="1943"/>
                    <a:pt x="4260" y="253"/>
                    <a:pt x="0" y="0"/>
                  </a:cubicBezTo>
                  <a:close/>
                </a:path>
              </a:pathLst>
            </a:custGeom>
            <a:solidFill>
              <a:schemeClr val="accent6"/>
            </a:solidFill>
            <a:ln>
              <a:no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FEFCFF"/>
                </a:buClr>
                <a:buSzPts val="800"/>
                <a:buFont typeface="Arial" panose="020B0604020202020204"/>
                <a:buNone/>
              </a:pPr>
              <a:endParaRPr sz="800" b="0" i="0" u="none" strike="noStrike" cap="none">
                <a:solidFill>
                  <a:srgbClr val="252D30"/>
                </a:solidFill>
              </a:endParaRPr>
            </a:p>
          </p:txBody>
        </p:sp>
        <p:sp>
          <p:nvSpPr>
            <p:cNvPr id="5" name="ïś1ide"/>
            <p:cNvSpPr/>
            <p:nvPr/>
          </p:nvSpPr>
          <p:spPr>
            <a:xfrm>
              <a:off x="4932786" y="2501085"/>
              <a:ext cx="1109345" cy="779416"/>
            </a:xfrm>
            <a:custGeom>
              <a:avLst/>
              <a:gdLst/>
              <a:ahLst/>
              <a:cxnLst/>
              <a:rect l="l" t="t" r="r" b="b"/>
              <a:pathLst>
                <a:path w="21600" h="21600" extrusionOk="0">
                  <a:moveTo>
                    <a:pt x="21600" y="0"/>
                  </a:moveTo>
                  <a:cubicBezTo>
                    <a:pt x="17528" y="218"/>
                    <a:pt x="13546" y="1764"/>
                    <a:pt x="9960" y="4518"/>
                  </a:cubicBezTo>
                  <a:cubicBezTo>
                    <a:pt x="5886" y="7646"/>
                    <a:pt x="2453" y="12230"/>
                    <a:pt x="0" y="17817"/>
                  </a:cubicBezTo>
                  <a:lnTo>
                    <a:pt x="4801" y="21600"/>
                  </a:lnTo>
                  <a:cubicBezTo>
                    <a:pt x="6642" y="17546"/>
                    <a:pt x="9138" y="14176"/>
                    <a:pt x="12079" y="11772"/>
                  </a:cubicBezTo>
                  <a:cubicBezTo>
                    <a:pt x="14984" y="9398"/>
                    <a:pt x="18242" y="8033"/>
                    <a:pt x="21587" y="7788"/>
                  </a:cubicBezTo>
                  <a:lnTo>
                    <a:pt x="21600" y="0"/>
                  </a:lnTo>
                  <a:close/>
                </a:path>
              </a:pathLst>
            </a:custGeom>
            <a:solidFill>
              <a:schemeClr val="accent1"/>
            </a:solidFill>
            <a:ln>
              <a:no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FEFCFF"/>
                </a:buClr>
                <a:buSzPts val="800"/>
                <a:buFont typeface="Arial" panose="020B0604020202020204"/>
                <a:buNone/>
              </a:pPr>
              <a:endParaRPr sz="800" b="0" i="0" u="none" strike="noStrike" cap="none">
                <a:solidFill>
                  <a:srgbClr val="252D30"/>
                </a:solidFill>
              </a:endParaRPr>
            </a:p>
          </p:txBody>
        </p:sp>
        <p:sp>
          <p:nvSpPr>
            <p:cNvPr id="6" name="ïṥlïḑe"/>
            <p:cNvSpPr/>
            <p:nvPr/>
          </p:nvSpPr>
          <p:spPr>
            <a:xfrm>
              <a:off x="4723683" y="3238575"/>
              <a:ext cx="402595" cy="1251932"/>
            </a:xfrm>
            <a:custGeom>
              <a:avLst/>
              <a:gdLst/>
              <a:ahLst/>
              <a:cxnLst/>
              <a:rect l="l" t="t" r="r" b="b"/>
              <a:pathLst>
                <a:path w="21409" h="21600" extrusionOk="0">
                  <a:moveTo>
                    <a:pt x="8184" y="0"/>
                  </a:moveTo>
                  <a:cubicBezTo>
                    <a:pt x="2999" y="3250"/>
                    <a:pt x="201" y="6845"/>
                    <a:pt x="10" y="10503"/>
                  </a:cubicBezTo>
                  <a:cubicBezTo>
                    <a:pt x="-191" y="14354"/>
                    <a:pt x="2497" y="18162"/>
                    <a:pt x="7843" y="21600"/>
                  </a:cubicBezTo>
                  <a:lnTo>
                    <a:pt x="21020" y="19221"/>
                  </a:lnTo>
                  <a:cubicBezTo>
                    <a:pt x="16916" y="16560"/>
                    <a:pt x="14844" y="13619"/>
                    <a:pt x="14980" y="10644"/>
                  </a:cubicBezTo>
                  <a:cubicBezTo>
                    <a:pt x="15111" y="7762"/>
                    <a:pt x="17313" y="4929"/>
                    <a:pt x="21409" y="2371"/>
                  </a:cubicBezTo>
                  <a:lnTo>
                    <a:pt x="8184" y="0"/>
                  </a:lnTo>
                  <a:close/>
                </a:path>
              </a:pathLst>
            </a:custGeom>
            <a:solidFill>
              <a:schemeClr val="accent2"/>
            </a:solidFill>
            <a:ln>
              <a:no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FEFCFF"/>
                </a:buClr>
                <a:buSzPts val="800"/>
                <a:buFont typeface="Arial" panose="020B0604020202020204"/>
                <a:buNone/>
              </a:pPr>
              <a:endParaRPr sz="800" b="0" i="0" u="none" strike="noStrike" cap="none">
                <a:solidFill>
                  <a:srgbClr val="252D30"/>
                </a:solidFill>
              </a:endParaRPr>
            </a:p>
          </p:txBody>
        </p:sp>
        <p:sp>
          <p:nvSpPr>
            <p:cNvPr id="7" name="íṡḷiḍê"/>
            <p:cNvSpPr/>
            <p:nvPr/>
          </p:nvSpPr>
          <p:spPr>
            <a:xfrm>
              <a:off x="4924616" y="4449744"/>
              <a:ext cx="1116646" cy="791801"/>
            </a:xfrm>
            <a:custGeom>
              <a:avLst/>
              <a:gdLst/>
              <a:ahLst/>
              <a:cxnLst/>
              <a:rect l="l" t="t" r="r" b="b"/>
              <a:pathLst>
                <a:path w="21600" h="21600" extrusionOk="0">
                  <a:moveTo>
                    <a:pt x="4729" y="0"/>
                  </a:moveTo>
                  <a:cubicBezTo>
                    <a:pt x="6634" y="4211"/>
                    <a:pt x="9247" y="7692"/>
                    <a:pt x="12337" y="10133"/>
                  </a:cubicBezTo>
                  <a:cubicBezTo>
                    <a:pt x="15179" y="12380"/>
                    <a:pt x="18347" y="13684"/>
                    <a:pt x="21600" y="13945"/>
                  </a:cubicBezTo>
                  <a:lnTo>
                    <a:pt x="21590" y="21600"/>
                  </a:lnTo>
                  <a:cubicBezTo>
                    <a:pt x="17324" y="21370"/>
                    <a:pt x="13161" y="19686"/>
                    <a:pt x="9457" y="16694"/>
                  </a:cubicBezTo>
                  <a:cubicBezTo>
                    <a:pt x="5577" y="13560"/>
                    <a:pt x="2324" y="9092"/>
                    <a:pt x="0" y="3705"/>
                  </a:cubicBezTo>
                  <a:lnTo>
                    <a:pt x="4729" y="0"/>
                  </a:lnTo>
                  <a:close/>
                </a:path>
              </a:pathLst>
            </a:custGeom>
            <a:solidFill>
              <a:schemeClr val="accent3"/>
            </a:solidFill>
            <a:ln>
              <a:no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FEFCFF"/>
                </a:buClr>
                <a:buSzPts val="800"/>
                <a:buFont typeface="Arial" panose="020B0604020202020204"/>
                <a:buNone/>
              </a:pPr>
              <a:endParaRPr sz="800" b="0" i="0" u="none" strike="noStrike" cap="none">
                <a:solidFill>
                  <a:srgbClr val="252D30"/>
                </a:solidFill>
              </a:endParaRPr>
            </a:p>
          </p:txBody>
        </p:sp>
        <p:sp>
          <p:nvSpPr>
            <p:cNvPr id="8" name="iŝļïḍé"/>
            <p:cNvSpPr/>
            <p:nvPr/>
          </p:nvSpPr>
          <p:spPr>
            <a:xfrm>
              <a:off x="6149154" y="4439868"/>
              <a:ext cx="1122098" cy="800094"/>
            </a:xfrm>
            <a:custGeom>
              <a:avLst/>
              <a:gdLst/>
              <a:ahLst/>
              <a:cxnLst/>
              <a:rect l="l" t="t" r="r" b="b"/>
              <a:pathLst>
                <a:path w="21600" h="21600" extrusionOk="0">
                  <a:moveTo>
                    <a:pt x="16905" y="0"/>
                  </a:moveTo>
                  <a:lnTo>
                    <a:pt x="21600" y="3671"/>
                  </a:lnTo>
                  <a:cubicBezTo>
                    <a:pt x="19334" y="9036"/>
                    <a:pt x="16128" y="13500"/>
                    <a:pt x="12287" y="16641"/>
                  </a:cubicBezTo>
                  <a:cubicBezTo>
                    <a:pt x="8548" y="19697"/>
                    <a:pt x="4326" y="21402"/>
                    <a:pt x="0" y="21600"/>
                  </a:cubicBezTo>
                  <a:lnTo>
                    <a:pt x="0" y="14024"/>
                  </a:lnTo>
                  <a:cubicBezTo>
                    <a:pt x="3561" y="13780"/>
                    <a:pt x="7019" y="12272"/>
                    <a:pt x="10051" y="9642"/>
                  </a:cubicBezTo>
                  <a:cubicBezTo>
                    <a:pt x="12840" y="7222"/>
                    <a:pt x="15188" y="3920"/>
                    <a:pt x="16905" y="0"/>
                  </a:cubicBezTo>
                  <a:close/>
                </a:path>
              </a:pathLst>
            </a:custGeom>
            <a:solidFill>
              <a:schemeClr val="accent4"/>
            </a:solidFill>
            <a:ln>
              <a:no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FEFCFF"/>
                </a:buClr>
                <a:buSzPts val="800"/>
                <a:buFont typeface="Arial" panose="020B0604020202020204"/>
                <a:buNone/>
              </a:pPr>
              <a:endParaRPr sz="800" b="0" i="0" u="none" strike="noStrike" cap="none">
                <a:solidFill>
                  <a:srgbClr val="252D30"/>
                </a:solidFill>
              </a:endParaRPr>
            </a:p>
          </p:txBody>
        </p:sp>
        <p:sp>
          <p:nvSpPr>
            <p:cNvPr id="9" name="ï$ľíďè"/>
            <p:cNvSpPr/>
            <p:nvPr/>
          </p:nvSpPr>
          <p:spPr>
            <a:xfrm>
              <a:off x="7071875" y="3245971"/>
              <a:ext cx="395444" cy="1234311"/>
            </a:xfrm>
            <a:custGeom>
              <a:avLst/>
              <a:gdLst/>
              <a:ahLst/>
              <a:cxnLst/>
              <a:rect l="l" t="t" r="r" b="b"/>
              <a:pathLst>
                <a:path w="21527" h="21600" extrusionOk="0">
                  <a:moveTo>
                    <a:pt x="0" y="2415"/>
                  </a:moveTo>
                  <a:cubicBezTo>
                    <a:pt x="4176" y="5100"/>
                    <a:pt x="6323" y="8063"/>
                    <a:pt x="6266" y="11065"/>
                  </a:cubicBezTo>
                  <a:cubicBezTo>
                    <a:pt x="6214" y="13875"/>
                    <a:pt x="4228" y="16647"/>
                    <a:pt x="453" y="19182"/>
                  </a:cubicBezTo>
                  <a:lnTo>
                    <a:pt x="13826" y="21600"/>
                  </a:lnTo>
                  <a:cubicBezTo>
                    <a:pt x="18964" y="18233"/>
                    <a:pt x="21600" y="14528"/>
                    <a:pt x="21525" y="10777"/>
                  </a:cubicBezTo>
                  <a:cubicBezTo>
                    <a:pt x="21451" y="7032"/>
                    <a:pt x="18675" y="3343"/>
                    <a:pt x="13416" y="0"/>
                  </a:cubicBezTo>
                  <a:lnTo>
                    <a:pt x="0" y="2415"/>
                  </a:lnTo>
                  <a:close/>
                </a:path>
              </a:pathLst>
            </a:custGeom>
            <a:solidFill>
              <a:schemeClr val="accent5"/>
            </a:solidFill>
            <a:ln>
              <a:no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FEFCFF"/>
                </a:buClr>
                <a:buSzPts val="800"/>
                <a:buFont typeface="Arial" panose="020B0604020202020204"/>
                <a:buNone/>
              </a:pPr>
              <a:endParaRPr sz="800" b="0" i="0" u="none" strike="noStrike" cap="none">
                <a:solidFill>
                  <a:srgbClr val="252D30"/>
                </a:solidFill>
              </a:endParaRPr>
            </a:p>
          </p:txBody>
        </p:sp>
        <p:sp>
          <p:nvSpPr>
            <p:cNvPr id="43" name="文本框 42"/>
            <p:cNvSpPr txBox="1"/>
            <p:nvPr/>
          </p:nvSpPr>
          <p:spPr>
            <a:xfrm>
              <a:off x="5053451" y="3511118"/>
              <a:ext cx="2055875" cy="829945"/>
            </a:xfrm>
            <a:prstGeom prst="rect">
              <a:avLst/>
            </a:prstGeom>
            <a:noFill/>
          </p:spPr>
          <p:txBody>
            <a:bodyPr wrap="square" rtlCol="0">
              <a:spAutoFit/>
            </a:bodyPr>
            <a:lstStyle>
              <a:defPPr>
                <a:defRPr lang="zh-CN"/>
              </a:defPPr>
              <a:lvl1pPr algn="ctr">
                <a:defRPr sz="3600" b="1">
                  <a:solidFill>
                    <a:schemeClr val="accent2"/>
                  </a:solidFill>
                  <a:latin typeface="字魂79号-萌趣奶油体" panose="00000500000000000000" pitchFamily="2" charset="-122"/>
                  <a:ea typeface="字魂79号-萌趣奶油体" panose="00000500000000000000" pitchFamily="2" charset="-122"/>
                </a:defRPr>
              </a:lvl1pPr>
            </a:lstStyle>
            <a:p>
              <a:r>
                <a:rPr lang="zh-CN" altLang="en-US" sz="2400" dirty="0">
                  <a:solidFill>
                    <a:srgbClr val="3E270A"/>
                  </a:solidFill>
                  <a:latin typeface="微软雅黑" panose="020B0503020204020204" charset="-122"/>
                  <a:ea typeface="微软雅黑" panose="020B0503020204020204" charset="-122"/>
                </a:rPr>
                <a:t>（一）轮椅尺寸选择</a:t>
              </a:r>
              <a:endParaRPr lang="zh-CN" altLang="en-US" sz="2400" dirty="0">
                <a:solidFill>
                  <a:srgbClr val="3E270A"/>
                </a:solidFill>
                <a:latin typeface="微软雅黑" panose="020B0503020204020204" charset="-122"/>
                <a:ea typeface="微软雅黑" panose="020B0503020204020204" charset="-122"/>
              </a:endParaRPr>
            </a:p>
          </p:txBody>
        </p:sp>
      </p:grpSp>
      <p:grpSp>
        <p:nvGrpSpPr>
          <p:cNvPr id="76" name="组合 75"/>
          <p:cNvGrpSpPr/>
          <p:nvPr/>
        </p:nvGrpSpPr>
        <p:grpSpPr>
          <a:xfrm>
            <a:off x="1253851" y="3554465"/>
            <a:ext cx="3451665" cy="979200"/>
            <a:chOff x="1044301" y="3182990"/>
            <a:chExt cx="3451665" cy="979200"/>
          </a:xfrm>
        </p:grpSpPr>
        <p:cxnSp>
          <p:nvCxnSpPr>
            <p:cNvPr id="11" name="直接箭头连接符 10"/>
            <p:cNvCxnSpPr/>
            <p:nvPr/>
          </p:nvCxnSpPr>
          <p:spPr>
            <a:xfrm>
              <a:off x="3637979" y="3871395"/>
              <a:ext cx="857987" cy="1"/>
            </a:xfrm>
            <a:prstGeom prst="straightConnector1">
              <a:avLst/>
            </a:prstGeom>
            <a:noFill/>
            <a:ln w="19050" cap="flat" cmpd="sng">
              <a:solidFill>
                <a:srgbClr val="5A84AF"/>
              </a:solidFill>
              <a:prstDash val="solid"/>
              <a:miter lim="800000"/>
              <a:headEnd type="none" w="sm" len="sm"/>
              <a:tailEnd type="none" w="sm" len="sm"/>
            </a:ln>
          </p:spPr>
        </p:cxnSp>
        <p:grpSp>
          <p:nvGrpSpPr>
            <p:cNvPr id="66" name="组合 65"/>
            <p:cNvGrpSpPr/>
            <p:nvPr/>
          </p:nvGrpSpPr>
          <p:grpSpPr>
            <a:xfrm>
              <a:off x="1044301" y="3182990"/>
              <a:ext cx="2523600" cy="979200"/>
              <a:chOff x="1044301" y="3182990"/>
              <a:chExt cx="2523600" cy="979200"/>
            </a:xfrm>
          </p:grpSpPr>
          <p:sp>
            <p:nvSpPr>
              <p:cNvPr id="14" name="îṡļîḋè"/>
              <p:cNvSpPr/>
              <p:nvPr/>
            </p:nvSpPr>
            <p:spPr>
              <a:xfrm>
                <a:off x="1044301" y="3182990"/>
                <a:ext cx="2523600" cy="979200"/>
              </a:xfrm>
              <a:custGeom>
                <a:avLst/>
                <a:gdLst/>
                <a:ahLst/>
                <a:cxnLst/>
                <a:rect l="l" t="t" r="r" b="b"/>
                <a:pathLst>
                  <a:path w="21600" h="21600" extrusionOk="0">
                    <a:moveTo>
                      <a:pt x="1124" y="0"/>
                    </a:moveTo>
                    <a:lnTo>
                      <a:pt x="20476" y="0"/>
                    </a:lnTo>
                    <a:cubicBezTo>
                      <a:pt x="20637" y="0"/>
                      <a:pt x="20758" y="0"/>
                      <a:pt x="20861" y="15"/>
                    </a:cubicBezTo>
                    <a:cubicBezTo>
                      <a:pt x="20964" y="30"/>
                      <a:pt x="21049" y="59"/>
                      <a:pt x="21136" y="119"/>
                    </a:cubicBezTo>
                    <a:cubicBezTo>
                      <a:pt x="21231" y="193"/>
                      <a:pt x="21316" y="311"/>
                      <a:pt x="21386" y="461"/>
                    </a:cubicBezTo>
                    <a:cubicBezTo>
                      <a:pt x="21455" y="612"/>
                      <a:pt x="21510" y="795"/>
                      <a:pt x="21545" y="999"/>
                    </a:cubicBezTo>
                    <a:cubicBezTo>
                      <a:pt x="21572" y="1186"/>
                      <a:pt x="21586" y="1368"/>
                      <a:pt x="21593" y="1591"/>
                    </a:cubicBezTo>
                    <a:cubicBezTo>
                      <a:pt x="21600" y="1813"/>
                      <a:pt x="21600" y="2077"/>
                      <a:pt x="21600" y="2430"/>
                    </a:cubicBezTo>
                    <a:lnTo>
                      <a:pt x="21600" y="19181"/>
                    </a:lnTo>
                    <a:cubicBezTo>
                      <a:pt x="21600" y="19528"/>
                      <a:pt x="21600" y="19789"/>
                      <a:pt x="21593" y="20011"/>
                    </a:cubicBezTo>
                    <a:cubicBezTo>
                      <a:pt x="21586" y="20232"/>
                      <a:pt x="21572" y="20414"/>
                      <a:pt x="21545" y="20601"/>
                    </a:cubicBezTo>
                    <a:cubicBezTo>
                      <a:pt x="21510" y="20805"/>
                      <a:pt x="21455" y="20988"/>
                      <a:pt x="21386" y="21139"/>
                    </a:cubicBezTo>
                    <a:cubicBezTo>
                      <a:pt x="21316" y="21289"/>
                      <a:pt x="21231" y="21407"/>
                      <a:pt x="21136" y="21481"/>
                    </a:cubicBezTo>
                    <a:cubicBezTo>
                      <a:pt x="21049" y="21541"/>
                      <a:pt x="20964" y="21570"/>
                      <a:pt x="20861" y="21585"/>
                    </a:cubicBezTo>
                    <a:cubicBezTo>
                      <a:pt x="20757" y="21600"/>
                      <a:pt x="20634" y="21600"/>
                      <a:pt x="20471" y="21600"/>
                    </a:cubicBezTo>
                    <a:lnTo>
                      <a:pt x="1124" y="21600"/>
                    </a:lnTo>
                    <a:cubicBezTo>
                      <a:pt x="963" y="21600"/>
                      <a:pt x="842" y="21600"/>
                      <a:pt x="739" y="21585"/>
                    </a:cubicBezTo>
                    <a:cubicBezTo>
                      <a:pt x="636" y="21570"/>
                      <a:pt x="551" y="21541"/>
                      <a:pt x="464" y="21481"/>
                    </a:cubicBezTo>
                    <a:cubicBezTo>
                      <a:pt x="369" y="21407"/>
                      <a:pt x="284" y="21289"/>
                      <a:pt x="214" y="21139"/>
                    </a:cubicBezTo>
                    <a:cubicBezTo>
                      <a:pt x="145" y="20988"/>
                      <a:pt x="90" y="20805"/>
                      <a:pt x="55" y="20601"/>
                    </a:cubicBezTo>
                    <a:cubicBezTo>
                      <a:pt x="28" y="20414"/>
                      <a:pt x="14" y="20232"/>
                      <a:pt x="7" y="20009"/>
                    </a:cubicBezTo>
                    <a:cubicBezTo>
                      <a:pt x="0" y="19787"/>
                      <a:pt x="0" y="19523"/>
                      <a:pt x="0" y="19170"/>
                    </a:cubicBezTo>
                    <a:lnTo>
                      <a:pt x="0" y="2419"/>
                    </a:lnTo>
                    <a:cubicBezTo>
                      <a:pt x="0" y="2072"/>
                      <a:pt x="0" y="1811"/>
                      <a:pt x="7" y="1589"/>
                    </a:cubicBezTo>
                    <a:cubicBezTo>
                      <a:pt x="14" y="1368"/>
                      <a:pt x="28" y="1186"/>
                      <a:pt x="55" y="999"/>
                    </a:cubicBezTo>
                    <a:cubicBezTo>
                      <a:pt x="90" y="795"/>
                      <a:pt x="145" y="612"/>
                      <a:pt x="214" y="461"/>
                    </a:cubicBezTo>
                    <a:cubicBezTo>
                      <a:pt x="284" y="311"/>
                      <a:pt x="369" y="193"/>
                      <a:pt x="464" y="119"/>
                    </a:cubicBezTo>
                    <a:cubicBezTo>
                      <a:pt x="551" y="59"/>
                      <a:pt x="636" y="30"/>
                      <a:pt x="739" y="15"/>
                    </a:cubicBezTo>
                    <a:cubicBezTo>
                      <a:pt x="843" y="0"/>
                      <a:pt x="966" y="0"/>
                      <a:pt x="1129" y="0"/>
                    </a:cubicBezTo>
                    <a:lnTo>
                      <a:pt x="1124" y="0"/>
                    </a:lnTo>
                    <a:close/>
                  </a:path>
                </a:pathLst>
              </a:custGeom>
              <a:solidFill>
                <a:schemeClr val="bg1"/>
              </a:solidFill>
              <a:ln>
                <a:solidFill>
                  <a:schemeClr val="accent2"/>
                </a:solid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252D30"/>
                  </a:buClr>
                  <a:buSzPts val="800"/>
                  <a:buFont typeface="Arial" panose="020B0604020202020204"/>
                  <a:buNone/>
                </a:pPr>
                <a:endParaRPr sz="800" b="0" i="0" u="none" strike="noStrike" cap="none">
                  <a:solidFill>
                    <a:srgbClr val="252D30"/>
                  </a:solidFill>
                </a:endParaRPr>
              </a:p>
            </p:txBody>
          </p:sp>
          <p:sp>
            <p:nvSpPr>
              <p:cNvPr id="48" name="文本框 47"/>
              <p:cNvSpPr txBox="1"/>
              <p:nvPr/>
            </p:nvSpPr>
            <p:spPr>
              <a:xfrm>
                <a:off x="1462659" y="3378570"/>
                <a:ext cx="1682115" cy="645160"/>
              </a:xfrm>
              <a:prstGeom prst="rect">
                <a:avLst/>
              </a:prstGeom>
              <a:noFill/>
            </p:spPr>
            <p:txBody>
              <a:bodyPr wrap="square" rtlCol="0">
                <a:spAutoFit/>
              </a:bodyPr>
              <a:lstStyle>
                <a:defPPr>
                  <a:defRPr lang="zh-CN"/>
                </a:defPPr>
                <a:lvl1pPr algn="ctr">
                  <a:defRPr sz="3600" b="1">
                    <a:solidFill>
                      <a:schemeClr val="accent2"/>
                    </a:solidFill>
                    <a:latin typeface="字魂79号-萌趣奶油体" panose="00000500000000000000" pitchFamily="2" charset="-122"/>
                    <a:ea typeface="字魂79号-萌趣奶油体" panose="00000500000000000000" pitchFamily="2" charset="-122"/>
                  </a:defRPr>
                </a:lvl1pPr>
              </a:lstStyle>
              <a:p>
                <a:pPr algn="ctr"/>
                <a:r>
                  <a:rPr lang="zh-CN" altLang="en-US" sz="1800" b="0" dirty="0">
                    <a:solidFill>
                      <a:srgbClr val="3E270A"/>
                    </a:solidFill>
                    <a:latin typeface="微软雅黑" panose="020B0503020204020204" charset="-122"/>
                    <a:ea typeface="微软雅黑" panose="020B0503020204020204" charset="-122"/>
                  </a:rPr>
                  <a:t>2. 轮椅座深的确定</a:t>
                </a:r>
                <a:endParaRPr lang="zh-CN" altLang="en-US" sz="1800" b="0" dirty="0">
                  <a:solidFill>
                    <a:srgbClr val="3E270A"/>
                  </a:solidFill>
                  <a:latin typeface="微软雅黑" panose="020B0503020204020204" charset="-122"/>
                  <a:ea typeface="微软雅黑" panose="020B0503020204020204" charset="-122"/>
                </a:endParaRPr>
              </a:p>
            </p:txBody>
          </p:sp>
        </p:grpSp>
      </p:grpSp>
      <p:grpSp>
        <p:nvGrpSpPr>
          <p:cNvPr id="79" name="组合 78"/>
          <p:cNvGrpSpPr/>
          <p:nvPr/>
        </p:nvGrpSpPr>
        <p:grpSpPr>
          <a:xfrm>
            <a:off x="7891691" y="3564625"/>
            <a:ext cx="3471092" cy="979200"/>
            <a:chOff x="7682141" y="3193150"/>
            <a:chExt cx="3471092" cy="979200"/>
          </a:xfrm>
        </p:grpSpPr>
        <p:cxnSp>
          <p:nvCxnSpPr>
            <p:cNvPr id="21" name="直接箭头连接符 20"/>
            <p:cNvCxnSpPr/>
            <p:nvPr/>
          </p:nvCxnSpPr>
          <p:spPr>
            <a:xfrm>
              <a:off x="7682141" y="3871395"/>
              <a:ext cx="857987" cy="1"/>
            </a:xfrm>
            <a:prstGeom prst="straightConnector1">
              <a:avLst/>
            </a:prstGeom>
            <a:noFill/>
            <a:ln w="19050" cap="flat" cmpd="sng">
              <a:solidFill>
                <a:srgbClr val="5A84AF"/>
              </a:solidFill>
              <a:prstDash val="solid"/>
              <a:miter lim="800000"/>
              <a:headEnd type="none" w="sm" len="sm"/>
              <a:tailEnd type="none" w="sm" len="sm"/>
            </a:ln>
          </p:spPr>
        </p:cxnSp>
        <p:grpSp>
          <p:nvGrpSpPr>
            <p:cNvPr id="63" name="组合 62"/>
            <p:cNvGrpSpPr/>
            <p:nvPr/>
          </p:nvGrpSpPr>
          <p:grpSpPr>
            <a:xfrm>
              <a:off x="8629633" y="3193150"/>
              <a:ext cx="2523600" cy="979200"/>
              <a:chOff x="8629633" y="3193150"/>
              <a:chExt cx="2523600" cy="979200"/>
            </a:xfrm>
          </p:grpSpPr>
          <p:sp>
            <p:nvSpPr>
              <p:cNvPr id="23" name="íṧḷíde"/>
              <p:cNvSpPr/>
              <p:nvPr/>
            </p:nvSpPr>
            <p:spPr>
              <a:xfrm>
                <a:off x="8629633" y="3193150"/>
                <a:ext cx="2523600" cy="979200"/>
              </a:xfrm>
              <a:custGeom>
                <a:avLst/>
                <a:gdLst/>
                <a:ahLst/>
                <a:cxnLst/>
                <a:rect l="l" t="t" r="r" b="b"/>
                <a:pathLst>
                  <a:path w="21600" h="21600" extrusionOk="0">
                    <a:moveTo>
                      <a:pt x="1124" y="0"/>
                    </a:moveTo>
                    <a:lnTo>
                      <a:pt x="20476" y="0"/>
                    </a:lnTo>
                    <a:cubicBezTo>
                      <a:pt x="20637" y="0"/>
                      <a:pt x="20758" y="0"/>
                      <a:pt x="20861" y="15"/>
                    </a:cubicBezTo>
                    <a:cubicBezTo>
                      <a:pt x="20964" y="30"/>
                      <a:pt x="21049" y="59"/>
                      <a:pt x="21136" y="119"/>
                    </a:cubicBezTo>
                    <a:cubicBezTo>
                      <a:pt x="21231" y="193"/>
                      <a:pt x="21316" y="311"/>
                      <a:pt x="21386" y="461"/>
                    </a:cubicBezTo>
                    <a:cubicBezTo>
                      <a:pt x="21455" y="612"/>
                      <a:pt x="21510" y="795"/>
                      <a:pt x="21545" y="999"/>
                    </a:cubicBezTo>
                    <a:cubicBezTo>
                      <a:pt x="21572" y="1186"/>
                      <a:pt x="21586" y="1368"/>
                      <a:pt x="21593" y="1591"/>
                    </a:cubicBezTo>
                    <a:cubicBezTo>
                      <a:pt x="21600" y="1813"/>
                      <a:pt x="21600" y="2077"/>
                      <a:pt x="21600" y="2430"/>
                    </a:cubicBezTo>
                    <a:lnTo>
                      <a:pt x="21600" y="19181"/>
                    </a:lnTo>
                    <a:cubicBezTo>
                      <a:pt x="21600" y="19528"/>
                      <a:pt x="21600" y="19789"/>
                      <a:pt x="21593" y="20011"/>
                    </a:cubicBezTo>
                    <a:cubicBezTo>
                      <a:pt x="21586" y="20232"/>
                      <a:pt x="21572" y="20414"/>
                      <a:pt x="21545" y="20601"/>
                    </a:cubicBezTo>
                    <a:cubicBezTo>
                      <a:pt x="21510" y="20805"/>
                      <a:pt x="21455" y="20988"/>
                      <a:pt x="21386" y="21139"/>
                    </a:cubicBezTo>
                    <a:cubicBezTo>
                      <a:pt x="21316" y="21289"/>
                      <a:pt x="21231" y="21407"/>
                      <a:pt x="21136" y="21481"/>
                    </a:cubicBezTo>
                    <a:cubicBezTo>
                      <a:pt x="21049" y="21541"/>
                      <a:pt x="20964" y="21570"/>
                      <a:pt x="20861" y="21585"/>
                    </a:cubicBezTo>
                    <a:cubicBezTo>
                      <a:pt x="20757" y="21600"/>
                      <a:pt x="20634" y="21600"/>
                      <a:pt x="20471" y="21600"/>
                    </a:cubicBezTo>
                    <a:lnTo>
                      <a:pt x="1124" y="21600"/>
                    </a:lnTo>
                    <a:cubicBezTo>
                      <a:pt x="963" y="21600"/>
                      <a:pt x="842" y="21600"/>
                      <a:pt x="739" y="21585"/>
                    </a:cubicBezTo>
                    <a:cubicBezTo>
                      <a:pt x="636" y="21570"/>
                      <a:pt x="551" y="21541"/>
                      <a:pt x="464" y="21481"/>
                    </a:cubicBezTo>
                    <a:cubicBezTo>
                      <a:pt x="369" y="21407"/>
                      <a:pt x="284" y="21289"/>
                      <a:pt x="214" y="21139"/>
                    </a:cubicBezTo>
                    <a:cubicBezTo>
                      <a:pt x="145" y="20988"/>
                      <a:pt x="90" y="20805"/>
                      <a:pt x="55" y="20601"/>
                    </a:cubicBezTo>
                    <a:cubicBezTo>
                      <a:pt x="28" y="20414"/>
                      <a:pt x="14" y="20232"/>
                      <a:pt x="7" y="20009"/>
                    </a:cubicBezTo>
                    <a:cubicBezTo>
                      <a:pt x="0" y="19787"/>
                      <a:pt x="0" y="19523"/>
                      <a:pt x="0" y="19170"/>
                    </a:cubicBezTo>
                    <a:lnTo>
                      <a:pt x="0" y="2419"/>
                    </a:lnTo>
                    <a:cubicBezTo>
                      <a:pt x="0" y="2072"/>
                      <a:pt x="0" y="1811"/>
                      <a:pt x="7" y="1589"/>
                    </a:cubicBezTo>
                    <a:cubicBezTo>
                      <a:pt x="14" y="1368"/>
                      <a:pt x="28" y="1186"/>
                      <a:pt x="55" y="999"/>
                    </a:cubicBezTo>
                    <a:cubicBezTo>
                      <a:pt x="90" y="795"/>
                      <a:pt x="145" y="612"/>
                      <a:pt x="214" y="461"/>
                    </a:cubicBezTo>
                    <a:cubicBezTo>
                      <a:pt x="284" y="311"/>
                      <a:pt x="369" y="193"/>
                      <a:pt x="464" y="119"/>
                    </a:cubicBezTo>
                    <a:cubicBezTo>
                      <a:pt x="551" y="59"/>
                      <a:pt x="636" y="30"/>
                      <a:pt x="739" y="15"/>
                    </a:cubicBezTo>
                    <a:cubicBezTo>
                      <a:pt x="843" y="0"/>
                      <a:pt x="966" y="0"/>
                      <a:pt x="1129" y="0"/>
                    </a:cubicBezTo>
                    <a:lnTo>
                      <a:pt x="1124" y="0"/>
                    </a:lnTo>
                    <a:close/>
                  </a:path>
                </a:pathLst>
              </a:custGeom>
              <a:solidFill>
                <a:schemeClr val="bg1"/>
              </a:solidFill>
              <a:ln>
                <a:solidFill>
                  <a:schemeClr val="accent5"/>
                </a:solid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252D30"/>
                  </a:buClr>
                  <a:buSzPts val="800"/>
                  <a:buFont typeface="Arial" panose="020B0604020202020204"/>
                  <a:buNone/>
                </a:pPr>
                <a:endParaRPr sz="800" b="0" i="0" u="none" strike="noStrike" cap="none">
                  <a:solidFill>
                    <a:srgbClr val="252D30"/>
                  </a:solidFill>
                </a:endParaRPr>
              </a:p>
            </p:txBody>
          </p:sp>
          <p:sp>
            <p:nvSpPr>
              <p:cNvPr id="57" name="文本框 56"/>
              <p:cNvSpPr txBox="1"/>
              <p:nvPr/>
            </p:nvSpPr>
            <p:spPr>
              <a:xfrm>
                <a:off x="8885403" y="3394771"/>
                <a:ext cx="2055875" cy="645160"/>
              </a:xfrm>
              <a:prstGeom prst="rect">
                <a:avLst/>
              </a:prstGeom>
              <a:noFill/>
            </p:spPr>
            <p:txBody>
              <a:bodyPr wrap="square" rtlCol="0">
                <a:spAutoFit/>
              </a:bodyPr>
              <a:lstStyle>
                <a:defPPr>
                  <a:defRPr lang="zh-CN"/>
                </a:defPPr>
                <a:lvl1pPr algn="ctr">
                  <a:defRPr sz="3600" b="1">
                    <a:solidFill>
                      <a:schemeClr val="accent2"/>
                    </a:solidFill>
                    <a:latin typeface="字魂79号-萌趣奶油体" panose="00000500000000000000" pitchFamily="2" charset="-122"/>
                    <a:ea typeface="字魂79号-萌趣奶油体" panose="00000500000000000000" pitchFamily="2" charset="-122"/>
                  </a:defRPr>
                </a:lvl1pPr>
              </a:lstStyle>
              <a:p>
                <a:pPr algn="ctr"/>
                <a:r>
                  <a:rPr lang="zh-CN" altLang="en-US" sz="1800" b="0" dirty="0">
                    <a:solidFill>
                      <a:srgbClr val="3E270A"/>
                    </a:solidFill>
                    <a:latin typeface="微软雅黑" panose="020B0503020204020204" charset="-122"/>
                    <a:ea typeface="微软雅黑" panose="020B0503020204020204" charset="-122"/>
                  </a:rPr>
                  <a:t>5. 轮椅扶手尺寸的确定</a:t>
                </a:r>
                <a:endParaRPr lang="zh-CN" altLang="en-US" sz="1800" b="0" dirty="0">
                  <a:solidFill>
                    <a:srgbClr val="3E270A"/>
                  </a:solidFill>
                  <a:latin typeface="微软雅黑" panose="020B0503020204020204" charset="-122"/>
                  <a:ea typeface="微软雅黑" panose="020B0503020204020204" charset="-122"/>
                </a:endParaRPr>
              </a:p>
            </p:txBody>
          </p:sp>
        </p:grpSp>
      </p:grpSp>
      <p:grpSp>
        <p:nvGrpSpPr>
          <p:cNvPr id="77" name="组合 76"/>
          <p:cNvGrpSpPr/>
          <p:nvPr/>
        </p:nvGrpSpPr>
        <p:grpSpPr>
          <a:xfrm>
            <a:off x="1241679" y="5081151"/>
            <a:ext cx="3828854" cy="979200"/>
            <a:chOff x="1032129" y="4709676"/>
            <a:chExt cx="3828854" cy="979200"/>
          </a:xfrm>
        </p:grpSpPr>
        <p:sp>
          <p:nvSpPr>
            <p:cNvPr id="13" name="ïṡḻïďe"/>
            <p:cNvSpPr/>
            <p:nvPr/>
          </p:nvSpPr>
          <p:spPr>
            <a:xfrm>
              <a:off x="3635116" y="4822121"/>
              <a:ext cx="1225867" cy="611798"/>
            </a:xfrm>
            <a:custGeom>
              <a:avLst/>
              <a:gdLst/>
              <a:ahLst/>
              <a:cxnLst/>
              <a:rect l="l" t="t" r="r" b="b"/>
              <a:pathLst>
                <a:path w="21600" h="21588" extrusionOk="0">
                  <a:moveTo>
                    <a:pt x="0" y="21588"/>
                  </a:moveTo>
                  <a:lnTo>
                    <a:pt x="5311" y="21588"/>
                  </a:lnTo>
                  <a:cubicBezTo>
                    <a:pt x="6090" y="21600"/>
                    <a:pt x="6866" y="21381"/>
                    <a:pt x="7614" y="20937"/>
                  </a:cubicBezTo>
                  <a:cubicBezTo>
                    <a:pt x="8479" y="20423"/>
                    <a:pt x="9296" y="19615"/>
                    <a:pt x="10027" y="18548"/>
                  </a:cubicBezTo>
                  <a:lnTo>
                    <a:pt x="21600" y="0"/>
                  </a:lnTo>
                </a:path>
              </a:pathLst>
            </a:custGeom>
            <a:noFill/>
            <a:ln w="19050" cap="flat" cmpd="sng">
              <a:solidFill>
                <a:srgbClr val="5A84AF"/>
              </a:solidFill>
              <a:prstDash val="solid"/>
              <a:miter lim="800000"/>
              <a:headEnd type="none" w="sm" len="sm"/>
              <a:tailEnd type="none" w="sm" len="sm"/>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FEFCFF"/>
                </a:buClr>
                <a:buSzPts val="800"/>
                <a:buFont typeface="Arial" panose="020B0604020202020204"/>
                <a:buNone/>
              </a:pPr>
              <a:endParaRPr sz="800" b="0" i="0" u="none" strike="noStrike" cap="none">
                <a:solidFill>
                  <a:srgbClr val="252D30"/>
                </a:solidFill>
              </a:endParaRPr>
            </a:p>
          </p:txBody>
        </p:sp>
        <p:grpSp>
          <p:nvGrpSpPr>
            <p:cNvPr id="65" name="组合 64"/>
            <p:cNvGrpSpPr/>
            <p:nvPr/>
          </p:nvGrpSpPr>
          <p:grpSpPr>
            <a:xfrm>
              <a:off x="1032129" y="4709676"/>
              <a:ext cx="2523600" cy="979200"/>
              <a:chOff x="1032129" y="4709676"/>
              <a:chExt cx="2523600" cy="979200"/>
            </a:xfrm>
          </p:grpSpPr>
          <p:sp>
            <p:nvSpPr>
              <p:cNvPr id="16" name="ïṣḷiḑé"/>
              <p:cNvSpPr/>
              <p:nvPr/>
            </p:nvSpPr>
            <p:spPr>
              <a:xfrm>
                <a:off x="1032129" y="4709676"/>
                <a:ext cx="2523600" cy="979200"/>
              </a:xfrm>
              <a:custGeom>
                <a:avLst/>
                <a:gdLst/>
                <a:ahLst/>
                <a:cxnLst/>
                <a:rect l="l" t="t" r="r" b="b"/>
                <a:pathLst>
                  <a:path w="21600" h="21600" extrusionOk="0">
                    <a:moveTo>
                      <a:pt x="1124" y="0"/>
                    </a:moveTo>
                    <a:lnTo>
                      <a:pt x="20476" y="0"/>
                    </a:lnTo>
                    <a:cubicBezTo>
                      <a:pt x="20637" y="0"/>
                      <a:pt x="20758" y="0"/>
                      <a:pt x="20861" y="15"/>
                    </a:cubicBezTo>
                    <a:cubicBezTo>
                      <a:pt x="20964" y="30"/>
                      <a:pt x="21049" y="59"/>
                      <a:pt x="21136" y="119"/>
                    </a:cubicBezTo>
                    <a:cubicBezTo>
                      <a:pt x="21231" y="193"/>
                      <a:pt x="21316" y="311"/>
                      <a:pt x="21386" y="461"/>
                    </a:cubicBezTo>
                    <a:cubicBezTo>
                      <a:pt x="21455" y="612"/>
                      <a:pt x="21510" y="795"/>
                      <a:pt x="21545" y="999"/>
                    </a:cubicBezTo>
                    <a:cubicBezTo>
                      <a:pt x="21572" y="1186"/>
                      <a:pt x="21586" y="1368"/>
                      <a:pt x="21593" y="1591"/>
                    </a:cubicBezTo>
                    <a:cubicBezTo>
                      <a:pt x="21600" y="1813"/>
                      <a:pt x="21600" y="2077"/>
                      <a:pt x="21600" y="2430"/>
                    </a:cubicBezTo>
                    <a:lnTo>
                      <a:pt x="21600" y="19181"/>
                    </a:lnTo>
                    <a:cubicBezTo>
                      <a:pt x="21600" y="19528"/>
                      <a:pt x="21600" y="19789"/>
                      <a:pt x="21593" y="20011"/>
                    </a:cubicBezTo>
                    <a:cubicBezTo>
                      <a:pt x="21586" y="20232"/>
                      <a:pt x="21572" y="20414"/>
                      <a:pt x="21545" y="20601"/>
                    </a:cubicBezTo>
                    <a:cubicBezTo>
                      <a:pt x="21510" y="20805"/>
                      <a:pt x="21455" y="20988"/>
                      <a:pt x="21386" y="21139"/>
                    </a:cubicBezTo>
                    <a:cubicBezTo>
                      <a:pt x="21316" y="21289"/>
                      <a:pt x="21231" y="21407"/>
                      <a:pt x="21136" y="21481"/>
                    </a:cubicBezTo>
                    <a:cubicBezTo>
                      <a:pt x="21049" y="21541"/>
                      <a:pt x="20964" y="21570"/>
                      <a:pt x="20861" y="21585"/>
                    </a:cubicBezTo>
                    <a:cubicBezTo>
                      <a:pt x="20757" y="21600"/>
                      <a:pt x="20634" y="21600"/>
                      <a:pt x="20471" y="21600"/>
                    </a:cubicBezTo>
                    <a:lnTo>
                      <a:pt x="1124" y="21600"/>
                    </a:lnTo>
                    <a:cubicBezTo>
                      <a:pt x="963" y="21600"/>
                      <a:pt x="842" y="21600"/>
                      <a:pt x="739" y="21585"/>
                    </a:cubicBezTo>
                    <a:cubicBezTo>
                      <a:pt x="636" y="21570"/>
                      <a:pt x="551" y="21541"/>
                      <a:pt x="464" y="21481"/>
                    </a:cubicBezTo>
                    <a:cubicBezTo>
                      <a:pt x="369" y="21407"/>
                      <a:pt x="284" y="21289"/>
                      <a:pt x="214" y="21139"/>
                    </a:cubicBezTo>
                    <a:cubicBezTo>
                      <a:pt x="145" y="20988"/>
                      <a:pt x="90" y="20805"/>
                      <a:pt x="55" y="20601"/>
                    </a:cubicBezTo>
                    <a:cubicBezTo>
                      <a:pt x="28" y="20414"/>
                      <a:pt x="14" y="20232"/>
                      <a:pt x="7" y="20009"/>
                    </a:cubicBezTo>
                    <a:cubicBezTo>
                      <a:pt x="0" y="19787"/>
                      <a:pt x="0" y="19523"/>
                      <a:pt x="0" y="19170"/>
                    </a:cubicBezTo>
                    <a:lnTo>
                      <a:pt x="0" y="2419"/>
                    </a:lnTo>
                    <a:cubicBezTo>
                      <a:pt x="0" y="2072"/>
                      <a:pt x="0" y="1811"/>
                      <a:pt x="7" y="1589"/>
                    </a:cubicBezTo>
                    <a:cubicBezTo>
                      <a:pt x="14" y="1368"/>
                      <a:pt x="28" y="1186"/>
                      <a:pt x="55" y="999"/>
                    </a:cubicBezTo>
                    <a:cubicBezTo>
                      <a:pt x="90" y="795"/>
                      <a:pt x="145" y="612"/>
                      <a:pt x="214" y="461"/>
                    </a:cubicBezTo>
                    <a:cubicBezTo>
                      <a:pt x="284" y="311"/>
                      <a:pt x="369" y="193"/>
                      <a:pt x="464" y="119"/>
                    </a:cubicBezTo>
                    <a:cubicBezTo>
                      <a:pt x="551" y="59"/>
                      <a:pt x="636" y="30"/>
                      <a:pt x="739" y="15"/>
                    </a:cubicBezTo>
                    <a:cubicBezTo>
                      <a:pt x="843" y="0"/>
                      <a:pt x="966" y="0"/>
                      <a:pt x="1129" y="0"/>
                    </a:cubicBezTo>
                    <a:lnTo>
                      <a:pt x="1124" y="0"/>
                    </a:lnTo>
                    <a:close/>
                  </a:path>
                </a:pathLst>
              </a:custGeom>
              <a:solidFill>
                <a:schemeClr val="bg1"/>
              </a:solidFill>
              <a:ln>
                <a:solidFill>
                  <a:schemeClr val="accent3"/>
                </a:solid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252D30"/>
                  </a:buClr>
                  <a:buSzPts val="800"/>
                  <a:buFont typeface="Arial" panose="020B0604020202020204"/>
                  <a:buNone/>
                </a:pPr>
                <a:endParaRPr sz="800" b="0" i="0" u="none" strike="noStrike" cap="none">
                  <a:solidFill>
                    <a:srgbClr val="252D30"/>
                  </a:solidFill>
                </a:endParaRPr>
              </a:p>
            </p:txBody>
          </p:sp>
          <p:sp>
            <p:nvSpPr>
              <p:cNvPr id="51" name="文本框 50"/>
              <p:cNvSpPr txBox="1"/>
              <p:nvPr/>
            </p:nvSpPr>
            <p:spPr>
              <a:xfrm>
                <a:off x="1271263" y="4735650"/>
                <a:ext cx="2055875" cy="922020"/>
              </a:xfrm>
              <a:prstGeom prst="rect">
                <a:avLst/>
              </a:prstGeom>
              <a:noFill/>
            </p:spPr>
            <p:txBody>
              <a:bodyPr wrap="square" rtlCol="0">
                <a:spAutoFit/>
              </a:bodyPr>
              <a:lstStyle>
                <a:defPPr>
                  <a:defRPr lang="zh-CN"/>
                </a:defPPr>
                <a:lvl1pPr algn="ctr">
                  <a:defRPr sz="3600" b="1">
                    <a:solidFill>
                      <a:schemeClr val="accent2"/>
                    </a:solidFill>
                    <a:latin typeface="字魂79号-萌趣奶油体" panose="00000500000000000000" pitchFamily="2" charset="-122"/>
                    <a:ea typeface="字魂79号-萌趣奶油体" panose="00000500000000000000" pitchFamily="2" charset="-122"/>
                  </a:defRPr>
                </a:lvl1pPr>
              </a:lstStyle>
              <a:p>
                <a:pPr algn="ctr"/>
                <a:r>
                  <a:rPr lang="zh-CN" altLang="en-US" sz="1800" b="0" dirty="0">
                    <a:solidFill>
                      <a:srgbClr val="3E270A"/>
                    </a:solidFill>
                    <a:latin typeface="微软雅黑" panose="020B0503020204020204" charset="-122"/>
                    <a:ea typeface="微软雅黑" panose="020B0503020204020204" charset="-122"/>
                  </a:rPr>
                  <a:t>3. 轮椅座面相对于脚托（蹬）的高度确定</a:t>
                </a:r>
                <a:endParaRPr lang="zh-CN" altLang="en-US" sz="1800" b="0" dirty="0">
                  <a:solidFill>
                    <a:srgbClr val="3E270A"/>
                  </a:solidFill>
                  <a:latin typeface="微软雅黑" panose="020B0503020204020204" charset="-122"/>
                  <a:ea typeface="微软雅黑" panose="020B0503020204020204" charset="-122"/>
                </a:endParaRPr>
              </a:p>
            </p:txBody>
          </p:sp>
        </p:grpSp>
      </p:grpSp>
      <p:grpSp>
        <p:nvGrpSpPr>
          <p:cNvPr id="80" name="组合 79"/>
          <p:cNvGrpSpPr/>
          <p:nvPr/>
        </p:nvGrpSpPr>
        <p:grpSpPr>
          <a:xfrm>
            <a:off x="7540567" y="2000475"/>
            <a:ext cx="3822216" cy="1278012"/>
            <a:chOff x="7331017" y="1629000"/>
            <a:chExt cx="3822216" cy="1278012"/>
          </a:xfrm>
        </p:grpSpPr>
        <p:sp>
          <p:nvSpPr>
            <p:cNvPr id="19" name="ïšľíďè"/>
            <p:cNvSpPr/>
            <p:nvPr/>
          </p:nvSpPr>
          <p:spPr>
            <a:xfrm>
              <a:off x="7331017" y="2300149"/>
              <a:ext cx="1225856" cy="606863"/>
            </a:xfrm>
            <a:custGeom>
              <a:avLst/>
              <a:gdLst/>
              <a:ahLst/>
              <a:cxnLst/>
              <a:rect l="l" t="t" r="r" b="b"/>
              <a:pathLst>
                <a:path w="21600" h="21588" extrusionOk="0">
                  <a:moveTo>
                    <a:pt x="21600" y="0"/>
                  </a:moveTo>
                  <a:lnTo>
                    <a:pt x="16289" y="0"/>
                  </a:lnTo>
                  <a:cubicBezTo>
                    <a:pt x="15510" y="-12"/>
                    <a:pt x="14734" y="207"/>
                    <a:pt x="13986" y="651"/>
                  </a:cubicBezTo>
                  <a:cubicBezTo>
                    <a:pt x="13121" y="1165"/>
                    <a:pt x="12304" y="1973"/>
                    <a:pt x="11573" y="3040"/>
                  </a:cubicBezTo>
                  <a:lnTo>
                    <a:pt x="0" y="21588"/>
                  </a:lnTo>
                </a:path>
              </a:pathLst>
            </a:custGeom>
            <a:noFill/>
            <a:ln w="19050" cap="flat" cmpd="sng">
              <a:solidFill>
                <a:srgbClr val="5A84AF"/>
              </a:solidFill>
              <a:prstDash val="solid"/>
              <a:miter lim="800000"/>
              <a:headEnd type="none" w="sm" len="sm"/>
              <a:tailEnd type="none" w="sm" len="sm"/>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FEFCFF"/>
                </a:buClr>
                <a:buSzPts val="800"/>
                <a:buFont typeface="Arial" panose="020B0604020202020204"/>
                <a:buNone/>
              </a:pPr>
              <a:endParaRPr sz="800" b="0" i="0" u="none" strike="noStrike" cap="none">
                <a:solidFill>
                  <a:srgbClr val="252D30"/>
                </a:solidFill>
              </a:endParaRPr>
            </a:p>
          </p:txBody>
        </p:sp>
        <p:grpSp>
          <p:nvGrpSpPr>
            <p:cNvPr id="62" name="组合 61"/>
            <p:cNvGrpSpPr/>
            <p:nvPr/>
          </p:nvGrpSpPr>
          <p:grpSpPr>
            <a:xfrm>
              <a:off x="8629633" y="1629000"/>
              <a:ext cx="2523600" cy="979200"/>
              <a:chOff x="8629633" y="1629000"/>
              <a:chExt cx="2523600" cy="979200"/>
            </a:xfrm>
          </p:grpSpPr>
          <p:sp>
            <p:nvSpPr>
              <p:cNvPr id="22" name="îṧļïďé"/>
              <p:cNvSpPr/>
              <p:nvPr/>
            </p:nvSpPr>
            <p:spPr>
              <a:xfrm>
                <a:off x="8629633" y="1629000"/>
                <a:ext cx="2523600" cy="979200"/>
              </a:xfrm>
              <a:custGeom>
                <a:avLst/>
                <a:gdLst/>
                <a:ahLst/>
                <a:cxnLst/>
                <a:rect l="l" t="t" r="r" b="b"/>
                <a:pathLst>
                  <a:path w="21600" h="21600" extrusionOk="0">
                    <a:moveTo>
                      <a:pt x="1124" y="0"/>
                    </a:moveTo>
                    <a:lnTo>
                      <a:pt x="20476" y="0"/>
                    </a:lnTo>
                    <a:cubicBezTo>
                      <a:pt x="20637" y="0"/>
                      <a:pt x="20758" y="0"/>
                      <a:pt x="20861" y="15"/>
                    </a:cubicBezTo>
                    <a:cubicBezTo>
                      <a:pt x="20964" y="30"/>
                      <a:pt x="21049" y="59"/>
                      <a:pt x="21136" y="119"/>
                    </a:cubicBezTo>
                    <a:cubicBezTo>
                      <a:pt x="21231" y="193"/>
                      <a:pt x="21316" y="311"/>
                      <a:pt x="21386" y="461"/>
                    </a:cubicBezTo>
                    <a:cubicBezTo>
                      <a:pt x="21455" y="612"/>
                      <a:pt x="21510" y="795"/>
                      <a:pt x="21545" y="999"/>
                    </a:cubicBezTo>
                    <a:cubicBezTo>
                      <a:pt x="21572" y="1186"/>
                      <a:pt x="21586" y="1368"/>
                      <a:pt x="21593" y="1591"/>
                    </a:cubicBezTo>
                    <a:cubicBezTo>
                      <a:pt x="21600" y="1813"/>
                      <a:pt x="21600" y="2077"/>
                      <a:pt x="21600" y="2430"/>
                    </a:cubicBezTo>
                    <a:lnTo>
                      <a:pt x="21600" y="19181"/>
                    </a:lnTo>
                    <a:cubicBezTo>
                      <a:pt x="21600" y="19528"/>
                      <a:pt x="21600" y="19789"/>
                      <a:pt x="21593" y="20011"/>
                    </a:cubicBezTo>
                    <a:cubicBezTo>
                      <a:pt x="21586" y="20232"/>
                      <a:pt x="21572" y="20414"/>
                      <a:pt x="21545" y="20601"/>
                    </a:cubicBezTo>
                    <a:cubicBezTo>
                      <a:pt x="21510" y="20805"/>
                      <a:pt x="21455" y="20988"/>
                      <a:pt x="21386" y="21139"/>
                    </a:cubicBezTo>
                    <a:cubicBezTo>
                      <a:pt x="21316" y="21289"/>
                      <a:pt x="21231" y="21407"/>
                      <a:pt x="21136" y="21481"/>
                    </a:cubicBezTo>
                    <a:cubicBezTo>
                      <a:pt x="21049" y="21541"/>
                      <a:pt x="20964" y="21570"/>
                      <a:pt x="20861" y="21585"/>
                    </a:cubicBezTo>
                    <a:cubicBezTo>
                      <a:pt x="20757" y="21600"/>
                      <a:pt x="20634" y="21600"/>
                      <a:pt x="20471" y="21600"/>
                    </a:cubicBezTo>
                    <a:lnTo>
                      <a:pt x="1124" y="21600"/>
                    </a:lnTo>
                    <a:cubicBezTo>
                      <a:pt x="963" y="21600"/>
                      <a:pt x="842" y="21600"/>
                      <a:pt x="739" y="21585"/>
                    </a:cubicBezTo>
                    <a:cubicBezTo>
                      <a:pt x="636" y="21570"/>
                      <a:pt x="551" y="21541"/>
                      <a:pt x="464" y="21481"/>
                    </a:cubicBezTo>
                    <a:cubicBezTo>
                      <a:pt x="369" y="21407"/>
                      <a:pt x="284" y="21289"/>
                      <a:pt x="214" y="21139"/>
                    </a:cubicBezTo>
                    <a:cubicBezTo>
                      <a:pt x="145" y="20988"/>
                      <a:pt x="90" y="20805"/>
                      <a:pt x="55" y="20601"/>
                    </a:cubicBezTo>
                    <a:cubicBezTo>
                      <a:pt x="28" y="20414"/>
                      <a:pt x="14" y="20232"/>
                      <a:pt x="7" y="20009"/>
                    </a:cubicBezTo>
                    <a:cubicBezTo>
                      <a:pt x="0" y="19787"/>
                      <a:pt x="0" y="19523"/>
                      <a:pt x="0" y="19170"/>
                    </a:cubicBezTo>
                    <a:lnTo>
                      <a:pt x="0" y="2419"/>
                    </a:lnTo>
                    <a:cubicBezTo>
                      <a:pt x="0" y="2072"/>
                      <a:pt x="0" y="1811"/>
                      <a:pt x="7" y="1589"/>
                    </a:cubicBezTo>
                    <a:cubicBezTo>
                      <a:pt x="14" y="1368"/>
                      <a:pt x="28" y="1186"/>
                      <a:pt x="55" y="999"/>
                    </a:cubicBezTo>
                    <a:cubicBezTo>
                      <a:pt x="90" y="795"/>
                      <a:pt x="145" y="612"/>
                      <a:pt x="214" y="461"/>
                    </a:cubicBezTo>
                    <a:cubicBezTo>
                      <a:pt x="284" y="311"/>
                      <a:pt x="369" y="193"/>
                      <a:pt x="464" y="119"/>
                    </a:cubicBezTo>
                    <a:cubicBezTo>
                      <a:pt x="551" y="59"/>
                      <a:pt x="636" y="30"/>
                      <a:pt x="739" y="15"/>
                    </a:cubicBezTo>
                    <a:cubicBezTo>
                      <a:pt x="843" y="0"/>
                      <a:pt x="966" y="0"/>
                      <a:pt x="1129" y="0"/>
                    </a:cubicBezTo>
                    <a:lnTo>
                      <a:pt x="1124" y="0"/>
                    </a:lnTo>
                    <a:close/>
                  </a:path>
                </a:pathLst>
              </a:custGeom>
              <a:solidFill>
                <a:schemeClr val="bg1"/>
              </a:solidFill>
              <a:ln>
                <a:solidFill>
                  <a:schemeClr val="accent6"/>
                </a:solid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252D30"/>
                  </a:buClr>
                  <a:buSzPts val="800"/>
                  <a:buFont typeface="Arial" panose="020B0604020202020204"/>
                  <a:buNone/>
                </a:pPr>
                <a:endParaRPr sz="800" b="0" i="0" u="none" strike="noStrike" cap="none">
                  <a:solidFill>
                    <a:srgbClr val="252D30"/>
                  </a:solidFill>
                </a:endParaRPr>
              </a:p>
            </p:txBody>
          </p:sp>
          <p:sp>
            <p:nvSpPr>
              <p:cNvPr id="54" name="文本框 53"/>
              <p:cNvSpPr txBox="1"/>
              <p:nvPr/>
            </p:nvSpPr>
            <p:spPr>
              <a:xfrm>
                <a:off x="8894293" y="1843029"/>
                <a:ext cx="2055875" cy="627655"/>
              </a:xfrm>
              <a:prstGeom prst="rect">
                <a:avLst/>
              </a:prstGeom>
              <a:noFill/>
            </p:spPr>
            <p:txBody>
              <a:bodyPr wrap="square" rtlCol="0">
                <a:spAutoFit/>
              </a:bodyPr>
              <a:lstStyle>
                <a:defPPr>
                  <a:defRPr lang="zh-CN"/>
                </a:defPPr>
                <a:lvl1pPr algn="ctr">
                  <a:defRPr sz="3600" b="1">
                    <a:solidFill>
                      <a:schemeClr val="accent2"/>
                    </a:solidFill>
                    <a:latin typeface="字魂79号-萌趣奶油体" panose="00000500000000000000" pitchFamily="2" charset="-122"/>
                    <a:ea typeface="字魂79号-萌趣奶油体" panose="00000500000000000000" pitchFamily="2" charset="-122"/>
                  </a:defRPr>
                </a:lvl1pPr>
              </a:lstStyle>
              <a:p>
                <a:pPr algn="ctr"/>
                <a:r>
                  <a:rPr lang="en-US" altLang="zh-CN" sz="1800" b="0" dirty="0">
                    <a:solidFill>
                      <a:srgbClr val="3E270A"/>
                    </a:solidFill>
                    <a:latin typeface="微软雅黑" panose="020B0503020204020204" charset="-122"/>
                    <a:ea typeface="微软雅黑" panose="020B0503020204020204" charset="-122"/>
                  </a:rPr>
                  <a:t>4. 轮椅座位表面高度的确定</a:t>
                </a:r>
                <a:endParaRPr lang="en-US" altLang="zh-CN" sz="1800" b="0" dirty="0">
                  <a:solidFill>
                    <a:srgbClr val="3E270A"/>
                  </a:solidFill>
                  <a:latin typeface="微软雅黑" panose="020B0503020204020204" charset="-122"/>
                  <a:ea typeface="微软雅黑" panose="020B0503020204020204" charset="-122"/>
                </a:endParaRPr>
              </a:p>
            </p:txBody>
          </p:sp>
        </p:grpSp>
      </p:grpSp>
      <p:grpSp>
        <p:nvGrpSpPr>
          <p:cNvPr id="78" name="组合 77"/>
          <p:cNvGrpSpPr/>
          <p:nvPr/>
        </p:nvGrpSpPr>
        <p:grpSpPr>
          <a:xfrm>
            <a:off x="7540567" y="5128776"/>
            <a:ext cx="3822216" cy="979200"/>
            <a:chOff x="7331017" y="4757301"/>
            <a:chExt cx="3822216" cy="979200"/>
          </a:xfrm>
        </p:grpSpPr>
        <p:sp>
          <p:nvSpPr>
            <p:cNvPr id="20" name="ïṥḷïḋe"/>
            <p:cNvSpPr/>
            <p:nvPr/>
          </p:nvSpPr>
          <p:spPr>
            <a:xfrm>
              <a:off x="7331017" y="4822094"/>
              <a:ext cx="1225856" cy="606841"/>
            </a:xfrm>
            <a:custGeom>
              <a:avLst/>
              <a:gdLst/>
              <a:ahLst/>
              <a:cxnLst/>
              <a:rect l="l" t="t" r="r" b="b"/>
              <a:pathLst>
                <a:path w="21600" h="21588" extrusionOk="0">
                  <a:moveTo>
                    <a:pt x="21600" y="21588"/>
                  </a:moveTo>
                  <a:lnTo>
                    <a:pt x="16289" y="21588"/>
                  </a:lnTo>
                  <a:cubicBezTo>
                    <a:pt x="15510" y="21600"/>
                    <a:pt x="14734" y="21381"/>
                    <a:pt x="13986" y="20937"/>
                  </a:cubicBezTo>
                  <a:cubicBezTo>
                    <a:pt x="13121" y="20423"/>
                    <a:pt x="12304" y="19615"/>
                    <a:pt x="11573" y="18548"/>
                  </a:cubicBezTo>
                  <a:lnTo>
                    <a:pt x="0" y="0"/>
                  </a:lnTo>
                </a:path>
              </a:pathLst>
            </a:custGeom>
            <a:noFill/>
            <a:ln w="19050" cap="flat" cmpd="sng">
              <a:solidFill>
                <a:srgbClr val="5A84AF"/>
              </a:solidFill>
              <a:prstDash val="solid"/>
              <a:miter lim="800000"/>
              <a:headEnd type="none" w="sm" len="sm"/>
              <a:tailEnd type="none" w="sm" len="sm"/>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FEFCFF"/>
                </a:buClr>
                <a:buSzPts val="800"/>
                <a:buFont typeface="Arial" panose="020B0604020202020204"/>
                <a:buNone/>
              </a:pPr>
              <a:endParaRPr sz="800" b="0" i="0" u="none" strike="noStrike" cap="none">
                <a:solidFill>
                  <a:srgbClr val="252D30"/>
                </a:solidFill>
              </a:endParaRPr>
            </a:p>
          </p:txBody>
        </p:sp>
        <p:grpSp>
          <p:nvGrpSpPr>
            <p:cNvPr id="64" name="组合 63"/>
            <p:cNvGrpSpPr/>
            <p:nvPr/>
          </p:nvGrpSpPr>
          <p:grpSpPr>
            <a:xfrm>
              <a:off x="8629633" y="4757301"/>
              <a:ext cx="2523600" cy="979200"/>
              <a:chOff x="8629633" y="4757301"/>
              <a:chExt cx="2523600" cy="979200"/>
            </a:xfrm>
          </p:grpSpPr>
          <p:sp>
            <p:nvSpPr>
              <p:cNvPr id="24" name="îṡlïḍê"/>
              <p:cNvSpPr/>
              <p:nvPr/>
            </p:nvSpPr>
            <p:spPr>
              <a:xfrm>
                <a:off x="8629633" y="4757301"/>
                <a:ext cx="2523600" cy="979200"/>
              </a:xfrm>
              <a:custGeom>
                <a:avLst/>
                <a:gdLst/>
                <a:ahLst/>
                <a:cxnLst/>
                <a:rect l="l" t="t" r="r" b="b"/>
                <a:pathLst>
                  <a:path w="21600" h="21600" extrusionOk="0">
                    <a:moveTo>
                      <a:pt x="1124" y="0"/>
                    </a:moveTo>
                    <a:lnTo>
                      <a:pt x="20476" y="0"/>
                    </a:lnTo>
                    <a:cubicBezTo>
                      <a:pt x="20637" y="0"/>
                      <a:pt x="20758" y="0"/>
                      <a:pt x="20861" y="15"/>
                    </a:cubicBezTo>
                    <a:cubicBezTo>
                      <a:pt x="20964" y="30"/>
                      <a:pt x="21049" y="59"/>
                      <a:pt x="21136" y="119"/>
                    </a:cubicBezTo>
                    <a:cubicBezTo>
                      <a:pt x="21231" y="193"/>
                      <a:pt x="21316" y="311"/>
                      <a:pt x="21386" y="461"/>
                    </a:cubicBezTo>
                    <a:cubicBezTo>
                      <a:pt x="21455" y="612"/>
                      <a:pt x="21510" y="795"/>
                      <a:pt x="21545" y="999"/>
                    </a:cubicBezTo>
                    <a:cubicBezTo>
                      <a:pt x="21572" y="1186"/>
                      <a:pt x="21586" y="1368"/>
                      <a:pt x="21593" y="1591"/>
                    </a:cubicBezTo>
                    <a:cubicBezTo>
                      <a:pt x="21600" y="1813"/>
                      <a:pt x="21600" y="2077"/>
                      <a:pt x="21600" y="2430"/>
                    </a:cubicBezTo>
                    <a:lnTo>
                      <a:pt x="21600" y="19181"/>
                    </a:lnTo>
                    <a:cubicBezTo>
                      <a:pt x="21600" y="19528"/>
                      <a:pt x="21600" y="19789"/>
                      <a:pt x="21593" y="20011"/>
                    </a:cubicBezTo>
                    <a:cubicBezTo>
                      <a:pt x="21586" y="20232"/>
                      <a:pt x="21572" y="20414"/>
                      <a:pt x="21545" y="20601"/>
                    </a:cubicBezTo>
                    <a:cubicBezTo>
                      <a:pt x="21510" y="20805"/>
                      <a:pt x="21455" y="20988"/>
                      <a:pt x="21386" y="21139"/>
                    </a:cubicBezTo>
                    <a:cubicBezTo>
                      <a:pt x="21316" y="21289"/>
                      <a:pt x="21231" y="21407"/>
                      <a:pt x="21136" y="21481"/>
                    </a:cubicBezTo>
                    <a:cubicBezTo>
                      <a:pt x="21049" y="21541"/>
                      <a:pt x="20964" y="21570"/>
                      <a:pt x="20861" y="21585"/>
                    </a:cubicBezTo>
                    <a:cubicBezTo>
                      <a:pt x="20757" y="21600"/>
                      <a:pt x="20634" y="21600"/>
                      <a:pt x="20471" y="21600"/>
                    </a:cubicBezTo>
                    <a:lnTo>
                      <a:pt x="1124" y="21600"/>
                    </a:lnTo>
                    <a:cubicBezTo>
                      <a:pt x="963" y="21600"/>
                      <a:pt x="842" y="21600"/>
                      <a:pt x="739" y="21585"/>
                    </a:cubicBezTo>
                    <a:cubicBezTo>
                      <a:pt x="636" y="21570"/>
                      <a:pt x="551" y="21541"/>
                      <a:pt x="464" y="21481"/>
                    </a:cubicBezTo>
                    <a:cubicBezTo>
                      <a:pt x="369" y="21407"/>
                      <a:pt x="284" y="21289"/>
                      <a:pt x="214" y="21139"/>
                    </a:cubicBezTo>
                    <a:cubicBezTo>
                      <a:pt x="145" y="20988"/>
                      <a:pt x="90" y="20805"/>
                      <a:pt x="55" y="20601"/>
                    </a:cubicBezTo>
                    <a:cubicBezTo>
                      <a:pt x="28" y="20414"/>
                      <a:pt x="14" y="20232"/>
                      <a:pt x="7" y="20009"/>
                    </a:cubicBezTo>
                    <a:cubicBezTo>
                      <a:pt x="0" y="19787"/>
                      <a:pt x="0" y="19523"/>
                      <a:pt x="0" y="19170"/>
                    </a:cubicBezTo>
                    <a:lnTo>
                      <a:pt x="0" y="2419"/>
                    </a:lnTo>
                    <a:cubicBezTo>
                      <a:pt x="0" y="2072"/>
                      <a:pt x="0" y="1811"/>
                      <a:pt x="7" y="1589"/>
                    </a:cubicBezTo>
                    <a:cubicBezTo>
                      <a:pt x="14" y="1368"/>
                      <a:pt x="28" y="1186"/>
                      <a:pt x="55" y="999"/>
                    </a:cubicBezTo>
                    <a:cubicBezTo>
                      <a:pt x="90" y="795"/>
                      <a:pt x="145" y="612"/>
                      <a:pt x="214" y="461"/>
                    </a:cubicBezTo>
                    <a:cubicBezTo>
                      <a:pt x="284" y="311"/>
                      <a:pt x="369" y="193"/>
                      <a:pt x="464" y="119"/>
                    </a:cubicBezTo>
                    <a:cubicBezTo>
                      <a:pt x="551" y="59"/>
                      <a:pt x="636" y="30"/>
                      <a:pt x="739" y="15"/>
                    </a:cubicBezTo>
                    <a:cubicBezTo>
                      <a:pt x="843" y="0"/>
                      <a:pt x="966" y="0"/>
                      <a:pt x="1129" y="0"/>
                    </a:cubicBezTo>
                    <a:lnTo>
                      <a:pt x="1124" y="0"/>
                    </a:lnTo>
                    <a:close/>
                  </a:path>
                </a:pathLst>
              </a:custGeom>
              <a:solidFill>
                <a:schemeClr val="bg1"/>
              </a:solidFill>
              <a:ln>
                <a:solidFill>
                  <a:schemeClr val="accent4"/>
                </a:solid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252D30"/>
                  </a:buClr>
                  <a:buSzPts val="800"/>
                  <a:buFont typeface="Arial" panose="020B0604020202020204"/>
                  <a:buNone/>
                </a:pPr>
                <a:endParaRPr sz="800" b="0" i="0" u="none" strike="noStrike" cap="none">
                  <a:solidFill>
                    <a:srgbClr val="252D30"/>
                  </a:solidFill>
                </a:endParaRPr>
              </a:p>
            </p:txBody>
          </p:sp>
          <p:sp>
            <p:nvSpPr>
              <p:cNvPr id="60" name="文本框 59"/>
              <p:cNvSpPr txBox="1"/>
              <p:nvPr/>
            </p:nvSpPr>
            <p:spPr>
              <a:xfrm>
                <a:off x="9022698" y="4931291"/>
                <a:ext cx="1781175" cy="645160"/>
              </a:xfrm>
              <a:prstGeom prst="rect">
                <a:avLst/>
              </a:prstGeom>
              <a:noFill/>
            </p:spPr>
            <p:txBody>
              <a:bodyPr wrap="square" rtlCol="0">
                <a:spAutoFit/>
              </a:bodyPr>
              <a:lstStyle>
                <a:defPPr>
                  <a:defRPr lang="zh-CN"/>
                </a:defPPr>
                <a:lvl1pPr algn="ctr">
                  <a:defRPr sz="3600" b="1">
                    <a:solidFill>
                      <a:schemeClr val="accent2"/>
                    </a:solidFill>
                    <a:latin typeface="字魂79号-萌趣奶油体" panose="00000500000000000000" pitchFamily="2" charset="-122"/>
                    <a:ea typeface="字魂79号-萌趣奶油体" panose="00000500000000000000" pitchFamily="2" charset="-122"/>
                  </a:defRPr>
                </a:lvl1pPr>
              </a:lstStyle>
              <a:p>
                <a:pPr algn="ctr"/>
                <a:r>
                  <a:rPr lang="zh-CN" altLang="en-US" sz="1800" b="0" dirty="0">
                    <a:solidFill>
                      <a:srgbClr val="3E270A"/>
                    </a:solidFill>
                    <a:latin typeface="微软雅黑" panose="020B0503020204020204" charset="-122"/>
                    <a:ea typeface="微软雅黑" panose="020B0503020204020204" charset="-122"/>
                  </a:rPr>
                  <a:t>6. 靠背高度的确定</a:t>
                </a:r>
                <a:endParaRPr lang="zh-CN" altLang="en-US" sz="1800" b="0" dirty="0">
                  <a:solidFill>
                    <a:srgbClr val="3E270A"/>
                  </a:solidFill>
                  <a:latin typeface="微软雅黑" panose="020B0503020204020204" charset="-122"/>
                  <a:ea typeface="微软雅黑" panose="020B0503020204020204" charset="-122"/>
                </a:endParaRPr>
              </a:p>
            </p:txBody>
          </p:sp>
        </p:grpSp>
      </p:grpSp>
      <p:grpSp>
        <p:nvGrpSpPr>
          <p:cNvPr id="75" name="组合 74"/>
          <p:cNvGrpSpPr/>
          <p:nvPr/>
        </p:nvGrpSpPr>
        <p:grpSpPr>
          <a:xfrm>
            <a:off x="1279779" y="2010000"/>
            <a:ext cx="3790754" cy="1268488"/>
            <a:chOff x="1070229" y="1638525"/>
            <a:chExt cx="3790754" cy="1268488"/>
          </a:xfrm>
        </p:grpSpPr>
        <p:sp>
          <p:nvSpPr>
            <p:cNvPr id="12" name="išḷîḋe"/>
            <p:cNvSpPr/>
            <p:nvPr/>
          </p:nvSpPr>
          <p:spPr>
            <a:xfrm>
              <a:off x="3635116" y="2300149"/>
              <a:ext cx="1225867" cy="606864"/>
            </a:xfrm>
            <a:custGeom>
              <a:avLst/>
              <a:gdLst/>
              <a:ahLst/>
              <a:cxnLst/>
              <a:rect l="l" t="t" r="r" b="b"/>
              <a:pathLst>
                <a:path w="21600" h="21588" extrusionOk="0">
                  <a:moveTo>
                    <a:pt x="0" y="0"/>
                  </a:moveTo>
                  <a:lnTo>
                    <a:pt x="5311" y="0"/>
                  </a:lnTo>
                  <a:cubicBezTo>
                    <a:pt x="6090" y="-12"/>
                    <a:pt x="6866" y="207"/>
                    <a:pt x="7614" y="651"/>
                  </a:cubicBezTo>
                  <a:cubicBezTo>
                    <a:pt x="8479" y="1165"/>
                    <a:pt x="9296" y="1973"/>
                    <a:pt x="10027" y="3040"/>
                  </a:cubicBezTo>
                  <a:lnTo>
                    <a:pt x="21600" y="21588"/>
                  </a:lnTo>
                </a:path>
              </a:pathLst>
            </a:custGeom>
            <a:noFill/>
            <a:ln w="19050" cap="flat" cmpd="sng">
              <a:solidFill>
                <a:srgbClr val="5A84AF"/>
              </a:solidFill>
              <a:prstDash val="solid"/>
              <a:miter lim="800000"/>
              <a:headEnd type="none" w="sm" len="sm"/>
              <a:tailEnd type="none" w="sm" len="sm"/>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FEFCFF"/>
                </a:buClr>
                <a:buSzPts val="800"/>
                <a:buFont typeface="Arial" panose="020B0604020202020204"/>
                <a:buNone/>
              </a:pPr>
              <a:endParaRPr sz="800" b="0" i="0" u="none" strike="noStrike" cap="none">
                <a:solidFill>
                  <a:srgbClr val="252D30"/>
                </a:solidFill>
              </a:endParaRPr>
            </a:p>
          </p:txBody>
        </p:sp>
        <p:grpSp>
          <p:nvGrpSpPr>
            <p:cNvPr id="67" name="组合 66"/>
            <p:cNvGrpSpPr/>
            <p:nvPr/>
          </p:nvGrpSpPr>
          <p:grpSpPr>
            <a:xfrm>
              <a:off x="1070229" y="1638525"/>
              <a:ext cx="2523600" cy="979200"/>
              <a:chOff x="1070229" y="1638525"/>
              <a:chExt cx="2523600" cy="979200"/>
            </a:xfrm>
          </p:grpSpPr>
          <p:sp>
            <p:nvSpPr>
              <p:cNvPr id="10" name="iSlîďé"/>
              <p:cNvSpPr/>
              <p:nvPr/>
            </p:nvSpPr>
            <p:spPr>
              <a:xfrm>
                <a:off x="1070229" y="1638525"/>
                <a:ext cx="2523600" cy="979200"/>
              </a:xfrm>
              <a:custGeom>
                <a:avLst/>
                <a:gdLst/>
                <a:ahLst/>
                <a:cxnLst/>
                <a:rect l="l" t="t" r="r" b="b"/>
                <a:pathLst>
                  <a:path w="21600" h="21600" extrusionOk="0">
                    <a:moveTo>
                      <a:pt x="1124" y="0"/>
                    </a:moveTo>
                    <a:lnTo>
                      <a:pt x="20476" y="0"/>
                    </a:lnTo>
                    <a:cubicBezTo>
                      <a:pt x="20637" y="0"/>
                      <a:pt x="20758" y="0"/>
                      <a:pt x="20861" y="15"/>
                    </a:cubicBezTo>
                    <a:cubicBezTo>
                      <a:pt x="20964" y="30"/>
                      <a:pt x="21049" y="59"/>
                      <a:pt x="21136" y="119"/>
                    </a:cubicBezTo>
                    <a:cubicBezTo>
                      <a:pt x="21231" y="193"/>
                      <a:pt x="21316" y="311"/>
                      <a:pt x="21386" y="461"/>
                    </a:cubicBezTo>
                    <a:cubicBezTo>
                      <a:pt x="21455" y="612"/>
                      <a:pt x="21510" y="795"/>
                      <a:pt x="21545" y="999"/>
                    </a:cubicBezTo>
                    <a:cubicBezTo>
                      <a:pt x="21572" y="1186"/>
                      <a:pt x="21586" y="1368"/>
                      <a:pt x="21593" y="1591"/>
                    </a:cubicBezTo>
                    <a:cubicBezTo>
                      <a:pt x="21600" y="1813"/>
                      <a:pt x="21600" y="2077"/>
                      <a:pt x="21600" y="2430"/>
                    </a:cubicBezTo>
                    <a:lnTo>
                      <a:pt x="21600" y="19181"/>
                    </a:lnTo>
                    <a:cubicBezTo>
                      <a:pt x="21600" y="19528"/>
                      <a:pt x="21600" y="19789"/>
                      <a:pt x="21593" y="20011"/>
                    </a:cubicBezTo>
                    <a:cubicBezTo>
                      <a:pt x="21586" y="20232"/>
                      <a:pt x="21572" y="20414"/>
                      <a:pt x="21545" y="20601"/>
                    </a:cubicBezTo>
                    <a:cubicBezTo>
                      <a:pt x="21510" y="20805"/>
                      <a:pt x="21455" y="20988"/>
                      <a:pt x="21386" y="21139"/>
                    </a:cubicBezTo>
                    <a:cubicBezTo>
                      <a:pt x="21316" y="21289"/>
                      <a:pt x="21231" y="21407"/>
                      <a:pt x="21136" y="21481"/>
                    </a:cubicBezTo>
                    <a:cubicBezTo>
                      <a:pt x="21049" y="21541"/>
                      <a:pt x="20964" y="21570"/>
                      <a:pt x="20861" y="21585"/>
                    </a:cubicBezTo>
                    <a:cubicBezTo>
                      <a:pt x="20757" y="21600"/>
                      <a:pt x="20634" y="21600"/>
                      <a:pt x="20471" y="21600"/>
                    </a:cubicBezTo>
                    <a:lnTo>
                      <a:pt x="1124" y="21600"/>
                    </a:lnTo>
                    <a:cubicBezTo>
                      <a:pt x="963" y="21600"/>
                      <a:pt x="842" y="21600"/>
                      <a:pt x="739" y="21585"/>
                    </a:cubicBezTo>
                    <a:cubicBezTo>
                      <a:pt x="636" y="21570"/>
                      <a:pt x="551" y="21541"/>
                      <a:pt x="464" y="21481"/>
                    </a:cubicBezTo>
                    <a:cubicBezTo>
                      <a:pt x="369" y="21407"/>
                      <a:pt x="284" y="21289"/>
                      <a:pt x="214" y="21139"/>
                    </a:cubicBezTo>
                    <a:cubicBezTo>
                      <a:pt x="145" y="20988"/>
                      <a:pt x="90" y="20805"/>
                      <a:pt x="55" y="20601"/>
                    </a:cubicBezTo>
                    <a:cubicBezTo>
                      <a:pt x="28" y="20414"/>
                      <a:pt x="14" y="20232"/>
                      <a:pt x="7" y="20009"/>
                    </a:cubicBezTo>
                    <a:cubicBezTo>
                      <a:pt x="0" y="19787"/>
                      <a:pt x="0" y="19523"/>
                      <a:pt x="0" y="19170"/>
                    </a:cubicBezTo>
                    <a:lnTo>
                      <a:pt x="0" y="2419"/>
                    </a:lnTo>
                    <a:cubicBezTo>
                      <a:pt x="0" y="2072"/>
                      <a:pt x="0" y="1811"/>
                      <a:pt x="7" y="1589"/>
                    </a:cubicBezTo>
                    <a:cubicBezTo>
                      <a:pt x="14" y="1368"/>
                      <a:pt x="28" y="1186"/>
                      <a:pt x="55" y="999"/>
                    </a:cubicBezTo>
                    <a:cubicBezTo>
                      <a:pt x="90" y="795"/>
                      <a:pt x="145" y="612"/>
                      <a:pt x="214" y="461"/>
                    </a:cubicBezTo>
                    <a:cubicBezTo>
                      <a:pt x="284" y="311"/>
                      <a:pt x="369" y="193"/>
                      <a:pt x="464" y="119"/>
                    </a:cubicBezTo>
                    <a:cubicBezTo>
                      <a:pt x="551" y="59"/>
                      <a:pt x="636" y="30"/>
                      <a:pt x="739" y="15"/>
                    </a:cubicBezTo>
                    <a:cubicBezTo>
                      <a:pt x="843" y="0"/>
                      <a:pt x="966" y="0"/>
                      <a:pt x="1129" y="0"/>
                    </a:cubicBezTo>
                    <a:lnTo>
                      <a:pt x="1124" y="0"/>
                    </a:lnTo>
                    <a:close/>
                  </a:path>
                </a:pathLst>
              </a:custGeom>
              <a:solidFill>
                <a:schemeClr val="bg1"/>
              </a:solidFill>
              <a:ln>
                <a:solidFill>
                  <a:schemeClr val="accent1"/>
                </a:solidFill>
              </a:ln>
            </p:spPr>
            <p:txBody>
              <a:bodyPr spcFirstLastPara="1" wrap="square" lIns="91440" tIns="45720" rIns="91440" bIns="45720" anchor="ctr" anchorCtr="0">
                <a:normAutofit/>
              </a:bodyPr>
              <a:lstStyle/>
              <a:p>
                <a:pPr marL="0" marR="0" lvl="0" indent="0" algn="l" rtl="0">
                  <a:lnSpc>
                    <a:spcPct val="100000"/>
                  </a:lnSpc>
                  <a:spcBef>
                    <a:spcPts val="0"/>
                  </a:spcBef>
                  <a:spcAft>
                    <a:spcPts val="0"/>
                  </a:spcAft>
                  <a:buClr>
                    <a:srgbClr val="252D30"/>
                  </a:buClr>
                  <a:buSzPts val="800"/>
                  <a:buFont typeface="Arial" panose="020B0604020202020204"/>
                  <a:buNone/>
                </a:pPr>
                <a:endParaRPr sz="800" b="0" i="0" u="none" strike="noStrike" cap="none">
                  <a:solidFill>
                    <a:srgbClr val="252D30"/>
                  </a:solidFill>
                </a:endParaRPr>
              </a:p>
            </p:txBody>
          </p:sp>
          <p:sp>
            <p:nvSpPr>
              <p:cNvPr id="44" name="文本框 43"/>
              <p:cNvSpPr txBox="1"/>
              <p:nvPr/>
            </p:nvSpPr>
            <p:spPr>
              <a:xfrm>
                <a:off x="1407414" y="1832200"/>
                <a:ext cx="1693545" cy="645160"/>
              </a:xfrm>
              <a:prstGeom prst="rect">
                <a:avLst/>
              </a:prstGeom>
              <a:noFill/>
            </p:spPr>
            <p:txBody>
              <a:bodyPr wrap="square" rtlCol="0">
                <a:spAutoFit/>
              </a:bodyPr>
              <a:lstStyle>
                <a:defPPr>
                  <a:defRPr lang="zh-CN"/>
                </a:defPPr>
                <a:lvl1pPr algn="ctr">
                  <a:defRPr sz="3600" b="1">
                    <a:solidFill>
                      <a:schemeClr val="accent2"/>
                    </a:solidFill>
                    <a:latin typeface="字魂79号-萌趣奶油体" panose="00000500000000000000" pitchFamily="2" charset="-122"/>
                    <a:ea typeface="字魂79号-萌趣奶油体" panose="00000500000000000000" pitchFamily="2" charset="-122"/>
                  </a:defRPr>
                </a:lvl1pPr>
              </a:lstStyle>
              <a:p>
                <a:pPr algn="ctr"/>
                <a:r>
                  <a:rPr lang="zh-CN" altLang="en-US" sz="1800" b="0" dirty="0">
                    <a:solidFill>
                      <a:srgbClr val="3E270A"/>
                    </a:solidFill>
                    <a:latin typeface="微软雅黑" panose="020B0503020204020204" charset="-122"/>
                    <a:ea typeface="微软雅黑" panose="020B0503020204020204" charset="-122"/>
                    <a:cs typeface="微软雅黑" panose="020B0503020204020204" charset="-122"/>
                  </a:rPr>
                  <a:t>1. 轮椅座宽的确定</a:t>
                </a:r>
                <a:endParaRPr lang="zh-CN" altLang="en-US" sz="1800" b="0" dirty="0">
                  <a:solidFill>
                    <a:srgbClr val="3E270A"/>
                  </a:solidFill>
                  <a:latin typeface="微软雅黑" panose="020B0503020204020204" charset="-122"/>
                  <a:ea typeface="微软雅黑" panose="020B0503020204020204" charset="-122"/>
                  <a:cs typeface="微软雅黑" panose="020B0503020204020204" charset="-122"/>
                </a:endParaRPr>
              </a:p>
            </p:txBody>
          </p:sp>
        </p:grpSp>
      </p:grpSp>
      <p:sp>
        <p:nvSpPr>
          <p:cNvPr id="18434" name="Text Box 2"/>
          <p:cNvSpPr txBox="1">
            <a:spLocks noChangeArrowheads="1"/>
          </p:cNvSpPr>
          <p:nvPr/>
        </p:nvSpPr>
        <p:spPr bwMode="auto">
          <a:xfrm>
            <a:off x="574040" y="479425"/>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四、轮椅尺寸及功能特性选择</a:t>
            </a:r>
            <a:endParaRPr lang="zh-CN" altLang="en-US" sz="2400" dirty="0">
              <a:sym typeface="+mn-ea"/>
            </a:endParaRPr>
          </a:p>
        </p:txBody>
      </p:sp>
      <p:sp>
        <p:nvSpPr>
          <p:cNvPr id="2" name="文本框 1"/>
          <p:cNvSpPr txBox="1"/>
          <p:nvPr/>
        </p:nvSpPr>
        <p:spPr>
          <a:xfrm>
            <a:off x="957580" y="1259205"/>
            <a:ext cx="651002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（一）轮椅尺寸选择</a:t>
            </a:r>
            <a:endParaRPr lang="zh-CN" altLang="en-US" b="1">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ppt_w</p:attrName>
                                        </p:attrNameLst>
                                      </p:cBhvr>
                                      <p:tavLst>
                                        <p:tav tm="0">
                                          <p:val>
                                            <p:fltVal val="0"/>
                                          </p:val>
                                        </p:tav>
                                        <p:tav tm="100000">
                                          <p:val>
                                            <p:strVal val="#ppt_w"/>
                                          </p:val>
                                        </p:tav>
                                      </p:tavLst>
                                    </p:anim>
                                    <p:anim calcmode="lin" valueType="num">
                                      <p:cBhvr>
                                        <p:cTn id="8" dur="500" fill="hold"/>
                                        <p:tgtEl>
                                          <p:spTgt spid="74"/>
                                        </p:tgtEl>
                                        <p:attrNameLst>
                                          <p:attrName>ppt_h</p:attrName>
                                        </p:attrNameLst>
                                      </p:cBhvr>
                                      <p:tavLst>
                                        <p:tav tm="0">
                                          <p:val>
                                            <p:fltVal val="0"/>
                                          </p:val>
                                        </p:tav>
                                        <p:tav tm="100000">
                                          <p:val>
                                            <p:strVal val="#ppt_h"/>
                                          </p:val>
                                        </p:tav>
                                      </p:tavLst>
                                    </p:anim>
                                    <p:animEffect transition="in" filter="fade">
                                      <p:cBhvr>
                                        <p:cTn id="9" dur="500"/>
                                        <p:tgtEl>
                                          <p:spTgt spid="74"/>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wipe(right)">
                                      <p:cBhvr>
                                        <p:cTn id="13" dur="500"/>
                                        <p:tgtEl>
                                          <p:spTgt spid="75"/>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wipe(right)">
                                      <p:cBhvr>
                                        <p:cTn id="17" dur="500"/>
                                        <p:tgtEl>
                                          <p:spTgt spid="76"/>
                                        </p:tgtEl>
                                      </p:cBhvr>
                                    </p:animEffect>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wipe(right)">
                                      <p:cBhvr>
                                        <p:cTn id="21" dur="500"/>
                                        <p:tgtEl>
                                          <p:spTgt spid="7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wipe(left)">
                                      <p:cBhvr>
                                        <p:cTn id="25" dur="500"/>
                                        <p:tgtEl>
                                          <p:spTgt spid="80"/>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79"/>
                                        </p:tgtEl>
                                        <p:attrNameLst>
                                          <p:attrName>style.visibility</p:attrName>
                                        </p:attrNameLst>
                                      </p:cBhvr>
                                      <p:to>
                                        <p:strVal val="visible"/>
                                      </p:to>
                                    </p:set>
                                    <p:animEffect transition="in" filter="wipe(left)">
                                      <p:cBhvr>
                                        <p:cTn id="29" dur="500"/>
                                        <p:tgtEl>
                                          <p:spTgt spid="79"/>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wipe(left)">
                                      <p:cBhvr>
                                        <p:cTn id="3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四、轮椅尺寸及功能特性选择</a:t>
            </a:r>
            <a:endParaRPr lang="zh-CN" altLang="en-US" sz="2400" dirty="0"/>
          </a:p>
        </p:txBody>
      </p:sp>
      <p:grpSp>
        <p:nvGrpSpPr>
          <p:cNvPr id="2" name="组合 1"/>
          <p:cNvGrpSpPr/>
          <p:nvPr/>
        </p:nvGrpSpPr>
        <p:grpSpPr>
          <a:xfrm>
            <a:off x="697865" y="1683898"/>
            <a:ext cx="10972800" cy="4145915"/>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1942" y="3146"/>
              <a:ext cx="16186" cy="5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（二）手动轮椅的功能特性选择</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功能特性是指轮椅针对不同环境下的不同用户如何进行工作。轮椅的功能特性取决于它独特的设计和特征，这些特征会影响到轮椅主要的性能类别和如何进行评估。轮椅设计的目的是让用户参与尽可能多的活动。至少，轮椅应该能使用户采取更积极的生活方式，而对他们的健康和安全不存在任何负面影响。舒适和安全是影响长期用户生活质量的两个重要因素，强度、耐用性和适应性也是轮椅选配时要考虑的问题。轮椅必须足够结实，保证在使用过程中不会发生意外故障；轮椅应当具有尽可能长的使用寿命，并保证尽可能少的维修次数；轮椅应该适合于它们的使用环境，以及使用它们的特定人群。永远不要为了降低成本，而牺牲用户的健康和安全。</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6" name="组合 115"/>
          <p:cNvGrpSpPr/>
          <p:nvPr/>
        </p:nvGrpSpPr>
        <p:grpSpPr>
          <a:xfrm>
            <a:off x="1749108" y="2700973"/>
            <a:ext cx="2754312" cy="661987"/>
            <a:chOff x="1466" y="3646"/>
            <a:chExt cx="4336" cy="1106"/>
          </a:xfrm>
        </p:grpSpPr>
        <p:sp>
          <p:nvSpPr>
            <p:cNvPr id="15" name="圆角矩形 4"/>
            <p:cNvSpPr/>
            <p:nvPr>
              <p:custDataLst>
                <p:tags r:id="rId1"/>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20000"/>
            </a:bodyPr>
            <a:p>
              <a:pPr marL="0" lvl="0" indent="0" algn="ctr" fontAlgn="base">
                <a:lnSpc>
                  <a:spcPct val="100000"/>
                </a:lnSpc>
                <a:spcBef>
                  <a:spcPts val="0"/>
                </a:spcBef>
                <a:spcAft>
                  <a:spcPts val="0"/>
                </a:spcAft>
                <a:buSzPct val="100000"/>
                <a:defRPr/>
              </a:pPr>
              <a:r>
                <a:rPr sz="1600" b="1"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1. 轮椅的稳</a:t>
              </a:r>
              <a:endParaRPr sz="1600" b="1"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0" lvl="0" indent="0" algn="ctr" fontAlgn="base">
                <a:lnSpc>
                  <a:spcPct val="100000"/>
                </a:lnSpc>
                <a:spcBef>
                  <a:spcPts val="0"/>
                </a:spcBef>
                <a:spcAft>
                  <a:spcPts val="0"/>
                </a:spcAft>
                <a:buSzPct val="100000"/>
                <a:defRPr/>
              </a:pPr>
              <a:r>
                <a:rPr sz="1600" b="1"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定性</a:t>
              </a:r>
              <a:r>
                <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　</a:t>
              </a:r>
              <a:endPar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2"/>
              </p:custDataLst>
            </p:nvPr>
          </p:nvSpPr>
          <p:spPr>
            <a:xfrm>
              <a:off x="4726" y="3856"/>
              <a:ext cx="1076" cy="685"/>
            </a:xfrm>
            <a:prstGeom prst="rightArrow">
              <a:avLst/>
            </a:prstGeom>
            <a:solidFill>
              <a:srgbClr val="0070C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10000"/>
            </a:bodyPr>
            <a:p>
              <a:pPr marL="0" marR="0" lvl="0" indent="0" algn="ctr" defTabSz="914400" eaLnBrk="1" fontAlgn="base" latinLnBrk="0" hangingPunct="1">
                <a:spcBef>
                  <a:spcPts val="0"/>
                </a:spcBef>
                <a:spcAft>
                  <a:spcPts val="0"/>
                </a:spcAft>
                <a:buClrTx/>
                <a:buSzTx/>
                <a:buFontTx/>
                <a:buNone/>
                <a:defRPr/>
              </a:pPr>
              <a:endParaRPr kumimoji="0" lang="zh-CN" altLang="en-US" sz="700" b="0" i="0" strike="noStrike" kern="0" spc="200" baseline="0" noProof="0">
                <a:ln>
                  <a:noFill/>
                </a:ln>
                <a:solidFill>
                  <a:srgbClr val="FFFFFF">
                    <a:lumMod val="50000"/>
                  </a:srgbClr>
                </a:solidFill>
                <a:effectLst/>
                <a:uLnTx/>
                <a:uFillTx/>
                <a:latin typeface="微软雅黑" panose="020B0503020204020204" charset="-122"/>
                <a:ea typeface="微软雅黑" panose="020B0503020204020204" charset="-122"/>
              </a:endParaRPr>
            </a:p>
          </p:txBody>
        </p:sp>
      </p:grpSp>
      <p:grpSp>
        <p:nvGrpSpPr>
          <p:cNvPr id="117" name="组合 116"/>
          <p:cNvGrpSpPr/>
          <p:nvPr/>
        </p:nvGrpSpPr>
        <p:grpSpPr>
          <a:xfrm>
            <a:off x="4700270" y="2700973"/>
            <a:ext cx="2752725" cy="661987"/>
            <a:chOff x="6112" y="3646"/>
            <a:chExt cx="4336" cy="1106"/>
          </a:xfrm>
        </p:grpSpPr>
        <p:sp>
          <p:nvSpPr>
            <p:cNvPr id="20" name="圆角矩形 5"/>
            <p:cNvSpPr/>
            <p:nvPr>
              <p:custDataLst>
                <p:tags r:id="rId3"/>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lnSpc>
                  <a:spcPct val="100000"/>
                </a:lnSpc>
                <a:defRPr/>
              </a:pPr>
              <a:r>
                <a:rPr lang="en-US" altLang="zh-CN" sz="1600" b="1" strike="noStrike" kern="0" spc="200" noProof="1" dirty="0">
                  <a:solidFill>
                    <a:srgbClr val="FFFFFF"/>
                  </a:solidFill>
                  <a:uFillTx/>
                  <a:latin typeface="微软雅黑" panose="020B0503020204020204" charset="-122"/>
                  <a:ea typeface="微软雅黑" panose="020B0503020204020204" charset="-122"/>
                  <a:cs typeface="微软雅黑" panose="020B0503020204020204" charset="-122"/>
                </a:rPr>
                <a:t>2. 轮椅的操</a:t>
              </a:r>
              <a:endParaRPr lang="en-US" altLang="zh-CN" sz="1600" b="1" strike="noStrike" kern="0" spc="200" noProof="1" dirty="0">
                <a:solidFill>
                  <a:srgbClr val="FFFFFF"/>
                </a:solidFill>
                <a:uFillTx/>
                <a:latin typeface="微软雅黑" panose="020B0503020204020204" charset="-122"/>
                <a:ea typeface="微软雅黑" panose="020B0503020204020204" charset="-122"/>
                <a:cs typeface="微软雅黑" panose="020B0503020204020204" charset="-122"/>
              </a:endParaRPr>
            </a:p>
            <a:p>
              <a:pPr lvl="0" algn="ctr" fontAlgn="base">
                <a:lnSpc>
                  <a:spcPct val="100000"/>
                </a:lnSpc>
                <a:defRPr/>
              </a:pPr>
              <a:r>
                <a:rPr lang="en-US" altLang="zh-CN" sz="1600" b="1" strike="noStrike" kern="0" spc="200" noProof="1" dirty="0">
                  <a:solidFill>
                    <a:srgbClr val="FFFFFF"/>
                  </a:solidFill>
                  <a:uFillTx/>
                  <a:latin typeface="微软雅黑" panose="020B0503020204020204" charset="-122"/>
                  <a:ea typeface="微软雅黑" panose="020B0503020204020204" charset="-122"/>
                  <a:cs typeface="微软雅黑" panose="020B0503020204020204" charset="-122"/>
                </a:rPr>
                <a:t>控性</a:t>
              </a:r>
              <a:endParaRPr lang="en-US" altLang="zh-CN" sz="1600" b="1" strike="noStrike" kern="0" spc="200" noProof="1" dirty="0">
                <a:solidFill>
                  <a:srgbClr val="FFFFFF"/>
                </a:solidFill>
                <a:uFillTx/>
                <a:latin typeface="微软雅黑" panose="020B0503020204020204" charset="-122"/>
                <a:ea typeface="微软雅黑" panose="020B0503020204020204" charset="-122"/>
                <a:cs typeface="微软雅黑" panose="020B0503020204020204" charset="-122"/>
              </a:endParaRPr>
            </a:p>
          </p:txBody>
        </p:sp>
        <p:sp>
          <p:nvSpPr>
            <p:cNvPr id="111" name="右箭头 14"/>
            <p:cNvSpPr/>
            <p:nvPr>
              <p:custDataLst>
                <p:tags r:id="rId4"/>
              </p:custDataLst>
            </p:nvPr>
          </p:nvSpPr>
          <p:spPr>
            <a:xfrm>
              <a:off x="9372" y="3856"/>
              <a:ext cx="1076" cy="685"/>
            </a:xfrm>
            <a:prstGeom prst="rightArrow">
              <a:avLst/>
            </a:prstGeom>
            <a:solidFill>
              <a:srgbClr val="0070C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10000"/>
            </a:bodyPr>
            <a:p>
              <a:pPr marL="0" marR="0" lvl="0" indent="0" algn="ctr" defTabSz="914400" eaLnBrk="1" fontAlgn="base" latinLnBrk="0" hangingPunct="1">
                <a:spcBef>
                  <a:spcPts val="0"/>
                </a:spcBef>
                <a:spcAft>
                  <a:spcPts val="0"/>
                </a:spcAft>
                <a:buClrTx/>
                <a:buSzTx/>
                <a:buFontTx/>
                <a:buNone/>
                <a:defRPr/>
              </a:pPr>
              <a:endParaRPr kumimoji="0" lang="zh-CN" altLang="en-US" sz="700" b="0" i="0" strike="noStrike" kern="0" spc="200" baseline="0" noProof="0">
                <a:ln>
                  <a:noFill/>
                </a:ln>
                <a:solidFill>
                  <a:srgbClr val="FFFFFF">
                    <a:lumMod val="50000"/>
                  </a:srgbClr>
                </a:solidFill>
                <a:effectLst/>
                <a:uLnTx/>
                <a:uFillTx/>
                <a:latin typeface="微软雅黑" panose="020B0503020204020204" charset="-122"/>
                <a:ea typeface="微软雅黑" panose="020B0503020204020204" charset="-122"/>
              </a:endParaRPr>
            </a:p>
          </p:txBody>
        </p:sp>
      </p:grpSp>
      <p:grpSp>
        <p:nvGrpSpPr>
          <p:cNvPr id="130" name="组合 129"/>
          <p:cNvGrpSpPr/>
          <p:nvPr/>
        </p:nvGrpSpPr>
        <p:grpSpPr>
          <a:xfrm>
            <a:off x="1752283" y="4625023"/>
            <a:ext cx="2751137" cy="661987"/>
            <a:chOff x="1469" y="7016"/>
            <a:chExt cx="4333" cy="1106"/>
          </a:xfrm>
        </p:grpSpPr>
        <p:sp>
          <p:nvSpPr>
            <p:cNvPr id="21" name="圆角矩形 12"/>
            <p:cNvSpPr/>
            <p:nvPr>
              <p:custDataLst>
                <p:tags r:id="rId5"/>
              </p:custDataLst>
            </p:nvPr>
          </p:nvSpPr>
          <p:spPr>
            <a:xfrm>
              <a:off x="1469" y="7016"/>
              <a:ext cx="2949"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ctr">
                <a:lnSpc>
                  <a:spcPct val="100000"/>
                </a:lnSpc>
                <a:spcBef>
                  <a:spcPts val="1000"/>
                </a:spcBef>
                <a:spcAft>
                  <a:spcPts val="0"/>
                </a:spcAft>
                <a:buSzPct val="100000"/>
                <a:buFont typeface="Wingdings" panose="05000000000000000000" charset="0"/>
              </a:pPr>
              <a:r>
                <a:rPr sz="1600" b="1"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7. 轮椅的质量</a:t>
              </a:r>
              <a:endParaRPr sz="1600" b="1"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2" name="右箭头 16"/>
            <p:cNvSpPr/>
            <p:nvPr>
              <p:custDataLst>
                <p:tags r:id="rId6"/>
              </p:custDataLst>
            </p:nvPr>
          </p:nvSpPr>
          <p:spPr>
            <a:xfrm flipH="1">
              <a:off x="4726" y="7256"/>
              <a:ext cx="1076" cy="685"/>
            </a:xfrm>
            <a:prstGeom prst="rightArrow">
              <a:avLst/>
            </a:prstGeom>
            <a:solidFill>
              <a:srgbClr val="0070C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10000"/>
            </a:bodyPr>
            <a:p>
              <a:pPr marL="0" marR="0" lvl="0" indent="0" algn="ctr" defTabSz="914400" eaLnBrk="1" fontAlgn="base" latinLnBrk="0" hangingPunct="1">
                <a:spcBef>
                  <a:spcPts val="0"/>
                </a:spcBef>
                <a:spcAft>
                  <a:spcPts val="0"/>
                </a:spcAft>
                <a:buClrTx/>
                <a:buSzTx/>
                <a:buFontTx/>
                <a:buNone/>
                <a:defRPr/>
              </a:pPr>
              <a:endParaRPr kumimoji="0" lang="zh-CN" altLang="en-US" sz="700" b="0" i="0" strike="noStrike" kern="0" spc="200" baseline="0" noProof="0">
                <a:ln>
                  <a:noFill/>
                </a:ln>
                <a:solidFill>
                  <a:srgbClr val="FFFFFF">
                    <a:lumMod val="50000"/>
                  </a:srgbClr>
                </a:solidFill>
                <a:effectLst/>
                <a:uLnTx/>
                <a:uFillTx/>
                <a:latin typeface="微软雅黑" panose="020B0503020204020204" charset="-122"/>
                <a:ea typeface="微软雅黑" panose="020B0503020204020204" charset="-122"/>
              </a:endParaRPr>
            </a:p>
          </p:txBody>
        </p:sp>
      </p:grpSp>
      <p:grpSp>
        <p:nvGrpSpPr>
          <p:cNvPr id="129" name="组合 128"/>
          <p:cNvGrpSpPr/>
          <p:nvPr/>
        </p:nvGrpSpPr>
        <p:grpSpPr>
          <a:xfrm>
            <a:off x="4701858" y="4625023"/>
            <a:ext cx="2751137" cy="661987"/>
            <a:chOff x="6115" y="7016"/>
            <a:chExt cx="4333" cy="1106"/>
          </a:xfrm>
        </p:grpSpPr>
        <p:sp>
          <p:nvSpPr>
            <p:cNvPr id="24" name="圆角矩形 11"/>
            <p:cNvSpPr/>
            <p:nvPr>
              <p:custDataLst>
                <p:tags r:id="rId7"/>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6. 轮椅的可</a:t>
              </a:r>
              <a:endParaRPr sz="1600" b="1"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0" lvl="0" indent="0" algn="ctr" fontAlgn="base">
                <a:lnSpc>
                  <a:spcPct val="100000"/>
                </a:lnSpc>
                <a:spcBef>
                  <a:spcPts val="0"/>
                </a:spcBef>
                <a:spcAft>
                  <a:spcPts val="0"/>
                </a:spcAft>
                <a:buSzPct val="100000"/>
                <a:defRPr/>
              </a:pPr>
              <a:r>
                <a:rPr sz="1600" b="1"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靠性</a:t>
              </a:r>
              <a:endParaRPr sz="1600" b="1"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3" name="右箭头 17"/>
            <p:cNvSpPr/>
            <p:nvPr>
              <p:custDataLst>
                <p:tags r:id="rId8"/>
              </p:custDataLst>
            </p:nvPr>
          </p:nvSpPr>
          <p:spPr>
            <a:xfrm flipH="1">
              <a:off x="9372" y="7227"/>
              <a:ext cx="1076" cy="685"/>
            </a:xfrm>
            <a:prstGeom prst="rightArrow">
              <a:avLst/>
            </a:prstGeom>
            <a:solidFill>
              <a:srgbClr val="0070C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10000"/>
            </a:bodyPr>
            <a:p>
              <a:pPr marL="0" marR="0" lvl="0" indent="0" algn="ctr" defTabSz="914400" eaLnBrk="1" fontAlgn="base" latinLnBrk="0" hangingPunct="1">
                <a:spcBef>
                  <a:spcPts val="0"/>
                </a:spcBef>
                <a:spcAft>
                  <a:spcPts val="0"/>
                </a:spcAft>
                <a:buClrTx/>
                <a:buSzTx/>
                <a:buFontTx/>
                <a:buNone/>
                <a:defRPr/>
              </a:pPr>
              <a:endParaRPr kumimoji="0" lang="zh-CN" altLang="en-US" sz="700" b="0" i="0" strike="noStrike" kern="0" spc="200" baseline="0" noProof="0">
                <a:ln>
                  <a:noFill/>
                </a:ln>
                <a:solidFill>
                  <a:srgbClr val="FFFFFF">
                    <a:lumMod val="50000"/>
                  </a:srgbClr>
                </a:solidFill>
                <a:effectLst/>
                <a:uLnTx/>
                <a:uFillTx/>
                <a:latin typeface="微软雅黑" panose="020B0503020204020204" charset="-122"/>
                <a:ea typeface="微软雅黑" panose="020B0503020204020204" charset="-122"/>
              </a:endParaRPr>
            </a:p>
          </p:txBody>
        </p:sp>
      </p:grpSp>
      <p:sp>
        <p:nvSpPr>
          <p:cNvPr id="31" name="圆角矩形 6"/>
          <p:cNvSpPr/>
          <p:nvPr>
            <p:custDataLst>
              <p:tags r:id="rId9"/>
            </p:custDataLst>
          </p:nvPr>
        </p:nvSpPr>
        <p:spPr>
          <a:xfrm>
            <a:off x="7651433" y="2700973"/>
            <a:ext cx="1871663" cy="661988"/>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20000"/>
          </a:bodyPr>
          <a:p>
            <a:pPr marL="0" lvl="0" indent="0" algn="ctr" fontAlgn="base">
              <a:lnSpc>
                <a:spcPct val="100000"/>
              </a:lnSpc>
              <a:spcBef>
                <a:spcPts val="0"/>
              </a:spcBef>
              <a:spcAft>
                <a:spcPts val="0"/>
              </a:spcAft>
              <a:buSzPct val="100000"/>
              <a:defRPr/>
            </a:pPr>
            <a:r>
              <a:rPr sz="1600" b="1"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3. 轮椅的推进效率</a:t>
            </a:r>
            <a:r>
              <a:rPr sz="1800"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　</a:t>
            </a:r>
            <a:endParaRPr sz="1800"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126" name="组合 125"/>
          <p:cNvGrpSpPr/>
          <p:nvPr/>
        </p:nvGrpSpPr>
        <p:grpSpPr>
          <a:xfrm>
            <a:off x="9478645" y="2734310"/>
            <a:ext cx="1892300" cy="1452563"/>
            <a:chOff x="13709" y="3911"/>
            <a:chExt cx="2980" cy="2428"/>
          </a:xfrm>
        </p:grpSpPr>
        <p:sp>
          <p:nvSpPr>
            <p:cNvPr id="122" name="圆角右箭头 19"/>
            <p:cNvSpPr/>
            <p:nvPr>
              <p:custDataLst>
                <p:tags r:id="rId10"/>
              </p:custDataLst>
            </p:nvPr>
          </p:nvSpPr>
          <p:spPr>
            <a:xfrm rot="5400000">
              <a:off x="14149" y="3870"/>
              <a:ext cx="1222" cy="1304"/>
            </a:xfrm>
            <a:prstGeom prst="bentArrow">
              <a:avLst/>
            </a:prstGeom>
            <a:solidFill>
              <a:srgbClr val="0070C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strike="noStrike" kern="0" spc="200" baseline="0" noProof="0">
                <a:ln>
                  <a:noFill/>
                </a:ln>
                <a:solidFill>
                  <a:srgbClr val="FFFFFF">
                    <a:lumMod val="50000"/>
                  </a:srgbClr>
                </a:solidFill>
                <a:effectLst/>
                <a:uLnTx/>
                <a:uFillTx/>
                <a:latin typeface="微软雅黑" panose="020B0503020204020204" charset="-122"/>
                <a:ea typeface="微软雅黑" panose="020B0503020204020204" charset="-122"/>
              </a:endParaRPr>
            </a:p>
          </p:txBody>
        </p:sp>
        <p:sp>
          <p:nvSpPr>
            <p:cNvPr id="124" name="圆角矩形 8"/>
            <p:cNvSpPr/>
            <p:nvPr>
              <p:custDataLst>
                <p:tags r:id="rId11"/>
              </p:custDataLst>
            </p:nvPr>
          </p:nvSpPr>
          <p:spPr>
            <a:xfrm>
              <a:off x="13709" y="5233"/>
              <a:ext cx="2980"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4. 轮椅的易于上下转移　</a:t>
              </a:r>
              <a:endParaRPr sz="1600" b="1"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128" name="组合 127"/>
          <p:cNvGrpSpPr/>
          <p:nvPr/>
        </p:nvGrpSpPr>
        <p:grpSpPr>
          <a:xfrm>
            <a:off x="7651433" y="4367848"/>
            <a:ext cx="2808287" cy="938212"/>
            <a:chOff x="10760" y="6551"/>
            <a:chExt cx="4423" cy="1571"/>
          </a:xfrm>
        </p:grpSpPr>
        <p:sp>
          <p:nvSpPr>
            <p:cNvPr id="32" name="圆角矩形 10"/>
            <p:cNvSpPr/>
            <p:nvPr>
              <p:custDataLst>
                <p:tags r:id="rId12"/>
              </p:custDataLst>
            </p:nvPr>
          </p:nvSpPr>
          <p:spPr>
            <a:xfrm>
              <a:off x="10760" y="701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rPr>
                <a:t>5. 轮椅的运</a:t>
              </a:r>
              <a:endParaRPr sz="16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endParaRPr>
            </a:p>
            <a:p>
              <a:pPr marL="0" lvl="0" indent="0" algn="ctr" fontAlgn="base">
                <a:lnSpc>
                  <a:spcPct val="100000"/>
                </a:lnSpc>
                <a:spcBef>
                  <a:spcPts val="0"/>
                </a:spcBef>
                <a:spcAft>
                  <a:spcPts val="0"/>
                </a:spcAft>
                <a:buSzPct val="100000"/>
                <a:defRPr/>
              </a:pPr>
              <a:r>
                <a:rPr sz="16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rPr>
                <a:t>输性</a:t>
              </a:r>
              <a:endParaRPr sz="16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3"/>
              </p:custDataLst>
            </p:nvPr>
          </p:nvSpPr>
          <p:spPr>
            <a:xfrm rot="10800000">
              <a:off x="13961" y="6551"/>
              <a:ext cx="1222" cy="1304"/>
            </a:xfrm>
            <a:prstGeom prst="bentArrow">
              <a:avLst/>
            </a:prstGeom>
            <a:solidFill>
              <a:srgbClr val="0070C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8434" name="Text Box 2"/>
          <p:cNvSpPr txBox="1">
            <a:spLocks noChangeArrowheads="1"/>
          </p:cNvSpPr>
          <p:nvPr/>
        </p:nvSpPr>
        <p:spPr bwMode="auto">
          <a:xfrm>
            <a:off x="700405" y="773430"/>
            <a:ext cx="1113599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ctr"/>
            <a:r>
              <a:rPr lang="zh-CN" altLang="en-US" sz="2400" dirty="0">
                <a:sym typeface="+mn-ea"/>
              </a:rPr>
              <a:t>四、轮椅尺寸及功能特性选择</a:t>
            </a:r>
            <a:endParaRPr lang="zh-CN" altLang="en-US" sz="2400" dirty="0"/>
          </a:p>
        </p:txBody>
      </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p:tgtEl>
                                          <p:spTgt spid="116"/>
                                        </p:tgtEl>
                                        <p:attrNameLst>
                                          <p:attrName>ppt_x</p:attrName>
                                        </p:attrNameLst>
                                      </p:cBhvr>
                                      <p:tavLst>
                                        <p:tav tm="0">
                                          <p:val>
                                            <p:strVal val="#ppt_x-#ppt_w*1.125000"/>
                                          </p:val>
                                        </p:tav>
                                        <p:tav tm="100000">
                                          <p:val>
                                            <p:strVal val="#ppt_x"/>
                                          </p:val>
                                        </p:tav>
                                      </p:tavLst>
                                    </p:anim>
                                    <p:animEffect transition="in" filter="wipe(right)">
                                      <p:cBhvr>
                                        <p:cTn id="8" dur="500"/>
                                        <p:tgtEl>
                                          <p:spTgt spid="116"/>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7"/>
                                        </p:tgtEl>
                                        <p:attrNameLst>
                                          <p:attrName>style.visibility</p:attrName>
                                        </p:attrNameLst>
                                      </p:cBhvr>
                                      <p:to>
                                        <p:strVal val="visible"/>
                                      </p:to>
                                    </p:set>
                                    <p:anim calcmode="lin" valueType="num">
                                      <p:cBhvr>
                                        <p:cTn id="12" dur="500"/>
                                        <p:tgtEl>
                                          <p:spTgt spid="117"/>
                                        </p:tgtEl>
                                        <p:attrNameLst>
                                          <p:attrName>ppt_x</p:attrName>
                                        </p:attrNameLst>
                                      </p:cBhvr>
                                      <p:tavLst>
                                        <p:tav tm="0">
                                          <p:val>
                                            <p:strVal val="#ppt_x-#ppt_w*1.125000"/>
                                          </p:val>
                                        </p:tav>
                                        <p:tav tm="100000">
                                          <p:val>
                                            <p:strVal val="#ppt_x"/>
                                          </p:val>
                                        </p:tav>
                                      </p:tavLst>
                                    </p:anim>
                                    <p:animEffect transition="in" filter="wipe(right)">
                                      <p:cBhvr>
                                        <p:cTn id="13" dur="500"/>
                                        <p:tgtEl>
                                          <p:spTgt spid="117"/>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p:tgtEl>
                                          <p:spTgt spid="31"/>
                                        </p:tgtEl>
                                        <p:attrNameLst>
                                          <p:attrName>ppt_x</p:attrName>
                                        </p:attrNameLst>
                                      </p:cBhvr>
                                      <p:tavLst>
                                        <p:tav tm="0">
                                          <p:val>
                                            <p:strVal val="#ppt_x-#ppt_w*1.125000"/>
                                          </p:val>
                                        </p:tav>
                                        <p:tav tm="100000">
                                          <p:val>
                                            <p:strVal val="#ppt_x"/>
                                          </p:val>
                                        </p:tav>
                                      </p:tavLst>
                                    </p:anim>
                                    <p:animEffect transition="in" filter="wipe(right)">
                                      <p:cBhvr>
                                        <p:cTn id="18" dur="500"/>
                                        <p:tgtEl>
                                          <p:spTgt spid="31"/>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126"/>
                                        </p:tgtEl>
                                        <p:attrNameLst>
                                          <p:attrName>style.visibility</p:attrName>
                                        </p:attrNameLst>
                                      </p:cBhvr>
                                      <p:to>
                                        <p:strVal val="visible"/>
                                      </p:to>
                                    </p:set>
                                    <p:anim calcmode="lin" valueType="num">
                                      <p:cBhvr>
                                        <p:cTn id="22" dur="500"/>
                                        <p:tgtEl>
                                          <p:spTgt spid="126"/>
                                        </p:tgtEl>
                                        <p:attrNameLst>
                                          <p:attrName>ppt_y</p:attrName>
                                        </p:attrNameLst>
                                      </p:cBhvr>
                                      <p:tavLst>
                                        <p:tav tm="0">
                                          <p:val>
                                            <p:strVal val="#ppt_y-#ppt_h*1.125000"/>
                                          </p:val>
                                        </p:tav>
                                        <p:tav tm="100000">
                                          <p:val>
                                            <p:strVal val="#ppt_y"/>
                                          </p:val>
                                        </p:tav>
                                      </p:tavLst>
                                    </p:anim>
                                    <p:animEffect transition="in" filter="wipe(down)">
                                      <p:cBhvr>
                                        <p:cTn id="23" dur="500"/>
                                        <p:tgtEl>
                                          <p:spTgt spid="126"/>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28"/>
                                        </p:tgtEl>
                                        <p:attrNameLst>
                                          <p:attrName>style.visibility</p:attrName>
                                        </p:attrNameLst>
                                      </p:cBhvr>
                                      <p:to>
                                        <p:strVal val="visible"/>
                                      </p:to>
                                    </p:set>
                                    <p:anim calcmode="lin" valueType="num">
                                      <p:cBhvr>
                                        <p:cTn id="27" dur="500"/>
                                        <p:tgtEl>
                                          <p:spTgt spid="128"/>
                                        </p:tgtEl>
                                        <p:attrNameLst>
                                          <p:attrName>ppt_x</p:attrName>
                                        </p:attrNameLst>
                                      </p:cBhvr>
                                      <p:tavLst>
                                        <p:tav tm="0">
                                          <p:val>
                                            <p:strVal val="#ppt_x+#ppt_w*1.125000"/>
                                          </p:val>
                                        </p:tav>
                                        <p:tav tm="100000">
                                          <p:val>
                                            <p:strVal val="#ppt_x"/>
                                          </p:val>
                                        </p:tav>
                                      </p:tavLst>
                                    </p:anim>
                                    <p:animEffect transition="in" filter="wipe(left)">
                                      <p:cBhvr>
                                        <p:cTn id="28" dur="500"/>
                                        <p:tgtEl>
                                          <p:spTgt spid="128"/>
                                        </p:tgtEl>
                                      </p:cBhvr>
                                    </p:animEffect>
                                  </p:childTnLst>
                                </p:cTn>
                              </p:par>
                            </p:childTnLst>
                          </p:cTn>
                        </p:par>
                        <p:par>
                          <p:cTn id="29" fill="hold">
                            <p:stCondLst>
                              <p:cond delay="2500"/>
                            </p:stCondLst>
                            <p:childTnLst>
                              <p:par>
                                <p:cTn id="30" presetID="12" presetClass="entr" presetSubtype="2" fill="hold" nodeType="afterEffect">
                                  <p:stCondLst>
                                    <p:cond delay="0"/>
                                  </p:stCondLst>
                                  <p:childTnLst>
                                    <p:set>
                                      <p:cBhvr>
                                        <p:cTn id="31" dur="1" fill="hold">
                                          <p:stCondLst>
                                            <p:cond delay="0"/>
                                          </p:stCondLst>
                                        </p:cTn>
                                        <p:tgtEl>
                                          <p:spTgt spid="129"/>
                                        </p:tgtEl>
                                        <p:attrNameLst>
                                          <p:attrName>style.visibility</p:attrName>
                                        </p:attrNameLst>
                                      </p:cBhvr>
                                      <p:to>
                                        <p:strVal val="visible"/>
                                      </p:to>
                                    </p:set>
                                    <p:anim calcmode="lin" valueType="num">
                                      <p:cBhvr>
                                        <p:cTn id="32" dur="500"/>
                                        <p:tgtEl>
                                          <p:spTgt spid="129"/>
                                        </p:tgtEl>
                                        <p:attrNameLst>
                                          <p:attrName>ppt_x</p:attrName>
                                        </p:attrNameLst>
                                      </p:cBhvr>
                                      <p:tavLst>
                                        <p:tav tm="0">
                                          <p:val>
                                            <p:strVal val="#ppt_x+#ppt_w*1.125000"/>
                                          </p:val>
                                        </p:tav>
                                        <p:tav tm="100000">
                                          <p:val>
                                            <p:strVal val="#ppt_x"/>
                                          </p:val>
                                        </p:tav>
                                      </p:tavLst>
                                    </p:anim>
                                    <p:animEffect transition="in" filter="wipe(left)">
                                      <p:cBhvr>
                                        <p:cTn id="33" dur="500"/>
                                        <p:tgtEl>
                                          <p:spTgt spid="129"/>
                                        </p:tgtEl>
                                      </p:cBhvr>
                                    </p:animEffect>
                                  </p:childTnLst>
                                </p:cTn>
                              </p:par>
                            </p:childTnLst>
                          </p:cTn>
                        </p:par>
                        <p:par>
                          <p:cTn id="34" fill="hold">
                            <p:stCondLst>
                              <p:cond delay="3000"/>
                            </p:stCondLst>
                            <p:childTnLst>
                              <p:par>
                                <p:cTn id="35" presetID="12" presetClass="entr" presetSubtype="2" fill="hold" nodeType="afterEffect">
                                  <p:stCondLst>
                                    <p:cond delay="0"/>
                                  </p:stCondLst>
                                  <p:childTnLst>
                                    <p:set>
                                      <p:cBhvr>
                                        <p:cTn id="36" dur="1" fill="hold">
                                          <p:stCondLst>
                                            <p:cond delay="0"/>
                                          </p:stCondLst>
                                        </p:cTn>
                                        <p:tgtEl>
                                          <p:spTgt spid="130"/>
                                        </p:tgtEl>
                                        <p:attrNameLst>
                                          <p:attrName>style.visibility</p:attrName>
                                        </p:attrNameLst>
                                      </p:cBhvr>
                                      <p:to>
                                        <p:strVal val="visible"/>
                                      </p:to>
                                    </p:set>
                                    <p:anim calcmode="lin" valueType="num">
                                      <p:cBhvr>
                                        <p:cTn id="37" dur="500"/>
                                        <p:tgtEl>
                                          <p:spTgt spid="130"/>
                                        </p:tgtEl>
                                        <p:attrNameLst>
                                          <p:attrName>ppt_x</p:attrName>
                                        </p:attrNameLst>
                                      </p:cBhvr>
                                      <p:tavLst>
                                        <p:tav tm="0">
                                          <p:val>
                                            <p:strVal val="#ppt_x+#ppt_w*1.125000"/>
                                          </p:val>
                                        </p:tav>
                                        <p:tav tm="100000">
                                          <p:val>
                                            <p:strVal val="#ppt_x"/>
                                          </p:val>
                                        </p:tav>
                                      </p:tavLst>
                                    </p:anim>
                                    <p:animEffect transition="in" filter="wipe(left)">
                                      <p:cBhvr>
                                        <p:cTn id="38"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2" name="组合 101"/>
          <p:cNvGrpSpPr/>
          <p:nvPr/>
        </p:nvGrpSpPr>
        <p:grpSpPr>
          <a:xfrm>
            <a:off x="1305560" y="2584133"/>
            <a:ext cx="1862138" cy="1350962"/>
            <a:chOff x="2329" y="3890"/>
            <a:chExt cx="2990" cy="2320"/>
          </a:xfrm>
        </p:grpSpPr>
        <p:sp>
          <p:nvSpPr>
            <p:cNvPr id="6" name="任意多边形 5"/>
            <p:cNvSpPr/>
            <p:nvPr>
              <p:custDataLst>
                <p:tags r:id="rId1"/>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5B9BD4"/>
                </a:solidFill>
              </a:endParaRPr>
            </a:p>
          </p:txBody>
        </p:sp>
        <p:sp>
          <p:nvSpPr>
            <p:cNvPr id="45" name="矩形 44"/>
            <p:cNvSpPr/>
            <p:nvPr>
              <p:custDataLst>
                <p:tags r:id="rId2"/>
              </p:custDataLst>
            </p:nvPr>
          </p:nvSpPr>
          <p:spPr>
            <a:xfrm>
              <a:off x="2329" y="3890"/>
              <a:ext cx="2990" cy="120"/>
            </a:xfrm>
            <a:prstGeom prst="rect">
              <a:avLst/>
            </a:prstGeom>
            <a:solidFill>
              <a:srgbClr val="5B9BD4"/>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 name="椭圆 6"/>
            <p:cNvSpPr/>
            <p:nvPr>
              <p:custDataLst>
                <p:tags r:id="rId3"/>
              </p:custDataLst>
            </p:nvPr>
          </p:nvSpPr>
          <p:spPr>
            <a:xfrm>
              <a:off x="4530" y="5468"/>
              <a:ext cx="694" cy="742"/>
            </a:xfrm>
            <a:prstGeom prst="ellipse">
              <a:avLst/>
            </a:prstGeom>
            <a:solidFill>
              <a:srgbClr val="5B9BD4"/>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1</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4"/>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电动轮椅车的速度选择</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8" name="组合 7"/>
          <p:cNvGrpSpPr/>
          <p:nvPr/>
        </p:nvGrpSpPr>
        <p:grpSpPr>
          <a:xfrm>
            <a:off x="3442335" y="2584133"/>
            <a:ext cx="1863725" cy="1328737"/>
            <a:chOff x="6165" y="3890"/>
            <a:chExt cx="2993" cy="2284"/>
          </a:xfrm>
        </p:grpSpPr>
        <p:sp>
          <p:nvSpPr>
            <p:cNvPr id="10" name="任意多边形 9"/>
            <p:cNvSpPr/>
            <p:nvPr>
              <p:custDataLst>
                <p:tags r:id="rId5"/>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3">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EEDFF"/>
                </a:solidFill>
              </a:endParaRPr>
            </a:p>
          </p:txBody>
        </p:sp>
        <p:sp>
          <p:nvSpPr>
            <p:cNvPr id="11" name="矩形 10"/>
            <p:cNvSpPr/>
            <p:nvPr>
              <p:custDataLst>
                <p:tags r:id="rId6"/>
              </p:custDataLst>
            </p:nvPr>
          </p:nvSpPr>
          <p:spPr>
            <a:xfrm>
              <a:off x="6165" y="3890"/>
              <a:ext cx="2990" cy="120"/>
            </a:xfrm>
            <a:prstGeom prst="rect">
              <a:avLst/>
            </a:prstGeom>
            <a:solidFill>
              <a:schemeClr val="accent3">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7"/>
              </p:custDataLst>
            </p:nvPr>
          </p:nvSpPr>
          <p:spPr>
            <a:xfrm>
              <a:off x="8369" y="5431"/>
              <a:ext cx="694" cy="743"/>
            </a:xfrm>
            <a:prstGeom prst="ellipse">
              <a:avLst/>
            </a:prstGeom>
            <a:solidFill>
              <a:schemeClr val="accent3">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2</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8"/>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电动轮椅车的越障能力选择</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3" name="组合 12"/>
          <p:cNvGrpSpPr/>
          <p:nvPr/>
        </p:nvGrpSpPr>
        <p:grpSpPr>
          <a:xfrm>
            <a:off x="5577523" y="2609533"/>
            <a:ext cx="1862137" cy="1335087"/>
            <a:chOff x="10109" y="3879"/>
            <a:chExt cx="2990" cy="2296"/>
          </a:xfrm>
        </p:grpSpPr>
        <p:sp>
          <p:nvSpPr>
            <p:cNvPr id="52" name="任意多边形 51"/>
            <p:cNvSpPr/>
            <p:nvPr>
              <p:custDataLst>
                <p:tags r:id="rId9"/>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B3D7FF"/>
                </a:solidFill>
              </a:endParaRPr>
            </a:p>
          </p:txBody>
        </p:sp>
        <p:sp>
          <p:nvSpPr>
            <p:cNvPr id="53" name="矩形 52"/>
            <p:cNvSpPr/>
            <p:nvPr>
              <p:custDataLst>
                <p:tags r:id="rId10"/>
              </p:custDataLst>
            </p:nvPr>
          </p:nvSpPr>
          <p:spPr>
            <a:xfrm>
              <a:off x="10109" y="3879"/>
              <a:ext cx="2990" cy="131"/>
            </a:xfrm>
            <a:prstGeom prst="rect">
              <a:avLst/>
            </a:prstGeom>
            <a:solidFill>
              <a:schemeClr val="accent1">
                <a:lumMod val="75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1"/>
              </p:custDataLst>
            </p:nvPr>
          </p:nvSpPr>
          <p:spPr>
            <a:xfrm>
              <a:off x="12310" y="5432"/>
              <a:ext cx="694" cy="743"/>
            </a:xfrm>
            <a:prstGeom prst="ellipse">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3</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2"/>
              </p:custDataLst>
            </p:nvPr>
          </p:nvSpPr>
          <p:spPr>
            <a:xfrm>
              <a:off x="10192" y="4275"/>
              <a:ext cx="2830" cy="1366"/>
            </a:xfrm>
            <a:prstGeom prst="rect">
              <a:avLst/>
            </a:prstGeom>
            <a:noFill/>
          </p:spPr>
          <p:txBody>
            <a:bodyPr wrap="square" rtlCol="0" anchor="ctr" anchorCtr="0">
              <a:normAutofit fontScale="90000"/>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电动轮椅车的一次充电最大行程能力</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5" name="组合 4"/>
          <p:cNvGrpSpPr/>
          <p:nvPr/>
        </p:nvGrpSpPr>
        <p:grpSpPr>
          <a:xfrm>
            <a:off x="7695248" y="2606358"/>
            <a:ext cx="1862137" cy="1349375"/>
            <a:chOff x="2329" y="3890"/>
            <a:chExt cx="2990" cy="2320"/>
          </a:xfrm>
        </p:grpSpPr>
        <p:sp>
          <p:nvSpPr>
            <p:cNvPr id="9" name="任意多边形 8"/>
            <p:cNvSpPr/>
            <p:nvPr>
              <p:custDataLst>
                <p:tags r:id="rId13"/>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5B9BD4"/>
                </a:solidFill>
              </a:endParaRPr>
            </a:p>
          </p:txBody>
        </p:sp>
        <p:sp>
          <p:nvSpPr>
            <p:cNvPr id="12" name="矩形 11"/>
            <p:cNvSpPr/>
            <p:nvPr>
              <p:custDataLst>
                <p:tags r:id="rId14"/>
              </p:custDataLst>
            </p:nvPr>
          </p:nvSpPr>
          <p:spPr>
            <a:xfrm>
              <a:off x="2329" y="3890"/>
              <a:ext cx="2990" cy="120"/>
            </a:xfrm>
            <a:prstGeom prst="rect">
              <a:avLst/>
            </a:prstGeom>
            <a:solidFill>
              <a:srgbClr val="5B9BD4"/>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14" name="椭圆 13"/>
            <p:cNvSpPr/>
            <p:nvPr>
              <p:custDataLst>
                <p:tags r:id="rId15"/>
              </p:custDataLst>
            </p:nvPr>
          </p:nvSpPr>
          <p:spPr>
            <a:xfrm>
              <a:off x="4530" y="5468"/>
              <a:ext cx="694" cy="742"/>
            </a:xfrm>
            <a:prstGeom prst="ellipse">
              <a:avLst/>
            </a:prstGeom>
            <a:solidFill>
              <a:srgbClr val="5B9BD4"/>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4</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15" name="文本框 14"/>
            <p:cNvSpPr txBox="1"/>
            <p:nvPr>
              <p:custDataLst>
                <p:tags r:id="rId16"/>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电动轮椅车的转向性能选择</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4" name="组合 3"/>
          <p:cNvGrpSpPr/>
          <p:nvPr/>
        </p:nvGrpSpPr>
        <p:grpSpPr>
          <a:xfrm>
            <a:off x="1315085" y="4277995"/>
            <a:ext cx="1862138" cy="1350963"/>
            <a:chOff x="2329" y="3890"/>
            <a:chExt cx="2990" cy="2320"/>
          </a:xfrm>
        </p:grpSpPr>
        <p:sp>
          <p:nvSpPr>
            <p:cNvPr id="17" name="任意多边形 16"/>
            <p:cNvSpPr/>
            <p:nvPr>
              <p:custDataLst>
                <p:tags r:id="rId17"/>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5B9BD4"/>
                </a:solidFill>
              </a:endParaRPr>
            </a:p>
          </p:txBody>
        </p:sp>
        <p:sp>
          <p:nvSpPr>
            <p:cNvPr id="18" name="矩形 17"/>
            <p:cNvSpPr/>
            <p:nvPr>
              <p:custDataLst>
                <p:tags r:id="rId18"/>
              </p:custDataLst>
            </p:nvPr>
          </p:nvSpPr>
          <p:spPr>
            <a:xfrm>
              <a:off x="2329" y="3890"/>
              <a:ext cx="2990" cy="120"/>
            </a:xfrm>
            <a:prstGeom prst="rect">
              <a:avLst/>
            </a:prstGeom>
            <a:solidFill>
              <a:srgbClr val="5B9BD4"/>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19" name="椭圆 18"/>
            <p:cNvSpPr/>
            <p:nvPr>
              <p:custDataLst>
                <p:tags r:id="rId19"/>
              </p:custDataLst>
            </p:nvPr>
          </p:nvSpPr>
          <p:spPr>
            <a:xfrm>
              <a:off x="4530" y="5468"/>
              <a:ext cx="694" cy="742"/>
            </a:xfrm>
            <a:prstGeom prst="ellipse">
              <a:avLst/>
            </a:prstGeom>
            <a:solidFill>
              <a:srgbClr val="5B9BD4"/>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6</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20" name="文本框 19"/>
            <p:cNvSpPr txBox="1"/>
            <p:nvPr>
              <p:custDataLst>
                <p:tags r:id="rId20"/>
              </p:custDataLst>
            </p:nvPr>
          </p:nvSpPr>
          <p:spPr>
            <a:xfrm>
              <a:off x="2412" y="4275"/>
              <a:ext cx="2830" cy="1366"/>
            </a:xfrm>
            <a:prstGeom prst="rect">
              <a:avLst/>
            </a:prstGeom>
            <a:noFill/>
          </p:spPr>
          <p:txBody>
            <a:bodyPr wrap="square" rtlCol="0" anchor="ctr" anchorCtr="0">
              <a:normAutofit fontScale="90000" lnSpcReduction="10000"/>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sym typeface="+mn-ea"/>
                </a:rPr>
                <a:t>电动轮椅车的静态稳定性和动态稳定性选择</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sym typeface="+mn-ea"/>
              </a:endParaRPr>
            </a:p>
          </p:txBody>
        </p:sp>
      </p:grpSp>
      <p:grpSp>
        <p:nvGrpSpPr>
          <p:cNvPr id="21" name="组合 20"/>
          <p:cNvGrpSpPr/>
          <p:nvPr/>
        </p:nvGrpSpPr>
        <p:grpSpPr>
          <a:xfrm>
            <a:off x="3451860" y="4277995"/>
            <a:ext cx="1863725" cy="1328738"/>
            <a:chOff x="6165" y="3890"/>
            <a:chExt cx="2993" cy="2284"/>
          </a:xfrm>
        </p:grpSpPr>
        <p:sp>
          <p:nvSpPr>
            <p:cNvPr id="22" name="任意多边形 21"/>
            <p:cNvSpPr/>
            <p:nvPr>
              <p:custDataLst>
                <p:tags r:id="rId21"/>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3">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EEDFF"/>
                </a:solidFill>
              </a:endParaRPr>
            </a:p>
          </p:txBody>
        </p:sp>
        <p:sp>
          <p:nvSpPr>
            <p:cNvPr id="23" name="矩形 22"/>
            <p:cNvSpPr/>
            <p:nvPr>
              <p:custDataLst>
                <p:tags r:id="rId22"/>
              </p:custDataLst>
            </p:nvPr>
          </p:nvSpPr>
          <p:spPr>
            <a:xfrm>
              <a:off x="6165" y="3890"/>
              <a:ext cx="2990" cy="120"/>
            </a:xfrm>
            <a:prstGeom prst="rect">
              <a:avLst/>
            </a:prstGeom>
            <a:solidFill>
              <a:schemeClr val="accent3">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24" name="椭圆 23"/>
            <p:cNvSpPr/>
            <p:nvPr>
              <p:custDataLst>
                <p:tags r:id="rId23"/>
              </p:custDataLst>
            </p:nvPr>
          </p:nvSpPr>
          <p:spPr>
            <a:xfrm>
              <a:off x="8369" y="5431"/>
              <a:ext cx="694" cy="743"/>
            </a:xfrm>
            <a:prstGeom prst="ellipse">
              <a:avLst/>
            </a:prstGeom>
            <a:solidFill>
              <a:schemeClr val="accent3">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7</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25" name="文本框 24"/>
            <p:cNvSpPr txBox="1"/>
            <p:nvPr>
              <p:custDataLst>
                <p:tags r:id="rId24"/>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电动轮椅车的制动距离</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26" name="组合 25"/>
          <p:cNvGrpSpPr/>
          <p:nvPr/>
        </p:nvGrpSpPr>
        <p:grpSpPr>
          <a:xfrm>
            <a:off x="5587048" y="4303395"/>
            <a:ext cx="1862137" cy="1335088"/>
            <a:chOff x="10109" y="3879"/>
            <a:chExt cx="2990" cy="2296"/>
          </a:xfrm>
        </p:grpSpPr>
        <p:sp>
          <p:nvSpPr>
            <p:cNvPr id="27" name="任意多边形 26"/>
            <p:cNvSpPr/>
            <p:nvPr>
              <p:custDataLst>
                <p:tags r:id="rId25"/>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B3D7FF"/>
                </a:solidFill>
              </a:endParaRPr>
            </a:p>
          </p:txBody>
        </p:sp>
        <p:sp>
          <p:nvSpPr>
            <p:cNvPr id="28" name="矩形 27"/>
            <p:cNvSpPr/>
            <p:nvPr>
              <p:custDataLst>
                <p:tags r:id="rId26"/>
              </p:custDataLst>
            </p:nvPr>
          </p:nvSpPr>
          <p:spPr>
            <a:xfrm>
              <a:off x="10109" y="3879"/>
              <a:ext cx="2990" cy="131"/>
            </a:xfrm>
            <a:prstGeom prst="rect">
              <a:avLst/>
            </a:prstGeom>
            <a:solidFill>
              <a:schemeClr val="accent1">
                <a:lumMod val="75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29" name="椭圆 28"/>
            <p:cNvSpPr/>
            <p:nvPr>
              <p:custDataLst>
                <p:tags r:id="rId27"/>
              </p:custDataLst>
            </p:nvPr>
          </p:nvSpPr>
          <p:spPr>
            <a:xfrm>
              <a:off x="12310" y="5432"/>
              <a:ext cx="694" cy="743"/>
            </a:xfrm>
            <a:prstGeom prst="ellipse">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8</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30" name="文本框 29"/>
            <p:cNvSpPr txBox="1"/>
            <p:nvPr>
              <p:custDataLst>
                <p:tags r:id="rId28"/>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电动轮椅车的安全保护</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31" name="组合 30"/>
          <p:cNvGrpSpPr/>
          <p:nvPr/>
        </p:nvGrpSpPr>
        <p:grpSpPr>
          <a:xfrm>
            <a:off x="7704773" y="4300220"/>
            <a:ext cx="1862137" cy="1349375"/>
            <a:chOff x="2329" y="3890"/>
            <a:chExt cx="2990" cy="2320"/>
          </a:xfrm>
        </p:grpSpPr>
        <p:sp>
          <p:nvSpPr>
            <p:cNvPr id="32" name="任意多边形 31"/>
            <p:cNvSpPr/>
            <p:nvPr>
              <p:custDataLst>
                <p:tags r:id="rId29"/>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5B9BD4"/>
                </a:solidFill>
              </a:endParaRPr>
            </a:p>
          </p:txBody>
        </p:sp>
        <p:sp>
          <p:nvSpPr>
            <p:cNvPr id="33" name="矩形 32"/>
            <p:cNvSpPr/>
            <p:nvPr>
              <p:custDataLst>
                <p:tags r:id="rId30"/>
              </p:custDataLst>
            </p:nvPr>
          </p:nvSpPr>
          <p:spPr>
            <a:xfrm>
              <a:off x="2329" y="3890"/>
              <a:ext cx="2990" cy="120"/>
            </a:xfrm>
            <a:prstGeom prst="rect">
              <a:avLst/>
            </a:prstGeom>
            <a:solidFill>
              <a:srgbClr val="5B9BD4"/>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34" name="椭圆 33"/>
            <p:cNvSpPr/>
            <p:nvPr>
              <p:custDataLst>
                <p:tags r:id="rId31"/>
              </p:custDataLst>
            </p:nvPr>
          </p:nvSpPr>
          <p:spPr>
            <a:xfrm>
              <a:off x="4530" y="5468"/>
              <a:ext cx="694" cy="742"/>
            </a:xfrm>
            <a:prstGeom prst="ellipse">
              <a:avLst/>
            </a:prstGeom>
            <a:solidFill>
              <a:srgbClr val="5B9BD4"/>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9</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35" name="文本框 34"/>
            <p:cNvSpPr txBox="1"/>
            <p:nvPr>
              <p:custDataLst>
                <p:tags r:id="rId32"/>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电动轮椅车的</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强度</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
        <p:nvSpPr>
          <p:cNvPr id="18434" name="Text Box 2"/>
          <p:cNvSpPr txBox="1">
            <a:spLocks noChangeArrowheads="1"/>
          </p:cNvSpPr>
          <p:nvPr/>
        </p:nvSpPr>
        <p:spPr bwMode="auto">
          <a:xfrm>
            <a:off x="700405" y="640080"/>
            <a:ext cx="1113599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ctr"/>
            <a:r>
              <a:rPr lang="zh-CN" altLang="en-US" sz="2400" dirty="0">
                <a:sym typeface="+mn-ea"/>
              </a:rPr>
              <a:t>四、轮椅尺寸及功能特性选择</a:t>
            </a:r>
            <a:endParaRPr lang="zh-CN" altLang="en-US" sz="2400" dirty="0"/>
          </a:p>
        </p:txBody>
      </p:sp>
      <p:sp>
        <p:nvSpPr>
          <p:cNvPr id="3" name="文本框 2"/>
          <p:cNvSpPr txBox="1"/>
          <p:nvPr/>
        </p:nvSpPr>
        <p:spPr>
          <a:xfrm>
            <a:off x="967105" y="1589405"/>
            <a:ext cx="651002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（三）电动轮椅车的功能特性选择</a:t>
            </a:r>
            <a:endParaRPr lang="zh-CN" altLang="en-US" b="1">
              <a:latin typeface="微软雅黑" panose="020B0503020204020204" charset="-122"/>
              <a:ea typeface="微软雅黑" panose="020B0503020204020204" charset="-122"/>
              <a:cs typeface="微软雅黑" panose="020B0503020204020204" charset="-122"/>
            </a:endParaRPr>
          </a:p>
        </p:txBody>
      </p:sp>
      <p:grpSp>
        <p:nvGrpSpPr>
          <p:cNvPr id="36" name="组合 35"/>
          <p:cNvGrpSpPr/>
          <p:nvPr/>
        </p:nvGrpSpPr>
        <p:grpSpPr>
          <a:xfrm>
            <a:off x="9739948" y="2615883"/>
            <a:ext cx="1862137" cy="1349375"/>
            <a:chOff x="2329" y="3890"/>
            <a:chExt cx="2990" cy="2320"/>
          </a:xfrm>
        </p:grpSpPr>
        <p:sp>
          <p:nvSpPr>
            <p:cNvPr id="37" name="任意多边形 36"/>
            <p:cNvSpPr/>
            <p:nvPr>
              <p:custDataLst>
                <p:tags r:id="rId33"/>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5B9BD4"/>
                </a:solidFill>
              </a:endParaRPr>
            </a:p>
          </p:txBody>
        </p:sp>
        <p:sp>
          <p:nvSpPr>
            <p:cNvPr id="38" name="矩形 37"/>
            <p:cNvSpPr/>
            <p:nvPr>
              <p:custDataLst>
                <p:tags r:id="rId34"/>
              </p:custDataLst>
            </p:nvPr>
          </p:nvSpPr>
          <p:spPr>
            <a:xfrm>
              <a:off x="2329" y="3890"/>
              <a:ext cx="2990" cy="120"/>
            </a:xfrm>
            <a:prstGeom prst="rect">
              <a:avLst/>
            </a:prstGeom>
            <a:solidFill>
              <a:srgbClr val="5B9BD4"/>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39" name="椭圆 38"/>
            <p:cNvSpPr/>
            <p:nvPr>
              <p:custDataLst>
                <p:tags r:id="rId35"/>
              </p:custDataLst>
            </p:nvPr>
          </p:nvSpPr>
          <p:spPr>
            <a:xfrm>
              <a:off x="4530" y="5468"/>
              <a:ext cx="694" cy="742"/>
            </a:xfrm>
            <a:prstGeom prst="ellipse">
              <a:avLst/>
            </a:prstGeom>
            <a:solidFill>
              <a:srgbClr val="5B9BD4"/>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5</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40" name="文本框 39"/>
            <p:cNvSpPr txBox="1"/>
            <p:nvPr>
              <p:custDataLst>
                <p:tags r:id="rId36"/>
              </p:custDataLst>
            </p:nvPr>
          </p:nvSpPr>
          <p:spPr>
            <a:xfrm>
              <a:off x="2412" y="4275"/>
              <a:ext cx="2696" cy="1366"/>
            </a:xfrm>
            <a:prstGeom prst="rect">
              <a:avLst/>
            </a:prstGeom>
            <a:noFill/>
          </p:spPr>
          <p:txBody>
            <a:bodyPr wrap="square" rtlCol="0" anchor="ctr" anchorCtr="0">
              <a:normAutofit fontScale="90000" lnSpcReduction="10000"/>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电动轮椅车的耐用性 / 疲劳强度选择</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Tree>
    <p:custDataLst>
      <p:tags r:id="rId37"/>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36"/>
                                        </p:tgtEl>
                                        <p:attrNameLst>
                                          <p:attrName>style.visibility</p:attrName>
                                        </p:attrNameLst>
                                      </p:cBhvr>
                                      <p:to>
                                        <p:strVal val="visible"/>
                                      </p:to>
                                    </p:set>
                                    <p:animEffect transition="in" filter="fade">
                                      <p:cBhvr>
                                        <p:cTn id="31" dur="500"/>
                                        <p:tgtEl>
                                          <p:spTgt spid="36"/>
                                        </p:tgtEl>
                                      </p:cBhvr>
                                    </p:animEffect>
                                    <p:anim calcmode="lin" valueType="num">
                                      <p:cBhvr>
                                        <p:cTn id="32" dur="500" fill="hold"/>
                                        <p:tgtEl>
                                          <p:spTgt spid="36"/>
                                        </p:tgtEl>
                                        <p:attrNameLst>
                                          <p:attrName>ppt_x</p:attrName>
                                        </p:attrNameLst>
                                      </p:cBhvr>
                                      <p:tavLst>
                                        <p:tav tm="0">
                                          <p:val>
                                            <p:strVal val="#ppt_x"/>
                                          </p:val>
                                        </p:tav>
                                        <p:tav tm="100000">
                                          <p:val>
                                            <p:strVal val="#ppt_x"/>
                                          </p:val>
                                        </p:tav>
                                      </p:tavLst>
                                    </p:anim>
                                    <p:anim calcmode="lin" valueType="num">
                                      <p:cBhvr>
                                        <p:cTn id="33" dur="5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anim calcmode="lin" valueType="num">
                                      <p:cBhvr>
                                        <p:cTn id="38" dur="500" fill="hold"/>
                                        <p:tgtEl>
                                          <p:spTgt spid="4"/>
                                        </p:tgtEl>
                                        <p:attrNameLst>
                                          <p:attrName>ppt_x</p:attrName>
                                        </p:attrNameLst>
                                      </p:cBhvr>
                                      <p:tavLst>
                                        <p:tav tm="0">
                                          <p:val>
                                            <p:strVal val="#ppt_x"/>
                                          </p:val>
                                        </p:tav>
                                        <p:tav tm="100000">
                                          <p:val>
                                            <p:strVal val="#ppt_x"/>
                                          </p:val>
                                        </p:tav>
                                      </p:tavLst>
                                    </p:anim>
                                    <p:anim calcmode="lin" valueType="num">
                                      <p:cBhvr>
                                        <p:cTn id="39" dur="500" fill="hold"/>
                                        <p:tgtEl>
                                          <p:spTgt spid="4"/>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500"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anim calcmode="lin" valueType="num">
                                      <p:cBhvr>
                                        <p:cTn id="44" dur="500" fill="hold"/>
                                        <p:tgtEl>
                                          <p:spTgt spid="21"/>
                                        </p:tgtEl>
                                        <p:attrNameLst>
                                          <p:attrName>ppt_x</p:attrName>
                                        </p:attrNameLst>
                                      </p:cBhvr>
                                      <p:tavLst>
                                        <p:tav tm="0">
                                          <p:val>
                                            <p:strVal val="#ppt_x"/>
                                          </p:val>
                                        </p:tav>
                                        <p:tav tm="100000">
                                          <p:val>
                                            <p:strVal val="#ppt_x"/>
                                          </p:val>
                                        </p:tav>
                                      </p:tavLst>
                                    </p:anim>
                                    <p:anim calcmode="lin" valueType="num">
                                      <p:cBhvr>
                                        <p:cTn id="45" dur="500" fill="hold"/>
                                        <p:tgtEl>
                                          <p:spTgt spid="21"/>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500"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anim calcmode="lin" valueType="num">
                                      <p:cBhvr>
                                        <p:cTn id="50" dur="500" fill="hold"/>
                                        <p:tgtEl>
                                          <p:spTgt spid="26"/>
                                        </p:tgtEl>
                                        <p:attrNameLst>
                                          <p:attrName>ppt_x</p:attrName>
                                        </p:attrNameLst>
                                      </p:cBhvr>
                                      <p:tavLst>
                                        <p:tav tm="0">
                                          <p:val>
                                            <p:strVal val="#ppt_x"/>
                                          </p:val>
                                        </p:tav>
                                        <p:tav tm="100000">
                                          <p:val>
                                            <p:strVal val="#ppt_x"/>
                                          </p:val>
                                        </p:tav>
                                      </p:tavLst>
                                    </p:anim>
                                    <p:anim calcmode="lin" valueType="num">
                                      <p:cBhvr>
                                        <p:cTn id="51" dur="500" fill="hold"/>
                                        <p:tgtEl>
                                          <p:spTgt spid="26"/>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nodeType="afterEffect">
                                  <p:stCondLst>
                                    <p:cond delay="0"/>
                                  </p:stCondLst>
                                  <p:childTnLst>
                                    <p:set>
                                      <p:cBhvr>
                                        <p:cTn id="54" dur="500" fill="hold">
                                          <p:stCondLst>
                                            <p:cond delay="0"/>
                                          </p:stCondLst>
                                        </p:cTn>
                                        <p:tgtEl>
                                          <p:spTgt spid="31"/>
                                        </p:tgtEl>
                                        <p:attrNameLst>
                                          <p:attrName>style.visibility</p:attrName>
                                        </p:attrNameLst>
                                      </p:cBhvr>
                                      <p:to>
                                        <p:strVal val="visible"/>
                                      </p:to>
                                    </p:set>
                                    <p:animEffect transition="in" filter="fade">
                                      <p:cBhvr>
                                        <p:cTn id="55" dur="500"/>
                                        <p:tgtEl>
                                          <p:spTgt spid="31"/>
                                        </p:tgtEl>
                                      </p:cBhvr>
                                    </p:animEffect>
                                    <p:anim calcmode="lin" valueType="num">
                                      <p:cBhvr>
                                        <p:cTn id="56" dur="500" fill="hold"/>
                                        <p:tgtEl>
                                          <p:spTgt spid="31"/>
                                        </p:tgtEl>
                                        <p:attrNameLst>
                                          <p:attrName>ppt_x</p:attrName>
                                        </p:attrNameLst>
                                      </p:cBhvr>
                                      <p:tavLst>
                                        <p:tav tm="0">
                                          <p:val>
                                            <p:strVal val="#ppt_x"/>
                                          </p:val>
                                        </p:tav>
                                        <p:tav tm="100000">
                                          <p:val>
                                            <p:strVal val="#ppt_x"/>
                                          </p:val>
                                        </p:tav>
                                      </p:tavLst>
                                    </p:anim>
                                    <p:anim calcmode="lin" valueType="num">
                                      <p:cBhvr>
                                        <p:cTn id="57"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五、轮椅使用操作训练</a:t>
            </a:r>
            <a:endParaRPr lang="zh-CN" altLang="en-US" sz="2400" dirty="0">
              <a:sym typeface="+mn-ea"/>
            </a:endParaRPr>
          </a:p>
        </p:txBody>
      </p:sp>
      <p:grpSp>
        <p:nvGrpSpPr>
          <p:cNvPr id="2" name="组合 1"/>
          <p:cNvGrpSpPr/>
          <p:nvPr/>
        </p:nvGrpSpPr>
        <p:grpSpPr>
          <a:xfrm>
            <a:off x="697865" y="1683898"/>
            <a:ext cx="10972800" cy="4549078"/>
            <a:chOff x="1395" y="2487"/>
            <a:chExt cx="17280" cy="7921"/>
          </a:xfrm>
        </p:grpSpPr>
        <p:sp>
          <p:nvSpPr>
            <p:cNvPr id="22" name="矩形: 圆角 1128"/>
            <p:cNvSpPr/>
            <p:nvPr>
              <p:custDataLst>
                <p:tags r:id="rId1"/>
              </p:custDataLst>
            </p:nvPr>
          </p:nvSpPr>
          <p:spPr>
            <a:xfrm>
              <a:off x="1395" y="2487"/>
              <a:ext cx="17280" cy="7921"/>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1807" y="2759"/>
              <a:ext cx="10313" cy="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ts val="20"/>
                </a:spcBef>
                <a:spcAft>
                  <a:spcPts val="0"/>
                </a:spcAft>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用户使用操作轮椅的核心内容参见用户、家庭成员和照顾者的培训部分内容。用户在使用轮椅前，要先了解掌握如下安全检查及规范。</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ts val="20"/>
                </a:spcBef>
                <a:spcAft>
                  <a:spcPts val="0"/>
                </a:spcAft>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（1）外观检查：手轮圈光滑无毛刺，车架对称稳固，扶手、脚踏板平整完好，座位和靠背绷布坚固。 （2）稳定性检查：车轮同时着地，重心稳定，空车推进无跑偏。 （3）安全性检查：车闸、手刹制动快捷有效，手与车架之间无碰撞、无挤压，身体靠在椅背上无后倾翻危险。 （4）功能性检查：轮椅回转灵活，所有可折叠铰链操作轻便、到位，所有功能的调节位置有效、可靠，轮胎气压符合标准。</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tretch>
            <a:fillRect/>
          </a:stretch>
        </p:blipFill>
        <p:spPr>
          <a:xfrm>
            <a:off x="7585075" y="3058795"/>
            <a:ext cx="4019550" cy="1971675"/>
          </a:xfrm>
          <a:prstGeom prst="rect">
            <a:avLst/>
          </a:prstGeom>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五、轮椅使用操作训练</a:t>
            </a:r>
            <a:endParaRPr lang="zh-CN" altLang="en-US" sz="2400" dirty="0">
              <a:sym typeface="+mn-ea"/>
            </a:endParaRPr>
          </a:p>
        </p:txBody>
      </p:sp>
      <p:grpSp>
        <p:nvGrpSpPr>
          <p:cNvPr id="2" name="组合 1"/>
          <p:cNvGrpSpPr/>
          <p:nvPr/>
        </p:nvGrpSpPr>
        <p:grpSpPr>
          <a:xfrm>
            <a:off x="678815" y="1952503"/>
            <a:ext cx="10972800" cy="3773765"/>
            <a:chOff x="1395" y="2487"/>
            <a:chExt cx="17280" cy="6571"/>
          </a:xfrm>
        </p:grpSpPr>
        <p:sp>
          <p:nvSpPr>
            <p:cNvPr id="22" name="矩形: 圆角 1128"/>
            <p:cNvSpPr/>
            <p:nvPr>
              <p:custDataLst>
                <p:tags r:id="rId1"/>
              </p:custDataLst>
            </p:nvPr>
          </p:nvSpPr>
          <p:spPr>
            <a:xfrm>
              <a:off x="1395" y="2487"/>
              <a:ext cx="17280" cy="6571"/>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1837" y="3131"/>
              <a:ext cx="11227" cy="5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ts val="20"/>
                </a:spcBef>
                <a:spcAft>
                  <a:spcPts val="0"/>
                </a:spcAft>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（5）上下轮椅时，确保轮椅的控制器处于关闭状态。 （6）上下轮椅时，不要蹬踏脚踏板。 （7）在他人帮助下，体会轮椅重心的变化对轮椅行进产生的影响，如上下坡或翻越障碍。（8）轮椅在坡面行驶时，要确保正确操作制动。 （9）正确使用轮椅。 （10）特别小心远离明火及点燃的香烟，以免引燃靠背绷带及坐垫。 （11）禁止使用水龙带或高压清洗装置清洗轮椅。 （12）在调节及安装过程中，小心手指，以免受伤。</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5" name="图片 4" descr="原创卡通矢量轮椅元素"/>
          <p:cNvPicPr>
            <a:picLocks noChangeAspect="1"/>
          </p:cNvPicPr>
          <p:nvPr/>
        </p:nvPicPr>
        <p:blipFill>
          <a:blip r:embed="rId2"/>
          <a:stretch>
            <a:fillRect/>
          </a:stretch>
        </p:blipFill>
        <p:spPr>
          <a:xfrm>
            <a:off x="8088630" y="2058035"/>
            <a:ext cx="3562350" cy="3562350"/>
          </a:xfrm>
          <a:prstGeom prst="rect">
            <a:avLst/>
          </a:prstGeom>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876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五、轮椅使用操作训练</a:t>
            </a:r>
            <a:endParaRPr lang="zh-CN" altLang="en-US" sz="2400" dirty="0"/>
          </a:p>
        </p:txBody>
      </p:sp>
      <p:sp>
        <p:nvSpPr>
          <p:cNvPr id="3" name="Rectangle 10"/>
          <p:cNvSpPr>
            <a:spLocks noChangeArrowheads="1"/>
          </p:cNvSpPr>
          <p:nvPr/>
        </p:nvSpPr>
        <p:spPr bwMode="auto">
          <a:xfrm>
            <a:off x="1017270" y="1242060"/>
            <a:ext cx="10148570" cy="570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1. 坐姿摆位的维持</a:t>
            </a:r>
            <a:endParaRPr lang="zh-CN"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1" name="矩形: 圆角 1128"/>
          <p:cNvSpPr/>
          <p:nvPr>
            <p:custDataLst>
              <p:tags r:id="rId1"/>
            </p:custDataLst>
          </p:nvPr>
        </p:nvSpPr>
        <p:spPr>
          <a:xfrm>
            <a:off x="652780" y="1993143"/>
            <a:ext cx="10972800" cy="4145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nvGrpSpPr>
          <p:cNvPr id="46" name="组合 45"/>
          <p:cNvGrpSpPr/>
          <p:nvPr/>
        </p:nvGrpSpPr>
        <p:grpSpPr>
          <a:xfrm>
            <a:off x="2338705" y="3103245"/>
            <a:ext cx="7513955" cy="1773555"/>
            <a:chOff x="3683" y="4512"/>
            <a:chExt cx="11833" cy="2793"/>
          </a:xfrm>
          <a:solidFill>
            <a:srgbClr val="ADDDEB"/>
          </a:solidFill>
        </p:grpSpPr>
        <p:sp>
          <p:nvSpPr>
            <p:cNvPr id="47" name="Freeform 9"/>
            <p:cNvSpPr/>
            <p:nvPr/>
          </p:nvSpPr>
          <p:spPr bwMode="auto">
            <a:xfrm>
              <a:off x="5944" y="5909"/>
              <a:ext cx="2791" cy="1397"/>
            </a:xfrm>
            <a:custGeom>
              <a:avLst/>
              <a:gdLst>
                <a:gd name="T0" fmla="*/ 228 w 457"/>
                <a:gd name="T1" fmla="*/ 142 h 229"/>
                <a:gd name="T2" fmla="*/ 87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7" y="78"/>
                    <a:pt x="87"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grpFill/>
            <a:ln>
              <a:solidFill>
                <a:schemeClr val="tx1">
                  <a:lumMod val="75000"/>
                  <a:lumOff val="25000"/>
                </a:schemeClr>
              </a:solidFill>
            </a:ln>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48" name="Freeform 10"/>
            <p:cNvSpPr/>
            <p:nvPr/>
          </p:nvSpPr>
          <p:spPr bwMode="auto">
            <a:xfrm>
              <a:off x="8203" y="4512"/>
              <a:ext cx="2793" cy="1397"/>
            </a:xfrm>
            <a:custGeom>
              <a:avLst/>
              <a:gdLst>
                <a:gd name="T0" fmla="*/ 229 w 458"/>
                <a:gd name="T1" fmla="*/ 87 h 229"/>
                <a:gd name="T2" fmla="*/ 371 w 458"/>
                <a:gd name="T3" fmla="*/ 229 h 229"/>
                <a:gd name="T4" fmla="*/ 458 w 458"/>
                <a:gd name="T5" fmla="*/ 229 h 229"/>
                <a:gd name="T6" fmla="*/ 229 w 458"/>
                <a:gd name="T7" fmla="*/ 0 h 229"/>
                <a:gd name="T8" fmla="*/ 0 w 458"/>
                <a:gd name="T9" fmla="*/ 229 h 229"/>
                <a:gd name="T10" fmla="*/ 87 w 458"/>
                <a:gd name="T11" fmla="*/ 229 h 229"/>
                <a:gd name="T12" fmla="*/ 229 w 458"/>
                <a:gd name="T13" fmla="*/ 87 h 229"/>
              </a:gdLst>
              <a:ahLst/>
              <a:cxnLst>
                <a:cxn ang="0">
                  <a:pos x="T0" y="T1"/>
                </a:cxn>
                <a:cxn ang="0">
                  <a:pos x="T2" y="T3"/>
                </a:cxn>
                <a:cxn ang="0">
                  <a:pos x="T4" y="T5"/>
                </a:cxn>
                <a:cxn ang="0">
                  <a:pos x="T6" y="T7"/>
                </a:cxn>
                <a:cxn ang="0">
                  <a:pos x="T8" y="T9"/>
                </a:cxn>
                <a:cxn ang="0">
                  <a:pos x="T10" y="T11"/>
                </a:cxn>
                <a:cxn ang="0">
                  <a:pos x="T12" y="T13"/>
                </a:cxn>
              </a:cxnLst>
              <a:rect l="0" t="0" r="r" b="b"/>
              <a:pathLst>
                <a:path w="458" h="229">
                  <a:moveTo>
                    <a:pt x="229" y="87"/>
                  </a:moveTo>
                  <a:cubicBezTo>
                    <a:pt x="307" y="87"/>
                    <a:pt x="371" y="151"/>
                    <a:pt x="371" y="229"/>
                  </a:cubicBezTo>
                  <a:cubicBezTo>
                    <a:pt x="458" y="229"/>
                    <a:pt x="458" y="229"/>
                    <a:pt x="458" y="229"/>
                  </a:cubicBezTo>
                  <a:cubicBezTo>
                    <a:pt x="458" y="103"/>
                    <a:pt x="355" y="0"/>
                    <a:pt x="229" y="0"/>
                  </a:cubicBezTo>
                  <a:cubicBezTo>
                    <a:pt x="103" y="0"/>
                    <a:pt x="0" y="103"/>
                    <a:pt x="0" y="229"/>
                  </a:cubicBezTo>
                  <a:cubicBezTo>
                    <a:pt x="87" y="229"/>
                    <a:pt x="87" y="229"/>
                    <a:pt x="87" y="229"/>
                  </a:cubicBezTo>
                  <a:cubicBezTo>
                    <a:pt x="87" y="151"/>
                    <a:pt x="151" y="87"/>
                    <a:pt x="229" y="87"/>
                  </a:cubicBezTo>
                  <a:close/>
                </a:path>
              </a:pathLst>
            </a:custGeom>
            <a:grpFill/>
            <a:ln>
              <a:solidFill>
                <a:schemeClr val="tx1">
                  <a:lumMod val="75000"/>
                  <a:lumOff val="25000"/>
                </a:schemeClr>
              </a:solidFill>
            </a:ln>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49" name="Freeform 11"/>
            <p:cNvSpPr/>
            <p:nvPr/>
          </p:nvSpPr>
          <p:spPr bwMode="auto">
            <a:xfrm>
              <a:off x="10465" y="5909"/>
              <a:ext cx="2791" cy="1397"/>
            </a:xfrm>
            <a:custGeom>
              <a:avLst/>
              <a:gdLst>
                <a:gd name="T0" fmla="*/ 228 w 457"/>
                <a:gd name="T1" fmla="*/ 142 h 229"/>
                <a:gd name="T2" fmla="*/ 86 w 457"/>
                <a:gd name="T3" fmla="*/ 0 h 229"/>
                <a:gd name="T4" fmla="*/ 0 w 457"/>
                <a:gd name="T5" fmla="*/ 0 h 229"/>
                <a:gd name="T6" fmla="*/ 228 w 457"/>
                <a:gd name="T7" fmla="*/ 229 h 229"/>
                <a:gd name="T8" fmla="*/ 457 w 457"/>
                <a:gd name="T9" fmla="*/ 0 h 229"/>
                <a:gd name="T10" fmla="*/ 370 w 457"/>
                <a:gd name="T11" fmla="*/ 0 h 229"/>
                <a:gd name="T12" fmla="*/ 228 w 457"/>
                <a:gd name="T13" fmla="*/ 142 h 229"/>
              </a:gdLst>
              <a:ahLst/>
              <a:cxnLst>
                <a:cxn ang="0">
                  <a:pos x="T0" y="T1"/>
                </a:cxn>
                <a:cxn ang="0">
                  <a:pos x="T2" y="T3"/>
                </a:cxn>
                <a:cxn ang="0">
                  <a:pos x="T4" y="T5"/>
                </a:cxn>
                <a:cxn ang="0">
                  <a:pos x="T6" y="T7"/>
                </a:cxn>
                <a:cxn ang="0">
                  <a:pos x="T8" y="T9"/>
                </a:cxn>
                <a:cxn ang="0">
                  <a:pos x="T10" y="T11"/>
                </a:cxn>
                <a:cxn ang="0">
                  <a:pos x="T12" y="T13"/>
                </a:cxn>
              </a:cxnLst>
              <a:rect l="0" t="0" r="r" b="b"/>
              <a:pathLst>
                <a:path w="457" h="229">
                  <a:moveTo>
                    <a:pt x="228" y="142"/>
                  </a:moveTo>
                  <a:cubicBezTo>
                    <a:pt x="150" y="142"/>
                    <a:pt x="86" y="78"/>
                    <a:pt x="86" y="0"/>
                  </a:cubicBezTo>
                  <a:cubicBezTo>
                    <a:pt x="0" y="0"/>
                    <a:pt x="0" y="0"/>
                    <a:pt x="0" y="0"/>
                  </a:cubicBezTo>
                  <a:cubicBezTo>
                    <a:pt x="0" y="126"/>
                    <a:pt x="102" y="229"/>
                    <a:pt x="228" y="229"/>
                  </a:cubicBezTo>
                  <a:cubicBezTo>
                    <a:pt x="355" y="229"/>
                    <a:pt x="457" y="126"/>
                    <a:pt x="457" y="0"/>
                  </a:cubicBezTo>
                  <a:cubicBezTo>
                    <a:pt x="370" y="0"/>
                    <a:pt x="370" y="0"/>
                    <a:pt x="370" y="0"/>
                  </a:cubicBezTo>
                  <a:cubicBezTo>
                    <a:pt x="370" y="78"/>
                    <a:pt x="307" y="142"/>
                    <a:pt x="228" y="142"/>
                  </a:cubicBezTo>
                  <a:close/>
                </a:path>
              </a:pathLst>
            </a:custGeom>
            <a:grpFill/>
            <a:ln>
              <a:solidFill>
                <a:schemeClr val="tx1">
                  <a:lumMod val="75000"/>
                  <a:lumOff val="25000"/>
                </a:schemeClr>
              </a:solidFill>
            </a:ln>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50" name="Freeform 12"/>
            <p:cNvSpPr/>
            <p:nvPr/>
          </p:nvSpPr>
          <p:spPr bwMode="auto">
            <a:xfrm>
              <a:off x="3683" y="4512"/>
              <a:ext cx="2793" cy="1660"/>
            </a:xfrm>
            <a:custGeom>
              <a:avLst/>
              <a:gdLst>
                <a:gd name="T0" fmla="*/ 229 w 458"/>
                <a:gd name="T1" fmla="*/ 0 h 272"/>
                <a:gd name="T2" fmla="*/ 0 w 458"/>
                <a:gd name="T3" fmla="*/ 229 h 272"/>
                <a:gd name="T4" fmla="*/ 44 w 458"/>
                <a:gd name="T5" fmla="*/ 272 h 272"/>
                <a:gd name="T6" fmla="*/ 87 w 458"/>
                <a:gd name="T7" fmla="*/ 229 h 272"/>
                <a:gd name="T8" fmla="*/ 229 w 458"/>
                <a:gd name="T9" fmla="*/ 87 h 272"/>
                <a:gd name="T10" fmla="*/ 371 w 458"/>
                <a:gd name="T11" fmla="*/ 229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0" y="253"/>
                    <a:pt x="20" y="272"/>
                    <a:pt x="44" y="272"/>
                  </a:cubicBezTo>
                  <a:cubicBezTo>
                    <a:pt x="68" y="272"/>
                    <a:pt x="87" y="253"/>
                    <a:pt x="87" y="229"/>
                  </a:cubicBezTo>
                  <a:cubicBezTo>
                    <a:pt x="87" y="151"/>
                    <a:pt x="151" y="87"/>
                    <a:pt x="229" y="87"/>
                  </a:cubicBezTo>
                  <a:cubicBezTo>
                    <a:pt x="307" y="87"/>
                    <a:pt x="371" y="151"/>
                    <a:pt x="371" y="229"/>
                  </a:cubicBezTo>
                  <a:cubicBezTo>
                    <a:pt x="458" y="229"/>
                    <a:pt x="458" y="229"/>
                    <a:pt x="458" y="229"/>
                  </a:cubicBezTo>
                  <a:cubicBezTo>
                    <a:pt x="458" y="103"/>
                    <a:pt x="355" y="0"/>
                    <a:pt x="229" y="0"/>
                  </a:cubicBezTo>
                  <a:close/>
                </a:path>
              </a:pathLst>
            </a:custGeom>
            <a:grpFill/>
            <a:ln>
              <a:solidFill>
                <a:schemeClr val="tx1">
                  <a:lumMod val="75000"/>
                  <a:lumOff val="25000"/>
                </a:schemeClr>
              </a:solidFill>
            </a:ln>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51" name="Freeform 13"/>
            <p:cNvSpPr/>
            <p:nvPr/>
          </p:nvSpPr>
          <p:spPr bwMode="auto">
            <a:xfrm>
              <a:off x="12724" y="4512"/>
              <a:ext cx="2793" cy="1660"/>
            </a:xfrm>
            <a:custGeom>
              <a:avLst/>
              <a:gdLst>
                <a:gd name="T0" fmla="*/ 229 w 458"/>
                <a:gd name="T1" fmla="*/ 0 h 272"/>
                <a:gd name="T2" fmla="*/ 0 w 458"/>
                <a:gd name="T3" fmla="*/ 229 h 272"/>
                <a:gd name="T4" fmla="*/ 87 w 458"/>
                <a:gd name="T5" fmla="*/ 229 h 272"/>
                <a:gd name="T6" fmla="*/ 229 w 458"/>
                <a:gd name="T7" fmla="*/ 87 h 272"/>
                <a:gd name="T8" fmla="*/ 371 w 458"/>
                <a:gd name="T9" fmla="*/ 229 h 272"/>
                <a:gd name="T10" fmla="*/ 414 w 458"/>
                <a:gd name="T11" fmla="*/ 272 h 272"/>
                <a:gd name="T12" fmla="*/ 458 w 458"/>
                <a:gd name="T13" fmla="*/ 229 h 272"/>
                <a:gd name="T14" fmla="*/ 229 w 458"/>
                <a:gd name="T15" fmla="*/ 0 h 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8" h="272">
                  <a:moveTo>
                    <a:pt x="229" y="0"/>
                  </a:moveTo>
                  <a:cubicBezTo>
                    <a:pt x="103" y="0"/>
                    <a:pt x="0" y="103"/>
                    <a:pt x="0" y="229"/>
                  </a:cubicBezTo>
                  <a:cubicBezTo>
                    <a:pt x="87" y="229"/>
                    <a:pt x="87" y="229"/>
                    <a:pt x="87" y="229"/>
                  </a:cubicBezTo>
                  <a:cubicBezTo>
                    <a:pt x="87" y="151"/>
                    <a:pt x="151" y="87"/>
                    <a:pt x="229" y="87"/>
                  </a:cubicBezTo>
                  <a:cubicBezTo>
                    <a:pt x="307" y="87"/>
                    <a:pt x="371" y="151"/>
                    <a:pt x="371" y="229"/>
                  </a:cubicBezTo>
                  <a:cubicBezTo>
                    <a:pt x="371" y="253"/>
                    <a:pt x="390" y="272"/>
                    <a:pt x="414" y="272"/>
                  </a:cubicBezTo>
                  <a:cubicBezTo>
                    <a:pt x="438" y="272"/>
                    <a:pt x="458" y="253"/>
                    <a:pt x="458" y="229"/>
                  </a:cubicBezTo>
                  <a:cubicBezTo>
                    <a:pt x="458" y="103"/>
                    <a:pt x="355" y="0"/>
                    <a:pt x="229" y="0"/>
                  </a:cubicBezTo>
                  <a:close/>
                </a:path>
              </a:pathLst>
            </a:custGeom>
            <a:grpFill/>
            <a:ln>
              <a:solidFill>
                <a:schemeClr val="tx1">
                  <a:lumMod val="75000"/>
                  <a:lumOff val="25000"/>
                </a:schemeClr>
              </a:solidFill>
            </a:ln>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grpSp>
      <p:grpSp>
        <p:nvGrpSpPr>
          <p:cNvPr id="52" name="Group 14"/>
          <p:cNvGrpSpPr/>
          <p:nvPr/>
        </p:nvGrpSpPr>
        <p:grpSpPr bwMode="auto">
          <a:xfrm>
            <a:off x="3061970" y="3780790"/>
            <a:ext cx="327025" cy="419735"/>
            <a:chOff x="0" y="0"/>
            <a:chExt cx="184" cy="236"/>
          </a:xfrm>
          <a:solidFill>
            <a:srgbClr val="ADDDEB"/>
          </a:solidFill>
        </p:grpSpPr>
        <p:sp>
          <p:nvSpPr>
            <p:cNvPr id="53" name="Freeform 15"/>
            <p:cNvSpPr/>
            <p:nvPr/>
          </p:nvSpPr>
          <p:spPr bwMode="auto">
            <a:xfrm>
              <a:off x="0" y="0"/>
              <a:ext cx="184" cy="236"/>
            </a:xfrm>
            <a:custGeom>
              <a:avLst/>
              <a:gdLst>
                <a:gd name="T0" fmla="*/ 19 w 84"/>
                <a:gd name="T1" fmla="*/ 98 h 108"/>
                <a:gd name="T2" fmla="*/ 10 w 84"/>
                <a:gd name="T3" fmla="*/ 98 h 108"/>
                <a:gd name="T4" fmla="*/ 10 w 84"/>
                <a:gd name="T5" fmla="*/ 9 h 108"/>
                <a:gd name="T6" fmla="*/ 79 w 84"/>
                <a:gd name="T7" fmla="*/ 9 h 108"/>
                <a:gd name="T8" fmla="*/ 84 w 84"/>
                <a:gd name="T9" fmla="*/ 5 h 108"/>
                <a:gd name="T10" fmla="*/ 79 w 84"/>
                <a:gd name="T11" fmla="*/ 0 h 108"/>
                <a:gd name="T12" fmla="*/ 5 w 84"/>
                <a:gd name="T13" fmla="*/ 0 h 108"/>
                <a:gd name="T14" fmla="*/ 0 w 84"/>
                <a:gd name="T15" fmla="*/ 5 h 108"/>
                <a:gd name="T16" fmla="*/ 0 w 84"/>
                <a:gd name="T17" fmla="*/ 103 h 108"/>
                <a:gd name="T18" fmla="*/ 5 w 84"/>
                <a:gd name="T19" fmla="*/ 108 h 108"/>
                <a:gd name="T20" fmla="*/ 19 w 84"/>
                <a:gd name="T21" fmla="*/ 108 h 108"/>
                <a:gd name="T22" fmla="*/ 23 w 84"/>
                <a:gd name="T23" fmla="*/ 103 h 108"/>
                <a:gd name="T24" fmla="*/ 19 w 84"/>
                <a:gd name="T25" fmla="*/ 9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108">
                  <a:moveTo>
                    <a:pt x="19" y="98"/>
                  </a:moveTo>
                  <a:cubicBezTo>
                    <a:pt x="10" y="98"/>
                    <a:pt x="10" y="98"/>
                    <a:pt x="10" y="98"/>
                  </a:cubicBezTo>
                  <a:cubicBezTo>
                    <a:pt x="10" y="9"/>
                    <a:pt x="10" y="9"/>
                    <a:pt x="10" y="9"/>
                  </a:cubicBezTo>
                  <a:cubicBezTo>
                    <a:pt x="79" y="9"/>
                    <a:pt x="79" y="9"/>
                    <a:pt x="79" y="9"/>
                  </a:cubicBezTo>
                  <a:cubicBezTo>
                    <a:pt x="82" y="9"/>
                    <a:pt x="84" y="7"/>
                    <a:pt x="84" y="5"/>
                  </a:cubicBezTo>
                  <a:cubicBezTo>
                    <a:pt x="84" y="2"/>
                    <a:pt x="82" y="0"/>
                    <a:pt x="79" y="0"/>
                  </a:cubicBezTo>
                  <a:cubicBezTo>
                    <a:pt x="5" y="0"/>
                    <a:pt x="5" y="0"/>
                    <a:pt x="5" y="0"/>
                  </a:cubicBezTo>
                  <a:cubicBezTo>
                    <a:pt x="3" y="0"/>
                    <a:pt x="0" y="2"/>
                    <a:pt x="0" y="5"/>
                  </a:cubicBezTo>
                  <a:cubicBezTo>
                    <a:pt x="0" y="103"/>
                    <a:pt x="0" y="103"/>
                    <a:pt x="0" y="103"/>
                  </a:cubicBezTo>
                  <a:cubicBezTo>
                    <a:pt x="0" y="106"/>
                    <a:pt x="3" y="108"/>
                    <a:pt x="5" y="108"/>
                  </a:cubicBezTo>
                  <a:cubicBezTo>
                    <a:pt x="19" y="108"/>
                    <a:pt x="19" y="108"/>
                    <a:pt x="19" y="108"/>
                  </a:cubicBezTo>
                  <a:cubicBezTo>
                    <a:pt x="21" y="108"/>
                    <a:pt x="23" y="106"/>
                    <a:pt x="23" y="103"/>
                  </a:cubicBezTo>
                  <a:cubicBezTo>
                    <a:pt x="23" y="100"/>
                    <a:pt x="21" y="98"/>
                    <a:pt x="19"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54" name="Freeform 16"/>
            <p:cNvSpPr/>
            <p:nvPr/>
          </p:nvSpPr>
          <p:spPr bwMode="auto">
            <a:xfrm>
              <a:off x="116" y="138"/>
              <a:ext cx="68" cy="98"/>
            </a:xfrm>
            <a:custGeom>
              <a:avLst/>
              <a:gdLst>
                <a:gd name="T0" fmla="*/ 26 w 31"/>
                <a:gd name="T1" fmla="*/ 0 h 45"/>
                <a:gd name="T2" fmla="*/ 21 w 31"/>
                <a:gd name="T3" fmla="*/ 5 h 45"/>
                <a:gd name="T4" fmla="*/ 21 w 31"/>
                <a:gd name="T5" fmla="*/ 35 h 45"/>
                <a:gd name="T6" fmla="*/ 4 w 31"/>
                <a:gd name="T7" fmla="*/ 35 h 45"/>
                <a:gd name="T8" fmla="*/ 0 w 31"/>
                <a:gd name="T9" fmla="*/ 40 h 45"/>
                <a:gd name="T10" fmla="*/ 4 w 31"/>
                <a:gd name="T11" fmla="*/ 45 h 45"/>
                <a:gd name="T12" fmla="*/ 26 w 31"/>
                <a:gd name="T13" fmla="*/ 45 h 45"/>
                <a:gd name="T14" fmla="*/ 29 w 31"/>
                <a:gd name="T15" fmla="*/ 43 h 45"/>
                <a:gd name="T16" fmla="*/ 31 w 31"/>
                <a:gd name="T17" fmla="*/ 40 h 45"/>
                <a:gd name="T18" fmla="*/ 31 w 31"/>
                <a:gd name="T19" fmla="*/ 5 h 45"/>
                <a:gd name="T20" fmla="*/ 26 w 31"/>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5">
                  <a:moveTo>
                    <a:pt x="26" y="0"/>
                  </a:moveTo>
                  <a:cubicBezTo>
                    <a:pt x="23" y="0"/>
                    <a:pt x="21" y="2"/>
                    <a:pt x="21" y="5"/>
                  </a:cubicBezTo>
                  <a:cubicBezTo>
                    <a:pt x="21" y="35"/>
                    <a:pt x="21" y="35"/>
                    <a:pt x="21" y="35"/>
                  </a:cubicBezTo>
                  <a:cubicBezTo>
                    <a:pt x="4" y="35"/>
                    <a:pt x="4" y="35"/>
                    <a:pt x="4" y="35"/>
                  </a:cubicBezTo>
                  <a:cubicBezTo>
                    <a:pt x="2" y="35"/>
                    <a:pt x="0" y="37"/>
                    <a:pt x="0" y="40"/>
                  </a:cubicBezTo>
                  <a:cubicBezTo>
                    <a:pt x="0" y="43"/>
                    <a:pt x="2" y="45"/>
                    <a:pt x="4" y="45"/>
                  </a:cubicBezTo>
                  <a:cubicBezTo>
                    <a:pt x="26" y="45"/>
                    <a:pt x="26" y="45"/>
                    <a:pt x="26" y="45"/>
                  </a:cubicBezTo>
                  <a:cubicBezTo>
                    <a:pt x="27" y="45"/>
                    <a:pt x="28" y="44"/>
                    <a:pt x="29" y="43"/>
                  </a:cubicBezTo>
                  <a:cubicBezTo>
                    <a:pt x="30" y="42"/>
                    <a:pt x="31" y="41"/>
                    <a:pt x="31" y="40"/>
                  </a:cubicBezTo>
                  <a:cubicBezTo>
                    <a:pt x="31" y="5"/>
                    <a:pt x="31" y="5"/>
                    <a:pt x="31" y="5"/>
                  </a:cubicBezTo>
                  <a:cubicBezTo>
                    <a:pt x="31" y="2"/>
                    <a:pt x="29" y="0"/>
                    <a:pt x="2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55" name="Freeform 17"/>
            <p:cNvSpPr>
              <a:spLocks noEditPoints="1"/>
            </p:cNvSpPr>
            <p:nvPr/>
          </p:nvSpPr>
          <p:spPr bwMode="auto">
            <a:xfrm>
              <a:off x="66" y="51"/>
              <a:ext cx="113" cy="163"/>
            </a:xfrm>
            <a:custGeom>
              <a:avLst/>
              <a:gdLst>
                <a:gd name="T0" fmla="*/ 45 w 52"/>
                <a:gd name="T1" fmla="*/ 1 h 75"/>
                <a:gd name="T2" fmla="*/ 40 w 52"/>
                <a:gd name="T3" fmla="*/ 0 h 75"/>
                <a:gd name="T4" fmla="*/ 30 w 52"/>
                <a:gd name="T5" fmla="*/ 5 h 75"/>
                <a:gd name="T6" fmla="*/ 1 w 52"/>
                <a:gd name="T7" fmla="*/ 57 h 75"/>
                <a:gd name="T8" fmla="*/ 0 w 52"/>
                <a:gd name="T9" fmla="*/ 59 h 75"/>
                <a:gd name="T10" fmla="*/ 0 w 52"/>
                <a:gd name="T11" fmla="*/ 71 h 75"/>
                <a:gd name="T12" fmla="*/ 3 w 52"/>
                <a:gd name="T13" fmla="*/ 75 h 75"/>
                <a:gd name="T14" fmla="*/ 5 w 52"/>
                <a:gd name="T15" fmla="*/ 75 h 75"/>
                <a:gd name="T16" fmla="*/ 7 w 52"/>
                <a:gd name="T17" fmla="*/ 75 h 75"/>
                <a:gd name="T18" fmla="*/ 18 w 52"/>
                <a:gd name="T19" fmla="*/ 69 h 75"/>
                <a:gd name="T20" fmla="*/ 19 w 52"/>
                <a:gd name="T21" fmla="*/ 67 h 75"/>
                <a:gd name="T22" fmla="*/ 49 w 52"/>
                <a:gd name="T23" fmla="*/ 16 h 75"/>
                <a:gd name="T24" fmla="*/ 45 w 52"/>
                <a:gd name="T25" fmla="*/ 1 h 75"/>
                <a:gd name="T26" fmla="*/ 41 w 52"/>
                <a:gd name="T27" fmla="*/ 11 h 75"/>
                <a:gd name="T28" fmla="*/ 12 w 52"/>
                <a:gd name="T29" fmla="*/ 62 h 75"/>
                <a:gd name="T30" fmla="*/ 9 w 52"/>
                <a:gd name="T31" fmla="*/ 63 h 75"/>
                <a:gd name="T32" fmla="*/ 9 w 52"/>
                <a:gd name="T33" fmla="*/ 60 h 75"/>
                <a:gd name="T34" fmla="*/ 38 w 52"/>
                <a:gd name="T35" fmla="*/ 10 h 75"/>
                <a:gd name="T36" fmla="*/ 41 w 52"/>
                <a:gd name="T37" fmla="*/ 9 h 75"/>
                <a:gd name="T38" fmla="*/ 41 w 52"/>
                <a:gd name="T3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75">
                  <a:moveTo>
                    <a:pt x="45" y="1"/>
                  </a:moveTo>
                  <a:cubicBezTo>
                    <a:pt x="44" y="0"/>
                    <a:pt x="42" y="0"/>
                    <a:pt x="40" y="0"/>
                  </a:cubicBezTo>
                  <a:cubicBezTo>
                    <a:pt x="36" y="0"/>
                    <a:pt x="32" y="2"/>
                    <a:pt x="30" y="5"/>
                  </a:cubicBezTo>
                  <a:cubicBezTo>
                    <a:pt x="1" y="57"/>
                    <a:pt x="1" y="57"/>
                    <a:pt x="1" y="57"/>
                  </a:cubicBezTo>
                  <a:cubicBezTo>
                    <a:pt x="0" y="57"/>
                    <a:pt x="0" y="58"/>
                    <a:pt x="0" y="59"/>
                  </a:cubicBezTo>
                  <a:cubicBezTo>
                    <a:pt x="0" y="71"/>
                    <a:pt x="0" y="71"/>
                    <a:pt x="0" y="71"/>
                  </a:cubicBezTo>
                  <a:cubicBezTo>
                    <a:pt x="1" y="72"/>
                    <a:pt x="1" y="74"/>
                    <a:pt x="3" y="75"/>
                  </a:cubicBezTo>
                  <a:cubicBezTo>
                    <a:pt x="3" y="75"/>
                    <a:pt x="4" y="75"/>
                    <a:pt x="5" y="75"/>
                  </a:cubicBezTo>
                  <a:cubicBezTo>
                    <a:pt x="6" y="75"/>
                    <a:pt x="7" y="75"/>
                    <a:pt x="7" y="75"/>
                  </a:cubicBezTo>
                  <a:cubicBezTo>
                    <a:pt x="18" y="69"/>
                    <a:pt x="18" y="69"/>
                    <a:pt x="18" y="69"/>
                  </a:cubicBezTo>
                  <a:cubicBezTo>
                    <a:pt x="18" y="69"/>
                    <a:pt x="19" y="68"/>
                    <a:pt x="19" y="67"/>
                  </a:cubicBezTo>
                  <a:cubicBezTo>
                    <a:pt x="49" y="16"/>
                    <a:pt x="49" y="16"/>
                    <a:pt x="49" y="16"/>
                  </a:cubicBezTo>
                  <a:cubicBezTo>
                    <a:pt x="52" y="11"/>
                    <a:pt x="50" y="4"/>
                    <a:pt x="45" y="1"/>
                  </a:cubicBezTo>
                  <a:close/>
                  <a:moveTo>
                    <a:pt x="41" y="11"/>
                  </a:moveTo>
                  <a:cubicBezTo>
                    <a:pt x="12" y="62"/>
                    <a:pt x="12" y="62"/>
                    <a:pt x="12" y="62"/>
                  </a:cubicBezTo>
                  <a:cubicBezTo>
                    <a:pt x="9" y="63"/>
                    <a:pt x="9" y="63"/>
                    <a:pt x="9" y="63"/>
                  </a:cubicBezTo>
                  <a:cubicBezTo>
                    <a:pt x="9" y="60"/>
                    <a:pt x="9" y="60"/>
                    <a:pt x="9" y="60"/>
                  </a:cubicBezTo>
                  <a:cubicBezTo>
                    <a:pt x="38" y="10"/>
                    <a:pt x="38" y="10"/>
                    <a:pt x="38" y="10"/>
                  </a:cubicBezTo>
                  <a:cubicBezTo>
                    <a:pt x="39" y="9"/>
                    <a:pt x="40" y="9"/>
                    <a:pt x="41" y="9"/>
                  </a:cubicBezTo>
                  <a:cubicBezTo>
                    <a:pt x="41" y="10"/>
                    <a:pt x="42" y="11"/>
                    <a:pt x="4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56" name="Freeform 18"/>
            <p:cNvSpPr/>
            <p:nvPr/>
          </p:nvSpPr>
          <p:spPr bwMode="auto">
            <a:xfrm>
              <a:off x="35" y="68"/>
              <a:ext cx="70" cy="20"/>
            </a:xfrm>
            <a:custGeom>
              <a:avLst/>
              <a:gdLst>
                <a:gd name="T0" fmla="*/ 32 w 32"/>
                <a:gd name="T1" fmla="*/ 4 h 9"/>
                <a:gd name="T2" fmla="*/ 28 w 32"/>
                <a:gd name="T3" fmla="*/ 0 h 9"/>
                <a:gd name="T4" fmla="*/ 4 w 32"/>
                <a:gd name="T5" fmla="*/ 0 h 9"/>
                <a:gd name="T6" fmla="*/ 0 w 32"/>
                <a:gd name="T7" fmla="*/ 4 h 9"/>
                <a:gd name="T8" fmla="*/ 4 w 32"/>
                <a:gd name="T9" fmla="*/ 9 h 9"/>
                <a:gd name="T10" fmla="*/ 28 w 32"/>
                <a:gd name="T11" fmla="*/ 9 h 9"/>
                <a:gd name="T12" fmla="*/ 32 w 32"/>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32" h="9">
                  <a:moveTo>
                    <a:pt x="32" y="4"/>
                  </a:moveTo>
                  <a:cubicBezTo>
                    <a:pt x="32" y="2"/>
                    <a:pt x="30" y="0"/>
                    <a:pt x="28" y="0"/>
                  </a:cubicBezTo>
                  <a:cubicBezTo>
                    <a:pt x="4" y="0"/>
                    <a:pt x="4" y="0"/>
                    <a:pt x="4" y="0"/>
                  </a:cubicBezTo>
                  <a:cubicBezTo>
                    <a:pt x="2" y="0"/>
                    <a:pt x="0" y="2"/>
                    <a:pt x="0" y="4"/>
                  </a:cubicBezTo>
                  <a:cubicBezTo>
                    <a:pt x="0" y="7"/>
                    <a:pt x="2" y="9"/>
                    <a:pt x="4" y="9"/>
                  </a:cubicBezTo>
                  <a:cubicBezTo>
                    <a:pt x="28" y="9"/>
                    <a:pt x="28" y="9"/>
                    <a:pt x="28" y="9"/>
                  </a:cubicBezTo>
                  <a:cubicBezTo>
                    <a:pt x="30" y="9"/>
                    <a:pt x="32" y="7"/>
                    <a:pt x="3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57" name="Freeform 19"/>
            <p:cNvSpPr/>
            <p:nvPr/>
          </p:nvSpPr>
          <p:spPr bwMode="auto">
            <a:xfrm>
              <a:off x="35" y="107"/>
              <a:ext cx="46" cy="20"/>
            </a:xfrm>
            <a:custGeom>
              <a:avLst/>
              <a:gdLst>
                <a:gd name="T0" fmla="*/ 4 w 21"/>
                <a:gd name="T1" fmla="*/ 0 h 9"/>
                <a:gd name="T2" fmla="*/ 0 w 21"/>
                <a:gd name="T3" fmla="*/ 4 h 9"/>
                <a:gd name="T4" fmla="*/ 4 w 21"/>
                <a:gd name="T5" fmla="*/ 9 h 9"/>
                <a:gd name="T6" fmla="*/ 16 w 21"/>
                <a:gd name="T7" fmla="*/ 9 h 9"/>
                <a:gd name="T8" fmla="*/ 21 w 21"/>
                <a:gd name="T9" fmla="*/ 4 h 9"/>
                <a:gd name="T10" fmla="*/ 16 w 21"/>
                <a:gd name="T11" fmla="*/ 0 h 9"/>
                <a:gd name="T12" fmla="*/ 4 w 21"/>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1" h="9">
                  <a:moveTo>
                    <a:pt x="4" y="0"/>
                  </a:moveTo>
                  <a:cubicBezTo>
                    <a:pt x="2" y="0"/>
                    <a:pt x="0" y="2"/>
                    <a:pt x="0" y="4"/>
                  </a:cubicBezTo>
                  <a:cubicBezTo>
                    <a:pt x="0" y="7"/>
                    <a:pt x="2" y="9"/>
                    <a:pt x="4" y="9"/>
                  </a:cubicBezTo>
                  <a:cubicBezTo>
                    <a:pt x="16" y="9"/>
                    <a:pt x="16" y="9"/>
                    <a:pt x="16" y="9"/>
                  </a:cubicBezTo>
                  <a:cubicBezTo>
                    <a:pt x="19" y="9"/>
                    <a:pt x="21" y="7"/>
                    <a:pt x="21" y="4"/>
                  </a:cubicBezTo>
                  <a:cubicBezTo>
                    <a:pt x="21" y="2"/>
                    <a:pt x="19" y="0"/>
                    <a:pt x="16" y="0"/>
                  </a:cubicBez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grpSp>
      <p:grpSp>
        <p:nvGrpSpPr>
          <p:cNvPr id="58" name="Group 20"/>
          <p:cNvGrpSpPr/>
          <p:nvPr/>
        </p:nvGrpSpPr>
        <p:grpSpPr bwMode="auto">
          <a:xfrm>
            <a:off x="7324090" y="3780790"/>
            <a:ext cx="414020" cy="419735"/>
            <a:chOff x="0" y="0"/>
            <a:chExt cx="233" cy="236"/>
          </a:xfrm>
          <a:solidFill>
            <a:srgbClr val="ADDDEB"/>
          </a:solidFill>
        </p:grpSpPr>
        <p:sp>
          <p:nvSpPr>
            <p:cNvPr id="59" name="Freeform 21"/>
            <p:cNvSpPr>
              <a:spLocks noEditPoints="1"/>
            </p:cNvSpPr>
            <p:nvPr/>
          </p:nvSpPr>
          <p:spPr bwMode="auto">
            <a:xfrm>
              <a:off x="0" y="0"/>
              <a:ext cx="233" cy="236"/>
            </a:xfrm>
            <a:custGeom>
              <a:avLst/>
              <a:gdLst>
                <a:gd name="T0" fmla="*/ 103 w 107"/>
                <a:gd name="T1" fmla="*/ 42 h 108"/>
                <a:gd name="T2" fmla="*/ 93 w 107"/>
                <a:gd name="T3" fmla="*/ 35 h 108"/>
                <a:gd name="T4" fmla="*/ 97 w 107"/>
                <a:gd name="T5" fmla="*/ 22 h 108"/>
                <a:gd name="T6" fmla="*/ 80 w 107"/>
                <a:gd name="T7" fmla="*/ 10 h 108"/>
                <a:gd name="T8" fmla="*/ 68 w 107"/>
                <a:gd name="T9" fmla="*/ 12 h 108"/>
                <a:gd name="T10" fmla="*/ 62 w 107"/>
                <a:gd name="T11" fmla="*/ 1 h 108"/>
                <a:gd name="T12" fmla="*/ 42 w 107"/>
                <a:gd name="T13" fmla="*/ 4 h 108"/>
                <a:gd name="T14" fmla="*/ 34 w 107"/>
                <a:gd name="T15" fmla="*/ 14 h 108"/>
                <a:gd name="T16" fmla="*/ 22 w 107"/>
                <a:gd name="T17" fmla="*/ 11 h 108"/>
                <a:gd name="T18" fmla="*/ 10 w 107"/>
                <a:gd name="T19" fmla="*/ 27 h 108"/>
                <a:gd name="T20" fmla="*/ 12 w 107"/>
                <a:gd name="T21" fmla="*/ 39 h 108"/>
                <a:gd name="T22" fmla="*/ 0 w 107"/>
                <a:gd name="T23" fmla="*/ 46 h 108"/>
                <a:gd name="T24" fmla="*/ 0 w 107"/>
                <a:gd name="T25" fmla="*/ 62 h 108"/>
                <a:gd name="T26" fmla="*/ 12 w 107"/>
                <a:gd name="T27" fmla="*/ 69 h 108"/>
                <a:gd name="T28" fmla="*/ 10 w 107"/>
                <a:gd name="T29" fmla="*/ 81 h 108"/>
                <a:gd name="T30" fmla="*/ 22 w 107"/>
                <a:gd name="T31" fmla="*/ 97 h 108"/>
                <a:gd name="T32" fmla="*/ 34 w 107"/>
                <a:gd name="T33" fmla="*/ 94 h 108"/>
                <a:gd name="T34" fmla="*/ 42 w 107"/>
                <a:gd name="T35" fmla="*/ 104 h 108"/>
                <a:gd name="T36" fmla="*/ 53 w 107"/>
                <a:gd name="T37" fmla="*/ 108 h 108"/>
                <a:gd name="T38" fmla="*/ 65 w 107"/>
                <a:gd name="T39" fmla="*/ 104 h 108"/>
                <a:gd name="T40" fmla="*/ 72 w 107"/>
                <a:gd name="T41" fmla="*/ 94 h 108"/>
                <a:gd name="T42" fmla="*/ 85 w 107"/>
                <a:gd name="T43" fmla="*/ 97 h 108"/>
                <a:gd name="T44" fmla="*/ 97 w 107"/>
                <a:gd name="T45" fmla="*/ 81 h 108"/>
                <a:gd name="T46" fmla="*/ 95 w 107"/>
                <a:gd name="T47" fmla="*/ 69 h 108"/>
                <a:gd name="T48" fmla="*/ 106 w 107"/>
                <a:gd name="T49" fmla="*/ 62 h 108"/>
                <a:gd name="T50" fmla="*/ 106 w 107"/>
                <a:gd name="T51" fmla="*/ 46 h 108"/>
                <a:gd name="T52" fmla="*/ 90 w 107"/>
                <a:gd name="T53" fmla="*/ 61 h 108"/>
                <a:gd name="T54" fmla="*/ 84 w 107"/>
                <a:gd name="T55" fmla="*/ 71 h 108"/>
                <a:gd name="T56" fmla="*/ 88 w 107"/>
                <a:gd name="T57" fmla="*/ 82 h 108"/>
                <a:gd name="T58" fmla="*/ 74 w 107"/>
                <a:gd name="T59" fmla="*/ 84 h 108"/>
                <a:gd name="T60" fmla="*/ 63 w 107"/>
                <a:gd name="T61" fmla="*/ 87 h 108"/>
                <a:gd name="T62" fmla="*/ 57 w 107"/>
                <a:gd name="T63" fmla="*/ 98 h 108"/>
                <a:gd name="T64" fmla="*/ 47 w 107"/>
                <a:gd name="T65" fmla="*/ 90 h 108"/>
                <a:gd name="T66" fmla="*/ 37 w 107"/>
                <a:gd name="T67" fmla="*/ 85 h 108"/>
                <a:gd name="T68" fmla="*/ 25 w 107"/>
                <a:gd name="T69" fmla="*/ 88 h 108"/>
                <a:gd name="T70" fmla="*/ 23 w 107"/>
                <a:gd name="T71" fmla="*/ 75 h 108"/>
                <a:gd name="T72" fmla="*/ 20 w 107"/>
                <a:gd name="T73" fmla="*/ 64 h 108"/>
                <a:gd name="T74" fmla="*/ 9 w 107"/>
                <a:gd name="T75" fmla="*/ 58 h 108"/>
                <a:gd name="T76" fmla="*/ 9 w 107"/>
                <a:gd name="T77" fmla="*/ 50 h 108"/>
                <a:gd name="T78" fmla="*/ 20 w 107"/>
                <a:gd name="T79" fmla="*/ 44 h 108"/>
                <a:gd name="T80" fmla="*/ 23 w 107"/>
                <a:gd name="T81" fmla="*/ 33 h 108"/>
                <a:gd name="T82" fmla="*/ 25 w 107"/>
                <a:gd name="T83" fmla="*/ 20 h 108"/>
                <a:gd name="T84" fmla="*/ 37 w 107"/>
                <a:gd name="T85" fmla="*/ 23 h 108"/>
                <a:gd name="T86" fmla="*/ 47 w 107"/>
                <a:gd name="T87" fmla="*/ 18 h 108"/>
                <a:gd name="T88" fmla="*/ 57 w 107"/>
                <a:gd name="T89" fmla="*/ 10 h 108"/>
                <a:gd name="T90" fmla="*/ 63 w 107"/>
                <a:gd name="T91" fmla="*/ 21 h 108"/>
                <a:gd name="T92" fmla="*/ 74 w 107"/>
                <a:gd name="T93" fmla="*/ 23 h 108"/>
                <a:gd name="T94" fmla="*/ 88 w 107"/>
                <a:gd name="T95" fmla="*/ 26 h 108"/>
                <a:gd name="T96" fmla="*/ 84 w 107"/>
                <a:gd name="T97" fmla="*/ 37 h 108"/>
                <a:gd name="T98" fmla="*/ 90 w 107"/>
                <a:gd name="T99" fmla="*/ 47 h 108"/>
                <a:gd name="T100" fmla="*/ 98 w 107"/>
                <a:gd name="T101"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108">
                  <a:moveTo>
                    <a:pt x="106" y="46"/>
                  </a:moveTo>
                  <a:cubicBezTo>
                    <a:pt x="106" y="44"/>
                    <a:pt x="105" y="43"/>
                    <a:pt x="103" y="42"/>
                  </a:cubicBezTo>
                  <a:cubicBezTo>
                    <a:pt x="95" y="39"/>
                    <a:pt x="95" y="39"/>
                    <a:pt x="95" y="39"/>
                  </a:cubicBezTo>
                  <a:cubicBezTo>
                    <a:pt x="94" y="38"/>
                    <a:pt x="94" y="36"/>
                    <a:pt x="93" y="35"/>
                  </a:cubicBezTo>
                  <a:cubicBezTo>
                    <a:pt x="97" y="27"/>
                    <a:pt x="97" y="27"/>
                    <a:pt x="97" y="27"/>
                  </a:cubicBezTo>
                  <a:cubicBezTo>
                    <a:pt x="98" y="25"/>
                    <a:pt x="98" y="24"/>
                    <a:pt x="97" y="22"/>
                  </a:cubicBezTo>
                  <a:cubicBezTo>
                    <a:pt x="93" y="18"/>
                    <a:pt x="89" y="14"/>
                    <a:pt x="85" y="11"/>
                  </a:cubicBezTo>
                  <a:cubicBezTo>
                    <a:pt x="84" y="10"/>
                    <a:pt x="82" y="10"/>
                    <a:pt x="80" y="10"/>
                  </a:cubicBezTo>
                  <a:cubicBezTo>
                    <a:pt x="72" y="14"/>
                    <a:pt x="72" y="14"/>
                    <a:pt x="72" y="14"/>
                  </a:cubicBezTo>
                  <a:cubicBezTo>
                    <a:pt x="71" y="14"/>
                    <a:pt x="70" y="13"/>
                    <a:pt x="68" y="12"/>
                  </a:cubicBezTo>
                  <a:cubicBezTo>
                    <a:pt x="65" y="4"/>
                    <a:pt x="65" y="4"/>
                    <a:pt x="65" y="4"/>
                  </a:cubicBezTo>
                  <a:cubicBezTo>
                    <a:pt x="65" y="2"/>
                    <a:pt x="63" y="1"/>
                    <a:pt x="62" y="1"/>
                  </a:cubicBezTo>
                  <a:cubicBezTo>
                    <a:pt x="56" y="0"/>
                    <a:pt x="51" y="0"/>
                    <a:pt x="45" y="1"/>
                  </a:cubicBezTo>
                  <a:cubicBezTo>
                    <a:pt x="44" y="1"/>
                    <a:pt x="42" y="2"/>
                    <a:pt x="42" y="4"/>
                  </a:cubicBezTo>
                  <a:cubicBezTo>
                    <a:pt x="39" y="12"/>
                    <a:pt x="39" y="12"/>
                    <a:pt x="39" y="12"/>
                  </a:cubicBezTo>
                  <a:cubicBezTo>
                    <a:pt x="37" y="13"/>
                    <a:pt x="36" y="14"/>
                    <a:pt x="34" y="14"/>
                  </a:cubicBezTo>
                  <a:cubicBezTo>
                    <a:pt x="26" y="10"/>
                    <a:pt x="26" y="10"/>
                    <a:pt x="26" y="10"/>
                  </a:cubicBezTo>
                  <a:cubicBezTo>
                    <a:pt x="25" y="10"/>
                    <a:pt x="23" y="10"/>
                    <a:pt x="22" y="11"/>
                  </a:cubicBezTo>
                  <a:cubicBezTo>
                    <a:pt x="17" y="14"/>
                    <a:pt x="13" y="18"/>
                    <a:pt x="10" y="22"/>
                  </a:cubicBezTo>
                  <a:cubicBezTo>
                    <a:pt x="9" y="24"/>
                    <a:pt x="9" y="25"/>
                    <a:pt x="10" y="27"/>
                  </a:cubicBezTo>
                  <a:cubicBezTo>
                    <a:pt x="14" y="35"/>
                    <a:pt x="14" y="35"/>
                    <a:pt x="14" y="35"/>
                  </a:cubicBezTo>
                  <a:cubicBezTo>
                    <a:pt x="13" y="36"/>
                    <a:pt x="12" y="38"/>
                    <a:pt x="12" y="39"/>
                  </a:cubicBezTo>
                  <a:cubicBezTo>
                    <a:pt x="3" y="42"/>
                    <a:pt x="3" y="42"/>
                    <a:pt x="3" y="42"/>
                  </a:cubicBezTo>
                  <a:cubicBezTo>
                    <a:pt x="2" y="43"/>
                    <a:pt x="1" y="44"/>
                    <a:pt x="0" y="46"/>
                  </a:cubicBezTo>
                  <a:cubicBezTo>
                    <a:pt x="0" y="49"/>
                    <a:pt x="0" y="51"/>
                    <a:pt x="0" y="54"/>
                  </a:cubicBezTo>
                  <a:cubicBezTo>
                    <a:pt x="0" y="56"/>
                    <a:pt x="0" y="59"/>
                    <a:pt x="0" y="62"/>
                  </a:cubicBezTo>
                  <a:cubicBezTo>
                    <a:pt x="1" y="64"/>
                    <a:pt x="2" y="65"/>
                    <a:pt x="3" y="66"/>
                  </a:cubicBezTo>
                  <a:cubicBezTo>
                    <a:pt x="12" y="69"/>
                    <a:pt x="12" y="69"/>
                    <a:pt x="12" y="69"/>
                  </a:cubicBezTo>
                  <a:cubicBezTo>
                    <a:pt x="12" y="70"/>
                    <a:pt x="13" y="72"/>
                    <a:pt x="14" y="73"/>
                  </a:cubicBezTo>
                  <a:cubicBezTo>
                    <a:pt x="10" y="81"/>
                    <a:pt x="10" y="81"/>
                    <a:pt x="10" y="81"/>
                  </a:cubicBezTo>
                  <a:cubicBezTo>
                    <a:pt x="9" y="82"/>
                    <a:pt x="9" y="84"/>
                    <a:pt x="10" y="86"/>
                  </a:cubicBezTo>
                  <a:cubicBezTo>
                    <a:pt x="13" y="90"/>
                    <a:pt x="17" y="94"/>
                    <a:pt x="22" y="97"/>
                  </a:cubicBezTo>
                  <a:cubicBezTo>
                    <a:pt x="23" y="98"/>
                    <a:pt x="25" y="98"/>
                    <a:pt x="26" y="98"/>
                  </a:cubicBezTo>
                  <a:cubicBezTo>
                    <a:pt x="34" y="94"/>
                    <a:pt x="34" y="94"/>
                    <a:pt x="34" y="94"/>
                  </a:cubicBezTo>
                  <a:cubicBezTo>
                    <a:pt x="36" y="94"/>
                    <a:pt x="37" y="95"/>
                    <a:pt x="39" y="95"/>
                  </a:cubicBezTo>
                  <a:cubicBezTo>
                    <a:pt x="42" y="104"/>
                    <a:pt x="42" y="104"/>
                    <a:pt x="42" y="104"/>
                  </a:cubicBezTo>
                  <a:cubicBezTo>
                    <a:pt x="42" y="106"/>
                    <a:pt x="44" y="107"/>
                    <a:pt x="45" y="107"/>
                  </a:cubicBezTo>
                  <a:cubicBezTo>
                    <a:pt x="48" y="107"/>
                    <a:pt x="51" y="108"/>
                    <a:pt x="53" y="108"/>
                  </a:cubicBezTo>
                  <a:cubicBezTo>
                    <a:pt x="56" y="108"/>
                    <a:pt x="59" y="107"/>
                    <a:pt x="62" y="107"/>
                  </a:cubicBezTo>
                  <a:cubicBezTo>
                    <a:pt x="63" y="107"/>
                    <a:pt x="65" y="106"/>
                    <a:pt x="65" y="104"/>
                  </a:cubicBezTo>
                  <a:cubicBezTo>
                    <a:pt x="68" y="95"/>
                    <a:pt x="68" y="95"/>
                    <a:pt x="68" y="95"/>
                  </a:cubicBezTo>
                  <a:cubicBezTo>
                    <a:pt x="70" y="95"/>
                    <a:pt x="71" y="94"/>
                    <a:pt x="72" y="94"/>
                  </a:cubicBezTo>
                  <a:cubicBezTo>
                    <a:pt x="80" y="98"/>
                    <a:pt x="80" y="98"/>
                    <a:pt x="80" y="98"/>
                  </a:cubicBezTo>
                  <a:cubicBezTo>
                    <a:pt x="82" y="98"/>
                    <a:pt x="84" y="98"/>
                    <a:pt x="85" y="97"/>
                  </a:cubicBezTo>
                  <a:cubicBezTo>
                    <a:pt x="89" y="94"/>
                    <a:pt x="93" y="90"/>
                    <a:pt x="97" y="86"/>
                  </a:cubicBezTo>
                  <a:cubicBezTo>
                    <a:pt x="98" y="84"/>
                    <a:pt x="98" y="82"/>
                    <a:pt x="97" y="81"/>
                  </a:cubicBezTo>
                  <a:cubicBezTo>
                    <a:pt x="93" y="73"/>
                    <a:pt x="93" y="73"/>
                    <a:pt x="93" y="73"/>
                  </a:cubicBezTo>
                  <a:cubicBezTo>
                    <a:pt x="94" y="72"/>
                    <a:pt x="94" y="70"/>
                    <a:pt x="95" y="69"/>
                  </a:cubicBezTo>
                  <a:cubicBezTo>
                    <a:pt x="103" y="66"/>
                    <a:pt x="103" y="66"/>
                    <a:pt x="103" y="66"/>
                  </a:cubicBezTo>
                  <a:cubicBezTo>
                    <a:pt x="105" y="65"/>
                    <a:pt x="106" y="64"/>
                    <a:pt x="106" y="62"/>
                  </a:cubicBezTo>
                  <a:cubicBezTo>
                    <a:pt x="107" y="59"/>
                    <a:pt x="107" y="56"/>
                    <a:pt x="107" y="54"/>
                  </a:cubicBezTo>
                  <a:cubicBezTo>
                    <a:pt x="107" y="51"/>
                    <a:pt x="107" y="49"/>
                    <a:pt x="106" y="46"/>
                  </a:cubicBezTo>
                  <a:close/>
                  <a:moveTo>
                    <a:pt x="98" y="58"/>
                  </a:moveTo>
                  <a:cubicBezTo>
                    <a:pt x="90" y="61"/>
                    <a:pt x="90" y="61"/>
                    <a:pt x="90" y="61"/>
                  </a:cubicBezTo>
                  <a:cubicBezTo>
                    <a:pt x="88" y="61"/>
                    <a:pt x="87" y="62"/>
                    <a:pt x="87" y="64"/>
                  </a:cubicBezTo>
                  <a:cubicBezTo>
                    <a:pt x="86" y="66"/>
                    <a:pt x="85" y="69"/>
                    <a:pt x="84" y="71"/>
                  </a:cubicBezTo>
                  <a:cubicBezTo>
                    <a:pt x="83" y="72"/>
                    <a:pt x="83" y="73"/>
                    <a:pt x="84" y="75"/>
                  </a:cubicBezTo>
                  <a:cubicBezTo>
                    <a:pt x="88" y="82"/>
                    <a:pt x="88" y="82"/>
                    <a:pt x="88" y="82"/>
                  </a:cubicBezTo>
                  <a:cubicBezTo>
                    <a:pt x="86" y="84"/>
                    <a:pt x="84" y="86"/>
                    <a:pt x="82" y="88"/>
                  </a:cubicBezTo>
                  <a:cubicBezTo>
                    <a:pt x="74" y="84"/>
                    <a:pt x="74" y="84"/>
                    <a:pt x="74" y="84"/>
                  </a:cubicBezTo>
                  <a:cubicBezTo>
                    <a:pt x="73" y="84"/>
                    <a:pt x="71" y="84"/>
                    <a:pt x="70" y="85"/>
                  </a:cubicBezTo>
                  <a:cubicBezTo>
                    <a:pt x="68" y="86"/>
                    <a:pt x="66" y="87"/>
                    <a:pt x="63" y="87"/>
                  </a:cubicBezTo>
                  <a:cubicBezTo>
                    <a:pt x="62" y="88"/>
                    <a:pt x="61" y="89"/>
                    <a:pt x="60" y="90"/>
                  </a:cubicBezTo>
                  <a:cubicBezTo>
                    <a:pt x="57" y="98"/>
                    <a:pt x="57" y="98"/>
                    <a:pt x="57" y="98"/>
                  </a:cubicBezTo>
                  <a:cubicBezTo>
                    <a:pt x="55" y="98"/>
                    <a:pt x="52" y="98"/>
                    <a:pt x="49" y="98"/>
                  </a:cubicBezTo>
                  <a:cubicBezTo>
                    <a:pt x="47" y="90"/>
                    <a:pt x="47" y="90"/>
                    <a:pt x="47" y="90"/>
                  </a:cubicBezTo>
                  <a:cubicBezTo>
                    <a:pt x="46" y="89"/>
                    <a:pt x="45" y="88"/>
                    <a:pt x="43" y="87"/>
                  </a:cubicBezTo>
                  <a:cubicBezTo>
                    <a:pt x="41" y="87"/>
                    <a:pt x="39" y="86"/>
                    <a:pt x="37" y="85"/>
                  </a:cubicBezTo>
                  <a:cubicBezTo>
                    <a:pt x="35" y="84"/>
                    <a:pt x="34" y="84"/>
                    <a:pt x="33" y="84"/>
                  </a:cubicBezTo>
                  <a:cubicBezTo>
                    <a:pt x="25" y="88"/>
                    <a:pt x="25" y="88"/>
                    <a:pt x="25" y="88"/>
                  </a:cubicBezTo>
                  <a:cubicBezTo>
                    <a:pt x="23" y="86"/>
                    <a:pt x="21" y="84"/>
                    <a:pt x="19" y="82"/>
                  </a:cubicBezTo>
                  <a:cubicBezTo>
                    <a:pt x="23" y="75"/>
                    <a:pt x="23" y="75"/>
                    <a:pt x="23" y="75"/>
                  </a:cubicBezTo>
                  <a:cubicBezTo>
                    <a:pt x="23" y="73"/>
                    <a:pt x="23" y="72"/>
                    <a:pt x="23" y="71"/>
                  </a:cubicBezTo>
                  <a:cubicBezTo>
                    <a:pt x="22" y="69"/>
                    <a:pt x="21" y="66"/>
                    <a:pt x="20" y="64"/>
                  </a:cubicBezTo>
                  <a:cubicBezTo>
                    <a:pt x="20" y="62"/>
                    <a:pt x="18" y="61"/>
                    <a:pt x="17" y="61"/>
                  </a:cubicBezTo>
                  <a:cubicBezTo>
                    <a:pt x="9" y="58"/>
                    <a:pt x="9" y="58"/>
                    <a:pt x="9" y="58"/>
                  </a:cubicBezTo>
                  <a:cubicBezTo>
                    <a:pt x="9" y="57"/>
                    <a:pt x="9" y="55"/>
                    <a:pt x="9" y="54"/>
                  </a:cubicBezTo>
                  <a:cubicBezTo>
                    <a:pt x="9" y="53"/>
                    <a:pt x="9" y="51"/>
                    <a:pt x="9" y="50"/>
                  </a:cubicBezTo>
                  <a:cubicBezTo>
                    <a:pt x="17" y="47"/>
                    <a:pt x="17" y="47"/>
                    <a:pt x="17" y="47"/>
                  </a:cubicBezTo>
                  <a:cubicBezTo>
                    <a:pt x="18" y="47"/>
                    <a:pt x="20" y="45"/>
                    <a:pt x="20" y="44"/>
                  </a:cubicBezTo>
                  <a:cubicBezTo>
                    <a:pt x="21" y="42"/>
                    <a:pt x="22" y="39"/>
                    <a:pt x="23" y="37"/>
                  </a:cubicBezTo>
                  <a:cubicBezTo>
                    <a:pt x="23" y="36"/>
                    <a:pt x="23" y="34"/>
                    <a:pt x="23" y="33"/>
                  </a:cubicBezTo>
                  <a:cubicBezTo>
                    <a:pt x="19" y="26"/>
                    <a:pt x="19" y="26"/>
                    <a:pt x="19" y="26"/>
                  </a:cubicBezTo>
                  <a:cubicBezTo>
                    <a:pt x="21" y="23"/>
                    <a:pt x="23" y="22"/>
                    <a:pt x="25" y="20"/>
                  </a:cubicBezTo>
                  <a:cubicBezTo>
                    <a:pt x="33" y="23"/>
                    <a:pt x="33" y="23"/>
                    <a:pt x="33" y="23"/>
                  </a:cubicBezTo>
                  <a:cubicBezTo>
                    <a:pt x="34" y="24"/>
                    <a:pt x="35" y="24"/>
                    <a:pt x="37" y="23"/>
                  </a:cubicBezTo>
                  <a:cubicBezTo>
                    <a:pt x="39" y="22"/>
                    <a:pt x="41" y="21"/>
                    <a:pt x="43" y="21"/>
                  </a:cubicBezTo>
                  <a:cubicBezTo>
                    <a:pt x="45" y="20"/>
                    <a:pt x="46" y="19"/>
                    <a:pt x="47" y="18"/>
                  </a:cubicBezTo>
                  <a:cubicBezTo>
                    <a:pt x="49" y="10"/>
                    <a:pt x="49" y="10"/>
                    <a:pt x="49" y="10"/>
                  </a:cubicBezTo>
                  <a:cubicBezTo>
                    <a:pt x="52" y="9"/>
                    <a:pt x="55" y="9"/>
                    <a:pt x="57" y="10"/>
                  </a:cubicBezTo>
                  <a:cubicBezTo>
                    <a:pt x="60" y="18"/>
                    <a:pt x="60" y="18"/>
                    <a:pt x="60" y="18"/>
                  </a:cubicBezTo>
                  <a:cubicBezTo>
                    <a:pt x="61" y="19"/>
                    <a:pt x="62" y="20"/>
                    <a:pt x="63" y="21"/>
                  </a:cubicBezTo>
                  <a:cubicBezTo>
                    <a:pt x="66" y="21"/>
                    <a:pt x="68" y="22"/>
                    <a:pt x="70" y="23"/>
                  </a:cubicBezTo>
                  <a:cubicBezTo>
                    <a:pt x="71" y="24"/>
                    <a:pt x="73" y="24"/>
                    <a:pt x="74" y="23"/>
                  </a:cubicBezTo>
                  <a:cubicBezTo>
                    <a:pt x="82" y="20"/>
                    <a:pt x="82" y="20"/>
                    <a:pt x="82" y="20"/>
                  </a:cubicBezTo>
                  <a:cubicBezTo>
                    <a:pt x="84" y="22"/>
                    <a:pt x="86" y="23"/>
                    <a:pt x="88" y="26"/>
                  </a:cubicBezTo>
                  <a:cubicBezTo>
                    <a:pt x="84" y="33"/>
                    <a:pt x="84" y="33"/>
                    <a:pt x="84" y="33"/>
                  </a:cubicBezTo>
                  <a:cubicBezTo>
                    <a:pt x="83" y="34"/>
                    <a:pt x="83" y="36"/>
                    <a:pt x="84" y="37"/>
                  </a:cubicBezTo>
                  <a:cubicBezTo>
                    <a:pt x="85" y="39"/>
                    <a:pt x="86" y="42"/>
                    <a:pt x="87" y="44"/>
                  </a:cubicBezTo>
                  <a:cubicBezTo>
                    <a:pt x="87" y="45"/>
                    <a:pt x="88" y="47"/>
                    <a:pt x="90" y="47"/>
                  </a:cubicBezTo>
                  <a:cubicBezTo>
                    <a:pt x="98" y="50"/>
                    <a:pt x="98" y="50"/>
                    <a:pt x="98" y="50"/>
                  </a:cubicBezTo>
                  <a:cubicBezTo>
                    <a:pt x="98" y="51"/>
                    <a:pt x="98" y="53"/>
                    <a:pt x="98" y="54"/>
                  </a:cubicBezTo>
                  <a:cubicBezTo>
                    <a:pt x="98" y="55"/>
                    <a:pt x="98" y="57"/>
                    <a:pt x="98"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60" name="Freeform 22"/>
            <p:cNvSpPr>
              <a:spLocks noEditPoints="1"/>
            </p:cNvSpPr>
            <p:nvPr/>
          </p:nvSpPr>
          <p:spPr bwMode="auto">
            <a:xfrm>
              <a:off x="70" y="70"/>
              <a:ext cx="93" cy="92"/>
            </a:xfrm>
            <a:custGeom>
              <a:avLst/>
              <a:gdLst>
                <a:gd name="T0" fmla="*/ 21 w 43"/>
                <a:gd name="T1" fmla="*/ 0 h 42"/>
                <a:gd name="T2" fmla="*/ 0 w 43"/>
                <a:gd name="T3" fmla="*/ 21 h 42"/>
                <a:gd name="T4" fmla="*/ 21 w 43"/>
                <a:gd name="T5" fmla="*/ 42 h 42"/>
                <a:gd name="T6" fmla="*/ 43 w 43"/>
                <a:gd name="T7" fmla="*/ 21 h 42"/>
                <a:gd name="T8" fmla="*/ 21 w 43"/>
                <a:gd name="T9" fmla="*/ 0 h 42"/>
                <a:gd name="T10" fmla="*/ 21 w 43"/>
                <a:gd name="T11" fmla="*/ 33 h 42"/>
                <a:gd name="T12" fmla="*/ 9 w 43"/>
                <a:gd name="T13" fmla="*/ 21 h 42"/>
                <a:gd name="T14" fmla="*/ 21 w 43"/>
                <a:gd name="T15" fmla="*/ 9 h 42"/>
                <a:gd name="T16" fmla="*/ 33 w 43"/>
                <a:gd name="T17" fmla="*/ 21 h 42"/>
                <a:gd name="T18" fmla="*/ 21 w 43"/>
                <a:gd name="T19"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2">
                  <a:moveTo>
                    <a:pt x="21" y="0"/>
                  </a:moveTo>
                  <a:cubicBezTo>
                    <a:pt x="10" y="0"/>
                    <a:pt x="0" y="9"/>
                    <a:pt x="0" y="21"/>
                  </a:cubicBezTo>
                  <a:cubicBezTo>
                    <a:pt x="0" y="33"/>
                    <a:pt x="10" y="42"/>
                    <a:pt x="21" y="42"/>
                  </a:cubicBezTo>
                  <a:cubicBezTo>
                    <a:pt x="33" y="42"/>
                    <a:pt x="43" y="33"/>
                    <a:pt x="43" y="21"/>
                  </a:cubicBezTo>
                  <a:cubicBezTo>
                    <a:pt x="43" y="9"/>
                    <a:pt x="33" y="0"/>
                    <a:pt x="21" y="0"/>
                  </a:cubicBezTo>
                  <a:close/>
                  <a:moveTo>
                    <a:pt x="21" y="33"/>
                  </a:moveTo>
                  <a:cubicBezTo>
                    <a:pt x="15" y="33"/>
                    <a:pt x="9" y="28"/>
                    <a:pt x="9" y="21"/>
                  </a:cubicBezTo>
                  <a:cubicBezTo>
                    <a:pt x="9" y="14"/>
                    <a:pt x="15" y="9"/>
                    <a:pt x="21" y="9"/>
                  </a:cubicBezTo>
                  <a:cubicBezTo>
                    <a:pt x="28" y="9"/>
                    <a:pt x="33" y="14"/>
                    <a:pt x="33" y="21"/>
                  </a:cubicBezTo>
                  <a:cubicBezTo>
                    <a:pt x="33" y="28"/>
                    <a:pt x="28" y="33"/>
                    <a:pt x="21"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grpSp>
      <p:grpSp>
        <p:nvGrpSpPr>
          <p:cNvPr id="61" name="Group 23"/>
          <p:cNvGrpSpPr/>
          <p:nvPr/>
        </p:nvGrpSpPr>
        <p:grpSpPr bwMode="auto">
          <a:xfrm>
            <a:off x="5889625" y="3780790"/>
            <a:ext cx="412115" cy="419735"/>
            <a:chOff x="0" y="0"/>
            <a:chExt cx="232" cy="236"/>
          </a:xfrm>
          <a:solidFill>
            <a:srgbClr val="ADDDEB"/>
          </a:solidFill>
        </p:grpSpPr>
        <p:sp>
          <p:nvSpPr>
            <p:cNvPr id="62" name="Freeform 24"/>
            <p:cNvSpPr/>
            <p:nvPr/>
          </p:nvSpPr>
          <p:spPr bwMode="auto">
            <a:xfrm>
              <a:off x="0" y="0"/>
              <a:ext cx="232" cy="168"/>
            </a:xfrm>
            <a:custGeom>
              <a:avLst/>
              <a:gdLst>
                <a:gd name="T0" fmla="*/ 82 w 106"/>
                <a:gd name="T1" fmla="*/ 28 h 77"/>
                <a:gd name="T2" fmla="*/ 77 w 106"/>
                <a:gd name="T3" fmla="*/ 29 h 77"/>
                <a:gd name="T4" fmla="*/ 77 w 106"/>
                <a:gd name="T5" fmla="*/ 27 h 77"/>
                <a:gd name="T6" fmla="*/ 50 w 106"/>
                <a:gd name="T7" fmla="*/ 0 h 77"/>
                <a:gd name="T8" fmla="*/ 25 w 106"/>
                <a:gd name="T9" fmla="*/ 22 h 77"/>
                <a:gd name="T10" fmla="*/ 17 w 106"/>
                <a:gd name="T11" fmla="*/ 23 h 77"/>
                <a:gd name="T12" fmla="*/ 17 w 106"/>
                <a:gd name="T13" fmla="*/ 23 h 77"/>
                <a:gd name="T14" fmla="*/ 6 w 106"/>
                <a:gd name="T15" fmla="*/ 39 h 77"/>
                <a:gd name="T16" fmla="*/ 8 w 106"/>
                <a:gd name="T17" fmla="*/ 46 h 77"/>
                <a:gd name="T18" fmla="*/ 0 w 106"/>
                <a:gd name="T19" fmla="*/ 60 h 77"/>
                <a:gd name="T20" fmla="*/ 17 w 106"/>
                <a:gd name="T21" fmla="*/ 77 h 77"/>
                <a:gd name="T22" fmla="*/ 35 w 106"/>
                <a:gd name="T23" fmla="*/ 77 h 77"/>
                <a:gd name="T24" fmla="*/ 39 w 106"/>
                <a:gd name="T25" fmla="*/ 73 h 77"/>
                <a:gd name="T26" fmla="*/ 35 w 106"/>
                <a:gd name="T27" fmla="*/ 68 h 77"/>
                <a:gd name="T28" fmla="*/ 17 w 106"/>
                <a:gd name="T29" fmla="*/ 68 h 77"/>
                <a:gd name="T30" fmla="*/ 9 w 106"/>
                <a:gd name="T31" fmla="*/ 60 h 77"/>
                <a:gd name="T32" fmla="*/ 16 w 106"/>
                <a:gd name="T33" fmla="*/ 53 h 77"/>
                <a:gd name="T34" fmla="*/ 20 w 106"/>
                <a:gd name="T35" fmla="*/ 50 h 77"/>
                <a:gd name="T36" fmla="*/ 18 w 106"/>
                <a:gd name="T37" fmla="*/ 45 h 77"/>
                <a:gd name="T38" fmla="*/ 15 w 106"/>
                <a:gd name="T39" fmla="*/ 39 h 77"/>
                <a:gd name="T40" fmla="*/ 20 w 106"/>
                <a:gd name="T41" fmla="*/ 32 h 77"/>
                <a:gd name="T42" fmla="*/ 20 w 106"/>
                <a:gd name="T43" fmla="*/ 32 h 77"/>
                <a:gd name="T44" fmla="*/ 27 w 106"/>
                <a:gd name="T45" fmla="*/ 32 h 77"/>
                <a:gd name="T46" fmla="*/ 31 w 106"/>
                <a:gd name="T47" fmla="*/ 32 h 77"/>
                <a:gd name="T48" fmla="*/ 34 w 106"/>
                <a:gd name="T49" fmla="*/ 28 h 77"/>
                <a:gd name="T50" fmla="*/ 33 w 106"/>
                <a:gd name="T51" fmla="*/ 27 h 77"/>
                <a:gd name="T52" fmla="*/ 33 w 106"/>
                <a:gd name="T53" fmla="*/ 27 h 77"/>
                <a:gd name="T54" fmla="*/ 50 w 106"/>
                <a:gd name="T55" fmla="*/ 9 h 77"/>
                <a:gd name="T56" fmla="*/ 67 w 106"/>
                <a:gd name="T57" fmla="*/ 27 h 77"/>
                <a:gd name="T58" fmla="*/ 65 w 106"/>
                <a:gd name="T59" fmla="*/ 35 h 77"/>
                <a:gd name="T60" fmla="*/ 66 w 106"/>
                <a:gd name="T61" fmla="*/ 41 h 77"/>
                <a:gd name="T62" fmla="*/ 72 w 106"/>
                <a:gd name="T63" fmla="*/ 41 h 77"/>
                <a:gd name="T64" fmla="*/ 82 w 106"/>
                <a:gd name="T65" fmla="*/ 38 h 77"/>
                <a:gd name="T66" fmla="*/ 97 w 106"/>
                <a:gd name="T67" fmla="*/ 53 h 77"/>
                <a:gd name="T68" fmla="*/ 82 w 106"/>
                <a:gd name="T69" fmla="*/ 68 h 77"/>
                <a:gd name="T70" fmla="*/ 71 w 106"/>
                <a:gd name="T71" fmla="*/ 68 h 77"/>
                <a:gd name="T72" fmla="*/ 67 w 106"/>
                <a:gd name="T73" fmla="*/ 73 h 77"/>
                <a:gd name="T74" fmla="*/ 71 w 106"/>
                <a:gd name="T75" fmla="*/ 77 h 77"/>
                <a:gd name="T76" fmla="*/ 82 w 106"/>
                <a:gd name="T77" fmla="*/ 77 h 77"/>
                <a:gd name="T78" fmla="*/ 106 w 106"/>
                <a:gd name="T79" fmla="*/ 53 h 77"/>
                <a:gd name="T80" fmla="*/ 82 w 106"/>
                <a:gd name="T81" fmla="*/ 2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6" h="77">
                  <a:moveTo>
                    <a:pt x="82" y="28"/>
                  </a:moveTo>
                  <a:cubicBezTo>
                    <a:pt x="80" y="28"/>
                    <a:pt x="78" y="29"/>
                    <a:pt x="77" y="29"/>
                  </a:cubicBezTo>
                  <a:cubicBezTo>
                    <a:pt x="77" y="28"/>
                    <a:pt x="77" y="27"/>
                    <a:pt x="77" y="27"/>
                  </a:cubicBezTo>
                  <a:cubicBezTo>
                    <a:pt x="77" y="12"/>
                    <a:pt x="65" y="0"/>
                    <a:pt x="50" y="0"/>
                  </a:cubicBezTo>
                  <a:cubicBezTo>
                    <a:pt x="37" y="0"/>
                    <a:pt x="27" y="10"/>
                    <a:pt x="25" y="22"/>
                  </a:cubicBezTo>
                  <a:cubicBezTo>
                    <a:pt x="22" y="22"/>
                    <a:pt x="19" y="22"/>
                    <a:pt x="17" y="23"/>
                  </a:cubicBezTo>
                  <a:cubicBezTo>
                    <a:pt x="17" y="23"/>
                    <a:pt x="17" y="23"/>
                    <a:pt x="17" y="23"/>
                  </a:cubicBezTo>
                  <a:cubicBezTo>
                    <a:pt x="10" y="26"/>
                    <a:pt x="6" y="32"/>
                    <a:pt x="6" y="39"/>
                  </a:cubicBezTo>
                  <a:cubicBezTo>
                    <a:pt x="6" y="41"/>
                    <a:pt x="7" y="44"/>
                    <a:pt x="8" y="46"/>
                  </a:cubicBezTo>
                  <a:cubicBezTo>
                    <a:pt x="3" y="49"/>
                    <a:pt x="0" y="55"/>
                    <a:pt x="0" y="60"/>
                  </a:cubicBezTo>
                  <a:cubicBezTo>
                    <a:pt x="0" y="70"/>
                    <a:pt x="8" y="77"/>
                    <a:pt x="17" y="77"/>
                  </a:cubicBezTo>
                  <a:cubicBezTo>
                    <a:pt x="35" y="77"/>
                    <a:pt x="35" y="77"/>
                    <a:pt x="35" y="77"/>
                  </a:cubicBezTo>
                  <a:cubicBezTo>
                    <a:pt x="37" y="77"/>
                    <a:pt x="39" y="75"/>
                    <a:pt x="39" y="73"/>
                  </a:cubicBezTo>
                  <a:cubicBezTo>
                    <a:pt x="39" y="70"/>
                    <a:pt x="37" y="68"/>
                    <a:pt x="35" y="68"/>
                  </a:cubicBezTo>
                  <a:cubicBezTo>
                    <a:pt x="17" y="68"/>
                    <a:pt x="17" y="68"/>
                    <a:pt x="17" y="68"/>
                  </a:cubicBezTo>
                  <a:cubicBezTo>
                    <a:pt x="13" y="68"/>
                    <a:pt x="9" y="65"/>
                    <a:pt x="9" y="60"/>
                  </a:cubicBezTo>
                  <a:cubicBezTo>
                    <a:pt x="9" y="57"/>
                    <a:pt x="12" y="53"/>
                    <a:pt x="16" y="53"/>
                  </a:cubicBezTo>
                  <a:cubicBezTo>
                    <a:pt x="18" y="53"/>
                    <a:pt x="19" y="51"/>
                    <a:pt x="20" y="50"/>
                  </a:cubicBezTo>
                  <a:cubicBezTo>
                    <a:pt x="20" y="48"/>
                    <a:pt x="20" y="46"/>
                    <a:pt x="18" y="45"/>
                  </a:cubicBezTo>
                  <a:cubicBezTo>
                    <a:pt x="16" y="43"/>
                    <a:pt x="15" y="41"/>
                    <a:pt x="15" y="39"/>
                  </a:cubicBezTo>
                  <a:cubicBezTo>
                    <a:pt x="15" y="36"/>
                    <a:pt x="17" y="33"/>
                    <a:pt x="20" y="32"/>
                  </a:cubicBezTo>
                  <a:cubicBezTo>
                    <a:pt x="20" y="32"/>
                    <a:pt x="20" y="32"/>
                    <a:pt x="20" y="32"/>
                  </a:cubicBezTo>
                  <a:cubicBezTo>
                    <a:pt x="22" y="31"/>
                    <a:pt x="25" y="31"/>
                    <a:pt x="27" y="32"/>
                  </a:cubicBezTo>
                  <a:cubicBezTo>
                    <a:pt x="28" y="33"/>
                    <a:pt x="30" y="33"/>
                    <a:pt x="31" y="32"/>
                  </a:cubicBezTo>
                  <a:cubicBezTo>
                    <a:pt x="33" y="31"/>
                    <a:pt x="34" y="30"/>
                    <a:pt x="34" y="28"/>
                  </a:cubicBezTo>
                  <a:cubicBezTo>
                    <a:pt x="33" y="28"/>
                    <a:pt x="33" y="27"/>
                    <a:pt x="33" y="27"/>
                  </a:cubicBezTo>
                  <a:cubicBezTo>
                    <a:pt x="33" y="27"/>
                    <a:pt x="33" y="27"/>
                    <a:pt x="33" y="27"/>
                  </a:cubicBezTo>
                  <a:cubicBezTo>
                    <a:pt x="33" y="17"/>
                    <a:pt x="41" y="9"/>
                    <a:pt x="50" y="9"/>
                  </a:cubicBezTo>
                  <a:cubicBezTo>
                    <a:pt x="60" y="9"/>
                    <a:pt x="67" y="17"/>
                    <a:pt x="67" y="27"/>
                  </a:cubicBezTo>
                  <a:cubicBezTo>
                    <a:pt x="67" y="30"/>
                    <a:pt x="67" y="33"/>
                    <a:pt x="65" y="35"/>
                  </a:cubicBezTo>
                  <a:cubicBezTo>
                    <a:pt x="64" y="37"/>
                    <a:pt x="64" y="40"/>
                    <a:pt x="66" y="41"/>
                  </a:cubicBezTo>
                  <a:cubicBezTo>
                    <a:pt x="68" y="43"/>
                    <a:pt x="70" y="43"/>
                    <a:pt x="72" y="41"/>
                  </a:cubicBezTo>
                  <a:cubicBezTo>
                    <a:pt x="74" y="40"/>
                    <a:pt x="77" y="38"/>
                    <a:pt x="82" y="38"/>
                  </a:cubicBezTo>
                  <a:cubicBezTo>
                    <a:pt x="90" y="38"/>
                    <a:pt x="97" y="44"/>
                    <a:pt x="97" y="53"/>
                  </a:cubicBezTo>
                  <a:cubicBezTo>
                    <a:pt x="97" y="61"/>
                    <a:pt x="90" y="68"/>
                    <a:pt x="82" y="68"/>
                  </a:cubicBezTo>
                  <a:cubicBezTo>
                    <a:pt x="71" y="68"/>
                    <a:pt x="71" y="68"/>
                    <a:pt x="71" y="68"/>
                  </a:cubicBezTo>
                  <a:cubicBezTo>
                    <a:pt x="69" y="68"/>
                    <a:pt x="67" y="70"/>
                    <a:pt x="67" y="73"/>
                  </a:cubicBezTo>
                  <a:cubicBezTo>
                    <a:pt x="67" y="75"/>
                    <a:pt x="69" y="77"/>
                    <a:pt x="71" y="77"/>
                  </a:cubicBezTo>
                  <a:cubicBezTo>
                    <a:pt x="82" y="77"/>
                    <a:pt x="82" y="77"/>
                    <a:pt x="82" y="77"/>
                  </a:cubicBezTo>
                  <a:cubicBezTo>
                    <a:pt x="95" y="77"/>
                    <a:pt x="106" y="66"/>
                    <a:pt x="106" y="53"/>
                  </a:cubicBezTo>
                  <a:cubicBezTo>
                    <a:pt x="106" y="39"/>
                    <a:pt x="95" y="28"/>
                    <a:pt x="8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63" name="Freeform 25"/>
            <p:cNvSpPr/>
            <p:nvPr/>
          </p:nvSpPr>
          <p:spPr bwMode="auto">
            <a:xfrm>
              <a:off x="70" y="94"/>
              <a:ext cx="92" cy="142"/>
            </a:xfrm>
            <a:custGeom>
              <a:avLst/>
              <a:gdLst>
                <a:gd name="T0" fmla="*/ 33 w 42"/>
                <a:gd name="T1" fmla="*/ 41 h 65"/>
                <a:gd name="T2" fmla="*/ 26 w 42"/>
                <a:gd name="T3" fmla="*/ 49 h 65"/>
                <a:gd name="T4" fmla="*/ 26 w 42"/>
                <a:gd name="T5" fmla="*/ 5 h 65"/>
                <a:gd name="T6" fmla="*/ 21 w 42"/>
                <a:gd name="T7" fmla="*/ 0 h 65"/>
                <a:gd name="T8" fmla="*/ 16 w 42"/>
                <a:gd name="T9" fmla="*/ 5 h 65"/>
                <a:gd name="T10" fmla="*/ 16 w 42"/>
                <a:gd name="T11" fmla="*/ 49 h 65"/>
                <a:gd name="T12" fmla="*/ 9 w 42"/>
                <a:gd name="T13" fmla="*/ 41 h 65"/>
                <a:gd name="T14" fmla="*/ 2 w 42"/>
                <a:gd name="T15" fmla="*/ 41 h 65"/>
                <a:gd name="T16" fmla="*/ 2 w 42"/>
                <a:gd name="T17" fmla="*/ 48 h 65"/>
                <a:gd name="T18" fmla="*/ 18 w 42"/>
                <a:gd name="T19" fmla="*/ 63 h 65"/>
                <a:gd name="T20" fmla="*/ 21 w 42"/>
                <a:gd name="T21" fmla="*/ 65 h 65"/>
                <a:gd name="T22" fmla="*/ 24 w 42"/>
                <a:gd name="T23" fmla="*/ 63 h 65"/>
                <a:gd name="T24" fmla="*/ 40 w 42"/>
                <a:gd name="T25" fmla="*/ 48 h 65"/>
                <a:gd name="T26" fmla="*/ 40 w 42"/>
                <a:gd name="T27" fmla="*/ 41 h 65"/>
                <a:gd name="T28" fmla="*/ 33 w 42"/>
                <a:gd name="T29" fmla="*/ 4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5">
                  <a:moveTo>
                    <a:pt x="33" y="41"/>
                  </a:moveTo>
                  <a:cubicBezTo>
                    <a:pt x="26" y="49"/>
                    <a:pt x="26" y="49"/>
                    <a:pt x="26" y="49"/>
                  </a:cubicBezTo>
                  <a:cubicBezTo>
                    <a:pt x="26" y="5"/>
                    <a:pt x="26" y="5"/>
                    <a:pt x="26" y="5"/>
                  </a:cubicBezTo>
                  <a:cubicBezTo>
                    <a:pt x="26" y="3"/>
                    <a:pt x="24" y="0"/>
                    <a:pt x="21" y="0"/>
                  </a:cubicBezTo>
                  <a:cubicBezTo>
                    <a:pt x="18" y="0"/>
                    <a:pt x="16" y="3"/>
                    <a:pt x="16" y="5"/>
                  </a:cubicBezTo>
                  <a:cubicBezTo>
                    <a:pt x="16" y="49"/>
                    <a:pt x="16" y="49"/>
                    <a:pt x="16" y="49"/>
                  </a:cubicBezTo>
                  <a:cubicBezTo>
                    <a:pt x="9" y="41"/>
                    <a:pt x="9" y="41"/>
                    <a:pt x="9" y="41"/>
                  </a:cubicBezTo>
                  <a:cubicBezTo>
                    <a:pt x="7" y="39"/>
                    <a:pt x="4" y="39"/>
                    <a:pt x="2" y="41"/>
                  </a:cubicBezTo>
                  <a:cubicBezTo>
                    <a:pt x="0" y="43"/>
                    <a:pt x="0" y="46"/>
                    <a:pt x="2" y="48"/>
                  </a:cubicBezTo>
                  <a:cubicBezTo>
                    <a:pt x="18" y="63"/>
                    <a:pt x="18" y="63"/>
                    <a:pt x="18" y="63"/>
                  </a:cubicBezTo>
                  <a:cubicBezTo>
                    <a:pt x="19" y="64"/>
                    <a:pt x="20" y="65"/>
                    <a:pt x="21" y="65"/>
                  </a:cubicBezTo>
                  <a:cubicBezTo>
                    <a:pt x="22" y="65"/>
                    <a:pt x="23" y="64"/>
                    <a:pt x="24" y="63"/>
                  </a:cubicBezTo>
                  <a:cubicBezTo>
                    <a:pt x="40" y="48"/>
                    <a:pt x="40" y="48"/>
                    <a:pt x="40" y="48"/>
                  </a:cubicBezTo>
                  <a:cubicBezTo>
                    <a:pt x="42" y="46"/>
                    <a:pt x="42" y="43"/>
                    <a:pt x="40" y="41"/>
                  </a:cubicBezTo>
                  <a:cubicBezTo>
                    <a:pt x="38" y="39"/>
                    <a:pt x="35" y="39"/>
                    <a:pt x="33"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grpSp>
      <p:grpSp>
        <p:nvGrpSpPr>
          <p:cNvPr id="64" name="Group 26"/>
          <p:cNvGrpSpPr/>
          <p:nvPr/>
        </p:nvGrpSpPr>
        <p:grpSpPr bwMode="auto">
          <a:xfrm>
            <a:off x="4469765" y="3812540"/>
            <a:ext cx="417830" cy="355600"/>
            <a:chOff x="0" y="0"/>
            <a:chExt cx="235" cy="200"/>
          </a:xfrm>
          <a:solidFill>
            <a:srgbClr val="ADDDEB"/>
          </a:solidFill>
        </p:grpSpPr>
        <p:sp>
          <p:nvSpPr>
            <p:cNvPr id="65" name="Freeform 27"/>
            <p:cNvSpPr>
              <a:spLocks noEditPoints="1"/>
            </p:cNvSpPr>
            <p:nvPr/>
          </p:nvSpPr>
          <p:spPr bwMode="auto">
            <a:xfrm>
              <a:off x="0" y="0"/>
              <a:ext cx="235" cy="200"/>
            </a:xfrm>
            <a:custGeom>
              <a:avLst/>
              <a:gdLst>
                <a:gd name="T0" fmla="*/ 94 w 108"/>
                <a:gd name="T1" fmla="*/ 15 h 92"/>
                <a:gd name="T2" fmla="*/ 77 w 108"/>
                <a:gd name="T3" fmla="*/ 15 h 92"/>
                <a:gd name="T4" fmla="*/ 77 w 108"/>
                <a:gd name="T5" fmla="*/ 14 h 92"/>
                <a:gd name="T6" fmla="*/ 77 w 108"/>
                <a:gd name="T7" fmla="*/ 11 h 92"/>
                <a:gd name="T8" fmla="*/ 66 w 108"/>
                <a:gd name="T9" fmla="*/ 0 h 92"/>
                <a:gd name="T10" fmla="*/ 54 w 108"/>
                <a:gd name="T11" fmla="*/ 0 h 92"/>
                <a:gd name="T12" fmla="*/ 43 w 108"/>
                <a:gd name="T13" fmla="*/ 11 h 92"/>
                <a:gd name="T14" fmla="*/ 43 w 108"/>
                <a:gd name="T15" fmla="*/ 15 h 92"/>
                <a:gd name="T16" fmla="*/ 14 w 108"/>
                <a:gd name="T17" fmla="*/ 15 h 92"/>
                <a:gd name="T18" fmla="*/ 0 w 108"/>
                <a:gd name="T19" fmla="*/ 29 h 92"/>
                <a:gd name="T20" fmla="*/ 0 w 108"/>
                <a:gd name="T21" fmla="*/ 78 h 92"/>
                <a:gd name="T22" fmla="*/ 14 w 108"/>
                <a:gd name="T23" fmla="*/ 92 h 92"/>
                <a:gd name="T24" fmla="*/ 94 w 108"/>
                <a:gd name="T25" fmla="*/ 92 h 92"/>
                <a:gd name="T26" fmla="*/ 108 w 108"/>
                <a:gd name="T27" fmla="*/ 78 h 92"/>
                <a:gd name="T28" fmla="*/ 108 w 108"/>
                <a:gd name="T29" fmla="*/ 29 h 92"/>
                <a:gd name="T30" fmla="*/ 94 w 108"/>
                <a:gd name="T31" fmla="*/ 15 h 92"/>
                <a:gd name="T32" fmla="*/ 10 w 108"/>
                <a:gd name="T33" fmla="*/ 78 h 92"/>
                <a:gd name="T34" fmla="*/ 10 w 108"/>
                <a:gd name="T35" fmla="*/ 29 h 92"/>
                <a:gd name="T36" fmla="*/ 14 w 108"/>
                <a:gd name="T37" fmla="*/ 24 h 92"/>
                <a:gd name="T38" fmla="*/ 26 w 108"/>
                <a:gd name="T39" fmla="*/ 24 h 92"/>
                <a:gd name="T40" fmla="*/ 26 w 108"/>
                <a:gd name="T41" fmla="*/ 83 h 92"/>
                <a:gd name="T42" fmla="*/ 14 w 108"/>
                <a:gd name="T43" fmla="*/ 83 h 92"/>
                <a:gd name="T44" fmla="*/ 10 w 108"/>
                <a:gd name="T45" fmla="*/ 78 h 92"/>
                <a:gd name="T46" fmla="*/ 99 w 108"/>
                <a:gd name="T47" fmla="*/ 78 h 92"/>
                <a:gd name="T48" fmla="*/ 94 w 108"/>
                <a:gd name="T49" fmla="*/ 83 h 92"/>
                <a:gd name="T50" fmla="*/ 35 w 108"/>
                <a:gd name="T51" fmla="*/ 83 h 92"/>
                <a:gd name="T52" fmla="*/ 35 w 108"/>
                <a:gd name="T53" fmla="*/ 24 h 92"/>
                <a:gd name="T54" fmla="*/ 43 w 108"/>
                <a:gd name="T55" fmla="*/ 24 h 92"/>
                <a:gd name="T56" fmla="*/ 77 w 108"/>
                <a:gd name="T57" fmla="*/ 24 h 92"/>
                <a:gd name="T58" fmla="*/ 94 w 108"/>
                <a:gd name="T59" fmla="*/ 24 h 92"/>
                <a:gd name="T60" fmla="*/ 99 w 108"/>
                <a:gd name="T61" fmla="*/ 29 h 92"/>
                <a:gd name="T62" fmla="*/ 99 w 108"/>
                <a:gd name="T63" fmla="*/ 7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92">
                  <a:moveTo>
                    <a:pt x="94" y="15"/>
                  </a:moveTo>
                  <a:cubicBezTo>
                    <a:pt x="77" y="15"/>
                    <a:pt x="77" y="15"/>
                    <a:pt x="77" y="15"/>
                  </a:cubicBezTo>
                  <a:cubicBezTo>
                    <a:pt x="77" y="14"/>
                    <a:pt x="77" y="14"/>
                    <a:pt x="77" y="14"/>
                  </a:cubicBezTo>
                  <a:cubicBezTo>
                    <a:pt x="77" y="11"/>
                    <a:pt x="77" y="11"/>
                    <a:pt x="77" y="11"/>
                  </a:cubicBezTo>
                  <a:cubicBezTo>
                    <a:pt x="77" y="5"/>
                    <a:pt x="72" y="0"/>
                    <a:pt x="66" y="0"/>
                  </a:cubicBezTo>
                  <a:cubicBezTo>
                    <a:pt x="54" y="0"/>
                    <a:pt x="54" y="0"/>
                    <a:pt x="54" y="0"/>
                  </a:cubicBezTo>
                  <a:cubicBezTo>
                    <a:pt x="48" y="0"/>
                    <a:pt x="43" y="5"/>
                    <a:pt x="43" y="11"/>
                  </a:cubicBezTo>
                  <a:cubicBezTo>
                    <a:pt x="43" y="15"/>
                    <a:pt x="43" y="15"/>
                    <a:pt x="43" y="15"/>
                  </a:cubicBezTo>
                  <a:cubicBezTo>
                    <a:pt x="14" y="15"/>
                    <a:pt x="14" y="15"/>
                    <a:pt x="14" y="15"/>
                  </a:cubicBezTo>
                  <a:cubicBezTo>
                    <a:pt x="7" y="15"/>
                    <a:pt x="0" y="21"/>
                    <a:pt x="0" y="29"/>
                  </a:cubicBezTo>
                  <a:cubicBezTo>
                    <a:pt x="0" y="78"/>
                    <a:pt x="0" y="78"/>
                    <a:pt x="0" y="78"/>
                  </a:cubicBezTo>
                  <a:cubicBezTo>
                    <a:pt x="0" y="86"/>
                    <a:pt x="6" y="92"/>
                    <a:pt x="14" y="92"/>
                  </a:cubicBezTo>
                  <a:cubicBezTo>
                    <a:pt x="94" y="92"/>
                    <a:pt x="94" y="92"/>
                    <a:pt x="94" y="92"/>
                  </a:cubicBezTo>
                  <a:cubicBezTo>
                    <a:pt x="101" y="92"/>
                    <a:pt x="108" y="86"/>
                    <a:pt x="108" y="78"/>
                  </a:cubicBezTo>
                  <a:cubicBezTo>
                    <a:pt x="108" y="29"/>
                    <a:pt x="108" y="29"/>
                    <a:pt x="108" y="29"/>
                  </a:cubicBezTo>
                  <a:cubicBezTo>
                    <a:pt x="108" y="21"/>
                    <a:pt x="101" y="15"/>
                    <a:pt x="94" y="15"/>
                  </a:cubicBezTo>
                  <a:close/>
                  <a:moveTo>
                    <a:pt x="10" y="78"/>
                  </a:moveTo>
                  <a:cubicBezTo>
                    <a:pt x="10" y="29"/>
                    <a:pt x="10" y="29"/>
                    <a:pt x="10" y="29"/>
                  </a:cubicBezTo>
                  <a:cubicBezTo>
                    <a:pt x="10" y="27"/>
                    <a:pt x="12" y="24"/>
                    <a:pt x="14" y="24"/>
                  </a:cubicBezTo>
                  <a:cubicBezTo>
                    <a:pt x="26" y="24"/>
                    <a:pt x="26" y="24"/>
                    <a:pt x="26" y="24"/>
                  </a:cubicBezTo>
                  <a:cubicBezTo>
                    <a:pt x="26" y="83"/>
                    <a:pt x="26" y="83"/>
                    <a:pt x="26" y="83"/>
                  </a:cubicBezTo>
                  <a:cubicBezTo>
                    <a:pt x="14" y="83"/>
                    <a:pt x="14" y="83"/>
                    <a:pt x="14" y="83"/>
                  </a:cubicBezTo>
                  <a:cubicBezTo>
                    <a:pt x="11" y="83"/>
                    <a:pt x="10" y="80"/>
                    <a:pt x="10" y="78"/>
                  </a:cubicBezTo>
                  <a:close/>
                  <a:moveTo>
                    <a:pt x="99" y="78"/>
                  </a:moveTo>
                  <a:cubicBezTo>
                    <a:pt x="99" y="80"/>
                    <a:pt x="96" y="83"/>
                    <a:pt x="94" y="83"/>
                  </a:cubicBezTo>
                  <a:cubicBezTo>
                    <a:pt x="35" y="83"/>
                    <a:pt x="35" y="83"/>
                    <a:pt x="35" y="83"/>
                  </a:cubicBezTo>
                  <a:cubicBezTo>
                    <a:pt x="35" y="24"/>
                    <a:pt x="35" y="24"/>
                    <a:pt x="35" y="24"/>
                  </a:cubicBezTo>
                  <a:cubicBezTo>
                    <a:pt x="43" y="24"/>
                    <a:pt x="43" y="24"/>
                    <a:pt x="43" y="24"/>
                  </a:cubicBezTo>
                  <a:cubicBezTo>
                    <a:pt x="77" y="24"/>
                    <a:pt x="77" y="24"/>
                    <a:pt x="77" y="24"/>
                  </a:cubicBezTo>
                  <a:cubicBezTo>
                    <a:pt x="94" y="24"/>
                    <a:pt x="94" y="24"/>
                    <a:pt x="94" y="24"/>
                  </a:cubicBezTo>
                  <a:cubicBezTo>
                    <a:pt x="96" y="24"/>
                    <a:pt x="99" y="27"/>
                    <a:pt x="99" y="29"/>
                  </a:cubicBezTo>
                  <a:lnTo>
                    <a:pt x="99"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66" name="Freeform 28"/>
            <p:cNvSpPr>
              <a:spLocks noEditPoints="1"/>
            </p:cNvSpPr>
            <p:nvPr/>
          </p:nvSpPr>
          <p:spPr bwMode="auto">
            <a:xfrm>
              <a:off x="93" y="83"/>
              <a:ext cx="74" cy="74"/>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5 h 34"/>
                <a:gd name="T12" fmla="*/ 9 w 34"/>
                <a:gd name="T13" fmla="*/ 17 h 34"/>
                <a:gd name="T14" fmla="*/ 17 w 34"/>
                <a:gd name="T15" fmla="*/ 10 h 34"/>
                <a:gd name="T16" fmla="*/ 25 w 34"/>
                <a:gd name="T17" fmla="*/ 17 h 34"/>
                <a:gd name="T18" fmla="*/ 17 w 34"/>
                <a:gd name="T1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8"/>
                    <a:pt x="0" y="17"/>
                  </a:cubicBezTo>
                  <a:cubicBezTo>
                    <a:pt x="0" y="27"/>
                    <a:pt x="8" y="34"/>
                    <a:pt x="17" y="34"/>
                  </a:cubicBezTo>
                  <a:cubicBezTo>
                    <a:pt x="26" y="34"/>
                    <a:pt x="34" y="27"/>
                    <a:pt x="34" y="17"/>
                  </a:cubicBezTo>
                  <a:cubicBezTo>
                    <a:pt x="34" y="8"/>
                    <a:pt x="26" y="0"/>
                    <a:pt x="17" y="0"/>
                  </a:cubicBezTo>
                  <a:close/>
                  <a:moveTo>
                    <a:pt x="17" y="25"/>
                  </a:moveTo>
                  <a:cubicBezTo>
                    <a:pt x="13" y="25"/>
                    <a:pt x="9" y="21"/>
                    <a:pt x="9" y="17"/>
                  </a:cubicBezTo>
                  <a:cubicBezTo>
                    <a:pt x="9" y="13"/>
                    <a:pt x="13" y="10"/>
                    <a:pt x="17" y="10"/>
                  </a:cubicBezTo>
                  <a:cubicBezTo>
                    <a:pt x="21" y="10"/>
                    <a:pt x="25" y="13"/>
                    <a:pt x="25" y="17"/>
                  </a:cubicBezTo>
                  <a:cubicBezTo>
                    <a:pt x="25" y="21"/>
                    <a:pt x="21" y="25"/>
                    <a:pt x="1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grpSp>
      <p:grpSp>
        <p:nvGrpSpPr>
          <p:cNvPr id="67" name="Group 29"/>
          <p:cNvGrpSpPr/>
          <p:nvPr/>
        </p:nvGrpSpPr>
        <p:grpSpPr bwMode="auto">
          <a:xfrm>
            <a:off x="8761730" y="3785870"/>
            <a:ext cx="410845" cy="408940"/>
            <a:chOff x="0" y="0"/>
            <a:chExt cx="231" cy="230"/>
          </a:xfrm>
          <a:solidFill>
            <a:srgbClr val="ADDDEB"/>
          </a:solidFill>
        </p:grpSpPr>
        <p:sp>
          <p:nvSpPr>
            <p:cNvPr id="68" name="Freeform 30"/>
            <p:cNvSpPr>
              <a:spLocks noEditPoints="1"/>
            </p:cNvSpPr>
            <p:nvPr/>
          </p:nvSpPr>
          <p:spPr bwMode="auto">
            <a:xfrm>
              <a:off x="0" y="0"/>
              <a:ext cx="231" cy="230"/>
            </a:xfrm>
            <a:custGeom>
              <a:avLst/>
              <a:gdLst>
                <a:gd name="T0" fmla="*/ 53 w 106"/>
                <a:gd name="T1" fmla="*/ 106 h 106"/>
                <a:gd name="T2" fmla="*/ 0 w 106"/>
                <a:gd name="T3" fmla="*/ 53 h 106"/>
                <a:gd name="T4" fmla="*/ 53 w 106"/>
                <a:gd name="T5" fmla="*/ 0 h 106"/>
                <a:gd name="T6" fmla="*/ 106 w 106"/>
                <a:gd name="T7" fmla="*/ 53 h 106"/>
                <a:gd name="T8" fmla="*/ 53 w 106"/>
                <a:gd name="T9" fmla="*/ 106 h 106"/>
                <a:gd name="T10" fmla="*/ 53 w 106"/>
                <a:gd name="T11" fmla="*/ 9 h 106"/>
                <a:gd name="T12" fmla="*/ 9 w 106"/>
                <a:gd name="T13" fmla="*/ 53 h 106"/>
                <a:gd name="T14" fmla="*/ 53 w 106"/>
                <a:gd name="T15" fmla="*/ 97 h 106"/>
                <a:gd name="T16" fmla="*/ 97 w 106"/>
                <a:gd name="T17" fmla="*/ 53 h 106"/>
                <a:gd name="T18" fmla="*/ 53 w 106"/>
                <a:gd name="T19" fmla="*/ 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06">
                  <a:moveTo>
                    <a:pt x="53" y="106"/>
                  </a:moveTo>
                  <a:cubicBezTo>
                    <a:pt x="24" y="106"/>
                    <a:pt x="0" y="82"/>
                    <a:pt x="0" y="53"/>
                  </a:cubicBezTo>
                  <a:cubicBezTo>
                    <a:pt x="0" y="24"/>
                    <a:pt x="24" y="0"/>
                    <a:pt x="53" y="0"/>
                  </a:cubicBezTo>
                  <a:cubicBezTo>
                    <a:pt x="82" y="0"/>
                    <a:pt x="106" y="24"/>
                    <a:pt x="106" y="53"/>
                  </a:cubicBezTo>
                  <a:cubicBezTo>
                    <a:pt x="106" y="82"/>
                    <a:pt x="82" y="106"/>
                    <a:pt x="53" y="106"/>
                  </a:cubicBezTo>
                  <a:close/>
                  <a:moveTo>
                    <a:pt x="53" y="9"/>
                  </a:moveTo>
                  <a:cubicBezTo>
                    <a:pt x="29" y="9"/>
                    <a:pt x="9" y="29"/>
                    <a:pt x="9" y="53"/>
                  </a:cubicBezTo>
                  <a:cubicBezTo>
                    <a:pt x="9" y="77"/>
                    <a:pt x="29" y="97"/>
                    <a:pt x="53" y="97"/>
                  </a:cubicBezTo>
                  <a:cubicBezTo>
                    <a:pt x="77" y="97"/>
                    <a:pt x="97" y="77"/>
                    <a:pt x="97" y="53"/>
                  </a:cubicBezTo>
                  <a:cubicBezTo>
                    <a:pt x="97" y="29"/>
                    <a:pt x="77" y="9"/>
                    <a:pt x="5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69" name="Freeform 31"/>
            <p:cNvSpPr/>
            <p:nvPr/>
          </p:nvSpPr>
          <p:spPr bwMode="auto">
            <a:xfrm>
              <a:off x="104" y="43"/>
              <a:ext cx="72" cy="81"/>
            </a:xfrm>
            <a:custGeom>
              <a:avLst/>
              <a:gdLst>
                <a:gd name="T0" fmla="*/ 28 w 33"/>
                <a:gd name="T1" fmla="*/ 37 h 37"/>
                <a:gd name="T2" fmla="*/ 5 w 33"/>
                <a:gd name="T3" fmla="*/ 37 h 37"/>
                <a:gd name="T4" fmla="*/ 0 w 33"/>
                <a:gd name="T5" fmla="*/ 33 h 37"/>
                <a:gd name="T6" fmla="*/ 0 w 33"/>
                <a:gd name="T7" fmla="*/ 5 h 37"/>
                <a:gd name="T8" fmla="*/ 5 w 33"/>
                <a:gd name="T9" fmla="*/ 0 h 37"/>
                <a:gd name="T10" fmla="*/ 9 w 33"/>
                <a:gd name="T11" fmla="*/ 5 h 37"/>
                <a:gd name="T12" fmla="*/ 9 w 33"/>
                <a:gd name="T13" fmla="*/ 28 h 37"/>
                <a:gd name="T14" fmla="*/ 28 w 33"/>
                <a:gd name="T15" fmla="*/ 28 h 37"/>
                <a:gd name="T16" fmla="*/ 33 w 33"/>
                <a:gd name="T17" fmla="*/ 33 h 37"/>
                <a:gd name="T18" fmla="*/ 28 w 33"/>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7">
                  <a:moveTo>
                    <a:pt x="28" y="37"/>
                  </a:moveTo>
                  <a:cubicBezTo>
                    <a:pt x="5" y="37"/>
                    <a:pt x="5" y="37"/>
                    <a:pt x="5" y="37"/>
                  </a:cubicBezTo>
                  <a:cubicBezTo>
                    <a:pt x="2" y="37"/>
                    <a:pt x="0" y="35"/>
                    <a:pt x="0" y="33"/>
                  </a:cubicBezTo>
                  <a:cubicBezTo>
                    <a:pt x="0" y="5"/>
                    <a:pt x="0" y="5"/>
                    <a:pt x="0" y="5"/>
                  </a:cubicBezTo>
                  <a:cubicBezTo>
                    <a:pt x="0" y="2"/>
                    <a:pt x="2" y="0"/>
                    <a:pt x="5" y="0"/>
                  </a:cubicBezTo>
                  <a:cubicBezTo>
                    <a:pt x="7" y="0"/>
                    <a:pt x="9" y="2"/>
                    <a:pt x="9" y="5"/>
                  </a:cubicBezTo>
                  <a:cubicBezTo>
                    <a:pt x="9" y="28"/>
                    <a:pt x="9" y="28"/>
                    <a:pt x="9" y="28"/>
                  </a:cubicBezTo>
                  <a:cubicBezTo>
                    <a:pt x="28" y="28"/>
                    <a:pt x="28" y="28"/>
                    <a:pt x="28" y="28"/>
                  </a:cubicBezTo>
                  <a:cubicBezTo>
                    <a:pt x="31" y="28"/>
                    <a:pt x="33" y="30"/>
                    <a:pt x="33" y="33"/>
                  </a:cubicBezTo>
                  <a:cubicBezTo>
                    <a:pt x="33" y="35"/>
                    <a:pt x="31" y="37"/>
                    <a:pt x="28"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grpSp>
      <p:sp>
        <p:nvSpPr>
          <p:cNvPr id="70" name="Line 32"/>
          <p:cNvSpPr>
            <a:spLocks noChangeShapeType="1"/>
          </p:cNvSpPr>
          <p:nvPr/>
        </p:nvSpPr>
        <p:spPr bwMode="auto">
          <a:xfrm>
            <a:off x="3225165" y="4312285"/>
            <a:ext cx="0" cy="755650"/>
          </a:xfrm>
          <a:prstGeom prst="line">
            <a:avLst/>
          </a:prstGeom>
          <a:noFill/>
          <a:ln w="6350" cmpd="sng">
            <a:solidFill>
              <a:schemeClr val="bg1">
                <a:lumMod val="65000"/>
              </a:schemeClr>
            </a:solidFill>
            <a:prstDash val="solid"/>
            <a:round/>
            <a:tailEnd type="oval" w="sm" len="sm"/>
          </a:ln>
          <a:extLst>
            <a:ext uri="{909E8E84-426E-40DD-AFC4-6F175D3DCCD1}">
              <a14:hiddenFill xmlns:a14="http://schemas.microsoft.com/office/drawing/2010/main">
                <a:noFill/>
              </a14:hiddenFill>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71" name="Line 33"/>
          <p:cNvSpPr>
            <a:spLocks noChangeShapeType="1"/>
          </p:cNvSpPr>
          <p:nvPr/>
        </p:nvSpPr>
        <p:spPr bwMode="auto">
          <a:xfrm>
            <a:off x="6096000" y="4312285"/>
            <a:ext cx="0" cy="755650"/>
          </a:xfrm>
          <a:prstGeom prst="line">
            <a:avLst/>
          </a:prstGeom>
          <a:noFill/>
          <a:ln w="6350" cmpd="sng">
            <a:solidFill>
              <a:schemeClr val="bg1">
                <a:lumMod val="65000"/>
              </a:schemeClr>
            </a:solidFill>
            <a:prstDash val="solid"/>
            <a:round/>
            <a:tailEnd type="oval" w="sm" len="sm"/>
          </a:ln>
          <a:extLst>
            <a:ext uri="{909E8E84-426E-40DD-AFC4-6F175D3DCCD1}">
              <a14:hiddenFill xmlns:a14="http://schemas.microsoft.com/office/drawing/2010/main">
                <a:noFill/>
              </a14:hiddenFill>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72" name="Line 34"/>
          <p:cNvSpPr>
            <a:spLocks noChangeShapeType="1"/>
          </p:cNvSpPr>
          <p:nvPr/>
        </p:nvSpPr>
        <p:spPr bwMode="auto">
          <a:xfrm>
            <a:off x="8966200" y="4312285"/>
            <a:ext cx="0" cy="755650"/>
          </a:xfrm>
          <a:prstGeom prst="line">
            <a:avLst/>
          </a:prstGeom>
          <a:noFill/>
          <a:ln w="6350" cmpd="sng">
            <a:solidFill>
              <a:schemeClr val="bg1">
                <a:lumMod val="65000"/>
              </a:schemeClr>
            </a:solidFill>
            <a:prstDash val="solid"/>
            <a:round/>
            <a:tailEnd type="oval" w="sm" len="sm"/>
          </a:ln>
          <a:extLst>
            <a:ext uri="{909E8E84-426E-40DD-AFC4-6F175D3DCCD1}">
              <a14:hiddenFill xmlns:a14="http://schemas.microsoft.com/office/drawing/2010/main">
                <a:noFill/>
              </a14:hiddenFill>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73" name="Line 35"/>
          <p:cNvSpPr>
            <a:spLocks noChangeShapeType="1"/>
          </p:cNvSpPr>
          <p:nvPr/>
        </p:nvSpPr>
        <p:spPr bwMode="auto">
          <a:xfrm>
            <a:off x="4677410" y="2911475"/>
            <a:ext cx="0" cy="755650"/>
          </a:xfrm>
          <a:prstGeom prst="line">
            <a:avLst/>
          </a:prstGeom>
          <a:noFill/>
          <a:ln w="6350" cmpd="sng">
            <a:solidFill>
              <a:schemeClr val="bg1">
                <a:lumMod val="65000"/>
              </a:schemeClr>
            </a:solidFill>
            <a:prstDash val="solid"/>
            <a:round/>
            <a:headEnd type="oval" w="sm" len="sm"/>
          </a:ln>
          <a:extLst>
            <a:ext uri="{909E8E84-426E-40DD-AFC4-6F175D3DCCD1}">
              <a14:hiddenFill xmlns:a14="http://schemas.microsoft.com/office/drawing/2010/main">
                <a:noFill/>
              </a14:hiddenFill>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74" name="Line 36"/>
          <p:cNvSpPr>
            <a:spLocks noChangeShapeType="1"/>
          </p:cNvSpPr>
          <p:nvPr/>
        </p:nvSpPr>
        <p:spPr bwMode="auto">
          <a:xfrm>
            <a:off x="7528560" y="2911475"/>
            <a:ext cx="0" cy="755650"/>
          </a:xfrm>
          <a:prstGeom prst="line">
            <a:avLst/>
          </a:prstGeom>
          <a:noFill/>
          <a:ln w="6350" cmpd="sng">
            <a:solidFill>
              <a:schemeClr val="bg1">
                <a:lumMod val="65000"/>
              </a:schemeClr>
            </a:solidFill>
            <a:prstDash val="solid"/>
            <a:round/>
            <a:headEnd type="oval" w="sm" len="sm"/>
          </a:ln>
          <a:extLst>
            <a:ext uri="{909E8E84-426E-40DD-AFC4-6F175D3DCCD1}">
              <a14:hiddenFill xmlns:a14="http://schemas.microsoft.com/office/drawing/2010/main">
                <a:noFill/>
              </a14:hiddenFill>
            </a:ext>
          </a:extLst>
        </p:spPr>
        <p:txBody>
          <a:bodyPr/>
          <a:p>
            <a:endParaRPr lang="zh-CN" altLang="en-US">
              <a:solidFill>
                <a:schemeClr val="tx1">
                  <a:lumMod val="85000"/>
                  <a:lumOff val="15000"/>
                </a:schemeClr>
              </a:solidFill>
              <a:latin typeface="华文细黑" panose="02010600040101010101" charset="-122"/>
              <a:ea typeface="字魂70号-灵悦黑体"/>
              <a:sym typeface="华文细黑" panose="02010600040101010101" charset="-122"/>
            </a:endParaRPr>
          </a:p>
        </p:txBody>
      </p:sp>
      <p:sp>
        <p:nvSpPr>
          <p:cNvPr id="75" name="文本框 9"/>
          <p:cNvSpPr txBox="1">
            <a:spLocks noChangeArrowheads="1"/>
          </p:cNvSpPr>
          <p:nvPr/>
        </p:nvSpPr>
        <p:spPr bwMode="auto">
          <a:xfrm>
            <a:off x="2028068" y="5319614"/>
            <a:ext cx="2302408" cy="645160"/>
          </a:xfrm>
          <a:prstGeom prst="rect">
            <a:avLst/>
          </a:prstGeom>
          <a:noFill/>
          <a:ln w="9525">
            <a:noFill/>
            <a:miter lim="800000"/>
          </a:ln>
        </p:spPr>
        <p:txBody>
          <a:bodyPr>
            <a:spAutoFit/>
          </a:bodyPr>
          <a:p>
            <a:pPr algn="ctr"/>
            <a:r>
              <a:rPr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rPr>
              <a:t>（3）良好的上下肢支撑。</a:t>
            </a:r>
            <a:endParaRPr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endParaRPr>
          </a:p>
        </p:txBody>
      </p:sp>
      <p:sp>
        <p:nvSpPr>
          <p:cNvPr id="76" name="文本框 9"/>
          <p:cNvSpPr txBox="1">
            <a:spLocks noChangeArrowheads="1"/>
          </p:cNvSpPr>
          <p:nvPr/>
        </p:nvSpPr>
        <p:spPr bwMode="auto">
          <a:xfrm>
            <a:off x="3509010" y="2298065"/>
            <a:ext cx="2380615" cy="368300"/>
          </a:xfrm>
          <a:prstGeom prst="rect">
            <a:avLst/>
          </a:prstGeom>
          <a:noFill/>
          <a:ln w="9525">
            <a:noFill/>
            <a:miter lim="800000"/>
          </a:ln>
        </p:spPr>
        <p:txBody>
          <a:bodyPr wrap="square">
            <a:spAutoFit/>
          </a:bodyPr>
          <a:p>
            <a:pPr algn="ctr"/>
            <a:r>
              <a:rPr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rPr>
              <a:t>（1）乘坐轮椅的姿势</a:t>
            </a:r>
            <a:endParaRPr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endParaRPr>
          </a:p>
        </p:txBody>
      </p:sp>
      <p:sp>
        <p:nvSpPr>
          <p:cNvPr id="77" name="文本框 9"/>
          <p:cNvSpPr txBox="1">
            <a:spLocks noChangeArrowheads="1"/>
          </p:cNvSpPr>
          <p:nvPr/>
        </p:nvSpPr>
        <p:spPr bwMode="auto">
          <a:xfrm>
            <a:off x="4975524" y="5324240"/>
            <a:ext cx="2302408" cy="645160"/>
          </a:xfrm>
          <a:prstGeom prst="rect">
            <a:avLst/>
          </a:prstGeom>
          <a:noFill/>
          <a:ln w="9525">
            <a:noFill/>
            <a:miter lim="800000"/>
          </a:ln>
        </p:spPr>
        <p:txBody>
          <a:bodyPr>
            <a:spAutoFit/>
          </a:bodyPr>
          <a:p>
            <a:pPr algn="just"/>
            <a:r>
              <a:rPr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rPr>
              <a:t>（4）良好的靠背、头部及胸部支撑训练</a:t>
            </a:r>
            <a:endParaRPr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endParaRPr>
          </a:p>
        </p:txBody>
      </p:sp>
      <p:sp>
        <p:nvSpPr>
          <p:cNvPr id="78" name="文本框 9"/>
          <p:cNvSpPr txBox="1">
            <a:spLocks noChangeArrowheads="1"/>
          </p:cNvSpPr>
          <p:nvPr/>
        </p:nvSpPr>
        <p:spPr bwMode="auto">
          <a:xfrm>
            <a:off x="6301740" y="2334895"/>
            <a:ext cx="2755265" cy="368300"/>
          </a:xfrm>
          <a:prstGeom prst="rect">
            <a:avLst/>
          </a:prstGeom>
          <a:noFill/>
          <a:ln w="9525">
            <a:noFill/>
            <a:miter lim="800000"/>
          </a:ln>
        </p:spPr>
        <p:txBody>
          <a:bodyPr wrap="square">
            <a:spAutoFit/>
          </a:bodyPr>
          <a:p>
            <a:pPr algn="ctr"/>
            <a:r>
              <a:rPr lang="zh-CN" altLang="en-US"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华文细黑" panose="02010600040101010101" charset="-122"/>
              </a:rPr>
              <a:t>（2）骨盆的良好支撑</a:t>
            </a:r>
            <a:endParaRPr lang="zh-CN" altLang="en-US" dirty="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sym typeface="华文细黑" panose="02010600040101010101" charset="-122"/>
            </a:endParaRPr>
          </a:p>
        </p:txBody>
      </p:sp>
      <p:sp>
        <p:nvSpPr>
          <p:cNvPr id="79" name="文本框 9"/>
          <p:cNvSpPr txBox="1">
            <a:spLocks noChangeArrowheads="1"/>
          </p:cNvSpPr>
          <p:nvPr/>
        </p:nvSpPr>
        <p:spPr bwMode="auto">
          <a:xfrm>
            <a:off x="7861526" y="5306841"/>
            <a:ext cx="2302408" cy="368300"/>
          </a:xfrm>
          <a:prstGeom prst="rect">
            <a:avLst/>
          </a:prstGeom>
          <a:noFill/>
          <a:ln w="9525">
            <a:noFill/>
            <a:miter lim="800000"/>
          </a:ln>
        </p:spPr>
        <p:txBody>
          <a:bodyPr>
            <a:spAutoFit/>
          </a:bodyPr>
          <a:p>
            <a:pPr algn="ctr"/>
            <a:r>
              <a:rPr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rPr>
              <a:t>（5）采用减压动作。</a:t>
            </a:r>
            <a:endParaRPr lang="zh-CN" altLang="en-US"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anim calcmode="lin" valueType="num">
                                      <p:cBhvr>
                                        <p:cTn id="8" dur="500" fill="hold"/>
                                        <p:tgtEl>
                                          <p:spTgt spid="46"/>
                                        </p:tgtEl>
                                        <p:attrNameLst>
                                          <p:attrName>style.rotation</p:attrName>
                                        </p:attrNameLst>
                                      </p:cBhvr>
                                      <p:tavLst>
                                        <p:tav tm="0">
                                          <p:val>
                                            <p:fltVal val="720"/>
                                          </p:val>
                                        </p:tav>
                                        <p:tav tm="100000">
                                          <p:val>
                                            <p:fltVal val="0"/>
                                          </p:val>
                                        </p:tav>
                                      </p:tavLst>
                                    </p:anim>
                                    <p:anim calcmode="lin" valueType="num">
                                      <p:cBhvr>
                                        <p:cTn id="9" dur="500" fill="hold"/>
                                        <p:tgtEl>
                                          <p:spTgt spid="46"/>
                                        </p:tgtEl>
                                        <p:attrNameLst>
                                          <p:attrName>ppt_h</p:attrName>
                                        </p:attrNameLst>
                                      </p:cBhvr>
                                      <p:tavLst>
                                        <p:tav tm="0">
                                          <p:val>
                                            <p:fltVal val="0"/>
                                          </p:val>
                                        </p:tav>
                                        <p:tav tm="100000">
                                          <p:val>
                                            <p:strVal val="#ppt_h"/>
                                          </p:val>
                                        </p:tav>
                                      </p:tavLst>
                                    </p:anim>
                                    <p:anim calcmode="lin" valueType="num">
                                      <p:cBhvr>
                                        <p:cTn id="10" dur="500" fill="hold"/>
                                        <p:tgtEl>
                                          <p:spTgt spid="46"/>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p:cTn id="14" dur="500" fill="hold"/>
                                        <p:tgtEl>
                                          <p:spTgt spid="52"/>
                                        </p:tgtEl>
                                        <p:attrNameLst>
                                          <p:attrName>ppt_w</p:attrName>
                                        </p:attrNameLst>
                                      </p:cBhvr>
                                      <p:tavLst>
                                        <p:tav tm="0">
                                          <p:val>
                                            <p:fltVal val="0"/>
                                          </p:val>
                                        </p:tav>
                                        <p:tav tm="100000">
                                          <p:val>
                                            <p:strVal val="#ppt_w"/>
                                          </p:val>
                                        </p:tav>
                                      </p:tavLst>
                                    </p:anim>
                                    <p:anim calcmode="lin" valueType="num">
                                      <p:cBhvr>
                                        <p:cTn id="15" dur="500" fill="hold"/>
                                        <p:tgtEl>
                                          <p:spTgt spid="52"/>
                                        </p:tgtEl>
                                        <p:attrNameLst>
                                          <p:attrName>ppt_h</p:attrName>
                                        </p:attrNameLst>
                                      </p:cBhvr>
                                      <p:tavLst>
                                        <p:tav tm="0">
                                          <p:val>
                                            <p:fltVal val="0"/>
                                          </p:val>
                                        </p:tav>
                                        <p:tav tm="100000">
                                          <p:val>
                                            <p:strVal val="#ppt_h"/>
                                          </p:val>
                                        </p:tav>
                                      </p:tavLst>
                                    </p:anim>
                                    <p:animEffect transition="in" filter="fade">
                                      <p:cBhvr>
                                        <p:cTn id="16" dur="500"/>
                                        <p:tgtEl>
                                          <p:spTgt spid="52"/>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wipe(up)">
                                      <p:cBhvr>
                                        <p:cTn id="20" dur="500"/>
                                        <p:tgtEl>
                                          <p:spTgt spid="7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p:cTn id="24" dur="500" fill="hold"/>
                                        <p:tgtEl>
                                          <p:spTgt spid="64"/>
                                        </p:tgtEl>
                                        <p:attrNameLst>
                                          <p:attrName>ppt_w</p:attrName>
                                        </p:attrNameLst>
                                      </p:cBhvr>
                                      <p:tavLst>
                                        <p:tav tm="0">
                                          <p:val>
                                            <p:fltVal val="0"/>
                                          </p:val>
                                        </p:tav>
                                        <p:tav tm="100000">
                                          <p:val>
                                            <p:strVal val="#ppt_w"/>
                                          </p:val>
                                        </p:tav>
                                      </p:tavLst>
                                    </p:anim>
                                    <p:anim calcmode="lin" valueType="num">
                                      <p:cBhvr>
                                        <p:cTn id="25" dur="500" fill="hold"/>
                                        <p:tgtEl>
                                          <p:spTgt spid="64"/>
                                        </p:tgtEl>
                                        <p:attrNameLst>
                                          <p:attrName>ppt_h</p:attrName>
                                        </p:attrNameLst>
                                      </p:cBhvr>
                                      <p:tavLst>
                                        <p:tav tm="0">
                                          <p:val>
                                            <p:fltVal val="0"/>
                                          </p:val>
                                        </p:tav>
                                        <p:tav tm="100000">
                                          <p:val>
                                            <p:strVal val="#ppt_h"/>
                                          </p:val>
                                        </p:tav>
                                      </p:tavLst>
                                    </p:anim>
                                    <p:animEffect transition="in" filter="fade">
                                      <p:cBhvr>
                                        <p:cTn id="26" dur="500"/>
                                        <p:tgtEl>
                                          <p:spTgt spid="64"/>
                                        </p:tgtEl>
                                      </p:cBhvr>
                                    </p:animEffect>
                                  </p:childTnLst>
                                </p:cTn>
                              </p:par>
                            </p:childTnLst>
                          </p:cTn>
                        </p:par>
                        <p:par>
                          <p:cTn id="27" fill="hold">
                            <p:stCondLst>
                              <p:cond delay="2000"/>
                            </p:stCondLst>
                            <p:childTnLst>
                              <p:par>
                                <p:cTn id="28" presetID="22" presetClass="entr" presetSubtype="4" fill="hold" nodeType="afterEffect">
                                  <p:stCondLst>
                                    <p:cond delay="0"/>
                                  </p:stCondLst>
                                  <p:childTnLst>
                                    <p:set>
                                      <p:cBhvr>
                                        <p:cTn id="29" dur="1" fill="hold">
                                          <p:stCondLst>
                                            <p:cond delay="0"/>
                                          </p:stCondLst>
                                        </p:cTn>
                                        <p:tgtEl>
                                          <p:spTgt spid="73"/>
                                        </p:tgtEl>
                                        <p:attrNameLst>
                                          <p:attrName>style.visibility</p:attrName>
                                        </p:attrNameLst>
                                      </p:cBhvr>
                                      <p:to>
                                        <p:strVal val="visible"/>
                                      </p:to>
                                    </p:set>
                                    <p:animEffect transition="in" filter="wipe(down)">
                                      <p:cBhvr>
                                        <p:cTn id="30" dur="500"/>
                                        <p:tgtEl>
                                          <p:spTgt spid="73"/>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61"/>
                                        </p:tgtEl>
                                        <p:attrNameLst>
                                          <p:attrName>style.visibility</p:attrName>
                                        </p:attrNameLst>
                                      </p:cBhvr>
                                      <p:to>
                                        <p:strVal val="visible"/>
                                      </p:to>
                                    </p:set>
                                    <p:anim calcmode="lin" valueType="num">
                                      <p:cBhvr>
                                        <p:cTn id="34" dur="500" fill="hold"/>
                                        <p:tgtEl>
                                          <p:spTgt spid="61"/>
                                        </p:tgtEl>
                                        <p:attrNameLst>
                                          <p:attrName>ppt_w</p:attrName>
                                        </p:attrNameLst>
                                      </p:cBhvr>
                                      <p:tavLst>
                                        <p:tav tm="0">
                                          <p:val>
                                            <p:fltVal val="0"/>
                                          </p:val>
                                        </p:tav>
                                        <p:tav tm="100000">
                                          <p:val>
                                            <p:strVal val="#ppt_w"/>
                                          </p:val>
                                        </p:tav>
                                      </p:tavLst>
                                    </p:anim>
                                    <p:anim calcmode="lin" valueType="num">
                                      <p:cBhvr>
                                        <p:cTn id="35" dur="500" fill="hold"/>
                                        <p:tgtEl>
                                          <p:spTgt spid="61"/>
                                        </p:tgtEl>
                                        <p:attrNameLst>
                                          <p:attrName>ppt_h</p:attrName>
                                        </p:attrNameLst>
                                      </p:cBhvr>
                                      <p:tavLst>
                                        <p:tav tm="0">
                                          <p:val>
                                            <p:fltVal val="0"/>
                                          </p:val>
                                        </p:tav>
                                        <p:tav tm="100000">
                                          <p:val>
                                            <p:strVal val="#ppt_h"/>
                                          </p:val>
                                        </p:tav>
                                      </p:tavLst>
                                    </p:anim>
                                    <p:animEffect transition="in" filter="fade">
                                      <p:cBhvr>
                                        <p:cTn id="36" dur="500"/>
                                        <p:tgtEl>
                                          <p:spTgt spid="61"/>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71"/>
                                        </p:tgtEl>
                                        <p:attrNameLst>
                                          <p:attrName>style.visibility</p:attrName>
                                        </p:attrNameLst>
                                      </p:cBhvr>
                                      <p:to>
                                        <p:strVal val="visible"/>
                                      </p:to>
                                    </p:set>
                                    <p:animEffect transition="in" filter="wipe(up)">
                                      <p:cBhvr>
                                        <p:cTn id="40" dur="500"/>
                                        <p:tgtEl>
                                          <p:spTgt spid="71"/>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58"/>
                                        </p:tgtEl>
                                        <p:attrNameLst>
                                          <p:attrName>style.visibility</p:attrName>
                                        </p:attrNameLst>
                                      </p:cBhvr>
                                      <p:to>
                                        <p:strVal val="visible"/>
                                      </p:to>
                                    </p:set>
                                    <p:anim calcmode="lin" valueType="num">
                                      <p:cBhvr>
                                        <p:cTn id="44" dur="500" fill="hold"/>
                                        <p:tgtEl>
                                          <p:spTgt spid="58"/>
                                        </p:tgtEl>
                                        <p:attrNameLst>
                                          <p:attrName>ppt_w</p:attrName>
                                        </p:attrNameLst>
                                      </p:cBhvr>
                                      <p:tavLst>
                                        <p:tav tm="0">
                                          <p:val>
                                            <p:fltVal val="0"/>
                                          </p:val>
                                        </p:tav>
                                        <p:tav tm="100000">
                                          <p:val>
                                            <p:strVal val="#ppt_w"/>
                                          </p:val>
                                        </p:tav>
                                      </p:tavLst>
                                    </p:anim>
                                    <p:anim calcmode="lin" valueType="num">
                                      <p:cBhvr>
                                        <p:cTn id="45" dur="500" fill="hold"/>
                                        <p:tgtEl>
                                          <p:spTgt spid="58"/>
                                        </p:tgtEl>
                                        <p:attrNameLst>
                                          <p:attrName>ppt_h</p:attrName>
                                        </p:attrNameLst>
                                      </p:cBhvr>
                                      <p:tavLst>
                                        <p:tav tm="0">
                                          <p:val>
                                            <p:fltVal val="0"/>
                                          </p:val>
                                        </p:tav>
                                        <p:tav tm="100000">
                                          <p:val>
                                            <p:strVal val="#ppt_h"/>
                                          </p:val>
                                        </p:tav>
                                      </p:tavLst>
                                    </p:anim>
                                    <p:animEffect transition="in" filter="fade">
                                      <p:cBhvr>
                                        <p:cTn id="46" dur="500"/>
                                        <p:tgtEl>
                                          <p:spTgt spid="58"/>
                                        </p:tgtEl>
                                      </p:cBhvr>
                                    </p:animEffect>
                                  </p:childTnLst>
                                </p:cTn>
                              </p:par>
                            </p:childTnLst>
                          </p:cTn>
                        </p:par>
                        <p:par>
                          <p:cTn id="47" fill="hold">
                            <p:stCondLst>
                              <p:cond delay="4000"/>
                            </p:stCondLst>
                            <p:childTnLst>
                              <p:par>
                                <p:cTn id="48" presetID="22" presetClass="entr" presetSubtype="4" fill="hold" nodeType="after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down)">
                                      <p:cBhvr>
                                        <p:cTn id="50" dur="500"/>
                                        <p:tgtEl>
                                          <p:spTgt spid="74"/>
                                        </p:tgtEl>
                                      </p:cBhvr>
                                    </p:animEffect>
                                  </p:childTnLst>
                                </p:cTn>
                              </p:par>
                            </p:childTnLst>
                          </p:cTn>
                        </p:par>
                        <p:par>
                          <p:cTn id="51" fill="hold">
                            <p:stCondLst>
                              <p:cond delay="4500"/>
                            </p:stCondLst>
                            <p:childTnLst>
                              <p:par>
                                <p:cTn id="52" presetID="53" presetClass="entr" presetSubtype="16" fill="hold" nodeType="afterEffect">
                                  <p:stCondLst>
                                    <p:cond delay="0"/>
                                  </p:stCondLst>
                                  <p:childTnLst>
                                    <p:set>
                                      <p:cBhvr>
                                        <p:cTn id="53" dur="1" fill="hold">
                                          <p:stCondLst>
                                            <p:cond delay="0"/>
                                          </p:stCondLst>
                                        </p:cTn>
                                        <p:tgtEl>
                                          <p:spTgt spid="67"/>
                                        </p:tgtEl>
                                        <p:attrNameLst>
                                          <p:attrName>style.visibility</p:attrName>
                                        </p:attrNameLst>
                                      </p:cBhvr>
                                      <p:to>
                                        <p:strVal val="visible"/>
                                      </p:to>
                                    </p:set>
                                    <p:anim calcmode="lin" valueType="num">
                                      <p:cBhvr>
                                        <p:cTn id="54" dur="500" fill="hold"/>
                                        <p:tgtEl>
                                          <p:spTgt spid="67"/>
                                        </p:tgtEl>
                                        <p:attrNameLst>
                                          <p:attrName>ppt_w</p:attrName>
                                        </p:attrNameLst>
                                      </p:cBhvr>
                                      <p:tavLst>
                                        <p:tav tm="0">
                                          <p:val>
                                            <p:fltVal val="0"/>
                                          </p:val>
                                        </p:tav>
                                        <p:tav tm="100000">
                                          <p:val>
                                            <p:strVal val="#ppt_w"/>
                                          </p:val>
                                        </p:tav>
                                      </p:tavLst>
                                    </p:anim>
                                    <p:anim calcmode="lin" valueType="num">
                                      <p:cBhvr>
                                        <p:cTn id="55" dur="500" fill="hold"/>
                                        <p:tgtEl>
                                          <p:spTgt spid="67"/>
                                        </p:tgtEl>
                                        <p:attrNameLst>
                                          <p:attrName>ppt_h</p:attrName>
                                        </p:attrNameLst>
                                      </p:cBhvr>
                                      <p:tavLst>
                                        <p:tav tm="0">
                                          <p:val>
                                            <p:fltVal val="0"/>
                                          </p:val>
                                        </p:tav>
                                        <p:tav tm="100000">
                                          <p:val>
                                            <p:strVal val="#ppt_h"/>
                                          </p:val>
                                        </p:tav>
                                      </p:tavLst>
                                    </p:anim>
                                    <p:animEffect transition="in" filter="fade">
                                      <p:cBhvr>
                                        <p:cTn id="56" dur="500"/>
                                        <p:tgtEl>
                                          <p:spTgt spid="67"/>
                                        </p:tgtEl>
                                      </p:cBhvr>
                                    </p:animEffect>
                                  </p:childTnLst>
                                </p:cTn>
                              </p:par>
                            </p:childTnLst>
                          </p:cTn>
                        </p:par>
                        <p:par>
                          <p:cTn id="57" fill="hold">
                            <p:stCondLst>
                              <p:cond delay="5000"/>
                            </p:stCondLst>
                            <p:childTnLst>
                              <p:par>
                                <p:cTn id="58" presetID="22" presetClass="entr" presetSubtype="1" fill="hold" nodeType="afterEffect">
                                  <p:stCondLst>
                                    <p:cond delay="0"/>
                                  </p:stCondLst>
                                  <p:childTnLst>
                                    <p:set>
                                      <p:cBhvr>
                                        <p:cTn id="59" dur="1" fill="hold">
                                          <p:stCondLst>
                                            <p:cond delay="0"/>
                                          </p:stCondLst>
                                        </p:cTn>
                                        <p:tgtEl>
                                          <p:spTgt spid="72"/>
                                        </p:tgtEl>
                                        <p:attrNameLst>
                                          <p:attrName>style.visibility</p:attrName>
                                        </p:attrNameLst>
                                      </p:cBhvr>
                                      <p:to>
                                        <p:strVal val="visible"/>
                                      </p:to>
                                    </p:set>
                                    <p:animEffect transition="in" filter="wipe(up)">
                                      <p:cBhvr>
                                        <p:cTn id="6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605915" y="1639570"/>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第一节</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054600" y="2409190"/>
            <a:ext cx="3975100" cy="1198880"/>
          </a:xfrm>
          <a:prstGeom prst="rect">
            <a:avLst/>
          </a:prstGeom>
          <a:noFill/>
        </p:spPr>
        <p:txBody>
          <a:bodyPr wrap="square" rtlCol="0">
            <a:spAutoFit/>
          </a:bodyPr>
          <a:p>
            <a:pPr algn="l">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步行辅具</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五、轮椅使用操作训练</a:t>
            </a:r>
            <a:endParaRPr lang="zh-CN" altLang="en-US" sz="2400" dirty="0"/>
          </a:p>
        </p:txBody>
      </p:sp>
      <p:grpSp>
        <p:nvGrpSpPr>
          <p:cNvPr id="2" name="组合 1"/>
          <p:cNvGrpSpPr/>
          <p:nvPr/>
        </p:nvGrpSpPr>
        <p:grpSpPr>
          <a:xfrm>
            <a:off x="697865" y="1683898"/>
            <a:ext cx="10972800" cy="4145915"/>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2044" y="3024"/>
              <a:ext cx="15982" cy="6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altLang="en-US" dirty="0">
                  <a:latin typeface="微软雅黑" panose="020B0503020204020204" charset="-122"/>
                  <a:ea typeface="微软雅黑" panose="020B0503020204020204" charset="-122"/>
                  <a:cs typeface="微软雅黑" panose="020B0503020204020204" charset="-122"/>
                  <a:sym typeface="+mn-ea"/>
                </a:rPr>
                <a:t>2. 轮椅操作基本训练　使用轮椅前，用户要进行操纵刹车、拆卸扶手、从地上拾物、用双手翻动脚踏板以及在轮椅上将臀部向前提的训练，并逐步学会在平地上推进轮椅、在斜坡上推进轮椅、转换方向等技术。</a:t>
              </a:r>
              <a:endParaRPr lang="zh-CN" altLang="en-US" dirty="0">
                <a:latin typeface="微软雅黑" panose="020B0503020204020204" charset="-122"/>
                <a:ea typeface="微软雅黑" panose="020B0503020204020204" charset="-122"/>
                <a:cs typeface="微软雅黑" panose="020B0503020204020204" charset="-122"/>
                <a:sym typeface="+mn-ea"/>
              </a:endParaRPr>
            </a:p>
            <a:p>
              <a:pPr indent="0" algn="just">
                <a:lnSpc>
                  <a:spcPct val="150000"/>
                </a:lnSpc>
                <a:spcBef>
                  <a:spcPct val="20000"/>
                </a:spcBef>
                <a:buFont typeface="Wingdings" panose="05000000000000000000" charset="0"/>
                <a:buNone/>
              </a:pPr>
              <a:r>
                <a:rPr lang="zh-CN" altLang="en-US" dirty="0">
                  <a:latin typeface="微软雅黑" panose="020B0503020204020204" charset="-122"/>
                  <a:ea typeface="微软雅黑" panose="020B0503020204020204" charset="-122"/>
                  <a:cs typeface="微软雅黑" panose="020B0503020204020204" charset="-122"/>
                  <a:sym typeface="+mn-ea"/>
                </a:rPr>
                <a:t>3. 轮椅转移动作训练　基本转移技术根据移动方式可分为：站立移动——站定后身体回转移动；坐姿移动——保持坐姿，身体前后或左右移动；抬起移动——借助外力。</a:t>
              </a:r>
              <a:endParaRPr lang="zh-CN" altLang="en-US" dirty="0">
                <a:latin typeface="微软雅黑" panose="020B0503020204020204" charset="-122"/>
                <a:ea typeface="微软雅黑" panose="020B0503020204020204" charset="-122"/>
                <a:cs typeface="微软雅黑" panose="020B0503020204020204" charset="-122"/>
                <a:sym typeface="+mn-ea"/>
              </a:endParaRPr>
            </a:p>
            <a:p>
              <a:pPr indent="0" algn="just">
                <a:lnSpc>
                  <a:spcPct val="150000"/>
                </a:lnSpc>
                <a:spcBef>
                  <a:spcPct val="20000"/>
                </a:spcBef>
                <a:buFont typeface="Wingdings" panose="05000000000000000000" charset="0"/>
                <a:buNone/>
              </a:pPr>
              <a:r>
                <a:rPr lang="zh-CN" altLang="en-US" dirty="0">
                  <a:latin typeface="微软雅黑" panose="020B0503020204020204" charset="-122"/>
                  <a:ea typeface="微软雅黑" panose="020B0503020204020204" charset="-122"/>
                  <a:cs typeface="微软雅黑" panose="020B0503020204020204" charset="-122"/>
                  <a:sym typeface="+mn-ea"/>
                </a:rPr>
                <a:t>4. 推轮椅训练　推轮椅者应眼看前方，先看好路面情况再推动轮椅，推轮椅前应先告知用户，并确认用户的手未放在轮子上，肘部未伸出扶手外；脚放在脚托上；躯干不稳定者已经系好安全带，在推动轮椅中避免脚轮方向与大车轮垂直，以免翻倒。</a:t>
              </a:r>
              <a:endParaRPr lang="zh-CN" altLang="en-US" dirty="0">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896620" y="48133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六、轮椅的维修保养</a:t>
            </a:r>
            <a:endParaRPr lang="zh-CN" altLang="en-US" sz="2400" dirty="0">
              <a:sym typeface="+mn-ea"/>
            </a:endParaRPr>
          </a:p>
        </p:txBody>
      </p:sp>
      <p:sp>
        <p:nvSpPr>
          <p:cNvPr id="22" name="矩形: 圆角 1128"/>
          <p:cNvSpPr/>
          <p:nvPr>
            <p:custDataLst>
              <p:tags r:id="rId1"/>
            </p:custDataLst>
          </p:nvPr>
        </p:nvSpPr>
        <p:spPr>
          <a:xfrm>
            <a:off x="649605" y="1924685"/>
            <a:ext cx="10972800" cy="414591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 name="Rectangle 10"/>
          <p:cNvSpPr>
            <a:spLocks noChangeArrowheads="1"/>
          </p:cNvSpPr>
          <p:nvPr/>
        </p:nvSpPr>
        <p:spPr bwMode="auto">
          <a:xfrm>
            <a:off x="791845" y="1123315"/>
            <a:ext cx="10148570" cy="570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（一）手动轮椅使用与养护技巧</a:t>
            </a:r>
            <a:endParaRPr lang="zh-CN"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8" name="任意多边形: 形状 7"/>
          <p:cNvSpPr/>
          <p:nvPr/>
        </p:nvSpPr>
        <p:spPr>
          <a:xfrm>
            <a:off x="1440820" y="3645397"/>
            <a:ext cx="9077325" cy="914400"/>
          </a:xfrm>
          <a:custGeom>
            <a:avLst/>
            <a:gdLst>
              <a:gd name="connsiteX0" fmla="*/ 0 w 9077325"/>
              <a:gd name="connsiteY0" fmla="*/ 781050 h 914400"/>
              <a:gd name="connsiteX1" fmla="*/ 180975 w 9077325"/>
              <a:gd name="connsiteY1" fmla="*/ 828675 h 914400"/>
              <a:gd name="connsiteX2" fmla="*/ 285750 w 9077325"/>
              <a:gd name="connsiteY2" fmla="*/ 857250 h 914400"/>
              <a:gd name="connsiteX3" fmla="*/ 323850 w 9077325"/>
              <a:gd name="connsiteY3" fmla="*/ 866775 h 914400"/>
              <a:gd name="connsiteX4" fmla="*/ 381000 w 9077325"/>
              <a:gd name="connsiteY4" fmla="*/ 876300 h 914400"/>
              <a:gd name="connsiteX5" fmla="*/ 457200 w 9077325"/>
              <a:gd name="connsiteY5" fmla="*/ 895350 h 914400"/>
              <a:gd name="connsiteX6" fmla="*/ 571500 w 9077325"/>
              <a:gd name="connsiteY6" fmla="*/ 904875 h 914400"/>
              <a:gd name="connsiteX7" fmla="*/ 628650 w 9077325"/>
              <a:gd name="connsiteY7" fmla="*/ 914400 h 914400"/>
              <a:gd name="connsiteX8" fmla="*/ 800100 w 9077325"/>
              <a:gd name="connsiteY8" fmla="*/ 904875 h 914400"/>
              <a:gd name="connsiteX9" fmla="*/ 876300 w 9077325"/>
              <a:gd name="connsiteY9" fmla="*/ 885825 h 914400"/>
              <a:gd name="connsiteX10" fmla="*/ 952500 w 9077325"/>
              <a:gd name="connsiteY10" fmla="*/ 866775 h 914400"/>
              <a:gd name="connsiteX11" fmla="*/ 981075 w 9077325"/>
              <a:gd name="connsiteY11" fmla="*/ 857250 h 914400"/>
              <a:gd name="connsiteX12" fmla="*/ 1038225 w 9077325"/>
              <a:gd name="connsiteY12" fmla="*/ 847725 h 914400"/>
              <a:gd name="connsiteX13" fmla="*/ 1076325 w 9077325"/>
              <a:gd name="connsiteY13" fmla="*/ 838200 h 914400"/>
              <a:gd name="connsiteX14" fmla="*/ 1162050 w 9077325"/>
              <a:gd name="connsiteY14" fmla="*/ 819150 h 914400"/>
              <a:gd name="connsiteX15" fmla="*/ 1247775 w 9077325"/>
              <a:gd name="connsiteY15" fmla="*/ 790575 h 914400"/>
              <a:gd name="connsiteX16" fmla="*/ 1276350 w 9077325"/>
              <a:gd name="connsiteY16" fmla="*/ 771525 h 914400"/>
              <a:gd name="connsiteX17" fmla="*/ 1333500 w 9077325"/>
              <a:gd name="connsiteY17" fmla="*/ 752475 h 914400"/>
              <a:gd name="connsiteX18" fmla="*/ 1362075 w 9077325"/>
              <a:gd name="connsiteY18" fmla="*/ 742950 h 914400"/>
              <a:gd name="connsiteX19" fmla="*/ 1447800 w 9077325"/>
              <a:gd name="connsiteY19" fmla="*/ 704850 h 914400"/>
              <a:gd name="connsiteX20" fmla="*/ 1476375 w 9077325"/>
              <a:gd name="connsiteY20" fmla="*/ 685800 h 914400"/>
              <a:gd name="connsiteX21" fmla="*/ 1504950 w 9077325"/>
              <a:gd name="connsiteY21" fmla="*/ 676275 h 914400"/>
              <a:gd name="connsiteX22" fmla="*/ 1543050 w 9077325"/>
              <a:gd name="connsiteY22" fmla="*/ 638175 h 914400"/>
              <a:gd name="connsiteX23" fmla="*/ 1571625 w 9077325"/>
              <a:gd name="connsiteY23" fmla="*/ 619125 h 914400"/>
              <a:gd name="connsiteX24" fmla="*/ 1600200 w 9077325"/>
              <a:gd name="connsiteY24" fmla="*/ 590550 h 914400"/>
              <a:gd name="connsiteX25" fmla="*/ 1619250 w 9077325"/>
              <a:gd name="connsiteY25" fmla="*/ 561975 h 914400"/>
              <a:gd name="connsiteX26" fmla="*/ 1657350 w 9077325"/>
              <a:gd name="connsiteY26" fmla="*/ 542925 h 914400"/>
              <a:gd name="connsiteX27" fmla="*/ 1695450 w 9077325"/>
              <a:gd name="connsiteY27" fmla="*/ 504825 h 914400"/>
              <a:gd name="connsiteX28" fmla="*/ 1724025 w 9077325"/>
              <a:gd name="connsiteY28" fmla="*/ 485775 h 914400"/>
              <a:gd name="connsiteX29" fmla="*/ 1752600 w 9077325"/>
              <a:gd name="connsiteY29" fmla="*/ 447675 h 914400"/>
              <a:gd name="connsiteX30" fmla="*/ 1781175 w 9077325"/>
              <a:gd name="connsiteY30" fmla="*/ 419100 h 914400"/>
              <a:gd name="connsiteX31" fmla="*/ 1828800 w 9077325"/>
              <a:gd name="connsiteY31" fmla="*/ 361950 h 914400"/>
              <a:gd name="connsiteX32" fmla="*/ 1838325 w 9077325"/>
              <a:gd name="connsiteY32" fmla="*/ 333375 h 914400"/>
              <a:gd name="connsiteX33" fmla="*/ 1895475 w 9077325"/>
              <a:gd name="connsiteY33" fmla="*/ 285750 h 914400"/>
              <a:gd name="connsiteX34" fmla="*/ 2047875 w 9077325"/>
              <a:gd name="connsiteY34" fmla="*/ 323850 h 914400"/>
              <a:gd name="connsiteX35" fmla="*/ 2105025 w 9077325"/>
              <a:gd name="connsiteY35" fmla="*/ 333375 h 914400"/>
              <a:gd name="connsiteX36" fmla="*/ 2238375 w 9077325"/>
              <a:gd name="connsiteY36" fmla="*/ 352425 h 914400"/>
              <a:gd name="connsiteX37" fmla="*/ 2314575 w 9077325"/>
              <a:gd name="connsiteY37" fmla="*/ 381000 h 914400"/>
              <a:gd name="connsiteX38" fmla="*/ 2552700 w 9077325"/>
              <a:gd name="connsiteY38" fmla="*/ 409575 h 914400"/>
              <a:gd name="connsiteX39" fmla="*/ 2638425 w 9077325"/>
              <a:gd name="connsiteY39" fmla="*/ 438150 h 914400"/>
              <a:gd name="connsiteX40" fmla="*/ 2714625 w 9077325"/>
              <a:gd name="connsiteY40" fmla="*/ 476250 h 914400"/>
              <a:gd name="connsiteX41" fmla="*/ 2847975 w 9077325"/>
              <a:gd name="connsiteY41" fmla="*/ 495300 h 914400"/>
              <a:gd name="connsiteX42" fmla="*/ 2914650 w 9077325"/>
              <a:gd name="connsiteY42" fmla="*/ 514350 h 914400"/>
              <a:gd name="connsiteX43" fmla="*/ 3086100 w 9077325"/>
              <a:gd name="connsiteY43" fmla="*/ 571500 h 914400"/>
              <a:gd name="connsiteX44" fmla="*/ 3143250 w 9077325"/>
              <a:gd name="connsiteY44" fmla="*/ 590550 h 914400"/>
              <a:gd name="connsiteX45" fmla="*/ 3171825 w 9077325"/>
              <a:gd name="connsiteY45" fmla="*/ 600075 h 914400"/>
              <a:gd name="connsiteX46" fmla="*/ 3209925 w 9077325"/>
              <a:gd name="connsiteY46" fmla="*/ 628650 h 914400"/>
              <a:gd name="connsiteX47" fmla="*/ 3505200 w 9077325"/>
              <a:gd name="connsiteY47" fmla="*/ 695325 h 914400"/>
              <a:gd name="connsiteX48" fmla="*/ 3581400 w 9077325"/>
              <a:gd name="connsiteY48" fmla="*/ 723900 h 914400"/>
              <a:gd name="connsiteX49" fmla="*/ 3667125 w 9077325"/>
              <a:gd name="connsiteY49" fmla="*/ 742950 h 914400"/>
              <a:gd name="connsiteX50" fmla="*/ 4152900 w 9077325"/>
              <a:gd name="connsiteY50" fmla="*/ 752475 h 914400"/>
              <a:gd name="connsiteX51" fmla="*/ 4238625 w 9077325"/>
              <a:gd name="connsiteY51" fmla="*/ 742950 h 914400"/>
              <a:gd name="connsiteX52" fmla="*/ 4314825 w 9077325"/>
              <a:gd name="connsiteY52" fmla="*/ 714375 h 914400"/>
              <a:gd name="connsiteX53" fmla="*/ 4448175 w 9077325"/>
              <a:gd name="connsiteY53" fmla="*/ 685800 h 914400"/>
              <a:gd name="connsiteX54" fmla="*/ 4591050 w 9077325"/>
              <a:gd name="connsiteY54" fmla="*/ 600075 h 914400"/>
              <a:gd name="connsiteX55" fmla="*/ 4629150 w 9077325"/>
              <a:gd name="connsiteY55" fmla="*/ 571500 h 914400"/>
              <a:gd name="connsiteX56" fmla="*/ 4657725 w 9077325"/>
              <a:gd name="connsiteY56" fmla="*/ 552450 h 914400"/>
              <a:gd name="connsiteX57" fmla="*/ 4695825 w 9077325"/>
              <a:gd name="connsiteY57" fmla="*/ 514350 h 914400"/>
              <a:gd name="connsiteX58" fmla="*/ 4743450 w 9077325"/>
              <a:gd name="connsiteY58" fmla="*/ 476250 h 914400"/>
              <a:gd name="connsiteX59" fmla="*/ 4810125 w 9077325"/>
              <a:gd name="connsiteY59" fmla="*/ 409575 h 914400"/>
              <a:gd name="connsiteX60" fmla="*/ 4829175 w 9077325"/>
              <a:gd name="connsiteY60" fmla="*/ 381000 h 914400"/>
              <a:gd name="connsiteX61" fmla="*/ 4857750 w 9077325"/>
              <a:gd name="connsiteY61" fmla="*/ 361950 h 914400"/>
              <a:gd name="connsiteX62" fmla="*/ 4914900 w 9077325"/>
              <a:gd name="connsiteY62" fmla="*/ 276225 h 914400"/>
              <a:gd name="connsiteX63" fmla="*/ 4943475 w 9077325"/>
              <a:gd name="connsiteY63" fmla="*/ 238125 h 914400"/>
              <a:gd name="connsiteX64" fmla="*/ 4991100 w 9077325"/>
              <a:gd name="connsiteY64" fmla="*/ 142875 h 914400"/>
              <a:gd name="connsiteX65" fmla="*/ 5019675 w 9077325"/>
              <a:gd name="connsiteY65" fmla="*/ 95250 h 914400"/>
              <a:gd name="connsiteX66" fmla="*/ 5029200 w 9077325"/>
              <a:gd name="connsiteY66" fmla="*/ 66675 h 914400"/>
              <a:gd name="connsiteX67" fmla="*/ 5057775 w 9077325"/>
              <a:gd name="connsiteY67" fmla="*/ 28575 h 914400"/>
              <a:gd name="connsiteX68" fmla="*/ 5076825 w 9077325"/>
              <a:gd name="connsiteY68" fmla="*/ 0 h 914400"/>
              <a:gd name="connsiteX69" fmla="*/ 5248275 w 9077325"/>
              <a:gd name="connsiteY69" fmla="*/ 28575 h 914400"/>
              <a:gd name="connsiteX70" fmla="*/ 5391150 w 9077325"/>
              <a:gd name="connsiteY70" fmla="*/ 85725 h 914400"/>
              <a:gd name="connsiteX71" fmla="*/ 5429250 w 9077325"/>
              <a:gd name="connsiteY71" fmla="*/ 104775 h 914400"/>
              <a:gd name="connsiteX72" fmla="*/ 5562600 w 9077325"/>
              <a:gd name="connsiteY72" fmla="*/ 161925 h 914400"/>
              <a:gd name="connsiteX73" fmla="*/ 5629275 w 9077325"/>
              <a:gd name="connsiteY73" fmla="*/ 209550 h 914400"/>
              <a:gd name="connsiteX74" fmla="*/ 5657850 w 9077325"/>
              <a:gd name="connsiteY74" fmla="*/ 228600 h 914400"/>
              <a:gd name="connsiteX75" fmla="*/ 5705475 w 9077325"/>
              <a:gd name="connsiteY75" fmla="*/ 266700 h 914400"/>
              <a:gd name="connsiteX76" fmla="*/ 5810250 w 9077325"/>
              <a:gd name="connsiteY76" fmla="*/ 333375 h 914400"/>
              <a:gd name="connsiteX77" fmla="*/ 5857875 w 9077325"/>
              <a:gd name="connsiteY77" fmla="*/ 361950 h 914400"/>
              <a:gd name="connsiteX78" fmla="*/ 5895975 w 9077325"/>
              <a:gd name="connsiteY78" fmla="*/ 381000 h 914400"/>
              <a:gd name="connsiteX79" fmla="*/ 5943600 w 9077325"/>
              <a:gd name="connsiteY79" fmla="*/ 409575 h 914400"/>
              <a:gd name="connsiteX80" fmla="*/ 6019800 w 9077325"/>
              <a:gd name="connsiteY80" fmla="*/ 466725 h 914400"/>
              <a:gd name="connsiteX81" fmla="*/ 6057900 w 9077325"/>
              <a:gd name="connsiteY81" fmla="*/ 476250 h 914400"/>
              <a:gd name="connsiteX82" fmla="*/ 6143625 w 9077325"/>
              <a:gd name="connsiteY82" fmla="*/ 523875 h 914400"/>
              <a:gd name="connsiteX83" fmla="*/ 6229350 w 9077325"/>
              <a:gd name="connsiteY83" fmla="*/ 552450 h 914400"/>
              <a:gd name="connsiteX84" fmla="*/ 6276975 w 9077325"/>
              <a:gd name="connsiteY84" fmla="*/ 571500 h 914400"/>
              <a:gd name="connsiteX85" fmla="*/ 6343650 w 9077325"/>
              <a:gd name="connsiteY85" fmla="*/ 609600 h 914400"/>
              <a:gd name="connsiteX86" fmla="*/ 6457950 w 9077325"/>
              <a:gd name="connsiteY86" fmla="*/ 638175 h 914400"/>
              <a:gd name="connsiteX87" fmla="*/ 6486525 w 9077325"/>
              <a:gd name="connsiteY87" fmla="*/ 647700 h 914400"/>
              <a:gd name="connsiteX88" fmla="*/ 6524625 w 9077325"/>
              <a:gd name="connsiteY88" fmla="*/ 657225 h 914400"/>
              <a:gd name="connsiteX89" fmla="*/ 6657975 w 9077325"/>
              <a:gd name="connsiteY89" fmla="*/ 666750 h 914400"/>
              <a:gd name="connsiteX90" fmla="*/ 7229475 w 9077325"/>
              <a:gd name="connsiteY90" fmla="*/ 647700 h 914400"/>
              <a:gd name="connsiteX91" fmla="*/ 7267575 w 9077325"/>
              <a:gd name="connsiteY91" fmla="*/ 628650 h 914400"/>
              <a:gd name="connsiteX92" fmla="*/ 7305675 w 9077325"/>
              <a:gd name="connsiteY92" fmla="*/ 619125 h 914400"/>
              <a:gd name="connsiteX93" fmla="*/ 7334250 w 9077325"/>
              <a:gd name="connsiteY93" fmla="*/ 590550 h 914400"/>
              <a:gd name="connsiteX94" fmla="*/ 7372350 w 9077325"/>
              <a:gd name="connsiteY94" fmla="*/ 581025 h 914400"/>
              <a:gd name="connsiteX95" fmla="*/ 7400925 w 9077325"/>
              <a:gd name="connsiteY95" fmla="*/ 571500 h 914400"/>
              <a:gd name="connsiteX96" fmla="*/ 7458075 w 9077325"/>
              <a:gd name="connsiteY96" fmla="*/ 533400 h 914400"/>
              <a:gd name="connsiteX97" fmla="*/ 7524750 w 9077325"/>
              <a:gd name="connsiteY97" fmla="*/ 504825 h 914400"/>
              <a:gd name="connsiteX98" fmla="*/ 7581900 w 9077325"/>
              <a:gd name="connsiteY98" fmla="*/ 457200 h 914400"/>
              <a:gd name="connsiteX99" fmla="*/ 7629525 w 9077325"/>
              <a:gd name="connsiteY99" fmla="*/ 419100 h 914400"/>
              <a:gd name="connsiteX100" fmla="*/ 7686675 w 9077325"/>
              <a:gd name="connsiteY100" fmla="*/ 409575 h 914400"/>
              <a:gd name="connsiteX101" fmla="*/ 7715250 w 9077325"/>
              <a:gd name="connsiteY101" fmla="*/ 381000 h 914400"/>
              <a:gd name="connsiteX102" fmla="*/ 7743825 w 9077325"/>
              <a:gd name="connsiteY102" fmla="*/ 371475 h 914400"/>
              <a:gd name="connsiteX103" fmla="*/ 7772400 w 9077325"/>
              <a:gd name="connsiteY103" fmla="*/ 352425 h 914400"/>
              <a:gd name="connsiteX104" fmla="*/ 7839075 w 9077325"/>
              <a:gd name="connsiteY104" fmla="*/ 333375 h 914400"/>
              <a:gd name="connsiteX105" fmla="*/ 7877175 w 9077325"/>
              <a:gd name="connsiteY105" fmla="*/ 314325 h 914400"/>
              <a:gd name="connsiteX106" fmla="*/ 8134350 w 9077325"/>
              <a:gd name="connsiteY106" fmla="*/ 323850 h 914400"/>
              <a:gd name="connsiteX107" fmla="*/ 8181975 w 9077325"/>
              <a:gd name="connsiteY107" fmla="*/ 333375 h 914400"/>
              <a:gd name="connsiteX108" fmla="*/ 8220075 w 9077325"/>
              <a:gd name="connsiteY108" fmla="*/ 361950 h 914400"/>
              <a:gd name="connsiteX109" fmla="*/ 8353425 w 9077325"/>
              <a:gd name="connsiteY109" fmla="*/ 419100 h 914400"/>
              <a:gd name="connsiteX110" fmla="*/ 8439150 w 9077325"/>
              <a:gd name="connsiteY110" fmla="*/ 476250 h 914400"/>
              <a:gd name="connsiteX111" fmla="*/ 8524875 w 9077325"/>
              <a:gd name="connsiteY111" fmla="*/ 533400 h 914400"/>
              <a:gd name="connsiteX112" fmla="*/ 8620125 w 9077325"/>
              <a:gd name="connsiteY112" fmla="*/ 561975 h 914400"/>
              <a:gd name="connsiteX113" fmla="*/ 8648700 w 9077325"/>
              <a:gd name="connsiteY113" fmla="*/ 581025 h 914400"/>
              <a:gd name="connsiteX114" fmla="*/ 8686800 w 9077325"/>
              <a:gd name="connsiteY114" fmla="*/ 609600 h 914400"/>
              <a:gd name="connsiteX115" fmla="*/ 8820150 w 9077325"/>
              <a:gd name="connsiteY115" fmla="*/ 657225 h 914400"/>
              <a:gd name="connsiteX116" fmla="*/ 8867775 w 9077325"/>
              <a:gd name="connsiteY116" fmla="*/ 676275 h 914400"/>
              <a:gd name="connsiteX117" fmla="*/ 8896350 w 9077325"/>
              <a:gd name="connsiteY117" fmla="*/ 695325 h 914400"/>
              <a:gd name="connsiteX118" fmla="*/ 8934450 w 9077325"/>
              <a:gd name="connsiteY118" fmla="*/ 704850 h 914400"/>
              <a:gd name="connsiteX119" fmla="*/ 9001125 w 9077325"/>
              <a:gd name="connsiteY119" fmla="*/ 752475 h 914400"/>
              <a:gd name="connsiteX120" fmla="*/ 9039225 w 9077325"/>
              <a:gd name="connsiteY120" fmla="*/ 762000 h 914400"/>
              <a:gd name="connsiteX121" fmla="*/ 9077325 w 9077325"/>
              <a:gd name="connsiteY121" fmla="*/ 800100 h 914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077325" h="914400">
                <a:moveTo>
                  <a:pt x="0" y="781050"/>
                </a:moveTo>
                <a:cubicBezTo>
                  <a:pt x="60325" y="796925"/>
                  <a:pt x="121797" y="808949"/>
                  <a:pt x="180975" y="828675"/>
                </a:cubicBezTo>
                <a:cubicBezTo>
                  <a:pt x="234388" y="846479"/>
                  <a:pt x="199810" y="835765"/>
                  <a:pt x="285750" y="857250"/>
                </a:cubicBezTo>
                <a:cubicBezTo>
                  <a:pt x="298450" y="860425"/>
                  <a:pt x="310937" y="864623"/>
                  <a:pt x="323850" y="866775"/>
                </a:cubicBezTo>
                <a:cubicBezTo>
                  <a:pt x="342900" y="869950"/>
                  <a:pt x="362116" y="872253"/>
                  <a:pt x="381000" y="876300"/>
                </a:cubicBezTo>
                <a:cubicBezTo>
                  <a:pt x="406601" y="881786"/>
                  <a:pt x="431308" y="891466"/>
                  <a:pt x="457200" y="895350"/>
                </a:cubicBezTo>
                <a:cubicBezTo>
                  <a:pt x="495009" y="901021"/>
                  <a:pt x="533502" y="900653"/>
                  <a:pt x="571500" y="904875"/>
                </a:cubicBezTo>
                <a:cubicBezTo>
                  <a:pt x="590695" y="907008"/>
                  <a:pt x="609600" y="911225"/>
                  <a:pt x="628650" y="914400"/>
                </a:cubicBezTo>
                <a:cubicBezTo>
                  <a:pt x="685800" y="911225"/>
                  <a:pt x="743077" y="909834"/>
                  <a:pt x="800100" y="904875"/>
                </a:cubicBezTo>
                <a:cubicBezTo>
                  <a:pt x="845710" y="900909"/>
                  <a:pt x="839722" y="895801"/>
                  <a:pt x="876300" y="885825"/>
                </a:cubicBezTo>
                <a:cubicBezTo>
                  <a:pt x="901559" y="878936"/>
                  <a:pt x="927241" y="873664"/>
                  <a:pt x="952500" y="866775"/>
                </a:cubicBezTo>
                <a:cubicBezTo>
                  <a:pt x="962186" y="864133"/>
                  <a:pt x="971274" y="859428"/>
                  <a:pt x="981075" y="857250"/>
                </a:cubicBezTo>
                <a:cubicBezTo>
                  <a:pt x="999928" y="853060"/>
                  <a:pt x="1019287" y="851513"/>
                  <a:pt x="1038225" y="847725"/>
                </a:cubicBezTo>
                <a:cubicBezTo>
                  <a:pt x="1051062" y="845158"/>
                  <a:pt x="1063569" y="841144"/>
                  <a:pt x="1076325" y="838200"/>
                </a:cubicBezTo>
                <a:cubicBezTo>
                  <a:pt x="1104847" y="831618"/>
                  <a:pt x="1133846" y="826984"/>
                  <a:pt x="1162050" y="819150"/>
                </a:cubicBezTo>
                <a:cubicBezTo>
                  <a:pt x="1191072" y="811088"/>
                  <a:pt x="1222713" y="807283"/>
                  <a:pt x="1247775" y="790575"/>
                </a:cubicBezTo>
                <a:cubicBezTo>
                  <a:pt x="1257300" y="784225"/>
                  <a:pt x="1265889" y="776174"/>
                  <a:pt x="1276350" y="771525"/>
                </a:cubicBezTo>
                <a:cubicBezTo>
                  <a:pt x="1294700" y="763370"/>
                  <a:pt x="1314450" y="758825"/>
                  <a:pt x="1333500" y="752475"/>
                </a:cubicBezTo>
                <a:cubicBezTo>
                  <a:pt x="1343025" y="749300"/>
                  <a:pt x="1353466" y="748116"/>
                  <a:pt x="1362075" y="742950"/>
                </a:cubicBezTo>
                <a:cubicBezTo>
                  <a:pt x="1420925" y="707640"/>
                  <a:pt x="1391739" y="718865"/>
                  <a:pt x="1447800" y="704850"/>
                </a:cubicBezTo>
                <a:cubicBezTo>
                  <a:pt x="1457325" y="698500"/>
                  <a:pt x="1466136" y="690920"/>
                  <a:pt x="1476375" y="685800"/>
                </a:cubicBezTo>
                <a:cubicBezTo>
                  <a:pt x="1485355" y="681310"/>
                  <a:pt x="1496780" y="682111"/>
                  <a:pt x="1504950" y="676275"/>
                </a:cubicBezTo>
                <a:cubicBezTo>
                  <a:pt x="1519565" y="665836"/>
                  <a:pt x="1529413" y="649864"/>
                  <a:pt x="1543050" y="638175"/>
                </a:cubicBezTo>
                <a:cubicBezTo>
                  <a:pt x="1551742" y="630725"/>
                  <a:pt x="1562831" y="626454"/>
                  <a:pt x="1571625" y="619125"/>
                </a:cubicBezTo>
                <a:cubicBezTo>
                  <a:pt x="1581973" y="610501"/>
                  <a:pt x="1591576" y="600898"/>
                  <a:pt x="1600200" y="590550"/>
                </a:cubicBezTo>
                <a:cubicBezTo>
                  <a:pt x="1607529" y="581756"/>
                  <a:pt x="1610456" y="569304"/>
                  <a:pt x="1619250" y="561975"/>
                </a:cubicBezTo>
                <a:cubicBezTo>
                  <a:pt x="1630158" y="552885"/>
                  <a:pt x="1645991" y="551444"/>
                  <a:pt x="1657350" y="542925"/>
                </a:cubicBezTo>
                <a:cubicBezTo>
                  <a:pt x="1671718" y="532149"/>
                  <a:pt x="1681813" y="516514"/>
                  <a:pt x="1695450" y="504825"/>
                </a:cubicBezTo>
                <a:cubicBezTo>
                  <a:pt x="1704142" y="497375"/>
                  <a:pt x="1715930" y="493870"/>
                  <a:pt x="1724025" y="485775"/>
                </a:cubicBezTo>
                <a:cubicBezTo>
                  <a:pt x="1735250" y="474550"/>
                  <a:pt x="1742269" y="459728"/>
                  <a:pt x="1752600" y="447675"/>
                </a:cubicBezTo>
                <a:cubicBezTo>
                  <a:pt x="1761366" y="437448"/>
                  <a:pt x="1772551" y="429448"/>
                  <a:pt x="1781175" y="419100"/>
                </a:cubicBezTo>
                <a:cubicBezTo>
                  <a:pt x="1847480" y="339534"/>
                  <a:pt x="1745318" y="445432"/>
                  <a:pt x="1828800" y="361950"/>
                </a:cubicBezTo>
                <a:cubicBezTo>
                  <a:pt x="1831975" y="352425"/>
                  <a:pt x="1832756" y="341729"/>
                  <a:pt x="1838325" y="333375"/>
                </a:cubicBezTo>
                <a:cubicBezTo>
                  <a:pt x="1852993" y="311373"/>
                  <a:pt x="1874390" y="299807"/>
                  <a:pt x="1895475" y="285750"/>
                </a:cubicBezTo>
                <a:cubicBezTo>
                  <a:pt x="2103615" y="306564"/>
                  <a:pt x="1900978" y="274884"/>
                  <a:pt x="2047875" y="323850"/>
                </a:cubicBezTo>
                <a:cubicBezTo>
                  <a:pt x="2066197" y="329957"/>
                  <a:pt x="2085906" y="330644"/>
                  <a:pt x="2105025" y="333375"/>
                </a:cubicBezTo>
                <a:cubicBezTo>
                  <a:pt x="2271911" y="357216"/>
                  <a:pt x="2102014" y="329698"/>
                  <a:pt x="2238375" y="352425"/>
                </a:cubicBezTo>
                <a:cubicBezTo>
                  <a:pt x="2263775" y="361950"/>
                  <a:pt x="2288018" y="375467"/>
                  <a:pt x="2314575" y="381000"/>
                </a:cubicBezTo>
                <a:cubicBezTo>
                  <a:pt x="2340422" y="386385"/>
                  <a:pt x="2503185" y="404073"/>
                  <a:pt x="2552700" y="409575"/>
                </a:cubicBezTo>
                <a:cubicBezTo>
                  <a:pt x="2581275" y="419100"/>
                  <a:pt x="2611484" y="424680"/>
                  <a:pt x="2638425" y="438150"/>
                </a:cubicBezTo>
                <a:cubicBezTo>
                  <a:pt x="2663825" y="450850"/>
                  <a:pt x="2687228" y="468778"/>
                  <a:pt x="2714625" y="476250"/>
                </a:cubicBezTo>
                <a:cubicBezTo>
                  <a:pt x="2757944" y="488064"/>
                  <a:pt x="2803867" y="486898"/>
                  <a:pt x="2847975" y="495300"/>
                </a:cubicBezTo>
                <a:cubicBezTo>
                  <a:pt x="2870681" y="499625"/>
                  <a:pt x="2892609" y="507390"/>
                  <a:pt x="2914650" y="514350"/>
                </a:cubicBezTo>
                <a:cubicBezTo>
                  <a:pt x="2972095" y="532491"/>
                  <a:pt x="3028950" y="552450"/>
                  <a:pt x="3086100" y="571500"/>
                </a:cubicBezTo>
                <a:lnTo>
                  <a:pt x="3143250" y="590550"/>
                </a:lnTo>
                <a:lnTo>
                  <a:pt x="3171825" y="600075"/>
                </a:lnTo>
                <a:cubicBezTo>
                  <a:pt x="3184525" y="609600"/>
                  <a:pt x="3194865" y="623630"/>
                  <a:pt x="3209925" y="628650"/>
                </a:cubicBezTo>
                <a:cubicBezTo>
                  <a:pt x="3311147" y="662391"/>
                  <a:pt x="3403121" y="676765"/>
                  <a:pt x="3505200" y="695325"/>
                </a:cubicBezTo>
                <a:cubicBezTo>
                  <a:pt x="3530362" y="705390"/>
                  <a:pt x="3555269" y="716434"/>
                  <a:pt x="3581400" y="723900"/>
                </a:cubicBezTo>
                <a:cubicBezTo>
                  <a:pt x="3612787" y="732868"/>
                  <a:pt x="3634389" y="736403"/>
                  <a:pt x="3667125" y="742950"/>
                </a:cubicBezTo>
                <a:cubicBezTo>
                  <a:pt x="3821817" y="846078"/>
                  <a:pt x="3693774" y="768585"/>
                  <a:pt x="4152900" y="752475"/>
                </a:cubicBezTo>
                <a:cubicBezTo>
                  <a:pt x="4181633" y="751467"/>
                  <a:pt x="4210050" y="746125"/>
                  <a:pt x="4238625" y="742950"/>
                </a:cubicBezTo>
                <a:cubicBezTo>
                  <a:pt x="4264025" y="733425"/>
                  <a:pt x="4288742" y="721827"/>
                  <a:pt x="4314825" y="714375"/>
                </a:cubicBezTo>
                <a:cubicBezTo>
                  <a:pt x="4362197" y="700840"/>
                  <a:pt x="4401505" y="709135"/>
                  <a:pt x="4448175" y="685800"/>
                </a:cubicBezTo>
                <a:cubicBezTo>
                  <a:pt x="4505099" y="657338"/>
                  <a:pt x="4527366" y="647838"/>
                  <a:pt x="4591050" y="600075"/>
                </a:cubicBezTo>
                <a:cubicBezTo>
                  <a:pt x="4603750" y="590550"/>
                  <a:pt x="4616232" y="580727"/>
                  <a:pt x="4629150" y="571500"/>
                </a:cubicBezTo>
                <a:cubicBezTo>
                  <a:pt x="4638465" y="564846"/>
                  <a:pt x="4649033" y="559900"/>
                  <a:pt x="4657725" y="552450"/>
                </a:cubicBezTo>
                <a:cubicBezTo>
                  <a:pt x="4671362" y="540761"/>
                  <a:pt x="4682401" y="526282"/>
                  <a:pt x="4695825" y="514350"/>
                </a:cubicBezTo>
                <a:cubicBezTo>
                  <a:pt x="4711020" y="500844"/>
                  <a:pt x="4728464" y="489987"/>
                  <a:pt x="4743450" y="476250"/>
                </a:cubicBezTo>
                <a:cubicBezTo>
                  <a:pt x="4766619" y="455011"/>
                  <a:pt x="4792690" y="435727"/>
                  <a:pt x="4810125" y="409575"/>
                </a:cubicBezTo>
                <a:cubicBezTo>
                  <a:pt x="4816475" y="400050"/>
                  <a:pt x="4821080" y="389095"/>
                  <a:pt x="4829175" y="381000"/>
                </a:cubicBezTo>
                <a:cubicBezTo>
                  <a:pt x="4837270" y="372905"/>
                  <a:pt x="4849655" y="370045"/>
                  <a:pt x="4857750" y="361950"/>
                </a:cubicBezTo>
                <a:cubicBezTo>
                  <a:pt x="4912011" y="307689"/>
                  <a:pt x="4881666" y="329400"/>
                  <a:pt x="4914900" y="276225"/>
                </a:cubicBezTo>
                <a:cubicBezTo>
                  <a:pt x="4923314" y="262763"/>
                  <a:pt x="4933950" y="250825"/>
                  <a:pt x="4943475" y="238125"/>
                </a:cubicBezTo>
                <a:cubicBezTo>
                  <a:pt x="4958907" y="160966"/>
                  <a:pt x="4940476" y="215195"/>
                  <a:pt x="4991100" y="142875"/>
                </a:cubicBezTo>
                <a:cubicBezTo>
                  <a:pt x="5001717" y="127708"/>
                  <a:pt x="5011396" y="111809"/>
                  <a:pt x="5019675" y="95250"/>
                </a:cubicBezTo>
                <a:cubicBezTo>
                  <a:pt x="5024165" y="86270"/>
                  <a:pt x="5024219" y="75392"/>
                  <a:pt x="5029200" y="66675"/>
                </a:cubicBezTo>
                <a:cubicBezTo>
                  <a:pt x="5037076" y="52892"/>
                  <a:pt x="5048548" y="41493"/>
                  <a:pt x="5057775" y="28575"/>
                </a:cubicBezTo>
                <a:cubicBezTo>
                  <a:pt x="5064429" y="19260"/>
                  <a:pt x="5070475" y="9525"/>
                  <a:pt x="5076825" y="0"/>
                </a:cubicBezTo>
                <a:cubicBezTo>
                  <a:pt x="5133975" y="9525"/>
                  <a:pt x="5191555" y="16758"/>
                  <a:pt x="5248275" y="28575"/>
                </a:cubicBezTo>
                <a:cubicBezTo>
                  <a:pt x="5287720" y="36793"/>
                  <a:pt x="5360842" y="71737"/>
                  <a:pt x="5391150" y="85725"/>
                </a:cubicBezTo>
                <a:cubicBezTo>
                  <a:pt x="5404042" y="91675"/>
                  <a:pt x="5415955" y="99789"/>
                  <a:pt x="5429250" y="104775"/>
                </a:cubicBezTo>
                <a:cubicBezTo>
                  <a:pt x="5510336" y="135182"/>
                  <a:pt x="5432462" y="75167"/>
                  <a:pt x="5562600" y="161925"/>
                </a:cubicBezTo>
                <a:cubicBezTo>
                  <a:pt x="5629943" y="206820"/>
                  <a:pt x="5546573" y="150477"/>
                  <a:pt x="5629275" y="209550"/>
                </a:cubicBezTo>
                <a:cubicBezTo>
                  <a:pt x="5638590" y="216204"/>
                  <a:pt x="5648692" y="221731"/>
                  <a:pt x="5657850" y="228600"/>
                </a:cubicBezTo>
                <a:cubicBezTo>
                  <a:pt x="5674114" y="240798"/>
                  <a:pt x="5689033" y="254743"/>
                  <a:pt x="5705475" y="266700"/>
                </a:cubicBezTo>
                <a:cubicBezTo>
                  <a:pt x="5743479" y="294340"/>
                  <a:pt x="5770929" y="309783"/>
                  <a:pt x="5810250" y="333375"/>
                </a:cubicBezTo>
                <a:cubicBezTo>
                  <a:pt x="5826125" y="342900"/>
                  <a:pt x="5841316" y="353671"/>
                  <a:pt x="5857875" y="361950"/>
                </a:cubicBezTo>
                <a:cubicBezTo>
                  <a:pt x="5870575" y="368300"/>
                  <a:pt x="5883563" y="374104"/>
                  <a:pt x="5895975" y="381000"/>
                </a:cubicBezTo>
                <a:cubicBezTo>
                  <a:pt x="5912159" y="389991"/>
                  <a:pt x="5928379" y="399037"/>
                  <a:pt x="5943600" y="409575"/>
                </a:cubicBezTo>
                <a:cubicBezTo>
                  <a:pt x="5969705" y="427647"/>
                  <a:pt x="5992375" y="450727"/>
                  <a:pt x="6019800" y="466725"/>
                </a:cubicBezTo>
                <a:cubicBezTo>
                  <a:pt x="6031108" y="473321"/>
                  <a:pt x="6045200" y="473075"/>
                  <a:pt x="6057900" y="476250"/>
                </a:cubicBezTo>
                <a:cubicBezTo>
                  <a:pt x="6090614" y="498059"/>
                  <a:pt x="6101507" y="507028"/>
                  <a:pt x="6143625" y="523875"/>
                </a:cubicBezTo>
                <a:cubicBezTo>
                  <a:pt x="6171591" y="535062"/>
                  <a:pt x="6201384" y="541263"/>
                  <a:pt x="6229350" y="552450"/>
                </a:cubicBezTo>
                <a:cubicBezTo>
                  <a:pt x="6245225" y="558800"/>
                  <a:pt x="6261682" y="563854"/>
                  <a:pt x="6276975" y="571500"/>
                </a:cubicBezTo>
                <a:cubicBezTo>
                  <a:pt x="6299870" y="582948"/>
                  <a:pt x="6319631" y="600751"/>
                  <a:pt x="6343650" y="609600"/>
                </a:cubicBezTo>
                <a:cubicBezTo>
                  <a:pt x="6380501" y="623177"/>
                  <a:pt x="6420693" y="625756"/>
                  <a:pt x="6457950" y="638175"/>
                </a:cubicBezTo>
                <a:cubicBezTo>
                  <a:pt x="6467475" y="641350"/>
                  <a:pt x="6476871" y="644942"/>
                  <a:pt x="6486525" y="647700"/>
                </a:cubicBezTo>
                <a:cubicBezTo>
                  <a:pt x="6499112" y="651296"/>
                  <a:pt x="6511614" y="655779"/>
                  <a:pt x="6524625" y="657225"/>
                </a:cubicBezTo>
                <a:cubicBezTo>
                  <a:pt x="6568916" y="662146"/>
                  <a:pt x="6613525" y="663575"/>
                  <a:pt x="6657975" y="666750"/>
                </a:cubicBezTo>
                <a:cubicBezTo>
                  <a:pt x="6848475" y="660400"/>
                  <a:pt x="7039240" y="659590"/>
                  <a:pt x="7229475" y="647700"/>
                </a:cubicBezTo>
                <a:cubicBezTo>
                  <a:pt x="7243646" y="646814"/>
                  <a:pt x="7254280" y="633636"/>
                  <a:pt x="7267575" y="628650"/>
                </a:cubicBezTo>
                <a:cubicBezTo>
                  <a:pt x="7279832" y="624053"/>
                  <a:pt x="7292975" y="622300"/>
                  <a:pt x="7305675" y="619125"/>
                </a:cubicBezTo>
                <a:cubicBezTo>
                  <a:pt x="7315200" y="609600"/>
                  <a:pt x="7322554" y="597233"/>
                  <a:pt x="7334250" y="590550"/>
                </a:cubicBezTo>
                <a:cubicBezTo>
                  <a:pt x="7345616" y="584055"/>
                  <a:pt x="7359763" y="584621"/>
                  <a:pt x="7372350" y="581025"/>
                </a:cubicBezTo>
                <a:cubicBezTo>
                  <a:pt x="7382004" y="578267"/>
                  <a:pt x="7392148" y="576376"/>
                  <a:pt x="7400925" y="571500"/>
                </a:cubicBezTo>
                <a:cubicBezTo>
                  <a:pt x="7420939" y="560381"/>
                  <a:pt x="7437597" y="543639"/>
                  <a:pt x="7458075" y="533400"/>
                </a:cubicBezTo>
                <a:cubicBezTo>
                  <a:pt x="7505155" y="509860"/>
                  <a:pt x="7482705" y="518840"/>
                  <a:pt x="7524750" y="504825"/>
                </a:cubicBezTo>
                <a:cubicBezTo>
                  <a:pt x="7577024" y="452551"/>
                  <a:pt x="7528856" y="496983"/>
                  <a:pt x="7581900" y="457200"/>
                </a:cubicBezTo>
                <a:cubicBezTo>
                  <a:pt x="7598164" y="445002"/>
                  <a:pt x="7611017" y="427513"/>
                  <a:pt x="7629525" y="419100"/>
                </a:cubicBezTo>
                <a:cubicBezTo>
                  <a:pt x="7647107" y="411108"/>
                  <a:pt x="7667625" y="412750"/>
                  <a:pt x="7686675" y="409575"/>
                </a:cubicBezTo>
                <a:cubicBezTo>
                  <a:pt x="7696200" y="400050"/>
                  <a:pt x="7704042" y="388472"/>
                  <a:pt x="7715250" y="381000"/>
                </a:cubicBezTo>
                <a:cubicBezTo>
                  <a:pt x="7723604" y="375431"/>
                  <a:pt x="7734845" y="375965"/>
                  <a:pt x="7743825" y="371475"/>
                </a:cubicBezTo>
                <a:cubicBezTo>
                  <a:pt x="7754064" y="366355"/>
                  <a:pt x="7762161" y="357545"/>
                  <a:pt x="7772400" y="352425"/>
                </a:cubicBezTo>
                <a:cubicBezTo>
                  <a:pt x="7795427" y="340911"/>
                  <a:pt x="7814660" y="342530"/>
                  <a:pt x="7839075" y="333375"/>
                </a:cubicBezTo>
                <a:cubicBezTo>
                  <a:pt x="7852370" y="328389"/>
                  <a:pt x="7864475" y="320675"/>
                  <a:pt x="7877175" y="314325"/>
                </a:cubicBezTo>
                <a:cubicBezTo>
                  <a:pt x="7962900" y="317500"/>
                  <a:pt x="8048733" y="318499"/>
                  <a:pt x="8134350" y="323850"/>
                </a:cubicBezTo>
                <a:cubicBezTo>
                  <a:pt x="8150508" y="324860"/>
                  <a:pt x="8167181" y="326800"/>
                  <a:pt x="8181975" y="333375"/>
                </a:cubicBezTo>
                <a:cubicBezTo>
                  <a:pt x="8196482" y="339822"/>
                  <a:pt x="8206363" y="353951"/>
                  <a:pt x="8220075" y="361950"/>
                </a:cubicBezTo>
                <a:cubicBezTo>
                  <a:pt x="8282849" y="398568"/>
                  <a:pt x="8291528" y="398468"/>
                  <a:pt x="8353425" y="419100"/>
                </a:cubicBezTo>
                <a:cubicBezTo>
                  <a:pt x="8408002" y="473677"/>
                  <a:pt x="8352652" y="424351"/>
                  <a:pt x="8439150" y="476250"/>
                </a:cubicBezTo>
                <a:cubicBezTo>
                  <a:pt x="8468599" y="493919"/>
                  <a:pt x="8491558" y="525071"/>
                  <a:pt x="8524875" y="533400"/>
                </a:cubicBezTo>
                <a:cubicBezTo>
                  <a:pt x="8546173" y="538725"/>
                  <a:pt x="8606211" y="552699"/>
                  <a:pt x="8620125" y="561975"/>
                </a:cubicBezTo>
                <a:cubicBezTo>
                  <a:pt x="8629650" y="568325"/>
                  <a:pt x="8639385" y="574371"/>
                  <a:pt x="8648700" y="581025"/>
                </a:cubicBezTo>
                <a:cubicBezTo>
                  <a:pt x="8661618" y="590252"/>
                  <a:pt x="8672923" y="601890"/>
                  <a:pt x="8686800" y="609600"/>
                </a:cubicBezTo>
                <a:cubicBezTo>
                  <a:pt x="8711601" y="623378"/>
                  <a:pt x="8807680" y="652237"/>
                  <a:pt x="8820150" y="657225"/>
                </a:cubicBezTo>
                <a:cubicBezTo>
                  <a:pt x="8836025" y="663575"/>
                  <a:pt x="8852482" y="668629"/>
                  <a:pt x="8867775" y="676275"/>
                </a:cubicBezTo>
                <a:cubicBezTo>
                  <a:pt x="8878014" y="681395"/>
                  <a:pt x="8885828" y="690816"/>
                  <a:pt x="8896350" y="695325"/>
                </a:cubicBezTo>
                <a:cubicBezTo>
                  <a:pt x="8908382" y="700482"/>
                  <a:pt x="8921750" y="701675"/>
                  <a:pt x="8934450" y="704850"/>
                </a:cubicBezTo>
                <a:cubicBezTo>
                  <a:pt x="8938787" y="708103"/>
                  <a:pt x="8990292" y="747832"/>
                  <a:pt x="9001125" y="752475"/>
                </a:cubicBezTo>
                <a:cubicBezTo>
                  <a:pt x="9013157" y="757632"/>
                  <a:pt x="9026525" y="758825"/>
                  <a:pt x="9039225" y="762000"/>
                </a:cubicBezTo>
                <a:lnTo>
                  <a:pt x="9077325" y="800100"/>
                </a:lnTo>
              </a:path>
            </a:pathLst>
          </a:custGeom>
          <a:noFill/>
          <a:ln w="222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心形 8"/>
          <p:cNvSpPr/>
          <p:nvPr/>
        </p:nvSpPr>
        <p:spPr>
          <a:xfrm rot="20215614">
            <a:off x="3006488" y="3726360"/>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心形 9"/>
          <p:cNvSpPr/>
          <p:nvPr/>
        </p:nvSpPr>
        <p:spPr>
          <a:xfrm>
            <a:off x="4817429" y="4178799"/>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心形 10"/>
          <p:cNvSpPr/>
          <p:nvPr/>
        </p:nvSpPr>
        <p:spPr>
          <a:xfrm rot="602532">
            <a:off x="6358109" y="3431085"/>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心形 11"/>
          <p:cNvSpPr/>
          <p:nvPr/>
        </p:nvSpPr>
        <p:spPr>
          <a:xfrm>
            <a:off x="8322629" y="4024317"/>
            <a:ext cx="514350" cy="428624"/>
          </a:xfrm>
          <a:prstGeom prst="heart">
            <a:avLst/>
          </a:prstGeom>
          <a:solidFill>
            <a:srgbClr val="FACAA2"/>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心形 12"/>
          <p:cNvSpPr/>
          <p:nvPr/>
        </p:nvSpPr>
        <p:spPr>
          <a:xfrm rot="1770182">
            <a:off x="10520342" y="4178799"/>
            <a:ext cx="514350" cy="428624"/>
          </a:xfrm>
          <a:prstGeom prst="heart">
            <a:avLst/>
          </a:prstGeom>
          <a:solidFill>
            <a:srgbClr val="C9E7E9"/>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2876704" y="4452941"/>
            <a:ext cx="1281132" cy="829945"/>
          </a:xfrm>
          <a:prstGeom prst="rect">
            <a:avLst/>
          </a:prstGeom>
          <a:noFill/>
        </p:spPr>
        <p:txBody>
          <a:bodyPr wrap="square" rtlCol="0">
            <a:spAutoFit/>
          </a:bodyPr>
          <a:p>
            <a:pPr algn="just"/>
            <a:r>
              <a:rPr lang="zh-CN" altLang="en-US" sz="1600" dirty="0">
                <a:latin typeface="微软雅黑" panose="020B0503020204020204" charset="-122"/>
                <a:ea typeface="微软雅黑" panose="020B0503020204020204" charset="-122"/>
                <a:cs typeface="微软雅黑" panose="020B0503020204020204" charset="-122"/>
              </a:rPr>
              <a:t>（1）检查轮胎是否亏气、漏气。</a:t>
            </a:r>
            <a:endParaRPr lang="zh-CN" altLang="en-US" sz="1600" dirty="0">
              <a:latin typeface="微软雅黑" panose="020B0503020204020204" charset="-122"/>
              <a:ea typeface="微软雅黑" panose="020B0503020204020204" charset="-122"/>
              <a:cs typeface="微软雅黑" panose="020B0503020204020204" charset="-122"/>
            </a:endParaRPr>
          </a:p>
        </p:txBody>
      </p:sp>
      <p:sp>
        <p:nvSpPr>
          <p:cNvPr id="16" name="文本框 15"/>
          <p:cNvSpPr txBox="1"/>
          <p:nvPr/>
        </p:nvSpPr>
        <p:spPr>
          <a:xfrm>
            <a:off x="4314190" y="2914650"/>
            <a:ext cx="1356360" cy="829945"/>
          </a:xfrm>
          <a:prstGeom prst="rect">
            <a:avLst/>
          </a:prstGeom>
          <a:noFill/>
        </p:spPr>
        <p:txBody>
          <a:bodyPr wrap="square" rtlCol="0">
            <a:spAutoFit/>
          </a:bodyPr>
          <a:p>
            <a:pPr algn="just"/>
            <a:r>
              <a:rPr lang="zh-CN" altLang="en-US" sz="1600" dirty="0">
                <a:latin typeface="微软雅黑" panose="020B0503020204020204" charset="-122"/>
                <a:ea typeface="微软雅黑" panose="020B0503020204020204" charset="-122"/>
                <a:cs typeface="微软雅黑" panose="020B0503020204020204" charset="-122"/>
              </a:rPr>
              <a:t>（2）检查各部位固定螺栓是否松动。</a:t>
            </a:r>
            <a:endParaRPr lang="zh-CN" altLang="en-US" sz="1600" dirty="0">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6075454" y="4277062"/>
            <a:ext cx="1281132" cy="829945"/>
          </a:xfrm>
          <a:prstGeom prst="rect">
            <a:avLst/>
          </a:prstGeom>
          <a:noFill/>
        </p:spPr>
        <p:txBody>
          <a:bodyPr wrap="square" rtlCol="0">
            <a:spAutoFit/>
          </a:bodyPr>
          <a:p>
            <a:pPr algn="just"/>
            <a:r>
              <a:rPr lang="zh-CN" altLang="en-US" sz="1600" dirty="0">
                <a:latin typeface="微软雅黑" panose="020B0503020204020204" charset="-122"/>
                <a:ea typeface="微软雅黑" panose="020B0503020204020204" charset="-122"/>
                <a:cs typeface="微软雅黑" panose="020B0503020204020204" charset="-122"/>
              </a:rPr>
              <a:t>（3）不可快速推动轮椅进行戏耍。</a:t>
            </a:r>
            <a:endParaRPr lang="zh-CN" altLang="en-US" sz="1600" dirty="0">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7939238" y="2648098"/>
            <a:ext cx="1281132" cy="1322070"/>
          </a:xfrm>
          <a:prstGeom prst="rect">
            <a:avLst/>
          </a:prstGeom>
          <a:noFill/>
        </p:spPr>
        <p:txBody>
          <a:bodyPr wrap="square" rtlCol="0">
            <a:spAutoFit/>
          </a:bodyPr>
          <a:p>
            <a:pPr algn="just"/>
            <a:r>
              <a:rPr lang="zh-CN" altLang="en-US" sz="1600" dirty="0">
                <a:latin typeface="微软雅黑" panose="020B0503020204020204" charset="-122"/>
                <a:ea typeface="微软雅黑" panose="020B0503020204020204" charset="-122"/>
                <a:cs typeface="微软雅黑" panose="020B0503020204020204" charset="-122"/>
              </a:rPr>
              <a:t>（4）外出旅行应考虑日常易损件备用及相关的工具。</a:t>
            </a:r>
            <a:endParaRPr lang="zh-CN" altLang="en-US" sz="1600" dirty="0">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9520371" y="4685260"/>
            <a:ext cx="1281132" cy="1076325"/>
          </a:xfrm>
          <a:prstGeom prst="rect">
            <a:avLst/>
          </a:prstGeom>
          <a:noFill/>
        </p:spPr>
        <p:txBody>
          <a:bodyPr wrap="square" rtlCol="0">
            <a:spAutoFit/>
          </a:bodyPr>
          <a:p>
            <a:pPr algn="just"/>
            <a:r>
              <a:rPr lang="zh-CN" altLang="en-US" sz="1600" dirty="0">
                <a:latin typeface="微软雅黑" panose="020B0503020204020204" charset="-122"/>
                <a:ea typeface="微软雅黑" panose="020B0503020204020204" charset="-122"/>
                <a:cs typeface="微软雅黑" panose="020B0503020204020204" charset="-122"/>
              </a:rPr>
              <a:t>（5）把轮椅装到汽车的行李箱时要水平放置。</a:t>
            </a:r>
            <a:endParaRPr lang="zh-CN" altLang="en-US" sz="1600" dirty="0">
              <a:latin typeface="微软雅黑" panose="020B0503020204020204" charset="-122"/>
              <a:ea typeface="微软雅黑" panose="020B0503020204020204" charset="-122"/>
              <a:cs typeface="微软雅黑" panose="020B0503020204020204" charset="-122"/>
            </a:endParaRPr>
          </a:p>
        </p:txBody>
      </p:sp>
      <p:sp>
        <p:nvSpPr>
          <p:cNvPr id="92" name="Freeform 64"/>
          <p:cNvSpPr>
            <a:spLocks noEditPoints="1"/>
          </p:cNvSpPr>
          <p:nvPr/>
        </p:nvSpPr>
        <p:spPr bwMode="auto">
          <a:xfrm>
            <a:off x="1087120" y="4122738"/>
            <a:ext cx="447675" cy="484188"/>
          </a:xfrm>
          <a:custGeom>
            <a:avLst/>
            <a:gdLst>
              <a:gd name="T0" fmla="*/ 119 w 119"/>
              <a:gd name="T1" fmla="*/ 97 h 129"/>
              <a:gd name="T2" fmla="*/ 119 w 119"/>
              <a:gd name="T3" fmla="*/ 0 h 129"/>
              <a:gd name="T4" fmla="*/ 38 w 119"/>
              <a:gd name="T5" fmla="*/ 20 h 129"/>
              <a:gd name="T6" fmla="*/ 38 w 119"/>
              <a:gd name="T7" fmla="*/ 99 h 129"/>
              <a:gd name="T8" fmla="*/ 35 w 119"/>
              <a:gd name="T9" fmla="*/ 98 h 129"/>
              <a:gd name="T10" fmla="*/ 22 w 119"/>
              <a:gd name="T11" fmla="*/ 94 h 129"/>
              <a:gd name="T12" fmla="*/ 19 w 119"/>
              <a:gd name="T13" fmla="*/ 94 h 129"/>
              <a:gd name="T14" fmla="*/ 5 w 119"/>
              <a:gd name="T15" fmla="*/ 101 h 129"/>
              <a:gd name="T16" fmla="*/ 1 w 119"/>
              <a:gd name="T17" fmla="*/ 113 h 129"/>
              <a:gd name="T18" fmla="*/ 23 w 119"/>
              <a:gd name="T19" fmla="*/ 128 h 129"/>
              <a:gd name="T20" fmla="*/ 42 w 119"/>
              <a:gd name="T21" fmla="*/ 110 h 129"/>
              <a:gd name="T22" fmla="*/ 42 w 119"/>
              <a:gd name="T23" fmla="*/ 49 h 129"/>
              <a:gd name="T24" fmla="*/ 115 w 119"/>
              <a:gd name="T25" fmla="*/ 32 h 129"/>
              <a:gd name="T26" fmla="*/ 115 w 119"/>
              <a:gd name="T27" fmla="*/ 85 h 129"/>
              <a:gd name="T28" fmla="*/ 113 w 119"/>
              <a:gd name="T29" fmla="*/ 84 h 129"/>
              <a:gd name="T30" fmla="*/ 97 w 119"/>
              <a:gd name="T31" fmla="*/ 80 h 129"/>
              <a:gd name="T32" fmla="*/ 82 w 119"/>
              <a:gd name="T33" fmla="*/ 87 h 129"/>
              <a:gd name="T34" fmla="*/ 78 w 119"/>
              <a:gd name="T35" fmla="*/ 99 h 129"/>
              <a:gd name="T36" fmla="*/ 101 w 119"/>
              <a:gd name="T37" fmla="*/ 114 h 129"/>
              <a:gd name="T38" fmla="*/ 119 w 119"/>
              <a:gd name="T39" fmla="*/ 97 h 129"/>
              <a:gd name="T40" fmla="*/ 34 w 119"/>
              <a:gd name="T41" fmla="*/ 118 h 129"/>
              <a:gd name="T42" fmla="*/ 23 w 119"/>
              <a:gd name="T43" fmla="*/ 123 h 129"/>
              <a:gd name="T44" fmla="*/ 20 w 119"/>
              <a:gd name="T45" fmla="*/ 124 h 129"/>
              <a:gd name="T46" fmla="*/ 10 w 119"/>
              <a:gd name="T47" fmla="*/ 120 h 129"/>
              <a:gd name="T48" fmla="*/ 5 w 119"/>
              <a:gd name="T49" fmla="*/ 113 h 129"/>
              <a:gd name="T50" fmla="*/ 9 w 119"/>
              <a:gd name="T51" fmla="*/ 104 h 129"/>
              <a:gd name="T52" fmla="*/ 20 w 119"/>
              <a:gd name="T53" fmla="*/ 98 h 129"/>
              <a:gd name="T54" fmla="*/ 33 w 119"/>
              <a:gd name="T55" fmla="*/ 102 h 129"/>
              <a:gd name="T56" fmla="*/ 38 w 119"/>
              <a:gd name="T57" fmla="*/ 109 h 129"/>
              <a:gd name="T58" fmla="*/ 34 w 119"/>
              <a:gd name="T59" fmla="*/ 118 h 129"/>
              <a:gd name="T60" fmla="*/ 42 w 119"/>
              <a:gd name="T61" fmla="*/ 45 h 129"/>
              <a:gd name="T62" fmla="*/ 42 w 119"/>
              <a:gd name="T63" fmla="*/ 23 h 129"/>
              <a:gd name="T64" fmla="*/ 115 w 119"/>
              <a:gd name="T65" fmla="*/ 6 h 129"/>
              <a:gd name="T66" fmla="*/ 115 w 119"/>
              <a:gd name="T67" fmla="*/ 27 h 129"/>
              <a:gd name="T68" fmla="*/ 42 w 119"/>
              <a:gd name="T69" fmla="*/ 45 h 129"/>
              <a:gd name="T70" fmla="*/ 98 w 119"/>
              <a:gd name="T71" fmla="*/ 110 h 129"/>
              <a:gd name="T72" fmla="*/ 87 w 119"/>
              <a:gd name="T73" fmla="*/ 106 h 129"/>
              <a:gd name="T74" fmla="*/ 82 w 119"/>
              <a:gd name="T75" fmla="*/ 99 h 129"/>
              <a:gd name="T76" fmla="*/ 86 w 119"/>
              <a:gd name="T77" fmla="*/ 90 h 129"/>
              <a:gd name="T78" fmla="*/ 97 w 119"/>
              <a:gd name="T79" fmla="*/ 84 h 129"/>
              <a:gd name="T80" fmla="*/ 110 w 119"/>
              <a:gd name="T81" fmla="*/ 88 h 129"/>
              <a:gd name="T82" fmla="*/ 115 w 119"/>
              <a:gd name="T83" fmla="*/ 95 h 129"/>
              <a:gd name="T84" fmla="*/ 111 w 119"/>
              <a:gd name="T85" fmla="*/ 104 h 129"/>
              <a:gd name="T86" fmla="*/ 100 w 119"/>
              <a:gd name="T87" fmla="*/ 109 h 129"/>
              <a:gd name="T88" fmla="*/ 98 w 119"/>
              <a:gd name="T89" fmla="*/ 11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9" h="129">
                <a:moveTo>
                  <a:pt x="119" y="97"/>
                </a:moveTo>
                <a:cubicBezTo>
                  <a:pt x="119" y="0"/>
                  <a:pt x="119" y="0"/>
                  <a:pt x="119" y="0"/>
                </a:cubicBezTo>
                <a:cubicBezTo>
                  <a:pt x="38" y="20"/>
                  <a:pt x="38" y="20"/>
                  <a:pt x="38" y="20"/>
                </a:cubicBezTo>
                <a:cubicBezTo>
                  <a:pt x="38" y="99"/>
                  <a:pt x="38" y="99"/>
                  <a:pt x="38" y="99"/>
                </a:cubicBezTo>
                <a:cubicBezTo>
                  <a:pt x="35" y="98"/>
                  <a:pt x="35" y="98"/>
                  <a:pt x="35" y="98"/>
                </a:cubicBezTo>
                <a:cubicBezTo>
                  <a:pt x="32" y="95"/>
                  <a:pt x="27" y="94"/>
                  <a:pt x="22" y="94"/>
                </a:cubicBezTo>
                <a:cubicBezTo>
                  <a:pt x="21" y="94"/>
                  <a:pt x="20" y="94"/>
                  <a:pt x="19" y="94"/>
                </a:cubicBezTo>
                <a:cubicBezTo>
                  <a:pt x="14" y="95"/>
                  <a:pt x="9" y="97"/>
                  <a:pt x="5" y="101"/>
                </a:cubicBezTo>
                <a:cubicBezTo>
                  <a:pt x="2" y="104"/>
                  <a:pt x="0" y="109"/>
                  <a:pt x="1" y="113"/>
                </a:cubicBezTo>
                <a:cubicBezTo>
                  <a:pt x="2" y="123"/>
                  <a:pt x="12" y="129"/>
                  <a:pt x="23" y="128"/>
                </a:cubicBezTo>
                <a:cubicBezTo>
                  <a:pt x="34" y="127"/>
                  <a:pt x="42" y="119"/>
                  <a:pt x="42" y="110"/>
                </a:cubicBezTo>
                <a:cubicBezTo>
                  <a:pt x="42" y="49"/>
                  <a:pt x="42" y="49"/>
                  <a:pt x="42" y="49"/>
                </a:cubicBezTo>
                <a:cubicBezTo>
                  <a:pt x="115" y="32"/>
                  <a:pt x="115" y="32"/>
                  <a:pt x="115" y="32"/>
                </a:cubicBezTo>
                <a:cubicBezTo>
                  <a:pt x="115" y="85"/>
                  <a:pt x="115" y="85"/>
                  <a:pt x="115" y="85"/>
                </a:cubicBezTo>
                <a:cubicBezTo>
                  <a:pt x="113" y="84"/>
                  <a:pt x="113" y="84"/>
                  <a:pt x="113" y="84"/>
                </a:cubicBezTo>
                <a:cubicBezTo>
                  <a:pt x="108" y="81"/>
                  <a:pt x="103" y="79"/>
                  <a:pt x="97" y="80"/>
                </a:cubicBezTo>
                <a:cubicBezTo>
                  <a:pt x="91" y="81"/>
                  <a:pt x="86" y="83"/>
                  <a:pt x="82" y="87"/>
                </a:cubicBezTo>
                <a:cubicBezTo>
                  <a:pt x="79" y="90"/>
                  <a:pt x="77" y="95"/>
                  <a:pt x="78" y="99"/>
                </a:cubicBezTo>
                <a:cubicBezTo>
                  <a:pt x="79" y="109"/>
                  <a:pt x="89" y="115"/>
                  <a:pt x="101" y="114"/>
                </a:cubicBezTo>
                <a:cubicBezTo>
                  <a:pt x="111" y="113"/>
                  <a:pt x="119" y="105"/>
                  <a:pt x="119" y="97"/>
                </a:cubicBezTo>
                <a:close/>
                <a:moveTo>
                  <a:pt x="34" y="118"/>
                </a:moveTo>
                <a:cubicBezTo>
                  <a:pt x="32" y="121"/>
                  <a:pt x="27" y="123"/>
                  <a:pt x="23" y="123"/>
                </a:cubicBezTo>
                <a:cubicBezTo>
                  <a:pt x="22" y="124"/>
                  <a:pt x="21" y="124"/>
                  <a:pt x="20" y="124"/>
                </a:cubicBezTo>
                <a:cubicBezTo>
                  <a:pt x="16" y="124"/>
                  <a:pt x="13" y="122"/>
                  <a:pt x="10" y="120"/>
                </a:cubicBezTo>
                <a:cubicBezTo>
                  <a:pt x="8" y="119"/>
                  <a:pt x="6" y="117"/>
                  <a:pt x="5" y="113"/>
                </a:cubicBezTo>
                <a:cubicBezTo>
                  <a:pt x="5" y="110"/>
                  <a:pt x="6" y="107"/>
                  <a:pt x="9" y="104"/>
                </a:cubicBezTo>
                <a:cubicBezTo>
                  <a:pt x="11" y="101"/>
                  <a:pt x="15" y="99"/>
                  <a:pt x="20" y="98"/>
                </a:cubicBezTo>
                <a:cubicBezTo>
                  <a:pt x="25" y="98"/>
                  <a:pt x="30" y="99"/>
                  <a:pt x="33" y="102"/>
                </a:cubicBezTo>
                <a:cubicBezTo>
                  <a:pt x="35" y="103"/>
                  <a:pt x="37" y="105"/>
                  <a:pt x="38" y="109"/>
                </a:cubicBezTo>
                <a:cubicBezTo>
                  <a:pt x="38" y="112"/>
                  <a:pt x="37" y="115"/>
                  <a:pt x="34" y="118"/>
                </a:cubicBezTo>
                <a:close/>
                <a:moveTo>
                  <a:pt x="42" y="45"/>
                </a:moveTo>
                <a:cubicBezTo>
                  <a:pt x="42" y="23"/>
                  <a:pt x="42" y="23"/>
                  <a:pt x="42" y="23"/>
                </a:cubicBezTo>
                <a:cubicBezTo>
                  <a:pt x="115" y="6"/>
                  <a:pt x="115" y="6"/>
                  <a:pt x="115" y="6"/>
                </a:cubicBezTo>
                <a:cubicBezTo>
                  <a:pt x="115" y="27"/>
                  <a:pt x="115" y="27"/>
                  <a:pt x="115" y="27"/>
                </a:cubicBezTo>
                <a:lnTo>
                  <a:pt x="42" y="45"/>
                </a:lnTo>
                <a:close/>
                <a:moveTo>
                  <a:pt x="98" y="110"/>
                </a:moveTo>
                <a:cubicBezTo>
                  <a:pt x="94" y="110"/>
                  <a:pt x="90" y="108"/>
                  <a:pt x="87" y="106"/>
                </a:cubicBezTo>
                <a:cubicBezTo>
                  <a:pt x="85" y="105"/>
                  <a:pt x="83" y="102"/>
                  <a:pt x="82" y="99"/>
                </a:cubicBezTo>
                <a:cubicBezTo>
                  <a:pt x="82" y="96"/>
                  <a:pt x="83" y="93"/>
                  <a:pt x="86" y="90"/>
                </a:cubicBezTo>
                <a:cubicBezTo>
                  <a:pt x="88" y="87"/>
                  <a:pt x="93" y="85"/>
                  <a:pt x="97" y="84"/>
                </a:cubicBezTo>
                <a:cubicBezTo>
                  <a:pt x="102" y="84"/>
                  <a:pt x="107" y="85"/>
                  <a:pt x="110" y="88"/>
                </a:cubicBezTo>
                <a:cubicBezTo>
                  <a:pt x="112" y="89"/>
                  <a:pt x="114" y="91"/>
                  <a:pt x="115" y="95"/>
                </a:cubicBezTo>
                <a:cubicBezTo>
                  <a:pt x="115" y="98"/>
                  <a:pt x="114" y="101"/>
                  <a:pt x="111" y="104"/>
                </a:cubicBezTo>
                <a:cubicBezTo>
                  <a:pt x="109" y="107"/>
                  <a:pt x="105" y="109"/>
                  <a:pt x="100" y="109"/>
                </a:cubicBezTo>
                <a:cubicBezTo>
                  <a:pt x="99" y="110"/>
                  <a:pt x="98" y="110"/>
                  <a:pt x="98" y="110"/>
                </a:cubicBezTo>
                <a:close/>
              </a:path>
            </a:pathLst>
          </a:custGeom>
          <a:solidFill>
            <a:schemeClr val="bg1"/>
          </a:solidFill>
          <a:ln>
            <a:solidFill>
              <a:srgbClr val="5A84AF"/>
            </a:solidFill>
          </a:ln>
        </p:spPr>
        <p:txBody>
          <a:bodyPr vert="horz" wrap="square" lIns="91440" tIns="45720" rIns="91440" bIns="45720" numCol="1" anchor="t" anchorCtr="0" compatLnSpc="1"/>
          <a:p>
            <a:endParaRPr lang="zh-CN" altLang="en-US"/>
          </a:p>
        </p:txBody>
      </p:sp>
      <p:sp>
        <p:nvSpPr>
          <p:cNvPr id="40" name="文本框 39"/>
          <p:cNvSpPr txBox="1"/>
          <p:nvPr/>
        </p:nvSpPr>
        <p:spPr>
          <a:xfrm>
            <a:off x="896620" y="2119630"/>
            <a:ext cx="3736975" cy="368300"/>
          </a:xfrm>
          <a:prstGeom prst="rect">
            <a:avLst/>
          </a:prstGeom>
          <a:noFill/>
        </p:spPr>
        <p:txBody>
          <a:bodyPr wrap="square" rtlCol="0">
            <a:spAutoFit/>
          </a:bodyPr>
          <a:p>
            <a:r>
              <a:rPr lang="zh-CN" altLang="en-US" b="1">
                <a:solidFill>
                  <a:srgbClr val="5A84AF"/>
                </a:solidFill>
                <a:latin typeface="微软雅黑" panose="020B0503020204020204" charset="-122"/>
                <a:ea typeface="微软雅黑" panose="020B0503020204020204" charset="-122"/>
                <a:cs typeface="微软雅黑" panose="020B0503020204020204" charset="-122"/>
              </a:rPr>
              <a:t>1. 使用轮椅外出时应考虑的问题</a:t>
            </a:r>
            <a:endParaRPr lang="zh-CN" altLang="en-US" b="1">
              <a:solidFill>
                <a:srgbClr val="5A84AF"/>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500"/>
                            </p:stCondLst>
                            <p:childTnLst>
                              <p:par>
                                <p:cTn id="36" presetID="53" presetClass="entr" presetSubtype="16"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p:cTn id="38" dur="500" fill="hold"/>
                                        <p:tgtEl>
                                          <p:spTgt spid="15"/>
                                        </p:tgtEl>
                                        <p:attrNameLst>
                                          <p:attrName>ppt_w</p:attrName>
                                        </p:attrNameLst>
                                      </p:cBhvr>
                                      <p:tavLst>
                                        <p:tav tm="0">
                                          <p:val>
                                            <p:fltVal val="0"/>
                                          </p:val>
                                        </p:tav>
                                        <p:tav tm="100000">
                                          <p:val>
                                            <p:strVal val="#ppt_w"/>
                                          </p:val>
                                        </p:tav>
                                      </p:tavLst>
                                    </p:anim>
                                    <p:anim calcmode="lin" valueType="num">
                                      <p:cBhvr>
                                        <p:cTn id="39" dur="500" fill="hold"/>
                                        <p:tgtEl>
                                          <p:spTgt spid="15"/>
                                        </p:tgtEl>
                                        <p:attrNameLst>
                                          <p:attrName>ppt_h</p:attrName>
                                        </p:attrNameLst>
                                      </p:cBhvr>
                                      <p:tavLst>
                                        <p:tav tm="0">
                                          <p:val>
                                            <p:fltVal val="0"/>
                                          </p:val>
                                        </p:tav>
                                        <p:tav tm="100000">
                                          <p:val>
                                            <p:strVal val="#ppt_h"/>
                                          </p:val>
                                        </p:tav>
                                      </p:tavLst>
                                    </p:anim>
                                    <p:animEffect transition="in" filter="fade">
                                      <p:cBhvr>
                                        <p:cTn id="40" dur="500"/>
                                        <p:tgtEl>
                                          <p:spTgt spid="15"/>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500" fill="hold"/>
                                        <p:tgtEl>
                                          <p:spTgt spid="16"/>
                                        </p:tgtEl>
                                        <p:attrNameLst>
                                          <p:attrName>ppt_w</p:attrName>
                                        </p:attrNameLst>
                                      </p:cBhvr>
                                      <p:tavLst>
                                        <p:tav tm="0">
                                          <p:val>
                                            <p:fltVal val="0"/>
                                          </p:val>
                                        </p:tav>
                                        <p:tav tm="100000">
                                          <p:val>
                                            <p:strVal val="#ppt_w"/>
                                          </p:val>
                                        </p:tav>
                                      </p:tavLst>
                                    </p:anim>
                                    <p:anim calcmode="lin" valueType="num">
                                      <p:cBhvr>
                                        <p:cTn id="44" dur="500" fill="hold"/>
                                        <p:tgtEl>
                                          <p:spTgt spid="16"/>
                                        </p:tgtEl>
                                        <p:attrNameLst>
                                          <p:attrName>ppt_h</p:attrName>
                                        </p:attrNameLst>
                                      </p:cBhvr>
                                      <p:tavLst>
                                        <p:tav tm="0">
                                          <p:val>
                                            <p:fltVal val="0"/>
                                          </p:val>
                                        </p:tav>
                                        <p:tav tm="100000">
                                          <p:val>
                                            <p:strVal val="#ppt_h"/>
                                          </p:val>
                                        </p:tav>
                                      </p:tavLst>
                                    </p:anim>
                                    <p:animEffect transition="in" filter="fade">
                                      <p:cBhvr>
                                        <p:cTn id="45" dur="500"/>
                                        <p:tgtEl>
                                          <p:spTgt spid="1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animEffect transition="in" filter="fade">
                                      <p:cBhvr>
                                        <p:cTn id="60" dur="500"/>
                                        <p:tgtEl>
                                          <p:spTgt spid="19"/>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92"/>
                                        </p:tgtEl>
                                        <p:attrNameLst>
                                          <p:attrName>style.visibility</p:attrName>
                                        </p:attrNameLst>
                                      </p:cBhvr>
                                      <p:to>
                                        <p:strVal val="visible"/>
                                      </p:to>
                                    </p:set>
                                    <p:anim calcmode="lin" valueType="num">
                                      <p:cBhvr>
                                        <p:cTn id="63" dur="1000" fill="hold"/>
                                        <p:tgtEl>
                                          <p:spTgt spid="92"/>
                                        </p:tgtEl>
                                        <p:attrNameLst>
                                          <p:attrName>ppt_w</p:attrName>
                                        </p:attrNameLst>
                                      </p:cBhvr>
                                      <p:tavLst>
                                        <p:tav tm="0">
                                          <p:val>
                                            <p:fltVal val="0"/>
                                          </p:val>
                                        </p:tav>
                                        <p:tav tm="100000">
                                          <p:val>
                                            <p:strVal val="#ppt_w"/>
                                          </p:val>
                                        </p:tav>
                                      </p:tavLst>
                                    </p:anim>
                                    <p:anim calcmode="lin" valueType="num">
                                      <p:cBhvr>
                                        <p:cTn id="64" dur="1000" fill="hold"/>
                                        <p:tgtEl>
                                          <p:spTgt spid="92"/>
                                        </p:tgtEl>
                                        <p:attrNameLst>
                                          <p:attrName>ppt_h</p:attrName>
                                        </p:attrNameLst>
                                      </p:cBhvr>
                                      <p:tavLst>
                                        <p:tav tm="0">
                                          <p:val>
                                            <p:fltVal val="0"/>
                                          </p:val>
                                        </p:tav>
                                        <p:tav tm="100000">
                                          <p:val>
                                            <p:strVal val="#ppt_h"/>
                                          </p:val>
                                        </p:tav>
                                      </p:tavLst>
                                    </p:anim>
                                    <p:anim calcmode="lin" valueType="num">
                                      <p:cBhvr>
                                        <p:cTn id="65" dur="1000" fill="hold"/>
                                        <p:tgtEl>
                                          <p:spTgt spid="92"/>
                                        </p:tgtEl>
                                        <p:attrNameLst>
                                          <p:attrName>style.rotation</p:attrName>
                                        </p:attrNameLst>
                                      </p:cBhvr>
                                      <p:tavLst>
                                        <p:tav tm="0">
                                          <p:val>
                                            <p:fltVal val="90"/>
                                          </p:val>
                                        </p:tav>
                                        <p:tav tm="100000">
                                          <p:val>
                                            <p:fltVal val="0"/>
                                          </p:val>
                                        </p:tav>
                                      </p:tavLst>
                                    </p:anim>
                                    <p:animEffect transition="in" filter="fade">
                                      <p:cBhvr>
                                        <p:cTn id="66" dur="10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13" grpId="0" bldLvl="0" animBg="1"/>
      <p:bldP spid="8" grpId="0" bldLvl="0" animBg="1"/>
      <p:bldP spid="9" grpId="1" animBg="1"/>
      <p:bldP spid="10" grpId="1" animBg="1"/>
      <p:bldP spid="11" grpId="1" animBg="1"/>
      <p:bldP spid="12" grpId="1" animBg="1"/>
      <p:bldP spid="13" grpId="1" animBg="1"/>
      <p:bldP spid="8" grpId="1" animBg="1"/>
      <p:bldP spid="15" grpId="0"/>
      <p:bldP spid="16" grpId="0"/>
      <p:bldP spid="17" grpId="0"/>
      <p:bldP spid="18" grpId="0"/>
      <p:bldP spid="19" grpId="0"/>
      <p:bldP spid="15" grpId="1"/>
      <p:bldP spid="16" grpId="1"/>
      <p:bldP spid="17" grpId="1"/>
      <p:bldP spid="18" grpId="1"/>
      <p:bldP spid="19" grpId="1"/>
      <p:bldP spid="92" grpId="0" bldLvl="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矩形: 圆角 1128"/>
          <p:cNvSpPr/>
          <p:nvPr>
            <p:custDataLst>
              <p:tags r:id="rId1"/>
            </p:custDataLst>
          </p:nvPr>
        </p:nvSpPr>
        <p:spPr>
          <a:xfrm>
            <a:off x="697865" y="1694180"/>
            <a:ext cx="10972800" cy="419608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nvGrpSpPr>
          <p:cNvPr id="116" name="组合 115"/>
          <p:cNvGrpSpPr/>
          <p:nvPr/>
        </p:nvGrpSpPr>
        <p:grpSpPr>
          <a:xfrm>
            <a:off x="1749108" y="2700973"/>
            <a:ext cx="2754312" cy="661987"/>
            <a:chOff x="1466" y="3646"/>
            <a:chExt cx="4336" cy="1106"/>
          </a:xfrm>
        </p:grpSpPr>
        <p:sp>
          <p:nvSpPr>
            <p:cNvPr id="15" name="圆角矩形 4"/>
            <p:cNvSpPr/>
            <p:nvPr>
              <p:custDataLst>
                <p:tags r:id="rId2"/>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20000"/>
            </a:bodyPr>
            <a:p>
              <a:pPr marL="0" lvl="0" indent="0" algn="ctr" fontAlgn="base">
                <a:lnSpc>
                  <a:spcPct val="100000"/>
                </a:lnSpc>
                <a:spcBef>
                  <a:spcPts val="0"/>
                </a:spcBef>
                <a:spcAft>
                  <a:spcPts val="0"/>
                </a:spcAft>
                <a:buSzPct val="100000"/>
                <a:defRPr/>
              </a:pPr>
              <a:r>
                <a:rPr sz="1600" b="1"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1. 载人轮椅</a:t>
              </a:r>
              <a:endParaRPr sz="1600" b="1"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a:p>
              <a:pPr marL="0" lvl="0" indent="0" algn="ctr" fontAlgn="base">
                <a:lnSpc>
                  <a:spcPct val="100000"/>
                </a:lnSpc>
                <a:spcBef>
                  <a:spcPts val="0"/>
                </a:spcBef>
                <a:spcAft>
                  <a:spcPts val="0"/>
                </a:spcAft>
                <a:buSzPct val="100000"/>
                <a:defRPr/>
              </a:pPr>
              <a:r>
                <a:rPr sz="1600" b="1"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跑偏</a:t>
              </a:r>
              <a:r>
                <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　</a:t>
              </a:r>
              <a:endPar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3"/>
              </p:custDataLst>
            </p:nvPr>
          </p:nvSpPr>
          <p:spPr>
            <a:xfrm>
              <a:off x="4726" y="3856"/>
              <a:ext cx="1076" cy="685"/>
            </a:xfrm>
            <a:prstGeom prst="rightArrow">
              <a:avLst/>
            </a:prstGeom>
            <a:solidFill>
              <a:srgbClr val="0070C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10000"/>
            </a:bodyPr>
            <a:p>
              <a:pPr marL="0" marR="0" lvl="0" indent="0" algn="ctr" defTabSz="914400" eaLnBrk="1" fontAlgn="base" latinLnBrk="0" hangingPunct="1">
                <a:spcBef>
                  <a:spcPts val="0"/>
                </a:spcBef>
                <a:spcAft>
                  <a:spcPts val="0"/>
                </a:spcAft>
                <a:buClrTx/>
                <a:buSzTx/>
                <a:buFontTx/>
                <a:buNone/>
                <a:defRPr/>
              </a:pPr>
              <a:endParaRPr kumimoji="0" lang="zh-CN" altLang="en-US" sz="700" b="0" i="0" strike="noStrike" kern="0" spc="200" baseline="0" noProof="0">
                <a:ln>
                  <a:noFill/>
                </a:ln>
                <a:solidFill>
                  <a:srgbClr val="FFFFFF">
                    <a:lumMod val="50000"/>
                  </a:srgbClr>
                </a:solidFill>
                <a:effectLst/>
                <a:uLnTx/>
                <a:uFillTx/>
                <a:latin typeface="微软雅黑" panose="020B0503020204020204" charset="-122"/>
                <a:ea typeface="微软雅黑" panose="020B0503020204020204" charset="-122"/>
              </a:endParaRPr>
            </a:p>
          </p:txBody>
        </p:sp>
      </p:grpSp>
      <p:grpSp>
        <p:nvGrpSpPr>
          <p:cNvPr id="117" name="组合 116"/>
          <p:cNvGrpSpPr/>
          <p:nvPr/>
        </p:nvGrpSpPr>
        <p:grpSpPr>
          <a:xfrm>
            <a:off x="4700270" y="2700973"/>
            <a:ext cx="2752725" cy="661987"/>
            <a:chOff x="6112" y="3646"/>
            <a:chExt cx="4336" cy="1106"/>
          </a:xfrm>
        </p:grpSpPr>
        <p:sp>
          <p:nvSpPr>
            <p:cNvPr id="20" name="圆角矩形 5"/>
            <p:cNvSpPr/>
            <p:nvPr>
              <p:custDataLst>
                <p:tags r:id="rId4"/>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lnSpc>
                  <a:spcPct val="100000"/>
                </a:lnSpc>
                <a:defRPr/>
              </a:pPr>
              <a:r>
                <a:rPr lang="en-US" altLang="zh-CN" sz="1600" b="1" strike="noStrike" kern="0" spc="200" noProof="1" dirty="0">
                  <a:solidFill>
                    <a:srgbClr val="FFFFFF"/>
                  </a:solidFill>
                  <a:uFillTx/>
                  <a:latin typeface="微软雅黑" panose="020B0503020204020204" charset="-122"/>
                  <a:ea typeface="微软雅黑" panose="020B0503020204020204" charset="-122"/>
                  <a:cs typeface="微软雅黑" panose="020B0503020204020204" charset="-122"/>
                </a:rPr>
                <a:t>2. 行进中发出响声</a:t>
              </a:r>
              <a:endParaRPr lang="en-US" altLang="zh-CN" sz="1600" b="1" strike="noStrike" kern="0" spc="200" noProof="1" dirty="0">
                <a:solidFill>
                  <a:srgbClr val="FFFFFF"/>
                </a:solidFill>
                <a:uFillTx/>
                <a:latin typeface="微软雅黑" panose="020B0503020204020204" charset="-122"/>
                <a:ea typeface="微软雅黑" panose="020B0503020204020204" charset="-122"/>
                <a:cs typeface="微软雅黑" panose="020B0503020204020204" charset="-122"/>
              </a:endParaRPr>
            </a:p>
          </p:txBody>
        </p:sp>
        <p:sp>
          <p:nvSpPr>
            <p:cNvPr id="111" name="右箭头 14"/>
            <p:cNvSpPr/>
            <p:nvPr>
              <p:custDataLst>
                <p:tags r:id="rId5"/>
              </p:custDataLst>
            </p:nvPr>
          </p:nvSpPr>
          <p:spPr>
            <a:xfrm>
              <a:off x="9372" y="3856"/>
              <a:ext cx="1076" cy="685"/>
            </a:xfrm>
            <a:prstGeom prst="rightArrow">
              <a:avLst/>
            </a:prstGeom>
            <a:solidFill>
              <a:srgbClr val="0070C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10000"/>
            </a:bodyPr>
            <a:p>
              <a:pPr marL="0" marR="0" lvl="0" indent="0" algn="ctr" defTabSz="914400" eaLnBrk="1" fontAlgn="base" latinLnBrk="0" hangingPunct="1">
                <a:spcBef>
                  <a:spcPts val="0"/>
                </a:spcBef>
                <a:spcAft>
                  <a:spcPts val="0"/>
                </a:spcAft>
                <a:buClrTx/>
                <a:buSzTx/>
                <a:buFontTx/>
                <a:buNone/>
                <a:defRPr/>
              </a:pPr>
              <a:endParaRPr kumimoji="0" lang="zh-CN" altLang="en-US" sz="700" b="0" i="0" strike="noStrike" kern="0" spc="200" baseline="0" noProof="0">
                <a:ln>
                  <a:noFill/>
                </a:ln>
                <a:solidFill>
                  <a:srgbClr val="FFFFFF">
                    <a:lumMod val="50000"/>
                  </a:srgbClr>
                </a:solidFill>
                <a:effectLst/>
                <a:uLnTx/>
                <a:uFillTx/>
                <a:latin typeface="微软雅黑" panose="020B0503020204020204" charset="-122"/>
                <a:ea typeface="微软雅黑" panose="020B0503020204020204" charset="-122"/>
              </a:endParaRPr>
            </a:p>
          </p:txBody>
        </p:sp>
      </p:grpSp>
      <p:grpSp>
        <p:nvGrpSpPr>
          <p:cNvPr id="130" name="组合 129"/>
          <p:cNvGrpSpPr/>
          <p:nvPr/>
        </p:nvGrpSpPr>
        <p:grpSpPr>
          <a:xfrm>
            <a:off x="1752283" y="4625023"/>
            <a:ext cx="2751137" cy="661987"/>
            <a:chOff x="1469" y="7016"/>
            <a:chExt cx="4333" cy="1106"/>
          </a:xfrm>
        </p:grpSpPr>
        <p:sp>
          <p:nvSpPr>
            <p:cNvPr id="21" name="圆角矩形 12"/>
            <p:cNvSpPr/>
            <p:nvPr>
              <p:custDataLst>
                <p:tags r:id="rId6"/>
              </p:custDataLst>
            </p:nvPr>
          </p:nvSpPr>
          <p:spPr>
            <a:xfrm>
              <a:off x="1469" y="7016"/>
              <a:ext cx="2949"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ctr">
                <a:lnSpc>
                  <a:spcPct val="100000"/>
                </a:lnSpc>
                <a:spcBef>
                  <a:spcPts val="1000"/>
                </a:spcBef>
                <a:spcAft>
                  <a:spcPts val="0"/>
                </a:spcAft>
                <a:buSzPct val="100000"/>
                <a:buFont typeface="Wingdings" panose="05000000000000000000" charset="0"/>
              </a:pPr>
              <a:r>
                <a:rPr sz="1600" b="1"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7. 轮椅轮胎气压减弱</a:t>
              </a:r>
              <a:endParaRPr sz="1600" b="1"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2" name="右箭头 16"/>
            <p:cNvSpPr/>
            <p:nvPr>
              <p:custDataLst>
                <p:tags r:id="rId7"/>
              </p:custDataLst>
            </p:nvPr>
          </p:nvSpPr>
          <p:spPr>
            <a:xfrm flipH="1">
              <a:off x="4726" y="7256"/>
              <a:ext cx="1076" cy="685"/>
            </a:xfrm>
            <a:prstGeom prst="rightArrow">
              <a:avLst/>
            </a:prstGeom>
            <a:solidFill>
              <a:srgbClr val="0070C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10000"/>
            </a:bodyPr>
            <a:p>
              <a:pPr marL="0" marR="0" lvl="0" indent="0" algn="ctr" defTabSz="914400" eaLnBrk="1" fontAlgn="base" latinLnBrk="0" hangingPunct="1">
                <a:spcBef>
                  <a:spcPts val="0"/>
                </a:spcBef>
                <a:spcAft>
                  <a:spcPts val="0"/>
                </a:spcAft>
                <a:buClrTx/>
                <a:buSzTx/>
                <a:buFontTx/>
                <a:buNone/>
                <a:defRPr/>
              </a:pPr>
              <a:endParaRPr kumimoji="0" lang="zh-CN" altLang="en-US" sz="700" b="0" i="0" strike="noStrike" kern="0" spc="200" baseline="0" noProof="0">
                <a:ln>
                  <a:noFill/>
                </a:ln>
                <a:solidFill>
                  <a:srgbClr val="FFFFFF">
                    <a:lumMod val="50000"/>
                  </a:srgbClr>
                </a:solidFill>
                <a:effectLst/>
                <a:uLnTx/>
                <a:uFillTx/>
                <a:latin typeface="微软雅黑" panose="020B0503020204020204" charset="-122"/>
                <a:ea typeface="微软雅黑" panose="020B0503020204020204" charset="-122"/>
              </a:endParaRPr>
            </a:p>
          </p:txBody>
        </p:sp>
      </p:grpSp>
      <p:grpSp>
        <p:nvGrpSpPr>
          <p:cNvPr id="129" name="组合 128"/>
          <p:cNvGrpSpPr/>
          <p:nvPr/>
        </p:nvGrpSpPr>
        <p:grpSpPr>
          <a:xfrm>
            <a:off x="4701858" y="4625023"/>
            <a:ext cx="2751137" cy="661987"/>
            <a:chOff x="6115" y="7016"/>
            <a:chExt cx="4333" cy="1106"/>
          </a:xfrm>
        </p:grpSpPr>
        <p:sp>
          <p:nvSpPr>
            <p:cNvPr id="24" name="圆角矩形 11"/>
            <p:cNvSpPr/>
            <p:nvPr>
              <p:custDataLst>
                <p:tags r:id="rId8"/>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6. 轮椅座位塌陷、变形</a:t>
              </a:r>
              <a:endParaRPr sz="1600" b="1"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3" name="右箭头 17"/>
            <p:cNvSpPr/>
            <p:nvPr>
              <p:custDataLst>
                <p:tags r:id="rId9"/>
              </p:custDataLst>
            </p:nvPr>
          </p:nvSpPr>
          <p:spPr>
            <a:xfrm flipH="1">
              <a:off x="9372" y="7227"/>
              <a:ext cx="1076" cy="685"/>
            </a:xfrm>
            <a:prstGeom prst="rightArrow">
              <a:avLst/>
            </a:prstGeom>
            <a:solidFill>
              <a:srgbClr val="0070C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10000"/>
            </a:bodyPr>
            <a:p>
              <a:pPr marL="0" marR="0" lvl="0" indent="0" algn="ctr" defTabSz="914400" eaLnBrk="1" fontAlgn="base" latinLnBrk="0" hangingPunct="1">
                <a:spcBef>
                  <a:spcPts val="0"/>
                </a:spcBef>
                <a:spcAft>
                  <a:spcPts val="0"/>
                </a:spcAft>
                <a:buClrTx/>
                <a:buSzTx/>
                <a:buFontTx/>
                <a:buNone/>
                <a:defRPr/>
              </a:pPr>
              <a:endParaRPr kumimoji="0" lang="zh-CN" altLang="en-US" sz="700" b="0" i="0" strike="noStrike" kern="0" spc="200" baseline="0" noProof="0">
                <a:ln>
                  <a:noFill/>
                </a:ln>
                <a:solidFill>
                  <a:srgbClr val="FFFFFF">
                    <a:lumMod val="50000"/>
                  </a:srgbClr>
                </a:solidFill>
                <a:effectLst/>
                <a:uLnTx/>
                <a:uFillTx/>
                <a:latin typeface="微软雅黑" panose="020B0503020204020204" charset="-122"/>
                <a:ea typeface="微软雅黑" panose="020B0503020204020204" charset="-122"/>
              </a:endParaRPr>
            </a:p>
          </p:txBody>
        </p:sp>
      </p:grpSp>
      <p:sp>
        <p:nvSpPr>
          <p:cNvPr id="31" name="圆角矩形 6"/>
          <p:cNvSpPr/>
          <p:nvPr>
            <p:custDataLst>
              <p:tags r:id="rId10"/>
            </p:custDataLst>
          </p:nvPr>
        </p:nvSpPr>
        <p:spPr>
          <a:xfrm>
            <a:off x="7651433" y="2700973"/>
            <a:ext cx="1871663" cy="661988"/>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20000"/>
          </a:bodyPr>
          <a:p>
            <a:pPr marL="0" lvl="0" indent="0" algn="ctr" fontAlgn="base">
              <a:lnSpc>
                <a:spcPct val="100000"/>
              </a:lnSpc>
              <a:spcBef>
                <a:spcPts val="0"/>
              </a:spcBef>
              <a:spcAft>
                <a:spcPts val="0"/>
              </a:spcAft>
              <a:buSzPct val="100000"/>
              <a:defRPr/>
            </a:pPr>
            <a:r>
              <a:rPr sz="1600" b="1"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3. 两侧制动力不一致</a:t>
            </a:r>
            <a:r>
              <a:rPr sz="1800"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　</a:t>
            </a:r>
            <a:endParaRPr sz="1800"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nvGrpSpPr>
          <p:cNvPr id="126" name="组合 125"/>
          <p:cNvGrpSpPr/>
          <p:nvPr/>
        </p:nvGrpSpPr>
        <p:grpSpPr>
          <a:xfrm>
            <a:off x="9478645" y="2734310"/>
            <a:ext cx="1892300" cy="1452563"/>
            <a:chOff x="13709" y="3911"/>
            <a:chExt cx="2980" cy="2428"/>
          </a:xfrm>
        </p:grpSpPr>
        <p:sp>
          <p:nvSpPr>
            <p:cNvPr id="122" name="圆角右箭头 19"/>
            <p:cNvSpPr/>
            <p:nvPr>
              <p:custDataLst>
                <p:tags r:id="rId11"/>
              </p:custDataLst>
            </p:nvPr>
          </p:nvSpPr>
          <p:spPr>
            <a:xfrm rot="5400000">
              <a:off x="14149" y="3870"/>
              <a:ext cx="1222" cy="1304"/>
            </a:xfrm>
            <a:prstGeom prst="bentArrow">
              <a:avLst/>
            </a:prstGeom>
            <a:solidFill>
              <a:srgbClr val="0070C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strike="noStrike" kern="0" spc="200" baseline="0" noProof="0">
                <a:ln>
                  <a:noFill/>
                </a:ln>
                <a:solidFill>
                  <a:srgbClr val="FFFFFF">
                    <a:lumMod val="50000"/>
                  </a:srgbClr>
                </a:solidFill>
                <a:effectLst/>
                <a:uLnTx/>
                <a:uFillTx/>
                <a:latin typeface="微软雅黑" panose="020B0503020204020204" charset="-122"/>
                <a:ea typeface="微软雅黑" panose="020B0503020204020204" charset="-122"/>
              </a:endParaRPr>
            </a:p>
          </p:txBody>
        </p:sp>
        <p:sp>
          <p:nvSpPr>
            <p:cNvPr id="124" name="圆角矩形 8"/>
            <p:cNvSpPr/>
            <p:nvPr>
              <p:custDataLst>
                <p:tags r:id="rId12"/>
              </p:custDataLst>
            </p:nvPr>
          </p:nvSpPr>
          <p:spPr>
            <a:xfrm>
              <a:off x="13709" y="5233"/>
              <a:ext cx="2980" cy="1106"/>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4. 在平地上行驶有颠簸感　</a:t>
              </a:r>
              <a:endParaRPr sz="1600" b="1" strike="noStrike" kern="0" spc="200" noProof="1">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grpSp>
      <p:grpSp>
        <p:nvGrpSpPr>
          <p:cNvPr id="128" name="组合 127"/>
          <p:cNvGrpSpPr/>
          <p:nvPr/>
        </p:nvGrpSpPr>
        <p:grpSpPr>
          <a:xfrm>
            <a:off x="7651433" y="4367848"/>
            <a:ext cx="2808287" cy="938212"/>
            <a:chOff x="10760" y="6551"/>
            <a:chExt cx="4423" cy="1571"/>
          </a:xfrm>
        </p:grpSpPr>
        <p:sp>
          <p:nvSpPr>
            <p:cNvPr id="32" name="圆角矩形 10"/>
            <p:cNvSpPr/>
            <p:nvPr>
              <p:custDataLst>
                <p:tags r:id="rId13"/>
              </p:custDataLst>
            </p:nvPr>
          </p:nvSpPr>
          <p:spPr>
            <a:xfrm>
              <a:off x="10760" y="701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rPr>
                <a:t>5. 轮椅行进吃力</a:t>
              </a:r>
              <a:endParaRPr sz="1600" b="1" strike="noStrike" kern="0" spc="100" noProof="1" dirty="0">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4"/>
              </p:custDataLst>
            </p:nvPr>
          </p:nvSpPr>
          <p:spPr>
            <a:xfrm rot="10800000">
              <a:off x="13961" y="6551"/>
              <a:ext cx="1222" cy="1304"/>
            </a:xfrm>
            <a:prstGeom prst="bentArrow">
              <a:avLst/>
            </a:prstGeom>
            <a:solidFill>
              <a:srgbClr val="0070C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8434" name="Text Box 2"/>
          <p:cNvSpPr txBox="1">
            <a:spLocks noChangeArrowheads="1"/>
          </p:cNvSpPr>
          <p:nvPr/>
        </p:nvSpPr>
        <p:spPr bwMode="auto">
          <a:xfrm>
            <a:off x="700405" y="450215"/>
            <a:ext cx="1113599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sz="2400" dirty="0">
                <a:sym typeface="+mn-ea"/>
              </a:rPr>
              <a:t>六、轮椅的维修保养</a:t>
            </a:r>
            <a:endParaRPr lang="zh-CN" altLang="en-US" sz="2400" dirty="0"/>
          </a:p>
        </p:txBody>
      </p:sp>
      <p:sp>
        <p:nvSpPr>
          <p:cNvPr id="4" name="Rectangle 10"/>
          <p:cNvSpPr>
            <a:spLocks noChangeArrowheads="1"/>
          </p:cNvSpPr>
          <p:nvPr/>
        </p:nvSpPr>
        <p:spPr bwMode="auto">
          <a:xfrm>
            <a:off x="791845" y="1123315"/>
            <a:ext cx="10148570" cy="570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（一）手动轮椅使用与养护技巧</a:t>
            </a:r>
            <a:endParaRPr lang="zh-CN"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0" name="文本框 39"/>
          <p:cNvSpPr txBox="1"/>
          <p:nvPr/>
        </p:nvSpPr>
        <p:spPr>
          <a:xfrm>
            <a:off x="963295" y="1909445"/>
            <a:ext cx="3736975" cy="368300"/>
          </a:xfrm>
          <a:prstGeom prst="rect">
            <a:avLst/>
          </a:prstGeom>
          <a:noFill/>
        </p:spPr>
        <p:txBody>
          <a:bodyPr wrap="square" rtlCol="0">
            <a:spAutoFit/>
          </a:bodyPr>
          <a:p>
            <a:r>
              <a:rPr lang="zh-CN" altLang="en-US" b="1">
                <a:solidFill>
                  <a:srgbClr val="5A84AF"/>
                </a:solidFill>
                <a:latin typeface="微软雅黑" panose="020B0503020204020204" charset="-122"/>
                <a:ea typeface="微软雅黑" panose="020B0503020204020204" charset="-122"/>
                <a:cs typeface="微软雅黑" panose="020B0503020204020204" charset="-122"/>
              </a:rPr>
              <a:t>2. 轮椅使用中常见问题及对策</a:t>
            </a:r>
            <a:endParaRPr lang="zh-CN" altLang="en-US" b="1">
              <a:solidFill>
                <a:srgbClr val="5A84AF"/>
              </a:solidFill>
              <a:latin typeface="微软雅黑" panose="020B0503020204020204" charset="-122"/>
              <a:ea typeface="微软雅黑" panose="020B0503020204020204" charset="-122"/>
              <a:cs typeface="微软雅黑" panose="020B0503020204020204" charset="-122"/>
            </a:endParaRPr>
          </a:p>
        </p:txBody>
      </p:sp>
    </p:spTree>
    <p:custDataLst>
      <p:tags r:id="rId1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p:tgtEl>
                                          <p:spTgt spid="116"/>
                                        </p:tgtEl>
                                        <p:attrNameLst>
                                          <p:attrName>ppt_x</p:attrName>
                                        </p:attrNameLst>
                                      </p:cBhvr>
                                      <p:tavLst>
                                        <p:tav tm="0">
                                          <p:val>
                                            <p:strVal val="#ppt_x-#ppt_w*1.125000"/>
                                          </p:val>
                                        </p:tav>
                                        <p:tav tm="100000">
                                          <p:val>
                                            <p:strVal val="#ppt_x"/>
                                          </p:val>
                                        </p:tav>
                                      </p:tavLst>
                                    </p:anim>
                                    <p:animEffect transition="in" filter="wipe(right)">
                                      <p:cBhvr>
                                        <p:cTn id="8" dur="500"/>
                                        <p:tgtEl>
                                          <p:spTgt spid="116"/>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7"/>
                                        </p:tgtEl>
                                        <p:attrNameLst>
                                          <p:attrName>style.visibility</p:attrName>
                                        </p:attrNameLst>
                                      </p:cBhvr>
                                      <p:to>
                                        <p:strVal val="visible"/>
                                      </p:to>
                                    </p:set>
                                    <p:anim calcmode="lin" valueType="num">
                                      <p:cBhvr>
                                        <p:cTn id="12" dur="500"/>
                                        <p:tgtEl>
                                          <p:spTgt spid="117"/>
                                        </p:tgtEl>
                                        <p:attrNameLst>
                                          <p:attrName>ppt_x</p:attrName>
                                        </p:attrNameLst>
                                      </p:cBhvr>
                                      <p:tavLst>
                                        <p:tav tm="0">
                                          <p:val>
                                            <p:strVal val="#ppt_x-#ppt_w*1.125000"/>
                                          </p:val>
                                        </p:tav>
                                        <p:tav tm="100000">
                                          <p:val>
                                            <p:strVal val="#ppt_x"/>
                                          </p:val>
                                        </p:tav>
                                      </p:tavLst>
                                    </p:anim>
                                    <p:animEffect transition="in" filter="wipe(right)">
                                      <p:cBhvr>
                                        <p:cTn id="13" dur="500"/>
                                        <p:tgtEl>
                                          <p:spTgt spid="117"/>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p:tgtEl>
                                          <p:spTgt spid="31"/>
                                        </p:tgtEl>
                                        <p:attrNameLst>
                                          <p:attrName>ppt_x</p:attrName>
                                        </p:attrNameLst>
                                      </p:cBhvr>
                                      <p:tavLst>
                                        <p:tav tm="0">
                                          <p:val>
                                            <p:strVal val="#ppt_x-#ppt_w*1.125000"/>
                                          </p:val>
                                        </p:tav>
                                        <p:tav tm="100000">
                                          <p:val>
                                            <p:strVal val="#ppt_x"/>
                                          </p:val>
                                        </p:tav>
                                      </p:tavLst>
                                    </p:anim>
                                    <p:animEffect transition="in" filter="wipe(right)">
                                      <p:cBhvr>
                                        <p:cTn id="18" dur="500"/>
                                        <p:tgtEl>
                                          <p:spTgt spid="31"/>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126"/>
                                        </p:tgtEl>
                                        <p:attrNameLst>
                                          <p:attrName>style.visibility</p:attrName>
                                        </p:attrNameLst>
                                      </p:cBhvr>
                                      <p:to>
                                        <p:strVal val="visible"/>
                                      </p:to>
                                    </p:set>
                                    <p:anim calcmode="lin" valueType="num">
                                      <p:cBhvr>
                                        <p:cTn id="22" dur="500"/>
                                        <p:tgtEl>
                                          <p:spTgt spid="126"/>
                                        </p:tgtEl>
                                        <p:attrNameLst>
                                          <p:attrName>ppt_y</p:attrName>
                                        </p:attrNameLst>
                                      </p:cBhvr>
                                      <p:tavLst>
                                        <p:tav tm="0">
                                          <p:val>
                                            <p:strVal val="#ppt_y-#ppt_h*1.125000"/>
                                          </p:val>
                                        </p:tav>
                                        <p:tav tm="100000">
                                          <p:val>
                                            <p:strVal val="#ppt_y"/>
                                          </p:val>
                                        </p:tav>
                                      </p:tavLst>
                                    </p:anim>
                                    <p:animEffect transition="in" filter="wipe(down)">
                                      <p:cBhvr>
                                        <p:cTn id="23" dur="500"/>
                                        <p:tgtEl>
                                          <p:spTgt spid="126"/>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28"/>
                                        </p:tgtEl>
                                        <p:attrNameLst>
                                          <p:attrName>style.visibility</p:attrName>
                                        </p:attrNameLst>
                                      </p:cBhvr>
                                      <p:to>
                                        <p:strVal val="visible"/>
                                      </p:to>
                                    </p:set>
                                    <p:anim calcmode="lin" valueType="num">
                                      <p:cBhvr>
                                        <p:cTn id="27" dur="500"/>
                                        <p:tgtEl>
                                          <p:spTgt spid="128"/>
                                        </p:tgtEl>
                                        <p:attrNameLst>
                                          <p:attrName>ppt_x</p:attrName>
                                        </p:attrNameLst>
                                      </p:cBhvr>
                                      <p:tavLst>
                                        <p:tav tm="0">
                                          <p:val>
                                            <p:strVal val="#ppt_x+#ppt_w*1.125000"/>
                                          </p:val>
                                        </p:tav>
                                        <p:tav tm="100000">
                                          <p:val>
                                            <p:strVal val="#ppt_x"/>
                                          </p:val>
                                        </p:tav>
                                      </p:tavLst>
                                    </p:anim>
                                    <p:animEffect transition="in" filter="wipe(left)">
                                      <p:cBhvr>
                                        <p:cTn id="28" dur="500"/>
                                        <p:tgtEl>
                                          <p:spTgt spid="128"/>
                                        </p:tgtEl>
                                      </p:cBhvr>
                                    </p:animEffect>
                                  </p:childTnLst>
                                </p:cTn>
                              </p:par>
                            </p:childTnLst>
                          </p:cTn>
                        </p:par>
                        <p:par>
                          <p:cTn id="29" fill="hold">
                            <p:stCondLst>
                              <p:cond delay="2500"/>
                            </p:stCondLst>
                            <p:childTnLst>
                              <p:par>
                                <p:cTn id="30" presetID="12" presetClass="entr" presetSubtype="2" fill="hold" nodeType="afterEffect">
                                  <p:stCondLst>
                                    <p:cond delay="0"/>
                                  </p:stCondLst>
                                  <p:childTnLst>
                                    <p:set>
                                      <p:cBhvr>
                                        <p:cTn id="31" dur="1" fill="hold">
                                          <p:stCondLst>
                                            <p:cond delay="0"/>
                                          </p:stCondLst>
                                        </p:cTn>
                                        <p:tgtEl>
                                          <p:spTgt spid="129"/>
                                        </p:tgtEl>
                                        <p:attrNameLst>
                                          <p:attrName>style.visibility</p:attrName>
                                        </p:attrNameLst>
                                      </p:cBhvr>
                                      <p:to>
                                        <p:strVal val="visible"/>
                                      </p:to>
                                    </p:set>
                                    <p:anim calcmode="lin" valueType="num">
                                      <p:cBhvr>
                                        <p:cTn id="32" dur="500"/>
                                        <p:tgtEl>
                                          <p:spTgt spid="129"/>
                                        </p:tgtEl>
                                        <p:attrNameLst>
                                          <p:attrName>ppt_x</p:attrName>
                                        </p:attrNameLst>
                                      </p:cBhvr>
                                      <p:tavLst>
                                        <p:tav tm="0">
                                          <p:val>
                                            <p:strVal val="#ppt_x+#ppt_w*1.125000"/>
                                          </p:val>
                                        </p:tav>
                                        <p:tav tm="100000">
                                          <p:val>
                                            <p:strVal val="#ppt_x"/>
                                          </p:val>
                                        </p:tav>
                                      </p:tavLst>
                                    </p:anim>
                                    <p:animEffect transition="in" filter="wipe(left)">
                                      <p:cBhvr>
                                        <p:cTn id="33" dur="500"/>
                                        <p:tgtEl>
                                          <p:spTgt spid="129"/>
                                        </p:tgtEl>
                                      </p:cBhvr>
                                    </p:animEffect>
                                  </p:childTnLst>
                                </p:cTn>
                              </p:par>
                            </p:childTnLst>
                          </p:cTn>
                        </p:par>
                        <p:par>
                          <p:cTn id="34" fill="hold">
                            <p:stCondLst>
                              <p:cond delay="3000"/>
                            </p:stCondLst>
                            <p:childTnLst>
                              <p:par>
                                <p:cTn id="35" presetID="12" presetClass="entr" presetSubtype="2" fill="hold" nodeType="afterEffect">
                                  <p:stCondLst>
                                    <p:cond delay="0"/>
                                  </p:stCondLst>
                                  <p:childTnLst>
                                    <p:set>
                                      <p:cBhvr>
                                        <p:cTn id="36" dur="1" fill="hold">
                                          <p:stCondLst>
                                            <p:cond delay="0"/>
                                          </p:stCondLst>
                                        </p:cTn>
                                        <p:tgtEl>
                                          <p:spTgt spid="130"/>
                                        </p:tgtEl>
                                        <p:attrNameLst>
                                          <p:attrName>style.visibility</p:attrName>
                                        </p:attrNameLst>
                                      </p:cBhvr>
                                      <p:to>
                                        <p:strVal val="visible"/>
                                      </p:to>
                                    </p:set>
                                    <p:anim calcmode="lin" valueType="num">
                                      <p:cBhvr>
                                        <p:cTn id="37" dur="500"/>
                                        <p:tgtEl>
                                          <p:spTgt spid="130"/>
                                        </p:tgtEl>
                                        <p:attrNameLst>
                                          <p:attrName>ppt_x</p:attrName>
                                        </p:attrNameLst>
                                      </p:cBhvr>
                                      <p:tavLst>
                                        <p:tav tm="0">
                                          <p:val>
                                            <p:strVal val="#ppt_x+#ppt_w*1.125000"/>
                                          </p:val>
                                        </p:tav>
                                        <p:tav tm="100000">
                                          <p:val>
                                            <p:strVal val="#ppt_x"/>
                                          </p:val>
                                        </p:tav>
                                      </p:tavLst>
                                    </p:anim>
                                    <p:animEffect transition="in" filter="wipe(left)">
                                      <p:cBhvr>
                                        <p:cTn id="38"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887095" y="426085"/>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sz="2400" dirty="0">
                <a:sym typeface="+mn-ea"/>
              </a:rPr>
              <a:t>六、轮椅的维修保养</a:t>
            </a:r>
            <a:endParaRPr lang="zh-CN" altLang="en-US" sz="2400" dirty="0">
              <a:sym typeface="+mn-ea"/>
            </a:endParaRPr>
          </a:p>
        </p:txBody>
      </p:sp>
      <p:sp>
        <p:nvSpPr>
          <p:cNvPr id="22" name="矩形: 圆角 1128"/>
          <p:cNvSpPr/>
          <p:nvPr>
            <p:custDataLst>
              <p:tags r:id="rId1"/>
            </p:custDataLst>
          </p:nvPr>
        </p:nvSpPr>
        <p:spPr>
          <a:xfrm>
            <a:off x="697865" y="1684020"/>
            <a:ext cx="10972800" cy="453834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 name="Rectangle 10"/>
          <p:cNvSpPr>
            <a:spLocks noChangeArrowheads="1"/>
          </p:cNvSpPr>
          <p:nvPr/>
        </p:nvSpPr>
        <p:spPr bwMode="auto">
          <a:xfrm>
            <a:off x="791845" y="1056640"/>
            <a:ext cx="10148570" cy="570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（一）手动轮椅使用与养护技巧</a:t>
            </a:r>
            <a:endParaRPr lang="zh-CN"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0" name="文本框 39"/>
          <p:cNvSpPr txBox="1"/>
          <p:nvPr/>
        </p:nvSpPr>
        <p:spPr>
          <a:xfrm>
            <a:off x="963295" y="1909445"/>
            <a:ext cx="3736975" cy="368300"/>
          </a:xfrm>
          <a:prstGeom prst="rect">
            <a:avLst/>
          </a:prstGeom>
          <a:noFill/>
        </p:spPr>
        <p:txBody>
          <a:bodyPr wrap="square" rtlCol="0">
            <a:spAutoFit/>
          </a:bodyPr>
          <a:p>
            <a:r>
              <a:rPr lang="zh-CN" altLang="en-US" b="1">
                <a:solidFill>
                  <a:srgbClr val="5A84AF"/>
                </a:solidFill>
                <a:latin typeface="微软雅黑" panose="020B0503020204020204" charset="-122"/>
                <a:ea typeface="微软雅黑" panose="020B0503020204020204" charset="-122"/>
                <a:cs typeface="微软雅黑" panose="020B0503020204020204" charset="-122"/>
              </a:rPr>
              <a:t>3. 轮椅的保养</a:t>
            </a:r>
            <a:endParaRPr lang="zh-CN" altLang="en-US" b="1">
              <a:solidFill>
                <a:srgbClr val="5A84AF"/>
              </a:solidFill>
              <a:latin typeface="微软雅黑" panose="020B0503020204020204" charset="-122"/>
              <a:ea typeface="微软雅黑" panose="020B0503020204020204" charset="-122"/>
              <a:cs typeface="微软雅黑" panose="020B0503020204020204" charset="-122"/>
            </a:endParaRPr>
          </a:p>
        </p:txBody>
      </p:sp>
      <p:pic>
        <p:nvPicPr>
          <p:cNvPr id="15" name="图片 14"/>
          <p:cNvPicPr>
            <a:picLocks noChangeAspect="1"/>
          </p:cNvPicPr>
          <p:nvPr/>
        </p:nvPicPr>
        <p:blipFill>
          <a:blip r:embed="rId2"/>
          <a:stretch>
            <a:fillRect/>
          </a:stretch>
        </p:blipFill>
        <p:spPr>
          <a:xfrm>
            <a:off x="1181735" y="2560320"/>
            <a:ext cx="2819400" cy="3289300"/>
          </a:xfrm>
          <a:prstGeom prst="rect">
            <a:avLst/>
          </a:prstGeom>
        </p:spPr>
      </p:pic>
      <p:pic>
        <p:nvPicPr>
          <p:cNvPr id="9" name="图片 8"/>
          <p:cNvPicPr>
            <a:picLocks noChangeAspect="1"/>
          </p:cNvPicPr>
          <p:nvPr/>
        </p:nvPicPr>
        <p:blipFill>
          <a:blip r:embed="rId2"/>
          <a:stretch>
            <a:fillRect/>
          </a:stretch>
        </p:blipFill>
        <p:spPr>
          <a:xfrm>
            <a:off x="4822825" y="2560320"/>
            <a:ext cx="2819400" cy="3289300"/>
          </a:xfrm>
          <a:prstGeom prst="rect">
            <a:avLst/>
          </a:prstGeom>
        </p:spPr>
      </p:pic>
      <p:pic>
        <p:nvPicPr>
          <p:cNvPr id="10" name="图片 9"/>
          <p:cNvPicPr>
            <a:picLocks noChangeAspect="1"/>
          </p:cNvPicPr>
          <p:nvPr/>
        </p:nvPicPr>
        <p:blipFill>
          <a:blip r:embed="rId2"/>
          <a:stretch>
            <a:fillRect/>
          </a:stretch>
        </p:blipFill>
        <p:spPr>
          <a:xfrm>
            <a:off x="8441690" y="2628900"/>
            <a:ext cx="2819400" cy="3289300"/>
          </a:xfrm>
          <a:prstGeom prst="rect">
            <a:avLst/>
          </a:prstGeom>
        </p:spPr>
      </p:pic>
      <p:sp>
        <p:nvSpPr>
          <p:cNvPr id="18" name="文本框 17"/>
          <p:cNvSpPr txBox="1"/>
          <p:nvPr/>
        </p:nvSpPr>
        <p:spPr>
          <a:xfrm>
            <a:off x="1444625" y="3311525"/>
            <a:ext cx="2334895" cy="2158365"/>
          </a:xfrm>
          <a:prstGeom prst="rect">
            <a:avLst/>
          </a:prstGeom>
          <a:noFill/>
        </p:spPr>
        <p:txBody>
          <a:bodyPr wrap="square" rtlCol="0">
            <a:spAutoFit/>
          </a:bodyPr>
          <a:p>
            <a:pPr algn="just">
              <a:lnSpc>
                <a:spcPct val="120000"/>
              </a:lnSpc>
            </a:pPr>
            <a:r>
              <a:rPr lang="zh-CN" altLang="en-US" sz="1400" dirty="0">
                <a:latin typeface="微软雅黑" panose="020B0503020204020204" charset="-122"/>
                <a:ea typeface="微软雅黑" panose="020B0503020204020204" charset="-122"/>
                <a:cs typeface="字魂105号-简雅黑" panose="00000500000000000000" pitchFamily="2" charset="-122"/>
              </a:rPr>
              <a:t>（1）保持车身清洁，放于干燥通风处，防止配件锈蚀，有时候出门免不了沾上泥水，</a:t>
            </a:r>
            <a:endParaRPr lang="zh-CN" altLang="en-US" sz="1400" dirty="0">
              <a:latin typeface="微软雅黑" panose="020B0503020204020204" charset="-122"/>
              <a:ea typeface="微软雅黑" panose="020B0503020204020204" charset="-122"/>
              <a:cs typeface="字魂105号-简雅黑" panose="00000500000000000000" pitchFamily="2" charset="-122"/>
            </a:endParaRPr>
          </a:p>
          <a:p>
            <a:pPr algn="just">
              <a:lnSpc>
                <a:spcPct val="120000"/>
              </a:lnSpc>
            </a:pPr>
            <a:r>
              <a:rPr lang="zh-CN" altLang="en-US" sz="1400" dirty="0">
                <a:latin typeface="微软雅黑" panose="020B0503020204020204" charset="-122"/>
                <a:ea typeface="微软雅黑" panose="020B0503020204020204" charset="-122"/>
                <a:cs typeface="字魂105号-简雅黑" panose="00000500000000000000" pitchFamily="2" charset="-122"/>
              </a:rPr>
              <a:t>或者被雨淋湿，注意及时清洗擦拭泥土，并涂上防锈蜡，雨水是有酸性的，如果不及时清理泥水容易使轮椅生锈，最起码从视觉上影响其美观。</a:t>
            </a:r>
            <a:endParaRPr lang="zh-CN" altLang="en-US" sz="1400" dirty="0">
              <a:latin typeface="微软雅黑" panose="020B0503020204020204" charset="-122"/>
              <a:ea typeface="微软雅黑" panose="020B0503020204020204" charset="-122"/>
              <a:cs typeface="字魂105号-简雅黑" panose="00000500000000000000" pitchFamily="2" charset="-122"/>
            </a:endParaRPr>
          </a:p>
        </p:txBody>
      </p:sp>
      <p:sp>
        <p:nvSpPr>
          <p:cNvPr id="11" name="文本框 10"/>
          <p:cNvSpPr txBox="1"/>
          <p:nvPr/>
        </p:nvSpPr>
        <p:spPr>
          <a:xfrm>
            <a:off x="5093970" y="3648075"/>
            <a:ext cx="2334895" cy="866140"/>
          </a:xfrm>
          <a:prstGeom prst="rect">
            <a:avLst/>
          </a:prstGeom>
          <a:noFill/>
        </p:spPr>
        <p:txBody>
          <a:bodyPr wrap="square" rtlCol="0">
            <a:spAutoFit/>
          </a:bodyPr>
          <a:p>
            <a:pPr algn="dist">
              <a:lnSpc>
                <a:spcPct val="120000"/>
              </a:lnSpc>
            </a:pPr>
            <a:r>
              <a:rPr lang="zh-CN" altLang="en-US" sz="1400" dirty="0">
                <a:latin typeface="微软雅黑" panose="020B0503020204020204" charset="-122"/>
                <a:ea typeface="微软雅黑" panose="020B0503020204020204" charset="-122"/>
                <a:cs typeface="微软雅黑" panose="020B0503020204020204" charset="-122"/>
              </a:rPr>
              <a:t>（2）轮椅使用前及一个月内，应检查各螺栓是否松动，若有松动，要及时紧固。</a:t>
            </a:r>
            <a:endParaRPr lang="zh-CN" altLang="en-US" sz="1400" dirty="0">
              <a:latin typeface="微软雅黑" panose="020B0503020204020204" charset="-122"/>
              <a:ea typeface="微软雅黑" panose="020B0503020204020204" charset="-122"/>
              <a:cs typeface="微软雅黑" panose="020B0503020204020204" charset="-122"/>
            </a:endParaRPr>
          </a:p>
        </p:txBody>
      </p:sp>
      <p:sp>
        <p:nvSpPr>
          <p:cNvPr id="12" name="文本框 11"/>
          <p:cNvSpPr txBox="1"/>
          <p:nvPr/>
        </p:nvSpPr>
        <p:spPr>
          <a:xfrm>
            <a:off x="8733790" y="3719195"/>
            <a:ext cx="2334895" cy="1383030"/>
          </a:xfrm>
          <a:prstGeom prst="rect">
            <a:avLst/>
          </a:prstGeom>
          <a:noFill/>
        </p:spPr>
        <p:txBody>
          <a:bodyPr wrap="square" rtlCol="0">
            <a:spAutoFit/>
          </a:bodyPr>
          <a:p>
            <a:pPr algn="just">
              <a:lnSpc>
                <a:spcPct val="120000"/>
              </a:lnSpc>
            </a:pPr>
            <a:r>
              <a:rPr lang="zh-CN" altLang="en-US" sz="1400" dirty="0">
                <a:latin typeface="微软雅黑" panose="020B0503020204020204" charset="-122"/>
                <a:ea typeface="微软雅黑" panose="020B0503020204020204" charset="-122"/>
                <a:cs typeface="微软雅黑" panose="020B0503020204020204" charset="-122"/>
              </a:rPr>
              <a:t>（3）轮胎保持气压充足，不能与油、酸性物质接触，以防变质；定期检查轮胎使用状况，及时维修转动部件，定期加注少量润滑油。</a:t>
            </a:r>
            <a:endParaRPr lang="zh-CN" altLang="en-US" sz="1400" dirty="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ppt_x"/>
                                          </p:val>
                                        </p:tav>
                                        <p:tav tm="100000">
                                          <p:val>
                                            <p:strVal val="#ppt_x"/>
                                          </p:val>
                                        </p:tav>
                                      </p:tavLst>
                                    </p:anim>
                                    <p:anim calcmode="lin" valueType="num">
                                      <p:cBhvr additive="base">
                                        <p:cTn id="24" dur="5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1" grpId="0"/>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887095" y="426085"/>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sz="2400" dirty="0">
                <a:sym typeface="+mn-ea"/>
              </a:rPr>
              <a:t>六、轮椅的维修保养</a:t>
            </a:r>
            <a:endParaRPr lang="zh-CN" altLang="en-US" sz="2400" dirty="0">
              <a:sym typeface="+mn-ea"/>
            </a:endParaRPr>
          </a:p>
        </p:txBody>
      </p:sp>
      <p:sp>
        <p:nvSpPr>
          <p:cNvPr id="22" name="矩形: 圆角 1128"/>
          <p:cNvSpPr/>
          <p:nvPr>
            <p:custDataLst>
              <p:tags r:id="rId1"/>
            </p:custDataLst>
          </p:nvPr>
        </p:nvSpPr>
        <p:spPr>
          <a:xfrm>
            <a:off x="697865" y="1684020"/>
            <a:ext cx="10972800" cy="453834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4" name="Rectangle 10"/>
          <p:cNvSpPr>
            <a:spLocks noChangeArrowheads="1"/>
          </p:cNvSpPr>
          <p:nvPr/>
        </p:nvSpPr>
        <p:spPr bwMode="auto">
          <a:xfrm>
            <a:off x="791845" y="1056640"/>
            <a:ext cx="10148570" cy="570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（一）手动轮椅使用与养护技巧</a:t>
            </a:r>
            <a:endParaRPr lang="zh-CN"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0" name="文本框 39"/>
          <p:cNvSpPr txBox="1"/>
          <p:nvPr/>
        </p:nvSpPr>
        <p:spPr>
          <a:xfrm>
            <a:off x="963295" y="1909445"/>
            <a:ext cx="3736975" cy="368300"/>
          </a:xfrm>
          <a:prstGeom prst="rect">
            <a:avLst/>
          </a:prstGeom>
          <a:noFill/>
        </p:spPr>
        <p:txBody>
          <a:bodyPr wrap="square" rtlCol="0">
            <a:spAutoFit/>
          </a:bodyPr>
          <a:p>
            <a:r>
              <a:rPr lang="zh-CN" altLang="en-US" b="1">
                <a:solidFill>
                  <a:srgbClr val="5A84AF"/>
                </a:solidFill>
                <a:latin typeface="微软雅黑" panose="020B0503020204020204" charset="-122"/>
                <a:ea typeface="微软雅黑" panose="020B0503020204020204" charset="-122"/>
                <a:cs typeface="微软雅黑" panose="020B0503020204020204" charset="-122"/>
              </a:rPr>
              <a:t>3. 轮椅的保养</a:t>
            </a:r>
            <a:endParaRPr lang="zh-CN" altLang="en-US" b="1">
              <a:solidFill>
                <a:srgbClr val="5A84AF"/>
              </a:solidFill>
              <a:latin typeface="微软雅黑" panose="020B0503020204020204" charset="-122"/>
              <a:ea typeface="微软雅黑" panose="020B0503020204020204" charset="-122"/>
              <a:cs typeface="微软雅黑" panose="020B0503020204020204" charset="-122"/>
            </a:endParaRPr>
          </a:p>
        </p:txBody>
      </p:sp>
      <p:grpSp>
        <p:nvGrpSpPr>
          <p:cNvPr id="3" name="组合 2"/>
          <p:cNvGrpSpPr/>
          <p:nvPr/>
        </p:nvGrpSpPr>
        <p:grpSpPr>
          <a:xfrm>
            <a:off x="2044065" y="1900423"/>
            <a:ext cx="2362200" cy="4105733"/>
            <a:chOff x="1114425" y="1376133"/>
            <a:chExt cx="2362200" cy="4105733"/>
          </a:xfrm>
        </p:grpSpPr>
        <p:grpSp>
          <p:nvGrpSpPr>
            <p:cNvPr id="5" name="组合 4"/>
            <p:cNvGrpSpPr/>
            <p:nvPr/>
          </p:nvGrpSpPr>
          <p:grpSpPr>
            <a:xfrm>
              <a:off x="1114425" y="1376133"/>
              <a:ext cx="2362200" cy="4105733"/>
              <a:chOff x="942975" y="904417"/>
              <a:chExt cx="2362200" cy="4105733"/>
            </a:xfrm>
          </p:grpSpPr>
          <p:grpSp>
            <p:nvGrpSpPr>
              <p:cNvPr id="8" name="组合 7"/>
              <p:cNvGrpSpPr/>
              <p:nvPr/>
            </p:nvGrpSpPr>
            <p:grpSpPr>
              <a:xfrm>
                <a:off x="942975" y="904417"/>
                <a:ext cx="2362200" cy="4105733"/>
                <a:chOff x="942975" y="904417"/>
                <a:chExt cx="2362200" cy="4105733"/>
              </a:xfrm>
            </p:grpSpPr>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2975" y="904417"/>
                  <a:ext cx="2362200" cy="1714957"/>
                </a:xfrm>
                <a:prstGeom prst="rect">
                  <a:avLst/>
                </a:prstGeom>
                <a:effectLst>
                  <a:outerShdw blurRad="50800" dist="38100" dir="16200000" rotWithShape="0">
                    <a:prstClr val="black">
                      <a:alpha val="40000"/>
                    </a:prstClr>
                  </a:outerShdw>
                </a:effectLst>
              </p:spPr>
            </p:pic>
            <p:sp>
              <p:nvSpPr>
                <p:cNvPr id="7" name="矩形: 圆角 5"/>
                <p:cNvSpPr/>
                <p:nvPr/>
              </p:nvSpPr>
              <p:spPr>
                <a:xfrm>
                  <a:off x="942975" y="2619374"/>
                  <a:ext cx="2362199" cy="2390776"/>
                </a:xfrm>
                <a:prstGeom prst="roundRect">
                  <a:avLst>
                    <a:gd name="adj" fmla="val 0"/>
                  </a:avLst>
                </a:prstGeom>
                <a:noFill/>
                <a:ln>
                  <a:solidFill>
                    <a:srgbClr val="5EA8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grpSp>
          <p:sp>
            <p:nvSpPr>
              <p:cNvPr id="14" name="矩形 13"/>
              <p:cNvSpPr/>
              <p:nvPr/>
            </p:nvSpPr>
            <p:spPr>
              <a:xfrm>
                <a:off x="942975" y="4610100"/>
                <a:ext cx="2362199" cy="400050"/>
              </a:xfrm>
              <a:prstGeom prst="rect">
                <a:avLst/>
              </a:prstGeom>
              <a:solidFill>
                <a:srgbClr val="5EA8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grpSp>
        <p:sp>
          <p:nvSpPr>
            <p:cNvPr id="17" name="矩形 16"/>
            <p:cNvSpPr/>
            <p:nvPr/>
          </p:nvSpPr>
          <p:spPr>
            <a:xfrm>
              <a:off x="1319530" y="3411308"/>
              <a:ext cx="1844040" cy="1337945"/>
            </a:xfrm>
            <a:prstGeom prst="rect">
              <a:avLst/>
            </a:prstGeom>
          </p:spPr>
          <p:txBody>
            <a:bodyPr wrap="square">
              <a:spAutoFit/>
            </a:bodyPr>
            <a:p>
              <a:pPr lvl="0" algn="just">
                <a:lnSpc>
                  <a:spcPct val="150000"/>
                </a:lnSpc>
                <a:defRPr/>
              </a:pPr>
              <a:r>
                <a:rPr kumimoji="0" lang="zh-CN" altLang="en-US" b="0" i="0" u="none" strike="noStrike" kern="100" cap="none" spc="0" normalizeH="0" baseline="0" dirty="0">
                  <a:solidFill>
                    <a:srgbClr val="AA6834"/>
                  </a:solidFill>
                  <a:latin typeface="微软雅黑" panose="020B0503020204020204" charset="-122"/>
                  <a:ea typeface="微软雅黑" panose="020B0503020204020204" charset="-122"/>
                  <a:cs typeface="微软雅黑" panose="020B0503020204020204" charset="-122"/>
                  <a:sym typeface="字魂131号-酷乐潮玩体" panose="00000500000000000000" pitchFamily="2" charset="-122"/>
                </a:rPr>
                <a:t>（4）坐垫、靠背、脚托等无异常，定期清洁。</a:t>
              </a:r>
              <a:endParaRPr kumimoji="0" lang="zh-CN" altLang="en-US" b="0" i="0" u="none" strike="noStrike" kern="100" cap="none" spc="0" normalizeH="0" baseline="0" dirty="0">
                <a:solidFill>
                  <a:srgbClr val="AA6834"/>
                </a:solidFill>
                <a:latin typeface="微软雅黑" panose="020B0503020204020204" charset="-122"/>
                <a:ea typeface="微软雅黑" panose="020B0503020204020204" charset="-122"/>
                <a:cs typeface="微软雅黑" panose="020B0503020204020204" charset="-122"/>
                <a:sym typeface="字魂131号-酷乐潮玩体" panose="00000500000000000000" pitchFamily="2" charset="-122"/>
              </a:endParaRPr>
            </a:p>
          </p:txBody>
        </p:sp>
      </p:grpSp>
      <p:grpSp>
        <p:nvGrpSpPr>
          <p:cNvPr id="19" name="组合 18"/>
          <p:cNvGrpSpPr/>
          <p:nvPr/>
        </p:nvGrpSpPr>
        <p:grpSpPr>
          <a:xfrm>
            <a:off x="5301615" y="1890263"/>
            <a:ext cx="2362200" cy="4105733"/>
            <a:chOff x="1114425" y="1376133"/>
            <a:chExt cx="2362200" cy="4105733"/>
          </a:xfrm>
        </p:grpSpPr>
        <p:grpSp>
          <p:nvGrpSpPr>
            <p:cNvPr id="20" name="组合 19"/>
            <p:cNvGrpSpPr/>
            <p:nvPr/>
          </p:nvGrpSpPr>
          <p:grpSpPr>
            <a:xfrm>
              <a:off x="1114425" y="1376133"/>
              <a:ext cx="2362200" cy="4105733"/>
              <a:chOff x="942975" y="904417"/>
              <a:chExt cx="2362200" cy="4105733"/>
            </a:xfrm>
          </p:grpSpPr>
          <p:grpSp>
            <p:nvGrpSpPr>
              <p:cNvPr id="21" name="组合 20"/>
              <p:cNvGrpSpPr/>
              <p:nvPr/>
            </p:nvGrpSpPr>
            <p:grpSpPr>
              <a:xfrm>
                <a:off x="942975" y="904417"/>
                <a:ext cx="2362200" cy="4105733"/>
                <a:chOff x="942975" y="904417"/>
                <a:chExt cx="2362200" cy="4105733"/>
              </a:xfrm>
            </p:grpSpPr>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2975" y="904417"/>
                  <a:ext cx="2362200" cy="1714957"/>
                </a:xfrm>
                <a:prstGeom prst="rect">
                  <a:avLst/>
                </a:prstGeom>
                <a:effectLst>
                  <a:outerShdw blurRad="50800" dist="38100" dir="16200000" rotWithShape="0">
                    <a:prstClr val="black">
                      <a:alpha val="40000"/>
                    </a:prstClr>
                  </a:outerShdw>
                </a:effectLst>
              </p:spPr>
            </p:pic>
            <p:sp>
              <p:nvSpPr>
                <p:cNvPr id="24" name="矩形: 圆角 5"/>
                <p:cNvSpPr/>
                <p:nvPr/>
              </p:nvSpPr>
              <p:spPr>
                <a:xfrm>
                  <a:off x="942975" y="2619374"/>
                  <a:ext cx="2362199" cy="2390776"/>
                </a:xfrm>
                <a:prstGeom prst="roundRect">
                  <a:avLst>
                    <a:gd name="adj" fmla="val 0"/>
                  </a:avLst>
                </a:prstGeom>
                <a:noFill/>
                <a:ln>
                  <a:solidFill>
                    <a:srgbClr val="5EA8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grpSp>
          <p:sp>
            <p:nvSpPr>
              <p:cNvPr id="25" name="矩形 24"/>
              <p:cNvSpPr/>
              <p:nvPr/>
            </p:nvSpPr>
            <p:spPr>
              <a:xfrm>
                <a:off x="942975" y="4610100"/>
                <a:ext cx="2362199" cy="400050"/>
              </a:xfrm>
              <a:prstGeom prst="rect">
                <a:avLst/>
              </a:prstGeom>
              <a:solidFill>
                <a:srgbClr val="5EA8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grpSp>
        <p:sp>
          <p:nvSpPr>
            <p:cNvPr id="27" name="矩形 26"/>
            <p:cNvSpPr/>
            <p:nvPr/>
          </p:nvSpPr>
          <p:spPr>
            <a:xfrm>
              <a:off x="1427352" y="3411284"/>
              <a:ext cx="1736341" cy="922020"/>
            </a:xfrm>
            <a:prstGeom prst="rect">
              <a:avLst/>
            </a:prstGeom>
          </p:spPr>
          <p:txBody>
            <a:bodyPr wrap="square">
              <a:spAutoFit/>
            </a:bodyPr>
            <a:lstStyle/>
            <a:p>
              <a:pPr lvl="0" algn="just">
                <a:lnSpc>
                  <a:spcPct val="150000"/>
                </a:lnSpc>
                <a:defRPr/>
              </a:pPr>
              <a:r>
                <a:rPr kumimoji="0" lang="zh-CN" altLang="en-US" b="0" i="0" u="none" strike="noStrike" kern="100" cap="none" spc="0" normalizeH="0" baseline="0" dirty="0">
                  <a:solidFill>
                    <a:srgbClr val="AA6834"/>
                  </a:solidFill>
                  <a:latin typeface="微软雅黑" panose="020B0503020204020204" charset="-122"/>
                  <a:ea typeface="微软雅黑" panose="020B0503020204020204" charset="-122"/>
                  <a:cs typeface="微软雅黑" panose="020B0503020204020204" charset="-122"/>
                  <a:sym typeface="字魂131号-酷乐潮玩体" panose="00000500000000000000" pitchFamily="2" charset="-122"/>
                </a:rPr>
                <a:t>（5）确保车闸可靠。</a:t>
              </a:r>
              <a:endParaRPr kumimoji="0" lang="zh-CN" altLang="en-US" b="0" i="0" u="none" strike="noStrike" kern="100" cap="none" spc="0" normalizeH="0" baseline="0" dirty="0">
                <a:solidFill>
                  <a:srgbClr val="AA6834"/>
                </a:solidFill>
                <a:latin typeface="微软雅黑" panose="020B0503020204020204" charset="-122"/>
                <a:ea typeface="微软雅黑" panose="020B0503020204020204" charset="-122"/>
                <a:cs typeface="微软雅黑" panose="020B0503020204020204" charset="-122"/>
                <a:sym typeface="字魂131号-酷乐潮玩体" panose="00000500000000000000" pitchFamily="2" charset="-122"/>
              </a:endParaRPr>
            </a:p>
          </p:txBody>
        </p:sp>
      </p:grpSp>
      <p:grpSp>
        <p:nvGrpSpPr>
          <p:cNvPr id="28" name="组合 27"/>
          <p:cNvGrpSpPr/>
          <p:nvPr/>
        </p:nvGrpSpPr>
        <p:grpSpPr>
          <a:xfrm>
            <a:off x="8420100" y="1855338"/>
            <a:ext cx="2362200" cy="4105733"/>
            <a:chOff x="1114425" y="1376133"/>
            <a:chExt cx="2362200" cy="4105733"/>
          </a:xfrm>
        </p:grpSpPr>
        <p:grpSp>
          <p:nvGrpSpPr>
            <p:cNvPr id="29" name="组合 28"/>
            <p:cNvGrpSpPr/>
            <p:nvPr/>
          </p:nvGrpSpPr>
          <p:grpSpPr>
            <a:xfrm>
              <a:off x="1114425" y="1376133"/>
              <a:ext cx="2362200" cy="4105733"/>
              <a:chOff x="942975" y="904417"/>
              <a:chExt cx="2362200" cy="4105733"/>
            </a:xfrm>
          </p:grpSpPr>
          <p:grpSp>
            <p:nvGrpSpPr>
              <p:cNvPr id="30" name="组合 29"/>
              <p:cNvGrpSpPr/>
              <p:nvPr/>
            </p:nvGrpSpPr>
            <p:grpSpPr>
              <a:xfrm>
                <a:off x="942975" y="904417"/>
                <a:ext cx="2362200" cy="4105733"/>
                <a:chOff x="942975" y="904417"/>
                <a:chExt cx="2362200" cy="4105733"/>
              </a:xfrm>
            </p:grpSpPr>
            <p:pic>
              <p:nvPicPr>
                <p:cNvPr id="31" name="图片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2975" y="904417"/>
                  <a:ext cx="2362200" cy="1714957"/>
                </a:xfrm>
                <a:prstGeom prst="rect">
                  <a:avLst/>
                </a:prstGeom>
                <a:effectLst>
                  <a:outerShdw blurRad="50800" dist="38100" dir="16200000" rotWithShape="0">
                    <a:prstClr val="black">
                      <a:alpha val="40000"/>
                    </a:prstClr>
                  </a:outerShdw>
                </a:effectLst>
              </p:spPr>
            </p:pic>
            <p:sp>
              <p:nvSpPr>
                <p:cNvPr id="32" name="矩形: 圆角 5"/>
                <p:cNvSpPr/>
                <p:nvPr/>
              </p:nvSpPr>
              <p:spPr>
                <a:xfrm>
                  <a:off x="942975" y="2619374"/>
                  <a:ext cx="2362199" cy="2390776"/>
                </a:xfrm>
                <a:prstGeom prst="roundRect">
                  <a:avLst>
                    <a:gd name="adj" fmla="val 0"/>
                  </a:avLst>
                </a:prstGeom>
                <a:noFill/>
                <a:ln>
                  <a:solidFill>
                    <a:srgbClr val="5EA8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grpSp>
          <p:sp>
            <p:nvSpPr>
              <p:cNvPr id="33" name="矩形 32"/>
              <p:cNvSpPr/>
              <p:nvPr/>
            </p:nvSpPr>
            <p:spPr>
              <a:xfrm>
                <a:off x="942975" y="4610100"/>
                <a:ext cx="2362199" cy="400050"/>
              </a:xfrm>
              <a:prstGeom prst="rect">
                <a:avLst/>
              </a:prstGeom>
              <a:solidFill>
                <a:srgbClr val="5EA8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131号-酷乐潮玩体" panose="00000500000000000000" pitchFamily="2" charset="-122"/>
                  <a:ea typeface="字魂131号-酷乐潮玩体" panose="00000500000000000000" pitchFamily="2" charset="-122"/>
                  <a:sym typeface="字魂131号-酷乐潮玩体" panose="00000500000000000000" pitchFamily="2" charset="-122"/>
                </a:endParaRPr>
              </a:p>
            </p:txBody>
          </p:sp>
        </p:grpSp>
        <p:sp>
          <p:nvSpPr>
            <p:cNvPr id="35" name="矩形 34"/>
            <p:cNvSpPr/>
            <p:nvPr/>
          </p:nvSpPr>
          <p:spPr>
            <a:xfrm>
              <a:off x="1427352" y="3411284"/>
              <a:ext cx="1736341" cy="922020"/>
            </a:xfrm>
            <a:prstGeom prst="rect">
              <a:avLst/>
            </a:prstGeom>
          </p:spPr>
          <p:txBody>
            <a:bodyPr wrap="square">
              <a:spAutoFit/>
            </a:bodyPr>
            <a:lstStyle/>
            <a:p>
              <a:pPr lvl="0" algn="just">
                <a:lnSpc>
                  <a:spcPct val="150000"/>
                </a:lnSpc>
                <a:defRPr/>
              </a:pPr>
              <a:r>
                <a:rPr kumimoji="0" lang="zh-CN" altLang="en-US" b="0" i="0" u="none" strike="noStrike" kern="100" cap="none" spc="0" normalizeH="0" baseline="0" dirty="0">
                  <a:solidFill>
                    <a:srgbClr val="AA6834"/>
                  </a:solidFill>
                  <a:latin typeface="微软雅黑" panose="020B0503020204020204" charset="-122"/>
                  <a:ea typeface="微软雅黑" panose="020B0503020204020204" charset="-122"/>
                  <a:cs typeface="微软雅黑" panose="020B0503020204020204" charset="-122"/>
                  <a:sym typeface="字魂131号-酷乐潮玩体" panose="00000500000000000000" pitchFamily="2" charset="-122"/>
                </a:rPr>
                <a:t>（6）坐垫受压后的恢复良好。</a:t>
              </a:r>
              <a:endParaRPr kumimoji="0" lang="zh-CN" altLang="en-US" b="0" i="0" u="none" strike="noStrike" kern="100" cap="none" spc="0" normalizeH="0" baseline="0" dirty="0">
                <a:solidFill>
                  <a:srgbClr val="AA6834"/>
                </a:solidFill>
                <a:latin typeface="微软雅黑" panose="020B0503020204020204" charset="-122"/>
                <a:ea typeface="微软雅黑" panose="020B0503020204020204" charset="-122"/>
                <a:cs typeface="微软雅黑" panose="020B0503020204020204" charset="-122"/>
                <a:sym typeface="字魂131号-酷乐潮玩体" panose="00000500000000000000"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strVal val="#ppt_w*0.70"/>
                                          </p:val>
                                        </p:tav>
                                        <p:tav tm="100000">
                                          <p:val>
                                            <p:strVal val="#ppt_w"/>
                                          </p:val>
                                        </p:tav>
                                      </p:tavLst>
                                    </p:anim>
                                    <p:anim calcmode="lin" valueType="num">
                                      <p:cBhvr>
                                        <p:cTn id="14" dur="1000" fill="hold"/>
                                        <p:tgtEl>
                                          <p:spTgt spid="19"/>
                                        </p:tgtEl>
                                        <p:attrNameLst>
                                          <p:attrName>ppt_h</p:attrName>
                                        </p:attrNameLst>
                                      </p:cBhvr>
                                      <p:tavLst>
                                        <p:tav tm="0">
                                          <p:val>
                                            <p:strVal val="#ppt_h"/>
                                          </p:val>
                                        </p:tav>
                                        <p:tav tm="100000">
                                          <p:val>
                                            <p:strVal val="#ppt_h"/>
                                          </p:val>
                                        </p:tav>
                                      </p:tavLst>
                                    </p:anim>
                                    <p:animEffect transition="in" filter="fade">
                                      <p:cBhvr>
                                        <p:cTn id="15" dur="1000"/>
                                        <p:tgtEl>
                                          <p:spTgt spid="19"/>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1000" fill="hold"/>
                                        <p:tgtEl>
                                          <p:spTgt spid="28"/>
                                        </p:tgtEl>
                                        <p:attrNameLst>
                                          <p:attrName>ppt_w</p:attrName>
                                        </p:attrNameLst>
                                      </p:cBhvr>
                                      <p:tavLst>
                                        <p:tav tm="0">
                                          <p:val>
                                            <p:strVal val="#ppt_w*0.70"/>
                                          </p:val>
                                        </p:tav>
                                        <p:tav tm="100000">
                                          <p:val>
                                            <p:strVal val="#ppt_w"/>
                                          </p:val>
                                        </p:tav>
                                      </p:tavLst>
                                    </p:anim>
                                    <p:anim calcmode="lin" valueType="num">
                                      <p:cBhvr>
                                        <p:cTn id="20" dur="1000" fill="hold"/>
                                        <p:tgtEl>
                                          <p:spTgt spid="28"/>
                                        </p:tgtEl>
                                        <p:attrNameLst>
                                          <p:attrName>ppt_h</p:attrName>
                                        </p:attrNameLst>
                                      </p:cBhvr>
                                      <p:tavLst>
                                        <p:tav tm="0">
                                          <p:val>
                                            <p:strVal val="#ppt_h"/>
                                          </p:val>
                                        </p:tav>
                                        <p:tav tm="100000">
                                          <p:val>
                                            <p:strVal val="#ppt_h"/>
                                          </p:val>
                                        </p:tav>
                                      </p:tavLst>
                                    </p:anim>
                                    <p:animEffect transition="in" filter="fade">
                                      <p:cBhvr>
                                        <p:cTn id="21"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697865" y="500380"/>
            <a:ext cx="109480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ctr"/>
            <a:r>
              <a:rPr lang="zh-CN" altLang="en-US" sz="2400" dirty="0">
                <a:sym typeface="+mn-ea"/>
              </a:rPr>
              <a:t>六、轮椅的维修保养</a:t>
            </a:r>
            <a:endParaRPr lang="zh-CN" altLang="en-US" sz="2400" dirty="0">
              <a:sym typeface="+mn-ea"/>
            </a:endParaRPr>
          </a:p>
        </p:txBody>
      </p:sp>
      <p:sp>
        <p:nvSpPr>
          <p:cNvPr id="5" name="椭圆 4"/>
          <p:cNvSpPr/>
          <p:nvPr/>
        </p:nvSpPr>
        <p:spPr>
          <a:xfrm>
            <a:off x="1977390" y="2660015"/>
            <a:ext cx="252000" cy="253365"/>
          </a:xfrm>
          <a:prstGeom prst="ellipse">
            <a:avLst/>
          </a:prstGeom>
          <a:solidFill>
            <a:srgbClr val="9DCCD1"/>
          </a:solidFill>
          <a:ln>
            <a:solidFill>
              <a:srgbClr val="E7F2E2"/>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华文细黑" panose="02010600040101010101" charset="-122"/>
              <a:ea typeface="字魂27号-布丁体"/>
              <a:sym typeface="华文细黑" panose="02010600040101010101" charset="-122"/>
            </a:endParaRPr>
          </a:p>
        </p:txBody>
      </p:sp>
      <p:sp>
        <p:nvSpPr>
          <p:cNvPr id="6" name="矩形 5"/>
          <p:cNvSpPr/>
          <p:nvPr/>
        </p:nvSpPr>
        <p:spPr>
          <a:xfrm>
            <a:off x="2526665" y="2527300"/>
            <a:ext cx="7202170" cy="411480"/>
          </a:xfrm>
          <a:prstGeom prst="rect">
            <a:avLst/>
          </a:prstGeom>
        </p:spPr>
        <p:txBody>
          <a:bodyPr wrap="square">
            <a:spAutoFit/>
          </a:bodyPr>
          <a:p>
            <a:pPr>
              <a:lnSpc>
                <a:spcPts val="2500"/>
              </a:lnSpc>
            </a:pPr>
            <a:r>
              <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rPr>
              <a:t>（1）用户先在平整宽阔的场地上进行练习。</a:t>
            </a:r>
            <a:endPar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endParaRPr>
          </a:p>
        </p:txBody>
      </p:sp>
      <p:sp>
        <p:nvSpPr>
          <p:cNvPr id="7" name="椭圆 6"/>
          <p:cNvSpPr/>
          <p:nvPr/>
        </p:nvSpPr>
        <p:spPr>
          <a:xfrm>
            <a:off x="1977390" y="3336290"/>
            <a:ext cx="252000" cy="253365"/>
          </a:xfrm>
          <a:prstGeom prst="ellipse">
            <a:avLst/>
          </a:prstGeom>
          <a:solidFill>
            <a:srgbClr val="F4878D"/>
          </a:solidFill>
          <a:ln>
            <a:solidFill>
              <a:srgbClr val="E7F2E2"/>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华文细黑" panose="02010600040101010101" charset="-122"/>
              <a:ea typeface="字魂27号-布丁体"/>
              <a:sym typeface="华文细黑" panose="02010600040101010101" charset="-122"/>
            </a:endParaRPr>
          </a:p>
        </p:txBody>
      </p:sp>
      <p:sp>
        <p:nvSpPr>
          <p:cNvPr id="8" name="矩形 7"/>
          <p:cNvSpPr/>
          <p:nvPr/>
        </p:nvSpPr>
        <p:spPr>
          <a:xfrm>
            <a:off x="2526665" y="3203575"/>
            <a:ext cx="7202170" cy="411480"/>
          </a:xfrm>
          <a:prstGeom prst="rect">
            <a:avLst/>
          </a:prstGeom>
        </p:spPr>
        <p:txBody>
          <a:bodyPr wrap="square">
            <a:spAutoFit/>
          </a:bodyPr>
          <a:p>
            <a:pPr>
              <a:lnSpc>
                <a:spcPts val="2500"/>
              </a:lnSpc>
            </a:pPr>
            <a:r>
              <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rPr>
              <a:t>（2）在上下轮椅时，确保轮椅的控制器处于关闭状态。</a:t>
            </a:r>
            <a:endPar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endParaRPr>
          </a:p>
        </p:txBody>
      </p:sp>
      <p:sp>
        <p:nvSpPr>
          <p:cNvPr id="9" name="椭圆 8"/>
          <p:cNvSpPr/>
          <p:nvPr/>
        </p:nvSpPr>
        <p:spPr>
          <a:xfrm>
            <a:off x="1977390" y="3992880"/>
            <a:ext cx="252000" cy="253365"/>
          </a:xfrm>
          <a:prstGeom prst="ellipse">
            <a:avLst/>
          </a:prstGeom>
          <a:solidFill>
            <a:srgbClr val="88AA7C"/>
          </a:solidFill>
          <a:ln>
            <a:solidFill>
              <a:srgbClr val="E7F2E2"/>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华文细黑" panose="02010600040101010101" charset="-122"/>
              <a:ea typeface="字魂27号-布丁体"/>
              <a:sym typeface="华文细黑" panose="02010600040101010101" charset="-122"/>
            </a:endParaRPr>
          </a:p>
        </p:txBody>
      </p:sp>
      <p:sp>
        <p:nvSpPr>
          <p:cNvPr id="10" name="矩形 9"/>
          <p:cNvSpPr/>
          <p:nvPr/>
        </p:nvSpPr>
        <p:spPr>
          <a:xfrm>
            <a:off x="2526665" y="3860165"/>
            <a:ext cx="7202170" cy="411480"/>
          </a:xfrm>
          <a:prstGeom prst="rect">
            <a:avLst/>
          </a:prstGeom>
        </p:spPr>
        <p:txBody>
          <a:bodyPr wrap="square">
            <a:spAutoFit/>
          </a:bodyPr>
          <a:p>
            <a:pPr>
              <a:lnSpc>
                <a:spcPts val="2500"/>
              </a:lnSpc>
            </a:pPr>
            <a:r>
              <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rPr>
              <a:t>（3）在上下轮椅时，不要蹬踏脚踏板。</a:t>
            </a:r>
            <a:endPar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endParaRPr>
          </a:p>
        </p:txBody>
      </p:sp>
      <p:sp>
        <p:nvSpPr>
          <p:cNvPr id="11" name="椭圆 10"/>
          <p:cNvSpPr/>
          <p:nvPr/>
        </p:nvSpPr>
        <p:spPr>
          <a:xfrm>
            <a:off x="1977390" y="4678045"/>
            <a:ext cx="252000" cy="253365"/>
          </a:xfrm>
          <a:prstGeom prst="ellipse">
            <a:avLst/>
          </a:prstGeom>
          <a:solidFill>
            <a:srgbClr val="9DCCD1"/>
          </a:solidFill>
          <a:ln>
            <a:solidFill>
              <a:srgbClr val="E7F2E2"/>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华文细黑" panose="02010600040101010101" charset="-122"/>
              <a:ea typeface="字魂27号-布丁体"/>
              <a:sym typeface="华文细黑" panose="02010600040101010101" charset="-122"/>
            </a:endParaRPr>
          </a:p>
        </p:txBody>
      </p:sp>
      <p:sp>
        <p:nvSpPr>
          <p:cNvPr id="24" name="矩形 23"/>
          <p:cNvSpPr/>
          <p:nvPr/>
        </p:nvSpPr>
        <p:spPr>
          <a:xfrm>
            <a:off x="2526665" y="4545330"/>
            <a:ext cx="7202170" cy="411480"/>
          </a:xfrm>
          <a:prstGeom prst="rect">
            <a:avLst/>
          </a:prstGeom>
        </p:spPr>
        <p:txBody>
          <a:bodyPr wrap="square">
            <a:spAutoFit/>
          </a:bodyPr>
          <a:p>
            <a:pPr>
              <a:lnSpc>
                <a:spcPts val="2500"/>
              </a:lnSpc>
            </a:pPr>
            <a:r>
              <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rPr>
              <a:t>（4）在他人帮助下，体会重心的变化对轮椅行进产生的影响。</a:t>
            </a:r>
            <a:endPar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endParaRPr>
          </a:p>
        </p:txBody>
      </p:sp>
      <p:sp>
        <p:nvSpPr>
          <p:cNvPr id="25" name="椭圆 24"/>
          <p:cNvSpPr/>
          <p:nvPr/>
        </p:nvSpPr>
        <p:spPr>
          <a:xfrm>
            <a:off x="1977390" y="5382895"/>
            <a:ext cx="252000" cy="253365"/>
          </a:xfrm>
          <a:prstGeom prst="ellipse">
            <a:avLst/>
          </a:prstGeom>
          <a:solidFill>
            <a:srgbClr val="F4878D"/>
          </a:solidFill>
          <a:ln>
            <a:solidFill>
              <a:srgbClr val="E7F2E2"/>
            </a:solidFill>
          </a:ln>
          <a:effectLst>
            <a:outerShdw blurRad="50800" dist="38100" dir="5400000" sx="101000" sy="101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华文细黑" panose="02010600040101010101" charset="-122"/>
              <a:ea typeface="字魂27号-布丁体"/>
              <a:sym typeface="华文细黑" panose="02010600040101010101" charset="-122"/>
            </a:endParaRPr>
          </a:p>
        </p:txBody>
      </p:sp>
      <p:sp>
        <p:nvSpPr>
          <p:cNvPr id="26" name="矩形 25"/>
          <p:cNvSpPr/>
          <p:nvPr/>
        </p:nvSpPr>
        <p:spPr>
          <a:xfrm>
            <a:off x="2526665" y="5250180"/>
            <a:ext cx="7202170" cy="411480"/>
          </a:xfrm>
          <a:prstGeom prst="rect">
            <a:avLst/>
          </a:prstGeom>
        </p:spPr>
        <p:txBody>
          <a:bodyPr wrap="square">
            <a:spAutoFit/>
          </a:bodyPr>
          <a:p>
            <a:pPr>
              <a:lnSpc>
                <a:spcPts val="2500"/>
              </a:lnSpc>
            </a:pPr>
            <a:r>
              <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rPr>
              <a:t>（5）轮椅在坡面行驶时，确保正确操作制。</a:t>
            </a:r>
            <a:endPar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华文细黑" panose="02010600040101010101" charset="-122"/>
            </a:endParaRPr>
          </a:p>
        </p:txBody>
      </p:sp>
      <p:sp>
        <p:nvSpPr>
          <p:cNvPr id="27" name="Rectangle 10"/>
          <p:cNvSpPr>
            <a:spLocks noChangeArrowheads="1"/>
          </p:cNvSpPr>
          <p:nvPr/>
        </p:nvSpPr>
        <p:spPr bwMode="auto">
          <a:xfrm>
            <a:off x="506095" y="1151890"/>
            <a:ext cx="11139805" cy="570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ctr">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（二）电动轮椅使用与养护技巧</a:t>
            </a:r>
            <a:endParaRPr lang="zh-CN"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0" name="文本框 39"/>
          <p:cNvSpPr txBox="1"/>
          <p:nvPr/>
        </p:nvSpPr>
        <p:spPr>
          <a:xfrm>
            <a:off x="1871980" y="2056765"/>
            <a:ext cx="3736975" cy="368300"/>
          </a:xfrm>
          <a:prstGeom prst="rect">
            <a:avLst/>
          </a:prstGeom>
          <a:noFill/>
        </p:spPr>
        <p:txBody>
          <a:bodyPr wrap="square" rtlCol="0">
            <a:spAutoFit/>
          </a:bodyPr>
          <a:p>
            <a:r>
              <a:rPr lang="zh-CN" altLang="en-US" b="1">
                <a:solidFill>
                  <a:srgbClr val="5A84AF"/>
                </a:solidFill>
                <a:latin typeface="微软雅黑" panose="020B0503020204020204" charset="-122"/>
                <a:ea typeface="微软雅黑" panose="020B0503020204020204" charset="-122"/>
                <a:cs typeface="微软雅黑" panose="020B0503020204020204" charset="-122"/>
              </a:rPr>
              <a:t>1. 使用安全提示</a:t>
            </a:r>
            <a:endParaRPr lang="zh-CN" altLang="en-US" b="1">
              <a:solidFill>
                <a:srgbClr val="5A84AF"/>
              </a:solidFill>
              <a:latin typeface="微软雅黑" panose="020B0503020204020204" charset="-122"/>
              <a:ea typeface="微软雅黑" panose="020B0503020204020204" charset="-122"/>
              <a:cs typeface="微软雅黑" panose="020B0503020204020204" charset="-122"/>
            </a:endParaRPr>
          </a:p>
        </p:txBody>
      </p:sp>
      <p:pic>
        <p:nvPicPr>
          <p:cNvPr id="28" name="图片 27" descr="原创卡通矢量轮椅元素"/>
          <p:cNvPicPr>
            <a:picLocks noChangeAspect="1"/>
          </p:cNvPicPr>
          <p:nvPr/>
        </p:nvPicPr>
        <p:blipFill>
          <a:blip r:embed="rId1"/>
          <a:stretch>
            <a:fillRect/>
          </a:stretch>
        </p:blipFill>
        <p:spPr>
          <a:xfrm>
            <a:off x="7726045" y="2201545"/>
            <a:ext cx="3562350" cy="35623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par>
                          <p:cTn id="23" fill="hold">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down)">
                                      <p:cBhvr>
                                        <p:cTn id="26" dur="500"/>
                                        <p:tgtEl>
                                          <p:spTgt spid="2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down)">
                                      <p:cBhvr>
                                        <p:cTn id="29" dur="500"/>
                                        <p:tgtEl>
                                          <p:spTgt spid="26"/>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7" grpId="0" bldLvl="0" animBg="1"/>
      <p:bldP spid="8" grpId="0"/>
      <p:bldP spid="9" grpId="0" bldLvl="0" animBg="1"/>
      <p:bldP spid="10" grpId="0"/>
      <p:bldP spid="11" grpId="0" bldLvl="0" animBg="1"/>
      <p:bldP spid="24" grpId="0"/>
      <p:bldP spid="25" grpId="0" bldLvl="0" animBg="1"/>
      <p:bldP spid="2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697865" y="500380"/>
            <a:ext cx="109480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ctr"/>
            <a:r>
              <a:rPr lang="zh-CN" altLang="en-US" sz="2400" dirty="0">
                <a:sym typeface="+mn-ea"/>
              </a:rPr>
              <a:t>六、轮椅的维修保养</a:t>
            </a:r>
            <a:endParaRPr lang="zh-CN" altLang="en-US" sz="2400" dirty="0">
              <a:sym typeface="+mn-ea"/>
            </a:endParaRPr>
          </a:p>
        </p:txBody>
      </p:sp>
      <p:sp>
        <p:nvSpPr>
          <p:cNvPr id="27" name="Rectangle 10"/>
          <p:cNvSpPr>
            <a:spLocks noChangeArrowheads="1"/>
          </p:cNvSpPr>
          <p:nvPr/>
        </p:nvSpPr>
        <p:spPr bwMode="auto">
          <a:xfrm>
            <a:off x="506095" y="1151890"/>
            <a:ext cx="11139805" cy="570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ctr">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（二）电动轮椅使用与养护技巧</a:t>
            </a:r>
            <a:endParaRPr lang="zh-CN"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0" name="文本框 39"/>
          <p:cNvSpPr txBox="1"/>
          <p:nvPr/>
        </p:nvSpPr>
        <p:spPr>
          <a:xfrm>
            <a:off x="1786255" y="1971040"/>
            <a:ext cx="3736975" cy="368300"/>
          </a:xfrm>
          <a:prstGeom prst="rect">
            <a:avLst/>
          </a:prstGeom>
          <a:noFill/>
        </p:spPr>
        <p:txBody>
          <a:bodyPr wrap="square" rtlCol="0">
            <a:spAutoFit/>
          </a:bodyPr>
          <a:p>
            <a:r>
              <a:rPr lang="zh-CN" altLang="en-US" b="1">
                <a:solidFill>
                  <a:srgbClr val="5A84AF"/>
                </a:solidFill>
                <a:latin typeface="微软雅黑" panose="020B0503020204020204" charset="-122"/>
                <a:ea typeface="微软雅黑" panose="020B0503020204020204" charset="-122"/>
                <a:cs typeface="微软雅黑" panose="020B0503020204020204" charset="-122"/>
              </a:rPr>
              <a:t>2. 使用及养护注意事项</a:t>
            </a:r>
            <a:endParaRPr lang="zh-CN" altLang="en-US" b="1">
              <a:solidFill>
                <a:srgbClr val="5A84AF"/>
              </a:solidFill>
              <a:latin typeface="微软雅黑" panose="020B0503020204020204" charset="-122"/>
              <a:ea typeface="微软雅黑" panose="020B0503020204020204" charset="-122"/>
              <a:cs typeface="微软雅黑" panose="020B0503020204020204" charset="-122"/>
            </a:endParaRPr>
          </a:p>
        </p:txBody>
      </p:sp>
      <p:grpSp>
        <p:nvGrpSpPr>
          <p:cNvPr id="20" name="组合 19"/>
          <p:cNvGrpSpPr/>
          <p:nvPr/>
        </p:nvGrpSpPr>
        <p:grpSpPr>
          <a:xfrm>
            <a:off x="2272713" y="2567523"/>
            <a:ext cx="3157220" cy="607695"/>
            <a:chOff x="4587490" y="1708830"/>
            <a:chExt cx="3157220" cy="607695"/>
          </a:xfrm>
        </p:grpSpPr>
        <p:sp>
          <p:nvSpPr>
            <p:cNvPr id="21" name="文本框 20"/>
            <p:cNvSpPr txBox="1"/>
            <p:nvPr/>
          </p:nvSpPr>
          <p:spPr>
            <a:xfrm>
              <a:off x="5392670" y="1708830"/>
              <a:ext cx="2352040" cy="607695"/>
            </a:xfrm>
            <a:prstGeom prst="rect">
              <a:avLst/>
            </a:prstGeom>
            <a:noFill/>
          </p:spPr>
          <p:txBody>
            <a:bodyPr wrap="square" rtlCol="0">
              <a:spAutoFit/>
            </a:bodyPr>
            <a:p>
              <a:pPr algn="just">
                <a:lnSpc>
                  <a:spcPct val="120000"/>
                </a:lnSpc>
                <a:spcBef>
                  <a:spcPts val="0"/>
                </a:spcBef>
                <a:spcAft>
                  <a:spcPts val="0"/>
                </a:spcAft>
              </a:pPr>
              <a:r>
                <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（1）远离明火，以免引燃靠背绷带及坐垫。</a:t>
              </a:r>
              <a:endPar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22" name="文本框 21"/>
            <p:cNvSpPr txBox="1"/>
            <p:nvPr/>
          </p:nvSpPr>
          <p:spPr>
            <a:xfrm>
              <a:off x="4587490" y="1710735"/>
              <a:ext cx="703055" cy="523220"/>
            </a:xfrm>
            <a:prstGeom prst="homePlate">
              <a:avLst/>
            </a:prstGeom>
            <a:solidFill>
              <a:srgbClr val="E55157"/>
            </a:solidFill>
          </p:spPr>
          <p:txBody>
            <a:bodyPr wrap="square" rtlCol="0">
              <a:spAutoFit/>
            </a:bodyPr>
            <a:p>
              <a:pPr algn="dist"/>
              <a:r>
                <a:rPr lang="en-US" altLang="zh-CN" sz="2800" dirty="0">
                  <a:solidFill>
                    <a:schemeClr val="tx1">
                      <a:lumMod val="85000"/>
                      <a:lumOff val="15000"/>
                    </a:schemeClr>
                  </a:solidFill>
                  <a:latin typeface="字魂107号-萌趣欢乐体" panose="00000500000000000000" pitchFamily="2" charset="-122"/>
                  <a:ea typeface="字魂107号-萌趣欢乐体" panose="00000500000000000000" pitchFamily="2" charset="-122"/>
                </a:rPr>
                <a:t>A</a:t>
              </a:r>
              <a:endParaRPr lang="zh-CN" altLang="en-US" sz="2800" dirty="0">
                <a:solidFill>
                  <a:schemeClr val="tx1">
                    <a:lumMod val="85000"/>
                    <a:lumOff val="15000"/>
                  </a:schemeClr>
                </a:solidFill>
                <a:latin typeface="字魂107号-萌趣欢乐体" panose="00000500000000000000" pitchFamily="2" charset="-122"/>
                <a:ea typeface="字魂107号-萌趣欢乐体" panose="00000500000000000000" pitchFamily="2" charset="-122"/>
              </a:endParaRPr>
            </a:p>
          </p:txBody>
        </p:sp>
      </p:grpSp>
      <p:grpSp>
        <p:nvGrpSpPr>
          <p:cNvPr id="23" name="组合 22"/>
          <p:cNvGrpSpPr/>
          <p:nvPr/>
        </p:nvGrpSpPr>
        <p:grpSpPr>
          <a:xfrm>
            <a:off x="2272713" y="3554027"/>
            <a:ext cx="3157220" cy="634365"/>
            <a:chOff x="4587490" y="1710735"/>
            <a:chExt cx="3157220" cy="634365"/>
          </a:xfrm>
        </p:grpSpPr>
        <p:sp>
          <p:nvSpPr>
            <p:cNvPr id="2" name="文本框 1"/>
            <p:cNvSpPr txBox="1"/>
            <p:nvPr/>
          </p:nvSpPr>
          <p:spPr>
            <a:xfrm>
              <a:off x="5392670" y="1737405"/>
              <a:ext cx="2352040" cy="607695"/>
            </a:xfrm>
            <a:prstGeom prst="rect">
              <a:avLst/>
            </a:prstGeom>
            <a:noFill/>
          </p:spPr>
          <p:txBody>
            <a:bodyPr wrap="square" rtlCol="0">
              <a:spAutoFit/>
            </a:bodyPr>
            <a:p>
              <a:pPr algn="just">
                <a:lnSpc>
                  <a:spcPct val="120000"/>
                </a:lnSpc>
                <a:spcBef>
                  <a:spcPts val="0"/>
                </a:spcBef>
                <a:spcAft>
                  <a:spcPts val="0"/>
                </a:spcAft>
              </a:pPr>
              <a:r>
                <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（2）在不使用控制器时应关闭。</a:t>
              </a:r>
              <a:endPar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587490" y="1710735"/>
              <a:ext cx="703055" cy="523220"/>
            </a:xfrm>
            <a:prstGeom prst="homePlate">
              <a:avLst/>
            </a:prstGeom>
            <a:solidFill>
              <a:srgbClr val="FFD33F"/>
            </a:solidFill>
          </p:spPr>
          <p:txBody>
            <a:bodyPr wrap="square" rtlCol="0">
              <a:spAutoFit/>
            </a:bodyPr>
            <a:p>
              <a:pPr algn="dist"/>
              <a:r>
                <a:rPr lang="en-US" altLang="zh-CN" sz="2800" dirty="0">
                  <a:solidFill>
                    <a:schemeClr val="tx1">
                      <a:lumMod val="85000"/>
                      <a:lumOff val="15000"/>
                    </a:schemeClr>
                  </a:solidFill>
                  <a:latin typeface="字魂107号-萌趣欢乐体" panose="00000500000000000000" pitchFamily="2" charset="-122"/>
                  <a:ea typeface="字魂107号-萌趣欢乐体" panose="00000500000000000000" pitchFamily="2" charset="-122"/>
                </a:rPr>
                <a:t>B</a:t>
              </a:r>
              <a:endParaRPr lang="zh-CN" altLang="en-US" sz="2800" dirty="0">
                <a:solidFill>
                  <a:schemeClr val="tx1">
                    <a:lumMod val="85000"/>
                    <a:lumOff val="15000"/>
                  </a:schemeClr>
                </a:solidFill>
                <a:latin typeface="字魂107号-萌趣欢乐体" panose="00000500000000000000" pitchFamily="2" charset="-122"/>
                <a:ea typeface="字魂107号-萌趣欢乐体" panose="00000500000000000000" pitchFamily="2" charset="-122"/>
              </a:endParaRPr>
            </a:p>
          </p:txBody>
        </p:sp>
      </p:grpSp>
      <p:grpSp>
        <p:nvGrpSpPr>
          <p:cNvPr id="4" name="组合 3"/>
          <p:cNvGrpSpPr/>
          <p:nvPr/>
        </p:nvGrpSpPr>
        <p:grpSpPr>
          <a:xfrm>
            <a:off x="2272713" y="4538626"/>
            <a:ext cx="3157220" cy="634365"/>
            <a:chOff x="4587490" y="1710735"/>
            <a:chExt cx="3157220" cy="634365"/>
          </a:xfrm>
        </p:grpSpPr>
        <p:sp>
          <p:nvSpPr>
            <p:cNvPr id="12" name="文本框 11"/>
            <p:cNvSpPr txBox="1"/>
            <p:nvPr/>
          </p:nvSpPr>
          <p:spPr>
            <a:xfrm>
              <a:off x="5392670" y="1737405"/>
              <a:ext cx="2352040" cy="607695"/>
            </a:xfrm>
            <a:prstGeom prst="rect">
              <a:avLst/>
            </a:prstGeom>
            <a:noFill/>
          </p:spPr>
          <p:txBody>
            <a:bodyPr wrap="square" rtlCol="0">
              <a:spAutoFit/>
            </a:bodyPr>
            <a:p>
              <a:pPr algn="just">
                <a:lnSpc>
                  <a:spcPct val="120000"/>
                </a:lnSpc>
                <a:spcBef>
                  <a:spcPts val="0"/>
                </a:spcBef>
                <a:spcAft>
                  <a:spcPts val="0"/>
                </a:spcAft>
              </a:pPr>
              <a:r>
                <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（3）确保轮胎状态正常，检查轮胎气压。</a:t>
              </a:r>
              <a:endPar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3" name="文本框 12"/>
            <p:cNvSpPr txBox="1"/>
            <p:nvPr/>
          </p:nvSpPr>
          <p:spPr>
            <a:xfrm>
              <a:off x="4587490" y="1710735"/>
              <a:ext cx="703055" cy="523220"/>
            </a:xfrm>
            <a:prstGeom prst="homePlate">
              <a:avLst/>
            </a:prstGeom>
            <a:solidFill>
              <a:srgbClr val="B7D088"/>
            </a:solidFill>
          </p:spPr>
          <p:txBody>
            <a:bodyPr wrap="square" rtlCol="0">
              <a:spAutoFit/>
            </a:bodyPr>
            <a:p>
              <a:pPr algn="dist"/>
              <a:r>
                <a:rPr lang="en-US" altLang="zh-CN" sz="2800" dirty="0">
                  <a:solidFill>
                    <a:schemeClr val="tx1">
                      <a:lumMod val="85000"/>
                      <a:lumOff val="15000"/>
                    </a:schemeClr>
                  </a:solidFill>
                  <a:latin typeface="字魂107号-萌趣欢乐体" panose="00000500000000000000" pitchFamily="2" charset="-122"/>
                  <a:ea typeface="字魂107号-萌趣欢乐体" panose="00000500000000000000" pitchFamily="2" charset="-122"/>
                </a:rPr>
                <a:t>C</a:t>
              </a:r>
              <a:endParaRPr lang="zh-CN" altLang="en-US" sz="2800" dirty="0">
                <a:solidFill>
                  <a:schemeClr val="tx1">
                    <a:lumMod val="85000"/>
                    <a:lumOff val="15000"/>
                  </a:schemeClr>
                </a:solidFill>
                <a:latin typeface="字魂107号-萌趣欢乐体" panose="00000500000000000000" pitchFamily="2" charset="-122"/>
                <a:ea typeface="字魂107号-萌趣欢乐体" panose="00000500000000000000" pitchFamily="2" charset="-122"/>
              </a:endParaRPr>
            </a:p>
          </p:txBody>
        </p:sp>
      </p:grpSp>
      <p:grpSp>
        <p:nvGrpSpPr>
          <p:cNvPr id="29" name="组合 28"/>
          <p:cNvGrpSpPr/>
          <p:nvPr/>
        </p:nvGrpSpPr>
        <p:grpSpPr>
          <a:xfrm>
            <a:off x="2272713" y="5523226"/>
            <a:ext cx="3157220" cy="634365"/>
            <a:chOff x="4587490" y="1710735"/>
            <a:chExt cx="3157220" cy="634365"/>
          </a:xfrm>
        </p:grpSpPr>
        <p:sp>
          <p:nvSpPr>
            <p:cNvPr id="30" name="文本框 29"/>
            <p:cNvSpPr txBox="1"/>
            <p:nvPr/>
          </p:nvSpPr>
          <p:spPr>
            <a:xfrm>
              <a:off x="5392670" y="1737405"/>
              <a:ext cx="2352040" cy="607695"/>
            </a:xfrm>
            <a:prstGeom prst="rect">
              <a:avLst/>
            </a:prstGeom>
            <a:noFill/>
          </p:spPr>
          <p:txBody>
            <a:bodyPr wrap="square" rtlCol="0">
              <a:spAutoFit/>
            </a:bodyPr>
            <a:p>
              <a:pPr algn="just">
                <a:lnSpc>
                  <a:spcPct val="120000"/>
                </a:lnSpc>
                <a:spcBef>
                  <a:spcPts val="0"/>
                </a:spcBef>
                <a:spcAft>
                  <a:spcPts val="0"/>
                </a:spcAft>
              </a:pPr>
              <a:r>
                <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（4）温度使用范围为 -25℃至 +50℃。</a:t>
              </a:r>
              <a:endPar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31" name="文本框 30"/>
            <p:cNvSpPr txBox="1"/>
            <p:nvPr/>
          </p:nvSpPr>
          <p:spPr>
            <a:xfrm>
              <a:off x="4587490" y="1710735"/>
              <a:ext cx="703055" cy="523220"/>
            </a:xfrm>
            <a:prstGeom prst="homePlate">
              <a:avLst/>
            </a:prstGeom>
            <a:solidFill>
              <a:srgbClr val="74B8D1"/>
            </a:solidFill>
          </p:spPr>
          <p:txBody>
            <a:bodyPr wrap="square" rtlCol="0">
              <a:spAutoFit/>
            </a:bodyPr>
            <a:p>
              <a:pPr algn="dist"/>
              <a:r>
                <a:rPr lang="en-US" altLang="zh-CN" sz="2800" dirty="0">
                  <a:solidFill>
                    <a:schemeClr val="tx1">
                      <a:lumMod val="85000"/>
                      <a:lumOff val="15000"/>
                    </a:schemeClr>
                  </a:solidFill>
                  <a:latin typeface="字魂107号-萌趣欢乐体" panose="00000500000000000000" pitchFamily="2" charset="-122"/>
                  <a:ea typeface="字魂107号-萌趣欢乐体" panose="00000500000000000000" pitchFamily="2" charset="-122"/>
                </a:rPr>
                <a:t>D</a:t>
              </a:r>
              <a:endParaRPr lang="zh-CN" altLang="en-US" sz="2800" dirty="0">
                <a:solidFill>
                  <a:schemeClr val="tx1">
                    <a:lumMod val="85000"/>
                    <a:lumOff val="15000"/>
                  </a:schemeClr>
                </a:solidFill>
                <a:latin typeface="字魂107号-萌趣欢乐体" panose="00000500000000000000" pitchFamily="2" charset="-122"/>
                <a:ea typeface="字魂107号-萌趣欢乐体" panose="00000500000000000000" pitchFamily="2" charset="-122"/>
              </a:endParaRPr>
            </a:p>
          </p:txBody>
        </p:sp>
      </p:grpSp>
      <p:grpSp>
        <p:nvGrpSpPr>
          <p:cNvPr id="17" name="组合 16"/>
          <p:cNvGrpSpPr/>
          <p:nvPr/>
        </p:nvGrpSpPr>
        <p:grpSpPr>
          <a:xfrm>
            <a:off x="6828838" y="2588478"/>
            <a:ext cx="3157220" cy="607695"/>
            <a:chOff x="4587490" y="1708830"/>
            <a:chExt cx="3157220" cy="607695"/>
          </a:xfrm>
        </p:grpSpPr>
        <p:sp>
          <p:nvSpPr>
            <p:cNvPr id="18" name="文本框 17"/>
            <p:cNvSpPr txBox="1"/>
            <p:nvPr/>
          </p:nvSpPr>
          <p:spPr>
            <a:xfrm>
              <a:off x="5392670" y="1708830"/>
              <a:ext cx="2352040" cy="607695"/>
            </a:xfrm>
            <a:prstGeom prst="rect">
              <a:avLst/>
            </a:prstGeom>
            <a:noFill/>
          </p:spPr>
          <p:txBody>
            <a:bodyPr wrap="square" rtlCol="0">
              <a:spAutoFit/>
            </a:bodyPr>
            <a:p>
              <a:pPr algn="just">
                <a:lnSpc>
                  <a:spcPct val="120000"/>
                </a:lnSpc>
                <a:spcBef>
                  <a:spcPts val="0"/>
                </a:spcBef>
                <a:spcAft>
                  <a:spcPts val="0"/>
                </a:spcAft>
              </a:pPr>
              <a:r>
                <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（5）不适于在非常滑及非常粗糙的路面上驾驶。</a:t>
              </a:r>
              <a:endPar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19" name="文本框 18"/>
            <p:cNvSpPr txBox="1"/>
            <p:nvPr/>
          </p:nvSpPr>
          <p:spPr>
            <a:xfrm>
              <a:off x="4587490" y="1710735"/>
              <a:ext cx="703055" cy="521969"/>
            </a:xfrm>
            <a:prstGeom prst="homePlate">
              <a:avLst/>
            </a:prstGeom>
            <a:solidFill>
              <a:srgbClr val="E55157"/>
            </a:solidFill>
          </p:spPr>
          <p:txBody>
            <a:bodyPr wrap="square" rtlCol="0">
              <a:spAutoFit/>
            </a:bodyPr>
            <a:p>
              <a:pPr algn="dist"/>
              <a:r>
                <a:rPr lang="en-US" altLang="zh-CN" sz="2800" dirty="0">
                  <a:solidFill>
                    <a:schemeClr val="tx1">
                      <a:lumMod val="85000"/>
                      <a:lumOff val="15000"/>
                    </a:schemeClr>
                  </a:solidFill>
                  <a:latin typeface="字魂107号-萌趣欢乐体" panose="00000500000000000000" pitchFamily="2" charset="-122"/>
                  <a:ea typeface="字魂107号-萌趣欢乐体" panose="00000500000000000000" pitchFamily="2" charset="-122"/>
                </a:rPr>
                <a:t>E</a:t>
              </a:r>
              <a:endParaRPr lang="en-US" altLang="zh-CN" sz="2800" dirty="0">
                <a:solidFill>
                  <a:schemeClr val="tx1">
                    <a:lumMod val="85000"/>
                    <a:lumOff val="15000"/>
                  </a:schemeClr>
                </a:solidFill>
                <a:latin typeface="字魂107号-萌趣欢乐体" panose="00000500000000000000" pitchFamily="2" charset="-122"/>
                <a:ea typeface="字魂107号-萌趣欢乐体" panose="00000500000000000000" pitchFamily="2" charset="-122"/>
              </a:endParaRPr>
            </a:p>
          </p:txBody>
        </p:sp>
      </p:grpSp>
      <p:grpSp>
        <p:nvGrpSpPr>
          <p:cNvPr id="32" name="组合 31"/>
          <p:cNvGrpSpPr/>
          <p:nvPr/>
        </p:nvGrpSpPr>
        <p:grpSpPr>
          <a:xfrm>
            <a:off x="6828838" y="3574982"/>
            <a:ext cx="3157220" cy="892810"/>
            <a:chOff x="4587490" y="1710735"/>
            <a:chExt cx="3157220" cy="892810"/>
          </a:xfrm>
        </p:grpSpPr>
        <p:sp>
          <p:nvSpPr>
            <p:cNvPr id="33" name="文本框 32"/>
            <p:cNvSpPr txBox="1"/>
            <p:nvPr/>
          </p:nvSpPr>
          <p:spPr>
            <a:xfrm>
              <a:off x="5392670" y="1737405"/>
              <a:ext cx="2352040" cy="866140"/>
            </a:xfrm>
            <a:prstGeom prst="rect">
              <a:avLst/>
            </a:prstGeom>
            <a:noFill/>
          </p:spPr>
          <p:txBody>
            <a:bodyPr wrap="square" rtlCol="0">
              <a:spAutoFit/>
            </a:bodyPr>
            <a:p>
              <a:pPr algn="just">
                <a:lnSpc>
                  <a:spcPct val="120000"/>
                </a:lnSpc>
                <a:spcBef>
                  <a:spcPts val="0"/>
                </a:spcBef>
                <a:spcAft>
                  <a:spcPts val="0"/>
                </a:spcAft>
              </a:pPr>
              <a:r>
                <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（6）在使用升降台搬运轮椅时，必须避免防翻轮与他物缠绕。</a:t>
              </a:r>
              <a:endPar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34" name="文本框 33"/>
            <p:cNvSpPr txBox="1"/>
            <p:nvPr/>
          </p:nvSpPr>
          <p:spPr>
            <a:xfrm>
              <a:off x="4587490" y="1710735"/>
              <a:ext cx="703055" cy="521969"/>
            </a:xfrm>
            <a:prstGeom prst="homePlate">
              <a:avLst/>
            </a:prstGeom>
            <a:solidFill>
              <a:srgbClr val="FFD33F"/>
            </a:solidFill>
          </p:spPr>
          <p:txBody>
            <a:bodyPr wrap="square" rtlCol="0">
              <a:spAutoFit/>
            </a:bodyPr>
            <a:p>
              <a:pPr algn="dist"/>
              <a:r>
                <a:rPr lang="en-US" altLang="zh-CN" sz="2800" dirty="0">
                  <a:solidFill>
                    <a:schemeClr val="tx1">
                      <a:lumMod val="85000"/>
                      <a:lumOff val="15000"/>
                    </a:schemeClr>
                  </a:solidFill>
                  <a:latin typeface="字魂107号-萌趣欢乐体" panose="00000500000000000000" pitchFamily="2" charset="-122"/>
                  <a:ea typeface="字魂107号-萌趣欢乐体" panose="00000500000000000000" pitchFamily="2" charset="-122"/>
                </a:rPr>
                <a:t>F</a:t>
              </a:r>
              <a:endParaRPr lang="zh-CN" altLang="en-US" sz="2800" dirty="0">
                <a:solidFill>
                  <a:schemeClr val="tx1">
                    <a:lumMod val="85000"/>
                    <a:lumOff val="15000"/>
                  </a:schemeClr>
                </a:solidFill>
                <a:latin typeface="字魂107号-萌趣欢乐体" panose="00000500000000000000" pitchFamily="2" charset="-122"/>
                <a:ea typeface="字魂107号-萌趣欢乐体" panose="00000500000000000000" pitchFamily="2" charset="-122"/>
              </a:endParaRPr>
            </a:p>
          </p:txBody>
        </p:sp>
      </p:grpSp>
      <p:grpSp>
        <p:nvGrpSpPr>
          <p:cNvPr id="35" name="组合 34"/>
          <p:cNvGrpSpPr/>
          <p:nvPr/>
        </p:nvGrpSpPr>
        <p:grpSpPr>
          <a:xfrm>
            <a:off x="6828838" y="4559581"/>
            <a:ext cx="3157220" cy="892810"/>
            <a:chOff x="4587490" y="1710735"/>
            <a:chExt cx="3157220" cy="892810"/>
          </a:xfrm>
        </p:grpSpPr>
        <p:sp>
          <p:nvSpPr>
            <p:cNvPr id="36" name="文本框 35"/>
            <p:cNvSpPr txBox="1"/>
            <p:nvPr/>
          </p:nvSpPr>
          <p:spPr>
            <a:xfrm>
              <a:off x="5392670" y="1737405"/>
              <a:ext cx="2352040" cy="866140"/>
            </a:xfrm>
            <a:prstGeom prst="rect">
              <a:avLst/>
            </a:prstGeom>
            <a:noFill/>
          </p:spPr>
          <p:txBody>
            <a:bodyPr wrap="square" rtlCol="0">
              <a:spAutoFit/>
            </a:bodyPr>
            <a:p>
              <a:pPr algn="just">
                <a:lnSpc>
                  <a:spcPct val="120000"/>
                </a:lnSpc>
                <a:spcBef>
                  <a:spcPts val="0"/>
                </a:spcBef>
                <a:spcAft>
                  <a:spcPts val="0"/>
                </a:spcAft>
              </a:pPr>
              <a:r>
                <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（7）在升降台或电梯内使用轮椅时，轮椅控制器必须处于关闭状态</a:t>
              </a:r>
              <a:r>
                <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a:t>
              </a:r>
              <a:endParaRPr lang="zh-CN" altLang="en-US"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37" name="文本框 36"/>
            <p:cNvSpPr txBox="1"/>
            <p:nvPr/>
          </p:nvSpPr>
          <p:spPr>
            <a:xfrm>
              <a:off x="4587490" y="1710735"/>
              <a:ext cx="703055" cy="521969"/>
            </a:xfrm>
            <a:prstGeom prst="homePlate">
              <a:avLst/>
            </a:prstGeom>
            <a:solidFill>
              <a:srgbClr val="B7D088"/>
            </a:solidFill>
          </p:spPr>
          <p:txBody>
            <a:bodyPr wrap="square" rtlCol="0">
              <a:spAutoFit/>
            </a:bodyPr>
            <a:p>
              <a:pPr algn="dist"/>
              <a:r>
                <a:rPr lang="en-US" altLang="zh-CN" sz="2800" dirty="0">
                  <a:solidFill>
                    <a:schemeClr val="tx1">
                      <a:lumMod val="85000"/>
                      <a:lumOff val="15000"/>
                    </a:schemeClr>
                  </a:solidFill>
                  <a:latin typeface="字魂107号-萌趣欢乐体" panose="00000500000000000000" pitchFamily="2" charset="-122"/>
                  <a:ea typeface="字魂107号-萌趣欢乐体" panose="00000500000000000000" pitchFamily="2" charset="-122"/>
                </a:rPr>
                <a:t>G</a:t>
              </a:r>
              <a:endParaRPr lang="zh-CN" altLang="en-US" sz="2800" dirty="0">
                <a:solidFill>
                  <a:schemeClr val="tx1">
                    <a:lumMod val="85000"/>
                    <a:lumOff val="15000"/>
                  </a:schemeClr>
                </a:solidFill>
                <a:latin typeface="字魂107号-萌趣欢乐体" panose="00000500000000000000" pitchFamily="2" charset="-122"/>
                <a:ea typeface="字魂107号-萌趣欢乐体" panose="00000500000000000000" pitchFamily="2" charset="-122"/>
              </a:endParaRPr>
            </a:p>
          </p:txBody>
        </p:sp>
      </p:grpSp>
      <p:grpSp>
        <p:nvGrpSpPr>
          <p:cNvPr id="38" name="组合 37"/>
          <p:cNvGrpSpPr/>
          <p:nvPr/>
        </p:nvGrpSpPr>
        <p:grpSpPr>
          <a:xfrm>
            <a:off x="6828838" y="5544181"/>
            <a:ext cx="3157220" cy="634365"/>
            <a:chOff x="4587490" y="1710735"/>
            <a:chExt cx="3157220" cy="634365"/>
          </a:xfrm>
        </p:grpSpPr>
        <p:sp>
          <p:nvSpPr>
            <p:cNvPr id="39" name="文本框 38"/>
            <p:cNvSpPr txBox="1"/>
            <p:nvPr/>
          </p:nvSpPr>
          <p:spPr>
            <a:xfrm>
              <a:off x="5392670" y="1737405"/>
              <a:ext cx="2352040" cy="607695"/>
            </a:xfrm>
            <a:prstGeom prst="rect">
              <a:avLst/>
            </a:prstGeom>
            <a:noFill/>
          </p:spPr>
          <p:txBody>
            <a:bodyPr wrap="square" rtlCol="0">
              <a:spAutoFit/>
            </a:bodyPr>
            <a:p>
              <a:pPr algn="just">
                <a:lnSpc>
                  <a:spcPct val="120000"/>
                </a:lnSpc>
                <a:spcBef>
                  <a:spcPts val="0"/>
                </a:spcBef>
                <a:spcAft>
                  <a:spcPts val="0"/>
                </a:spcAft>
              </a:pPr>
              <a:r>
                <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rPr>
                <a:t>（8）在充电过程中，控制器必须处于关闭状态。</a:t>
              </a:r>
              <a:endParaRPr lang="en-US" altLang="zh-CN" sz="14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endParaRPr>
            </a:p>
          </p:txBody>
        </p:sp>
        <p:sp>
          <p:nvSpPr>
            <p:cNvPr id="41" name="文本框 40"/>
            <p:cNvSpPr txBox="1"/>
            <p:nvPr/>
          </p:nvSpPr>
          <p:spPr>
            <a:xfrm>
              <a:off x="4587490" y="1710735"/>
              <a:ext cx="703055" cy="521969"/>
            </a:xfrm>
            <a:prstGeom prst="homePlate">
              <a:avLst/>
            </a:prstGeom>
            <a:solidFill>
              <a:srgbClr val="74B8D1"/>
            </a:solidFill>
          </p:spPr>
          <p:txBody>
            <a:bodyPr wrap="square" rtlCol="0">
              <a:spAutoFit/>
            </a:bodyPr>
            <a:p>
              <a:pPr algn="dist"/>
              <a:r>
                <a:rPr lang="en-US" altLang="zh-CN" sz="2800" dirty="0">
                  <a:solidFill>
                    <a:schemeClr val="tx1">
                      <a:lumMod val="85000"/>
                      <a:lumOff val="15000"/>
                    </a:schemeClr>
                  </a:solidFill>
                  <a:latin typeface="字魂107号-萌趣欢乐体" panose="00000500000000000000" pitchFamily="2" charset="-122"/>
                  <a:ea typeface="字魂107号-萌趣欢乐体" panose="00000500000000000000" pitchFamily="2" charset="-122"/>
                </a:rPr>
                <a:t>H</a:t>
              </a:r>
              <a:endParaRPr lang="zh-CN" altLang="en-US" sz="2800" dirty="0">
                <a:solidFill>
                  <a:schemeClr val="tx1">
                    <a:lumMod val="85000"/>
                    <a:lumOff val="15000"/>
                  </a:schemeClr>
                </a:solidFill>
                <a:latin typeface="字魂107号-萌趣欢乐体" panose="00000500000000000000" pitchFamily="2" charset="-122"/>
                <a:ea typeface="字魂107号-萌趣欢乐体" panose="00000500000000000000" pitchFamily="2" charset="-122"/>
              </a:endParaRPr>
            </a:p>
          </p:txBody>
        </p:sp>
      </p:gr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697865" y="500380"/>
            <a:ext cx="109480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ctr"/>
            <a:r>
              <a:rPr lang="zh-CN" altLang="en-US" sz="2400" dirty="0">
                <a:sym typeface="+mn-ea"/>
              </a:rPr>
              <a:t>六、轮椅的维修保养</a:t>
            </a:r>
            <a:endParaRPr lang="zh-CN" altLang="en-US" sz="2400" dirty="0">
              <a:sym typeface="+mn-ea"/>
            </a:endParaRPr>
          </a:p>
        </p:txBody>
      </p:sp>
      <p:sp>
        <p:nvSpPr>
          <p:cNvPr id="27" name="Rectangle 10"/>
          <p:cNvSpPr>
            <a:spLocks noChangeArrowheads="1"/>
          </p:cNvSpPr>
          <p:nvPr/>
        </p:nvSpPr>
        <p:spPr bwMode="auto">
          <a:xfrm>
            <a:off x="506095" y="1151890"/>
            <a:ext cx="11139805" cy="570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ctr">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（二）电动轮椅使用与养护技巧</a:t>
            </a:r>
            <a:endParaRPr lang="zh-CN" b="1">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0" name="文本框 39"/>
          <p:cNvSpPr txBox="1"/>
          <p:nvPr/>
        </p:nvSpPr>
        <p:spPr>
          <a:xfrm>
            <a:off x="1786255" y="1971040"/>
            <a:ext cx="3736975" cy="368300"/>
          </a:xfrm>
          <a:prstGeom prst="rect">
            <a:avLst/>
          </a:prstGeom>
          <a:noFill/>
        </p:spPr>
        <p:txBody>
          <a:bodyPr wrap="square" rtlCol="0">
            <a:spAutoFit/>
          </a:bodyPr>
          <a:p>
            <a:r>
              <a:rPr lang="zh-CN" altLang="en-US" b="1">
                <a:solidFill>
                  <a:srgbClr val="5A84AF"/>
                </a:solidFill>
                <a:latin typeface="微软雅黑" panose="020B0503020204020204" charset="-122"/>
                <a:ea typeface="微软雅黑" panose="020B0503020204020204" charset="-122"/>
                <a:cs typeface="微软雅黑" panose="020B0503020204020204" charset="-122"/>
              </a:rPr>
              <a:t>2. 使用及养护注意事项</a:t>
            </a:r>
            <a:endParaRPr lang="zh-CN" altLang="en-US" b="1">
              <a:solidFill>
                <a:srgbClr val="5A84AF"/>
              </a:solidFill>
              <a:latin typeface="微软雅黑" panose="020B0503020204020204" charset="-122"/>
              <a:ea typeface="微软雅黑" panose="020B0503020204020204" charset="-122"/>
              <a:cs typeface="微软雅黑" panose="020B0503020204020204" charset="-122"/>
            </a:endParaRPr>
          </a:p>
        </p:txBody>
      </p:sp>
      <p:sp>
        <p:nvSpPr>
          <p:cNvPr id="5" name="Freeform 46"/>
          <p:cNvSpPr/>
          <p:nvPr/>
        </p:nvSpPr>
        <p:spPr bwMode="auto">
          <a:xfrm>
            <a:off x="1714772" y="2540453"/>
            <a:ext cx="615600" cy="608400"/>
          </a:xfrm>
          <a:custGeom>
            <a:avLst/>
            <a:gdLst>
              <a:gd name="T0" fmla="*/ 138 w 138"/>
              <a:gd name="T1" fmla="*/ 122 h 137"/>
              <a:gd name="T2" fmla="*/ 122 w 138"/>
              <a:gd name="T3" fmla="*/ 137 h 137"/>
              <a:gd name="T4" fmla="*/ 16 w 138"/>
              <a:gd name="T5" fmla="*/ 137 h 137"/>
              <a:gd name="T6" fmla="*/ 0 w 138"/>
              <a:gd name="T7" fmla="*/ 122 h 137"/>
              <a:gd name="T8" fmla="*/ 0 w 138"/>
              <a:gd name="T9" fmla="*/ 15 h 137"/>
              <a:gd name="T10" fmla="*/ 16 w 138"/>
              <a:gd name="T11" fmla="*/ 0 h 137"/>
              <a:gd name="T12" fmla="*/ 122 w 138"/>
              <a:gd name="T13" fmla="*/ 0 h 137"/>
              <a:gd name="T14" fmla="*/ 138 w 138"/>
              <a:gd name="T15" fmla="*/ 15 h 137"/>
              <a:gd name="T16" fmla="*/ 138 w 138"/>
              <a:gd name="T17" fmla="*/ 12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138" y="122"/>
                </a:moveTo>
                <a:cubicBezTo>
                  <a:pt x="138" y="130"/>
                  <a:pt x="131" y="137"/>
                  <a:pt x="122" y="137"/>
                </a:cubicBezTo>
                <a:cubicBezTo>
                  <a:pt x="16" y="137"/>
                  <a:pt x="16" y="137"/>
                  <a:pt x="16" y="137"/>
                </a:cubicBezTo>
                <a:cubicBezTo>
                  <a:pt x="7" y="137"/>
                  <a:pt x="0" y="130"/>
                  <a:pt x="0" y="122"/>
                </a:cubicBezTo>
                <a:cubicBezTo>
                  <a:pt x="0" y="15"/>
                  <a:pt x="0" y="15"/>
                  <a:pt x="0" y="15"/>
                </a:cubicBezTo>
                <a:cubicBezTo>
                  <a:pt x="0" y="7"/>
                  <a:pt x="7" y="0"/>
                  <a:pt x="16" y="0"/>
                </a:cubicBezTo>
                <a:cubicBezTo>
                  <a:pt x="122" y="0"/>
                  <a:pt x="122" y="0"/>
                  <a:pt x="122" y="0"/>
                </a:cubicBezTo>
                <a:cubicBezTo>
                  <a:pt x="131" y="0"/>
                  <a:pt x="138" y="7"/>
                  <a:pt x="138" y="15"/>
                </a:cubicBezTo>
                <a:cubicBezTo>
                  <a:pt x="138" y="122"/>
                  <a:pt x="138" y="122"/>
                  <a:pt x="138" y="122"/>
                </a:cubicBezTo>
              </a:path>
            </a:pathLst>
          </a:custGeom>
          <a:solidFill>
            <a:srgbClr val="52C5C4"/>
          </a:solidFill>
          <a:ln>
            <a:noFill/>
          </a:ln>
        </p:spPr>
        <p:txBody>
          <a:bodyPr vert="horz" wrap="square" lIns="91440" tIns="45720" rIns="91440" bIns="45720" numCol="1" anchor="t" anchorCtr="0" compatLnSpc="1"/>
          <a:p>
            <a:endParaRPr lang="zh-CN" altLang="en-US"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6" name="文本框 5"/>
          <p:cNvSpPr txBox="1"/>
          <p:nvPr/>
        </p:nvSpPr>
        <p:spPr>
          <a:xfrm>
            <a:off x="2497455" y="2626360"/>
            <a:ext cx="6979920" cy="368300"/>
          </a:xfrm>
          <a:prstGeom prst="rect">
            <a:avLst/>
          </a:prstGeom>
          <a:noFill/>
        </p:spPr>
        <p:txBody>
          <a:bodyPr wrap="square" rtlCol="0" anchor="t">
            <a:spAutoFit/>
          </a:bodyPr>
          <a:p>
            <a:pPr algn="just"/>
            <a:r>
              <a:rPr dirty="0">
                <a:solidFill>
                  <a:schemeClr val="tx1"/>
                </a:solidFill>
                <a:latin typeface="微软雅黑" panose="020B0503020204020204" charset="-122"/>
                <a:ea typeface="微软雅黑" panose="020B0503020204020204" charset="-122"/>
                <a:cs typeface="微软雅黑" panose="020B0503020204020204" charset="-122"/>
                <a:sym typeface="+mn-lt"/>
              </a:rPr>
              <a:t>（9）为获得更高的安全性，可选用附件骨盆固定带。</a:t>
            </a:r>
            <a:endParaRPr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466" name="Freeform 42"/>
          <p:cNvSpPr/>
          <p:nvPr/>
        </p:nvSpPr>
        <p:spPr bwMode="auto">
          <a:xfrm>
            <a:off x="1852567" y="2654118"/>
            <a:ext cx="360000" cy="360000"/>
          </a:xfrm>
          <a:custGeom>
            <a:avLst/>
            <a:gdLst>
              <a:gd name="T0" fmla="*/ 39 w 82"/>
              <a:gd name="T1" fmla="*/ 79 h 79"/>
              <a:gd name="T2" fmla="*/ 33 w 82"/>
              <a:gd name="T3" fmla="*/ 77 h 79"/>
              <a:gd name="T4" fmla="*/ 3 w 82"/>
              <a:gd name="T5" fmla="*/ 42 h 79"/>
              <a:gd name="T6" fmla="*/ 19 w 82"/>
              <a:gd name="T7" fmla="*/ 41 h 79"/>
              <a:gd name="T8" fmla="*/ 37 w 82"/>
              <a:gd name="T9" fmla="*/ 61 h 79"/>
              <a:gd name="T10" fmla="*/ 45 w 82"/>
              <a:gd name="T11" fmla="*/ 41 h 79"/>
              <a:gd name="T12" fmla="*/ 68 w 82"/>
              <a:gd name="T13" fmla="*/ 3 h 79"/>
              <a:gd name="T14" fmla="*/ 80 w 82"/>
              <a:gd name="T15" fmla="*/ 3 h 79"/>
              <a:gd name="T16" fmla="*/ 57 w 82"/>
              <a:gd name="T17" fmla="*/ 46 h 79"/>
              <a:gd name="T18" fmla="*/ 46 w 82"/>
              <a:gd name="T19" fmla="*/ 74 h 79"/>
              <a:gd name="T20" fmla="*/ 41 w 82"/>
              <a:gd name="T21" fmla="*/ 79 h 79"/>
              <a:gd name="T22" fmla="*/ 39 w 82"/>
              <a:gd name="T23"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9">
                <a:moveTo>
                  <a:pt x="39" y="79"/>
                </a:moveTo>
                <a:cubicBezTo>
                  <a:pt x="37" y="79"/>
                  <a:pt x="35" y="79"/>
                  <a:pt x="33" y="77"/>
                </a:cubicBezTo>
                <a:cubicBezTo>
                  <a:pt x="33" y="77"/>
                  <a:pt x="0" y="44"/>
                  <a:pt x="3" y="42"/>
                </a:cubicBezTo>
                <a:cubicBezTo>
                  <a:pt x="6" y="39"/>
                  <a:pt x="17" y="39"/>
                  <a:pt x="19" y="41"/>
                </a:cubicBezTo>
                <a:cubicBezTo>
                  <a:pt x="37" y="61"/>
                  <a:pt x="37" y="61"/>
                  <a:pt x="37" y="61"/>
                </a:cubicBezTo>
                <a:cubicBezTo>
                  <a:pt x="39" y="55"/>
                  <a:pt x="41" y="48"/>
                  <a:pt x="45" y="41"/>
                </a:cubicBezTo>
                <a:cubicBezTo>
                  <a:pt x="50" y="28"/>
                  <a:pt x="59" y="9"/>
                  <a:pt x="68" y="3"/>
                </a:cubicBezTo>
                <a:cubicBezTo>
                  <a:pt x="71" y="1"/>
                  <a:pt x="78" y="0"/>
                  <a:pt x="80" y="3"/>
                </a:cubicBezTo>
                <a:cubicBezTo>
                  <a:pt x="82" y="6"/>
                  <a:pt x="68" y="21"/>
                  <a:pt x="57" y="46"/>
                </a:cubicBezTo>
                <a:cubicBezTo>
                  <a:pt x="51" y="61"/>
                  <a:pt x="46" y="74"/>
                  <a:pt x="46" y="74"/>
                </a:cubicBezTo>
                <a:cubicBezTo>
                  <a:pt x="45" y="77"/>
                  <a:pt x="43" y="79"/>
                  <a:pt x="41" y="79"/>
                </a:cubicBezTo>
                <a:cubicBezTo>
                  <a:pt x="40" y="79"/>
                  <a:pt x="40" y="79"/>
                  <a:pt x="39" y="7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470" name="Freeform 46"/>
          <p:cNvSpPr/>
          <p:nvPr/>
        </p:nvSpPr>
        <p:spPr bwMode="auto">
          <a:xfrm>
            <a:off x="1714772" y="3308803"/>
            <a:ext cx="615600" cy="608400"/>
          </a:xfrm>
          <a:custGeom>
            <a:avLst/>
            <a:gdLst>
              <a:gd name="T0" fmla="*/ 138 w 138"/>
              <a:gd name="T1" fmla="*/ 122 h 137"/>
              <a:gd name="T2" fmla="*/ 122 w 138"/>
              <a:gd name="T3" fmla="*/ 137 h 137"/>
              <a:gd name="T4" fmla="*/ 16 w 138"/>
              <a:gd name="T5" fmla="*/ 137 h 137"/>
              <a:gd name="T6" fmla="*/ 0 w 138"/>
              <a:gd name="T7" fmla="*/ 122 h 137"/>
              <a:gd name="T8" fmla="*/ 0 w 138"/>
              <a:gd name="T9" fmla="*/ 15 h 137"/>
              <a:gd name="T10" fmla="*/ 16 w 138"/>
              <a:gd name="T11" fmla="*/ 0 h 137"/>
              <a:gd name="T12" fmla="*/ 122 w 138"/>
              <a:gd name="T13" fmla="*/ 0 h 137"/>
              <a:gd name="T14" fmla="*/ 138 w 138"/>
              <a:gd name="T15" fmla="*/ 15 h 137"/>
              <a:gd name="T16" fmla="*/ 138 w 138"/>
              <a:gd name="T17" fmla="*/ 12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138" y="122"/>
                </a:moveTo>
                <a:cubicBezTo>
                  <a:pt x="138" y="130"/>
                  <a:pt x="131" y="137"/>
                  <a:pt x="122" y="137"/>
                </a:cubicBezTo>
                <a:cubicBezTo>
                  <a:pt x="16" y="137"/>
                  <a:pt x="16" y="137"/>
                  <a:pt x="16" y="137"/>
                </a:cubicBezTo>
                <a:cubicBezTo>
                  <a:pt x="7" y="137"/>
                  <a:pt x="0" y="130"/>
                  <a:pt x="0" y="122"/>
                </a:cubicBezTo>
                <a:cubicBezTo>
                  <a:pt x="0" y="15"/>
                  <a:pt x="0" y="15"/>
                  <a:pt x="0" y="15"/>
                </a:cubicBezTo>
                <a:cubicBezTo>
                  <a:pt x="0" y="7"/>
                  <a:pt x="7" y="0"/>
                  <a:pt x="16" y="0"/>
                </a:cubicBezTo>
                <a:cubicBezTo>
                  <a:pt x="122" y="0"/>
                  <a:pt x="122" y="0"/>
                  <a:pt x="122" y="0"/>
                </a:cubicBezTo>
                <a:cubicBezTo>
                  <a:pt x="131" y="0"/>
                  <a:pt x="138" y="7"/>
                  <a:pt x="138" y="15"/>
                </a:cubicBezTo>
                <a:cubicBezTo>
                  <a:pt x="138" y="122"/>
                  <a:pt x="138" y="122"/>
                  <a:pt x="138" y="122"/>
                </a:cubicBezTo>
              </a:path>
            </a:pathLst>
          </a:custGeom>
          <a:solidFill>
            <a:schemeClr val="accent3"/>
          </a:solidFill>
          <a:ln>
            <a:noFill/>
          </a:ln>
        </p:spPr>
        <p:txBody>
          <a:bodyPr vert="horz" wrap="square" lIns="91440" tIns="45720" rIns="91440" bIns="45720" numCol="1" anchor="t" anchorCtr="0" compatLnSpc="1"/>
          <a:p>
            <a:endParaRPr lang="zh-CN" altLang="en-US"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472" name="Freeform 48"/>
          <p:cNvSpPr/>
          <p:nvPr/>
        </p:nvSpPr>
        <p:spPr bwMode="auto">
          <a:xfrm>
            <a:off x="1862092" y="3451043"/>
            <a:ext cx="360000" cy="360000"/>
          </a:xfrm>
          <a:custGeom>
            <a:avLst/>
            <a:gdLst>
              <a:gd name="T0" fmla="*/ 39 w 82"/>
              <a:gd name="T1" fmla="*/ 80 h 80"/>
              <a:gd name="T2" fmla="*/ 33 w 82"/>
              <a:gd name="T3" fmla="*/ 77 h 80"/>
              <a:gd name="T4" fmla="*/ 3 w 82"/>
              <a:gd name="T5" fmla="*/ 42 h 80"/>
              <a:gd name="T6" fmla="*/ 19 w 82"/>
              <a:gd name="T7" fmla="*/ 42 h 80"/>
              <a:gd name="T8" fmla="*/ 37 w 82"/>
              <a:gd name="T9" fmla="*/ 61 h 80"/>
              <a:gd name="T10" fmla="*/ 45 w 82"/>
              <a:gd name="T11" fmla="*/ 42 h 80"/>
              <a:gd name="T12" fmla="*/ 68 w 82"/>
              <a:gd name="T13" fmla="*/ 4 h 80"/>
              <a:gd name="T14" fmla="*/ 80 w 82"/>
              <a:gd name="T15" fmla="*/ 3 h 80"/>
              <a:gd name="T16" fmla="*/ 57 w 82"/>
              <a:gd name="T17" fmla="*/ 47 h 80"/>
              <a:gd name="T18" fmla="*/ 46 w 82"/>
              <a:gd name="T19" fmla="*/ 75 h 80"/>
              <a:gd name="T20" fmla="*/ 41 w 82"/>
              <a:gd name="T21" fmla="*/ 80 h 80"/>
              <a:gd name="T22" fmla="*/ 39 w 82"/>
              <a:gd name="T23"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39" y="80"/>
                </a:moveTo>
                <a:cubicBezTo>
                  <a:pt x="37" y="80"/>
                  <a:pt x="35" y="79"/>
                  <a:pt x="33" y="77"/>
                </a:cubicBezTo>
                <a:cubicBezTo>
                  <a:pt x="33" y="77"/>
                  <a:pt x="0" y="45"/>
                  <a:pt x="3" y="42"/>
                </a:cubicBezTo>
                <a:cubicBezTo>
                  <a:pt x="6" y="40"/>
                  <a:pt x="17" y="39"/>
                  <a:pt x="19" y="42"/>
                </a:cubicBezTo>
                <a:cubicBezTo>
                  <a:pt x="37" y="61"/>
                  <a:pt x="37" y="61"/>
                  <a:pt x="37" y="61"/>
                </a:cubicBezTo>
                <a:cubicBezTo>
                  <a:pt x="39" y="56"/>
                  <a:pt x="41" y="49"/>
                  <a:pt x="45" y="42"/>
                </a:cubicBezTo>
                <a:cubicBezTo>
                  <a:pt x="50" y="28"/>
                  <a:pt x="59" y="10"/>
                  <a:pt x="68" y="4"/>
                </a:cubicBezTo>
                <a:cubicBezTo>
                  <a:pt x="71" y="2"/>
                  <a:pt x="78" y="0"/>
                  <a:pt x="80" y="3"/>
                </a:cubicBezTo>
                <a:cubicBezTo>
                  <a:pt x="82" y="6"/>
                  <a:pt x="68" y="21"/>
                  <a:pt x="57" y="47"/>
                </a:cubicBezTo>
                <a:cubicBezTo>
                  <a:pt x="51" y="61"/>
                  <a:pt x="46" y="74"/>
                  <a:pt x="46" y="75"/>
                </a:cubicBezTo>
                <a:cubicBezTo>
                  <a:pt x="45" y="77"/>
                  <a:pt x="43" y="79"/>
                  <a:pt x="41" y="80"/>
                </a:cubicBezTo>
                <a:cubicBezTo>
                  <a:pt x="40" y="80"/>
                  <a:pt x="40" y="80"/>
                  <a:pt x="39"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476" name="Freeform 52"/>
          <p:cNvSpPr/>
          <p:nvPr/>
        </p:nvSpPr>
        <p:spPr bwMode="auto">
          <a:xfrm>
            <a:off x="1714772" y="4115888"/>
            <a:ext cx="615600" cy="612000"/>
          </a:xfrm>
          <a:custGeom>
            <a:avLst/>
            <a:gdLst>
              <a:gd name="T0" fmla="*/ 138 w 138"/>
              <a:gd name="T1" fmla="*/ 122 h 137"/>
              <a:gd name="T2" fmla="*/ 122 w 138"/>
              <a:gd name="T3" fmla="*/ 137 h 137"/>
              <a:gd name="T4" fmla="*/ 16 w 138"/>
              <a:gd name="T5" fmla="*/ 137 h 137"/>
              <a:gd name="T6" fmla="*/ 0 w 138"/>
              <a:gd name="T7" fmla="*/ 122 h 137"/>
              <a:gd name="T8" fmla="*/ 0 w 138"/>
              <a:gd name="T9" fmla="*/ 15 h 137"/>
              <a:gd name="T10" fmla="*/ 16 w 138"/>
              <a:gd name="T11" fmla="*/ 0 h 137"/>
              <a:gd name="T12" fmla="*/ 122 w 138"/>
              <a:gd name="T13" fmla="*/ 0 h 137"/>
              <a:gd name="T14" fmla="*/ 138 w 138"/>
              <a:gd name="T15" fmla="*/ 15 h 137"/>
              <a:gd name="T16" fmla="*/ 138 w 138"/>
              <a:gd name="T17" fmla="*/ 12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138" y="122"/>
                </a:moveTo>
                <a:cubicBezTo>
                  <a:pt x="138" y="130"/>
                  <a:pt x="131" y="137"/>
                  <a:pt x="122" y="137"/>
                </a:cubicBezTo>
                <a:cubicBezTo>
                  <a:pt x="16" y="137"/>
                  <a:pt x="16" y="137"/>
                  <a:pt x="16" y="137"/>
                </a:cubicBezTo>
                <a:cubicBezTo>
                  <a:pt x="7" y="137"/>
                  <a:pt x="0" y="130"/>
                  <a:pt x="0" y="122"/>
                </a:cubicBezTo>
                <a:cubicBezTo>
                  <a:pt x="0" y="15"/>
                  <a:pt x="0" y="15"/>
                  <a:pt x="0" y="15"/>
                </a:cubicBezTo>
                <a:cubicBezTo>
                  <a:pt x="0" y="6"/>
                  <a:pt x="7" y="0"/>
                  <a:pt x="16" y="0"/>
                </a:cubicBezTo>
                <a:cubicBezTo>
                  <a:pt x="122" y="0"/>
                  <a:pt x="122" y="0"/>
                  <a:pt x="122" y="0"/>
                </a:cubicBezTo>
                <a:cubicBezTo>
                  <a:pt x="131" y="0"/>
                  <a:pt x="138" y="6"/>
                  <a:pt x="138" y="15"/>
                </a:cubicBezTo>
                <a:cubicBezTo>
                  <a:pt x="138" y="122"/>
                  <a:pt x="138" y="122"/>
                  <a:pt x="138" y="122"/>
                </a:cubicBezTo>
              </a:path>
            </a:pathLst>
          </a:custGeom>
          <a:solidFill>
            <a:schemeClr val="accent2">
              <a:lumMod val="40000"/>
              <a:lumOff val="60000"/>
            </a:schemeClr>
          </a:solidFill>
          <a:ln>
            <a:noFill/>
          </a:ln>
        </p:spPr>
        <p:txBody>
          <a:bodyPr vert="horz" wrap="square" lIns="91440" tIns="45720" rIns="91440" bIns="45720" numCol="1" anchor="t" anchorCtr="0" compatLnSpc="1"/>
          <a:p>
            <a:endParaRPr lang="zh-CN" altLang="en-US"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478" name="Freeform 54"/>
          <p:cNvSpPr/>
          <p:nvPr/>
        </p:nvSpPr>
        <p:spPr bwMode="auto">
          <a:xfrm>
            <a:off x="1871617" y="4250508"/>
            <a:ext cx="360000" cy="360000"/>
          </a:xfrm>
          <a:custGeom>
            <a:avLst/>
            <a:gdLst>
              <a:gd name="T0" fmla="*/ 39 w 82"/>
              <a:gd name="T1" fmla="*/ 79 h 79"/>
              <a:gd name="T2" fmla="*/ 33 w 82"/>
              <a:gd name="T3" fmla="*/ 77 h 79"/>
              <a:gd name="T4" fmla="*/ 3 w 82"/>
              <a:gd name="T5" fmla="*/ 42 h 79"/>
              <a:gd name="T6" fmla="*/ 19 w 82"/>
              <a:gd name="T7" fmla="*/ 41 h 79"/>
              <a:gd name="T8" fmla="*/ 37 w 82"/>
              <a:gd name="T9" fmla="*/ 61 h 79"/>
              <a:gd name="T10" fmla="*/ 45 w 82"/>
              <a:gd name="T11" fmla="*/ 41 h 79"/>
              <a:gd name="T12" fmla="*/ 68 w 82"/>
              <a:gd name="T13" fmla="*/ 3 h 79"/>
              <a:gd name="T14" fmla="*/ 80 w 82"/>
              <a:gd name="T15" fmla="*/ 3 h 79"/>
              <a:gd name="T16" fmla="*/ 57 w 82"/>
              <a:gd name="T17" fmla="*/ 46 h 79"/>
              <a:gd name="T18" fmla="*/ 46 w 82"/>
              <a:gd name="T19" fmla="*/ 74 h 79"/>
              <a:gd name="T20" fmla="*/ 41 w 82"/>
              <a:gd name="T21" fmla="*/ 79 h 79"/>
              <a:gd name="T22" fmla="*/ 39 w 82"/>
              <a:gd name="T23"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9">
                <a:moveTo>
                  <a:pt x="39" y="79"/>
                </a:moveTo>
                <a:cubicBezTo>
                  <a:pt x="37" y="79"/>
                  <a:pt x="35" y="79"/>
                  <a:pt x="33" y="77"/>
                </a:cubicBezTo>
                <a:cubicBezTo>
                  <a:pt x="33" y="77"/>
                  <a:pt x="0" y="44"/>
                  <a:pt x="3" y="42"/>
                </a:cubicBezTo>
                <a:cubicBezTo>
                  <a:pt x="6" y="39"/>
                  <a:pt x="17" y="39"/>
                  <a:pt x="19" y="41"/>
                </a:cubicBezTo>
                <a:cubicBezTo>
                  <a:pt x="37" y="61"/>
                  <a:pt x="37" y="61"/>
                  <a:pt x="37" y="61"/>
                </a:cubicBezTo>
                <a:cubicBezTo>
                  <a:pt x="39" y="55"/>
                  <a:pt x="41" y="48"/>
                  <a:pt x="45" y="41"/>
                </a:cubicBezTo>
                <a:cubicBezTo>
                  <a:pt x="50" y="28"/>
                  <a:pt x="59" y="9"/>
                  <a:pt x="68" y="3"/>
                </a:cubicBezTo>
                <a:cubicBezTo>
                  <a:pt x="71" y="1"/>
                  <a:pt x="78" y="0"/>
                  <a:pt x="80" y="3"/>
                </a:cubicBezTo>
                <a:cubicBezTo>
                  <a:pt x="82" y="6"/>
                  <a:pt x="68" y="21"/>
                  <a:pt x="57" y="46"/>
                </a:cubicBezTo>
                <a:cubicBezTo>
                  <a:pt x="51" y="61"/>
                  <a:pt x="46" y="74"/>
                  <a:pt x="46" y="74"/>
                </a:cubicBezTo>
                <a:cubicBezTo>
                  <a:pt x="45" y="77"/>
                  <a:pt x="43" y="79"/>
                  <a:pt x="41" y="79"/>
                </a:cubicBezTo>
                <a:cubicBezTo>
                  <a:pt x="40" y="79"/>
                  <a:pt x="40" y="79"/>
                  <a:pt x="39" y="7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9" name="文本框 8"/>
          <p:cNvSpPr txBox="1"/>
          <p:nvPr/>
        </p:nvSpPr>
        <p:spPr>
          <a:xfrm>
            <a:off x="2426335" y="3382645"/>
            <a:ext cx="6069330" cy="368300"/>
          </a:xfrm>
          <a:prstGeom prst="rect">
            <a:avLst/>
          </a:prstGeom>
          <a:noFill/>
        </p:spPr>
        <p:txBody>
          <a:bodyPr wrap="square" rtlCol="0" anchor="t">
            <a:spAutoFit/>
          </a:bodyPr>
          <a:p>
            <a:pPr algn="just"/>
            <a:r>
              <a:rPr dirty="0">
                <a:solidFill>
                  <a:schemeClr val="tx1"/>
                </a:solidFill>
                <a:latin typeface="微软雅黑" panose="020B0503020204020204" charset="-122"/>
                <a:ea typeface="微软雅黑" panose="020B0503020204020204" charset="-122"/>
                <a:cs typeface="微软雅黑" panose="020B0503020204020204" charset="-122"/>
                <a:sym typeface="+mn-lt"/>
              </a:rPr>
              <a:t>（10）在调节及安装过程中，小心手指，以免受伤。</a:t>
            </a:r>
            <a:endParaRPr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15" name="文本框 14"/>
          <p:cNvSpPr txBox="1"/>
          <p:nvPr/>
        </p:nvSpPr>
        <p:spPr>
          <a:xfrm>
            <a:off x="2523490" y="4119880"/>
            <a:ext cx="7694295" cy="700405"/>
          </a:xfrm>
          <a:prstGeom prst="rect">
            <a:avLst/>
          </a:prstGeom>
          <a:noFill/>
        </p:spPr>
        <p:txBody>
          <a:bodyPr wrap="square" rtlCol="0" anchor="t">
            <a:spAutoFit/>
          </a:bodyPr>
          <a:p>
            <a:pPr algn="just">
              <a:lnSpc>
                <a:spcPct val="110000"/>
              </a:lnSpc>
              <a:spcBef>
                <a:spcPts val="0"/>
              </a:spcBef>
              <a:spcAft>
                <a:spcPts val="0"/>
              </a:spcAft>
            </a:pPr>
            <a:r>
              <a:rPr dirty="0">
                <a:solidFill>
                  <a:schemeClr val="tx1"/>
                </a:solidFill>
                <a:latin typeface="微软雅黑" panose="020B0503020204020204" charset="-122"/>
                <a:ea typeface="微软雅黑" panose="020B0503020204020204" charset="-122"/>
                <a:cs typeface="微软雅黑" panose="020B0503020204020204" charset="-122"/>
                <a:sym typeface="+mn-lt"/>
              </a:rPr>
              <a:t>（11）时常要检查手动刹车是否调整正常，要注意当使用手动刹车时，轮子是否完全静止，并把所有的螺钉及螺丝紧固。</a:t>
            </a:r>
            <a:endParaRPr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24" name="Freeform 46"/>
          <p:cNvSpPr/>
          <p:nvPr/>
        </p:nvSpPr>
        <p:spPr bwMode="auto">
          <a:xfrm>
            <a:off x="1714772" y="4904558"/>
            <a:ext cx="615600" cy="608400"/>
          </a:xfrm>
          <a:custGeom>
            <a:avLst/>
            <a:gdLst>
              <a:gd name="T0" fmla="*/ 138 w 138"/>
              <a:gd name="T1" fmla="*/ 122 h 137"/>
              <a:gd name="T2" fmla="*/ 122 w 138"/>
              <a:gd name="T3" fmla="*/ 137 h 137"/>
              <a:gd name="T4" fmla="*/ 16 w 138"/>
              <a:gd name="T5" fmla="*/ 137 h 137"/>
              <a:gd name="T6" fmla="*/ 0 w 138"/>
              <a:gd name="T7" fmla="*/ 122 h 137"/>
              <a:gd name="T8" fmla="*/ 0 w 138"/>
              <a:gd name="T9" fmla="*/ 15 h 137"/>
              <a:gd name="T10" fmla="*/ 16 w 138"/>
              <a:gd name="T11" fmla="*/ 0 h 137"/>
              <a:gd name="T12" fmla="*/ 122 w 138"/>
              <a:gd name="T13" fmla="*/ 0 h 137"/>
              <a:gd name="T14" fmla="*/ 138 w 138"/>
              <a:gd name="T15" fmla="*/ 15 h 137"/>
              <a:gd name="T16" fmla="*/ 138 w 138"/>
              <a:gd name="T17" fmla="*/ 12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138" y="122"/>
                </a:moveTo>
                <a:cubicBezTo>
                  <a:pt x="138" y="130"/>
                  <a:pt x="131" y="137"/>
                  <a:pt x="122" y="137"/>
                </a:cubicBezTo>
                <a:cubicBezTo>
                  <a:pt x="16" y="137"/>
                  <a:pt x="16" y="137"/>
                  <a:pt x="16" y="137"/>
                </a:cubicBezTo>
                <a:cubicBezTo>
                  <a:pt x="7" y="137"/>
                  <a:pt x="0" y="130"/>
                  <a:pt x="0" y="122"/>
                </a:cubicBezTo>
                <a:cubicBezTo>
                  <a:pt x="0" y="15"/>
                  <a:pt x="0" y="15"/>
                  <a:pt x="0" y="15"/>
                </a:cubicBezTo>
                <a:cubicBezTo>
                  <a:pt x="0" y="7"/>
                  <a:pt x="7" y="0"/>
                  <a:pt x="16" y="0"/>
                </a:cubicBezTo>
                <a:cubicBezTo>
                  <a:pt x="122" y="0"/>
                  <a:pt x="122" y="0"/>
                  <a:pt x="122" y="0"/>
                </a:cubicBezTo>
                <a:cubicBezTo>
                  <a:pt x="131" y="0"/>
                  <a:pt x="138" y="7"/>
                  <a:pt x="138" y="15"/>
                </a:cubicBezTo>
                <a:cubicBezTo>
                  <a:pt x="138" y="122"/>
                  <a:pt x="138" y="122"/>
                  <a:pt x="138" y="122"/>
                </a:cubicBezTo>
              </a:path>
            </a:pathLst>
          </a:custGeom>
          <a:solidFill>
            <a:srgbClr val="52C5C4"/>
          </a:solidFill>
          <a:ln>
            <a:noFill/>
          </a:ln>
        </p:spPr>
        <p:txBody>
          <a:bodyPr vert="horz" wrap="square" lIns="91440" tIns="45720" rIns="91440" bIns="45720" numCol="1" anchor="t" anchorCtr="0" compatLnSpc="1"/>
          <a:p>
            <a:endParaRPr lang="zh-CN" altLang="en-US"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25" name="文本框 24"/>
          <p:cNvSpPr txBox="1"/>
          <p:nvPr/>
        </p:nvSpPr>
        <p:spPr>
          <a:xfrm>
            <a:off x="2497455" y="5047615"/>
            <a:ext cx="3911600" cy="368300"/>
          </a:xfrm>
          <a:prstGeom prst="rect">
            <a:avLst/>
          </a:prstGeom>
          <a:noFill/>
        </p:spPr>
        <p:txBody>
          <a:bodyPr wrap="square" rtlCol="0" anchor="t">
            <a:spAutoFit/>
          </a:bodyPr>
          <a:p>
            <a:pPr algn="just"/>
            <a:r>
              <a:rPr dirty="0">
                <a:solidFill>
                  <a:schemeClr val="tx1"/>
                </a:solidFill>
                <a:latin typeface="微软雅黑" panose="020B0503020204020204" charset="-122"/>
                <a:ea typeface="微软雅黑" panose="020B0503020204020204" charset="-122"/>
                <a:cs typeface="微软雅黑" panose="020B0503020204020204" charset="-122"/>
                <a:sym typeface="+mn-lt"/>
              </a:rPr>
              <a:t>（12）时常检查螺钉及螺丝是否牢靠。</a:t>
            </a:r>
            <a:endParaRPr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26" name="Freeform 42"/>
          <p:cNvSpPr/>
          <p:nvPr/>
        </p:nvSpPr>
        <p:spPr bwMode="auto">
          <a:xfrm>
            <a:off x="1852567" y="5018223"/>
            <a:ext cx="360000" cy="360000"/>
          </a:xfrm>
          <a:custGeom>
            <a:avLst/>
            <a:gdLst>
              <a:gd name="T0" fmla="*/ 39 w 82"/>
              <a:gd name="T1" fmla="*/ 79 h 79"/>
              <a:gd name="T2" fmla="*/ 33 w 82"/>
              <a:gd name="T3" fmla="*/ 77 h 79"/>
              <a:gd name="T4" fmla="*/ 3 w 82"/>
              <a:gd name="T5" fmla="*/ 42 h 79"/>
              <a:gd name="T6" fmla="*/ 19 w 82"/>
              <a:gd name="T7" fmla="*/ 41 h 79"/>
              <a:gd name="T8" fmla="*/ 37 w 82"/>
              <a:gd name="T9" fmla="*/ 61 h 79"/>
              <a:gd name="T10" fmla="*/ 45 w 82"/>
              <a:gd name="T11" fmla="*/ 41 h 79"/>
              <a:gd name="T12" fmla="*/ 68 w 82"/>
              <a:gd name="T13" fmla="*/ 3 h 79"/>
              <a:gd name="T14" fmla="*/ 80 w 82"/>
              <a:gd name="T15" fmla="*/ 3 h 79"/>
              <a:gd name="T16" fmla="*/ 57 w 82"/>
              <a:gd name="T17" fmla="*/ 46 h 79"/>
              <a:gd name="T18" fmla="*/ 46 w 82"/>
              <a:gd name="T19" fmla="*/ 74 h 79"/>
              <a:gd name="T20" fmla="*/ 41 w 82"/>
              <a:gd name="T21" fmla="*/ 79 h 79"/>
              <a:gd name="T22" fmla="*/ 39 w 82"/>
              <a:gd name="T23"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9">
                <a:moveTo>
                  <a:pt x="39" y="79"/>
                </a:moveTo>
                <a:cubicBezTo>
                  <a:pt x="37" y="79"/>
                  <a:pt x="35" y="79"/>
                  <a:pt x="33" y="77"/>
                </a:cubicBezTo>
                <a:cubicBezTo>
                  <a:pt x="33" y="77"/>
                  <a:pt x="0" y="44"/>
                  <a:pt x="3" y="42"/>
                </a:cubicBezTo>
                <a:cubicBezTo>
                  <a:pt x="6" y="39"/>
                  <a:pt x="17" y="39"/>
                  <a:pt x="19" y="41"/>
                </a:cubicBezTo>
                <a:cubicBezTo>
                  <a:pt x="37" y="61"/>
                  <a:pt x="37" y="61"/>
                  <a:pt x="37" y="61"/>
                </a:cubicBezTo>
                <a:cubicBezTo>
                  <a:pt x="39" y="55"/>
                  <a:pt x="41" y="48"/>
                  <a:pt x="45" y="41"/>
                </a:cubicBezTo>
                <a:cubicBezTo>
                  <a:pt x="50" y="28"/>
                  <a:pt x="59" y="9"/>
                  <a:pt x="68" y="3"/>
                </a:cubicBezTo>
                <a:cubicBezTo>
                  <a:pt x="71" y="1"/>
                  <a:pt x="78" y="0"/>
                  <a:pt x="80" y="3"/>
                </a:cubicBezTo>
                <a:cubicBezTo>
                  <a:pt x="82" y="6"/>
                  <a:pt x="68" y="21"/>
                  <a:pt x="57" y="46"/>
                </a:cubicBezTo>
                <a:cubicBezTo>
                  <a:pt x="51" y="61"/>
                  <a:pt x="46" y="74"/>
                  <a:pt x="46" y="74"/>
                </a:cubicBezTo>
                <a:cubicBezTo>
                  <a:pt x="45" y="77"/>
                  <a:pt x="43" y="79"/>
                  <a:pt x="41" y="79"/>
                </a:cubicBezTo>
                <a:cubicBezTo>
                  <a:pt x="40" y="79"/>
                  <a:pt x="40" y="79"/>
                  <a:pt x="39" y="7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28" name="Freeform 46"/>
          <p:cNvSpPr/>
          <p:nvPr/>
        </p:nvSpPr>
        <p:spPr bwMode="auto">
          <a:xfrm>
            <a:off x="1714772" y="5672908"/>
            <a:ext cx="615600" cy="608400"/>
          </a:xfrm>
          <a:custGeom>
            <a:avLst/>
            <a:gdLst>
              <a:gd name="T0" fmla="*/ 138 w 138"/>
              <a:gd name="T1" fmla="*/ 122 h 137"/>
              <a:gd name="T2" fmla="*/ 122 w 138"/>
              <a:gd name="T3" fmla="*/ 137 h 137"/>
              <a:gd name="T4" fmla="*/ 16 w 138"/>
              <a:gd name="T5" fmla="*/ 137 h 137"/>
              <a:gd name="T6" fmla="*/ 0 w 138"/>
              <a:gd name="T7" fmla="*/ 122 h 137"/>
              <a:gd name="T8" fmla="*/ 0 w 138"/>
              <a:gd name="T9" fmla="*/ 15 h 137"/>
              <a:gd name="T10" fmla="*/ 16 w 138"/>
              <a:gd name="T11" fmla="*/ 0 h 137"/>
              <a:gd name="T12" fmla="*/ 122 w 138"/>
              <a:gd name="T13" fmla="*/ 0 h 137"/>
              <a:gd name="T14" fmla="*/ 138 w 138"/>
              <a:gd name="T15" fmla="*/ 15 h 137"/>
              <a:gd name="T16" fmla="*/ 138 w 138"/>
              <a:gd name="T17" fmla="*/ 12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37">
                <a:moveTo>
                  <a:pt x="138" y="122"/>
                </a:moveTo>
                <a:cubicBezTo>
                  <a:pt x="138" y="130"/>
                  <a:pt x="131" y="137"/>
                  <a:pt x="122" y="137"/>
                </a:cubicBezTo>
                <a:cubicBezTo>
                  <a:pt x="16" y="137"/>
                  <a:pt x="16" y="137"/>
                  <a:pt x="16" y="137"/>
                </a:cubicBezTo>
                <a:cubicBezTo>
                  <a:pt x="7" y="137"/>
                  <a:pt x="0" y="130"/>
                  <a:pt x="0" y="122"/>
                </a:cubicBezTo>
                <a:cubicBezTo>
                  <a:pt x="0" y="15"/>
                  <a:pt x="0" y="15"/>
                  <a:pt x="0" y="15"/>
                </a:cubicBezTo>
                <a:cubicBezTo>
                  <a:pt x="0" y="7"/>
                  <a:pt x="7" y="0"/>
                  <a:pt x="16" y="0"/>
                </a:cubicBezTo>
                <a:cubicBezTo>
                  <a:pt x="122" y="0"/>
                  <a:pt x="122" y="0"/>
                  <a:pt x="122" y="0"/>
                </a:cubicBezTo>
                <a:cubicBezTo>
                  <a:pt x="131" y="0"/>
                  <a:pt x="138" y="7"/>
                  <a:pt x="138" y="15"/>
                </a:cubicBezTo>
                <a:cubicBezTo>
                  <a:pt x="138" y="122"/>
                  <a:pt x="138" y="122"/>
                  <a:pt x="138" y="122"/>
                </a:cubicBezTo>
              </a:path>
            </a:pathLst>
          </a:custGeom>
          <a:solidFill>
            <a:schemeClr val="accent3"/>
          </a:solidFill>
          <a:ln>
            <a:noFill/>
          </a:ln>
        </p:spPr>
        <p:txBody>
          <a:bodyPr vert="horz" wrap="square" lIns="91440" tIns="45720" rIns="91440" bIns="45720" numCol="1" anchor="t" anchorCtr="0" compatLnSpc="1"/>
          <a:p>
            <a:endParaRPr lang="zh-CN" altLang="en-US"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42" name="Freeform 48"/>
          <p:cNvSpPr/>
          <p:nvPr/>
        </p:nvSpPr>
        <p:spPr bwMode="auto">
          <a:xfrm>
            <a:off x="1862092" y="5815148"/>
            <a:ext cx="360000" cy="360000"/>
          </a:xfrm>
          <a:custGeom>
            <a:avLst/>
            <a:gdLst>
              <a:gd name="T0" fmla="*/ 39 w 82"/>
              <a:gd name="T1" fmla="*/ 80 h 80"/>
              <a:gd name="T2" fmla="*/ 33 w 82"/>
              <a:gd name="T3" fmla="*/ 77 h 80"/>
              <a:gd name="T4" fmla="*/ 3 w 82"/>
              <a:gd name="T5" fmla="*/ 42 h 80"/>
              <a:gd name="T6" fmla="*/ 19 w 82"/>
              <a:gd name="T7" fmla="*/ 42 h 80"/>
              <a:gd name="T8" fmla="*/ 37 w 82"/>
              <a:gd name="T9" fmla="*/ 61 h 80"/>
              <a:gd name="T10" fmla="*/ 45 w 82"/>
              <a:gd name="T11" fmla="*/ 42 h 80"/>
              <a:gd name="T12" fmla="*/ 68 w 82"/>
              <a:gd name="T13" fmla="*/ 4 h 80"/>
              <a:gd name="T14" fmla="*/ 80 w 82"/>
              <a:gd name="T15" fmla="*/ 3 h 80"/>
              <a:gd name="T16" fmla="*/ 57 w 82"/>
              <a:gd name="T17" fmla="*/ 47 h 80"/>
              <a:gd name="T18" fmla="*/ 46 w 82"/>
              <a:gd name="T19" fmla="*/ 75 h 80"/>
              <a:gd name="T20" fmla="*/ 41 w 82"/>
              <a:gd name="T21" fmla="*/ 80 h 80"/>
              <a:gd name="T22" fmla="*/ 39 w 82"/>
              <a:gd name="T23"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80">
                <a:moveTo>
                  <a:pt x="39" y="80"/>
                </a:moveTo>
                <a:cubicBezTo>
                  <a:pt x="37" y="80"/>
                  <a:pt x="35" y="79"/>
                  <a:pt x="33" y="77"/>
                </a:cubicBezTo>
                <a:cubicBezTo>
                  <a:pt x="33" y="77"/>
                  <a:pt x="0" y="45"/>
                  <a:pt x="3" y="42"/>
                </a:cubicBezTo>
                <a:cubicBezTo>
                  <a:pt x="6" y="40"/>
                  <a:pt x="17" y="39"/>
                  <a:pt x="19" y="42"/>
                </a:cubicBezTo>
                <a:cubicBezTo>
                  <a:pt x="37" y="61"/>
                  <a:pt x="37" y="61"/>
                  <a:pt x="37" y="61"/>
                </a:cubicBezTo>
                <a:cubicBezTo>
                  <a:pt x="39" y="56"/>
                  <a:pt x="41" y="49"/>
                  <a:pt x="45" y="42"/>
                </a:cubicBezTo>
                <a:cubicBezTo>
                  <a:pt x="50" y="28"/>
                  <a:pt x="59" y="10"/>
                  <a:pt x="68" y="4"/>
                </a:cubicBezTo>
                <a:cubicBezTo>
                  <a:pt x="71" y="2"/>
                  <a:pt x="78" y="0"/>
                  <a:pt x="80" y="3"/>
                </a:cubicBezTo>
                <a:cubicBezTo>
                  <a:pt x="82" y="6"/>
                  <a:pt x="68" y="21"/>
                  <a:pt x="57" y="47"/>
                </a:cubicBezTo>
                <a:cubicBezTo>
                  <a:pt x="51" y="61"/>
                  <a:pt x="46" y="74"/>
                  <a:pt x="46" y="75"/>
                </a:cubicBezTo>
                <a:cubicBezTo>
                  <a:pt x="45" y="77"/>
                  <a:pt x="43" y="79"/>
                  <a:pt x="41" y="80"/>
                </a:cubicBezTo>
                <a:cubicBezTo>
                  <a:pt x="40" y="80"/>
                  <a:pt x="40" y="80"/>
                  <a:pt x="39" y="8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dirty="0">
              <a:solidFill>
                <a:schemeClr val="tx1"/>
              </a:solidFill>
              <a:latin typeface="字魂59号-创粗黑" panose="00000500000000000000" pitchFamily="2" charset="-122"/>
              <a:ea typeface="字魂59号-创粗黑" panose="00000500000000000000" pitchFamily="2" charset="-122"/>
              <a:cs typeface="+mn-ea"/>
              <a:sym typeface="+mn-lt"/>
            </a:endParaRPr>
          </a:p>
        </p:txBody>
      </p:sp>
      <p:sp>
        <p:nvSpPr>
          <p:cNvPr id="43" name="文本框 42"/>
          <p:cNvSpPr txBox="1"/>
          <p:nvPr/>
        </p:nvSpPr>
        <p:spPr>
          <a:xfrm>
            <a:off x="2502535" y="5784850"/>
            <a:ext cx="3906520" cy="368300"/>
          </a:xfrm>
          <a:prstGeom prst="rect">
            <a:avLst/>
          </a:prstGeom>
          <a:noFill/>
        </p:spPr>
        <p:txBody>
          <a:bodyPr wrap="square" rtlCol="0" anchor="t">
            <a:spAutoFit/>
          </a:bodyPr>
          <a:p>
            <a:pPr algn="l"/>
            <a:r>
              <a:rPr dirty="0">
                <a:solidFill>
                  <a:schemeClr val="tx1"/>
                </a:solidFill>
                <a:latin typeface="微软雅黑" panose="020B0503020204020204" charset="-122"/>
                <a:ea typeface="微软雅黑" panose="020B0503020204020204" charset="-122"/>
                <a:cs typeface="微软雅黑" panose="020B0503020204020204" charset="-122"/>
                <a:sym typeface="+mn-lt"/>
              </a:rPr>
              <a:t>（13）要时常以润滑剂来保养轮椅。</a:t>
            </a:r>
            <a:endParaRPr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70"/>
                                        </p:tgtEl>
                                        <p:attrNameLst>
                                          <p:attrName>style.visibility</p:attrName>
                                        </p:attrNameLst>
                                      </p:cBhvr>
                                      <p:to>
                                        <p:strVal val="visible"/>
                                      </p:to>
                                    </p:set>
                                    <p:animEffect transition="in" filter="wipe(left)">
                                      <p:cBhvr>
                                        <p:cTn id="7" dur="500"/>
                                        <p:tgtEl>
                                          <p:spTgt spid="47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76"/>
                                        </p:tgtEl>
                                        <p:attrNameLst>
                                          <p:attrName>style.visibility</p:attrName>
                                        </p:attrNameLst>
                                      </p:cBhvr>
                                      <p:to>
                                        <p:strVal val="visible"/>
                                      </p:to>
                                    </p:set>
                                    <p:animEffect transition="in" filter="wipe(left)">
                                      <p:cBhvr>
                                        <p:cTn id="10" dur="500"/>
                                        <p:tgtEl>
                                          <p:spTgt spid="47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466"/>
                                        </p:tgtEl>
                                        <p:attrNameLst>
                                          <p:attrName>style.visibility</p:attrName>
                                        </p:attrNameLst>
                                      </p:cBhvr>
                                      <p:to>
                                        <p:strVal val="visible"/>
                                      </p:to>
                                    </p:set>
                                    <p:animEffect transition="in" filter="wipe(left)">
                                      <p:cBhvr>
                                        <p:cTn id="13" dur="500"/>
                                        <p:tgtEl>
                                          <p:spTgt spid="46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472"/>
                                        </p:tgtEl>
                                        <p:attrNameLst>
                                          <p:attrName>style.visibility</p:attrName>
                                        </p:attrNameLst>
                                      </p:cBhvr>
                                      <p:to>
                                        <p:strVal val="visible"/>
                                      </p:to>
                                    </p:set>
                                    <p:animEffect transition="in" filter="wipe(left)">
                                      <p:cBhvr>
                                        <p:cTn id="16" dur="500"/>
                                        <p:tgtEl>
                                          <p:spTgt spid="47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78"/>
                                        </p:tgtEl>
                                        <p:attrNameLst>
                                          <p:attrName>style.visibility</p:attrName>
                                        </p:attrNameLst>
                                      </p:cBhvr>
                                      <p:to>
                                        <p:strVal val="visible"/>
                                      </p:to>
                                    </p:set>
                                    <p:animEffect transition="in" filter="wipe(left)">
                                      <p:cBhvr>
                                        <p:cTn id="19" dur="500"/>
                                        <p:tgtEl>
                                          <p:spTgt spid="47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left)">
                                      <p:cBhvr>
                                        <p:cTn id="31" dur="500"/>
                                        <p:tgtEl>
                                          <p:spTgt spid="4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466" grpId="0" bldLvl="0" animBg="1"/>
      <p:bldP spid="470" grpId="0" bldLvl="0" animBg="1"/>
      <p:bldP spid="472" grpId="0" bldLvl="0" animBg="1"/>
      <p:bldP spid="476" grpId="0" bldLvl="0" animBg="1"/>
      <p:bldP spid="478" grpId="0" bldLvl="0" animBg="1"/>
      <p:bldP spid="24" grpId="0" bldLvl="0" animBg="1"/>
      <p:bldP spid="26" grpId="0" bldLvl="0" animBg="1"/>
      <p:bldP spid="28" grpId="0" bldLvl="0" animBg="1"/>
      <p:bldP spid="42"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864870" y="649605"/>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六、轮椅的维修保养</a:t>
            </a:r>
            <a:endParaRPr lang="zh-CN" altLang="en-US" sz="2400" dirty="0">
              <a:sym typeface="+mn-ea"/>
            </a:endParaRPr>
          </a:p>
        </p:txBody>
      </p:sp>
      <p:sp>
        <p:nvSpPr>
          <p:cNvPr id="22" name="矩形: 圆角 1128"/>
          <p:cNvSpPr/>
          <p:nvPr>
            <p:custDataLst>
              <p:tags r:id="rId1"/>
            </p:custDataLst>
          </p:nvPr>
        </p:nvSpPr>
        <p:spPr>
          <a:xfrm>
            <a:off x="669290" y="1610360"/>
            <a:ext cx="10972800" cy="476440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cxnSp>
        <p:nvCxnSpPr>
          <p:cNvPr id="9" name="直接连接符 8"/>
          <p:cNvCxnSpPr/>
          <p:nvPr/>
        </p:nvCxnSpPr>
        <p:spPr>
          <a:xfrm>
            <a:off x="1031240" y="3923030"/>
            <a:ext cx="10278000" cy="0"/>
          </a:xfrm>
          <a:prstGeom prst="line">
            <a:avLst/>
          </a:prstGeom>
          <a:solidFill>
            <a:srgbClr val="A6C87A"/>
          </a:solidFill>
          <a:ln w="28575">
            <a:solidFill>
              <a:srgbClr val="A6C87A"/>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925320" y="3675380"/>
            <a:ext cx="171450" cy="171450"/>
          </a:xfrm>
          <a:prstGeom prst="ellipse">
            <a:avLst/>
          </a:prstGeom>
          <a:solidFill>
            <a:srgbClr val="A6C87A"/>
          </a:solidFill>
          <a:ln w="28575">
            <a:solidFill>
              <a:srgbClr val="A6C8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2">
                  <a:lumMod val="25000"/>
                </a:schemeClr>
              </a:solidFill>
              <a:cs typeface="思源黑体 CN Medium" panose="020B0600000000000000" charset="-122"/>
            </a:endParaRPr>
          </a:p>
        </p:txBody>
      </p:sp>
      <p:sp>
        <p:nvSpPr>
          <p:cNvPr id="11" name="椭圆 10"/>
          <p:cNvSpPr/>
          <p:nvPr/>
        </p:nvSpPr>
        <p:spPr>
          <a:xfrm>
            <a:off x="7072630" y="3675380"/>
            <a:ext cx="171450" cy="171450"/>
          </a:xfrm>
          <a:prstGeom prst="ellipse">
            <a:avLst/>
          </a:prstGeom>
          <a:solidFill>
            <a:srgbClr val="A6C87A"/>
          </a:solidFill>
          <a:ln w="28575">
            <a:solidFill>
              <a:srgbClr val="A6C8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2">
                  <a:lumMod val="25000"/>
                </a:schemeClr>
              </a:solidFill>
              <a:cs typeface="思源黑体 CN Medium" panose="020B0600000000000000" charset="-122"/>
            </a:endParaRPr>
          </a:p>
        </p:txBody>
      </p:sp>
      <p:sp>
        <p:nvSpPr>
          <p:cNvPr id="13" name="椭圆 12"/>
          <p:cNvSpPr/>
          <p:nvPr/>
        </p:nvSpPr>
        <p:spPr>
          <a:xfrm>
            <a:off x="5350510" y="3675380"/>
            <a:ext cx="171450" cy="171450"/>
          </a:xfrm>
          <a:prstGeom prst="ellipse">
            <a:avLst/>
          </a:prstGeom>
          <a:solidFill>
            <a:srgbClr val="A6C87A"/>
          </a:solidFill>
          <a:ln w="28575">
            <a:solidFill>
              <a:srgbClr val="A6C8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2">
                  <a:lumMod val="25000"/>
                </a:schemeClr>
              </a:solidFill>
              <a:cs typeface="思源黑体 CN Medium" panose="020B0600000000000000" charset="-122"/>
            </a:endParaRPr>
          </a:p>
        </p:txBody>
      </p:sp>
      <p:sp>
        <p:nvSpPr>
          <p:cNvPr id="14" name="椭圆 13"/>
          <p:cNvSpPr/>
          <p:nvPr/>
        </p:nvSpPr>
        <p:spPr>
          <a:xfrm>
            <a:off x="3639185" y="3675380"/>
            <a:ext cx="171450" cy="171450"/>
          </a:xfrm>
          <a:prstGeom prst="ellipse">
            <a:avLst/>
          </a:prstGeom>
          <a:solidFill>
            <a:srgbClr val="A6C87A"/>
          </a:solidFill>
          <a:ln w="28575">
            <a:solidFill>
              <a:srgbClr val="A6C8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2">
                  <a:lumMod val="25000"/>
                </a:schemeClr>
              </a:solidFill>
              <a:cs typeface="思源黑体 CN Medium" panose="020B0600000000000000" charset="-122"/>
            </a:endParaRPr>
          </a:p>
        </p:txBody>
      </p:sp>
      <p:sp>
        <p:nvSpPr>
          <p:cNvPr id="27" name="文本框 26"/>
          <p:cNvSpPr txBox="1"/>
          <p:nvPr/>
        </p:nvSpPr>
        <p:spPr>
          <a:xfrm>
            <a:off x="1340485" y="2180590"/>
            <a:ext cx="1760855" cy="460375"/>
          </a:xfrm>
          <a:prstGeom prst="rect">
            <a:avLst/>
          </a:prstGeom>
          <a:noFill/>
          <a:ln>
            <a:solidFill>
              <a:srgbClr val="371A12"/>
            </a:solidFill>
          </a:ln>
        </p:spPr>
        <p:txBody>
          <a:bodyPr wrap="square" rtlCol="0">
            <a:spAutoFit/>
          </a:bodyPr>
          <a:p>
            <a:pPr algn="just">
              <a:lnSpc>
                <a:spcPct val="100000"/>
              </a:lnSpc>
            </a:pPr>
            <a:r>
              <a:rPr lang="zh-CN" altLang="en-US" sz="1200" dirty="0">
                <a:solidFill>
                  <a:schemeClr val="bg2">
                    <a:lumMod val="25000"/>
                  </a:schemeClr>
                </a:solidFill>
                <a:effectLst/>
                <a:latin typeface="思源黑体 CN Medium" panose="020B0600000000000000" charset="-122"/>
                <a:ea typeface="思源黑体 CN Medium" panose="020B0600000000000000" charset="-122"/>
                <a:cs typeface="思源黑体 CN Medium" panose="020B0600000000000000" charset="-122"/>
                <a:sym typeface="思源黑体 CN Medium" panose="020B0600000000000000" charset="-122"/>
              </a:rPr>
              <a:t>（14）在搬运电动轮椅时，将控制器严加保护。</a:t>
            </a:r>
            <a:endParaRPr lang="zh-CN" altLang="en-US" sz="1200" dirty="0">
              <a:solidFill>
                <a:schemeClr val="bg2">
                  <a:lumMod val="25000"/>
                </a:schemeClr>
              </a:solidFill>
              <a:effectLst/>
              <a:latin typeface="思源黑体 CN Medium" panose="020B0600000000000000" charset="-122"/>
              <a:ea typeface="思源黑体 CN Medium" panose="020B0600000000000000" charset="-122"/>
              <a:cs typeface="思源黑体 CN Medium" panose="020B0600000000000000" charset="-122"/>
              <a:sym typeface="思源黑体 CN Medium" panose="020B0600000000000000" charset="-122"/>
            </a:endParaRPr>
          </a:p>
        </p:txBody>
      </p:sp>
      <p:sp>
        <p:nvSpPr>
          <p:cNvPr id="28" name="文本框 27"/>
          <p:cNvSpPr txBox="1"/>
          <p:nvPr/>
        </p:nvSpPr>
        <p:spPr>
          <a:xfrm>
            <a:off x="4765675" y="2180590"/>
            <a:ext cx="1760855" cy="645160"/>
          </a:xfrm>
          <a:prstGeom prst="rect">
            <a:avLst/>
          </a:prstGeom>
          <a:noFill/>
          <a:ln>
            <a:solidFill>
              <a:srgbClr val="371A12"/>
            </a:solidFill>
          </a:ln>
        </p:spPr>
        <p:txBody>
          <a:bodyPr wrap="square" rtlCol="0">
            <a:spAutoFit/>
          </a:bodyPr>
          <a:p>
            <a:pPr algn="l">
              <a:lnSpc>
                <a:spcPct val="100000"/>
              </a:lnSpc>
            </a:pPr>
            <a:r>
              <a:rPr lang="zh-CN" altLang="en-US" sz="1200" dirty="0">
                <a:solidFill>
                  <a:schemeClr val="bg2">
                    <a:lumMod val="25000"/>
                  </a:schemeClr>
                </a:solidFill>
                <a:effectLst/>
                <a:latin typeface="思源黑体 CN Medium" panose="020B0600000000000000" charset="-122"/>
                <a:ea typeface="思源黑体 CN Medium" panose="020B0600000000000000" charset="-122"/>
                <a:cs typeface="思源黑体 CN Medium" panose="020B0600000000000000" charset="-122"/>
                <a:sym typeface="思源黑体 CN Medium" panose="020B0600000000000000" charset="-122"/>
              </a:rPr>
              <a:t>（15）要用温水及稀释的肥皂水清洗椅套、皮背靠。</a:t>
            </a:r>
            <a:endParaRPr lang="zh-CN" altLang="en-US" sz="1200" dirty="0">
              <a:solidFill>
                <a:schemeClr val="bg2">
                  <a:lumMod val="25000"/>
                </a:schemeClr>
              </a:solidFill>
              <a:effectLst/>
              <a:latin typeface="思源黑体 CN Medium" panose="020B0600000000000000" charset="-122"/>
              <a:ea typeface="思源黑体 CN Medium" panose="020B0600000000000000" charset="-122"/>
              <a:cs typeface="思源黑体 CN Medium" panose="020B0600000000000000" charset="-122"/>
              <a:sym typeface="思源黑体 CN Medium" panose="020B0600000000000000" charset="-122"/>
            </a:endParaRPr>
          </a:p>
        </p:txBody>
      </p:sp>
      <p:sp>
        <p:nvSpPr>
          <p:cNvPr id="29" name="文本框 28"/>
          <p:cNvSpPr txBox="1"/>
          <p:nvPr/>
        </p:nvSpPr>
        <p:spPr>
          <a:xfrm>
            <a:off x="2844165" y="4855845"/>
            <a:ext cx="1976120" cy="975995"/>
          </a:xfrm>
          <a:prstGeom prst="rect">
            <a:avLst/>
          </a:prstGeom>
          <a:noFill/>
          <a:ln>
            <a:solidFill>
              <a:srgbClr val="371A12"/>
            </a:solidFill>
          </a:ln>
        </p:spPr>
        <p:txBody>
          <a:bodyPr wrap="square" rtlCol="0">
            <a:spAutoFit/>
          </a:bodyPr>
          <a:p>
            <a:pPr algn="just" fontAlgn="auto">
              <a:lnSpc>
                <a:spcPct val="120000"/>
              </a:lnSpc>
              <a:spcBef>
                <a:spcPts val="0"/>
              </a:spcBef>
              <a:spcAft>
                <a:spcPts val="0"/>
              </a:spcAft>
            </a:pPr>
            <a:r>
              <a:rPr lang="zh-CN" altLang="en-US" sz="1200" dirty="0">
                <a:solidFill>
                  <a:schemeClr val="bg2">
                    <a:lumMod val="25000"/>
                  </a:schemeClr>
                </a:solidFill>
                <a:effectLst/>
                <a:latin typeface="思源黑体 CN Medium" panose="020B0600000000000000" charset="-122"/>
                <a:ea typeface="思源黑体 CN Medium" panose="020B0600000000000000" charset="-122"/>
                <a:cs typeface="思源黑体 CN Medium" panose="020B0600000000000000" charset="-122"/>
                <a:sym typeface="思源黑体 CN Medium" panose="020B0600000000000000" charset="-122"/>
              </a:rPr>
              <a:t>（17）平常请用清水擦拭车体，避免将电动轮椅放置于潮湿的地方及避免敲打控制器。</a:t>
            </a:r>
            <a:endParaRPr lang="zh-CN" altLang="en-US" sz="1200" dirty="0">
              <a:solidFill>
                <a:schemeClr val="bg2">
                  <a:lumMod val="25000"/>
                </a:schemeClr>
              </a:solidFill>
              <a:effectLst/>
              <a:latin typeface="思源黑体 CN Medium" panose="020B0600000000000000" charset="-122"/>
              <a:ea typeface="思源黑体 CN Medium" panose="020B0600000000000000" charset="-122"/>
              <a:cs typeface="思源黑体 CN Medium" panose="020B0600000000000000" charset="-122"/>
              <a:sym typeface="思源黑体 CN Medium" panose="020B0600000000000000" charset="-122"/>
            </a:endParaRPr>
          </a:p>
        </p:txBody>
      </p:sp>
      <p:sp>
        <p:nvSpPr>
          <p:cNvPr id="30" name="文本框 29"/>
          <p:cNvSpPr txBox="1"/>
          <p:nvPr/>
        </p:nvSpPr>
        <p:spPr>
          <a:xfrm>
            <a:off x="6383655" y="4770120"/>
            <a:ext cx="1980565" cy="1196975"/>
          </a:xfrm>
          <a:prstGeom prst="rect">
            <a:avLst/>
          </a:prstGeom>
          <a:noFill/>
          <a:ln>
            <a:solidFill>
              <a:srgbClr val="371A12"/>
            </a:solidFill>
          </a:ln>
        </p:spPr>
        <p:txBody>
          <a:bodyPr wrap="square" rtlCol="0">
            <a:spAutoFit/>
          </a:bodyPr>
          <a:p>
            <a:pPr algn="just" fontAlgn="auto">
              <a:lnSpc>
                <a:spcPct val="120000"/>
              </a:lnSpc>
            </a:pPr>
            <a:r>
              <a:rPr lang="zh-CN" altLang="en-US" sz="1200" dirty="0">
                <a:solidFill>
                  <a:schemeClr val="bg2">
                    <a:lumMod val="25000"/>
                  </a:schemeClr>
                </a:solidFill>
                <a:effectLst/>
                <a:latin typeface="思源黑体 CN Medium" panose="020B0600000000000000" charset="-122"/>
                <a:ea typeface="思源黑体 CN Medium" panose="020B0600000000000000" charset="-122"/>
                <a:cs typeface="思源黑体 CN Medium" panose="020B0600000000000000" charset="-122"/>
                <a:sym typeface="思源黑体 CN Medium" panose="020B0600000000000000" charset="-122"/>
              </a:rPr>
              <a:t>（18）当控制器受到食物或饮料污染时，请立刻清理干净，使用稀释的清洁液沾布擦拭，避免使用含磨粉或酒精之类的清洁剂。</a:t>
            </a:r>
            <a:endParaRPr lang="zh-CN" altLang="en-US" sz="1200" dirty="0">
              <a:solidFill>
                <a:schemeClr val="bg2">
                  <a:lumMod val="25000"/>
                </a:schemeClr>
              </a:solidFill>
              <a:effectLst/>
              <a:latin typeface="思源黑体 CN Medium" panose="020B0600000000000000" charset="-122"/>
              <a:ea typeface="思源黑体 CN Medium" panose="020B0600000000000000" charset="-122"/>
              <a:cs typeface="思源黑体 CN Medium" panose="020B0600000000000000" charset="-122"/>
              <a:sym typeface="思源黑体 CN Medium" panose="020B0600000000000000" charset="-122"/>
            </a:endParaRPr>
          </a:p>
        </p:txBody>
      </p:sp>
      <p:sp>
        <p:nvSpPr>
          <p:cNvPr id="31" name="Полилиния 31"/>
          <p:cNvSpPr/>
          <p:nvPr/>
        </p:nvSpPr>
        <p:spPr>
          <a:xfrm rot="2999563">
            <a:off x="5451584" y="2823400"/>
            <a:ext cx="603671" cy="84056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A6C8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Calibri" panose="020F0502020204030204" charset="0"/>
                <a:ea typeface="+mn-ea"/>
                <a:cs typeface="+mn-ea"/>
              </a:defRPr>
            </a:lvl1pPr>
            <a:lvl2pPr marL="457200" algn="l" defTabSz="914400" rtl="0" eaLnBrk="1" latinLnBrk="0" hangingPunct="1">
              <a:defRPr sz="1800" kern="1200">
                <a:solidFill>
                  <a:schemeClr val="lt1"/>
                </a:solidFill>
                <a:latin typeface="Calibri" panose="020F0502020204030204" charset="0"/>
                <a:ea typeface="+mn-ea"/>
                <a:cs typeface="+mn-ea"/>
              </a:defRPr>
            </a:lvl2pPr>
            <a:lvl3pPr marL="914400" algn="l" defTabSz="914400" rtl="0" eaLnBrk="1" latinLnBrk="0" hangingPunct="1">
              <a:defRPr sz="1800" kern="1200">
                <a:solidFill>
                  <a:schemeClr val="lt1"/>
                </a:solidFill>
                <a:latin typeface="Calibri" panose="020F0502020204030204" charset="0"/>
                <a:ea typeface="+mn-ea"/>
                <a:cs typeface="+mn-ea"/>
              </a:defRPr>
            </a:lvl3pPr>
            <a:lvl4pPr marL="1371600" algn="l" defTabSz="914400" rtl="0" eaLnBrk="1" latinLnBrk="0" hangingPunct="1">
              <a:defRPr sz="1800" kern="1200">
                <a:solidFill>
                  <a:schemeClr val="lt1"/>
                </a:solidFill>
                <a:latin typeface="Calibri" panose="020F0502020204030204" charset="0"/>
                <a:ea typeface="+mn-ea"/>
                <a:cs typeface="+mn-ea"/>
              </a:defRPr>
            </a:lvl4pPr>
            <a:lvl5pPr marL="1828800" algn="l" defTabSz="914400" rtl="0" eaLnBrk="1" latinLnBrk="0" hangingPunct="1">
              <a:defRPr sz="1800" kern="1200">
                <a:solidFill>
                  <a:schemeClr val="lt1"/>
                </a:solidFill>
                <a:latin typeface="Calibri" panose="020F0502020204030204" charset="0"/>
                <a:ea typeface="+mn-ea"/>
                <a:cs typeface="+mn-ea"/>
              </a:defRPr>
            </a:lvl5pPr>
            <a:lvl6pPr marL="2286000" algn="l" defTabSz="914400" rtl="0" eaLnBrk="1" latinLnBrk="0" hangingPunct="1">
              <a:defRPr sz="1800" kern="1200">
                <a:solidFill>
                  <a:schemeClr val="lt1"/>
                </a:solidFill>
                <a:latin typeface="Calibri" panose="020F0502020204030204" charset="0"/>
                <a:ea typeface="+mn-ea"/>
                <a:cs typeface="+mn-ea"/>
              </a:defRPr>
            </a:lvl6pPr>
            <a:lvl7pPr marL="2743200" algn="l" defTabSz="914400" rtl="0" eaLnBrk="1" latinLnBrk="0" hangingPunct="1">
              <a:defRPr sz="1800" kern="1200">
                <a:solidFill>
                  <a:schemeClr val="lt1"/>
                </a:solidFill>
                <a:latin typeface="Calibri" panose="020F0502020204030204" charset="0"/>
                <a:ea typeface="+mn-ea"/>
                <a:cs typeface="+mn-ea"/>
              </a:defRPr>
            </a:lvl7pPr>
            <a:lvl8pPr marL="3200400" algn="l" defTabSz="914400" rtl="0" eaLnBrk="1" latinLnBrk="0" hangingPunct="1">
              <a:defRPr sz="1800" kern="1200">
                <a:solidFill>
                  <a:schemeClr val="lt1"/>
                </a:solidFill>
                <a:latin typeface="Calibri" panose="020F0502020204030204" charset="0"/>
                <a:ea typeface="+mn-ea"/>
                <a:cs typeface="+mn-ea"/>
              </a:defRPr>
            </a:lvl8pPr>
            <a:lvl9pPr marL="3657600" algn="l" defTabSz="914400" rtl="0" eaLnBrk="1" latinLnBrk="0" hangingPunct="1">
              <a:defRPr sz="1800" kern="1200">
                <a:solidFill>
                  <a:schemeClr val="lt1"/>
                </a:solidFill>
                <a:latin typeface="Calibri" panose="020F0502020204030204" charset="0"/>
                <a:ea typeface="+mn-ea"/>
                <a:cs typeface="+mn-ea"/>
              </a:defRPr>
            </a:lvl9pPr>
          </a:lstStyle>
          <a:p>
            <a:pPr algn="ctr"/>
            <a:endParaRPr lang="ru-RU" sz="900" dirty="0">
              <a:latin typeface="思源黑体 CN Medium" panose="020B0600000000000000" charset="-122"/>
            </a:endParaRPr>
          </a:p>
        </p:txBody>
      </p:sp>
      <p:sp>
        <p:nvSpPr>
          <p:cNvPr id="32" name="Полилиния 31"/>
          <p:cNvSpPr/>
          <p:nvPr/>
        </p:nvSpPr>
        <p:spPr>
          <a:xfrm rot="2999563">
            <a:off x="2026394" y="2753550"/>
            <a:ext cx="603671" cy="84056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A6C8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Calibri" panose="020F0502020204030204" charset="0"/>
                <a:ea typeface="+mn-ea"/>
                <a:cs typeface="+mn-ea"/>
              </a:defRPr>
            </a:lvl1pPr>
            <a:lvl2pPr marL="457200" algn="l" defTabSz="914400" rtl="0" eaLnBrk="1" latinLnBrk="0" hangingPunct="1">
              <a:defRPr sz="1800" kern="1200">
                <a:solidFill>
                  <a:schemeClr val="lt1"/>
                </a:solidFill>
                <a:latin typeface="Calibri" panose="020F0502020204030204" charset="0"/>
                <a:ea typeface="+mn-ea"/>
                <a:cs typeface="+mn-ea"/>
              </a:defRPr>
            </a:lvl2pPr>
            <a:lvl3pPr marL="914400" algn="l" defTabSz="914400" rtl="0" eaLnBrk="1" latinLnBrk="0" hangingPunct="1">
              <a:defRPr sz="1800" kern="1200">
                <a:solidFill>
                  <a:schemeClr val="lt1"/>
                </a:solidFill>
                <a:latin typeface="Calibri" panose="020F0502020204030204" charset="0"/>
                <a:ea typeface="+mn-ea"/>
                <a:cs typeface="+mn-ea"/>
              </a:defRPr>
            </a:lvl3pPr>
            <a:lvl4pPr marL="1371600" algn="l" defTabSz="914400" rtl="0" eaLnBrk="1" latinLnBrk="0" hangingPunct="1">
              <a:defRPr sz="1800" kern="1200">
                <a:solidFill>
                  <a:schemeClr val="lt1"/>
                </a:solidFill>
                <a:latin typeface="Calibri" panose="020F0502020204030204" charset="0"/>
                <a:ea typeface="+mn-ea"/>
                <a:cs typeface="+mn-ea"/>
              </a:defRPr>
            </a:lvl4pPr>
            <a:lvl5pPr marL="1828800" algn="l" defTabSz="914400" rtl="0" eaLnBrk="1" latinLnBrk="0" hangingPunct="1">
              <a:defRPr sz="1800" kern="1200">
                <a:solidFill>
                  <a:schemeClr val="lt1"/>
                </a:solidFill>
                <a:latin typeface="Calibri" panose="020F0502020204030204" charset="0"/>
                <a:ea typeface="+mn-ea"/>
                <a:cs typeface="+mn-ea"/>
              </a:defRPr>
            </a:lvl5pPr>
            <a:lvl6pPr marL="2286000" algn="l" defTabSz="914400" rtl="0" eaLnBrk="1" latinLnBrk="0" hangingPunct="1">
              <a:defRPr sz="1800" kern="1200">
                <a:solidFill>
                  <a:schemeClr val="lt1"/>
                </a:solidFill>
                <a:latin typeface="Calibri" panose="020F0502020204030204" charset="0"/>
                <a:ea typeface="+mn-ea"/>
                <a:cs typeface="+mn-ea"/>
              </a:defRPr>
            </a:lvl6pPr>
            <a:lvl7pPr marL="2743200" algn="l" defTabSz="914400" rtl="0" eaLnBrk="1" latinLnBrk="0" hangingPunct="1">
              <a:defRPr sz="1800" kern="1200">
                <a:solidFill>
                  <a:schemeClr val="lt1"/>
                </a:solidFill>
                <a:latin typeface="Calibri" panose="020F0502020204030204" charset="0"/>
                <a:ea typeface="+mn-ea"/>
                <a:cs typeface="+mn-ea"/>
              </a:defRPr>
            </a:lvl7pPr>
            <a:lvl8pPr marL="3200400" algn="l" defTabSz="914400" rtl="0" eaLnBrk="1" latinLnBrk="0" hangingPunct="1">
              <a:defRPr sz="1800" kern="1200">
                <a:solidFill>
                  <a:schemeClr val="lt1"/>
                </a:solidFill>
                <a:latin typeface="Calibri" panose="020F0502020204030204" charset="0"/>
                <a:ea typeface="+mn-ea"/>
                <a:cs typeface="+mn-ea"/>
              </a:defRPr>
            </a:lvl8pPr>
            <a:lvl9pPr marL="3657600" algn="l" defTabSz="914400" rtl="0" eaLnBrk="1" latinLnBrk="0" hangingPunct="1">
              <a:defRPr sz="1800" kern="1200">
                <a:solidFill>
                  <a:schemeClr val="lt1"/>
                </a:solidFill>
                <a:latin typeface="Calibri" panose="020F0502020204030204" charset="0"/>
                <a:ea typeface="+mn-ea"/>
                <a:cs typeface="+mn-ea"/>
              </a:defRPr>
            </a:lvl9pPr>
          </a:lstStyle>
          <a:p>
            <a:pPr algn="ctr"/>
            <a:endParaRPr lang="ru-RU" sz="900" dirty="0">
              <a:latin typeface="思源黑体 CN Medium" panose="020B0600000000000000" charset="-122"/>
            </a:endParaRPr>
          </a:p>
        </p:txBody>
      </p:sp>
      <p:sp>
        <p:nvSpPr>
          <p:cNvPr id="33" name="Полилиния 31"/>
          <p:cNvSpPr/>
          <p:nvPr/>
        </p:nvSpPr>
        <p:spPr>
          <a:xfrm rot="7439562">
            <a:off x="7288004" y="3911790"/>
            <a:ext cx="603671" cy="84056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A6C8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Calibri" panose="020F0502020204030204" charset="0"/>
                <a:ea typeface="+mn-ea"/>
                <a:cs typeface="+mn-ea"/>
              </a:defRPr>
            </a:lvl1pPr>
            <a:lvl2pPr marL="457200" algn="l" defTabSz="914400" rtl="0" eaLnBrk="1" latinLnBrk="0" hangingPunct="1">
              <a:defRPr sz="1800" kern="1200">
                <a:solidFill>
                  <a:schemeClr val="lt1"/>
                </a:solidFill>
                <a:latin typeface="Calibri" panose="020F0502020204030204" charset="0"/>
                <a:ea typeface="+mn-ea"/>
                <a:cs typeface="+mn-ea"/>
              </a:defRPr>
            </a:lvl2pPr>
            <a:lvl3pPr marL="914400" algn="l" defTabSz="914400" rtl="0" eaLnBrk="1" latinLnBrk="0" hangingPunct="1">
              <a:defRPr sz="1800" kern="1200">
                <a:solidFill>
                  <a:schemeClr val="lt1"/>
                </a:solidFill>
                <a:latin typeface="Calibri" panose="020F0502020204030204" charset="0"/>
                <a:ea typeface="+mn-ea"/>
                <a:cs typeface="+mn-ea"/>
              </a:defRPr>
            </a:lvl3pPr>
            <a:lvl4pPr marL="1371600" algn="l" defTabSz="914400" rtl="0" eaLnBrk="1" latinLnBrk="0" hangingPunct="1">
              <a:defRPr sz="1800" kern="1200">
                <a:solidFill>
                  <a:schemeClr val="lt1"/>
                </a:solidFill>
                <a:latin typeface="Calibri" panose="020F0502020204030204" charset="0"/>
                <a:ea typeface="+mn-ea"/>
                <a:cs typeface="+mn-ea"/>
              </a:defRPr>
            </a:lvl4pPr>
            <a:lvl5pPr marL="1828800" algn="l" defTabSz="914400" rtl="0" eaLnBrk="1" latinLnBrk="0" hangingPunct="1">
              <a:defRPr sz="1800" kern="1200">
                <a:solidFill>
                  <a:schemeClr val="lt1"/>
                </a:solidFill>
                <a:latin typeface="Calibri" panose="020F0502020204030204" charset="0"/>
                <a:ea typeface="+mn-ea"/>
                <a:cs typeface="+mn-ea"/>
              </a:defRPr>
            </a:lvl5pPr>
            <a:lvl6pPr marL="2286000" algn="l" defTabSz="914400" rtl="0" eaLnBrk="1" latinLnBrk="0" hangingPunct="1">
              <a:defRPr sz="1800" kern="1200">
                <a:solidFill>
                  <a:schemeClr val="lt1"/>
                </a:solidFill>
                <a:latin typeface="Calibri" panose="020F0502020204030204" charset="0"/>
                <a:ea typeface="+mn-ea"/>
                <a:cs typeface="+mn-ea"/>
              </a:defRPr>
            </a:lvl6pPr>
            <a:lvl7pPr marL="2743200" algn="l" defTabSz="914400" rtl="0" eaLnBrk="1" latinLnBrk="0" hangingPunct="1">
              <a:defRPr sz="1800" kern="1200">
                <a:solidFill>
                  <a:schemeClr val="lt1"/>
                </a:solidFill>
                <a:latin typeface="Calibri" panose="020F0502020204030204" charset="0"/>
                <a:ea typeface="+mn-ea"/>
                <a:cs typeface="+mn-ea"/>
              </a:defRPr>
            </a:lvl7pPr>
            <a:lvl8pPr marL="3200400" algn="l" defTabSz="914400" rtl="0" eaLnBrk="1" latinLnBrk="0" hangingPunct="1">
              <a:defRPr sz="1800" kern="1200">
                <a:solidFill>
                  <a:schemeClr val="lt1"/>
                </a:solidFill>
                <a:latin typeface="Calibri" panose="020F0502020204030204" charset="0"/>
                <a:ea typeface="+mn-ea"/>
                <a:cs typeface="+mn-ea"/>
              </a:defRPr>
            </a:lvl8pPr>
            <a:lvl9pPr marL="3657600" algn="l" defTabSz="914400" rtl="0" eaLnBrk="1" latinLnBrk="0" hangingPunct="1">
              <a:defRPr sz="1800" kern="1200">
                <a:solidFill>
                  <a:schemeClr val="lt1"/>
                </a:solidFill>
                <a:latin typeface="Calibri" panose="020F0502020204030204" charset="0"/>
                <a:ea typeface="+mn-ea"/>
                <a:cs typeface="+mn-ea"/>
              </a:defRPr>
            </a:lvl9pPr>
          </a:lstStyle>
          <a:p>
            <a:pPr algn="ctr"/>
            <a:endParaRPr lang="ru-RU" sz="900" dirty="0">
              <a:latin typeface="思源黑体 CN Medium" panose="020B0600000000000000" charset="-122"/>
            </a:endParaRPr>
          </a:p>
        </p:txBody>
      </p:sp>
      <p:sp>
        <p:nvSpPr>
          <p:cNvPr id="34" name="Полилиния 31"/>
          <p:cNvSpPr/>
          <p:nvPr/>
        </p:nvSpPr>
        <p:spPr>
          <a:xfrm rot="7439562">
            <a:off x="3862814" y="4003865"/>
            <a:ext cx="603671" cy="84056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A6C8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Calibri" panose="020F0502020204030204" charset="0"/>
                <a:ea typeface="+mn-ea"/>
                <a:cs typeface="+mn-ea"/>
              </a:defRPr>
            </a:lvl1pPr>
            <a:lvl2pPr marL="457200" algn="l" defTabSz="914400" rtl="0" eaLnBrk="1" latinLnBrk="0" hangingPunct="1">
              <a:defRPr sz="1800" kern="1200">
                <a:solidFill>
                  <a:schemeClr val="lt1"/>
                </a:solidFill>
                <a:latin typeface="Calibri" panose="020F0502020204030204" charset="0"/>
                <a:ea typeface="+mn-ea"/>
                <a:cs typeface="+mn-ea"/>
              </a:defRPr>
            </a:lvl2pPr>
            <a:lvl3pPr marL="914400" algn="l" defTabSz="914400" rtl="0" eaLnBrk="1" latinLnBrk="0" hangingPunct="1">
              <a:defRPr sz="1800" kern="1200">
                <a:solidFill>
                  <a:schemeClr val="lt1"/>
                </a:solidFill>
                <a:latin typeface="Calibri" panose="020F0502020204030204" charset="0"/>
                <a:ea typeface="+mn-ea"/>
                <a:cs typeface="+mn-ea"/>
              </a:defRPr>
            </a:lvl3pPr>
            <a:lvl4pPr marL="1371600" algn="l" defTabSz="914400" rtl="0" eaLnBrk="1" latinLnBrk="0" hangingPunct="1">
              <a:defRPr sz="1800" kern="1200">
                <a:solidFill>
                  <a:schemeClr val="lt1"/>
                </a:solidFill>
                <a:latin typeface="Calibri" panose="020F0502020204030204" charset="0"/>
                <a:ea typeface="+mn-ea"/>
                <a:cs typeface="+mn-ea"/>
              </a:defRPr>
            </a:lvl4pPr>
            <a:lvl5pPr marL="1828800" algn="l" defTabSz="914400" rtl="0" eaLnBrk="1" latinLnBrk="0" hangingPunct="1">
              <a:defRPr sz="1800" kern="1200">
                <a:solidFill>
                  <a:schemeClr val="lt1"/>
                </a:solidFill>
                <a:latin typeface="Calibri" panose="020F0502020204030204" charset="0"/>
                <a:ea typeface="+mn-ea"/>
                <a:cs typeface="+mn-ea"/>
              </a:defRPr>
            </a:lvl5pPr>
            <a:lvl6pPr marL="2286000" algn="l" defTabSz="914400" rtl="0" eaLnBrk="1" latinLnBrk="0" hangingPunct="1">
              <a:defRPr sz="1800" kern="1200">
                <a:solidFill>
                  <a:schemeClr val="lt1"/>
                </a:solidFill>
                <a:latin typeface="Calibri" panose="020F0502020204030204" charset="0"/>
                <a:ea typeface="+mn-ea"/>
                <a:cs typeface="+mn-ea"/>
              </a:defRPr>
            </a:lvl6pPr>
            <a:lvl7pPr marL="2743200" algn="l" defTabSz="914400" rtl="0" eaLnBrk="1" latinLnBrk="0" hangingPunct="1">
              <a:defRPr sz="1800" kern="1200">
                <a:solidFill>
                  <a:schemeClr val="lt1"/>
                </a:solidFill>
                <a:latin typeface="Calibri" panose="020F0502020204030204" charset="0"/>
                <a:ea typeface="+mn-ea"/>
                <a:cs typeface="+mn-ea"/>
              </a:defRPr>
            </a:lvl7pPr>
            <a:lvl8pPr marL="3200400" algn="l" defTabSz="914400" rtl="0" eaLnBrk="1" latinLnBrk="0" hangingPunct="1">
              <a:defRPr sz="1800" kern="1200">
                <a:solidFill>
                  <a:schemeClr val="lt1"/>
                </a:solidFill>
                <a:latin typeface="Calibri" panose="020F0502020204030204" charset="0"/>
                <a:ea typeface="+mn-ea"/>
                <a:cs typeface="+mn-ea"/>
              </a:defRPr>
            </a:lvl8pPr>
            <a:lvl9pPr marL="3657600" algn="l" defTabSz="914400" rtl="0" eaLnBrk="1" latinLnBrk="0" hangingPunct="1">
              <a:defRPr sz="1800" kern="1200">
                <a:solidFill>
                  <a:schemeClr val="lt1"/>
                </a:solidFill>
                <a:latin typeface="Calibri" panose="020F0502020204030204" charset="0"/>
                <a:ea typeface="+mn-ea"/>
                <a:cs typeface="+mn-ea"/>
              </a:defRPr>
            </a:lvl9pPr>
          </a:lstStyle>
          <a:p>
            <a:pPr algn="ctr"/>
            <a:endParaRPr lang="ru-RU" sz="900" dirty="0">
              <a:latin typeface="思源黑体 CN Medium" panose="020B0600000000000000" charset="-122"/>
            </a:endParaRPr>
          </a:p>
        </p:txBody>
      </p:sp>
      <p:sp>
        <p:nvSpPr>
          <p:cNvPr id="35" name="椭圆 34"/>
          <p:cNvSpPr/>
          <p:nvPr/>
        </p:nvSpPr>
        <p:spPr>
          <a:xfrm>
            <a:off x="8727440" y="3675380"/>
            <a:ext cx="171450" cy="171450"/>
          </a:xfrm>
          <a:prstGeom prst="ellipse">
            <a:avLst/>
          </a:prstGeom>
          <a:solidFill>
            <a:srgbClr val="A6C87A"/>
          </a:solidFill>
          <a:ln w="28575">
            <a:solidFill>
              <a:srgbClr val="A6C8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2">
                  <a:lumMod val="25000"/>
                </a:schemeClr>
              </a:solidFill>
              <a:cs typeface="思源黑体 CN Medium" panose="020B0600000000000000" charset="-122"/>
            </a:endParaRPr>
          </a:p>
        </p:txBody>
      </p:sp>
      <p:sp>
        <p:nvSpPr>
          <p:cNvPr id="36" name="Полилиния 31"/>
          <p:cNvSpPr/>
          <p:nvPr/>
        </p:nvSpPr>
        <p:spPr>
          <a:xfrm rot="2999563">
            <a:off x="8828514" y="2823400"/>
            <a:ext cx="603671" cy="84056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A6C8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Calibri" panose="020F0502020204030204" charset="0"/>
                <a:ea typeface="+mn-ea"/>
                <a:cs typeface="+mn-ea"/>
              </a:defRPr>
            </a:lvl1pPr>
            <a:lvl2pPr marL="457200" algn="l" defTabSz="914400" rtl="0" eaLnBrk="1" latinLnBrk="0" hangingPunct="1">
              <a:defRPr sz="1800" kern="1200">
                <a:solidFill>
                  <a:schemeClr val="lt1"/>
                </a:solidFill>
                <a:latin typeface="Calibri" panose="020F0502020204030204" charset="0"/>
                <a:ea typeface="+mn-ea"/>
                <a:cs typeface="+mn-ea"/>
              </a:defRPr>
            </a:lvl2pPr>
            <a:lvl3pPr marL="914400" algn="l" defTabSz="914400" rtl="0" eaLnBrk="1" latinLnBrk="0" hangingPunct="1">
              <a:defRPr sz="1800" kern="1200">
                <a:solidFill>
                  <a:schemeClr val="lt1"/>
                </a:solidFill>
                <a:latin typeface="Calibri" panose="020F0502020204030204" charset="0"/>
                <a:ea typeface="+mn-ea"/>
                <a:cs typeface="+mn-ea"/>
              </a:defRPr>
            </a:lvl3pPr>
            <a:lvl4pPr marL="1371600" algn="l" defTabSz="914400" rtl="0" eaLnBrk="1" latinLnBrk="0" hangingPunct="1">
              <a:defRPr sz="1800" kern="1200">
                <a:solidFill>
                  <a:schemeClr val="lt1"/>
                </a:solidFill>
                <a:latin typeface="Calibri" panose="020F0502020204030204" charset="0"/>
                <a:ea typeface="+mn-ea"/>
                <a:cs typeface="+mn-ea"/>
              </a:defRPr>
            </a:lvl4pPr>
            <a:lvl5pPr marL="1828800" algn="l" defTabSz="914400" rtl="0" eaLnBrk="1" latinLnBrk="0" hangingPunct="1">
              <a:defRPr sz="1800" kern="1200">
                <a:solidFill>
                  <a:schemeClr val="lt1"/>
                </a:solidFill>
                <a:latin typeface="Calibri" panose="020F0502020204030204" charset="0"/>
                <a:ea typeface="+mn-ea"/>
                <a:cs typeface="+mn-ea"/>
              </a:defRPr>
            </a:lvl5pPr>
            <a:lvl6pPr marL="2286000" algn="l" defTabSz="914400" rtl="0" eaLnBrk="1" latinLnBrk="0" hangingPunct="1">
              <a:defRPr sz="1800" kern="1200">
                <a:solidFill>
                  <a:schemeClr val="lt1"/>
                </a:solidFill>
                <a:latin typeface="Calibri" panose="020F0502020204030204" charset="0"/>
                <a:ea typeface="+mn-ea"/>
                <a:cs typeface="+mn-ea"/>
              </a:defRPr>
            </a:lvl6pPr>
            <a:lvl7pPr marL="2743200" algn="l" defTabSz="914400" rtl="0" eaLnBrk="1" latinLnBrk="0" hangingPunct="1">
              <a:defRPr sz="1800" kern="1200">
                <a:solidFill>
                  <a:schemeClr val="lt1"/>
                </a:solidFill>
                <a:latin typeface="Calibri" panose="020F0502020204030204" charset="0"/>
                <a:ea typeface="+mn-ea"/>
                <a:cs typeface="+mn-ea"/>
              </a:defRPr>
            </a:lvl7pPr>
            <a:lvl8pPr marL="3200400" algn="l" defTabSz="914400" rtl="0" eaLnBrk="1" latinLnBrk="0" hangingPunct="1">
              <a:defRPr sz="1800" kern="1200">
                <a:solidFill>
                  <a:schemeClr val="lt1"/>
                </a:solidFill>
                <a:latin typeface="Calibri" panose="020F0502020204030204" charset="0"/>
                <a:ea typeface="+mn-ea"/>
                <a:cs typeface="+mn-ea"/>
              </a:defRPr>
            </a:lvl8pPr>
            <a:lvl9pPr marL="3657600" algn="l" defTabSz="914400" rtl="0" eaLnBrk="1" latinLnBrk="0" hangingPunct="1">
              <a:defRPr sz="1800" kern="1200">
                <a:solidFill>
                  <a:schemeClr val="lt1"/>
                </a:solidFill>
                <a:latin typeface="Calibri" panose="020F0502020204030204" charset="0"/>
                <a:ea typeface="+mn-ea"/>
                <a:cs typeface="+mn-ea"/>
              </a:defRPr>
            </a:lvl9pPr>
          </a:lstStyle>
          <a:p>
            <a:pPr algn="ctr"/>
            <a:endParaRPr lang="ru-RU" sz="900" dirty="0">
              <a:latin typeface="思源黑体 CN Medium" panose="020B0600000000000000" charset="-122"/>
            </a:endParaRPr>
          </a:p>
        </p:txBody>
      </p:sp>
      <p:sp>
        <p:nvSpPr>
          <p:cNvPr id="37" name="文本框 36"/>
          <p:cNvSpPr txBox="1"/>
          <p:nvPr/>
        </p:nvSpPr>
        <p:spPr>
          <a:xfrm>
            <a:off x="8459470" y="2191385"/>
            <a:ext cx="1760855" cy="645160"/>
          </a:xfrm>
          <a:prstGeom prst="rect">
            <a:avLst/>
          </a:prstGeom>
          <a:noFill/>
          <a:ln>
            <a:solidFill>
              <a:srgbClr val="371A12"/>
            </a:solidFill>
          </a:ln>
        </p:spPr>
        <p:txBody>
          <a:bodyPr wrap="square" rtlCol="0">
            <a:spAutoFit/>
          </a:bodyPr>
          <a:p>
            <a:pPr algn="l">
              <a:lnSpc>
                <a:spcPct val="100000"/>
              </a:lnSpc>
            </a:pPr>
            <a:r>
              <a:rPr lang="zh-CN" altLang="en-US" sz="1200" dirty="0">
                <a:solidFill>
                  <a:schemeClr val="bg2">
                    <a:lumMod val="25000"/>
                  </a:schemeClr>
                </a:solidFill>
                <a:effectLst/>
                <a:latin typeface="思源黑体 CN Medium" panose="020B0600000000000000" charset="-122"/>
                <a:ea typeface="思源黑体 CN Medium" panose="020B0600000000000000" charset="-122"/>
                <a:cs typeface="思源黑体 CN Medium" panose="020B0600000000000000" charset="-122"/>
                <a:sym typeface="思源黑体 CN Medium" panose="020B0600000000000000" charset="-122"/>
              </a:rPr>
              <a:t>（16）禁止使用水龙带或高压清洗装置清洗轮椅。</a:t>
            </a:r>
            <a:endParaRPr lang="zh-CN" altLang="en-US" sz="1200" dirty="0">
              <a:solidFill>
                <a:schemeClr val="bg2">
                  <a:lumMod val="25000"/>
                </a:schemeClr>
              </a:solidFill>
              <a:effectLst/>
              <a:latin typeface="思源黑体 CN Medium" panose="020B0600000000000000" charset="-122"/>
              <a:ea typeface="思源黑体 CN Medium" panose="020B0600000000000000" charset="-122"/>
              <a:cs typeface="思源黑体 CN Medium" panose="020B0600000000000000" charset="-122"/>
              <a:sym typeface="思源黑体 CN Medium" panose="020B0600000000000000" charset="-122"/>
            </a:endParaRPr>
          </a:p>
        </p:txBody>
      </p:sp>
      <p:sp>
        <p:nvSpPr>
          <p:cNvPr id="4" name="椭圆 3"/>
          <p:cNvSpPr/>
          <p:nvPr/>
        </p:nvSpPr>
        <p:spPr>
          <a:xfrm>
            <a:off x="10426700" y="3684905"/>
            <a:ext cx="171450" cy="171450"/>
          </a:xfrm>
          <a:prstGeom prst="ellipse">
            <a:avLst/>
          </a:prstGeom>
          <a:solidFill>
            <a:srgbClr val="A6C87A"/>
          </a:solidFill>
          <a:ln w="28575">
            <a:solidFill>
              <a:srgbClr val="A6C8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2">
                  <a:lumMod val="25000"/>
                </a:schemeClr>
              </a:solidFill>
              <a:cs typeface="思源黑体 CN Medium" panose="020B0600000000000000" charset="-122"/>
            </a:endParaRPr>
          </a:p>
        </p:txBody>
      </p:sp>
      <p:sp>
        <p:nvSpPr>
          <p:cNvPr id="5" name="Полилиния 31"/>
          <p:cNvSpPr/>
          <p:nvPr/>
        </p:nvSpPr>
        <p:spPr>
          <a:xfrm rot="7439562">
            <a:off x="10318859" y="4054665"/>
            <a:ext cx="603671" cy="840560"/>
          </a:xfrm>
          <a:custGeom>
            <a:avLst/>
            <a:gdLst>
              <a:gd name="connsiteX0" fmla="*/ 1368152 w 2736304"/>
              <a:gd name="connsiteY0" fmla="*/ 0 h 4191072"/>
              <a:gd name="connsiteX1" fmla="*/ 1420395 w 2736304"/>
              <a:gd name="connsiteY1" fmla="*/ 23584 h 4191072"/>
              <a:gd name="connsiteX2" fmla="*/ 2736304 w 2736304"/>
              <a:gd name="connsiteY2" fmla="*/ 2095536 h 4191072"/>
              <a:gd name="connsiteX3" fmla="*/ 1420395 w 2736304"/>
              <a:gd name="connsiteY3" fmla="*/ 4167488 h 4191072"/>
              <a:gd name="connsiteX4" fmla="*/ 1368152 w 2736304"/>
              <a:gd name="connsiteY4" fmla="*/ 4191072 h 4191072"/>
              <a:gd name="connsiteX5" fmla="*/ 1315909 w 2736304"/>
              <a:gd name="connsiteY5" fmla="*/ 4167488 h 4191072"/>
              <a:gd name="connsiteX6" fmla="*/ 1286941 w 2736304"/>
              <a:gd name="connsiteY6" fmla="*/ 4151550 h 4191072"/>
              <a:gd name="connsiteX7" fmla="*/ 1268222 w 2736304"/>
              <a:gd name="connsiteY7" fmla="*/ 4048153 h 4191072"/>
              <a:gd name="connsiteX8" fmla="*/ 1246172 w 2736304"/>
              <a:gd name="connsiteY8" fmla="*/ 2058708 h 4191072"/>
              <a:gd name="connsiteX9" fmla="*/ 1416654 w 2736304"/>
              <a:gd name="connsiteY9" fmla="*/ 973825 h 4191072"/>
              <a:gd name="connsiteX10" fmla="*/ 1196818 w 2736304"/>
              <a:gd name="connsiteY10" fmla="*/ 4056361 h 4191072"/>
              <a:gd name="connsiteX11" fmla="*/ 1206987 w 2736304"/>
              <a:gd name="connsiteY11" fmla="*/ 4107561 h 4191072"/>
              <a:gd name="connsiteX12" fmla="*/ 1171962 w 2736304"/>
              <a:gd name="connsiteY12" fmla="*/ 4088291 h 4191072"/>
              <a:gd name="connsiteX13" fmla="*/ 0 w 2736304"/>
              <a:gd name="connsiteY13" fmla="*/ 2095536 h 4191072"/>
              <a:gd name="connsiteX14" fmla="*/ 1315909 w 2736304"/>
              <a:gd name="connsiteY14" fmla="*/ 23584 h 4191072"/>
              <a:gd name="connsiteX15" fmla="*/ 1368152 w 2736304"/>
              <a:gd name="connsiteY15" fmla="*/ 0 h 4191072"/>
              <a:gd name="connsiteX0-1" fmla="*/ 1368152 w 2736304"/>
              <a:gd name="connsiteY0-2" fmla="*/ 0 h 4191072"/>
              <a:gd name="connsiteX1-3" fmla="*/ 1420395 w 2736304"/>
              <a:gd name="connsiteY1-4" fmla="*/ 23584 h 4191072"/>
              <a:gd name="connsiteX2-5" fmla="*/ 2736304 w 2736304"/>
              <a:gd name="connsiteY2-6" fmla="*/ 2095536 h 4191072"/>
              <a:gd name="connsiteX3-7" fmla="*/ 1420395 w 2736304"/>
              <a:gd name="connsiteY3-8" fmla="*/ 4167488 h 4191072"/>
              <a:gd name="connsiteX4-9" fmla="*/ 1368152 w 2736304"/>
              <a:gd name="connsiteY4-10" fmla="*/ 4191072 h 4191072"/>
              <a:gd name="connsiteX5-11" fmla="*/ 1315909 w 2736304"/>
              <a:gd name="connsiteY5-12" fmla="*/ 4167488 h 4191072"/>
              <a:gd name="connsiteX6-13" fmla="*/ 1286941 w 2736304"/>
              <a:gd name="connsiteY6-14" fmla="*/ 4151550 h 4191072"/>
              <a:gd name="connsiteX7-15" fmla="*/ 1268222 w 2736304"/>
              <a:gd name="connsiteY7-16" fmla="*/ 4048153 h 4191072"/>
              <a:gd name="connsiteX8-17" fmla="*/ 1246172 w 2736304"/>
              <a:gd name="connsiteY8-18" fmla="*/ 2058708 h 4191072"/>
              <a:gd name="connsiteX9-19" fmla="*/ 1416654 w 2736304"/>
              <a:gd name="connsiteY9-20" fmla="*/ 973825 h 4191072"/>
              <a:gd name="connsiteX10-21" fmla="*/ 1196818 w 2736304"/>
              <a:gd name="connsiteY10-22" fmla="*/ 4056361 h 4191072"/>
              <a:gd name="connsiteX11-23" fmla="*/ 1206987 w 2736304"/>
              <a:gd name="connsiteY11-24" fmla="*/ 4107561 h 4191072"/>
              <a:gd name="connsiteX12-25" fmla="*/ 1171962 w 2736304"/>
              <a:gd name="connsiteY12-26" fmla="*/ 4088291 h 4191072"/>
              <a:gd name="connsiteX13-27" fmla="*/ 0 w 2736304"/>
              <a:gd name="connsiteY13-28" fmla="*/ 2095536 h 4191072"/>
              <a:gd name="connsiteX14-29" fmla="*/ 1315909 w 2736304"/>
              <a:gd name="connsiteY14-30" fmla="*/ 23584 h 4191072"/>
              <a:gd name="connsiteX15-31" fmla="*/ 1368152 w 2736304"/>
              <a:gd name="connsiteY15-32" fmla="*/ 0 h 4191072"/>
              <a:gd name="connsiteX0-33" fmla="*/ 1368152 w 2736304"/>
              <a:gd name="connsiteY0-34" fmla="*/ 0 h 4191072"/>
              <a:gd name="connsiteX1-35" fmla="*/ 1420395 w 2736304"/>
              <a:gd name="connsiteY1-36" fmla="*/ 23584 h 4191072"/>
              <a:gd name="connsiteX2-37" fmla="*/ 2736304 w 2736304"/>
              <a:gd name="connsiteY2-38" fmla="*/ 2095536 h 4191072"/>
              <a:gd name="connsiteX3-39" fmla="*/ 1420395 w 2736304"/>
              <a:gd name="connsiteY3-40" fmla="*/ 4167488 h 4191072"/>
              <a:gd name="connsiteX4-41" fmla="*/ 1368152 w 2736304"/>
              <a:gd name="connsiteY4-42" fmla="*/ 4191072 h 4191072"/>
              <a:gd name="connsiteX5-43" fmla="*/ 1315909 w 2736304"/>
              <a:gd name="connsiteY5-44" fmla="*/ 4167488 h 4191072"/>
              <a:gd name="connsiteX6-45" fmla="*/ 1286941 w 2736304"/>
              <a:gd name="connsiteY6-46" fmla="*/ 4151550 h 4191072"/>
              <a:gd name="connsiteX7-47" fmla="*/ 1268222 w 2736304"/>
              <a:gd name="connsiteY7-48" fmla="*/ 4048153 h 4191072"/>
              <a:gd name="connsiteX8-49" fmla="*/ 1311277 w 2736304"/>
              <a:gd name="connsiteY8-50" fmla="*/ 2091678 h 4191072"/>
              <a:gd name="connsiteX9-51" fmla="*/ 1416654 w 2736304"/>
              <a:gd name="connsiteY9-52" fmla="*/ 973825 h 4191072"/>
              <a:gd name="connsiteX10-53" fmla="*/ 1196818 w 2736304"/>
              <a:gd name="connsiteY10-54" fmla="*/ 4056361 h 4191072"/>
              <a:gd name="connsiteX11-55" fmla="*/ 1206987 w 2736304"/>
              <a:gd name="connsiteY11-56" fmla="*/ 4107561 h 4191072"/>
              <a:gd name="connsiteX12-57" fmla="*/ 1171962 w 2736304"/>
              <a:gd name="connsiteY12-58" fmla="*/ 4088291 h 4191072"/>
              <a:gd name="connsiteX13-59" fmla="*/ 0 w 2736304"/>
              <a:gd name="connsiteY13-60" fmla="*/ 2095536 h 4191072"/>
              <a:gd name="connsiteX14-61" fmla="*/ 1315909 w 2736304"/>
              <a:gd name="connsiteY14-62" fmla="*/ 23584 h 4191072"/>
              <a:gd name="connsiteX15-63" fmla="*/ 1368152 w 2736304"/>
              <a:gd name="connsiteY15-64" fmla="*/ 0 h 4191072"/>
              <a:gd name="connsiteX0-65" fmla="*/ 1368152 w 2736304"/>
              <a:gd name="connsiteY0-66" fmla="*/ 0 h 4191072"/>
              <a:gd name="connsiteX1-67" fmla="*/ 1420395 w 2736304"/>
              <a:gd name="connsiteY1-68" fmla="*/ 23584 h 4191072"/>
              <a:gd name="connsiteX2-69" fmla="*/ 2736304 w 2736304"/>
              <a:gd name="connsiteY2-70" fmla="*/ 2095536 h 4191072"/>
              <a:gd name="connsiteX3-71" fmla="*/ 1420395 w 2736304"/>
              <a:gd name="connsiteY3-72" fmla="*/ 4167488 h 4191072"/>
              <a:gd name="connsiteX4-73" fmla="*/ 1368152 w 2736304"/>
              <a:gd name="connsiteY4-74" fmla="*/ 4191072 h 4191072"/>
              <a:gd name="connsiteX5-75" fmla="*/ 1315909 w 2736304"/>
              <a:gd name="connsiteY5-76" fmla="*/ 4167488 h 4191072"/>
              <a:gd name="connsiteX6-77" fmla="*/ 1286941 w 2736304"/>
              <a:gd name="connsiteY6-78" fmla="*/ 4151550 h 4191072"/>
              <a:gd name="connsiteX7-79" fmla="*/ 1268222 w 2736304"/>
              <a:gd name="connsiteY7-80" fmla="*/ 4048153 h 4191072"/>
              <a:gd name="connsiteX8-81" fmla="*/ 1319253 w 2736304"/>
              <a:gd name="connsiteY8-82" fmla="*/ 2524520 h 4191072"/>
              <a:gd name="connsiteX9-83" fmla="*/ 1416654 w 2736304"/>
              <a:gd name="connsiteY9-84" fmla="*/ 973825 h 4191072"/>
              <a:gd name="connsiteX10-85" fmla="*/ 1196818 w 2736304"/>
              <a:gd name="connsiteY10-86" fmla="*/ 4056361 h 4191072"/>
              <a:gd name="connsiteX11-87" fmla="*/ 1206987 w 2736304"/>
              <a:gd name="connsiteY11-88" fmla="*/ 4107561 h 4191072"/>
              <a:gd name="connsiteX12-89" fmla="*/ 1171962 w 2736304"/>
              <a:gd name="connsiteY12-90" fmla="*/ 4088291 h 4191072"/>
              <a:gd name="connsiteX13-91" fmla="*/ 0 w 2736304"/>
              <a:gd name="connsiteY13-92" fmla="*/ 2095536 h 4191072"/>
              <a:gd name="connsiteX14-93" fmla="*/ 1315909 w 2736304"/>
              <a:gd name="connsiteY14-94" fmla="*/ 23584 h 4191072"/>
              <a:gd name="connsiteX15-95" fmla="*/ 1368152 w 2736304"/>
              <a:gd name="connsiteY15-96" fmla="*/ 0 h 4191072"/>
              <a:gd name="connsiteX0-97" fmla="*/ 1368152 w 2736304"/>
              <a:gd name="connsiteY0-98" fmla="*/ 0 h 4191072"/>
              <a:gd name="connsiteX1-99" fmla="*/ 1420395 w 2736304"/>
              <a:gd name="connsiteY1-100" fmla="*/ 23584 h 4191072"/>
              <a:gd name="connsiteX2-101" fmla="*/ 2736304 w 2736304"/>
              <a:gd name="connsiteY2-102" fmla="*/ 2095536 h 4191072"/>
              <a:gd name="connsiteX3-103" fmla="*/ 1420395 w 2736304"/>
              <a:gd name="connsiteY3-104" fmla="*/ 4167488 h 4191072"/>
              <a:gd name="connsiteX4-105" fmla="*/ 1368152 w 2736304"/>
              <a:gd name="connsiteY4-106" fmla="*/ 4191072 h 4191072"/>
              <a:gd name="connsiteX5-107" fmla="*/ 1315909 w 2736304"/>
              <a:gd name="connsiteY5-108" fmla="*/ 4167488 h 4191072"/>
              <a:gd name="connsiteX6-109" fmla="*/ 1286941 w 2736304"/>
              <a:gd name="connsiteY6-110" fmla="*/ 4151550 h 4191072"/>
              <a:gd name="connsiteX7-111" fmla="*/ 1268222 w 2736304"/>
              <a:gd name="connsiteY7-112" fmla="*/ 4048153 h 4191072"/>
              <a:gd name="connsiteX8-113" fmla="*/ 1319253 w 2736304"/>
              <a:gd name="connsiteY8-114" fmla="*/ 2524520 h 4191072"/>
              <a:gd name="connsiteX9-115" fmla="*/ 1416654 w 2736304"/>
              <a:gd name="connsiteY9-116" fmla="*/ 973825 h 4191072"/>
              <a:gd name="connsiteX10-117" fmla="*/ 1196818 w 2736304"/>
              <a:gd name="connsiteY10-118" fmla="*/ 4056361 h 4191072"/>
              <a:gd name="connsiteX11-119" fmla="*/ 1206987 w 2736304"/>
              <a:gd name="connsiteY11-120" fmla="*/ 4107561 h 4191072"/>
              <a:gd name="connsiteX12-121" fmla="*/ 1171962 w 2736304"/>
              <a:gd name="connsiteY12-122" fmla="*/ 4088291 h 4191072"/>
              <a:gd name="connsiteX13-123" fmla="*/ 0 w 2736304"/>
              <a:gd name="connsiteY13-124" fmla="*/ 2095536 h 4191072"/>
              <a:gd name="connsiteX14-125" fmla="*/ 1315909 w 2736304"/>
              <a:gd name="connsiteY14-126" fmla="*/ 23584 h 4191072"/>
              <a:gd name="connsiteX15-127" fmla="*/ 1368152 w 2736304"/>
              <a:gd name="connsiteY15-128" fmla="*/ 0 h 4191072"/>
              <a:gd name="connsiteX0-129" fmla="*/ 1368152 w 2736304"/>
              <a:gd name="connsiteY0-130" fmla="*/ 0 h 4191072"/>
              <a:gd name="connsiteX1-131" fmla="*/ 1420395 w 2736304"/>
              <a:gd name="connsiteY1-132" fmla="*/ 23584 h 4191072"/>
              <a:gd name="connsiteX2-133" fmla="*/ 2736304 w 2736304"/>
              <a:gd name="connsiteY2-134" fmla="*/ 2095536 h 4191072"/>
              <a:gd name="connsiteX3-135" fmla="*/ 1420395 w 2736304"/>
              <a:gd name="connsiteY3-136" fmla="*/ 4167488 h 4191072"/>
              <a:gd name="connsiteX4-137" fmla="*/ 1368152 w 2736304"/>
              <a:gd name="connsiteY4-138" fmla="*/ 4191072 h 4191072"/>
              <a:gd name="connsiteX5-139" fmla="*/ 1315909 w 2736304"/>
              <a:gd name="connsiteY5-140" fmla="*/ 4167488 h 4191072"/>
              <a:gd name="connsiteX6-141" fmla="*/ 1286941 w 2736304"/>
              <a:gd name="connsiteY6-142" fmla="*/ 4151550 h 4191072"/>
              <a:gd name="connsiteX7-143" fmla="*/ 1268222 w 2736304"/>
              <a:gd name="connsiteY7-144" fmla="*/ 4048153 h 4191072"/>
              <a:gd name="connsiteX8-145" fmla="*/ 1255290 w 2736304"/>
              <a:gd name="connsiteY8-146" fmla="*/ 2349368 h 4191072"/>
              <a:gd name="connsiteX9-147" fmla="*/ 1416654 w 2736304"/>
              <a:gd name="connsiteY9-148" fmla="*/ 973825 h 4191072"/>
              <a:gd name="connsiteX10-149" fmla="*/ 1196818 w 2736304"/>
              <a:gd name="connsiteY10-150" fmla="*/ 4056361 h 4191072"/>
              <a:gd name="connsiteX11-151" fmla="*/ 1206987 w 2736304"/>
              <a:gd name="connsiteY11-152" fmla="*/ 4107561 h 4191072"/>
              <a:gd name="connsiteX12-153" fmla="*/ 1171962 w 2736304"/>
              <a:gd name="connsiteY12-154" fmla="*/ 4088291 h 4191072"/>
              <a:gd name="connsiteX13-155" fmla="*/ 0 w 2736304"/>
              <a:gd name="connsiteY13-156" fmla="*/ 2095536 h 4191072"/>
              <a:gd name="connsiteX14-157" fmla="*/ 1315909 w 2736304"/>
              <a:gd name="connsiteY14-158" fmla="*/ 23584 h 4191072"/>
              <a:gd name="connsiteX15-159" fmla="*/ 1368152 w 2736304"/>
              <a:gd name="connsiteY15-160" fmla="*/ 0 h 4191072"/>
              <a:gd name="connsiteX0-161" fmla="*/ 1368152 w 2736304"/>
              <a:gd name="connsiteY0-162" fmla="*/ 0 h 4191072"/>
              <a:gd name="connsiteX1-163" fmla="*/ 1420395 w 2736304"/>
              <a:gd name="connsiteY1-164" fmla="*/ 23584 h 4191072"/>
              <a:gd name="connsiteX2-165" fmla="*/ 2736304 w 2736304"/>
              <a:gd name="connsiteY2-166" fmla="*/ 2095536 h 4191072"/>
              <a:gd name="connsiteX3-167" fmla="*/ 1420395 w 2736304"/>
              <a:gd name="connsiteY3-168" fmla="*/ 4167488 h 4191072"/>
              <a:gd name="connsiteX4-169" fmla="*/ 1368152 w 2736304"/>
              <a:gd name="connsiteY4-170" fmla="*/ 4191072 h 4191072"/>
              <a:gd name="connsiteX5-171" fmla="*/ 1315909 w 2736304"/>
              <a:gd name="connsiteY5-172" fmla="*/ 4167488 h 4191072"/>
              <a:gd name="connsiteX6-173" fmla="*/ 1286941 w 2736304"/>
              <a:gd name="connsiteY6-174" fmla="*/ 4151550 h 4191072"/>
              <a:gd name="connsiteX7-175" fmla="*/ 1268222 w 2736304"/>
              <a:gd name="connsiteY7-176" fmla="*/ 4048153 h 4191072"/>
              <a:gd name="connsiteX8-177" fmla="*/ 1255290 w 2736304"/>
              <a:gd name="connsiteY8-178" fmla="*/ 2349368 h 4191072"/>
              <a:gd name="connsiteX9-179" fmla="*/ 1416654 w 2736304"/>
              <a:gd name="connsiteY9-180" fmla="*/ 973825 h 4191072"/>
              <a:gd name="connsiteX10-181" fmla="*/ 1196818 w 2736304"/>
              <a:gd name="connsiteY10-182" fmla="*/ 4056361 h 4191072"/>
              <a:gd name="connsiteX11-183" fmla="*/ 1206987 w 2736304"/>
              <a:gd name="connsiteY11-184" fmla="*/ 4107561 h 4191072"/>
              <a:gd name="connsiteX12-185" fmla="*/ 1171962 w 2736304"/>
              <a:gd name="connsiteY12-186" fmla="*/ 4088291 h 4191072"/>
              <a:gd name="connsiteX13-187" fmla="*/ 0 w 2736304"/>
              <a:gd name="connsiteY13-188" fmla="*/ 2095536 h 4191072"/>
              <a:gd name="connsiteX14-189" fmla="*/ 1315909 w 2736304"/>
              <a:gd name="connsiteY14-190" fmla="*/ 23584 h 4191072"/>
              <a:gd name="connsiteX15-191" fmla="*/ 1368152 w 2736304"/>
              <a:gd name="connsiteY15-192" fmla="*/ 0 h 4191072"/>
              <a:gd name="connsiteX0-193" fmla="*/ 1368152 w 2736304"/>
              <a:gd name="connsiteY0-194" fmla="*/ 0 h 4191072"/>
              <a:gd name="connsiteX1-195" fmla="*/ 1420395 w 2736304"/>
              <a:gd name="connsiteY1-196" fmla="*/ 23584 h 4191072"/>
              <a:gd name="connsiteX2-197" fmla="*/ 2736304 w 2736304"/>
              <a:gd name="connsiteY2-198" fmla="*/ 2095536 h 4191072"/>
              <a:gd name="connsiteX3-199" fmla="*/ 1420395 w 2736304"/>
              <a:gd name="connsiteY3-200" fmla="*/ 4167488 h 4191072"/>
              <a:gd name="connsiteX4-201" fmla="*/ 1368152 w 2736304"/>
              <a:gd name="connsiteY4-202" fmla="*/ 4191072 h 4191072"/>
              <a:gd name="connsiteX5-203" fmla="*/ 1315909 w 2736304"/>
              <a:gd name="connsiteY5-204" fmla="*/ 4167488 h 4191072"/>
              <a:gd name="connsiteX6-205" fmla="*/ 1286941 w 2736304"/>
              <a:gd name="connsiteY6-206" fmla="*/ 4151550 h 4191072"/>
              <a:gd name="connsiteX7-207" fmla="*/ 1268222 w 2736304"/>
              <a:gd name="connsiteY7-208" fmla="*/ 4048153 h 4191072"/>
              <a:gd name="connsiteX8-209" fmla="*/ 1177026 w 2736304"/>
              <a:gd name="connsiteY8-210" fmla="*/ 2410291 h 4191072"/>
              <a:gd name="connsiteX9-211" fmla="*/ 1416654 w 2736304"/>
              <a:gd name="connsiteY9-212" fmla="*/ 973825 h 4191072"/>
              <a:gd name="connsiteX10-213" fmla="*/ 1196818 w 2736304"/>
              <a:gd name="connsiteY10-214" fmla="*/ 4056361 h 4191072"/>
              <a:gd name="connsiteX11-215" fmla="*/ 1206987 w 2736304"/>
              <a:gd name="connsiteY11-216" fmla="*/ 4107561 h 4191072"/>
              <a:gd name="connsiteX12-217" fmla="*/ 1171962 w 2736304"/>
              <a:gd name="connsiteY12-218" fmla="*/ 4088291 h 4191072"/>
              <a:gd name="connsiteX13-219" fmla="*/ 0 w 2736304"/>
              <a:gd name="connsiteY13-220" fmla="*/ 2095536 h 4191072"/>
              <a:gd name="connsiteX14-221" fmla="*/ 1315909 w 2736304"/>
              <a:gd name="connsiteY14-222" fmla="*/ 23584 h 4191072"/>
              <a:gd name="connsiteX15-223" fmla="*/ 1368152 w 2736304"/>
              <a:gd name="connsiteY15-224" fmla="*/ 0 h 4191072"/>
              <a:gd name="connsiteX0-225" fmla="*/ 1368152 w 2736304"/>
              <a:gd name="connsiteY0-226" fmla="*/ 0 h 4191072"/>
              <a:gd name="connsiteX1-227" fmla="*/ 1420395 w 2736304"/>
              <a:gd name="connsiteY1-228" fmla="*/ 23584 h 4191072"/>
              <a:gd name="connsiteX2-229" fmla="*/ 2736304 w 2736304"/>
              <a:gd name="connsiteY2-230" fmla="*/ 2095536 h 4191072"/>
              <a:gd name="connsiteX3-231" fmla="*/ 1420395 w 2736304"/>
              <a:gd name="connsiteY3-232" fmla="*/ 4167488 h 4191072"/>
              <a:gd name="connsiteX4-233" fmla="*/ 1368152 w 2736304"/>
              <a:gd name="connsiteY4-234" fmla="*/ 4191072 h 4191072"/>
              <a:gd name="connsiteX5-235" fmla="*/ 1315909 w 2736304"/>
              <a:gd name="connsiteY5-236" fmla="*/ 4167488 h 4191072"/>
              <a:gd name="connsiteX6-237" fmla="*/ 1286941 w 2736304"/>
              <a:gd name="connsiteY6-238" fmla="*/ 4151550 h 4191072"/>
              <a:gd name="connsiteX7-239" fmla="*/ 1268222 w 2736304"/>
              <a:gd name="connsiteY7-240" fmla="*/ 4048153 h 4191072"/>
              <a:gd name="connsiteX8-241" fmla="*/ 1177026 w 2736304"/>
              <a:gd name="connsiteY8-242" fmla="*/ 2410291 h 4191072"/>
              <a:gd name="connsiteX9-243" fmla="*/ 1416654 w 2736304"/>
              <a:gd name="connsiteY9-244" fmla="*/ 973825 h 4191072"/>
              <a:gd name="connsiteX10-245" fmla="*/ 1196818 w 2736304"/>
              <a:gd name="connsiteY10-246" fmla="*/ 4056361 h 4191072"/>
              <a:gd name="connsiteX11-247" fmla="*/ 1206987 w 2736304"/>
              <a:gd name="connsiteY11-248" fmla="*/ 4107561 h 4191072"/>
              <a:gd name="connsiteX12-249" fmla="*/ 1171962 w 2736304"/>
              <a:gd name="connsiteY12-250" fmla="*/ 4088291 h 4191072"/>
              <a:gd name="connsiteX13-251" fmla="*/ 0 w 2736304"/>
              <a:gd name="connsiteY13-252" fmla="*/ 2095536 h 4191072"/>
              <a:gd name="connsiteX14-253" fmla="*/ 1315909 w 2736304"/>
              <a:gd name="connsiteY14-254" fmla="*/ 23584 h 4191072"/>
              <a:gd name="connsiteX15-255" fmla="*/ 1368152 w 2736304"/>
              <a:gd name="connsiteY15-256" fmla="*/ 0 h 4191072"/>
              <a:gd name="connsiteX0-257" fmla="*/ 1368152 w 2736304"/>
              <a:gd name="connsiteY0-258" fmla="*/ 0 h 4191072"/>
              <a:gd name="connsiteX1-259" fmla="*/ 1420395 w 2736304"/>
              <a:gd name="connsiteY1-260" fmla="*/ 23584 h 4191072"/>
              <a:gd name="connsiteX2-261" fmla="*/ 2736304 w 2736304"/>
              <a:gd name="connsiteY2-262" fmla="*/ 2095536 h 4191072"/>
              <a:gd name="connsiteX3-263" fmla="*/ 1420395 w 2736304"/>
              <a:gd name="connsiteY3-264" fmla="*/ 4167488 h 4191072"/>
              <a:gd name="connsiteX4-265" fmla="*/ 1368152 w 2736304"/>
              <a:gd name="connsiteY4-266" fmla="*/ 4191072 h 4191072"/>
              <a:gd name="connsiteX5-267" fmla="*/ 1315909 w 2736304"/>
              <a:gd name="connsiteY5-268" fmla="*/ 4167488 h 4191072"/>
              <a:gd name="connsiteX6-269" fmla="*/ 1286941 w 2736304"/>
              <a:gd name="connsiteY6-270" fmla="*/ 4151550 h 4191072"/>
              <a:gd name="connsiteX7-271" fmla="*/ 1268222 w 2736304"/>
              <a:gd name="connsiteY7-272" fmla="*/ 4048153 h 4191072"/>
              <a:gd name="connsiteX8-273" fmla="*/ 1222322 w 2736304"/>
              <a:gd name="connsiteY8-274" fmla="*/ 2414470 h 4191072"/>
              <a:gd name="connsiteX9-275" fmla="*/ 1416654 w 2736304"/>
              <a:gd name="connsiteY9-276" fmla="*/ 973825 h 4191072"/>
              <a:gd name="connsiteX10-277" fmla="*/ 1196818 w 2736304"/>
              <a:gd name="connsiteY10-278" fmla="*/ 4056361 h 4191072"/>
              <a:gd name="connsiteX11-279" fmla="*/ 1206987 w 2736304"/>
              <a:gd name="connsiteY11-280" fmla="*/ 4107561 h 4191072"/>
              <a:gd name="connsiteX12-281" fmla="*/ 1171962 w 2736304"/>
              <a:gd name="connsiteY12-282" fmla="*/ 4088291 h 4191072"/>
              <a:gd name="connsiteX13-283" fmla="*/ 0 w 2736304"/>
              <a:gd name="connsiteY13-284" fmla="*/ 2095536 h 4191072"/>
              <a:gd name="connsiteX14-285" fmla="*/ 1315909 w 2736304"/>
              <a:gd name="connsiteY14-286" fmla="*/ 23584 h 4191072"/>
              <a:gd name="connsiteX15-287" fmla="*/ 1368152 w 2736304"/>
              <a:gd name="connsiteY15-288" fmla="*/ 0 h 419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Lst>
            <a:rect l="l" t="t" r="r" b="b"/>
            <a:pathLst>
              <a:path w="2736304" h="4191072">
                <a:moveTo>
                  <a:pt x="1368152" y="0"/>
                </a:moveTo>
                <a:lnTo>
                  <a:pt x="1420395" y="23584"/>
                </a:lnTo>
                <a:cubicBezTo>
                  <a:pt x="2204210" y="422607"/>
                  <a:pt x="2736304" y="1200840"/>
                  <a:pt x="2736304" y="2095536"/>
                </a:cubicBezTo>
                <a:cubicBezTo>
                  <a:pt x="2736304" y="2990232"/>
                  <a:pt x="2204210" y="3768465"/>
                  <a:pt x="1420395" y="4167488"/>
                </a:cubicBezTo>
                <a:lnTo>
                  <a:pt x="1368152" y="4191072"/>
                </a:lnTo>
                <a:lnTo>
                  <a:pt x="1315909" y="4167488"/>
                </a:lnTo>
                <a:lnTo>
                  <a:pt x="1286941" y="4151550"/>
                </a:lnTo>
                <a:lnTo>
                  <a:pt x="1268222" y="4048153"/>
                </a:lnTo>
                <a:cubicBezTo>
                  <a:pt x="1138380" y="3210819"/>
                  <a:pt x="1190881" y="2855192"/>
                  <a:pt x="1222322" y="2414470"/>
                </a:cubicBezTo>
                <a:cubicBezTo>
                  <a:pt x="1265546" y="1808590"/>
                  <a:pt x="1257284" y="1438238"/>
                  <a:pt x="1416654" y="973825"/>
                </a:cubicBezTo>
                <a:cubicBezTo>
                  <a:pt x="1045986" y="1923097"/>
                  <a:pt x="1033273" y="3082988"/>
                  <a:pt x="1196818" y="4056361"/>
                </a:cubicBezTo>
                <a:lnTo>
                  <a:pt x="1206987" y="4107561"/>
                </a:lnTo>
                <a:lnTo>
                  <a:pt x="1171962" y="4088291"/>
                </a:lnTo>
                <a:cubicBezTo>
                  <a:pt x="467661" y="3670731"/>
                  <a:pt x="0" y="2934314"/>
                  <a:pt x="0" y="2095536"/>
                </a:cubicBezTo>
                <a:cubicBezTo>
                  <a:pt x="0" y="1200840"/>
                  <a:pt x="532094" y="422607"/>
                  <a:pt x="1315909" y="23584"/>
                </a:cubicBezTo>
                <a:lnTo>
                  <a:pt x="1368152" y="0"/>
                </a:lnTo>
                <a:close/>
              </a:path>
            </a:pathLst>
          </a:custGeom>
          <a:solidFill>
            <a:srgbClr val="A6C8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Calibri" panose="020F0502020204030204" charset="0"/>
                <a:ea typeface="+mn-ea"/>
                <a:cs typeface="+mn-ea"/>
              </a:defRPr>
            </a:lvl1pPr>
            <a:lvl2pPr marL="457200" algn="l" defTabSz="914400" rtl="0" eaLnBrk="1" latinLnBrk="0" hangingPunct="1">
              <a:defRPr sz="1800" kern="1200">
                <a:solidFill>
                  <a:schemeClr val="lt1"/>
                </a:solidFill>
                <a:latin typeface="Calibri" panose="020F0502020204030204" charset="0"/>
                <a:ea typeface="+mn-ea"/>
                <a:cs typeface="+mn-ea"/>
              </a:defRPr>
            </a:lvl2pPr>
            <a:lvl3pPr marL="914400" algn="l" defTabSz="914400" rtl="0" eaLnBrk="1" latinLnBrk="0" hangingPunct="1">
              <a:defRPr sz="1800" kern="1200">
                <a:solidFill>
                  <a:schemeClr val="lt1"/>
                </a:solidFill>
                <a:latin typeface="Calibri" panose="020F0502020204030204" charset="0"/>
                <a:ea typeface="+mn-ea"/>
                <a:cs typeface="+mn-ea"/>
              </a:defRPr>
            </a:lvl3pPr>
            <a:lvl4pPr marL="1371600" algn="l" defTabSz="914400" rtl="0" eaLnBrk="1" latinLnBrk="0" hangingPunct="1">
              <a:defRPr sz="1800" kern="1200">
                <a:solidFill>
                  <a:schemeClr val="lt1"/>
                </a:solidFill>
                <a:latin typeface="Calibri" panose="020F0502020204030204" charset="0"/>
                <a:ea typeface="+mn-ea"/>
                <a:cs typeface="+mn-ea"/>
              </a:defRPr>
            </a:lvl4pPr>
            <a:lvl5pPr marL="1828800" algn="l" defTabSz="914400" rtl="0" eaLnBrk="1" latinLnBrk="0" hangingPunct="1">
              <a:defRPr sz="1800" kern="1200">
                <a:solidFill>
                  <a:schemeClr val="lt1"/>
                </a:solidFill>
                <a:latin typeface="Calibri" panose="020F0502020204030204" charset="0"/>
                <a:ea typeface="+mn-ea"/>
                <a:cs typeface="+mn-ea"/>
              </a:defRPr>
            </a:lvl5pPr>
            <a:lvl6pPr marL="2286000" algn="l" defTabSz="914400" rtl="0" eaLnBrk="1" latinLnBrk="0" hangingPunct="1">
              <a:defRPr sz="1800" kern="1200">
                <a:solidFill>
                  <a:schemeClr val="lt1"/>
                </a:solidFill>
                <a:latin typeface="Calibri" panose="020F0502020204030204" charset="0"/>
                <a:ea typeface="+mn-ea"/>
                <a:cs typeface="+mn-ea"/>
              </a:defRPr>
            </a:lvl6pPr>
            <a:lvl7pPr marL="2743200" algn="l" defTabSz="914400" rtl="0" eaLnBrk="1" latinLnBrk="0" hangingPunct="1">
              <a:defRPr sz="1800" kern="1200">
                <a:solidFill>
                  <a:schemeClr val="lt1"/>
                </a:solidFill>
                <a:latin typeface="Calibri" panose="020F0502020204030204" charset="0"/>
                <a:ea typeface="+mn-ea"/>
                <a:cs typeface="+mn-ea"/>
              </a:defRPr>
            </a:lvl7pPr>
            <a:lvl8pPr marL="3200400" algn="l" defTabSz="914400" rtl="0" eaLnBrk="1" latinLnBrk="0" hangingPunct="1">
              <a:defRPr sz="1800" kern="1200">
                <a:solidFill>
                  <a:schemeClr val="lt1"/>
                </a:solidFill>
                <a:latin typeface="Calibri" panose="020F0502020204030204" charset="0"/>
                <a:ea typeface="+mn-ea"/>
                <a:cs typeface="+mn-ea"/>
              </a:defRPr>
            </a:lvl8pPr>
            <a:lvl9pPr marL="3657600" algn="l" defTabSz="914400" rtl="0" eaLnBrk="1" latinLnBrk="0" hangingPunct="1">
              <a:defRPr sz="1800" kern="1200">
                <a:solidFill>
                  <a:schemeClr val="lt1"/>
                </a:solidFill>
                <a:latin typeface="Calibri" panose="020F0502020204030204" charset="0"/>
                <a:ea typeface="+mn-ea"/>
                <a:cs typeface="+mn-ea"/>
              </a:defRPr>
            </a:lvl9pPr>
          </a:lstStyle>
          <a:p>
            <a:pPr algn="ctr"/>
            <a:endParaRPr lang="ru-RU" sz="900" dirty="0">
              <a:latin typeface="思源黑体 CN Medium" panose="020B0600000000000000" charset="-122"/>
            </a:endParaRPr>
          </a:p>
        </p:txBody>
      </p:sp>
      <p:sp>
        <p:nvSpPr>
          <p:cNvPr id="6" name="文本框 5"/>
          <p:cNvSpPr txBox="1"/>
          <p:nvPr/>
        </p:nvSpPr>
        <p:spPr>
          <a:xfrm>
            <a:off x="9460230" y="4884420"/>
            <a:ext cx="1849120" cy="645160"/>
          </a:xfrm>
          <a:prstGeom prst="rect">
            <a:avLst/>
          </a:prstGeom>
          <a:noFill/>
          <a:ln>
            <a:solidFill>
              <a:srgbClr val="371A12"/>
            </a:solidFill>
          </a:ln>
        </p:spPr>
        <p:txBody>
          <a:bodyPr wrap="square" rtlCol="0">
            <a:spAutoFit/>
          </a:bodyPr>
          <a:p>
            <a:pPr algn="just">
              <a:lnSpc>
                <a:spcPct val="100000"/>
              </a:lnSpc>
            </a:pPr>
            <a:r>
              <a:rPr lang="zh-CN" altLang="en-US" sz="1200" dirty="0">
                <a:solidFill>
                  <a:schemeClr val="bg2">
                    <a:lumMod val="25000"/>
                  </a:schemeClr>
                </a:solidFill>
                <a:effectLst/>
                <a:latin typeface="思源黑体 CN Medium" panose="020B0600000000000000" charset="-122"/>
                <a:ea typeface="思源黑体 CN Medium" panose="020B0600000000000000" charset="-122"/>
                <a:cs typeface="思源黑体 CN Medium" panose="020B0600000000000000" charset="-122"/>
                <a:sym typeface="思源黑体 CN Medium" panose="020B0600000000000000" charset="-122"/>
              </a:rPr>
              <a:t>（19）要养成用了即充的习惯，使电池电量保持饱满。</a:t>
            </a:r>
            <a:endParaRPr lang="zh-CN" altLang="en-US" sz="1200" dirty="0">
              <a:solidFill>
                <a:schemeClr val="bg2">
                  <a:lumMod val="25000"/>
                </a:schemeClr>
              </a:solidFill>
              <a:effectLst/>
              <a:latin typeface="思源黑体 CN Medium" panose="020B0600000000000000" charset="-122"/>
              <a:ea typeface="思源黑体 CN Medium" panose="020B0600000000000000" charset="-122"/>
              <a:cs typeface="思源黑体 CN Medium" panose="020B0600000000000000" charset="-122"/>
              <a:sym typeface="思源黑体 CN Medium" panose="020B06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trips(downLeft)">
                                      <p:cBhvr>
                                        <p:cTn id="7" dur="500"/>
                                        <p:tgtEl>
                                          <p:spTgt spid="9"/>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500"/>
                                        <p:tgtEl>
                                          <p:spTgt spid="10"/>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trips(downLeft)">
                                      <p:cBhvr>
                                        <p:cTn id="13" dur="500"/>
                                        <p:tgtEl>
                                          <p:spTgt spid="11"/>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strips(downLeft)">
                                      <p:cBhvr>
                                        <p:cTn id="16" dur="500"/>
                                        <p:tgtEl>
                                          <p:spTgt spid="13"/>
                                        </p:tgtEl>
                                      </p:cBhvr>
                                    </p:animEffect>
                                  </p:childTnLst>
                                </p:cTn>
                              </p:par>
                              <p:par>
                                <p:cTn id="17" presetID="18" presetClass="entr" presetSubtype="12"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strips(downLeft)">
                                      <p:cBhvr>
                                        <p:cTn id="19" dur="500"/>
                                        <p:tgtEl>
                                          <p:spTgt spid="14"/>
                                        </p:tgtEl>
                                      </p:cBhvr>
                                    </p:animEffect>
                                  </p:childTnLst>
                                </p:cTn>
                              </p:par>
                              <p:par>
                                <p:cTn id="20" presetID="18" presetClass="entr" presetSubtype="12"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strips(downLeft)">
                                      <p:cBhvr>
                                        <p:cTn id="22" dur="500"/>
                                        <p:tgtEl>
                                          <p:spTgt spid="27"/>
                                        </p:tgtEl>
                                      </p:cBhvr>
                                    </p:animEffect>
                                  </p:childTnLst>
                                </p:cTn>
                              </p:par>
                              <p:par>
                                <p:cTn id="23" presetID="18" presetClass="entr" presetSubtype="12"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strips(downLeft)">
                                      <p:cBhvr>
                                        <p:cTn id="25" dur="500"/>
                                        <p:tgtEl>
                                          <p:spTgt spid="28"/>
                                        </p:tgtEl>
                                      </p:cBhvr>
                                    </p:animEffect>
                                  </p:childTnLst>
                                </p:cTn>
                              </p:par>
                              <p:par>
                                <p:cTn id="26" presetID="18" presetClass="entr" presetSubtype="12"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strips(downLeft)">
                                      <p:cBhvr>
                                        <p:cTn id="28" dur="500"/>
                                        <p:tgtEl>
                                          <p:spTgt spid="29"/>
                                        </p:tgtEl>
                                      </p:cBhvr>
                                    </p:animEffect>
                                  </p:childTnLst>
                                </p:cTn>
                              </p:par>
                              <p:par>
                                <p:cTn id="29" presetID="18" presetClass="entr" presetSubtype="12"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strips(downLeft)">
                                      <p:cBhvr>
                                        <p:cTn id="31" dur="500"/>
                                        <p:tgtEl>
                                          <p:spTgt spid="30"/>
                                        </p:tgtEl>
                                      </p:cBhvr>
                                    </p:animEffect>
                                  </p:childTnLst>
                                </p:cTn>
                              </p:par>
                              <p:par>
                                <p:cTn id="32" presetID="18" presetClass="entr" presetSubtype="12"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strips(downLeft)">
                                      <p:cBhvr>
                                        <p:cTn id="34" dur="500"/>
                                        <p:tgtEl>
                                          <p:spTgt spid="31"/>
                                        </p:tgtEl>
                                      </p:cBhvr>
                                    </p:animEffect>
                                  </p:childTnLst>
                                </p:cTn>
                              </p:par>
                              <p:par>
                                <p:cTn id="35" presetID="18" presetClass="entr" presetSubtype="12"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strips(downLeft)">
                                      <p:cBhvr>
                                        <p:cTn id="37" dur="500"/>
                                        <p:tgtEl>
                                          <p:spTgt spid="32"/>
                                        </p:tgtEl>
                                      </p:cBhvr>
                                    </p:animEffect>
                                  </p:childTnLst>
                                </p:cTn>
                              </p:par>
                              <p:par>
                                <p:cTn id="38" presetID="18" presetClass="entr" presetSubtype="12" fill="hold" grpId="0" nodeType="with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strips(downLeft)">
                                      <p:cBhvr>
                                        <p:cTn id="40" dur="500"/>
                                        <p:tgtEl>
                                          <p:spTgt spid="33"/>
                                        </p:tgtEl>
                                      </p:cBhvr>
                                    </p:animEffect>
                                  </p:childTnLst>
                                </p:cTn>
                              </p:par>
                              <p:par>
                                <p:cTn id="41" presetID="18" presetClass="entr" presetSubtype="12"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strips(downLeft)">
                                      <p:cBhvr>
                                        <p:cTn id="43" dur="500"/>
                                        <p:tgtEl>
                                          <p:spTgt spid="34"/>
                                        </p:tgtEl>
                                      </p:cBhvr>
                                    </p:animEffect>
                                  </p:childTnLst>
                                </p:cTn>
                              </p:par>
                              <p:par>
                                <p:cTn id="44" presetID="18" presetClass="entr" presetSubtype="12"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strips(downLeft)">
                                      <p:cBhvr>
                                        <p:cTn id="46" dur="500"/>
                                        <p:tgtEl>
                                          <p:spTgt spid="35"/>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strips(downLeft)">
                                      <p:cBhvr>
                                        <p:cTn id="49" dur="500"/>
                                        <p:tgtEl>
                                          <p:spTgt spid="36"/>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strips(downLeft)">
                                      <p:cBhvr>
                                        <p:cTn id="52" dur="500"/>
                                        <p:tgtEl>
                                          <p:spTgt spid="37"/>
                                        </p:tgtEl>
                                      </p:cBhvr>
                                    </p:animEffect>
                                  </p:childTnLst>
                                </p:cTn>
                              </p:par>
                              <p:par>
                                <p:cTn id="53" presetID="18" presetClass="entr" presetSubtype="12" fill="hold" grpId="0" nodeType="with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strips(downLeft)">
                                      <p:cBhvr>
                                        <p:cTn id="55" dur="500"/>
                                        <p:tgtEl>
                                          <p:spTgt spid="4"/>
                                        </p:tgtEl>
                                      </p:cBhvr>
                                    </p:animEffect>
                                  </p:childTnLst>
                                </p:cTn>
                              </p:par>
                              <p:par>
                                <p:cTn id="56" presetID="18" presetClass="entr" presetSubtype="12" fill="hold" grpId="0" nodeType="with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strips(downLeft)">
                                      <p:cBhvr>
                                        <p:cTn id="58" dur="500"/>
                                        <p:tgtEl>
                                          <p:spTgt spid="5"/>
                                        </p:tgtEl>
                                      </p:cBhvr>
                                    </p:animEffect>
                                  </p:childTnLst>
                                </p:cTn>
                              </p:par>
                              <p:par>
                                <p:cTn id="59" presetID="18" presetClass="entr" presetSubtype="12"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strips(downLeft)">
                                      <p:cBhvr>
                                        <p:cTn id="6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P spid="13" grpId="0" bldLvl="0" animBg="1"/>
      <p:bldP spid="14"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P spid="36" grpId="0" bldLvl="0" animBg="1"/>
      <p:bldP spid="37" grpId="0" bldLvl="0" animBg="1"/>
      <p:bldP spid="4" grpId="0" bldLvl="0" animBg="1"/>
      <p:bldP spid="5" grpId="0" bldLvl="0" animBg="1"/>
      <p:bldP spid="6" grpId="0" bldLvl="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1597660" y="2238375"/>
            <a:ext cx="6278880" cy="1476375"/>
          </a:xfrm>
          <a:prstGeom prst="rect">
            <a:avLst/>
          </a:prstGeom>
          <a:noFill/>
        </p:spPr>
        <p:txBody>
          <a:bodyPr wrap="square" rtlCol="0">
            <a:spAutoFit/>
          </a:bodyPr>
          <a:p>
            <a:pPr algn="ctr">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30630" y="1613958"/>
            <a:ext cx="10182013" cy="5015865"/>
          </a:xfrm>
          <a:prstGeom prst="rect">
            <a:avLst/>
          </a:prstGeom>
          <a:solidFill>
            <a:schemeClr val="accent5">
              <a:lumMod val="40000"/>
              <a:lumOff val="60000"/>
            </a:schemeClr>
          </a:solidFill>
        </p:spPr>
        <p:txBody>
          <a:bodyPr wrap="square">
            <a:spAutoFit/>
          </a:bodyPr>
          <a:lstStyle/>
          <a:p>
            <a:pPr marL="342900" indent="-342900" algn="just" fontAlgn="auto">
              <a:lnSpc>
                <a:spcPct val="150000"/>
              </a:lnSpc>
              <a:spcAft>
                <a:spcPts val="600"/>
              </a:spcAft>
              <a:buClrTx/>
              <a:buSzTx/>
              <a:buFont typeface="Wingdings" panose="05000000000000000000" charset="0"/>
              <a:buChar char="n"/>
            </a:pPr>
            <a:r>
              <a:rPr sz="2400" dirty="0">
                <a:solidFill>
                  <a:schemeClr val="tx1">
                    <a:lumMod val="50000"/>
                    <a:lumOff val="50000"/>
                  </a:schemeClr>
                </a:solidFill>
                <a:latin typeface="微软雅黑" panose="020B0503020204020204" charset="-122"/>
                <a:ea typeface="微软雅黑" panose="020B0503020204020204" charset="-122"/>
                <a:cs typeface="+mn-ea"/>
              </a:rPr>
              <a:t>冯爷爷，77 岁，脑出血恢复期，右中枢性面瘫、右偏瘫、日常生活部分依赖，右上肢无自主运动，右下肢可共同屈、伸，右上肢屈肌张力增高，右下肢踝跖屈肌群肌张力增高，右侧肢体感觉障碍，需密切监视下才敢步行，划圈步态， 步行稳定性较差。 </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indent="0" algn="just" fontAlgn="auto">
              <a:lnSpc>
                <a:spcPct val="200000"/>
              </a:lnSpc>
              <a:spcAft>
                <a:spcPts val="600"/>
              </a:spcAft>
              <a:buClrTx/>
              <a:buSzTx/>
              <a:buFont typeface="Wingdings" panose="05000000000000000000" charset="0"/>
              <a:buNone/>
            </a:pPr>
            <a:r>
              <a:rPr sz="2400" b="1" dirty="0">
                <a:solidFill>
                  <a:schemeClr val="tx1">
                    <a:lumMod val="50000"/>
                    <a:lumOff val="50000"/>
                  </a:schemeClr>
                </a:solidFill>
                <a:latin typeface="微软雅黑" panose="020B0503020204020204" charset="-122"/>
                <a:ea typeface="微软雅黑" panose="020B0503020204020204" charset="-122"/>
                <a:cs typeface="+mn-ea"/>
              </a:rPr>
              <a:t>思考：</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15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1. 冯爷爷需要使用哪种步行辅具？</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15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2. 应该如何适配步行辅具？</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15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3. 如何进行步态训练？</a:t>
            </a:r>
            <a:endParaRPr sz="24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对角圆角矩形 3"/>
          <p:cNvSpPr/>
          <p:nvPr/>
        </p:nvSpPr>
        <p:spPr>
          <a:xfrm>
            <a:off x="1230630" y="599440"/>
            <a:ext cx="2219960" cy="657860"/>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p>
            <a:pPr algn="ctr">
              <a:defRPr/>
            </a:pPr>
            <a:r>
              <a:rPr lang="zh-CN" altLang="en-US" sz="3200" b="1" dirty="0">
                <a:solidFill>
                  <a:srgbClr val="FFFFFF">
                    <a:lumMod val="95000"/>
                  </a:srgbClr>
                </a:solidFill>
                <a:cs typeface="黑体" panose="02010609060101010101" charset="-122"/>
                <a:sym typeface="黑体" panose="02010609060101010101" charset="-122"/>
              </a:rPr>
              <a:t>案例导入</a:t>
            </a:r>
            <a:endParaRPr lang="en-US" altLang="zh-CN" sz="3200" b="1" dirty="0">
              <a:solidFill>
                <a:srgbClr val="FFFFFF">
                  <a:lumMod val="95000"/>
                </a:srgbClr>
              </a:solidFill>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5102"/>
    </mc:Choice>
    <mc:Fallback>
      <p:transition advTm="51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059180" y="542290"/>
            <a:ext cx="431101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一、步行辅具的种类与特点</a:t>
            </a:r>
            <a:endParaRPr lang="zh-CN" altLang="en-US" sz="2400" dirty="0"/>
          </a:p>
        </p:txBody>
      </p:sp>
      <p:grpSp>
        <p:nvGrpSpPr>
          <p:cNvPr id="4" name="组合 3"/>
          <p:cNvGrpSpPr/>
          <p:nvPr/>
        </p:nvGrpSpPr>
        <p:grpSpPr>
          <a:xfrm>
            <a:off x="609600" y="1675005"/>
            <a:ext cx="10972800" cy="4535869"/>
            <a:chOff x="1395" y="1943"/>
            <a:chExt cx="17280" cy="7898"/>
          </a:xfrm>
        </p:grpSpPr>
        <p:sp>
          <p:nvSpPr>
            <p:cNvPr id="22" name="矩形: 圆角 1128"/>
            <p:cNvSpPr/>
            <p:nvPr>
              <p:custDataLst>
                <p:tags r:id="rId1"/>
              </p:custDataLst>
            </p:nvPr>
          </p:nvSpPr>
          <p:spPr>
            <a:xfrm>
              <a:off x="1395" y="1943"/>
              <a:ext cx="17280" cy="7898"/>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5" name="Rectangle 10"/>
            <p:cNvSpPr>
              <a:spLocks noChangeArrowheads="1"/>
            </p:cNvSpPr>
            <p:nvPr/>
          </p:nvSpPr>
          <p:spPr bwMode="auto">
            <a:xfrm>
              <a:off x="2269" y="2316"/>
              <a:ext cx="11797" cy="69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（一）手杖</a:t>
              </a:r>
              <a:endParaRPr lang="zh-CN" b="1">
                <a:solidFill>
                  <a:srgbClr val="00B0F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sz="1600">
                  <a:solidFill>
                    <a:srgbClr val="000000"/>
                  </a:solidFill>
                  <a:latin typeface="微软雅黑" panose="020B0503020204020204" charset="-122"/>
                  <a:ea typeface="微软雅黑" panose="020B0503020204020204" charset="-122"/>
                  <a:cs typeface="微软雅黑" panose="020B0503020204020204" charset="-122"/>
                </a:rPr>
                <a:t>用单侧手扶持，分为单脚手杖、多脚手杖、助站手杖和带坐手杖等。适用于有一定平衡能力，一侧手握力好、上肢支撑力强，步态不稳、轻度肢体功能障碍者和体弱者。</a:t>
              </a:r>
              <a:endParaRPr lang="zh-CN" sz="1600">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sz="1600" b="1">
                  <a:solidFill>
                    <a:srgbClr val="00B0F0"/>
                  </a:solidFill>
                  <a:latin typeface="微软雅黑" panose="020B0503020204020204" charset="-122"/>
                  <a:ea typeface="微软雅黑" panose="020B0503020204020204" charset="-122"/>
                  <a:cs typeface="微软雅黑" panose="020B0503020204020204" charset="-122"/>
                </a:rPr>
                <a:t>1. 单脚手杖</a:t>
              </a:r>
              <a:r>
                <a:rPr lang="zh-CN" sz="1600" b="1">
                  <a:solidFill>
                    <a:srgbClr val="000000"/>
                  </a:solidFill>
                  <a:latin typeface="微软雅黑" panose="020B0503020204020204" charset="-122"/>
                  <a:ea typeface="微软雅黑" panose="020B0503020204020204" charset="-122"/>
                  <a:cs typeface="微软雅黑" panose="020B0503020204020204" charset="-122"/>
                </a:rPr>
                <a:t>　</a:t>
              </a:r>
              <a:r>
                <a:rPr lang="zh-CN" sz="1600">
                  <a:solidFill>
                    <a:srgbClr val="000000"/>
                  </a:solidFill>
                  <a:latin typeface="微软雅黑" panose="020B0503020204020204" charset="-122"/>
                  <a:ea typeface="微软雅黑" panose="020B0503020204020204" charset="-122"/>
                  <a:cs typeface="微软雅黑" panose="020B0503020204020204" charset="-122"/>
                </a:rPr>
                <a:t>单脚手杖有一个支脚和一个手柄，用单侧手支撑而不支撑前臂，高度可调节。手杖杆类型包括直杆和弯杆（图 4-1），材料分为木质、金属、高分子材料等，可带光源（图 4-2）。适用于下肢功能轻度障碍但上肢支撑能力较强者、平衡能力欠佳者、体弱者。该类型手杖与地面仅有一个接触点，虽使用轻巧，但由于提供的支撑与平衡作用较少，所以多适用于较慢的步伐。要求手有一定握力，有一定平衡能力。</a:t>
              </a:r>
              <a:endParaRPr lang="zh-CN" sz="1600">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2" name="图片 1"/>
          <p:cNvPicPr>
            <a:picLocks noChangeAspect="1"/>
          </p:cNvPicPr>
          <p:nvPr/>
        </p:nvPicPr>
        <p:blipFill>
          <a:blip r:embed="rId2"/>
          <a:stretch>
            <a:fillRect/>
          </a:stretch>
        </p:blipFill>
        <p:spPr>
          <a:xfrm>
            <a:off x="9039225" y="1908810"/>
            <a:ext cx="1504315" cy="2008505"/>
          </a:xfrm>
          <a:prstGeom prst="rect">
            <a:avLst/>
          </a:prstGeom>
        </p:spPr>
      </p:pic>
      <p:pic>
        <p:nvPicPr>
          <p:cNvPr id="3" name="图片 2"/>
          <p:cNvPicPr>
            <a:picLocks noChangeAspect="1"/>
          </p:cNvPicPr>
          <p:nvPr/>
        </p:nvPicPr>
        <p:blipFill>
          <a:blip r:embed="rId3"/>
          <a:stretch>
            <a:fillRect/>
          </a:stretch>
        </p:blipFill>
        <p:spPr>
          <a:xfrm>
            <a:off x="9039225" y="3912870"/>
            <a:ext cx="1565910" cy="2058035"/>
          </a:xfrm>
          <a:prstGeom prst="rect">
            <a:avLst/>
          </a:prstGeo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1090930" y="1933575"/>
            <a:ext cx="10355580" cy="410591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一、步行辅具的种类与特点</a:t>
            </a:r>
            <a:endParaRPr lang="zh-CN" altLang="en-US" sz="2400" dirty="0"/>
          </a:p>
        </p:txBody>
      </p:sp>
      <p:sp>
        <p:nvSpPr>
          <p:cNvPr id="18442" name="Rectangle 10"/>
          <p:cNvSpPr>
            <a:spLocks noChangeArrowheads="1"/>
          </p:cNvSpPr>
          <p:nvPr/>
        </p:nvSpPr>
        <p:spPr bwMode="auto">
          <a:xfrm>
            <a:off x="4235450" y="2137410"/>
            <a:ext cx="6761480" cy="3615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2. 助站手杖</a:t>
            </a:r>
            <a:r>
              <a:rPr>
                <a:solidFill>
                  <a:srgbClr val="000000"/>
                </a:solidFill>
                <a:latin typeface="微软雅黑" panose="020B0503020204020204" charset="-122"/>
                <a:ea typeface="微软雅黑" panose="020B0503020204020204" charset="-122"/>
              </a:rPr>
              <a:t>　助站手杖有一个支脚和两个手柄，用单侧手支撑而不支撑前臂，使用者可利用中间扶手从坐位到站位（图 4-3）。适用于下肢功能轻度障碍者、坐位转立位困难者。</a:t>
            </a:r>
            <a:endParaRPr>
              <a:solidFill>
                <a:srgbClr val="00000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3. 三脚手杖</a:t>
            </a:r>
            <a:r>
              <a:rPr>
                <a:solidFill>
                  <a:srgbClr val="000000"/>
                </a:solidFill>
                <a:latin typeface="微软雅黑" panose="020B0503020204020204" charset="-122"/>
                <a:ea typeface="微软雅黑" panose="020B0503020204020204" charset="-122"/>
              </a:rPr>
              <a:t>　三脚手杖有三个支脚和一个手柄，用单侧手支撑而不支撑前臂。支撑面积较单脚手杖大，较单脚手杖稳定（图 4-4）。手杖杆类型分为直杆和弯杆。更适用于平衡能力欠佳而使用单脚手杖不安全者、体弱者。该类型手杖与地面有三个接触点，由于底面积较大，能提供比一般手杖较好的支撑力与稳定性，尤适用于不平路面。</a:t>
            </a:r>
            <a:endParaRPr>
              <a:solidFill>
                <a:srgbClr val="00000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1928495" y="2043430"/>
            <a:ext cx="1545590" cy="1898650"/>
          </a:xfrm>
          <a:prstGeom prst="rect">
            <a:avLst/>
          </a:prstGeom>
        </p:spPr>
      </p:pic>
      <p:pic>
        <p:nvPicPr>
          <p:cNvPr id="4" name="图片 3"/>
          <p:cNvPicPr>
            <a:picLocks noChangeAspect="1"/>
          </p:cNvPicPr>
          <p:nvPr/>
        </p:nvPicPr>
        <p:blipFill>
          <a:blip r:embed="rId3"/>
          <a:stretch>
            <a:fillRect/>
          </a:stretch>
        </p:blipFill>
        <p:spPr>
          <a:xfrm>
            <a:off x="1946910" y="3996055"/>
            <a:ext cx="1535430" cy="1955165"/>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1090930" y="1933575"/>
            <a:ext cx="10355580" cy="410591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一、步行辅具的种类与特点</a:t>
            </a:r>
            <a:endParaRPr lang="zh-CN" altLang="en-US" sz="2400" dirty="0"/>
          </a:p>
        </p:txBody>
      </p:sp>
      <p:sp>
        <p:nvSpPr>
          <p:cNvPr id="18442" name="Rectangle 10"/>
          <p:cNvSpPr>
            <a:spLocks noChangeArrowheads="1"/>
          </p:cNvSpPr>
          <p:nvPr/>
        </p:nvSpPr>
        <p:spPr bwMode="auto">
          <a:xfrm>
            <a:off x="4081145" y="2137410"/>
            <a:ext cx="6915785" cy="3615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4. 多脚手杖</a:t>
            </a:r>
            <a:r>
              <a:rPr>
                <a:latin typeface="微软雅黑" panose="020B0503020204020204" charset="-122"/>
                <a:ea typeface="微软雅黑" panose="020B0503020204020204" charset="-122"/>
              </a:rPr>
              <a:t>　多脚手杖有四个及其以上个支脚和一个手柄（图 4-5），用单侧手支撑而不支撑前臂。支撑面积较单脚手杖大，较单脚手杖稳定。手杖杆类型分为直杆和弯杆，支撑脚可分为大四脚和小四脚。</a:t>
            </a:r>
            <a:endParaRPr>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5. 带座（座椅）手杖</a:t>
            </a:r>
            <a:r>
              <a:rPr>
                <a:latin typeface="微软雅黑" panose="020B0503020204020204" charset="-122"/>
                <a:ea typeface="微软雅黑" panose="020B0503020204020204" charset="-122"/>
              </a:rPr>
              <a:t>　带座（座椅）手杖有一个或多个支脚及一个可折叠座位的器具，可单侧用辅助行走（图 4-6）。用单侧手支撑的座椅手杖，方便使用者在行走中休息。结合手杖及椅子的功能，用手杖走累时，可改成椅子来坐着休息，但因椅面小，底盘又不够稳，需小心使用，在坐下休息时易采用手柄在前方的骑坐。</a:t>
            </a:r>
            <a:endParaRPr>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1699260" y="2151380"/>
            <a:ext cx="1471930" cy="1868805"/>
          </a:xfrm>
          <a:prstGeom prst="rect">
            <a:avLst/>
          </a:prstGeom>
        </p:spPr>
      </p:pic>
      <p:pic>
        <p:nvPicPr>
          <p:cNvPr id="5" name="图片 4"/>
          <p:cNvPicPr>
            <a:picLocks noChangeAspect="1"/>
          </p:cNvPicPr>
          <p:nvPr/>
        </p:nvPicPr>
        <p:blipFill>
          <a:blip r:embed="rId3"/>
          <a:stretch>
            <a:fillRect/>
          </a:stretch>
        </p:blipFill>
        <p:spPr>
          <a:xfrm>
            <a:off x="1523365" y="4093845"/>
            <a:ext cx="1823720" cy="1745615"/>
          </a:xfrm>
          <a:prstGeom prst="rect">
            <a:avLst/>
          </a:prstGeom>
        </p:spPr>
      </p:pic>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0.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108.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11.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111.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114.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 name="KSO_WM_UNIT_DIAGRAM_SCHEMECOLOR_ID" val="4"/>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4"/>
</p:tagLst>
</file>

<file path=ppt/tags/tag117.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 name="KSO_WM_UNIT_DIAGRAM_SCHEMECOLOR_ID" val="4"/>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12.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20.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4"/>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126.xml><?xml version="1.0" encoding="utf-8"?>
<p:tagLst xmlns:p="http://schemas.openxmlformats.org/presentationml/2006/main">
  <p:tag name="KSO_WM_BEAUTIFY_FLAG" val="#wm#"/>
  <p:tag name="KSO_WM_TEMPLATE_CATEGORY" val="custom"/>
  <p:tag name="KSO_WM_TEMPLATE_INDEX" val="20202616"/>
  <p:tag name="KSO_WM_SPECIAL_SOURCE" val="bdnull"/>
</p:tagLst>
</file>

<file path=ppt/tags/tag127.xml><?xml version="1.0" encoding="utf-8"?>
<p:tagLst xmlns:p="http://schemas.openxmlformats.org/presentationml/2006/main">
  <p:tag name="KSO_WM_UNIT_BLOCK" val="0"/>
  <p:tag name="KSO_WM_UNIT_SM_LIMIT_TYPE" val="2"/>
  <p:tag name="KSO_WM_UNIT_DEC_AREA_ID" val="b8c8656694d240b4ba110191127d7834"/>
  <p:tag name="KSO_WM_UNIT_HIGHLIGHT" val="0"/>
  <p:tag name="KSO_WM_UNIT_COMPATIBLE" val="0"/>
  <p:tag name="KSO_WM_UNIT_DIAGRAM_ISNUMVISUAL" val="0"/>
  <p:tag name="KSO_WM_UNIT_DIAGRAM_ISREFERUNIT" val="0"/>
  <p:tag name="KSO_WM_UNIT_TYPE" val="i"/>
  <p:tag name="KSO_WM_UNIT_INDEX" val="1"/>
  <p:tag name="KSO_WM_UNIT_ID" val="diagram20207013_1*i*1"/>
  <p:tag name="KSO_WM_TEMPLATE_CATEGORY" val="diagram"/>
  <p:tag name="KSO_WM_TEMPLATE_INDEX" val="20207013"/>
  <p:tag name="KSO_WM_UNIT_LAYERLEVEL" val="1"/>
  <p:tag name="KSO_WM_TAG_VERSION" val="1.0"/>
  <p:tag name="KSO_WM_BEAUTIFY_FLAG" val="#wm#"/>
  <p:tag name="KSO_WM_UNIT_DECORATE_INFO" val="{&quot;DecorateInfoH&quot;:{&quot;IsAbs&quot;:true},&quot;DecorateInfoW&quot;:{&quot;IsAbs&quot;:true},&quot;DecorateInfoX&quot;:{&quot;IsAbs&quot;:true,&quot;Pos&quot;:1},&quot;DecorateInfoY&quot;:{&quot;IsAbs&quot;:true,&quot;Pos&quot;:1},&quot;ReferentInfo&quot;:{&quot;Id&quot;:&quot;4854863efa354bfa9114489636c1a872&quot;,&quot;X&quot;:{&quot;Pos&quot;:1},&quot;Y&quot;:{&quot;Pos&quot;:1}},&quot;whChangeMode&quot;:0}"/>
  <p:tag name="KSO_WM_CHIP_GROUPID" val="5e71eac547edf80c4a5df191"/>
  <p:tag name="KSO_WM_CHIP_XID" val="5e71eac547edf80c4a5df19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476"/>
  <p:tag name="KSO_WM_TEMPLATE_ASSEMBLE_XID" val="60656e624054ed1e2fb7f786"/>
  <p:tag name="KSO_WM_TEMPLATE_ASSEMBLE_GROUPID" val="60656e624054ed1e2fb7f786"/>
</p:tagLst>
</file>

<file path=ppt/tags/tag128.xml><?xml version="1.0" encoding="utf-8"?>
<p:tagLst xmlns:p="http://schemas.openxmlformats.org/presentationml/2006/main">
  <p:tag name="KSO_WM_UNIT_BLOCK" val="0"/>
  <p:tag name="KSO_WM_UNIT_SM_LIMIT_TYPE" val="0"/>
  <p:tag name="KSO_WM_UNIT_DEC_AREA_ID" val="e05da9e5f4bf473198d896c9a6da5a31"/>
  <p:tag name="KSO_WM_UNIT_HIGHLIGHT" val="0"/>
  <p:tag name="KSO_WM_UNIT_COMPATIBLE" val="0"/>
  <p:tag name="KSO_WM_UNIT_DIAGRAM_ISNUMVISUAL" val="0"/>
  <p:tag name="KSO_WM_UNIT_DIAGRAM_ISREFERUNIT" val="0"/>
  <p:tag name="KSO_WM_UNIT_TYPE" val="i"/>
  <p:tag name="KSO_WM_UNIT_INDEX" val="2"/>
  <p:tag name="KSO_WM_UNIT_ID" val="diagram20207013_1*i*2"/>
  <p:tag name="KSO_WM_TEMPLATE_CATEGORY" val="diagram"/>
  <p:tag name="KSO_WM_TEMPLATE_INDEX" val="20207013"/>
  <p:tag name="KSO_WM_UNIT_LAYERLEVEL" val="1"/>
  <p:tag name="KSO_WM_TAG_VERSION" val="1.0"/>
  <p:tag name="KSO_WM_BEAUTIFY_FLAG" val="#wm#"/>
  <p:tag name="KSO_WM_UNIT_DECORATE_INFO" val="{&quot;DecorateInfoH&quot;:{&quot;IsAbs&quot;:true},&quot;DecorateInfoW&quot;:{&quot;IsAbs&quot;:true},&quot;DecorateInfoX&quot;:{&quot;IsAbs&quot;:true,&quot;Pos&quot;:2},&quot;DecorateInfoY&quot;:{&quot;IsAbs&quot;:true,&quot;Pos&quot;:2},&quot;ReferentInfo&quot;:{&quot;Id&quot;:&quot;b8c8656694d240b4ba110191127d7834&quot;,&quot;X&quot;:{&quot;Pos&quot;:2},&quot;Y&quot;:{&quot;Pos&quot;:2}},&quot;whChangeMode&quot;:0}"/>
  <p:tag name="KSO_WM_CHIP_GROUPID" val="5e71eac547edf80c4a5df191"/>
  <p:tag name="KSO_WM_CHIP_XID" val="5e71eac547edf80c4a5df19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624054ed1e2fb7f786"/>
  <p:tag name="KSO_WM_TEMPLATE_ASSEMBLE_GROUPID" val="60656e624054ed1e2fb7f786"/>
</p:tagLst>
</file>

<file path=ppt/tags/tag129.xml><?xml version="1.0" encoding="utf-8"?>
<p:tagLst xmlns:p="http://schemas.openxmlformats.org/presentationml/2006/main">
  <p:tag name="KSO_WM_UNIT_BLOCK" val="0"/>
  <p:tag name="KSO_WM_UNIT_SM_LIMIT_TYPE" val="0"/>
  <p:tag name="KSO_WM_UNIT_DEC_AREA_ID" val="96eaafc250d44c138092ad01fd2c6b1b"/>
  <p:tag name="KSO_WM_UNIT_HIGHLIGHT" val="0"/>
  <p:tag name="KSO_WM_UNIT_COMPATIBLE" val="0"/>
  <p:tag name="KSO_WM_UNIT_DIAGRAM_ISNUMVISUAL" val="0"/>
  <p:tag name="KSO_WM_UNIT_DIAGRAM_ISREFERUNIT" val="0"/>
  <p:tag name="KSO_WM_UNIT_TYPE" val="i"/>
  <p:tag name="KSO_WM_UNIT_INDEX" val="3"/>
  <p:tag name="KSO_WM_UNIT_ID" val="diagram20207013_1*i*3"/>
  <p:tag name="KSO_WM_TEMPLATE_CATEGORY" val="diagram"/>
  <p:tag name="KSO_WM_TEMPLATE_INDEX" val="20207013"/>
  <p:tag name="KSO_WM_UNIT_LAYERLEVEL" val="1"/>
  <p:tag name="KSO_WM_TAG_VERSION" val="1.0"/>
  <p:tag name="KSO_WM_BEAUTIFY_FLAG" val="#wm#"/>
  <p:tag name="KSO_WM_UNIT_DECORATE_INFO" val="{&quot;DecorateInfoH&quot;:{&quot;IsAbs&quot;:true},&quot;DecorateInfoW&quot;:{&quot;IsAbs&quot;:true},&quot;DecorateInfoX&quot;:{&quot;IsAbs&quot;:true,&quot;Pos&quot;:0},&quot;DecorateInfoY&quot;:{&quot;IsAbs&quot;:true,&quot;Pos&quot;:0},&quot;ReferentInfo&quot;:{&quot;Id&quot;:&quot;b8c8656694d240b4ba110191127d7834&quot;,&quot;X&quot;:{&quot;Pos&quot;:0},&quot;Y&quot;:{&quot;Pos&quot;:0}},&quot;whChangeMode&quot;:0}"/>
  <p:tag name="KSO_WM_CHIP_GROUPID" val="5e71eac547edf80c4a5df191"/>
  <p:tag name="KSO_WM_CHIP_XID" val="5e71eac547edf80c4a5df192"/>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VALUE" val="9"/>
  <p:tag name="KSO_WM_TEMPLATE_ASSEMBLE_XID" val="60656e624054ed1e2fb7f786"/>
  <p:tag name="KSO_WM_TEMPLATE_ASSEMBLE_GROUPID" val="60656e624054ed1e2fb7f786"/>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130.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07013_1*f*1"/>
  <p:tag name="KSO_WM_TEMPLATE_CATEGORY" val="diagram"/>
  <p:tag name="KSO_WM_TEMPLATE_INDEX" val="20207013"/>
  <p:tag name="KSO_WM_UNIT_LAYERLEVEL" val="1"/>
  <p:tag name="KSO_WM_TAG_VERSION" val="1.0"/>
  <p:tag name="KSO_WM_BEAUTIFY_FLAG" val="#wm#"/>
  <p:tag name="KSO_WM_UNIT_DEFAULT_FONT" val="14;20;2"/>
  <p:tag name="KSO_WM_UNIT_BLOCK" val="0"/>
  <p:tag name="KSO_WM_UNIT_VALUE" val="64"/>
  <p:tag name="KSO_WM_UNIT_SHOW_EDIT_AREA_INDICATION" val="1"/>
  <p:tag name="KSO_WM_CHIP_GROUPID" val="5e6b05596848fb12bee65ac8"/>
  <p:tag name="KSO_WM_CHIP_XID" val="5e6b05596848fb12bee65aca"/>
  <p:tag name="KSO_WM_UNIT_DEC_AREA_ID" val="1eaba8d016bd413c9d1f471d2754ab08"/>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bb51383fb35d47aa89b3754a35eb3504"/>
  <p:tag name="KSO_WM_UNIT_SUPPORT_BIG_FONT" val="1"/>
  <p:tag name="KSO_WM_UNIT_TEXT_FILL_FORE_SCHEMECOLOR_INDEX_BRIGHTNESS" val="0.25"/>
  <p:tag name="KSO_WM_UNIT_TEXT_FILL_FORE_SCHEMECOLOR_INDEX" val="13"/>
  <p:tag name="KSO_WM_UNIT_TEXT_FILL_TYPE" val="1"/>
  <p:tag name="KSO_WM_TEMPLATE_ASSEMBLE_XID" val="60656e624054ed1e2fb7f786"/>
  <p:tag name="KSO_WM_TEMPLATE_ASSEMBLE_GROUPID" val="60656e624054ed1e2fb7f786"/>
</p:tagLst>
</file>

<file path=ppt/tags/tag131.xml><?xml version="1.0" encoding="utf-8"?>
<p:tagLst xmlns:p="http://schemas.openxmlformats.org/presentationml/2006/main">
  <p:tag name="KSO_WM_BEAUTIFY_FLAG" val="#wm#"/>
  <p:tag name="KSO_WM_TEMPLATE_CATEGORY" val="diagram"/>
  <p:tag name="KSO_WM_TEMPLATE_INDEX" val="20207013"/>
  <p:tag name="KSO_WM_SLIDE_LAYOUT_INFO" val="{&quot;backgroundInfo&quot;:[{&quot;bottom&quot;:0,&quot;bottomAbs&quot;:false,&quot;left&quot;:0,&quot;leftAbs&quot;:false,&quot;right&quot;:0,&quot;rightAbs&quot;:false,&quot;top&quot;:0,&quot;topAbs&quot;:false,&quot;type&quot;:&quot;general&quot;}],&quot;id&quot;:&quot;2021-04-01T14:55:30&quot;,&quot;maxSize&quot;:{&quot;size1&quot;:22.199999999999999},&quot;minSize&quot;:{&quot;size1&quot;:22.199999999999999},&quot;normalSize&quot;:{&quot;size1&quot;:22.199999999999999},&quot;subLayout&quot;:[{&quot;id&quot;:&quot;2021-04-01T14:55:30&quot;,&quot;margin&quot;:{&quot;bottom&quot;:0.84700000286102295,&quot;left&quot;:1.6929999589920044,&quot;right&quot;:1.6929999589920044,&quot;top&quot;:1.6929999589920044},&quot;type&quot;:0},{&quot;direction&quot;:1,&quot;id&quot;:&quot;2021-04-01T14:55:30&quot;,&quot;maxSize&quot;:{&quot;size1&quot;:66.299630766590894},&quot;minSize&quot;:{&quot;size1&quot;:57.499630766590904},&quot;normalSize&quot;:{&quot;size1&quot;:62.655880766590904},&quot;subLayout&quot;:[{&quot;id&quot;:&quot;2021-04-01T14:55:30&quot;,&quot;margin&quot;:{&quot;bottom&quot;:2.5399999618530273,&quot;left&quot;:2.5399999618530273,&quot;right&quot;:0.84700000286102295,&quot;top&quot;:0.84700000286102295},&quot;type&quot;:0},{&quot;id&quot;:&quot;2021-04-01T14:55:30&quot;,&quot;margin&quot;:{&quot;bottom&quot;:1.6929999589920044,&quot;left&quot;:1.2699999809265137,&quot;right&quot;:1.6929999589920044,&quot;top&quot;:0},&quot;type&quot;:0}],&quot;type&quot;:0}],&quot;type&quot;: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71eac547edf80c4a5df192"/>
  <p:tag name="KSO_WM_SLIDE_CAN_ADD_NAVIGATION" val="1"/>
  <p:tag name="KSO_WM_SLIDE_ID" val="diagram20207013_1"/>
  <p:tag name="KSO_WM_TEMPLATE_SUBCATEGORY" val="21"/>
  <p:tag name="KSO_WM_TEMPLATE_MASTER_TYPE" val="0"/>
  <p:tag name="KSO_WM_TEMPLATE_COLOR_TYPE" val="1"/>
  <p:tag name="KSO_WM_SLIDE_TYPE" val="text"/>
  <p:tag name="KSO_WM_SLIDE_SUBTYPE" val="picTxt"/>
  <p:tag name="KSO_WM_SLIDE_ITEM_CNT" val="0"/>
  <p:tag name="KSO_WM_SLIDE_INDEX" val="1"/>
  <p:tag name="KSO_WM_SLIDE_SIZE" val="864*444"/>
  <p:tag name="KSO_WM_SLIDE_POSITION" val="48*48"/>
  <p:tag name="KSO_WM_TAG_VERSION" val="1.0"/>
  <p:tag name="KSO_WM_CHIP_FILLPROP" val="[[{&quot;text_align&quot;:&quot;lb&quot;,&quot;text_direction&quot;:&quot;horizontal&quot;,&quot;support_big_font&quot;:false,&quot;fill_id&quot;:&quot;13764482d0b94c3797cd92679777cb6d&quot;,&quot;fill_align&quot;:&quot;lb&quot;,&quot;chip_types&quot;:[&quot;header&quot;]},{&quot;text_align&quot;:&quot;lm&quot;,&quot;text_direction&quot;:&quot;horizontal&quot;,&quot;support_big_font&quot;:false,&quot;fill_id&quot;:&quot;0c7aeec11ac7457eb4d583c52a0ae3d5&quot;,&quot;fill_align&quot;:&quot;lm&quot;,&quot;chip_types&quot;:[&quot;diagram&quot;,&quot;pictext&quot;,&quot;picture&quot;,&quot;chart&quot;,&quot;table&quot;,&quot;video&quot;]},{&quot;text_align&quot;:&quot;lm&quot;,&quot;text_direction&quot;:&quot;horizontal&quot;,&quot;support_big_font&quot;:true,&quot;fill_id&quot;:&quot;95d2289085634f659fb9ea746d7af990&quot;,&quot;fill_align&quot;:&quot;lm&quot;,&quot;chip_types&quot;:[&quot;text&quot;]}]]"/>
  <p:tag name="KSO_WM_SLIDE_LAYOUT" val="a_d_f"/>
  <p:tag name="KSO_WM_SLIDE_LAYOUT_CNT" val="1_1_1"/>
  <p:tag name="KSO_WM_CHIP_GROUPID" val="5e71eac547edf80c4a5df191"/>
  <p:tag name="KSO_WM_CHIP_DECFILLPROP" val="[]"/>
  <p:tag name="KSO_WM_SLIDE_BK_DARK_LIGHT" val="2"/>
  <p:tag name="KSO_WM_SLIDE_BACKGROUND_TYPE" val="general"/>
  <p:tag name="KSO_WM_SLIDE_SUPPORT_FEATURE_TYPE" val="0"/>
  <p:tag name="KSO_WM_TEMPLATE_ASSEMBLE_XID" val="60656e624054ed1e2fb7f786"/>
  <p:tag name="KSO_WM_TEMPLATE_ASSEMBLE_GROUPID" val="60656e624054ed1e2fb7f786"/>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3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3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3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3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3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3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3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4.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14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4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14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4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4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4_1"/>
  <p:tag name="KSO_WM_UNIT_TEXT_FILL_FORE_SCHEMECOLOR_INDEX" val="14"/>
  <p:tag name="KSO_WM_UNIT_TEXT_FILL_TYPE" val="1"/>
  <p:tag name="KSO_WM_UNIT_USESOURCEFORMAT_APPLY" val="1"/>
  <p:tag name="KSO_WM_UNIT_DIAGRAM_SCHEMECOLOR_ID" val="1"/>
</p:tagLst>
</file>

<file path=ppt/tags/tag14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14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46.xml><?xml version="1.0" encoding="utf-8"?>
<p:tagLst xmlns:p="http://schemas.openxmlformats.org/presentationml/2006/main">
  <p:tag name="KSO_WM_BEAUTIFY_FLAG" val="#wm#"/>
  <p:tag name="KSO_WM_TEMPLATE_CATEGORY" val="custom"/>
  <p:tag name="KSO_WM_TEMPLATE_INDEX" val="20191204"/>
</p:tagLst>
</file>

<file path=ppt/tags/tag14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0"/>
</p:tagLst>
</file>

<file path=ppt/tags/tag14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4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15.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5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0"/>
</p:tagLst>
</file>

<file path=ppt/tags/tag15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15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5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0"/>
</p:tagLst>
</file>

<file path=ppt/tags/tag15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15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5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0"/>
</p:tagLst>
</file>

<file path=ppt/tags/tag16.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6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6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0"/>
</p:tagLst>
</file>

<file path=ppt/tags/tag16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6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6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0"/>
</p:tagLst>
</file>

<file path=ppt/tags/tag16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16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7.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7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0"/>
</p:tagLst>
</file>

<file path=ppt/tags/tag17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17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7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0"/>
</p:tagLst>
</file>

<file path=ppt/tags/tag17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7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7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0"/>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18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8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83.xml><?xml version="1.0" encoding="utf-8"?>
<p:tagLst xmlns:p="http://schemas.openxmlformats.org/presentationml/2006/main">
  <p:tag name="KSO_WM_BEAUTIFY_FLAG" val="#wm#"/>
  <p:tag name="KSO_WM_TEMPLATE_CATEGORY" val="custom"/>
  <p:tag name="KSO_WM_TEMPLATE_INDEX" val="20202616"/>
  <p:tag name="KSO_WM_SLIDE_ITEM_CNT" val="4"/>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9.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19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9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9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9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9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19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9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9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19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19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0.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20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4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4_1"/>
  <p:tag name="KSO_WM_UNIT_TEXT_FILL_FORE_SCHEMECOLOR_INDEX" val="14"/>
  <p:tag name="KSO_WM_UNIT_TEXT_FILL_TYPE" val="1"/>
  <p:tag name="KSO_WM_UNIT_USESOURCEFORMAT_APPLY" val="1"/>
  <p:tag name="KSO_WM_UNIT_DIAGRAM_SCHEMECOLOR_ID" val="1"/>
</p:tagLst>
</file>

<file path=ppt/tags/tag20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20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203.xml><?xml version="1.0" encoding="utf-8"?>
<p:tagLst xmlns:p="http://schemas.openxmlformats.org/presentationml/2006/main">
  <p:tag name="KSO_WM_BEAUTIFY_FLAG" val="#wm#"/>
  <p:tag name="KSO_WM_TEMPLATE_CATEGORY" val="custom"/>
  <p:tag name="KSO_WM_TEMPLATE_INDEX" val="20191204"/>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1.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2.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24.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25.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26.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7.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5.xml><?xml version="1.0" encoding="utf-8"?>
<p:tagLst xmlns:p="http://schemas.openxmlformats.org/presentationml/2006/main">
  <p:tag name="KSO_WM_BEAUTIFY_FLAG" val="#wm#"/>
  <p:tag name="KSO_WM_TEMPLATE_CATEGORY" val="custom"/>
  <p:tag name="KSO_WM_TEMPLATE_INDEX" val="20191204"/>
  <p:tag name="KSO_WM_SLIDE_ITEM_CNT" val="4"/>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4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4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4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4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4"/>
</p:tagLst>
</file>

<file path=ppt/tags/tag4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4"/>
</p:tagLst>
</file>

<file path=ppt/tags/tag4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4"/>
</p:tagLst>
</file>

<file path=ppt/tags/tag4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5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5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5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5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5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5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5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5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6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4"/>
</p:tagLst>
</file>

<file path=ppt/tags/tag6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4"/>
</p:tagLst>
</file>

<file path=ppt/tags/tag6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4"/>
</p:tagLst>
</file>

<file path=ppt/tags/tag6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6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4"/>
</p:tagLst>
</file>

<file path=ppt/tags/tag6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4"/>
</p:tagLst>
</file>

<file path=ppt/tags/tag6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4"/>
</p:tagLst>
</file>

<file path=ppt/tags/tag6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7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4"/>
</p:tagLst>
</file>

<file path=ppt/tags/tag7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4"/>
</p:tagLst>
</file>

<file path=ppt/tags/tag7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4"/>
</p:tagLst>
</file>

<file path=ppt/tags/tag7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4"/>
</p:tagLst>
</file>

<file path=ppt/tags/tag75.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78.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81.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84.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 name="KSO_WM_UNIT_DIAGRAM_SCHEMECOLOR_ID" val="4"/>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4"/>
</p:tagLst>
</file>

<file path=ppt/tags/tag87.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 name="KSO_WM_UNIT_DIAGRAM_SCHEMECOLOR_ID" val="4"/>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9.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90.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4"/>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96.xml><?xml version="1.0" encoding="utf-8"?>
<p:tagLst xmlns:p="http://schemas.openxmlformats.org/presentationml/2006/main">
  <p:tag name="KSO_WM_BEAUTIFY_FLAG" val="#wm#"/>
  <p:tag name="KSO_WM_TEMPLATE_CATEGORY" val="custom"/>
  <p:tag name="KSO_WM_TEMPLATE_INDEX" val="20202616"/>
  <p:tag name="KSO_WM_SPECIAL_SOURCE" val="bdnull"/>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9741</Words>
  <Application>WPS 演示</Application>
  <PresentationFormat>宽屏</PresentationFormat>
  <Paragraphs>649</Paragraphs>
  <Slides>59</Slides>
  <Notes>0</Notes>
  <HiddenSlides>0</HiddenSlides>
  <MMClips>0</MMClips>
  <ScaleCrop>false</ScaleCrop>
  <HeadingPairs>
    <vt:vector size="6" baseType="variant">
      <vt:variant>
        <vt:lpstr>已用的字体</vt:lpstr>
      </vt:variant>
      <vt:variant>
        <vt:i4>23</vt:i4>
      </vt:variant>
      <vt:variant>
        <vt:lpstr>主题</vt:lpstr>
      </vt:variant>
      <vt:variant>
        <vt:i4>3</vt:i4>
      </vt:variant>
      <vt:variant>
        <vt:lpstr>幻灯片标题</vt:lpstr>
      </vt:variant>
      <vt:variant>
        <vt:i4>59</vt:i4>
      </vt:variant>
    </vt:vector>
  </HeadingPairs>
  <TitlesOfParts>
    <vt:vector size="85" baseType="lpstr">
      <vt:lpstr>Arial</vt:lpstr>
      <vt:lpstr>宋体</vt:lpstr>
      <vt:lpstr>Wingdings</vt:lpstr>
      <vt:lpstr>黑体</vt:lpstr>
      <vt:lpstr>字魂105号-简雅黑</vt:lpstr>
      <vt:lpstr>Wingdings</vt:lpstr>
      <vt:lpstr>微软雅黑</vt:lpstr>
      <vt:lpstr>Arial Unicode MS</vt:lpstr>
      <vt:lpstr>Neris Thin</vt:lpstr>
      <vt:lpstr>華康圓體 Std W3</vt:lpstr>
      <vt:lpstr>思源黑体 CN Medium</vt:lpstr>
      <vt:lpstr>Segoe UI</vt:lpstr>
      <vt:lpstr>Arial</vt:lpstr>
      <vt:lpstr>字魂79号-萌趣奶油体</vt:lpstr>
      <vt:lpstr>华文细黑</vt:lpstr>
      <vt:lpstr>字魂70号-灵悦黑体</vt:lpstr>
      <vt:lpstr>字魂59号-创粗黑</vt:lpstr>
      <vt:lpstr>Mona Lisa Recut</vt:lpstr>
      <vt:lpstr>字魂131号-酷乐潮玩体</vt:lpstr>
      <vt:lpstr>Times New Roman</vt:lpstr>
      <vt:lpstr>字魂27号-布丁体</vt:lpstr>
      <vt:lpstr>字魂107号-萌趣欢乐体</vt:lpstr>
      <vt:lpstr>Calibri</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656</cp:revision>
  <dcterms:created xsi:type="dcterms:W3CDTF">2019-11-11T13:37:00Z</dcterms:created>
  <dcterms:modified xsi:type="dcterms:W3CDTF">2022-01-10T03:14:46Z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F47900CFCF14428F81F766D8B14004F0</vt:lpwstr>
  </property>
</Properties>
</file>