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64" r:id="rId4"/>
  </p:sldMasterIdLst>
  <p:notesMasterIdLst>
    <p:notesMasterId r:id="rId7"/>
  </p:notesMasterIdLst>
  <p:handoutMasterIdLst>
    <p:handoutMasterId r:id="rId24"/>
  </p:handoutMasterIdLst>
  <p:sldIdLst>
    <p:sldId id="256" r:id="rId5"/>
    <p:sldId id="279" r:id="rId6"/>
    <p:sldId id="702" r:id="rId8"/>
    <p:sldId id="385" r:id="rId9"/>
    <p:sldId id="729" r:id="rId10"/>
    <p:sldId id="703" r:id="rId11"/>
    <p:sldId id="706" r:id="rId12"/>
    <p:sldId id="707" r:id="rId13"/>
    <p:sldId id="708" r:id="rId14"/>
    <p:sldId id="730" r:id="rId15"/>
    <p:sldId id="752" r:id="rId16"/>
    <p:sldId id="714" r:id="rId17"/>
    <p:sldId id="754" r:id="rId18"/>
    <p:sldId id="758" r:id="rId19"/>
    <p:sldId id="760" r:id="rId20"/>
    <p:sldId id="763" r:id="rId21"/>
    <p:sldId id="765" r:id="rId22"/>
    <p:sldId id="270" r:id="rId23"/>
  </p:sldIdLst>
  <p:sldSz cx="12192000" cy="6858000"/>
  <p:notesSz cx="7103745" cy="10234295"/>
  <p:embeddedFontLst>
    <p:embeddedFont>
      <p:font typeface="黑体" panose="02010609060101010101" charset="-122"/>
      <p:regular r:id="rId28"/>
    </p:embeddedFont>
    <p:embeddedFont>
      <p:font typeface="微软雅黑" panose="020B0503020204020204" charset="-122"/>
      <p:regular r:id="rId2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notesMaster" Target="notesMasters/notesMaster1.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1_竖版">
    <p:spTree>
      <p:nvGrpSpPr>
        <p:cNvPr id="1" name=""/>
        <p:cNvGrpSpPr/>
        <p:nvPr/>
      </p:nvGrpSpPr>
      <p:grpSpPr>
        <a:xfrm>
          <a:off x="0" y="0"/>
          <a:ext cx="0" cy="0"/>
          <a:chOff x="0" y="0"/>
          <a:chExt cx="0" cy="0"/>
        </a:xfrm>
      </p:grpSpPr>
      <p:sp>
        <p:nvSpPr>
          <p:cNvPr id="17" name="矩形 16"/>
          <p:cNvSpPr/>
          <p:nvPr userDrawn="1"/>
        </p:nvSpPr>
        <p:spPr>
          <a:xfrm>
            <a:off x="0" y="0"/>
            <a:ext cx="12192000" cy="665289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6652895"/>
            <a:ext cx="12192000" cy="20510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
        <p:nvSpPr>
          <p:cNvPr id="2" name="矩形 1"/>
          <p:cNvSpPr/>
          <p:nvPr userDrawn="1"/>
        </p:nvSpPr>
        <p:spPr>
          <a:xfrm>
            <a:off x="0" y="0"/>
            <a:ext cx="12192000" cy="6762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2.emf"/><Relationship Id="rId1"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9" name="文本框 8"/>
          <p:cNvSpPr txBox="1"/>
          <p:nvPr/>
        </p:nvSpPr>
        <p:spPr>
          <a:xfrm>
            <a:off x="723900" y="1471295"/>
            <a:ext cx="6278880" cy="1476375"/>
          </a:xfrm>
          <a:prstGeom prst="rect">
            <a:avLst/>
          </a:prstGeom>
          <a:noFill/>
        </p:spPr>
        <p:txBody>
          <a:bodyPr wrap="square" rtlCol="0">
            <a:spAutoFit/>
          </a:bodyPr>
          <a:p>
            <a:pPr algn="l">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康复工程技术</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1501775" y="4905375"/>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p>
              <a:pPr algn="ctr"/>
              <a:r>
                <a:rPr lang="zh-CN" altLang="en-US" sz="2400">
                  <a:solidFill>
                    <a:schemeClr val="bg1"/>
                  </a:solidFill>
                  <a:latin typeface="黑体" panose="02010609060101010101" charset="-122"/>
                  <a:ea typeface="黑体" panose="02010609060101010101" charset="-122"/>
                  <a:cs typeface="黑体" panose="02010609060101010101" charset="-122"/>
                </a:rPr>
                <a:t>中南大学出版社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第二节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593975"/>
            <a:ext cx="6724015" cy="1198880"/>
          </a:xfrm>
          <a:prstGeom prst="rect">
            <a:avLst/>
          </a:prstGeom>
          <a:noFill/>
        </p:spPr>
        <p:txBody>
          <a:bodyPr wrap="square" rtlCol="0">
            <a:spAutoFit/>
          </a:bodyPr>
          <a:p>
            <a:pPr>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康复工程技术应用</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4015105"/>
          </a:xfrm>
          <a:prstGeom prst="rect">
            <a:avLst/>
          </a:prstGeom>
          <a:solidFill>
            <a:schemeClr val="accent5">
              <a:lumMod val="40000"/>
              <a:lumOff val="60000"/>
            </a:schemeClr>
          </a:solidFill>
        </p:spPr>
        <p:txBody>
          <a:bodyPr wrap="square">
            <a:spAutoFit/>
          </a:bodyPr>
          <a:lstStyle/>
          <a:p>
            <a:pPr marL="342900" indent="-342900" algn="just" fontAlgn="auto">
              <a:lnSpc>
                <a:spcPct val="20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社区为功能障碍者配辅助器具，来就诊的患者中大部分为老人和儿童，为了达到最好的适配效果，假肢矫形技师应做哪些考虑？</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1. 给儿童配辅助器具需考虑哪些？</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2. 给老人配辅助器具需考虑哪些？</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一、康复工程技术产品</a:t>
            </a:r>
            <a:endParaRPr lang="zh-CN" altLang="en-US" sz="2400" dirty="0"/>
          </a:p>
        </p:txBody>
      </p:sp>
      <p:sp>
        <p:nvSpPr>
          <p:cNvPr id="18442" name="Rectangle 10"/>
          <p:cNvSpPr>
            <a:spLocks noChangeArrowheads="1"/>
          </p:cNvSpPr>
          <p:nvPr/>
        </p:nvSpPr>
        <p:spPr bwMode="auto">
          <a:xfrm>
            <a:off x="1102995" y="1652270"/>
            <a:ext cx="10119360" cy="4595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康复工程技术产品是指能帮助功能障碍者恢复、改善、提高功能，克服活动和参与能力障碍的所有特殊软硬件产品。</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辅助器具是指能预防、代偿、监护、减轻或降低损伤、活动受限和参与限制的任何产品（包括器具、设备、工具、技术和软件），可以是特别生产的或通用产品。</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国际标准化组织（International Standards Organization，ISO）颁布的《辅助器具——分类、术语》国际标准（ISO9999：2011）将辅助器具分为12 个主类，130 个次类，801个支类（表1-1），我国等同采用了此国际标准，颁布了GB/T 16432—2016。</a:t>
            </a:r>
            <a:endParaRPr sz="20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一、康复工程技术产品</a:t>
            </a:r>
            <a:endParaRPr lang="zh-CN" altLang="en-US" sz="2400" dirty="0"/>
          </a:p>
        </p:txBody>
      </p:sp>
      <p:pic>
        <p:nvPicPr>
          <p:cNvPr id="2" name="图片 1"/>
          <p:cNvPicPr>
            <a:picLocks noChangeAspect="1"/>
          </p:cNvPicPr>
          <p:nvPr/>
        </p:nvPicPr>
        <p:blipFill>
          <a:blip r:embed="rId1"/>
          <a:stretch>
            <a:fillRect/>
          </a:stretch>
        </p:blipFill>
        <p:spPr>
          <a:xfrm>
            <a:off x="1964690" y="2012950"/>
            <a:ext cx="8262620" cy="4309110"/>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sp>
        <p:nvSpPr>
          <p:cNvPr id="18442" name="Rectangle 10"/>
          <p:cNvSpPr>
            <a:spLocks noChangeArrowheads="1"/>
          </p:cNvSpPr>
          <p:nvPr/>
        </p:nvSpPr>
        <p:spPr bwMode="auto">
          <a:xfrm>
            <a:off x="1102995" y="1949450"/>
            <a:ext cx="10541000" cy="4068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（一）评估</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1. 身体功能评估　依据活动困难情况进行相应的身体功能障碍评定及潜能分析。功能障碍评定包括肌力、关节活动度、手功能、步态分析、脊髓损伤、偏瘫、脑瘫、截肢、感觉、言语功能、视功能、听力等专业评定。</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2. 辅助器具评估　根据活动、参与等需求目标并结合身体功能，对预选的辅具进行评估</a:t>
            </a:r>
            <a:r>
              <a:rPr lang="zh-CN" sz="2000">
                <a:solidFill>
                  <a:srgbClr val="000000"/>
                </a:solidFill>
                <a:latin typeface="微软雅黑" panose="020B0503020204020204" charset="-122"/>
                <a:ea typeface="微软雅黑" panose="020B0503020204020204" charset="-122"/>
                <a:cs typeface="微软雅黑" panose="020B0503020204020204" charset="-122"/>
              </a:rPr>
              <a:t>。</a:t>
            </a:r>
            <a:endParaRPr lang="zh-CN"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lang="zh-CN" sz="2000">
                <a:solidFill>
                  <a:srgbClr val="000000"/>
                </a:solidFill>
                <a:latin typeface="微软雅黑" panose="020B0503020204020204" charset="-122"/>
                <a:ea typeface="微软雅黑" panose="020B0503020204020204" charset="-122"/>
                <a:cs typeface="微软雅黑" panose="020B0503020204020204" charset="-122"/>
              </a:rPr>
              <a:t>3. 环境评估　需对个案常用环境进行功能评估。</a:t>
            </a:r>
            <a:endParaRPr lang="zh-CN"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lang="zh-CN" sz="2000">
                <a:solidFill>
                  <a:srgbClr val="000000"/>
                </a:solidFill>
                <a:latin typeface="微软雅黑" panose="020B0503020204020204" charset="-122"/>
                <a:ea typeface="微软雅黑" panose="020B0503020204020204" charset="-122"/>
                <a:cs typeface="微软雅黑" panose="020B0503020204020204" charset="-122"/>
              </a:rPr>
              <a:t>4. 评估报告　根据上述评估出具辅具适配评估报告，包括需求评估、身体功能评估、环境评估、辅助器具的处方及辅助器具服务建议。</a:t>
            </a:r>
            <a:endParaRPr lang="zh-CN" sz="20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sp>
        <p:nvSpPr>
          <p:cNvPr id="18442" name="Rectangle 10"/>
          <p:cNvSpPr>
            <a:spLocks noChangeArrowheads="1"/>
          </p:cNvSpPr>
          <p:nvPr/>
        </p:nvSpPr>
        <p:spPr bwMode="auto">
          <a:xfrm>
            <a:off x="1102995" y="1757680"/>
            <a:ext cx="10541000" cy="4585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（二）适配</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辅助器具设计与制作——由辅具专业人员承担。</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辅助器具的试用及训练——由辅具专业人员承担。</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辅助器具的适合性检验并配送交付——由包括医生在内的协作组共同检验，检验包括人与辅助器具的适合性；人—辅助器具与完成活动的适应性，是否达到预期的活动目标；人—辅助器具与环境的适合性，是否能在现有环境下应用辅助器具。只有当适合性检验合格后，方可交付使用。</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（三）跟踪回访</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定期回访辅助器具使用者，看看使用的过程中有什么问题，有问题及时解决</a:t>
            </a:r>
            <a:r>
              <a:rPr lang="zh-CN" sz="2000">
                <a:solidFill>
                  <a:srgbClr val="000000"/>
                </a:solidFill>
                <a:latin typeface="微软雅黑" panose="020B0503020204020204" charset="-122"/>
                <a:ea typeface="微软雅黑" panose="020B0503020204020204" charset="-122"/>
                <a:cs typeface="微软雅黑" panose="020B0503020204020204" charset="-122"/>
              </a:rPr>
              <a:t>。</a:t>
            </a:r>
            <a:endParaRPr lang="zh-CN" sz="20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sp>
        <p:nvSpPr>
          <p:cNvPr id="18442" name="Rectangle 10"/>
          <p:cNvSpPr>
            <a:spLocks noChangeArrowheads="1"/>
          </p:cNvSpPr>
          <p:nvPr/>
        </p:nvSpPr>
        <p:spPr bwMode="auto">
          <a:xfrm>
            <a:off x="1102995" y="1681480"/>
            <a:ext cx="10541000" cy="4585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（二）适配</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辅助器具设计与制作——由辅具专业人员承担。</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辅助器具的试用及训练——由辅具专业人员承担。</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辅助器具的适合性检验并配送交付——由包括医生在内的协作组共同检验，检验包括人与辅助器具的适合性；人—辅助器具与完成活动的适应性，是否达到预期的活动目标；人—辅助器具与环境的适合性，是否能在现有环境下应用辅助器具。只有当适合性检验合格后，方可交付使用。</a:t>
            </a:r>
            <a:endParaRPr sz="2000">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（三）跟踪回访</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sz="2000">
                <a:solidFill>
                  <a:srgbClr val="000000"/>
                </a:solidFill>
                <a:latin typeface="微软雅黑" panose="020B0503020204020204" charset="-122"/>
                <a:ea typeface="微软雅黑" panose="020B0503020204020204" charset="-122"/>
                <a:cs typeface="微软雅黑" panose="020B0503020204020204" charset="-122"/>
              </a:rPr>
              <a:t>定期回访辅助器具使用者，看看使用的过程中有什么问题，有问题及时解决</a:t>
            </a:r>
            <a:r>
              <a:rPr lang="zh-CN" sz="2000">
                <a:solidFill>
                  <a:srgbClr val="000000"/>
                </a:solidFill>
                <a:latin typeface="微软雅黑" panose="020B0503020204020204" charset="-122"/>
                <a:ea typeface="微软雅黑" panose="020B0503020204020204" charset="-122"/>
                <a:cs typeface="微软雅黑" panose="020B0503020204020204" charset="-122"/>
              </a:rPr>
              <a:t>。</a:t>
            </a:r>
            <a:endParaRPr lang="zh-CN" sz="2000">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616077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二、康复工程产品/ 辅助器具的适配</a:t>
            </a:r>
            <a:endParaRPr lang="zh-CN" altLang="en-US" sz="2400" dirty="0"/>
          </a:p>
        </p:txBody>
      </p:sp>
      <p:sp>
        <p:nvSpPr>
          <p:cNvPr id="18442" name="Rectangle 10"/>
          <p:cNvSpPr>
            <a:spLocks noChangeArrowheads="1"/>
          </p:cNvSpPr>
          <p:nvPr/>
        </p:nvSpPr>
        <p:spPr bwMode="auto">
          <a:xfrm>
            <a:off x="1102995" y="1681480"/>
            <a:ext cx="10541000" cy="45859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 typeface="Wingdings" panose="05000000000000000000" charset="0"/>
              <a:buNone/>
            </a:pPr>
            <a:r>
              <a:rPr sz="2000" b="1">
                <a:solidFill>
                  <a:srgbClr val="000000"/>
                </a:solidFill>
                <a:latin typeface="微软雅黑" panose="020B0503020204020204" charset="-122"/>
                <a:ea typeface="微软雅黑" panose="020B0503020204020204" charset="-122"/>
                <a:cs typeface="微软雅黑" panose="020B0503020204020204" charset="-122"/>
              </a:rPr>
              <a:t>（四）选用原则</a:t>
            </a:r>
            <a:endParaRPr sz="2000" b="1">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a:solidFill>
                  <a:srgbClr val="000000"/>
                </a:solidFill>
                <a:latin typeface="微软雅黑" panose="020B0503020204020204" charset="-122"/>
                <a:ea typeface="微软雅黑" panose="020B0503020204020204" charset="-122"/>
                <a:cs typeface="微软雅黑" panose="020B0503020204020204" charset="-122"/>
              </a:rPr>
              <a:t>1. 机构选用原则　根据需求对象排序，合理使用资源。当政府出资减免费用为残疾人提供必要的辅助产品时，如何在资金及资源有限的情况下选用辅助产品。</a:t>
            </a:r>
            <a:endParaRPr>
              <a:solidFill>
                <a:srgbClr val="000000"/>
              </a:solidFill>
              <a:latin typeface="微软雅黑" panose="020B0503020204020204" charset="-122"/>
              <a:ea typeface="微软雅黑" panose="020B0503020204020204" charset="-122"/>
              <a:cs typeface="微软雅黑" panose="020B0503020204020204" charset="-122"/>
            </a:endParaRPr>
          </a:p>
          <a:p>
            <a:pPr marL="285750" indent="-285750" algn="just">
              <a:lnSpc>
                <a:spcPct val="150000"/>
              </a:lnSpc>
              <a:spcBef>
                <a:spcPct val="20000"/>
              </a:spcBef>
              <a:buFont typeface="Wingdings" panose="05000000000000000000" charset="0"/>
              <a:buChar char="Ø"/>
            </a:pPr>
            <a:r>
              <a:rPr>
                <a:solidFill>
                  <a:srgbClr val="000000"/>
                </a:solidFill>
                <a:latin typeface="微软雅黑" panose="020B0503020204020204" charset="-122"/>
                <a:ea typeface="微软雅黑" panose="020B0503020204020204" charset="-122"/>
                <a:cs typeface="微软雅黑" panose="020B0503020204020204" charset="-122"/>
              </a:rPr>
              <a:t>2. 个人选用原则　根据个人需求排序考虑经济状况。</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1）根据需求层次排序，区分轻重缓急：第一需求层次——解决生存障碍、安全和个人医疗的辅助产品优先；第二需求层次——提高生活质量的辅助产品；第三需求层次——参与社会活动体现自我价值的辅助产品。</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a:solidFill>
                  <a:srgbClr val="000000"/>
                </a:solidFill>
                <a:latin typeface="微软雅黑" panose="020B0503020204020204" charset="-122"/>
                <a:ea typeface="微软雅黑" panose="020B0503020204020204" charset="-122"/>
                <a:cs typeface="微软雅黑" panose="020B0503020204020204" charset="-122"/>
              </a:rPr>
              <a:t>（2）根据需求目标排序，有的放矢：在辅助产品的帮助下要尽可能满足残疾人对全面康复的需求</a:t>
            </a:r>
            <a:r>
              <a:rPr lang="zh-CN">
                <a:solidFill>
                  <a:srgbClr val="000000"/>
                </a:solidFill>
                <a:latin typeface="微软雅黑" panose="020B0503020204020204" charset="-122"/>
                <a:ea typeface="微软雅黑" panose="020B0503020204020204" charset="-122"/>
                <a:cs typeface="微软雅黑" panose="020B0503020204020204" charset="-122"/>
              </a:rPr>
              <a:t>。</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（3）根据功能障碍，进行功能代偿。</a:t>
            </a:r>
            <a:endParaRPr lang="zh-CN">
              <a:solidFill>
                <a:srgbClr val="000000"/>
              </a:solidFill>
              <a:latin typeface="微软雅黑" panose="020B0503020204020204" charset="-122"/>
              <a:ea typeface="微软雅黑" panose="020B0503020204020204" charset="-122"/>
              <a:cs typeface="微软雅黑" panose="020B0503020204020204" charset="-122"/>
            </a:endParaRPr>
          </a:p>
          <a:p>
            <a:pPr indent="0" algn="just">
              <a:lnSpc>
                <a:spcPct val="150000"/>
              </a:lnSpc>
              <a:spcBef>
                <a:spcPct val="20000"/>
              </a:spcBef>
              <a:buFont typeface="Wingdings" panose="05000000000000000000" charset="0"/>
              <a:buNone/>
            </a:pPr>
            <a:r>
              <a:rPr lang="zh-CN">
                <a:solidFill>
                  <a:srgbClr val="000000"/>
                </a:solidFill>
                <a:latin typeface="微软雅黑" panose="020B0503020204020204" charset="-122"/>
                <a:ea typeface="微软雅黑" panose="020B0503020204020204" charset="-122"/>
                <a:cs typeface="微软雅黑" panose="020B0503020204020204" charset="-122"/>
              </a:rPr>
              <a:t>（4）根据经济状况，选用质优价廉的辅助产品。</a:t>
            </a:r>
            <a:endParaRPr lang="zh-CN">
              <a:solidFill>
                <a:srgbClr val="000000"/>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9" name="文本框 8"/>
          <p:cNvSpPr txBox="1"/>
          <p:nvPr/>
        </p:nvSpPr>
        <p:spPr>
          <a:xfrm>
            <a:off x="1597660" y="2238375"/>
            <a:ext cx="6278880" cy="1476375"/>
          </a:xfrm>
          <a:prstGeom prst="rect">
            <a:avLst/>
          </a:prstGeom>
          <a:noFill/>
        </p:spPr>
        <p:txBody>
          <a:bodyPr wrap="square" rtlCol="0">
            <a:spAutoFit/>
          </a:bodyPr>
          <a:p>
            <a:pPr algn="ctr">
              <a:lnSpc>
                <a:spcPct val="150000"/>
              </a:lnSpc>
            </a:pPr>
            <a:r>
              <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600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l">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　</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绪论</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5" name="组合 4"/>
          <p:cNvGrpSpPr/>
          <p:nvPr/>
        </p:nvGrpSpPr>
        <p:grpSpPr>
          <a:xfrm>
            <a:off x="4076700" y="669290"/>
            <a:ext cx="6480810" cy="890905"/>
            <a:chOff x="6420" y="2209"/>
            <a:chExt cx="10206" cy="1403"/>
          </a:xfrm>
        </p:grpSpPr>
        <p:sp>
          <p:nvSpPr>
            <p:cNvPr id="14" name="文本框 13"/>
            <p:cNvSpPr txBox="1"/>
            <p:nvPr/>
          </p:nvSpPr>
          <p:spPr>
            <a:xfrm>
              <a:off x="7823" y="2209"/>
              <a:ext cx="8803" cy="1161"/>
            </a:xfrm>
            <a:prstGeom prst="rect">
              <a:avLst/>
            </a:prstGeom>
            <a:noFill/>
          </p:spPr>
          <p:txBody>
            <a:bodyPr wrap="square" rtlCol="0">
              <a:spAutoFit/>
            </a:bodyPr>
            <a:p>
              <a:pPr>
                <a:lnSpc>
                  <a:spcPct val="150000"/>
                </a:lnSpc>
              </a:pPr>
              <a:r>
                <a:rPr lang="zh-CN" altLang="en-US" sz="2800">
                  <a:solidFill>
                    <a:srgbClr val="5A84AF"/>
                  </a:solidFill>
                  <a:latin typeface="黑体" panose="02010609060101010101" charset="-122"/>
                  <a:ea typeface="黑体" panose="02010609060101010101" charset="-122"/>
                  <a:cs typeface="黑体" panose="02010609060101010101" charset="-122"/>
                  <a:sym typeface="+mn-ea"/>
                </a:rPr>
                <a:t>第一章　绪论</a:t>
              </a:r>
              <a:endParaRPr lang="zh-CN" altLang="en-US"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22" name="图片 21"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4" name="组合 3"/>
          <p:cNvGrpSpPr/>
          <p:nvPr/>
        </p:nvGrpSpPr>
        <p:grpSpPr>
          <a:xfrm>
            <a:off x="4076065" y="1765300"/>
            <a:ext cx="6481445" cy="890905"/>
            <a:chOff x="6420" y="5775"/>
            <a:chExt cx="10207" cy="1403"/>
          </a:xfrm>
        </p:grpSpPr>
        <p:sp>
          <p:nvSpPr>
            <p:cNvPr id="19" name="文本框 18"/>
            <p:cNvSpPr txBox="1"/>
            <p:nvPr/>
          </p:nvSpPr>
          <p:spPr>
            <a:xfrm>
              <a:off x="7823" y="5775"/>
              <a:ext cx="8804" cy="1161"/>
            </a:xfrm>
            <a:prstGeom prst="rect">
              <a:avLst/>
            </a:prstGeom>
            <a:noFill/>
          </p:spPr>
          <p:txBody>
            <a:bodyPr wrap="square" rtlCol="0">
              <a:spAutoFit/>
            </a:bodyPr>
            <a:p>
              <a:pPr>
                <a:lnSpc>
                  <a:spcPct val="150000"/>
                </a:lnSpc>
              </a:pPr>
              <a:r>
                <a:rPr lang="zh-CN" altLang="en-US" sz="2800">
                  <a:solidFill>
                    <a:srgbClr val="5A84AF"/>
                  </a:solidFill>
                  <a:latin typeface="黑体" panose="02010609060101010101" charset="-122"/>
                  <a:ea typeface="黑体" panose="02010609060101010101" charset="-122"/>
                  <a:cs typeface="黑体" panose="02010609060101010101" charset="-122"/>
                  <a:sym typeface="+mn-ea"/>
                </a:rPr>
                <a:t>第二章　假肢</a:t>
              </a:r>
              <a:endParaRPr lang="zh-CN" altLang="en-US"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30" name="图片 29" descr="b4064338496ee2cb6d081735c8306796"/>
            <p:cNvPicPr>
              <a:picLocks noChangeAspect="1"/>
            </p:cNvPicPr>
            <p:nvPr/>
          </p:nvPicPr>
          <p:blipFill>
            <a:blip r:embed="rId2"/>
            <a:stretch>
              <a:fillRect/>
            </a:stretch>
          </p:blipFill>
          <p:spPr>
            <a:xfrm>
              <a:off x="6420" y="5775"/>
              <a:ext cx="1403" cy="1403"/>
            </a:xfrm>
            <a:prstGeom prst="rect">
              <a:avLst/>
            </a:prstGeom>
          </p:spPr>
        </p:pic>
      </p:grpSp>
      <p:pic>
        <p:nvPicPr>
          <p:cNvPr id="32" name="图片 31" descr="e589290c7580d2802bf7399b0600dedb"/>
          <p:cNvPicPr>
            <a:picLocks noChangeAspect="1"/>
          </p:cNvPicPr>
          <p:nvPr/>
        </p:nvPicPr>
        <p:blipFill>
          <a:blip r:embed="rId3"/>
          <a:stretch>
            <a:fillRect/>
          </a:stretch>
        </p:blipFill>
        <p:spPr>
          <a:xfrm rot="3720000">
            <a:off x="9018270" y="1266190"/>
            <a:ext cx="2922905" cy="2922905"/>
          </a:xfrm>
          <a:prstGeom prst="rect">
            <a:avLst/>
          </a:prstGeom>
        </p:spPr>
      </p:pic>
      <p:grpSp>
        <p:nvGrpSpPr>
          <p:cNvPr id="6" name="组合 5"/>
          <p:cNvGrpSpPr/>
          <p:nvPr/>
        </p:nvGrpSpPr>
        <p:grpSpPr>
          <a:xfrm>
            <a:off x="4076700" y="2861310"/>
            <a:ext cx="6480810" cy="890905"/>
            <a:chOff x="6420" y="2209"/>
            <a:chExt cx="10206" cy="1403"/>
          </a:xfrm>
        </p:grpSpPr>
        <p:sp>
          <p:nvSpPr>
            <p:cNvPr id="7" name="文本框 6"/>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第三章　矫形器</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8" name="图片 7"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10" name="组合 9"/>
          <p:cNvGrpSpPr/>
          <p:nvPr/>
        </p:nvGrpSpPr>
        <p:grpSpPr>
          <a:xfrm>
            <a:off x="4085590" y="3966845"/>
            <a:ext cx="6480810" cy="890905"/>
            <a:chOff x="6420" y="2209"/>
            <a:chExt cx="10206" cy="1403"/>
          </a:xfrm>
        </p:grpSpPr>
        <p:sp>
          <p:nvSpPr>
            <p:cNvPr id="11" name="文本框 10"/>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第四章　步行辅具与轮椅</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2" name="图片 11" descr="b4064338496ee2cb6d081735c8306796"/>
            <p:cNvPicPr>
              <a:picLocks noChangeAspect="1"/>
            </p:cNvPicPr>
            <p:nvPr/>
          </p:nvPicPr>
          <p:blipFill>
            <a:blip r:embed="rId2"/>
            <a:stretch>
              <a:fillRect/>
            </a:stretch>
          </p:blipFill>
          <p:spPr>
            <a:xfrm>
              <a:off x="6420" y="2209"/>
              <a:ext cx="1403" cy="1403"/>
            </a:xfrm>
            <a:prstGeom prst="rect">
              <a:avLst/>
            </a:prstGeom>
          </p:spPr>
        </p:pic>
      </p:grpSp>
      <p:grpSp>
        <p:nvGrpSpPr>
          <p:cNvPr id="13" name="组合 12"/>
          <p:cNvGrpSpPr/>
          <p:nvPr/>
        </p:nvGrpSpPr>
        <p:grpSpPr>
          <a:xfrm>
            <a:off x="4126230" y="5111750"/>
            <a:ext cx="6480810" cy="890905"/>
            <a:chOff x="6420" y="2209"/>
            <a:chExt cx="10206" cy="1403"/>
          </a:xfrm>
        </p:grpSpPr>
        <p:sp>
          <p:nvSpPr>
            <p:cNvPr id="15" name="文本框 14"/>
            <p:cNvSpPr txBox="1"/>
            <p:nvPr/>
          </p:nvSpPr>
          <p:spPr>
            <a:xfrm>
              <a:off x="7823" y="2209"/>
              <a:ext cx="8803" cy="1161"/>
            </a:xfrm>
            <a:prstGeom prst="rect">
              <a:avLst/>
            </a:prstGeom>
            <a:noFill/>
          </p:spPr>
          <p:txBody>
            <a:bodyPr wrap="square" rtlCol="0">
              <a:spAutoFit/>
            </a:bodyPr>
            <a:p>
              <a:pPr>
                <a:lnSpc>
                  <a:spcPct val="150000"/>
                </a:lnSpc>
              </a:pPr>
              <a:r>
                <a:rPr sz="2800">
                  <a:solidFill>
                    <a:srgbClr val="5A84AF"/>
                  </a:solidFill>
                  <a:latin typeface="黑体" panose="02010609060101010101" charset="-122"/>
                  <a:ea typeface="黑体" panose="02010609060101010101" charset="-122"/>
                  <a:cs typeface="黑体" panose="02010609060101010101" charset="-122"/>
                  <a:sym typeface="+mn-ea"/>
                </a:rPr>
                <a:t>第五章　沟通与信息辅助器具</a:t>
              </a:r>
              <a:endParaRPr sz="2800">
                <a:solidFill>
                  <a:srgbClr val="5A84AF"/>
                </a:solidFill>
                <a:latin typeface="黑体" panose="02010609060101010101" charset="-122"/>
                <a:ea typeface="黑体" panose="02010609060101010101" charset="-122"/>
                <a:cs typeface="黑体" panose="02010609060101010101" charset="-122"/>
                <a:sym typeface="+mn-ea"/>
              </a:endParaRPr>
            </a:p>
          </p:txBody>
        </p:sp>
        <p:pic>
          <p:nvPicPr>
            <p:cNvPr id="16" name="图片 15" descr="b4064338496ee2cb6d081735c8306796"/>
            <p:cNvPicPr>
              <a:picLocks noChangeAspect="1"/>
            </p:cNvPicPr>
            <p:nvPr/>
          </p:nvPicPr>
          <p:blipFill>
            <a:blip r:embed="rId2"/>
            <a:stretch>
              <a:fillRect/>
            </a:stretch>
          </p:blipFill>
          <p:spPr>
            <a:xfrm>
              <a:off x="6420" y="2209"/>
              <a:ext cx="1403" cy="1403"/>
            </a:xfrm>
            <a:prstGeom prst="rect">
              <a:avLst/>
            </a:prstGeom>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p:sp>
        <p:nvSpPr>
          <p:cNvPr id="5" name="六边形 4"/>
          <p:cNvSpPr/>
          <p:nvPr/>
        </p:nvSpPr>
        <p:spPr>
          <a:xfrm>
            <a:off x="882015" y="2660650"/>
            <a:ext cx="1938655" cy="1567180"/>
          </a:xfrm>
          <a:prstGeom prst="hexagon">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r>
              <a:rPr lang="zh-CN" altLang="en-US" sz="3200" b="1" dirty="0">
                <a:cs typeface="+mn-ea"/>
                <a:sym typeface="+mn-lt"/>
              </a:rPr>
              <a:t>学习目标</a:t>
            </a:r>
            <a:endParaRPr lang="zh-CN" altLang="en-US" sz="3200" b="1" dirty="0">
              <a:cs typeface="+mn-ea"/>
              <a:sym typeface="+mn-lt"/>
            </a:endParaRPr>
          </a:p>
        </p:txBody>
      </p:sp>
      <p:cxnSp>
        <p:nvCxnSpPr>
          <p:cNvPr id="8" name="直接箭头连接符 7"/>
          <p:cNvCxnSpPr>
            <a:stCxn id="5" idx="0"/>
          </p:cNvCxnSpPr>
          <p:nvPr/>
        </p:nvCxnSpPr>
        <p:spPr>
          <a:xfrm>
            <a:off x="2820670" y="3444240"/>
            <a:ext cx="568325" cy="9525"/>
          </a:xfrm>
          <a:prstGeom prst="straightConnector1">
            <a:avLst/>
          </a:prstGeom>
          <a:ln>
            <a:solidFill>
              <a:schemeClr val="accent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3388995" y="1452880"/>
            <a:ext cx="8014335" cy="3881120"/>
          </a:xfrm>
          <a:prstGeom prst="rect">
            <a:avLst/>
          </a:prstGeom>
          <a:solidFill>
            <a:schemeClr val="accent1">
              <a:lumMod val="20000"/>
              <a:lumOff val="80000"/>
            </a:schemeClr>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59" tIns="45729" rIns="91459" bIns="45729" rtlCol="0" anchor="ctr"/>
          <a:p>
            <a:pPr algn="ctr"/>
            <a:endParaRPr lang="zh-CN" altLang="en-US" sz="100">
              <a:cs typeface="+mn-ea"/>
              <a:sym typeface="+mn-lt"/>
            </a:endParaRPr>
          </a:p>
        </p:txBody>
      </p:sp>
      <p:sp>
        <p:nvSpPr>
          <p:cNvPr id="14" name="TextBox 9"/>
          <p:cNvSpPr txBox="1"/>
          <p:nvPr/>
        </p:nvSpPr>
        <p:spPr>
          <a:xfrm>
            <a:off x="4134485" y="2080895"/>
            <a:ext cx="6661150" cy="2306955"/>
          </a:xfrm>
          <a:prstGeom prst="rect">
            <a:avLst/>
          </a:prstGeom>
          <a:noFill/>
        </p:spPr>
        <p:txBody>
          <a:bodyPr wrap="square" lIns="91459" tIns="45729" rIns="91459" bIns="45729" rtlCol="0">
            <a:spAutoFit/>
          </a:bodyPr>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1. 掌握康复工程技术的含义。</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2. 熟悉康复工程技术产品以及辅助器具的基本分类。</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a:p>
            <a:pPr algn="just">
              <a:lnSpc>
                <a:spcPct val="150000"/>
              </a:lnSpc>
              <a:spcBef>
                <a:spcPts val="0"/>
              </a:spcBef>
              <a:spcAft>
                <a:spcPts val="0"/>
              </a:spcAft>
            </a:pPr>
            <a:r>
              <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rPr>
              <a:t>3. 了解康复工程产品的服务流程和服务对象。</a:t>
            </a:r>
            <a:endParaRPr sz="2400" dirty="0">
              <a:solidFill>
                <a:schemeClr val="accent1">
                  <a:lumMod val="75000"/>
                </a:schemeClr>
              </a:solidFill>
              <a:latin typeface="黑体" panose="02010609060101010101" charset="-122"/>
              <a:ea typeface="黑体" panose="02010609060101010101" charset="-122"/>
              <a:cs typeface="黑体" panose="02010609060101010101" charset="-122"/>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childTnLst>
                          </p:cTn>
                        </p:par>
                        <p:par>
                          <p:cTn id="11" fill="hold">
                            <p:stCondLst>
                              <p:cond delay="500"/>
                            </p:stCondLst>
                            <p:childTnLst>
                              <p:par>
                                <p:cTn id="12" presetID="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0-#ppt_h/2"/>
                                          </p:val>
                                        </p:tav>
                                        <p:tav tm="100000">
                                          <p:val>
                                            <p:strVal val="#ppt_y"/>
                                          </p:val>
                                        </p:tav>
                                      </p:tavLst>
                                    </p:anim>
                                  </p:childTnLst>
                                </p:cTn>
                              </p:par>
                            </p:childTnLst>
                          </p:cTn>
                        </p:par>
                        <p:par>
                          <p:cTn id="16" fill="hold">
                            <p:stCondLst>
                              <p:cond delay="1000"/>
                            </p:stCondLst>
                            <p:childTnLst>
                              <p:par>
                                <p:cTn id="17" presetID="12" presetClass="entr" presetSubtype="1" fill="hold" grpId="0" nodeType="afterEffect">
                                  <p:stCondLst>
                                    <p:cond delay="0"/>
                                  </p:stCondLst>
                                  <p:iterate type="lt">
                                    <p:tmPct val="0"/>
                                  </p:iterate>
                                  <p:childTnLst>
                                    <p:set>
                                      <p:cBhvr>
                                        <p:cTn id="18" dur="1" fill="hold">
                                          <p:stCondLst>
                                            <p:cond delay="0"/>
                                          </p:stCondLst>
                                        </p:cTn>
                                        <p:tgtEl>
                                          <p:spTgt spid="14"/>
                                        </p:tgtEl>
                                        <p:attrNameLst>
                                          <p:attrName>style.visibility</p:attrName>
                                        </p:attrNameLst>
                                      </p:cBhvr>
                                      <p:to>
                                        <p:strVal val="visible"/>
                                      </p:to>
                                    </p:set>
                                    <p:animEffect transition="in" filter="slide(fromTop)">
                                      <p:cBhvr>
                                        <p:cTn id="1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3" grpId="0" bldLvl="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椭圆 11"/>
          <p:cNvSpPr/>
          <p:nvPr/>
        </p:nvSpPr>
        <p:spPr>
          <a:xfrm>
            <a:off x="1605915" y="1639570"/>
            <a:ext cx="3107055" cy="3107055"/>
          </a:xfrm>
          <a:prstGeom prst="ellipse">
            <a:avLst/>
          </a:prstGeom>
          <a:noFill/>
          <a:ln w="25400">
            <a:solidFill>
              <a:srgbClr val="7ACACC"/>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p>
            <a:pPr algn="ctr"/>
            <a:r>
              <a:rPr lang="zh-CN" altLang="en-US" sz="4400">
                <a:solidFill>
                  <a:srgbClr val="002060"/>
                </a:solidFill>
                <a:latin typeface="黑体" panose="02010609060101010101" charset="-122"/>
                <a:ea typeface="黑体" panose="02010609060101010101" charset="-122"/>
                <a:cs typeface="黑体" panose="02010609060101010101" charset="-122"/>
              </a:rPr>
              <a:t>第一节</a:t>
            </a:r>
            <a:endParaRPr lang="zh-CN" altLang="en-US" sz="4400">
              <a:solidFill>
                <a:srgbClr val="002060"/>
              </a:solidFill>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5054600" y="2409190"/>
            <a:ext cx="3975100" cy="1198880"/>
          </a:xfrm>
          <a:prstGeom prst="rect">
            <a:avLst/>
          </a:prstGeom>
          <a:noFill/>
        </p:spPr>
        <p:txBody>
          <a:bodyPr wrap="square" rtlCol="0">
            <a:spAutoFit/>
          </a:bodyPr>
          <a:p>
            <a:pPr algn="l">
              <a:lnSpc>
                <a:spcPct val="150000"/>
              </a:lnSpc>
            </a:pPr>
            <a:r>
              <a:rPr lang="zh-CN" altLang="en-US" sz="4800">
                <a:solidFill>
                  <a:srgbClr val="5A84AF"/>
                </a:solidFill>
                <a:latin typeface="黑体" panose="02010609060101010101" charset="-122"/>
                <a:ea typeface="黑体" panose="02010609060101010101" charset="-122"/>
                <a:cs typeface="黑体" panose="02010609060101010101" charset="-122"/>
                <a:sym typeface="+mn-ea"/>
              </a:rPr>
              <a:t>概述</a:t>
            </a:r>
            <a:endParaRPr lang="zh-CN" altLang="en-US" sz="4800">
              <a:solidFill>
                <a:srgbClr val="5A84AF"/>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30630" y="1613958"/>
            <a:ext cx="10182013" cy="4015105"/>
          </a:xfrm>
          <a:prstGeom prst="rect">
            <a:avLst/>
          </a:prstGeom>
          <a:solidFill>
            <a:schemeClr val="accent5">
              <a:lumMod val="40000"/>
              <a:lumOff val="60000"/>
            </a:schemeClr>
          </a:solidFill>
        </p:spPr>
        <p:txBody>
          <a:bodyPr wrap="square">
            <a:spAutoFit/>
          </a:bodyPr>
          <a:lstStyle/>
          <a:p>
            <a:pPr marL="342900" indent="-342900" algn="just" fontAlgn="auto">
              <a:lnSpc>
                <a:spcPct val="200000"/>
              </a:lnSpc>
              <a:spcAft>
                <a:spcPts val="600"/>
              </a:spcAft>
              <a:buClrTx/>
              <a:buSzTx/>
              <a:buFont typeface="Wingdings" panose="05000000000000000000" charset="0"/>
              <a:buChar char="n"/>
            </a:pPr>
            <a:r>
              <a:rPr sz="2400" dirty="0">
                <a:solidFill>
                  <a:schemeClr val="tx1">
                    <a:lumMod val="50000"/>
                    <a:lumOff val="50000"/>
                  </a:schemeClr>
                </a:solidFill>
                <a:latin typeface="微软雅黑" panose="020B0503020204020204" charset="-122"/>
                <a:ea typeface="微软雅黑" panose="020B0503020204020204" charset="-122"/>
                <a:cs typeface="+mn-ea"/>
              </a:rPr>
              <a:t>社区的张爷爷 80 多岁了，腿脚不便，随同家人出门，走不了多长距离；隔壁王叔叔，因车祸导致左大腿截肢，成天待在家里没法出门。 </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indent="0" algn="just" fontAlgn="auto">
              <a:lnSpc>
                <a:spcPct val="200000"/>
              </a:lnSpc>
              <a:spcAft>
                <a:spcPts val="600"/>
              </a:spcAft>
              <a:buClrTx/>
              <a:buSzTx/>
              <a:buFont typeface="Wingdings" panose="05000000000000000000" charset="0"/>
              <a:buNone/>
            </a:pPr>
            <a:r>
              <a:rPr sz="2400" b="1" dirty="0">
                <a:solidFill>
                  <a:schemeClr val="tx1">
                    <a:lumMod val="50000"/>
                    <a:lumOff val="50000"/>
                  </a:schemeClr>
                </a:solidFill>
                <a:latin typeface="微软雅黑" panose="020B0503020204020204" charset="-122"/>
                <a:ea typeface="微软雅黑" panose="020B0503020204020204" charset="-122"/>
                <a:cs typeface="+mn-ea"/>
              </a:rPr>
              <a:t>思考：</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1. 有什么办法让张爷爷同家里人一起出去的时候可以较长距离移动呢？</a:t>
            </a:r>
            <a:endParaRPr sz="2400" dirty="0">
              <a:solidFill>
                <a:schemeClr val="tx1">
                  <a:lumMod val="50000"/>
                  <a:lumOff val="50000"/>
                </a:schemeClr>
              </a:solidFill>
              <a:latin typeface="微软雅黑" panose="020B0503020204020204" charset="-122"/>
              <a:ea typeface="微软雅黑" panose="020B0503020204020204" charset="-122"/>
              <a:cs typeface="+mn-ea"/>
            </a:endParaRPr>
          </a:p>
          <a:p>
            <a:pPr marL="342900" indent="-342900" algn="just" fontAlgn="auto">
              <a:lnSpc>
                <a:spcPct val="200000"/>
              </a:lnSpc>
              <a:spcAft>
                <a:spcPts val="600"/>
              </a:spcAft>
              <a:buClrTx/>
              <a:buSzTx/>
              <a:buFont typeface="Wingdings" panose="05000000000000000000" charset="0"/>
              <a:buChar char="p"/>
            </a:pPr>
            <a:r>
              <a:rPr sz="2400" dirty="0">
                <a:solidFill>
                  <a:schemeClr val="tx1">
                    <a:lumMod val="50000"/>
                    <a:lumOff val="50000"/>
                  </a:schemeClr>
                </a:solidFill>
                <a:latin typeface="微软雅黑" panose="020B0503020204020204" charset="-122"/>
                <a:ea typeface="微软雅黑" panose="020B0503020204020204" charset="-122"/>
                <a:cs typeface="+mn-ea"/>
              </a:rPr>
              <a:t>2. 怎么样可以改变王叔叔这种状况呢？</a:t>
            </a:r>
            <a:endParaRPr sz="2400" dirty="0">
              <a:solidFill>
                <a:schemeClr val="tx1">
                  <a:lumMod val="50000"/>
                  <a:lumOff val="50000"/>
                </a:schemeClr>
              </a:solidFill>
              <a:latin typeface="微软雅黑" panose="020B0503020204020204" charset="-122"/>
              <a:ea typeface="微软雅黑" panose="020B0503020204020204" charset="-122"/>
              <a:cs typeface="+mn-ea"/>
            </a:endParaRPr>
          </a:p>
        </p:txBody>
      </p:sp>
      <p:sp>
        <p:nvSpPr>
          <p:cNvPr id="4" name="对角圆角矩形 3"/>
          <p:cNvSpPr/>
          <p:nvPr/>
        </p:nvSpPr>
        <p:spPr>
          <a:xfrm>
            <a:off x="1230630" y="599440"/>
            <a:ext cx="2219960" cy="657860"/>
          </a:xfrm>
          <a:prstGeom prst="round2DiagRect">
            <a:avLst>
              <a:gd name="adj1" fmla="val 30205"/>
              <a:gd name="adj2" fmla="val 0"/>
            </a:avLst>
          </a:prstGeom>
          <a:solidFill>
            <a:srgbClr val="59AEA6"/>
          </a:solidFill>
          <a:ln>
            <a:noFill/>
          </a:ln>
        </p:spPr>
        <p:style>
          <a:lnRef idx="2">
            <a:srgbClr val="59AEA6">
              <a:shade val="50000"/>
            </a:srgbClr>
          </a:lnRef>
          <a:fillRef idx="1">
            <a:srgbClr val="59AEA6"/>
          </a:fillRef>
          <a:effectRef idx="0">
            <a:srgbClr val="59AEA6"/>
          </a:effectRef>
          <a:fontRef idx="minor">
            <a:srgbClr val="FFFFFF"/>
          </a:fontRef>
        </p:style>
        <p:txBody>
          <a:bodyPr lIns="121688" tIns="60844" rIns="121688" bIns="60844" anchor="ctr"/>
          <a:p>
            <a:pPr algn="ctr">
              <a:defRPr/>
            </a:pPr>
            <a:r>
              <a:rPr lang="zh-CN" altLang="en-US" sz="3200" b="1" dirty="0">
                <a:solidFill>
                  <a:srgbClr val="FFFFFF">
                    <a:lumMod val="95000"/>
                  </a:srgbClr>
                </a:solidFill>
                <a:cs typeface="黑体" panose="02010609060101010101" charset="-122"/>
                <a:sym typeface="黑体" panose="02010609060101010101" charset="-122"/>
              </a:rPr>
              <a:t>案例导入</a:t>
            </a:r>
            <a:endParaRPr lang="en-US" altLang="zh-CN" sz="3200" b="1" dirty="0">
              <a:solidFill>
                <a:srgbClr val="FFFFFF">
                  <a:lumMod val="95000"/>
                </a:srgbClr>
              </a:solidFill>
              <a:cs typeface="黑体" panose="02010609060101010101" charset="-122"/>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p14:dur="10" advTm="5102"/>
    </mc:Choice>
    <mc:Fallback>
      <p:transition advTm="51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093682" y="869104"/>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一、康复工程的定义</a:t>
            </a:r>
            <a:endParaRPr lang="zh-CN" altLang="en-US" sz="2400" dirty="0"/>
          </a:p>
        </p:txBody>
      </p:sp>
      <p:sp>
        <p:nvSpPr>
          <p:cNvPr id="18442" name="Rectangle 10"/>
          <p:cNvSpPr>
            <a:spLocks noChangeArrowheads="1"/>
          </p:cNvSpPr>
          <p:nvPr/>
        </p:nvSpPr>
        <p:spPr bwMode="auto">
          <a:xfrm>
            <a:off x="565785" y="1984375"/>
            <a:ext cx="6256655" cy="4107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sz="2000">
                <a:solidFill>
                  <a:srgbClr val="000000"/>
                </a:solidFill>
                <a:latin typeface="微软雅黑" panose="020B0503020204020204" charset="-122"/>
                <a:ea typeface="微软雅黑" panose="020B0503020204020204" charset="-122"/>
              </a:rPr>
              <a:t>康复是指综合地、协调地应用医学的、教育的、社会的、职业的各种方法，使病、伤、残者（包括先天性残）已经丧失的功能尽快地、最大可能地得到恢复和重建，使他（她们在体格上、精神上、社会上和经济上的能力得到尽可能的恢复，使他（她）们重新走向生活，重新走向工作，重新走向社会。康复不仅是针对疾病而且着眼于整个人，从生理上、心理上、社会上及自理能力上进行全面康复。</a:t>
            </a:r>
            <a:endParaRPr sz="2000">
              <a:solidFill>
                <a:srgbClr val="000000"/>
              </a:solidFill>
              <a:latin typeface="微软雅黑" panose="020B0503020204020204" charset="-122"/>
              <a:ea typeface="微软雅黑" panose="020B0503020204020204" charset="-122"/>
            </a:endParaRPr>
          </a:p>
        </p:txBody>
      </p:sp>
      <p:pic>
        <p:nvPicPr>
          <p:cNvPr id="4" name="图片 3" descr="治疗师在康复中心和病人一起工作康复中心，康复医院，稳定医疗条件的概念明亮的充满活力的紫罗兰色矢量孤立的图康复中心概念矢量图"/>
          <p:cNvPicPr>
            <a:picLocks noChangeAspect="1"/>
          </p:cNvPicPr>
          <p:nvPr/>
        </p:nvPicPr>
        <p:blipFill>
          <a:blip r:embed="rId1"/>
          <a:stretch>
            <a:fillRect/>
          </a:stretch>
        </p:blipFill>
        <p:spPr>
          <a:xfrm>
            <a:off x="6935470" y="1984375"/>
            <a:ext cx="5088890" cy="3389630"/>
          </a:xfrm>
          <a:prstGeom prst="rect">
            <a:avLst/>
          </a:prstGeom>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2995" y="716280"/>
            <a:ext cx="4406900"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二、康复工程技术的服务对象</a:t>
            </a:r>
            <a:endParaRPr lang="zh-CN" altLang="en-US" sz="2400" dirty="0"/>
          </a:p>
        </p:txBody>
      </p:sp>
      <p:sp>
        <p:nvSpPr>
          <p:cNvPr id="18442" name="Rectangle 10"/>
          <p:cNvSpPr>
            <a:spLocks noChangeArrowheads="1"/>
          </p:cNvSpPr>
          <p:nvPr/>
        </p:nvSpPr>
        <p:spPr bwMode="auto">
          <a:xfrm>
            <a:off x="5567045" y="1611630"/>
            <a:ext cx="5981700" cy="435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gn="just">
              <a:lnSpc>
                <a:spcPct val="150000"/>
              </a:lnSpc>
              <a:spcBef>
                <a:spcPct val="20000"/>
              </a:spcBef>
              <a:buFontTx/>
              <a:buNone/>
            </a:pPr>
            <a:r>
              <a:rPr sz="2000">
                <a:solidFill>
                  <a:srgbClr val="000000"/>
                </a:solidFill>
                <a:latin typeface="微软雅黑" panose="020B0503020204020204" charset="-122"/>
                <a:ea typeface="微软雅黑" panose="020B0503020204020204" charset="-122"/>
              </a:rPr>
              <a:t>人类自出现以来，就存在四个群体，即健全人、伤患者、残疾人和老年人。每个群体里都可能有功能障碍，比如健全人的近视，另外的三个群体中产生的功能障碍会更多，比如骨折之后活动受限；截肢之后肢体缺失，站立行走功能缺失；老年人由于自身器官老化，出现了身体功能退化、失能、机能不足等情况。这些功能障碍没有办法通过医学的手段进行改善或代偿，但可以通过康复工程技术的手段进行改善或代偿</a:t>
            </a:r>
            <a:r>
              <a:rPr sz="2400">
                <a:solidFill>
                  <a:srgbClr val="000000"/>
                </a:solidFill>
                <a:latin typeface="微软雅黑" panose="020B0503020204020204" charset="-122"/>
                <a:ea typeface="微软雅黑" panose="020B0503020204020204" charset="-122"/>
              </a:rPr>
              <a:t>。</a:t>
            </a:r>
            <a:endParaRPr sz="2400">
              <a:solidFill>
                <a:srgbClr val="000000"/>
              </a:solidFill>
              <a:latin typeface="微软雅黑" panose="020B0503020204020204" charset="-122"/>
              <a:ea typeface="微软雅黑" panose="020B0503020204020204" charset="-122"/>
            </a:endParaRPr>
          </a:p>
        </p:txBody>
      </p:sp>
      <p:pic>
        <p:nvPicPr>
          <p:cNvPr id="2" name="图片 1" descr="站立与医生的拐杖的一个受伤的非裔美国人的人导航平的设计例证与文本空间的社交媒体发布的水平布局有医生的受伤的人"/>
          <p:cNvPicPr>
            <a:picLocks noChangeAspect="1"/>
          </p:cNvPicPr>
          <p:nvPr/>
        </p:nvPicPr>
        <p:blipFill>
          <a:blip r:embed="rId1"/>
          <a:srcRect r="39850"/>
          <a:stretch>
            <a:fillRect/>
          </a:stretch>
        </p:blipFill>
        <p:spPr>
          <a:xfrm flipH="1">
            <a:off x="1741805" y="2023745"/>
            <a:ext cx="3359785" cy="3366770"/>
          </a:xfrm>
          <a:prstGeom prst="rect">
            <a:avLst/>
          </a:prstGeom>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103207" y="716069"/>
            <a:ext cx="3649133" cy="645160"/>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defPPr>
              <a:defRPr lang="zh-CN"/>
            </a:defPPr>
            <a:lvl1pPr>
              <a:lnSpc>
                <a:spcPct val="150000"/>
              </a:lnSpc>
              <a:spcBef>
                <a:spcPct val="50000"/>
              </a:spcBef>
              <a:spcAft>
                <a:spcPts val="600"/>
              </a:spcAft>
              <a:defRPr b="1">
                <a:solidFill>
                  <a:srgbClr val="FF7F7F"/>
                </a:solidFill>
                <a:latin typeface="微软雅黑" panose="020B0503020204020204" charset="-122"/>
                <a:ea typeface="微软雅黑" panose="020B050302020402020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sz="2400" dirty="0"/>
              <a:t>三、康复工程技术的发展</a:t>
            </a:r>
            <a:endParaRPr lang="zh-CN" altLang="en-US" sz="2400" dirty="0"/>
          </a:p>
        </p:txBody>
      </p:sp>
      <p:sp>
        <p:nvSpPr>
          <p:cNvPr id="18442" name="Rectangle 10"/>
          <p:cNvSpPr>
            <a:spLocks noChangeArrowheads="1"/>
          </p:cNvSpPr>
          <p:nvPr/>
        </p:nvSpPr>
        <p:spPr bwMode="auto">
          <a:xfrm>
            <a:off x="1316990" y="1482725"/>
            <a:ext cx="10355580" cy="21761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indent="0">
              <a:lnSpc>
                <a:spcPct val="150000"/>
              </a:lnSpc>
              <a:spcBef>
                <a:spcPct val="20000"/>
              </a:spcBef>
              <a:buFontTx/>
              <a:buNone/>
            </a:pPr>
            <a:r>
              <a:rPr>
                <a:solidFill>
                  <a:srgbClr val="000000"/>
                </a:solidFill>
                <a:latin typeface="微软雅黑" panose="020B0503020204020204" charset="-122"/>
                <a:ea typeface="微软雅黑" panose="020B0503020204020204" charset="-122"/>
                <a:cs typeface="微软雅黑" panose="020B0503020204020204" charset="-122"/>
              </a:rPr>
              <a:t>有人类就有残疾人，远古时代的人类就已经遇到了意外事故、战争及先天缺陷带来的肢体残疾，为了生存不得不制作一些简单的器具来弥补已经失去的功能，这就是早期的辅助器具产品。早期以及古代的辅助器具主要以代偿肢体功能障碍、缺失为主，比如矫形器、假肢（图 1-1）、拐杖等产品。</a:t>
            </a:r>
            <a:endParaRPr>
              <a:solidFill>
                <a:srgbClr val="000000"/>
              </a:solidFill>
              <a:latin typeface="微软雅黑" panose="020B0503020204020204" charset="-122"/>
              <a:ea typeface="微软雅黑" panose="020B0503020204020204" charset="-122"/>
              <a:cs typeface="微软雅黑" panose="020B0503020204020204" charset="-122"/>
            </a:endParaRPr>
          </a:p>
          <a:p>
            <a:pPr indent="0">
              <a:lnSpc>
                <a:spcPct val="150000"/>
              </a:lnSpc>
              <a:spcBef>
                <a:spcPct val="20000"/>
              </a:spcBef>
              <a:buFontTx/>
              <a:buNone/>
            </a:pPr>
            <a:r>
              <a:rPr>
                <a:solidFill>
                  <a:srgbClr val="000000"/>
                </a:solidFill>
                <a:latin typeface="微软雅黑" panose="020B0503020204020204" charset="-122"/>
                <a:ea typeface="微软雅黑" panose="020B0503020204020204" charset="-122"/>
                <a:cs typeface="微软雅黑" panose="020B0503020204020204" charset="-122"/>
              </a:rPr>
              <a:t>我国在 20 世纪初就开展假肢矫形器等服务，北京协和医院在建院时就成立了支具室，开展了骨科矫形器工作（图 1-2，感谢中国康复研究中心赵辉三教授提供的照片）。20 世纪初，我国的其他城市也陆续开展了假肢矫形工厂，如在上海、汉口等地开办了以洋人为主的假肢矫形工厂。</a:t>
            </a:r>
            <a:endParaRPr>
              <a:solidFill>
                <a:srgbClr val="000000"/>
              </a:solidFill>
              <a:latin typeface="微软雅黑" panose="020B0503020204020204" charset="-122"/>
              <a:ea typeface="微软雅黑" panose="020B0503020204020204" charset="-122"/>
              <a:cs typeface="微软雅黑" panose="020B0503020204020204" charset="-122"/>
            </a:endParaRPr>
          </a:p>
        </p:txBody>
      </p:sp>
      <p:grpSp>
        <p:nvGrpSpPr>
          <p:cNvPr id="9" name="组合 8"/>
          <p:cNvGrpSpPr/>
          <p:nvPr/>
        </p:nvGrpSpPr>
        <p:grpSpPr>
          <a:xfrm>
            <a:off x="3861435" y="4284345"/>
            <a:ext cx="1993900" cy="2006600"/>
            <a:chOff x="3319" y="6747"/>
            <a:chExt cx="3140" cy="3160"/>
          </a:xfrm>
        </p:grpSpPr>
        <p:pic>
          <p:nvPicPr>
            <p:cNvPr id="4" name="图片 3"/>
            <p:cNvPicPr>
              <a:picLocks noChangeAspect="1"/>
            </p:cNvPicPr>
            <p:nvPr/>
          </p:nvPicPr>
          <p:blipFill>
            <a:blip r:embed="rId1"/>
            <a:stretch>
              <a:fillRect/>
            </a:stretch>
          </p:blipFill>
          <p:spPr>
            <a:xfrm>
              <a:off x="3650" y="6747"/>
              <a:ext cx="2479" cy="2588"/>
            </a:xfrm>
            <a:prstGeom prst="rect">
              <a:avLst/>
            </a:prstGeom>
          </p:spPr>
        </p:pic>
        <p:sp>
          <p:nvSpPr>
            <p:cNvPr id="6" name="文本框 5"/>
            <p:cNvSpPr txBox="1"/>
            <p:nvPr/>
          </p:nvSpPr>
          <p:spPr>
            <a:xfrm>
              <a:off x="3319" y="9327"/>
              <a:ext cx="3140" cy="580"/>
            </a:xfrm>
            <a:prstGeom prst="rect">
              <a:avLst/>
            </a:prstGeom>
            <a:noFill/>
          </p:spPr>
          <p:txBody>
            <a:bodyPr wrap="square" rtlCol="0">
              <a:spAutoFit/>
            </a:bodyPr>
            <a:p>
              <a:pPr algn="ctr"/>
              <a:r>
                <a:rPr>
                  <a:solidFill>
                    <a:srgbClr val="000000"/>
                  </a:solidFill>
                  <a:latin typeface="微软雅黑" panose="020B0503020204020204" charset="-122"/>
                  <a:ea typeface="微软雅黑" panose="020B0503020204020204" charset="-122"/>
                  <a:cs typeface="微软雅黑" panose="020B0503020204020204" charset="-122"/>
                  <a:sym typeface="+mn-ea"/>
                </a:rPr>
                <a:t>图 1-1</a:t>
              </a:r>
              <a:endParaRPr lang="zh-CN" altLang="en-US"/>
            </a:p>
          </p:txBody>
        </p:sp>
      </p:grpSp>
      <p:grpSp>
        <p:nvGrpSpPr>
          <p:cNvPr id="8" name="组合 7"/>
          <p:cNvGrpSpPr/>
          <p:nvPr/>
        </p:nvGrpSpPr>
        <p:grpSpPr>
          <a:xfrm>
            <a:off x="7044055" y="4211955"/>
            <a:ext cx="1993900" cy="2156460"/>
            <a:chOff x="10218" y="6747"/>
            <a:chExt cx="3140" cy="3396"/>
          </a:xfrm>
        </p:grpSpPr>
        <p:pic>
          <p:nvPicPr>
            <p:cNvPr id="5" name="图片 4"/>
            <p:cNvPicPr>
              <a:picLocks noChangeAspect="1"/>
            </p:cNvPicPr>
            <p:nvPr/>
          </p:nvPicPr>
          <p:blipFill>
            <a:blip r:embed="rId2"/>
            <a:stretch>
              <a:fillRect/>
            </a:stretch>
          </p:blipFill>
          <p:spPr>
            <a:xfrm>
              <a:off x="10699" y="6747"/>
              <a:ext cx="2178" cy="2816"/>
            </a:xfrm>
            <a:prstGeom prst="rect">
              <a:avLst/>
            </a:prstGeom>
          </p:spPr>
        </p:pic>
        <p:sp>
          <p:nvSpPr>
            <p:cNvPr id="7" name="文本框 6"/>
            <p:cNvSpPr txBox="1"/>
            <p:nvPr/>
          </p:nvSpPr>
          <p:spPr>
            <a:xfrm>
              <a:off x="10218" y="9563"/>
              <a:ext cx="3140" cy="580"/>
            </a:xfrm>
            <a:prstGeom prst="rect">
              <a:avLst/>
            </a:prstGeom>
            <a:noFill/>
          </p:spPr>
          <p:txBody>
            <a:bodyPr wrap="square" rtlCol="0">
              <a:spAutoFit/>
            </a:bodyPr>
            <a:p>
              <a:pPr algn="ctr"/>
              <a:r>
                <a:rPr>
                  <a:solidFill>
                    <a:srgbClr val="000000"/>
                  </a:solidFill>
                  <a:latin typeface="微软雅黑" panose="020B0503020204020204" charset="-122"/>
                  <a:ea typeface="微软雅黑" panose="020B0503020204020204" charset="-122"/>
                  <a:cs typeface="微软雅黑" panose="020B0503020204020204" charset="-122"/>
                  <a:sym typeface="+mn-ea"/>
                </a:rPr>
                <a:t>图 1-</a:t>
              </a:r>
              <a:r>
                <a:rPr lang="en-US">
                  <a:solidFill>
                    <a:srgbClr val="000000"/>
                  </a:solidFill>
                  <a:latin typeface="微软雅黑" panose="020B0503020204020204" charset="-122"/>
                  <a:ea typeface="微软雅黑" panose="020B0503020204020204" charset="-122"/>
                  <a:cs typeface="微软雅黑" panose="020B0503020204020204" charset="-122"/>
                  <a:sym typeface="+mn-ea"/>
                </a:rPr>
                <a:t>2</a:t>
              </a:r>
              <a:endParaRPr lang="en-US">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gr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2327</Words>
  <Application>WPS 演示</Application>
  <PresentationFormat>宽屏</PresentationFormat>
  <Paragraphs>111</Paragraphs>
  <Slides>18</Slides>
  <Notes>0</Notes>
  <HiddenSlides>0</HiddenSlides>
  <MMClips>0</MMClips>
  <ScaleCrop>false</ScaleCrop>
  <HeadingPairs>
    <vt:vector size="6" baseType="variant">
      <vt:variant>
        <vt:lpstr>已用的字体</vt:lpstr>
      </vt:variant>
      <vt:variant>
        <vt:i4>30</vt:i4>
      </vt:variant>
      <vt:variant>
        <vt:lpstr>主题</vt:lpstr>
      </vt:variant>
      <vt:variant>
        <vt:i4>3</vt:i4>
      </vt:variant>
      <vt:variant>
        <vt:lpstr>幻灯片标题</vt:lpstr>
      </vt:variant>
      <vt:variant>
        <vt:i4>18</vt:i4>
      </vt:variant>
    </vt:vector>
  </HeadingPairs>
  <TitlesOfParts>
    <vt:vector size="51" baseType="lpstr">
      <vt:lpstr>Arial</vt:lpstr>
      <vt:lpstr>宋体</vt:lpstr>
      <vt:lpstr>Wingdings</vt:lpstr>
      <vt:lpstr>黑体</vt:lpstr>
      <vt:lpstr>Wingdings</vt:lpstr>
      <vt:lpstr>微软雅黑</vt:lpstr>
      <vt:lpstr>思源黑体 CN Bold</vt:lpstr>
      <vt:lpstr>Times New Roman</vt:lpstr>
      <vt:lpstr>Arial Unicode MS</vt:lpstr>
      <vt:lpstr>Calibri Light</vt:lpstr>
      <vt:lpstr>The Artist Symbols</vt:lpstr>
      <vt:lpstr>Symbol</vt:lpstr>
      <vt:lpstr>Staccato222 BT</vt:lpstr>
      <vt:lpstr>Source Sans Pro Light</vt:lpstr>
      <vt:lpstr>Smudger LET</vt:lpstr>
      <vt:lpstr>Simplified Arabic</vt:lpstr>
      <vt:lpstr>Serreria Sobria</vt:lpstr>
      <vt:lpstr>Segoe MDL2 Assets</vt:lpstr>
      <vt:lpstr>Round Style Simple</vt:lpstr>
      <vt:lpstr>Roboto</vt:lpstr>
      <vt:lpstr>PMingLiU-ExtB</vt:lpstr>
      <vt:lpstr>Perpetua Titling MT</vt:lpstr>
      <vt:lpstr>Palatino</vt:lpstr>
      <vt:lpstr>Myriad Hebrew</vt:lpstr>
      <vt:lpstr>MMVariableB</vt:lpstr>
      <vt:lpstr>Mona Lisa Recut</vt:lpstr>
      <vt:lpstr>华文中宋</vt:lpstr>
      <vt:lpstr>Tekton Pro</vt:lpstr>
      <vt:lpstr>Teknik</vt:lpstr>
      <vt:lpstr>Swiss 721 Outline BT</vt:lpstr>
      <vt:lpstr>Office 主题</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老学生一枚</cp:lastModifiedBy>
  <cp:revision>60</cp:revision>
  <dcterms:created xsi:type="dcterms:W3CDTF">2019-11-11T13:37:00Z</dcterms:created>
  <dcterms:modified xsi:type="dcterms:W3CDTF">2022-01-04T03:32:26Z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F47900CFCF14428F81F766D8B14004F0</vt:lpwstr>
  </property>
</Properties>
</file>