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7"/>
  </p:notesMasterIdLst>
  <p:handoutMasterIdLst>
    <p:handoutMasterId r:id="rId95"/>
  </p:handoutMasterIdLst>
  <p:sldIdLst>
    <p:sldId id="256" r:id="rId5"/>
    <p:sldId id="279" r:id="rId6"/>
    <p:sldId id="702" r:id="rId8"/>
    <p:sldId id="385" r:id="rId9"/>
    <p:sldId id="729" r:id="rId10"/>
    <p:sldId id="703" r:id="rId11"/>
    <p:sldId id="706" r:id="rId12"/>
    <p:sldId id="707" r:id="rId13"/>
    <p:sldId id="949" r:id="rId14"/>
    <p:sldId id="951" r:id="rId15"/>
    <p:sldId id="953" r:id="rId16"/>
    <p:sldId id="955" r:id="rId17"/>
    <p:sldId id="958" r:id="rId18"/>
    <p:sldId id="957" r:id="rId19"/>
    <p:sldId id="959" r:id="rId20"/>
    <p:sldId id="961" r:id="rId21"/>
    <p:sldId id="963" r:id="rId22"/>
    <p:sldId id="771" r:id="rId23"/>
    <p:sldId id="773" r:id="rId24"/>
    <p:sldId id="965" r:id="rId25"/>
    <p:sldId id="967" r:id="rId26"/>
    <p:sldId id="969" r:id="rId27"/>
    <p:sldId id="971" r:id="rId28"/>
    <p:sldId id="973" r:id="rId29"/>
    <p:sldId id="975" r:id="rId30"/>
    <p:sldId id="977" r:id="rId31"/>
    <p:sldId id="978" r:id="rId32"/>
    <p:sldId id="980" r:id="rId33"/>
    <p:sldId id="982" r:id="rId34"/>
    <p:sldId id="984" r:id="rId35"/>
    <p:sldId id="708" r:id="rId36"/>
    <p:sldId id="990" r:id="rId37"/>
    <p:sldId id="992" r:id="rId38"/>
    <p:sldId id="997" r:id="rId39"/>
    <p:sldId id="999" r:id="rId40"/>
    <p:sldId id="1001" r:id="rId41"/>
    <p:sldId id="1003" r:id="rId42"/>
    <p:sldId id="1005" r:id="rId43"/>
    <p:sldId id="1007" r:id="rId44"/>
    <p:sldId id="1009" r:id="rId45"/>
    <p:sldId id="1011" r:id="rId46"/>
    <p:sldId id="1014" r:id="rId47"/>
    <p:sldId id="1015" r:id="rId48"/>
    <p:sldId id="994" r:id="rId49"/>
    <p:sldId id="1017" r:id="rId50"/>
    <p:sldId id="1019" r:id="rId51"/>
    <p:sldId id="774" r:id="rId52"/>
    <p:sldId id="1020" r:id="rId53"/>
    <p:sldId id="1021" r:id="rId54"/>
    <p:sldId id="1023" r:id="rId55"/>
    <p:sldId id="1025" r:id="rId56"/>
    <p:sldId id="1028" r:id="rId57"/>
    <p:sldId id="1029" r:id="rId58"/>
    <p:sldId id="779" r:id="rId59"/>
    <p:sldId id="1031" r:id="rId60"/>
    <p:sldId id="1033" r:id="rId61"/>
    <p:sldId id="1035" r:id="rId62"/>
    <p:sldId id="1037" r:id="rId63"/>
    <p:sldId id="1039" r:id="rId64"/>
    <p:sldId id="1041" r:id="rId65"/>
    <p:sldId id="1043" r:id="rId66"/>
    <p:sldId id="1045" r:id="rId67"/>
    <p:sldId id="1047" r:id="rId68"/>
    <p:sldId id="1049" r:id="rId69"/>
    <p:sldId id="1051" r:id="rId70"/>
    <p:sldId id="1053" r:id="rId71"/>
    <p:sldId id="1056" r:id="rId72"/>
    <p:sldId id="1058" r:id="rId73"/>
    <p:sldId id="1060" r:id="rId74"/>
    <p:sldId id="1062" r:id="rId75"/>
    <p:sldId id="1064" r:id="rId76"/>
    <p:sldId id="1066" r:id="rId77"/>
    <p:sldId id="1068" r:id="rId78"/>
    <p:sldId id="1069" r:id="rId79"/>
    <p:sldId id="1071" r:id="rId80"/>
    <p:sldId id="1074" r:id="rId81"/>
    <p:sldId id="1075" r:id="rId82"/>
    <p:sldId id="1077" r:id="rId83"/>
    <p:sldId id="782" r:id="rId84"/>
    <p:sldId id="1080" r:id="rId85"/>
    <p:sldId id="1082" r:id="rId86"/>
    <p:sldId id="1084" r:id="rId87"/>
    <p:sldId id="1086" r:id="rId88"/>
    <p:sldId id="1088" r:id="rId89"/>
    <p:sldId id="1090" r:id="rId90"/>
    <p:sldId id="1092" r:id="rId91"/>
    <p:sldId id="1094" r:id="rId92"/>
    <p:sldId id="1096" r:id="rId93"/>
    <p:sldId id="270" r:id="rId94"/>
  </p:sldIdLst>
  <p:sldSz cx="12192000" cy="6858000"/>
  <p:notesSz cx="7103745" cy="10234295"/>
  <p:embeddedFontLst>
    <p:embeddedFont>
      <p:font typeface="黑体" panose="02010609060101010101" charset="-122"/>
      <p:regular r:id="rId100"/>
    </p:embeddedFont>
    <p:embeddedFont>
      <p:font typeface="微软雅黑" panose="020B0503020204020204" charset="-122"/>
      <p:regular r:id="rId10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00B0F0"/>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commentAuthors" Target="commentAuthors.xml"/><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handoutMaster" Target="handoutMasters/handoutMaster1.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1" Type="http://schemas.openxmlformats.org/officeDocument/2006/relationships/font" Target="fonts/font2.fntdata"/><Relationship Id="rId100" Type="http://schemas.openxmlformats.org/officeDocument/2006/relationships/font" Target="fonts/font1.fntdata"/><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7" name="幻灯片图像占位符 1"/>
          <p:cNvSpPr>
            <a:spLocks noGrp="1" noRot="1" noChangeAspect="1" noTextEdit="1"/>
          </p:cNvSpPr>
          <p:nvPr>
            <p:ph type="sldImg"/>
          </p:nvPr>
        </p:nvSpPr>
        <p:spPr/>
      </p:sp>
      <p:sp>
        <p:nvSpPr>
          <p:cNvPr id="152578" name="备注占位符 2"/>
          <p:cNvSpPr>
            <a:spLocks noGrp="1"/>
          </p:cNvSpPr>
          <p:nvPr>
            <p:ph type="body"/>
          </p:nvPr>
        </p:nvSpPr>
        <p:spPr/>
        <p:txBody>
          <a:bodyPr anchor="t" anchorCtr="0"/>
          <a:p>
            <a:pPr lvl="0"/>
            <a:endParaRPr lang="zh-CN" altLang="en-US" dirty="0"/>
          </a:p>
        </p:txBody>
      </p:sp>
      <p:sp>
        <p:nvSpPr>
          <p:cNvPr id="152579"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6.xml"/></Relationships>
</file>

<file path=ppt/slides/_rels/slide13.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3" Type="http://schemas.openxmlformats.org/officeDocument/2006/relationships/slideLayout" Target="../slideLayouts/slideLayout8.xml"/><Relationship Id="rId32" Type="http://schemas.openxmlformats.org/officeDocument/2006/relationships/tags" Target="../tags/tag38.xml"/><Relationship Id="rId31" Type="http://schemas.openxmlformats.org/officeDocument/2006/relationships/tags" Target="../tags/tag37.xml"/><Relationship Id="rId30" Type="http://schemas.openxmlformats.org/officeDocument/2006/relationships/tags" Target="../tags/tag36.xml"/><Relationship Id="rId3" Type="http://schemas.openxmlformats.org/officeDocument/2006/relationships/tags" Target="../tags/tag9.xml"/><Relationship Id="rId29" Type="http://schemas.openxmlformats.org/officeDocument/2006/relationships/tags" Target="../tags/tag35.xml"/><Relationship Id="rId28" Type="http://schemas.openxmlformats.org/officeDocument/2006/relationships/tags" Target="../tags/tag34.xml"/><Relationship Id="rId27" Type="http://schemas.openxmlformats.org/officeDocument/2006/relationships/tags" Target="../tags/tag33.xml"/><Relationship Id="rId26" Type="http://schemas.openxmlformats.org/officeDocument/2006/relationships/tags" Target="../tags/tag32.xml"/><Relationship Id="rId25" Type="http://schemas.openxmlformats.org/officeDocument/2006/relationships/tags" Target="../tags/tag31.xml"/><Relationship Id="rId24" Type="http://schemas.openxmlformats.org/officeDocument/2006/relationships/tags" Target="../tags/tag30.xml"/><Relationship Id="rId23" Type="http://schemas.openxmlformats.org/officeDocument/2006/relationships/tags" Target="../tags/tag29.xml"/><Relationship Id="rId22" Type="http://schemas.openxmlformats.org/officeDocument/2006/relationships/tags" Target="../tags/tag28.xml"/><Relationship Id="rId21" Type="http://schemas.openxmlformats.org/officeDocument/2006/relationships/tags" Target="../tags/tag27.xml"/><Relationship Id="rId20" Type="http://schemas.openxmlformats.org/officeDocument/2006/relationships/tags" Target="../tags/tag26.xml"/><Relationship Id="rId2" Type="http://schemas.openxmlformats.org/officeDocument/2006/relationships/tags" Target="../tags/tag8.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9" Type="http://schemas.openxmlformats.org/officeDocument/2006/relationships/tags" Target="../tags/tag47.xml"/><Relationship Id="rId8" Type="http://schemas.openxmlformats.org/officeDocument/2006/relationships/tags" Target="../tags/tag46.xml"/><Relationship Id="rId7" Type="http://schemas.openxmlformats.org/officeDocument/2006/relationships/tags" Target="../tags/tag45.xml"/><Relationship Id="rId6" Type="http://schemas.openxmlformats.org/officeDocument/2006/relationships/tags" Target="../tags/tag44.xml"/><Relationship Id="rId5" Type="http://schemas.openxmlformats.org/officeDocument/2006/relationships/tags" Target="../tags/tag43.xml"/><Relationship Id="rId4" Type="http://schemas.openxmlformats.org/officeDocument/2006/relationships/tags" Target="../tags/tag42.xml"/><Relationship Id="rId31" Type="http://schemas.openxmlformats.org/officeDocument/2006/relationships/slideLayout" Target="../slideLayouts/slideLayout8.xml"/><Relationship Id="rId30" Type="http://schemas.openxmlformats.org/officeDocument/2006/relationships/tags" Target="../tags/tag68.xml"/><Relationship Id="rId3" Type="http://schemas.openxmlformats.org/officeDocument/2006/relationships/tags" Target="../tags/tag41.xml"/><Relationship Id="rId29" Type="http://schemas.openxmlformats.org/officeDocument/2006/relationships/tags" Target="../tags/tag67.xml"/><Relationship Id="rId28" Type="http://schemas.openxmlformats.org/officeDocument/2006/relationships/tags" Target="../tags/tag66.xml"/><Relationship Id="rId27" Type="http://schemas.openxmlformats.org/officeDocument/2006/relationships/tags" Target="../tags/tag65.xml"/><Relationship Id="rId26" Type="http://schemas.openxmlformats.org/officeDocument/2006/relationships/tags" Target="../tags/tag64.xml"/><Relationship Id="rId25" Type="http://schemas.openxmlformats.org/officeDocument/2006/relationships/tags" Target="../tags/tag63.xml"/><Relationship Id="rId24" Type="http://schemas.openxmlformats.org/officeDocument/2006/relationships/tags" Target="../tags/tag62.xml"/><Relationship Id="rId23" Type="http://schemas.openxmlformats.org/officeDocument/2006/relationships/tags" Target="../tags/tag61.xml"/><Relationship Id="rId22" Type="http://schemas.openxmlformats.org/officeDocument/2006/relationships/tags" Target="../tags/tag60.xml"/><Relationship Id="rId21" Type="http://schemas.openxmlformats.org/officeDocument/2006/relationships/tags" Target="../tags/tag59.xml"/><Relationship Id="rId20" Type="http://schemas.openxmlformats.org/officeDocument/2006/relationships/tags" Target="../tags/tag58.xml"/><Relationship Id="rId2" Type="http://schemas.openxmlformats.org/officeDocument/2006/relationships/tags" Target="../tags/tag40.xml"/><Relationship Id="rId19" Type="http://schemas.openxmlformats.org/officeDocument/2006/relationships/tags" Target="../tags/tag57.xml"/><Relationship Id="rId18" Type="http://schemas.openxmlformats.org/officeDocument/2006/relationships/tags" Target="../tags/tag56.xml"/><Relationship Id="rId17" Type="http://schemas.openxmlformats.org/officeDocument/2006/relationships/tags" Target="../tags/tag55.xml"/><Relationship Id="rId16" Type="http://schemas.openxmlformats.org/officeDocument/2006/relationships/tags" Target="../tags/tag54.xml"/><Relationship Id="rId15" Type="http://schemas.openxmlformats.org/officeDocument/2006/relationships/tags" Target="../tags/tag53.xml"/><Relationship Id="rId14" Type="http://schemas.openxmlformats.org/officeDocument/2006/relationships/tags" Target="../tags/tag52.xml"/><Relationship Id="rId13" Type="http://schemas.openxmlformats.org/officeDocument/2006/relationships/tags" Target="../tags/tag51.xml"/><Relationship Id="rId12" Type="http://schemas.openxmlformats.org/officeDocument/2006/relationships/tags" Target="../tags/tag50.xml"/><Relationship Id="rId11" Type="http://schemas.openxmlformats.org/officeDocument/2006/relationships/tags" Target="../tags/tag49.xml"/><Relationship Id="rId10" Type="http://schemas.openxmlformats.org/officeDocument/2006/relationships/tags" Target="../tags/tag48.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tags" Target="../tags/tag7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4.png"/><Relationship Id="rId1" Type="http://schemas.openxmlformats.org/officeDocument/2006/relationships/tags" Target="../tags/tag7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3.png"/><Relationship Id="rId1" Type="http://schemas.openxmlformats.org/officeDocument/2006/relationships/tags" Target="../tags/tag7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5.png"/><Relationship Id="rId1" Type="http://schemas.openxmlformats.org/officeDocument/2006/relationships/tags" Target="../tags/tag7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6.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6.png"/><Relationship Id="rId1" Type="http://schemas.openxmlformats.org/officeDocument/2006/relationships/tags" Target="../tags/tag7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tags" Target="../tags/tag7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7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2.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83.xml"/></Relationships>
</file>

<file path=ppt/slides/_rels/slide31.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6" Type="http://schemas.openxmlformats.org/officeDocument/2006/relationships/slideLayout" Target="../slideLayouts/slideLayout8.xml"/><Relationship Id="rId25" Type="http://schemas.openxmlformats.org/officeDocument/2006/relationships/tags" Target="../tags/tag108.xml"/><Relationship Id="rId24" Type="http://schemas.openxmlformats.org/officeDocument/2006/relationships/tags" Target="../tags/tag107.xml"/><Relationship Id="rId23" Type="http://schemas.openxmlformats.org/officeDocument/2006/relationships/tags" Target="../tags/tag106.xml"/><Relationship Id="rId22" Type="http://schemas.openxmlformats.org/officeDocument/2006/relationships/tags" Target="../tags/tag105.xml"/><Relationship Id="rId21" Type="http://schemas.openxmlformats.org/officeDocument/2006/relationships/tags" Target="../tags/tag104.xml"/><Relationship Id="rId20" Type="http://schemas.openxmlformats.org/officeDocument/2006/relationships/tags" Target="../tags/tag103.xml"/><Relationship Id="rId2" Type="http://schemas.openxmlformats.org/officeDocument/2006/relationships/tags" Target="../tags/tag85.xml"/><Relationship Id="rId19" Type="http://schemas.openxmlformats.org/officeDocument/2006/relationships/tags" Target="../tags/tag102.xml"/><Relationship Id="rId18" Type="http://schemas.openxmlformats.org/officeDocument/2006/relationships/tags" Target="../tags/tag101.xml"/><Relationship Id="rId17" Type="http://schemas.openxmlformats.org/officeDocument/2006/relationships/tags" Target="../tags/tag100.xml"/><Relationship Id="rId16" Type="http://schemas.openxmlformats.org/officeDocument/2006/relationships/tags" Target="../tags/tag99.xml"/><Relationship Id="rId15" Type="http://schemas.openxmlformats.org/officeDocument/2006/relationships/tags" Target="../tags/tag98.xml"/><Relationship Id="rId14" Type="http://schemas.openxmlformats.org/officeDocument/2006/relationships/tags" Target="../tags/tag97.xml"/><Relationship Id="rId13" Type="http://schemas.openxmlformats.org/officeDocument/2006/relationships/tags" Target="../tags/tag96.xml"/><Relationship Id="rId12" Type="http://schemas.openxmlformats.org/officeDocument/2006/relationships/tags" Target="../tags/tag95.xml"/><Relationship Id="rId11" Type="http://schemas.openxmlformats.org/officeDocument/2006/relationships/tags" Target="../tags/tag94.xml"/><Relationship Id="rId10" Type="http://schemas.openxmlformats.org/officeDocument/2006/relationships/tags" Target="../tags/tag93.xml"/><Relationship Id="rId1" Type="http://schemas.openxmlformats.org/officeDocument/2006/relationships/tags" Target="../tags/tag84.xml"/></Relationships>
</file>

<file path=ppt/slides/_rels/slide32.xml.rels><?xml version="1.0" encoding="UTF-8" standalone="yes"?>
<Relationships xmlns="http://schemas.openxmlformats.org/package/2006/relationships"><Relationship Id="rId9" Type="http://schemas.openxmlformats.org/officeDocument/2006/relationships/tags" Target="../tags/tag117.xml"/><Relationship Id="rId8" Type="http://schemas.openxmlformats.org/officeDocument/2006/relationships/tags" Target="../tags/tag116.xml"/><Relationship Id="rId7" Type="http://schemas.openxmlformats.org/officeDocument/2006/relationships/tags" Target="../tags/tag115.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9" Type="http://schemas.openxmlformats.org/officeDocument/2006/relationships/slideLayout" Target="../slideLayouts/slideLayout8.xml"/><Relationship Id="rId18" Type="http://schemas.openxmlformats.org/officeDocument/2006/relationships/tags" Target="../tags/tag126.xml"/><Relationship Id="rId17" Type="http://schemas.openxmlformats.org/officeDocument/2006/relationships/tags" Target="../tags/tag125.xml"/><Relationship Id="rId16" Type="http://schemas.openxmlformats.org/officeDocument/2006/relationships/tags" Target="../tags/tag124.xml"/><Relationship Id="rId15" Type="http://schemas.openxmlformats.org/officeDocument/2006/relationships/tags" Target="../tags/tag123.xml"/><Relationship Id="rId14" Type="http://schemas.openxmlformats.org/officeDocument/2006/relationships/tags" Target="../tags/tag122.xml"/><Relationship Id="rId13" Type="http://schemas.openxmlformats.org/officeDocument/2006/relationships/tags" Target="../tags/tag121.xml"/><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tags" Target="../tags/tag118.xml"/><Relationship Id="rId1" Type="http://schemas.openxmlformats.org/officeDocument/2006/relationships/tags" Target="../tags/tag10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28.xml"/><Relationship Id="rId1" Type="http://schemas.openxmlformats.org/officeDocument/2006/relationships/tags" Target="../tags/tag12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0.xml"/><Relationship Id="rId1" Type="http://schemas.openxmlformats.org/officeDocument/2006/relationships/tags" Target="../tags/tag129.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2.xml"/><Relationship Id="rId1" Type="http://schemas.openxmlformats.org/officeDocument/2006/relationships/tags" Target="../tags/tag13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4.xml"/><Relationship Id="rId1" Type="http://schemas.openxmlformats.org/officeDocument/2006/relationships/tags" Target="../tags/tag133.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36.xml"/><Relationship Id="rId2" Type="http://schemas.openxmlformats.org/officeDocument/2006/relationships/image" Target="../media/image18.png"/><Relationship Id="rId1" Type="http://schemas.openxmlformats.org/officeDocument/2006/relationships/tags" Target="../tags/tag135.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8.xml"/><Relationship Id="rId1" Type="http://schemas.openxmlformats.org/officeDocument/2006/relationships/tags" Target="../tags/tag137.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40.xml"/><Relationship Id="rId2" Type="http://schemas.openxmlformats.org/officeDocument/2006/relationships/image" Target="../media/image19.png"/><Relationship Id="rId1" Type="http://schemas.openxmlformats.org/officeDocument/2006/relationships/tags" Target="../tags/tag13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42.xml"/><Relationship Id="rId2" Type="http://schemas.openxmlformats.org/officeDocument/2006/relationships/image" Target="../media/image20.png"/><Relationship Id="rId1" Type="http://schemas.openxmlformats.org/officeDocument/2006/relationships/tags" Target="../tags/tag141.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144.xml"/><Relationship Id="rId2" Type="http://schemas.openxmlformats.org/officeDocument/2006/relationships/image" Target="../media/image21.png"/><Relationship Id="rId1" Type="http://schemas.openxmlformats.org/officeDocument/2006/relationships/tags" Target="../tags/tag14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tags" Target="../tags/tag150.xml"/><Relationship Id="rId5" Type="http://schemas.openxmlformats.org/officeDocument/2006/relationships/tags" Target="../tags/tag149.xml"/><Relationship Id="rId4" Type="http://schemas.openxmlformats.org/officeDocument/2006/relationships/tags" Target="../tags/tag148.xml"/><Relationship Id="rId3" Type="http://schemas.openxmlformats.org/officeDocument/2006/relationships/tags" Target="../tags/tag147.xml"/><Relationship Id="rId2" Type="http://schemas.openxmlformats.org/officeDocument/2006/relationships/tags" Target="../tags/tag146.xml"/><Relationship Id="rId17" Type="http://schemas.openxmlformats.org/officeDocument/2006/relationships/slideLayout" Target="../slideLayouts/slideLayout8.xml"/><Relationship Id="rId16" Type="http://schemas.openxmlformats.org/officeDocument/2006/relationships/tags" Target="../tags/tag160.xml"/><Relationship Id="rId15" Type="http://schemas.openxmlformats.org/officeDocument/2006/relationships/tags" Target="../tags/tag159.xml"/><Relationship Id="rId14" Type="http://schemas.openxmlformats.org/officeDocument/2006/relationships/tags" Target="../tags/tag158.xml"/><Relationship Id="rId13" Type="http://schemas.openxmlformats.org/officeDocument/2006/relationships/tags" Target="../tags/tag157.xml"/><Relationship Id="rId12" Type="http://schemas.openxmlformats.org/officeDocument/2006/relationships/tags" Target="../tags/tag156.xml"/><Relationship Id="rId11" Type="http://schemas.openxmlformats.org/officeDocument/2006/relationships/tags" Target="../tags/tag155.xml"/><Relationship Id="rId10" Type="http://schemas.openxmlformats.org/officeDocument/2006/relationships/tags" Target="../tags/tag154.xml"/><Relationship Id="rId1" Type="http://schemas.openxmlformats.org/officeDocument/2006/relationships/tags" Target="../tags/tag145.xml"/></Relationships>
</file>

<file path=ppt/slides/_rels/slide45.xml.rels><?xml version="1.0" encoding="UTF-8" standalone="yes"?>
<Relationships xmlns="http://schemas.openxmlformats.org/package/2006/relationships"><Relationship Id="rId9" Type="http://schemas.openxmlformats.org/officeDocument/2006/relationships/tags" Target="../tags/tag169.xml"/><Relationship Id="rId8" Type="http://schemas.openxmlformats.org/officeDocument/2006/relationships/tags" Target="../tags/tag168.xml"/><Relationship Id="rId7" Type="http://schemas.openxmlformats.org/officeDocument/2006/relationships/tags" Target="../tags/tag167.xml"/><Relationship Id="rId6" Type="http://schemas.openxmlformats.org/officeDocument/2006/relationships/tags" Target="../tags/tag166.xml"/><Relationship Id="rId5" Type="http://schemas.openxmlformats.org/officeDocument/2006/relationships/tags" Target="../tags/tag165.xml"/><Relationship Id="rId4" Type="http://schemas.openxmlformats.org/officeDocument/2006/relationships/tags" Target="../tags/tag164.xml"/><Relationship Id="rId3" Type="http://schemas.openxmlformats.org/officeDocument/2006/relationships/tags" Target="../tags/tag163.xml"/><Relationship Id="rId21" Type="http://schemas.openxmlformats.org/officeDocument/2006/relationships/slideLayout" Target="../slideLayouts/slideLayout8.xml"/><Relationship Id="rId20" Type="http://schemas.openxmlformats.org/officeDocument/2006/relationships/tags" Target="../tags/tag180.xml"/><Relationship Id="rId2" Type="http://schemas.openxmlformats.org/officeDocument/2006/relationships/tags" Target="../tags/tag162.xml"/><Relationship Id="rId19" Type="http://schemas.openxmlformats.org/officeDocument/2006/relationships/tags" Target="../tags/tag179.xml"/><Relationship Id="rId18" Type="http://schemas.openxmlformats.org/officeDocument/2006/relationships/tags" Target="../tags/tag178.xml"/><Relationship Id="rId17" Type="http://schemas.openxmlformats.org/officeDocument/2006/relationships/tags" Target="../tags/tag177.xml"/><Relationship Id="rId16" Type="http://schemas.openxmlformats.org/officeDocument/2006/relationships/tags" Target="../tags/tag176.xml"/><Relationship Id="rId15" Type="http://schemas.openxmlformats.org/officeDocument/2006/relationships/tags" Target="../tags/tag175.xml"/><Relationship Id="rId14" Type="http://schemas.openxmlformats.org/officeDocument/2006/relationships/tags" Target="../tags/tag174.xml"/><Relationship Id="rId13" Type="http://schemas.openxmlformats.org/officeDocument/2006/relationships/tags" Target="../tags/tag173.xml"/><Relationship Id="rId12" Type="http://schemas.openxmlformats.org/officeDocument/2006/relationships/tags" Target="../tags/tag172.xml"/><Relationship Id="rId11" Type="http://schemas.openxmlformats.org/officeDocument/2006/relationships/tags" Target="../tags/tag171.xml"/><Relationship Id="rId10" Type="http://schemas.openxmlformats.org/officeDocument/2006/relationships/tags" Target="../tags/tag170.xml"/><Relationship Id="rId1" Type="http://schemas.openxmlformats.org/officeDocument/2006/relationships/tags" Target="../tags/tag161.xml"/></Relationships>
</file>

<file path=ppt/slides/_rels/slide46.xml.rels><?xml version="1.0" encoding="UTF-8" standalone="yes"?>
<Relationships xmlns="http://schemas.openxmlformats.org/package/2006/relationships"><Relationship Id="rId9" Type="http://schemas.openxmlformats.org/officeDocument/2006/relationships/tags" Target="../tags/tag189.xml"/><Relationship Id="rId8" Type="http://schemas.openxmlformats.org/officeDocument/2006/relationships/tags" Target="../tags/tag188.xml"/><Relationship Id="rId7" Type="http://schemas.openxmlformats.org/officeDocument/2006/relationships/tags" Target="../tags/tag187.xml"/><Relationship Id="rId6" Type="http://schemas.openxmlformats.org/officeDocument/2006/relationships/tags" Target="../tags/tag186.xml"/><Relationship Id="rId5" Type="http://schemas.openxmlformats.org/officeDocument/2006/relationships/tags" Target="../tags/tag185.xml"/><Relationship Id="rId4" Type="http://schemas.openxmlformats.org/officeDocument/2006/relationships/tags" Target="../tags/tag184.xml"/><Relationship Id="rId39" Type="http://schemas.openxmlformats.org/officeDocument/2006/relationships/slideLayout" Target="../slideLayouts/slideLayout8.xml"/><Relationship Id="rId38" Type="http://schemas.openxmlformats.org/officeDocument/2006/relationships/tags" Target="../tags/tag218.xml"/><Relationship Id="rId37" Type="http://schemas.openxmlformats.org/officeDocument/2006/relationships/tags" Target="../tags/tag217.xml"/><Relationship Id="rId36" Type="http://schemas.openxmlformats.org/officeDocument/2006/relationships/tags" Target="../tags/tag216.xml"/><Relationship Id="rId35" Type="http://schemas.openxmlformats.org/officeDocument/2006/relationships/tags" Target="../tags/tag215.xml"/><Relationship Id="rId34" Type="http://schemas.openxmlformats.org/officeDocument/2006/relationships/tags" Target="../tags/tag214.xml"/><Relationship Id="rId33" Type="http://schemas.openxmlformats.org/officeDocument/2006/relationships/tags" Target="../tags/tag213.xml"/><Relationship Id="rId32" Type="http://schemas.openxmlformats.org/officeDocument/2006/relationships/tags" Target="../tags/tag212.xml"/><Relationship Id="rId31" Type="http://schemas.openxmlformats.org/officeDocument/2006/relationships/tags" Target="../tags/tag211.xml"/><Relationship Id="rId30" Type="http://schemas.openxmlformats.org/officeDocument/2006/relationships/tags" Target="../tags/tag210.xml"/><Relationship Id="rId3" Type="http://schemas.openxmlformats.org/officeDocument/2006/relationships/tags" Target="../tags/tag183.xml"/><Relationship Id="rId29" Type="http://schemas.openxmlformats.org/officeDocument/2006/relationships/tags" Target="../tags/tag209.xml"/><Relationship Id="rId28" Type="http://schemas.openxmlformats.org/officeDocument/2006/relationships/tags" Target="../tags/tag208.xml"/><Relationship Id="rId27" Type="http://schemas.openxmlformats.org/officeDocument/2006/relationships/tags" Target="../tags/tag207.xml"/><Relationship Id="rId26" Type="http://schemas.openxmlformats.org/officeDocument/2006/relationships/tags" Target="../tags/tag206.xml"/><Relationship Id="rId25" Type="http://schemas.openxmlformats.org/officeDocument/2006/relationships/tags" Target="../tags/tag205.xml"/><Relationship Id="rId24" Type="http://schemas.openxmlformats.org/officeDocument/2006/relationships/tags" Target="../tags/tag204.xml"/><Relationship Id="rId23" Type="http://schemas.openxmlformats.org/officeDocument/2006/relationships/tags" Target="../tags/tag203.xml"/><Relationship Id="rId22" Type="http://schemas.openxmlformats.org/officeDocument/2006/relationships/tags" Target="../tags/tag202.xml"/><Relationship Id="rId21" Type="http://schemas.openxmlformats.org/officeDocument/2006/relationships/tags" Target="../tags/tag201.xml"/><Relationship Id="rId20" Type="http://schemas.openxmlformats.org/officeDocument/2006/relationships/tags" Target="../tags/tag200.xml"/><Relationship Id="rId2" Type="http://schemas.openxmlformats.org/officeDocument/2006/relationships/tags" Target="../tags/tag182.xml"/><Relationship Id="rId19" Type="http://schemas.openxmlformats.org/officeDocument/2006/relationships/tags" Target="../tags/tag199.xml"/><Relationship Id="rId18" Type="http://schemas.openxmlformats.org/officeDocument/2006/relationships/tags" Target="../tags/tag198.xml"/><Relationship Id="rId17" Type="http://schemas.openxmlformats.org/officeDocument/2006/relationships/tags" Target="../tags/tag197.xml"/><Relationship Id="rId16" Type="http://schemas.openxmlformats.org/officeDocument/2006/relationships/tags" Target="../tags/tag196.xml"/><Relationship Id="rId15" Type="http://schemas.openxmlformats.org/officeDocument/2006/relationships/tags" Target="../tags/tag195.xml"/><Relationship Id="rId14" Type="http://schemas.openxmlformats.org/officeDocument/2006/relationships/tags" Target="../tags/tag194.xml"/><Relationship Id="rId13" Type="http://schemas.openxmlformats.org/officeDocument/2006/relationships/tags" Target="../tags/tag193.xml"/><Relationship Id="rId12" Type="http://schemas.openxmlformats.org/officeDocument/2006/relationships/tags" Target="../tags/tag192.xml"/><Relationship Id="rId11" Type="http://schemas.openxmlformats.org/officeDocument/2006/relationships/tags" Target="../tags/tag191.xml"/><Relationship Id="rId10" Type="http://schemas.openxmlformats.org/officeDocument/2006/relationships/tags" Target="../tags/tag190.xml"/><Relationship Id="rId1" Type="http://schemas.openxmlformats.org/officeDocument/2006/relationships/tags" Target="../tags/tag181.xml"/></Relationships>
</file>

<file path=ppt/slides/_rels/slide47.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2" Type="http://schemas.openxmlformats.org/officeDocument/2006/relationships/notesSlide" Target="../notesSlides/notesSlide5.xml"/><Relationship Id="rId11" Type="http://schemas.openxmlformats.org/officeDocument/2006/relationships/slideLayout" Target="../slideLayouts/slideLayout22.xml"/><Relationship Id="rId10" Type="http://schemas.openxmlformats.org/officeDocument/2006/relationships/tags" Target="../tags/tag228.xml"/><Relationship Id="rId1" Type="http://schemas.openxmlformats.org/officeDocument/2006/relationships/tags" Target="../tags/tag219.xml"/></Relationships>
</file>

<file path=ppt/slides/_rels/slide48.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9" Type="http://schemas.openxmlformats.org/officeDocument/2006/relationships/slideLayout" Target="../slideLayouts/slideLayout22.xml"/><Relationship Id="rId18" Type="http://schemas.openxmlformats.org/officeDocument/2006/relationships/tags" Target="../tags/tag246.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29.xml"/></Relationships>
</file>

<file path=ppt/slides/_rels/slide49.xml.rels><?xml version="1.0" encoding="UTF-8" standalone="yes"?>
<Relationships xmlns="http://schemas.openxmlformats.org/package/2006/relationships"><Relationship Id="rId9" Type="http://schemas.openxmlformats.org/officeDocument/2006/relationships/tags" Target="../tags/tag255.xml"/><Relationship Id="rId8" Type="http://schemas.openxmlformats.org/officeDocument/2006/relationships/tags" Target="../tags/tag254.xml"/><Relationship Id="rId7" Type="http://schemas.openxmlformats.org/officeDocument/2006/relationships/tags" Target="../tags/tag253.xml"/><Relationship Id="rId6" Type="http://schemas.openxmlformats.org/officeDocument/2006/relationships/tags" Target="../tags/tag252.xml"/><Relationship Id="rId5" Type="http://schemas.openxmlformats.org/officeDocument/2006/relationships/tags" Target="../tags/tag251.xml"/><Relationship Id="rId4" Type="http://schemas.openxmlformats.org/officeDocument/2006/relationships/tags" Target="../tags/tag250.xml"/><Relationship Id="rId32" Type="http://schemas.openxmlformats.org/officeDocument/2006/relationships/slideLayout" Target="../slideLayouts/slideLayout22.xml"/><Relationship Id="rId31" Type="http://schemas.openxmlformats.org/officeDocument/2006/relationships/tags" Target="../tags/tag277.xml"/><Relationship Id="rId30" Type="http://schemas.openxmlformats.org/officeDocument/2006/relationships/tags" Target="../tags/tag276.xml"/><Relationship Id="rId3" Type="http://schemas.openxmlformats.org/officeDocument/2006/relationships/tags" Target="../tags/tag249.xml"/><Relationship Id="rId29" Type="http://schemas.openxmlformats.org/officeDocument/2006/relationships/tags" Target="../tags/tag275.xml"/><Relationship Id="rId28" Type="http://schemas.openxmlformats.org/officeDocument/2006/relationships/tags" Target="../tags/tag274.xml"/><Relationship Id="rId27" Type="http://schemas.openxmlformats.org/officeDocument/2006/relationships/tags" Target="../tags/tag273.xml"/><Relationship Id="rId26" Type="http://schemas.openxmlformats.org/officeDocument/2006/relationships/tags" Target="../tags/tag272.xml"/><Relationship Id="rId25" Type="http://schemas.openxmlformats.org/officeDocument/2006/relationships/tags" Target="../tags/tag271.xml"/><Relationship Id="rId24" Type="http://schemas.openxmlformats.org/officeDocument/2006/relationships/tags" Target="../tags/tag270.xml"/><Relationship Id="rId23" Type="http://schemas.openxmlformats.org/officeDocument/2006/relationships/tags" Target="../tags/tag269.xml"/><Relationship Id="rId22" Type="http://schemas.openxmlformats.org/officeDocument/2006/relationships/tags" Target="../tags/tag268.xml"/><Relationship Id="rId21" Type="http://schemas.openxmlformats.org/officeDocument/2006/relationships/tags" Target="../tags/tag267.xml"/><Relationship Id="rId20" Type="http://schemas.openxmlformats.org/officeDocument/2006/relationships/tags" Target="../tags/tag266.xml"/><Relationship Id="rId2" Type="http://schemas.openxmlformats.org/officeDocument/2006/relationships/tags" Target="../tags/tag248.xml"/><Relationship Id="rId19" Type="http://schemas.openxmlformats.org/officeDocument/2006/relationships/tags" Target="../tags/tag265.xml"/><Relationship Id="rId18" Type="http://schemas.openxmlformats.org/officeDocument/2006/relationships/tags" Target="../tags/tag264.xml"/><Relationship Id="rId17" Type="http://schemas.openxmlformats.org/officeDocument/2006/relationships/tags" Target="../tags/tag263.xml"/><Relationship Id="rId16" Type="http://schemas.openxmlformats.org/officeDocument/2006/relationships/tags" Target="../tags/tag262.xml"/><Relationship Id="rId15" Type="http://schemas.openxmlformats.org/officeDocument/2006/relationships/tags" Target="../tags/tag261.xml"/><Relationship Id="rId14" Type="http://schemas.openxmlformats.org/officeDocument/2006/relationships/tags" Target="../tags/tag260.xml"/><Relationship Id="rId13" Type="http://schemas.openxmlformats.org/officeDocument/2006/relationships/tags" Target="../tags/tag259.xml"/><Relationship Id="rId12" Type="http://schemas.openxmlformats.org/officeDocument/2006/relationships/tags" Target="../tags/tag258.xml"/><Relationship Id="rId11" Type="http://schemas.openxmlformats.org/officeDocument/2006/relationships/tags" Target="../tags/tag257.xml"/><Relationship Id="rId10" Type="http://schemas.openxmlformats.org/officeDocument/2006/relationships/tags" Target="../tags/tag256.xml"/><Relationship Id="rId1" Type="http://schemas.openxmlformats.org/officeDocument/2006/relationships/tags" Target="../tags/tag2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279.xml"/><Relationship Id="rId1" Type="http://schemas.openxmlformats.org/officeDocument/2006/relationships/tags" Target="../tags/tag278.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tags" Target="../tags/tag281.xml"/><Relationship Id="rId2" Type="http://schemas.openxmlformats.org/officeDocument/2006/relationships/image" Target="../media/image22.png"/><Relationship Id="rId1" Type="http://schemas.openxmlformats.org/officeDocument/2006/relationships/tags" Target="../tags/tag28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tags" Target="../tags/tag284.xml"/><Relationship Id="rId21" Type="http://schemas.openxmlformats.org/officeDocument/2006/relationships/notesSlide" Target="../notesSlides/notesSlide7.xml"/><Relationship Id="rId20" Type="http://schemas.openxmlformats.org/officeDocument/2006/relationships/slideLayout" Target="../slideLayouts/slideLayout8.xml"/><Relationship Id="rId2" Type="http://schemas.openxmlformats.org/officeDocument/2006/relationships/tags" Target="../tags/tag283.xml"/><Relationship Id="rId19" Type="http://schemas.openxmlformats.org/officeDocument/2006/relationships/tags" Target="../tags/tag300.xml"/><Relationship Id="rId18" Type="http://schemas.openxmlformats.org/officeDocument/2006/relationships/tags" Target="../tags/tag299.xml"/><Relationship Id="rId17" Type="http://schemas.openxmlformats.org/officeDocument/2006/relationships/tags" Target="../tags/tag298.xml"/><Relationship Id="rId16" Type="http://schemas.openxmlformats.org/officeDocument/2006/relationships/tags" Target="../tags/tag297.xml"/><Relationship Id="rId15" Type="http://schemas.openxmlformats.org/officeDocument/2006/relationships/tags" Target="../tags/tag296.xml"/><Relationship Id="rId14" Type="http://schemas.openxmlformats.org/officeDocument/2006/relationships/tags" Target="../tags/tag295.xml"/><Relationship Id="rId13" Type="http://schemas.openxmlformats.org/officeDocument/2006/relationships/tags" Target="../tags/tag294.xml"/><Relationship Id="rId12" Type="http://schemas.openxmlformats.org/officeDocument/2006/relationships/tags" Target="../tags/tag293.xml"/><Relationship Id="rId11" Type="http://schemas.openxmlformats.org/officeDocument/2006/relationships/tags" Target="../tags/tag292.xml"/><Relationship Id="rId10" Type="http://schemas.openxmlformats.org/officeDocument/2006/relationships/tags" Target="../tags/tag291.xml"/><Relationship Id="rId1" Type="http://schemas.openxmlformats.org/officeDocument/2006/relationships/tags" Target="../tags/tag28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tags" Target="../tags/tag30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4.png"/><Relationship Id="rId1" Type="http://schemas.openxmlformats.org/officeDocument/2006/relationships/tags" Target="../tags/tag30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tags" Target="../tags/tag303.xml"/></Relationships>
</file>

<file path=ppt/slides/_rels/slide79.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0" Type="http://schemas.openxmlformats.org/officeDocument/2006/relationships/slideLayout" Target="../slideLayouts/slideLayout8.xml"/><Relationship Id="rId3" Type="http://schemas.openxmlformats.org/officeDocument/2006/relationships/tags" Target="../tags/tag306.xml"/><Relationship Id="rId29" Type="http://schemas.openxmlformats.org/officeDocument/2006/relationships/tags" Target="../tags/tag332.xml"/><Relationship Id="rId28" Type="http://schemas.openxmlformats.org/officeDocument/2006/relationships/tags" Target="../tags/tag331.xml"/><Relationship Id="rId27" Type="http://schemas.openxmlformats.org/officeDocument/2006/relationships/tags" Target="../tags/tag330.xml"/><Relationship Id="rId26" Type="http://schemas.openxmlformats.org/officeDocument/2006/relationships/tags" Target="../tags/tag329.xml"/><Relationship Id="rId25" Type="http://schemas.openxmlformats.org/officeDocument/2006/relationships/tags" Target="../tags/tag328.xml"/><Relationship Id="rId24" Type="http://schemas.openxmlformats.org/officeDocument/2006/relationships/tags" Target="../tags/tag327.xml"/><Relationship Id="rId23" Type="http://schemas.openxmlformats.org/officeDocument/2006/relationships/tags" Target="../tags/tag326.xml"/><Relationship Id="rId22" Type="http://schemas.openxmlformats.org/officeDocument/2006/relationships/tags" Target="../tags/tag325.xml"/><Relationship Id="rId21" Type="http://schemas.openxmlformats.org/officeDocument/2006/relationships/tags" Target="../tags/tag324.xml"/><Relationship Id="rId20" Type="http://schemas.openxmlformats.org/officeDocument/2006/relationships/tags" Target="../tags/tag323.xml"/><Relationship Id="rId2" Type="http://schemas.openxmlformats.org/officeDocument/2006/relationships/tags" Target="../tags/tag305.xml"/><Relationship Id="rId19" Type="http://schemas.openxmlformats.org/officeDocument/2006/relationships/tags" Target="../tags/tag322.xml"/><Relationship Id="rId18" Type="http://schemas.openxmlformats.org/officeDocument/2006/relationships/tags" Target="../tags/tag321.xml"/><Relationship Id="rId17" Type="http://schemas.openxmlformats.org/officeDocument/2006/relationships/tags" Target="../tags/tag320.xml"/><Relationship Id="rId16" Type="http://schemas.openxmlformats.org/officeDocument/2006/relationships/tags" Target="../tags/tag319.xml"/><Relationship Id="rId15" Type="http://schemas.openxmlformats.org/officeDocument/2006/relationships/tags" Target="../tags/tag318.xml"/><Relationship Id="rId14" Type="http://schemas.openxmlformats.org/officeDocument/2006/relationships/tags" Target="../tags/tag317.xml"/><Relationship Id="rId13" Type="http://schemas.openxmlformats.org/officeDocument/2006/relationships/tags" Target="../tags/tag316.xml"/><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tags" Target="../tags/tag30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9.png"/><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7" Type="http://schemas.openxmlformats.org/officeDocument/2006/relationships/slideLayout" Target="../slideLayouts/slideLayout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tags" Target="../tags/tag33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4.png"/><Relationship Id="rId1" Type="http://schemas.openxmlformats.org/officeDocument/2006/relationships/image" Target="../media/image33.png"/></Relationships>
</file>

<file path=ppt/slides/_rels/slide87.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8.xml"/><Relationship Id="rId4" Type="http://schemas.openxmlformats.org/officeDocument/2006/relationships/image" Target="../media/image38.png"/><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image" Target="../media/image35.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0.png"/><Relationship Id="rId1" Type="http://schemas.openxmlformats.org/officeDocument/2006/relationships/tags" Target="../tags/tag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23900" y="1471295"/>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康复工程技术</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553085"/>
            <a:ext cx="10972800" cy="453586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二、根据矫形器分类</a:t>
            </a:r>
            <a:endParaRPr lang="zh-CN" altLang="en-US" sz="2400" dirty="0"/>
          </a:p>
        </p:txBody>
      </p:sp>
      <p:sp>
        <p:nvSpPr>
          <p:cNvPr id="18442" name="Rectangle 10"/>
          <p:cNvSpPr>
            <a:spLocks noChangeArrowheads="1"/>
          </p:cNvSpPr>
          <p:nvPr/>
        </p:nvSpPr>
        <p:spPr bwMode="auto">
          <a:xfrm>
            <a:off x="7274560" y="2376170"/>
            <a:ext cx="3942080" cy="31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（三）根据制造的主要材料分类</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根据制造的主要材料命名的有塑料矫形器（图 3-10）、金属矫形器（图 3-11）、皮革制矫形器（图 3-12）、布制矫形器（图 3-13）、碳纤矫形器（图 3-14）等。</a:t>
            </a:r>
            <a:endParaRPr>
              <a:solidFill>
                <a:srgbClr val="0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358265" y="1792605"/>
            <a:ext cx="5331460" cy="2213610"/>
          </a:xfrm>
          <a:prstGeom prst="rect">
            <a:avLst/>
          </a:prstGeom>
        </p:spPr>
      </p:pic>
      <p:pic>
        <p:nvPicPr>
          <p:cNvPr id="4" name="图片 3"/>
          <p:cNvPicPr>
            <a:picLocks noChangeAspect="1"/>
          </p:cNvPicPr>
          <p:nvPr/>
        </p:nvPicPr>
        <p:blipFill>
          <a:blip r:embed="rId3"/>
          <a:stretch>
            <a:fillRect/>
          </a:stretch>
        </p:blipFill>
        <p:spPr>
          <a:xfrm>
            <a:off x="2089785" y="4006215"/>
            <a:ext cx="3750310" cy="1936750"/>
          </a:xfrm>
          <a:prstGeom prst="rect">
            <a:avLst/>
          </a:prstGeom>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二、根据矫形器分类</a:t>
            </a:r>
            <a:endParaRPr lang="zh-CN" altLang="en-US" sz="2400" dirty="0"/>
          </a:p>
        </p:txBody>
      </p:sp>
      <p:sp>
        <p:nvSpPr>
          <p:cNvPr id="18442" name="Rectangle 10"/>
          <p:cNvSpPr>
            <a:spLocks noChangeArrowheads="1"/>
          </p:cNvSpPr>
          <p:nvPr/>
        </p:nvSpPr>
        <p:spPr bwMode="auto">
          <a:xfrm>
            <a:off x="1359535" y="2376170"/>
            <a:ext cx="9857105" cy="31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（四）根据使用的目的分类</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根据使用的目的命名的有即装矫形器（quickly made orthosis）、 保护用矫形器（protective orthosis）、 稳定用矫形器（stabilization orthosis）、 减免负荷用矫形器（weight bearing orthosis）、功能用矫形器（functional orthosis）、站立用矫形器（standing orthosis）、步行用矫形器（walking orthosis）、夜间用矫形器（night orthosis）、牵引矫形器（traction orthosis）、功能性骨折治疗用矫形器（functional fracture orthosis）等。</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857375"/>
            <a:ext cx="10972800" cy="380047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二、根据矫形器分类</a:t>
            </a:r>
            <a:endParaRPr lang="zh-CN" altLang="en-US" sz="2400" dirty="0"/>
          </a:p>
        </p:txBody>
      </p:sp>
      <p:sp>
        <p:nvSpPr>
          <p:cNvPr id="18442" name="Rectangle 10"/>
          <p:cNvSpPr>
            <a:spLocks noChangeArrowheads="1"/>
          </p:cNvSpPr>
          <p:nvPr/>
        </p:nvSpPr>
        <p:spPr bwMode="auto">
          <a:xfrm>
            <a:off x="1359535" y="2214245"/>
            <a:ext cx="9857105" cy="31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（五）根据产品的状态分类</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根据产品状态命名的有成品矫形器（prefabricated orthosis）、订配成品矫形器（custom-fitted prefabricated orthosis）、订制矫形器（custom-made orthosis）。</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（六）根据装配的部位分类</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根据装配部位可分为上肢矫形器、下肢矫形器、脊柱矫形器。1972 年，美国按照医师、矫形器师、治疗师、工程技术人员共同研究的结果，制定出了矫形器统一命名方案。1992 年，国际标准化组织（ISO）把上述命名方案确定为国际标准。</a:t>
            </a:r>
            <a:endParaRPr>
              <a:solidFill>
                <a:srgbClr val="00000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40" name="直接连接符 39"/>
          <p:cNvCxnSpPr/>
          <p:nvPr>
            <p:custDataLst>
              <p:tags r:id="rId1"/>
            </p:custDataLst>
          </p:nvPr>
        </p:nvCxnSpPr>
        <p:spPr>
          <a:xfrm>
            <a:off x="1587500" y="2146300"/>
            <a:ext cx="8953500" cy="0"/>
          </a:xfrm>
          <a:prstGeom prst="line">
            <a:avLst/>
          </a:prstGeom>
          <a:ln>
            <a:solidFill>
              <a:srgbClr val="1F74AD">
                <a:lumMod val="40000"/>
                <a:lumOff val="60000"/>
              </a:srgbClr>
            </a:solidFill>
            <a:prstDash val="dash"/>
          </a:ln>
        </p:spPr>
        <p:style>
          <a:lnRef idx="1">
            <a:srgbClr val="1F74AD"/>
          </a:lnRef>
          <a:fillRef idx="0">
            <a:srgbClr val="1F74AD"/>
          </a:fillRef>
          <a:effectRef idx="0">
            <a:srgbClr val="1F74AD"/>
          </a:effectRef>
          <a:fontRef idx="minor">
            <a:srgbClr val="000000"/>
          </a:fontRef>
        </p:style>
      </p:cxnSp>
      <p:grpSp>
        <p:nvGrpSpPr>
          <p:cNvPr id="61" name="组合 60"/>
          <p:cNvGrpSpPr/>
          <p:nvPr/>
        </p:nvGrpSpPr>
        <p:grpSpPr>
          <a:xfrm>
            <a:off x="2032000" y="2301875"/>
            <a:ext cx="2079625" cy="1595438"/>
            <a:chOff x="3200" y="3624"/>
            <a:chExt cx="3276" cy="2513"/>
          </a:xfrm>
        </p:grpSpPr>
        <p:sp>
          <p:nvSpPr>
            <p:cNvPr id="51" name="任意多边形 50"/>
            <p:cNvSpPr/>
            <p:nvPr>
              <p:custDataLst>
                <p:tags r:id="rId2"/>
              </p:custDataLst>
            </p:nvPr>
          </p:nvSpPr>
          <p:spPr>
            <a:xfrm>
              <a:off x="3200"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A</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8" name="矩形 77"/>
            <p:cNvSpPr/>
            <p:nvPr>
              <p:custDataLst>
                <p:tags r:id="rId3"/>
              </p:custDataLst>
            </p:nvPr>
          </p:nvSpPr>
          <p:spPr>
            <a:xfrm>
              <a:off x="3200" y="4472"/>
              <a:ext cx="3276" cy="1664"/>
            </a:xfrm>
            <a:prstGeom prst="rect">
              <a:avLst/>
            </a:prstGeom>
            <a:solidFill>
              <a:srgbClr val="1F74AD">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9" name="圆角矩形 78"/>
            <p:cNvSpPr/>
            <p:nvPr>
              <p:custDataLst>
                <p:tags r:id="rId4"/>
              </p:custDataLst>
            </p:nvPr>
          </p:nvSpPr>
          <p:spPr>
            <a:xfrm>
              <a:off x="3684"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0" name="圆角矩形 79"/>
            <p:cNvSpPr/>
            <p:nvPr>
              <p:custDataLst>
                <p:tags r:id="rId5"/>
              </p:custDataLst>
            </p:nvPr>
          </p:nvSpPr>
          <p:spPr>
            <a:xfrm>
              <a:off x="5753" y="3623"/>
              <a:ext cx="238" cy="689"/>
            </a:xfrm>
            <a:prstGeom prst="roundRect">
              <a:avLst>
                <a:gd name="adj" fmla="val 50000"/>
              </a:avLst>
            </a:prstGeom>
            <a:solidFill>
              <a:srgbClr val="1F74AD">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2" name="文本框 51"/>
            <p:cNvSpPr txBox="1"/>
            <p:nvPr>
              <p:custDataLst>
                <p:tags r:id="rId6"/>
              </p:custDataLst>
            </p:nvPr>
          </p:nvSpPr>
          <p:spPr>
            <a:xfrm>
              <a:off x="3200" y="4538"/>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1. 稳定和支持</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2" name="组合 61"/>
          <p:cNvGrpSpPr/>
          <p:nvPr/>
        </p:nvGrpSpPr>
        <p:grpSpPr>
          <a:xfrm>
            <a:off x="5056188" y="2301875"/>
            <a:ext cx="2079625" cy="1595438"/>
            <a:chOff x="7962" y="3624"/>
            <a:chExt cx="3276" cy="2513"/>
          </a:xfrm>
        </p:grpSpPr>
        <p:sp>
          <p:nvSpPr>
            <p:cNvPr id="50" name="任意多边形 49"/>
            <p:cNvSpPr/>
            <p:nvPr>
              <p:custDataLst>
                <p:tags r:id="rId7"/>
              </p:custDataLst>
            </p:nvPr>
          </p:nvSpPr>
          <p:spPr>
            <a:xfrm>
              <a:off x="7961"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3498D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B</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55" name="矩形 54"/>
            <p:cNvSpPr/>
            <p:nvPr>
              <p:custDataLst>
                <p:tags r:id="rId8"/>
              </p:custDataLst>
            </p:nvPr>
          </p:nvSpPr>
          <p:spPr>
            <a:xfrm>
              <a:off x="7961" y="4472"/>
              <a:ext cx="3276" cy="1664"/>
            </a:xfrm>
            <a:prstGeom prst="rect">
              <a:avLst/>
            </a:prstGeom>
            <a:solidFill>
              <a:srgbClr val="3498D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60" name="圆角矩形 59"/>
            <p:cNvSpPr/>
            <p:nvPr>
              <p:custDataLst>
                <p:tags r:id="rId9"/>
              </p:custDataLst>
            </p:nvPr>
          </p:nvSpPr>
          <p:spPr>
            <a:xfrm>
              <a:off x="8446"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5" name="圆角矩形 44"/>
            <p:cNvSpPr/>
            <p:nvPr>
              <p:custDataLst>
                <p:tags r:id="rId10"/>
              </p:custDataLst>
            </p:nvPr>
          </p:nvSpPr>
          <p:spPr>
            <a:xfrm>
              <a:off x="10515" y="3623"/>
              <a:ext cx="238" cy="689"/>
            </a:xfrm>
            <a:prstGeom prst="roundRect">
              <a:avLst>
                <a:gd name="adj" fmla="val 50000"/>
              </a:avLst>
            </a:prstGeom>
            <a:solidFill>
              <a:srgbClr val="3498D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4" name="文本框 53"/>
            <p:cNvSpPr txBox="1"/>
            <p:nvPr>
              <p:custDataLst>
                <p:tags r:id="rId11"/>
              </p:custDataLst>
            </p:nvPr>
          </p:nvSpPr>
          <p:spPr>
            <a:xfrm>
              <a:off x="7961"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2. 固定和保护</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3" name="组合 62"/>
          <p:cNvGrpSpPr/>
          <p:nvPr/>
        </p:nvGrpSpPr>
        <p:grpSpPr>
          <a:xfrm>
            <a:off x="8080375" y="2301875"/>
            <a:ext cx="2079625" cy="1595438"/>
            <a:chOff x="12724" y="3624"/>
            <a:chExt cx="3276" cy="2513"/>
          </a:xfrm>
        </p:grpSpPr>
        <p:sp>
          <p:nvSpPr>
            <p:cNvPr id="41" name="任意多边形 40"/>
            <p:cNvSpPr/>
            <p:nvPr>
              <p:custDataLst>
                <p:tags r:id="rId12"/>
              </p:custDataLst>
            </p:nvPr>
          </p:nvSpPr>
          <p:spPr>
            <a:xfrm>
              <a:off x="12723" y="3915"/>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1AA3AA"/>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C</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42" name="矩形 41"/>
            <p:cNvSpPr/>
            <p:nvPr>
              <p:custDataLst>
                <p:tags r:id="rId13"/>
              </p:custDataLst>
            </p:nvPr>
          </p:nvSpPr>
          <p:spPr>
            <a:xfrm>
              <a:off x="12723" y="4472"/>
              <a:ext cx="3276" cy="1664"/>
            </a:xfrm>
            <a:prstGeom prst="rect">
              <a:avLst/>
            </a:prstGeom>
            <a:solidFill>
              <a:srgbClr val="1AA3AA">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3" name="圆角矩形 42"/>
            <p:cNvSpPr/>
            <p:nvPr>
              <p:custDataLst>
                <p:tags r:id="rId14"/>
              </p:custDataLst>
            </p:nvPr>
          </p:nvSpPr>
          <p:spPr>
            <a:xfrm>
              <a:off x="13207"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44" name="圆角矩形 43"/>
            <p:cNvSpPr/>
            <p:nvPr>
              <p:custDataLst>
                <p:tags r:id="rId15"/>
              </p:custDataLst>
            </p:nvPr>
          </p:nvSpPr>
          <p:spPr>
            <a:xfrm>
              <a:off x="15276" y="3623"/>
              <a:ext cx="238" cy="689"/>
            </a:xfrm>
            <a:prstGeom prst="roundRect">
              <a:avLst>
                <a:gd name="adj" fmla="val 50000"/>
              </a:avLst>
            </a:prstGeom>
            <a:solidFill>
              <a:srgbClr val="1AA3AA">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6" name="文本框 55"/>
            <p:cNvSpPr txBox="1"/>
            <p:nvPr>
              <p:custDataLst>
                <p:tags r:id="rId16"/>
              </p:custDataLst>
            </p:nvPr>
          </p:nvSpPr>
          <p:spPr>
            <a:xfrm>
              <a:off x="12723" y="4522"/>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3. 预防、矫正畸形</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4" name="组合 63"/>
          <p:cNvGrpSpPr/>
          <p:nvPr/>
        </p:nvGrpSpPr>
        <p:grpSpPr>
          <a:xfrm>
            <a:off x="2032000" y="3998913"/>
            <a:ext cx="2079625" cy="1595437"/>
            <a:chOff x="3200" y="6297"/>
            <a:chExt cx="3276" cy="2513"/>
          </a:xfrm>
        </p:grpSpPr>
        <p:sp>
          <p:nvSpPr>
            <p:cNvPr id="82" name="任意多边形 81"/>
            <p:cNvSpPr/>
            <p:nvPr>
              <p:custDataLst>
                <p:tags r:id="rId17"/>
              </p:custDataLst>
            </p:nvPr>
          </p:nvSpPr>
          <p:spPr>
            <a:xfrm>
              <a:off x="3200"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69A35B"/>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D</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3" name="矩形 82"/>
            <p:cNvSpPr/>
            <p:nvPr>
              <p:custDataLst>
                <p:tags r:id="rId18"/>
              </p:custDataLst>
            </p:nvPr>
          </p:nvSpPr>
          <p:spPr>
            <a:xfrm>
              <a:off x="3200" y="7146"/>
              <a:ext cx="3276" cy="1664"/>
            </a:xfrm>
            <a:prstGeom prst="rect">
              <a:avLst/>
            </a:prstGeom>
            <a:solidFill>
              <a:srgbClr val="69A35B">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4" name="圆角矩形 83"/>
            <p:cNvSpPr/>
            <p:nvPr>
              <p:custDataLst>
                <p:tags r:id="rId19"/>
              </p:custDataLst>
            </p:nvPr>
          </p:nvSpPr>
          <p:spPr>
            <a:xfrm>
              <a:off x="3684"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5" name="圆角矩形 84"/>
            <p:cNvSpPr/>
            <p:nvPr>
              <p:custDataLst>
                <p:tags r:id="rId20"/>
              </p:custDataLst>
            </p:nvPr>
          </p:nvSpPr>
          <p:spPr>
            <a:xfrm>
              <a:off x="5753" y="6297"/>
              <a:ext cx="238" cy="689"/>
            </a:xfrm>
            <a:prstGeom prst="roundRect">
              <a:avLst>
                <a:gd name="adj" fmla="val 50000"/>
              </a:avLst>
            </a:prstGeom>
            <a:solidFill>
              <a:srgbClr val="69A35B">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7" name="文本框 56"/>
            <p:cNvSpPr txBox="1"/>
            <p:nvPr>
              <p:custDataLst>
                <p:tags r:id="rId21"/>
              </p:custDataLst>
            </p:nvPr>
          </p:nvSpPr>
          <p:spPr>
            <a:xfrm>
              <a:off x="3200"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4. 减轻轴向承重 / 免荷</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6" name="组合 65"/>
          <p:cNvGrpSpPr/>
          <p:nvPr/>
        </p:nvGrpSpPr>
        <p:grpSpPr>
          <a:xfrm>
            <a:off x="5056188" y="3998913"/>
            <a:ext cx="2079625" cy="1595437"/>
            <a:chOff x="7962" y="6297"/>
            <a:chExt cx="3276" cy="2513"/>
          </a:xfrm>
        </p:grpSpPr>
        <p:sp>
          <p:nvSpPr>
            <p:cNvPr id="72" name="任意多边形 71"/>
            <p:cNvSpPr/>
            <p:nvPr>
              <p:custDataLst>
                <p:tags r:id="rId22"/>
              </p:custDataLst>
            </p:nvPr>
          </p:nvSpPr>
          <p:spPr>
            <a:xfrm>
              <a:off x="7961"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9BBB59"/>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73" name="矩形 72"/>
            <p:cNvSpPr/>
            <p:nvPr>
              <p:custDataLst>
                <p:tags r:id="rId23"/>
              </p:custDataLst>
            </p:nvPr>
          </p:nvSpPr>
          <p:spPr>
            <a:xfrm>
              <a:off x="7961" y="7146"/>
              <a:ext cx="3276" cy="1664"/>
            </a:xfrm>
            <a:prstGeom prst="rect">
              <a:avLst/>
            </a:prstGeom>
            <a:solidFill>
              <a:srgbClr val="9BBB59">
                <a:lumMod val="40000"/>
                <a:lumOff val="60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4" name="圆角矩形 73"/>
            <p:cNvSpPr/>
            <p:nvPr>
              <p:custDataLst>
                <p:tags r:id="rId24"/>
              </p:custDataLst>
            </p:nvPr>
          </p:nvSpPr>
          <p:spPr>
            <a:xfrm>
              <a:off x="8446"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75" name="圆角矩形 74"/>
            <p:cNvSpPr/>
            <p:nvPr>
              <p:custDataLst>
                <p:tags r:id="rId25"/>
              </p:custDataLst>
            </p:nvPr>
          </p:nvSpPr>
          <p:spPr>
            <a:xfrm>
              <a:off x="10515" y="6297"/>
              <a:ext cx="238" cy="689"/>
            </a:xfrm>
            <a:prstGeom prst="roundRect">
              <a:avLst>
                <a:gd name="adj" fmla="val 50000"/>
              </a:avLst>
            </a:prstGeom>
            <a:solidFill>
              <a:srgbClr val="9BBB59">
                <a:lumMod val="60000"/>
                <a:lumOff val="40000"/>
              </a:srgbClr>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8" name="文本框 57"/>
            <p:cNvSpPr txBox="1"/>
            <p:nvPr>
              <p:custDataLst>
                <p:tags r:id="rId26"/>
              </p:custDataLst>
            </p:nvPr>
          </p:nvSpPr>
          <p:spPr>
            <a:xfrm>
              <a:off x="7961" y="7196"/>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5. 抑制站立、步行中的</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肌肉反射性痉挛　</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grpSp>
        <p:nvGrpSpPr>
          <p:cNvPr id="67" name="组合 66"/>
          <p:cNvGrpSpPr/>
          <p:nvPr/>
        </p:nvGrpSpPr>
        <p:grpSpPr>
          <a:xfrm>
            <a:off x="8079740" y="3998913"/>
            <a:ext cx="2079625" cy="1628450"/>
            <a:chOff x="12723" y="6297"/>
            <a:chExt cx="3276" cy="2565"/>
          </a:xfrm>
        </p:grpSpPr>
        <p:sp>
          <p:nvSpPr>
            <p:cNvPr id="87" name="任意多边形 86"/>
            <p:cNvSpPr/>
            <p:nvPr>
              <p:custDataLst>
                <p:tags r:id="rId27"/>
              </p:custDataLst>
            </p:nvPr>
          </p:nvSpPr>
          <p:spPr>
            <a:xfrm>
              <a:off x="12723" y="6588"/>
              <a:ext cx="3276" cy="557"/>
            </a:xfrm>
            <a:custGeom>
              <a:avLst/>
              <a:gdLst>
                <a:gd name="connsiteX0" fmla="*/ 1738223 w 2130725"/>
                <a:gd name="connsiteY0" fmla="*/ 60387 h 362309"/>
                <a:gd name="connsiteX1" fmla="*/ 1621767 w 2130725"/>
                <a:gd name="connsiteY1" fmla="*/ 176843 h 362309"/>
                <a:gd name="connsiteX2" fmla="*/ 1738223 w 2130725"/>
                <a:gd name="connsiteY2" fmla="*/ 293299 h 362309"/>
                <a:gd name="connsiteX3" fmla="*/ 1854679 w 2130725"/>
                <a:gd name="connsiteY3" fmla="*/ 176843 h 362309"/>
                <a:gd name="connsiteX4" fmla="*/ 1738223 w 2130725"/>
                <a:gd name="connsiteY4" fmla="*/ 60387 h 362309"/>
                <a:gd name="connsiteX5" fmla="*/ 392502 w 2130725"/>
                <a:gd name="connsiteY5" fmla="*/ 60387 h 362309"/>
                <a:gd name="connsiteX6" fmla="*/ 276046 w 2130725"/>
                <a:gd name="connsiteY6" fmla="*/ 176843 h 362309"/>
                <a:gd name="connsiteX7" fmla="*/ 392502 w 2130725"/>
                <a:gd name="connsiteY7" fmla="*/ 293299 h 362309"/>
                <a:gd name="connsiteX8" fmla="*/ 508958 w 2130725"/>
                <a:gd name="connsiteY8" fmla="*/ 176843 h 362309"/>
                <a:gd name="connsiteX9" fmla="*/ 392502 w 2130725"/>
                <a:gd name="connsiteY9" fmla="*/ 60387 h 362309"/>
                <a:gd name="connsiteX10" fmla="*/ 0 w 2130725"/>
                <a:gd name="connsiteY10" fmla="*/ 0 h 362309"/>
                <a:gd name="connsiteX11" fmla="*/ 2130725 w 2130725"/>
                <a:gd name="connsiteY11" fmla="*/ 0 h 362309"/>
                <a:gd name="connsiteX12" fmla="*/ 2130725 w 2130725"/>
                <a:gd name="connsiteY12" fmla="*/ 362309 h 362309"/>
                <a:gd name="connsiteX13" fmla="*/ 0 w 2130725"/>
                <a:gd name="connsiteY13" fmla="*/ 362309 h 362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30725" h="362309">
                  <a:moveTo>
                    <a:pt x="1738223" y="60387"/>
                  </a:moveTo>
                  <a:cubicBezTo>
                    <a:pt x="1673906" y="60387"/>
                    <a:pt x="1621767" y="112526"/>
                    <a:pt x="1621767" y="176843"/>
                  </a:cubicBezTo>
                  <a:cubicBezTo>
                    <a:pt x="1621767" y="241160"/>
                    <a:pt x="1673906" y="293299"/>
                    <a:pt x="1738223" y="293299"/>
                  </a:cubicBezTo>
                  <a:cubicBezTo>
                    <a:pt x="1802540" y="293299"/>
                    <a:pt x="1854679" y="241160"/>
                    <a:pt x="1854679" y="176843"/>
                  </a:cubicBezTo>
                  <a:cubicBezTo>
                    <a:pt x="1854679" y="112526"/>
                    <a:pt x="1802540" y="60387"/>
                    <a:pt x="1738223" y="60387"/>
                  </a:cubicBezTo>
                  <a:close/>
                  <a:moveTo>
                    <a:pt x="392502" y="60387"/>
                  </a:moveTo>
                  <a:cubicBezTo>
                    <a:pt x="328185" y="60387"/>
                    <a:pt x="276046" y="112526"/>
                    <a:pt x="276046" y="176843"/>
                  </a:cubicBezTo>
                  <a:cubicBezTo>
                    <a:pt x="276046" y="241160"/>
                    <a:pt x="328185" y="293299"/>
                    <a:pt x="392502" y="293299"/>
                  </a:cubicBezTo>
                  <a:cubicBezTo>
                    <a:pt x="456819" y="293299"/>
                    <a:pt x="508958" y="241160"/>
                    <a:pt x="508958" y="176843"/>
                  </a:cubicBezTo>
                  <a:cubicBezTo>
                    <a:pt x="508958" y="112526"/>
                    <a:pt x="456819" y="60387"/>
                    <a:pt x="392502" y="60387"/>
                  </a:cubicBezTo>
                  <a:close/>
                  <a:moveTo>
                    <a:pt x="0" y="0"/>
                  </a:moveTo>
                  <a:lnTo>
                    <a:pt x="2130725" y="0"/>
                  </a:lnTo>
                  <a:lnTo>
                    <a:pt x="2130725" y="362309"/>
                  </a:lnTo>
                  <a:lnTo>
                    <a:pt x="0" y="362309"/>
                  </a:lnTo>
                  <a:close/>
                </a:path>
              </a:pathLst>
            </a:cu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lnSpcReduction="10000"/>
            </a:bodyPr>
            <a:p>
              <a:pPr algn="ctr" fontAlgn="base"/>
              <a:r>
                <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E</a:t>
              </a:r>
              <a:endParaRPr lang="en-US" altLang="zh-CN" strike="noStrike" noProof="1"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88" name="矩形 87"/>
            <p:cNvSpPr/>
            <p:nvPr>
              <p:custDataLst>
                <p:tags r:id="rId28"/>
              </p:custDataLst>
            </p:nvPr>
          </p:nvSpPr>
          <p:spPr>
            <a:xfrm>
              <a:off x="12723" y="7146"/>
              <a:ext cx="3276" cy="1664"/>
            </a:xfrm>
            <a:prstGeom prst="rect">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bIns="46800" rtlCol="0" anchor="ctr">
              <a:normAutofit/>
            </a:bodyPr>
            <a:p>
              <a:pPr algn="ctr" fontAlgn="base">
                <a:lnSpc>
                  <a:spcPct val="120000"/>
                </a:lnSpc>
              </a:pPr>
              <a:endParaRPr lang="zh-CN" altLang="en-US" sz="1400" strike="noStrike" spc="150" noProof="1"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89" name="圆角矩形 88"/>
            <p:cNvSpPr/>
            <p:nvPr>
              <p:custDataLst>
                <p:tags r:id="rId29"/>
              </p:custDataLst>
            </p:nvPr>
          </p:nvSpPr>
          <p:spPr>
            <a:xfrm>
              <a:off x="13207" y="6297"/>
              <a:ext cx="238" cy="689"/>
            </a:xfrm>
            <a:prstGeom prst="roundRect">
              <a:avLst>
                <a:gd name="adj" fmla="val 50000"/>
              </a:avLst>
            </a:prstGeom>
            <a:solidFill>
              <a:srgbClr val="5A84AF"/>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90" name="圆角矩形 89"/>
            <p:cNvSpPr/>
            <p:nvPr>
              <p:custDataLst>
                <p:tags r:id="rId30"/>
              </p:custDataLst>
            </p:nvPr>
          </p:nvSpPr>
          <p:spPr>
            <a:xfrm>
              <a:off x="15276" y="6297"/>
              <a:ext cx="238" cy="689"/>
            </a:xfrm>
            <a:prstGeom prst="roundRect">
              <a:avLst>
                <a:gd name="adj" fmla="val 50000"/>
              </a:avLst>
            </a:prstGeom>
            <a:solidFill>
              <a:srgbClr val="5A84AF"/>
            </a:solidFill>
            <a:ln>
              <a:solidFill>
                <a:sysClr val="window" lastClr="FFFFFF"/>
              </a:solidFill>
            </a:ln>
            <a:effectLst/>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sp>
          <p:nvSpPr>
            <p:cNvPr id="59" name="文本框 58"/>
            <p:cNvSpPr txBox="1"/>
            <p:nvPr>
              <p:custDataLst>
                <p:tags r:id="rId31"/>
              </p:custDataLst>
            </p:nvPr>
          </p:nvSpPr>
          <p:spPr>
            <a:xfrm>
              <a:off x="12723" y="7264"/>
              <a:ext cx="3276" cy="1598"/>
            </a:xfrm>
            <a:prstGeom prst="rect">
              <a:avLst/>
            </a:prstGeom>
            <a:noFill/>
          </p:spPr>
          <p:txBody>
            <a:bodyPr wrap="none" rtlCol="0" anchor="ctr">
              <a:normAutofit/>
            </a:bodyPr>
            <a:p>
              <a:pPr algn="ctr">
                <a:lnSpc>
                  <a:spcPct val="120000"/>
                </a:lnSpc>
              </a:pPr>
              <a:r>
                <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rPr>
                <a:t>6. 改进功能</a:t>
              </a:r>
              <a:endParaRPr lang="zh-CN" altLang="en-US" sz="1400" b="1" spc="150" noProof="1" dirty="0">
                <a:solidFill>
                  <a:schemeClr val="tx1">
                    <a:lumMod val="85000"/>
                    <a:lumOff val="15000"/>
                  </a:schemeClr>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8434" name="Text Box 2"/>
          <p:cNvSpPr txBox="1">
            <a:spLocks noChangeArrowheads="1"/>
          </p:cNvSpPr>
          <p:nvPr/>
        </p:nvSpPr>
        <p:spPr bwMode="auto">
          <a:xfrm>
            <a:off x="1102995" y="716280"/>
            <a:ext cx="594614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三、矫形器生物基本力学功能与作用</a:t>
            </a:r>
            <a:endParaRPr lang="zh-CN" altLang="en-US" sz="2400" dirty="0"/>
          </a:p>
        </p:txBody>
      </p:sp>
    </p:spTree>
    <p:custDataLst>
      <p:tags r:id="rId3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p:tgtEl>
                                          <p:spTgt spid="40"/>
                                        </p:tgtEl>
                                        <p:attrNameLst>
                                          <p:attrName>ppt_y</p:attrName>
                                        </p:attrNameLst>
                                      </p:cBhvr>
                                      <p:tavLst>
                                        <p:tav tm="0">
                                          <p:val>
                                            <p:strVal val="#ppt_y-#ppt_h*1.125000"/>
                                          </p:val>
                                        </p:tav>
                                        <p:tav tm="100000">
                                          <p:val>
                                            <p:strVal val="#ppt_y"/>
                                          </p:val>
                                        </p:tav>
                                      </p:tavLst>
                                    </p:anim>
                                    <p:animEffect transition="in" filter="wipe(down)">
                                      <p:cBhvr>
                                        <p:cTn id="8" dur="500"/>
                                        <p:tgtEl>
                                          <p:spTgt spid="40"/>
                                        </p:tgtEl>
                                      </p:cBhvr>
                                    </p:animEffect>
                                  </p:childTnLst>
                                </p:cTn>
                              </p:par>
                            </p:childTnLst>
                          </p:cTn>
                        </p:par>
                        <p:par>
                          <p:cTn id="9" fill="hold">
                            <p:stCondLst>
                              <p:cond delay="500"/>
                            </p:stCondLst>
                            <p:childTnLst>
                              <p:par>
                                <p:cTn id="10" presetID="12" presetClass="entr" presetSubtype="1" fill="hold" nodeType="afterEffect">
                                  <p:stCondLst>
                                    <p:cond delay="0"/>
                                  </p:stCondLst>
                                  <p:childTnLst>
                                    <p:set>
                                      <p:cBhvr>
                                        <p:cTn id="11" dur="1" fill="hold">
                                          <p:stCondLst>
                                            <p:cond delay="0"/>
                                          </p:stCondLst>
                                        </p:cTn>
                                        <p:tgtEl>
                                          <p:spTgt spid="61"/>
                                        </p:tgtEl>
                                        <p:attrNameLst>
                                          <p:attrName>style.visibility</p:attrName>
                                        </p:attrNameLst>
                                      </p:cBhvr>
                                      <p:to>
                                        <p:strVal val="visible"/>
                                      </p:to>
                                    </p:set>
                                    <p:anim calcmode="lin" valueType="num">
                                      <p:cBhvr>
                                        <p:cTn id="12" dur="500"/>
                                        <p:tgtEl>
                                          <p:spTgt spid="61"/>
                                        </p:tgtEl>
                                        <p:attrNameLst>
                                          <p:attrName>ppt_y</p:attrName>
                                        </p:attrNameLst>
                                      </p:cBhvr>
                                      <p:tavLst>
                                        <p:tav tm="0">
                                          <p:val>
                                            <p:strVal val="#ppt_y-#ppt_h*1.125000"/>
                                          </p:val>
                                        </p:tav>
                                        <p:tav tm="100000">
                                          <p:val>
                                            <p:strVal val="#ppt_y"/>
                                          </p:val>
                                        </p:tav>
                                      </p:tavLst>
                                    </p:anim>
                                    <p:animEffect transition="in" filter="wipe(down)">
                                      <p:cBhvr>
                                        <p:cTn id="13" dur="500"/>
                                        <p:tgtEl>
                                          <p:spTgt spid="61"/>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62"/>
                                        </p:tgtEl>
                                        <p:attrNameLst>
                                          <p:attrName>style.visibility</p:attrName>
                                        </p:attrNameLst>
                                      </p:cBhvr>
                                      <p:to>
                                        <p:strVal val="visible"/>
                                      </p:to>
                                    </p:set>
                                    <p:anim calcmode="lin" valueType="num">
                                      <p:cBhvr>
                                        <p:cTn id="17" dur="500"/>
                                        <p:tgtEl>
                                          <p:spTgt spid="62"/>
                                        </p:tgtEl>
                                        <p:attrNameLst>
                                          <p:attrName>ppt_y</p:attrName>
                                        </p:attrNameLst>
                                      </p:cBhvr>
                                      <p:tavLst>
                                        <p:tav tm="0">
                                          <p:val>
                                            <p:strVal val="#ppt_y-#ppt_h*1.125000"/>
                                          </p:val>
                                        </p:tav>
                                        <p:tav tm="100000">
                                          <p:val>
                                            <p:strVal val="#ppt_y"/>
                                          </p:val>
                                        </p:tav>
                                      </p:tavLst>
                                    </p:anim>
                                    <p:animEffect transition="in" filter="wipe(down)">
                                      <p:cBhvr>
                                        <p:cTn id="18" dur="500"/>
                                        <p:tgtEl>
                                          <p:spTgt spid="62"/>
                                        </p:tgtEl>
                                      </p:cBhvr>
                                    </p:animEffect>
                                  </p:childTnLst>
                                </p:cTn>
                              </p:par>
                            </p:childTnLst>
                          </p:cTn>
                        </p:par>
                        <p:par>
                          <p:cTn id="19" fill="hold">
                            <p:stCondLst>
                              <p:cond delay="1500"/>
                            </p:stCondLst>
                            <p:childTnLst>
                              <p:par>
                                <p:cTn id="20" presetID="12" presetClass="entr" presetSubtype="1"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12" presetClass="entr" presetSubtype="1" fill="hold" nodeType="afterEffect">
                                  <p:stCondLst>
                                    <p:cond delay="0"/>
                                  </p:stCondLst>
                                  <p:childTnLst>
                                    <p:set>
                                      <p:cBhvr>
                                        <p:cTn id="26" dur="1" fill="hold">
                                          <p:stCondLst>
                                            <p:cond delay="0"/>
                                          </p:stCondLst>
                                        </p:cTn>
                                        <p:tgtEl>
                                          <p:spTgt spid="64"/>
                                        </p:tgtEl>
                                        <p:attrNameLst>
                                          <p:attrName>style.visibility</p:attrName>
                                        </p:attrNameLst>
                                      </p:cBhvr>
                                      <p:to>
                                        <p:strVal val="visible"/>
                                      </p:to>
                                    </p:set>
                                    <p:anim calcmode="lin" valueType="num">
                                      <p:cBhvr>
                                        <p:cTn id="27" dur="500"/>
                                        <p:tgtEl>
                                          <p:spTgt spid="64"/>
                                        </p:tgtEl>
                                        <p:attrNameLst>
                                          <p:attrName>ppt_y</p:attrName>
                                        </p:attrNameLst>
                                      </p:cBhvr>
                                      <p:tavLst>
                                        <p:tav tm="0">
                                          <p:val>
                                            <p:strVal val="#ppt_y-#ppt_h*1.125000"/>
                                          </p:val>
                                        </p:tav>
                                        <p:tav tm="100000">
                                          <p:val>
                                            <p:strVal val="#ppt_y"/>
                                          </p:val>
                                        </p:tav>
                                      </p:tavLst>
                                    </p:anim>
                                    <p:animEffect transition="in" filter="wipe(down)">
                                      <p:cBhvr>
                                        <p:cTn id="28" dur="500"/>
                                        <p:tgtEl>
                                          <p:spTgt spid="64"/>
                                        </p:tgtEl>
                                      </p:cBhvr>
                                    </p:animEffect>
                                  </p:childTnLst>
                                </p:cTn>
                              </p:par>
                            </p:childTnLst>
                          </p:cTn>
                        </p:par>
                        <p:par>
                          <p:cTn id="29" fill="hold">
                            <p:stCondLst>
                              <p:cond delay="2500"/>
                            </p:stCondLst>
                            <p:childTnLst>
                              <p:par>
                                <p:cTn id="30" presetID="12" presetClass="entr" presetSubtype="1" fill="hold" nodeType="afterEffect">
                                  <p:stCondLst>
                                    <p:cond delay="0"/>
                                  </p:stCondLst>
                                  <p:childTnLst>
                                    <p:set>
                                      <p:cBhvr>
                                        <p:cTn id="31" dur="1" fill="hold">
                                          <p:stCondLst>
                                            <p:cond delay="0"/>
                                          </p:stCondLst>
                                        </p:cTn>
                                        <p:tgtEl>
                                          <p:spTgt spid="66"/>
                                        </p:tgtEl>
                                        <p:attrNameLst>
                                          <p:attrName>style.visibility</p:attrName>
                                        </p:attrNameLst>
                                      </p:cBhvr>
                                      <p:to>
                                        <p:strVal val="visible"/>
                                      </p:to>
                                    </p:set>
                                    <p:anim calcmode="lin" valueType="num">
                                      <p:cBhvr>
                                        <p:cTn id="32" dur="500"/>
                                        <p:tgtEl>
                                          <p:spTgt spid="66"/>
                                        </p:tgtEl>
                                        <p:attrNameLst>
                                          <p:attrName>ppt_y</p:attrName>
                                        </p:attrNameLst>
                                      </p:cBhvr>
                                      <p:tavLst>
                                        <p:tav tm="0">
                                          <p:val>
                                            <p:strVal val="#ppt_y-#ppt_h*1.125000"/>
                                          </p:val>
                                        </p:tav>
                                        <p:tav tm="100000">
                                          <p:val>
                                            <p:strVal val="#ppt_y"/>
                                          </p:val>
                                        </p:tav>
                                      </p:tavLst>
                                    </p:anim>
                                    <p:animEffect transition="in" filter="wipe(down)">
                                      <p:cBhvr>
                                        <p:cTn id="33" dur="500"/>
                                        <p:tgtEl>
                                          <p:spTgt spid="66"/>
                                        </p:tgtEl>
                                      </p:cBhvr>
                                    </p:animEffect>
                                  </p:childTnLst>
                                </p:cTn>
                              </p:par>
                            </p:childTnLst>
                          </p:cTn>
                        </p:par>
                        <p:par>
                          <p:cTn id="34" fill="hold">
                            <p:stCondLst>
                              <p:cond delay="3000"/>
                            </p:stCondLst>
                            <p:childTnLst>
                              <p:par>
                                <p:cTn id="35" presetID="12" presetClass="entr" presetSubtype="1" fill="hold" nodeType="afterEffect">
                                  <p:stCondLst>
                                    <p:cond delay="0"/>
                                  </p:stCondLst>
                                  <p:childTnLst>
                                    <p:set>
                                      <p:cBhvr>
                                        <p:cTn id="36" dur="1" fill="hold">
                                          <p:stCondLst>
                                            <p:cond delay="0"/>
                                          </p:stCondLst>
                                        </p:cTn>
                                        <p:tgtEl>
                                          <p:spTgt spid="67"/>
                                        </p:tgtEl>
                                        <p:attrNameLst>
                                          <p:attrName>style.visibility</p:attrName>
                                        </p:attrNameLst>
                                      </p:cBhvr>
                                      <p:to>
                                        <p:strVal val="visible"/>
                                      </p:to>
                                    </p:set>
                                    <p:anim calcmode="lin" valueType="num">
                                      <p:cBhvr>
                                        <p:cTn id="37" dur="500"/>
                                        <p:tgtEl>
                                          <p:spTgt spid="67"/>
                                        </p:tgtEl>
                                        <p:attrNameLst>
                                          <p:attrName>ppt_y</p:attrName>
                                        </p:attrNameLst>
                                      </p:cBhvr>
                                      <p:tavLst>
                                        <p:tav tm="0">
                                          <p:val>
                                            <p:strVal val="#ppt_y-#ppt_h*1.125000"/>
                                          </p:val>
                                        </p:tav>
                                        <p:tav tm="100000">
                                          <p:val>
                                            <p:strVal val="#ppt_y"/>
                                          </p:val>
                                        </p:tav>
                                      </p:tavLst>
                                    </p:anim>
                                    <p:animEffect transition="in" filter="wipe(down)">
                                      <p:cBhvr>
                                        <p:cTn id="3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594614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四、患者评估与矫形器处方</a:t>
            </a:r>
            <a:endParaRPr lang="zh-CN" altLang="en-US" sz="2400" dirty="0"/>
          </a:p>
        </p:txBody>
      </p:sp>
      <p:sp>
        <p:nvSpPr>
          <p:cNvPr id="2" name="文本框 1"/>
          <p:cNvSpPr txBox="1"/>
          <p:nvPr/>
        </p:nvSpPr>
        <p:spPr>
          <a:xfrm>
            <a:off x="1452245" y="1851660"/>
            <a:ext cx="9523095" cy="2168525"/>
          </a:xfrm>
          <a:prstGeom prst="rect">
            <a:avLst/>
          </a:prstGeom>
          <a:noFill/>
        </p:spPr>
        <p:txBody>
          <a:bodyPr wrap="square" rtlCol="0" anchor="t">
            <a:spAutoFit/>
          </a:bodyPr>
          <a:p>
            <a:pPr algn="just">
              <a:lnSpc>
                <a:spcPct val="150000"/>
              </a:lnSpc>
            </a:pPr>
            <a:r>
              <a:rPr lang="zh-CN" altLang="en-US" b="1">
                <a:solidFill>
                  <a:srgbClr val="5A84AF"/>
                </a:solidFill>
                <a:latin typeface="微软雅黑" panose="020B0503020204020204" charset="-122"/>
                <a:ea typeface="微软雅黑" panose="020B0503020204020204" charset="-122"/>
                <a:cs typeface="微软雅黑" panose="020B0503020204020204" charset="-122"/>
              </a:rPr>
              <a:t>1. 患者评估</a:t>
            </a:r>
            <a:r>
              <a:rPr lang="zh-CN" altLang="en-US">
                <a:latin typeface="微软雅黑" panose="020B0503020204020204" charset="-122"/>
                <a:ea typeface="微软雅黑" panose="020B0503020204020204" charset="-122"/>
                <a:cs typeface="微软雅黑" panose="020B0503020204020204" charset="-122"/>
              </a:rPr>
              <a:t>　患者评估是指患者在接受矫形器治疗前，开具矫形器具体处方前的重要检查工作。矫形器师需要根据医师开具的患者诊断书结果，对患者进行矫形器设计与制作相关内容的确认与检查，特别是受累部位的功能检查，包括受累关节畸形或变形的确认检查，关节主动与被动的活动度检查（可以同健侧作对比），关节肌力的检查，关节稳定性的检查，以及受累身体部位皮肤的感觉、温度等情况的检查。</a:t>
            </a:r>
            <a:endParaRPr lang="zh-CN" altLang="en-US">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520190" y="4361815"/>
            <a:ext cx="9523095" cy="1337945"/>
          </a:xfrm>
          <a:prstGeom prst="rect">
            <a:avLst/>
          </a:prstGeom>
          <a:noFill/>
        </p:spPr>
        <p:txBody>
          <a:bodyPr wrap="square" rtlCol="0" anchor="t">
            <a:spAutoFit/>
          </a:bodyPr>
          <a:p>
            <a:pPr algn="just">
              <a:lnSpc>
                <a:spcPct val="150000"/>
              </a:lnSpc>
            </a:pPr>
            <a:r>
              <a:rPr lang="zh-CN" altLang="en-US" b="1">
                <a:solidFill>
                  <a:srgbClr val="5A84AF"/>
                </a:solidFill>
                <a:latin typeface="微软雅黑" panose="020B0503020204020204" charset="-122"/>
                <a:ea typeface="微软雅黑" panose="020B0503020204020204" charset="-122"/>
                <a:cs typeface="微软雅黑" panose="020B0503020204020204" charset="-122"/>
              </a:rPr>
              <a:t>2. 矫形器处方</a:t>
            </a:r>
            <a:r>
              <a:rPr lang="zh-CN" altLang="en-US">
                <a:latin typeface="微软雅黑" panose="020B0503020204020204" charset="-122"/>
                <a:ea typeface="微软雅黑" panose="020B0503020204020204" charset="-122"/>
                <a:cs typeface="微软雅黑" panose="020B0503020204020204" charset="-122"/>
              </a:rPr>
              <a:t>　矫形器处方拟定工作是一个非常重要且比较复杂的工作，需要矫形器师具备一定的临床经验。为了提高矫形器处方的精准性，在条件允许的情况下，可以预先让患者试穿检验用的矫形器，以便清晰地观察到一些不确定因素，帮助完善矫形器处方的精准性。</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五、矫形器适配流程</a:t>
            </a:r>
            <a:endParaRPr lang="zh-CN" altLang="en-US" sz="2400" dirty="0">
              <a:sym typeface="+mn-ea"/>
            </a:endParaRPr>
          </a:p>
        </p:txBody>
      </p:sp>
      <p:grpSp>
        <p:nvGrpSpPr>
          <p:cNvPr id="43" name="组合 42"/>
          <p:cNvGrpSpPr/>
          <p:nvPr/>
        </p:nvGrpSpPr>
        <p:grpSpPr>
          <a:xfrm>
            <a:off x="2096453" y="2033905"/>
            <a:ext cx="2287587" cy="1820863"/>
            <a:chOff x="2329" y="3890"/>
            <a:chExt cx="2990" cy="2918"/>
          </a:xfrm>
        </p:grpSpPr>
        <p:cxnSp>
          <p:nvCxnSpPr>
            <p:cNvPr id="44" name="直接连接符 43"/>
            <p:cNvCxnSpPr>
              <a:stCxn id="45" idx="3"/>
            </p:cNvCxnSpPr>
            <p:nvPr>
              <p:custDataLst>
                <p:tags r:id="rId1"/>
              </p:custDataLst>
            </p:nvPr>
          </p:nvCxnSpPr>
          <p:spPr>
            <a:xfrm flipH="1">
              <a:off x="4734" y="5777"/>
              <a:ext cx="303" cy="475"/>
            </a:xfrm>
            <a:prstGeom prst="line">
              <a:avLst/>
            </a:prstGeom>
            <a:ln>
              <a:solidFill>
                <a:srgbClr val="5B9BD4"/>
              </a:solidFill>
            </a:ln>
          </p:spPr>
          <p:style>
            <a:lnRef idx="1">
              <a:srgbClr val="1F74AD"/>
            </a:lnRef>
            <a:fillRef idx="0">
              <a:srgbClr val="1F74AD"/>
            </a:fillRef>
            <a:effectRef idx="0">
              <a:srgbClr val="1F74AD"/>
            </a:effectRef>
            <a:fontRef idx="minor">
              <a:srgbClr val="000000"/>
            </a:fontRef>
          </p:style>
        </p:cxnSp>
        <p:sp>
          <p:nvSpPr>
            <p:cNvPr id="45" name="任意多边形 44"/>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6" name="矩形 45"/>
            <p:cNvSpPr/>
            <p:nvPr>
              <p:custDataLst>
                <p:tags r:id="rId3"/>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7" name="椭圆 46"/>
            <p:cNvSpPr/>
            <p:nvPr>
              <p:custDataLst>
                <p:tags r:id="rId4"/>
              </p:custDataLst>
            </p:nvPr>
          </p:nvSpPr>
          <p:spPr>
            <a:xfrm>
              <a:off x="4530" y="6224"/>
              <a:ext cx="511" cy="584"/>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1. 矫形器装配前的治疗</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8" name="组合 47"/>
          <p:cNvGrpSpPr/>
          <p:nvPr/>
        </p:nvGrpSpPr>
        <p:grpSpPr>
          <a:xfrm>
            <a:off x="4888865" y="2033905"/>
            <a:ext cx="2290763" cy="1820863"/>
            <a:chOff x="6165" y="3890"/>
            <a:chExt cx="2993" cy="2919"/>
          </a:xfrm>
        </p:grpSpPr>
        <p:cxnSp>
          <p:nvCxnSpPr>
            <p:cNvPr id="49" name="直接连接符 48"/>
            <p:cNvCxnSpPr>
              <a:stCxn id="50" idx="3"/>
            </p:cNvCxnSpPr>
            <p:nvPr>
              <p:custDataLst>
                <p:tags r:id="rId6"/>
              </p:custDataLst>
            </p:nvPr>
          </p:nvCxnSpPr>
          <p:spPr>
            <a:xfrm flipH="1">
              <a:off x="8573" y="5777"/>
              <a:ext cx="303" cy="475"/>
            </a:xfrm>
            <a:prstGeom prst="line">
              <a:avLst/>
            </a:prstGeom>
            <a:ln>
              <a:solidFill>
                <a:srgbClr val="AEEDFF"/>
              </a:solidFill>
            </a:ln>
          </p:spPr>
          <p:style>
            <a:lnRef idx="1">
              <a:srgbClr val="1F74AD"/>
            </a:lnRef>
            <a:fillRef idx="0">
              <a:srgbClr val="1F74AD"/>
            </a:fillRef>
            <a:effectRef idx="0">
              <a:srgbClr val="1F74AD"/>
            </a:effectRef>
            <a:fontRef idx="minor">
              <a:srgbClr val="000000"/>
            </a:fontRef>
          </p:style>
        </p:cxnSp>
        <p:sp>
          <p:nvSpPr>
            <p:cNvPr id="50" name="任意多边形 49"/>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51" name="矩形 50"/>
            <p:cNvSpPr/>
            <p:nvPr>
              <p:custDataLst>
                <p:tags r:id="rId8"/>
              </p:custDataLst>
            </p:nvPr>
          </p:nvSpPr>
          <p:spPr>
            <a:xfrm>
              <a:off x="6165" y="3890"/>
              <a:ext cx="2990" cy="120"/>
            </a:xfrm>
            <a:prstGeom prst="rect">
              <a:avLst/>
            </a:prstGeom>
            <a:solidFill>
              <a:schemeClr val="accent3">
                <a:lumMod val="75000"/>
              </a:schemeClr>
            </a:solidFill>
            <a:ln w="3175">
              <a:solidFill>
                <a:srgbClr val="AEED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2" name="椭圆 51"/>
            <p:cNvSpPr/>
            <p:nvPr>
              <p:custDataLst>
                <p:tags r:id="rId9"/>
              </p:custDataLst>
            </p:nvPr>
          </p:nvSpPr>
          <p:spPr>
            <a:xfrm>
              <a:off x="8369" y="6224"/>
              <a:ext cx="511" cy="585"/>
            </a:xfrm>
            <a:prstGeom prst="ellipse">
              <a:avLst/>
            </a:pr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a:solidFill>
                    <a:schemeClr val="tx1">
                      <a:lumMod val="85000"/>
                      <a:lumOff val="15000"/>
                    </a:schemeClr>
                  </a:solidFill>
                  <a:latin typeface="微软雅黑" panose="020B0503020204020204" charset="-122"/>
                  <a:ea typeface="微软雅黑" panose="020B0503020204020204" charset="-122"/>
                  <a:sym typeface="+mn-ea"/>
                </a:rPr>
                <a:t>2. 矫形器装配</a:t>
              </a:r>
              <a:endParaRPr lang="zh-CN" altLang="en-US" sz="1600" b="1" spc="150">
                <a:solidFill>
                  <a:schemeClr val="tx1">
                    <a:lumMod val="85000"/>
                    <a:lumOff val="15000"/>
                  </a:schemeClr>
                </a:solidFill>
                <a:latin typeface="微软雅黑" panose="020B0503020204020204" charset="-122"/>
                <a:ea typeface="微软雅黑" panose="020B0503020204020204" charset="-122"/>
                <a:sym typeface="+mn-ea"/>
              </a:endParaRPr>
            </a:p>
          </p:txBody>
        </p:sp>
      </p:grpSp>
      <p:grpSp>
        <p:nvGrpSpPr>
          <p:cNvPr id="54" name="组合 53"/>
          <p:cNvGrpSpPr/>
          <p:nvPr/>
        </p:nvGrpSpPr>
        <p:grpSpPr>
          <a:xfrm>
            <a:off x="7751128" y="2033905"/>
            <a:ext cx="2287587" cy="1820863"/>
            <a:chOff x="10109" y="3890"/>
            <a:chExt cx="2990" cy="2918"/>
          </a:xfrm>
        </p:grpSpPr>
        <p:cxnSp>
          <p:nvCxnSpPr>
            <p:cNvPr id="55" name="直接连接符 54"/>
            <p:cNvCxnSpPr>
              <a:stCxn id="56" idx="3"/>
            </p:cNvCxnSpPr>
            <p:nvPr>
              <p:custDataLst>
                <p:tags r:id="rId11"/>
              </p:custDataLst>
            </p:nvPr>
          </p:nvCxnSpPr>
          <p:spPr>
            <a:xfrm flipH="1">
              <a:off x="12514" y="5777"/>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2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7" name="矩形 56"/>
            <p:cNvSpPr/>
            <p:nvPr>
              <p:custDataLst>
                <p:tags r:id="rId13"/>
              </p:custDataLst>
            </p:nvPr>
          </p:nvSpPr>
          <p:spPr>
            <a:xfrm>
              <a:off x="10109" y="3890"/>
              <a:ext cx="2990" cy="120"/>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8" name="椭圆 57"/>
            <p:cNvSpPr/>
            <p:nvPr>
              <p:custDataLst>
                <p:tags r:id="rId14"/>
              </p:custDataLst>
            </p:nvPr>
          </p:nvSpPr>
          <p:spPr>
            <a:xfrm>
              <a:off x="12310" y="6224"/>
              <a:ext cx="511" cy="584"/>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3. 矫形器初检</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2" name="组合 61"/>
          <p:cNvGrpSpPr/>
          <p:nvPr/>
        </p:nvGrpSpPr>
        <p:grpSpPr>
          <a:xfrm>
            <a:off x="4777423" y="3988753"/>
            <a:ext cx="2287587" cy="1754187"/>
            <a:chOff x="5152" y="6789"/>
            <a:chExt cx="2990" cy="2946"/>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B3D7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66" name="矩形 65"/>
            <p:cNvSpPr/>
            <p:nvPr>
              <p:custDataLst>
                <p:tags r:id="rId18"/>
              </p:custDataLst>
            </p:nvPr>
          </p:nvSpPr>
          <p:spPr>
            <a:xfrm>
              <a:off x="5152" y="6789"/>
              <a:ext cx="2990" cy="120"/>
            </a:xfrm>
            <a:prstGeom prst="rect">
              <a:avLst/>
            </a:prstGeom>
            <a:solidFill>
              <a:srgbClr val="B3D7FF"/>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7" name="椭圆 66"/>
            <p:cNvSpPr/>
            <p:nvPr>
              <p:custDataLst>
                <p:tags r:id="rId19"/>
              </p:custDataLst>
            </p:nvPr>
          </p:nvSpPr>
          <p:spPr>
            <a:xfrm>
              <a:off x="7353" y="9123"/>
              <a:ext cx="511" cy="612"/>
            </a:xfrm>
            <a:prstGeom prst="ellipse">
              <a:avLst/>
            </a:prstGeom>
            <a:solidFill>
              <a:srgbClr val="B3D7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5. 终检</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8" name="组合 67"/>
          <p:cNvGrpSpPr/>
          <p:nvPr/>
        </p:nvGrpSpPr>
        <p:grpSpPr>
          <a:xfrm>
            <a:off x="7643178" y="3962718"/>
            <a:ext cx="2287587" cy="1754187"/>
            <a:chOff x="9093" y="6823"/>
            <a:chExt cx="2990" cy="2946"/>
          </a:xfrm>
        </p:grpSpPr>
        <p:cxnSp>
          <p:nvCxnSpPr>
            <p:cNvPr id="69" name="直接连接符 68"/>
            <p:cNvCxnSpPr>
              <a:stCxn id="70" idx="3"/>
            </p:cNvCxnSpPr>
            <p:nvPr>
              <p:custDataLst>
                <p:tags r:id="rId21"/>
              </p:custDataLst>
            </p:nvPr>
          </p:nvCxnSpPr>
          <p:spPr>
            <a:xfrm flipH="1">
              <a:off x="11498" y="8710"/>
              <a:ext cx="303" cy="475"/>
            </a:xfrm>
            <a:prstGeom prst="line">
              <a:avLst/>
            </a:prstGeom>
            <a:ln>
              <a:solidFill>
                <a:srgbClr val="C6C6FF"/>
              </a:solidFill>
            </a:ln>
          </p:spPr>
          <p:style>
            <a:lnRef idx="1">
              <a:srgbClr val="1F74AD"/>
            </a:lnRef>
            <a:fillRef idx="0">
              <a:srgbClr val="1F74AD"/>
            </a:fillRef>
            <a:effectRef idx="0">
              <a:srgbClr val="1F74AD"/>
            </a:effectRef>
            <a:fontRef idx="minor">
              <a:srgbClr val="000000"/>
            </a:fontRef>
          </p:style>
        </p:cxnSp>
        <p:sp>
          <p:nvSpPr>
            <p:cNvPr id="70" name="任意多边形 69"/>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C6C6FF"/>
                </a:solidFill>
              </a:endParaRPr>
            </a:p>
          </p:txBody>
        </p:sp>
        <p:sp>
          <p:nvSpPr>
            <p:cNvPr id="72" name="矩形 71"/>
            <p:cNvSpPr/>
            <p:nvPr>
              <p:custDataLst>
                <p:tags r:id="rId23"/>
              </p:custDataLst>
            </p:nvPr>
          </p:nvSpPr>
          <p:spPr>
            <a:xfrm>
              <a:off x="9093" y="6823"/>
              <a:ext cx="2990" cy="120"/>
            </a:xfrm>
            <a:prstGeom prst="rect">
              <a:avLst/>
            </a:prstGeom>
            <a:solidFill>
              <a:schemeClr val="accent1">
                <a:lumMod val="60000"/>
                <a:lumOff val="40000"/>
              </a:schemeClr>
            </a:solidFill>
            <a:ln w="3175">
              <a:solidFill>
                <a:srgbClr val="C6C6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3" name="椭圆 72"/>
            <p:cNvSpPr/>
            <p:nvPr>
              <p:custDataLst>
                <p:tags r:id="rId24"/>
              </p:custDataLst>
            </p:nvPr>
          </p:nvSpPr>
          <p:spPr>
            <a:xfrm>
              <a:off x="11294" y="9157"/>
              <a:ext cx="511" cy="612"/>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4" name="文本框 73"/>
            <p:cNvSpPr txBox="1"/>
            <p:nvPr>
              <p:custDataLst>
                <p:tags r:id="rId25"/>
              </p:custDataLst>
            </p:nvPr>
          </p:nvSpPr>
          <p:spPr>
            <a:xfrm>
              <a:off x="9176" y="7208"/>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4. 矫形器的使用</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训练</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2" name="组合 1"/>
          <p:cNvGrpSpPr/>
          <p:nvPr/>
        </p:nvGrpSpPr>
        <p:grpSpPr>
          <a:xfrm>
            <a:off x="2187258" y="4020503"/>
            <a:ext cx="2287587" cy="1754187"/>
            <a:chOff x="5152" y="6789"/>
            <a:chExt cx="2990" cy="2946"/>
          </a:xfrm>
        </p:grpSpPr>
        <p:cxnSp>
          <p:nvCxnSpPr>
            <p:cNvPr id="4" name="直接连接符 3"/>
            <p:cNvCxnSpPr>
              <a:stCxn id="5" idx="3"/>
            </p:cNvCxnSpPr>
            <p:nvPr>
              <p:custDataLst>
                <p:tags r:id="rId26"/>
              </p:custDataLst>
            </p:nvPr>
          </p:nvCxnSpPr>
          <p:spPr>
            <a:xfrm flipH="1">
              <a:off x="7557" y="8676"/>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 name="任意多边形 4"/>
            <p:cNvSpPr/>
            <p:nvPr>
              <p:custDataLst>
                <p:tags r:id="rId2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B3D7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6" name="矩形 5"/>
            <p:cNvSpPr/>
            <p:nvPr>
              <p:custDataLst>
                <p:tags r:id="rId28"/>
              </p:custDataLst>
            </p:nvPr>
          </p:nvSpPr>
          <p:spPr>
            <a:xfrm>
              <a:off x="5152" y="6789"/>
              <a:ext cx="2990" cy="120"/>
            </a:xfrm>
            <a:prstGeom prst="rect">
              <a:avLst/>
            </a:prstGeom>
            <a:solidFill>
              <a:srgbClr val="B3D7FF"/>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29"/>
              </p:custDataLst>
            </p:nvPr>
          </p:nvSpPr>
          <p:spPr>
            <a:xfrm>
              <a:off x="7353" y="9123"/>
              <a:ext cx="511" cy="612"/>
            </a:xfrm>
            <a:prstGeom prst="ellipse">
              <a:avLst/>
            </a:prstGeom>
            <a:solidFill>
              <a:srgbClr val="B3D7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F</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8" name="文本框 7"/>
            <p:cNvSpPr txBox="1"/>
            <p:nvPr>
              <p:custDataLst>
                <p:tags r:id="rId3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6. 随访和评价效果</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anim calcmode="lin" valueType="num">
                                      <p:cBhvr>
                                        <p:cTn id="32" dur="500" fill="hold"/>
                                        <p:tgtEl>
                                          <p:spTgt spid="62"/>
                                        </p:tgtEl>
                                        <p:attrNameLst>
                                          <p:attrName>ppt_x</p:attrName>
                                        </p:attrNameLst>
                                      </p:cBhvr>
                                      <p:tavLst>
                                        <p:tav tm="0">
                                          <p:val>
                                            <p:strVal val="#ppt_x"/>
                                          </p:val>
                                        </p:tav>
                                        <p:tav tm="100000">
                                          <p:val>
                                            <p:strVal val="#ppt_x"/>
                                          </p:val>
                                        </p:tav>
                                      </p:tavLst>
                                    </p:anim>
                                    <p:anim calcmode="lin" valueType="num">
                                      <p:cBhvr>
                                        <p:cTn id="33" dur="500" fill="hold"/>
                                        <p:tgtEl>
                                          <p:spTgt spid="62"/>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500"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anim calcmode="lin" valueType="num">
                                      <p:cBhvr>
                                        <p:cTn id="38" dur="500" fill="hold"/>
                                        <p:tgtEl>
                                          <p:spTgt spid="2"/>
                                        </p:tgtEl>
                                        <p:attrNameLst>
                                          <p:attrName>ppt_x</p:attrName>
                                        </p:attrNameLst>
                                      </p:cBhvr>
                                      <p:tavLst>
                                        <p:tav tm="0">
                                          <p:val>
                                            <p:strVal val="#ppt_x"/>
                                          </p:val>
                                        </p:tav>
                                        <p:tav tm="100000">
                                          <p:val>
                                            <p:strVal val="#ppt_x"/>
                                          </p:val>
                                        </p:tav>
                                      </p:tavLst>
                                    </p:anim>
                                    <p:anim calcmode="lin" valueType="num">
                                      <p:cBhvr>
                                        <p:cTn id="39"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第二节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下肢矫形器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939030"/>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患者王大爷脑卒中 6 个月后，左侧偏瘫，Brunnstrom stage- Ⅳ典型偏瘫步态，步行的时候左侧足前掌拍地，左下肢划弧步态，由于影响正常体态，王大爷变得自卑、自闭，并逐渐变得不愿与人交往，其亲属带其来康复中心，希望得到专业的建议和器械的辅助。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此患者应用哪类下肢矫形器？</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在所选择的矫形器类别中，哪一种矫形器的预测效果最好？它的理由是什么？</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59556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一、下肢矫形器基本生物力学原理</a:t>
            </a:r>
            <a:endParaRPr lang="zh-CN" altLang="en-US" sz="2400" dirty="0"/>
          </a:p>
        </p:txBody>
      </p:sp>
      <p:sp>
        <p:nvSpPr>
          <p:cNvPr id="18442" name="Rectangle 10"/>
          <p:cNvSpPr>
            <a:spLocks noChangeArrowheads="1"/>
          </p:cNvSpPr>
          <p:nvPr/>
        </p:nvSpPr>
        <p:spPr bwMode="auto">
          <a:xfrm>
            <a:off x="1398905" y="1548130"/>
            <a:ext cx="9884410" cy="51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（一）基本概念</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endParaRPr>
              <a:solidFill>
                <a:srgbClr val="000000"/>
              </a:solidFill>
              <a:latin typeface="微软雅黑" panose="020B0503020204020204" charset="-122"/>
              <a:ea typeface="微软雅黑" panose="020B0503020204020204" charset="-122"/>
            </a:endParaRPr>
          </a:p>
        </p:txBody>
      </p:sp>
      <p:sp>
        <p:nvSpPr>
          <p:cNvPr id="3" name="圆角矩形 2"/>
          <p:cNvSpPr/>
          <p:nvPr>
            <p:custDataLst>
              <p:tags r:id="rId1"/>
            </p:custDataLst>
          </p:nvPr>
        </p:nvSpPr>
        <p:spPr>
          <a:xfrm>
            <a:off x="2132013" y="2596098"/>
            <a:ext cx="609344" cy="597318"/>
          </a:xfrm>
          <a:prstGeom prst="roundRect">
            <a:avLst>
              <a:gd name="adj" fmla="val 18567"/>
            </a:avLst>
          </a:prstGeom>
          <a:solidFill>
            <a:srgbClr val="00B0F0"/>
          </a:solidFill>
          <a:ln>
            <a:solidFill>
              <a:srgbClr val="00B0F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altLang="zh-CN" sz="2800" b="1" strike="noStrike" noProof="1" dirty="0">
                <a:solidFill>
                  <a:sysClr val="window" lastClr="FFFFFF"/>
                </a:solidFill>
                <a:sym typeface="Arial" panose="020B0604020202020204" pitchFamily="34" charset="0"/>
              </a:rPr>
              <a:t>1</a:t>
            </a:r>
            <a:endParaRPr lang="en-US" altLang="zh-CN" sz="2800" b="1" strike="noStrike" noProof="1" dirty="0">
              <a:solidFill>
                <a:sysClr val="window" lastClr="FFFFFF"/>
              </a:solidFill>
              <a:sym typeface="Arial" panose="020B0604020202020204" pitchFamily="34" charset="0"/>
            </a:endParaRPr>
          </a:p>
        </p:txBody>
      </p:sp>
      <p:sp>
        <p:nvSpPr>
          <p:cNvPr id="4" name="文本框 3"/>
          <p:cNvSpPr txBox="1"/>
          <p:nvPr/>
        </p:nvSpPr>
        <p:spPr>
          <a:xfrm>
            <a:off x="2837180" y="2414270"/>
            <a:ext cx="8229600" cy="783590"/>
          </a:xfrm>
          <a:prstGeom prst="rect">
            <a:avLst/>
          </a:prstGeom>
          <a:noFill/>
        </p:spPr>
        <p:txBody>
          <a:bodyPr wrap="square" rtlCol="0">
            <a:spAutoFit/>
          </a:bodyPr>
          <a:p>
            <a:pPr algn="just" fontAlgn="auto">
              <a:lnSpc>
                <a:spcPct val="125000"/>
              </a:lnSpc>
            </a:pPr>
            <a:r>
              <a:rPr lang="zh-CN" altLang="en-US" b="1">
                <a:latin typeface="微软雅黑" panose="020B0503020204020204" charset="-122"/>
                <a:ea typeface="微软雅黑" panose="020B0503020204020204" charset="-122"/>
                <a:cs typeface="微软雅黑" panose="020B0503020204020204" charset="-122"/>
              </a:rPr>
              <a:t>（1）外力：</a:t>
            </a:r>
            <a:r>
              <a:rPr lang="zh-CN" altLang="en-US">
                <a:latin typeface="微软雅黑" panose="020B0503020204020204" charset="-122"/>
                <a:ea typeface="微软雅黑" panose="020B0503020204020204" charset="-122"/>
                <a:cs typeface="微软雅黑" panose="020B0503020204020204" charset="-122"/>
              </a:rPr>
              <a:t>指人体与外界物体之间的作用力，其中包括了重力、地面反作用力、矫形器和肢体之间的作用力。</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圆角矩形 6"/>
          <p:cNvSpPr/>
          <p:nvPr>
            <p:custDataLst>
              <p:tags r:id="rId2"/>
            </p:custDataLst>
          </p:nvPr>
        </p:nvSpPr>
        <p:spPr>
          <a:xfrm>
            <a:off x="2131378" y="3626703"/>
            <a:ext cx="609344" cy="597318"/>
          </a:xfrm>
          <a:prstGeom prst="roundRect">
            <a:avLst>
              <a:gd name="adj" fmla="val 18567"/>
            </a:avLst>
          </a:prstGeom>
          <a:solidFill>
            <a:srgbClr val="5A84AF"/>
          </a:solidFill>
          <a:ln>
            <a:solidFill>
              <a:srgbClr val="5A84A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altLang="zh-CN" sz="2800" b="1" strike="noStrike" noProof="1" dirty="0">
                <a:solidFill>
                  <a:sysClr val="window" lastClr="FFFFFF"/>
                </a:solidFill>
                <a:sym typeface="Arial" panose="020B0604020202020204" pitchFamily="34" charset="0"/>
              </a:rPr>
              <a:t>2</a:t>
            </a:r>
            <a:endParaRPr lang="en-US" altLang="zh-CN" sz="2800" b="1" strike="noStrike" noProof="1" dirty="0">
              <a:solidFill>
                <a:sysClr val="window" lastClr="FFFFFF"/>
              </a:solidFill>
              <a:sym typeface="Arial" panose="020B0604020202020204" pitchFamily="34" charset="0"/>
            </a:endParaRPr>
          </a:p>
        </p:txBody>
      </p:sp>
      <p:sp>
        <p:nvSpPr>
          <p:cNvPr id="8" name="文本框 7"/>
          <p:cNvSpPr txBox="1"/>
          <p:nvPr/>
        </p:nvSpPr>
        <p:spPr>
          <a:xfrm>
            <a:off x="2859405" y="3618865"/>
            <a:ext cx="8229600" cy="506730"/>
          </a:xfrm>
          <a:prstGeom prst="rect">
            <a:avLst/>
          </a:prstGeom>
          <a:noFill/>
        </p:spPr>
        <p:txBody>
          <a:bodyPr wrap="square" rtlCol="0">
            <a:spAutoFit/>
          </a:bodyPr>
          <a:p>
            <a:pPr algn="just">
              <a:lnSpc>
                <a:spcPct val="150000"/>
              </a:lnSpc>
            </a:pPr>
            <a:r>
              <a:rPr lang="zh-CN" altLang="en-US" b="1">
                <a:latin typeface="微软雅黑" panose="020B0503020204020204" charset="-122"/>
                <a:ea typeface="微软雅黑" panose="020B0503020204020204" charset="-122"/>
                <a:cs typeface="微软雅黑" panose="020B0503020204020204" charset="-122"/>
              </a:rPr>
              <a:t>（2）静态力线：</a:t>
            </a:r>
            <a:r>
              <a:rPr lang="zh-CN" altLang="en-US">
                <a:latin typeface="微软雅黑" panose="020B0503020204020204" charset="-122"/>
                <a:ea typeface="微软雅黑" panose="020B0503020204020204" charset="-122"/>
                <a:cs typeface="微软雅黑" panose="020B0503020204020204" charset="-122"/>
              </a:rPr>
              <a:t>静态站立平衡时，地面反力的作用线便是人体静态力线。</a:t>
            </a:r>
            <a:endParaRPr lang="zh-CN" altLang="en-US">
              <a:latin typeface="微软雅黑" panose="020B0503020204020204" charset="-122"/>
              <a:ea typeface="微软雅黑" panose="020B0503020204020204" charset="-122"/>
              <a:cs typeface="微软雅黑" panose="020B0503020204020204" charset="-122"/>
            </a:endParaRPr>
          </a:p>
        </p:txBody>
      </p:sp>
      <p:sp>
        <p:nvSpPr>
          <p:cNvPr id="9" name="圆角矩形 8"/>
          <p:cNvSpPr/>
          <p:nvPr>
            <p:custDataLst>
              <p:tags r:id="rId3"/>
            </p:custDataLst>
          </p:nvPr>
        </p:nvSpPr>
        <p:spPr>
          <a:xfrm>
            <a:off x="2149793" y="4659848"/>
            <a:ext cx="609344" cy="597318"/>
          </a:xfrm>
          <a:prstGeom prst="roundRect">
            <a:avLst>
              <a:gd name="adj" fmla="val 18567"/>
            </a:avLst>
          </a:prstGeom>
          <a:solidFill>
            <a:srgbClr val="0070C0"/>
          </a:solidFill>
          <a:ln>
            <a:solidFill>
              <a:srgbClr val="0070C0"/>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fontAlgn="base"/>
            <a:r>
              <a:rPr lang="en-US" altLang="zh-CN" sz="2800" b="1" strike="noStrike" noProof="1" dirty="0">
                <a:solidFill>
                  <a:sysClr val="window" lastClr="FFFFFF"/>
                </a:solidFill>
                <a:sym typeface="Arial" panose="020B0604020202020204" pitchFamily="34" charset="0"/>
              </a:rPr>
              <a:t>3</a:t>
            </a:r>
            <a:endParaRPr lang="en-US" altLang="zh-CN" sz="2800" b="1" strike="noStrike" noProof="1" dirty="0">
              <a:solidFill>
                <a:sysClr val="window" lastClr="FFFFFF"/>
              </a:solidFill>
              <a:sym typeface="Arial" panose="020B0604020202020204" pitchFamily="34" charset="0"/>
            </a:endParaRPr>
          </a:p>
        </p:txBody>
      </p:sp>
      <p:sp>
        <p:nvSpPr>
          <p:cNvPr id="10" name="文本框 9"/>
          <p:cNvSpPr txBox="1"/>
          <p:nvPr/>
        </p:nvSpPr>
        <p:spPr>
          <a:xfrm>
            <a:off x="2887980" y="4583430"/>
            <a:ext cx="8229600" cy="783590"/>
          </a:xfrm>
          <a:prstGeom prst="rect">
            <a:avLst/>
          </a:prstGeom>
          <a:noFill/>
        </p:spPr>
        <p:txBody>
          <a:bodyPr wrap="square" rtlCol="0">
            <a:spAutoFit/>
          </a:bodyPr>
          <a:p>
            <a:pPr algn="just">
              <a:lnSpc>
                <a:spcPct val="125000"/>
              </a:lnSpc>
              <a:spcBef>
                <a:spcPts val="0"/>
              </a:spcBef>
              <a:spcAft>
                <a:spcPts val="0"/>
              </a:spcAft>
            </a:pPr>
            <a:r>
              <a:rPr lang="zh-CN" altLang="en-US" b="1">
                <a:latin typeface="微软雅黑" panose="020B0503020204020204" charset="-122"/>
                <a:ea typeface="微软雅黑" panose="020B0503020204020204" charset="-122"/>
                <a:cs typeface="微软雅黑" panose="020B0503020204020204" charset="-122"/>
              </a:rPr>
              <a:t>（3）内力：</a:t>
            </a:r>
            <a:r>
              <a:rPr lang="zh-CN" altLang="en-US">
                <a:latin typeface="微软雅黑" panose="020B0503020204020204" charset="-122"/>
                <a:ea typeface="微软雅黑" panose="020B0503020204020204" charset="-122"/>
                <a:cs typeface="微软雅黑" panose="020B0503020204020204" charset="-122"/>
              </a:rPr>
              <a:t>人体的组织所受到的力。它包括骨骼、韧带、关节、肌肉。其中骨骼、韧带、关节受到的力是被动的，肌肉是主动的力。</a:t>
            </a:r>
            <a:endParaRPr lang="zh-CN" altLang="en-US">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833" y="2792"/>
              <a:ext cx="9867" cy="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（二）人体关节的转动运动与稳定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人的肢体受到力的作用，形成力矩可在某一平面内引起某段肢体围绕关节轴心的旋转运动，即关节运动。所受到的作用力可能来自肌肉收缩，即内力，也可能来自人体以外的力量，即外力。当人体关节轴的一侧的旋转力矩与另一侧的旋转力矩相等时，则关节处于力的平衡状态，即关节的稳定状态。正常人体关节的稳定是依靠关节囊、周围韧带、肌肉协调收缩保证的。一旦这种正常的稳定被破坏了，则必须依靠外力产生的力矩对抗关节的异常运动。</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625080" y="2348230"/>
            <a:ext cx="3512820" cy="281686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2785" y="2491740"/>
            <a:ext cx="10327005" cy="1614805"/>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第三章</a:t>
            </a:r>
            <a:r>
              <a:rPr lang="en-US" altLang="zh-CN" sz="6600" b="1" dirty="0">
                <a:solidFill>
                  <a:srgbClr val="0070C0"/>
                </a:solidFill>
                <a:latin typeface="黑体" panose="02010609060101010101" charset="-122"/>
                <a:ea typeface="黑体" panose="02010609060101010101" charset="-122"/>
                <a:cs typeface="+mn-ea"/>
                <a:sym typeface="黑体" panose="02010609060101010101" charset="-122"/>
              </a:rPr>
              <a:t> </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矫形器</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33" y="3379"/>
              <a:ext cx="11101" cy="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（三）人体关节的平移动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人体关节在剪切力的作用下可以产生平的移动。这种平的移动见于膝关节前交叉韧带损伤后。当膝关节承重时，膝关节的屈曲角度越大，则膝关节平的移动越大。为了能在屈膝位能控制膝关节的平移动，需要应用四点力系统矫形器（图 3-16）。这种矫形器要求严格地进行模塑，最好应用双轴的膝关节铰链。双轴膝关节铰链的运动特性比单轴膝铰链的运动特性更接近正常的解剖特性。</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8363585" y="2052955"/>
            <a:ext cx="2813050" cy="3408680"/>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33" y="3379"/>
              <a:ext cx="10329" cy="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（四）骨与关节的轴向力</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正常躯干、下肢承重来源于体重和地面的反作用力，是顺着躯干、下肢的长轴传递的。当脊柱、下肢骨折与关节损伤时可能引起病变部位的疼痛、畸形和支撑功能的丧失。为了促进病变的痊愈，减少疼痛，改进支撑功能，可以应用矫形器减轻其纵向承重。如带坐骨承重的 KAFO 可以免除下肢的承重。</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762240" y="2348865"/>
            <a:ext cx="3512820" cy="2816860"/>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33" y="3107"/>
              <a:ext cx="10329"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（五）地面反作用力</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地面反作用力只涉及下肢假肢与矫形器的设计装配问题。正常人步行中从足跟触地到足尖离地，髋、膝、踝关节的运动都会受到地面反作用力的影响。地面反作用力对髋、膝、踝的作用随着地面反作用力线与髋、膝、踝关节运动轴心的位置变化而变化。这种影响的力量是很大的，在单足支撑期，地面反作用力至少等于或大于体重。因此，在矫形器的设计中应该了解步行周期中不同时期地面反作用力对髋、膝、踝关节运动的影响。</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8088630" y="3115945"/>
            <a:ext cx="3062605" cy="1567180"/>
          </a:xfrm>
          <a:prstGeom prst="rect">
            <a:avLst/>
          </a:prstGeom>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44" y="3228"/>
              <a:ext cx="15982"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（六）皮肤表面压力的均匀分布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矫形器因对肢体进行了矫正作用、固定作用和免荷作用，所以在许多情况下对肢体局部会施加很大的作用力，这种时候要求我们尽可能地减少皮肤表面的压强。通过力学原理我们知道，压强的减少可以通过增大受力面积和减少压力来达到。矫形器对于皮肤局部的压力，我们应尽可能增加接触皮肤的受力面积，避开骨凸起等压力容易集中的部位，并通过对矫形器力学的合理设计，增大矫正力的杠杆力臂，来尽可能用较小的力，达到需要的矫正力矩。为此，矫形器的压力部位，特别是在骨的凸起部位应当精确地进行模塑，并应用泡沫垫、硅凝胶垫等缓冲材料来使皮肤表面的压力分布尽量均匀。</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44" y="2973"/>
              <a:ext cx="15982"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（七）矫形器的力学原理</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包括三点固定原理和液压支持原理（图 3-18）。下肢矫形器主要利用这两个原理。</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3442970" y="3201670"/>
            <a:ext cx="4645660" cy="2569210"/>
          </a:xfrm>
          <a:prstGeom prst="rect">
            <a:avLst/>
          </a:prstGeom>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一、下肢矫形器基本生物力学原理</a:t>
            </a:r>
            <a:endParaRPr lang="zh-CN" altLang="en-US" sz="2400" dirty="0"/>
          </a:p>
        </p:txBody>
      </p:sp>
      <p:grpSp>
        <p:nvGrpSpPr>
          <p:cNvPr id="2" name="组合 1"/>
          <p:cNvGrpSpPr/>
          <p:nvPr/>
        </p:nvGrpSpPr>
        <p:grpSpPr>
          <a:xfrm>
            <a:off x="697865" y="1683898"/>
            <a:ext cx="10972800" cy="414591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2044" y="3008"/>
              <a:ext cx="7456"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（八）下肢矫形器的功能与作用</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下肢矫形器的适应证相当广泛。下肢矫形器的主要作用包括固定、矫正、免荷和补偿（图 3-19）。通过应用下肢矫形器达到：稳定关节或控制关节运动，改善下肢的运动功能；保护下肢的骨与关节，减少疼痛，促进病变痊愈；畸形矫正或关节置换术后功能位的保持；下肢长度不一致的补偿。</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6136640" y="2581275"/>
            <a:ext cx="5320030" cy="2673985"/>
          </a:xfrm>
          <a:prstGeom prst="rect">
            <a:avLst/>
          </a:prstGeom>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二、常用下肢矫形器</a:t>
            </a:r>
            <a:endParaRPr lang="zh-CN" altLang="en-US" sz="2400" dirty="0">
              <a:sym typeface="+mn-ea"/>
            </a:endParaRPr>
          </a:p>
        </p:txBody>
      </p:sp>
      <p:grpSp>
        <p:nvGrpSpPr>
          <p:cNvPr id="2" name="组合 1"/>
          <p:cNvGrpSpPr/>
          <p:nvPr/>
        </p:nvGrpSpPr>
        <p:grpSpPr>
          <a:xfrm>
            <a:off x="697865" y="1684020"/>
            <a:ext cx="10972800" cy="4538345"/>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98" y="2790"/>
              <a:ext cx="15796" cy="6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足矫形器（foot orthosis，FO）是各种矫形鞋垫、足托的总称，是下肢矫形器的基础部分。这里重点介绍模塑型带距骨支持垫的 UCBL 足托。</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1. UCBL 足托</a:t>
              </a:r>
              <a:r>
                <a:rPr lang="en-US" altLang="zh-CN">
                  <a:solidFill>
                    <a:srgbClr val="000000"/>
                  </a:solidFill>
                  <a:latin typeface="微软雅黑" panose="020B0503020204020204" charset="-122"/>
                  <a:ea typeface="微软雅黑" panose="020B0503020204020204" charset="-122"/>
                  <a:cs typeface="微软雅黑" panose="020B0503020204020204" charset="-122"/>
                </a:rPr>
                <a:t> </a:t>
              </a:r>
              <a:r>
                <a:rPr lang="zh-CN">
                  <a:solidFill>
                    <a:srgbClr val="000000"/>
                  </a:solidFill>
                  <a:latin typeface="微软雅黑" panose="020B0503020204020204" charset="-122"/>
                  <a:ea typeface="微软雅黑" panose="020B0503020204020204" charset="-122"/>
                  <a:cs typeface="微软雅黑" panose="020B0503020204020204" charset="-122"/>
                </a:rPr>
                <a:t> UCBL 足托（university of california berkeley laboratory foot orthosis，UCBL FO）（图 3-28）是应用热塑板材，按患者足部石膏模型模塑制成。它的功能是托起足的纵弓，矫正足前部的外展畸形、足跟部的外翻畸形，控制足部正常的位置。</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2. 鞋内托 / 鞋垫</a:t>
              </a:r>
              <a:r>
                <a:rPr lang="zh-CN">
                  <a:solidFill>
                    <a:srgbClr val="000000"/>
                  </a:solidFill>
                  <a:latin typeface="微软雅黑" panose="020B0503020204020204" charset="-122"/>
                  <a:ea typeface="微软雅黑" panose="020B0503020204020204" charset="-122"/>
                  <a:cs typeface="微软雅黑" panose="020B0503020204020204" charset="-122"/>
                </a:rPr>
                <a:t>　鞋内托 / 鞋垫（shoe insert/shoe insole）是用塑料、橡胶、EVA 泡沫、硅胶、海绵、皮革等材料制作的鞋垫都可称为鞋内托或鞋垫（之后统称鞋垫），这类材料软硬可进行选择，富有弹性，能有效改善舒适度，对界面的作用力具有很好的缓冲和控制作用。</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二、常用下肢矫形器</a:t>
            </a:r>
            <a:endParaRPr lang="zh-CN" altLang="en-US" sz="2400" dirty="0">
              <a:sym typeface="+mn-ea"/>
            </a:endParaRPr>
          </a:p>
        </p:txBody>
      </p:sp>
      <p:grpSp>
        <p:nvGrpSpPr>
          <p:cNvPr id="2" name="组合 1"/>
          <p:cNvGrpSpPr/>
          <p:nvPr/>
        </p:nvGrpSpPr>
        <p:grpSpPr>
          <a:xfrm>
            <a:off x="697865" y="1694180"/>
            <a:ext cx="10972800" cy="4196080"/>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98" y="3094"/>
              <a:ext cx="15796" cy="5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3. 矫形鞋</a:t>
              </a:r>
              <a:r>
                <a:rPr lang="zh-CN">
                  <a:solidFill>
                    <a:srgbClr val="000000"/>
                  </a:solidFill>
                  <a:latin typeface="微软雅黑" panose="020B0503020204020204" charset="-122"/>
                  <a:ea typeface="微软雅黑" panose="020B0503020204020204" charset="-122"/>
                  <a:cs typeface="微软雅黑" panose="020B0503020204020204" charset="-122"/>
                </a:rPr>
                <a:t>　临床上应用矫形鞋以应对轻度内外翻、足弓塌陷、行走时下肢内外旋明显等问题，又称病理鞋。矫形鞋可通过调整跖趾滚动边、内外翻垫、横弓垫、托马斯跟等方法，来对相应的病理步态进行矫正和控制。矫形鞋目前可以由国内外厂家进行个性化定制和半成品调整适配两种方式，可根据患者情况，由矫形器师进行选择。</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（二）踝足矫形器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踝足矫形器（ankle-foot orthosis，AFO）是用于踝关节及全部或部分足的矫形器，国际简称为 AFO。</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二、常用下肢矫形器</a:t>
            </a:r>
            <a:endParaRPr lang="zh-CN" altLang="en-US" sz="2400" dirty="0">
              <a:sym typeface="+mn-ea"/>
            </a:endParaRPr>
          </a:p>
        </p:txBody>
      </p:sp>
      <p:grpSp>
        <p:nvGrpSpPr>
          <p:cNvPr id="2" name="组合 1"/>
          <p:cNvGrpSpPr/>
          <p:nvPr/>
        </p:nvGrpSpPr>
        <p:grpSpPr>
          <a:xfrm>
            <a:off x="697865" y="1694180"/>
            <a:ext cx="10972800" cy="4196080"/>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98" y="3094"/>
              <a:ext cx="15796" cy="5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（二）踝足矫形器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1. 全接触塑料踝足矫形器（total contact plastic AFO）</a:t>
              </a:r>
              <a:r>
                <a:rPr lang="zh-CN">
                  <a:solidFill>
                    <a:srgbClr val="000000"/>
                  </a:solidFill>
                  <a:latin typeface="微软雅黑" panose="020B0503020204020204" charset="-122"/>
                  <a:ea typeface="微软雅黑" panose="020B0503020204020204" charset="-122"/>
                  <a:cs typeface="微软雅黑" panose="020B0503020204020204" charset="-122"/>
                </a:rPr>
                <a:t>　全接触塑料踝足矫形器多用聚乙烯板或改性的聚丙烯板为材料，以患者小腿、足部石膏阳模为模具，应用真空模塑工艺制成，具有与肢体全面接触性好、重量轻、易清洁、外观好、容易换鞋等特点。</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2. 带踝关节铰链的 AFO</a:t>
              </a:r>
              <a:endParaRPr lang="zh-CN" b="1">
                <a:solidFill>
                  <a:srgbClr val="5A84AF"/>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（1）结构与功能：背屈或者跖屈需要限制活动的情况，可适配带踝关节铰链的AFO。踝关节铰链的结构和种类很多，通过对铰链的选择和调整加工满足不同控制要求。这里首先要明确阻动和制动的两个概念。</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二、常用下肢矫形器</a:t>
            </a:r>
            <a:endParaRPr lang="zh-CN" altLang="en-US" sz="2400" dirty="0">
              <a:sym typeface="+mn-ea"/>
            </a:endParaRPr>
          </a:p>
        </p:txBody>
      </p:sp>
      <p:grpSp>
        <p:nvGrpSpPr>
          <p:cNvPr id="2" name="组合 1"/>
          <p:cNvGrpSpPr/>
          <p:nvPr/>
        </p:nvGrpSpPr>
        <p:grpSpPr>
          <a:xfrm>
            <a:off x="697865" y="1694180"/>
            <a:ext cx="10972800" cy="4196080"/>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98" y="3414"/>
              <a:ext cx="15796" cy="5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（二）踝足矫形器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3. 金属框架踝足矫形器</a:t>
              </a:r>
              <a:r>
                <a:rPr lang="zh-CN">
                  <a:latin typeface="微软雅黑" panose="020B0503020204020204" charset="-122"/>
                  <a:ea typeface="微软雅黑" panose="020B0503020204020204" charset="-122"/>
                  <a:cs typeface="微软雅黑" panose="020B0503020204020204" charset="-122"/>
                </a:rPr>
                <a:t>（金属支条 AFO）结构特点　金属条踝足矫形器是一类传统的矫形器（图 3-71），作为一种传统工艺，目前临床应用不多。这里就简单介绍下其结构，金属框架的 AFO 由金属条、半月箍、环带、踝铰链、足蹬、鞋或足套构成。</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4. 免荷 AFO</a:t>
              </a:r>
              <a:r>
                <a:rPr lang="zh-CN">
                  <a:latin typeface="微软雅黑" panose="020B0503020204020204" charset="-122"/>
                  <a:ea typeface="微软雅黑" panose="020B0503020204020204" charset="-122"/>
                  <a:cs typeface="微软雅黑" panose="020B0503020204020204" charset="-122"/>
                </a:rPr>
                <a:t>　免荷性 AFO（weight bearing AFO）亦称为髌韧带承重矫形器（patellar tendon bearing orthosis AFO，PTB AFO）。按制造材料分为金属条型AFO 与塑料型 AFO ；按免荷的程度不同分为全免荷性 AFO 和不全免荷性 AFO。</a:t>
              </a:r>
              <a:endParaRPr lang="zh-CN">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5" name="组合 4"/>
          <p:cNvGrpSpPr/>
          <p:nvPr/>
        </p:nvGrpSpPr>
        <p:grpSpPr>
          <a:xfrm>
            <a:off x="4076700" y="669290"/>
            <a:ext cx="6480810" cy="890905"/>
            <a:chOff x="6420" y="2209"/>
            <a:chExt cx="10206" cy="1403"/>
          </a:xfrm>
        </p:grpSpPr>
        <p:sp>
          <p:nvSpPr>
            <p:cNvPr id="14" name="文本框 13"/>
            <p:cNvSpPr txBox="1"/>
            <p:nvPr/>
          </p:nvSpPr>
          <p:spPr>
            <a:xfrm>
              <a:off x="7823" y="2209"/>
              <a:ext cx="8803"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第一章　绪论</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22" name="图片 2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4" name="组合 3"/>
          <p:cNvGrpSpPr/>
          <p:nvPr/>
        </p:nvGrpSpPr>
        <p:grpSpPr>
          <a:xfrm>
            <a:off x="4076065" y="1765300"/>
            <a:ext cx="6481445" cy="890905"/>
            <a:chOff x="6420" y="5775"/>
            <a:chExt cx="10207" cy="1403"/>
          </a:xfrm>
        </p:grpSpPr>
        <p:sp>
          <p:nvSpPr>
            <p:cNvPr id="19" name="文本框 18"/>
            <p:cNvSpPr txBox="1"/>
            <p:nvPr/>
          </p:nvSpPr>
          <p:spPr>
            <a:xfrm>
              <a:off x="7823" y="5775"/>
              <a:ext cx="8804"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第二章　假肢</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30" name="图片 29" descr="b4064338496ee2cb6d081735c8306796"/>
            <p:cNvPicPr>
              <a:picLocks noChangeAspect="1"/>
            </p:cNvPicPr>
            <p:nvPr/>
          </p:nvPicPr>
          <p:blipFill>
            <a:blip r:embed="rId2"/>
            <a:stretch>
              <a:fillRect/>
            </a:stretch>
          </p:blipFill>
          <p:spPr>
            <a:xfrm>
              <a:off x="6420" y="5775"/>
              <a:ext cx="1403" cy="1403"/>
            </a:xfrm>
            <a:prstGeom prst="rect">
              <a:avLst/>
            </a:prstGeom>
          </p:spPr>
        </p:pic>
      </p:grpSp>
      <p:pic>
        <p:nvPicPr>
          <p:cNvPr id="32" name="图片 31" descr="e589290c7580d2802bf7399b0600dedb"/>
          <p:cNvPicPr>
            <a:picLocks noChangeAspect="1"/>
          </p:cNvPicPr>
          <p:nvPr/>
        </p:nvPicPr>
        <p:blipFill>
          <a:blip r:embed="rId3"/>
          <a:stretch>
            <a:fillRect/>
          </a:stretch>
        </p:blipFill>
        <p:spPr>
          <a:xfrm rot="3720000">
            <a:off x="9018270" y="1266190"/>
            <a:ext cx="2922905" cy="2922905"/>
          </a:xfrm>
          <a:prstGeom prst="rect">
            <a:avLst/>
          </a:prstGeom>
        </p:spPr>
      </p:pic>
      <p:grpSp>
        <p:nvGrpSpPr>
          <p:cNvPr id="6" name="组合 5"/>
          <p:cNvGrpSpPr/>
          <p:nvPr/>
        </p:nvGrpSpPr>
        <p:grpSpPr>
          <a:xfrm>
            <a:off x="4076700" y="2861310"/>
            <a:ext cx="6480810" cy="890905"/>
            <a:chOff x="6420" y="2209"/>
            <a:chExt cx="10206" cy="1403"/>
          </a:xfrm>
        </p:grpSpPr>
        <p:sp>
          <p:nvSpPr>
            <p:cNvPr id="7" name="文本框 6"/>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第三章　矫形器</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8" name="图片 7"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0" name="组合 9"/>
          <p:cNvGrpSpPr/>
          <p:nvPr/>
        </p:nvGrpSpPr>
        <p:grpSpPr>
          <a:xfrm>
            <a:off x="4085590" y="3966845"/>
            <a:ext cx="6480810" cy="890905"/>
            <a:chOff x="6420" y="2209"/>
            <a:chExt cx="10206" cy="1403"/>
          </a:xfrm>
        </p:grpSpPr>
        <p:sp>
          <p:nvSpPr>
            <p:cNvPr id="11" name="文本框 10"/>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第四章　步行辅具与轮椅</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3" name="组合 12"/>
          <p:cNvGrpSpPr/>
          <p:nvPr/>
        </p:nvGrpSpPr>
        <p:grpSpPr>
          <a:xfrm>
            <a:off x="4126230" y="5111750"/>
            <a:ext cx="6480810" cy="890905"/>
            <a:chOff x="6420" y="2209"/>
            <a:chExt cx="10206" cy="1403"/>
          </a:xfrm>
        </p:grpSpPr>
        <p:sp>
          <p:nvSpPr>
            <p:cNvPr id="15" name="文本框 14"/>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第五章　沟通与信息辅助器具</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6" name="图片 15" descr="b4064338496ee2cb6d081735c8306796"/>
            <p:cNvPicPr>
              <a:picLocks noChangeAspect="1"/>
            </p:cNvPicPr>
            <p:nvPr/>
          </p:nvPicPr>
          <p:blipFill>
            <a:blip r:embed="rId2"/>
            <a:stretch>
              <a:fillRect/>
            </a:stretch>
          </p:blipFill>
          <p:spPr>
            <a:xfrm>
              <a:off x="6420" y="2209"/>
              <a:ext cx="1403" cy="1403"/>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98563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二、常用下肢矫形器</a:t>
            </a:r>
            <a:endParaRPr lang="zh-CN" altLang="en-US" sz="2400" dirty="0">
              <a:sym typeface="+mn-ea"/>
            </a:endParaRPr>
          </a:p>
        </p:txBody>
      </p:sp>
      <p:grpSp>
        <p:nvGrpSpPr>
          <p:cNvPr id="2" name="组合 1"/>
          <p:cNvGrpSpPr/>
          <p:nvPr/>
        </p:nvGrpSpPr>
        <p:grpSpPr>
          <a:xfrm>
            <a:off x="697865" y="1694180"/>
            <a:ext cx="10972800" cy="4196080"/>
            <a:chOff x="1395" y="2487"/>
            <a:chExt cx="17280" cy="7219"/>
          </a:xfrm>
        </p:grpSpPr>
        <p:sp>
          <p:nvSpPr>
            <p:cNvPr id="22" name="矩形: 圆角 1128"/>
            <p:cNvSpPr/>
            <p:nvPr>
              <p:custDataLst>
                <p:tags r:id="rId1"/>
              </p:custDataLst>
            </p:nvPr>
          </p:nvSpPr>
          <p:spPr>
            <a:xfrm>
              <a:off x="1395" y="2487"/>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1998" y="2716"/>
              <a:ext cx="15796" cy="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（二）踝足矫形器</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5. 牵拉可调 AFO</a:t>
              </a:r>
              <a:r>
                <a:rPr lang="zh-CN">
                  <a:latin typeface="微软雅黑" panose="020B0503020204020204" charset="-122"/>
                  <a:ea typeface="微软雅黑" panose="020B0503020204020204" charset="-122"/>
                  <a:cs typeface="微软雅黑" panose="020B0503020204020204" charset="-122"/>
                </a:rPr>
                <a:t>　这种矫形器可以对由于痉挛或者挛缩导致踝关节无法到功能位的情况进行牵拉，可在白天部分使用和夜间使用。拉伸带部分允许调整位置，以帮助不断改善或维持踝关节活动范围。这种矫形器对足部的控制很好，能促进脚部的矫正。</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6. 软踝足矫形器</a:t>
              </a:r>
              <a:r>
                <a:rPr lang="zh-CN">
                  <a:latin typeface="微软雅黑" panose="020B0503020204020204" charset="-122"/>
                  <a:ea typeface="微软雅黑" panose="020B0503020204020204" charset="-122"/>
                  <a:cs typeface="微软雅黑" panose="020B0503020204020204" charset="-122"/>
                </a:rPr>
                <a:t>　这是一类应用特殊的弹力纤维织物制造的软性踝足矫形器，品种很多，大部分是成品。</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7. 油压踝足矫形器</a:t>
              </a:r>
              <a:r>
                <a:rPr lang="zh-CN">
                  <a:latin typeface="微软雅黑" panose="020B0503020204020204" charset="-122"/>
                  <a:ea typeface="微软雅黑" panose="020B0503020204020204" charset="-122"/>
                  <a:cs typeface="微软雅黑" panose="020B0503020204020204" charset="-122"/>
                </a:rPr>
                <a:t>（oil damper AFO，Gait Solution Design），在这里我们介绍一款国际上的新型踝足矫形器，这款矫形器属于本书介绍的第二种踝足矫形器——带踝关节的矫形器中的一种。</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8. AFO 的常规适配检查</a:t>
              </a:r>
              <a:endParaRPr lang="zh-CN" b="1">
                <a:solidFill>
                  <a:srgbClr val="5A84AF"/>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grpSp>
        <p:nvGrpSpPr>
          <p:cNvPr id="43" name="组合 42"/>
          <p:cNvGrpSpPr/>
          <p:nvPr/>
        </p:nvGrpSpPr>
        <p:grpSpPr>
          <a:xfrm>
            <a:off x="2116138" y="2318385"/>
            <a:ext cx="2287587" cy="1820863"/>
            <a:chOff x="2329" y="3890"/>
            <a:chExt cx="2990" cy="2918"/>
          </a:xfrm>
        </p:grpSpPr>
        <p:cxnSp>
          <p:nvCxnSpPr>
            <p:cNvPr id="44" name="直接连接符 43"/>
            <p:cNvCxnSpPr>
              <a:stCxn id="45" idx="3"/>
            </p:cNvCxnSpPr>
            <p:nvPr>
              <p:custDataLst>
                <p:tags r:id="rId1"/>
              </p:custDataLst>
            </p:nvPr>
          </p:nvCxnSpPr>
          <p:spPr>
            <a:xfrm flipH="1">
              <a:off x="4734" y="5777"/>
              <a:ext cx="303" cy="475"/>
            </a:xfrm>
            <a:prstGeom prst="line">
              <a:avLst/>
            </a:prstGeom>
            <a:ln>
              <a:solidFill>
                <a:srgbClr val="5B9BD4"/>
              </a:solidFill>
            </a:ln>
          </p:spPr>
          <p:style>
            <a:lnRef idx="1">
              <a:srgbClr val="1F74AD"/>
            </a:lnRef>
            <a:fillRef idx="0">
              <a:srgbClr val="1F74AD"/>
            </a:fillRef>
            <a:effectRef idx="0">
              <a:srgbClr val="1F74AD"/>
            </a:effectRef>
            <a:fontRef idx="minor">
              <a:srgbClr val="000000"/>
            </a:fontRef>
          </p:style>
        </p:cxnSp>
        <p:sp>
          <p:nvSpPr>
            <p:cNvPr id="45" name="任意多边形 44"/>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6" name="矩形 45"/>
            <p:cNvSpPr/>
            <p:nvPr>
              <p:custDataLst>
                <p:tags r:id="rId3"/>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7" name="椭圆 46"/>
            <p:cNvSpPr/>
            <p:nvPr>
              <p:custDataLst>
                <p:tags r:id="rId4"/>
              </p:custDataLst>
            </p:nvPr>
          </p:nvSpPr>
          <p:spPr>
            <a:xfrm>
              <a:off x="4530" y="6224"/>
              <a:ext cx="511" cy="584"/>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en-US" altLang="zh-CN" sz="1600" b="1" spc="150" noProof="1">
                  <a:solidFill>
                    <a:schemeClr val="tx1">
                      <a:lumMod val="85000"/>
                      <a:lumOff val="15000"/>
                    </a:schemeClr>
                  </a:solidFill>
                  <a:latin typeface="微软雅黑" panose="020B0503020204020204" charset="-122"/>
                  <a:ea typeface="微软雅黑" panose="020B0503020204020204" charset="-122"/>
                  <a:cs typeface="+mn-cs"/>
                </a:rPr>
                <a:t>1.</a:t>
              </a: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自由运动膝关节铰链</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8" name="组合 47"/>
          <p:cNvGrpSpPr/>
          <p:nvPr/>
        </p:nvGrpSpPr>
        <p:grpSpPr>
          <a:xfrm>
            <a:off x="4908550" y="2318385"/>
            <a:ext cx="2290763" cy="1820863"/>
            <a:chOff x="6165" y="3890"/>
            <a:chExt cx="2993" cy="2919"/>
          </a:xfrm>
        </p:grpSpPr>
        <p:cxnSp>
          <p:nvCxnSpPr>
            <p:cNvPr id="49" name="直接连接符 48"/>
            <p:cNvCxnSpPr>
              <a:stCxn id="50" idx="3"/>
            </p:cNvCxnSpPr>
            <p:nvPr>
              <p:custDataLst>
                <p:tags r:id="rId6"/>
              </p:custDataLst>
            </p:nvPr>
          </p:nvCxnSpPr>
          <p:spPr>
            <a:xfrm flipH="1">
              <a:off x="8573" y="5777"/>
              <a:ext cx="303" cy="475"/>
            </a:xfrm>
            <a:prstGeom prst="line">
              <a:avLst/>
            </a:prstGeom>
            <a:ln>
              <a:solidFill>
                <a:srgbClr val="AEEDFF"/>
              </a:solidFill>
            </a:ln>
          </p:spPr>
          <p:style>
            <a:lnRef idx="1">
              <a:srgbClr val="1F74AD"/>
            </a:lnRef>
            <a:fillRef idx="0">
              <a:srgbClr val="1F74AD"/>
            </a:fillRef>
            <a:effectRef idx="0">
              <a:srgbClr val="1F74AD"/>
            </a:effectRef>
            <a:fontRef idx="minor">
              <a:srgbClr val="000000"/>
            </a:fontRef>
          </p:style>
        </p:cxnSp>
        <p:sp>
          <p:nvSpPr>
            <p:cNvPr id="50" name="任意多边形 49"/>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51" name="矩形 50"/>
            <p:cNvSpPr/>
            <p:nvPr>
              <p:custDataLst>
                <p:tags r:id="rId8"/>
              </p:custDataLst>
            </p:nvPr>
          </p:nvSpPr>
          <p:spPr>
            <a:xfrm>
              <a:off x="6165" y="3890"/>
              <a:ext cx="2990" cy="120"/>
            </a:xfrm>
            <a:prstGeom prst="rect">
              <a:avLst/>
            </a:prstGeom>
            <a:solidFill>
              <a:schemeClr val="accent3">
                <a:lumMod val="75000"/>
              </a:schemeClr>
            </a:solidFill>
            <a:ln w="3175">
              <a:solidFill>
                <a:srgbClr val="AEED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2" name="椭圆 51"/>
            <p:cNvSpPr/>
            <p:nvPr>
              <p:custDataLst>
                <p:tags r:id="rId9"/>
              </p:custDataLst>
            </p:nvPr>
          </p:nvSpPr>
          <p:spPr>
            <a:xfrm>
              <a:off x="8369" y="6224"/>
              <a:ext cx="511" cy="585"/>
            </a:xfrm>
            <a:prstGeom prst="ellipse">
              <a:avLst/>
            </a:pr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2. 可调膝关节角度的膝铰链</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4" name="组合 53"/>
          <p:cNvGrpSpPr/>
          <p:nvPr/>
        </p:nvGrpSpPr>
        <p:grpSpPr>
          <a:xfrm>
            <a:off x="7770813" y="2318385"/>
            <a:ext cx="2287587" cy="1820863"/>
            <a:chOff x="10109" y="3890"/>
            <a:chExt cx="2990" cy="2918"/>
          </a:xfrm>
        </p:grpSpPr>
        <p:cxnSp>
          <p:nvCxnSpPr>
            <p:cNvPr id="55" name="直接连接符 54"/>
            <p:cNvCxnSpPr>
              <a:stCxn id="56" idx="3"/>
            </p:cNvCxnSpPr>
            <p:nvPr>
              <p:custDataLst>
                <p:tags r:id="rId11"/>
              </p:custDataLst>
            </p:nvPr>
          </p:nvCxnSpPr>
          <p:spPr>
            <a:xfrm flipH="1">
              <a:off x="12514" y="5777"/>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2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7" name="矩形 56"/>
            <p:cNvSpPr/>
            <p:nvPr>
              <p:custDataLst>
                <p:tags r:id="rId13"/>
              </p:custDataLst>
            </p:nvPr>
          </p:nvSpPr>
          <p:spPr>
            <a:xfrm>
              <a:off x="10109" y="3890"/>
              <a:ext cx="2990" cy="120"/>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8" name="椭圆 57"/>
            <p:cNvSpPr/>
            <p:nvPr>
              <p:custDataLst>
                <p:tags r:id="rId14"/>
              </p:custDataLst>
            </p:nvPr>
          </p:nvSpPr>
          <p:spPr>
            <a:xfrm>
              <a:off x="12310" y="6224"/>
              <a:ext cx="511" cy="584"/>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3. 后置轴膝关节</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铰链</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2" name="组合 61"/>
          <p:cNvGrpSpPr/>
          <p:nvPr/>
        </p:nvGrpSpPr>
        <p:grpSpPr>
          <a:xfrm>
            <a:off x="3892233" y="4273233"/>
            <a:ext cx="2287587" cy="1754187"/>
            <a:chOff x="5152" y="6789"/>
            <a:chExt cx="2990" cy="2946"/>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B3D7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66" name="矩形 65"/>
            <p:cNvSpPr/>
            <p:nvPr>
              <p:custDataLst>
                <p:tags r:id="rId18"/>
              </p:custDataLst>
            </p:nvPr>
          </p:nvSpPr>
          <p:spPr>
            <a:xfrm>
              <a:off x="5152" y="6789"/>
              <a:ext cx="2990" cy="120"/>
            </a:xfrm>
            <a:prstGeom prst="rect">
              <a:avLst/>
            </a:prstGeom>
            <a:solidFill>
              <a:srgbClr val="B3D7FF"/>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7" name="椭圆 66"/>
            <p:cNvSpPr/>
            <p:nvPr>
              <p:custDataLst>
                <p:tags r:id="rId19"/>
              </p:custDataLst>
            </p:nvPr>
          </p:nvSpPr>
          <p:spPr>
            <a:xfrm>
              <a:off x="7353" y="9123"/>
              <a:ext cx="511" cy="612"/>
            </a:xfrm>
            <a:prstGeom prst="ellipse">
              <a:avLst/>
            </a:prstGeom>
            <a:solidFill>
              <a:srgbClr val="B3D7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fontScale="90000" lnSpcReduction="1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5. 支撑控制膝铰链（stance control knee joint）</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8" name="组合 67"/>
          <p:cNvGrpSpPr/>
          <p:nvPr/>
        </p:nvGrpSpPr>
        <p:grpSpPr>
          <a:xfrm>
            <a:off x="6757988" y="4247198"/>
            <a:ext cx="2287587" cy="1754187"/>
            <a:chOff x="9093" y="6823"/>
            <a:chExt cx="2990" cy="2946"/>
          </a:xfrm>
        </p:grpSpPr>
        <p:cxnSp>
          <p:nvCxnSpPr>
            <p:cNvPr id="69" name="直接连接符 68"/>
            <p:cNvCxnSpPr>
              <a:stCxn id="70" idx="3"/>
            </p:cNvCxnSpPr>
            <p:nvPr>
              <p:custDataLst>
                <p:tags r:id="rId21"/>
              </p:custDataLst>
            </p:nvPr>
          </p:nvCxnSpPr>
          <p:spPr>
            <a:xfrm flipH="1">
              <a:off x="11498" y="8710"/>
              <a:ext cx="303" cy="475"/>
            </a:xfrm>
            <a:prstGeom prst="line">
              <a:avLst/>
            </a:prstGeom>
            <a:ln>
              <a:solidFill>
                <a:srgbClr val="C6C6FF"/>
              </a:solidFill>
            </a:ln>
          </p:spPr>
          <p:style>
            <a:lnRef idx="1">
              <a:srgbClr val="1F74AD"/>
            </a:lnRef>
            <a:fillRef idx="0">
              <a:srgbClr val="1F74AD"/>
            </a:fillRef>
            <a:effectRef idx="0">
              <a:srgbClr val="1F74AD"/>
            </a:effectRef>
            <a:fontRef idx="minor">
              <a:srgbClr val="000000"/>
            </a:fontRef>
          </p:style>
        </p:cxnSp>
        <p:sp>
          <p:nvSpPr>
            <p:cNvPr id="70" name="任意多边形 69"/>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C6C6FF"/>
                </a:solidFill>
              </a:endParaRPr>
            </a:p>
          </p:txBody>
        </p:sp>
        <p:sp>
          <p:nvSpPr>
            <p:cNvPr id="72" name="矩形 71"/>
            <p:cNvSpPr/>
            <p:nvPr>
              <p:custDataLst>
                <p:tags r:id="rId23"/>
              </p:custDataLst>
            </p:nvPr>
          </p:nvSpPr>
          <p:spPr>
            <a:xfrm>
              <a:off x="9093" y="6823"/>
              <a:ext cx="2990" cy="120"/>
            </a:xfrm>
            <a:prstGeom prst="rect">
              <a:avLst/>
            </a:prstGeom>
            <a:solidFill>
              <a:schemeClr val="accent1">
                <a:lumMod val="60000"/>
                <a:lumOff val="40000"/>
              </a:schemeClr>
            </a:solidFill>
            <a:ln w="3175">
              <a:solidFill>
                <a:srgbClr val="C6C6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3" name="椭圆 72"/>
            <p:cNvSpPr/>
            <p:nvPr>
              <p:custDataLst>
                <p:tags r:id="rId24"/>
              </p:custDataLst>
            </p:nvPr>
          </p:nvSpPr>
          <p:spPr>
            <a:xfrm>
              <a:off x="11294" y="9157"/>
              <a:ext cx="511" cy="612"/>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4" name="文本框 73"/>
            <p:cNvSpPr txBox="1"/>
            <p:nvPr>
              <p:custDataLst>
                <p:tags r:id="rId25"/>
              </p:custDataLst>
            </p:nvPr>
          </p:nvSpPr>
          <p:spPr>
            <a:xfrm>
              <a:off x="9176" y="7208"/>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4. 带锁的膝关节</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3" name="文本框 2"/>
          <p:cNvSpPr txBox="1"/>
          <p:nvPr/>
        </p:nvSpPr>
        <p:spPr>
          <a:xfrm>
            <a:off x="1283335" y="160274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（三）膝踝足矫形器（KAFO）</a:t>
            </a:r>
            <a:endParaRPr lang="zh-CN" altLang="en-US" b="1">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anim calcmode="lin" valueType="num">
                                      <p:cBhvr>
                                        <p:cTn id="32" dur="500" fill="hold"/>
                                        <p:tgtEl>
                                          <p:spTgt spid="62"/>
                                        </p:tgtEl>
                                        <p:attrNameLst>
                                          <p:attrName>ppt_x</p:attrName>
                                        </p:attrNameLst>
                                      </p:cBhvr>
                                      <p:tavLst>
                                        <p:tav tm="0">
                                          <p:val>
                                            <p:strVal val="#ppt_x"/>
                                          </p:val>
                                        </p:tav>
                                        <p:tav tm="100000">
                                          <p:val>
                                            <p:strVal val="#ppt_x"/>
                                          </p:val>
                                        </p:tav>
                                      </p:tavLst>
                                    </p:anim>
                                    <p:anim calcmode="lin" valueType="num">
                                      <p:cBhvr>
                                        <p:cTn id="33"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 name="矩形: 圆角 1128"/>
          <p:cNvSpPr/>
          <p:nvPr>
            <p:custDataLst>
              <p:tags r:id="rId1"/>
            </p:custDataLst>
          </p:nvPr>
        </p:nvSpPr>
        <p:spPr>
          <a:xfrm>
            <a:off x="697865" y="2154555"/>
            <a:ext cx="10972800" cy="3735705"/>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grpSp>
        <p:nvGrpSpPr>
          <p:cNvPr id="102" name="组合 101"/>
          <p:cNvGrpSpPr/>
          <p:nvPr/>
        </p:nvGrpSpPr>
        <p:grpSpPr>
          <a:xfrm>
            <a:off x="1574800" y="3368675"/>
            <a:ext cx="1862138" cy="1350963"/>
            <a:chOff x="2329" y="3890"/>
            <a:chExt cx="2990" cy="2320"/>
          </a:xfrm>
        </p:grpSpPr>
        <p:sp>
          <p:nvSpPr>
            <p:cNvPr id="6" name="任意多边形 5"/>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5" name="矩形 44"/>
            <p:cNvSpPr/>
            <p:nvPr>
              <p:custDataLst>
                <p:tags r:id="rId3"/>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 name="椭圆 6"/>
            <p:cNvSpPr/>
            <p:nvPr>
              <p:custDataLst>
                <p:tags r:id="rId4"/>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6</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fontScale="90000" lnSpcReduction="10000"/>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6. 多轴心膝铰链（polycentric knee joint）</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8" name="组合 7"/>
          <p:cNvGrpSpPr/>
          <p:nvPr/>
        </p:nvGrpSpPr>
        <p:grpSpPr>
          <a:xfrm>
            <a:off x="3978275" y="3368675"/>
            <a:ext cx="1863725" cy="1328738"/>
            <a:chOff x="6165" y="3890"/>
            <a:chExt cx="2993" cy="2284"/>
          </a:xfrm>
        </p:grpSpPr>
        <p:sp>
          <p:nvSpPr>
            <p:cNvPr id="10" name="任意多边形 9"/>
            <p:cNvSpPr/>
            <p:nvPr>
              <p:custDataLst>
                <p:tags r:id="rId6"/>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5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11" name="矩形 10"/>
            <p:cNvSpPr/>
            <p:nvPr>
              <p:custDataLst>
                <p:tags r:id="rId7"/>
              </p:custDataLst>
            </p:nvPr>
          </p:nvSpPr>
          <p:spPr>
            <a:xfrm>
              <a:off x="6165" y="3890"/>
              <a:ext cx="2990" cy="120"/>
            </a:xfrm>
            <a:prstGeom prst="rect">
              <a:avLst/>
            </a:prstGeom>
            <a:solidFill>
              <a:schemeClr val="accent3">
                <a:lumMod val="50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0" name="椭圆 49"/>
            <p:cNvSpPr/>
            <p:nvPr>
              <p:custDataLst>
                <p:tags r:id="rId8"/>
              </p:custDataLst>
            </p:nvPr>
          </p:nvSpPr>
          <p:spPr>
            <a:xfrm>
              <a:off x="8369" y="5431"/>
              <a:ext cx="694" cy="743"/>
            </a:xfrm>
            <a:prstGeom prst="ellipse">
              <a:avLst/>
            </a:prstGeom>
            <a:solidFill>
              <a:schemeClr val="accent3">
                <a:lumMod val="5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7</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9"/>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7. 单侧支条的 KAFO</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13" name="组合 12"/>
          <p:cNvGrpSpPr/>
          <p:nvPr/>
        </p:nvGrpSpPr>
        <p:grpSpPr>
          <a:xfrm>
            <a:off x="6342063" y="3394075"/>
            <a:ext cx="1862137" cy="1335088"/>
            <a:chOff x="10109" y="3879"/>
            <a:chExt cx="2990" cy="2296"/>
          </a:xfrm>
        </p:grpSpPr>
        <p:sp>
          <p:nvSpPr>
            <p:cNvPr id="52" name="任意多边形 51"/>
            <p:cNvSpPr/>
            <p:nvPr>
              <p:custDataLst>
                <p:tags r:id="rId10"/>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3" name="矩形 52"/>
            <p:cNvSpPr/>
            <p:nvPr>
              <p:custDataLst>
                <p:tags r:id="rId11"/>
              </p:custDataLst>
            </p:nvPr>
          </p:nvSpPr>
          <p:spPr>
            <a:xfrm>
              <a:off x="10109" y="3879"/>
              <a:ext cx="2990" cy="131"/>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4" name="椭圆 53"/>
            <p:cNvSpPr/>
            <p:nvPr>
              <p:custDataLst>
                <p:tags r:id="rId12"/>
              </p:custDataLst>
            </p:nvPr>
          </p:nvSpPr>
          <p:spPr>
            <a:xfrm>
              <a:off x="12310" y="5432"/>
              <a:ext cx="694" cy="74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8</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3"/>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8. 免荷性 KAFO</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 name="组合 4"/>
          <p:cNvGrpSpPr/>
          <p:nvPr/>
        </p:nvGrpSpPr>
        <p:grpSpPr>
          <a:xfrm>
            <a:off x="8688388" y="3400425"/>
            <a:ext cx="1862137" cy="1349375"/>
            <a:chOff x="2329" y="3890"/>
            <a:chExt cx="2990" cy="2320"/>
          </a:xfrm>
        </p:grpSpPr>
        <p:sp>
          <p:nvSpPr>
            <p:cNvPr id="9" name="任意多边形 8"/>
            <p:cNvSpPr/>
            <p:nvPr>
              <p:custDataLst>
                <p:tags r:id="rId14"/>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12" name="矩形 11"/>
            <p:cNvSpPr/>
            <p:nvPr>
              <p:custDataLst>
                <p:tags r:id="rId15"/>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14" name="椭圆 13"/>
            <p:cNvSpPr/>
            <p:nvPr>
              <p:custDataLst>
                <p:tags r:id="rId16"/>
              </p:custDataLst>
            </p:nvPr>
          </p:nvSpPr>
          <p:spPr>
            <a:xfrm>
              <a:off x="4530" y="5468"/>
              <a:ext cx="694" cy="742"/>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9</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15" name="文本框 14"/>
            <p:cNvSpPr txBox="1"/>
            <p:nvPr>
              <p:custDataLst>
                <p:tags r:id="rId17"/>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rPr>
                <a:t>9. KAFO 的常规检查</a:t>
              </a:r>
              <a:endParaRPr lang="zh-CN" altLang="en-US" sz="14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（三）膝踝足矫形器（KAFO）</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102"/>
                                        </p:tgtEl>
                                        <p:attrNameLst>
                                          <p:attrName>style.visibility</p:attrName>
                                        </p:attrNameLst>
                                      </p:cBhvr>
                                      <p:to>
                                        <p:strVal val="visible"/>
                                      </p:to>
                                    </p:set>
                                    <p:animEffect transition="in" filter="fade">
                                      <p:cBhvr>
                                        <p:cTn id="7" dur="500"/>
                                        <p:tgtEl>
                                          <p:spTgt spid="102"/>
                                        </p:tgtEl>
                                      </p:cBhvr>
                                    </p:animEffect>
                                    <p:anim calcmode="lin" valueType="num">
                                      <p:cBhvr>
                                        <p:cTn id="8" dur="500" fill="hold"/>
                                        <p:tgtEl>
                                          <p:spTgt spid="102"/>
                                        </p:tgtEl>
                                        <p:attrNameLst>
                                          <p:attrName>ppt_x</p:attrName>
                                        </p:attrNameLst>
                                      </p:cBhvr>
                                      <p:tavLst>
                                        <p:tav tm="0">
                                          <p:val>
                                            <p:strVal val="#ppt_x"/>
                                          </p:val>
                                        </p:tav>
                                        <p:tav tm="100000">
                                          <p:val>
                                            <p:strVal val="#ppt_x"/>
                                          </p:val>
                                        </p:tav>
                                      </p:tavLst>
                                    </p:anim>
                                    <p:anim calcmode="lin" valueType="num">
                                      <p:cBhvr>
                                        <p:cTn id="9" dur="500" fill="hold"/>
                                        <p:tgtEl>
                                          <p:spTgt spid="10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anim calcmode="lin" valueType="num">
                                      <p:cBhvr>
                                        <p:cTn id="26" dur="500" fill="hold"/>
                                        <p:tgtEl>
                                          <p:spTgt spid="5"/>
                                        </p:tgtEl>
                                        <p:attrNameLst>
                                          <p:attrName>ppt_x</p:attrName>
                                        </p:attrNameLst>
                                      </p:cBhvr>
                                      <p:tavLst>
                                        <p:tav tm="0">
                                          <p:val>
                                            <p:strVal val="#ppt_x"/>
                                          </p:val>
                                        </p:tav>
                                        <p:tav tm="100000">
                                          <p:val>
                                            <p:strVal val="#ppt_x"/>
                                          </p:val>
                                        </p:tav>
                                      </p:tavLst>
                                    </p:anim>
                                    <p:anim calcmode="lin" valueType="num">
                                      <p:cBhvr>
                                        <p:cTn id="27"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（四）膝矫形器（knee orthosis，KO）</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64870" y="2289834"/>
            <a:ext cx="10972800" cy="3096328"/>
            <a:chOff x="1395" y="3076"/>
            <a:chExt cx="17280" cy="6249"/>
          </a:xfrm>
        </p:grpSpPr>
        <p:sp>
          <p:nvSpPr>
            <p:cNvPr id="3" name="矩形: 圆角 1128"/>
            <p:cNvSpPr/>
            <p:nvPr>
              <p:custDataLst>
                <p:tags r:id="rId1"/>
              </p:custDataLst>
            </p:nvPr>
          </p:nvSpPr>
          <p:spPr>
            <a:xfrm>
              <a:off x="1395" y="3076"/>
              <a:ext cx="17280" cy="624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06" y="4163"/>
              <a:ext cx="15458" cy="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轻度的膝过伸伴有足部内、外翻时，踝足矫形器即可控制，重度的膝过伸则使用膝矫形器。除此之外，膝部矫形器对膝关节内、外翻及膝关节不稳定有良好的矫正和控制作用。若患者同时有明显的足部内、外翻问题，适配膝踝足矫形器。膝矫形器尽量适配合理的膝关节铰链，给予膝关节控制的同时，尽可能保持一定的屈伸范围，控制症状发展的同时，达到康复治疗目的。</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（四）膝矫形器（knee orthosis，KO）</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64870" y="2142673"/>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06" y="3550"/>
              <a:ext cx="15458" cy="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sz="1600" b="1">
                  <a:solidFill>
                    <a:srgbClr val="5A84AF"/>
                  </a:solidFill>
                  <a:latin typeface="微软雅黑" panose="020B0503020204020204" charset="-122"/>
                  <a:ea typeface="微软雅黑" panose="020B0503020204020204" charset="-122"/>
                  <a:cs typeface="微软雅黑" panose="020B0503020204020204" charset="-122"/>
                </a:rPr>
                <a:t>1. 结构和特点</a:t>
              </a:r>
              <a:r>
                <a:rPr lang="zh-CN" sz="1600">
                  <a:solidFill>
                    <a:srgbClr val="000000"/>
                  </a:solidFill>
                  <a:latin typeface="微软雅黑" panose="020B0503020204020204" charset="-122"/>
                  <a:ea typeface="微软雅黑" panose="020B0503020204020204" charset="-122"/>
                  <a:cs typeface="微软雅黑" panose="020B0503020204020204" charset="-122"/>
                </a:rPr>
                <a:t>　膝矫形器主要分两种：一种由塑料和金属铰链构成，另一种由高弹性的织物材料和膝铰链构成。</a:t>
              </a:r>
              <a:endParaRPr lang="zh-CN" sz="16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600" b="1">
                  <a:solidFill>
                    <a:srgbClr val="5A84AF"/>
                  </a:solidFill>
                  <a:latin typeface="微软雅黑" panose="020B0503020204020204" charset="-122"/>
                  <a:ea typeface="微软雅黑" panose="020B0503020204020204" charset="-122"/>
                  <a:cs typeface="微软雅黑" panose="020B0503020204020204" charset="-122"/>
                </a:rPr>
                <a:t>2. 功能和适应证</a:t>
              </a:r>
              <a:r>
                <a:rPr lang="en-US" altLang="zh-CN" sz="1600" b="1">
                  <a:solidFill>
                    <a:srgbClr val="5A84AF"/>
                  </a:solidFill>
                  <a:latin typeface="微软雅黑" panose="020B0503020204020204" charset="-122"/>
                  <a:ea typeface="微软雅黑" panose="020B0503020204020204" charset="-122"/>
                  <a:cs typeface="微软雅黑" panose="020B0503020204020204" charset="-122"/>
                </a:rPr>
                <a:t>  </a:t>
              </a:r>
              <a:r>
                <a:rPr lang="en-US" altLang="zh-CN" sz="1600">
                  <a:solidFill>
                    <a:srgbClr val="000000"/>
                  </a:solidFill>
                  <a:latin typeface="微软雅黑" panose="020B0503020204020204" charset="-122"/>
                  <a:ea typeface="微软雅黑" panose="020B0503020204020204" charset="-122"/>
                  <a:cs typeface="微软雅黑" panose="020B0503020204020204" charset="-122"/>
                </a:rPr>
                <a:t>（1）膝过伸（图 3-86）和膝屈曲（图 3-87）的控制：轻度的膝过伸伴有足部内、外翻等情况的时候，一个对线适合的 AFO 可以进行控制，当膝过伸较重时，AFO 已无法控制，则需要使用 KAFO 或者 KO 来对膝关节的问题进行控制。（2）膝内、外翻的控制：一个设计合理的 KO 具有和 KAFO 类似的控制膝关节侧方稳定性的能力，临床上有许多的成品 KO，对于膝关节的侧方进行控制，甚至可以施加矫正力，进行矫正。其三点力原理和 KAFO 应用在膝内、外翻控制是类似的。</a:t>
              </a:r>
              <a:endParaRPr lang="en-US" altLang="zh-CN" sz="16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en-US" altLang="zh-CN" sz="1600" b="1">
                  <a:solidFill>
                    <a:srgbClr val="5A84AF"/>
                  </a:solidFill>
                  <a:latin typeface="微软雅黑" panose="020B0503020204020204" charset="-122"/>
                  <a:ea typeface="微软雅黑" panose="020B0503020204020204" charset="-122"/>
                  <a:cs typeface="微软雅黑" panose="020B0503020204020204" charset="-122"/>
                </a:rPr>
                <a:t>3. KO 的适配检查要点</a:t>
              </a:r>
              <a:r>
                <a:rPr lang="en-US" altLang="zh-CN" sz="1600">
                  <a:solidFill>
                    <a:srgbClr val="000000"/>
                  </a:solidFill>
                  <a:latin typeface="微软雅黑" panose="020B0503020204020204" charset="-122"/>
                  <a:ea typeface="微软雅黑" panose="020B0503020204020204" charset="-122"/>
                  <a:cs typeface="微软雅黑" panose="020B0503020204020204" charset="-122"/>
                </a:rPr>
                <a:t> KO 的检查要点可参见 KAFO 的检查要点。但需要着重注意以下几点。</a:t>
              </a:r>
              <a:endParaRPr lang="en-US" altLang="zh-CN" sz="1600">
                <a:solidFill>
                  <a:srgbClr val="000000"/>
                </a:solidFill>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（五）髋膝踝足矫形器（hip-knee-ankle-foot orthosis，HKAFO）</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64870" y="2142673"/>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06" y="3303"/>
              <a:ext cx="15458" cy="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sz="1400" b="1">
                  <a:solidFill>
                    <a:srgbClr val="5A84AF"/>
                  </a:solidFill>
                  <a:latin typeface="微软雅黑" panose="020B0503020204020204" charset="-122"/>
                  <a:ea typeface="微软雅黑" panose="020B0503020204020204" charset="-122"/>
                  <a:cs typeface="微软雅黑" panose="020B0503020204020204" charset="-122"/>
                </a:rPr>
                <a:t>1. 结构　</a:t>
              </a:r>
              <a:r>
                <a:rPr lang="zh-CN" sz="1400">
                  <a:latin typeface="微软雅黑" panose="020B0503020204020204" charset="-122"/>
                  <a:ea typeface="微软雅黑" panose="020B0503020204020204" charset="-122"/>
                  <a:cs typeface="微软雅黑" panose="020B0503020204020204" charset="-122"/>
                </a:rPr>
                <a:t>髋膝踝足矫形器 HKAFO 以 KAFO 为基础，增加了髋关节铰链和骨盆带、骨盆架或者模塑骨盆座。</a:t>
              </a:r>
              <a:endParaRPr lang="zh-CN" sz="1400">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400" b="1">
                  <a:solidFill>
                    <a:srgbClr val="5A84AF"/>
                  </a:solidFill>
                  <a:latin typeface="微软雅黑" panose="020B0503020204020204" charset="-122"/>
                  <a:ea typeface="微软雅黑" panose="020B0503020204020204" charset="-122"/>
                  <a:cs typeface="微软雅黑" panose="020B0503020204020204" charset="-122"/>
                </a:rPr>
                <a:t>2. 髋铰链结构</a:t>
              </a:r>
              <a:r>
                <a:rPr lang="zh-CN" sz="1400">
                  <a:latin typeface="微软雅黑" panose="020B0503020204020204" charset="-122"/>
                  <a:ea typeface="微软雅黑" panose="020B0503020204020204" charset="-122"/>
                  <a:cs typeface="微软雅黑" panose="020B0503020204020204" charset="-122"/>
                </a:rPr>
                <a:t>　髋关节铰链大体有单轴髋铰链和双轴髋铰链。</a:t>
              </a:r>
              <a:endParaRPr lang="zh-CN" sz="1400">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400" b="1">
                  <a:solidFill>
                    <a:srgbClr val="5A84AF"/>
                  </a:solidFill>
                  <a:latin typeface="微软雅黑" panose="020B0503020204020204" charset="-122"/>
                  <a:ea typeface="微软雅黑" panose="020B0503020204020204" charset="-122"/>
                  <a:cs typeface="微软雅黑" panose="020B0503020204020204" charset="-122"/>
                </a:rPr>
                <a:t>3. 骨盆固定装置　</a:t>
              </a:r>
              <a:r>
                <a:rPr lang="zh-CN" sz="1400">
                  <a:latin typeface="微软雅黑" panose="020B0503020204020204" charset="-122"/>
                  <a:ea typeface="微软雅黑" panose="020B0503020204020204" charset="-122"/>
                  <a:cs typeface="微软雅黑" panose="020B0503020204020204" charset="-122"/>
                </a:rPr>
                <a:t>通常骨盆固定装置有骨盆带、骨盆架、模塑骨盆座几种，根据需要，设计适配的骨盆作用装置。</a:t>
              </a:r>
              <a:endParaRPr lang="zh-CN" sz="1400">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400" b="1">
                  <a:solidFill>
                    <a:srgbClr val="5A84AF"/>
                  </a:solidFill>
                  <a:latin typeface="微软雅黑" panose="020B0503020204020204" charset="-122"/>
                  <a:ea typeface="微软雅黑" panose="020B0503020204020204" charset="-122"/>
                  <a:cs typeface="微软雅黑" panose="020B0503020204020204" charset="-122"/>
                </a:rPr>
                <a:t>4. 适应证</a:t>
              </a:r>
              <a:r>
                <a:rPr lang="en-US" altLang="zh-CN" sz="1400" b="1">
                  <a:solidFill>
                    <a:srgbClr val="5A84AF"/>
                  </a:solidFill>
                  <a:latin typeface="微软雅黑" panose="020B0503020204020204" charset="-122"/>
                  <a:ea typeface="微软雅黑" panose="020B0503020204020204" charset="-122"/>
                  <a:cs typeface="微软雅黑" panose="020B0503020204020204" charset="-122"/>
                </a:rPr>
                <a:t> </a:t>
              </a:r>
              <a:r>
                <a:rPr lang="zh-CN" sz="1400">
                  <a:latin typeface="微软雅黑" panose="020B0503020204020204" charset="-122"/>
                  <a:ea typeface="微软雅黑" panose="020B0503020204020204" charset="-122"/>
                  <a:cs typeface="微软雅黑" panose="020B0503020204020204" charset="-122"/>
                </a:rPr>
                <a:t>（1）自由屈伸髋关节的 HKAFO 适用于矫正儿童的下肢旋转畸形。 （2）带骨盆带、环锁单轴髋铰链的 HKAFO 主要适用于需要控制髋膝踝关节的异常活动和预防髋关节脱位、半脱位。对于相应部位痉挛型的患者，也可应用于预防、控制髋关节的内收、内旋畸形。</a:t>
              </a:r>
              <a:endParaRPr lang="zh-CN" sz="1400">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400" b="1">
                  <a:solidFill>
                    <a:srgbClr val="5A84AF"/>
                  </a:solidFill>
                  <a:latin typeface="微软雅黑" panose="020B0503020204020204" charset="-122"/>
                  <a:ea typeface="微软雅黑" panose="020B0503020204020204" charset="-122"/>
                  <a:cs typeface="微软雅黑" panose="020B0503020204020204" charset="-122"/>
                </a:rPr>
                <a:t>5. HKAFO 的适配检查</a:t>
              </a:r>
              <a:r>
                <a:rPr lang="en-US" altLang="zh-CN" sz="1400">
                  <a:latin typeface="微软雅黑" panose="020B0503020204020204" charset="-122"/>
                  <a:ea typeface="微软雅黑" panose="020B0503020204020204" charset="-122"/>
                  <a:cs typeface="微软雅黑" panose="020B0503020204020204" charset="-122"/>
                </a:rPr>
                <a:t> </a:t>
              </a:r>
              <a:r>
                <a:rPr lang="zh-CN" sz="1400">
                  <a:latin typeface="微软雅黑" panose="020B0503020204020204" charset="-122"/>
                  <a:ea typeface="微软雅黑" panose="020B0503020204020204" charset="-122"/>
                  <a:cs typeface="微软雅黑" panose="020B0503020204020204" charset="-122"/>
                </a:rPr>
                <a:t>（1）髋铰链屈伸转动中心应位于大转子最突起前方 10 mm、上方 20 mm（成年人数据，儿童可利用身高比例进行等比例变化）。（2）髋关节锁工作良好，开闭容易。 （3）骨盆装置适配良好，坐下时，患者腹股沟等位置无不适。 （4）HKAFO 其余检查要点和 KAFO 相同。</a:t>
              </a:r>
              <a:endParaRPr lang="zh-CN" sz="1400">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 六 ） 交 替 迈 步 式 矫 形 器（reciprocating gait orthosis，RGO）</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64870" y="2142673"/>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06" y="3322"/>
              <a:ext cx="15458" cy="6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1. Louisana State University Reciprocating Gait Orthosis（LSU_x0002_RGO）和 Advanced Reciprocating Gait Orthosis（ARGO）</a:t>
              </a:r>
              <a:r>
                <a:rPr lang="zh-CN">
                  <a:latin typeface="微软雅黑" panose="020B0503020204020204" charset="-122"/>
                  <a:ea typeface="微软雅黑" panose="020B0503020204020204" charset="-122"/>
                  <a:cs typeface="微软雅黑" panose="020B0503020204020204" charset="-122"/>
                </a:rPr>
                <a:t>　临床上这两种矫形器常适配于高位截瘫患者，故也叫往复式截瘫行走器。其儿童款设计，现已应用在脑瘫患儿的康复训练中。两者功能基本相同，区别在于 ARGO 的设计更为简便，并在膝关节处有帮助坐姿进入站姿的助力气弹簧，便于患者从坐位进入站立位。</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2. Walkabout Walking System</a:t>
              </a:r>
              <a:r>
                <a:rPr lang="zh-CN">
                  <a:latin typeface="微软雅黑" panose="020B0503020204020204" charset="-122"/>
                  <a:ea typeface="微软雅黑" panose="020B0503020204020204" charset="-122"/>
                  <a:cs typeface="微软雅黑" panose="020B0503020204020204" charset="-122"/>
                </a:rPr>
                <a:t>　基本机构为双侧的 KAFO，在大腿的内侧装有一个铰链，将双侧的 KAFO 组合起来，形成交替式的机构。其可以有效控制髋关节的内收、外展和内旋、外旋运动，借助于躯干的前倾和下肢的惯性，像钟摆原理一样完成交替行走。</a:t>
              </a:r>
              <a:endParaRPr lang="zh-CN">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（七）髋矫形器（hip orthosis，HpO）</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718"/>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29" y="3680"/>
              <a:ext cx="9667" cy="6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（1）结构特点：</a:t>
              </a:r>
              <a:r>
                <a:rPr lang="zh-CN">
                  <a:latin typeface="微软雅黑" panose="020B0503020204020204" charset="-122"/>
                  <a:ea typeface="微软雅黑" panose="020B0503020204020204" charset="-122"/>
                  <a:cs typeface="微软雅黑" panose="020B0503020204020204" charset="-122"/>
                </a:rPr>
                <a:t>由模塑骨盆座、双侧双向轴髋关节铰链、双侧大腿箍环带构成。 </a:t>
              </a:r>
              <a:endParaRPr lang="zh-CN">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（2）功能：</a:t>
              </a:r>
              <a:r>
                <a:rPr lang="zh-CN">
                  <a:latin typeface="微软雅黑" panose="020B0503020204020204" charset="-122"/>
                  <a:ea typeface="微软雅黑" panose="020B0503020204020204" charset="-122"/>
                  <a:cs typeface="微软雅黑" panose="020B0503020204020204" charset="-122"/>
                </a:rPr>
                <a:t>能适应髋关节屈伸自由活动，控制髋关节的内收和内外旋活动，限制内收的角度是可以进行调整的。适用于痉挛性双瘫的脑瘫患儿，内收肌痉挛，改善剪刀步态。成人应用此款矫形器需根据临床处方，了解对于髋关节进行干涉的情况。</a:t>
              </a:r>
              <a:endParaRPr lang="zh-CN">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922895" y="2967355"/>
            <a:ext cx="3625850" cy="2317115"/>
          </a:xfrm>
          <a:prstGeom prst="rect">
            <a:avLst/>
          </a:prstGeom>
        </p:spPr>
      </p:pic>
    </p:spTree>
    <p:custDataLst>
      <p:tags r:id="rId3"/>
    </p:custData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（八）下肢旋转矫形器</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718"/>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98" y="4432"/>
              <a:ext cx="15674" cy="3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大体有两种，一种是用弹力带制成，一种是由钢丝软轴索制成，上端与骨盆带或者腰带相连，下端与矫形鞋连接。利用弹力旋转矫正站立步行中的内旋或外旋畸形，内旋者下端固定在鞋的内侧，外旋者下端固定在鞋的外侧。例如脑瘫患儿在站立步行时多产生内旋，多数与腘绳肌、小腿三头肌、胫骨后肌等痉挛有关，常常采用下肢旋转矫形器予以矫正，患儿使用越早效果越明显，大龄患儿使用效果欠佳。</a:t>
              </a:r>
              <a:endParaRPr lang="zh-CN">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（九）马蹄内翻足治疗用矫形器（图 3-91）</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718"/>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70" y="3106"/>
              <a:ext cx="15674" cy="3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fontAlgn="auto">
                <a:lnSpc>
                  <a:spcPct val="125000"/>
                </a:lnSpc>
                <a:spcBef>
                  <a:spcPts val="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1. 丹尼斯 - 布朗足板</a:t>
              </a:r>
              <a:r>
                <a:rPr lang="zh-CN">
                  <a:latin typeface="微软雅黑" panose="020B0503020204020204" charset="-122"/>
                  <a:ea typeface="微软雅黑" panose="020B0503020204020204" charset="-122"/>
                  <a:cs typeface="微软雅黑" panose="020B0503020204020204" charset="-122"/>
                </a:rPr>
                <a:t>　一款夜用型矫形器，由两个可调整角度的足板和长度调整的连接支条组成，可以改变足的外旋角度，对胫骨和股骨产生旋转作用。</a:t>
              </a:r>
              <a:endParaRPr lang="zh-CN">
                <a:latin typeface="微软雅黑" panose="020B0503020204020204" charset="-122"/>
                <a:ea typeface="微软雅黑" panose="020B0503020204020204" charset="-122"/>
                <a:cs typeface="微软雅黑" panose="020B0503020204020204" charset="-122"/>
              </a:endParaRPr>
            </a:p>
            <a:p>
              <a:pPr indent="0" algn="just" fontAlgn="auto">
                <a:lnSpc>
                  <a:spcPct val="125000"/>
                </a:lnSpc>
                <a:spcBef>
                  <a:spcPts val="0"/>
                </a:spcBef>
                <a:buFont typeface="Wingdings" panose="05000000000000000000" charset="0"/>
                <a:buNone/>
              </a:pPr>
              <a:r>
                <a:rPr lang="zh-CN" b="1">
                  <a:solidFill>
                    <a:srgbClr val="5A84AF"/>
                  </a:solidFill>
                  <a:latin typeface="微软雅黑" panose="020B0503020204020204" charset="-122"/>
                  <a:ea typeface="微软雅黑" panose="020B0503020204020204" charset="-122"/>
                  <a:cs typeface="微软雅黑" panose="020B0503020204020204" charset="-122"/>
                </a:rPr>
                <a:t>2. Bebax 鞋</a:t>
              </a:r>
              <a:r>
                <a:rPr lang="zh-CN">
                  <a:latin typeface="微软雅黑" panose="020B0503020204020204" charset="-122"/>
                  <a:ea typeface="微软雅黑" panose="020B0503020204020204" charset="-122"/>
                  <a:cs typeface="微软雅黑" panose="020B0503020204020204" charset="-122"/>
                </a:rPr>
                <a:t>　将皮质的鞋分为前足和后足两个部分，通过特殊的多方向铰链连接。允许方便和及时地根据畸形的情况调整铰链的角度，可以随着畸形的矫正程度不断调整，通过对距下关节的控制作用，对足部内翻和外翻畸形进行矫正（图 3-92）。</a:t>
              </a:r>
              <a:endParaRPr lang="zh-CN">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2855595" y="4202430"/>
            <a:ext cx="6480810" cy="1850390"/>
          </a:xfrm>
          <a:prstGeom prst="rect">
            <a:avLst/>
          </a:prstGeom>
        </p:spPr>
      </p:pic>
    </p:spTree>
    <p:custDataLst>
      <p:tags r:id="rId3"/>
    </p:custData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8" name="直接箭头连接符 7"/>
          <p:cNvCxnSpPr>
            <a:stCxn id="5" idx="0"/>
          </p:cNvCxnSpPr>
          <p:nvPr/>
        </p:nvCxnSpPr>
        <p:spPr>
          <a:xfrm>
            <a:off x="2820670" y="34442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452880"/>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4" name="TextBox 9"/>
          <p:cNvSpPr txBox="1"/>
          <p:nvPr/>
        </p:nvSpPr>
        <p:spPr>
          <a:xfrm>
            <a:off x="4144010" y="2378075"/>
            <a:ext cx="6250940" cy="2306955"/>
          </a:xfrm>
          <a:prstGeom prst="rect">
            <a:avLst/>
          </a:prstGeom>
          <a:noFill/>
        </p:spPr>
        <p:txBody>
          <a:bodyPr wrap="square" lIns="91459" tIns="45729" rIns="91459" bIns="45729" rtlCol="0">
            <a:spAutoFit/>
          </a:bodyPr>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掌握矫形器的定义、不同的种类和相应的结构。</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了解矫形器康复组的组成。</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了解装配矫形器的流程。</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（十）髋臼发育不良合髋脱位（半脱位）治疗矫形</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718"/>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70" y="3106"/>
              <a:ext cx="15674" cy="2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fontAlgn="auto">
                <a:lnSpc>
                  <a:spcPct val="125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脑瘫患儿由于下肢运动发育迟缓，下肢肌肉痉挛，异常的肌肉骨骼系统模式，和异常的站立力线容易导致髋关节的发育问题和髋关节脱位。这类矫形器的主要目的是早期固定髋关节在某些特定位置，这些位置在各个时段具有促进髋臼发育的作用（图 3-93、 图 3-94）</a:t>
              </a:r>
              <a:endParaRPr lang="zh-CN">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4019550" y="3588385"/>
            <a:ext cx="4152900" cy="2402840"/>
          </a:xfrm>
          <a:prstGeom prst="rect">
            <a:avLst/>
          </a:prstGeom>
        </p:spPr>
      </p:pic>
    </p:spTree>
    <p:custDataLst>
      <p:tags r:id="rId3"/>
    </p:custData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（十一）股骨头无菌性缺血性坏死治疗用矫形器</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718"/>
            <a:ext cx="10972800" cy="4008528"/>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70" y="3936"/>
              <a:ext cx="9049" cy="4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股骨头缺血性坏死是一种儿童发育中股骨头血运障碍引起的股骨头骨骺部位全部或部分缺血性坏死，是一种自愈性疾病。保守治疗的原则是尽量将全部股骨头包容在无病变的髋臼中，尽量减少股骨头的承重，这样既可以缓解髋部疼痛，解除软组织痉挛，又能避免在股骨头的承重中塌陷、变形。</a:t>
              </a:r>
              <a:endParaRPr lang="zh-CN">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7239000" y="2212340"/>
            <a:ext cx="3422650" cy="3814445"/>
          </a:xfrm>
          <a:prstGeom prst="rect">
            <a:avLst/>
          </a:prstGeom>
        </p:spPr>
      </p:pic>
    </p:spTree>
    <p:custDataLst>
      <p:tags r:id="rId3"/>
    </p:custData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第三节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上肢矫形器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2646045"/>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患者高某脑卒中早期，右侧偏瘫，肌张力低下，肌肉无法维持关节正常位置，现来装配矫形器。</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此患者应用哪类上肢矫形器？</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矩形 19"/>
          <p:cNvSpPr/>
          <p:nvPr>
            <p:custDataLst>
              <p:tags r:id="rId1"/>
            </p:custDataLst>
          </p:nvPr>
        </p:nvSpPr>
        <p:spPr>
          <a:xfrm>
            <a:off x="3470002" y="2342293"/>
            <a:ext cx="2429695" cy="45366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l" fontAlgn="base">
              <a:buClrTx/>
              <a:buSzTx/>
              <a:buFontTx/>
            </a:pPr>
            <a:r>
              <a:rPr lang="en-US" altLang="zh-CN" sz="1800"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2. 适应证</a:t>
            </a:r>
            <a:endParaRPr lang="en-US" altLang="zh-CN" sz="1800"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1" name="矩形 20"/>
          <p:cNvSpPr/>
          <p:nvPr>
            <p:custDataLst>
              <p:tags r:id="rId2"/>
            </p:custDataLst>
          </p:nvPr>
        </p:nvSpPr>
        <p:spPr>
          <a:xfrm>
            <a:off x="3470002" y="2795957"/>
            <a:ext cx="2429695" cy="325080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3" name="矩形 22"/>
          <p:cNvSpPr/>
          <p:nvPr>
            <p:custDataLst>
              <p:tags r:id="rId3"/>
            </p:custDataLst>
          </p:nvPr>
        </p:nvSpPr>
        <p:spPr>
          <a:xfrm>
            <a:off x="6327481" y="2342293"/>
            <a:ext cx="2428173" cy="45366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fontAlgn="base"/>
            <a:r>
              <a:rPr lang="en-US" altLang="zh-CN" sz="1800"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rPr>
              <a:t>3. 禁忌证</a:t>
            </a:r>
            <a:endParaRPr lang="en-US" altLang="zh-CN" sz="1800" strike="noStrike" spc="150" noProof="1" dirty="0">
              <a:solidFill>
                <a:srgbClr val="FFFFFF"/>
              </a:solidFill>
              <a:uFillTx/>
              <a:latin typeface="微软雅黑" panose="020B0503020204020204" charset="-122"/>
              <a:ea typeface="微软雅黑" panose="020B0503020204020204" charset="-122"/>
              <a:cs typeface="Arial" panose="020B0604020202020204" pitchFamily="34" charset="0"/>
            </a:endParaRPr>
          </a:p>
        </p:txBody>
      </p:sp>
      <p:sp>
        <p:nvSpPr>
          <p:cNvPr id="24" name="矩形 23"/>
          <p:cNvSpPr/>
          <p:nvPr>
            <p:custDataLst>
              <p:tags r:id="rId4"/>
            </p:custDataLst>
          </p:nvPr>
        </p:nvSpPr>
        <p:spPr>
          <a:xfrm>
            <a:off x="6327481" y="2795957"/>
            <a:ext cx="2428173" cy="325080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5" name="矩形 4"/>
          <p:cNvSpPr/>
          <p:nvPr>
            <p:custDataLst>
              <p:tags r:id="rId5"/>
            </p:custDataLst>
          </p:nvPr>
        </p:nvSpPr>
        <p:spPr>
          <a:xfrm>
            <a:off x="614045" y="2342293"/>
            <a:ext cx="2428173" cy="45366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fontAlgn="base"/>
            <a:r>
              <a:rPr sz="1800" strike="noStrike" noProof="1">
                <a:solidFill>
                  <a:schemeClr val="bg1"/>
                </a:solidFill>
                <a:latin typeface="微软雅黑" panose="020B0503020204020204" charset="-122"/>
                <a:ea typeface="微软雅黑" panose="020B0503020204020204" charset="-122"/>
              </a:rPr>
              <a:t>1. 功能　</a:t>
            </a:r>
            <a:endParaRPr sz="1800" strike="noStrike" noProof="1">
              <a:solidFill>
                <a:schemeClr val="bg1"/>
              </a:solidFill>
              <a:latin typeface="微软雅黑" panose="020B0503020204020204" charset="-122"/>
              <a:ea typeface="微软雅黑" panose="020B0503020204020204" charset="-122"/>
            </a:endParaRPr>
          </a:p>
        </p:txBody>
      </p:sp>
      <p:sp>
        <p:nvSpPr>
          <p:cNvPr id="6" name="矩形 5"/>
          <p:cNvSpPr/>
          <p:nvPr>
            <p:custDataLst>
              <p:tags r:id="rId6"/>
            </p:custDataLst>
          </p:nvPr>
        </p:nvSpPr>
        <p:spPr>
          <a:xfrm>
            <a:off x="614045" y="2795957"/>
            <a:ext cx="2428173" cy="325080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25" name="矩形 24"/>
          <p:cNvSpPr/>
          <p:nvPr>
            <p:custDataLst>
              <p:tags r:id="rId7"/>
            </p:custDataLst>
          </p:nvPr>
        </p:nvSpPr>
        <p:spPr>
          <a:xfrm>
            <a:off x="837336" y="2820266"/>
            <a:ext cx="2003432" cy="2043014"/>
          </a:xfrm>
          <a:prstGeom prst="rect">
            <a:avLst/>
          </a:prstGeom>
        </p:spPr>
        <p:txBody>
          <a:bodyPr wrap="square" tIns="46800" bIns="46800">
            <a:noAutofit/>
          </a:bodyPr>
          <a:p>
            <a:pPr lvl="0" algn="just" fontAlgn="base">
              <a:lnSpc>
                <a:spcPct val="150000"/>
              </a:lnSpc>
              <a:spcAft>
                <a:spcPts val="1000"/>
              </a:spcAft>
              <a:defRPr/>
            </a:pPr>
            <a:r>
              <a:rPr lang="zh-CN" altLang="en-US" sz="1200" b="1" strike="noStrike" spc="50" noProof="1">
                <a:solidFill>
                  <a:srgbClr val="000000"/>
                </a:solidFill>
                <a:uFillTx/>
                <a:latin typeface="微软雅黑" panose="020B0503020204020204" charset="-122"/>
                <a:ea typeface="微软雅黑" panose="020B0503020204020204" charset="-122"/>
                <a:cs typeface="+mn-cs"/>
                <a:sym typeface="+mn-ea"/>
              </a:rPr>
              <a:t>适用于上肢部分肌肉力量和功能缺失的情况，利用肢体残余的肌力来改善功能，如当手指和前臂功能丧失时，利用肩、肘关节的残存功能通过特殊机构设计来代偿重要的手部功能，提高日常生活的活动能力，从而完成写字、敲击键盘、进食等较为复杂的上肢功能。</a:t>
            </a:r>
            <a:endParaRPr lang="zh-CN" altLang="en-US" sz="1200" b="1" strike="noStrike" spc="50" noProof="1">
              <a:solidFill>
                <a:srgbClr val="000000"/>
              </a:solidFill>
              <a:uFillTx/>
              <a:latin typeface="微软雅黑" panose="020B0503020204020204" charset="-122"/>
              <a:ea typeface="微软雅黑" panose="020B0503020204020204" charset="-122"/>
              <a:cs typeface="+mn-cs"/>
              <a:sym typeface="+mn-ea"/>
            </a:endParaRPr>
          </a:p>
        </p:txBody>
      </p:sp>
      <p:sp>
        <p:nvSpPr>
          <p:cNvPr id="26" name="矩形 25"/>
          <p:cNvSpPr/>
          <p:nvPr>
            <p:custDataLst>
              <p:tags r:id="rId8"/>
            </p:custDataLst>
          </p:nvPr>
        </p:nvSpPr>
        <p:spPr>
          <a:xfrm>
            <a:off x="6575626" y="2986253"/>
            <a:ext cx="2043014" cy="2043014"/>
          </a:xfrm>
          <a:prstGeom prst="rect">
            <a:avLst/>
          </a:prstGeom>
        </p:spPr>
        <p:txBody>
          <a:bodyPr wrap="square" tIns="46800" bIns="46800"/>
          <a:p>
            <a:pPr lvl="0" algn="just" fontAlgn="base">
              <a:lnSpc>
                <a:spcPct val="150000"/>
              </a:lnSpc>
              <a:spcAft>
                <a:spcPts val="1000"/>
              </a:spcAft>
              <a:defRPr/>
            </a:pPr>
            <a:r>
              <a:rPr lang="zh-CN" altLang="en-US" sz="1200" b="1"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不能稳定地保持坐位；颈部、躯干、上肢严重地丧失运动功能；严重的肌肉痉挛；有关关节挛缩畸形。</a:t>
            </a:r>
            <a:endParaRPr lang="zh-CN" altLang="en-US" sz="1200" b="1"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7" name="矩形 26"/>
          <p:cNvSpPr/>
          <p:nvPr>
            <p:custDataLst>
              <p:tags r:id="rId9"/>
            </p:custDataLst>
          </p:nvPr>
        </p:nvSpPr>
        <p:spPr>
          <a:xfrm>
            <a:off x="3683133" y="2984731"/>
            <a:ext cx="2003432" cy="2043014"/>
          </a:xfrm>
          <a:prstGeom prst="rect">
            <a:avLst/>
          </a:prstGeom>
        </p:spPr>
        <p:txBody>
          <a:bodyPr wrap="square" tIns="46800" bIns="46800">
            <a:normAutofit lnSpcReduction="10000"/>
          </a:bodyPr>
          <a:p>
            <a:pPr lvl="0" algn="just" fontAlgn="base">
              <a:lnSpc>
                <a:spcPct val="150000"/>
              </a:lnSpc>
              <a:spcAft>
                <a:spcPts val="1000"/>
              </a:spcAft>
              <a:defRPr/>
            </a:pPr>
            <a:r>
              <a:rPr lang="zh-CN" altLang="en-US" sz="1200" b="1"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适用于肩、肘关节运动无力的患者（如颈髓损伤、C4 神经节残存的四肢麻痹、臂丛神经损伤、吉兰 - 巴雷综合征、肌肉萎缩、上运动神经元损伤等）。</a:t>
            </a:r>
            <a:endParaRPr lang="zh-CN" altLang="en-US" sz="1200" b="1" strike="noStrike" spc="15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1" name="等腰三角形 30"/>
          <p:cNvSpPr/>
          <p:nvPr>
            <p:custDataLst>
              <p:tags r:id="rId10"/>
            </p:custDataLst>
          </p:nvPr>
        </p:nvSpPr>
        <p:spPr>
          <a:xfrm rot="5400000">
            <a:off x="2949353" y="5650387"/>
            <a:ext cx="478023" cy="286205"/>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32" name="等腰三角形 31"/>
          <p:cNvSpPr/>
          <p:nvPr>
            <p:custDataLst>
              <p:tags r:id="rId11"/>
            </p:custDataLst>
          </p:nvPr>
        </p:nvSpPr>
        <p:spPr>
          <a:xfrm rot="5400000">
            <a:off x="5809877" y="5631337"/>
            <a:ext cx="478023" cy="286205"/>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一、上肢矫形器种类</a:t>
            </a:r>
            <a:endParaRPr lang="zh-CN" altLang="en-US" sz="2400" dirty="0">
              <a:sym typeface="+mn-ea"/>
            </a:endParaRPr>
          </a:p>
        </p:txBody>
      </p:sp>
      <p:sp>
        <p:nvSpPr>
          <p:cNvPr id="2" name="文本框 1"/>
          <p:cNvSpPr txBox="1"/>
          <p:nvPr/>
        </p:nvSpPr>
        <p:spPr>
          <a:xfrm>
            <a:off x="928370" y="1475105"/>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（一）平衡式前臂矫形器</a:t>
            </a:r>
            <a:endParaRPr lang="zh-CN" altLang="en-US" b="1">
              <a:latin typeface="微软雅黑" panose="020B0503020204020204" charset="-122"/>
              <a:ea typeface="微软雅黑" panose="020B0503020204020204" charset="-122"/>
              <a:cs typeface="微软雅黑" panose="020B0503020204020204" charset="-122"/>
            </a:endParaRPr>
          </a:p>
        </p:txBody>
      </p:sp>
      <p:sp>
        <p:nvSpPr>
          <p:cNvPr id="3" name="等腰三角形 2"/>
          <p:cNvSpPr/>
          <p:nvPr>
            <p:custDataLst>
              <p:tags r:id="rId12"/>
            </p:custDataLst>
          </p:nvPr>
        </p:nvSpPr>
        <p:spPr>
          <a:xfrm rot="5400000">
            <a:off x="8670097" y="5631484"/>
            <a:ext cx="478023" cy="286205"/>
          </a:xfrm>
          <a:prstGeom prst="triangle">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4" name="矩形 3"/>
          <p:cNvSpPr/>
          <p:nvPr>
            <p:custDataLst>
              <p:tags r:id="rId13"/>
            </p:custDataLst>
          </p:nvPr>
        </p:nvSpPr>
        <p:spPr>
          <a:xfrm>
            <a:off x="9183438" y="2342293"/>
            <a:ext cx="2428173" cy="453665"/>
          </a:xfrm>
          <a:prstGeom prst="rect">
            <a:avLst/>
          </a:prstGeom>
          <a:solidFill>
            <a:srgbClr val="5B9BD4"/>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fontAlgn="base"/>
            <a:r>
              <a:rPr lang="en-US" altLang="zh-CN" spc="150" dirty="0">
                <a:uFillTx/>
                <a:latin typeface="微软雅黑" panose="020B0503020204020204" charset="-122"/>
                <a:ea typeface="微软雅黑" panose="020B0503020204020204" charset="-122"/>
                <a:cs typeface="Arial" panose="020B0604020202020204" pitchFamily="34" charset="0"/>
                <a:sym typeface="+mn-ea"/>
              </a:rPr>
              <a:t>4. 发展</a:t>
            </a:r>
            <a:endParaRPr lang="en-US" altLang="zh-CN" spc="150" dirty="0">
              <a:uFillTx/>
              <a:latin typeface="微软雅黑" panose="020B0503020204020204" charset="-122"/>
              <a:ea typeface="微软雅黑" panose="020B0503020204020204" charset="-122"/>
              <a:cs typeface="Arial" panose="020B0604020202020204" pitchFamily="34" charset="0"/>
              <a:sym typeface="+mn-ea"/>
            </a:endParaRPr>
          </a:p>
        </p:txBody>
      </p:sp>
      <p:sp>
        <p:nvSpPr>
          <p:cNvPr id="7" name="矩形 6"/>
          <p:cNvSpPr/>
          <p:nvPr>
            <p:custDataLst>
              <p:tags r:id="rId14"/>
            </p:custDataLst>
          </p:nvPr>
        </p:nvSpPr>
        <p:spPr>
          <a:xfrm>
            <a:off x="9183438" y="2795957"/>
            <a:ext cx="2428173" cy="3250800"/>
          </a:xfrm>
          <a:prstGeom prst="rect">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p>
            <a:pPr algn="ctr" fontAlgn="base"/>
            <a:endParaRPr lang="zh-CN" altLang="en-US" strike="noStrike" noProof="1">
              <a:latin typeface="微软雅黑" panose="020B0503020204020204" charset="-122"/>
              <a:ea typeface="微软雅黑" panose="020B0503020204020204" charset="-122"/>
            </a:endParaRPr>
          </a:p>
        </p:txBody>
      </p:sp>
      <p:sp>
        <p:nvSpPr>
          <p:cNvPr id="9" name="矩形 8"/>
          <p:cNvSpPr/>
          <p:nvPr>
            <p:custDataLst>
              <p:tags r:id="rId15"/>
            </p:custDataLst>
          </p:nvPr>
        </p:nvSpPr>
        <p:spPr>
          <a:xfrm>
            <a:off x="9360736" y="3035783"/>
            <a:ext cx="2043014" cy="2043014"/>
          </a:xfrm>
          <a:prstGeom prst="rect">
            <a:avLst/>
          </a:prstGeom>
        </p:spPr>
        <p:txBody>
          <a:bodyPr wrap="square" tIns="46800" bIns="46800"/>
          <a:p>
            <a:pPr lvl="0" algn="just" fontAlgn="base">
              <a:lnSpc>
                <a:spcPct val="150000"/>
              </a:lnSpc>
              <a:spcAft>
                <a:spcPts val="1000"/>
              </a:spcAft>
              <a:defRPr/>
            </a:pPr>
            <a:r>
              <a:rPr lang="zh-CN" altLang="en-US" sz="1200" b="1"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rPr>
              <a:t>目前国际上体外骨骼装置的发展迅速，对于这类较为复杂的病例，体外骨骼装置是较为新的发展前沿，俗称体外机器人。</a:t>
            </a:r>
            <a:endParaRPr lang="zh-CN" altLang="en-US" sz="1200" b="1" strike="noStrike" spc="100" noProof="1">
              <a:solidFill>
                <a:schemeClr val="tx1">
                  <a:lumMod val="85000"/>
                  <a:lumOff val="15000"/>
                </a:schemeClr>
              </a:solidFill>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ustDataLst>
      <p:tags r:id="rId1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6"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3" name="组合 82"/>
          <p:cNvGrpSpPr/>
          <p:nvPr/>
        </p:nvGrpSpPr>
        <p:grpSpPr>
          <a:xfrm>
            <a:off x="1085850" y="1809750"/>
            <a:ext cx="9877425" cy="4435475"/>
            <a:chOff x="2605" y="3589"/>
            <a:chExt cx="14574" cy="6018"/>
          </a:xfrm>
        </p:grpSpPr>
        <p:sp>
          <p:nvSpPr>
            <p:cNvPr id="106502" name="Freeform 4"/>
            <p:cNvSpPr/>
            <p:nvPr>
              <p:custDataLst>
                <p:tags r:id="rId1"/>
              </p:custDataLst>
            </p:nvPr>
          </p:nvSpPr>
          <p:spPr>
            <a:xfrm>
              <a:off x="8114" y="4066"/>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178AA1"/>
            </a:solidFill>
            <a:ln w="12700">
              <a:noFill/>
            </a:ln>
          </p:spPr>
          <p:txBody>
            <a:bodyPr/>
            <a:p>
              <a:endParaRPr lang="zh-CN" altLang="en-US"/>
            </a:p>
          </p:txBody>
        </p:sp>
        <p:sp>
          <p:nvSpPr>
            <p:cNvPr id="106503" name="AutoShape 5"/>
            <p:cNvSpPr/>
            <p:nvPr>
              <p:custDataLst>
                <p:tags r:id="rId2"/>
              </p:custDataLst>
            </p:nvPr>
          </p:nvSpPr>
          <p:spPr>
            <a:xfrm>
              <a:off x="6387" y="544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2" name="AutoShape 6"/>
            <p:cNvSpPr>
              <a:spLocks noChangeArrowheads="1"/>
            </p:cNvSpPr>
            <p:nvPr>
              <p:custDataLst>
                <p:tags r:id="rId3"/>
              </p:custDataLst>
            </p:nvPr>
          </p:nvSpPr>
          <p:spPr bwMode="gray">
            <a:xfrm>
              <a:off x="6317" y="5210"/>
              <a:ext cx="3559"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106505" name="AutoShape 9"/>
            <p:cNvSpPr/>
            <p:nvPr>
              <p:custDataLst>
                <p:tags r:id="rId4"/>
              </p:custDataLst>
            </p:nvPr>
          </p:nvSpPr>
          <p:spPr>
            <a:xfrm>
              <a:off x="9969" y="4961"/>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67" name="AutoShape 10"/>
            <p:cNvSpPr>
              <a:spLocks noChangeArrowheads="1"/>
            </p:cNvSpPr>
            <p:nvPr>
              <p:custDataLst>
                <p:tags r:id="rId5"/>
              </p:custDataLst>
            </p:nvPr>
          </p:nvSpPr>
          <p:spPr bwMode="gray">
            <a:xfrm>
              <a:off x="9893" y="4724"/>
              <a:ext cx="3559" cy="777"/>
            </a:xfrm>
            <a:prstGeom prst="roundRect">
              <a:avLst>
                <a:gd name="adj" fmla="val 50000"/>
              </a:avLst>
            </a:prstGeom>
            <a:solidFill>
              <a:schemeClr val="accent1">
                <a:lumMod val="60000"/>
                <a:lumOff val="40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106507" name="Freeform 13"/>
            <p:cNvSpPr/>
            <p:nvPr>
              <p:custDataLst>
                <p:tags r:id="rId6"/>
              </p:custDataLst>
            </p:nvPr>
          </p:nvSpPr>
          <p:spPr>
            <a:xfrm>
              <a:off x="4461" y="4548"/>
              <a:ext cx="2180" cy="1473"/>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276AA"/>
            </a:solidFill>
            <a:ln w="12700">
              <a:noFill/>
            </a:ln>
          </p:spPr>
          <p:txBody>
            <a:bodyPr/>
            <a:p>
              <a:endParaRPr lang="zh-CN" altLang="en-US"/>
            </a:p>
          </p:txBody>
        </p:sp>
        <p:sp>
          <p:nvSpPr>
            <p:cNvPr id="106508" name="AutoShape 17"/>
            <p:cNvSpPr/>
            <p:nvPr>
              <p:custDataLst>
                <p:tags r:id="rId7"/>
              </p:custDataLst>
            </p:nvPr>
          </p:nvSpPr>
          <p:spPr>
            <a:xfrm>
              <a:off x="2805" y="5856"/>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70" name="AutoShape 18"/>
            <p:cNvSpPr>
              <a:spLocks noChangeArrowheads="1"/>
            </p:cNvSpPr>
            <p:nvPr>
              <p:custDataLst>
                <p:tags r:id="rId8"/>
              </p:custDataLst>
            </p:nvPr>
          </p:nvSpPr>
          <p:spPr bwMode="gray">
            <a:xfrm>
              <a:off x="2731" y="5619"/>
              <a:ext cx="3559" cy="776"/>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71" name="Text Box 10"/>
            <p:cNvSpPr txBox="1">
              <a:spLocks noChangeArrowheads="1"/>
            </p:cNvSpPr>
            <p:nvPr>
              <p:custDataLst>
                <p:tags r:id="rId9"/>
              </p:custDataLst>
            </p:nvPr>
          </p:nvSpPr>
          <p:spPr bwMode="auto">
            <a:xfrm>
              <a:off x="2889" y="6495"/>
              <a:ext cx="3296" cy="2807"/>
            </a:xfrm>
            <a:prstGeom prst="rect">
              <a:avLst/>
            </a:prstGeom>
            <a:noFill/>
            <a:ln w="9525">
              <a:noFill/>
              <a:miter lim="800000"/>
            </a:ln>
          </p:spPr>
          <p:txBody>
            <a:bodyPr wrap="square" lIns="90000" tIns="0" rIns="90000" bIns="46800">
              <a:noAutofit/>
            </a:bodyPr>
            <a:p>
              <a:pPr algn="just">
                <a:lnSpc>
                  <a:spcPct val="110000"/>
                </a:lnSpc>
                <a:spcBef>
                  <a:spcPts val="100"/>
                </a:spcBef>
                <a:spcAft>
                  <a:spcPts val="1000"/>
                </a:spcAft>
                <a:buSzPct val="100000"/>
                <a:defRPr/>
              </a:pPr>
              <a:r>
                <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　功能是保持肩关节的外展位，一般肩关节功能位为外展 45°～80°，前屈 15°～30°，内旋约 15°，肘关节保持在约 90° 屈曲位。</a:t>
              </a:r>
              <a:endPar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Text Box 10"/>
            <p:cNvSpPr txBox="1">
              <a:spLocks noChangeArrowheads="1"/>
            </p:cNvSpPr>
            <p:nvPr>
              <p:custDataLst>
                <p:tags r:id="rId10"/>
              </p:custDataLst>
            </p:nvPr>
          </p:nvSpPr>
          <p:spPr bwMode="auto">
            <a:xfrm>
              <a:off x="6483" y="6269"/>
              <a:ext cx="3257" cy="2831"/>
            </a:xfrm>
            <a:prstGeom prst="rect">
              <a:avLst/>
            </a:prstGeom>
            <a:noFill/>
            <a:ln w="9525">
              <a:noFill/>
              <a:miter lim="800000"/>
            </a:ln>
          </p:spPr>
          <p:txBody>
            <a:bodyPr wrap="square" lIns="90000" tIns="0" rIns="90000" bIns="46800"/>
            <a:p>
              <a:pPr algn="just">
                <a:lnSpc>
                  <a:spcPct val="110000"/>
                </a:lnSpc>
                <a:spcBef>
                  <a:spcPts val="100"/>
                </a:spcBef>
                <a:spcAft>
                  <a:spcPts val="1000"/>
                </a:spcAft>
                <a:buSzPct val="100000"/>
                <a:defRPr/>
              </a:pPr>
              <a:r>
                <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俗称压肩支架，由金属条、肩胛压垫、胸压垫和一些带子构成。</a:t>
              </a:r>
              <a:endPar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Text Box 10"/>
            <p:cNvSpPr txBox="1">
              <a:spLocks noChangeArrowheads="1"/>
            </p:cNvSpPr>
            <p:nvPr>
              <p:custDataLst>
                <p:tags r:id="rId11"/>
              </p:custDataLst>
            </p:nvPr>
          </p:nvSpPr>
          <p:spPr bwMode="auto">
            <a:xfrm>
              <a:off x="10102" y="5716"/>
              <a:ext cx="3050" cy="2807"/>
            </a:xfrm>
            <a:prstGeom prst="rect">
              <a:avLst/>
            </a:prstGeom>
            <a:noFill/>
            <a:ln w="9525">
              <a:noFill/>
              <a:miter lim="800000"/>
            </a:ln>
          </p:spPr>
          <p:txBody>
            <a:bodyPr wrap="square" lIns="90000" tIns="0" rIns="90000" bIns="46800"/>
            <a:p>
              <a:pPr algn="just">
                <a:lnSpc>
                  <a:spcPct val="110000"/>
                </a:lnSpc>
                <a:spcBef>
                  <a:spcPts val="100"/>
                </a:spcBef>
                <a:spcAft>
                  <a:spcPts val="1000"/>
                </a:spcAft>
                <a:buSzPct val="100000"/>
                <a:defRPr/>
              </a:pPr>
              <a:r>
                <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习惯性肩脱位的患者几乎都是向前脱位，容易发生在肩外展、外旋运动时。</a:t>
              </a:r>
              <a:endPar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6513" name="AutoShape 17"/>
            <p:cNvSpPr/>
            <p:nvPr>
              <p:custDataLst>
                <p:tags r:id="rId12"/>
              </p:custDataLst>
            </p:nvPr>
          </p:nvSpPr>
          <p:spPr>
            <a:xfrm>
              <a:off x="13670" y="4583"/>
              <a:ext cx="3414" cy="3751"/>
            </a:xfrm>
            <a:prstGeom prst="roundRect">
              <a:avLst>
                <a:gd name="adj" fmla="val 4690"/>
              </a:avLst>
            </a:prstGeom>
            <a:noFill/>
            <a:ln w="12700" cap="flat" cmpd="sng">
              <a:solidFill>
                <a:srgbClr val="586371"/>
              </a:solidFill>
              <a:prstDash val="solid"/>
              <a:round/>
              <a:headEnd type="none" w="med" len="med"/>
              <a:tailEnd type="none" w="med" len="med"/>
            </a:ln>
          </p:spPr>
          <p:txBody>
            <a:bodyPr wrap="none" anchor="ctr" anchorCtr="0"/>
            <a:p>
              <a:endParaRPr lang="zh-CN" altLang="en-US" sz="3200">
                <a:solidFill>
                  <a:srgbClr val="000000"/>
                </a:solidFill>
                <a:latin typeface="微软雅黑" panose="020B0503020204020204" charset="-122"/>
                <a:ea typeface="微软雅黑" panose="020B0503020204020204" charset="-122"/>
              </a:endParaRPr>
            </a:p>
          </p:txBody>
        </p:sp>
        <p:sp>
          <p:nvSpPr>
            <p:cNvPr id="75" name="AutoShape 18"/>
            <p:cNvSpPr>
              <a:spLocks noChangeArrowheads="1"/>
            </p:cNvSpPr>
            <p:nvPr>
              <p:custDataLst>
                <p:tags r:id="rId13"/>
              </p:custDataLst>
            </p:nvPr>
          </p:nvSpPr>
          <p:spPr bwMode="gray">
            <a:xfrm>
              <a:off x="13597" y="4346"/>
              <a:ext cx="3559" cy="777"/>
            </a:xfrm>
            <a:prstGeom prst="roundRect">
              <a:avLst>
                <a:gd name="adj" fmla="val 50000"/>
              </a:avLst>
            </a:prstGeom>
            <a:solidFill>
              <a:schemeClr val="accent1">
                <a:lumMod val="75000"/>
              </a:schemeClr>
            </a:solidFill>
            <a:ln w="9525">
              <a:noFill/>
              <a:round/>
            </a:ln>
            <a:effectLst/>
          </p:spPr>
          <p:txBody>
            <a:bodyPr wrap="none" anchor="ctr"/>
            <a:p>
              <a:pPr algn="ctr" fontAlgn="base">
                <a:buNone/>
                <a:defRPr/>
              </a:pPr>
              <a:endParaRPr lang="zh-CN" altLang="en-US" sz="2000" strike="noStrike" spc="300" noProof="1" dirty="0">
                <a:solidFill>
                  <a:srgbClr val="FFFFFF"/>
                </a:solidFill>
                <a:latin typeface="微软雅黑" panose="020B0503020204020204" charset="-122"/>
                <a:ea typeface="微软雅黑" panose="020B0503020204020204" charset="-122"/>
              </a:endParaRPr>
            </a:p>
          </p:txBody>
        </p:sp>
        <p:sp>
          <p:nvSpPr>
            <p:cNvPr id="76" name="Text Box 10"/>
            <p:cNvSpPr txBox="1">
              <a:spLocks noChangeArrowheads="1"/>
            </p:cNvSpPr>
            <p:nvPr>
              <p:custDataLst>
                <p:tags r:id="rId14"/>
              </p:custDataLst>
            </p:nvPr>
          </p:nvSpPr>
          <p:spPr bwMode="auto">
            <a:xfrm>
              <a:off x="13759" y="5368"/>
              <a:ext cx="3290" cy="2807"/>
            </a:xfrm>
            <a:prstGeom prst="rect">
              <a:avLst/>
            </a:prstGeom>
            <a:noFill/>
            <a:ln w="9525">
              <a:noFill/>
              <a:miter lim="800000"/>
            </a:ln>
          </p:spPr>
          <p:txBody>
            <a:bodyPr wrap="square" lIns="90000" tIns="0" rIns="90000" bIns="46800"/>
            <a:p>
              <a:pPr algn="just">
                <a:lnSpc>
                  <a:spcPct val="110000"/>
                </a:lnSpc>
                <a:spcBef>
                  <a:spcPts val="100"/>
                </a:spcBef>
                <a:spcAft>
                  <a:spcPts val="1000"/>
                </a:spcAft>
                <a:buSzPct val="100000"/>
                <a:defRPr/>
              </a:pPr>
              <a:r>
                <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rPr>
                <a:t>上肢有各种吊带用于预防和治疗一侧上肢的瘫痪。</a:t>
              </a:r>
              <a:endParaRPr lang="zh-CN" altLang="en-US" sz="1600" spc="150" noProof="1">
                <a:solidFill>
                  <a:srgbClr val="000000">
                    <a:lumMod val="65000"/>
                    <a:lumOff val="35000"/>
                  </a:srgb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6516" name="Freeform 4"/>
            <p:cNvSpPr/>
            <p:nvPr>
              <p:custDataLst>
                <p:tags r:id="rId15"/>
              </p:custDataLst>
            </p:nvPr>
          </p:nvSpPr>
          <p:spPr>
            <a:xfrm>
              <a:off x="11729" y="3589"/>
              <a:ext cx="2180" cy="1471"/>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rgbClr val="40A693"/>
            </a:solidFill>
            <a:ln w="12700">
              <a:noFill/>
            </a:ln>
          </p:spPr>
          <p:txBody>
            <a:bodyPr/>
            <a:p>
              <a:endParaRPr lang="zh-CN" altLang="en-US"/>
            </a:p>
          </p:txBody>
        </p:sp>
        <p:sp>
          <p:nvSpPr>
            <p:cNvPr id="78" name="文本框 77"/>
            <p:cNvSpPr txBox="1"/>
            <p:nvPr>
              <p:custDataLst>
                <p:tags r:id="rId16"/>
              </p:custDataLst>
            </p:nvPr>
          </p:nvSpPr>
          <p:spPr>
            <a:xfrm>
              <a:off x="2605" y="5766"/>
              <a:ext cx="3712" cy="504"/>
            </a:xfrm>
            <a:prstGeom prst="rect">
              <a:avLst/>
            </a:prstGeom>
            <a:noFill/>
          </p:spPr>
          <p:txBody>
            <a:bodyPr wrap="square" rtlCol="0" anchor="ctr" anchorCtr="0"/>
            <a:p>
              <a:pPr algn="ctr">
                <a:lnSpc>
                  <a:spcPct val="120000"/>
                </a:lnSpc>
                <a:spcBef>
                  <a:spcPts val="10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1. 肩外展矫形器</a:t>
              </a:r>
              <a:endPar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79" name="文本框 78"/>
            <p:cNvSpPr txBox="1"/>
            <p:nvPr>
              <p:custDataLst>
                <p:tags r:id="rId17"/>
              </p:custDataLst>
            </p:nvPr>
          </p:nvSpPr>
          <p:spPr>
            <a:xfrm>
              <a:off x="6264" y="5358"/>
              <a:ext cx="3581" cy="504"/>
            </a:xfrm>
            <a:prstGeom prst="rect">
              <a:avLst/>
            </a:prstGeom>
            <a:noFill/>
          </p:spPr>
          <p:txBody>
            <a:bodyPr wrap="square" rtlCol="0" anchor="ctr" anchorCtr="0"/>
            <a:p>
              <a:pPr algn="ctr">
                <a:lnSpc>
                  <a:spcPct val="120000"/>
                </a:lnSpc>
                <a:spcBef>
                  <a:spcPts val="10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2. 翼状肩矫形器</a:t>
              </a:r>
              <a:endPar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80" name="文本框 79"/>
            <p:cNvSpPr txBox="1"/>
            <p:nvPr>
              <p:custDataLst>
                <p:tags r:id="rId18"/>
              </p:custDataLst>
            </p:nvPr>
          </p:nvSpPr>
          <p:spPr>
            <a:xfrm>
              <a:off x="10102" y="4871"/>
              <a:ext cx="3062" cy="504"/>
            </a:xfrm>
            <a:prstGeom prst="rect">
              <a:avLst/>
            </a:prstGeom>
            <a:noFill/>
          </p:spPr>
          <p:txBody>
            <a:bodyPr wrap="square" rtlCol="0" anchor="ctr" anchorCtr="0"/>
            <a:p>
              <a:pPr algn="ctr">
                <a:lnSpc>
                  <a:spcPct val="120000"/>
                </a:lnSpc>
                <a:spcBef>
                  <a:spcPts val="10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3. 肩脱位用矫形器</a:t>
              </a:r>
              <a:endPar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sp>
          <p:nvSpPr>
            <p:cNvPr id="81" name="文本框 80"/>
            <p:cNvSpPr txBox="1"/>
            <p:nvPr>
              <p:custDataLst>
                <p:tags r:id="rId19"/>
              </p:custDataLst>
            </p:nvPr>
          </p:nvSpPr>
          <p:spPr>
            <a:xfrm>
              <a:off x="13566" y="4494"/>
              <a:ext cx="3613" cy="504"/>
            </a:xfrm>
            <a:prstGeom prst="rect">
              <a:avLst/>
            </a:prstGeom>
            <a:noFill/>
          </p:spPr>
          <p:txBody>
            <a:bodyPr wrap="square" rtlCol="0" anchor="ctr" anchorCtr="0"/>
            <a:p>
              <a:pPr algn="ctr">
                <a:lnSpc>
                  <a:spcPct val="120000"/>
                </a:lnSpc>
                <a:spcBef>
                  <a:spcPts val="100"/>
                </a:spcBef>
                <a:spcAft>
                  <a:spcPts val="0"/>
                </a:spcAft>
                <a:buSzPct val="100000"/>
              </a:pPr>
              <a:r>
                <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rPr>
                <a:t>4. 上肢吊带</a:t>
              </a:r>
              <a:endParaRPr sz="1600" b="1" spc="100" noProof="1">
                <a:solidFill>
                  <a:srgbClr val="FFFFFF"/>
                </a:solidFill>
                <a:latin typeface="微软雅黑" panose="020B0503020204020204" charset="-122"/>
                <a:ea typeface="微软雅黑" panose="020B0503020204020204" charset="-122"/>
                <a:cs typeface="+mn-cs"/>
                <a:sym typeface="Arial" panose="020B0604020202020204" pitchFamily="34" charset="0"/>
              </a:endParaRPr>
            </a:p>
          </p:txBody>
        </p:sp>
      </p:grpSp>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一、上肢矫形器种类</a:t>
            </a:r>
            <a:endParaRPr lang="zh-CN" altLang="en-US" sz="2400" dirty="0">
              <a:sym typeface="+mn-ea"/>
            </a:endParaRPr>
          </a:p>
        </p:txBody>
      </p:sp>
      <p:sp>
        <p:nvSpPr>
          <p:cNvPr id="4" name="文本框 3"/>
          <p:cNvSpPr txBox="1"/>
          <p:nvPr/>
        </p:nvSpPr>
        <p:spPr>
          <a:xfrm>
            <a:off x="928370" y="1475105"/>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（二）肩矫形器（shoulder orthosis，SO）</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2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1000" fill="hold"/>
                                        <p:tgtEl>
                                          <p:spTgt spid="83"/>
                                        </p:tgtEl>
                                        <p:attrNameLst>
                                          <p:attrName>ppt_x</p:attrName>
                                        </p:attrNameLst>
                                      </p:cBhvr>
                                      <p:tavLst>
                                        <p:tav tm="0">
                                          <p:val>
                                            <p:strVal val="#ppt_x-.2"/>
                                          </p:val>
                                        </p:tav>
                                        <p:tav tm="100000">
                                          <p:val>
                                            <p:strVal val="#ppt_x"/>
                                          </p:val>
                                        </p:tav>
                                      </p:tavLst>
                                    </p:anim>
                                    <p:anim calcmode="lin" valueType="num">
                                      <p:cBhvr>
                                        <p:cTn id="8"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9" dur="10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4758" name="组合 1"/>
          <p:cNvGrpSpPr/>
          <p:nvPr/>
        </p:nvGrpSpPr>
        <p:grpSpPr>
          <a:xfrm>
            <a:off x="1284605" y="2253298"/>
            <a:ext cx="3314700" cy="3382962"/>
            <a:chOff x="1713" y="2088"/>
            <a:chExt cx="6072" cy="6234"/>
          </a:xfrm>
        </p:grpSpPr>
        <p:sp>
          <p:nvSpPr>
            <p:cNvPr id="74759" name="任意多边形 21"/>
            <p:cNvSpPr/>
            <p:nvPr>
              <p:custDataLst>
                <p:tags r:id="rId1"/>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74760" name="任意多边形 22"/>
            <p:cNvSpPr/>
            <p:nvPr>
              <p:custDataLst>
                <p:tags r:id="rId2"/>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74761" name="任意多边形 23"/>
            <p:cNvSpPr/>
            <p:nvPr>
              <p:custDataLst>
                <p:tags r:id="rId3"/>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74762" name="任意多边形 24"/>
            <p:cNvSpPr/>
            <p:nvPr>
              <p:custDataLst>
                <p:tags r:id="rId4"/>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74763" name="任意多边形 25"/>
            <p:cNvSpPr/>
            <p:nvPr>
              <p:custDataLst>
                <p:tags r:id="rId5"/>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74764" name="矩形 68"/>
            <p:cNvSpPr/>
            <p:nvPr>
              <p:custDataLst>
                <p:tags r:id="rId6"/>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65" name="矩形 69"/>
            <p:cNvSpPr/>
            <p:nvPr>
              <p:custDataLst>
                <p:tags r:id="rId7"/>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66" name="矩形 70"/>
            <p:cNvSpPr/>
            <p:nvPr>
              <p:custDataLst>
                <p:tags r:id="rId8"/>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67" name="矩形 71"/>
            <p:cNvSpPr/>
            <p:nvPr>
              <p:custDataLst>
                <p:tags r:id="rId9"/>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68" name="矩形 72"/>
            <p:cNvSpPr/>
            <p:nvPr>
              <p:custDataLst>
                <p:tags r:id="rId10"/>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69" name="矩形 13"/>
            <p:cNvSpPr/>
            <p:nvPr>
              <p:custDataLst>
                <p:tags r:id="rId11"/>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0" name="矩形 14"/>
            <p:cNvSpPr/>
            <p:nvPr>
              <p:custDataLst>
                <p:tags r:id="rId12"/>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1" name="矩形 16"/>
            <p:cNvSpPr/>
            <p:nvPr>
              <p:custDataLst>
                <p:tags r:id="rId13"/>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2" name="矩形 19"/>
            <p:cNvSpPr/>
            <p:nvPr>
              <p:custDataLst>
                <p:tags r:id="rId14"/>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3" name="矩形 20"/>
            <p:cNvSpPr/>
            <p:nvPr>
              <p:custDataLst>
                <p:tags r:id="rId15"/>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4" name="矩形 22"/>
            <p:cNvSpPr/>
            <p:nvPr>
              <p:custDataLst>
                <p:tags r:id="rId16"/>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5" name="任意多边形 37"/>
            <p:cNvSpPr/>
            <p:nvPr>
              <p:custDataLst>
                <p:tags r:id="rId17"/>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74776" name="任意多边形 38"/>
            <p:cNvSpPr/>
            <p:nvPr>
              <p:custDataLst>
                <p:tags r:id="rId18"/>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74777" name="任意多边形 39"/>
            <p:cNvSpPr/>
            <p:nvPr>
              <p:custDataLst>
                <p:tags r:id="rId19"/>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74778" name="矩形 26"/>
            <p:cNvSpPr/>
            <p:nvPr>
              <p:custDataLst>
                <p:tags r:id="rId20"/>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79" name="任意多边形 19"/>
            <p:cNvSpPr/>
            <p:nvPr>
              <p:custDataLst>
                <p:tags r:id="rId21"/>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74780" name="椭圆 31"/>
            <p:cNvSpPr/>
            <p:nvPr>
              <p:custDataLst>
                <p:tags r:id="rId22"/>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4781" name="任意多边形 13"/>
            <p:cNvSpPr/>
            <p:nvPr>
              <p:custDataLst>
                <p:tags r:id="rId23"/>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74782" name="任意多边形 14"/>
            <p:cNvSpPr/>
            <p:nvPr>
              <p:custDataLst>
                <p:tags r:id="rId24"/>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74783" name="任意多边形 15"/>
            <p:cNvSpPr/>
            <p:nvPr>
              <p:custDataLst>
                <p:tags r:id="rId25"/>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74784" name="任意多边形 16"/>
            <p:cNvSpPr/>
            <p:nvPr>
              <p:custDataLst>
                <p:tags r:id="rId26"/>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74785" name="任意多边形 17"/>
            <p:cNvSpPr/>
            <p:nvPr>
              <p:custDataLst>
                <p:tags r:id="rId27"/>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74786" name="任意多边形 18"/>
            <p:cNvSpPr/>
            <p:nvPr>
              <p:custDataLst>
                <p:tags r:id="rId28"/>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29"/>
            </p:custDataLst>
          </p:nvPr>
        </p:nvSpPr>
        <p:spPr>
          <a:xfrm>
            <a:off x="5780405" y="4629785"/>
            <a:ext cx="5798185" cy="1113155"/>
          </a:xfrm>
          <a:prstGeom prst="rect">
            <a:avLst/>
          </a:prstGeom>
          <a:noFill/>
        </p:spPr>
        <p:txBody>
          <a:bodyPr wrap="square" lIns="90000" tIns="0" rIns="90000" bIns="46800"/>
          <a:p>
            <a:pPr>
              <a:lnSpc>
                <a:spcPct val="120000"/>
              </a:lnSpc>
            </a:pPr>
            <a:r>
              <a:rPr lang="zh-CN" altLang="en-US" sz="1600" b="1" spc="150" noProof="1" dirty="0">
                <a:solidFill>
                  <a:schemeClr val="tx1">
                    <a:lumMod val="65000"/>
                    <a:lumOff val="35000"/>
                  </a:schemeClr>
                </a:solidFill>
                <a:latin typeface="微软雅黑" panose="020B0503020204020204" charset="-122"/>
                <a:ea typeface="微软雅黑" panose="020B0503020204020204" charset="-122"/>
                <a:cs typeface="+mn-cs"/>
              </a:rPr>
              <a:t>3. 软性材料肘矫形器</a:t>
            </a: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　软性肘矫形器是用于固定和保持肘关节的功能位，限制肘关节的异常活动，可预防治疗肘关节软组织损伤和关节炎等。</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99" name="文本框 98"/>
          <p:cNvSpPr txBox="1"/>
          <p:nvPr>
            <p:custDataLst>
              <p:tags r:id="rId30"/>
            </p:custDataLst>
          </p:nvPr>
        </p:nvSpPr>
        <p:spPr>
          <a:xfrm>
            <a:off x="5780405" y="3568700"/>
            <a:ext cx="5857875" cy="704850"/>
          </a:xfrm>
          <a:prstGeom prst="rect">
            <a:avLst/>
          </a:prstGeom>
          <a:noFill/>
        </p:spPr>
        <p:txBody>
          <a:bodyPr wrap="square" lIns="90000" tIns="0" rIns="90000" bIns="46800"/>
          <a:p>
            <a:pPr>
              <a:lnSpc>
                <a:spcPct val="130000"/>
              </a:lnSpc>
            </a:pPr>
            <a:r>
              <a:rPr lang="zh-CN" altLang="en-US" sz="1600" b="1" spc="150" noProof="1" dirty="0">
                <a:solidFill>
                  <a:schemeClr val="tx1">
                    <a:lumMod val="65000"/>
                    <a:lumOff val="35000"/>
                  </a:schemeClr>
                </a:solidFill>
                <a:latin typeface="微软雅黑" panose="020B0503020204020204" charset="-122"/>
                <a:ea typeface="微软雅黑" panose="020B0503020204020204" charset="-122"/>
                <a:cs typeface="+mn-cs"/>
              </a:rPr>
              <a:t>2. 可动性肘矫形器</a:t>
            </a:r>
            <a:r>
              <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rPr>
              <a:t>（dynamic elbow orthosis）　当肘关节需要一定程度保护的同时需要尽可能地减少肘关节活动限制的时候，应用可动性肘矫形器。</a:t>
            </a:r>
            <a:endParaRPr lang="zh-CN" altLang="en-US" sz="16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104" name="文本框 103"/>
          <p:cNvSpPr txBox="1"/>
          <p:nvPr>
            <p:custDataLst>
              <p:tags r:id="rId31"/>
            </p:custDataLst>
          </p:nvPr>
        </p:nvSpPr>
        <p:spPr>
          <a:xfrm>
            <a:off x="5780405" y="2604135"/>
            <a:ext cx="5857875" cy="792480"/>
          </a:xfrm>
          <a:prstGeom prst="rect">
            <a:avLst/>
          </a:prstGeom>
          <a:noFill/>
        </p:spPr>
        <p:txBody>
          <a:bodyPr wrap="square" lIns="90000" tIns="0" rIns="90000" bIns="46800"/>
          <a:p>
            <a:pPr>
              <a:lnSpc>
                <a:spcPct val="130000"/>
              </a:lnSpc>
            </a:pPr>
            <a:r>
              <a:rPr lang="zh-CN" altLang="en-US" sz="1600" b="1" spc="150" dirty="0">
                <a:solidFill>
                  <a:schemeClr val="tx1">
                    <a:lumMod val="65000"/>
                    <a:lumOff val="35000"/>
                  </a:schemeClr>
                </a:solidFill>
                <a:latin typeface="微软雅黑" panose="020B0503020204020204" charset="-122"/>
                <a:ea typeface="微软雅黑" panose="020B0503020204020204" charset="-122"/>
                <a:sym typeface="+mn-ea"/>
              </a:rPr>
              <a:t>1. 固定性肘矫形器</a:t>
            </a:r>
            <a:r>
              <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rPr>
              <a:t>（static elbow orthosis）　应用热塑塑料板模塑成形或低温热塑板制成。</a:t>
            </a:r>
            <a:endParaRPr lang="zh-CN" altLang="en-US" sz="1600" spc="150" dirty="0">
              <a:solidFill>
                <a:schemeClr val="tx1">
                  <a:lumMod val="65000"/>
                  <a:lumOff val="35000"/>
                </a:schemeClr>
              </a:solidFill>
              <a:latin typeface="微软雅黑" panose="020B0503020204020204" charset="-122"/>
              <a:ea typeface="微软雅黑" panose="020B0503020204020204" charset="-122"/>
              <a:sym typeface="+mn-ea"/>
            </a:endParaRPr>
          </a:p>
        </p:txBody>
      </p:sp>
      <p:grpSp>
        <p:nvGrpSpPr>
          <p:cNvPr id="74790" name="组合 53"/>
          <p:cNvGrpSpPr/>
          <p:nvPr/>
        </p:nvGrpSpPr>
        <p:grpSpPr>
          <a:xfrm>
            <a:off x="5006975" y="4667885"/>
            <a:ext cx="552450" cy="539750"/>
            <a:chOff x="8344" y="6716"/>
            <a:chExt cx="960" cy="962"/>
          </a:xfrm>
        </p:grpSpPr>
        <p:sp>
          <p:nvSpPr>
            <p:cNvPr id="55" name="椭圆 54"/>
            <p:cNvSpPr/>
            <p:nvPr>
              <p:custDataLst>
                <p:tags r:id="rId32"/>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4792" name="任意多边形 46"/>
            <p:cNvSpPr/>
            <p:nvPr>
              <p:custDataLst>
                <p:tags r:id="rId33"/>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74793" name="组合 56"/>
          <p:cNvGrpSpPr/>
          <p:nvPr/>
        </p:nvGrpSpPr>
        <p:grpSpPr>
          <a:xfrm>
            <a:off x="5010150" y="3589973"/>
            <a:ext cx="552450" cy="539750"/>
            <a:chOff x="8349" y="5599"/>
            <a:chExt cx="960" cy="962"/>
          </a:xfrm>
        </p:grpSpPr>
        <p:sp>
          <p:nvSpPr>
            <p:cNvPr id="58" name="椭圆 57"/>
            <p:cNvSpPr/>
            <p:nvPr>
              <p:custDataLst>
                <p:tags r:id="rId34"/>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4795" name="任意多边形 42"/>
            <p:cNvSpPr/>
            <p:nvPr>
              <p:custDataLst>
                <p:tags r:id="rId35"/>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74796" name="组合 60"/>
          <p:cNvGrpSpPr/>
          <p:nvPr/>
        </p:nvGrpSpPr>
        <p:grpSpPr>
          <a:xfrm>
            <a:off x="5010150" y="2631123"/>
            <a:ext cx="552450" cy="541337"/>
            <a:chOff x="8349" y="4494"/>
            <a:chExt cx="960" cy="962"/>
          </a:xfrm>
        </p:grpSpPr>
        <p:sp>
          <p:nvSpPr>
            <p:cNvPr id="62" name="椭圆 61"/>
            <p:cNvSpPr/>
            <p:nvPr>
              <p:custDataLst>
                <p:tags r:id="rId36"/>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4798" name="任意多边形 44"/>
            <p:cNvSpPr/>
            <p:nvPr>
              <p:custDataLst>
                <p:tags r:id="rId37"/>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一、上肢矫形器种类</a:t>
            </a:r>
            <a:endParaRPr lang="zh-CN" altLang="en-US" sz="2400" dirty="0">
              <a:sym typeface="+mn-ea"/>
            </a:endParaRPr>
          </a:p>
        </p:txBody>
      </p:sp>
      <p:sp>
        <p:nvSpPr>
          <p:cNvPr id="4" name="文本框 3"/>
          <p:cNvSpPr txBox="1"/>
          <p:nvPr/>
        </p:nvSpPr>
        <p:spPr>
          <a:xfrm>
            <a:off x="928370" y="1475105"/>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（三）肘矫形器（Elbow Orthosis，EO）</a:t>
            </a:r>
            <a:endParaRPr lang="zh-CN" altLang="en-US" b="1">
              <a:latin typeface="微软雅黑" panose="020B0503020204020204" charset="-122"/>
              <a:ea typeface="微软雅黑" panose="020B0503020204020204" charset="-122"/>
              <a:cs typeface="微软雅黑" panose="020B0503020204020204" charset="-122"/>
            </a:endParaRPr>
          </a:p>
        </p:txBody>
      </p:sp>
    </p:spTree>
    <p:custDataLst>
      <p:tags r:id="rId38"/>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圆角矩形 49"/>
          <p:cNvSpPr/>
          <p:nvPr>
            <p:custDataLst>
              <p:tags r:id="rId1"/>
            </p:custDataLst>
          </p:nvPr>
        </p:nvSpPr>
        <p:spPr>
          <a:xfrm rot="21439215">
            <a:off x="3779838" y="4508500"/>
            <a:ext cx="722313" cy="708025"/>
          </a:xfrm>
          <a:prstGeom prst="roundRect">
            <a:avLst>
              <a:gd name="adj" fmla="val 18567"/>
            </a:avLst>
          </a:prstGeom>
          <a:solidFill>
            <a:schemeClr val="accent1">
              <a:lumMod val="75000"/>
            </a:schemeClr>
          </a:solidFill>
          <a:ln>
            <a:solidFill>
              <a:srgbClr val="A0BB0C">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3</a:t>
            </a:r>
            <a:endParaRPr lang="en-US" altLang="zh-CN" sz="3200" b="1" strike="noStrike" noProof="1" dirty="0">
              <a:solidFill>
                <a:sysClr val="window" lastClr="FFFFFF"/>
              </a:solidFill>
              <a:sym typeface="Arial" panose="020B0604020202020204" pitchFamily="34" charset="0"/>
            </a:endParaRPr>
          </a:p>
        </p:txBody>
      </p:sp>
      <p:cxnSp>
        <p:nvCxnSpPr>
          <p:cNvPr id="51" name="直接箭头连接符 50"/>
          <p:cNvCxnSpPr/>
          <p:nvPr>
            <p:custDataLst>
              <p:tags r:id="rId2"/>
            </p:custDataLst>
          </p:nvPr>
        </p:nvCxnSpPr>
        <p:spPr>
          <a:xfrm>
            <a:off x="4811713" y="479107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2" name="标题 1"/>
          <p:cNvSpPr txBox="1"/>
          <p:nvPr>
            <p:custDataLst>
              <p:tags r:id="rId3"/>
            </p:custDataLst>
          </p:nvPr>
        </p:nvSpPr>
        <p:spPr>
          <a:xfrm>
            <a:off x="5997575" y="4437380"/>
            <a:ext cx="5429885" cy="655955"/>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200" noProof="1">
                <a:solidFill>
                  <a:schemeClr val="tx1">
                    <a:lumMod val="75000"/>
                    <a:lumOff val="25000"/>
                  </a:schemeClr>
                </a:solidFill>
                <a:uFillTx/>
                <a:latin typeface="微软雅黑" panose="020B0503020204020204" charset="-122"/>
                <a:ea typeface="微软雅黑" panose="020B0503020204020204" charset="-122"/>
                <a:cs typeface="+mj-cs"/>
                <a:sym typeface="Arial" panose="020B0604020202020204" pitchFamily="34" charset="0"/>
              </a:rPr>
              <a:t>3. 带插口的持物器</a:t>
            </a:r>
            <a:endParaRPr lang="zh-CN" altLang="en-US" sz="1600" b="1" strike="noStrike" spc="200" noProof="1">
              <a:solidFill>
                <a:schemeClr val="tx1">
                  <a:lumMod val="75000"/>
                  <a:lumOff val="25000"/>
                </a:schemeClr>
              </a:solidFill>
              <a:uFillTx/>
              <a:latin typeface="微软雅黑" panose="020B0503020204020204" charset="-122"/>
              <a:ea typeface="微软雅黑" panose="020B0503020204020204" charset="-122"/>
              <a:cs typeface="+mj-cs"/>
              <a:sym typeface="Arial" panose="020B0604020202020204" pitchFamily="34" charset="0"/>
            </a:endParaRPr>
          </a:p>
        </p:txBody>
      </p:sp>
      <p:sp>
        <p:nvSpPr>
          <p:cNvPr id="54" name="圆角矩形 53"/>
          <p:cNvSpPr/>
          <p:nvPr>
            <p:custDataLst>
              <p:tags r:id="rId4"/>
            </p:custDataLst>
          </p:nvPr>
        </p:nvSpPr>
        <p:spPr>
          <a:xfrm rot="21439215">
            <a:off x="4032250" y="3427413"/>
            <a:ext cx="722313" cy="709613"/>
          </a:xfrm>
          <a:prstGeom prst="roundRect">
            <a:avLst>
              <a:gd name="adj" fmla="val 18567"/>
            </a:avLst>
          </a:prstGeom>
          <a:solidFill>
            <a:srgbClr val="5B9BD9"/>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2</a:t>
            </a:r>
            <a:endParaRPr lang="en-US" altLang="zh-CN" sz="3200" b="1" strike="noStrike" noProof="1" dirty="0">
              <a:solidFill>
                <a:sysClr val="window" lastClr="FFFFFF"/>
              </a:solidFill>
              <a:sym typeface="Arial" panose="020B0604020202020204" pitchFamily="34" charset="0"/>
            </a:endParaRPr>
          </a:p>
        </p:txBody>
      </p:sp>
      <p:cxnSp>
        <p:nvCxnSpPr>
          <p:cNvPr id="55" name="直接箭头连接符 54"/>
          <p:cNvCxnSpPr/>
          <p:nvPr>
            <p:custDataLst>
              <p:tags r:id="rId5"/>
            </p:custDataLst>
          </p:nvPr>
        </p:nvCxnSpPr>
        <p:spPr>
          <a:xfrm>
            <a:off x="4999038" y="3789363"/>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6" name="标题 1"/>
          <p:cNvSpPr txBox="1"/>
          <p:nvPr>
            <p:custDataLst>
              <p:tags r:id="rId6"/>
            </p:custDataLst>
          </p:nvPr>
        </p:nvSpPr>
        <p:spPr>
          <a:xfrm>
            <a:off x="6247130" y="3349625"/>
            <a:ext cx="5180965" cy="792480"/>
          </a:xfrm>
          <a:prstGeom prst="rect">
            <a:avLst/>
          </a:prstGeom>
          <a:noFill/>
        </p:spPr>
        <p:txBody>
          <a:bodyPr wrap="square" bIns="0" rtlCol="0" anchor="ctr" anchorCtr="0"/>
          <a:lstStyle>
            <a:defPPr>
              <a:defRPr lang="zh-CN"/>
            </a:defPPr>
            <a:lvl1pPr>
              <a:lnSpc>
                <a:spcPct val="130000"/>
              </a:lnSpc>
              <a:defRPr sz="1200"/>
            </a:lvl1pPr>
          </a:lstStyle>
          <a:p>
            <a:pPr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2. 动态腕手矫形器（dynamic wrist hand orthosis）</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57" name="圆角矩形 56"/>
          <p:cNvSpPr/>
          <p:nvPr>
            <p:custDataLst>
              <p:tags r:id="rId7"/>
            </p:custDataLst>
          </p:nvPr>
        </p:nvSpPr>
        <p:spPr>
          <a:xfrm rot="21116664">
            <a:off x="3698875" y="2454275"/>
            <a:ext cx="723900" cy="709613"/>
          </a:xfrm>
          <a:prstGeom prst="roundRect">
            <a:avLst>
              <a:gd name="adj" fmla="val 18567"/>
            </a:avLst>
          </a:prstGeom>
          <a:solidFill>
            <a:schemeClr val="accent2">
              <a:lumMod val="75000"/>
            </a:schemeClr>
          </a:solidFill>
          <a:ln>
            <a:solidFill>
              <a:srgbClr val="FF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2800" b="1" strike="noStrike" noProof="1" dirty="0">
                <a:solidFill>
                  <a:sysClr val="window" lastClr="FFFFFF"/>
                </a:solidFill>
                <a:sym typeface="Arial" panose="020B0604020202020204" pitchFamily="34" charset="0"/>
              </a:rPr>
              <a:t>1</a:t>
            </a:r>
            <a:endParaRPr lang="en-US" altLang="zh-CN" sz="2800" b="1" strike="noStrike" noProof="1" dirty="0">
              <a:solidFill>
                <a:sysClr val="window" lastClr="FFFFFF"/>
              </a:solidFill>
              <a:sym typeface="Arial" panose="020B0604020202020204" pitchFamily="34" charset="0"/>
            </a:endParaRPr>
          </a:p>
        </p:txBody>
      </p:sp>
      <p:cxnSp>
        <p:nvCxnSpPr>
          <p:cNvPr id="58" name="直接箭头连接符 57"/>
          <p:cNvCxnSpPr/>
          <p:nvPr>
            <p:custDataLst>
              <p:tags r:id="rId8"/>
            </p:custDataLst>
          </p:nvPr>
        </p:nvCxnSpPr>
        <p:spPr>
          <a:xfrm>
            <a:off x="4646613" y="2725738"/>
            <a:ext cx="86360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9" name="标题 1"/>
          <p:cNvSpPr txBox="1"/>
          <p:nvPr>
            <p:custDataLst>
              <p:tags r:id="rId9"/>
            </p:custDataLst>
          </p:nvPr>
        </p:nvSpPr>
        <p:spPr>
          <a:xfrm>
            <a:off x="5578475" y="2408555"/>
            <a:ext cx="6190615" cy="630555"/>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1. 腕手固定矫形器（static wrist hand orthosis）</a:t>
            </a:r>
            <a:r>
              <a:rPr lang="zh-CN" altLang="en-US" sz="1600"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　</a:t>
            </a:r>
            <a:endParaRPr lang="zh-CN" altLang="en-US" sz="1600"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grpSp>
        <p:nvGrpSpPr>
          <p:cNvPr id="60" name="组合 59"/>
          <p:cNvGrpSpPr/>
          <p:nvPr/>
        </p:nvGrpSpPr>
        <p:grpSpPr>
          <a:xfrm>
            <a:off x="2491100" y="2694937"/>
            <a:ext cx="1606550" cy="3053714"/>
            <a:chOff x="3522" y="4625"/>
            <a:chExt cx="2530" cy="5088"/>
          </a:xfrm>
          <a:solidFill>
            <a:srgbClr val="7AAEDC"/>
          </a:solidFill>
        </p:grpSpPr>
        <p:sp>
          <p:nvSpPr>
            <p:cNvPr id="61" name="圆角矩形 60"/>
            <p:cNvSpPr/>
            <p:nvPr/>
          </p:nvSpPr>
          <p:spPr>
            <a:xfrm>
              <a:off x="3522" y="5778"/>
              <a:ext cx="986" cy="191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sp>
          <p:nvSpPr>
            <p:cNvPr id="62" name="圆角矩形 61"/>
            <p:cNvSpPr/>
            <p:nvPr/>
          </p:nvSpPr>
          <p:spPr>
            <a:xfrm>
              <a:off x="3533" y="7549"/>
              <a:ext cx="431" cy="2164"/>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3" name="圆角矩形 62"/>
            <p:cNvSpPr/>
            <p:nvPr/>
          </p:nvSpPr>
          <p:spPr>
            <a:xfrm rot="20318279">
              <a:off x="4171" y="7514"/>
              <a:ext cx="431" cy="650"/>
            </a:xfrm>
            <a:prstGeom prst="roundRect">
              <a:avLst>
                <a:gd name="adj" fmla="val 29625"/>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4" name="圆角矩形 63"/>
            <p:cNvSpPr/>
            <p:nvPr/>
          </p:nvSpPr>
          <p:spPr>
            <a:xfrm>
              <a:off x="4242" y="7917"/>
              <a:ext cx="442" cy="178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6" name="圆角矩形 65"/>
            <p:cNvSpPr/>
            <p:nvPr/>
          </p:nvSpPr>
          <p:spPr>
            <a:xfrm rot="3224468">
              <a:off x="4513" y="4545"/>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7" name="圆角矩形 66"/>
            <p:cNvSpPr/>
            <p:nvPr/>
          </p:nvSpPr>
          <p:spPr>
            <a:xfrm rot="3531662">
              <a:off x="4923" y="4773"/>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8" name="椭圆 67"/>
            <p:cNvSpPr/>
            <p:nvPr/>
          </p:nvSpPr>
          <p:spPr>
            <a:xfrm>
              <a:off x="3526" y="4625"/>
              <a:ext cx="1105" cy="1105"/>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grpSp>
      <p:sp>
        <p:nvSpPr>
          <p:cNvPr id="18434" name="Text Box 2"/>
          <p:cNvSpPr txBox="1">
            <a:spLocks noChangeArrowheads="1"/>
          </p:cNvSpPr>
          <p:nvPr/>
        </p:nvSpPr>
        <p:spPr bwMode="auto">
          <a:xfrm>
            <a:off x="1121622" y="58843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三、假肢的常用材料</a:t>
            </a:r>
            <a:endParaRPr lang="zh-CN" altLang="en-US" sz="2400" dirty="0">
              <a:sym typeface="+mn-ea"/>
            </a:endParaRPr>
          </a:p>
        </p:txBody>
      </p:sp>
      <p:sp>
        <p:nvSpPr>
          <p:cNvPr id="3" name="文本框 2"/>
          <p:cNvSpPr txBox="1"/>
          <p:nvPr/>
        </p:nvSpPr>
        <p:spPr>
          <a:xfrm>
            <a:off x="1121410" y="155448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（四）手矫形器（HO）</a:t>
            </a:r>
            <a:endParaRPr lang="zh-CN" altLang="en-US" b="1">
              <a:latin typeface="微软雅黑" panose="020B0503020204020204" charset="-122"/>
              <a:ea typeface="微软雅黑" panose="020B0503020204020204" charset="-122"/>
            </a:endParaRPr>
          </a:p>
        </p:txBody>
      </p:sp>
    </p:spTree>
    <p:custDataLst>
      <p:tags r:id="rId1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000" fill="hold"/>
                                        <p:tgtEl>
                                          <p:spTgt spid="52"/>
                                        </p:tgtEl>
                                        <p:attrNameLst>
                                          <p:attrName>ppt_x</p:attrName>
                                        </p:attrNameLst>
                                      </p:cBhvr>
                                      <p:tavLst>
                                        <p:tav tm="0">
                                          <p:val>
                                            <p:strVal val="#ppt_x-.2"/>
                                          </p:val>
                                        </p:tav>
                                        <p:tav tm="100000">
                                          <p:val>
                                            <p:strVal val="#ppt_x"/>
                                          </p:val>
                                        </p:tav>
                                      </p:tavLst>
                                    </p:anim>
                                    <p:anim calcmode="lin" valueType="num">
                                      <p:cBhvr>
                                        <p:cTn id="20"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6" grpId="0"/>
      <p:bldP spid="5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715135" y="3487419"/>
            <a:ext cx="895985" cy="888364"/>
            <a:chOff x="1065" y="5428"/>
            <a:chExt cx="1560" cy="1546"/>
          </a:xfrm>
          <a:solidFill>
            <a:schemeClr val="accent1"/>
          </a:solidFill>
        </p:grpSpPr>
        <p:sp>
          <p:nvSpPr>
            <p:cNvPr id="1642" name="Google Shape;1642;p48"/>
            <p:cNvSpPr/>
            <p:nvPr/>
          </p:nvSpPr>
          <p:spPr>
            <a:xfrm>
              <a:off x="1065" y="5428"/>
              <a:ext cx="1561" cy="1546"/>
            </a:xfrm>
            <a:prstGeom prst="ellipse">
              <a:avLst/>
            </a:prstGeom>
            <a:grpFill/>
            <a:ln>
              <a:no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6" name="Google Shape;1642;p48"/>
            <p:cNvSpPr/>
            <p:nvPr/>
          </p:nvSpPr>
          <p:spPr>
            <a:xfrm>
              <a:off x="1433" y="5792"/>
              <a:ext cx="825" cy="817"/>
            </a:xfrm>
            <a:prstGeom prst="ellipse">
              <a:avLst/>
            </a:prstGeom>
            <a:grpFill/>
            <a:ln w="136525">
              <a:solidFill>
                <a:srgbClr val="FFFFFF"/>
              </a:solidFill>
            </a:ln>
          </p:spPr>
          <p:txBody>
            <a:bodyPr spcFirstLastPara="1" wrap="square" lIns="19067" tIns="19067" rIns="19067" bIns="19067" anchor="ctr" anchorCtr="0">
              <a:noAutofit/>
            </a:bodyPr>
            <a:p>
              <a:pPr marL="0" marR="0" lvl="0" indent="0" algn="l" defTabSz="457200" rtl="0" eaLnBrk="1" fontAlgn="auto" latinLnBrk="0" hangingPunct="1">
                <a:lnSpc>
                  <a:spcPct val="100000"/>
                </a:lnSpc>
                <a:spcBef>
                  <a:spcPts val="0"/>
                </a:spcBef>
                <a:spcAft>
                  <a:spcPts val="0"/>
                </a:spcAft>
                <a:buClr>
                  <a:srgbClr val="74808C"/>
                </a:buClr>
                <a:buSzPts val="800"/>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grpSp>
      <p:grpSp>
        <p:nvGrpSpPr>
          <p:cNvPr id="83978" name="组合 4"/>
          <p:cNvGrpSpPr/>
          <p:nvPr/>
        </p:nvGrpSpPr>
        <p:grpSpPr>
          <a:xfrm>
            <a:off x="2635885" y="2553536"/>
            <a:ext cx="8321675" cy="2612189"/>
            <a:chOff x="3158" y="3422"/>
            <a:chExt cx="12619" cy="4872"/>
          </a:xfrm>
        </p:grpSpPr>
        <p:sp>
          <p:nvSpPr>
            <p:cNvPr id="1648" name="Google Shape;1648;p48"/>
            <p:cNvSpPr/>
            <p:nvPr>
              <p:custDataLst>
                <p:tags r:id="rId1"/>
              </p:custDataLst>
            </p:nvPr>
          </p:nvSpPr>
          <p:spPr>
            <a:xfrm>
              <a:off x="3158" y="4934"/>
              <a:ext cx="2304" cy="118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B0F0"/>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1649" name="Google Shape;1649;p48"/>
            <p:cNvSpPr txBox="1"/>
            <p:nvPr>
              <p:custDataLst>
                <p:tags r:id="rId2"/>
              </p:custDataLst>
            </p:nvPr>
          </p:nvSpPr>
          <p:spPr>
            <a:xfrm>
              <a:off x="3741" y="5440"/>
              <a:ext cx="1155" cy="488"/>
            </a:xfrm>
            <a:prstGeom prst="rect">
              <a:avLst/>
            </a:prstGeom>
            <a:noFill/>
            <a:ln>
              <a:noFill/>
            </a:ln>
          </p:spPr>
          <p:txBody>
            <a:bodyPr spcFirstLastPara="1" wrap="square" lIns="19067" tIns="19067" rIns="19067" bIns="19067" anchor="ctr" anchorCtr="0">
              <a:noAutofit/>
            </a:bodyPr>
            <a:p>
              <a:pPr marR="0" algn="ctr" defTabSz="457200" fontAlgn="auto">
                <a:lnSpc>
                  <a:spcPct val="120000"/>
                </a:lnSpc>
                <a:spcBef>
                  <a:spcPts val="0"/>
                </a:spcBef>
                <a:spcAft>
                  <a:spcPts val="0"/>
                </a:spcAft>
                <a:buClrTx/>
                <a:buSzTx/>
                <a:buFontTx/>
                <a:defRPr/>
              </a:pPr>
              <a:r>
                <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rPr>
                <a:t>01</a:t>
              </a:r>
              <a:endPar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endParaRPr>
            </a:p>
          </p:txBody>
        </p:sp>
        <p:sp>
          <p:nvSpPr>
            <p:cNvPr id="1654" name="Google Shape;1654;p48"/>
            <p:cNvSpPr/>
            <p:nvPr>
              <p:custDataLst>
                <p:tags r:id="rId3"/>
              </p:custDataLst>
            </p:nvPr>
          </p:nvSpPr>
          <p:spPr>
            <a:xfrm>
              <a:off x="7752" y="4934"/>
              <a:ext cx="2304" cy="118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B0F0"/>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1655" name="Google Shape;1655;p48"/>
            <p:cNvSpPr txBox="1"/>
            <p:nvPr>
              <p:custDataLst>
                <p:tags r:id="rId4"/>
              </p:custDataLst>
            </p:nvPr>
          </p:nvSpPr>
          <p:spPr>
            <a:xfrm>
              <a:off x="8381" y="5447"/>
              <a:ext cx="1081" cy="488"/>
            </a:xfrm>
            <a:prstGeom prst="rect">
              <a:avLst/>
            </a:prstGeom>
            <a:noFill/>
            <a:ln>
              <a:noFill/>
            </a:ln>
            <a:extLst>
              <a:ext uri="{909E8E84-426E-40DD-AFC4-6F175D3DCCD1}">
                <a14:hiddenFill xmlns:a14="http://schemas.microsoft.com/office/drawing/2010/main">
                  <a:solidFill>
                    <a:schemeClr val="accent2">
                      <a:lumMod val="75000"/>
                    </a:schemeClr>
                  </a:solidFill>
                </a14:hiddenFill>
              </a:ext>
            </a:extLst>
          </p:spPr>
          <p:txBody>
            <a:bodyPr spcFirstLastPara="1" wrap="square" lIns="19067" tIns="19067" rIns="19067" bIns="19067" anchor="ctr" anchorCtr="0">
              <a:noAutofit/>
            </a:bodyPr>
            <a:p>
              <a:pPr marR="0" algn="ctr" defTabSz="457200" fontAlgn="auto">
                <a:lnSpc>
                  <a:spcPct val="120000"/>
                </a:lnSpc>
                <a:spcBef>
                  <a:spcPts val="0"/>
                </a:spcBef>
                <a:spcAft>
                  <a:spcPts val="0"/>
                </a:spcAft>
                <a:buClrTx/>
                <a:buSzTx/>
                <a:buFontTx/>
                <a:defRPr/>
              </a:pPr>
              <a:r>
                <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rPr>
                <a:t>02</a:t>
              </a:r>
              <a:endPar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endParaRPr>
            </a:p>
          </p:txBody>
        </p:sp>
        <p:sp>
          <p:nvSpPr>
            <p:cNvPr id="1660" name="Google Shape;1660;p48"/>
            <p:cNvSpPr/>
            <p:nvPr>
              <p:custDataLst>
                <p:tags r:id="rId5"/>
              </p:custDataLst>
            </p:nvPr>
          </p:nvSpPr>
          <p:spPr>
            <a:xfrm>
              <a:off x="12346" y="4934"/>
              <a:ext cx="2304" cy="1181"/>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B0F0"/>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1661" name="Google Shape;1661;p48"/>
            <p:cNvSpPr txBox="1"/>
            <p:nvPr>
              <p:custDataLst>
                <p:tags r:id="rId6"/>
              </p:custDataLst>
            </p:nvPr>
          </p:nvSpPr>
          <p:spPr>
            <a:xfrm>
              <a:off x="12877" y="5456"/>
              <a:ext cx="1193" cy="488"/>
            </a:xfrm>
            <a:prstGeom prst="rect">
              <a:avLst/>
            </a:prstGeom>
            <a:noFill/>
            <a:ln>
              <a:noFill/>
            </a:ln>
          </p:spPr>
          <p:txBody>
            <a:bodyPr spcFirstLastPara="1" wrap="square" lIns="19067" tIns="19067" rIns="19067" bIns="19067" anchor="ctr" anchorCtr="0">
              <a:noAutofit/>
            </a:bodyPr>
            <a:p>
              <a:pPr marR="0" algn="ctr" defTabSz="457200" fontAlgn="auto">
                <a:lnSpc>
                  <a:spcPct val="120000"/>
                </a:lnSpc>
                <a:spcBef>
                  <a:spcPts val="0"/>
                </a:spcBef>
                <a:spcAft>
                  <a:spcPts val="0"/>
                </a:spcAft>
                <a:buClrTx/>
                <a:buSzTx/>
                <a:buFontTx/>
                <a:defRPr/>
              </a:pPr>
              <a:r>
                <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rPr>
                <a:t>03</a:t>
              </a:r>
              <a:endPar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endParaRPr>
            </a:p>
          </p:txBody>
        </p:sp>
        <p:sp>
          <p:nvSpPr>
            <p:cNvPr id="1666" name="Google Shape;1666;p48"/>
            <p:cNvSpPr/>
            <p:nvPr>
              <p:custDataLst>
                <p:tags r:id="rId7"/>
              </p:custDataLst>
            </p:nvPr>
          </p:nvSpPr>
          <p:spPr>
            <a:xfrm rot="10800000" flipH="1">
              <a:off x="5455" y="5995"/>
              <a:ext cx="2304" cy="1182"/>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1667" name="Google Shape;1667;p48"/>
            <p:cNvSpPr txBox="1"/>
            <p:nvPr>
              <p:custDataLst>
                <p:tags r:id="rId8"/>
              </p:custDataLst>
            </p:nvPr>
          </p:nvSpPr>
          <p:spPr>
            <a:xfrm>
              <a:off x="6145" y="6194"/>
              <a:ext cx="1070" cy="488"/>
            </a:xfrm>
            <a:prstGeom prst="rect">
              <a:avLst/>
            </a:prstGeom>
            <a:noFill/>
            <a:ln>
              <a:noFill/>
            </a:ln>
          </p:spPr>
          <p:txBody>
            <a:bodyPr spcFirstLastPara="1" wrap="square" lIns="19067" tIns="19067" rIns="19067" bIns="19067" anchor="ctr" anchorCtr="0">
              <a:noAutofit/>
            </a:bodyPr>
            <a:p>
              <a:pPr marR="0" algn="ctr" defTabSz="457200" fontAlgn="auto">
                <a:lnSpc>
                  <a:spcPct val="120000"/>
                </a:lnSpc>
                <a:spcBef>
                  <a:spcPts val="0"/>
                </a:spcBef>
                <a:spcAft>
                  <a:spcPts val="0"/>
                </a:spcAft>
                <a:buClrTx/>
                <a:buSzTx/>
                <a:buFontTx/>
                <a:defRPr/>
              </a:pPr>
              <a:r>
                <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rPr>
                <a:t>05</a:t>
              </a:r>
              <a:endPar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endParaRPr>
            </a:p>
          </p:txBody>
        </p:sp>
        <p:sp>
          <p:nvSpPr>
            <p:cNvPr id="1672" name="Google Shape;1672;p48"/>
            <p:cNvSpPr/>
            <p:nvPr>
              <p:custDataLst>
                <p:tags r:id="rId9"/>
              </p:custDataLst>
            </p:nvPr>
          </p:nvSpPr>
          <p:spPr>
            <a:xfrm rot="10800000" flipH="1">
              <a:off x="10049" y="5995"/>
              <a:ext cx="2304" cy="1182"/>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rgbClr val="009587"/>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1673" name="Google Shape;1673;p48"/>
            <p:cNvSpPr txBox="1"/>
            <p:nvPr>
              <p:custDataLst>
                <p:tags r:id="rId10"/>
              </p:custDataLst>
            </p:nvPr>
          </p:nvSpPr>
          <p:spPr>
            <a:xfrm>
              <a:off x="10644" y="6194"/>
              <a:ext cx="1119" cy="488"/>
            </a:xfrm>
            <a:prstGeom prst="rect">
              <a:avLst/>
            </a:prstGeom>
            <a:noFill/>
            <a:ln>
              <a:noFill/>
            </a:ln>
          </p:spPr>
          <p:txBody>
            <a:bodyPr spcFirstLastPara="1" wrap="square" lIns="19067" tIns="19067" rIns="19067" bIns="19067" anchor="ctr" anchorCtr="0">
              <a:noAutofit/>
            </a:bodyPr>
            <a:p>
              <a:pPr marR="0" algn="ctr" defTabSz="457200" fontAlgn="auto">
                <a:lnSpc>
                  <a:spcPct val="120000"/>
                </a:lnSpc>
                <a:spcBef>
                  <a:spcPts val="0"/>
                </a:spcBef>
                <a:spcAft>
                  <a:spcPts val="0"/>
                </a:spcAft>
                <a:buClrTx/>
                <a:buSzTx/>
                <a:buFontTx/>
                <a:defRPr/>
              </a:pPr>
              <a:r>
                <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rPr>
                <a:t>06</a:t>
              </a:r>
              <a:endParaRPr kumimoji="0" lang="en-US" altLang="en-GB" sz="1600" kern="1200" cap="none" spc="150" normalizeH="0" noProof="0">
                <a:solidFill>
                  <a:srgbClr val="222222">
                    <a:lumMod val="90000"/>
                    <a:lumOff val="10000"/>
                  </a:srgbClr>
                </a:solidFill>
                <a:latin typeface="微软雅黑" panose="020B0503020204020204" charset="-122"/>
                <a:ea typeface="微软雅黑" panose="020B0503020204020204" charset="-122"/>
                <a:cs typeface="+mn-ea"/>
                <a:sym typeface="+mn-lt"/>
              </a:endParaRPr>
            </a:p>
          </p:txBody>
        </p:sp>
        <p:sp>
          <p:nvSpPr>
            <p:cNvPr id="21" name="文本框 20"/>
            <p:cNvSpPr txBox="1"/>
            <p:nvPr>
              <p:custDataLst>
                <p:tags r:id="rId11"/>
              </p:custDataLst>
            </p:nvPr>
          </p:nvSpPr>
          <p:spPr>
            <a:xfrm>
              <a:off x="3569" y="3422"/>
              <a:ext cx="2766" cy="1335"/>
            </a:xfrm>
            <a:prstGeom prst="rect">
              <a:avLst/>
            </a:prstGeom>
            <a:noFill/>
          </p:spPr>
          <p:txBody>
            <a:bodyPr wrap="square" rtlCol="0" anchor="b">
              <a:noAutofit/>
            </a:bodyPr>
            <a:p>
              <a:pPr algn="ctr" defTabSz="457200">
                <a:lnSpc>
                  <a:spcPct val="120000"/>
                </a:lnSpc>
                <a:defRPr/>
              </a:pPr>
              <a:r>
                <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rPr>
                <a:t>手指指间关节矫正矫形器</a:t>
              </a:r>
              <a:endPar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endParaRPr>
            </a:p>
          </p:txBody>
        </p:sp>
        <p:sp>
          <p:nvSpPr>
            <p:cNvPr id="11" name="文本框 10"/>
            <p:cNvSpPr txBox="1"/>
            <p:nvPr>
              <p:custDataLst>
                <p:tags r:id="rId12"/>
              </p:custDataLst>
            </p:nvPr>
          </p:nvSpPr>
          <p:spPr>
            <a:xfrm>
              <a:off x="5637" y="7369"/>
              <a:ext cx="3028" cy="925"/>
            </a:xfrm>
            <a:prstGeom prst="rect">
              <a:avLst/>
            </a:prstGeom>
            <a:noFill/>
          </p:spPr>
          <p:txBody>
            <a:bodyPr wrap="square" rtlCol="0" anchor="t">
              <a:noAutofit/>
            </a:bodyPr>
            <a:p>
              <a:pPr algn="ctr" defTabSz="457200">
                <a:lnSpc>
                  <a:spcPct val="120000"/>
                </a:lnSpc>
                <a:defRPr/>
              </a:pPr>
              <a:r>
                <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rPr>
                <a:t>橡皮筋式 IP 伸展辅助矫形器　</a:t>
              </a:r>
              <a:endPar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endParaRPr>
            </a:p>
          </p:txBody>
        </p:sp>
        <p:sp>
          <p:nvSpPr>
            <p:cNvPr id="14" name="文本框 13"/>
            <p:cNvSpPr txBox="1"/>
            <p:nvPr>
              <p:custDataLst>
                <p:tags r:id="rId13"/>
              </p:custDataLst>
            </p:nvPr>
          </p:nvSpPr>
          <p:spPr>
            <a:xfrm>
              <a:off x="10476" y="7369"/>
              <a:ext cx="3050" cy="925"/>
            </a:xfrm>
            <a:prstGeom prst="rect">
              <a:avLst/>
            </a:prstGeom>
            <a:noFill/>
          </p:spPr>
          <p:txBody>
            <a:bodyPr wrap="square" rtlCol="0" anchor="t">
              <a:noAutofit/>
            </a:bodyPr>
            <a:p>
              <a:pPr algn="ctr" defTabSz="457200">
                <a:lnSpc>
                  <a:spcPct val="120000"/>
                </a:lnSpc>
                <a:defRPr/>
              </a:pPr>
              <a:r>
                <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rPr>
                <a:t>拇指外展矫形器</a:t>
              </a:r>
              <a:endPar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endParaRPr>
            </a:p>
          </p:txBody>
        </p:sp>
        <p:sp>
          <p:nvSpPr>
            <p:cNvPr id="25" name="文本框 24"/>
            <p:cNvSpPr txBox="1"/>
            <p:nvPr>
              <p:custDataLst>
                <p:tags r:id="rId14"/>
              </p:custDataLst>
            </p:nvPr>
          </p:nvSpPr>
          <p:spPr>
            <a:xfrm>
              <a:off x="8163" y="3832"/>
              <a:ext cx="3050" cy="925"/>
            </a:xfrm>
            <a:prstGeom prst="rect">
              <a:avLst/>
            </a:prstGeom>
            <a:noFill/>
          </p:spPr>
          <p:txBody>
            <a:bodyPr wrap="square" rtlCol="0" anchor="b">
              <a:noAutofit/>
            </a:bodyPr>
            <a:p>
              <a:pPr algn="ctr" defTabSz="457200">
                <a:lnSpc>
                  <a:spcPct val="120000"/>
                </a:lnSpc>
                <a:defRPr/>
              </a:pPr>
              <a:r>
                <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rPr>
                <a:t>圈簧式 IP 伸展辅助矫形器</a:t>
              </a:r>
              <a:endPar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endParaRPr>
            </a:p>
          </p:txBody>
        </p:sp>
        <p:sp>
          <p:nvSpPr>
            <p:cNvPr id="22" name="文本框 21"/>
            <p:cNvSpPr txBox="1"/>
            <p:nvPr>
              <p:custDataLst>
                <p:tags r:id="rId15"/>
              </p:custDataLst>
            </p:nvPr>
          </p:nvSpPr>
          <p:spPr>
            <a:xfrm>
              <a:off x="12727" y="3832"/>
              <a:ext cx="3050" cy="925"/>
            </a:xfrm>
            <a:prstGeom prst="rect">
              <a:avLst/>
            </a:prstGeom>
            <a:noFill/>
          </p:spPr>
          <p:txBody>
            <a:bodyPr wrap="square" rtlCol="0" anchor="b">
              <a:noAutofit/>
            </a:bodyPr>
            <a:p>
              <a:pPr algn="ctr" defTabSz="457200">
                <a:lnSpc>
                  <a:spcPct val="120000"/>
                </a:lnSpc>
                <a:defRPr/>
              </a:pPr>
              <a:r>
                <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rPr>
                <a:t>钢丝架式 IP 伸展辅助矫形器</a:t>
              </a:r>
              <a:endParaRPr kumimoji="1" lang="zh-CN" altLang="en-US" spc="150" noProof="1">
                <a:solidFill>
                  <a:srgbClr val="222222">
                    <a:lumMod val="75000"/>
                    <a:lumOff val="25000"/>
                  </a:srgbClr>
                </a:solidFill>
                <a:latin typeface="微软雅黑" panose="020B0503020204020204" charset="-122"/>
                <a:ea typeface="微软雅黑" panose="020B0503020204020204" charset="-122"/>
                <a:cs typeface="+mn-ea"/>
                <a:sym typeface="+mn-lt"/>
              </a:endParaRPr>
            </a:p>
          </p:txBody>
        </p:sp>
        <p:sp>
          <p:nvSpPr>
            <p:cNvPr id="28" name="Google Shape;1666;p48"/>
            <p:cNvSpPr/>
            <p:nvPr>
              <p:custDataLst>
                <p:tags r:id="rId16"/>
              </p:custDataLst>
            </p:nvPr>
          </p:nvSpPr>
          <p:spPr>
            <a:xfrm rot="10800000" flipH="1">
              <a:off x="5456" y="5945"/>
              <a:ext cx="2304" cy="1182"/>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chemeClr val="accent1"/>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sp>
          <p:nvSpPr>
            <p:cNvPr id="29" name="Google Shape;1672;p48"/>
            <p:cNvSpPr/>
            <p:nvPr>
              <p:custDataLst>
                <p:tags r:id="rId17"/>
              </p:custDataLst>
            </p:nvPr>
          </p:nvSpPr>
          <p:spPr>
            <a:xfrm rot="10800000" flipH="1">
              <a:off x="10050" y="5945"/>
              <a:ext cx="2304" cy="1182"/>
            </a:xfrm>
            <a:custGeom>
              <a:avLst/>
              <a:gdLst/>
              <a:ahLst/>
              <a:cxnLst/>
              <a:rect l="l" t="t" r="r" b="b"/>
              <a:pathLst>
                <a:path w="21534" h="21599" extrusionOk="0">
                  <a:moveTo>
                    <a:pt x="18068" y="0"/>
                  </a:moveTo>
                  <a:cubicBezTo>
                    <a:pt x="17919" y="-1"/>
                    <a:pt x="17772" y="110"/>
                    <a:pt x="17662" y="332"/>
                  </a:cubicBezTo>
                  <a:lnTo>
                    <a:pt x="14753" y="6023"/>
                  </a:lnTo>
                  <a:cubicBezTo>
                    <a:pt x="14528" y="6463"/>
                    <a:pt x="14528" y="7177"/>
                    <a:pt x="14753" y="7617"/>
                  </a:cubicBezTo>
                  <a:cubicBezTo>
                    <a:pt x="14978" y="8057"/>
                    <a:pt x="15343" y="8057"/>
                    <a:pt x="15568" y="7617"/>
                  </a:cubicBezTo>
                  <a:lnTo>
                    <a:pt x="17507" y="3823"/>
                  </a:lnTo>
                  <a:lnTo>
                    <a:pt x="17507" y="15982"/>
                  </a:lnTo>
                  <a:cubicBezTo>
                    <a:pt x="17539" y="16819"/>
                    <a:pt x="17391" y="17643"/>
                    <a:pt x="17098" y="18256"/>
                  </a:cubicBezTo>
                  <a:cubicBezTo>
                    <a:pt x="16780" y="18923"/>
                    <a:pt x="16325" y="19271"/>
                    <a:pt x="15860" y="19205"/>
                  </a:cubicBezTo>
                  <a:lnTo>
                    <a:pt x="533" y="19296"/>
                  </a:lnTo>
                  <a:cubicBezTo>
                    <a:pt x="238" y="19351"/>
                    <a:pt x="10" y="19826"/>
                    <a:pt x="0" y="20406"/>
                  </a:cubicBezTo>
                  <a:cubicBezTo>
                    <a:pt x="-10" y="21016"/>
                    <a:pt x="223" y="21537"/>
                    <a:pt x="533" y="21599"/>
                  </a:cubicBezTo>
                  <a:lnTo>
                    <a:pt x="16315" y="21508"/>
                  </a:lnTo>
                  <a:cubicBezTo>
                    <a:pt x="16973" y="21408"/>
                    <a:pt x="17583" y="20801"/>
                    <a:pt x="18012" y="19822"/>
                  </a:cubicBezTo>
                  <a:cubicBezTo>
                    <a:pt x="18355" y="19041"/>
                    <a:pt x="18560" y="18066"/>
                    <a:pt x="18599" y="17039"/>
                  </a:cubicBezTo>
                  <a:lnTo>
                    <a:pt x="18599" y="3800"/>
                  </a:lnTo>
                  <a:lnTo>
                    <a:pt x="20550" y="7617"/>
                  </a:lnTo>
                  <a:cubicBezTo>
                    <a:pt x="20775" y="8057"/>
                    <a:pt x="21140" y="8057"/>
                    <a:pt x="21365" y="7617"/>
                  </a:cubicBezTo>
                  <a:cubicBezTo>
                    <a:pt x="21590" y="7177"/>
                    <a:pt x="21590" y="6463"/>
                    <a:pt x="21365" y="6023"/>
                  </a:cubicBezTo>
                  <a:lnTo>
                    <a:pt x="18477" y="332"/>
                  </a:lnTo>
                  <a:cubicBezTo>
                    <a:pt x="18368" y="119"/>
                    <a:pt x="18221" y="2"/>
                    <a:pt x="18068" y="0"/>
                  </a:cubicBezTo>
                  <a:close/>
                </a:path>
              </a:pathLst>
            </a:custGeom>
            <a:solidFill>
              <a:schemeClr val="accent1"/>
            </a:solidFill>
            <a:ln>
              <a:noFill/>
            </a:ln>
          </p:spPr>
          <p:txBody>
            <a:bodyPr spcFirstLastPara="1" wrap="square" lIns="0" tIns="0" rIns="0" bIns="0" anchor="ctr" anchorCtr="0">
              <a:noAutofit/>
            </a:bodyPr>
            <a:p>
              <a:pPr marL="0" marR="0" lvl="0" indent="0" algn="l" defTabSz="457200" rtl="0" eaLnBrk="1" fontAlgn="auto" latinLnBrk="0" hangingPunct="1">
                <a:lnSpc>
                  <a:spcPct val="100000"/>
                </a:lnSpc>
                <a:spcBef>
                  <a:spcPts val="0"/>
                </a:spcBef>
                <a:spcAft>
                  <a:spcPts val="0"/>
                </a:spcAft>
                <a:buClrTx/>
                <a:buSzTx/>
                <a:buFontTx/>
                <a:buNone/>
                <a:defRPr/>
              </a:pPr>
              <a:endParaRPr kumimoji="0" sz="1065" b="0" i="0" u="none" strike="noStrike" kern="1200" cap="none" spc="0" normalizeH="0" baseline="0" noProof="0">
                <a:ln>
                  <a:noFill/>
                </a:ln>
                <a:solidFill>
                  <a:srgbClr val="74808C"/>
                </a:solidFill>
                <a:effectLst/>
                <a:uLnTx/>
                <a:uFillTx/>
                <a:latin typeface="微软雅黑" panose="020B0503020204020204" charset="-122"/>
                <a:ea typeface="微软雅黑" panose="020B0503020204020204" charset="-122"/>
                <a:cs typeface="+mn-ea"/>
                <a:sym typeface="+mn-lt"/>
              </a:endParaRPr>
            </a:p>
          </p:txBody>
        </p:sp>
      </p:grpSp>
      <p:sp>
        <p:nvSpPr>
          <p:cNvPr id="18434" name="Text Box 2"/>
          <p:cNvSpPr txBox="1">
            <a:spLocks noChangeArrowheads="1"/>
          </p:cNvSpPr>
          <p:nvPr/>
        </p:nvSpPr>
        <p:spPr bwMode="auto">
          <a:xfrm>
            <a:off x="1121622" y="58843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三、假肢的常用材料</a:t>
            </a:r>
            <a:endParaRPr lang="zh-CN" altLang="en-US" sz="2400" dirty="0">
              <a:sym typeface="+mn-ea"/>
            </a:endParaRPr>
          </a:p>
        </p:txBody>
      </p:sp>
      <p:sp>
        <p:nvSpPr>
          <p:cNvPr id="4" name="文本框 3"/>
          <p:cNvSpPr txBox="1"/>
          <p:nvPr/>
        </p:nvSpPr>
        <p:spPr>
          <a:xfrm>
            <a:off x="1121410" y="155448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（五）手指矫形器（finger orthosis，FO）</a:t>
            </a:r>
            <a:endParaRPr lang="zh-CN" altLang="en-US" b="1">
              <a:latin typeface="微软雅黑" panose="020B0503020204020204" charset="-122"/>
              <a:ea typeface="微软雅黑" panose="020B0503020204020204" charset="-122"/>
            </a:endParaRPr>
          </a:p>
        </p:txBody>
      </p:sp>
    </p:spTree>
    <p:custDataLst>
      <p:tags r:id="rId18"/>
    </p:custData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66567" name="组合 20"/>
          <p:cNvGrpSpPr/>
          <p:nvPr/>
        </p:nvGrpSpPr>
        <p:grpSpPr>
          <a:xfrm>
            <a:off x="404813" y="2460625"/>
            <a:ext cx="2865437" cy="2422525"/>
            <a:chOff x="1148" y="4440"/>
            <a:chExt cx="4002" cy="3025"/>
          </a:xfrm>
        </p:grpSpPr>
        <p:sp>
          <p:nvSpPr>
            <p:cNvPr id="66568" name="矩形 126"/>
            <p:cNvSpPr/>
            <p:nvPr>
              <p:custDataLst>
                <p:tags r:id="rId1"/>
              </p:custDataLst>
            </p:nvPr>
          </p:nvSpPr>
          <p:spPr>
            <a:xfrm>
              <a:off x="2455" y="5807"/>
              <a:ext cx="80" cy="161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69" name="矩形 127"/>
            <p:cNvSpPr/>
            <p:nvPr>
              <p:custDataLst>
                <p:tags r:id="rId2"/>
              </p:custDataLst>
            </p:nvPr>
          </p:nvSpPr>
          <p:spPr>
            <a:xfrm>
              <a:off x="2890" y="5807"/>
              <a:ext cx="80" cy="161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70" name="矩形 128"/>
            <p:cNvSpPr/>
            <p:nvPr>
              <p:custDataLst>
                <p:tags r:id="rId3"/>
              </p:custDataLst>
            </p:nvPr>
          </p:nvSpPr>
          <p:spPr>
            <a:xfrm>
              <a:off x="3327" y="5807"/>
              <a:ext cx="80" cy="1617"/>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71" name="矩形 129"/>
            <p:cNvSpPr/>
            <p:nvPr>
              <p:custDataLst>
                <p:tags r:id="rId4"/>
              </p:custDataLst>
            </p:nvPr>
          </p:nvSpPr>
          <p:spPr>
            <a:xfrm>
              <a:off x="1187" y="5875"/>
              <a:ext cx="220" cy="442"/>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72" name="任意多边形 130"/>
            <p:cNvSpPr/>
            <p:nvPr>
              <p:custDataLst>
                <p:tags r:id="rId5"/>
              </p:custDataLst>
            </p:nvPr>
          </p:nvSpPr>
          <p:spPr>
            <a:xfrm>
              <a:off x="1147" y="5832"/>
              <a:ext cx="300" cy="527"/>
            </a:xfrm>
            <a:custGeom>
              <a:avLst/>
              <a:gdLst/>
              <a:ahLst/>
              <a:cxnLst>
                <a:cxn ang="0">
                  <a:pos x="190500" y="334010"/>
                </a:cxn>
                <a:cxn ang="0">
                  <a:pos x="0" y="334010"/>
                </a:cxn>
                <a:cxn ang="0">
                  <a:pos x="0" y="0"/>
                </a:cxn>
                <a:cxn ang="0">
                  <a:pos x="190500" y="0"/>
                </a:cxn>
                <a:cxn ang="0">
                  <a:pos x="190500" y="334010"/>
                </a:cxn>
                <a:cxn ang="0">
                  <a:pos x="50800" y="282225"/>
                </a:cxn>
                <a:cxn ang="0">
                  <a:pos x="137160" y="282225"/>
                </a:cxn>
                <a:cxn ang="0">
                  <a:pos x="137160" y="54373"/>
                </a:cxn>
                <a:cxn ang="0">
                  <a:pos x="50800" y="54373"/>
                </a:cxn>
                <a:cxn ang="0">
                  <a:pos x="50800" y="282225"/>
                </a:cxn>
              </a:cxnLst>
              <a:pathLst>
                <a:path w="75" h="129">
                  <a:moveTo>
                    <a:pt x="75" y="129"/>
                  </a:moveTo>
                  <a:lnTo>
                    <a:pt x="0" y="129"/>
                  </a:lnTo>
                  <a:lnTo>
                    <a:pt x="0" y="0"/>
                  </a:lnTo>
                  <a:lnTo>
                    <a:pt x="75" y="0"/>
                  </a:lnTo>
                  <a:lnTo>
                    <a:pt x="75" y="129"/>
                  </a:lnTo>
                  <a:close/>
                  <a:moveTo>
                    <a:pt x="20" y="109"/>
                  </a:moveTo>
                  <a:lnTo>
                    <a:pt x="54" y="109"/>
                  </a:lnTo>
                  <a:lnTo>
                    <a:pt x="54" y="21"/>
                  </a:lnTo>
                  <a:lnTo>
                    <a:pt x="20" y="21"/>
                  </a:lnTo>
                  <a:lnTo>
                    <a:pt x="20" y="109"/>
                  </a:lnTo>
                  <a:close/>
                </a:path>
              </a:pathLst>
            </a:custGeom>
            <a:solidFill>
              <a:srgbClr val="545454"/>
            </a:solidFill>
            <a:ln w="9525">
              <a:noFill/>
            </a:ln>
          </p:spPr>
          <p:txBody>
            <a:bodyPr/>
            <a:p>
              <a:endParaRPr lang="zh-CN" altLang="en-US"/>
            </a:p>
          </p:txBody>
        </p:sp>
        <p:sp>
          <p:nvSpPr>
            <p:cNvPr id="66573" name="任意多边形 131"/>
            <p:cNvSpPr/>
            <p:nvPr>
              <p:custDataLst>
                <p:tags r:id="rId6"/>
              </p:custDataLst>
            </p:nvPr>
          </p:nvSpPr>
          <p:spPr>
            <a:xfrm>
              <a:off x="1407" y="4842"/>
              <a:ext cx="3482" cy="2510"/>
            </a:xfrm>
            <a:custGeom>
              <a:avLst/>
              <a:gdLst/>
              <a:ahLst/>
              <a:cxnLst>
                <a:cxn ang="0">
                  <a:pos x="2211705" y="716397"/>
                </a:cxn>
                <a:cxn ang="0">
                  <a:pos x="2211705" y="0"/>
                </a:cxn>
                <a:cxn ang="0">
                  <a:pos x="1507587" y="716397"/>
                </a:cxn>
                <a:cxn ang="0">
                  <a:pos x="0" y="716397"/>
                </a:cxn>
                <a:cxn ang="0">
                  <a:pos x="0" y="876817"/>
                </a:cxn>
                <a:cxn ang="0">
                  <a:pos x="1507587" y="876817"/>
                </a:cxn>
                <a:cxn ang="0">
                  <a:pos x="2211705" y="1593215"/>
                </a:cxn>
                <a:cxn ang="0">
                  <a:pos x="2211705" y="876817"/>
                </a:cxn>
                <a:cxn ang="0">
                  <a:pos x="2211705" y="876817"/>
                </a:cxn>
                <a:cxn ang="0">
                  <a:pos x="2211705" y="716397"/>
                </a:cxn>
              </a:cxnLst>
              <a:pathLst>
                <a:path w="1024" h="725">
                  <a:moveTo>
                    <a:pt x="1024" y="326"/>
                  </a:moveTo>
                  <a:cubicBezTo>
                    <a:pt x="1024" y="0"/>
                    <a:pt x="1024" y="0"/>
                    <a:pt x="1024" y="0"/>
                  </a:cubicBezTo>
                  <a:cubicBezTo>
                    <a:pt x="1024" y="180"/>
                    <a:pt x="878" y="326"/>
                    <a:pt x="698" y="326"/>
                  </a:cubicBezTo>
                  <a:cubicBezTo>
                    <a:pt x="0" y="326"/>
                    <a:pt x="0" y="326"/>
                    <a:pt x="0" y="326"/>
                  </a:cubicBezTo>
                  <a:cubicBezTo>
                    <a:pt x="0" y="399"/>
                    <a:pt x="0" y="399"/>
                    <a:pt x="0" y="399"/>
                  </a:cubicBezTo>
                  <a:cubicBezTo>
                    <a:pt x="698" y="399"/>
                    <a:pt x="698" y="399"/>
                    <a:pt x="698" y="399"/>
                  </a:cubicBezTo>
                  <a:cubicBezTo>
                    <a:pt x="878" y="399"/>
                    <a:pt x="1024" y="545"/>
                    <a:pt x="1024" y="725"/>
                  </a:cubicBezTo>
                  <a:cubicBezTo>
                    <a:pt x="1024" y="399"/>
                    <a:pt x="1024" y="399"/>
                    <a:pt x="1024" y="399"/>
                  </a:cubicBezTo>
                  <a:cubicBezTo>
                    <a:pt x="1024" y="399"/>
                    <a:pt x="1024" y="399"/>
                    <a:pt x="1024" y="399"/>
                  </a:cubicBezTo>
                  <a:cubicBezTo>
                    <a:pt x="1024" y="326"/>
                    <a:pt x="1024" y="326"/>
                    <a:pt x="1024" y="326"/>
                  </a:cubicBezTo>
                  <a:close/>
                </a:path>
              </a:pathLst>
            </a:custGeom>
            <a:solidFill>
              <a:srgbClr val="FFFFFF"/>
            </a:solidFill>
            <a:ln w="9525">
              <a:noFill/>
            </a:ln>
          </p:spPr>
          <p:txBody>
            <a:bodyPr/>
            <a:p>
              <a:endParaRPr lang="zh-CN" altLang="en-US"/>
            </a:p>
          </p:txBody>
        </p:sp>
        <p:sp>
          <p:nvSpPr>
            <p:cNvPr id="66574" name="任意多边形 132"/>
            <p:cNvSpPr/>
            <p:nvPr>
              <p:custDataLst>
                <p:tags r:id="rId7"/>
              </p:custDataLst>
            </p:nvPr>
          </p:nvSpPr>
          <p:spPr>
            <a:xfrm>
              <a:off x="1362" y="4842"/>
              <a:ext cx="3572" cy="2510"/>
            </a:xfrm>
            <a:custGeom>
              <a:avLst/>
              <a:gdLst/>
              <a:ahLst/>
              <a:cxnLst>
                <a:cxn ang="0">
                  <a:pos x="2267585" y="1593215"/>
                </a:cxn>
                <a:cxn ang="0">
                  <a:pos x="2215655" y="1593215"/>
                </a:cxn>
                <a:cxn ang="0">
                  <a:pos x="1536245" y="903188"/>
                </a:cxn>
                <a:cxn ang="0">
                  <a:pos x="0" y="903188"/>
                </a:cxn>
                <a:cxn ang="0">
                  <a:pos x="0" y="690026"/>
                </a:cxn>
                <a:cxn ang="0">
                  <a:pos x="1536245" y="690026"/>
                </a:cxn>
                <a:cxn ang="0">
                  <a:pos x="2215655" y="0"/>
                </a:cxn>
                <a:cxn ang="0">
                  <a:pos x="2267585" y="0"/>
                </a:cxn>
                <a:cxn ang="0">
                  <a:pos x="2267585" y="1593215"/>
                </a:cxn>
                <a:cxn ang="0">
                  <a:pos x="51929" y="850447"/>
                </a:cxn>
                <a:cxn ang="0">
                  <a:pos x="1536245" y="850447"/>
                </a:cxn>
                <a:cxn ang="0">
                  <a:pos x="2215655" y="1318522"/>
                </a:cxn>
                <a:cxn ang="0">
                  <a:pos x="2215655" y="274692"/>
                </a:cxn>
                <a:cxn ang="0">
                  <a:pos x="1536245" y="742767"/>
                </a:cxn>
                <a:cxn ang="0">
                  <a:pos x="51929" y="742767"/>
                </a:cxn>
                <a:cxn ang="0">
                  <a:pos x="51929" y="850447"/>
                </a:cxn>
              </a:cxnLst>
              <a:pathLst>
                <a:path w="1048" h="725">
                  <a:moveTo>
                    <a:pt x="1048" y="725"/>
                  </a:moveTo>
                  <a:cubicBezTo>
                    <a:pt x="1024" y="725"/>
                    <a:pt x="1024" y="725"/>
                    <a:pt x="1024" y="725"/>
                  </a:cubicBezTo>
                  <a:cubicBezTo>
                    <a:pt x="1024" y="552"/>
                    <a:pt x="883" y="411"/>
                    <a:pt x="710" y="411"/>
                  </a:cubicBezTo>
                  <a:cubicBezTo>
                    <a:pt x="0" y="411"/>
                    <a:pt x="0" y="411"/>
                    <a:pt x="0" y="411"/>
                  </a:cubicBezTo>
                  <a:cubicBezTo>
                    <a:pt x="0" y="314"/>
                    <a:pt x="0" y="314"/>
                    <a:pt x="0" y="314"/>
                  </a:cubicBezTo>
                  <a:cubicBezTo>
                    <a:pt x="710" y="314"/>
                    <a:pt x="710" y="314"/>
                    <a:pt x="710" y="314"/>
                  </a:cubicBezTo>
                  <a:cubicBezTo>
                    <a:pt x="883" y="314"/>
                    <a:pt x="1024" y="173"/>
                    <a:pt x="1024" y="0"/>
                  </a:cubicBezTo>
                  <a:cubicBezTo>
                    <a:pt x="1048" y="0"/>
                    <a:pt x="1048" y="0"/>
                    <a:pt x="1048" y="0"/>
                  </a:cubicBezTo>
                  <a:lnTo>
                    <a:pt x="1048" y="725"/>
                  </a:lnTo>
                  <a:close/>
                  <a:moveTo>
                    <a:pt x="24" y="387"/>
                  </a:moveTo>
                  <a:cubicBezTo>
                    <a:pt x="710" y="387"/>
                    <a:pt x="710" y="387"/>
                    <a:pt x="710" y="387"/>
                  </a:cubicBezTo>
                  <a:cubicBezTo>
                    <a:pt x="852" y="387"/>
                    <a:pt x="974" y="475"/>
                    <a:pt x="1024" y="600"/>
                  </a:cubicBezTo>
                  <a:cubicBezTo>
                    <a:pt x="1024" y="125"/>
                    <a:pt x="1024" y="125"/>
                    <a:pt x="1024" y="125"/>
                  </a:cubicBezTo>
                  <a:cubicBezTo>
                    <a:pt x="974" y="250"/>
                    <a:pt x="852" y="338"/>
                    <a:pt x="710" y="338"/>
                  </a:cubicBezTo>
                  <a:cubicBezTo>
                    <a:pt x="24" y="338"/>
                    <a:pt x="24" y="338"/>
                    <a:pt x="24" y="338"/>
                  </a:cubicBezTo>
                  <a:lnTo>
                    <a:pt x="24" y="387"/>
                  </a:lnTo>
                  <a:close/>
                </a:path>
              </a:pathLst>
            </a:custGeom>
            <a:solidFill>
              <a:srgbClr val="545454"/>
            </a:solidFill>
            <a:ln w="9525">
              <a:noFill/>
            </a:ln>
          </p:spPr>
          <p:txBody>
            <a:bodyPr/>
            <a:p>
              <a:endParaRPr lang="zh-CN" altLang="en-US"/>
            </a:p>
          </p:txBody>
        </p:sp>
        <p:sp>
          <p:nvSpPr>
            <p:cNvPr id="66575" name="任意多边形 133"/>
            <p:cNvSpPr/>
            <p:nvPr>
              <p:custDataLst>
                <p:tags r:id="rId8"/>
              </p:custDataLst>
            </p:nvPr>
          </p:nvSpPr>
          <p:spPr>
            <a:xfrm>
              <a:off x="1842" y="6225"/>
              <a:ext cx="2222" cy="980"/>
            </a:xfrm>
            <a:custGeom>
              <a:avLst/>
              <a:gdLst/>
              <a:ahLst/>
              <a:cxnLst>
                <a:cxn ang="0">
                  <a:pos x="1105109" y="0"/>
                </a:cxn>
                <a:cxn ang="0">
                  <a:pos x="306495" y="0"/>
                </a:cxn>
                <a:cxn ang="0">
                  <a:pos x="0" y="312568"/>
                </a:cxn>
                <a:cxn ang="0">
                  <a:pos x="306495" y="622935"/>
                </a:cxn>
                <a:cxn ang="0">
                  <a:pos x="1105109" y="622935"/>
                </a:cxn>
                <a:cxn ang="0">
                  <a:pos x="1411605" y="312568"/>
                </a:cxn>
                <a:cxn ang="0">
                  <a:pos x="1105109" y="0"/>
                </a:cxn>
                <a:cxn ang="0">
                  <a:pos x="1105109" y="530485"/>
                </a:cxn>
                <a:cxn ang="0">
                  <a:pos x="887109" y="530485"/>
                </a:cxn>
                <a:cxn ang="0">
                  <a:pos x="522337" y="530485"/>
                </a:cxn>
                <a:cxn ang="0">
                  <a:pos x="306495" y="530485"/>
                </a:cxn>
                <a:cxn ang="0">
                  <a:pos x="90653" y="312568"/>
                </a:cxn>
                <a:cxn ang="0">
                  <a:pos x="306495" y="92449"/>
                </a:cxn>
                <a:cxn ang="0">
                  <a:pos x="522337" y="92449"/>
                </a:cxn>
                <a:cxn ang="0">
                  <a:pos x="887109" y="92449"/>
                </a:cxn>
                <a:cxn ang="0">
                  <a:pos x="1105109" y="92449"/>
                </a:cxn>
                <a:cxn ang="0">
                  <a:pos x="1320951" y="312568"/>
                </a:cxn>
                <a:cxn ang="0">
                  <a:pos x="1105109" y="530485"/>
                </a:cxn>
              </a:cxnLst>
              <a:pathLst>
                <a:path w="654" h="283">
                  <a:moveTo>
                    <a:pt x="512" y="0"/>
                  </a:moveTo>
                  <a:cubicBezTo>
                    <a:pt x="142" y="0"/>
                    <a:pt x="142" y="0"/>
                    <a:pt x="142" y="0"/>
                  </a:cubicBezTo>
                  <a:cubicBezTo>
                    <a:pt x="63" y="0"/>
                    <a:pt x="0" y="63"/>
                    <a:pt x="0" y="142"/>
                  </a:cubicBezTo>
                  <a:cubicBezTo>
                    <a:pt x="0" y="220"/>
                    <a:pt x="63" y="283"/>
                    <a:pt x="142" y="283"/>
                  </a:cubicBezTo>
                  <a:cubicBezTo>
                    <a:pt x="512" y="283"/>
                    <a:pt x="512" y="283"/>
                    <a:pt x="512" y="283"/>
                  </a:cubicBezTo>
                  <a:cubicBezTo>
                    <a:pt x="590" y="283"/>
                    <a:pt x="654" y="220"/>
                    <a:pt x="654" y="142"/>
                  </a:cubicBezTo>
                  <a:cubicBezTo>
                    <a:pt x="654" y="63"/>
                    <a:pt x="590" y="0"/>
                    <a:pt x="512" y="0"/>
                  </a:cubicBezTo>
                  <a:close/>
                  <a:moveTo>
                    <a:pt x="512" y="241"/>
                  </a:moveTo>
                  <a:cubicBezTo>
                    <a:pt x="411" y="241"/>
                    <a:pt x="411" y="241"/>
                    <a:pt x="411" y="241"/>
                  </a:cubicBezTo>
                  <a:cubicBezTo>
                    <a:pt x="242" y="241"/>
                    <a:pt x="242" y="241"/>
                    <a:pt x="242" y="241"/>
                  </a:cubicBezTo>
                  <a:cubicBezTo>
                    <a:pt x="142" y="241"/>
                    <a:pt x="142" y="241"/>
                    <a:pt x="142" y="241"/>
                  </a:cubicBezTo>
                  <a:cubicBezTo>
                    <a:pt x="87" y="241"/>
                    <a:pt x="42" y="197"/>
                    <a:pt x="42" y="142"/>
                  </a:cubicBezTo>
                  <a:cubicBezTo>
                    <a:pt x="42" y="87"/>
                    <a:pt x="87" y="42"/>
                    <a:pt x="142" y="42"/>
                  </a:cubicBezTo>
                  <a:cubicBezTo>
                    <a:pt x="242" y="42"/>
                    <a:pt x="242" y="42"/>
                    <a:pt x="242" y="42"/>
                  </a:cubicBezTo>
                  <a:cubicBezTo>
                    <a:pt x="411" y="42"/>
                    <a:pt x="411" y="42"/>
                    <a:pt x="411" y="42"/>
                  </a:cubicBezTo>
                  <a:cubicBezTo>
                    <a:pt x="512" y="42"/>
                    <a:pt x="512" y="42"/>
                    <a:pt x="512" y="42"/>
                  </a:cubicBezTo>
                  <a:cubicBezTo>
                    <a:pt x="567" y="42"/>
                    <a:pt x="612" y="87"/>
                    <a:pt x="612" y="142"/>
                  </a:cubicBezTo>
                  <a:cubicBezTo>
                    <a:pt x="612" y="197"/>
                    <a:pt x="567" y="241"/>
                    <a:pt x="512" y="241"/>
                  </a:cubicBezTo>
                  <a:close/>
                </a:path>
              </a:pathLst>
            </a:custGeom>
            <a:solidFill>
              <a:srgbClr val="EF5E5E"/>
            </a:solidFill>
            <a:ln w="9525">
              <a:noFill/>
            </a:ln>
          </p:spPr>
          <p:txBody>
            <a:bodyPr/>
            <a:p>
              <a:endParaRPr lang="zh-CN" altLang="en-US"/>
            </a:p>
          </p:txBody>
        </p:sp>
        <p:sp>
          <p:nvSpPr>
            <p:cNvPr id="66576" name="任意多边形 134"/>
            <p:cNvSpPr/>
            <p:nvPr>
              <p:custDataLst>
                <p:tags r:id="rId9"/>
              </p:custDataLst>
            </p:nvPr>
          </p:nvSpPr>
          <p:spPr>
            <a:xfrm>
              <a:off x="1800" y="6182"/>
              <a:ext cx="2310" cy="1062"/>
            </a:xfrm>
            <a:custGeom>
              <a:avLst/>
              <a:gdLst/>
              <a:ahLst/>
              <a:cxnLst>
                <a:cxn ang="0">
                  <a:pos x="1134162" y="675005"/>
                </a:cxn>
                <a:cxn ang="0">
                  <a:pos x="333322" y="675005"/>
                </a:cxn>
                <a:cxn ang="0">
                  <a:pos x="0" y="338601"/>
                </a:cxn>
                <a:cxn ang="0">
                  <a:pos x="333322" y="0"/>
                </a:cxn>
                <a:cxn ang="0">
                  <a:pos x="1134162" y="0"/>
                </a:cxn>
                <a:cxn ang="0">
                  <a:pos x="1467485" y="338601"/>
                </a:cxn>
                <a:cxn ang="0">
                  <a:pos x="1134162" y="675005"/>
                </a:cxn>
                <a:cxn ang="0">
                  <a:pos x="333322" y="52769"/>
                </a:cxn>
                <a:cxn ang="0">
                  <a:pos x="51946" y="338601"/>
                </a:cxn>
                <a:cxn ang="0">
                  <a:pos x="333322" y="622235"/>
                </a:cxn>
                <a:cxn ang="0">
                  <a:pos x="1134162" y="622235"/>
                </a:cxn>
                <a:cxn ang="0">
                  <a:pos x="1415538" y="338601"/>
                </a:cxn>
                <a:cxn ang="0">
                  <a:pos x="1134162" y="52769"/>
                </a:cxn>
                <a:cxn ang="0">
                  <a:pos x="333322" y="52769"/>
                </a:cxn>
                <a:cxn ang="0">
                  <a:pos x="1134162" y="582659"/>
                </a:cxn>
                <a:cxn ang="0">
                  <a:pos x="333322" y="582659"/>
                </a:cxn>
                <a:cxn ang="0">
                  <a:pos x="90906" y="338601"/>
                </a:cxn>
                <a:cxn ang="0">
                  <a:pos x="333322" y="92345"/>
                </a:cxn>
                <a:cxn ang="0">
                  <a:pos x="1134162" y="92345"/>
                </a:cxn>
                <a:cxn ang="0">
                  <a:pos x="1376578" y="338601"/>
                </a:cxn>
                <a:cxn ang="0">
                  <a:pos x="1134162" y="582659"/>
                </a:cxn>
                <a:cxn ang="0">
                  <a:pos x="333322" y="145115"/>
                </a:cxn>
                <a:cxn ang="0">
                  <a:pos x="142852" y="338601"/>
                </a:cxn>
                <a:cxn ang="0">
                  <a:pos x="333322" y="529889"/>
                </a:cxn>
                <a:cxn ang="0">
                  <a:pos x="1134162" y="529889"/>
                </a:cxn>
                <a:cxn ang="0">
                  <a:pos x="1324632" y="338601"/>
                </a:cxn>
                <a:cxn ang="0">
                  <a:pos x="1134162" y="145115"/>
                </a:cxn>
                <a:cxn ang="0">
                  <a:pos x="333322" y="145115"/>
                </a:cxn>
              </a:cxnLst>
              <a:pathLst>
                <a:path w="678" h="307">
                  <a:moveTo>
                    <a:pt x="524" y="307"/>
                  </a:moveTo>
                  <a:cubicBezTo>
                    <a:pt x="154" y="307"/>
                    <a:pt x="154" y="307"/>
                    <a:pt x="154" y="307"/>
                  </a:cubicBezTo>
                  <a:cubicBezTo>
                    <a:pt x="69" y="307"/>
                    <a:pt x="0" y="239"/>
                    <a:pt x="0" y="154"/>
                  </a:cubicBezTo>
                  <a:cubicBezTo>
                    <a:pt x="0" y="69"/>
                    <a:pt x="69" y="0"/>
                    <a:pt x="154" y="0"/>
                  </a:cubicBezTo>
                  <a:cubicBezTo>
                    <a:pt x="524" y="0"/>
                    <a:pt x="524" y="0"/>
                    <a:pt x="524" y="0"/>
                  </a:cubicBezTo>
                  <a:cubicBezTo>
                    <a:pt x="609" y="0"/>
                    <a:pt x="678" y="69"/>
                    <a:pt x="678" y="154"/>
                  </a:cubicBezTo>
                  <a:cubicBezTo>
                    <a:pt x="678" y="239"/>
                    <a:pt x="609" y="307"/>
                    <a:pt x="524" y="307"/>
                  </a:cubicBezTo>
                  <a:close/>
                  <a:moveTo>
                    <a:pt x="154" y="24"/>
                  </a:moveTo>
                  <a:cubicBezTo>
                    <a:pt x="82" y="24"/>
                    <a:pt x="24" y="82"/>
                    <a:pt x="24" y="154"/>
                  </a:cubicBezTo>
                  <a:cubicBezTo>
                    <a:pt x="24" y="225"/>
                    <a:pt x="82" y="283"/>
                    <a:pt x="154" y="283"/>
                  </a:cubicBezTo>
                  <a:cubicBezTo>
                    <a:pt x="524" y="283"/>
                    <a:pt x="524" y="283"/>
                    <a:pt x="524" y="283"/>
                  </a:cubicBezTo>
                  <a:cubicBezTo>
                    <a:pt x="595" y="283"/>
                    <a:pt x="654" y="225"/>
                    <a:pt x="654" y="154"/>
                  </a:cubicBezTo>
                  <a:cubicBezTo>
                    <a:pt x="654" y="82"/>
                    <a:pt x="595" y="24"/>
                    <a:pt x="524" y="24"/>
                  </a:cubicBezTo>
                  <a:lnTo>
                    <a:pt x="154" y="24"/>
                  </a:lnTo>
                  <a:close/>
                  <a:moveTo>
                    <a:pt x="524" y="265"/>
                  </a:moveTo>
                  <a:cubicBezTo>
                    <a:pt x="154" y="265"/>
                    <a:pt x="154" y="265"/>
                    <a:pt x="154" y="265"/>
                  </a:cubicBezTo>
                  <a:cubicBezTo>
                    <a:pt x="92" y="265"/>
                    <a:pt x="42" y="215"/>
                    <a:pt x="42" y="154"/>
                  </a:cubicBezTo>
                  <a:cubicBezTo>
                    <a:pt x="42" y="92"/>
                    <a:pt x="92" y="42"/>
                    <a:pt x="154" y="42"/>
                  </a:cubicBezTo>
                  <a:cubicBezTo>
                    <a:pt x="524" y="42"/>
                    <a:pt x="524" y="42"/>
                    <a:pt x="524" y="42"/>
                  </a:cubicBezTo>
                  <a:cubicBezTo>
                    <a:pt x="586" y="42"/>
                    <a:pt x="636" y="92"/>
                    <a:pt x="636" y="154"/>
                  </a:cubicBezTo>
                  <a:cubicBezTo>
                    <a:pt x="636" y="215"/>
                    <a:pt x="586" y="265"/>
                    <a:pt x="524" y="265"/>
                  </a:cubicBezTo>
                  <a:close/>
                  <a:moveTo>
                    <a:pt x="154" y="66"/>
                  </a:moveTo>
                  <a:cubicBezTo>
                    <a:pt x="105" y="66"/>
                    <a:pt x="66" y="105"/>
                    <a:pt x="66" y="154"/>
                  </a:cubicBezTo>
                  <a:cubicBezTo>
                    <a:pt x="66" y="202"/>
                    <a:pt x="105" y="241"/>
                    <a:pt x="154" y="241"/>
                  </a:cubicBezTo>
                  <a:cubicBezTo>
                    <a:pt x="524" y="241"/>
                    <a:pt x="524" y="241"/>
                    <a:pt x="524" y="241"/>
                  </a:cubicBezTo>
                  <a:cubicBezTo>
                    <a:pt x="572" y="241"/>
                    <a:pt x="612" y="202"/>
                    <a:pt x="612" y="154"/>
                  </a:cubicBezTo>
                  <a:cubicBezTo>
                    <a:pt x="612" y="105"/>
                    <a:pt x="572" y="66"/>
                    <a:pt x="524" y="66"/>
                  </a:cubicBezTo>
                  <a:lnTo>
                    <a:pt x="154" y="66"/>
                  </a:lnTo>
                  <a:close/>
                </a:path>
              </a:pathLst>
            </a:custGeom>
            <a:solidFill>
              <a:srgbClr val="545454"/>
            </a:solidFill>
            <a:ln w="9525">
              <a:noFill/>
            </a:ln>
          </p:spPr>
          <p:txBody>
            <a:bodyPr/>
            <a:p>
              <a:endParaRPr lang="zh-CN" altLang="en-US"/>
            </a:p>
          </p:txBody>
        </p:sp>
        <p:sp>
          <p:nvSpPr>
            <p:cNvPr id="66577" name="矩形 135"/>
            <p:cNvSpPr/>
            <p:nvPr>
              <p:custDataLst>
                <p:tags r:id="rId10"/>
              </p:custDataLst>
            </p:nvPr>
          </p:nvSpPr>
          <p:spPr>
            <a:xfrm>
              <a:off x="2387" y="7385"/>
              <a:ext cx="215" cy="8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78" name="矩形 136"/>
            <p:cNvSpPr/>
            <p:nvPr>
              <p:custDataLst>
                <p:tags r:id="rId11"/>
              </p:custDataLst>
            </p:nvPr>
          </p:nvSpPr>
          <p:spPr>
            <a:xfrm>
              <a:off x="2822" y="7385"/>
              <a:ext cx="217" cy="8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79" name="矩形 137"/>
            <p:cNvSpPr/>
            <p:nvPr>
              <p:custDataLst>
                <p:tags r:id="rId12"/>
              </p:custDataLst>
            </p:nvPr>
          </p:nvSpPr>
          <p:spPr>
            <a:xfrm>
              <a:off x="3260" y="7385"/>
              <a:ext cx="215" cy="80"/>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80" name="矩形 138"/>
            <p:cNvSpPr/>
            <p:nvPr>
              <p:custDataLst>
                <p:tags r:id="rId13"/>
              </p:custDataLst>
            </p:nvPr>
          </p:nvSpPr>
          <p:spPr>
            <a:xfrm>
              <a:off x="2387" y="5767"/>
              <a:ext cx="215" cy="8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81" name="矩形 139"/>
            <p:cNvSpPr/>
            <p:nvPr>
              <p:custDataLst>
                <p:tags r:id="rId14"/>
              </p:custDataLst>
            </p:nvPr>
          </p:nvSpPr>
          <p:spPr>
            <a:xfrm>
              <a:off x="2822" y="5767"/>
              <a:ext cx="217" cy="8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82" name="矩形 140"/>
            <p:cNvSpPr/>
            <p:nvPr>
              <p:custDataLst>
                <p:tags r:id="rId15"/>
              </p:custDataLst>
            </p:nvPr>
          </p:nvSpPr>
          <p:spPr>
            <a:xfrm>
              <a:off x="3260" y="5767"/>
              <a:ext cx="215" cy="82"/>
            </a:xfrm>
            <a:prstGeom prst="rect">
              <a:avLst/>
            </a:prstGeom>
            <a:solidFill>
              <a:srgbClr val="545454"/>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83" name="矩形 141"/>
            <p:cNvSpPr/>
            <p:nvPr>
              <p:custDataLst>
                <p:tags r:id="rId16"/>
              </p:custDataLst>
            </p:nvPr>
          </p:nvSpPr>
          <p:spPr>
            <a:xfrm>
              <a:off x="4890" y="4765"/>
              <a:ext cx="220" cy="2660"/>
            </a:xfrm>
            <a:prstGeom prst="rect">
              <a:avLst/>
            </a:prstGeom>
            <a:solidFill>
              <a:srgbClr val="08C5FF"/>
            </a:solidFill>
            <a:ln w="9525">
              <a:noFill/>
            </a:ln>
          </p:spPr>
          <p:txBody>
            <a:bodyPr wrap="square" lIns="91440" tIns="45720" rIns="91440" bIns="45720" anchor="t" anchorCtr="0"/>
            <a:p>
              <a:pPr>
                <a:lnSpc>
                  <a:spcPct val="130000"/>
                </a:lnSpc>
              </a:pPr>
              <a:endParaRPr lang="zh-CN" altLang="en-US">
                <a:latin typeface="微软雅黑" panose="020B0503020204020204" charset="-122"/>
                <a:ea typeface="微软雅黑" panose="020B0503020204020204" charset="-122"/>
              </a:endParaRPr>
            </a:p>
          </p:txBody>
        </p:sp>
        <p:sp>
          <p:nvSpPr>
            <p:cNvPr id="66584" name="任意多边形 142"/>
            <p:cNvSpPr/>
            <p:nvPr>
              <p:custDataLst>
                <p:tags r:id="rId17"/>
              </p:custDataLst>
            </p:nvPr>
          </p:nvSpPr>
          <p:spPr>
            <a:xfrm>
              <a:off x="4850" y="4725"/>
              <a:ext cx="300" cy="2740"/>
            </a:xfrm>
            <a:custGeom>
              <a:avLst/>
              <a:gdLst/>
              <a:ahLst/>
              <a:cxnLst>
                <a:cxn ang="0">
                  <a:pos x="190500" y="1739900"/>
                </a:cxn>
                <a:cxn ang="0">
                  <a:pos x="0" y="1739900"/>
                </a:cxn>
                <a:cxn ang="0">
                  <a:pos x="0" y="0"/>
                </a:cxn>
                <a:cxn ang="0">
                  <a:pos x="190500" y="0"/>
                </a:cxn>
                <a:cxn ang="0">
                  <a:pos x="190500" y="1739900"/>
                </a:cxn>
                <a:cxn ang="0">
                  <a:pos x="53340" y="1688194"/>
                </a:cxn>
                <a:cxn ang="0">
                  <a:pos x="139700" y="1688194"/>
                </a:cxn>
                <a:cxn ang="0">
                  <a:pos x="139700" y="54291"/>
                </a:cxn>
                <a:cxn ang="0">
                  <a:pos x="53340" y="54291"/>
                </a:cxn>
                <a:cxn ang="0">
                  <a:pos x="53340" y="1688194"/>
                </a:cxn>
              </a:cxnLst>
              <a:pathLst>
                <a:path w="75" h="673">
                  <a:moveTo>
                    <a:pt x="75" y="673"/>
                  </a:moveTo>
                  <a:lnTo>
                    <a:pt x="0" y="673"/>
                  </a:lnTo>
                  <a:lnTo>
                    <a:pt x="0" y="0"/>
                  </a:lnTo>
                  <a:lnTo>
                    <a:pt x="75" y="0"/>
                  </a:lnTo>
                  <a:lnTo>
                    <a:pt x="75" y="673"/>
                  </a:lnTo>
                  <a:close/>
                  <a:moveTo>
                    <a:pt x="21" y="653"/>
                  </a:moveTo>
                  <a:lnTo>
                    <a:pt x="55" y="653"/>
                  </a:lnTo>
                  <a:lnTo>
                    <a:pt x="55" y="21"/>
                  </a:lnTo>
                  <a:lnTo>
                    <a:pt x="21" y="21"/>
                  </a:lnTo>
                  <a:lnTo>
                    <a:pt x="21" y="653"/>
                  </a:lnTo>
                  <a:close/>
                </a:path>
              </a:pathLst>
            </a:custGeom>
            <a:solidFill>
              <a:srgbClr val="545454"/>
            </a:solidFill>
            <a:ln w="9525">
              <a:noFill/>
            </a:ln>
          </p:spPr>
          <p:txBody>
            <a:bodyPr/>
            <a:p>
              <a:endParaRPr lang="zh-CN" altLang="en-US"/>
            </a:p>
          </p:txBody>
        </p:sp>
        <p:sp>
          <p:nvSpPr>
            <p:cNvPr id="66585" name="任意多边形 143"/>
            <p:cNvSpPr/>
            <p:nvPr>
              <p:custDataLst>
                <p:tags r:id="rId18"/>
              </p:custDataLst>
            </p:nvPr>
          </p:nvSpPr>
          <p:spPr>
            <a:xfrm>
              <a:off x="1447" y="4440"/>
              <a:ext cx="1947" cy="355"/>
            </a:xfrm>
            <a:custGeom>
              <a:avLst/>
              <a:gdLst/>
              <a:ahLst/>
              <a:cxnLst>
                <a:cxn ang="0">
                  <a:pos x="1069913" y="200783"/>
                </a:cxn>
                <a:cxn ang="0">
                  <a:pos x="901321" y="130945"/>
                </a:cxn>
                <a:cxn ang="0">
                  <a:pos x="637625" y="130945"/>
                </a:cxn>
                <a:cxn ang="0">
                  <a:pos x="631141" y="139675"/>
                </a:cxn>
                <a:cxn ang="0">
                  <a:pos x="628979" y="139675"/>
                </a:cxn>
                <a:cxn ang="0">
                  <a:pos x="300440" y="130945"/>
                </a:cxn>
                <a:cxn ang="0">
                  <a:pos x="36744" y="130945"/>
                </a:cxn>
                <a:cxn ang="0">
                  <a:pos x="0" y="93844"/>
                </a:cxn>
                <a:cxn ang="0">
                  <a:pos x="337185" y="93844"/>
                </a:cxn>
                <a:cxn ang="0">
                  <a:pos x="600880" y="93844"/>
                </a:cxn>
                <a:cxn ang="0">
                  <a:pos x="607365" y="85114"/>
                </a:cxn>
                <a:cxn ang="0">
                  <a:pos x="609526" y="85114"/>
                </a:cxn>
                <a:cxn ang="0">
                  <a:pos x="938065" y="93844"/>
                </a:cxn>
                <a:cxn ang="0">
                  <a:pos x="1199600" y="93844"/>
                </a:cxn>
                <a:cxn ang="0">
                  <a:pos x="1236345" y="130945"/>
                </a:cxn>
                <a:cxn ang="0">
                  <a:pos x="1069913" y="200783"/>
                </a:cxn>
              </a:cxnLst>
              <a:pathLst>
                <a:path w="572" h="103">
                  <a:moveTo>
                    <a:pt x="495" y="92"/>
                  </a:moveTo>
                  <a:cubicBezTo>
                    <a:pt x="466" y="92"/>
                    <a:pt x="438" y="81"/>
                    <a:pt x="417" y="60"/>
                  </a:cubicBezTo>
                  <a:cubicBezTo>
                    <a:pt x="383" y="26"/>
                    <a:pt x="329" y="26"/>
                    <a:pt x="295" y="60"/>
                  </a:cubicBezTo>
                  <a:cubicBezTo>
                    <a:pt x="292" y="64"/>
                    <a:pt x="292" y="64"/>
                    <a:pt x="292" y="64"/>
                  </a:cubicBezTo>
                  <a:cubicBezTo>
                    <a:pt x="291" y="64"/>
                    <a:pt x="291" y="64"/>
                    <a:pt x="291" y="64"/>
                  </a:cubicBezTo>
                  <a:cubicBezTo>
                    <a:pt x="248" y="103"/>
                    <a:pt x="181" y="102"/>
                    <a:pt x="139" y="60"/>
                  </a:cubicBezTo>
                  <a:cubicBezTo>
                    <a:pt x="106" y="26"/>
                    <a:pt x="51" y="26"/>
                    <a:pt x="17" y="60"/>
                  </a:cubicBezTo>
                  <a:cubicBezTo>
                    <a:pt x="0" y="43"/>
                    <a:pt x="0" y="43"/>
                    <a:pt x="0" y="43"/>
                  </a:cubicBezTo>
                  <a:cubicBezTo>
                    <a:pt x="43" y="0"/>
                    <a:pt x="113" y="0"/>
                    <a:pt x="156" y="43"/>
                  </a:cubicBezTo>
                  <a:cubicBezTo>
                    <a:pt x="190" y="77"/>
                    <a:pt x="244" y="77"/>
                    <a:pt x="278" y="43"/>
                  </a:cubicBezTo>
                  <a:cubicBezTo>
                    <a:pt x="281" y="39"/>
                    <a:pt x="281" y="39"/>
                    <a:pt x="281" y="39"/>
                  </a:cubicBezTo>
                  <a:cubicBezTo>
                    <a:pt x="282" y="39"/>
                    <a:pt x="282" y="39"/>
                    <a:pt x="282" y="39"/>
                  </a:cubicBezTo>
                  <a:cubicBezTo>
                    <a:pt x="325" y="0"/>
                    <a:pt x="392" y="1"/>
                    <a:pt x="434" y="43"/>
                  </a:cubicBezTo>
                  <a:cubicBezTo>
                    <a:pt x="467" y="77"/>
                    <a:pt x="522" y="77"/>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sp>
          <p:nvSpPr>
            <p:cNvPr id="66586" name="任意多边形 144"/>
            <p:cNvSpPr/>
            <p:nvPr>
              <p:custDataLst>
                <p:tags r:id="rId19"/>
              </p:custDataLst>
            </p:nvPr>
          </p:nvSpPr>
          <p:spPr>
            <a:xfrm>
              <a:off x="1447" y="4820"/>
              <a:ext cx="1947" cy="352"/>
            </a:xfrm>
            <a:custGeom>
              <a:avLst/>
              <a:gdLst/>
              <a:ahLst/>
              <a:cxnLst>
                <a:cxn ang="0">
                  <a:pos x="1069913" y="202751"/>
                </a:cxn>
                <a:cxn ang="0">
                  <a:pos x="901321" y="132229"/>
                </a:cxn>
                <a:cxn ang="0">
                  <a:pos x="637625" y="132229"/>
                </a:cxn>
                <a:cxn ang="0">
                  <a:pos x="631141" y="138840"/>
                </a:cxn>
                <a:cxn ang="0">
                  <a:pos x="628979" y="138840"/>
                </a:cxn>
                <a:cxn ang="0">
                  <a:pos x="300440" y="132229"/>
                </a:cxn>
                <a:cxn ang="0">
                  <a:pos x="36744" y="132229"/>
                </a:cxn>
                <a:cxn ang="0">
                  <a:pos x="0" y="94764"/>
                </a:cxn>
                <a:cxn ang="0">
                  <a:pos x="337185" y="94764"/>
                </a:cxn>
                <a:cxn ang="0">
                  <a:pos x="600880" y="94764"/>
                </a:cxn>
                <a:cxn ang="0">
                  <a:pos x="607365" y="85949"/>
                </a:cxn>
                <a:cxn ang="0">
                  <a:pos x="609526" y="85949"/>
                </a:cxn>
                <a:cxn ang="0">
                  <a:pos x="938065" y="94764"/>
                </a:cxn>
                <a:cxn ang="0">
                  <a:pos x="1199600" y="94764"/>
                </a:cxn>
                <a:cxn ang="0">
                  <a:pos x="1236345" y="132229"/>
                </a:cxn>
                <a:cxn ang="0">
                  <a:pos x="1069913" y="202751"/>
                </a:cxn>
              </a:cxnLst>
              <a:pathLst>
                <a:path w="572" h="102">
                  <a:moveTo>
                    <a:pt x="495" y="92"/>
                  </a:moveTo>
                  <a:cubicBezTo>
                    <a:pt x="466" y="92"/>
                    <a:pt x="438" y="81"/>
                    <a:pt x="417" y="60"/>
                  </a:cubicBezTo>
                  <a:cubicBezTo>
                    <a:pt x="383" y="26"/>
                    <a:pt x="329" y="26"/>
                    <a:pt x="295" y="60"/>
                  </a:cubicBezTo>
                  <a:cubicBezTo>
                    <a:pt x="292" y="63"/>
                    <a:pt x="292" y="63"/>
                    <a:pt x="292" y="63"/>
                  </a:cubicBezTo>
                  <a:cubicBezTo>
                    <a:pt x="291" y="63"/>
                    <a:pt x="291" y="63"/>
                    <a:pt x="291" y="63"/>
                  </a:cubicBezTo>
                  <a:cubicBezTo>
                    <a:pt x="248" y="102"/>
                    <a:pt x="181" y="101"/>
                    <a:pt x="139" y="60"/>
                  </a:cubicBezTo>
                  <a:cubicBezTo>
                    <a:pt x="106" y="26"/>
                    <a:pt x="51" y="26"/>
                    <a:pt x="17" y="60"/>
                  </a:cubicBezTo>
                  <a:cubicBezTo>
                    <a:pt x="0" y="43"/>
                    <a:pt x="0" y="43"/>
                    <a:pt x="0" y="43"/>
                  </a:cubicBezTo>
                  <a:cubicBezTo>
                    <a:pt x="43" y="0"/>
                    <a:pt x="113" y="0"/>
                    <a:pt x="156" y="43"/>
                  </a:cubicBezTo>
                  <a:cubicBezTo>
                    <a:pt x="190" y="76"/>
                    <a:pt x="244" y="76"/>
                    <a:pt x="278" y="43"/>
                  </a:cubicBezTo>
                  <a:cubicBezTo>
                    <a:pt x="281" y="39"/>
                    <a:pt x="281" y="39"/>
                    <a:pt x="281" y="39"/>
                  </a:cubicBezTo>
                  <a:cubicBezTo>
                    <a:pt x="282" y="39"/>
                    <a:pt x="282" y="39"/>
                    <a:pt x="282" y="39"/>
                  </a:cubicBezTo>
                  <a:cubicBezTo>
                    <a:pt x="325" y="0"/>
                    <a:pt x="392" y="1"/>
                    <a:pt x="434" y="43"/>
                  </a:cubicBezTo>
                  <a:cubicBezTo>
                    <a:pt x="467" y="76"/>
                    <a:pt x="522" y="76"/>
                    <a:pt x="555" y="43"/>
                  </a:cubicBezTo>
                  <a:cubicBezTo>
                    <a:pt x="572" y="60"/>
                    <a:pt x="572" y="60"/>
                    <a:pt x="572" y="60"/>
                  </a:cubicBezTo>
                  <a:cubicBezTo>
                    <a:pt x="551" y="81"/>
                    <a:pt x="523" y="92"/>
                    <a:pt x="495" y="92"/>
                  </a:cubicBezTo>
                  <a:close/>
                </a:path>
              </a:pathLst>
            </a:custGeom>
            <a:solidFill>
              <a:srgbClr val="545454"/>
            </a:solidFill>
            <a:ln w="9525">
              <a:noFill/>
            </a:ln>
          </p:spPr>
          <p:txBody>
            <a:bodyPr/>
            <a:p>
              <a:endParaRPr lang="zh-CN" altLang="en-US"/>
            </a:p>
          </p:txBody>
        </p:sp>
      </p:grpSp>
      <p:cxnSp>
        <p:nvCxnSpPr>
          <p:cNvPr id="146" name="直接连接符 145"/>
          <p:cNvCxnSpPr/>
          <p:nvPr>
            <p:custDataLst>
              <p:tags r:id="rId20"/>
            </p:custDataLst>
          </p:nvPr>
        </p:nvCxnSpPr>
        <p:spPr>
          <a:xfrm>
            <a:off x="3754438" y="2395538"/>
            <a:ext cx="7667625" cy="0"/>
          </a:xfrm>
          <a:prstGeom prst="line">
            <a:avLst/>
          </a:prstGeom>
          <a:ln w="9525" cap="rnd">
            <a:solidFill>
              <a:srgbClr val="00B0F0"/>
            </a:solidFill>
            <a:round/>
            <a:headEnd type="none"/>
            <a:tailEnd type="none" w="med" len="med"/>
          </a:ln>
        </p:spPr>
        <p:style>
          <a:lnRef idx="1">
            <a:srgbClr val="1F74AD"/>
          </a:lnRef>
          <a:fillRef idx="0">
            <a:srgbClr val="1F74AD"/>
          </a:fillRef>
          <a:effectRef idx="0">
            <a:srgbClr val="1F74AD"/>
          </a:effectRef>
          <a:fontRef idx="minor">
            <a:srgbClr val="000000"/>
          </a:fontRef>
        </p:style>
      </p:cxnSp>
      <p:cxnSp>
        <p:nvCxnSpPr>
          <p:cNvPr id="52" name="直接连接符 51"/>
          <p:cNvCxnSpPr/>
          <p:nvPr>
            <p:custDataLst>
              <p:tags r:id="rId21"/>
            </p:custDataLst>
          </p:nvPr>
        </p:nvCxnSpPr>
        <p:spPr>
          <a:xfrm>
            <a:off x="3681413" y="4024313"/>
            <a:ext cx="7554913" cy="0"/>
          </a:xfrm>
          <a:prstGeom prst="line">
            <a:avLst/>
          </a:prstGeom>
          <a:ln w="3175" cap="rnd">
            <a:solidFill>
              <a:srgbClr val="00B0F0"/>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4" name="文本框 3"/>
          <p:cNvSpPr txBox="1"/>
          <p:nvPr>
            <p:custDataLst>
              <p:tags r:id="rId22"/>
            </p:custDataLst>
          </p:nvPr>
        </p:nvSpPr>
        <p:spPr>
          <a:xfrm>
            <a:off x="4314825" y="2500630"/>
            <a:ext cx="2618105" cy="1227455"/>
          </a:xfrm>
          <a:prstGeom prst="rect">
            <a:avLst/>
          </a:prstGeom>
          <a:noFill/>
        </p:spPr>
        <p:txBody>
          <a:bodyPr wrap="square" lIns="90000" tIns="0" rIns="90000" bIns="46800" rtlCol="0">
            <a:noAutofit/>
          </a:bodyPr>
          <a:lstStyle/>
          <a:p>
            <a:pPr>
              <a:lnSpc>
                <a:spcPct val="120000"/>
              </a:lnSpc>
              <a:spcBef>
                <a:spcPts val="0"/>
              </a:spcBef>
              <a:spcAft>
                <a:spcPts val="0"/>
              </a:spcAft>
              <a:buSzPct val="100000"/>
            </a:pPr>
            <a:r>
              <a:rPr lang="zh-CN" altLang="en-US" sz="1600" b="0" spc="150" noProof="1" dirty="0">
                <a:solidFill>
                  <a:srgbClr val="000000"/>
                </a:solidFill>
                <a:latin typeface="微软雅黑" panose="020B0503020204020204" charset="-122"/>
                <a:ea typeface="微软雅黑" panose="020B0503020204020204" charset="-122"/>
                <a:cs typeface="+mn-cs"/>
              </a:rPr>
              <a:t>1. 矫形器名称　为统一命名，便于沟通，按照国际标准来进行命名，如腕手矫形器（WHO）、手矫形器（HO）等。</a:t>
            </a:r>
            <a:endParaRPr lang="zh-CN" altLang="en-US" sz="1600" b="0" spc="150" noProof="1" dirty="0">
              <a:solidFill>
                <a:srgbClr val="000000"/>
              </a:solidFill>
              <a:latin typeface="微软雅黑" panose="020B0503020204020204" charset="-122"/>
              <a:ea typeface="微软雅黑" panose="020B0503020204020204" charset="-122"/>
              <a:cs typeface="+mn-cs"/>
            </a:endParaRPr>
          </a:p>
        </p:txBody>
      </p:sp>
      <p:sp>
        <p:nvSpPr>
          <p:cNvPr id="55" name="椭圆 54"/>
          <p:cNvSpPr/>
          <p:nvPr>
            <p:custDataLst>
              <p:tags r:id="rId23"/>
            </p:custDataLst>
          </p:nvPr>
        </p:nvSpPr>
        <p:spPr>
          <a:xfrm>
            <a:off x="3706813" y="2581275"/>
            <a:ext cx="530225" cy="530225"/>
          </a:xfrm>
          <a:prstGeom prst="ellipse">
            <a:avLst/>
          </a:prstGeom>
          <a:solidFill>
            <a:srgbClr val="1F74AD"/>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1</a:t>
            </a:r>
            <a:endParaRPr lang="en-US" altLang="zh-CN" strike="noStrike" noProof="1" dirty="0">
              <a:latin typeface="微软雅黑" panose="020B0503020204020204" charset="-122"/>
              <a:ea typeface="微软雅黑" panose="020B0503020204020204" charset="-122"/>
            </a:endParaRPr>
          </a:p>
        </p:txBody>
      </p:sp>
      <p:sp>
        <p:nvSpPr>
          <p:cNvPr id="66594" name="文本框 56"/>
          <p:cNvSpPr txBox="1"/>
          <p:nvPr>
            <p:custDataLst>
              <p:tags r:id="rId24"/>
            </p:custDataLst>
          </p:nvPr>
        </p:nvSpPr>
        <p:spPr>
          <a:xfrm>
            <a:off x="4345940" y="4430395"/>
            <a:ext cx="3003550" cy="756920"/>
          </a:xfrm>
          <a:prstGeom prst="rect">
            <a:avLst/>
          </a:prstGeom>
          <a:noFill/>
          <a:ln w="9525">
            <a:noFill/>
          </a:ln>
        </p:spPr>
        <p:txBody>
          <a:bodyPr wrap="square" lIns="90000" tIns="0" rIns="90000" bIns="46800" anchor="t" anchorCtr="0"/>
          <a:p>
            <a:pPr algn="just">
              <a:lnSpc>
                <a:spcPct val="120000"/>
              </a:lnSpc>
              <a:buSzPct val="100000"/>
            </a:pPr>
            <a:r>
              <a:rPr lang="zh-CN" altLang="en-US" sz="1600" b="0" dirty="0">
                <a:solidFill>
                  <a:srgbClr val="000000"/>
                </a:solidFill>
                <a:latin typeface="微软雅黑" panose="020B0503020204020204" charset="-122"/>
                <a:ea typeface="微软雅黑" panose="020B0503020204020204" charset="-122"/>
              </a:rPr>
              <a:t>3. 生物力学控制的要求　影响和控制的关节部位、运动方向、运动角度等。</a:t>
            </a:r>
            <a:endParaRPr lang="zh-CN" altLang="en-US" sz="1600" b="0" dirty="0">
              <a:solidFill>
                <a:srgbClr val="000000"/>
              </a:solidFill>
              <a:latin typeface="微软雅黑" panose="020B0503020204020204" charset="-122"/>
              <a:ea typeface="微软雅黑" panose="020B0503020204020204" charset="-122"/>
            </a:endParaRPr>
          </a:p>
        </p:txBody>
      </p:sp>
      <p:sp>
        <p:nvSpPr>
          <p:cNvPr id="59" name="椭圆 58"/>
          <p:cNvSpPr/>
          <p:nvPr>
            <p:custDataLst>
              <p:tags r:id="rId25"/>
            </p:custDataLst>
          </p:nvPr>
        </p:nvSpPr>
        <p:spPr>
          <a:xfrm>
            <a:off x="3706813" y="4321175"/>
            <a:ext cx="530225" cy="530225"/>
          </a:xfrm>
          <a:prstGeom prst="ellipse">
            <a:avLst/>
          </a:prstGeom>
          <a:solidFill>
            <a:srgbClr val="1AA3AA"/>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solidFill>
                  <a:schemeClr val="bg1"/>
                </a:solidFill>
                <a:latin typeface="微软雅黑" panose="020B0503020204020204" charset="-122"/>
                <a:ea typeface="微软雅黑" panose="020B0503020204020204" charset="-122"/>
              </a:rPr>
              <a:t>3</a:t>
            </a:r>
            <a:endParaRPr lang="en-US" altLang="zh-CN" strike="noStrike" noProof="1" dirty="0">
              <a:solidFill>
                <a:schemeClr val="bg1"/>
              </a:solidFill>
              <a:latin typeface="微软雅黑" panose="020B0503020204020204" charset="-122"/>
              <a:ea typeface="微软雅黑" panose="020B0503020204020204" charset="-122"/>
            </a:endParaRPr>
          </a:p>
        </p:txBody>
      </p:sp>
      <p:cxnSp>
        <p:nvCxnSpPr>
          <p:cNvPr id="61" name="直接连接符 60"/>
          <p:cNvCxnSpPr/>
          <p:nvPr>
            <p:custDataLst>
              <p:tags r:id="rId26"/>
            </p:custDataLst>
          </p:nvPr>
        </p:nvCxnSpPr>
        <p:spPr>
          <a:xfrm>
            <a:off x="7458075" y="2387600"/>
            <a:ext cx="0" cy="3419475"/>
          </a:xfrm>
          <a:prstGeom prst="line">
            <a:avLst/>
          </a:prstGeom>
          <a:ln w="3175" cap="rnd">
            <a:solidFill>
              <a:srgbClr val="00B0F0"/>
            </a:solidFill>
            <a:round/>
            <a:headEnd type="none"/>
            <a:tailEnd type="none" w="med" len="med"/>
          </a:ln>
        </p:spPr>
        <p:style>
          <a:lnRef idx="1">
            <a:srgbClr val="1F74AD"/>
          </a:lnRef>
          <a:fillRef idx="0">
            <a:srgbClr val="1F74AD"/>
          </a:fillRef>
          <a:effectRef idx="0">
            <a:srgbClr val="1F74AD"/>
          </a:effectRef>
          <a:fontRef idx="minor">
            <a:srgbClr val="000000"/>
          </a:fontRef>
        </p:style>
      </p:cxnSp>
      <p:sp>
        <p:nvSpPr>
          <p:cNvPr id="62" name="文本框 61"/>
          <p:cNvSpPr txBox="1"/>
          <p:nvPr>
            <p:custDataLst>
              <p:tags r:id="rId27"/>
            </p:custDataLst>
          </p:nvPr>
        </p:nvSpPr>
        <p:spPr>
          <a:xfrm>
            <a:off x="8418830" y="2609850"/>
            <a:ext cx="2531745" cy="1009015"/>
          </a:xfrm>
          <a:prstGeom prst="rect">
            <a:avLst/>
          </a:prstGeom>
          <a:noFill/>
        </p:spPr>
        <p:txBody>
          <a:bodyPr wrap="square" lIns="90000" tIns="0" rIns="90000" bIns="46800" rtlCol="0">
            <a:noAutofit/>
          </a:bodyPr>
          <a:lstStyle/>
          <a:p>
            <a:pPr algn="just">
              <a:lnSpc>
                <a:spcPct val="120000"/>
              </a:lnSpc>
              <a:spcBef>
                <a:spcPts val="0"/>
              </a:spcBef>
              <a:spcAft>
                <a:spcPts val="0"/>
              </a:spcAft>
              <a:buSzPct val="100000"/>
            </a:pPr>
            <a:r>
              <a:rPr lang="zh-CN" altLang="en-US" sz="1600" b="0" spc="150" noProof="1" dirty="0">
                <a:solidFill>
                  <a:srgbClr val="000000"/>
                </a:solidFill>
                <a:latin typeface="微软雅黑" panose="020B0503020204020204" charset="-122"/>
                <a:ea typeface="微软雅黑" panose="020B0503020204020204" charset="-122"/>
                <a:cs typeface="+mn-cs"/>
              </a:rPr>
              <a:t>2. 应用矫形器的目的　稳定；保护；预防、矫正畸形；减轻痉挛。</a:t>
            </a:r>
            <a:endParaRPr lang="zh-CN" altLang="en-US" sz="1600" b="0" spc="150" noProof="1" dirty="0">
              <a:solidFill>
                <a:srgbClr val="000000"/>
              </a:solidFill>
              <a:latin typeface="微软雅黑" panose="020B0503020204020204" charset="-122"/>
              <a:ea typeface="微软雅黑" panose="020B0503020204020204" charset="-122"/>
              <a:cs typeface="+mn-cs"/>
            </a:endParaRPr>
          </a:p>
        </p:txBody>
      </p:sp>
      <p:sp>
        <p:nvSpPr>
          <p:cNvPr id="64" name="椭圆 63"/>
          <p:cNvSpPr/>
          <p:nvPr>
            <p:custDataLst>
              <p:tags r:id="rId28"/>
            </p:custDataLst>
          </p:nvPr>
        </p:nvSpPr>
        <p:spPr>
          <a:xfrm>
            <a:off x="7816850" y="2581275"/>
            <a:ext cx="530225" cy="530225"/>
          </a:xfrm>
          <a:prstGeom prst="ellipse">
            <a:avLst/>
          </a:prstGeom>
          <a:solidFill>
            <a:srgbClr val="3498D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2</a:t>
            </a:r>
            <a:endParaRPr lang="en-US" altLang="zh-CN" strike="noStrike" noProof="1" dirty="0">
              <a:latin typeface="微软雅黑" panose="020B0503020204020204" charset="-122"/>
              <a:ea typeface="微软雅黑" panose="020B0503020204020204" charset="-122"/>
            </a:endParaRPr>
          </a:p>
        </p:txBody>
      </p:sp>
      <p:sp>
        <p:nvSpPr>
          <p:cNvPr id="66" name="文本框 65"/>
          <p:cNvSpPr txBox="1"/>
          <p:nvPr>
            <p:custDataLst>
              <p:tags r:id="rId29"/>
            </p:custDataLst>
          </p:nvPr>
        </p:nvSpPr>
        <p:spPr>
          <a:xfrm>
            <a:off x="8458835" y="4430395"/>
            <a:ext cx="3003550" cy="1101725"/>
          </a:xfrm>
          <a:prstGeom prst="rect">
            <a:avLst/>
          </a:prstGeom>
          <a:noFill/>
        </p:spPr>
        <p:txBody>
          <a:bodyPr wrap="square" lIns="90000" tIns="0" rIns="90000" bIns="46800" rtlCol="0">
            <a:noAutofit/>
          </a:bodyPr>
          <a:lstStyle/>
          <a:p>
            <a:pPr>
              <a:lnSpc>
                <a:spcPct val="110000"/>
              </a:lnSpc>
            </a:pPr>
            <a:r>
              <a:rPr lang="zh-CN" altLang="en-US" sz="1600" b="0" spc="150" noProof="1" dirty="0">
                <a:latin typeface="微软雅黑" panose="020B0503020204020204" charset="-122"/>
                <a:ea typeface="微软雅黑" panose="020B0503020204020204" charset="-122"/>
                <a:cs typeface="+mn-cs"/>
              </a:rPr>
              <a:t>4. 矫形器主要部件、材料选用要求　例如在腕手矫形器处方中应写明是塑料的，还是金属制作。</a:t>
            </a:r>
            <a:endParaRPr lang="zh-CN" altLang="en-US" sz="1600" b="0" spc="150" noProof="1" dirty="0">
              <a:latin typeface="微软雅黑" panose="020B0503020204020204" charset="-122"/>
              <a:ea typeface="微软雅黑" panose="020B0503020204020204" charset="-122"/>
              <a:cs typeface="+mn-cs"/>
            </a:endParaRPr>
          </a:p>
        </p:txBody>
      </p:sp>
      <p:sp>
        <p:nvSpPr>
          <p:cNvPr id="68" name="椭圆 67"/>
          <p:cNvSpPr/>
          <p:nvPr>
            <p:custDataLst>
              <p:tags r:id="rId30"/>
            </p:custDataLst>
          </p:nvPr>
        </p:nvSpPr>
        <p:spPr>
          <a:xfrm>
            <a:off x="7816850" y="4321175"/>
            <a:ext cx="530225" cy="530225"/>
          </a:xfrm>
          <a:prstGeom prst="ellipse">
            <a:avLst/>
          </a:prstGeom>
          <a:solidFill>
            <a:srgbClr val="69A35B"/>
          </a:solidFill>
          <a:ln w="38100">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defPPr>
              <a:defRPr lang="zh-CN"/>
            </a:defPPr>
            <a:lvl1pPr marL="0" algn="l" defTabSz="913765" rtl="0" eaLnBrk="1" latinLnBrk="0" hangingPunct="1">
              <a:defRPr sz="1800" kern="1200">
                <a:solidFill>
                  <a:sysClr val="window" lastClr="FFFFFF"/>
                </a:solidFill>
              </a:defRPr>
            </a:lvl1pPr>
            <a:lvl2pPr marL="457200" algn="l" defTabSz="913765" rtl="0" eaLnBrk="1" latinLnBrk="0" hangingPunct="1">
              <a:defRPr sz="1800" kern="1200">
                <a:solidFill>
                  <a:sysClr val="window" lastClr="FFFFFF"/>
                </a:solidFill>
              </a:defRPr>
            </a:lvl2pPr>
            <a:lvl3pPr marL="914400" algn="l" defTabSz="913765" rtl="0" eaLnBrk="1" latinLnBrk="0" hangingPunct="1">
              <a:defRPr sz="1800" kern="1200">
                <a:solidFill>
                  <a:sysClr val="window" lastClr="FFFFFF"/>
                </a:solidFill>
              </a:defRPr>
            </a:lvl3pPr>
            <a:lvl4pPr marL="1371600" algn="l" defTabSz="913765" rtl="0" eaLnBrk="1" latinLnBrk="0" hangingPunct="1">
              <a:defRPr sz="1800" kern="1200">
                <a:solidFill>
                  <a:sysClr val="window" lastClr="FFFFFF"/>
                </a:solidFill>
              </a:defRPr>
            </a:lvl4pPr>
            <a:lvl5pPr marL="1828800" algn="l" defTabSz="913765" rtl="0" eaLnBrk="1" latinLnBrk="0" hangingPunct="1">
              <a:defRPr sz="1800" kern="1200">
                <a:solidFill>
                  <a:sysClr val="window" lastClr="FFFFFF"/>
                </a:solidFill>
              </a:defRPr>
            </a:lvl5pPr>
            <a:lvl6pPr marL="2286000" algn="l" defTabSz="913765" rtl="0" eaLnBrk="1" latinLnBrk="0" hangingPunct="1">
              <a:defRPr sz="1800" kern="1200">
                <a:solidFill>
                  <a:sysClr val="window" lastClr="FFFFFF"/>
                </a:solidFill>
              </a:defRPr>
            </a:lvl6pPr>
            <a:lvl7pPr marL="2743200" algn="l" defTabSz="913765" rtl="0" eaLnBrk="1" latinLnBrk="0" hangingPunct="1">
              <a:defRPr sz="1800" kern="1200">
                <a:solidFill>
                  <a:sysClr val="window" lastClr="FFFFFF"/>
                </a:solidFill>
              </a:defRPr>
            </a:lvl7pPr>
            <a:lvl8pPr marL="3200400" algn="l" defTabSz="913765" rtl="0" eaLnBrk="1" latinLnBrk="0" hangingPunct="1">
              <a:defRPr sz="1800" kern="1200">
                <a:solidFill>
                  <a:sysClr val="window" lastClr="FFFFFF"/>
                </a:solidFill>
              </a:defRPr>
            </a:lvl8pPr>
            <a:lvl9pPr marL="3657600" algn="l" defTabSz="913765" rtl="0" eaLnBrk="1" latinLnBrk="0" hangingPunct="1">
              <a:defRPr sz="1800" kern="1200">
                <a:solidFill>
                  <a:sysClr val="window" lastClr="FFFFFF"/>
                </a:solidFill>
              </a:defRPr>
            </a:lvl9pPr>
          </a:lstStyle>
          <a:p>
            <a:pPr algn="ctr" fontAlgn="base">
              <a:lnSpc>
                <a:spcPct val="130000"/>
              </a:lnSpc>
            </a:pPr>
            <a:r>
              <a:rPr lang="en-US" altLang="zh-CN" strike="noStrike" noProof="1" dirty="0">
                <a:latin typeface="微软雅黑" panose="020B0503020204020204" charset="-122"/>
                <a:ea typeface="微软雅黑" panose="020B0503020204020204" charset="-122"/>
              </a:rPr>
              <a:t>4</a:t>
            </a:r>
            <a:endParaRPr lang="en-US" altLang="zh-CN" strike="noStrike" noProof="1" dirty="0">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21622" y="58843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二、上肢矫形器适配流程</a:t>
            </a:r>
            <a:endParaRPr lang="zh-CN" altLang="en-US" sz="2400" dirty="0">
              <a:sym typeface="+mn-ea"/>
            </a:endParaRPr>
          </a:p>
        </p:txBody>
      </p:sp>
      <p:sp>
        <p:nvSpPr>
          <p:cNvPr id="5" name="文本框 4"/>
          <p:cNvSpPr txBox="1"/>
          <p:nvPr/>
        </p:nvSpPr>
        <p:spPr>
          <a:xfrm>
            <a:off x="1121410" y="155448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（一）上肢矫形器处方</a:t>
            </a:r>
            <a:endParaRPr lang="zh-CN" altLang="en-US" b="1">
              <a:latin typeface="微软雅黑" panose="020B0503020204020204" charset="-122"/>
              <a:ea typeface="微软雅黑" panose="020B0503020204020204" charset="-122"/>
            </a:endParaRPr>
          </a:p>
        </p:txBody>
      </p:sp>
    </p:spTree>
    <p:custDataLst>
      <p:tags r:id="rId31"/>
    </p:custData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第一节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概述</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（二）矫形器的制作</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535"/>
            <a:ext cx="10972800" cy="4135755"/>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70" y="3106"/>
              <a:ext cx="15674" cy="7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按照矫形器处方要求制作矫形器，制作时间视情况一般在 1～14 天，矫形器处方设计中应合理考虑矫形器制作时间，以保证矫形器治疗的时效性。低温热塑板工艺和预制半成品及成品的上肢矫形器通常制作时间和调整时间较短，在上肢矫形器中也正在更加普遍地应用。定制类的上肢矫形器如定制的可动肘关节肘矫形器，通常需要 2～7 天的制作时间。</a:t>
              </a:r>
              <a:endParaRPr lang="zh-CN">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b="1">
                  <a:latin typeface="微软雅黑" panose="020B0503020204020204" charset="-122"/>
                  <a:ea typeface="微软雅黑" panose="020B0503020204020204" charset="-122"/>
                  <a:cs typeface="微软雅黑" panose="020B0503020204020204" charset="-122"/>
                </a:rPr>
                <a:t>（三）矫形器的调整和检查</a:t>
              </a:r>
              <a:endParaRPr lang="zh-CN" b="1">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上肢矫形器特别是腕手矫形器、手指矫形器的功能非常细致，需要进行耐心的调整和检查工作。如动态腕手矫形器的检查要点如下： （1）腕关节是否保持处方要求的背伸角度。 （2）矫形器前臂部的长度是否约为前臂长的三分之二。 （3）动态腕手矫形器的设计功能，腕关节和指间关节活动角度是否符合处方要求。</a:t>
              </a:r>
              <a:endParaRPr lang="zh-CN">
                <a:latin typeface="微软雅黑" panose="020B0503020204020204" charset="-122"/>
                <a:ea typeface="微软雅黑" panose="020B0503020204020204" charset="-122"/>
                <a:cs typeface="微软雅黑" panose="020B0503020204020204" charset="-122"/>
              </a:endParaRPr>
            </a:p>
          </p:txBody>
        </p:sp>
      </p:grpSp>
    </p:spTree>
    <p:custDataLst>
      <p:tags r:id="rId2"/>
    </p:custData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sp>
        <p:nvSpPr>
          <p:cNvPr id="20" name="文本框 19"/>
          <p:cNvSpPr txBox="1"/>
          <p:nvPr/>
        </p:nvSpPr>
        <p:spPr>
          <a:xfrm>
            <a:off x="1283335" y="1602740"/>
            <a:ext cx="969137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cs typeface="微软雅黑" panose="020B0503020204020204" charset="-122"/>
              </a:rPr>
              <a:t>（四）上肢矫形器的临床效果评估</a:t>
            </a:r>
            <a:endParaRPr lang="zh-CN" altLang="en-US" b="1">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854710" y="2121535"/>
            <a:ext cx="10972800" cy="4135755"/>
            <a:chOff x="1395" y="2779"/>
            <a:chExt cx="17280" cy="8090"/>
          </a:xfrm>
        </p:grpSpPr>
        <p:sp>
          <p:nvSpPr>
            <p:cNvPr id="3" name="矩形: 圆角 1128"/>
            <p:cNvSpPr/>
            <p:nvPr>
              <p:custDataLst>
                <p:tags r:id="rId1"/>
              </p:custDataLst>
            </p:nvPr>
          </p:nvSpPr>
          <p:spPr>
            <a:xfrm>
              <a:off x="1395" y="2779"/>
              <a:ext cx="17280" cy="809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70" y="4419"/>
              <a:ext cx="9850" cy="4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上肢矫形器的临床效果评估和矫形器的评估大体类似，需要医生和康复治疗团队会同矫形器师共同对矫形器的临床效果进行评估。对矫形器是否符合处方要求，处方中设计的矫形器功能是否改善，矫形器材料、重量、日常使用等情况都需要进行综合的评估，并对提出来的问题进行修改和解决。</a:t>
              </a:r>
              <a:endParaRPr lang="zh-CN">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8479790" y="2357755"/>
            <a:ext cx="2079625" cy="3663950"/>
          </a:xfrm>
          <a:prstGeom prst="rect">
            <a:avLst/>
          </a:prstGeom>
        </p:spPr>
      </p:pic>
    </p:spTree>
    <p:custDataLst>
      <p:tags r:id="rId3"/>
    </p:custData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第四节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脊柱矫形器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199890"/>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田某，女，14 岁，特发性脊柱侧弯。病理资料如下：S 形侧弯（腰左凸 24°，顶椎位于 L2/3，胸右凸 32°，顶椎 Th8），脊柱柔韧度良好，旋转度：胸部 2 度、腰部 1 度，Risser 征：4，King Ⅰ，轴线偏离：1 cm。第一次装配矫形器。</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15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选择何种脊柱矫形器？</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生物力学的设计如何？</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一、脊柱矫形器种类</a:t>
            </a:r>
            <a:endParaRPr lang="zh-CN" altLang="en-US" sz="2400" dirty="0"/>
          </a:p>
        </p:txBody>
      </p:sp>
      <p:sp>
        <p:nvSpPr>
          <p:cNvPr id="18442" name="Rectangle 10"/>
          <p:cNvSpPr>
            <a:spLocks noChangeArrowheads="1"/>
          </p:cNvSpPr>
          <p:nvPr/>
        </p:nvSpPr>
        <p:spPr bwMode="auto">
          <a:xfrm>
            <a:off x="1447800" y="1734185"/>
            <a:ext cx="9464040" cy="415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脊柱矫形器是指覆盖于颈胸腰骶脊柱节段的矫形器，旨在限制颈胸腰骶椎的运动，减少颈胸腰椎及其周围肌肉韧带负荷，提高其稳定性，并改善躯体对其周围肌肉的控制，达到缓解疼痛，促进受损组织的愈合，其功能可总结如下：躯干支撑（trunk support）、躯体制动（trunk immobilization）、脊柱对线恢复（restoration of spinal alignment）、缓解局部压力（relief pressure）、保暖性（heat retention）、安慰剂效果（placebo eff ect）。根据所覆盖的脊柱节段的不同，可分为骶髂矫形器、腰骶椎矫形器、胸腰骶矫形器、颈胸腰骶矫形器、劲矫形器、颈胸矫形器；根据制作材料性质的不同，可分为硬性矫形器和软性矫形器。</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二、脊柱矫形器的装配及临床应用</a:t>
            </a:r>
            <a:endParaRPr lang="zh-CN" altLang="en-US" sz="2400" dirty="0"/>
          </a:p>
        </p:txBody>
      </p:sp>
      <p:sp>
        <p:nvSpPr>
          <p:cNvPr id="18442" name="Rectangle 10"/>
          <p:cNvSpPr>
            <a:spLocks noChangeArrowheads="1"/>
          </p:cNvSpPr>
          <p:nvPr/>
        </p:nvSpPr>
        <p:spPr bwMode="auto">
          <a:xfrm>
            <a:off x="1437640" y="1597025"/>
            <a:ext cx="9748520" cy="415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（一）骶髂矫形器（sacro-iliac orthosis，SIO）</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骶髂矫形器是指用于控制骶髂部位活动、提高骶髂关节稳定性的矫形器，主要用于骶髂关节相关的疾病。根据制作材料性质的不同，可分为软性、硬性骶髂矫形器。</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1. 软性骶髂矫形器（fl exible sacro-iliac orthosis，F-SIO）</a:t>
            </a:r>
            <a:r>
              <a:rPr>
                <a:solidFill>
                  <a:srgbClr val="000000"/>
                </a:solidFill>
                <a:latin typeface="微软雅黑" panose="020B0503020204020204" charset="-122"/>
                <a:ea typeface="微软雅黑" panose="020B0503020204020204" charset="-122"/>
              </a:rPr>
              <a:t>　又称为软性腰围（Corset），</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被应用于医疗保健领域，治疗由各种原因引起的腰痛症。其原理主要通过全接触式向躯体提供一定的压力，限制脊柱节段运动，并通过提高腹内压，减轻脊柱及其周围肌肉、韧带的负荷，从而达到缓解疼痛、促进组织愈合的目的。</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2. 硬性骶髂矫形器（rigid sacro-iliac orthosis，R-SIO）</a:t>
            </a:r>
            <a:r>
              <a:rPr>
                <a:solidFill>
                  <a:srgbClr val="000000"/>
                </a:solidFill>
                <a:latin typeface="微软雅黑" panose="020B0503020204020204" charset="-122"/>
                <a:ea typeface="微软雅黑" panose="020B0503020204020204" charset="-122"/>
              </a:rPr>
              <a:t>　硬性骶髂矫形器是指用钢条或铝条根据人体形状组装而成的金属框架式骶髂矫形器。此类型矫形器具有更强的支撑和制动功能，常见的有模塑式骶髂矫形器（custom-molded plastic sacro-iliac orthosis，CMP-SIO）。</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二、脊柱矫形器的装配及临床应用</a:t>
            </a:r>
            <a:endParaRPr lang="zh-CN" altLang="en-US" sz="2400" dirty="0"/>
          </a:p>
        </p:txBody>
      </p:sp>
      <p:sp>
        <p:nvSpPr>
          <p:cNvPr id="18442" name="Rectangle 10"/>
          <p:cNvSpPr>
            <a:spLocks noChangeArrowheads="1"/>
          </p:cNvSpPr>
          <p:nvPr/>
        </p:nvSpPr>
        <p:spPr bwMode="auto">
          <a:xfrm>
            <a:off x="1437640" y="1597025"/>
            <a:ext cx="9748520" cy="415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（二）腰骶矫形器（lumbo-sacral orthosis，LSO）</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腰骶椎矫形器是用于固定腰骶椎部分，利用多个“三点力作用系统”，限制腰椎的伸展、屈曲、侧屈及旋转运动，并通过增加腹内压，矫正腰椎前凸，减轻腰椎纵向负荷，提高脊柱稳定性。此外，还通过提供本体感觉反馈，提高躯体对腰背部肌肉的控制。主要用于治疗腰、骶椎部位的疾患。根据制作材料的性质，分为软性腰骶矫形器和硬性腰骶矫形器。</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（三）胸腰骶矫形器</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胸腰骶矫形器（thoratic-lumbo-sacral orthosis，TLSO）是指用于脊柱胸腰骶节段的脊柱矫形器，限制其活动范围，对脊柱起到支撑、保护的作用，并提高脊柱的稳定性。根据制作的材料性质不同，可分为软性胸腰骶矫形器和硬性胸腰骶矫形器。</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（一）概述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2. 脊柱侧弯的分类</a:t>
            </a:r>
            <a:endParaRPr b="1">
              <a:solidFill>
                <a:srgbClr val="00000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1）非结构性脊柱侧弯：也称代偿性脊柱侧弯，因受伤、痉挛、骨盆不对称、腿长不一等原因形成的弯曲姿势。若导致侧弯的原因被除去，脊柱即可恢复正常。长期存在，发育过程中也可由非结构性的变成结构性侧弯。非结构性脊柱侧弯无内在变化，亦称功能性脊柱侧弯症，具有可逆性，查明原因可以矫正。</a:t>
            </a:r>
            <a:endParaRPr>
              <a:solidFill>
                <a:srgbClr val="00000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2）结构性脊柱侧弯：主要指脊柱本身的骨骼、韧带、椎间盘及肌肉发生病变引起的弯曲。部分侧弯已经形成，主动无法矫正，是先天脊椎结构不良或后天创伤以致脊椎无法直立。通常需要手术矫正及术后矫形器治疗。</a:t>
            </a:r>
            <a:endParaRPr>
              <a:solidFill>
                <a:srgbClr val="00000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（3）特发性脊柱侧弯：①特发性脊柱侧弯中最常见的一种，约占脊柱侧弯的 80%，其发病原因尚不了解，这类侧弯在青春期女性中比较常见。②特征弯曲通常有主弯曲和次弯曲之分，主弯曲常伴有结构性变化，称为原发性弯曲；次弯曲称为代偿性弯曲或继发性侧弯。</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（一）概述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3. 脊柱侧弯患者的临床检查</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（1）一般检查：</a:t>
            </a:r>
            <a:r>
              <a:rPr b="1">
                <a:solidFill>
                  <a:srgbClr val="000000"/>
                </a:solidFill>
                <a:latin typeface="微软雅黑" panose="020B0503020204020204" charset="-122"/>
                <a:ea typeface="微软雅黑" panose="020B0503020204020204" charset="-122"/>
              </a:rPr>
              <a:t>①问诊：</a:t>
            </a:r>
            <a:r>
              <a:rPr>
                <a:solidFill>
                  <a:srgbClr val="000000"/>
                </a:solidFill>
                <a:latin typeface="微软雅黑" panose="020B0503020204020204" charset="-122"/>
                <a:ea typeface="微软雅黑" panose="020B0503020204020204" charset="-122"/>
              </a:rPr>
              <a:t>包括患者年龄、性别、发现侧弯的时间、身体发育状况、家族是否有遗传</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史、有无过敏史等。</a:t>
            </a:r>
            <a:r>
              <a:rPr b="1">
                <a:solidFill>
                  <a:srgbClr val="000000"/>
                </a:solidFill>
                <a:latin typeface="微软雅黑" panose="020B0503020204020204" charset="-122"/>
                <a:ea typeface="微软雅黑" panose="020B0503020204020204" charset="-122"/>
              </a:rPr>
              <a:t>②望诊：</a:t>
            </a:r>
            <a:r>
              <a:rPr>
                <a:solidFill>
                  <a:srgbClr val="000000"/>
                </a:solidFill>
                <a:latin typeface="微软雅黑" panose="020B0503020204020204" charset="-122"/>
                <a:ea typeface="微软雅黑" panose="020B0503020204020204" charset="-122"/>
              </a:rPr>
              <a:t>于站立位，由背面观脊柱偏离正中直线的情况，如双肩是否水平、对称，</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有无隆起，枕骨粗隆垂线是否通过臀中沟，肤色状况，胸廓变形程度如乳房、胸廓厚度、呼吸扩张度等；从侧面及矢状面上观察脊柱，是否有颈椎前凸、胸椎后凸、腰椎前凸和骶椎后凸四个生理弯曲。</a:t>
            </a:r>
            <a:r>
              <a:rPr b="1">
                <a:solidFill>
                  <a:srgbClr val="000000"/>
                </a:solidFill>
                <a:latin typeface="微软雅黑" panose="020B0503020204020204" charset="-122"/>
                <a:ea typeface="微软雅黑" panose="020B0503020204020204" charset="-122"/>
              </a:rPr>
              <a:t>③触诊：</a:t>
            </a:r>
            <a:r>
              <a:rPr>
                <a:solidFill>
                  <a:srgbClr val="000000"/>
                </a:solidFill>
                <a:latin typeface="微软雅黑" panose="020B0503020204020204" charset="-122"/>
                <a:ea typeface="微软雅黑" panose="020B0503020204020204" charset="-122"/>
              </a:rPr>
              <a:t>椎旁肌是否痉挛、压痛，是否伴有放射痛，棘突及其间隙是否压痛，腰肌外侧触摸深部横突有无压痛，骶髂关节有无压痛、叩击痛；用力下压头顶或双肩时，脊柱是否疼痛或疼痛加重。</a:t>
            </a:r>
            <a:r>
              <a:rPr b="1">
                <a:solidFill>
                  <a:srgbClr val="000000"/>
                </a:solidFill>
                <a:latin typeface="微软雅黑" panose="020B0503020204020204" charset="-122"/>
                <a:ea typeface="微软雅黑" panose="020B0503020204020204" charset="-122"/>
              </a:rPr>
              <a:t>④动诊：</a:t>
            </a:r>
            <a:r>
              <a:rPr>
                <a:solidFill>
                  <a:srgbClr val="000000"/>
                </a:solidFill>
                <a:latin typeface="微软雅黑" panose="020B0503020204020204" charset="-122"/>
                <a:ea typeface="微软雅黑" panose="020B0503020204020204" charset="-122"/>
              </a:rPr>
              <a:t>检查 C7 至尾骨尖呈一直线，头竖直为脊柱的中立位，即 0 度。</a:t>
            </a:r>
            <a:r>
              <a:rPr b="1">
                <a:solidFill>
                  <a:srgbClr val="000000"/>
                </a:solidFill>
                <a:latin typeface="微软雅黑" panose="020B0503020204020204" charset="-122"/>
                <a:ea typeface="微软雅黑" panose="020B0503020204020204" charset="-122"/>
              </a:rPr>
              <a:t>⑤量诊：</a:t>
            </a:r>
            <a:r>
              <a:rPr>
                <a:solidFill>
                  <a:srgbClr val="000000"/>
                </a:solidFill>
                <a:latin typeface="微软雅黑" panose="020B0503020204020204" charset="-122"/>
                <a:ea typeface="微软雅黑" panose="020B0503020204020204" charset="-122"/>
              </a:rPr>
              <a:t>在前屈后伸时，测量 C7 至 T12 棘突间距，正常时前屈比后伸增加 4～6 cm。</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（一）概述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3. 脊柱侧弯患者的临床检查</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（2）X 光片的检查：站立位全脊柱正、侧位影像。照 X 光片时必须强调站立位，不能卧位。若患者不能站立，宜采用坐位像，这样才能反映脊柱侧弯的真实情况。X 像需包括整个脊柱、仰卧位左右弯曲像。</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4. 脊柱侧弯的治疗</a:t>
            </a:r>
            <a:r>
              <a:rPr>
                <a:solidFill>
                  <a:srgbClr val="000000"/>
                </a:solidFill>
                <a:latin typeface="微软雅黑" panose="020B0503020204020204" charset="-122"/>
                <a:ea typeface="微软雅黑" panose="020B0503020204020204" charset="-122"/>
              </a:rPr>
              <a:t>　脊柱侧弯的治疗通常有手术治疗和非手术治疗。非手术治疗常用的有物理治疗，如电刺激疗法，改善气血循环；运动治疗，如体操疗法，对背部肌肉训练，增强肌力，改善脊柱柔韧性；矫形器治疗，起到牵引、矫正及固定作用。</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5. 脊柱侧弯矫形器的治疗原则</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（1）脊柱侧弯的生物力学改变：①脊柱侧弯伴随椎体向凸侧旋转。②脊柱侧弯导致椎体所受压力不同，导致椎体发育不对称，凹侧椎体受轴向压力大于凸侧，久而久之可使椎体发生楔形变。</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01510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患者李阿姨被小儿麻痹症后遗症困扰很久，经人介绍准备安装矫形器，但她心中仍有许多疑问，你能为她做出解答吗？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矫形器是什么？</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矫形器的生物基本力学功能与作用有哪些？</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③侧弯导致凹侧肋骨对脊柱的压力向凸侧肋骨的增加，从而使侧弯更加严重。注意凸侧肋骨的矫正，Cobb 角度大于 45° 的侧弯矫正力较大。</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脊柱侧弯矫形器的矫治原则：脊柱侧弯矫形器设计是建立在生物力学原理的基础上，运用的是三点力系统，通过改变脊柱、骨盆、胸廓、肩胛带的力学和运动学的特性，达到矫正目的。如在额状面的矫正就是运用可以引起躯干节段运动的压力，作用于侧弯的顶点和端点相应体表部位，同时给予对侧凹陷部位以足够的空间，通过呼吸运动，使其得到伸展，从而实现躯干各节段的平衡运动，改善肌肉和软组织的作用。</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（3）脊柱侧弯矫形器适应证：① Cobb 角处于 20°～45° 的中度脊柱侧弯，骨骼发育处于未成熟阶段，脊柱侧弯还处在早期阶段。②跨度长的侧弯，柔韧性好的腰段或胸腰段侧弯矫正效果佳。③婴儿期和少儿期的特发性脊柱侧弯。④脊柱侧弯严重者手术治疗前后使用，达到稳定脊柱的作用。⑤成年脊柱侧弯或其他原因脊柱侧弯患者，可作为辅助治疗手段</a:t>
            </a:r>
            <a:r>
              <a:rPr lang="zh-CN">
                <a:solidFill>
                  <a:srgbClr val="000000"/>
                </a:solidFill>
                <a:latin typeface="微软雅黑" panose="020B0503020204020204" charset="-122"/>
                <a:ea typeface="微软雅黑" panose="020B0503020204020204" charset="-122"/>
              </a:rPr>
              <a:t>。</a:t>
            </a:r>
            <a:endParaRPr lang="zh-CN">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（4）禁忌证：①脊柱侧弯矫形器的禁忌证　先天性脊柱侧弯：半椎体、椎体融合、肋骨融合、脊柱侧弯超过 45°、神经纤维瘤病、硬脊膜膨出、胸椎前凸、保守治疗无效的患者。②脊柱侧弯矫形器的相对禁忌证　皮肤问题、感觉障碍、炎症、过敏、弯曲范围短、侧弯僵硬、背的后凸不够（平背）、骨骼发育成熟、心理上不能接受、客观环境上不允许、如居住地较偏远不能接受经常性检查、调整与更换矫形器者，各种原因不能长时间穿戴的患儿。</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5）脊柱矫形器的装配原则：全面仔细的临床检查。通过检查，能判断脊柱侧弯的类型、了解脊柱侧弯的严重程度、判断患者的骨骼发育状况、了解脊柱侧弯的可矫正性和生物力学特性等，这些情况能为矫形器设计提供依据。</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6. 脊柱侧弯矫形器的常用类型</a:t>
            </a:r>
            <a:r>
              <a:rPr>
                <a:solidFill>
                  <a:srgbClr val="000000"/>
                </a:solidFill>
                <a:latin typeface="微软雅黑" panose="020B0503020204020204" charset="-122"/>
                <a:ea typeface="微软雅黑" panose="020B0503020204020204" charset="-122"/>
              </a:rPr>
              <a:t>　脊柱侧弯矫形器按其形式可分为颈胸腰骶矫形器（CTLSO）、胸腰骶矫形器（TLSO）、腰骶矫形器（LSO）。</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8069580" y="6156960"/>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2"/>
            </p:custDataLst>
          </p:nvPr>
        </p:nvCxnSpPr>
        <p:spPr>
          <a:xfrm>
            <a:off x="932180" y="6156960"/>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816293" y="5974398"/>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989330" y="2387600"/>
            <a:ext cx="0" cy="3535200"/>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909955" y="2215198"/>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1182370" y="4363085"/>
            <a:ext cx="3103880" cy="1611891"/>
            <a:chOff x="3985" y="4211"/>
            <a:chExt cx="4886" cy="2112"/>
          </a:xfrm>
        </p:grpSpPr>
        <p:sp>
          <p:nvSpPr>
            <p:cNvPr id="89" name="文本框 5"/>
            <p:cNvSpPr txBox="1"/>
            <p:nvPr>
              <p:custDataLst>
                <p:tags r:id="rId6"/>
              </p:custDataLst>
            </p:nvPr>
          </p:nvSpPr>
          <p:spPr>
            <a:xfrm>
              <a:off x="4335" y="4796"/>
              <a:ext cx="4535" cy="1527"/>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脊柱后凸是由于肌肉韧带松弛、骨质软化，因久站久坐，在重力的作用下所致的骨骼畸形。脊柱后凸是常见的脊柱畸形。</a:t>
              </a:r>
              <a:endParaRPr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7"/>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1. 定义</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8"/>
            </p:custDataLst>
          </p:nvPr>
        </p:nvCxnSpPr>
        <p:spPr>
          <a:xfrm>
            <a:off x="4505643" y="6156960"/>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9"/>
            </p:custDataLst>
          </p:nvPr>
        </p:nvSpPr>
        <p:spPr>
          <a:xfrm>
            <a:off x="4388168" y="5974398"/>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0"/>
            </p:custDataLst>
          </p:nvPr>
        </p:nvCxnSpPr>
        <p:spPr>
          <a:xfrm>
            <a:off x="4573270" y="2377440"/>
            <a:ext cx="0" cy="3535200"/>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1"/>
            </p:custDataLst>
          </p:nvPr>
        </p:nvSpPr>
        <p:spPr>
          <a:xfrm rot="8100000">
            <a:off x="4493895" y="220440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743768" y="3535045"/>
            <a:ext cx="3081337" cy="2515953"/>
            <a:chOff x="9836" y="4255"/>
            <a:chExt cx="4853" cy="3964"/>
          </a:xfrm>
        </p:grpSpPr>
        <p:sp>
          <p:nvSpPr>
            <p:cNvPr id="97" name="文本框 5"/>
            <p:cNvSpPr txBox="1"/>
            <p:nvPr>
              <p:custDataLst>
                <p:tags r:id="rId12"/>
              </p:custDataLst>
            </p:nvPr>
          </p:nvSpPr>
          <p:spPr>
            <a:xfrm>
              <a:off x="10153" y="5094"/>
              <a:ext cx="4536" cy="3125"/>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分为非固定性畸形（如姿势性驼背），因肌肉力弱所致后凸或代偿腰前凸加大的胸后凸畸形；固定性畸形（如休门氏病），强直性脊柱炎（最多见），老年性骨质疏松所致后凸，先天性后方半椎体、结核或创伤等所致畸形。</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3"/>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2. 分类</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4"/>
            </p:custDataLst>
          </p:nvPr>
        </p:nvSpPr>
        <p:spPr>
          <a:xfrm>
            <a:off x="7945755" y="5974398"/>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5"/>
            </p:custDataLst>
          </p:nvPr>
        </p:nvCxnSpPr>
        <p:spPr>
          <a:xfrm>
            <a:off x="8128318" y="2381885"/>
            <a:ext cx="0" cy="353520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6"/>
            </p:custDataLst>
          </p:nvPr>
        </p:nvSpPr>
        <p:spPr>
          <a:xfrm rot="8100000">
            <a:off x="8048943" y="235426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187068" y="2368777"/>
            <a:ext cx="3323883" cy="3788101"/>
            <a:chOff x="9641" y="2819"/>
            <a:chExt cx="5235" cy="5967"/>
          </a:xfrm>
        </p:grpSpPr>
        <p:sp>
          <p:nvSpPr>
            <p:cNvPr id="8" name="文本框 5"/>
            <p:cNvSpPr txBox="1"/>
            <p:nvPr>
              <p:custDataLst>
                <p:tags r:id="rId17"/>
              </p:custDataLst>
            </p:nvPr>
          </p:nvSpPr>
          <p:spPr>
            <a:xfrm>
              <a:off x="10110" y="3854"/>
              <a:ext cx="4766" cy="4932"/>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①椎体环状骨突缺血性坏死，不过研究认为，环状骨突的生长紊乱对椎体的生长或引起楔形变不具有影响作用。②有人推测是由于椎间盘形成结节突入椎体（Schmorl 结节）导致椎间高度降低，使椎体前柱压力增大和椎体的软骨内成骨紊乱，导致椎体前部高度降低而引起椎体楔形变。③还有人提出骨质疏松可能与 Scheuermann 病有关。但至今 Scheuermann 病的病因仍不明确。</a:t>
              </a:r>
              <a:endParaRPr lang="zh-CN" altLang="en-US" sz="14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8"/>
              </p:custDataLst>
            </p:nvPr>
          </p:nvSpPr>
          <p:spPr bwMode="auto">
            <a:xfrm>
              <a:off x="9641" y="2819"/>
              <a:ext cx="5235"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ctr"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3. 病因</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四、脊柱后凸矫形器治疗</a:t>
            </a:r>
            <a:endParaRPr lang="zh-CN" altLang="en-US" sz="2400" dirty="0"/>
          </a:p>
        </p:txBody>
      </p:sp>
      <p:sp>
        <p:nvSpPr>
          <p:cNvPr id="11" name="文本框 10"/>
          <p:cNvSpPr txBox="1"/>
          <p:nvPr/>
        </p:nvSpPr>
        <p:spPr>
          <a:xfrm>
            <a:off x="1102995" y="1558925"/>
            <a:ext cx="840613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（一）概述</a:t>
            </a:r>
            <a:endParaRPr lang="zh-CN" altLang="en-US" b="1">
              <a:latin typeface="微软雅黑" panose="020B0503020204020204" charset="-122"/>
              <a:ea typeface="微软雅黑" panose="020B0503020204020204" charset="-122"/>
            </a:endParaRPr>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20165" y="1479550"/>
            <a:ext cx="10248265" cy="4572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（二）脊柱后凸的临床表现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1. 脊柱后凸的一般表现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（1）后凸畸形：呈匀称的圆背畸形。</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（2）腰椎前凸：除胸段后凸畸形外，患者还有不同程度的（代偿性）腰椎前凸，对胸段而言，头颈亦相对向前凸出。腰椎过度前凸实际上是患者对胸椎严重后凸弯曲代偿之故。</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（3）其他症状：</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①神经症状：严重后凸畸形可引起脊髓受压，严重者甚至可有下肢轻瘫。</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②腰痛：当病变波及腰椎时，患者常有下腰痛，常见于男性运动员和山区人群，表明本病的发展与恶化是反复创伤和激烈运动的结果。临床检查时，最常见的是胸椎后凸，通常成弧形，俗称圆背畸形，如果在下胸椎和胸腰段后凸，则腰椎代偿性前凸加大。后凸畸形角度过大，俯身伸展试验不能矫正。</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398905" y="1793875"/>
            <a:ext cx="9865995" cy="367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（二）脊柱后凸的临床表现</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2. 脊柱后凸的影像学表现</a:t>
            </a:r>
            <a:r>
              <a:rPr>
                <a:solidFill>
                  <a:srgbClr val="000000"/>
                </a:solidFill>
                <a:latin typeface="微软雅黑" panose="020B0503020204020204" charset="-122"/>
                <a:ea typeface="微软雅黑" panose="020B0503020204020204" charset="-122"/>
              </a:rPr>
              <a:t>　采用 X 线摄片可以初步确诊，其诊断标准为：胸椎至少3 个相邻椎体的楔形变超过 5°，椎体终板不规则，胸椎后凸超过 45°。楔形角度的测量方法是：在患者站立侧位 X 线片上，沿每一个椎体的上下终板划直线，测量交角。胸椎后凸从 T1、T2 至 T12，其顶椎位于 T6 或者 T8；胸腰椎后凸从 T4、T5 到 L4、L5，其顶椎位于 T12、L1。但在常规的侧位 X 线片上通常观察不到上胸椎（T1～T5），如果从T5～T12 直线的交角大于 35° 即可以考虑后凸异常。此外，还应该拍摄高质量的胸部侧位 X 线片，约 30%～35% 的患者在前后位 X 线片上有明显的脊柱侧凸。令患者仰卧于垫枕上，拍过伸位侧位 X 线片，可以确定畸形的结构特性。</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23062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三、脊柱侧弯矫形器治疗</a:t>
            </a:r>
            <a:endParaRPr lang="zh-CN" altLang="en-US" sz="2400" dirty="0"/>
          </a:p>
        </p:txBody>
      </p:sp>
      <p:sp>
        <p:nvSpPr>
          <p:cNvPr id="18442" name="Rectangle 10"/>
          <p:cNvSpPr>
            <a:spLocks noChangeArrowheads="1"/>
          </p:cNvSpPr>
          <p:nvPr/>
        </p:nvSpPr>
        <p:spPr bwMode="auto">
          <a:xfrm>
            <a:off x="1448435" y="1593850"/>
            <a:ext cx="9865995" cy="4503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（三）脊柱后凸的治疗</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1. 非手术治疗　</a:t>
            </a:r>
            <a:r>
              <a:rPr>
                <a:solidFill>
                  <a:srgbClr val="000000"/>
                </a:solidFill>
                <a:latin typeface="微软雅黑" panose="020B0503020204020204" charset="-122"/>
                <a:ea typeface="微软雅黑" panose="020B0503020204020204" charset="-122"/>
              </a:rPr>
              <a:t>非手术治疗是早期轻微畸形的主要治疗方法。</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（1）青少年不足 50° 的脊柱后凸轻度增加且无进展的证据，可以 4～6 个月摄一次站立侧位 X 线片随访观察，直至生长停止。</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（2）单纯的体育锻炼不足以矫正 Scheuermann 病的畸形，但适当的锻炼有助于保持脊柱的柔韧性。</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（3）矫形器治疗：在骨骼发育成熟之前进行支具治疗亦可得到满意的疗效，即使对后凸已近 80° 者亦多有效。</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2. 手术治疗</a:t>
            </a:r>
            <a:r>
              <a:rPr>
                <a:solidFill>
                  <a:srgbClr val="000000"/>
                </a:solidFill>
                <a:latin typeface="微软雅黑" panose="020B0503020204020204" charset="-122"/>
                <a:ea typeface="微软雅黑" panose="020B0503020204020204" charset="-122"/>
              </a:rPr>
              <a:t>　有人认为在发育时期支具不能控制的畸形，后凸超过 75°，直立外观畸形明显者应采用手术治疗。</a:t>
            </a:r>
            <a:endParaRPr>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第五节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坐姿矫形器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921298"/>
            <a:ext cx="10182013" cy="3014980"/>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患儿，8 岁，男，脑性瘫痪，痉挛型四肢瘫。可以翻身或爬行移动，但是躯干部位稳定性差，在幼儿园排泄时需要在工作人员的保护或监控下进行。</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15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根据实际情况，如何改善患儿自己完成排泄行为的可行性和安全性？</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一、坐姿矫形器概述</a:t>
            </a:r>
            <a:endParaRPr lang="zh-CN" altLang="en-US" sz="2400" dirty="0"/>
          </a:p>
        </p:txBody>
      </p:sp>
      <p:sp>
        <p:nvSpPr>
          <p:cNvPr id="18442" name="Rectangle 10"/>
          <p:cNvSpPr>
            <a:spLocks noChangeArrowheads="1"/>
          </p:cNvSpPr>
          <p:nvPr/>
        </p:nvSpPr>
        <p:spPr bwMode="auto">
          <a:xfrm>
            <a:off x="904875" y="1558290"/>
            <a:ext cx="10541000" cy="178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坐姿矫形器属于姿势保持辅助器的范畴，是解决坐位问题的矫形器。姿势保持辅助器大致分为坐位保持辅助器（坐姿矫形器）、卧位保持辅助器、立位保持辅助器三种。首先，在疗育场所或是家庭中使用最频繁、种类最多的是坐位保持辅助器。其次，立位保持辅助器在疗育或教育场所也较多地被使用，市场上销售的成品也不少。然而，卧位保持辅助器通常是针对最重度的儿童使用的。</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3" name="Text Box 2"/>
          <p:cNvSpPr txBox="1">
            <a:spLocks noChangeArrowheads="1"/>
          </p:cNvSpPr>
          <p:nvPr/>
        </p:nvSpPr>
        <p:spPr bwMode="auto">
          <a:xfrm>
            <a:off x="1102995" y="33769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二、坐姿矫形器适配流程</a:t>
            </a:r>
            <a:endParaRPr lang="zh-CN" altLang="en-US" sz="2400" dirty="0"/>
          </a:p>
        </p:txBody>
      </p:sp>
      <p:sp>
        <p:nvSpPr>
          <p:cNvPr id="4" name="Rectangle 10"/>
          <p:cNvSpPr>
            <a:spLocks noChangeArrowheads="1"/>
          </p:cNvSpPr>
          <p:nvPr/>
        </p:nvSpPr>
        <p:spPr bwMode="auto">
          <a:xfrm>
            <a:off x="982980" y="4255770"/>
            <a:ext cx="10541000" cy="1786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坐姿矫形器适配性受使用者与坐姿矫形器之间的重力影响，所以需要考虑作用于人体与坐姿装置各个部位的压力、摩擦（接触面的舒适性）及重心平衡等因素，同时涉及身体支撑部位的面积、形状、角度。一旦失去这种平衡或结构的话，就会产生躯干侧倒，或是向前滑落，或是肌肉紧张等问题。为了保证良好的适配性，在平衡获得和压力分散方面需要预先考虑到。</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二、坐姿矫形器适配流程</a:t>
            </a:r>
            <a:endParaRPr lang="zh-CN" altLang="en-US" sz="2400" dirty="0"/>
          </a:p>
        </p:txBody>
      </p:sp>
      <p:grpSp>
        <p:nvGrpSpPr>
          <p:cNvPr id="2" name="组合 1"/>
          <p:cNvGrpSpPr/>
          <p:nvPr/>
        </p:nvGrpSpPr>
        <p:grpSpPr>
          <a:xfrm>
            <a:off x="609600" y="1720215"/>
            <a:ext cx="10972800" cy="449008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735" y="3044"/>
              <a:ext cx="16600" cy="2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 图3-142 所示为矢状面内观察到的坐姿构成。如图所示的那样，髋关节、膝关节、踝关节分别处于 90° 为基本坐立姿势。对应使用者身体部位装置分别是背部支撑面、座面、小腿支撑面、足部支撑面。实际使用中，根据障碍的状况可以进行各个要素的组合设定，构成整体相位变化的各式各样的姿势。</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93445" y="123253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（一）使用者与坐姿装置的关系（矢状面）</a:t>
            </a:r>
            <a:endParaRPr lang="zh-CN" altLang="en-US"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2614295" y="3425190"/>
            <a:ext cx="6805930" cy="2649855"/>
          </a:xfrm>
          <a:prstGeom prst="rect">
            <a:avLst/>
          </a:prstGeom>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93682" y="86910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一、矫形器定义</a:t>
            </a:r>
            <a:endParaRPr lang="zh-CN" altLang="en-US" sz="2400" dirty="0"/>
          </a:p>
        </p:txBody>
      </p:sp>
      <p:grpSp>
        <p:nvGrpSpPr>
          <p:cNvPr id="4" name="组合 3"/>
          <p:cNvGrpSpPr/>
          <p:nvPr/>
        </p:nvGrpSpPr>
        <p:grpSpPr>
          <a:xfrm>
            <a:off x="609600" y="1675005"/>
            <a:ext cx="10972800" cy="4535869"/>
            <a:chOff x="1395" y="1943"/>
            <a:chExt cx="17280" cy="7898"/>
          </a:xfrm>
        </p:grpSpPr>
        <p:sp>
          <p:nvSpPr>
            <p:cNvPr id="22" name="矩形: 圆角 1128"/>
            <p:cNvSpPr/>
            <p:nvPr>
              <p:custDataLst>
                <p:tags r:id="rId1"/>
              </p:custDataLst>
            </p:nvPr>
          </p:nvSpPr>
          <p:spPr>
            <a:xfrm>
              <a:off x="1395" y="1943"/>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5" name="Rectangle 10"/>
            <p:cNvSpPr>
              <a:spLocks noChangeArrowheads="1"/>
            </p:cNvSpPr>
            <p:nvPr/>
          </p:nvSpPr>
          <p:spPr bwMode="auto">
            <a:xfrm>
              <a:off x="2269" y="2316"/>
              <a:ext cx="15532" cy="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矫形器（Orthosis）是用于改变神经肌肉和骨骼系统机能特性或结构的体外使用装置（GB/T 14191—93）。过去，矫形器的名称有很多，曾用名有夹板（splint）、支具（brace）、支持物（supporter）等，现在称之为矫形器。据文献记载，矫形器的历史最早可追溯到公元前 2700 年左右埃及用于骨折的夹板，以后由 Hippocrates、Galenus、Ambraise Pare、Nicolas Andry、Hugh Owen Thomas 等人开发了主要用于矫形外科疾患独创的矫形器。第二次世界大战以后，随着临床医学、康复医学、生物力学等学科的进步与发展，加上制作矫形器的原材料开发和技术工艺的进步，矫形器学（orthotics）有了显著的发展。目前，矫形器装配已由过去骨科治疗的一种辅助技术转变成为康复治疗中的重要方案，进而演变成为一种治疗，即矫形器治疗。它是针对患者先天或后天的神经肌肉骨骼功能紊乱的一种治疗，其治疗内容包括：患者评价，矫形器设计、制作、适配、修改等。</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二、坐姿矫形器适配流程</a:t>
            </a:r>
            <a:endParaRPr lang="zh-CN" altLang="en-US" sz="2400" dirty="0"/>
          </a:p>
        </p:txBody>
      </p:sp>
      <p:grpSp>
        <p:nvGrpSpPr>
          <p:cNvPr id="2" name="组合 1"/>
          <p:cNvGrpSpPr/>
          <p:nvPr/>
        </p:nvGrpSpPr>
        <p:grpSpPr>
          <a:xfrm>
            <a:off x="609600" y="1720215"/>
            <a:ext cx="10972800" cy="449008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735" y="3044"/>
              <a:ext cx="16600" cy="2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胸部（躯干）支撑、骨盆支撑等衬垫，是垫放在骨盆带、胸部带与身体间缝隙内的，对于防止身体左右倾斜效果较好。衬垫的形状或尺寸虽然可以根据适配的情况来决定，但是尽可能地最小化（图 3-147）。</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93445" y="123253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（二）支撑部件（衬垫类）</a:t>
            </a:r>
            <a:endParaRPr lang="zh-CN" altLang="en-US" b="1">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2437130" y="3014980"/>
            <a:ext cx="7631430" cy="2976245"/>
          </a:xfrm>
          <a:prstGeom prst="rect">
            <a:avLst/>
          </a:prstGeom>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二、坐姿矫形器适配流程</a:t>
            </a:r>
            <a:endParaRPr lang="zh-CN" altLang="en-US" sz="2400" dirty="0"/>
          </a:p>
        </p:txBody>
      </p:sp>
      <p:sp>
        <p:nvSpPr>
          <p:cNvPr id="18442" name="Rectangle 10"/>
          <p:cNvSpPr>
            <a:spLocks noChangeArrowheads="1"/>
          </p:cNvSpPr>
          <p:nvPr/>
        </p:nvSpPr>
        <p:spPr bwMode="auto">
          <a:xfrm>
            <a:off x="904875" y="1386840"/>
            <a:ext cx="10541000" cy="2218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（三）头颈部的支撑</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保持头颈部平衡的合适支撑是姿势保持的重要课题。特别是有重度障碍的患儿或成人，当头部控制不良、有呼吸问题时，为了能够容易呼吸、摄食或嗳气，以及两肩水平位置下控制头颈部，确保呼吸道没有问题，希望通过头颈部的支撑获得轻松呼吸的姿势。另一方面，头部控制良好时，背部支撑面可以低一些，甚至可以考虑不加头颈部支撑。</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4" name="Rectangle 10"/>
          <p:cNvSpPr>
            <a:spLocks noChangeArrowheads="1"/>
          </p:cNvSpPr>
          <p:nvPr/>
        </p:nvSpPr>
        <p:spPr bwMode="auto">
          <a:xfrm>
            <a:off x="904875" y="3544570"/>
            <a:ext cx="10541000" cy="1021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（四）绑带类</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为了确保安全、姿势不易走样、便于控制等，使用绑带维持坐姿矫形器的整体感是有效的。</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Rectangle 10"/>
          <p:cNvSpPr>
            <a:spLocks noChangeArrowheads="1"/>
          </p:cNvSpPr>
          <p:nvPr/>
        </p:nvSpPr>
        <p:spPr bwMode="auto">
          <a:xfrm>
            <a:off x="983615" y="4596765"/>
            <a:ext cx="10541000" cy="1021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（五）桌面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桌面主要用于放置常用物品，有时也作为将身体从前方支起的躯干前方支撑装置，有时将其调节到增加上肢支撑能力的高度，以便姿势的自我保持或促进上肢功能提高的装置，有时用其作为引导更加利于活动姿势的辅助产品。</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二、坐姿矫形器适配流程</a:t>
            </a:r>
            <a:endParaRPr lang="zh-CN" altLang="en-US" sz="2400" dirty="0"/>
          </a:p>
        </p:txBody>
      </p:sp>
      <p:sp>
        <p:nvSpPr>
          <p:cNvPr id="18442" name="Rectangle 10"/>
          <p:cNvSpPr>
            <a:spLocks noChangeArrowheads="1"/>
          </p:cNvSpPr>
          <p:nvPr/>
        </p:nvSpPr>
        <p:spPr bwMode="auto">
          <a:xfrm>
            <a:off x="915035" y="157353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（六）支撑的方法与支撑量</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支撑的方法，从数量上看，由身体上部分的头部、胸部、骨盆 3 个骨骼区域，以及与其相连的颈椎、腰椎 2 个关节部分构成。</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（1）支撑骨骼部位的制作：来自软组织的支撑常常防止不了姿势走样的情况较多，所以把颅骨、肋骨、脊柱、骨盆（坐骨）等骨骼部位作为支撑的基础，而不要局限于轮廓（皮肤表面）。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姿势垮塌方向的对策：头部、胸廓、骨盆与脊柱相关联，所以姿势垮塌方向与脊柱结构、肌紧张状态、重力方向有关。也就是说，可以考虑为是脊柱的轴向倒塌因素，以及将骨盆和脊柱作为支点的前后或侧方、旋转方向垮塌因素。</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（3）适当的支撑量：虽不能根据使用者的姿势保持能力来决定，但对于接近独立保持能力的使用者而言，微微地支撑即可。</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三、坐姿矫形器临床应用</a:t>
            </a:r>
            <a:endParaRPr lang="zh-CN" altLang="en-US" sz="2400" dirty="0">
              <a:sym typeface="+mn-ea"/>
            </a:endParaRPr>
          </a:p>
        </p:txBody>
      </p:sp>
      <p:sp>
        <p:nvSpPr>
          <p:cNvPr id="18442" name="Rectangle 10"/>
          <p:cNvSpPr>
            <a:spLocks noChangeArrowheads="1"/>
          </p:cNvSpPr>
          <p:nvPr/>
        </p:nvSpPr>
        <p:spPr bwMode="auto">
          <a:xfrm>
            <a:off x="915035" y="157353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（一）从重力环境产生过度姿势中摆脱出来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瘫痪患儿一旦出现身体抽缩或是身体直挺情况时，总是被当作异常或是病态的姿势，于是常常简单地判断应付。可是，即便是我们正常人，这种现象也经常见到。</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（二）身体中心轴的学习</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患有瘫痪的儿童通常容易保持同一姿势，将身体保持在弓形或是之字形的状态。于 是，为了能够应对在限定运动中强有力的姿势变化或活动，结果是不仅没有处理好而且容易发生二次伤害。</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对策：</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（1）一边允许身体的非对称性，一边适当地坐在、站在、横卧在、依靠在重心线附近，提供容易应对任一方向不同幅度和速度下姿势变化或活动的状况（中心轴和伴有摇晃的身体）。</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（2）可以学习身体控制，并且在运动过程中为了缓解紧张，考虑适度的支撑。</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三、坐姿矫形器临床应用</a:t>
            </a:r>
            <a:endParaRPr lang="zh-CN" altLang="en-US" sz="2400" dirty="0">
              <a:sym typeface="+mn-ea"/>
            </a:endParaRPr>
          </a:p>
        </p:txBody>
      </p:sp>
      <p:sp>
        <p:nvSpPr>
          <p:cNvPr id="18442" name="Rectangle 10"/>
          <p:cNvSpPr>
            <a:spLocks noChangeArrowheads="1"/>
          </p:cNvSpPr>
          <p:nvPr/>
        </p:nvSpPr>
        <p:spPr bwMode="auto">
          <a:xfrm>
            <a:off x="915035" y="157353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（三）坐位姿势的保持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人主动地与外界联系时，在作业活动场景下通常选择坐立位。可是，当两侧坐骨部分（坐骨结节）功能性地支撑利用困难时，骨盆后倾以寻求骨盆后侧面的支撑，进而使得躯干部位压向背部支撑面，迫使全身僵直代偿稳定以获得平衡。</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（四）饮食姿势的保持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饮食在维持生命和得到满足等要素的生活质量（quality of life，QOL）方面占据着大部分，同时也与姿势肌肉紧张、觉醒、呼吸功能关联密切，给被照料者、照料者也极易带来麻烦。</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（五）排泄姿势的保持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排泄行为的自立，生理的成熟和社会的学习是基础，身心的放松（副交感神经作用）也很重要。</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三、坐姿矫形器临床应用</a:t>
            </a:r>
            <a:endParaRPr lang="zh-CN" altLang="en-US" sz="2400" dirty="0">
              <a:sym typeface="+mn-ea"/>
            </a:endParaRPr>
          </a:p>
        </p:txBody>
      </p:sp>
      <p:sp>
        <p:nvSpPr>
          <p:cNvPr id="18442" name="Rectangle 10"/>
          <p:cNvSpPr>
            <a:spLocks noChangeArrowheads="1"/>
          </p:cNvSpPr>
          <p:nvPr/>
        </p:nvSpPr>
        <p:spPr bwMode="auto">
          <a:xfrm>
            <a:off x="915035" y="142113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（六）更衣姿势的保持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更衣动作的自立与身体影像、身体形式的发育关系较深。同时，也与层次理解等认知方面、对人意识的社会性发育关系密切。进而对称性、非对称性姿势的混合和变换，手臂或腿脚的极端屈伸操作，伴有视觉的障碍，多数都需要帮助。</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（七）入浴姿势的保持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沐浴不仅清洁身体而且促进血液循环和新陈代谢，同时，令人身心放松，还有开心的游戏场。可是，对于在浴室、浴缸内坐位姿势难以保持的儿童而言，就很难享受这种愉快的情境。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（八）学习姿势的保持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学校是掌握知识技术、公共道德等内容的培养场所。</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（九）小结</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人除了休息的时候，大多数都在作对抗重力的活动姿势。</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第六节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975860" y="2261235"/>
            <a:ext cx="6524625" cy="1863725"/>
          </a:xfrm>
          <a:prstGeom prst="rect">
            <a:avLst/>
          </a:prstGeom>
          <a:noFill/>
        </p:spPr>
        <p:txBody>
          <a:bodyPr wrap="square" rtlCol="0">
            <a:spAutoFit/>
          </a:bodyPr>
          <a:p>
            <a:pPr algn="l">
              <a:lnSpc>
                <a:spcPct val="120000"/>
              </a:lnSpc>
              <a:spcBef>
                <a:spcPts val="0"/>
              </a:spcBef>
              <a:spcAft>
                <a:spcPts val="0"/>
              </a:spcAft>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矫形器以及其他辅助器具在临床康复中的应用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358900" y="1732915"/>
            <a:ext cx="9474835" cy="3569335"/>
          </a:xfrm>
          <a:prstGeom prst="rect">
            <a:avLst/>
          </a:prstGeom>
          <a:solidFill>
            <a:schemeClr val="accent5">
              <a:lumMod val="40000"/>
              <a:lumOff val="60000"/>
            </a:schemeClr>
          </a:solidFill>
        </p:spPr>
        <p:txBody>
          <a:bodyPr wrap="square">
            <a:spAutoFit/>
          </a:bodyPr>
          <a:lstStyle/>
          <a:p>
            <a:pPr marL="342900" indent="-342900" algn="just" fontAlgn="auto">
              <a:lnSpc>
                <a:spcPct val="15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临床康复中，有很多人因为各种疾病、受伤而造成的功能障碍，有什么办法改善其功能障碍呢？比如，一个人由于骨折愈合不好导致的假关节、腿长不一致，有什么办法解决？</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15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15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重度脑瘫儿童，没有办法保持良好的坐姿，请问如何才能够帮助到他（她）？</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987742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一、矫形器以及其他辅助器具在脑瘫康复中的应用</a:t>
            </a:r>
            <a:endParaRPr lang="zh-CN" altLang="en-US" sz="2400" dirty="0"/>
          </a:p>
        </p:txBody>
      </p:sp>
      <p:grpSp>
        <p:nvGrpSpPr>
          <p:cNvPr id="2" name="组合 1"/>
          <p:cNvGrpSpPr/>
          <p:nvPr/>
        </p:nvGrpSpPr>
        <p:grpSpPr>
          <a:xfrm>
            <a:off x="609600" y="2077085"/>
            <a:ext cx="10972800" cy="3956685"/>
            <a:chOff x="1395" y="2621"/>
            <a:chExt cx="17280" cy="5737"/>
          </a:xfrm>
        </p:grpSpPr>
        <p:sp>
          <p:nvSpPr>
            <p:cNvPr id="22" name="矩形: 圆角 1128"/>
            <p:cNvSpPr/>
            <p:nvPr>
              <p:custDataLst>
                <p:tags r:id="rId1"/>
              </p:custDataLst>
            </p:nvPr>
          </p:nvSpPr>
          <p:spPr>
            <a:xfrm>
              <a:off x="1395" y="2621"/>
              <a:ext cx="17280" cy="573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760" y="3536"/>
              <a:ext cx="9140" cy="4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脑性瘫痪是一组持续存在的中枢性运动和姿势发育障碍、活动受限症候群，这种症候群是由发育中的胎儿或婴幼儿脑部非进行性损伤所致。脑性瘫痪的运动障碍常伴有感觉、知觉、认知、交流和行为障碍，以及癫痫和继发性肌肉、骨骼问题。患病率约为每1000 活产儿中有 2.0～3.5 个。</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8096250" y="2231390"/>
            <a:ext cx="2070100" cy="3647440"/>
          </a:xfrm>
          <a:prstGeom prst="rect">
            <a:avLst/>
          </a:prstGeom>
        </p:spPr>
      </p:pic>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椭圆 60"/>
          <p:cNvSpPr/>
          <p:nvPr>
            <p:custDataLst>
              <p:tags r:id="rId1"/>
            </p:custDataLst>
          </p:nvPr>
        </p:nvSpPr>
        <p:spPr bwMode="auto">
          <a:xfrm>
            <a:off x="1409700" y="2455228"/>
            <a:ext cx="576263" cy="576263"/>
          </a:xfrm>
          <a:prstGeom prst="ellipse">
            <a:avLst/>
          </a:prstGeom>
          <a:solidFill>
            <a:srgbClr val="4276AA"/>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01</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88072" name="任意多边形 44"/>
          <p:cNvSpPr/>
          <p:nvPr>
            <p:custDataLst>
              <p:tags r:id="rId2"/>
            </p:custDataLst>
          </p:nvPr>
        </p:nvSpPr>
        <p:spPr>
          <a:xfrm>
            <a:off x="4448175" y="2906078"/>
            <a:ext cx="1230313" cy="1574800"/>
          </a:xfrm>
          <a:custGeom>
            <a:avLst/>
            <a:gdLst/>
            <a:ahLst/>
            <a:cxnLst>
              <a:cxn ang="0">
                <a:pos x="1230144" y="0"/>
              </a:cxn>
              <a:cxn ang="0">
                <a:pos x="579860" y="98851"/>
              </a:cxn>
              <a:cxn ang="0">
                <a:pos x="151333" y="371440"/>
              </a:cxn>
              <a:cxn ang="0">
                <a:pos x="37458" y="555662"/>
              </a:cxn>
              <a:cxn ang="0">
                <a:pos x="67425" y="918116"/>
              </a:cxn>
              <a:cxn ang="0">
                <a:pos x="446507" y="1574128"/>
              </a:cxn>
              <a:cxn ang="0">
                <a:pos x="458494" y="1172732"/>
              </a:cxn>
              <a:cxn ang="0">
                <a:pos x="876533" y="268096"/>
              </a:cxn>
              <a:cxn ang="0">
                <a:pos x="1230144" y="0"/>
              </a:cxn>
            </a:cxnLst>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solidFill>
            <a:srgbClr val="5268A5"/>
          </a:solidFill>
          <a:ln w="9525">
            <a:noFill/>
          </a:ln>
        </p:spPr>
        <p:txBody>
          <a:bodyPr/>
          <a:p>
            <a:endParaRPr lang="zh-CN" altLang="en-US"/>
          </a:p>
        </p:txBody>
      </p:sp>
      <p:sp>
        <p:nvSpPr>
          <p:cNvPr id="88073" name="任意多边形 45"/>
          <p:cNvSpPr/>
          <p:nvPr>
            <p:custDataLst>
              <p:tags r:id="rId3"/>
            </p:custDataLst>
          </p:nvPr>
        </p:nvSpPr>
        <p:spPr>
          <a:xfrm>
            <a:off x="4656138" y="2417128"/>
            <a:ext cx="1757362" cy="871537"/>
          </a:xfrm>
          <a:custGeom>
            <a:avLst/>
            <a:gdLst/>
            <a:ahLst/>
            <a:cxnLst>
              <a:cxn ang="0">
                <a:pos x="759795" y="0"/>
              </a:cxn>
              <a:cxn ang="0">
                <a:pos x="678870" y="5991"/>
              </a:cxn>
              <a:cxn ang="0">
                <a:pos x="380647" y="214188"/>
              </a:cxn>
              <a:cxn ang="0">
                <a:pos x="0" y="871731"/>
              </a:cxn>
              <a:cxn ang="0">
                <a:pos x="355170" y="680010"/>
              </a:cxn>
              <a:cxn ang="0">
                <a:pos x="1080498" y="578158"/>
              </a:cxn>
              <a:cxn ang="0">
                <a:pos x="1345752" y="590140"/>
              </a:cxn>
              <a:cxn ang="0">
                <a:pos x="1756372" y="760892"/>
              </a:cxn>
              <a:cxn ang="0">
                <a:pos x="1345752" y="248638"/>
              </a:cxn>
              <a:cxn ang="0">
                <a:pos x="759795" y="0"/>
              </a:cxn>
            </a:cxnLst>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solidFill>
            <a:srgbClr val="4276AA"/>
          </a:solidFill>
          <a:ln w="9525">
            <a:noFill/>
          </a:ln>
        </p:spPr>
        <p:txBody>
          <a:bodyPr/>
          <a:p>
            <a:endParaRPr lang="zh-CN" altLang="en-US"/>
          </a:p>
        </p:txBody>
      </p:sp>
      <p:sp>
        <p:nvSpPr>
          <p:cNvPr id="88074" name="任意多边形 46"/>
          <p:cNvSpPr/>
          <p:nvPr>
            <p:custDataLst>
              <p:tags r:id="rId4"/>
            </p:custDataLst>
          </p:nvPr>
        </p:nvSpPr>
        <p:spPr>
          <a:xfrm>
            <a:off x="5694363" y="2271078"/>
            <a:ext cx="1250950" cy="1463675"/>
          </a:xfrm>
          <a:custGeom>
            <a:avLst/>
            <a:gdLst/>
            <a:ahLst/>
            <a:cxnLst>
              <a:cxn ang="0">
                <a:pos x="760884" y="0"/>
              </a:cxn>
              <a:cxn ang="0">
                <a:pos x="0" y="0"/>
              </a:cxn>
              <a:cxn ang="0">
                <a:pos x="344494" y="211286"/>
              </a:cxn>
              <a:cxn ang="0">
                <a:pos x="912162" y="1011478"/>
              </a:cxn>
              <a:cxn ang="0">
                <a:pos x="985554" y="1336650"/>
              </a:cxn>
              <a:cxn ang="0">
                <a:pos x="975070" y="1464022"/>
              </a:cxn>
              <a:cxn ang="0">
                <a:pos x="1213221" y="854137"/>
              </a:cxn>
              <a:cxn ang="0">
                <a:pos x="1192251" y="346150"/>
              </a:cxn>
              <a:cxn ang="0">
                <a:pos x="1090401" y="155842"/>
              </a:cxn>
              <a:cxn ang="0">
                <a:pos x="760884" y="0"/>
              </a:cxn>
            </a:cxnLst>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solidFill>
            <a:srgbClr val="1891AB"/>
          </a:solidFill>
          <a:ln w="9525">
            <a:noFill/>
          </a:ln>
        </p:spPr>
        <p:txBody>
          <a:bodyPr/>
          <a:p>
            <a:endParaRPr lang="zh-CN" altLang="en-US"/>
          </a:p>
        </p:txBody>
      </p:sp>
      <p:sp>
        <p:nvSpPr>
          <p:cNvPr id="88075" name="任意多边形 47"/>
          <p:cNvSpPr/>
          <p:nvPr>
            <p:custDataLst>
              <p:tags r:id="rId5"/>
            </p:custDataLst>
          </p:nvPr>
        </p:nvSpPr>
        <p:spPr>
          <a:xfrm>
            <a:off x="6189663" y="2733040"/>
            <a:ext cx="1228725" cy="1574800"/>
          </a:xfrm>
          <a:custGeom>
            <a:avLst/>
            <a:gdLst/>
            <a:ahLst/>
            <a:cxnLst>
              <a:cxn ang="0">
                <a:pos x="782124" y="0"/>
              </a:cxn>
              <a:cxn ang="0">
                <a:pos x="771636" y="402898"/>
              </a:cxn>
              <a:cxn ang="0">
                <a:pos x="352105" y="1307548"/>
              </a:cxn>
              <a:cxn ang="0">
                <a:pos x="0" y="1575648"/>
              </a:cxn>
              <a:cxn ang="0">
                <a:pos x="648773" y="1476795"/>
              </a:cxn>
              <a:cxn ang="0">
                <a:pos x="1192665" y="1019977"/>
              </a:cxn>
              <a:cxn ang="0">
                <a:pos x="1161200" y="657518"/>
              </a:cxn>
              <a:cxn ang="0">
                <a:pos x="782124" y="0"/>
              </a:cxn>
            </a:cxnLst>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solidFill>
            <a:srgbClr val="00A09D"/>
          </a:solidFill>
          <a:ln w="9525">
            <a:noFill/>
          </a:ln>
        </p:spPr>
        <p:txBody>
          <a:bodyPr/>
          <a:p>
            <a:endParaRPr lang="zh-CN" altLang="en-US"/>
          </a:p>
        </p:txBody>
      </p:sp>
      <p:sp>
        <p:nvSpPr>
          <p:cNvPr id="88076" name="任意多边形 48"/>
          <p:cNvSpPr/>
          <p:nvPr>
            <p:custDataLst>
              <p:tags r:id="rId6"/>
            </p:custDataLst>
          </p:nvPr>
        </p:nvSpPr>
        <p:spPr>
          <a:xfrm>
            <a:off x="4867275" y="3479165"/>
            <a:ext cx="1306513" cy="1463675"/>
          </a:xfrm>
          <a:custGeom>
            <a:avLst/>
            <a:gdLst/>
            <a:ahLst/>
            <a:cxnLst>
              <a:cxn ang="0">
                <a:pos x="331012" y="0"/>
              </a:cxn>
              <a:cxn ang="0">
                <a:pos x="92863" y="609884"/>
              </a:cxn>
              <a:cxn ang="0">
                <a:pos x="217180" y="1308179"/>
              </a:cxn>
              <a:cxn ang="0">
                <a:pos x="546695" y="1464022"/>
              </a:cxn>
              <a:cxn ang="0">
                <a:pos x="1306078" y="1464022"/>
              </a:cxn>
              <a:cxn ang="0">
                <a:pos x="961584" y="1252735"/>
              </a:cxn>
              <a:cxn ang="0">
                <a:pos x="393920" y="452543"/>
              </a:cxn>
              <a:cxn ang="0">
                <a:pos x="320528" y="127371"/>
              </a:cxn>
              <a:cxn ang="0">
                <a:pos x="331012" y="0"/>
              </a:cxn>
            </a:cxnLst>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solidFill>
            <a:srgbClr val="5E5CA2"/>
          </a:solidFill>
          <a:ln w="9525">
            <a:noFill/>
          </a:ln>
        </p:spPr>
        <p:txBody>
          <a:bodyPr/>
          <a:p>
            <a:endParaRPr lang="zh-CN" altLang="en-US"/>
          </a:p>
        </p:txBody>
      </p:sp>
      <p:sp>
        <p:nvSpPr>
          <p:cNvPr id="88077" name="任意多边形 49"/>
          <p:cNvSpPr/>
          <p:nvPr>
            <p:custDataLst>
              <p:tags r:id="rId7"/>
            </p:custDataLst>
          </p:nvPr>
        </p:nvSpPr>
        <p:spPr>
          <a:xfrm>
            <a:off x="5454650" y="4068128"/>
            <a:ext cx="1754188" cy="873125"/>
          </a:xfrm>
          <a:custGeom>
            <a:avLst/>
            <a:gdLst/>
            <a:ahLst/>
            <a:cxnLst>
              <a:cxn ang="0">
                <a:pos x="1755612" y="0"/>
              </a:cxn>
              <a:cxn ang="0">
                <a:pos x="1402092" y="191720"/>
              </a:cxn>
              <a:cxn ang="0">
                <a:pos x="675581" y="293572"/>
              </a:cxn>
              <a:cxn ang="0">
                <a:pos x="411939" y="281590"/>
              </a:cxn>
              <a:cxn ang="0">
                <a:pos x="0" y="110838"/>
              </a:cxn>
              <a:cxn ang="0">
                <a:pos x="410441" y="623092"/>
              </a:cxn>
              <a:cxn ang="0">
                <a:pos x="996145" y="871731"/>
              </a:cxn>
              <a:cxn ang="0">
                <a:pos x="1077035" y="865739"/>
              </a:cxn>
              <a:cxn ang="0">
                <a:pos x="1376627" y="657542"/>
              </a:cxn>
              <a:cxn ang="0">
                <a:pos x="1755612" y="0"/>
              </a:cxn>
            </a:cxnLst>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solidFill>
            <a:srgbClr val="2C85AE"/>
          </a:solidFill>
          <a:ln w="9525">
            <a:noFill/>
          </a:ln>
        </p:spPr>
        <p:txBody>
          <a:bodyPr/>
          <a:p>
            <a:endParaRPr lang="zh-CN" altLang="en-US"/>
          </a:p>
        </p:txBody>
      </p:sp>
      <p:sp>
        <p:nvSpPr>
          <p:cNvPr id="88078" name="任意多边形 50"/>
          <p:cNvSpPr/>
          <p:nvPr>
            <p:custDataLst>
              <p:tags r:id="rId8"/>
            </p:custDataLst>
          </p:nvPr>
        </p:nvSpPr>
        <p:spPr>
          <a:xfrm>
            <a:off x="5307013" y="2655253"/>
            <a:ext cx="455612" cy="428625"/>
          </a:xfrm>
          <a:custGeom>
            <a:avLst/>
            <a:gdLst/>
            <a:ahLst/>
            <a:cxnLst>
              <a:cxn ang="0">
                <a:pos x="250716" y="78216"/>
              </a:cxn>
              <a:cxn ang="0">
                <a:pos x="313429" y="78216"/>
              </a:cxn>
              <a:cxn ang="0">
                <a:pos x="329301" y="87824"/>
              </a:cxn>
              <a:cxn ang="0">
                <a:pos x="354654" y="136147"/>
              </a:cxn>
              <a:cxn ang="0">
                <a:pos x="347069" y="160343"/>
              </a:cxn>
              <a:cxn ang="0">
                <a:pos x="338782" y="162377"/>
              </a:cxn>
              <a:cxn ang="0">
                <a:pos x="322910" y="152769"/>
              </a:cxn>
              <a:cxn ang="0">
                <a:pos x="302544" y="113984"/>
              </a:cxn>
              <a:cxn ang="0">
                <a:pos x="267360" y="113984"/>
              </a:cxn>
              <a:cxn ang="0">
                <a:pos x="318697" y="192675"/>
              </a:cxn>
              <a:cxn ang="0">
                <a:pos x="330635" y="188747"/>
              </a:cxn>
              <a:cxn ang="0">
                <a:pos x="340749" y="196883"/>
              </a:cxn>
              <a:cxn ang="0">
                <a:pos x="351353" y="222553"/>
              </a:cxn>
              <a:cxn ang="0">
                <a:pos x="351634" y="222833"/>
              </a:cxn>
              <a:cxn ang="0">
                <a:pos x="403884" y="290512"/>
              </a:cxn>
              <a:cxn ang="0">
                <a:pos x="430782" y="278730"/>
              </a:cxn>
              <a:cxn ang="0">
                <a:pos x="454379" y="287847"/>
              </a:cxn>
              <a:cxn ang="0">
                <a:pos x="445248" y="311483"/>
              </a:cxn>
              <a:cxn ang="0">
                <a:pos x="188002" y="418648"/>
              </a:cxn>
              <a:cxn ang="0">
                <a:pos x="128588" y="429870"/>
              </a:cxn>
              <a:cxn ang="0">
                <a:pos x="77672" y="415142"/>
              </a:cxn>
              <a:cxn ang="0">
                <a:pos x="76128" y="389893"/>
              </a:cxn>
              <a:cxn ang="0">
                <a:pos x="100988" y="387929"/>
              </a:cxn>
              <a:cxn ang="0">
                <a:pos x="176203" y="384843"/>
              </a:cxn>
              <a:cxn ang="0">
                <a:pos x="328739" y="322915"/>
              </a:cxn>
              <a:cxn ang="0">
                <a:pos x="296153" y="281325"/>
              </a:cxn>
              <a:cxn ang="0">
                <a:pos x="164615" y="333645"/>
              </a:cxn>
              <a:cxn ang="0">
                <a:pos x="163140" y="334136"/>
              </a:cxn>
              <a:cxn ang="0">
                <a:pos x="148533" y="335609"/>
              </a:cxn>
              <a:cxn ang="0">
                <a:pos x="75917" y="318005"/>
              </a:cxn>
              <a:cxn ang="0">
                <a:pos x="67770" y="304820"/>
              </a:cxn>
              <a:cxn ang="0">
                <a:pos x="77461" y="292757"/>
              </a:cxn>
              <a:cxn ang="0">
                <a:pos x="219323" y="245066"/>
              </a:cxn>
              <a:cxn ang="0">
                <a:pos x="177256" y="167076"/>
              </a:cxn>
              <a:cxn ang="0">
                <a:pos x="152044" y="242190"/>
              </a:cxn>
              <a:cxn ang="0">
                <a:pos x="73529" y="264212"/>
              </a:cxn>
              <a:cxn ang="0">
                <a:pos x="68683" y="264844"/>
              </a:cxn>
              <a:cxn ang="0">
                <a:pos x="61941" y="263370"/>
              </a:cxn>
              <a:cxn ang="0">
                <a:pos x="55199" y="344586"/>
              </a:cxn>
              <a:cxn ang="0">
                <a:pos x="81113" y="344586"/>
              </a:cxn>
              <a:cxn ang="0">
                <a:pos x="90103" y="353564"/>
              </a:cxn>
              <a:cxn ang="0">
                <a:pos x="81113" y="362470"/>
              </a:cxn>
              <a:cxn ang="0">
                <a:pos x="8919" y="362470"/>
              </a:cxn>
              <a:cxn ang="0">
                <a:pos x="0" y="353564"/>
              </a:cxn>
              <a:cxn ang="0">
                <a:pos x="8919" y="344586"/>
              </a:cxn>
              <a:cxn ang="0">
                <a:pos x="37291" y="344586"/>
              </a:cxn>
              <a:cxn ang="0">
                <a:pos x="53795" y="143721"/>
              </a:cxn>
              <a:cxn ang="0">
                <a:pos x="63416" y="135516"/>
              </a:cxn>
              <a:cxn ang="0">
                <a:pos x="71632" y="145194"/>
              </a:cxn>
              <a:cxn ang="0">
                <a:pos x="64680" y="229496"/>
              </a:cxn>
              <a:cxn ang="0">
                <a:pos x="124093" y="212804"/>
              </a:cxn>
              <a:cxn ang="0">
                <a:pos x="150710" y="133482"/>
              </a:cxn>
              <a:cxn ang="0">
                <a:pos x="166511" y="121349"/>
              </a:cxn>
              <a:cxn ang="0">
                <a:pos x="238215" y="83336"/>
              </a:cxn>
              <a:cxn ang="0">
                <a:pos x="250716" y="78216"/>
              </a:cxn>
              <a:cxn ang="0">
                <a:pos x="167746" y="0"/>
              </a:cxn>
              <a:cxn ang="0">
                <a:pos x="212498" y="44698"/>
              </a:cxn>
              <a:cxn ang="0">
                <a:pos x="167746" y="89397"/>
              </a:cxn>
              <a:cxn ang="0">
                <a:pos x="122994" y="44698"/>
              </a:cxn>
              <a:cxn ang="0">
                <a:pos x="167746" y="0"/>
              </a:cxn>
            </a:cxnLst>
            <a:pathLst>
              <a:path w="607109" h="572427">
                <a:moveTo>
                  <a:pt x="333859" y="104155"/>
                </a:moveTo>
                <a:lnTo>
                  <a:pt x="417370" y="104155"/>
                </a:lnTo>
                <a:cubicBezTo>
                  <a:pt x="426161" y="104155"/>
                  <a:pt x="434391" y="109105"/>
                  <a:pt x="438505" y="116950"/>
                </a:cubicBezTo>
                <a:lnTo>
                  <a:pt x="472265" y="181298"/>
                </a:lnTo>
                <a:cubicBezTo>
                  <a:pt x="478344" y="192972"/>
                  <a:pt x="473855" y="207354"/>
                  <a:pt x="462165" y="213518"/>
                </a:cubicBezTo>
                <a:cubicBezTo>
                  <a:pt x="458612" y="215293"/>
                  <a:pt x="454871" y="216226"/>
                  <a:pt x="451130" y="216226"/>
                </a:cubicBezTo>
                <a:cubicBezTo>
                  <a:pt x="442527" y="216226"/>
                  <a:pt x="434297" y="211557"/>
                  <a:pt x="429995" y="203432"/>
                </a:cubicBezTo>
                <a:lnTo>
                  <a:pt x="402875" y="151785"/>
                </a:lnTo>
                <a:lnTo>
                  <a:pt x="356023" y="151785"/>
                </a:lnTo>
                <a:lnTo>
                  <a:pt x="424384" y="256572"/>
                </a:lnTo>
                <a:cubicBezTo>
                  <a:pt x="428499" y="252276"/>
                  <a:pt x="434391" y="250315"/>
                  <a:pt x="440282" y="251342"/>
                </a:cubicBezTo>
                <a:cubicBezTo>
                  <a:pt x="446361" y="252463"/>
                  <a:pt x="451411" y="256479"/>
                  <a:pt x="453749" y="262176"/>
                </a:cubicBezTo>
                <a:lnTo>
                  <a:pt x="467870" y="296358"/>
                </a:lnTo>
                <a:cubicBezTo>
                  <a:pt x="467964" y="296544"/>
                  <a:pt x="468151" y="296638"/>
                  <a:pt x="468244" y="296731"/>
                </a:cubicBezTo>
                <a:lnTo>
                  <a:pt x="537821" y="386855"/>
                </a:lnTo>
                <a:cubicBezTo>
                  <a:pt x="559424" y="377423"/>
                  <a:pt x="573078" y="371445"/>
                  <a:pt x="573639" y="371165"/>
                </a:cubicBezTo>
                <a:cubicBezTo>
                  <a:pt x="585703" y="365842"/>
                  <a:pt x="599730" y="371352"/>
                  <a:pt x="605061" y="383306"/>
                </a:cubicBezTo>
                <a:cubicBezTo>
                  <a:pt x="610391" y="395354"/>
                  <a:pt x="604967" y="409456"/>
                  <a:pt x="592903" y="414780"/>
                </a:cubicBezTo>
                <a:cubicBezTo>
                  <a:pt x="582523" y="419263"/>
                  <a:pt x="338628" y="526665"/>
                  <a:pt x="250348" y="557484"/>
                </a:cubicBezTo>
                <a:cubicBezTo>
                  <a:pt x="218364" y="568598"/>
                  <a:pt x="192179" y="572427"/>
                  <a:pt x="171231" y="572427"/>
                </a:cubicBezTo>
                <a:cubicBezTo>
                  <a:pt x="127465" y="572427"/>
                  <a:pt x="106517" y="555523"/>
                  <a:pt x="103431" y="552815"/>
                </a:cubicBezTo>
                <a:cubicBezTo>
                  <a:pt x="93518" y="544036"/>
                  <a:pt x="92676" y="528999"/>
                  <a:pt x="101374" y="519193"/>
                </a:cubicBezTo>
                <a:cubicBezTo>
                  <a:pt x="109977" y="509480"/>
                  <a:pt x="124566" y="508453"/>
                  <a:pt x="134479" y="516578"/>
                </a:cubicBezTo>
                <a:cubicBezTo>
                  <a:pt x="136069" y="517792"/>
                  <a:pt x="164872" y="536751"/>
                  <a:pt x="234637" y="512469"/>
                </a:cubicBezTo>
                <a:cubicBezTo>
                  <a:pt x="278309" y="497246"/>
                  <a:pt x="363598" y="461663"/>
                  <a:pt x="437757" y="430003"/>
                </a:cubicBezTo>
                <a:lnTo>
                  <a:pt x="394365" y="374621"/>
                </a:lnTo>
                <a:lnTo>
                  <a:pt x="219206" y="444292"/>
                </a:lnTo>
                <a:cubicBezTo>
                  <a:pt x="218551" y="444572"/>
                  <a:pt x="217897" y="444759"/>
                  <a:pt x="217242" y="444946"/>
                </a:cubicBezTo>
                <a:cubicBezTo>
                  <a:pt x="215559" y="445413"/>
                  <a:pt x="209200" y="446907"/>
                  <a:pt x="197790" y="446907"/>
                </a:cubicBezTo>
                <a:cubicBezTo>
                  <a:pt x="178993" y="446907"/>
                  <a:pt x="146917" y="442798"/>
                  <a:pt x="101093" y="423465"/>
                </a:cubicBezTo>
                <a:cubicBezTo>
                  <a:pt x="94079" y="420570"/>
                  <a:pt x="89777" y="413472"/>
                  <a:pt x="90245" y="405907"/>
                </a:cubicBezTo>
                <a:cubicBezTo>
                  <a:pt x="90619" y="398343"/>
                  <a:pt x="95856" y="391899"/>
                  <a:pt x="103150" y="389844"/>
                </a:cubicBezTo>
                <a:cubicBezTo>
                  <a:pt x="143737" y="378263"/>
                  <a:pt x="222012" y="353701"/>
                  <a:pt x="292056" y="326337"/>
                </a:cubicBezTo>
                <a:lnTo>
                  <a:pt x="236039" y="222484"/>
                </a:lnTo>
                <a:lnTo>
                  <a:pt x="202466" y="322508"/>
                </a:lnTo>
                <a:lnTo>
                  <a:pt x="97913" y="351833"/>
                </a:lnTo>
                <a:cubicBezTo>
                  <a:pt x="95763" y="352393"/>
                  <a:pt x="93612" y="352674"/>
                  <a:pt x="91461" y="352674"/>
                </a:cubicBezTo>
                <a:cubicBezTo>
                  <a:pt x="88281" y="352674"/>
                  <a:pt x="85289" y="351833"/>
                  <a:pt x="82483" y="350712"/>
                </a:cubicBezTo>
                <a:lnTo>
                  <a:pt x="73505" y="458861"/>
                </a:lnTo>
                <a:lnTo>
                  <a:pt x="108013" y="458861"/>
                </a:lnTo>
                <a:cubicBezTo>
                  <a:pt x="114653" y="458861"/>
                  <a:pt x="119984" y="464185"/>
                  <a:pt x="119984" y="470816"/>
                </a:cubicBezTo>
                <a:cubicBezTo>
                  <a:pt x="119984" y="477353"/>
                  <a:pt x="114653" y="482676"/>
                  <a:pt x="108013" y="482676"/>
                </a:cubicBezTo>
                <a:lnTo>
                  <a:pt x="11877" y="482676"/>
                </a:lnTo>
                <a:cubicBezTo>
                  <a:pt x="5331" y="482676"/>
                  <a:pt x="0" y="477353"/>
                  <a:pt x="0" y="470816"/>
                </a:cubicBezTo>
                <a:cubicBezTo>
                  <a:pt x="0" y="464185"/>
                  <a:pt x="5331" y="458861"/>
                  <a:pt x="11877" y="458861"/>
                </a:cubicBezTo>
                <a:lnTo>
                  <a:pt x="49658" y="458861"/>
                </a:lnTo>
                <a:lnTo>
                  <a:pt x="71635" y="191384"/>
                </a:lnTo>
                <a:cubicBezTo>
                  <a:pt x="72196" y="184846"/>
                  <a:pt x="77901" y="179897"/>
                  <a:pt x="84447" y="180457"/>
                </a:cubicBezTo>
                <a:cubicBezTo>
                  <a:pt x="90993" y="181017"/>
                  <a:pt x="95950" y="186808"/>
                  <a:pt x="95388" y="193345"/>
                </a:cubicBezTo>
                <a:lnTo>
                  <a:pt x="86130" y="305604"/>
                </a:lnTo>
                <a:lnTo>
                  <a:pt x="165246" y="283376"/>
                </a:lnTo>
                <a:lnTo>
                  <a:pt x="200690" y="177749"/>
                </a:lnTo>
                <a:cubicBezTo>
                  <a:pt x="203869" y="168409"/>
                  <a:pt x="212379" y="162245"/>
                  <a:pt x="221731" y="161592"/>
                </a:cubicBezTo>
                <a:lnTo>
                  <a:pt x="317213" y="110973"/>
                </a:lnTo>
                <a:cubicBezTo>
                  <a:pt x="321515" y="106770"/>
                  <a:pt x="327406" y="104155"/>
                  <a:pt x="333859" y="104155"/>
                </a:cubicBezTo>
                <a:close/>
                <a:moveTo>
                  <a:pt x="223375" y="0"/>
                </a:moveTo>
                <a:cubicBezTo>
                  <a:pt x="256287" y="0"/>
                  <a:pt x="282968" y="26649"/>
                  <a:pt x="282968" y="59522"/>
                </a:cubicBezTo>
                <a:cubicBezTo>
                  <a:pt x="282968" y="92395"/>
                  <a:pt x="256287" y="119044"/>
                  <a:pt x="223375" y="119044"/>
                </a:cubicBezTo>
                <a:cubicBezTo>
                  <a:pt x="190463" y="119044"/>
                  <a:pt x="163782" y="92395"/>
                  <a:pt x="163782" y="59522"/>
                </a:cubicBezTo>
                <a:cubicBezTo>
                  <a:pt x="163782" y="26649"/>
                  <a:pt x="190463" y="0"/>
                  <a:pt x="223375" y="0"/>
                </a:cubicBezTo>
                <a:close/>
              </a:path>
            </a:pathLst>
          </a:custGeom>
          <a:solidFill>
            <a:srgbClr val="FFFFFF"/>
          </a:solidFill>
          <a:ln w="9525">
            <a:noFill/>
          </a:ln>
        </p:spPr>
        <p:txBody>
          <a:bodyPr/>
          <a:p>
            <a:endParaRPr lang="zh-CN" altLang="en-US"/>
          </a:p>
        </p:txBody>
      </p:sp>
      <p:sp>
        <p:nvSpPr>
          <p:cNvPr id="88079" name="任意多边形 51"/>
          <p:cNvSpPr/>
          <p:nvPr>
            <p:custDataLst>
              <p:tags r:id="rId9"/>
            </p:custDataLst>
          </p:nvPr>
        </p:nvSpPr>
        <p:spPr>
          <a:xfrm>
            <a:off x="5049838" y="4268153"/>
            <a:ext cx="423862" cy="457200"/>
          </a:xfrm>
          <a:custGeom>
            <a:avLst/>
            <a:gdLst/>
            <a:ahLst/>
            <a:cxnLst>
              <a:cxn ang="0">
                <a:pos x="183360" y="79342"/>
              </a:cxn>
              <a:cxn ang="0">
                <a:pos x="183360" y="147700"/>
              </a:cxn>
              <a:cxn ang="0">
                <a:pos x="199862" y="268545"/>
              </a:cxn>
              <a:cxn ang="0">
                <a:pos x="149133" y="441269"/>
              </a:cxn>
              <a:cxn ang="0">
                <a:pos x="177859" y="441269"/>
              </a:cxn>
              <a:cxn ang="0">
                <a:pos x="184582" y="307606"/>
              </a:cxn>
              <a:cxn ang="0">
                <a:pos x="190694" y="391221"/>
              </a:cxn>
              <a:cxn ang="0">
                <a:pos x="220032" y="391221"/>
              </a:cxn>
              <a:cxn ang="0">
                <a:pos x="219421" y="277700"/>
              </a:cxn>
              <a:cxn ang="0">
                <a:pos x="220032" y="260000"/>
              </a:cxn>
              <a:cxn ang="0">
                <a:pos x="199862" y="268545"/>
              </a:cxn>
              <a:cxn ang="0">
                <a:pos x="149133" y="189202"/>
              </a:cxn>
              <a:cxn ang="0">
                <a:pos x="179693" y="222770"/>
              </a:cxn>
              <a:cxn ang="0">
                <a:pos x="220032" y="188592"/>
              </a:cxn>
              <a:cxn ang="0">
                <a:pos x="294598" y="109859"/>
              </a:cxn>
              <a:cxn ang="0">
                <a:pos x="273817" y="89108"/>
              </a:cxn>
              <a:cxn ang="0">
                <a:pos x="184582" y="153192"/>
              </a:cxn>
              <a:cxn ang="0">
                <a:pos x="88624" y="89108"/>
              </a:cxn>
              <a:cxn ang="0">
                <a:pos x="67843" y="109859"/>
              </a:cxn>
              <a:cxn ang="0">
                <a:pos x="311101" y="189812"/>
              </a:cxn>
              <a:cxn ang="0">
                <a:pos x="106960" y="239859"/>
              </a:cxn>
              <a:cxn ang="0">
                <a:pos x="40339" y="199578"/>
              </a:cxn>
              <a:cxn ang="0">
                <a:pos x="39728" y="240470"/>
              </a:cxn>
              <a:cxn ang="0">
                <a:pos x="135686" y="274038"/>
              </a:cxn>
              <a:cxn ang="0">
                <a:pos x="210253" y="253897"/>
              </a:cxn>
              <a:cxn ang="0">
                <a:pos x="369165" y="240470"/>
              </a:cxn>
              <a:cxn ang="0">
                <a:pos x="393002" y="215446"/>
              </a:cxn>
              <a:cxn ang="0">
                <a:pos x="311101" y="189812"/>
              </a:cxn>
              <a:cxn ang="0">
                <a:pos x="363053" y="68967"/>
              </a:cxn>
              <a:cxn ang="0">
                <a:pos x="363053" y="87887"/>
              </a:cxn>
              <a:cxn ang="0">
                <a:pos x="363053" y="120235"/>
              </a:cxn>
              <a:cxn ang="0">
                <a:pos x="356330" y="113521"/>
              </a:cxn>
              <a:cxn ang="0">
                <a:pos x="363053" y="120235"/>
              </a:cxn>
              <a:cxn ang="0">
                <a:pos x="314768" y="139765"/>
              </a:cxn>
              <a:cxn ang="0">
                <a:pos x="298266" y="139765"/>
              </a:cxn>
              <a:cxn ang="0">
                <a:pos x="0" y="60422"/>
              </a:cxn>
              <a:cxn ang="0">
                <a:pos x="15891" y="52488"/>
              </a:cxn>
              <a:cxn ang="0">
                <a:pos x="0" y="60422"/>
              </a:cxn>
              <a:cxn ang="0">
                <a:pos x="32393" y="76291"/>
              </a:cxn>
              <a:cxn ang="0">
                <a:pos x="26892" y="97652"/>
              </a:cxn>
              <a:cxn ang="0">
                <a:pos x="64787" y="145869"/>
              </a:cxn>
              <a:cxn ang="0">
                <a:pos x="48284" y="137934"/>
              </a:cxn>
              <a:cxn ang="0">
                <a:pos x="64787" y="145869"/>
              </a:cxn>
              <a:cxn ang="0">
                <a:pos x="123462" y="64084"/>
              </a:cxn>
              <a:cxn ang="0">
                <a:pos x="122240" y="54929"/>
              </a:cxn>
              <a:cxn ang="0">
                <a:pos x="202307" y="40892"/>
              </a:cxn>
              <a:cxn ang="0">
                <a:pos x="193750" y="44554"/>
              </a:cxn>
              <a:cxn ang="0">
                <a:pos x="202307" y="40892"/>
              </a:cxn>
              <a:cxn ang="0">
                <a:pos x="231645" y="63474"/>
              </a:cxn>
              <a:cxn ang="0">
                <a:pos x="258537" y="31737"/>
              </a:cxn>
              <a:cxn ang="0">
                <a:pos x="254870" y="26244"/>
              </a:cxn>
              <a:cxn ang="0">
                <a:pos x="250592" y="0"/>
              </a:cxn>
              <a:cxn ang="0">
                <a:pos x="255481" y="34178"/>
              </a:cxn>
              <a:cxn ang="0">
                <a:pos x="231033" y="59812"/>
              </a:cxn>
              <a:cxn ang="0">
                <a:pos x="133241" y="43943"/>
              </a:cxn>
              <a:cxn ang="0">
                <a:pos x="122240" y="17699"/>
              </a:cxn>
              <a:cxn ang="0">
                <a:pos x="107571" y="8544"/>
              </a:cxn>
              <a:cxn ang="0">
                <a:pos x="403392" y="120235"/>
              </a:cxn>
              <a:cxn ang="0">
                <a:pos x="407670" y="120845"/>
              </a:cxn>
              <a:cxn ang="0">
                <a:pos x="422951" y="95821"/>
              </a:cxn>
              <a:cxn ang="0">
                <a:pos x="403392" y="120235"/>
              </a:cxn>
            </a:cxnLst>
            <a:pathLst>
              <a:path w="692" h="747">
                <a:moveTo>
                  <a:pt x="244" y="186"/>
                </a:moveTo>
                <a:cubicBezTo>
                  <a:pt x="244" y="155"/>
                  <a:pt x="269" y="130"/>
                  <a:pt x="300" y="130"/>
                </a:cubicBezTo>
                <a:cubicBezTo>
                  <a:pt x="331" y="130"/>
                  <a:pt x="356" y="155"/>
                  <a:pt x="356" y="186"/>
                </a:cubicBezTo>
                <a:cubicBezTo>
                  <a:pt x="356" y="217"/>
                  <a:pt x="331" y="242"/>
                  <a:pt x="300" y="242"/>
                </a:cubicBezTo>
                <a:cubicBezTo>
                  <a:pt x="269" y="242"/>
                  <a:pt x="244" y="217"/>
                  <a:pt x="244" y="186"/>
                </a:cubicBezTo>
                <a:close/>
                <a:moveTo>
                  <a:pt x="327" y="440"/>
                </a:moveTo>
                <a:cubicBezTo>
                  <a:pt x="301" y="452"/>
                  <a:pt x="272" y="459"/>
                  <a:pt x="244" y="464"/>
                </a:cubicBezTo>
                <a:lnTo>
                  <a:pt x="244" y="723"/>
                </a:lnTo>
                <a:cubicBezTo>
                  <a:pt x="244" y="736"/>
                  <a:pt x="254" y="747"/>
                  <a:pt x="267" y="747"/>
                </a:cubicBezTo>
                <a:cubicBezTo>
                  <a:pt x="281" y="747"/>
                  <a:pt x="291" y="736"/>
                  <a:pt x="291" y="723"/>
                </a:cubicBezTo>
                <a:lnTo>
                  <a:pt x="291" y="503"/>
                </a:lnTo>
                <a:cubicBezTo>
                  <a:pt x="295" y="504"/>
                  <a:pt x="298" y="504"/>
                  <a:pt x="302" y="504"/>
                </a:cubicBezTo>
                <a:cubicBezTo>
                  <a:pt x="305" y="504"/>
                  <a:pt x="308" y="504"/>
                  <a:pt x="312" y="503"/>
                </a:cubicBezTo>
                <a:lnTo>
                  <a:pt x="312" y="641"/>
                </a:lnTo>
                <a:cubicBezTo>
                  <a:pt x="312" y="654"/>
                  <a:pt x="323" y="665"/>
                  <a:pt x="336" y="665"/>
                </a:cubicBezTo>
                <a:cubicBezTo>
                  <a:pt x="349" y="665"/>
                  <a:pt x="360" y="654"/>
                  <a:pt x="360" y="641"/>
                </a:cubicBezTo>
                <a:lnTo>
                  <a:pt x="360" y="460"/>
                </a:lnTo>
                <a:cubicBezTo>
                  <a:pt x="360" y="458"/>
                  <a:pt x="359" y="456"/>
                  <a:pt x="359" y="455"/>
                </a:cubicBezTo>
                <a:cubicBezTo>
                  <a:pt x="359" y="452"/>
                  <a:pt x="360" y="449"/>
                  <a:pt x="360" y="446"/>
                </a:cubicBezTo>
                <a:lnTo>
                  <a:pt x="360" y="426"/>
                </a:lnTo>
                <a:cubicBezTo>
                  <a:pt x="349" y="430"/>
                  <a:pt x="339" y="435"/>
                  <a:pt x="327" y="440"/>
                </a:cubicBezTo>
                <a:lnTo>
                  <a:pt x="327" y="440"/>
                </a:lnTo>
                <a:close/>
                <a:moveTo>
                  <a:pt x="237" y="306"/>
                </a:moveTo>
                <a:cubicBezTo>
                  <a:pt x="239" y="308"/>
                  <a:pt x="241" y="309"/>
                  <a:pt x="244" y="310"/>
                </a:cubicBezTo>
                <a:lnTo>
                  <a:pt x="244" y="380"/>
                </a:lnTo>
                <a:cubicBezTo>
                  <a:pt x="261" y="377"/>
                  <a:pt x="278" y="372"/>
                  <a:pt x="294" y="365"/>
                </a:cubicBezTo>
                <a:cubicBezTo>
                  <a:pt x="317" y="355"/>
                  <a:pt x="338" y="346"/>
                  <a:pt x="360" y="339"/>
                </a:cubicBezTo>
                <a:lnTo>
                  <a:pt x="360" y="309"/>
                </a:lnTo>
                <a:cubicBezTo>
                  <a:pt x="360" y="307"/>
                  <a:pt x="359" y="305"/>
                  <a:pt x="359" y="302"/>
                </a:cubicBezTo>
                <a:lnTo>
                  <a:pt x="482" y="180"/>
                </a:lnTo>
                <a:cubicBezTo>
                  <a:pt x="491" y="171"/>
                  <a:pt x="491" y="156"/>
                  <a:pt x="482" y="146"/>
                </a:cubicBezTo>
                <a:cubicBezTo>
                  <a:pt x="472" y="137"/>
                  <a:pt x="457" y="137"/>
                  <a:pt x="448" y="146"/>
                </a:cubicBezTo>
                <a:lnTo>
                  <a:pt x="333" y="261"/>
                </a:lnTo>
                <a:cubicBezTo>
                  <a:pt x="324" y="255"/>
                  <a:pt x="313" y="251"/>
                  <a:pt x="302" y="251"/>
                </a:cubicBezTo>
                <a:cubicBezTo>
                  <a:pt x="287" y="251"/>
                  <a:pt x="274" y="257"/>
                  <a:pt x="264" y="265"/>
                </a:cubicBezTo>
                <a:lnTo>
                  <a:pt x="145" y="146"/>
                </a:lnTo>
                <a:cubicBezTo>
                  <a:pt x="136" y="137"/>
                  <a:pt x="120" y="137"/>
                  <a:pt x="111" y="146"/>
                </a:cubicBezTo>
                <a:cubicBezTo>
                  <a:pt x="102" y="156"/>
                  <a:pt x="102" y="171"/>
                  <a:pt x="111" y="180"/>
                </a:cubicBezTo>
                <a:lnTo>
                  <a:pt x="237" y="306"/>
                </a:lnTo>
                <a:close/>
                <a:moveTo>
                  <a:pt x="509" y="311"/>
                </a:moveTo>
                <a:cubicBezTo>
                  <a:pt x="443" y="315"/>
                  <a:pt x="386" y="332"/>
                  <a:pt x="319" y="368"/>
                </a:cubicBezTo>
                <a:cubicBezTo>
                  <a:pt x="274" y="390"/>
                  <a:pt x="219" y="400"/>
                  <a:pt x="175" y="393"/>
                </a:cubicBezTo>
                <a:cubicBezTo>
                  <a:pt x="149" y="389"/>
                  <a:pt x="124" y="370"/>
                  <a:pt x="98" y="351"/>
                </a:cubicBezTo>
                <a:cubicBezTo>
                  <a:pt x="88" y="343"/>
                  <a:pt x="77" y="334"/>
                  <a:pt x="66" y="327"/>
                </a:cubicBezTo>
                <a:lnTo>
                  <a:pt x="36" y="372"/>
                </a:lnTo>
                <a:cubicBezTo>
                  <a:pt x="45" y="379"/>
                  <a:pt x="55" y="386"/>
                  <a:pt x="65" y="394"/>
                </a:cubicBezTo>
                <a:cubicBezTo>
                  <a:pt x="94" y="416"/>
                  <a:pt x="127" y="441"/>
                  <a:pt x="167" y="447"/>
                </a:cubicBezTo>
                <a:cubicBezTo>
                  <a:pt x="185" y="450"/>
                  <a:pt x="203" y="450"/>
                  <a:pt x="222" y="449"/>
                </a:cubicBezTo>
                <a:cubicBezTo>
                  <a:pt x="263" y="447"/>
                  <a:pt x="306" y="435"/>
                  <a:pt x="344" y="416"/>
                </a:cubicBezTo>
                <a:lnTo>
                  <a:pt x="344" y="416"/>
                </a:lnTo>
                <a:cubicBezTo>
                  <a:pt x="405" y="384"/>
                  <a:pt x="454" y="369"/>
                  <a:pt x="512" y="365"/>
                </a:cubicBezTo>
                <a:cubicBezTo>
                  <a:pt x="554" y="363"/>
                  <a:pt x="568" y="371"/>
                  <a:pt x="604" y="394"/>
                </a:cubicBezTo>
                <a:lnTo>
                  <a:pt x="615" y="400"/>
                </a:lnTo>
                <a:lnTo>
                  <a:pt x="643" y="353"/>
                </a:lnTo>
                <a:lnTo>
                  <a:pt x="633" y="347"/>
                </a:lnTo>
                <a:cubicBezTo>
                  <a:pt x="593" y="323"/>
                  <a:pt x="568" y="307"/>
                  <a:pt x="509" y="311"/>
                </a:cubicBezTo>
                <a:close/>
                <a:moveTo>
                  <a:pt x="609" y="128"/>
                </a:moveTo>
                <a:lnTo>
                  <a:pt x="594" y="113"/>
                </a:lnTo>
                <a:lnTo>
                  <a:pt x="579" y="129"/>
                </a:lnTo>
                <a:lnTo>
                  <a:pt x="594" y="144"/>
                </a:lnTo>
                <a:lnTo>
                  <a:pt x="609" y="128"/>
                </a:lnTo>
                <a:close/>
                <a:moveTo>
                  <a:pt x="594" y="197"/>
                </a:moveTo>
                <a:lnTo>
                  <a:pt x="594" y="186"/>
                </a:lnTo>
                <a:lnTo>
                  <a:pt x="583" y="186"/>
                </a:lnTo>
                <a:lnTo>
                  <a:pt x="583" y="197"/>
                </a:lnTo>
                <a:lnTo>
                  <a:pt x="594" y="197"/>
                </a:lnTo>
                <a:close/>
                <a:moveTo>
                  <a:pt x="502" y="242"/>
                </a:moveTo>
                <a:lnTo>
                  <a:pt x="515" y="229"/>
                </a:lnTo>
                <a:lnTo>
                  <a:pt x="502" y="216"/>
                </a:lnTo>
                <a:lnTo>
                  <a:pt x="488" y="229"/>
                </a:lnTo>
                <a:lnTo>
                  <a:pt x="502" y="242"/>
                </a:lnTo>
                <a:close/>
                <a:moveTo>
                  <a:pt x="0" y="99"/>
                </a:moveTo>
                <a:lnTo>
                  <a:pt x="20" y="105"/>
                </a:lnTo>
                <a:lnTo>
                  <a:pt x="26" y="86"/>
                </a:lnTo>
                <a:lnTo>
                  <a:pt x="7" y="79"/>
                </a:lnTo>
                <a:lnTo>
                  <a:pt x="0" y="99"/>
                </a:lnTo>
                <a:close/>
                <a:moveTo>
                  <a:pt x="66" y="147"/>
                </a:moveTo>
                <a:lnTo>
                  <a:pt x="53" y="125"/>
                </a:lnTo>
                <a:lnTo>
                  <a:pt x="31" y="138"/>
                </a:lnTo>
                <a:lnTo>
                  <a:pt x="44" y="160"/>
                </a:lnTo>
                <a:lnTo>
                  <a:pt x="66" y="147"/>
                </a:lnTo>
                <a:close/>
                <a:moveTo>
                  <a:pt x="106" y="239"/>
                </a:moveTo>
                <a:lnTo>
                  <a:pt x="99" y="219"/>
                </a:lnTo>
                <a:lnTo>
                  <a:pt x="79" y="226"/>
                </a:lnTo>
                <a:lnTo>
                  <a:pt x="86" y="246"/>
                </a:lnTo>
                <a:lnTo>
                  <a:pt x="106" y="239"/>
                </a:lnTo>
                <a:close/>
                <a:moveTo>
                  <a:pt x="194" y="99"/>
                </a:moveTo>
                <a:lnTo>
                  <a:pt x="202" y="105"/>
                </a:lnTo>
                <a:lnTo>
                  <a:pt x="208" y="96"/>
                </a:lnTo>
                <a:lnTo>
                  <a:pt x="200" y="90"/>
                </a:lnTo>
                <a:lnTo>
                  <a:pt x="194" y="99"/>
                </a:lnTo>
                <a:close/>
                <a:moveTo>
                  <a:pt x="331" y="67"/>
                </a:moveTo>
                <a:lnTo>
                  <a:pt x="321" y="63"/>
                </a:lnTo>
                <a:lnTo>
                  <a:pt x="317" y="73"/>
                </a:lnTo>
                <a:lnTo>
                  <a:pt x="327" y="77"/>
                </a:lnTo>
                <a:lnTo>
                  <a:pt x="331" y="67"/>
                </a:lnTo>
                <a:close/>
                <a:moveTo>
                  <a:pt x="378" y="98"/>
                </a:moveTo>
                <a:lnTo>
                  <a:pt x="379" y="104"/>
                </a:lnTo>
                <a:cubicBezTo>
                  <a:pt x="409" y="97"/>
                  <a:pt x="425" y="87"/>
                  <a:pt x="430" y="74"/>
                </a:cubicBezTo>
                <a:cubicBezTo>
                  <a:pt x="432" y="63"/>
                  <a:pt x="427" y="57"/>
                  <a:pt x="423" y="52"/>
                </a:cubicBezTo>
                <a:cubicBezTo>
                  <a:pt x="421" y="49"/>
                  <a:pt x="419" y="47"/>
                  <a:pt x="418" y="43"/>
                </a:cubicBezTo>
                <a:lnTo>
                  <a:pt x="417" y="43"/>
                </a:lnTo>
                <a:cubicBezTo>
                  <a:pt x="412" y="31"/>
                  <a:pt x="406" y="17"/>
                  <a:pt x="415" y="4"/>
                </a:cubicBezTo>
                <a:lnTo>
                  <a:pt x="410" y="0"/>
                </a:lnTo>
                <a:cubicBezTo>
                  <a:pt x="399" y="17"/>
                  <a:pt x="406" y="33"/>
                  <a:pt x="411" y="46"/>
                </a:cubicBezTo>
                <a:cubicBezTo>
                  <a:pt x="413" y="50"/>
                  <a:pt x="415" y="53"/>
                  <a:pt x="418" y="56"/>
                </a:cubicBezTo>
                <a:cubicBezTo>
                  <a:pt x="422" y="61"/>
                  <a:pt x="425" y="65"/>
                  <a:pt x="423" y="72"/>
                </a:cubicBezTo>
                <a:cubicBezTo>
                  <a:pt x="420" y="82"/>
                  <a:pt x="404" y="91"/>
                  <a:pt x="378" y="98"/>
                </a:cubicBezTo>
                <a:close/>
                <a:moveTo>
                  <a:pt x="196" y="34"/>
                </a:moveTo>
                <a:cubicBezTo>
                  <a:pt x="210" y="47"/>
                  <a:pt x="224" y="60"/>
                  <a:pt x="218" y="72"/>
                </a:cubicBezTo>
                <a:lnTo>
                  <a:pt x="225" y="75"/>
                </a:lnTo>
                <a:cubicBezTo>
                  <a:pt x="232" y="58"/>
                  <a:pt x="215" y="43"/>
                  <a:pt x="200" y="29"/>
                </a:cubicBezTo>
                <a:cubicBezTo>
                  <a:pt x="193" y="23"/>
                  <a:pt x="186" y="16"/>
                  <a:pt x="182" y="10"/>
                </a:cubicBezTo>
                <a:lnTo>
                  <a:pt x="176" y="14"/>
                </a:lnTo>
                <a:cubicBezTo>
                  <a:pt x="180" y="21"/>
                  <a:pt x="188" y="27"/>
                  <a:pt x="196" y="34"/>
                </a:cubicBezTo>
                <a:close/>
                <a:moveTo>
                  <a:pt x="660" y="197"/>
                </a:moveTo>
                <a:lnTo>
                  <a:pt x="660" y="198"/>
                </a:lnTo>
                <a:lnTo>
                  <a:pt x="667" y="198"/>
                </a:lnTo>
                <a:lnTo>
                  <a:pt x="667" y="197"/>
                </a:lnTo>
                <a:cubicBezTo>
                  <a:pt x="669" y="174"/>
                  <a:pt x="672" y="157"/>
                  <a:pt x="692" y="157"/>
                </a:cubicBezTo>
                <a:lnTo>
                  <a:pt x="692" y="150"/>
                </a:lnTo>
                <a:cubicBezTo>
                  <a:pt x="664" y="150"/>
                  <a:pt x="662" y="178"/>
                  <a:pt x="660" y="197"/>
                </a:cubicBezTo>
                <a:close/>
              </a:path>
            </a:pathLst>
          </a:custGeom>
          <a:solidFill>
            <a:srgbClr val="FFFFFF"/>
          </a:solidFill>
          <a:ln w="9525">
            <a:noFill/>
          </a:ln>
        </p:spPr>
        <p:txBody>
          <a:bodyPr/>
          <a:p>
            <a:endParaRPr lang="zh-CN" altLang="en-US"/>
          </a:p>
        </p:txBody>
      </p:sp>
      <p:sp>
        <p:nvSpPr>
          <p:cNvPr id="88080" name="任意多边形 1"/>
          <p:cNvSpPr/>
          <p:nvPr>
            <p:custDataLst>
              <p:tags r:id="rId10"/>
            </p:custDataLst>
          </p:nvPr>
        </p:nvSpPr>
        <p:spPr>
          <a:xfrm>
            <a:off x="6246813" y="4409440"/>
            <a:ext cx="381000" cy="455613"/>
          </a:xfrm>
          <a:custGeom>
            <a:avLst/>
            <a:gdLst/>
            <a:ahLst/>
            <a:cxnLst>
              <a:cxn ang="0">
                <a:pos x="210794" y="432274"/>
              </a:cxn>
              <a:cxn ang="0">
                <a:pos x="261985" y="432274"/>
              </a:cxn>
              <a:cxn ang="0">
                <a:pos x="261985" y="455917"/>
              </a:cxn>
              <a:cxn ang="0">
                <a:pos x="210794" y="455917"/>
              </a:cxn>
              <a:cxn ang="0">
                <a:pos x="197366" y="111288"/>
              </a:cxn>
              <a:cxn ang="0">
                <a:pos x="189043" y="113206"/>
              </a:cxn>
              <a:cxn ang="0">
                <a:pos x="182640" y="115764"/>
              </a:cxn>
              <a:cxn ang="0">
                <a:pos x="193525" y="194405"/>
              </a:cxn>
              <a:cxn ang="0">
                <a:pos x="224258" y="199519"/>
              </a:cxn>
              <a:cxn ang="0">
                <a:pos x="211452" y="159879"/>
              </a:cxn>
              <a:cxn ang="0">
                <a:pos x="199287" y="129829"/>
              </a:cxn>
              <a:cxn ang="0">
                <a:pos x="199928" y="124714"/>
              </a:cxn>
              <a:cxn ang="0">
                <a:pos x="196726" y="115764"/>
              </a:cxn>
              <a:cxn ang="0">
                <a:pos x="199928" y="115764"/>
              </a:cxn>
              <a:cxn ang="0">
                <a:pos x="199928" y="111288"/>
              </a:cxn>
              <a:cxn ang="0">
                <a:pos x="197366" y="111288"/>
              </a:cxn>
              <a:cxn ang="0">
                <a:pos x="59002" y="89574"/>
              </a:cxn>
              <a:cxn ang="0">
                <a:pos x="55159" y="91492"/>
              </a:cxn>
              <a:cxn ang="0">
                <a:pos x="57080" y="100443"/>
              </a:cxn>
              <a:cxn ang="0">
                <a:pos x="76935" y="94689"/>
              </a:cxn>
              <a:cxn ang="0">
                <a:pos x="72452" y="94049"/>
              </a:cxn>
              <a:cxn ang="0">
                <a:pos x="59002" y="89574"/>
              </a:cxn>
              <a:cxn ang="0">
                <a:pos x="41069" y="73591"/>
              </a:cxn>
              <a:cxn ang="0">
                <a:pos x="42990" y="81902"/>
              </a:cxn>
              <a:cxn ang="0">
                <a:pos x="47473" y="81902"/>
              </a:cxn>
              <a:cxn ang="0">
                <a:pos x="48114" y="81902"/>
              </a:cxn>
              <a:cxn ang="0">
                <a:pos x="41069" y="73591"/>
              </a:cxn>
              <a:cxn ang="0">
                <a:pos x="203439" y="57812"/>
              </a:cxn>
              <a:cxn ang="0">
                <a:pos x="226178" y="63336"/>
              </a:cxn>
              <a:cxn ang="0">
                <a:pos x="250508" y="143895"/>
              </a:cxn>
              <a:cxn ang="0">
                <a:pos x="224897" y="163715"/>
              </a:cxn>
              <a:cxn ang="0">
                <a:pos x="239623" y="203355"/>
              </a:cxn>
              <a:cxn ang="0">
                <a:pos x="249868" y="231487"/>
              </a:cxn>
              <a:cxn ang="0">
                <a:pos x="314534" y="404114"/>
              </a:cxn>
              <a:cxn ang="0">
                <a:pos x="381121" y="404114"/>
              </a:cxn>
              <a:cxn ang="0">
                <a:pos x="368315" y="425212"/>
              </a:cxn>
              <a:cxn ang="0">
                <a:pos x="298527" y="425212"/>
              </a:cxn>
              <a:cxn ang="0">
                <a:pos x="240264" y="248110"/>
              </a:cxn>
              <a:cxn ang="0">
                <a:pos x="224897" y="252586"/>
              </a:cxn>
              <a:cxn ang="0">
                <a:pos x="196726" y="250029"/>
              </a:cxn>
              <a:cxn ang="0">
                <a:pos x="138463" y="427131"/>
              </a:cxn>
              <a:cxn ang="0">
                <a:pos x="111573" y="381097"/>
              </a:cxn>
              <a:cxn ang="0">
                <a:pos x="153189" y="290308"/>
              </a:cxn>
              <a:cxn ang="0">
                <a:pos x="152549" y="290308"/>
              </a:cxn>
              <a:cxn ang="0">
                <a:pos x="45625" y="422655"/>
              </a:cxn>
              <a:cxn ang="0">
                <a:pos x="7850" y="384933"/>
              </a:cxn>
              <a:cxn ang="0">
                <a:pos x="110292" y="257701"/>
              </a:cxn>
              <a:cxn ang="0">
                <a:pos x="110292" y="250029"/>
              </a:cxn>
              <a:cxn ang="0">
                <a:pos x="113493" y="209749"/>
              </a:cxn>
              <a:cxn ang="0">
                <a:pos x="98767" y="109370"/>
              </a:cxn>
              <a:cxn ang="0">
                <a:pos x="109011" y="99779"/>
              </a:cxn>
              <a:cxn ang="0">
                <a:pos x="127578" y="85713"/>
              </a:cxn>
              <a:cxn ang="0">
                <a:pos x="136542" y="78042"/>
              </a:cxn>
              <a:cxn ang="0">
                <a:pos x="203439" y="57812"/>
              </a:cxn>
              <a:cxn ang="0">
                <a:pos x="122408" y="45460"/>
              </a:cxn>
              <a:cxn ang="0">
                <a:pos x="78216" y="78705"/>
              </a:cxn>
              <a:cxn ang="0">
                <a:pos x="65406" y="87017"/>
              </a:cxn>
              <a:cxn ang="0">
                <a:pos x="73733" y="88935"/>
              </a:cxn>
              <a:cxn ang="0">
                <a:pos x="85261" y="88935"/>
              </a:cxn>
              <a:cxn ang="0">
                <a:pos x="86542" y="88295"/>
              </a:cxn>
              <a:cxn ang="0">
                <a:pos x="118566" y="65279"/>
              </a:cxn>
              <a:cxn ang="0">
                <a:pos x="121768" y="54410"/>
              </a:cxn>
              <a:cxn ang="0">
                <a:pos x="122408" y="45460"/>
              </a:cxn>
              <a:cxn ang="0">
                <a:pos x="133297" y="33312"/>
              </a:cxn>
              <a:cxn ang="0">
                <a:pos x="132016" y="34591"/>
              </a:cxn>
              <a:cxn ang="0">
                <a:pos x="127532" y="40344"/>
              </a:cxn>
              <a:cxn ang="0">
                <a:pos x="127532" y="55689"/>
              </a:cxn>
              <a:cxn ang="0">
                <a:pos x="126252" y="58885"/>
              </a:cxn>
              <a:cxn ang="0">
                <a:pos x="137780" y="46738"/>
              </a:cxn>
              <a:cxn ang="0">
                <a:pos x="139701" y="44181"/>
              </a:cxn>
              <a:cxn ang="0">
                <a:pos x="139061" y="35869"/>
              </a:cxn>
              <a:cxn ang="0">
                <a:pos x="133297" y="33312"/>
              </a:cxn>
              <a:cxn ang="0">
                <a:pos x="116644" y="26279"/>
              </a:cxn>
              <a:cxn ang="0">
                <a:pos x="47473" y="73591"/>
              </a:cxn>
              <a:cxn ang="0">
                <a:pos x="54518" y="80624"/>
              </a:cxn>
              <a:cxn ang="0">
                <a:pos x="71812" y="70394"/>
              </a:cxn>
              <a:cxn ang="0">
                <a:pos x="119206" y="33312"/>
              </a:cxn>
              <a:cxn ang="0">
                <a:pos x="118566" y="32033"/>
              </a:cxn>
              <a:cxn ang="0">
                <a:pos x="118566" y="29475"/>
              </a:cxn>
              <a:cxn ang="0">
                <a:pos x="116644" y="26279"/>
              </a:cxn>
              <a:cxn ang="0">
                <a:pos x="115364" y="15410"/>
              </a:cxn>
              <a:cxn ang="0">
                <a:pos x="121768" y="25000"/>
              </a:cxn>
              <a:cxn ang="0">
                <a:pos x="126252" y="23721"/>
              </a:cxn>
              <a:cxn ang="0">
                <a:pos x="124970" y="17328"/>
              </a:cxn>
              <a:cxn ang="0">
                <a:pos x="115364" y="15410"/>
              </a:cxn>
              <a:cxn ang="0">
                <a:pos x="88463" y="705"/>
              </a:cxn>
              <a:cxn ang="0">
                <a:pos x="105756" y="7738"/>
              </a:cxn>
              <a:cxn ang="0">
                <a:pos x="107037" y="6460"/>
              </a:cxn>
              <a:cxn ang="0">
                <a:pos x="133937" y="10935"/>
              </a:cxn>
              <a:cxn ang="0">
                <a:pos x="137140" y="23082"/>
              </a:cxn>
              <a:cxn ang="0">
                <a:pos x="148027" y="29475"/>
              </a:cxn>
              <a:cxn ang="0">
                <a:pos x="148027" y="50574"/>
              </a:cxn>
              <a:cxn ang="0">
                <a:pos x="146747" y="53131"/>
              </a:cxn>
              <a:cxn ang="0">
                <a:pos x="92307" y="97247"/>
              </a:cxn>
              <a:cxn ang="0">
                <a:pos x="57080" y="111312"/>
              </a:cxn>
              <a:cxn ang="0">
                <a:pos x="51316" y="108754"/>
              </a:cxn>
              <a:cxn ang="0">
                <a:pos x="44271" y="92771"/>
              </a:cxn>
              <a:cxn ang="0">
                <a:pos x="42990" y="92771"/>
              </a:cxn>
              <a:cxn ang="0">
                <a:pos x="37225" y="90852"/>
              </a:cxn>
              <a:cxn ang="0">
                <a:pos x="30821" y="66558"/>
              </a:cxn>
              <a:cxn ang="0">
                <a:pos x="35305" y="62721"/>
              </a:cxn>
              <a:cxn ang="0">
                <a:pos x="33383" y="39705"/>
              </a:cxn>
              <a:cxn ang="0">
                <a:pos x="88463" y="705"/>
              </a:cxn>
            </a:cxnLst>
            <a:pathLst>
              <a:path w="480349" h="574618">
                <a:moveTo>
                  <a:pt x="265677" y="544820"/>
                </a:moveTo>
                <a:lnTo>
                  <a:pt x="330195" y="544820"/>
                </a:lnTo>
                <a:lnTo>
                  <a:pt x="330195" y="574618"/>
                </a:lnTo>
                <a:lnTo>
                  <a:pt x="265677" y="574618"/>
                </a:lnTo>
                <a:close/>
                <a:moveTo>
                  <a:pt x="248753" y="140263"/>
                </a:moveTo>
                <a:cubicBezTo>
                  <a:pt x="248753" y="140263"/>
                  <a:pt x="239070" y="142681"/>
                  <a:pt x="238263" y="142681"/>
                </a:cubicBezTo>
                <a:cubicBezTo>
                  <a:pt x="235842" y="143486"/>
                  <a:pt x="232614" y="144292"/>
                  <a:pt x="230193" y="145904"/>
                </a:cubicBezTo>
                <a:cubicBezTo>
                  <a:pt x="238263" y="178137"/>
                  <a:pt x="242298" y="211175"/>
                  <a:pt x="243912" y="245020"/>
                </a:cubicBezTo>
                <a:cubicBezTo>
                  <a:pt x="258437" y="249049"/>
                  <a:pt x="272962" y="251466"/>
                  <a:pt x="282646" y="251466"/>
                </a:cubicBezTo>
                <a:lnTo>
                  <a:pt x="266506" y="201505"/>
                </a:lnTo>
                <a:cubicBezTo>
                  <a:pt x="253595" y="194253"/>
                  <a:pt x="248753" y="178942"/>
                  <a:pt x="251174" y="163632"/>
                </a:cubicBezTo>
                <a:cubicBezTo>
                  <a:pt x="251174" y="161214"/>
                  <a:pt x="251981" y="159603"/>
                  <a:pt x="251981" y="157185"/>
                </a:cubicBezTo>
                <a:lnTo>
                  <a:pt x="247946" y="145904"/>
                </a:lnTo>
                <a:lnTo>
                  <a:pt x="251981" y="145904"/>
                </a:lnTo>
                <a:cubicBezTo>
                  <a:pt x="251981" y="144292"/>
                  <a:pt x="251981" y="142681"/>
                  <a:pt x="251981" y="140263"/>
                </a:cubicBezTo>
                <a:cubicBezTo>
                  <a:pt x="251174" y="140263"/>
                  <a:pt x="249560" y="140263"/>
                  <a:pt x="248753" y="140263"/>
                </a:cubicBezTo>
                <a:close/>
                <a:moveTo>
                  <a:pt x="74364" y="112896"/>
                </a:moveTo>
                <a:cubicBezTo>
                  <a:pt x="72750" y="113702"/>
                  <a:pt x="71135" y="114507"/>
                  <a:pt x="69521" y="115313"/>
                </a:cubicBezTo>
                <a:cubicBezTo>
                  <a:pt x="69521" y="119342"/>
                  <a:pt x="69521" y="124177"/>
                  <a:pt x="71942" y="126595"/>
                </a:cubicBezTo>
                <a:cubicBezTo>
                  <a:pt x="73557" y="126595"/>
                  <a:pt x="79207" y="129012"/>
                  <a:pt x="96966" y="119342"/>
                </a:cubicBezTo>
                <a:cubicBezTo>
                  <a:pt x="95352" y="119342"/>
                  <a:pt x="92930" y="119342"/>
                  <a:pt x="91316" y="118536"/>
                </a:cubicBezTo>
                <a:cubicBezTo>
                  <a:pt x="85665" y="117731"/>
                  <a:pt x="80015" y="116119"/>
                  <a:pt x="74364" y="112896"/>
                </a:cubicBezTo>
                <a:close/>
                <a:moveTo>
                  <a:pt x="51762" y="92751"/>
                </a:moveTo>
                <a:cubicBezTo>
                  <a:pt x="51762" y="96780"/>
                  <a:pt x="51762" y="101615"/>
                  <a:pt x="54183" y="103226"/>
                </a:cubicBezTo>
                <a:cubicBezTo>
                  <a:pt x="54991" y="103226"/>
                  <a:pt x="56605" y="104032"/>
                  <a:pt x="59834" y="103226"/>
                </a:cubicBezTo>
                <a:cubicBezTo>
                  <a:pt x="59834" y="103226"/>
                  <a:pt x="59834" y="103226"/>
                  <a:pt x="60641" y="103226"/>
                </a:cubicBezTo>
                <a:cubicBezTo>
                  <a:pt x="57412" y="100003"/>
                  <a:pt x="54183" y="96780"/>
                  <a:pt x="51762" y="92751"/>
                </a:cubicBezTo>
                <a:close/>
                <a:moveTo>
                  <a:pt x="256407" y="72864"/>
                </a:moveTo>
                <a:cubicBezTo>
                  <a:pt x="266153" y="73279"/>
                  <a:pt x="275786" y="75395"/>
                  <a:pt x="285066" y="79827"/>
                </a:cubicBezTo>
                <a:cubicBezTo>
                  <a:pt x="323800" y="98361"/>
                  <a:pt x="321379" y="145904"/>
                  <a:pt x="315731" y="181360"/>
                </a:cubicBezTo>
                <a:cubicBezTo>
                  <a:pt x="313310" y="196670"/>
                  <a:pt x="297978" y="206340"/>
                  <a:pt x="283452" y="206340"/>
                </a:cubicBezTo>
                <a:lnTo>
                  <a:pt x="302012" y="256301"/>
                </a:lnTo>
                <a:cubicBezTo>
                  <a:pt x="313310" y="263553"/>
                  <a:pt x="318151" y="278864"/>
                  <a:pt x="314924" y="291757"/>
                </a:cubicBezTo>
                <a:lnTo>
                  <a:pt x="396426" y="509328"/>
                </a:lnTo>
                <a:lnTo>
                  <a:pt x="480349" y="509328"/>
                </a:lnTo>
                <a:lnTo>
                  <a:pt x="464210" y="535920"/>
                </a:lnTo>
                <a:lnTo>
                  <a:pt x="376252" y="535920"/>
                </a:lnTo>
                <a:lnTo>
                  <a:pt x="302819" y="312708"/>
                </a:lnTo>
                <a:cubicBezTo>
                  <a:pt x="297978" y="315932"/>
                  <a:pt x="291522" y="318349"/>
                  <a:pt x="283452" y="318349"/>
                </a:cubicBezTo>
                <a:cubicBezTo>
                  <a:pt x="272155" y="318349"/>
                  <a:pt x="260051" y="317543"/>
                  <a:pt x="247946" y="315126"/>
                </a:cubicBezTo>
                <a:cubicBezTo>
                  <a:pt x="281032" y="398931"/>
                  <a:pt x="252788" y="480319"/>
                  <a:pt x="174514" y="538338"/>
                </a:cubicBezTo>
                <a:cubicBezTo>
                  <a:pt x="139815" y="564124"/>
                  <a:pt x="105923" y="505299"/>
                  <a:pt x="140622" y="480319"/>
                </a:cubicBezTo>
                <a:cubicBezTo>
                  <a:pt x="182583" y="448892"/>
                  <a:pt x="200336" y="409407"/>
                  <a:pt x="193074" y="365892"/>
                </a:cubicBezTo>
                <a:lnTo>
                  <a:pt x="192267" y="365892"/>
                </a:lnTo>
                <a:cubicBezTo>
                  <a:pt x="147884" y="422300"/>
                  <a:pt x="107537" y="481930"/>
                  <a:pt x="57505" y="532697"/>
                </a:cubicBezTo>
                <a:cubicBezTo>
                  <a:pt x="26841" y="564124"/>
                  <a:pt x="-20769" y="516580"/>
                  <a:pt x="9895" y="485154"/>
                </a:cubicBezTo>
                <a:cubicBezTo>
                  <a:pt x="57505" y="435999"/>
                  <a:pt x="97046" y="379591"/>
                  <a:pt x="139008" y="324796"/>
                </a:cubicBezTo>
                <a:cubicBezTo>
                  <a:pt x="139008" y="321572"/>
                  <a:pt x="139008" y="318349"/>
                  <a:pt x="139008" y="315126"/>
                </a:cubicBezTo>
                <a:cubicBezTo>
                  <a:pt x="141429" y="298204"/>
                  <a:pt x="142235" y="281281"/>
                  <a:pt x="143042" y="264359"/>
                </a:cubicBezTo>
                <a:cubicBezTo>
                  <a:pt x="106730" y="232126"/>
                  <a:pt x="89784" y="187001"/>
                  <a:pt x="124483" y="137846"/>
                </a:cubicBezTo>
                <a:cubicBezTo>
                  <a:pt x="127710" y="132205"/>
                  <a:pt x="132552" y="128176"/>
                  <a:pt x="137394" y="125758"/>
                </a:cubicBezTo>
                <a:cubicBezTo>
                  <a:pt x="143042" y="117700"/>
                  <a:pt x="151919" y="111254"/>
                  <a:pt x="160795" y="108030"/>
                </a:cubicBezTo>
                <a:cubicBezTo>
                  <a:pt x="164023" y="104001"/>
                  <a:pt x="167251" y="101584"/>
                  <a:pt x="172093" y="98361"/>
                </a:cubicBezTo>
                <a:cubicBezTo>
                  <a:pt x="196907" y="85669"/>
                  <a:pt x="227167" y="71617"/>
                  <a:pt x="256407" y="72864"/>
                </a:cubicBezTo>
                <a:close/>
                <a:moveTo>
                  <a:pt x="154279" y="57296"/>
                </a:moveTo>
                <a:cubicBezTo>
                  <a:pt x="145400" y="65354"/>
                  <a:pt x="130063" y="78246"/>
                  <a:pt x="98581" y="99197"/>
                </a:cubicBezTo>
                <a:cubicBezTo>
                  <a:pt x="92930" y="103226"/>
                  <a:pt x="87280" y="106449"/>
                  <a:pt x="82436" y="109673"/>
                </a:cubicBezTo>
                <a:cubicBezTo>
                  <a:pt x="85665" y="110478"/>
                  <a:pt x="88894" y="111284"/>
                  <a:pt x="92930" y="112090"/>
                </a:cubicBezTo>
                <a:cubicBezTo>
                  <a:pt x="97774" y="112896"/>
                  <a:pt x="102617" y="112896"/>
                  <a:pt x="107460" y="112090"/>
                </a:cubicBezTo>
                <a:cubicBezTo>
                  <a:pt x="108267" y="112090"/>
                  <a:pt x="108267" y="112090"/>
                  <a:pt x="109075" y="111284"/>
                </a:cubicBezTo>
                <a:cubicBezTo>
                  <a:pt x="127641" y="99197"/>
                  <a:pt x="140556" y="89528"/>
                  <a:pt x="149436" y="82275"/>
                </a:cubicBezTo>
                <a:cubicBezTo>
                  <a:pt x="151050" y="78246"/>
                  <a:pt x="152665" y="73412"/>
                  <a:pt x="153472" y="68577"/>
                </a:cubicBezTo>
                <a:cubicBezTo>
                  <a:pt x="154279" y="64548"/>
                  <a:pt x="154279" y="61325"/>
                  <a:pt x="154279" y="57296"/>
                </a:cubicBezTo>
                <a:close/>
                <a:moveTo>
                  <a:pt x="168002" y="41985"/>
                </a:moveTo>
                <a:cubicBezTo>
                  <a:pt x="167195" y="42791"/>
                  <a:pt x="167195" y="42791"/>
                  <a:pt x="166388" y="43597"/>
                </a:cubicBezTo>
                <a:cubicBezTo>
                  <a:pt x="164773" y="46014"/>
                  <a:pt x="163159" y="48432"/>
                  <a:pt x="160737" y="50849"/>
                </a:cubicBezTo>
                <a:cubicBezTo>
                  <a:pt x="161544" y="57296"/>
                  <a:pt x="161544" y="63742"/>
                  <a:pt x="160737" y="70188"/>
                </a:cubicBezTo>
                <a:cubicBezTo>
                  <a:pt x="159930" y="70994"/>
                  <a:pt x="159930" y="72606"/>
                  <a:pt x="159123" y="74217"/>
                </a:cubicBezTo>
                <a:cubicBezTo>
                  <a:pt x="168002" y="66159"/>
                  <a:pt x="171231" y="62130"/>
                  <a:pt x="173653" y="58907"/>
                </a:cubicBezTo>
                <a:cubicBezTo>
                  <a:pt x="174460" y="57296"/>
                  <a:pt x="175267" y="56490"/>
                  <a:pt x="176074" y="55684"/>
                </a:cubicBezTo>
                <a:cubicBezTo>
                  <a:pt x="177689" y="53267"/>
                  <a:pt x="177689" y="48432"/>
                  <a:pt x="175267" y="45208"/>
                </a:cubicBezTo>
                <a:cubicBezTo>
                  <a:pt x="173653" y="42791"/>
                  <a:pt x="171231" y="41985"/>
                  <a:pt x="168002" y="41985"/>
                </a:cubicBezTo>
                <a:close/>
                <a:moveTo>
                  <a:pt x="147014" y="33121"/>
                </a:moveTo>
                <a:lnTo>
                  <a:pt x="59834" y="92751"/>
                </a:lnTo>
                <a:cubicBezTo>
                  <a:pt x="62256" y="95974"/>
                  <a:pt x="65485" y="98391"/>
                  <a:pt x="68713" y="101615"/>
                </a:cubicBezTo>
                <a:cubicBezTo>
                  <a:pt x="73557" y="99197"/>
                  <a:pt x="80822" y="95168"/>
                  <a:pt x="90509" y="88722"/>
                </a:cubicBezTo>
                <a:cubicBezTo>
                  <a:pt x="130063" y="61325"/>
                  <a:pt x="143785" y="49237"/>
                  <a:pt x="150243" y="41985"/>
                </a:cubicBezTo>
                <a:cubicBezTo>
                  <a:pt x="150243" y="41985"/>
                  <a:pt x="149436" y="41179"/>
                  <a:pt x="149436" y="40374"/>
                </a:cubicBezTo>
                <a:cubicBezTo>
                  <a:pt x="148629" y="39568"/>
                  <a:pt x="148629" y="37956"/>
                  <a:pt x="149436" y="37150"/>
                </a:cubicBezTo>
                <a:cubicBezTo>
                  <a:pt x="148629" y="35539"/>
                  <a:pt x="147822" y="34733"/>
                  <a:pt x="147014" y="33121"/>
                </a:cubicBezTo>
                <a:close/>
                <a:moveTo>
                  <a:pt x="145400" y="19423"/>
                </a:moveTo>
                <a:cubicBezTo>
                  <a:pt x="148629" y="22646"/>
                  <a:pt x="151050" y="27481"/>
                  <a:pt x="153472" y="31510"/>
                </a:cubicBezTo>
                <a:cubicBezTo>
                  <a:pt x="155894" y="30704"/>
                  <a:pt x="157508" y="29898"/>
                  <a:pt x="159123" y="29898"/>
                </a:cubicBezTo>
                <a:cubicBezTo>
                  <a:pt x="159930" y="27481"/>
                  <a:pt x="159123" y="24258"/>
                  <a:pt x="157508" y="21840"/>
                </a:cubicBezTo>
                <a:cubicBezTo>
                  <a:pt x="155087" y="18617"/>
                  <a:pt x="149436" y="18617"/>
                  <a:pt x="145400" y="19423"/>
                </a:cubicBezTo>
                <a:close/>
                <a:moveTo>
                  <a:pt x="111496" y="889"/>
                </a:moveTo>
                <a:cubicBezTo>
                  <a:pt x="119569" y="2501"/>
                  <a:pt x="126834" y="4918"/>
                  <a:pt x="133291" y="9753"/>
                </a:cubicBezTo>
                <a:cubicBezTo>
                  <a:pt x="134099" y="8947"/>
                  <a:pt x="134906" y="8947"/>
                  <a:pt x="134906" y="8142"/>
                </a:cubicBezTo>
                <a:cubicBezTo>
                  <a:pt x="155087" y="84"/>
                  <a:pt x="165580" y="9753"/>
                  <a:pt x="168809" y="13782"/>
                </a:cubicBezTo>
                <a:cubicBezTo>
                  <a:pt x="172038" y="18617"/>
                  <a:pt x="172846" y="23452"/>
                  <a:pt x="172846" y="29092"/>
                </a:cubicBezTo>
                <a:cubicBezTo>
                  <a:pt x="180111" y="30704"/>
                  <a:pt x="184147" y="34733"/>
                  <a:pt x="186568" y="37150"/>
                </a:cubicBezTo>
                <a:cubicBezTo>
                  <a:pt x="192219" y="45208"/>
                  <a:pt x="192219" y="56490"/>
                  <a:pt x="186568" y="63742"/>
                </a:cubicBezTo>
                <a:cubicBezTo>
                  <a:pt x="185761" y="64548"/>
                  <a:pt x="185761" y="66159"/>
                  <a:pt x="184954" y="66965"/>
                </a:cubicBezTo>
                <a:cubicBezTo>
                  <a:pt x="178496" y="75023"/>
                  <a:pt x="171231" y="84693"/>
                  <a:pt x="116340" y="122566"/>
                </a:cubicBezTo>
                <a:cubicBezTo>
                  <a:pt x="96966" y="136264"/>
                  <a:pt x="82436" y="141905"/>
                  <a:pt x="71942" y="140293"/>
                </a:cubicBezTo>
                <a:cubicBezTo>
                  <a:pt x="69521" y="139487"/>
                  <a:pt x="67099" y="138682"/>
                  <a:pt x="64677" y="137070"/>
                </a:cubicBezTo>
                <a:cubicBezTo>
                  <a:pt x="57412" y="132235"/>
                  <a:pt x="55798" y="124177"/>
                  <a:pt x="55798" y="116925"/>
                </a:cubicBezTo>
                <a:cubicBezTo>
                  <a:pt x="55798" y="116925"/>
                  <a:pt x="54991" y="116925"/>
                  <a:pt x="54183" y="116925"/>
                </a:cubicBezTo>
                <a:cubicBezTo>
                  <a:pt x="51762" y="116925"/>
                  <a:pt x="48533" y="115313"/>
                  <a:pt x="46918" y="114507"/>
                </a:cubicBezTo>
                <a:cubicBezTo>
                  <a:pt x="34810" y="105644"/>
                  <a:pt x="38846" y="86304"/>
                  <a:pt x="38846" y="83887"/>
                </a:cubicBezTo>
                <a:cubicBezTo>
                  <a:pt x="39653" y="81470"/>
                  <a:pt x="42075" y="79052"/>
                  <a:pt x="44497" y="79052"/>
                </a:cubicBezTo>
                <a:cubicBezTo>
                  <a:pt x="42075" y="70188"/>
                  <a:pt x="40461" y="59713"/>
                  <a:pt x="42075" y="50043"/>
                </a:cubicBezTo>
                <a:cubicBezTo>
                  <a:pt x="47726" y="17005"/>
                  <a:pt x="79207" y="-4751"/>
                  <a:pt x="111496" y="889"/>
                </a:cubicBezTo>
                <a:close/>
              </a:path>
            </a:pathLst>
          </a:custGeom>
          <a:solidFill>
            <a:srgbClr val="FFFFFF"/>
          </a:solidFill>
          <a:ln w="9525">
            <a:noFill/>
          </a:ln>
        </p:spPr>
        <p:txBody>
          <a:bodyPr/>
          <a:p>
            <a:endParaRPr lang="zh-CN" altLang="en-US"/>
          </a:p>
        </p:txBody>
      </p:sp>
      <p:sp>
        <p:nvSpPr>
          <p:cNvPr id="88081" name="任意多边形 53"/>
          <p:cNvSpPr/>
          <p:nvPr>
            <p:custDataLst>
              <p:tags r:id="rId11"/>
            </p:custDataLst>
          </p:nvPr>
        </p:nvSpPr>
        <p:spPr>
          <a:xfrm>
            <a:off x="6853238" y="3474403"/>
            <a:ext cx="358775" cy="455612"/>
          </a:xfrm>
          <a:custGeom>
            <a:avLst/>
            <a:gdLst/>
            <a:ahLst/>
            <a:cxnLst>
              <a:cxn ang="0">
                <a:pos x="57188" y="182221"/>
              </a:cxn>
              <a:cxn ang="0">
                <a:pos x="64034" y="189040"/>
              </a:cxn>
              <a:cxn ang="0">
                <a:pos x="57188" y="195860"/>
              </a:cxn>
              <a:cxn ang="0">
                <a:pos x="50343" y="189040"/>
              </a:cxn>
              <a:cxn ang="0">
                <a:pos x="57188" y="182221"/>
              </a:cxn>
              <a:cxn ang="0">
                <a:pos x="46378" y="168583"/>
              </a:cxn>
              <a:cxn ang="0">
                <a:pos x="53198" y="175402"/>
              </a:cxn>
              <a:cxn ang="0">
                <a:pos x="46378" y="182221"/>
              </a:cxn>
              <a:cxn ang="0">
                <a:pos x="39559" y="175402"/>
              </a:cxn>
              <a:cxn ang="0">
                <a:pos x="46378" y="168583"/>
              </a:cxn>
              <a:cxn ang="0">
                <a:pos x="40283" y="162829"/>
              </a:cxn>
              <a:cxn ang="0">
                <a:pos x="11818" y="183362"/>
              </a:cxn>
              <a:cxn ang="0">
                <a:pos x="13429" y="206269"/>
              </a:cxn>
              <a:cxn ang="0">
                <a:pos x="30770" y="221286"/>
              </a:cxn>
              <a:cxn ang="0">
                <a:pos x="40283" y="222895"/>
              </a:cxn>
              <a:cxn ang="0">
                <a:pos x="68750" y="202362"/>
              </a:cxn>
              <a:cxn ang="0">
                <a:pos x="66678" y="178611"/>
              </a:cxn>
              <a:cxn ang="0">
                <a:pos x="63993" y="179147"/>
              </a:cxn>
              <a:cxn ang="0">
                <a:pos x="57164" y="172329"/>
              </a:cxn>
              <a:cxn ang="0">
                <a:pos x="58161" y="168805"/>
              </a:cxn>
              <a:cxn ang="0">
                <a:pos x="49798" y="164438"/>
              </a:cxn>
              <a:cxn ang="0">
                <a:pos x="40283" y="162829"/>
              </a:cxn>
              <a:cxn ang="0">
                <a:pos x="231174" y="74796"/>
              </a:cxn>
              <a:cxn ang="0">
                <a:pos x="308527" y="113184"/>
              </a:cxn>
              <a:cxn ang="0">
                <a:pos x="351342" y="190947"/>
              </a:cxn>
              <a:cxn ang="0">
                <a:pos x="352109" y="192249"/>
              </a:cxn>
              <a:cxn ang="0">
                <a:pos x="354411" y="200370"/>
              </a:cxn>
              <a:cxn ang="0">
                <a:pos x="358631" y="269092"/>
              </a:cxn>
              <a:cxn ang="0">
                <a:pos x="339602" y="290544"/>
              </a:cxn>
              <a:cxn ang="0">
                <a:pos x="318272" y="272770"/>
              </a:cxn>
              <a:cxn ang="0">
                <a:pos x="310676" y="210177"/>
              </a:cxn>
              <a:cxn ang="0">
                <a:pos x="284971" y="170721"/>
              </a:cxn>
              <a:cxn ang="0">
                <a:pos x="273309" y="185430"/>
              </a:cxn>
              <a:cxn ang="0">
                <a:pos x="260034" y="245726"/>
              </a:cxn>
              <a:cxn ang="0">
                <a:pos x="289805" y="338582"/>
              </a:cxn>
              <a:cxn ang="0">
                <a:pos x="290342" y="340190"/>
              </a:cxn>
              <a:cxn ang="0">
                <a:pos x="290956" y="352525"/>
              </a:cxn>
              <a:cxn ang="0">
                <a:pos x="272848" y="435498"/>
              </a:cxn>
              <a:cxn ang="0">
                <a:pos x="243921" y="454115"/>
              </a:cxn>
              <a:cxn ang="0">
                <a:pos x="225046" y="426610"/>
              </a:cxn>
              <a:cxn ang="0">
                <a:pos x="237016" y="350686"/>
              </a:cxn>
              <a:cxn ang="0">
                <a:pos x="215378" y="296750"/>
              </a:cxn>
              <a:cxn ang="0">
                <a:pos x="202718" y="353368"/>
              </a:cxn>
              <a:cxn ang="0">
                <a:pos x="202258" y="355360"/>
              </a:cxn>
              <a:cxn ang="0">
                <a:pos x="200493" y="360263"/>
              </a:cxn>
              <a:cxn ang="0">
                <a:pos x="158215" y="442699"/>
              </a:cxn>
              <a:cxn ang="0">
                <a:pos x="125452" y="453272"/>
              </a:cxn>
              <a:cxn ang="0">
                <a:pos x="114327" y="421707"/>
              </a:cxn>
              <a:cxn ang="0">
                <a:pos x="150389" y="341339"/>
              </a:cxn>
              <a:cxn ang="0">
                <a:pos x="159904" y="266871"/>
              </a:cxn>
              <a:cxn ang="0">
                <a:pos x="182155" y="138236"/>
              </a:cxn>
              <a:cxn ang="0">
                <a:pos x="87625" y="173632"/>
              </a:cxn>
              <a:cxn ang="0">
                <a:pos x="75502" y="173325"/>
              </a:cxn>
              <a:cxn ang="0">
                <a:pos x="78495" y="205579"/>
              </a:cxn>
              <a:cxn ang="0">
                <a:pos x="40283" y="233084"/>
              </a:cxn>
              <a:cxn ang="0">
                <a:pos x="27547" y="231016"/>
              </a:cxn>
              <a:cxn ang="0">
                <a:pos x="4222" y="210790"/>
              </a:cxn>
              <a:cxn ang="0">
                <a:pos x="2073" y="180144"/>
              </a:cxn>
              <a:cxn ang="0">
                <a:pos x="40283" y="152639"/>
              </a:cxn>
              <a:cxn ang="0">
                <a:pos x="53021" y="154708"/>
              </a:cxn>
              <a:cxn ang="0">
                <a:pos x="65988" y="161909"/>
              </a:cxn>
              <a:cxn ang="0">
                <a:pos x="74275" y="144059"/>
              </a:cxn>
              <a:cxn ang="0">
                <a:pos x="203332" y="75796"/>
              </a:cxn>
              <a:cxn ang="0">
                <a:pos x="231174" y="74796"/>
              </a:cxn>
              <a:cxn ang="0">
                <a:pos x="299430" y="303"/>
              </a:cxn>
              <a:cxn ang="0">
                <a:pos x="338192" y="49267"/>
              </a:cxn>
              <a:cxn ang="0">
                <a:pos x="289144" y="88040"/>
              </a:cxn>
              <a:cxn ang="0">
                <a:pos x="250305" y="39000"/>
              </a:cxn>
              <a:cxn ang="0">
                <a:pos x="299430" y="303"/>
              </a:cxn>
            </a:cxnLst>
            <a:pathLst>
              <a:path w="478788" h="608602">
                <a:moveTo>
                  <a:pt x="76341" y="243247"/>
                </a:moveTo>
                <a:cubicBezTo>
                  <a:pt x="81388" y="243247"/>
                  <a:pt x="85479" y="247323"/>
                  <a:pt x="85479" y="252350"/>
                </a:cubicBezTo>
                <a:cubicBezTo>
                  <a:pt x="85479" y="257377"/>
                  <a:pt x="81388" y="261453"/>
                  <a:pt x="76341" y="261453"/>
                </a:cubicBezTo>
                <a:cubicBezTo>
                  <a:pt x="71294" y="261453"/>
                  <a:pt x="67203" y="257377"/>
                  <a:pt x="67203" y="252350"/>
                </a:cubicBezTo>
                <a:cubicBezTo>
                  <a:pt x="67203" y="247323"/>
                  <a:pt x="71294" y="243247"/>
                  <a:pt x="76341" y="243247"/>
                </a:cubicBezTo>
                <a:close/>
                <a:moveTo>
                  <a:pt x="61911" y="225041"/>
                </a:moveTo>
                <a:cubicBezTo>
                  <a:pt x="66938" y="225041"/>
                  <a:pt x="71014" y="229117"/>
                  <a:pt x="71014" y="234144"/>
                </a:cubicBezTo>
                <a:cubicBezTo>
                  <a:pt x="71014" y="239171"/>
                  <a:pt x="66938" y="243247"/>
                  <a:pt x="61911" y="243247"/>
                </a:cubicBezTo>
                <a:cubicBezTo>
                  <a:pt x="56884" y="243247"/>
                  <a:pt x="52808" y="239171"/>
                  <a:pt x="52808" y="234144"/>
                </a:cubicBezTo>
                <a:cubicBezTo>
                  <a:pt x="52808" y="229117"/>
                  <a:pt x="56884" y="225041"/>
                  <a:pt x="61911" y="225041"/>
                </a:cubicBezTo>
                <a:close/>
                <a:moveTo>
                  <a:pt x="53775" y="217361"/>
                </a:moveTo>
                <a:cubicBezTo>
                  <a:pt x="36465" y="217361"/>
                  <a:pt x="21204" y="228406"/>
                  <a:pt x="15776" y="244770"/>
                </a:cubicBezTo>
                <a:cubicBezTo>
                  <a:pt x="12396" y="254895"/>
                  <a:pt x="13113" y="265735"/>
                  <a:pt x="17927" y="275349"/>
                </a:cubicBezTo>
                <a:cubicBezTo>
                  <a:pt x="22638" y="284860"/>
                  <a:pt x="30935" y="292019"/>
                  <a:pt x="41075" y="295394"/>
                </a:cubicBezTo>
                <a:cubicBezTo>
                  <a:pt x="45172" y="296826"/>
                  <a:pt x="49473" y="297542"/>
                  <a:pt x="53775" y="297542"/>
                </a:cubicBezTo>
                <a:cubicBezTo>
                  <a:pt x="71085" y="297542"/>
                  <a:pt x="86346" y="286496"/>
                  <a:pt x="91775" y="270133"/>
                </a:cubicBezTo>
                <a:cubicBezTo>
                  <a:pt x="95462" y="259190"/>
                  <a:pt x="94131" y="247838"/>
                  <a:pt x="89009" y="238428"/>
                </a:cubicBezTo>
                <a:cubicBezTo>
                  <a:pt x="87883" y="238838"/>
                  <a:pt x="86654" y="239144"/>
                  <a:pt x="85425" y="239144"/>
                </a:cubicBezTo>
                <a:cubicBezTo>
                  <a:pt x="80406" y="239144"/>
                  <a:pt x="76309" y="235054"/>
                  <a:pt x="76309" y="230042"/>
                </a:cubicBezTo>
                <a:cubicBezTo>
                  <a:pt x="76309" y="228304"/>
                  <a:pt x="76821" y="226667"/>
                  <a:pt x="77640" y="225338"/>
                </a:cubicBezTo>
                <a:cubicBezTo>
                  <a:pt x="74363" y="222883"/>
                  <a:pt x="70573" y="220838"/>
                  <a:pt x="66476" y="219508"/>
                </a:cubicBezTo>
                <a:cubicBezTo>
                  <a:pt x="62379" y="218076"/>
                  <a:pt x="58077" y="217361"/>
                  <a:pt x="53775" y="217361"/>
                </a:cubicBezTo>
                <a:close/>
                <a:moveTo>
                  <a:pt x="308594" y="99846"/>
                </a:moveTo>
                <a:cubicBezTo>
                  <a:pt x="351281" y="107464"/>
                  <a:pt x="404324" y="137589"/>
                  <a:pt x="411853" y="151089"/>
                </a:cubicBezTo>
                <a:cubicBezTo>
                  <a:pt x="412262" y="151805"/>
                  <a:pt x="469006" y="254895"/>
                  <a:pt x="469006" y="254895"/>
                </a:cubicBezTo>
                <a:lnTo>
                  <a:pt x="470030" y="256633"/>
                </a:lnTo>
                <a:cubicBezTo>
                  <a:pt x="471874" y="260008"/>
                  <a:pt x="472898" y="263792"/>
                  <a:pt x="473103" y="267474"/>
                </a:cubicBezTo>
                <a:lnTo>
                  <a:pt x="478736" y="359211"/>
                </a:lnTo>
                <a:cubicBezTo>
                  <a:pt x="479658" y="374041"/>
                  <a:pt x="468289" y="386927"/>
                  <a:pt x="453335" y="387847"/>
                </a:cubicBezTo>
                <a:cubicBezTo>
                  <a:pt x="438995" y="388666"/>
                  <a:pt x="426602" y="378132"/>
                  <a:pt x="424861" y="364120"/>
                </a:cubicBezTo>
                <a:lnTo>
                  <a:pt x="414721" y="280565"/>
                </a:lnTo>
                <a:lnTo>
                  <a:pt x="380408" y="227895"/>
                </a:lnTo>
                <a:cubicBezTo>
                  <a:pt x="375287" y="233519"/>
                  <a:pt x="369858" y="240065"/>
                  <a:pt x="364840" y="247531"/>
                </a:cubicBezTo>
                <a:cubicBezTo>
                  <a:pt x="346403" y="274531"/>
                  <a:pt x="340565" y="300917"/>
                  <a:pt x="347120" y="328019"/>
                </a:cubicBezTo>
                <a:lnTo>
                  <a:pt x="386861" y="451972"/>
                </a:lnTo>
                <a:lnTo>
                  <a:pt x="387578" y="454119"/>
                </a:lnTo>
                <a:cubicBezTo>
                  <a:pt x="389319" y="459642"/>
                  <a:pt x="389422" y="465369"/>
                  <a:pt x="388397" y="470585"/>
                </a:cubicBezTo>
                <a:lnTo>
                  <a:pt x="364225" y="581345"/>
                </a:lnTo>
                <a:cubicBezTo>
                  <a:pt x="360435" y="598936"/>
                  <a:pt x="343126" y="609981"/>
                  <a:pt x="325611" y="606197"/>
                </a:cubicBezTo>
                <a:cubicBezTo>
                  <a:pt x="308711" y="602515"/>
                  <a:pt x="297751" y="586254"/>
                  <a:pt x="300414" y="569481"/>
                </a:cubicBezTo>
                <a:lnTo>
                  <a:pt x="316393" y="468130"/>
                </a:lnTo>
                <a:lnTo>
                  <a:pt x="287509" y="396131"/>
                </a:lnTo>
                <a:lnTo>
                  <a:pt x="270609" y="471710"/>
                </a:lnTo>
                <a:lnTo>
                  <a:pt x="269994" y="474369"/>
                </a:lnTo>
                <a:cubicBezTo>
                  <a:pt x="269482" y="476721"/>
                  <a:pt x="268663" y="478971"/>
                  <a:pt x="267638" y="480914"/>
                </a:cubicBezTo>
                <a:lnTo>
                  <a:pt x="211202" y="590958"/>
                </a:lnTo>
                <a:cubicBezTo>
                  <a:pt x="203111" y="606913"/>
                  <a:pt x="183445" y="613151"/>
                  <a:pt x="167467" y="605072"/>
                </a:cubicBezTo>
                <a:cubicBezTo>
                  <a:pt x="152103" y="597095"/>
                  <a:pt x="145650" y="578481"/>
                  <a:pt x="152615" y="562936"/>
                </a:cubicBezTo>
                <a:lnTo>
                  <a:pt x="200755" y="455653"/>
                </a:lnTo>
                <a:lnTo>
                  <a:pt x="213456" y="356246"/>
                </a:lnTo>
                <a:cubicBezTo>
                  <a:pt x="200243" y="297644"/>
                  <a:pt x="210383" y="238940"/>
                  <a:pt x="243159" y="184531"/>
                </a:cubicBezTo>
                <a:lnTo>
                  <a:pt x="116971" y="231781"/>
                </a:lnTo>
                <a:cubicBezTo>
                  <a:pt x="111441" y="233826"/>
                  <a:pt x="105705" y="233519"/>
                  <a:pt x="100788" y="231372"/>
                </a:cubicBezTo>
                <a:cubicBezTo>
                  <a:pt x="107753" y="244156"/>
                  <a:pt x="109699" y="259599"/>
                  <a:pt x="104783" y="274428"/>
                </a:cubicBezTo>
                <a:cubicBezTo>
                  <a:pt x="97408" y="296417"/>
                  <a:pt x="76923" y="311144"/>
                  <a:pt x="53775" y="311144"/>
                </a:cubicBezTo>
                <a:cubicBezTo>
                  <a:pt x="48040" y="311144"/>
                  <a:pt x="42304" y="310223"/>
                  <a:pt x="36773" y="308383"/>
                </a:cubicBezTo>
                <a:cubicBezTo>
                  <a:pt x="23150" y="303780"/>
                  <a:pt x="12088" y="294269"/>
                  <a:pt x="5636" y="281383"/>
                </a:cubicBezTo>
                <a:cubicBezTo>
                  <a:pt x="-715" y="268599"/>
                  <a:pt x="-1739" y="254076"/>
                  <a:pt x="2768" y="240474"/>
                </a:cubicBezTo>
                <a:cubicBezTo>
                  <a:pt x="10142" y="218486"/>
                  <a:pt x="30627" y="203758"/>
                  <a:pt x="53775" y="203758"/>
                </a:cubicBezTo>
                <a:cubicBezTo>
                  <a:pt x="59511" y="203758"/>
                  <a:pt x="65247" y="204679"/>
                  <a:pt x="70778" y="206520"/>
                </a:cubicBezTo>
                <a:cubicBezTo>
                  <a:pt x="77333" y="208770"/>
                  <a:pt x="83069" y="212042"/>
                  <a:pt x="88088" y="216133"/>
                </a:cubicBezTo>
                <a:cubicBezTo>
                  <a:pt x="85937" y="206622"/>
                  <a:pt x="90443" y="196804"/>
                  <a:pt x="99150" y="192304"/>
                </a:cubicBezTo>
                <a:lnTo>
                  <a:pt x="271428" y="101180"/>
                </a:lnTo>
                <a:cubicBezTo>
                  <a:pt x="281286" y="97268"/>
                  <a:pt x="294365" y="97307"/>
                  <a:pt x="308594" y="99846"/>
                </a:cubicBezTo>
                <a:close/>
                <a:moveTo>
                  <a:pt x="399709" y="405"/>
                </a:moveTo>
                <a:cubicBezTo>
                  <a:pt x="432087" y="4190"/>
                  <a:pt x="455243" y="33444"/>
                  <a:pt x="451452" y="65767"/>
                </a:cubicBezTo>
                <a:cubicBezTo>
                  <a:pt x="447661" y="98090"/>
                  <a:pt x="418357" y="121310"/>
                  <a:pt x="385979" y="117525"/>
                </a:cubicBezTo>
                <a:cubicBezTo>
                  <a:pt x="353601" y="113740"/>
                  <a:pt x="330342" y="84384"/>
                  <a:pt x="334133" y="52061"/>
                </a:cubicBezTo>
                <a:cubicBezTo>
                  <a:pt x="337924" y="19738"/>
                  <a:pt x="367228" y="-3379"/>
                  <a:pt x="399709" y="405"/>
                </a:cubicBezTo>
                <a:close/>
              </a:path>
            </a:pathLst>
          </a:custGeom>
          <a:solidFill>
            <a:srgbClr val="FFFFFF"/>
          </a:solidFill>
          <a:ln w="9525">
            <a:noFill/>
          </a:ln>
        </p:spPr>
        <p:txBody>
          <a:bodyPr/>
          <a:p>
            <a:endParaRPr lang="zh-CN" altLang="en-US"/>
          </a:p>
        </p:txBody>
      </p:sp>
      <p:sp>
        <p:nvSpPr>
          <p:cNvPr id="88082" name="任意多边形 54"/>
          <p:cNvSpPr/>
          <p:nvPr>
            <p:custDataLst>
              <p:tags r:id="rId12"/>
            </p:custDataLst>
          </p:nvPr>
        </p:nvSpPr>
        <p:spPr>
          <a:xfrm>
            <a:off x="6457950" y="2699703"/>
            <a:ext cx="306388" cy="455612"/>
          </a:xfrm>
          <a:custGeom>
            <a:avLst/>
            <a:gdLst/>
            <a:ahLst/>
            <a:cxnLst>
              <a:cxn ang="0">
                <a:pos x="62791" y="31068"/>
              </a:cxn>
              <a:cxn ang="0">
                <a:pos x="101587" y="31068"/>
              </a:cxn>
              <a:cxn ang="0">
                <a:pos x="115553" y="45011"/>
              </a:cxn>
              <a:cxn ang="0">
                <a:pos x="115553" y="89938"/>
              </a:cxn>
              <a:cxn ang="0">
                <a:pos x="145999" y="80864"/>
              </a:cxn>
              <a:cxn ang="0">
                <a:pos x="172012" y="95839"/>
              </a:cxn>
              <a:cxn ang="0">
                <a:pos x="179771" y="124757"/>
              </a:cxn>
              <a:cxn ang="0">
                <a:pos x="179697" y="125717"/>
              </a:cxn>
              <a:cxn ang="0">
                <a:pos x="217754" y="179644"/>
              </a:cxn>
              <a:cxn ang="0">
                <a:pos x="285223" y="179644"/>
              </a:cxn>
              <a:cxn ang="0">
                <a:pos x="305176" y="199561"/>
              </a:cxn>
              <a:cxn ang="0">
                <a:pos x="293204" y="217783"/>
              </a:cxn>
              <a:cxn ang="0">
                <a:pos x="294535" y="447949"/>
              </a:cxn>
              <a:cxn ang="0">
                <a:pos x="286553" y="455917"/>
              </a:cxn>
              <a:cxn ang="0">
                <a:pos x="278573" y="447949"/>
              </a:cxn>
              <a:cxn ang="0">
                <a:pos x="277242" y="219479"/>
              </a:cxn>
              <a:cxn ang="0">
                <a:pos x="207409" y="219479"/>
              </a:cxn>
              <a:cxn ang="0">
                <a:pos x="191077" y="210996"/>
              </a:cxn>
              <a:cxn ang="0">
                <a:pos x="172012" y="183995"/>
              </a:cxn>
              <a:cxn ang="0">
                <a:pos x="158266" y="273185"/>
              </a:cxn>
              <a:cxn ang="0">
                <a:pos x="203566" y="314718"/>
              </a:cxn>
              <a:cxn ang="0">
                <a:pos x="211251" y="333899"/>
              </a:cxn>
              <a:cxn ang="0">
                <a:pos x="204453" y="432531"/>
              </a:cxn>
              <a:cxn ang="0">
                <a:pos x="180583" y="454810"/>
              </a:cxn>
              <a:cxn ang="0">
                <a:pos x="178958" y="454736"/>
              </a:cxn>
              <a:cxn ang="0">
                <a:pos x="156715" y="429285"/>
              </a:cxn>
              <a:cxn ang="0">
                <a:pos x="162701" y="342161"/>
              </a:cxn>
              <a:cxn ang="0">
                <a:pos x="118805" y="301956"/>
              </a:cxn>
              <a:cxn ang="0">
                <a:pos x="102769" y="362301"/>
              </a:cxn>
              <a:cxn ang="0">
                <a:pos x="98853" y="370490"/>
              </a:cxn>
              <a:cxn ang="0">
                <a:pos x="43133" y="445220"/>
              </a:cxn>
              <a:cxn ang="0">
                <a:pos x="23920" y="454810"/>
              </a:cxn>
              <a:cxn ang="0">
                <a:pos x="9658" y="450089"/>
              </a:cxn>
              <a:cxn ang="0">
                <a:pos x="4707" y="416670"/>
              </a:cxn>
              <a:cxn ang="0">
                <a:pos x="57692" y="345629"/>
              </a:cxn>
              <a:cxn ang="0">
                <a:pos x="81191" y="256956"/>
              </a:cxn>
              <a:cxn ang="0">
                <a:pos x="84221" y="250021"/>
              </a:cxn>
              <a:cxn ang="0">
                <a:pos x="48750" y="211218"/>
              </a:cxn>
              <a:cxn ang="0">
                <a:pos x="48750" y="45011"/>
              </a:cxn>
              <a:cxn ang="0">
                <a:pos x="62791" y="31068"/>
              </a:cxn>
              <a:cxn ang="0">
                <a:pos x="167035" y="0"/>
              </a:cxn>
              <a:cxn ang="0">
                <a:pos x="205726" y="38610"/>
              </a:cxn>
              <a:cxn ang="0">
                <a:pos x="167035" y="77221"/>
              </a:cxn>
              <a:cxn ang="0">
                <a:pos x="128345" y="38610"/>
              </a:cxn>
              <a:cxn ang="0">
                <a:pos x="167035" y="0"/>
              </a:cxn>
            </a:cxnLst>
            <a:pathLst>
              <a:path w="406875" h="607850">
                <a:moveTo>
                  <a:pt x="83716" y="41422"/>
                </a:moveTo>
                <a:lnTo>
                  <a:pt x="135441" y="41422"/>
                </a:lnTo>
                <a:cubicBezTo>
                  <a:pt x="145786" y="41422"/>
                  <a:pt x="154062" y="49782"/>
                  <a:pt x="154062" y="60011"/>
                </a:cubicBezTo>
                <a:lnTo>
                  <a:pt x="154062" y="119910"/>
                </a:lnTo>
                <a:cubicBezTo>
                  <a:pt x="164998" y="110664"/>
                  <a:pt x="179383" y="105746"/>
                  <a:pt x="194654" y="107812"/>
                </a:cubicBezTo>
                <a:cubicBezTo>
                  <a:pt x="208349" y="109582"/>
                  <a:pt x="220862" y="116762"/>
                  <a:pt x="229335" y="127778"/>
                </a:cubicBezTo>
                <a:cubicBezTo>
                  <a:pt x="237808" y="138695"/>
                  <a:pt x="241552" y="152662"/>
                  <a:pt x="239680" y="166333"/>
                </a:cubicBezTo>
                <a:lnTo>
                  <a:pt x="239581" y="167612"/>
                </a:lnTo>
                <a:lnTo>
                  <a:pt x="290321" y="239510"/>
                </a:lnTo>
                <a:lnTo>
                  <a:pt x="380274" y="239510"/>
                </a:lnTo>
                <a:cubicBezTo>
                  <a:pt x="394954" y="239510"/>
                  <a:pt x="406875" y="251411"/>
                  <a:pt x="406875" y="266065"/>
                </a:cubicBezTo>
                <a:cubicBezTo>
                  <a:pt x="406875" y="276885"/>
                  <a:pt x="400274" y="286228"/>
                  <a:pt x="390914" y="290359"/>
                </a:cubicBezTo>
                <a:lnTo>
                  <a:pt x="392688" y="597228"/>
                </a:lnTo>
                <a:cubicBezTo>
                  <a:pt x="392688" y="603129"/>
                  <a:pt x="387860" y="607850"/>
                  <a:pt x="382047" y="607850"/>
                </a:cubicBezTo>
                <a:cubicBezTo>
                  <a:pt x="376136" y="607850"/>
                  <a:pt x="371407" y="603129"/>
                  <a:pt x="371407" y="597228"/>
                </a:cubicBezTo>
                <a:lnTo>
                  <a:pt x="369633" y="292621"/>
                </a:lnTo>
                <a:lnTo>
                  <a:pt x="276528" y="292621"/>
                </a:lnTo>
                <a:cubicBezTo>
                  <a:pt x="267858" y="292621"/>
                  <a:pt x="259779" y="288392"/>
                  <a:pt x="254754" y="281311"/>
                </a:cubicBezTo>
                <a:lnTo>
                  <a:pt x="229335" y="245312"/>
                </a:lnTo>
                <a:lnTo>
                  <a:pt x="211009" y="364224"/>
                </a:lnTo>
                <a:lnTo>
                  <a:pt x="271404" y="419598"/>
                </a:lnTo>
                <a:cubicBezTo>
                  <a:pt x="278498" y="426089"/>
                  <a:pt x="282341" y="435532"/>
                  <a:pt x="281651" y="445170"/>
                </a:cubicBezTo>
                <a:lnTo>
                  <a:pt x="272587" y="576671"/>
                </a:lnTo>
                <a:cubicBezTo>
                  <a:pt x="271503" y="593490"/>
                  <a:pt x="257414" y="606375"/>
                  <a:pt x="240763" y="606375"/>
                </a:cubicBezTo>
                <a:cubicBezTo>
                  <a:pt x="240074" y="606375"/>
                  <a:pt x="239286" y="606375"/>
                  <a:pt x="238596" y="606276"/>
                </a:cubicBezTo>
                <a:cubicBezTo>
                  <a:pt x="220960" y="605096"/>
                  <a:pt x="207758" y="589949"/>
                  <a:pt x="208940" y="572344"/>
                </a:cubicBezTo>
                <a:lnTo>
                  <a:pt x="216921" y="456186"/>
                </a:lnTo>
                <a:lnTo>
                  <a:pt x="158397" y="402583"/>
                </a:lnTo>
                <a:lnTo>
                  <a:pt x="137017" y="483037"/>
                </a:lnTo>
                <a:cubicBezTo>
                  <a:pt x="136032" y="486971"/>
                  <a:pt x="134259" y="490709"/>
                  <a:pt x="131796" y="493955"/>
                </a:cubicBezTo>
                <a:lnTo>
                  <a:pt x="57508" y="593589"/>
                </a:lnTo>
                <a:cubicBezTo>
                  <a:pt x="51301" y="601949"/>
                  <a:pt x="41646" y="606375"/>
                  <a:pt x="31892" y="606375"/>
                </a:cubicBezTo>
                <a:cubicBezTo>
                  <a:pt x="25291" y="606375"/>
                  <a:pt x="18591" y="604309"/>
                  <a:pt x="12877" y="600080"/>
                </a:cubicBezTo>
                <a:cubicBezTo>
                  <a:pt x="-1311" y="589556"/>
                  <a:pt x="-4168" y="569590"/>
                  <a:pt x="6276" y="555525"/>
                </a:cubicBezTo>
                <a:lnTo>
                  <a:pt x="76918" y="460809"/>
                </a:lnTo>
                <a:lnTo>
                  <a:pt x="108248" y="342586"/>
                </a:lnTo>
                <a:lnTo>
                  <a:pt x="112288" y="333340"/>
                </a:lnTo>
                <a:cubicBezTo>
                  <a:pt x="85785" y="330783"/>
                  <a:pt x="64996" y="308752"/>
                  <a:pt x="64996" y="281606"/>
                </a:cubicBezTo>
                <a:lnTo>
                  <a:pt x="64996" y="60011"/>
                </a:lnTo>
                <a:cubicBezTo>
                  <a:pt x="64996" y="49782"/>
                  <a:pt x="73371" y="41422"/>
                  <a:pt x="83716" y="41422"/>
                </a:cubicBezTo>
                <a:close/>
                <a:moveTo>
                  <a:pt x="222700" y="0"/>
                </a:moveTo>
                <a:cubicBezTo>
                  <a:pt x="251189" y="0"/>
                  <a:pt x="274284" y="23047"/>
                  <a:pt x="274284" y="51478"/>
                </a:cubicBezTo>
                <a:cubicBezTo>
                  <a:pt x="274284" y="79909"/>
                  <a:pt x="251189" y="102956"/>
                  <a:pt x="222700" y="102956"/>
                </a:cubicBezTo>
                <a:cubicBezTo>
                  <a:pt x="194211" y="102956"/>
                  <a:pt x="171116" y="79909"/>
                  <a:pt x="171116" y="51478"/>
                </a:cubicBezTo>
                <a:cubicBezTo>
                  <a:pt x="171116" y="23047"/>
                  <a:pt x="194211" y="0"/>
                  <a:pt x="222700" y="0"/>
                </a:cubicBezTo>
                <a:close/>
              </a:path>
            </a:pathLst>
          </a:custGeom>
          <a:solidFill>
            <a:srgbClr val="FFFFFF"/>
          </a:solidFill>
          <a:ln w="9525">
            <a:noFill/>
          </a:ln>
        </p:spPr>
        <p:txBody>
          <a:bodyPr/>
          <a:p>
            <a:endParaRPr lang="zh-CN" altLang="en-US"/>
          </a:p>
        </p:txBody>
      </p:sp>
      <p:sp>
        <p:nvSpPr>
          <p:cNvPr id="88083" name="任意多边形 55"/>
          <p:cNvSpPr/>
          <p:nvPr>
            <p:custDataLst>
              <p:tags r:id="rId13"/>
            </p:custDataLst>
          </p:nvPr>
        </p:nvSpPr>
        <p:spPr>
          <a:xfrm>
            <a:off x="4741863" y="3282315"/>
            <a:ext cx="192087" cy="455613"/>
          </a:xfrm>
          <a:custGeom>
            <a:avLst/>
            <a:gdLst/>
            <a:ahLst/>
            <a:cxnLst>
              <a:cxn ang="0">
                <a:pos x="159780" y="193468"/>
              </a:cxn>
              <a:cxn ang="0">
                <a:pos x="158160" y="190773"/>
              </a:cxn>
              <a:cxn ang="0">
                <a:pos x="147364" y="183229"/>
              </a:cxn>
              <a:cxn ang="0">
                <a:pos x="141966" y="181073"/>
              </a:cxn>
              <a:cxn ang="0">
                <a:pos x="141966" y="197779"/>
              </a:cxn>
              <a:cxn ang="0">
                <a:pos x="140347" y="198318"/>
              </a:cxn>
              <a:cxn ang="0">
                <a:pos x="99862" y="215024"/>
              </a:cxn>
              <a:cxn ang="0">
                <a:pos x="83668" y="243047"/>
              </a:cxn>
              <a:cxn ang="0">
                <a:pos x="105800" y="263526"/>
              </a:cxn>
              <a:cxn ang="0">
                <a:pos x="113897" y="261909"/>
              </a:cxn>
              <a:cxn ang="0">
                <a:pos x="119295" y="260293"/>
              </a:cxn>
              <a:cxn ang="0">
                <a:pos x="141966" y="252209"/>
              </a:cxn>
              <a:cxn ang="0">
                <a:pos x="141966" y="267298"/>
              </a:cxn>
              <a:cxn ang="0">
                <a:pos x="141966" y="269993"/>
              </a:cxn>
              <a:cxn ang="0">
                <a:pos x="141966" y="269993"/>
              </a:cxn>
              <a:cxn ang="0">
                <a:pos x="141966" y="320650"/>
              </a:cxn>
              <a:cxn ang="0">
                <a:pos x="137648" y="320650"/>
              </a:cxn>
              <a:cxn ang="0">
                <a:pos x="104720" y="320650"/>
              </a:cxn>
              <a:cxn ang="0">
                <a:pos x="104720" y="305022"/>
              </a:cxn>
              <a:cxn ang="0">
                <a:pos x="84748" y="301250"/>
              </a:cxn>
              <a:cxn ang="0">
                <a:pos x="60457" y="328734"/>
              </a:cxn>
              <a:cxn ang="0">
                <a:pos x="137648" y="328734"/>
              </a:cxn>
              <a:cxn ang="0">
                <a:pos x="137648" y="328734"/>
              </a:cxn>
              <a:cxn ang="0">
                <a:pos x="156001" y="347057"/>
              </a:cxn>
              <a:cxn ang="0">
                <a:pos x="137648" y="365380"/>
              </a:cxn>
              <a:cxn ang="0">
                <a:pos x="19432" y="365380"/>
              </a:cxn>
              <a:cxn ang="0">
                <a:pos x="19432" y="365380"/>
              </a:cxn>
              <a:cxn ang="0">
                <a:pos x="3238" y="354602"/>
              </a:cxn>
              <a:cxn ang="0">
                <a:pos x="5937" y="335201"/>
              </a:cxn>
              <a:cxn ang="0">
                <a:pos x="63156" y="270532"/>
              </a:cxn>
              <a:cxn ang="0">
                <a:pos x="63156" y="270532"/>
              </a:cxn>
              <a:cxn ang="0">
                <a:pos x="62616" y="266759"/>
              </a:cxn>
              <a:cxn ang="0">
                <a:pos x="62616" y="171911"/>
              </a:cxn>
              <a:cxn ang="0">
                <a:pos x="63156" y="168678"/>
              </a:cxn>
              <a:cxn ang="0">
                <a:pos x="57758" y="165445"/>
              </a:cxn>
              <a:cxn ang="0">
                <a:pos x="38865" y="18322"/>
              </a:cxn>
              <a:cxn ang="0">
                <a:pos x="66934" y="34490"/>
              </a:cxn>
              <a:cxn ang="0">
                <a:pos x="78810" y="140655"/>
              </a:cxn>
              <a:cxn ang="0">
                <a:pos x="119295" y="137421"/>
              </a:cxn>
              <a:cxn ang="0">
                <a:pos x="192708" y="194007"/>
              </a:cxn>
              <a:cxn ang="0">
                <a:pos x="111198" y="253826"/>
              </a:cxn>
              <a:cxn ang="0">
                <a:pos x="102561" y="222569"/>
              </a:cxn>
              <a:cxn ang="0">
                <a:pos x="144665" y="205324"/>
              </a:cxn>
              <a:cxn ang="0">
                <a:pos x="159780" y="193468"/>
              </a:cxn>
              <a:cxn ang="0">
                <a:pos x="137648" y="372925"/>
              </a:cxn>
              <a:cxn ang="0">
                <a:pos x="105260" y="373463"/>
              </a:cxn>
              <a:cxn ang="0">
                <a:pos x="106880" y="431666"/>
              </a:cxn>
              <a:cxn ang="0">
                <a:pos x="144126" y="431666"/>
              </a:cxn>
              <a:cxn ang="0">
                <a:pos x="142506" y="372925"/>
              </a:cxn>
              <a:cxn ang="0">
                <a:pos x="137648" y="372925"/>
              </a:cxn>
              <a:cxn ang="0">
                <a:pos x="102561" y="128260"/>
              </a:cxn>
              <a:cxn ang="0">
                <a:pos x="134949" y="95925"/>
              </a:cxn>
              <a:cxn ang="0">
                <a:pos x="102561" y="63591"/>
              </a:cxn>
              <a:cxn ang="0">
                <a:pos x="69633" y="95925"/>
              </a:cxn>
              <a:cxn ang="0">
                <a:pos x="102561" y="128260"/>
              </a:cxn>
            </a:cxnLst>
            <a:pathLst>
              <a:path w="357" h="846">
                <a:moveTo>
                  <a:pt x="296" y="359"/>
                </a:moveTo>
                <a:cubicBezTo>
                  <a:pt x="296" y="358"/>
                  <a:pt x="295" y="356"/>
                  <a:pt x="293" y="354"/>
                </a:cubicBezTo>
                <a:cubicBezTo>
                  <a:pt x="287" y="349"/>
                  <a:pt x="280" y="344"/>
                  <a:pt x="273" y="340"/>
                </a:cubicBezTo>
                <a:cubicBezTo>
                  <a:pt x="270" y="339"/>
                  <a:pt x="266" y="337"/>
                  <a:pt x="263" y="336"/>
                </a:cubicBezTo>
                <a:lnTo>
                  <a:pt x="263" y="367"/>
                </a:lnTo>
                <a:cubicBezTo>
                  <a:pt x="262" y="367"/>
                  <a:pt x="261" y="368"/>
                  <a:pt x="260" y="368"/>
                </a:cubicBezTo>
                <a:cubicBezTo>
                  <a:pt x="237" y="382"/>
                  <a:pt x="210" y="391"/>
                  <a:pt x="185" y="399"/>
                </a:cubicBezTo>
                <a:cubicBezTo>
                  <a:pt x="160" y="408"/>
                  <a:pt x="151" y="432"/>
                  <a:pt x="155" y="451"/>
                </a:cubicBezTo>
                <a:cubicBezTo>
                  <a:pt x="158" y="473"/>
                  <a:pt x="175" y="489"/>
                  <a:pt x="196" y="489"/>
                </a:cubicBezTo>
                <a:cubicBezTo>
                  <a:pt x="201" y="489"/>
                  <a:pt x="206" y="488"/>
                  <a:pt x="211" y="486"/>
                </a:cubicBezTo>
                <a:cubicBezTo>
                  <a:pt x="214" y="485"/>
                  <a:pt x="218" y="484"/>
                  <a:pt x="221" y="483"/>
                </a:cubicBezTo>
                <a:cubicBezTo>
                  <a:pt x="233" y="479"/>
                  <a:pt x="248" y="474"/>
                  <a:pt x="263" y="468"/>
                </a:cubicBezTo>
                <a:lnTo>
                  <a:pt x="263" y="496"/>
                </a:lnTo>
                <a:cubicBezTo>
                  <a:pt x="263" y="497"/>
                  <a:pt x="263" y="499"/>
                  <a:pt x="263" y="501"/>
                </a:cubicBezTo>
                <a:cubicBezTo>
                  <a:pt x="263" y="501"/>
                  <a:pt x="263" y="501"/>
                  <a:pt x="263" y="501"/>
                </a:cubicBezTo>
                <a:cubicBezTo>
                  <a:pt x="263" y="501"/>
                  <a:pt x="263" y="541"/>
                  <a:pt x="263" y="595"/>
                </a:cubicBezTo>
                <a:cubicBezTo>
                  <a:pt x="260" y="595"/>
                  <a:pt x="258" y="595"/>
                  <a:pt x="255" y="595"/>
                </a:cubicBezTo>
                <a:lnTo>
                  <a:pt x="194" y="595"/>
                </a:lnTo>
                <a:cubicBezTo>
                  <a:pt x="194" y="584"/>
                  <a:pt x="194" y="575"/>
                  <a:pt x="194" y="566"/>
                </a:cubicBezTo>
                <a:cubicBezTo>
                  <a:pt x="181" y="566"/>
                  <a:pt x="168" y="564"/>
                  <a:pt x="157" y="559"/>
                </a:cubicBezTo>
                <a:lnTo>
                  <a:pt x="112" y="610"/>
                </a:lnTo>
                <a:lnTo>
                  <a:pt x="255" y="610"/>
                </a:lnTo>
                <a:lnTo>
                  <a:pt x="255" y="610"/>
                </a:lnTo>
                <a:cubicBezTo>
                  <a:pt x="274" y="610"/>
                  <a:pt x="289" y="625"/>
                  <a:pt x="289" y="644"/>
                </a:cubicBezTo>
                <a:cubicBezTo>
                  <a:pt x="289" y="662"/>
                  <a:pt x="274" y="678"/>
                  <a:pt x="255" y="678"/>
                </a:cubicBezTo>
                <a:lnTo>
                  <a:pt x="36" y="678"/>
                </a:lnTo>
                <a:lnTo>
                  <a:pt x="36" y="678"/>
                </a:lnTo>
                <a:cubicBezTo>
                  <a:pt x="23" y="678"/>
                  <a:pt x="11" y="670"/>
                  <a:pt x="6" y="658"/>
                </a:cubicBezTo>
                <a:cubicBezTo>
                  <a:pt x="0" y="646"/>
                  <a:pt x="2" y="632"/>
                  <a:pt x="11" y="622"/>
                </a:cubicBezTo>
                <a:lnTo>
                  <a:pt x="117" y="502"/>
                </a:lnTo>
                <a:cubicBezTo>
                  <a:pt x="117" y="502"/>
                  <a:pt x="117" y="502"/>
                  <a:pt x="117" y="502"/>
                </a:cubicBezTo>
                <a:cubicBezTo>
                  <a:pt x="117" y="500"/>
                  <a:pt x="116" y="497"/>
                  <a:pt x="116" y="495"/>
                </a:cubicBezTo>
                <a:lnTo>
                  <a:pt x="116" y="319"/>
                </a:lnTo>
                <a:cubicBezTo>
                  <a:pt x="116" y="317"/>
                  <a:pt x="117" y="315"/>
                  <a:pt x="117" y="313"/>
                </a:cubicBezTo>
                <a:cubicBezTo>
                  <a:pt x="113" y="312"/>
                  <a:pt x="110" y="310"/>
                  <a:pt x="107" y="307"/>
                </a:cubicBezTo>
                <a:cubicBezTo>
                  <a:pt x="28" y="230"/>
                  <a:pt x="19" y="128"/>
                  <a:pt x="72" y="34"/>
                </a:cubicBezTo>
                <a:cubicBezTo>
                  <a:pt x="91" y="0"/>
                  <a:pt x="143" y="30"/>
                  <a:pt x="124" y="64"/>
                </a:cubicBezTo>
                <a:cubicBezTo>
                  <a:pt x="85" y="134"/>
                  <a:pt x="90" y="204"/>
                  <a:pt x="146" y="261"/>
                </a:cubicBezTo>
                <a:cubicBezTo>
                  <a:pt x="168" y="247"/>
                  <a:pt x="197" y="245"/>
                  <a:pt x="221" y="255"/>
                </a:cubicBezTo>
                <a:cubicBezTo>
                  <a:pt x="272" y="271"/>
                  <a:pt x="357" y="297"/>
                  <a:pt x="357" y="360"/>
                </a:cubicBezTo>
                <a:cubicBezTo>
                  <a:pt x="357" y="425"/>
                  <a:pt x="253" y="455"/>
                  <a:pt x="206" y="471"/>
                </a:cubicBezTo>
                <a:cubicBezTo>
                  <a:pt x="169" y="484"/>
                  <a:pt x="153" y="426"/>
                  <a:pt x="190" y="413"/>
                </a:cubicBezTo>
                <a:cubicBezTo>
                  <a:pt x="216" y="404"/>
                  <a:pt x="243" y="395"/>
                  <a:pt x="268" y="381"/>
                </a:cubicBezTo>
                <a:cubicBezTo>
                  <a:pt x="275" y="376"/>
                  <a:pt x="292" y="368"/>
                  <a:pt x="296" y="359"/>
                </a:cubicBezTo>
                <a:close/>
                <a:moveTo>
                  <a:pt x="255" y="692"/>
                </a:moveTo>
                <a:lnTo>
                  <a:pt x="195" y="693"/>
                </a:lnTo>
                <a:cubicBezTo>
                  <a:pt x="196" y="731"/>
                  <a:pt x="197" y="770"/>
                  <a:pt x="198" y="801"/>
                </a:cubicBezTo>
                <a:cubicBezTo>
                  <a:pt x="200" y="845"/>
                  <a:pt x="269" y="846"/>
                  <a:pt x="267" y="801"/>
                </a:cubicBezTo>
                <a:cubicBezTo>
                  <a:pt x="266" y="771"/>
                  <a:pt x="265" y="732"/>
                  <a:pt x="264" y="692"/>
                </a:cubicBezTo>
                <a:cubicBezTo>
                  <a:pt x="261" y="692"/>
                  <a:pt x="258" y="692"/>
                  <a:pt x="255" y="692"/>
                </a:cubicBezTo>
                <a:close/>
                <a:moveTo>
                  <a:pt x="190" y="238"/>
                </a:moveTo>
                <a:cubicBezTo>
                  <a:pt x="223" y="238"/>
                  <a:pt x="250" y="211"/>
                  <a:pt x="250" y="178"/>
                </a:cubicBezTo>
                <a:cubicBezTo>
                  <a:pt x="250" y="145"/>
                  <a:pt x="223" y="118"/>
                  <a:pt x="190" y="118"/>
                </a:cubicBezTo>
                <a:cubicBezTo>
                  <a:pt x="156" y="118"/>
                  <a:pt x="129" y="145"/>
                  <a:pt x="129" y="178"/>
                </a:cubicBezTo>
                <a:cubicBezTo>
                  <a:pt x="129" y="211"/>
                  <a:pt x="156" y="238"/>
                  <a:pt x="190" y="238"/>
                </a:cubicBezTo>
                <a:close/>
              </a:path>
            </a:pathLst>
          </a:custGeom>
          <a:solidFill>
            <a:srgbClr val="FFFFFF"/>
          </a:solidFill>
          <a:ln w="9525">
            <a:noFill/>
          </a:ln>
        </p:spPr>
        <p:txBody>
          <a:bodyPr/>
          <a:p>
            <a:endParaRPr lang="zh-CN" altLang="en-US"/>
          </a:p>
        </p:txBody>
      </p:sp>
      <p:sp>
        <p:nvSpPr>
          <p:cNvPr id="43" name="椭圆 42"/>
          <p:cNvSpPr/>
          <p:nvPr>
            <p:custDataLst>
              <p:tags r:id="rId14"/>
            </p:custDataLst>
          </p:nvPr>
        </p:nvSpPr>
        <p:spPr bwMode="auto">
          <a:xfrm>
            <a:off x="1409700" y="3422015"/>
            <a:ext cx="576263" cy="576263"/>
          </a:xfrm>
          <a:prstGeom prst="ellipse">
            <a:avLst/>
          </a:prstGeom>
          <a:solidFill>
            <a:srgbClr val="5268A5"/>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02</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37" name="椭圆 36"/>
          <p:cNvSpPr/>
          <p:nvPr>
            <p:custDataLst>
              <p:tags r:id="rId15"/>
            </p:custDataLst>
          </p:nvPr>
        </p:nvSpPr>
        <p:spPr bwMode="auto">
          <a:xfrm>
            <a:off x="1409700" y="4460240"/>
            <a:ext cx="576263" cy="576263"/>
          </a:xfrm>
          <a:prstGeom prst="ellipse">
            <a:avLst/>
          </a:prstGeom>
          <a:solidFill>
            <a:srgbClr val="5E5CA2"/>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03</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cxnSp>
        <p:nvCxnSpPr>
          <p:cNvPr id="11" name="直接连接符 10"/>
          <p:cNvCxnSpPr/>
          <p:nvPr>
            <p:custDataLst>
              <p:tags r:id="rId16"/>
            </p:custDataLst>
          </p:nvPr>
        </p:nvCxnSpPr>
        <p:spPr>
          <a:xfrm>
            <a:off x="1409700" y="3198178"/>
            <a:ext cx="28289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2" name="直接连接符 11"/>
          <p:cNvCxnSpPr/>
          <p:nvPr>
            <p:custDataLst>
              <p:tags r:id="rId17"/>
            </p:custDataLst>
          </p:nvPr>
        </p:nvCxnSpPr>
        <p:spPr>
          <a:xfrm>
            <a:off x="1409700" y="4318953"/>
            <a:ext cx="28289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18"/>
            </p:custDataLst>
          </p:nvPr>
        </p:nvCxnSpPr>
        <p:spPr>
          <a:xfrm>
            <a:off x="7905750" y="4318953"/>
            <a:ext cx="31591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4" name="直接连接符 13"/>
          <p:cNvCxnSpPr/>
          <p:nvPr>
            <p:custDataLst>
              <p:tags r:id="rId19"/>
            </p:custDataLst>
          </p:nvPr>
        </p:nvCxnSpPr>
        <p:spPr>
          <a:xfrm>
            <a:off x="7905750" y="3198178"/>
            <a:ext cx="31591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sp>
        <p:nvSpPr>
          <p:cNvPr id="79" name="文本框 78"/>
          <p:cNvSpPr txBox="1"/>
          <p:nvPr>
            <p:custDataLst>
              <p:tags r:id="rId20"/>
            </p:custDataLst>
          </p:nvPr>
        </p:nvSpPr>
        <p:spPr bwMode="auto">
          <a:xfrm>
            <a:off x="2019300" y="2515553"/>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4276AA"/>
                </a:solidFill>
                <a:latin typeface="微软雅黑" panose="020B0503020204020204" charset="-122"/>
                <a:ea typeface="微软雅黑" panose="020B0503020204020204" charset="-122"/>
                <a:cs typeface="+mn-ea"/>
              </a:rPr>
              <a:t>痉挛型四肢瘫</a:t>
            </a:r>
            <a:endParaRPr lang="zh-CN" altLang="en-US" sz="1600" b="1" spc="300" noProof="1">
              <a:solidFill>
                <a:srgbClr val="4276AA"/>
              </a:solidFill>
              <a:latin typeface="微软雅黑" panose="020B0503020204020204" charset="-122"/>
              <a:ea typeface="微软雅黑" panose="020B0503020204020204" charset="-122"/>
              <a:cs typeface="+mn-ea"/>
            </a:endParaRPr>
          </a:p>
        </p:txBody>
      </p:sp>
      <p:sp>
        <p:nvSpPr>
          <p:cNvPr id="81" name="文本框 80"/>
          <p:cNvSpPr txBox="1"/>
          <p:nvPr>
            <p:custDataLst>
              <p:tags r:id="rId21"/>
            </p:custDataLst>
          </p:nvPr>
        </p:nvSpPr>
        <p:spPr bwMode="auto">
          <a:xfrm>
            <a:off x="2024063" y="348234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5268A5"/>
                </a:solidFill>
                <a:latin typeface="微软雅黑" panose="020B0503020204020204" charset="-122"/>
                <a:ea typeface="微软雅黑" panose="020B0503020204020204" charset="-122"/>
                <a:cs typeface="+mn-ea"/>
              </a:rPr>
              <a:t>痉挛型双瘫</a:t>
            </a:r>
            <a:endParaRPr lang="zh-CN" altLang="en-US" sz="1600" b="1" spc="300" noProof="1">
              <a:solidFill>
                <a:srgbClr val="5268A5"/>
              </a:solidFill>
              <a:latin typeface="微软雅黑" panose="020B0503020204020204" charset="-122"/>
              <a:ea typeface="微软雅黑" panose="020B0503020204020204" charset="-122"/>
              <a:cs typeface="+mn-ea"/>
            </a:endParaRPr>
          </a:p>
        </p:txBody>
      </p:sp>
      <p:sp>
        <p:nvSpPr>
          <p:cNvPr id="83" name="文本框 82"/>
          <p:cNvSpPr txBox="1"/>
          <p:nvPr>
            <p:custDataLst>
              <p:tags r:id="rId22"/>
            </p:custDataLst>
          </p:nvPr>
        </p:nvSpPr>
        <p:spPr bwMode="auto">
          <a:xfrm>
            <a:off x="2024063" y="4518978"/>
            <a:ext cx="2533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5E5CA2"/>
                </a:solidFill>
                <a:latin typeface="微软雅黑" panose="020B0503020204020204" charset="-122"/>
                <a:ea typeface="微软雅黑" panose="020B0503020204020204" charset="-122"/>
                <a:cs typeface="+mn-ea"/>
              </a:rPr>
              <a:t>痉挛型偏瘫</a:t>
            </a:r>
            <a:endParaRPr lang="zh-CN" altLang="en-US" sz="1600" b="1" spc="300" noProof="1">
              <a:solidFill>
                <a:srgbClr val="5E5CA2"/>
              </a:solidFill>
              <a:latin typeface="微软雅黑" panose="020B0503020204020204" charset="-122"/>
              <a:ea typeface="微软雅黑" panose="020B0503020204020204" charset="-122"/>
              <a:cs typeface="+mn-ea"/>
            </a:endParaRPr>
          </a:p>
        </p:txBody>
      </p:sp>
      <p:sp>
        <p:nvSpPr>
          <p:cNvPr id="85" name="文本框 84"/>
          <p:cNvSpPr txBox="1"/>
          <p:nvPr>
            <p:custDataLst>
              <p:tags r:id="rId23"/>
            </p:custDataLst>
          </p:nvPr>
        </p:nvSpPr>
        <p:spPr bwMode="auto">
          <a:xfrm>
            <a:off x="8518525" y="2515553"/>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1891AB"/>
                </a:solidFill>
                <a:latin typeface="微软雅黑" panose="020B0503020204020204" charset="-122"/>
                <a:ea typeface="微软雅黑" panose="020B0503020204020204" charset="-122"/>
                <a:cs typeface="+mn-ea"/>
              </a:rPr>
              <a:t>不随意运动型</a:t>
            </a:r>
            <a:endParaRPr lang="zh-CN" altLang="en-US" sz="1600" b="1" spc="300" noProof="1">
              <a:solidFill>
                <a:srgbClr val="1891AB"/>
              </a:solidFill>
              <a:latin typeface="微软雅黑" panose="020B0503020204020204" charset="-122"/>
              <a:ea typeface="微软雅黑" panose="020B0503020204020204" charset="-122"/>
              <a:cs typeface="+mn-ea"/>
            </a:endParaRPr>
          </a:p>
        </p:txBody>
      </p:sp>
      <p:sp>
        <p:nvSpPr>
          <p:cNvPr id="87" name="文本框 86"/>
          <p:cNvSpPr txBox="1"/>
          <p:nvPr>
            <p:custDataLst>
              <p:tags r:id="rId24"/>
            </p:custDataLst>
          </p:nvPr>
        </p:nvSpPr>
        <p:spPr bwMode="auto">
          <a:xfrm>
            <a:off x="8529638" y="348234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00A09D"/>
                </a:solidFill>
                <a:latin typeface="微软雅黑" panose="020B0503020204020204" charset="-122"/>
                <a:ea typeface="微软雅黑" panose="020B0503020204020204" charset="-122"/>
                <a:cs typeface="+mn-ea"/>
              </a:rPr>
              <a:t>共济失调型</a:t>
            </a:r>
            <a:endParaRPr lang="zh-CN" altLang="en-US" sz="1600" b="1" spc="300" noProof="1">
              <a:solidFill>
                <a:srgbClr val="00A09D"/>
              </a:solidFill>
              <a:latin typeface="微软雅黑" panose="020B0503020204020204" charset="-122"/>
              <a:ea typeface="微软雅黑" panose="020B0503020204020204" charset="-122"/>
              <a:cs typeface="+mn-ea"/>
            </a:endParaRPr>
          </a:p>
        </p:txBody>
      </p:sp>
      <p:sp>
        <p:nvSpPr>
          <p:cNvPr id="89" name="文本框 88"/>
          <p:cNvSpPr txBox="1"/>
          <p:nvPr>
            <p:custDataLst>
              <p:tags r:id="rId25"/>
            </p:custDataLst>
          </p:nvPr>
        </p:nvSpPr>
        <p:spPr bwMode="auto">
          <a:xfrm>
            <a:off x="8521700" y="4520565"/>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2C85AE"/>
                </a:solidFill>
                <a:latin typeface="微软雅黑" panose="020B0503020204020204" charset="-122"/>
                <a:ea typeface="微软雅黑" panose="020B0503020204020204" charset="-122"/>
                <a:cs typeface="+mn-ea"/>
              </a:rPr>
              <a:t>混合型</a:t>
            </a:r>
            <a:endParaRPr lang="zh-CN" altLang="en-US" sz="1600" b="1" spc="300" noProof="1">
              <a:solidFill>
                <a:srgbClr val="2C85AE"/>
              </a:solidFill>
              <a:latin typeface="微软雅黑" panose="020B0503020204020204" charset="-122"/>
              <a:ea typeface="微软雅黑" panose="020B0503020204020204" charset="-122"/>
              <a:cs typeface="+mn-ea"/>
            </a:endParaRPr>
          </a:p>
        </p:txBody>
      </p:sp>
      <p:sp>
        <p:nvSpPr>
          <p:cNvPr id="6" name="椭圆 5"/>
          <p:cNvSpPr/>
          <p:nvPr>
            <p:custDataLst>
              <p:tags r:id="rId26"/>
            </p:custDataLst>
          </p:nvPr>
        </p:nvSpPr>
        <p:spPr bwMode="auto">
          <a:xfrm>
            <a:off x="7907338" y="2455228"/>
            <a:ext cx="576263" cy="576263"/>
          </a:xfrm>
          <a:prstGeom prst="ellipse">
            <a:avLst/>
          </a:prstGeom>
          <a:solidFill>
            <a:srgbClr val="1891AB"/>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04</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7" name="椭圆 6"/>
          <p:cNvSpPr/>
          <p:nvPr>
            <p:custDataLst>
              <p:tags r:id="rId27"/>
            </p:custDataLst>
          </p:nvPr>
        </p:nvSpPr>
        <p:spPr bwMode="auto">
          <a:xfrm>
            <a:off x="7907338" y="3422015"/>
            <a:ext cx="576263" cy="576263"/>
          </a:xfrm>
          <a:prstGeom prst="ellipse">
            <a:avLst/>
          </a:prstGeom>
          <a:solidFill>
            <a:srgbClr val="00A09D"/>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05</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8" name="椭圆 7"/>
          <p:cNvSpPr/>
          <p:nvPr>
            <p:custDataLst>
              <p:tags r:id="rId28"/>
            </p:custDataLst>
          </p:nvPr>
        </p:nvSpPr>
        <p:spPr bwMode="auto">
          <a:xfrm>
            <a:off x="7907338" y="4460240"/>
            <a:ext cx="576263" cy="576263"/>
          </a:xfrm>
          <a:prstGeom prst="ellipse">
            <a:avLst/>
          </a:prstGeom>
          <a:solidFill>
            <a:srgbClr val="2C85AE"/>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06</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二、临床分型</a:t>
            </a:r>
            <a:endParaRPr lang="zh-CN" altLang="en-US" sz="2400" dirty="0"/>
          </a:p>
        </p:txBody>
      </p:sp>
    </p:spTree>
    <p:custDataLst>
      <p:tags r:id="rId2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ppt_x</p:attrName>
                                        </p:attrNameLst>
                                      </p:cBhvr>
                                      <p:tavLst>
                                        <p:tav tm="0">
                                          <p:val>
                                            <p:strVal val="#ppt_x-.2"/>
                                          </p:val>
                                        </p:tav>
                                        <p:tav tm="100000">
                                          <p:val>
                                            <p:strVal val="#ppt_x"/>
                                          </p:val>
                                        </p:tav>
                                      </p:tavLst>
                                    </p:anim>
                                    <p:anim calcmode="lin" valueType="num">
                                      <p:cBhvr>
                                        <p:cTn id="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1000" fill="hold"/>
                                        <p:tgtEl>
                                          <p:spTgt spid="81"/>
                                        </p:tgtEl>
                                        <p:attrNameLst>
                                          <p:attrName>ppt_x</p:attrName>
                                        </p:attrNameLst>
                                      </p:cBhvr>
                                      <p:tavLst>
                                        <p:tav tm="0">
                                          <p:val>
                                            <p:strVal val="#ppt_x-.2"/>
                                          </p:val>
                                        </p:tav>
                                        <p:tav tm="100000">
                                          <p:val>
                                            <p:strVal val="#ppt_x"/>
                                          </p:val>
                                        </p:tav>
                                      </p:tavLst>
                                    </p:anim>
                                    <p:anim calcmode="lin" valueType="num">
                                      <p:cBhvr>
                                        <p:cTn id="14" dur="1000" fill="hold"/>
                                        <p:tgtEl>
                                          <p:spTgt spid="8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1000" fill="hold"/>
                                        <p:tgtEl>
                                          <p:spTgt spid="83"/>
                                        </p:tgtEl>
                                        <p:attrNameLst>
                                          <p:attrName>ppt_x</p:attrName>
                                        </p:attrNameLst>
                                      </p:cBhvr>
                                      <p:tavLst>
                                        <p:tav tm="0">
                                          <p:val>
                                            <p:strVal val="#ppt_x-.2"/>
                                          </p:val>
                                        </p:tav>
                                        <p:tav tm="100000">
                                          <p:val>
                                            <p:strVal val="#ppt_x"/>
                                          </p:val>
                                        </p:tav>
                                      </p:tavLst>
                                    </p:anim>
                                    <p:anim calcmode="lin" valueType="num">
                                      <p:cBhvr>
                                        <p:cTn id="20"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1000" fill="hold"/>
                                        <p:tgtEl>
                                          <p:spTgt spid="85"/>
                                        </p:tgtEl>
                                        <p:attrNameLst>
                                          <p:attrName>ppt_x</p:attrName>
                                        </p:attrNameLst>
                                      </p:cBhvr>
                                      <p:tavLst>
                                        <p:tav tm="0">
                                          <p:val>
                                            <p:strVal val="#ppt_x-.2"/>
                                          </p:val>
                                        </p:tav>
                                        <p:tav tm="100000">
                                          <p:val>
                                            <p:strVal val="#ppt_x"/>
                                          </p:val>
                                        </p:tav>
                                      </p:tavLst>
                                    </p:anim>
                                    <p:anim calcmode="lin" valueType="num">
                                      <p:cBhvr>
                                        <p:cTn id="26"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5"/>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1000" fill="hold"/>
                                        <p:tgtEl>
                                          <p:spTgt spid="87"/>
                                        </p:tgtEl>
                                        <p:attrNameLst>
                                          <p:attrName>ppt_x</p:attrName>
                                        </p:attrNameLst>
                                      </p:cBhvr>
                                      <p:tavLst>
                                        <p:tav tm="0">
                                          <p:val>
                                            <p:strVal val="#ppt_x-.2"/>
                                          </p:val>
                                        </p:tav>
                                        <p:tav tm="100000">
                                          <p:val>
                                            <p:strVal val="#ppt_x"/>
                                          </p:val>
                                        </p:tav>
                                      </p:tavLst>
                                    </p:anim>
                                    <p:anim calcmode="lin" valueType="num">
                                      <p:cBhvr>
                                        <p:cTn id="32" dur="1000" fill="hold"/>
                                        <p:tgtEl>
                                          <p:spTgt spid="8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7"/>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1000" fill="hold"/>
                                        <p:tgtEl>
                                          <p:spTgt spid="89"/>
                                        </p:tgtEl>
                                        <p:attrNameLst>
                                          <p:attrName>ppt_x</p:attrName>
                                        </p:attrNameLst>
                                      </p:cBhvr>
                                      <p:tavLst>
                                        <p:tav tm="0">
                                          <p:val>
                                            <p:strVal val="#ppt_x-.2"/>
                                          </p:val>
                                        </p:tav>
                                        <p:tav tm="100000">
                                          <p:val>
                                            <p:strVal val="#ppt_x"/>
                                          </p:val>
                                        </p:tav>
                                      </p:tavLst>
                                    </p:anim>
                                    <p:anim calcmode="lin" valueType="num">
                                      <p:cBhvr>
                                        <p:cTn id="38" dur="10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3" grpId="0"/>
      <p:bldP spid="85" grpId="0"/>
      <p:bldP spid="87" grpId="0"/>
      <p:bldP spid="8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553085"/>
            <a:ext cx="10972800" cy="453586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二、根据矫形器分类</a:t>
            </a:r>
            <a:endParaRPr lang="zh-CN" altLang="en-US" sz="2400" dirty="0"/>
          </a:p>
        </p:txBody>
      </p:sp>
      <p:sp>
        <p:nvSpPr>
          <p:cNvPr id="18442" name="Rectangle 10"/>
          <p:cNvSpPr>
            <a:spLocks noChangeArrowheads="1"/>
          </p:cNvSpPr>
          <p:nvPr/>
        </p:nvSpPr>
        <p:spPr bwMode="auto">
          <a:xfrm>
            <a:off x="5274945" y="2012950"/>
            <a:ext cx="6246495" cy="3615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目前，矫形器的种类较多，其分类方法也有很多种，通常可以按发明人或发明地点分类、治疗的疾病分类、制造的主要材料分类、使用的目的分类、产品的状态分类、装配的部位分类。</a:t>
            </a:r>
            <a:endParaRPr>
              <a:solidFill>
                <a:srgbClr val="00000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（一）根据发明人或发明地点分类</a:t>
            </a:r>
            <a:endParaRPr b="1">
              <a:solidFill>
                <a:srgbClr val="00B0F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1. 根据发明人命名　色努矫形器（Cheneau brace）（图 3-1）、丹尼斯·布朗矫形器（Denis Browne splint）（图 3-2）。</a:t>
            </a:r>
            <a:endParaRPr>
              <a:solidFill>
                <a:srgbClr val="000000"/>
              </a:solidFill>
              <a:latin typeface="微软雅黑" panose="020B0503020204020204" charset="-122"/>
              <a:ea typeface="微软雅黑" panose="020B0503020204020204" charset="-122"/>
            </a:endParaRPr>
          </a:p>
          <a:p>
            <a:pPr indent="0" algn="just">
              <a:lnSpc>
                <a:spcPct val="130000"/>
              </a:lnSpc>
              <a:spcBef>
                <a:spcPts val="20"/>
              </a:spcBef>
              <a:spcAft>
                <a:spcPts val="0"/>
              </a:spcAft>
              <a:buFontTx/>
              <a:buNone/>
            </a:pPr>
            <a:r>
              <a:rPr>
                <a:solidFill>
                  <a:srgbClr val="000000"/>
                </a:solidFill>
                <a:latin typeface="微软雅黑" panose="020B0503020204020204" charset="-122"/>
                <a:ea typeface="微软雅黑" panose="020B0503020204020204" charset="-122"/>
              </a:rPr>
              <a:t>2. 根据发明地点命名　波士顿矫形器（Boston brace）（图 3-3）、密尔沃基矫形器（Milwaukee brace）（图 3-4）。</a:t>
            </a:r>
            <a:endParaRPr>
              <a:solidFill>
                <a:srgbClr val="000000"/>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a:stretch>
            <a:fillRect/>
          </a:stretch>
        </p:blipFill>
        <p:spPr>
          <a:xfrm>
            <a:off x="1250315" y="2299970"/>
            <a:ext cx="3814445" cy="3114675"/>
          </a:xfrm>
          <a:prstGeom prst="rect">
            <a:avLst/>
          </a:prstGeom>
          <a:ln w="25400" cap="rnd" cmpd="sng">
            <a:solidFill>
              <a:schemeClr val="accent1">
                <a:alpha val="25000"/>
              </a:schemeClr>
            </a:solidFill>
            <a:prstDash val="solid"/>
          </a:ln>
          <a:effectLst>
            <a:softEdge rad="12700"/>
          </a:effectLst>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987742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三、临床分级</a:t>
            </a:r>
            <a:endParaRPr lang="zh-CN" altLang="en-US" sz="2400" dirty="0"/>
          </a:p>
        </p:txBody>
      </p:sp>
      <p:grpSp>
        <p:nvGrpSpPr>
          <p:cNvPr id="2" name="组合 1"/>
          <p:cNvGrpSpPr/>
          <p:nvPr/>
        </p:nvGrpSpPr>
        <p:grpSpPr>
          <a:xfrm>
            <a:off x="609600" y="2066925"/>
            <a:ext cx="10972800" cy="3956685"/>
            <a:chOff x="1395" y="2621"/>
            <a:chExt cx="17280" cy="5737"/>
          </a:xfrm>
        </p:grpSpPr>
        <p:sp>
          <p:nvSpPr>
            <p:cNvPr id="22" name="矩形: 圆角 1128"/>
            <p:cNvSpPr/>
            <p:nvPr>
              <p:custDataLst>
                <p:tags r:id="rId1"/>
              </p:custDataLst>
            </p:nvPr>
          </p:nvSpPr>
          <p:spPr>
            <a:xfrm>
              <a:off x="1395" y="2621"/>
              <a:ext cx="17280" cy="573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72" y="2783"/>
              <a:ext cx="15954" cy="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目前多采用粗大运动功能分级系统（gross motor function classification system，GMFCS）。GMFCS 是根据脑瘫儿童运动功能受限随年龄变化的规律所设计的一套分级系统，完整的 GMFCS 分级系统将脑瘫患儿分为 5 个年龄组（0～2 岁、2～4 岁、 4～6 岁、6～12 岁、12～18 岁），每个年龄组根据患儿运动功能从高至低分为 5 个级别（Ⅰ级、Ⅱ级、Ⅲ级、Ⅳ级、Ⅴ级）。</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1080135" y="4107180"/>
            <a:ext cx="2107565" cy="1457960"/>
          </a:xfrm>
          <a:prstGeom prst="rect">
            <a:avLst/>
          </a:prstGeom>
        </p:spPr>
      </p:pic>
      <p:pic>
        <p:nvPicPr>
          <p:cNvPr id="5" name="图片 4"/>
          <p:cNvPicPr>
            <a:picLocks noChangeAspect="1"/>
          </p:cNvPicPr>
          <p:nvPr/>
        </p:nvPicPr>
        <p:blipFill>
          <a:blip r:embed="rId3"/>
          <a:stretch>
            <a:fillRect/>
          </a:stretch>
        </p:blipFill>
        <p:spPr>
          <a:xfrm>
            <a:off x="3437255" y="4009390"/>
            <a:ext cx="1963420" cy="1654175"/>
          </a:xfrm>
          <a:prstGeom prst="rect">
            <a:avLst/>
          </a:prstGeom>
        </p:spPr>
      </p:pic>
      <p:pic>
        <p:nvPicPr>
          <p:cNvPr id="6" name="图片 5"/>
          <p:cNvPicPr>
            <a:picLocks noChangeAspect="1"/>
          </p:cNvPicPr>
          <p:nvPr/>
        </p:nvPicPr>
        <p:blipFill>
          <a:blip r:embed="rId4"/>
          <a:stretch>
            <a:fillRect/>
          </a:stretch>
        </p:blipFill>
        <p:spPr>
          <a:xfrm>
            <a:off x="5789295" y="4335780"/>
            <a:ext cx="1811020" cy="1229360"/>
          </a:xfrm>
          <a:prstGeom prst="rect">
            <a:avLst/>
          </a:prstGeom>
        </p:spPr>
      </p:pic>
      <p:pic>
        <p:nvPicPr>
          <p:cNvPr id="7" name="图片 6"/>
          <p:cNvPicPr>
            <a:picLocks noChangeAspect="1"/>
          </p:cNvPicPr>
          <p:nvPr/>
        </p:nvPicPr>
        <p:blipFill>
          <a:blip r:embed="rId5"/>
          <a:stretch>
            <a:fillRect/>
          </a:stretch>
        </p:blipFill>
        <p:spPr>
          <a:xfrm>
            <a:off x="7870190" y="4335780"/>
            <a:ext cx="1822450" cy="1212850"/>
          </a:xfrm>
          <a:prstGeom prst="rect">
            <a:avLst/>
          </a:prstGeom>
        </p:spPr>
      </p:pic>
      <p:pic>
        <p:nvPicPr>
          <p:cNvPr id="8" name="图片 7"/>
          <p:cNvPicPr>
            <a:picLocks noChangeAspect="1"/>
          </p:cNvPicPr>
          <p:nvPr/>
        </p:nvPicPr>
        <p:blipFill>
          <a:blip r:embed="rId6"/>
          <a:stretch>
            <a:fillRect/>
          </a:stretch>
        </p:blipFill>
        <p:spPr>
          <a:xfrm>
            <a:off x="9791065" y="4595495"/>
            <a:ext cx="1762760" cy="1068070"/>
          </a:xfrm>
          <a:prstGeom prst="rect">
            <a:avLst/>
          </a:prstGeom>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四、脑瘫儿矫形器及辅助器具治疗的目的</a:t>
            </a:r>
            <a:endParaRPr lang="zh-CN" altLang="en-US" sz="2400" dirty="0">
              <a:sym typeface="+mn-ea"/>
            </a:endParaRPr>
          </a:p>
        </p:txBody>
      </p:sp>
      <p:sp>
        <p:nvSpPr>
          <p:cNvPr id="18442" name="Rectangle 10"/>
          <p:cNvSpPr>
            <a:spLocks noChangeArrowheads="1"/>
          </p:cNvSpPr>
          <p:nvPr/>
        </p:nvSpPr>
        <p:spPr bwMode="auto">
          <a:xfrm>
            <a:off x="915035" y="157353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（一）预防畸形、矫正畸形</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通过力的作用（如常用的三点力原理）预防、矫正肢体的畸形或防止畸形加重。在儿童生长发育阶段，由于各肌群的肌力、肌张力不平衡或姿势异常引起的身体重力的不平衡，进而很容易再引起继发性的骨与关节的畸形。骨关节畸形可分两类：非固定性的和固定的。非固定性的骨关节畸形可以应用手法被动矫正，然后再应用矫形器保持骨关节于功能位。固定的骨关节畸形是因长期的肌力不平衡，姿势异常得不到矫正，肌肉、关节周围软组织挛缩或发育中的骨关节变形引起的。</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（二）支撑、保持功能</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人体不论为了保持躺、坐，还是站立姿势，都需要考虑两方面的稳定因素：稳定的内在因素和稳定的外在因素。当稳定的内在因素不够时，可以用矫形器作为外在因素通过限制异常运动来保持关节的稳定，加大支撑面积，增加躺、坐、站立姿势的稳定性，也提供了步行中支撑期的支撑稳定性。</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448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四、脑瘫儿矫形器及辅助器具治疗的目的</a:t>
            </a:r>
            <a:endParaRPr lang="zh-CN" altLang="en-US" sz="2400" dirty="0">
              <a:sym typeface="+mn-ea"/>
            </a:endParaRPr>
          </a:p>
        </p:txBody>
      </p:sp>
      <p:sp>
        <p:nvSpPr>
          <p:cNvPr id="18442" name="Rectangle 10"/>
          <p:cNvSpPr>
            <a:spLocks noChangeArrowheads="1"/>
          </p:cNvSpPr>
          <p:nvPr/>
        </p:nvSpPr>
        <p:spPr bwMode="auto">
          <a:xfrm>
            <a:off x="915035" y="1426210"/>
            <a:ext cx="10541000" cy="44748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（三）抑制肌肉反射性痉挛</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通过足底的全面承重，抑制原始反射；通过对高张力肌肉的持续性牵引，控制关节运动，可以减少肌肉的反射性痉挛。</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（四）促进运动功能发育</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通过对瘫痪肢体的辅助作用，改善坐、站立和步行能力，促进运动发育。</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（五）保护功能</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如步行不稳的患儿戴用安全帽，避免撞伤头部；使用各种安全带，适当限制肢体活动的范围，减少手足徐动型脑瘫患儿的不自主运动，以免自伤等。</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（六）改善整体活动能力</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通过矫形器及辅助器具的使用，可以提高患儿的生活自理能力，培养患儿自强自立的精神，塑造坚强的性格等。</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7343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五、脑瘫儿矫形器以及辅助器具治疗前的临床全面评估要点</a:t>
            </a:r>
            <a:endParaRPr lang="zh-CN" altLang="en-US" sz="2400" dirty="0">
              <a:sym typeface="+mn-ea"/>
            </a:endParaRPr>
          </a:p>
        </p:txBody>
      </p:sp>
      <p:sp>
        <p:nvSpPr>
          <p:cNvPr id="18442" name="Rectangle 10"/>
          <p:cNvSpPr>
            <a:spLocks noChangeArrowheads="1"/>
          </p:cNvSpPr>
          <p:nvPr/>
        </p:nvSpPr>
        <p:spPr bwMode="auto">
          <a:xfrm>
            <a:off x="953135" y="1550035"/>
            <a:ext cx="10541000" cy="1788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脑瘫儿的矫形器以及辅助器具治疗是综合性治疗的一部分。脑瘫儿的临床症状十分复杂，其功能障碍、活动能力限制、残余的活动能力的判断是个复杂的工作，特别是脑瘫儿在发育时期，通过综合性康复治疗后（包括矫形器治疗），预测可能改善的功能水平更是相当困难的工作。这一切工作的基础是对脑瘫儿信息的全面收集和仔细的临床评定和分析。</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
        <p:nvSpPr>
          <p:cNvPr id="2" name="Text Box 2"/>
          <p:cNvSpPr txBox="1">
            <a:spLocks noChangeArrowheads="1"/>
          </p:cNvSpPr>
          <p:nvPr/>
        </p:nvSpPr>
        <p:spPr bwMode="auto">
          <a:xfrm>
            <a:off x="1054100" y="346964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六、脑瘫儿矫形器治疗方法</a:t>
            </a:r>
            <a:endParaRPr lang="zh-CN" altLang="en-US" sz="2400" dirty="0">
              <a:sym typeface="+mn-ea"/>
            </a:endParaRPr>
          </a:p>
        </p:txBody>
      </p:sp>
      <p:sp>
        <p:nvSpPr>
          <p:cNvPr id="3" name="Rectangle 10"/>
          <p:cNvSpPr>
            <a:spLocks noChangeArrowheads="1"/>
          </p:cNvSpPr>
          <p:nvPr/>
        </p:nvSpPr>
        <p:spPr bwMode="auto">
          <a:xfrm>
            <a:off x="1054100" y="4246245"/>
            <a:ext cx="10541000" cy="1061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根据脑瘫儿对于矫形器的需要，参照粗大运动功能分级方法可以将脑瘫儿分为三类：站立前脑瘫儿、站立脑瘫儿、步行脑瘫儿。</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第七节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4975860" y="2261235"/>
            <a:ext cx="6524625" cy="1863725"/>
          </a:xfrm>
          <a:prstGeom prst="rect">
            <a:avLst/>
          </a:prstGeom>
          <a:noFill/>
        </p:spPr>
        <p:txBody>
          <a:bodyPr wrap="square" rtlCol="0">
            <a:spAutoFit/>
          </a:bodyPr>
          <a:p>
            <a:pPr algn="ctr">
              <a:lnSpc>
                <a:spcPct val="120000"/>
              </a:lnSpc>
              <a:spcBef>
                <a:spcPts val="0"/>
              </a:spcBef>
              <a:spcAft>
                <a:spcPts val="0"/>
              </a:spcAft>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矫形器在骨科临床康复中的应用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2578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一、小儿骨科</a:t>
            </a:r>
            <a:endParaRPr lang="zh-CN" altLang="en-US" sz="2400" dirty="0">
              <a:sym typeface="+mn-ea"/>
            </a:endParaRPr>
          </a:p>
        </p:txBody>
      </p:sp>
      <p:sp>
        <p:nvSpPr>
          <p:cNvPr id="18442" name="Rectangle 10"/>
          <p:cNvSpPr>
            <a:spLocks noChangeArrowheads="1"/>
          </p:cNvSpPr>
          <p:nvPr/>
        </p:nvSpPr>
        <p:spPr bwMode="auto">
          <a:xfrm>
            <a:off x="953135" y="1302385"/>
            <a:ext cx="10541000" cy="2147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小儿骨科常见的病种有各种肢体的畸形，比如膝内翻、膝外翻、扁平足、股骨头无菌性坏死（、发育性髋关节发育不良（developmental dysplasia of the hip，DDH）、斜颈等。以上这些，如果没有达到手术指征，均可以用矫形器进行辅助治疗，并且会有良好的效果。发育性髋关节发育不良，及时发现，及时矫形器治疗，可以起到较好效果。矫形器治疗的原则是使髋关节处于屈曲外展位，刺激髋臼的发育。一般来说，出生后 3 个月内及时治疗，成功率可达 90%以上。</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1777365" y="3449955"/>
            <a:ext cx="1496060" cy="2898775"/>
          </a:xfrm>
          <a:prstGeom prst="rect">
            <a:avLst/>
          </a:prstGeom>
        </p:spPr>
      </p:pic>
      <p:pic>
        <p:nvPicPr>
          <p:cNvPr id="5" name="图片 4"/>
          <p:cNvPicPr>
            <a:picLocks noChangeAspect="1"/>
          </p:cNvPicPr>
          <p:nvPr/>
        </p:nvPicPr>
        <p:blipFill>
          <a:blip r:embed="rId2"/>
          <a:stretch>
            <a:fillRect/>
          </a:stretch>
        </p:blipFill>
        <p:spPr>
          <a:xfrm>
            <a:off x="4206875" y="3472180"/>
            <a:ext cx="1755140" cy="2853690"/>
          </a:xfrm>
          <a:prstGeom prst="rect">
            <a:avLst/>
          </a:prstGeom>
        </p:spPr>
      </p:pic>
      <p:pic>
        <p:nvPicPr>
          <p:cNvPr id="6" name="图片 5"/>
          <p:cNvPicPr>
            <a:picLocks noChangeAspect="1"/>
          </p:cNvPicPr>
          <p:nvPr/>
        </p:nvPicPr>
        <p:blipFill>
          <a:blip r:embed="rId3"/>
          <a:stretch>
            <a:fillRect/>
          </a:stretch>
        </p:blipFill>
        <p:spPr>
          <a:xfrm>
            <a:off x="6652895" y="3449955"/>
            <a:ext cx="1951355" cy="2858770"/>
          </a:xfrm>
          <a:prstGeom prst="rect">
            <a:avLst/>
          </a:prstGeom>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2578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二、关节外科</a:t>
            </a:r>
            <a:endParaRPr lang="zh-CN" altLang="en-US" sz="2400" dirty="0">
              <a:sym typeface="+mn-ea"/>
            </a:endParaRPr>
          </a:p>
        </p:txBody>
      </p:sp>
      <p:sp>
        <p:nvSpPr>
          <p:cNvPr id="18442" name="Rectangle 10"/>
          <p:cNvSpPr>
            <a:spLocks noChangeArrowheads="1"/>
          </p:cNvSpPr>
          <p:nvPr/>
        </p:nvSpPr>
        <p:spPr bwMode="auto">
          <a:xfrm>
            <a:off x="953135" y="1302385"/>
            <a:ext cx="10541000" cy="2147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骨关节炎是一种退行性病变，是由增龄、肥胖、劳损、创伤、关节先天性异常、关节畸形等诸多因素引起的关节软骨退化损伤、关节边缘和软骨下骨反应性增生，又称骨关节病、退行性关节炎、老年性关节炎、增生性关节炎等。临床表现为缓慢发展的关节疼痛、压痛、僵硬、关节肿胀、活动受限和关节畸形等。主要症状为关节疼痛，常发生于晨间，活动后疼痛反而减轻，但如活动过多，疼痛又可加重。另一症状是关节僵硬，常出现在早晨起床时或白天关节长时间保持一定体位后。检查受累关节可见关节肿胀、</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压痛，活动时有摩擦感或“咔嗒”声，病情严重者可有肌肉萎缩及关节畸形。</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1793875" y="4050665"/>
            <a:ext cx="3561080" cy="2228850"/>
          </a:xfrm>
          <a:prstGeom prst="rect">
            <a:avLst/>
          </a:prstGeom>
        </p:spPr>
      </p:pic>
      <p:pic>
        <p:nvPicPr>
          <p:cNvPr id="3" name="图片 2"/>
          <p:cNvPicPr>
            <a:picLocks noChangeAspect="1"/>
          </p:cNvPicPr>
          <p:nvPr/>
        </p:nvPicPr>
        <p:blipFill>
          <a:blip r:embed="rId2"/>
          <a:stretch>
            <a:fillRect/>
          </a:stretch>
        </p:blipFill>
        <p:spPr>
          <a:xfrm>
            <a:off x="6513830" y="3927475"/>
            <a:ext cx="2600325" cy="2475230"/>
          </a:xfrm>
          <a:prstGeom prst="rect">
            <a:avLst/>
          </a:prstGeom>
          <a:ln w="19050">
            <a:solidFill>
              <a:srgbClr val="5A84AF"/>
            </a:solidFill>
          </a:ln>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52578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三、脊柱外科</a:t>
            </a:r>
            <a:endParaRPr lang="zh-CN" altLang="en-US" sz="2400" dirty="0">
              <a:sym typeface="+mn-ea"/>
            </a:endParaRPr>
          </a:p>
        </p:txBody>
      </p:sp>
      <p:sp>
        <p:nvSpPr>
          <p:cNvPr id="18442" name="Rectangle 10"/>
          <p:cNvSpPr>
            <a:spLocks noChangeArrowheads="1"/>
          </p:cNvSpPr>
          <p:nvPr/>
        </p:nvSpPr>
        <p:spPr bwMode="auto">
          <a:xfrm>
            <a:off x="953135" y="1302385"/>
            <a:ext cx="10541000" cy="1434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脊柱外科是骨科的重要部分，各种脊柱的退行病变、畸形、创伤、肿瘤等的诊治都是脊柱外科的范围。矫形器应用于脊柱外科的多个方面，可以用于术后固定、保护，压缩性骨折后的减压，以及脊柱畸形的矫正。</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1458595" y="3391535"/>
            <a:ext cx="2024380" cy="2784475"/>
          </a:xfrm>
          <a:prstGeom prst="roundRect">
            <a:avLst/>
          </a:prstGeom>
        </p:spPr>
      </p:pic>
      <p:pic>
        <p:nvPicPr>
          <p:cNvPr id="5" name="图片 4"/>
          <p:cNvPicPr>
            <a:picLocks noChangeAspect="1"/>
          </p:cNvPicPr>
          <p:nvPr/>
        </p:nvPicPr>
        <p:blipFill>
          <a:blip r:embed="rId2"/>
          <a:srcRect t="572"/>
          <a:stretch>
            <a:fillRect/>
          </a:stretch>
        </p:blipFill>
        <p:spPr>
          <a:xfrm>
            <a:off x="3926840" y="3192145"/>
            <a:ext cx="1879600" cy="3182620"/>
          </a:xfrm>
          <a:prstGeom prst="roundRect">
            <a:avLst/>
          </a:prstGeom>
        </p:spPr>
      </p:pic>
      <p:pic>
        <p:nvPicPr>
          <p:cNvPr id="6" name="图片 5"/>
          <p:cNvPicPr>
            <a:picLocks noChangeAspect="1"/>
          </p:cNvPicPr>
          <p:nvPr/>
        </p:nvPicPr>
        <p:blipFill>
          <a:blip r:embed="rId3"/>
          <a:srcRect t="1821"/>
          <a:stretch>
            <a:fillRect/>
          </a:stretch>
        </p:blipFill>
        <p:spPr>
          <a:xfrm>
            <a:off x="6078855" y="3256915"/>
            <a:ext cx="2392680" cy="3033395"/>
          </a:xfrm>
          <a:prstGeom prst="roundRect">
            <a:avLst/>
          </a:prstGeom>
        </p:spPr>
      </p:pic>
      <p:pic>
        <p:nvPicPr>
          <p:cNvPr id="7" name="图片 6"/>
          <p:cNvPicPr>
            <a:picLocks noChangeAspect="1"/>
          </p:cNvPicPr>
          <p:nvPr/>
        </p:nvPicPr>
        <p:blipFill>
          <a:blip r:embed="rId4"/>
          <a:stretch>
            <a:fillRect/>
          </a:stretch>
        </p:blipFill>
        <p:spPr>
          <a:xfrm>
            <a:off x="8846820" y="3191510"/>
            <a:ext cx="2244090" cy="3163570"/>
          </a:xfrm>
          <a:prstGeom prst="roundRect">
            <a:avLst/>
          </a:prstGeom>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54735" y="637540"/>
            <a:ext cx="10083165"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四、严重骨髓炎后遗症及骨缺损</a:t>
            </a:r>
            <a:endParaRPr lang="zh-CN" altLang="en-US" sz="2400" dirty="0">
              <a:sym typeface="+mn-ea"/>
            </a:endParaRPr>
          </a:p>
        </p:txBody>
      </p:sp>
      <p:sp>
        <p:nvSpPr>
          <p:cNvPr id="18442" name="Rectangle 10"/>
          <p:cNvSpPr>
            <a:spLocks noChangeArrowheads="1"/>
          </p:cNvSpPr>
          <p:nvPr/>
        </p:nvSpPr>
        <p:spPr bwMode="auto">
          <a:xfrm>
            <a:off x="970280" y="1774825"/>
            <a:ext cx="10541000" cy="4262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骨髓炎是指化脓性细菌感染骨髓、骨皮质和骨膜而引起的炎症性疾病，多数由血源性引起，也多由外伤或手术感染引起，多由疖痈或其他病灶的化脓菌毒进入血液而达骨组织。四肢骨两端最易受侵。临床上常见有反复发作，严重影响身心健康和劳动能力。急性骨髓炎起病时高热、局部疼痛，转为慢性骨髓炎时会有溃破、流脓、有死骨或空洞形成。重症患者常危及生命，有时不得不采取截肢的应急办法，致患者终身残疾。骨髓炎是一种骨的感染和破坏，可由需氧或厌氧菌、分枝杆菌及真菌引起。骨髓炎好发于</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长骨，儿童最常见部位为血供良好的长骨，如胫骨或股骨的干骺端。</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骨髓炎如果没有得到有效治疗，严重时会导致骨缺损、肢体缩短、关节强直等严重后遗症，影响患者的站立、行走能力。通过矫形假肢的安装与适配，可以恢复其承重能力，实现患者的站立与行走功能，极大改善严重骨髓炎后遗症患者的活动能力。</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1597660" y="2238375"/>
            <a:ext cx="6278880" cy="1476375"/>
          </a:xfrm>
          <a:prstGeom prst="rect">
            <a:avLst/>
          </a:prstGeom>
          <a:noFill/>
        </p:spPr>
        <p:txBody>
          <a:bodyPr wrap="square" rtlCol="0">
            <a:spAutoFit/>
          </a:bodyPr>
          <a:p>
            <a:pPr algn="ctr">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1128"/>
          <p:cNvSpPr/>
          <p:nvPr>
            <p:custDataLst>
              <p:tags r:id="rId1"/>
            </p:custDataLst>
          </p:nvPr>
        </p:nvSpPr>
        <p:spPr>
          <a:xfrm>
            <a:off x="782320" y="1553085"/>
            <a:ext cx="10972800" cy="453586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二、根据矫形器分类</a:t>
            </a:r>
            <a:endParaRPr lang="zh-CN" altLang="en-US" sz="2400" dirty="0"/>
          </a:p>
        </p:txBody>
      </p:sp>
      <p:sp>
        <p:nvSpPr>
          <p:cNvPr id="18442" name="Rectangle 10"/>
          <p:cNvSpPr>
            <a:spLocks noChangeArrowheads="1"/>
          </p:cNvSpPr>
          <p:nvPr/>
        </p:nvSpPr>
        <p:spPr bwMode="auto">
          <a:xfrm>
            <a:off x="7274560" y="2376170"/>
            <a:ext cx="3942080" cy="317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Tx/>
              <a:buNone/>
            </a:pPr>
            <a:r>
              <a:rPr b="1">
                <a:solidFill>
                  <a:srgbClr val="00B0F0"/>
                </a:solidFill>
                <a:latin typeface="微软雅黑" panose="020B0503020204020204" charset="-122"/>
                <a:ea typeface="微软雅黑" panose="020B0503020204020204" charset="-122"/>
              </a:rPr>
              <a:t>（二）根据治疗的疾病分类</a:t>
            </a:r>
            <a:endParaRPr b="1">
              <a:solidFill>
                <a:srgbClr val="00B0F0"/>
              </a:solidFill>
              <a:latin typeface="微软雅黑" panose="020B0503020204020204" charset="-122"/>
              <a:ea typeface="微软雅黑" panose="020B0503020204020204" charset="-122"/>
            </a:endParaRPr>
          </a:p>
          <a:p>
            <a:pPr indent="0" algn="just">
              <a:lnSpc>
                <a:spcPct val="150000"/>
              </a:lnSpc>
              <a:spcBef>
                <a:spcPts val="20"/>
              </a:spcBef>
              <a:spcAft>
                <a:spcPts val="0"/>
              </a:spcAft>
              <a:buFontTx/>
              <a:buNone/>
            </a:pPr>
            <a:r>
              <a:rPr>
                <a:solidFill>
                  <a:srgbClr val="000000"/>
                </a:solidFill>
                <a:latin typeface="微软雅黑" panose="020B0503020204020204" charset="-122"/>
                <a:ea typeface="微软雅黑" panose="020B0503020204020204" charset="-122"/>
              </a:rPr>
              <a:t>根据治疗的疾病命名的有脊髓灰质炎后遗症用矫形器（小儿麻痹矫形器）（图 3-5）、马蹄内翻足矫形器（图 3-6）、脊柱侧弯矫形器（图 3-7）、骨折治疗矫形器（图 3-8）、股骨头无菌坏死矫形器（图 3-9）等。</a:t>
            </a:r>
            <a:endParaRPr>
              <a:solidFill>
                <a:srgbClr val="00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2"/>
          <a:stretch>
            <a:fillRect/>
          </a:stretch>
        </p:blipFill>
        <p:spPr>
          <a:xfrm>
            <a:off x="1567180" y="1944370"/>
            <a:ext cx="4897755" cy="3754120"/>
          </a:xfrm>
          <a:prstGeom prst="rect">
            <a:avLst/>
          </a:prstGeom>
          <a:ln w="19050" cap="rnd">
            <a:solidFill>
              <a:schemeClr val="accent1">
                <a:alpha val="43000"/>
              </a:schemeClr>
            </a:solidFill>
          </a:ln>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0.xml><?xml version="1.0" encoding="utf-8"?>
<p:tagLst xmlns:p="http://schemas.openxmlformats.org/presentationml/2006/main">
  <p:tag name="KSO_WM_TAG_VERSION" val="1.0"/>
  <p:tag name="KSO_WM_TEMPLATE_CATEGORY" val="diagram"/>
  <p:tag name="KSO_WM_TEMPLATE_INDEX" val="754"/>
  <p:tag name="KSO_WM_UNIT_ID" val="diagram754_5*l_h_i*1_1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0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0"/>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0"/>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1.xml><?xml version="1.0" encoding="utf-8"?>
<p:tagLst xmlns:p="http://schemas.openxmlformats.org/presentationml/2006/main">
  <p:tag name="KSO_WM_TAG_VERSION" val="1.0"/>
  <p:tag name="KSO_WM_TEMPLATE_CATEGORY" val="diagram"/>
  <p:tag name="KSO_WM_TEMPLATE_INDEX" val="754"/>
  <p:tag name="KSO_WM_UNIT_ID" val="diagram754_5*l_h_i*1_1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1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1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1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1_2"/>
  <p:tag name="KSO_WM_UNIT_PRESET_TEXT" val="单击此处添加文本"/>
  <p:tag name="KSO_WM_UNIT_TEXT_FILL_FORE_SCHEMECOLOR_INDEX" val="14"/>
  <p:tag name="KSO_WM_UNIT_TEXT_FILL_TYPE" val="1"/>
  <p:tag name="KSO_WM_UNIT_USESOURCEFORMAT_APPLY" val="1"/>
</p:tagLst>
</file>

<file path=ppt/tags/tag1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2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1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1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26.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28.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xml><?xml version="1.0" encoding="utf-8"?>
<p:tagLst xmlns:p="http://schemas.openxmlformats.org/presentationml/2006/main">
  <p:tag name="KSO_WM_TAG_VERSION" val="1.0"/>
  <p:tag name="KSO_WM_TEMPLATE_CATEGORY" val="diagram"/>
  <p:tag name="KSO_WM_TEMPLATE_INDEX" val="754"/>
  <p:tag name="KSO_WM_UNIT_ID" val="diagram754_5*l_h_i*1_2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PRESET_TEXT" val="B"/>
  <p:tag name="KSO_WM_UNIT_FILL_FORE_SCHEMECOLOR_INDEX" val="6"/>
  <p:tag name="KSO_WM_UNIT_FILL_TYPE" val="1"/>
  <p:tag name="KSO_WM_UNIT_TEXT_FILL_FORE_SCHEMECOLOR_INDEX" val="14"/>
  <p:tag name="KSO_WM_UNIT_TEXT_FILL_TYPE" val="1"/>
  <p:tag name="KSO_WM_UNIT_USESOURCEFORMAT_APPLY" val="1"/>
</p:tagLst>
</file>

<file path=ppt/tags/tag130.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2.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4.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6.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38.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4.xml><?xml version="1.0" encoding="utf-8"?>
<p:tagLst xmlns:p="http://schemas.openxmlformats.org/presentationml/2006/main">
  <p:tag name="KSO_WM_TAG_VERSION" val="1.0"/>
  <p:tag name="KSO_WM_TEMPLATE_CATEGORY" val="diagram"/>
  <p:tag name="KSO_WM_TEMPLATE_INDEX" val="754"/>
  <p:tag name="KSO_WM_UNIT_ID" val="diagram754_5*l_h_i*1_2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2_4"/>
  <p:tag name="KSO_WM_UNIT_FILL_FORE_SCHEMECOLOR_INDEX" val="6"/>
  <p:tag name="KSO_WM_UNIT_FILL_TYPE" val="1"/>
  <p:tag name="KSO_WM_UNIT_TEXT_FILL_FORE_SCHEMECOLOR_INDEX" val="6"/>
  <p:tag name="KSO_WM_UNIT_TEXT_FILL_TYPE" val="1"/>
  <p:tag name="KSO_WM_UNIT_USESOURCEFORMAT_APPLY" val="1"/>
</p:tagLst>
</file>

<file path=ppt/tags/tag140.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42.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144.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9037_2*m_h_i*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2_1"/>
  <p:tag name="KSO_WM_UNIT_ID" val="diagram20199037_2*m_h_y*1_2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9037_2*m_h_i*1_1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xml><?xml version="1.0" encoding="utf-8"?>
<p:tagLst xmlns:p="http://schemas.openxmlformats.org/presentationml/2006/main">
  <p:tag name="KSO_WM_TAG_VERSION" val="1.0"/>
  <p:tag name="KSO_WM_TEMPLATE_CATEGORY" val="diagram"/>
  <p:tag name="KSO_WM_TEMPLATE_INDEX" val="754"/>
  <p:tag name="KSO_WM_UNIT_ID" val="diagram754_5*l_h_i*1_2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1_1"/>
  <p:tag name="KSO_WM_UNIT_ID" val="diagram20199037_2*m_h_y*1_1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51.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199037_2*m_h_f*1_1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52.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53.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199037_2*m_h_f*1_2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199037_2*m_h_z*1_2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199037_2*m_h_z*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9037_2*m_h_i*1_3_1"/>
  <p:tag name="KSO_WM_TEMPLATE_CATEGORY" val="diagram"/>
  <p:tag name="KSO_WM_TEMPLATE_INDEX" val="2019903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y"/>
  <p:tag name="KSO_WM_UNIT_INDEX" val="1_3_1"/>
  <p:tag name="KSO_WM_UNIT_ID" val="diagram20199037_2*m_h_y*1_3_1"/>
  <p:tag name="KSO_WM_TEMPLATE_CATEGORY" val="diagram"/>
  <p:tag name="KSO_WM_TEMPLATE_INDEX" val="20199037"/>
  <p:tag name="KSO_WM_UNIT_LAYERLEVEL" val="1_1_1"/>
  <p:tag name="KSO_WM_TAG_VERSION" val="1.0"/>
  <p:tag name="KSO_WM_BEAUTIFY_FLAG" val="#wm#"/>
  <p:tag name="KSO_WM_UNIT_FILL_FORE_SCHEMECOLOR_INDEX" val="14"/>
  <p:tag name="KSO_WM_UNIT_FILL_TYPE" val="1"/>
  <p:tag name="KSO_WM_UNIT_TEXT_FILL_FORE_SCHEMECOLOR_INDEX" val="2"/>
  <p:tag name="KSO_WM_UNIT_TEXT_FILL_TYPE" val="1"/>
  <p:tag name="KSO_WM_UNIT_USESOURCEFORMAT_APPLY" val="1"/>
  <p:tag name="KSO_WM_UNIT_DIAGRAM_SCHEMECOLOR_ID" val="0"/>
</p:tagLst>
</file>

<file path=ppt/tags/tag159.xml><?xml version="1.0" encoding="utf-8"?>
<p:tagLst xmlns:p="http://schemas.openxmlformats.org/presentationml/2006/main">
  <p:tag name="KSO_WM_UNIT_PRESET_TEXT" val="单击此处添加文本具体内容，简明扼要的阐述您的观点。根据需要可酌情增减文字，以便观者准确的理解您传达的思想。"/>
  <p:tag name="KSO_WM_UNIT_NOCLEAR" val="0"/>
  <p:tag name="KSO_WM_UNIT_VALUE" val="80"/>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199037_2*m_h_f*1_3_1"/>
  <p:tag name="KSO_WM_TEMPLATE_CATEGORY" val="diagram"/>
  <p:tag name="KSO_WM_TEMPLATE_INDEX" val="20199037"/>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0"/>
</p:tagLst>
</file>

<file path=ppt/tags/tag16.xml><?xml version="1.0" encoding="utf-8"?>
<p:tagLst xmlns:p="http://schemas.openxmlformats.org/presentationml/2006/main">
  <p:tag name="KSO_WM_TAG_VERSION" val="1.0"/>
  <p:tag name="KSO_WM_TEMPLATE_CATEGORY" val="diagram"/>
  <p:tag name="KSO_WM_TEMPLATE_INDEX" val="754"/>
  <p:tag name="KSO_WM_UNIT_ID" val="diagram754_5*l_h_i*1_2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160.xml><?xml version="1.0" encoding="utf-8"?>
<p:tagLst xmlns:p="http://schemas.openxmlformats.org/presentationml/2006/main">
  <p:tag name="KSO_WM_BEAUTIFY_FLAG" val="#wm#"/>
  <p:tag name="KSO_WM_TEMPLATE_CATEGORY" val="custom"/>
  <p:tag name="KSO_WM_TEMPLATE_INDEX" val="20191204"/>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3_1"/>
  <p:tag name="KSO_WM_UNIT_FILL_FORE_SCHEMECOLOR_INDEX" val="6"/>
  <p:tag name="KSO_WM_UNIT_FILL_TYPE" val="1"/>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2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2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2_2"/>
  <p:tag name="KSO_WM_UNIT_FILL_FORE_SCHEMECOLOR_INDEX" val="6"/>
  <p:tag name="KSO_WM_UNIT_FILL_TYPE" val="1"/>
  <p:tag name="KSO_WM_UNIT_TEXT_FILL_FORE_SCHEMECOLOR_INDEX" val="14"/>
  <p:tag name="KSO_WM_UNIT_TEXT_FILL_TYPE" val="1"/>
  <p:tag name="KSO_WM_UNIT_USESOURCEFORMAT_APPLY" val="1"/>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3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3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3_2"/>
  <p:tag name="KSO_WM_UNIT_FILL_FORE_SCHEMECOLOR_INDEX" val="7"/>
  <p:tag name="KSO_WM_UNIT_FILL_TYPE" val="1"/>
  <p:tag name="KSO_WM_UNIT_TEXT_FILL_FORE_SCHEMECOLOR_INDEX" val="14"/>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2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2_1"/>
  <p:tag name="KSO_WM_UNIT_FILL_FORE_SCHEMECOLOR_INDEX" val="5"/>
  <p:tag name="KSO_WM_UNIT_FILL_TYPE" val="1"/>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1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1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1_2"/>
  <p:tag name="KSO_WM_UNIT_FILL_FORE_SCHEMECOLOR_INDEX" val="5"/>
  <p:tag name="KSO_WM_UNIT_FILL_TYPE" val="1"/>
  <p:tag name="KSO_WM_UNIT_TEXT_FILL_FORE_SCHEMECOLOR_INDEX" val="14"/>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1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1_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2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2_2"/>
  <p:tag name="KSO_WM_UNIT_PRESET_TEXT" val="单击此处添加文本"/>
  <p:tag name="KSO_WM_UNIT_TEXT_FILL_FORE_SCHEMECOLOR_INDEX" val="14"/>
  <p:tag name="KSO_WM_UNIT_TEXT_FILL_TYPE" val="1"/>
  <p:tag name="KSO_WM_UNIT_USESOURCEFORMAT_APPLY" val="1"/>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2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2_1"/>
  <p:tag name="KSO_WM_UNIT_USESOURCEFORMAT_APPLY"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3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3_1"/>
  <p:tag name="KSO_WM_UNIT_USESOURCEFORMAT_APPLY"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i"/>
  <p:tag name="KSO_WM_UNIT_INDEX" val="1_4_1"/>
  <p:tag name="KSO_WM_UNIT_LINE_FORE_SCHEMECOLOR_INDEX" val="15"/>
  <p:tag name="KSO_WM_UNIT_LINE_FILL_TYPE" val="2"/>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i*1_4_2"/>
  <p:tag name="KSO_WM_TEMPLATE_CATEGORY" val="diagram"/>
  <p:tag name="KSO_WM_TEMPLATE_INDEX" val="20200106"/>
  <p:tag name="KSO_WM_UNIT_LAYERLEVEL" val="1_1_1"/>
  <p:tag name="KSO_WM_TAG_VERSION" val="1.0"/>
  <p:tag name="KSO_WM_BEAUTIFY_FLAG" val="#wm#"/>
  <p:tag name="KSO_WM_UNIT_ISCONTENTSTITLE" val="0"/>
  <p:tag name="KSO_WM_UNIT_NOCLEAR" val="0"/>
  <p:tag name="KSO_WM_DIAGRAM_GROUP_CODE" val="m1-1"/>
  <p:tag name="KSO_WM_UNIT_TYPE" val="m_h_i"/>
  <p:tag name="KSO_WM_UNIT_INDEX" val="1_4_2"/>
  <p:tag name="KSO_WM_UNIT_FILL_FORE_SCHEMECOLOR_INDEX" val="8"/>
  <p:tag name="KSO_WM_UNIT_FILL_TYPE" val="1"/>
  <p:tag name="KSO_WM_UNIT_TEXT_FILL_FORE_SCHEMECOLOR_INDEX" val="14"/>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f*1_4_1"/>
  <p:tag name="KSO_WM_TEMPLATE_CATEGORY" val="diagram"/>
  <p:tag name="KSO_WM_TEMPLATE_INDEX" val="20200106"/>
  <p:tag name="KSO_WM_UNIT_LAYERLEVEL" val="1_1_1"/>
  <p:tag name="KSO_WM_TAG_VERSION" val="1.0"/>
  <p:tag name="KSO_WM_BEAUTIFY_FLAG" val="#wm#"/>
  <p:tag name="KSO_WM_UNIT_NOCLEAR" val="0"/>
  <p:tag name="KSO_WM_UNIT_PRESET_TEXT" val="单击此处添加文本具体内容，简明扼要的阐述您的观点。"/>
  <p:tag name="KSO_WM_UNIT_VALUE" val="120"/>
  <p:tag name="KSO_WM_DIAGRAM_GROUP_CODE" val="m1-1"/>
  <p:tag name="KSO_WM_UNIT_TYPE" val="m_h_f"/>
  <p:tag name="KSO_WM_UNIT_INDEX" val="1_4_1"/>
  <p:tag name="KSO_WM_UNIT_USESOURCEFORMAT_APPLY" val="1"/>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z*1_4_1"/>
  <p:tag name="KSO_WM_TEMPLATE_CATEGORY" val="diagram"/>
  <p:tag name="KSO_WM_TEMPLATE_INDEX" val="20200106"/>
  <p:tag name="KSO_WM_UNIT_LAYERLEVEL" val="1_1_1"/>
  <p:tag name="KSO_WM_TAG_VERSION" val="1.0"/>
  <p:tag name="KSO_WM_BEAUTIFY_FLAG" val="#wm#"/>
  <p:tag name="KSO_WM_DIAGRAM_GROUP_CODE" val="m1-1"/>
  <p:tag name="KSO_WM_UNIT_TYPE" val="m_h_z"/>
  <p:tag name="KSO_WM_UNIT_INDEX" val="1_4_1"/>
  <p:tag name="KSO_WM_UNIT_FILL_FORE_SCHEMECOLOR_INDEX" val="7"/>
  <p:tag name="KSO_WM_UNIT_FILL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1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1_1"/>
  <p:tag name="KSO_WM_UNIT_TEXT_FILL_FORE_SCHEMECOLOR_INDEX" val="14"/>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2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2_1"/>
  <p:tag name="KSO_WM_UNIT_TEXT_FILL_FORE_SCHEMECOLOR_INDEX" val="14"/>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3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3_1"/>
  <p:tag name="KSO_WM_UNIT_TEXT_FILL_FORE_SCHEMECOLOR_INDEX" val="14"/>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0106_3*m_h_a*1_4_1"/>
  <p:tag name="KSO_WM_TEMPLATE_CATEGORY" val="diagram"/>
  <p:tag name="KSO_WM_TEMPLATE_INDEX" val="20200106"/>
  <p:tag name="KSO_WM_UNIT_LAYERLEVEL" val="1_1_1"/>
  <p:tag name="KSO_WM_TAG_VERSION" val="1.0"/>
  <p:tag name="KSO_WM_BEAUTIFY_FLAG" val="#wm#"/>
  <p:tag name="KSO_WM_UNIT_ISCONTENTSTITLE" val="0"/>
  <p:tag name="KSO_WM_UNIT_PRESET_TEXT" val="添加标题"/>
  <p:tag name="KSO_WM_UNIT_NOCLEAR" val="0"/>
  <p:tag name="KSO_WM_UNIT_VALUE" val="5"/>
  <p:tag name="KSO_WM_DIAGRAM_GROUP_CODE" val="m1-1"/>
  <p:tag name="KSO_WM_UNIT_TYPE" val="m_h_a"/>
  <p:tag name="KSO_WM_UNIT_INDEX" val="1_4_1"/>
  <p:tag name="KSO_WM_UNIT_TEXT_FILL_FORE_SCHEMECOLOR_INDEX" val="14"/>
  <p:tag name="KSO_WM_UNIT_TEXT_FILL_TYPE" val="1"/>
  <p:tag name="KSO_WM_UNIT_USESOURCEFORMAT_APPLY" val="1"/>
</p:tagLst>
</file>

<file path=ppt/tags/tag18.xml><?xml version="1.0" encoding="utf-8"?>
<p:tagLst xmlns:p="http://schemas.openxmlformats.org/presentationml/2006/main">
  <p:tag name="KSO_WM_TAG_VERSION" val="1.0"/>
  <p:tag name="KSO_WM_TEMPLATE_CATEGORY" val="diagram"/>
  <p:tag name="KSO_WM_TEMPLATE_INDEX" val="754"/>
  <p:tag name="KSO_WM_UNIT_ID" val="diagram754_5*l_h_i*1_3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PRESET_TEXT" val="C"/>
  <p:tag name="KSO_WM_UNIT_FILL_FORE_SCHEMECOLOR_INDEX" val="7"/>
  <p:tag name="KSO_WM_UNIT_FILL_TYPE" val="1"/>
  <p:tag name="KSO_WM_UNIT_TEXT_FILL_FORE_SCHEMECOLOR_INDEX" val="14"/>
  <p:tag name="KSO_WM_UNIT_TEXT_FILL_TYPE" val="1"/>
  <p:tag name="KSO_WM_UNIT_USESOURCEFORMAT_APPLY" val="1"/>
</p:tagLst>
</file>

<file path=ppt/tags/tag180.xml><?xml version="1.0" encoding="utf-8"?>
<p:tagLst xmlns:p="http://schemas.openxmlformats.org/presentationml/2006/main">
  <p:tag name="KSO_WM_BEAUTIFY_FLAG" val="#wm#"/>
  <p:tag name="KSO_WM_TEMPLATE_CATEGORY" val="custom"/>
  <p:tag name="KSO_WM_TEMPLATE_INDEX" val="20191204"/>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TEMPLATE_CATEGORY" val="diagram"/>
  <p:tag name="KSO_WM_TEMPLATE_INDEX" val="754"/>
  <p:tag name="KSO_WM_UNIT_ID" val="diagram754_5*l_h_i*1_3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3_4"/>
  <p:tag name="KSO_WM_UNIT_FILL_FORE_SCHEMECOLOR_INDEX" val="7"/>
  <p:tag name="KSO_WM_UNIT_FILL_TYPE" val="1"/>
  <p:tag name="KSO_WM_UNIT_TEXT_FILL_FORE_SCHEMECOLOR_INDEX" val="7"/>
  <p:tag name="KSO_WM_UNIT_TEXT_FILL_TYPE" val="1"/>
  <p:tag name="KSO_WM_UNIT_USESOURCEFORMAT_APPLY" val="1"/>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3.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4.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0.xml><?xml version="1.0" encoding="utf-8"?>
<p:tagLst xmlns:p="http://schemas.openxmlformats.org/presentationml/2006/main">
  <p:tag name="KSO_WM_TAG_VERSION" val="1.0"/>
  <p:tag name="KSO_WM_TEMPLATE_CATEGORY" val="diagram"/>
  <p:tag name="KSO_WM_TEMPLATE_INDEX" val="754"/>
  <p:tag name="KSO_WM_UNIT_ID" val="diagram754_5*l_h_i*1_3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00.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7.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8.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209.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21.xml><?xml version="1.0" encoding="utf-8"?>
<p:tagLst xmlns:p="http://schemas.openxmlformats.org/presentationml/2006/main">
  <p:tag name="KSO_WM_TAG_VERSION" val="1.0"/>
  <p:tag name="KSO_WM_TEMPLATE_CATEGORY" val="diagram"/>
  <p:tag name="KSO_WM_TEMPLATE_INDEX" val="754"/>
  <p:tag name="KSO_WM_UNIT_ID" val="diagram754_5*l_h_i*1_3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10.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211.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212.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213.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4.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15.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17.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18.xml><?xml version="1.0" encoding="utf-8"?>
<p:tagLst xmlns:p="http://schemas.openxmlformats.org/presentationml/2006/main">
  <p:tag name="KSO_WM_BEAUTIFY_FLAG" val="#wm#"/>
  <p:tag name="KSO_WM_TEMPLATE_CATEGORY" val="custom"/>
  <p:tag name="KSO_WM_TEMPLATE_INDEX" val="20191204"/>
</p:tagLst>
</file>

<file path=ppt/tags/tag21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4"/>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3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3_2"/>
  <p:tag name="KSO_WM_UNIT_PRESET_TEXT" val="单击此处添加文本"/>
  <p:tag name="KSO_WM_UNIT_TEXT_FILL_FORE_SCHEMECOLOR_INDEX" val="14"/>
  <p:tag name="KSO_WM_UNIT_TEXT_FILL_TYPE" val="1"/>
  <p:tag name="KSO_WM_UNIT_USESOURCEFORMAT_APPLY" val="1"/>
</p:tagLst>
</file>

<file path=ppt/tags/tag22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2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22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22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2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3*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4"/>
</p:tagLst>
</file>

<file path=ppt/tags/tag22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22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3*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27.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3*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4"/>
</p:tagLst>
</file>

<file path=ppt/tags/tag228.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1495_3*m_h_i*1_1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3.xml><?xml version="1.0" encoding="utf-8"?>
<p:tagLst xmlns:p="http://schemas.openxmlformats.org/presentationml/2006/main">
  <p:tag name="KSO_WM_TAG_VERSION" val="1.0"/>
  <p:tag name="KSO_WM_TEMPLATE_CATEGORY" val="diagram"/>
  <p:tag name="KSO_WM_TEMPLATE_INDEX" val="754"/>
  <p:tag name="KSO_WM_UNIT_ID" val="diagram754_5*l_h_i*1_4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PRESET_TEXT" val="D"/>
  <p:tag name="KSO_WM_UNIT_FILL_FORE_SCHEMECOLOR_INDEX" val="8"/>
  <p:tag name="KSO_WM_UNIT_FILL_TYPE" val="1"/>
  <p:tag name="KSO_WM_UNIT_TEXT_FILL_FORE_SCHEMECOLOR_INDEX" val="14"/>
  <p:tag name="KSO_WM_UNIT_TEXT_FILL_TYPE" val="1"/>
  <p:tag name="KSO_WM_UNIT_USESOURCEFORMAT_APPLY" val="1"/>
</p:tagLst>
</file>

<file path=ppt/tags/tag230.xml><?xml version="1.0" encoding="utf-8"?>
<p:tagLst xmlns:p="http://schemas.openxmlformats.org/presentationml/2006/main">
  <p:tag name="KSO_WM_UNIT_ISCONTENTSTITLE" val="0"/>
  <p:tag name="KSO_WM_UNIT_PRESET_TEXT" val="2019.07"/>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1495_3*m_h_a*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01495_3*m_h_i*1_3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32.xml><?xml version="1.0" encoding="utf-8"?>
<p:tagLst xmlns:p="http://schemas.openxmlformats.org/presentationml/2006/main">
  <p:tag name="KSO_WM_UNIT_ISCONTENTSTITLE" val="0"/>
  <p:tag name="KSO_WM_UNIT_PRESET_TEXT" val="2019.09"/>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01495_3*m_h_a*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5_1"/>
  <p:tag name="KSO_WM_UNIT_ID" val="diagram20201495_3*m_h_i*1_5_1"/>
  <p:tag name="KSO_WM_TEMPLATE_CATEGORY" val="diagram"/>
  <p:tag name="KSO_WM_TEMPLATE_INDEX" val="20201495"/>
  <p:tag name="KSO_WM_UNIT_LAYERLEVEL" val="1_1_1"/>
  <p:tag name="KSO_WM_TAG_VERSION" val="1.0"/>
  <p:tag name="KSO_WM_BEAUTIFY_FLAG" val="#wm#"/>
  <p:tag name="KSO_WM_UNIT_FILL_FORE_SCHEMECOLOR_INDEX" val="5"/>
  <p:tag name="KSO_WM_UNIT_FILL_TYPE" val="1"/>
  <p:tag name="KSO_WM_UNIT_USESOURCEFORMAT_APPLY" val="1"/>
</p:tagLst>
</file>

<file path=ppt/tags/tag234.xml><?xml version="1.0" encoding="utf-8"?>
<p:tagLst xmlns:p="http://schemas.openxmlformats.org/presentationml/2006/main">
  <p:tag name="KSO_WM_UNIT_ISCONTENTSTITLE" val="0"/>
  <p:tag name="KSO_WM_UNIT_PRESET_TEXT" val="2019.12"/>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5_1"/>
  <p:tag name="KSO_WM_UNIT_ID" val="diagram20201495_3*m_h_a*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3*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36.xml><?xml version="1.0" encoding="utf-8"?>
<p:tagLst xmlns:p="http://schemas.openxmlformats.org/presentationml/2006/main">
  <p:tag name="KSO_WM_UNIT_ISCONTENTSTITLE" val="0"/>
  <p:tag name="KSO_WM_UNIT_PRESET_TEXT" val="2019.08"/>
  <p:tag name="KSO_WM_UNIT_NOCLEAR" val="0"/>
  <p:tag name="KSO_WM_UNIT_VALUE" val="5"/>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01495_3*m_h_a*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3*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38.xml><?xml version="1.0" encoding="utf-8"?>
<p:tagLst xmlns:p="http://schemas.openxmlformats.org/presentationml/2006/main">
  <p:tag name="KSO_WM_UNIT_ISCONTENTSTITLE" val="0"/>
  <p:tag name="KSO_WM_UNIT_PRESET_TEXT" val="2019.11"/>
  <p:tag name="KSO_WM_UNIT_NOCLEAR" val="0"/>
  <p:tag name="KSO_WM_UNIT_VALUE" val="4"/>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201495_3*m_h_a*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39.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01495_3*m_h_f*1_1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xml><?xml version="1.0" encoding="utf-8"?>
<p:tagLst xmlns:p="http://schemas.openxmlformats.org/presentationml/2006/main">
  <p:tag name="KSO_WM_TAG_VERSION" val="1.0"/>
  <p:tag name="KSO_WM_TEMPLATE_CATEGORY" val="diagram"/>
  <p:tag name="KSO_WM_TEMPLATE_INDEX" val="754"/>
  <p:tag name="KSO_WM_UNIT_ID" val="diagram754_5*l_h_i*1_4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4_4"/>
  <p:tag name="KSO_WM_UNIT_FILL_FORE_SCHEMECOLOR_INDEX" val="8"/>
  <p:tag name="KSO_WM_UNIT_FILL_TYPE" val="1"/>
  <p:tag name="KSO_WM_UNIT_TEXT_FILL_FORE_SCHEMECOLOR_INDEX" val="8"/>
  <p:tag name="KSO_WM_UNIT_TEXT_FILL_TYPE" val="1"/>
  <p:tag name="KSO_WM_UNIT_USESOURCEFORMAT_APPLY" val="1"/>
</p:tagLst>
</file>

<file path=ppt/tags/tag240.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01495_3*m_h_f*1_2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1.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4_1"/>
  <p:tag name="KSO_WM_UNIT_ID" val="diagram20201495_3*m_h_f*1_4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2.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3_1"/>
  <p:tag name="KSO_WM_UNIT_ID" val="diagram20201495_3*m_h_f*1_3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3.xml><?xml version="1.0" encoding="utf-8"?>
<p:tagLst xmlns:p="http://schemas.openxmlformats.org/presentationml/2006/main">
  <p:tag name="KSO_WM_UNIT_PRESET_TEXT" val="单击此处添加文本具体内容"/>
  <p:tag name="KSO_WM_UNIT_NOCLEAR" val="0"/>
  <p:tag name="KSO_WM_UNIT_VALUE" val="18"/>
  <p:tag name="KSO_WM_UNIT_HIGHLIGHT" val="0"/>
  <p:tag name="KSO_WM_UNIT_COMPATIBLE" val="0"/>
  <p:tag name="KSO_WM_UNIT_DIAGRAM_ISNUMVISUAL" val="0"/>
  <p:tag name="KSO_WM_UNIT_DIAGRAM_ISREFERUNIT" val="0"/>
  <p:tag name="KSO_WM_DIAGRAM_GROUP_CODE" val="m1-1"/>
  <p:tag name="KSO_WM_UNIT_TYPE" val="m_h_f"/>
  <p:tag name="KSO_WM_UNIT_INDEX" val="1_5_1"/>
  <p:tag name="KSO_WM_UNIT_ID" val="diagram20201495_3*m_h_f*1_5_1"/>
  <p:tag name="KSO_WM_TEMPLATE_CATEGORY" val="diagram"/>
  <p:tag name="KSO_WM_TEMPLATE_INDEX" val="20201495"/>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01495_3*m_h_i*1_2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201495_3*m_h_i*1_4_1"/>
  <p:tag name="KSO_WM_TEMPLATE_CATEGORY" val="diagram"/>
  <p:tag name="KSO_WM_TEMPLATE_INDEX" val="20201495"/>
  <p:tag name="KSO_WM_UNIT_LAYERLEVEL" val="1_1_1"/>
  <p:tag name="KSO_WM_TAG_VERSION" val="1.0"/>
  <p:tag name="KSO_WM_BEAUTIFY_FLAG" val="#wm#"/>
  <p:tag name="KSO_WM_UNIT_FILL_FORE_SCHEMECOLOR_INDEX" val="6"/>
  <p:tag name="KSO_WM_UNIT_FILL_TYPE" val="1"/>
  <p:tag name="KSO_WM_UNIT_USESOURCEFORMAT_APPLY" val="1"/>
</p:tagLst>
</file>

<file path=ppt/tags/tag246.xml><?xml version="1.0" encoding="utf-8"?>
<p:tagLst xmlns:p="http://schemas.openxmlformats.org/presentationml/2006/main">
  <p:tag name="KSO_WM_BEAUTIFY_FLAG" val="#wm#"/>
  <p:tag name="KSO_WM_TEMPLATE_CATEGORY" val="custom"/>
  <p:tag name="KSO_WM_TEMPLATE_INDEX" val="20191204"/>
  <p:tag name="KSO_WM_SLIDE_ITEM_CNT" val="6"/>
</p:tagLst>
</file>

<file path=ppt/tags/tag247.xml><?xml version="1.0" encoding="utf-8"?>
<p:tagLst xmlns:p="http://schemas.openxmlformats.org/presentationml/2006/main">
  <p:tag name="KSO_WM_TAG_VERSION" val="1.0"/>
  <p:tag name="KSO_WM_TEMPLATE_CATEGORY" val="diagram"/>
  <p:tag name="KSO_WM_TEMPLATE_INDEX" val="20187904"/>
  <p:tag name="KSO_WM_UNIT_TYPE" val="i"/>
  <p:tag name="KSO_WM_UNIT_INDEX" val="20"/>
  <p:tag name="KSO_WM_UNIT_ID" val="diagram20187904_4*i*2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48.xml><?xml version="1.0" encoding="utf-8"?>
<p:tagLst xmlns:p="http://schemas.openxmlformats.org/presentationml/2006/main">
  <p:tag name="KSO_WM_TAG_VERSION" val="1.0"/>
  <p:tag name="KSO_WM_TEMPLATE_CATEGORY" val="diagram"/>
  <p:tag name="KSO_WM_TEMPLATE_INDEX" val="20187904"/>
  <p:tag name="KSO_WM_UNIT_TYPE" val="i"/>
  <p:tag name="KSO_WM_UNIT_INDEX" val="9"/>
  <p:tag name="KSO_WM_UNIT_ID" val="diagram20187904_4*i*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49.xml><?xml version="1.0" encoding="utf-8"?>
<p:tagLst xmlns:p="http://schemas.openxmlformats.org/presentationml/2006/main">
  <p:tag name="KSO_WM_TAG_VERSION" val="1.0"/>
  <p:tag name="KSO_WM_TEMPLATE_CATEGORY" val="diagram"/>
  <p:tag name="KSO_WM_TEMPLATE_INDEX" val="20187904"/>
  <p:tag name="KSO_WM_UNIT_TYPE" val="i"/>
  <p:tag name="KSO_WM_UNIT_INDEX" val="8"/>
  <p:tag name="KSO_WM_UNIT_ID" val="diagram20187904_4*i*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xml><?xml version="1.0" encoding="utf-8"?>
<p:tagLst xmlns:p="http://schemas.openxmlformats.org/presentationml/2006/main">
  <p:tag name="KSO_WM_TAG_VERSION" val="1.0"/>
  <p:tag name="KSO_WM_TEMPLATE_CATEGORY" val="diagram"/>
  <p:tag name="KSO_WM_TEMPLATE_INDEX" val="754"/>
  <p:tag name="KSO_WM_UNIT_ID" val="diagram754_5*l_h_i*1_4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50.xml><?xml version="1.0" encoding="utf-8"?>
<p:tagLst xmlns:p="http://schemas.openxmlformats.org/presentationml/2006/main">
  <p:tag name="KSO_WM_TAG_VERSION" val="1.0"/>
  <p:tag name="KSO_WM_TEMPLATE_CATEGORY" val="diagram"/>
  <p:tag name="KSO_WM_TEMPLATE_INDEX" val="20187904"/>
  <p:tag name="KSO_WM_UNIT_TYPE" val="i"/>
  <p:tag name="KSO_WM_UNIT_INDEX" val="7"/>
  <p:tag name="KSO_WM_UNIT_ID" val="diagram20187904_4*i*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1.xml><?xml version="1.0" encoding="utf-8"?>
<p:tagLst xmlns:p="http://schemas.openxmlformats.org/presentationml/2006/main">
  <p:tag name="KSO_WM_TAG_VERSION" val="1.0"/>
  <p:tag name="KSO_WM_TEMPLATE_CATEGORY" val="diagram"/>
  <p:tag name="KSO_WM_TEMPLATE_INDEX" val="20187904"/>
  <p:tag name="KSO_WM_UNIT_TYPE" val="i"/>
  <p:tag name="KSO_WM_UNIT_INDEX" val="6"/>
  <p:tag name="KSO_WM_UNIT_ID" val="diagram20187904_4*i*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2.xml><?xml version="1.0" encoding="utf-8"?>
<p:tagLst xmlns:p="http://schemas.openxmlformats.org/presentationml/2006/main">
  <p:tag name="KSO_WM_TAG_VERSION" val="1.0"/>
  <p:tag name="KSO_WM_TEMPLATE_CATEGORY" val="diagram"/>
  <p:tag name="KSO_WM_TEMPLATE_INDEX" val="20187904"/>
  <p:tag name="KSO_WM_UNIT_TYPE" val="i"/>
  <p:tag name="KSO_WM_UNIT_INDEX" val="5"/>
  <p:tag name="KSO_WM_UNIT_ID" val="diagram20187904_4*i*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3.xml><?xml version="1.0" encoding="utf-8"?>
<p:tagLst xmlns:p="http://schemas.openxmlformats.org/presentationml/2006/main">
  <p:tag name="KSO_WM_TAG_VERSION" val="1.0"/>
  <p:tag name="KSO_WM_TEMPLATE_CATEGORY" val="diagram"/>
  <p:tag name="KSO_WM_TEMPLATE_INDEX" val="20187904"/>
  <p:tag name="KSO_WM_UNIT_TYPE" val="i"/>
  <p:tag name="KSO_WM_UNIT_INDEX" val="4"/>
  <p:tag name="KSO_WM_UNIT_ID" val="diagram20187904_4*i*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4.xml><?xml version="1.0" encoding="utf-8"?>
<p:tagLst xmlns:p="http://schemas.openxmlformats.org/presentationml/2006/main">
  <p:tag name="KSO_WM_TAG_VERSION" val="1.0"/>
  <p:tag name="KSO_WM_TEMPLATE_CATEGORY" val="diagram"/>
  <p:tag name="KSO_WM_TEMPLATE_INDEX" val="20187904"/>
  <p:tag name="KSO_WM_UNIT_TYPE" val="i"/>
  <p:tag name="KSO_WM_UNIT_INDEX" val="3"/>
  <p:tag name="KSO_WM_UNIT_ID" val="diagram20187904_4*i*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5.xml><?xml version="1.0" encoding="utf-8"?>
<p:tagLst xmlns:p="http://schemas.openxmlformats.org/presentationml/2006/main">
  <p:tag name="KSO_WM_TAG_VERSION" val="1.0"/>
  <p:tag name="KSO_WM_TEMPLATE_CATEGORY" val="diagram"/>
  <p:tag name="KSO_WM_TEMPLATE_INDEX" val="20187904"/>
  <p:tag name="KSO_WM_UNIT_TYPE" val="i"/>
  <p:tag name="KSO_WM_UNIT_INDEX" val="2"/>
  <p:tag name="KSO_WM_UNIT_ID" val="diagram20187904_4*i*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9"/>
  <p:tag name="KSO_WM_UNIT_ID" val="diagram20187904_4*i*19"/>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7.xml><?xml version="1.0" encoding="utf-8"?>
<p:tagLst xmlns:p="http://schemas.openxmlformats.org/presentationml/2006/main">
  <p:tag name="KSO_WM_TAG_VERSION" val="1.0"/>
  <p:tag name="KSO_WM_TEMPLATE_CATEGORY" val="diagram"/>
  <p:tag name="KSO_WM_TEMPLATE_INDEX" val="20187904"/>
  <p:tag name="KSO_WM_UNIT_TYPE" val="i"/>
  <p:tag name="KSO_WM_UNIT_INDEX" val="18"/>
  <p:tag name="KSO_WM_UNIT_ID" val="diagram20187904_4*i*18"/>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8.xml><?xml version="1.0" encoding="utf-8"?>
<p:tagLst xmlns:p="http://schemas.openxmlformats.org/presentationml/2006/main">
  <p:tag name="KSO_WM_TAG_VERSION" val="1.0"/>
  <p:tag name="KSO_WM_TEMPLATE_CATEGORY" val="diagram"/>
  <p:tag name="KSO_WM_TEMPLATE_INDEX" val="20187904"/>
  <p:tag name="KSO_WM_UNIT_TYPE" val="i"/>
  <p:tag name="KSO_WM_UNIT_INDEX" val="17"/>
  <p:tag name="KSO_WM_UNIT_ID" val="diagram20187904_4*i*17"/>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59.xml><?xml version="1.0" encoding="utf-8"?>
<p:tagLst xmlns:p="http://schemas.openxmlformats.org/presentationml/2006/main">
  <p:tag name="KSO_WM_TAG_VERSION" val="1.0"/>
  <p:tag name="KSO_WM_TEMPLATE_CATEGORY" val="diagram"/>
  <p:tag name="KSO_WM_TEMPLATE_INDEX" val="20187904"/>
  <p:tag name="KSO_WM_UNIT_TYPE" val="i"/>
  <p:tag name="KSO_WM_UNIT_INDEX" val="16"/>
  <p:tag name="KSO_WM_UNIT_ID" val="diagram20187904_4*i*16"/>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xml><?xml version="1.0" encoding="utf-8"?>
<p:tagLst xmlns:p="http://schemas.openxmlformats.org/presentationml/2006/main">
  <p:tag name="KSO_WM_TAG_VERSION" val="1.0"/>
  <p:tag name="KSO_WM_TEMPLATE_CATEGORY" val="diagram"/>
  <p:tag name="KSO_WM_TEMPLATE_INDEX" val="754"/>
  <p:tag name="KSO_WM_UNIT_ID" val="diagram754_5*l_h_i*1_4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260.xml><?xml version="1.0" encoding="utf-8"?>
<p:tagLst xmlns:p="http://schemas.openxmlformats.org/presentationml/2006/main">
  <p:tag name="KSO_WM_TAG_VERSION" val="1.0"/>
  <p:tag name="KSO_WM_TEMPLATE_CATEGORY" val="diagram"/>
  <p:tag name="KSO_WM_TEMPLATE_INDEX" val="20187904"/>
  <p:tag name="KSO_WM_UNIT_TYPE" val="i"/>
  <p:tag name="KSO_WM_UNIT_INDEX" val="15"/>
  <p:tag name="KSO_WM_UNIT_ID" val="diagram20187904_4*i*15"/>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1.xml><?xml version="1.0" encoding="utf-8"?>
<p:tagLst xmlns:p="http://schemas.openxmlformats.org/presentationml/2006/main">
  <p:tag name="KSO_WM_TAG_VERSION" val="1.0"/>
  <p:tag name="KSO_WM_TEMPLATE_CATEGORY" val="diagram"/>
  <p:tag name="KSO_WM_TEMPLATE_INDEX" val="20187904"/>
  <p:tag name="KSO_WM_UNIT_TYPE" val="i"/>
  <p:tag name="KSO_WM_UNIT_INDEX" val="14"/>
  <p:tag name="KSO_WM_UNIT_ID" val="diagram20187904_4*i*14"/>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2.xml><?xml version="1.0" encoding="utf-8"?>
<p:tagLst xmlns:p="http://schemas.openxmlformats.org/presentationml/2006/main">
  <p:tag name="KSO_WM_TAG_VERSION" val="1.0"/>
  <p:tag name="KSO_WM_TEMPLATE_CATEGORY" val="diagram"/>
  <p:tag name="KSO_WM_TEMPLATE_INDEX" val="20187904"/>
  <p:tag name="KSO_WM_UNIT_TYPE" val="i"/>
  <p:tag name="KSO_WM_UNIT_INDEX" val="13"/>
  <p:tag name="KSO_WM_UNIT_ID" val="diagram20187904_4*i*13"/>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3.xml><?xml version="1.0" encoding="utf-8"?>
<p:tagLst xmlns:p="http://schemas.openxmlformats.org/presentationml/2006/main">
  <p:tag name="KSO_WM_TAG_VERSION" val="1.0"/>
  <p:tag name="KSO_WM_TEMPLATE_CATEGORY" val="diagram"/>
  <p:tag name="KSO_WM_TEMPLATE_INDEX" val="20187904"/>
  <p:tag name="KSO_WM_UNIT_TYPE" val="i"/>
  <p:tag name="KSO_WM_UNIT_INDEX" val="12"/>
  <p:tag name="KSO_WM_UNIT_ID" val="diagram20187904_4*i*12"/>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4.xml><?xml version="1.0" encoding="utf-8"?>
<p:tagLst xmlns:p="http://schemas.openxmlformats.org/presentationml/2006/main">
  <p:tag name="KSO_WM_TAG_VERSION" val="1.0"/>
  <p:tag name="KSO_WM_TEMPLATE_CATEGORY" val="diagram"/>
  <p:tag name="KSO_WM_TEMPLATE_INDEX" val="20187904"/>
  <p:tag name="KSO_WM_UNIT_TYPE" val="i"/>
  <p:tag name="KSO_WM_UNIT_INDEX" val="11"/>
  <p:tag name="KSO_WM_UNIT_ID" val="diagram20187904_4*i*1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5.xml><?xml version="1.0" encoding="utf-8"?>
<p:tagLst xmlns:p="http://schemas.openxmlformats.org/presentationml/2006/main">
  <p:tag name="KSO_WM_TAG_VERSION" val="1.0"/>
  <p:tag name="KSO_WM_TEMPLATE_CATEGORY" val="diagram"/>
  <p:tag name="KSO_WM_TEMPLATE_INDEX" val="20187904"/>
  <p:tag name="KSO_WM_UNIT_TYPE" val="i"/>
  <p:tag name="KSO_WM_UNIT_INDEX" val="10"/>
  <p:tag name="KSO_WM_UNIT_ID" val="diagram20187904_4*i*10"/>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6.xml><?xml version="1.0" encoding="utf-8"?>
<p:tagLst xmlns:p="http://schemas.openxmlformats.org/presentationml/2006/main">
  <p:tag name="KSO_WM_TAG_VERSION" val="1.0"/>
  <p:tag name="KSO_WM_TEMPLATE_CATEGORY" val="diagram"/>
  <p:tag name="KSO_WM_TEMPLATE_INDEX" val="20187904"/>
  <p:tag name="KSO_WM_UNIT_TYPE" val="i"/>
  <p:tag name="KSO_WM_UNIT_INDEX" val="1"/>
  <p:tag name="KSO_WM_UNIT_ID" val="diagram20187904_4*i*1"/>
  <p:tag name="KSO_WM_UNIT_LAYERLEVEL" val="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3"/>
  <p:tag name="KSO_WM_UNIT_LINE_FILL_TYPE" val="2"/>
  <p:tag name="KSO_WM_UNIT_USESOURCEFORMAT_APPLY" val="1"/>
</p:tagLst>
</file>

<file path=ppt/tags/tag267.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3"/>
  <p:tag name="KSO_WM_UNIT_ID" val="diagram20187904_4*l_i*1_3"/>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268.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1_1"/>
  <p:tag name="KSO_WM_UNIT_ID" val="diagram20187904_4*l_h_f*1_1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69.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1_2"/>
  <p:tag name="KSO_WM_UNIT_ID" val="diagram20187904_4*l_h_i*1_1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4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4_2"/>
  <p:tag name="KSO_WM_UNIT_PRESET_TEXT" val="单击此处添加文本"/>
  <p:tag name="KSO_WM_UNIT_TEXT_FILL_FORE_SCHEMECOLOR_INDEX" val="14"/>
  <p:tag name="KSO_WM_UNIT_TEXT_FILL_TYPE" val="1"/>
  <p:tag name="KSO_WM_UNIT_USESOURCEFORMAT_APPLY" val="1"/>
</p:tagLst>
</file>

<file path=ppt/tags/tag270.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4_1"/>
  <p:tag name="KSO_WM_UNIT_ID" val="diagram20187904_4*l_h_f*1_4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71.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4_2"/>
  <p:tag name="KSO_WM_UNIT_ID" val="diagram20187904_4*l_h_i*1_4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7"/>
  <p:tag name="KSO_WM_UNIT_FILL_TYPE" val="1"/>
  <p:tag name="KSO_WM_UNIT_TEXT_FILL_FORE_SCHEMECOLOR_INDEX" val="7"/>
  <p:tag name="KSO_WM_UNIT_TEXT_FILL_TYPE" val="1"/>
  <p:tag name="KSO_WM_UNIT_USESOURCEFORMAT_APPLY" val="1"/>
</p:tagLst>
</file>

<file path=ppt/tags/tag272.xml><?xml version="1.0" encoding="utf-8"?>
<p:tagLst xmlns:p="http://schemas.openxmlformats.org/presentationml/2006/main">
  <p:tag name="KSO_WM_TAG_VERSION" val="1.0"/>
  <p:tag name="KSO_WM_TEMPLATE_CATEGORY" val="diagram"/>
  <p:tag name="KSO_WM_TEMPLATE_INDEX" val="20187904"/>
  <p:tag name="KSO_WM_UNIT_TYPE" val="l_i"/>
  <p:tag name="KSO_WM_UNIT_INDEX" val="1_2"/>
  <p:tag name="KSO_WM_UNIT_ID" val="diagram20187904_4*l_i*1_2"/>
  <p:tag name="KSO_WM_UNIT_LAYERLEVEL" val="1_1"/>
  <p:tag name="KSO_WM_BEAUTIFY_FLAG" val="#wm#"/>
  <p:tag name="KSO_WM_UNIT_HIGHLIGHT" val="0"/>
  <p:tag name="KSO_WM_UNIT_COMPATIBLE" val="0"/>
  <p:tag name="KSO_WM_DIAGRAM_GROUP_CODE" val="l1-1"/>
  <p:tag name="KSO_WM_UNIT_DIAGRAM_ISNUMVISUAL" val="0"/>
  <p:tag name="KSO_WM_UNIT_DIAGRAM_ISREFERUNIT" val="0"/>
  <p:tag name="KSO_WM_UNIT_LINE_FORE_SCHEMECOLOR_INDEX" val="14"/>
  <p:tag name="KSO_WM_UNIT_LINE_FILL_TYPE" val="2"/>
  <p:tag name="KSO_WM_UNIT_USESOURCEFORMAT_APPLY" val="1"/>
</p:tagLst>
</file>

<file path=ppt/tags/tag273.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2_1"/>
  <p:tag name="KSO_WM_UNIT_ID" val="diagram20187904_4*l_h_f*1_2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74.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2_2"/>
  <p:tag name="KSO_WM_UNIT_ID" val="diagram20187904_4*l_h_i*1_2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75.xml><?xml version="1.0" encoding="utf-8"?>
<p:tagLst xmlns:p="http://schemas.openxmlformats.org/presentationml/2006/main">
  <p:tag name="KSO_WM_TAG_VERSION" val="1.0"/>
  <p:tag name="KSO_WM_TEMPLATE_CATEGORY" val="diagram"/>
  <p:tag name="KSO_WM_TEMPLATE_INDEX" val="20187904"/>
  <p:tag name="KSO_WM_UNIT_TYPE" val="l_h_f"/>
  <p:tag name="KSO_WM_UNIT_INDEX" val="1_5_1"/>
  <p:tag name="KSO_WM_UNIT_ID" val="diagram20187904_4*l_h_f*1_5_1"/>
  <p:tag name="KSO_WM_UNIT_LAYERLEVEL" val="1_1_1"/>
  <p:tag name="KSO_WM_UNIT_VALUE" val="54"/>
  <p:tag name="KSO_WM_UNIT_HIGHLIGHT" val="0"/>
  <p:tag name="KSO_WM_UNIT_COMPATIBLE" val="0"/>
  <p:tag name="KSO_WM_BEAUTIFY_FLAG" val="#wm#"/>
  <p:tag name="KSO_WM_UNIT_PRESET_TEXT" val="单击此处添加文本具体内容，简明扼要的阐述您的观点。"/>
  <p:tag name="KSO_WM_DIAGRAM_GROUP_CODE" val="l1-1"/>
  <p:tag name="KSO_WM_UNIT_DIAGRAM_ISNUMVISUAL" val="0"/>
  <p:tag name="KSO_WM_UNIT_DIAGRAM_ISREFERUNIT" val="0"/>
  <p:tag name="KSO_WM_UNIT_TEXT_FILL_FORE_SCHEMECOLOR_INDEX" val="13"/>
  <p:tag name="KSO_WM_UNIT_TEXT_FILL_TYPE" val="1"/>
  <p:tag name="KSO_WM_UNIT_USESOURCEFORMAT_APPLY" val="1"/>
</p:tagLst>
</file>

<file path=ppt/tags/tag276.xml><?xml version="1.0" encoding="utf-8"?>
<p:tagLst xmlns:p="http://schemas.openxmlformats.org/presentationml/2006/main">
  <p:tag name="KSO_WM_TAG_VERSION" val="1.0"/>
  <p:tag name="KSO_WM_TEMPLATE_CATEGORY" val="diagram"/>
  <p:tag name="KSO_WM_TEMPLATE_INDEX" val="20187904"/>
  <p:tag name="KSO_WM_UNIT_TYPE" val="l_h_i"/>
  <p:tag name="KSO_WM_UNIT_INDEX" val="1_5_2"/>
  <p:tag name="KSO_WM_UNIT_ID" val="diagram20187904_4*l_h_i*1_5_2"/>
  <p:tag name="KSO_WM_UNIT_LAYERLEVEL" val="1_1_1"/>
  <p:tag name="KSO_WM_BEAUTIFY_FLAG" val="#wm#"/>
  <p:tag name="KSO_WM_UNIT_HIGHLIGHT" val="0"/>
  <p:tag name="KSO_WM_UNIT_COMPATIBLE" val="0"/>
  <p:tag name="KSO_WM_DIAGRAM_GROUP_CODE" val="l1-1"/>
  <p:tag name="KSO_WM_UNIT_DIAGRAM_ISNUMVISUAL" val="0"/>
  <p:tag name="KSO_WM_UNIT_DIAGRAM_ISREFERUNIT" val="0"/>
  <p:tag name="KSO_WM_UNIT_FILL_FORE_SCHEMECOLOR_INDEX" val="8"/>
  <p:tag name="KSO_WM_UNIT_FILL_TYPE" val="1"/>
  <p:tag name="KSO_WM_UNIT_TEXT_FILL_FORE_SCHEMECOLOR_INDEX" val="2"/>
  <p:tag name="KSO_WM_UNIT_TEXT_FILL_TYPE" val="1"/>
  <p:tag name="KSO_WM_UNIT_USESOURCEFORMAT_APPLY" val="1"/>
</p:tagLst>
</file>

<file path=ppt/tags/tag277.xml><?xml version="1.0" encoding="utf-8"?>
<p:tagLst xmlns:p="http://schemas.openxmlformats.org/presentationml/2006/main">
  <p:tag name="KSO_WM_BEAUTIFY_FLAG" val="#wm#"/>
  <p:tag name="KSO_WM_TEMPLATE_CATEGORY" val="diagram"/>
  <p:tag name="KSO_WM_TEMPLATE_INDEX" val="20202306"/>
  <p:tag name="KSO_WM_SLIDE_ID" val="diagram20202306_1"/>
  <p:tag name="KSO_WM_TEMPLATE_SUBCATEGORY" val="11"/>
  <p:tag name="KSO_WM_SLIDE_TYPE" val="text"/>
  <p:tag name="KSO_WM_SLIDE_SUBTYPE" val="picTxt"/>
  <p:tag name="KSO_WM_SLIDE_ITEM_CNT" val="0"/>
  <p:tag name="KSO_WM_SLIDE_INDEX" val="1"/>
  <p:tag name="KSO_WM_UNIT_SHOW_EDIT_AREA_INDICATION" val="1"/>
  <p:tag name="KSO_WM_SLIDE_SIZE" val="960*491"/>
  <p:tag name="KSO_WM_SLIDE_POSITION" val="0*0"/>
  <p:tag name="KSO_WM_TAG_VERSION" val="1.0"/>
  <p:tag name="KSO_WM_SLIDE_LAYOUT" val="a_d_f_i"/>
  <p:tag name="KSO_WM_SLIDE_LAYOUT_CNT" val="1_1_1_1"/>
  <p:tag name="KSO_WM_SLIDE_LAYOUT_INFO" val="{&#10;    &quot;backgroundInfo&quot;: [&#10;        {&#10;            &quot;bottom&quot;: 0,&#10;            &quot;left&quot;: 0,&#10;            &quot;right&quot;: 0,&#10;            &quot;top&quot;: 0,&#10;            &quot;type&quot;: &quot;general&quot;&#10;        },&#10;        {&#10;            &quot;bottom&quot;: 0,&#10;            &quot;left&quot;: 0,&#10;            &quot;right&quot;: 0,&#10;            &quot;top&quot;: 0,&#10;            &quot;type&quot;: &quot;frame&quot;&#10;        }&#10;    ],&#10;    &quot;id&quot;: &quot;2019-09-16T16:42:41&quot;,&#10;    &quot;maxSize&quot;: {&#10;        &quot;size1&quot;: 22.399999999999999&#10;    },&#10;    &quot;minSize&quot;: {&#10;        &quot;size1&quot;: 22.399999999999999&#10;    },&#10;    &quot;normalSize&quot;: {&#10;        &quot;size1&quot;: 22.399999999999999&#10;    },&#10;    &quot;subLayout&quot;: [&#10;        {&#10;            &quot;id&quot;: &quot;2019-09-16T16:42:41&quot;,&#10;            &quot;margin&quot;: {&#10;                &quot;bottom&quot;: 0.82400000095367432,&#10;                &quot;left&quot;: 1.2699999809265137,&#10;                &quot;right&quot;: 1.2699999809265137,&#10;                &quot;top&quot;: 1.690000057220459&#10;            },&#10;            &quot;type&quot;: 0,&#10;            &quot;verticalAlign&quot;: 1&#10;        },&#10;        {&#10;            &quot;id&quot;: &quot;2019-09-16T16:42:41&quot;,&#10;            &quot;maxSize&quot;: {&#10;                &quot;size1&quot;: 81.599999999999994&#10;            },&#10;            &quot;minSize&quot;: {&#10;                &quot;size1&quot;: 45.600000000000001&#10;            },&#10;            &quot;normalSize&quot;: {&#10;                &quot;size1&quot;: 80.604066437571603&#10;            },&#10;            &quot;subLayout&quot;: [&#10;                {&#10;                    &quot;backgroundInfo&quot;: [&#10;                        {&#10;                            &quot;bottom&quot;: 0.30016076600000002,&#10;                            &quot;left&quot;: 0,&#10;                            &quot;right&quot;: 0,&#10;                            &quot;top&quot;: -0.38180494300000001,&#10;                            &quot;type&quot;: &quot;topBottom&quot;&#10;                        }&#10;                    ],&#10;                    &quot;horizontalAlign&quot;: 1,&#10;                    &quot;id&quot;: &quot;2019-09-16T16:42:41&quot;,&#10;                    &quot;margin&quot;: {&#10;                        &quot;bottom&quot;: 0.39399999380111694,&#10;                        &quot;left&quot;: 1.2699999809265137,&#10;                        &quot;right&quot;: 1.2699999809265137,&#10;                        &quot;top&quot;: 0.026000002399086952&#10;                    },&#10;                    &quot;type&quot;: 0,&#10;                    &quot;verticalAlign&quot;: 1&#10;                },&#10;                {&#10;                    &quot;horizontalAlign&quot;: 0,&#10;                    &quot;id&quot;: &quot;2019-09-16T16:42:41&quot;,&#10;                    &quot;margin&quot;: {&#10;                        &quot;bottom&quot;: 1.690000057220459,&#10;                        &quot;left&quot;: 1.2699999809265137,&#10;                        &quot;right&quot;: 1.2699999809265137,&#10;                        &quot;top&quot;: 0.026000002399086952&#10;                    },&#10;                    &quot;type&quot;: 0,&#10;                    &quot;verticalAlign&quot;: 0&#10;                }&#10;            ],&#10;            &quot;type&quot;: 0&#10;        }&#10;    ],&#10;    &quot;type&quot;: 0&#10;}&#10;"/>
  <p:tag name="KSO_WM_SLIDE_CAN_ADD_NAVIGATION" val="1"/>
  <p:tag name="KSO_WM_SLIDE_BACKGROUND" val="[&quot;general&quot;,&quot;leftRight&quot;,&quot;frame&quot;,&quot;navigation&quot;,&quot;belt&quot;,&quot;topBottom&quot;]"/>
  <p:tag name="KSO_WM_SLIDE_RATIO" val="1.777778"/>
  <p:tag name="KSO_WM_TEMPLATE_MASTER_TYPE" val="0"/>
  <p:tag name="KSO_WM_TEMPLATE_COLOR_TYPE" val="0"/>
  <p:tag name="KSO_WM_SLIDE_BK_DARK_LIGHT" val="2"/>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79.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28.xml><?xml version="1.0" encoding="utf-8"?>
<p:tagLst xmlns:p="http://schemas.openxmlformats.org/presentationml/2006/main">
  <p:tag name="KSO_WM_TAG_VERSION" val="1.0"/>
  <p:tag name="KSO_WM_TEMPLATE_CATEGORY" val="diagram"/>
  <p:tag name="KSO_WM_TEMPLATE_INDEX" val="754"/>
  <p:tag name="KSO_WM_UNIT_ID" val="diagram754_5*l_h_i*1_5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PRESET_TEXT" val="E"/>
  <p:tag name="KSO_WM_UNIT_FILL_FORE_SCHEMECOLOR_INDEX" val="9"/>
  <p:tag name="KSO_WM_UNIT_FILL_TYPE" val="1"/>
  <p:tag name="KSO_WM_UNIT_TEXT_FILL_FORE_SCHEMECOLOR_INDEX" val="14"/>
  <p:tag name="KSO_WM_UNIT_TEXT_FILL_TYPE" val="1"/>
  <p:tag name="KSO_WM_UNIT_USESOURCEFORMAT_APPLY" val="1"/>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81.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28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8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28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28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8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8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xml><?xml version="1.0" encoding="utf-8"?>
<p:tagLst xmlns:p="http://schemas.openxmlformats.org/presentationml/2006/main">
  <p:tag name="KSO_WM_TAG_VERSION" val="1.0"/>
  <p:tag name="KSO_WM_TEMPLATE_CATEGORY" val="diagram"/>
  <p:tag name="KSO_WM_TEMPLATE_INDEX" val="754"/>
  <p:tag name="KSO_WM_UNIT_ID" val="diagram754_5*l_h_i*1_5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5_4"/>
  <p:tag name="KSO_WM_UNIT_FILL_FORE_SCHEMECOLOR_INDEX" val="9"/>
  <p:tag name="KSO_WM_UNIT_FILL_TYPE" val="1"/>
  <p:tag name="KSO_WM_UNIT_TEXT_FILL_FORE_SCHEMECOLOR_INDEX" val="9"/>
  <p:tag name="KSO_WM_UNIT_TEXT_FILL_TYPE" val="1"/>
  <p:tag name="KSO_WM_UNIT_USESOURCEFORMAT_APPLY" val="1"/>
</p:tagLst>
</file>

<file path=ppt/tags/tag29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9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94.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29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29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29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29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0.xml><?xml version="1.0" encoding="utf-8"?>
<p:tagLst xmlns:p="http://schemas.openxmlformats.org/presentationml/2006/main">
  <p:tag name="KSO_WM_TAG_VERSION" val="1.0"/>
  <p:tag name="KSO_WM_TEMPLATE_CATEGORY" val="diagram"/>
  <p:tag name="KSO_WM_TEMPLATE_INDEX" val="754"/>
  <p:tag name="KSO_WM_UNIT_ID" val="diagram754_5*l_h_i*1_5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0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0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1"/>
  <p:tag name="KSO_WM_UNIT_ID" val="diagram20187775_6*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30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4"/>
  <p:tag name="KSO_WM_UNIT_ID" val="diagram20187775_6*q_h_i*1_2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30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3"/>
  <p:tag name="KSO_WM_UNIT_ID" val="diagram20187775_6*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30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4"/>
  <p:tag name="KSO_WM_UNIT_ID" val="diagram20187775_6*q_h_i*1_6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30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4"/>
  <p:tag name="KSO_WM_UNIT_ID" val="diagram20187775_6*q_h_i*1_5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30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4"/>
  <p:tag name="KSO_WM_UNIT_ID" val="diagram20187775_6*q_h_i*1_3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31.xml><?xml version="1.0" encoding="utf-8"?>
<p:tagLst xmlns:p="http://schemas.openxmlformats.org/presentationml/2006/main">
  <p:tag name="KSO_WM_TAG_VERSION" val="1.0"/>
  <p:tag name="KSO_WM_TEMPLATE_CATEGORY" val="diagram"/>
  <p:tag name="KSO_WM_TEMPLATE_INDEX" val="754"/>
  <p:tag name="KSO_WM_UNIT_ID" val="diagram754_5*l_h_i*1_5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FILL_FORE_SCHEMECOLOR_INDEX" val="9"/>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1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3"/>
  <p:tag name="KSO_WM_UNIT_ID" val="diagram20187775_6*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31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4"/>
  <p:tag name="KSO_WM_UNIT_ID" val="diagram20187775_6*q_h_i*1_1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3"/>
  <p:tag name="KSO_WM_UNIT_ID" val="diagram20187775_6*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4"/>
  <p:tag name="KSO_WM_UNIT_ID" val="diagram20187775_6*q_h_i*1_4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3"/>
  <p:tag name="KSO_WM_UNIT_ID" val="diagram20187775_6*q_h_i*1_5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3"/>
  <p:tag name="KSO_WM_UNIT_ID" val="diagram20187775_6*q_h_i*1_6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3"/>
  <p:tag name="KSO_WM_UNIT_ID" val="diagram20187775_6*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31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2"/>
  <p:tag name="KSO_WM_UNIT_ID" val="diagram20187775_6*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31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1"/>
  <p:tag name="KSO_WM_UNIT_ID" val="diagram20187775_6*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319.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1"/>
  <p:tag name="KSO_WM_UNIT_ID" val="diagram20187775_6*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5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5_2"/>
  <p:tag name="KSO_WM_UNIT_PRESET_TEXT" val="单击此处添加文本"/>
  <p:tag name="KSO_WM_UNIT_TEXT_FILL_FORE_SCHEMECOLOR_INDEX" val="14"/>
  <p:tag name="KSO_WM_UNIT_TEXT_FILL_TYPE" val="1"/>
  <p:tag name="KSO_WM_UNIT_USESOURCEFORMAT_APPLY" val="1"/>
</p:tagLst>
</file>

<file path=ppt/tags/tag320.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2"/>
  <p:tag name="KSO_WM_UNIT_ID" val="diagram20187775_6*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321.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3"/>
  <p:tag name="KSO_WM_UNIT_ID" val="diagram20187775_6*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322.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4"/>
  <p:tag name="KSO_WM_UNIT_ID" val="diagram20187775_6*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323.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1_1"/>
  <p:tag name="KSO_WM_UNIT_ID" val="diagram20187775_6*q_h_a*1_1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5"/>
  <p:tag name="KSO_WM_UNIT_TEXT_FILL_TYPE" val="1"/>
  <p:tag name="KSO_WM_UNIT_USESOURCEFORMAT_APPLY" val="1"/>
  <p:tag name="KSO_WM_UNIT_DIAGRAM_SCHEMECOLOR_ID" val="1"/>
</p:tagLst>
</file>

<file path=ppt/tags/tag324.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2_1"/>
  <p:tag name="KSO_WM_UNIT_ID" val="diagram20187775_6*q_h_a*1_2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6"/>
  <p:tag name="KSO_WM_UNIT_TEXT_FILL_TYPE" val="1"/>
  <p:tag name="KSO_WM_UNIT_USESOURCEFORMAT_APPLY" val="1"/>
  <p:tag name="KSO_WM_UNIT_DIAGRAM_SCHEMECOLOR_ID" val="1"/>
</p:tagLst>
</file>

<file path=ppt/tags/tag325.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7775_6*q_h_a*1_3_1"/>
  <p:tag name="KSO_WM_TEMPLATE_CATEGORY" val="diagram"/>
  <p:tag name="KSO_WM_TEMPLATE_INDEX" val="2018777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 name="KSO_WM_UNIT_DIAGRAM_SCHEMECOLOR_ID" val="1"/>
</p:tagLst>
</file>

<file path=ppt/tags/tag326.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6_1"/>
  <p:tag name="KSO_WM_UNIT_ID" val="diagram20187775_6*q_h_a*1_6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10"/>
  <p:tag name="KSO_WM_UNIT_TEXT_FILL_TYPE" val="1"/>
  <p:tag name="KSO_WM_UNIT_USESOURCEFORMAT_APPLY" val="1"/>
  <p:tag name="KSO_WM_UNIT_DIAGRAM_SCHEMECOLOR_ID" val="1"/>
</p:tagLst>
</file>

<file path=ppt/tags/tag327.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5_1"/>
  <p:tag name="KSO_WM_UNIT_ID" val="diagram20187775_6*q_h_a*1_5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9"/>
  <p:tag name="KSO_WM_UNIT_TEXT_FILL_TYPE" val="1"/>
  <p:tag name="KSO_WM_UNIT_USESOURCEFORMAT_APPLY" val="1"/>
  <p:tag name="KSO_WM_UNIT_DIAGRAM_SCHEMECOLOR_ID" val="1"/>
</p:tagLst>
</file>

<file path=ppt/tags/tag328.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4_1"/>
  <p:tag name="KSO_WM_UNIT_ID" val="diagram20187775_6*q_h_a*1_4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8"/>
  <p:tag name="KSO_WM_UNIT_TEXT_FILL_TYPE" val="1"/>
  <p:tag name="KSO_WM_UNIT_USESOURCEFORMAT_APPLY" val="1"/>
  <p:tag name="KSO_WM_UNIT_DIAGRAM_SCHEMECOLOR_ID" val="1"/>
</p:tagLst>
</file>

<file path=ppt/tags/tag32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1"/>
  <p:tag name="KSO_WM_UNIT_ID" val="diagram20187775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33.xml><?xml version="1.0" encoding="utf-8"?>
<p:tagLst xmlns:p="http://schemas.openxmlformats.org/presentationml/2006/main">
  <p:tag name="KSO_WM_TAG_VERSION" val="1.0"/>
  <p:tag name="KSO_WM_TEMPLATE_CATEGORY" val="diagram"/>
  <p:tag name="KSO_WM_TEMPLATE_INDEX" val="754"/>
  <p:tag name="KSO_WM_UNIT_ID" val="diagram754_5*l_h_i*1_6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PRESET_TEXT" val="E"/>
  <p:tag name="KSO_WM_UNIT_FILL_FORE_SCHEMECOLOR_INDEX" val="10"/>
  <p:tag name="KSO_WM_UNIT_FILL_TYPE" val="1"/>
  <p:tag name="KSO_WM_UNIT_TEXT_FILL_FORE_SCHEMECOLOR_INDEX" val="14"/>
  <p:tag name="KSO_WM_UNIT_TEXT_FILL_TYPE" val="1"/>
  <p:tag name="KSO_WM_UNIT_USESOURCEFORMAT_APPLY" val="1"/>
</p:tagLst>
</file>

<file path=ppt/tags/tag33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33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332.xml><?xml version="1.0" encoding="utf-8"?>
<p:tagLst xmlns:p="http://schemas.openxmlformats.org/presentationml/2006/main">
  <p:tag name="KSO_WM_BEAUTIFY_FLAG" val="#wm#"/>
  <p:tag name="KSO_WM_TEMPLATE_CATEGORY" val="custom"/>
  <p:tag name="KSO_WM_TEMPLATE_INDEX" val="20191204"/>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4.xml><?xml version="1.0" encoding="utf-8"?>
<p:tagLst xmlns:p="http://schemas.openxmlformats.org/presentationml/2006/main">
  <p:tag name="KSO_WM_TAG_VERSION" val="1.0"/>
  <p:tag name="KSO_WM_TEMPLATE_CATEGORY" val="diagram"/>
  <p:tag name="KSO_WM_TEMPLATE_INDEX" val="754"/>
  <p:tag name="KSO_WM_UNIT_ID" val="diagram754_5*l_h_i*1_6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6_4"/>
  <p:tag name="KSO_WM_UNIT_FILL_FORE_SCHEMECOLOR_INDEX" val="10"/>
  <p:tag name="KSO_WM_UNIT_FILL_TYPE" val="1"/>
  <p:tag name="KSO_WM_UNIT_TEXT_FILL_FORE_SCHEMECOLOR_INDEX" val="10"/>
  <p:tag name="KSO_WM_UNIT_TEXT_FILL_TYPE" val="1"/>
  <p:tag name="KSO_WM_UNIT_USESOURCEFORMAT_APPLY" val="1"/>
</p:tagLst>
</file>

<file path=ppt/tags/tag35.xml><?xml version="1.0" encoding="utf-8"?>
<p:tagLst xmlns:p="http://schemas.openxmlformats.org/presentationml/2006/main">
  <p:tag name="KSO_WM_TAG_VERSION" val="1.0"/>
  <p:tag name="KSO_WM_TEMPLATE_CATEGORY" val="diagram"/>
  <p:tag name="KSO_WM_TEMPLATE_INDEX" val="754"/>
  <p:tag name="KSO_WM_UNIT_ID" val="diagram754_5*l_h_i*1_6_2"/>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TAG_VERSION" val="1.0"/>
  <p:tag name="KSO_WM_TEMPLATE_CATEGORY" val="diagram"/>
  <p:tag name="KSO_WM_TEMPLATE_INDEX" val="754"/>
  <p:tag name="KSO_WM_UNIT_ID" val="diagram754_5*l_h_i*1_6_3"/>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6_3"/>
  <p:tag name="KSO_WM_UNIT_FILL_FORE_SCHEMECOLOR_INDEX" val="10"/>
  <p:tag name="KSO_WM_UNIT_FILL_TYPE" val="1"/>
  <p:tag name="KSO_WM_UNIT_LINE_FORE_SCHEMECOLOR_INDEX" val="14"/>
  <p:tag name="KSO_WM_UNIT_LINE_FILL_TYPE" val="2"/>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754_5*l_h_f*1_6_2"/>
  <p:tag name="KSO_WM_TEMPLATE_CATEGORY" val="diagram"/>
  <p:tag name="KSO_WM_TEMPLATE_INDEX" val="754"/>
  <p:tag name="KSO_WM_UNIT_LAYERLEVEL" val="1_1_1"/>
  <p:tag name="KSO_WM_TAG_VERSION" val="1.0"/>
  <p:tag name="KSO_WM_BEAUTIFY_FLAG" val="#wm#"/>
  <p:tag name="KSO_WM_UNIT_NOCLEAR" val="0"/>
  <p:tag name="KSO_WM_UNIT_VALUE" val="30"/>
  <p:tag name="KSO_WM_UNIT_TYPE" val="l_h_f"/>
  <p:tag name="KSO_WM_UNIT_INDEX" val="1_6_2"/>
  <p:tag name="KSO_WM_UNIT_PRESET_TEXT" val="单击此处添加文本"/>
  <p:tag name="KSO_WM_UNIT_TEXT_FILL_FORE_SCHEMECOLOR_INDEX" val="14"/>
  <p:tag name="KSO_WM_UNIT_TEXT_FILL_TYPE" val="1"/>
  <p:tag name="KSO_WM_UNIT_USESOURCEFORMAT_APPLY" val="1"/>
</p:tagLst>
</file>

<file path=ppt/tags/tag38.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3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0"/>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4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4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4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0"/>
</p:tagLst>
</file>

<file path=ppt/tags/tag4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4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4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4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5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5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5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5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5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5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0"/>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6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0"/>
</p:tagLst>
</file>

<file path=ppt/tags/tag6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6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6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6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6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6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6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7.xml><?xml version="1.0" encoding="utf-8"?>
<p:tagLst xmlns:p="http://schemas.openxmlformats.org/presentationml/2006/main">
  <p:tag name="KSO_WM_TAG_VERSION" val="1.0"/>
  <p:tag name="KSO_WM_TEMPLATE_CATEGORY" val="diagram"/>
  <p:tag name="KSO_WM_TEMPLATE_INDEX" val="754"/>
  <p:tag name="KSO_WM_UNIT_ID" val="diagram754_5*l_i*1_1"/>
  <p:tag name="KSO_WM_UNIT_LAYERLEVEL" val="1_1"/>
  <p:tag name="KSO_WM_BEAUTIFY_FLAG" val="#wm#"/>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LINE_FORE_SCHEMECOLOR_INDEX" val="5"/>
  <p:tag name="KSO_WM_UNIT_LINE_FILL_TYPE" val="2"/>
  <p:tag name="KSO_WM_UNIT_USESOURCEFORMAT_APPLY" val="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xml><?xml version="1.0" encoding="utf-8"?>
<p:tagLst xmlns:p="http://schemas.openxmlformats.org/presentationml/2006/main">
  <p:tag name="KSO_WM_TAG_VERSION" val="1.0"/>
  <p:tag name="KSO_WM_TEMPLATE_CATEGORY" val="diagram"/>
  <p:tag name="KSO_WM_TEMPLATE_INDEX" val="754"/>
  <p:tag name="KSO_WM_UNIT_ID" val="diagram754_5*l_h_i*1_1_1"/>
  <p:tag name="KSO_WM_UNIT_LAYERLEVEL" val="1_1_1"/>
  <p:tag name="KSO_WM_BEAUTIFY_FLAG" val="#wm#"/>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PRESET_TEXT" val="A"/>
  <p:tag name="KSO_WM_UNIT_FILL_FORE_SCHEMECOLOR_INDEX" val="5"/>
  <p:tag name="KSO_WM_UNIT_FILL_TYPE" val="1"/>
  <p:tag name="KSO_WM_UNIT_TEXT_FILL_FORE_SCHEMECOLOR_INDEX" val="14"/>
  <p:tag name="KSO_WM_UNIT_TEXT_FILL_TYPE" val="1"/>
  <p:tag name="KSO_WM_UNIT_USESOURCEFORMAT_APPLY"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8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0"/>
</p:tagLst>
</file>

<file path=ppt/tags/tag8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8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8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8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0"/>
</p:tagLst>
</file>

<file path=ppt/tags/tag9.xml><?xml version="1.0" encoding="utf-8"?>
<p:tagLst xmlns:p="http://schemas.openxmlformats.org/presentationml/2006/main">
  <p:tag name="KSO_WM_TAG_VERSION" val="1.0"/>
  <p:tag name="KSO_WM_TEMPLATE_CATEGORY" val="diagram"/>
  <p:tag name="KSO_WM_TEMPLATE_INDEX" val="754"/>
  <p:tag name="KSO_WM_UNIT_ID" val="diagram754_5*l_h_i*1_1_4"/>
  <p:tag name="KSO_WM_UNIT_LAYERLEVEL" val="1_1_1"/>
  <p:tag name="KSO_WM_UNIT_HIGHLIGHT" val="0"/>
  <p:tag name="KSO_WM_UNIT_COMPATIBLE" val="0"/>
  <p:tag name="KSO_WM_BEAUTIFY_FLAG" val="#wm#"/>
  <p:tag name="KSO_WM_UNIT_DIAGRAM_ISNUMVISUAL" val="0"/>
  <p:tag name="KSO_WM_UNIT_DIAGRAM_ISREFERUNIT" val="0"/>
  <p:tag name="KSO_WM_UNIT_NOCLEAR" val="0"/>
  <p:tag name="KSO_WM_DIAGRAM_GROUP_CODE" val="l1-1"/>
  <p:tag name="KSO_WM_UNIT_TYPE" val="l_h_i"/>
  <p:tag name="KSO_WM_UNIT_INDEX" val="1_1_4"/>
  <p:tag name="KSO_WM_UNIT_FILL_FORE_SCHEMECOLOR_INDEX" val="5"/>
  <p:tag name="KSO_WM_UNIT_FILL_TYPE" val="1"/>
  <p:tag name="KSO_WM_UNIT_TEXT_FILL_FORE_SCHEMECOLOR_INDEX" val="5"/>
  <p:tag name="KSO_WM_UNIT_TEXT_FILL_TYPE" val="1"/>
  <p:tag name="KSO_WM_UNIT_USESOURCEFORMAT_APPLY" val="1"/>
</p:tagLst>
</file>

<file path=ppt/tags/tag9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9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92.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9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9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9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97.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9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18919</Words>
  <Application>WPS 演示</Application>
  <PresentationFormat>宽屏</PresentationFormat>
  <Paragraphs>753</Paragraphs>
  <Slides>89</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89</vt:i4>
      </vt:variant>
    </vt:vector>
  </HeadingPairs>
  <TitlesOfParts>
    <vt:vector size="104" baseType="lpstr">
      <vt:lpstr>Arial</vt:lpstr>
      <vt:lpstr>宋体</vt:lpstr>
      <vt:lpstr>Wingdings</vt:lpstr>
      <vt:lpstr>黑体</vt:lpstr>
      <vt:lpstr>Wingdings</vt:lpstr>
      <vt:lpstr>微软雅黑</vt:lpstr>
      <vt:lpstr>Arial Unicode MS</vt:lpstr>
      <vt:lpstr>Segoe UI</vt:lpstr>
      <vt:lpstr>Calibri</vt:lpstr>
      <vt:lpstr>华文中宋</vt:lpstr>
      <vt:lpstr>汉仪旗黑-85S</vt:lpstr>
      <vt:lpstr>BatangChe</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376</cp:revision>
  <dcterms:created xsi:type="dcterms:W3CDTF">2019-11-11T13:37:00Z</dcterms:created>
  <dcterms:modified xsi:type="dcterms:W3CDTF">2022-01-05T09:05:32Z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F47900CFCF14428F81F766D8B14004F0</vt:lpwstr>
  </property>
</Properties>
</file>